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841" r:id="rId4"/>
  </p:sldMasterIdLst>
  <p:notesMasterIdLst>
    <p:notesMasterId r:id="rId56"/>
  </p:notesMasterIdLst>
  <p:sldIdLst>
    <p:sldId id="256" r:id="rId5"/>
    <p:sldId id="472" r:id="rId6"/>
    <p:sldId id="551" r:id="rId7"/>
    <p:sldId id="564" r:id="rId8"/>
    <p:sldId id="508" r:id="rId9"/>
    <p:sldId id="552" r:id="rId10"/>
    <p:sldId id="553" r:id="rId11"/>
    <p:sldId id="474" r:id="rId12"/>
    <p:sldId id="565" r:id="rId13"/>
    <p:sldId id="555" r:id="rId14"/>
    <p:sldId id="556" r:id="rId15"/>
    <p:sldId id="558" r:id="rId16"/>
    <p:sldId id="557" r:id="rId17"/>
    <p:sldId id="569" r:id="rId18"/>
    <p:sldId id="528" r:id="rId19"/>
    <p:sldId id="571" r:id="rId20"/>
    <p:sldId id="512" r:id="rId21"/>
    <p:sldId id="543" r:id="rId22"/>
    <p:sldId id="530" r:id="rId23"/>
    <p:sldId id="531" r:id="rId24"/>
    <p:sldId id="532" r:id="rId25"/>
    <p:sldId id="533" r:id="rId26"/>
    <p:sldId id="534" r:id="rId27"/>
    <p:sldId id="535" r:id="rId28"/>
    <p:sldId id="547" r:id="rId29"/>
    <p:sldId id="544" r:id="rId30"/>
    <p:sldId id="537" r:id="rId31"/>
    <p:sldId id="545" r:id="rId32"/>
    <p:sldId id="546" r:id="rId33"/>
    <p:sldId id="563" r:id="rId34"/>
    <p:sldId id="489" r:id="rId35"/>
    <p:sldId id="488" r:id="rId36"/>
    <p:sldId id="487" r:id="rId37"/>
    <p:sldId id="506" r:id="rId38"/>
    <p:sldId id="505" r:id="rId39"/>
    <p:sldId id="549" r:id="rId40"/>
    <p:sldId id="540" r:id="rId41"/>
    <p:sldId id="541" r:id="rId42"/>
    <p:sldId id="542" r:id="rId43"/>
    <p:sldId id="570" r:id="rId44"/>
    <p:sldId id="498" r:id="rId45"/>
    <p:sldId id="499" r:id="rId46"/>
    <p:sldId id="502" r:id="rId47"/>
    <p:sldId id="503" r:id="rId48"/>
    <p:sldId id="550" r:id="rId49"/>
    <p:sldId id="548" r:id="rId50"/>
    <p:sldId id="567" r:id="rId51"/>
    <p:sldId id="566" r:id="rId52"/>
    <p:sldId id="568" r:id="rId53"/>
    <p:sldId id="494" r:id="rId54"/>
    <p:sldId id="561" r:id="rId5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STELLANI MATTEO" initials="CM" lastIdx="2" clrIdx="0">
    <p:extLst>
      <p:ext uri="{19B8F6BF-5375-455C-9EA6-DF929625EA0E}">
        <p15:presenceInfo xmlns:p15="http://schemas.microsoft.com/office/powerpoint/2012/main" userId="S::S262823@studenti.polito.it::7708b8df-2219-4adf-9c70-f9350286685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6838"/>
    <a:srgbClr val="9DC36B"/>
    <a:srgbClr val="D54949"/>
    <a:srgbClr val="A31F34"/>
    <a:srgbClr val="D85D38"/>
    <a:srgbClr val="983637"/>
    <a:srgbClr val="F9FA14"/>
    <a:srgbClr val="8A8B8C"/>
    <a:srgbClr val="2E8CC9"/>
    <a:srgbClr val="AFCE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44"/>
    <p:restoredTop sz="91980" autoAdjust="0"/>
  </p:normalViewPr>
  <p:slideViewPr>
    <p:cSldViewPr snapToGrid="0">
      <p:cViewPr>
        <p:scale>
          <a:sx n="108" d="100"/>
          <a:sy n="108" d="100"/>
        </p:scale>
        <p:origin x="824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commentAuthors" Target="commentAuthor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77A167-5002-4F6F-864B-6CFFE7EA7E7A}" type="datetimeFigureOut">
              <a:rPr lang="en-US" smtClean="0"/>
              <a:t>11/27/22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939C14-EB05-47D8-B77F-1A78C323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040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all the other logos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39C14-EB05-47D8-B77F-1A78C323757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9378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Von Neumann architectures are reaching a </a:t>
            </a:r>
            <a:r>
              <a:rPr lang="en-US" dirty="0">
                <a:solidFill>
                  <a:schemeClr val="accent1"/>
                </a:solidFill>
              </a:rPr>
              <a:t>performance plateau.</a:t>
            </a:r>
          </a:p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dirty="0">
                <a:solidFill>
                  <a:schemeClr val="accent1"/>
                </a:solidFill>
              </a:rPr>
              <a:t> system power consumption </a:t>
            </a:r>
            <a:r>
              <a:rPr lang="en-US" dirty="0"/>
              <a:t>(J/bit) has been growing linearly over the years.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39C14-EB05-47D8-B77F-1A78C323757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299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Von Neumann architectures are reaching a </a:t>
            </a:r>
            <a:r>
              <a:rPr lang="en-US" dirty="0">
                <a:solidFill>
                  <a:schemeClr val="accent1"/>
                </a:solidFill>
              </a:rPr>
              <a:t>performance plateau.</a:t>
            </a:r>
          </a:p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dirty="0">
                <a:solidFill>
                  <a:schemeClr val="accent1"/>
                </a:solidFill>
              </a:rPr>
              <a:t> system power consumption </a:t>
            </a:r>
            <a:r>
              <a:rPr lang="en-US" dirty="0"/>
              <a:t>(J/bit) has been growing linearly over the years.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39C14-EB05-47D8-B77F-1A78C323757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9079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Von Neumann architectures are reaching a </a:t>
            </a:r>
            <a:r>
              <a:rPr lang="en-US" dirty="0">
                <a:solidFill>
                  <a:schemeClr val="accent1"/>
                </a:solidFill>
              </a:rPr>
              <a:t>performance plateau.</a:t>
            </a:r>
          </a:p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dirty="0">
                <a:solidFill>
                  <a:schemeClr val="accent1"/>
                </a:solidFill>
              </a:rPr>
              <a:t> system power consumption </a:t>
            </a:r>
            <a:r>
              <a:rPr lang="en-US" dirty="0"/>
              <a:t>(J/bit) has been growing linearly over the years.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39C14-EB05-47D8-B77F-1A78C323757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9987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Von Neumann architectures are reaching a </a:t>
            </a:r>
            <a:r>
              <a:rPr lang="en-US" dirty="0">
                <a:solidFill>
                  <a:schemeClr val="accent1"/>
                </a:solidFill>
              </a:rPr>
              <a:t>performance plateau.</a:t>
            </a:r>
          </a:p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dirty="0">
                <a:solidFill>
                  <a:schemeClr val="accent1"/>
                </a:solidFill>
              </a:rPr>
              <a:t> system power consumption </a:t>
            </a:r>
            <a:r>
              <a:rPr lang="en-US" dirty="0"/>
              <a:t>(J/bit) has been growing linearly over the years.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39C14-EB05-47D8-B77F-1A78C323757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0846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Von Neumann architectures are reaching a </a:t>
            </a:r>
            <a:r>
              <a:rPr lang="en-US" dirty="0">
                <a:solidFill>
                  <a:schemeClr val="accent1"/>
                </a:solidFill>
              </a:rPr>
              <a:t>performance plateau.</a:t>
            </a:r>
          </a:p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dirty="0">
                <a:solidFill>
                  <a:schemeClr val="accent1"/>
                </a:solidFill>
              </a:rPr>
              <a:t> system power consumption </a:t>
            </a:r>
            <a:r>
              <a:rPr lang="en-US" dirty="0"/>
              <a:t>(J/bit) has been growing linearly over the years.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39C14-EB05-47D8-B77F-1A78C323757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1445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Von Neumann architectures are reaching a </a:t>
            </a:r>
            <a:r>
              <a:rPr lang="en-US" dirty="0">
                <a:solidFill>
                  <a:schemeClr val="accent1"/>
                </a:solidFill>
              </a:rPr>
              <a:t>performance plateau.</a:t>
            </a:r>
          </a:p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dirty="0">
                <a:solidFill>
                  <a:schemeClr val="accent1"/>
                </a:solidFill>
              </a:rPr>
              <a:t> system power consumption </a:t>
            </a:r>
            <a:r>
              <a:rPr lang="en-US" dirty="0"/>
              <a:t>(J/bit) has been growing linearly over the years.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39C14-EB05-47D8-B77F-1A78C323757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5913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Von Neumann architectures are reaching a </a:t>
            </a:r>
            <a:r>
              <a:rPr lang="en-US" dirty="0">
                <a:solidFill>
                  <a:schemeClr val="accent1"/>
                </a:solidFill>
              </a:rPr>
              <a:t>performance plateau.</a:t>
            </a:r>
          </a:p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dirty="0">
                <a:solidFill>
                  <a:schemeClr val="accent1"/>
                </a:solidFill>
              </a:rPr>
              <a:t> system power consumption </a:t>
            </a:r>
            <a:r>
              <a:rPr lang="en-US" dirty="0"/>
              <a:t>(J/bit) has been growing linearly over the years.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39C14-EB05-47D8-B77F-1A78C323757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6502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Von Neumann architectures are reaching a </a:t>
            </a:r>
            <a:r>
              <a:rPr lang="en-US" dirty="0">
                <a:solidFill>
                  <a:schemeClr val="accent1"/>
                </a:solidFill>
              </a:rPr>
              <a:t>performance plateau.</a:t>
            </a:r>
          </a:p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dirty="0">
                <a:solidFill>
                  <a:schemeClr val="accent1"/>
                </a:solidFill>
              </a:rPr>
              <a:t> system power consumption </a:t>
            </a:r>
            <a:r>
              <a:rPr lang="en-US" dirty="0"/>
              <a:t>(J/bit) has been growing linearly over the years.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39C14-EB05-47D8-B77F-1A78C323757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5594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Von Neumann architectures are reaching a </a:t>
            </a:r>
            <a:r>
              <a:rPr lang="en-US" dirty="0">
                <a:solidFill>
                  <a:schemeClr val="accent1"/>
                </a:solidFill>
              </a:rPr>
              <a:t>performance plateau.</a:t>
            </a:r>
          </a:p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dirty="0">
                <a:solidFill>
                  <a:schemeClr val="accent1"/>
                </a:solidFill>
              </a:rPr>
              <a:t> system power consumption </a:t>
            </a:r>
            <a:r>
              <a:rPr lang="en-US" dirty="0"/>
              <a:t>(J/bit) has been growing linearly over the years.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39C14-EB05-47D8-B77F-1A78C323757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5097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Von Neumann architectures are reaching a </a:t>
            </a:r>
            <a:r>
              <a:rPr lang="en-US" dirty="0">
                <a:solidFill>
                  <a:schemeClr val="accent1"/>
                </a:solidFill>
              </a:rPr>
              <a:t>performance plateau.</a:t>
            </a:r>
          </a:p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dirty="0">
                <a:solidFill>
                  <a:schemeClr val="accent1"/>
                </a:solidFill>
              </a:rPr>
              <a:t> system power consumption </a:t>
            </a:r>
            <a:r>
              <a:rPr lang="en-US" dirty="0"/>
              <a:t>(J/bit) has been growing linearly over the years.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39C14-EB05-47D8-B77F-1A78C323757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43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A31F34"/>
              </a:buClr>
            </a:pPr>
            <a:r>
              <a:rPr lang="en-US" sz="1200" dirty="0">
                <a:solidFill>
                  <a:schemeClr val="accent1"/>
                </a:solidFill>
              </a:rPr>
              <a:t>App: quantum </a:t>
            </a:r>
            <a:r>
              <a:rPr lang="en-US" sz="1200" dirty="0" err="1">
                <a:solidFill>
                  <a:schemeClr val="accent1"/>
                </a:solidFill>
              </a:rPr>
              <a:t>infor</a:t>
            </a:r>
            <a:r>
              <a:rPr lang="en-US" sz="1200" dirty="0">
                <a:solidFill>
                  <a:schemeClr val="accent1"/>
                </a:solidFill>
              </a:rPr>
              <a:t>, life science, low power optical comm, imaging, </a:t>
            </a:r>
          </a:p>
          <a:p>
            <a:pPr>
              <a:buClr>
                <a:srgbClr val="A31F34"/>
              </a:buClr>
            </a:pPr>
            <a:endParaRPr lang="en-US" sz="1200" dirty="0">
              <a:solidFill>
                <a:schemeClr val="accent1"/>
              </a:solidFill>
            </a:endParaRPr>
          </a:p>
          <a:p>
            <a:pPr>
              <a:buClr>
                <a:srgbClr val="A31F34"/>
              </a:buClr>
            </a:pPr>
            <a:r>
              <a:rPr lang="en-US" sz="1200" dirty="0">
                <a:solidFill>
                  <a:schemeClr val="accent1"/>
                </a:solidFill>
              </a:rPr>
              <a:t>Signal digitalized at room temp  with scope or time-tagger</a:t>
            </a:r>
            <a:endParaRPr lang="en-US" sz="1200" b="0" dirty="0">
              <a:solidFill>
                <a:schemeClr val="accent1"/>
              </a:solidFill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39C14-EB05-47D8-B77F-1A78C323757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1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Von Neumann architectures are reaching a </a:t>
            </a:r>
            <a:r>
              <a:rPr lang="en-US" dirty="0">
                <a:solidFill>
                  <a:schemeClr val="accent1"/>
                </a:solidFill>
              </a:rPr>
              <a:t>performance plateau.</a:t>
            </a:r>
          </a:p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dirty="0">
                <a:solidFill>
                  <a:schemeClr val="accent1"/>
                </a:solidFill>
              </a:rPr>
              <a:t> system power consumption </a:t>
            </a:r>
            <a:r>
              <a:rPr lang="en-US" dirty="0"/>
              <a:t>(J/bit) has been growing linearly over the years.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39C14-EB05-47D8-B77F-1A78C323757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3873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Von Neumann architectures are reaching a </a:t>
            </a:r>
            <a:r>
              <a:rPr lang="en-US" dirty="0">
                <a:solidFill>
                  <a:schemeClr val="accent1"/>
                </a:solidFill>
              </a:rPr>
              <a:t>performance plateau.</a:t>
            </a:r>
          </a:p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dirty="0">
                <a:solidFill>
                  <a:schemeClr val="accent1"/>
                </a:solidFill>
              </a:rPr>
              <a:t> system power consumption </a:t>
            </a:r>
            <a:r>
              <a:rPr lang="en-US" dirty="0"/>
              <a:t>(J/bit) has been growing linearly over the years.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39C14-EB05-47D8-B77F-1A78C323757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5524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Von Neumann architectures are reaching a </a:t>
            </a:r>
            <a:r>
              <a:rPr lang="en-US" dirty="0">
                <a:solidFill>
                  <a:schemeClr val="accent1"/>
                </a:solidFill>
              </a:rPr>
              <a:t>performance plateau.</a:t>
            </a:r>
          </a:p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dirty="0">
                <a:solidFill>
                  <a:schemeClr val="accent1"/>
                </a:solidFill>
              </a:rPr>
              <a:t> system power consumption </a:t>
            </a:r>
            <a:r>
              <a:rPr lang="en-US" dirty="0"/>
              <a:t>(J/bit) has been growing linearly over the years.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39C14-EB05-47D8-B77F-1A78C323757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4396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Von Neumann architectures are reaching a </a:t>
            </a:r>
            <a:r>
              <a:rPr lang="en-US" dirty="0">
                <a:solidFill>
                  <a:schemeClr val="accent1"/>
                </a:solidFill>
              </a:rPr>
              <a:t>performance plateau.</a:t>
            </a:r>
          </a:p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dirty="0">
                <a:solidFill>
                  <a:schemeClr val="accent1"/>
                </a:solidFill>
              </a:rPr>
              <a:t> system power consumption </a:t>
            </a:r>
            <a:r>
              <a:rPr lang="en-US" dirty="0"/>
              <a:t>(J/bit) has been growing linearly over the years.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39C14-EB05-47D8-B77F-1A78C323757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6730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Von Neumann architectures are reaching a </a:t>
            </a:r>
            <a:r>
              <a:rPr lang="en-US" dirty="0">
                <a:solidFill>
                  <a:schemeClr val="accent1"/>
                </a:solidFill>
              </a:rPr>
              <a:t>performance plateau.</a:t>
            </a:r>
          </a:p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dirty="0">
                <a:solidFill>
                  <a:schemeClr val="accent1"/>
                </a:solidFill>
              </a:rPr>
              <a:t> system power consumption </a:t>
            </a:r>
            <a:r>
              <a:rPr lang="en-US" dirty="0"/>
              <a:t>(J/bit) has been growing linearly over the years.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39C14-EB05-47D8-B77F-1A78C323757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5073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Von Neumann architectures are reaching a </a:t>
            </a:r>
            <a:r>
              <a:rPr lang="en-US" dirty="0">
                <a:solidFill>
                  <a:schemeClr val="accent1"/>
                </a:solidFill>
              </a:rPr>
              <a:t>performance plateau.</a:t>
            </a:r>
          </a:p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dirty="0">
                <a:solidFill>
                  <a:schemeClr val="accent1"/>
                </a:solidFill>
              </a:rPr>
              <a:t> system power consumption </a:t>
            </a:r>
            <a:r>
              <a:rPr lang="en-US" dirty="0"/>
              <a:t>(J/bit) has been growing linearly over the years.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39C14-EB05-47D8-B77F-1A78C323757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157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Von Neumann architectures are reaching a </a:t>
            </a:r>
            <a:r>
              <a:rPr lang="en-US" dirty="0">
                <a:solidFill>
                  <a:schemeClr val="accent1"/>
                </a:solidFill>
              </a:rPr>
              <a:t>performance plateau.</a:t>
            </a:r>
          </a:p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dirty="0">
                <a:solidFill>
                  <a:schemeClr val="accent1"/>
                </a:solidFill>
              </a:rPr>
              <a:t> system power consumption </a:t>
            </a:r>
            <a:r>
              <a:rPr lang="en-US" dirty="0"/>
              <a:t>(J/bit) has been growing linearly over the years.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39C14-EB05-47D8-B77F-1A78C323757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3377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Von Neumann architectures are reaching a </a:t>
            </a:r>
            <a:r>
              <a:rPr lang="en-US" dirty="0">
                <a:solidFill>
                  <a:schemeClr val="accent1"/>
                </a:solidFill>
              </a:rPr>
              <a:t>performance plateau.</a:t>
            </a:r>
          </a:p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dirty="0">
                <a:solidFill>
                  <a:schemeClr val="accent1"/>
                </a:solidFill>
              </a:rPr>
              <a:t> system power consumption </a:t>
            </a:r>
            <a:r>
              <a:rPr lang="en-US" dirty="0"/>
              <a:t>(J/bit) has been growing linearly over the years.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39C14-EB05-47D8-B77F-1A78C323757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6363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Von Neumann architectures are reaching a </a:t>
            </a:r>
            <a:r>
              <a:rPr lang="en-US" dirty="0">
                <a:solidFill>
                  <a:schemeClr val="accent1"/>
                </a:solidFill>
              </a:rPr>
              <a:t>performance plateau.</a:t>
            </a:r>
          </a:p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dirty="0">
                <a:solidFill>
                  <a:schemeClr val="accent1"/>
                </a:solidFill>
              </a:rPr>
              <a:t> system power consumption </a:t>
            </a:r>
            <a:r>
              <a:rPr lang="en-US" dirty="0"/>
              <a:t>(J/bit) has been growing linearly over the years.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39C14-EB05-47D8-B77F-1A78C323757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7686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Von Neumann architectures are reaching a </a:t>
            </a:r>
            <a:r>
              <a:rPr lang="en-US" dirty="0">
                <a:solidFill>
                  <a:schemeClr val="accent1"/>
                </a:solidFill>
              </a:rPr>
              <a:t>performance plateau.</a:t>
            </a:r>
          </a:p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dirty="0">
                <a:solidFill>
                  <a:schemeClr val="accent1"/>
                </a:solidFill>
              </a:rPr>
              <a:t> system power consumption </a:t>
            </a:r>
            <a:r>
              <a:rPr lang="en-US" dirty="0"/>
              <a:t>(J/bit) has been growing linearly over the years.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39C14-EB05-47D8-B77F-1A78C323757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594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A31F34"/>
              </a:buClr>
            </a:pPr>
            <a:r>
              <a:rPr lang="en-US" sz="1200" dirty="0">
                <a:solidFill>
                  <a:schemeClr val="accent1"/>
                </a:solidFill>
              </a:rPr>
              <a:t>App: quantum </a:t>
            </a:r>
            <a:r>
              <a:rPr lang="en-US" sz="1200" dirty="0" err="1">
                <a:solidFill>
                  <a:schemeClr val="accent1"/>
                </a:solidFill>
              </a:rPr>
              <a:t>infor</a:t>
            </a:r>
            <a:r>
              <a:rPr lang="en-US" sz="1200" dirty="0">
                <a:solidFill>
                  <a:schemeClr val="accent1"/>
                </a:solidFill>
              </a:rPr>
              <a:t>, life science, low power optical comm, imaging, </a:t>
            </a:r>
          </a:p>
          <a:p>
            <a:pPr>
              <a:buClr>
                <a:srgbClr val="A31F34"/>
              </a:buClr>
            </a:pPr>
            <a:endParaRPr lang="en-US" sz="1200" dirty="0">
              <a:solidFill>
                <a:schemeClr val="accent1"/>
              </a:solidFill>
            </a:endParaRPr>
          </a:p>
          <a:p>
            <a:pPr>
              <a:buClr>
                <a:srgbClr val="A31F34"/>
              </a:buClr>
            </a:pPr>
            <a:r>
              <a:rPr lang="en-US" sz="1200" dirty="0">
                <a:solidFill>
                  <a:schemeClr val="accent1"/>
                </a:solidFill>
              </a:rPr>
              <a:t>Signal digitalized at room temp  with scope or time-tagger</a:t>
            </a:r>
            <a:endParaRPr lang="en-US" sz="1200" b="0" dirty="0">
              <a:solidFill>
                <a:schemeClr val="accent1"/>
              </a:solidFill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39C14-EB05-47D8-B77F-1A78C323757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7085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Von Neumann architectures are reaching a </a:t>
            </a:r>
            <a:r>
              <a:rPr lang="en-US" dirty="0">
                <a:solidFill>
                  <a:schemeClr val="accent1"/>
                </a:solidFill>
              </a:rPr>
              <a:t>performance plateau.</a:t>
            </a:r>
          </a:p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dirty="0">
                <a:solidFill>
                  <a:schemeClr val="accent1"/>
                </a:solidFill>
              </a:rPr>
              <a:t> system power consumption </a:t>
            </a:r>
            <a:r>
              <a:rPr lang="en-US" dirty="0"/>
              <a:t>(J/bit) has been growing linearly over the years.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39C14-EB05-47D8-B77F-1A78C323757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329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Von Neumann architectures are reaching a </a:t>
            </a:r>
            <a:r>
              <a:rPr lang="en-US" dirty="0">
                <a:solidFill>
                  <a:schemeClr val="accent1"/>
                </a:solidFill>
              </a:rPr>
              <a:t>performance plateau.</a:t>
            </a:r>
          </a:p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dirty="0">
                <a:solidFill>
                  <a:schemeClr val="accent1"/>
                </a:solidFill>
              </a:rPr>
              <a:t> system power consumption </a:t>
            </a:r>
            <a:r>
              <a:rPr lang="en-US" dirty="0"/>
              <a:t>(J/bit) has been growing linearly over the years.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39C14-EB05-47D8-B77F-1A78C323757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2263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Von Neumann architectures are reaching a </a:t>
            </a:r>
            <a:r>
              <a:rPr lang="en-US" dirty="0">
                <a:solidFill>
                  <a:schemeClr val="accent1"/>
                </a:solidFill>
              </a:rPr>
              <a:t>performance plateau.</a:t>
            </a:r>
          </a:p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dirty="0">
                <a:solidFill>
                  <a:schemeClr val="accent1"/>
                </a:solidFill>
              </a:rPr>
              <a:t> system power consumption </a:t>
            </a:r>
            <a:r>
              <a:rPr lang="en-US" dirty="0"/>
              <a:t>(J/bit) has been growing linearly over the years.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39C14-EB05-47D8-B77F-1A78C323757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8247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Von Neumann architectures are reaching a </a:t>
            </a:r>
            <a:r>
              <a:rPr lang="en-US" dirty="0">
                <a:solidFill>
                  <a:schemeClr val="accent1"/>
                </a:solidFill>
              </a:rPr>
              <a:t>performance plateau.</a:t>
            </a:r>
          </a:p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dirty="0">
                <a:solidFill>
                  <a:schemeClr val="accent1"/>
                </a:solidFill>
              </a:rPr>
              <a:t> system power consumption </a:t>
            </a:r>
            <a:r>
              <a:rPr lang="en-US" dirty="0"/>
              <a:t>(J/bit) has been growing linearly over the years.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39C14-EB05-47D8-B77F-1A78C323757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059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Von Neumann architectures are reaching a </a:t>
            </a:r>
            <a:r>
              <a:rPr lang="en-US" dirty="0">
                <a:solidFill>
                  <a:schemeClr val="accent1"/>
                </a:solidFill>
              </a:rPr>
              <a:t>performance plateau.</a:t>
            </a:r>
          </a:p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dirty="0">
                <a:solidFill>
                  <a:schemeClr val="accent1"/>
                </a:solidFill>
              </a:rPr>
              <a:t> system power consumption </a:t>
            </a:r>
            <a:r>
              <a:rPr lang="en-US" dirty="0"/>
              <a:t>(J/bit) has been growing linearly over the years.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39C14-EB05-47D8-B77F-1A78C323757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3446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Von Neumann architectures are reaching a </a:t>
            </a:r>
            <a:r>
              <a:rPr lang="en-US" dirty="0">
                <a:solidFill>
                  <a:schemeClr val="accent1"/>
                </a:solidFill>
              </a:rPr>
              <a:t>performance plateau.</a:t>
            </a:r>
          </a:p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dirty="0">
                <a:solidFill>
                  <a:schemeClr val="accent1"/>
                </a:solidFill>
              </a:rPr>
              <a:t> system power consumption </a:t>
            </a:r>
            <a:r>
              <a:rPr lang="en-US" dirty="0"/>
              <a:t>(J/bit) has been growing linearly over the years.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39C14-EB05-47D8-B77F-1A78C323757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6021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Von Neumann architectures are reaching a </a:t>
            </a:r>
            <a:r>
              <a:rPr lang="en-US" dirty="0">
                <a:solidFill>
                  <a:schemeClr val="accent1"/>
                </a:solidFill>
              </a:rPr>
              <a:t>performance plateau.</a:t>
            </a:r>
          </a:p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dirty="0">
                <a:solidFill>
                  <a:schemeClr val="accent1"/>
                </a:solidFill>
              </a:rPr>
              <a:t> system power consumption </a:t>
            </a:r>
            <a:r>
              <a:rPr lang="en-US" dirty="0"/>
              <a:t>(J/bit) has been growing linearly over the years.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39C14-EB05-47D8-B77F-1A78C323757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1970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Von Neumann architectures are reaching a </a:t>
            </a:r>
            <a:r>
              <a:rPr lang="en-US" dirty="0">
                <a:solidFill>
                  <a:schemeClr val="accent1"/>
                </a:solidFill>
              </a:rPr>
              <a:t>performance plateau.</a:t>
            </a:r>
          </a:p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dirty="0">
                <a:solidFill>
                  <a:schemeClr val="accent1"/>
                </a:solidFill>
              </a:rPr>
              <a:t> system power consumption </a:t>
            </a:r>
            <a:r>
              <a:rPr lang="en-US" dirty="0"/>
              <a:t>(J/bit) has been growing linearly over the years.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39C14-EB05-47D8-B77F-1A78C323757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6782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Von Neumann architectures are reaching a </a:t>
            </a:r>
            <a:r>
              <a:rPr lang="en-US" dirty="0">
                <a:solidFill>
                  <a:schemeClr val="accent1"/>
                </a:solidFill>
              </a:rPr>
              <a:t>performance plateau.</a:t>
            </a:r>
          </a:p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dirty="0">
                <a:solidFill>
                  <a:schemeClr val="accent1"/>
                </a:solidFill>
              </a:rPr>
              <a:t> system power consumption </a:t>
            </a:r>
            <a:r>
              <a:rPr lang="en-US" dirty="0"/>
              <a:t>(J/bit) has been growing linearly over the years.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39C14-EB05-47D8-B77F-1A78C323757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7764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Von Neumann architectures are reaching a </a:t>
            </a:r>
            <a:r>
              <a:rPr lang="en-US" dirty="0">
                <a:solidFill>
                  <a:schemeClr val="accent1"/>
                </a:solidFill>
              </a:rPr>
              <a:t>performance plateau.</a:t>
            </a:r>
          </a:p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dirty="0">
                <a:solidFill>
                  <a:schemeClr val="accent1"/>
                </a:solidFill>
              </a:rPr>
              <a:t> system power consumption </a:t>
            </a:r>
            <a:r>
              <a:rPr lang="en-US" dirty="0"/>
              <a:t>(J/bit) has been growing linearly over the years.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39C14-EB05-47D8-B77F-1A78C323757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921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A31F34"/>
              </a:buClr>
            </a:pPr>
            <a:r>
              <a:rPr lang="en-US" sz="1200" dirty="0">
                <a:solidFill>
                  <a:schemeClr val="accent1"/>
                </a:solidFill>
              </a:rPr>
              <a:t>App: quantum </a:t>
            </a:r>
            <a:r>
              <a:rPr lang="en-US" sz="1200" dirty="0" err="1">
                <a:solidFill>
                  <a:schemeClr val="accent1"/>
                </a:solidFill>
              </a:rPr>
              <a:t>infor</a:t>
            </a:r>
            <a:r>
              <a:rPr lang="en-US" sz="1200" dirty="0">
                <a:solidFill>
                  <a:schemeClr val="accent1"/>
                </a:solidFill>
              </a:rPr>
              <a:t>, life science, low power optical comm, imaging, </a:t>
            </a:r>
          </a:p>
          <a:p>
            <a:pPr>
              <a:buClr>
                <a:srgbClr val="A31F34"/>
              </a:buClr>
            </a:pPr>
            <a:endParaRPr lang="en-US" sz="1200" dirty="0">
              <a:solidFill>
                <a:schemeClr val="accent1"/>
              </a:solidFill>
            </a:endParaRPr>
          </a:p>
          <a:p>
            <a:pPr>
              <a:buClr>
                <a:srgbClr val="A31F34"/>
              </a:buClr>
            </a:pPr>
            <a:r>
              <a:rPr lang="en-US" sz="1200" dirty="0">
                <a:solidFill>
                  <a:schemeClr val="accent1"/>
                </a:solidFill>
              </a:rPr>
              <a:t>Signal digitalized at room temp  with scope or time-tagger</a:t>
            </a:r>
            <a:endParaRPr lang="en-US" sz="1200" b="0" dirty="0">
              <a:solidFill>
                <a:schemeClr val="accent1"/>
              </a:solidFill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39C14-EB05-47D8-B77F-1A78C323757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4918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Von Neumann architectures are reaching a </a:t>
            </a:r>
            <a:r>
              <a:rPr lang="en-US" dirty="0">
                <a:solidFill>
                  <a:schemeClr val="accent1"/>
                </a:solidFill>
              </a:rPr>
              <a:t>performance plateau.</a:t>
            </a:r>
          </a:p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dirty="0">
                <a:solidFill>
                  <a:schemeClr val="accent1"/>
                </a:solidFill>
              </a:rPr>
              <a:t> system power consumption </a:t>
            </a:r>
            <a:r>
              <a:rPr lang="en-US" dirty="0"/>
              <a:t>(J/bit) has been growing linearly over the years.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39C14-EB05-47D8-B77F-1A78C323757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9130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Von Neumann architectures are reaching a </a:t>
            </a:r>
            <a:r>
              <a:rPr lang="en-US" dirty="0">
                <a:solidFill>
                  <a:schemeClr val="accent1"/>
                </a:solidFill>
              </a:rPr>
              <a:t>performance plateau.</a:t>
            </a:r>
          </a:p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dirty="0">
                <a:solidFill>
                  <a:schemeClr val="accent1"/>
                </a:solidFill>
              </a:rPr>
              <a:t> system power consumption </a:t>
            </a:r>
            <a:r>
              <a:rPr lang="en-US" dirty="0"/>
              <a:t>(J/bit) has been growing linearly over the years.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39C14-EB05-47D8-B77F-1A78C323757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2533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Von Neumann architectures are reaching a </a:t>
            </a:r>
            <a:r>
              <a:rPr lang="en-US" dirty="0">
                <a:solidFill>
                  <a:schemeClr val="accent1"/>
                </a:solidFill>
              </a:rPr>
              <a:t>performance plateau.</a:t>
            </a:r>
          </a:p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dirty="0">
                <a:solidFill>
                  <a:schemeClr val="accent1"/>
                </a:solidFill>
              </a:rPr>
              <a:t> system power consumption </a:t>
            </a:r>
            <a:r>
              <a:rPr lang="en-US" dirty="0"/>
              <a:t>(J/bit) has been growing linearly over the years.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39C14-EB05-47D8-B77F-1A78C323757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65578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Von Neumann architectures are reaching a </a:t>
            </a:r>
            <a:r>
              <a:rPr lang="en-US" dirty="0">
                <a:solidFill>
                  <a:schemeClr val="accent1"/>
                </a:solidFill>
              </a:rPr>
              <a:t>performance plateau.</a:t>
            </a:r>
          </a:p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dirty="0">
                <a:solidFill>
                  <a:schemeClr val="accent1"/>
                </a:solidFill>
              </a:rPr>
              <a:t> system power consumption </a:t>
            </a:r>
            <a:r>
              <a:rPr lang="en-US" dirty="0"/>
              <a:t>(J/bit) has been growing linearly over the years.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39C14-EB05-47D8-B77F-1A78C323757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64933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Von Neumann architectures are reaching a </a:t>
            </a:r>
            <a:r>
              <a:rPr lang="en-US" dirty="0">
                <a:solidFill>
                  <a:schemeClr val="accent1"/>
                </a:solidFill>
              </a:rPr>
              <a:t>performance plateau.</a:t>
            </a:r>
          </a:p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dirty="0">
                <a:solidFill>
                  <a:schemeClr val="accent1"/>
                </a:solidFill>
              </a:rPr>
              <a:t> system power consumption </a:t>
            </a:r>
            <a:r>
              <a:rPr lang="en-US" dirty="0"/>
              <a:t>(J/bit) has been growing linearly over the years.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39C14-EB05-47D8-B77F-1A78C323757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53342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Von Neumann architectures are reaching a </a:t>
            </a:r>
            <a:r>
              <a:rPr lang="en-US" dirty="0">
                <a:solidFill>
                  <a:schemeClr val="accent1"/>
                </a:solidFill>
              </a:rPr>
              <a:t>performance plateau.</a:t>
            </a:r>
          </a:p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dirty="0">
                <a:solidFill>
                  <a:schemeClr val="accent1"/>
                </a:solidFill>
              </a:rPr>
              <a:t> system power consumption </a:t>
            </a:r>
            <a:r>
              <a:rPr lang="en-US" dirty="0"/>
              <a:t>(J/bit) has been growing linearly over the years.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39C14-EB05-47D8-B77F-1A78C323757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06904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Von Neumann architectures are reaching a </a:t>
            </a:r>
            <a:r>
              <a:rPr lang="en-US" dirty="0">
                <a:solidFill>
                  <a:schemeClr val="accent1"/>
                </a:solidFill>
              </a:rPr>
              <a:t>performance plateau.</a:t>
            </a:r>
          </a:p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dirty="0">
                <a:solidFill>
                  <a:schemeClr val="accent1"/>
                </a:solidFill>
              </a:rPr>
              <a:t> system power consumption </a:t>
            </a:r>
            <a:r>
              <a:rPr lang="en-US" dirty="0"/>
              <a:t>(J/bit) has been growing linearly over the years.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39C14-EB05-47D8-B77F-1A78C323757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64842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Von Neumann architectures are reaching a </a:t>
            </a:r>
            <a:r>
              <a:rPr lang="en-US" dirty="0">
                <a:solidFill>
                  <a:schemeClr val="accent1"/>
                </a:solidFill>
              </a:rPr>
              <a:t>performance plateau.</a:t>
            </a:r>
          </a:p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dirty="0">
                <a:solidFill>
                  <a:schemeClr val="accent1"/>
                </a:solidFill>
              </a:rPr>
              <a:t> system power consumption </a:t>
            </a:r>
            <a:r>
              <a:rPr lang="en-US" dirty="0"/>
              <a:t>(J/bit) has been growing linearly over the years.</a:t>
            </a:r>
          </a:p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Clr>
                <a:srgbClr val="A31F34"/>
              </a:buClr>
            </a:pPr>
            <a:r>
              <a:rPr lang="en-US" sz="1400" dirty="0">
                <a:solidFill>
                  <a:schemeClr val="accent1"/>
                </a:solidFill>
              </a:rPr>
              <a:t>Integration with </a:t>
            </a:r>
            <a:r>
              <a:rPr lang="en-US" sz="1400" dirty="0" err="1">
                <a:solidFill>
                  <a:schemeClr val="accent1"/>
                </a:solidFill>
              </a:rPr>
              <a:t>snspd</a:t>
            </a:r>
            <a:r>
              <a:rPr lang="en-US" sz="1400" dirty="0">
                <a:solidFill>
                  <a:schemeClr val="accent1"/>
                </a:solidFill>
              </a:rPr>
              <a:t> of multi loops</a:t>
            </a:r>
          </a:p>
          <a:p>
            <a:pPr>
              <a:buClr>
                <a:srgbClr val="A31F34"/>
              </a:buClr>
            </a:pPr>
            <a:r>
              <a:rPr lang="en-US" sz="1400" dirty="0">
                <a:solidFill>
                  <a:schemeClr val="accent1"/>
                </a:solidFill>
              </a:rPr>
              <a:t>Scaling up dimensions</a:t>
            </a:r>
          </a:p>
          <a:p>
            <a:pPr>
              <a:buClr>
                <a:srgbClr val="A31F34"/>
              </a:buClr>
            </a:pPr>
            <a:endParaRPr lang="en-US" sz="1400" dirty="0">
              <a:solidFill>
                <a:schemeClr val="accent1"/>
              </a:solidFill>
            </a:endParaRPr>
          </a:p>
          <a:p>
            <a:pPr>
              <a:buClr>
                <a:srgbClr val="A31F34"/>
              </a:buClr>
            </a:pPr>
            <a:endParaRPr lang="en-US" sz="1400" dirty="0">
              <a:solidFill>
                <a:schemeClr val="accent1"/>
              </a:solidFill>
            </a:endParaRPr>
          </a:p>
          <a:p>
            <a:pPr>
              <a:buClr>
                <a:srgbClr val="A31F34"/>
              </a:buClr>
            </a:pPr>
            <a:r>
              <a:rPr lang="en-US" dirty="0"/>
              <a:t>Power consumption = 0.5 </a:t>
            </a:r>
            <a:r>
              <a:rPr lang="en-US" dirty="0" err="1"/>
              <a:t>fJ</a:t>
            </a:r>
            <a:r>
              <a:rPr lang="en-US" dirty="0"/>
              <a:t>/spike</a:t>
            </a:r>
          </a:p>
          <a:p>
            <a:pPr>
              <a:buClr>
                <a:srgbClr val="A31F34"/>
              </a:buClr>
            </a:pPr>
            <a:r>
              <a:rPr lang="en-US" dirty="0"/>
              <a:t>Power = 25 </a:t>
            </a:r>
            <a:r>
              <a:rPr lang="en-US" dirty="0" err="1"/>
              <a:t>nW</a:t>
            </a:r>
            <a:r>
              <a:rPr lang="en-US" dirty="0"/>
              <a:t> per </a:t>
            </a:r>
            <a:r>
              <a:rPr lang="en-US" dirty="0" err="1"/>
              <a:t>nTron</a:t>
            </a:r>
            <a:endParaRPr lang="en-US" dirty="0"/>
          </a:p>
          <a:p>
            <a:pPr>
              <a:buClr>
                <a:srgbClr val="A31F34"/>
              </a:buClr>
            </a:pPr>
            <a:endParaRPr lang="en-US" dirty="0"/>
          </a:p>
          <a:p>
            <a:pPr>
              <a:buClr>
                <a:srgbClr val="A31F34"/>
              </a:buClr>
            </a:pPr>
            <a:r>
              <a:rPr lang="en-US" dirty="0"/>
              <a:t>Area = 50x50 um2</a:t>
            </a:r>
          </a:p>
          <a:p>
            <a:pPr>
              <a:buClr>
                <a:srgbClr val="A31F34"/>
              </a:buClr>
            </a:pPr>
            <a:endParaRPr lang="en-US" dirty="0"/>
          </a:p>
          <a:p>
            <a:pPr>
              <a:buClr>
                <a:srgbClr val="A31F34"/>
              </a:buClr>
            </a:pPr>
            <a:r>
              <a:rPr lang="en-US" dirty="0"/>
              <a:t>Integration with resistors</a:t>
            </a:r>
          </a:p>
          <a:p>
            <a:pPr>
              <a:buClr>
                <a:srgbClr val="A31F34"/>
              </a:buClr>
            </a:pPr>
            <a:endParaRPr lang="en-US" dirty="0"/>
          </a:p>
          <a:p>
            <a:pPr>
              <a:buClr>
                <a:srgbClr val="A31F34"/>
              </a:buClr>
            </a:pPr>
            <a:r>
              <a:rPr lang="en-US" dirty="0"/>
              <a:t>Advantage of </a:t>
            </a:r>
            <a:r>
              <a:rPr lang="en-US" dirty="0" err="1"/>
              <a:t>snspd</a:t>
            </a:r>
            <a:r>
              <a:rPr lang="en-US" dirty="0"/>
              <a:t> is high count rate, the design must be optimize to have the same </a:t>
            </a:r>
          </a:p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39C14-EB05-47D8-B77F-1A78C323757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73904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Von Neumann architectures are reaching a </a:t>
            </a:r>
            <a:r>
              <a:rPr lang="en-US" dirty="0">
                <a:solidFill>
                  <a:schemeClr val="accent1"/>
                </a:solidFill>
              </a:rPr>
              <a:t>performance plateau.</a:t>
            </a:r>
          </a:p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dirty="0">
                <a:solidFill>
                  <a:schemeClr val="accent1"/>
                </a:solidFill>
              </a:rPr>
              <a:t> system power consumption </a:t>
            </a:r>
            <a:r>
              <a:rPr lang="en-US" dirty="0"/>
              <a:t>(J/bit) has been growing linearly over the years.</a:t>
            </a:r>
          </a:p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Clr>
                <a:srgbClr val="A31F34"/>
              </a:buClr>
            </a:pPr>
            <a:r>
              <a:rPr lang="en-US" sz="1400" dirty="0">
                <a:solidFill>
                  <a:schemeClr val="accent1"/>
                </a:solidFill>
              </a:rPr>
              <a:t>Integration with </a:t>
            </a:r>
            <a:r>
              <a:rPr lang="en-US" sz="1400" dirty="0" err="1">
                <a:solidFill>
                  <a:schemeClr val="accent1"/>
                </a:solidFill>
              </a:rPr>
              <a:t>snspd</a:t>
            </a:r>
            <a:r>
              <a:rPr lang="en-US" sz="1400" dirty="0">
                <a:solidFill>
                  <a:schemeClr val="accent1"/>
                </a:solidFill>
              </a:rPr>
              <a:t> of multi loops</a:t>
            </a:r>
          </a:p>
          <a:p>
            <a:pPr>
              <a:buClr>
                <a:srgbClr val="A31F34"/>
              </a:buClr>
            </a:pPr>
            <a:r>
              <a:rPr lang="en-US" sz="1400" dirty="0">
                <a:solidFill>
                  <a:schemeClr val="accent1"/>
                </a:solidFill>
              </a:rPr>
              <a:t>Scaling up dimensions</a:t>
            </a:r>
          </a:p>
          <a:p>
            <a:pPr>
              <a:buClr>
                <a:srgbClr val="A31F34"/>
              </a:buClr>
            </a:pPr>
            <a:endParaRPr lang="en-US" sz="1400" dirty="0">
              <a:solidFill>
                <a:schemeClr val="accent1"/>
              </a:solidFill>
            </a:endParaRPr>
          </a:p>
          <a:p>
            <a:pPr>
              <a:buClr>
                <a:srgbClr val="A31F34"/>
              </a:buClr>
            </a:pPr>
            <a:endParaRPr lang="en-US" sz="1400" dirty="0">
              <a:solidFill>
                <a:schemeClr val="accent1"/>
              </a:solidFill>
            </a:endParaRPr>
          </a:p>
          <a:p>
            <a:pPr>
              <a:buClr>
                <a:srgbClr val="A31F34"/>
              </a:buClr>
            </a:pPr>
            <a:r>
              <a:rPr lang="en-US" dirty="0"/>
              <a:t>Power consumption = 0.5 </a:t>
            </a:r>
            <a:r>
              <a:rPr lang="en-US" dirty="0" err="1"/>
              <a:t>fJ</a:t>
            </a:r>
            <a:r>
              <a:rPr lang="en-US" dirty="0"/>
              <a:t>/spike</a:t>
            </a:r>
          </a:p>
          <a:p>
            <a:pPr>
              <a:buClr>
                <a:srgbClr val="A31F34"/>
              </a:buClr>
            </a:pPr>
            <a:r>
              <a:rPr lang="en-US" dirty="0"/>
              <a:t>Power = 25 </a:t>
            </a:r>
            <a:r>
              <a:rPr lang="en-US" dirty="0" err="1"/>
              <a:t>nW</a:t>
            </a:r>
            <a:r>
              <a:rPr lang="en-US" dirty="0"/>
              <a:t> per </a:t>
            </a:r>
            <a:r>
              <a:rPr lang="en-US" dirty="0" err="1"/>
              <a:t>nTron</a:t>
            </a:r>
            <a:endParaRPr lang="en-US" dirty="0"/>
          </a:p>
          <a:p>
            <a:pPr>
              <a:buClr>
                <a:srgbClr val="A31F34"/>
              </a:buClr>
            </a:pPr>
            <a:endParaRPr lang="en-US" dirty="0"/>
          </a:p>
          <a:p>
            <a:pPr>
              <a:buClr>
                <a:srgbClr val="A31F34"/>
              </a:buClr>
            </a:pPr>
            <a:r>
              <a:rPr lang="en-US" dirty="0"/>
              <a:t>Area = 50x50 um2</a:t>
            </a:r>
          </a:p>
          <a:p>
            <a:pPr>
              <a:buClr>
                <a:srgbClr val="A31F34"/>
              </a:buClr>
            </a:pPr>
            <a:endParaRPr lang="en-US" dirty="0"/>
          </a:p>
          <a:p>
            <a:pPr>
              <a:buClr>
                <a:srgbClr val="A31F34"/>
              </a:buClr>
            </a:pPr>
            <a:r>
              <a:rPr lang="en-US" dirty="0"/>
              <a:t>Integration with resistors</a:t>
            </a:r>
          </a:p>
          <a:p>
            <a:pPr>
              <a:buClr>
                <a:srgbClr val="A31F34"/>
              </a:buClr>
            </a:pPr>
            <a:endParaRPr lang="en-US" dirty="0"/>
          </a:p>
          <a:p>
            <a:pPr>
              <a:buClr>
                <a:srgbClr val="A31F34"/>
              </a:buClr>
            </a:pPr>
            <a:r>
              <a:rPr lang="en-US" dirty="0"/>
              <a:t>Advantage of </a:t>
            </a:r>
            <a:r>
              <a:rPr lang="en-US" dirty="0" err="1"/>
              <a:t>snspd</a:t>
            </a:r>
            <a:r>
              <a:rPr lang="en-US" dirty="0"/>
              <a:t> is high count rate, the design must be optimize to have the same </a:t>
            </a:r>
          </a:p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39C14-EB05-47D8-B77F-1A78C323757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28252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Von Neumann architectures are reaching a </a:t>
            </a:r>
            <a:r>
              <a:rPr lang="en-US" dirty="0">
                <a:solidFill>
                  <a:schemeClr val="accent1"/>
                </a:solidFill>
              </a:rPr>
              <a:t>performance plateau.</a:t>
            </a:r>
          </a:p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dirty="0">
                <a:solidFill>
                  <a:schemeClr val="accent1"/>
                </a:solidFill>
              </a:rPr>
              <a:t> system power consumption </a:t>
            </a:r>
            <a:r>
              <a:rPr lang="en-US" dirty="0"/>
              <a:t>(J/bit) has been growing linearly over the years.</a:t>
            </a:r>
          </a:p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Clr>
                <a:srgbClr val="A31F34"/>
              </a:buClr>
            </a:pPr>
            <a:r>
              <a:rPr lang="en-US" sz="1400" dirty="0">
                <a:solidFill>
                  <a:schemeClr val="accent1"/>
                </a:solidFill>
              </a:rPr>
              <a:t>Integration with </a:t>
            </a:r>
            <a:r>
              <a:rPr lang="en-US" sz="1400" dirty="0" err="1">
                <a:solidFill>
                  <a:schemeClr val="accent1"/>
                </a:solidFill>
              </a:rPr>
              <a:t>snspd</a:t>
            </a:r>
            <a:r>
              <a:rPr lang="en-US" sz="1400" dirty="0">
                <a:solidFill>
                  <a:schemeClr val="accent1"/>
                </a:solidFill>
              </a:rPr>
              <a:t> of multi loops</a:t>
            </a:r>
          </a:p>
          <a:p>
            <a:pPr>
              <a:buClr>
                <a:srgbClr val="A31F34"/>
              </a:buClr>
            </a:pPr>
            <a:r>
              <a:rPr lang="en-US" sz="1400" dirty="0">
                <a:solidFill>
                  <a:schemeClr val="accent1"/>
                </a:solidFill>
              </a:rPr>
              <a:t>Scaling up dimensions</a:t>
            </a:r>
          </a:p>
          <a:p>
            <a:pPr>
              <a:buClr>
                <a:srgbClr val="A31F34"/>
              </a:buClr>
            </a:pPr>
            <a:endParaRPr lang="en-US" sz="1400" dirty="0">
              <a:solidFill>
                <a:schemeClr val="accent1"/>
              </a:solidFill>
            </a:endParaRPr>
          </a:p>
          <a:p>
            <a:pPr>
              <a:buClr>
                <a:srgbClr val="A31F34"/>
              </a:buClr>
            </a:pPr>
            <a:endParaRPr lang="en-US" sz="1400" dirty="0">
              <a:solidFill>
                <a:schemeClr val="accent1"/>
              </a:solidFill>
            </a:endParaRPr>
          </a:p>
          <a:p>
            <a:pPr>
              <a:buClr>
                <a:srgbClr val="A31F34"/>
              </a:buClr>
            </a:pPr>
            <a:r>
              <a:rPr lang="en-US" dirty="0"/>
              <a:t>Power consumption = 0.5 </a:t>
            </a:r>
            <a:r>
              <a:rPr lang="en-US" dirty="0" err="1"/>
              <a:t>fJ</a:t>
            </a:r>
            <a:r>
              <a:rPr lang="en-US" dirty="0"/>
              <a:t>/spike</a:t>
            </a:r>
          </a:p>
          <a:p>
            <a:pPr>
              <a:buClr>
                <a:srgbClr val="A31F34"/>
              </a:buClr>
            </a:pPr>
            <a:r>
              <a:rPr lang="en-US" dirty="0"/>
              <a:t>Power = 25 </a:t>
            </a:r>
            <a:r>
              <a:rPr lang="en-US" dirty="0" err="1"/>
              <a:t>nW</a:t>
            </a:r>
            <a:r>
              <a:rPr lang="en-US" dirty="0"/>
              <a:t> per </a:t>
            </a:r>
            <a:r>
              <a:rPr lang="en-US" dirty="0" err="1"/>
              <a:t>nTron</a:t>
            </a:r>
            <a:endParaRPr lang="en-US" dirty="0"/>
          </a:p>
          <a:p>
            <a:pPr>
              <a:buClr>
                <a:srgbClr val="A31F34"/>
              </a:buClr>
            </a:pPr>
            <a:endParaRPr lang="en-US" dirty="0"/>
          </a:p>
          <a:p>
            <a:pPr>
              <a:buClr>
                <a:srgbClr val="A31F34"/>
              </a:buClr>
            </a:pPr>
            <a:r>
              <a:rPr lang="en-US" dirty="0"/>
              <a:t>Area = 50x50 um2</a:t>
            </a:r>
          </a:p>
          <a:p>
            <a:pPr>
              <a:buClr>
                <a:srgbClr val="A31F34"/>
              </a:buClr>
            </a:pPr>
            <a:endParaRPr lang="en-US" dirty="0"/>
          </a:p>
          <a:p>
            <a:pPr>
              <a:buClr>
                <a:srgbClr val="A31F34"/>
              </a:buClr>
            </a:pPr>
            <a:r>
              <a:rPr lang="en-US" dirty="0"/>
              <a:t>Integration with resistors</a:t>
            </a:r>
          </a:p>
          <a:p>
            <a:pPr>
              <a:buClr>
                <a:srgbClr val="A31F34"/>
              </a:buClr>
            </a:pPr>
            <a:endParaRPr lang="en-US" dirty="0"/>
          </a:p>
          <a:p>
            <a:pPr>
              <a:buClr>
                <a:srgbClr val="A31F34"/>
              </a:buClr>
            </a:pPr>
            <a:r>
              <a:rPr lang="en-US" dirty="0"/>
              <a:t>Advantage of </a:t>
            </a:r>
            <a:r>
              <a:rPr lang="en-US" dirty="0" err="1"/>
              <a:t>snspd</a:t>
            </a:r>
            <a:r>
              <a:rPr lang="en-US" dirty="0"/>
              <a:t> is high count rate, the design must be optimize to have the same </a:t>
            </a:r>
          </a:p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39C14-EB05-47D8-B77F-1A78C323757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667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A31F34"/>
              </a:buClr>
            </a:pPr>
            <a:r>
              <a:rPr lang="en-US" sz="1200" dirty="0"/>
              <a:t>Two kind of readout</a:t>
            </a:r>
          </a:p>
          <a:p>
            <a:pPr>
              <a:buClr>
                <a:srgbClr val="A31F34"/>
              </a:buClr>
            </a:pPr>
            <a:endParaRPr lang="en-US" sz="1200" dirty="0">
              <a:solidFill>
                <a:schemeClr val="accent1"/>
              </a:solidFill>
            </a:endParaRPr>
          </a:p>
          <a:p>
            <a:pPr>
              <a:buClr>
                <a:srgbClr val="A31F34"/>
              </a:buClr>
            </a:pPr>
            <a:r>
              <a:rPr lang="en-US" sz="1200" dirty="0">
                <a:solidFill>
                  <a:schemeClr val="accent1"/>
                </a:solidFill>
              </a:rPr>
              <a:t>On-chip digitalization (show image of a paper) Cost on chip complexity </a:t>
            </a:r>
          </a:p>
          <a:p>
            <a:pPr>
              <a:buClr>
                <a:srgbClr val="A31F34"/>
              </a:buClr>
            </a:pPr>
            <a:endParaRPr lang="en-US" sz="1200" dirty="0">
              <a:solidFill>
                <a:schemeClr val="accent1"/>
              </a:solidFill>
            </a:endParaRPr>
          </a:p>
          <a:p>
            <a:pPr>
              <a:buClr>
                <a:srgbClr val="A31F34"/>
              </a:buClr>
            </a:pPr>
            <a:endParaRPr lang="en-US" sz="1200" dirty="0">
              <a:solidFill>
                <a:schemeClr val="accent1"/>
              </a:solidFill>
            </a:endParaRPr>
          </a:p>
          <a:p>
            <a:pPr>
              <a:buClr>
                <a:srgbClr val="A31F34"/>
              </a:buClr>
            </a:pPr>
            <a:r>
              <a:rPr lang="en-US" sz="1200" dirty="0">
                <a:solidFill>
                  <a:schemeClr val="accent1"/>
                </a:solidFill>
              </a:rPr>
              <a:t>Or  analog multiplexing on </a:t>
            </a:r>
            <a:r>
              <a:rPr lang="en-US" sz="1200" dirty="0" err="1">
                <a:solidFill>
                  <a:schemeClr val="accent1"/>
                </a:solidFill>
              </a:rPr>
              <a:t>cjip</a:t>
            </a:r>
            <a:r>
              <a:rPr lang="en-US" sz="1200" dirty="0">
                <a:solidFill>
                  <a:schemeClr val="accent1"/>
                </a:solidFill>
              </a:rPr>
              <a:t> and then conventional electronic at room temp (show image of a paper)</a:t>
            </a:r>
          </a:p>
          <a:p>
            <a:pPr>
              <a:buClr>
                <a:srgbClr val="A31F34"/>
              </a:buClr>
            </a:pPr>
            <a:r>
              <a:rPr lang="en-US" sz="1200" dirty="0">
                <a:solidFill>
                  <a:schemeClr val="accent1"/>
                </a:solidFill>
              </a:rPr>
              <a:t>Show row column readout 2sqrt(N) lines</a:t>
            </a:r>
          </a:p>
          <a:p>
            <a:pPr>
              <a:buClr>
                <a:srgbClr val="A31F34"/>
              </a:buClr>
            </a:pPr>
            <a:r>
              <a:rPr lang="en-US" sz="1200" dirty="0">
                <a:solidFill>
                  <a:schemeClr val="accent1"/>
                </a:solidFill>
              </a:rPr>
              <a:t>Frequency </a:t>
            </a:r>
            <a:r>
              <a:rPr lang="en-US" sz="1200" dirty="0" err="1">
                <a:solidFill>
                  <a:schemeClr val="accent1"/>
                </a:solidFill>
              </a:rPr>
              <a:t>multilexing</a:t>
            </a:r>
            <a:endParaRPr lang="en-US" sz="1200" dirty="0">
              <a:solidFill>
                <a:schemeClr val="accent1"/>
              </a:solidFill>
            </a:endParaRPr>
          </a:p>
          <a:p>
            <a:pPr>
              <a:buClr>
                <a:srgbClr val="A31F34"/>
              </a:buClr>
            </a:pPr>
            <a:endParaRPr lang="en-US" sz="1200" dirty="0">
              <a:solidFill>
                <a:schemeClr val="accent1"/>
              </a:solidFill>
            </a:endParaRPr>
          </a:p>
          <a:p>
            <a:pPr>
              <a:buClr>
                <a:srgbClr val="A31F34"/>
              </a:buClr>
            </a:pPr>
            <a:r>
              <a:rPr lang="en-US" sz="1200" dirty="0">
                <a:solidFill>
                  <a:schemeClr val="accent1"/>
                </a:solidFill>
              </a:rPr>
              <a:t>All this analog solutions limit some of the advantages of </a:t>
            </a:r>
            <a:r>
              <a:rPr lang="en-US" sz="1200" dirty="0" err="1">
                <a:solidFill>
                  <a:schemeClr val="accent1"/>
                </a:solidFill>
              </a:rPr>
              <a:t>snspd</a:t>
            </a:r>
            <a:r>
              <a:rPr lang="en-US" sz="1200" dirty="0">
                <a:solidFill>
                  <a:schemeClr val="accent1"/>
                </a:solidFill>
              </a:rPr>
              <a:t> (count rate, low jitter)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39C14-EB05-47D8-B77F-1A78C323757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32924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Von Neumann architectures are reaching a </a:t>
            </a:r>
            <a:r>
              <a:rPr lang="en-US" dirty="0">
                <a:solidFill>
                  <a:schemeClr val="accent1"/>
                </a:solidFill>
              </a:rPr>
              <a:t>performance plateau.</a:t>
            </a:r>
          </a:p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dirty="0">
                <a:solidFill>
                  <a:schemeClr val="accent1"/>
                </a:solidFill>
              </a:rPr>
              <a:t> system power consumption </a:t>
            </a:r>
            <a:r>
              <a:rPr lang="en-US" dirty="0"/>
              <a:t>(J/bit) has been growing linearly over the years.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39C14-EB05-47D8-B77F-1A78C323757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42321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Von Neumann architectures are reaching a </a:t>
            </a:r>
            <a:r>
              <a:rPr lang="en-US" dirty="0">
                <a:solidFill>
                  <a:schemeClr val="accent1"/>
                </a:solidFill>
              </a:rPr>
              <a:t>performance plateau.</a:t>
            </a:r>
          </a:p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dirty="0">
                <a:solidFill>
                  <a:schemeClr val="accent1"/>
                </a:solidFill>
              </a:rPr>
              <a:t> system power consumption </a:t>
            </a:r>
            <a:r>
              <a:rPr lang="en-US" dirty="0"/>
              <a:t>(J/bit) has been growing linearly over the years.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39C14-EB05-47D8-B77F-1A78C323757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483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A31F34"/>
              </a:buClr>
            </a:pPr>
            <a:r>
              <a:rPr lang="en-US" sz="1200" dirty="0"/>
              <a:t>Two kind of readout</a:t>
            </a:r>
          </a:p>
          <a:p>
            <a:pPr>
              <a:buClr>
                <a:srgbClr val="A31F34"/>
              </a:buClr>
            </a:pPr>
            <a:endParaRPr lang="en-US" sz="1200" dirty="0">
              <a:solidFill>
                <a:schemeClr val="accent1"/>
              </a:solidFill>
            </a:endParaRPr>
          </a:p>
          <a:p>
            <a:pPr>
              <a:buClr>
                <a:srgbClr val="A31F34"/>
              </a:buClr>
            </a:pPr>
            <a:r>
              <a:rPr lang="en-US" sz="1200" dirty="0">
                <a:solidFill>
                  <a:schemeClr val="accent1"/>
                </a:solidFill>
              </a:rPr>
              <a:t>On-chip digitalization (show image of a paper) Cost on chip complexity </a:t>
            </a:r>
          </a:p>
          <a:p>
            <a:pPr>
              <a:buClr>
                <a:srgbClr val="A31F34"/>
              </a:buClr>
            </a:pPr>
            <a:endParaRPr lang="en-US" sz="1200" dirty="0">
              <a:solidFill>
                <a:schemeClr val="accent1"/>
              </a:solidFill>
            </a:endParaRPr>
          </a:p>
          <a:p>
            <a:pPr>
              <a:buClr>
                <a:srgbClr val="A31F34"/>
              </a:buClr>
            </a:pPr>
            <a:endParaRPr lang="en-US" sz="1200" dirty="0">
              <a:solidFill>
                <a:schemeClr val="accent1"/>
              </a:solidFill>
            </a:endParaRPr>
          </a:p>
          <a:p>
            <a:pPr>
              <a:buClr>
                <a:srgbClr val="A31F34"/>
              </a:buClr>
            </a:pPr>
            <a:r>
              <a:rPr lang="en-US" sz="1200" dirty="0">
                <a:solidFill>
                  <a:schemeClr val="accent1"/>
                </a:solidFill>
              </a:rPr>
              <a:t>Or  analog multiplexing on </a:t>
            </a:r>
            <a:r>
              <a:rPr lang="en-US" sz="1200" dirty="0" err="1">
                <a:solidFill>
                  <a:schemeClr val="accent1"/>
                </a:solidFill>
              </a:rPr>
              <a:t>cjip</a:t>
            </a:r>
            <a:r>
              <a:rPr lang="en-US" sz="1200" dirty="0">
                <a:solidFill>
                  <a:schemeClr val="accent1"/>
                </a:solidFill>
              </a:rPr>
              <a:t> and then conventional electronic at room temp (show image of a paper)</a:t>
            </a:r>
          </a:p>
          <a:p>
            <a:pPr>
              <a:buClr>
                <a:srgbClr val="A31F34"/>
              </a:buClr>
            </a:pPr>
            <a:r>
              <a:rPr lang="en-US" sz="1200" dirty="0">
                <a:solidFill>
                  <a:schemeClr val="accent1"/>
                </a:solidFill>
              </a:rPr>
              <a:t>Show row column readout 2sqrt(N) lines</a:t>
            </a:r>
          </a:p>
          <a:p>
            <a:pPr>
              <a:buClr>
                <a:srgbClr val="A31F34"/>
              </a:buClr>
            </a:pPr>
            <a:r>
              <a:rPr lang="en-US" sz="1200" dirty="0">
                <a:solidFill>
                  <a:schemeClr val="accent1"/>
                </a:solidFill>
              </a:rPr>
              <a:t>Frequency </a:t>
            </a:r>
            <a:r>
              <a:rPr lang="en-US" sz="1200" dirty="0" err="1">
                <a:solidFill>
                  <a:schemeClr val="accent1"/>
                </a:solidFill>
              </a:rPr>
              <a:t>multilexing</a:t>
            </a:r>
            <a:endParaRPr lang="en-US" sz="1200" dirty="0">
              <a:solidFill>
                <a:schemeClr val="accent1"/>
              </a:solidFill>
            </a:endParaRPr>
          </a:p>
          <a:p>
            <a:pPr>
              <a:buClr>
                <a:srgbClr val="A31F34"/>
              </a:buClr>
            </a:pPr>
            <a:endParaRPr lang="en-US" sz="1200" dirty="0">
              <a:solidFill>
                <a:schemeClr val="accent1"/>
              </a:solidFill>
            </a:endParaRPr>
          </a:p>
          <a:p>
            <a:pPr>
              <a:buClr>
                <a:srgbClr val="A31F34"/>
              </a:buClr>
            </a:pPr>
            <a:r>
              <a:rPr lang="en-US" sz="1200" dirty="0">
                <a:solidFill>
                  <a:schemeClr val="accent1"/>
                </a:solidFill>
              </a:rPr>
              <a:t>All this analog solutions limit some of the advantages of </a:t>
            </a:r>
            <a:r>
              <a:rPr lang="en-US" sz="1200" dirty="0" err="1">
                <a:solidFill>
                  <a:schemeClr val="accent1"/>
                </a:solidFill>
              </a:rPr>
              <a:t>snspd</a:t>
            </a:r>
            <a:r>
              <a:rPr lang="en-US" sz="1200" dirty="0">
                <a:solidFill>
                  <a:schemeClr val="accent1"/>
                </a:solidFill>
              </a:rPr>
              <a:t> (count rate, low jitter)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39C14-EB05-47D8-B77F-1A78C323757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005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A31F34"/>
              </a:buClr>
            </a:pPr>
            <a:r>
              <a:rPr lang="en-US" sz="1200" dirty="0"/>
              <a:t>Two kind of readout</a:t>
            </a:r>
          </a:p>
          <a:p>
            <a:pPr>
              <a:buClr>
                <a:srgbClr val="A31F34"/>
              </a:buClr>
            </a:pPr>
            <a:endParaRPr lang="en-US" sz="1200" dirty="0">
              <a:solidFill>
                <a:schemeClr val="accent1"/>
              </a:solidFill>
            </a:endParaRPr>
          </a:p>
          <a:p>
            <a:pPr>
              <a:buClr>
                <a:srgbClr val="A31F34"/>
              </a:buClr>
            </a:pPr>
            <a:r>
              <a:rPr lang="en-US" sz="1200" dirty="0">
                <a:solidFill>
                  <a:schemeClr val="accent1"/>
                </a:solidFill>
              </a:rPr>
              <a:t>On-chip digitalization (show image of a paper) Cost on chip complexity </a:t>
            </a:r>
          </a:p>
          <a:p>
            <a:pPr>
              <a:buClr>
                <a:srgbClr val="A31F34"/>
              </a:buClr>
            </a:pPr>
            <a:endParaRPr lang="en-US" sz="1200" dirty="0">
              <a:solidFill>
                <a:schemeClr val="accent1"/>
              </a:solidFill>
            </a:endParaRPr>
          </a:p>
          <a:p>
            <a:pPr>
              <a:buClr>
                <a:srgbClr val="A31F34"/>
              </a:buClr>
            </a:pPr>
            <a:endParaRPr lang="en-US" sz="1200" dirty="0">
              <a:solidFill>
                <a:schemeClr val="accent1"/>
              </a:solidFill>
            </a:endParaRPr>
          </a:p>
          <a:p>
            <a:pPr>
              <a:buClr>
                <a:srgbClr val="A31F34"/>
              </a:buClr>
            </a:pPr>
            <a:r>
              <a:rPr lang="en-US" sz="1200" dirty="0">
                <a:solidFill>
                  <a:schemeClr val="accent1"/>
                </a:solidFill>
              </a:rPr>
              <a:t>Or  analog multiplexing on </a:t>
            </a:r>
            <a:r>
              <a:rPr lang="en-US" sz="1200" dirty="0" err="1">
                <a:solidFill>
                  <a:schemeClr val="accent1"/>
                </a:solidFill>
              </a:rPr>
              <a:t>cjip</a:t>
            </a:r>
            <a:r>
              <a:rPr lang="en-US" sz="1200" dirty="0">
                <a:solidFill>
                  <a:schemeClr val="accent1"/>
                </a:solidFill>
              </a:rPr>
              <a:t> and then conventional electronic at room temp (show image of a paper)</a:t>
            </a:r>
          </a:p>
          <a:p>
            <a:pPr>
              <a:buClr>
                <a:srgbClr val="A31F34"/>
              </a:buClr>
            </a:pPr>
            <a:r>
              <a:rPr lang="en-US" sz="1200" dirty="0">
                <a:solidFill>
                  <a:schemeClr val="accent1"/>
                </a:solidFill>
              </a:rPr>
              <a:t>Show row column readout 2sqrt(N) lines</a:t>
            </a:r>
          </a:p>
          <a:p>
            <a:pPr>
              <a:buClr>
                <a:srgbClr val="A31F34"/>
              </a:buClr>
            </a:pPr>
            <a:r>
              <a:rPr lang="en-US" sz="1200" dirty="0">
                <a:solidFill>
                  <a:schemeClr val="accent1"/>
                </a:solidFill>
              </a:rPr>
              <a:t>Frequency </a:t>
            </a:r>
            <a:r>
              <a:rPr lang="en-US" sz="1200" dirty="0" err="1">
                <a:solidFill>
                  <a:schemeClr val="accent1"/>
                </a:solidFill>
              </a:rPr>
              <a:t>multilexing</a:t>
            </a:r>
            <a:endParaRPr lang="en-US" sz="1200" dirty="0">
              <a:solidFill>
                <a:schemeClr val="accent1"/>
              </a:solidFill>
            </a:endParaRPr>
          </a:p>
          <a:p>
            <a:pPr>
              <a:buClr>
                <a:srgbClr val="A31F34"/>
              </a:buClr>
            </a:pPr>
            <a:endParaRPr lang="en-US" sz="1200" dirty="0">
              <a:solidFill>
                <a:schemeClr val="accent1"/>
              </a:solidFill>
            </a:endParaRPr>
          </a:p>
          <a:p>
            <a:pPr>
              <a:buClr>
                <a:srgbClr val="A31F34"/>
              </a:buClr>
            </a:pPr>
            <a:r>
              <a:rPr lang="en-US" sz="1200" dirty="0">
                <a:solidFill>
                  <a:schemeClr val="accent1"/>
                </a:solidFill>
              </a:rPr>
              <a:t>All this analog solutions limit some of the advantages of </a:t>
            </a:r>
            <a:r>
              <a:rPr lang="en-US" sz="1200" dirty="0" err="1">
                <a:solidFill>
                  <a:schemeClr val="accent1"/>
                </a:solidFill>
              </a:rPr>
              <a:t>snspd</a:t>
            </a:r>
            <a:r>
              <a:rPr lang="en-US" sz="1200" dirty="0">
                <a:solidFill>
                  <a:schemeClr val="accent1"/>
                </a:solidFill>
              </a:rPr>
              <a:t> (count rate, low jitter)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39C14-EB05-47D8-B77F-1A78C323757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421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Von Neumann architectures are reaching a </a:t>
            </a:r>
            <a:r>
              <a:rPr lang="en-US" dirty="0">
                <a:solidFill>
                  <a:schemeClr val="accent1"/>
                </a:solidFill>
              </a:rPr>
              <a:t>performance plateau.</a:t>
            </a:r>
          </a:p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dirty="0">
                <a:solidFill>
                  <a:schemeClr val="accent1"/>
                </a:solidFill>
              </a:rPr>
              <a:t> system power consumption </a:t>
            </a:r>
            <a:r>
              <a:rPr lang="en-US" dirty="0"/>
              <a:t>(J/bit) has been growing linearly over the years.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39C14-EB05-47D8-B77F-1A78C323757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55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Von Neumann architectures are reaching a </a:t>
            </a:r>
            <a:r>
              <a:rPr lang="en-US" dirty="0">
                <a:solidFill>
                  <a:schemeClr val="accent1"/>
                </a:solidFill>
              </a:rPr>
              <a:t>performance plateau.</a:t>
            </a:r>
          </a:p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dirty="0">
                <a:solidFill>
                  <a:schemeClr val="accent1"/>
                </a:solidFill>
              </a:rPr>
              <a:t> system power consumption </a:t>
            </a:r>
            <a:r>
              <a:rPr lang="en-US" dirty="0"/>
              <a:t>(J/bit) has been growing linearly over the years.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39C14-EB05-47D8-B77F-1A78C323757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091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189" indent="0" algn="ctr">
              <a:buNone/>
              <a:defRPr sz="2400"/>
            </a:lvl2pPr>
            <a:lvl3pPr marL="914377" indent="0" algn="ctr">
              <a:buNone/>
              <a:defRPr sz="24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1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31B5B-3482-47EA-90AE-F41B6A3DB30F}" type="datetime1">
              <a:rPr lang="en-US" smtClean="0"/>
              <a:t>11/27/22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1260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948C2-724B-4867-9CD3-2D875DE3E55C}" type="datetime1">
              <a:rPr lang="en-US" smtClean="0"/>
              <a:t>11/27/22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071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C5C2B-05AB-4841-B1EE-631E229F61F2}" type="datetime1">
              <a:rPr lang="en-US" smtClean="0"/>
              <a:t>11/27/22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457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5AAB-437C-483F-97E2-A67381139179}" type="datetime1">
              <a:rPr lang="en-US" smtClean="0"/>
              <a:t>11/27/22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237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AE94E-F654-4DDA-9AD3-37CC3DEF9BE0}" type="datetime1">
              <a:rPr lang="en-US" smtClean="0"/>
              <a:t>11/27/22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0198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8D51-27C4-4866-9A5A-1CE69EFF63FC}" type="datetime1">
              <a:rPr lang="en-US" smtClean="0"/>
              <a:t>11/27/22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55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00AAA-5578-442B-8211-76CD2C84DEA6}" type="datetime1">
              <a:rPr lang="en-US" smtClean="0"/>
              <a:t>11/27/22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085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1F76A-D4BA-478F-986A-3F8123DE4A1F}" type="datetime1">
              <a:rPr lang="en-US" smtClean="0"/>
              <a:t>11/27/22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814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B720D-9450-4BFC-BC8F-860BA992164C}" type="datetime1">
              <a:rPr lang="en-US" smtClean="0"/>
              <a:t>11/27/22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27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3" y="6459787"/>
            <a:ext cx="2618511" cy="365125"/>
          </a:xfrm>
        </p:spPr>
        <p:txBody>
          <a:bodyPr/>
          <a:lstStyle>
            <a:lvl1pPr algn="l">
              <a:defRPr/>
            </a:lvl1pPr>
          </a:lstStyle>
          <a:p>
            <a:fld id="{5C186583-8531-4E2D-9232-B75A3577E446}" type="datetime1">
              <a:rPr lang="en-US" smtClean="0"/>
              <a:t>11/27/22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7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079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7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19E90-AEF9-4673-8707-A4BFC6E08925}" type="datetime1">
              <a:rPr lang="en-US" smtClean="0"/>
              <a:t>11/27/22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143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7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2" y="6459787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33388E9-C1C2-4A35-8BF4-43BF06527B2A}" type="datetime1">
              <a:rPr lang="en-US" smtClean="0"/>
              <a:t>11/27/22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6" y="645978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60" y="6459787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1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2732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hf hdr="0" ftr="0" dt="0"/>
  <p:txStyles>
    <p:titleStyle>
      <a:lvl1pPr algn="l" defTabSz="914377" rtl="0" eaLnBrk="1" latinLnBrk="0" hangingPunct="1">
        <a:lnSpc>
          <a:spcPct val="85000"/>
        </a:lnSpc>
        <a:spcBef>
          <a:spcPct val="0"/>
        </a:spcBef>
        <a:buNone/>
        <a:defRPr sz="4800" kern="1200" spc="-51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38" indent="-91438" algn="l" defTabSz="914377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38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14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789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65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099973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68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63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58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10" Type="http://schemas.openxmlformats.org/officeDocument/2006/relationships/image" Target="../media/image14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svg"/><Relationship Id="rId10" Type="http://schemas.openxmlformats.org/officeDocument/2006/relationships/image" Target="../media/image14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33.png"/><Relationship Id="rId9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.png"/><Relationship Id="rId4" Type="http://schemas.openxmlformats.org/officeDocument/2006/relationships/image" Target="../media/image45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.png"/><Relationship Id="rId4" Type="http://schemas.openxmlformats.org/officeDocument/2006/relationships/image" Target="../media/image4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.png"/><Relationship Id="rId4" Type="http://schemas.openxmlformats.org/officeDocument/2006/relationships/image" Target="../media/image45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4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e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56.jpg"/><Relationship Id="rId10" Type="http://schemas.openxmlformats.org/officeDocument/2006/relationships/image" Target="../media/image55.svg"/><Relationship Id="rId4" Type="http://schemas.openxmlformats.org/officeDocument/2006/relationships/image" Target="../media/image51.emf"/><Relationship Id="rId9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66.png"/><Relationship Id="rId3" Type="http://schemas.openxmlformats.org/officeDocument/2006/relationships/image" Target="../media/image4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jpeg"/><Relationship Id="rId5" Type="http://schemas.openxmlformats.org/officeDocument/2006/relationships/image" Target="../media/image58.png"/><Relationship Id="rId10" Type="http://schemas.openxmlformats.org/officeDocument/2006/relationships/image" Target="../media/image63.gif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Rectangle 70">
            <a:extLst>
              <a:ext uri="{FF2B5EF4-FFF2-40B4-BE49-F238E27FC236}">
                <a16:creationId xmlns:a16="http://schemas.microsoft.com/office/drawing/2014/main" id="{10E39F61-0304-47E3-BFDC-35A73E207C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7" y="0"/>
            <a:ext cx="458473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F8CB1E-8004-4891-B335-62A82116BB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421" y="100293"/>
            <a:ext cx="4041360" cy="1916262"/>
          </a:xfrm>
        </p:spPr>
        <p:txBody>
          <a:bodyPr>
            <a:normAutofit/>
          </a:bodyPr>
          <a:lstStyle/>
          <a:p>
            <a:r>
              <a:rPr lang="en-US" sz="3100" dirty="0">
                <a:solidFill>
                  <a:schemeClr val="bg1"/>
                </a:solidFill>
              </a:rPr>
              <a:t>A superconducting nanowire pulse counter integrated with an SNSPD</a:t>
            </a:r>
          </a:p>
        </p:txBody>
      </p:sp>
      <p:sp>
        <p:nvSpPr>
          <p:cNvPr id="1051" name="Rectangle 72">
            <a:extLst>
              <a:ext uri="{FF2B5EF4-FFF2-40B4-BE49-F238E27FC236}">
                <a16:creationId xmlns:a16="http://schemas.microsoft.com/office/drawing/2014/main" id="{7B9E7B3B-A156-4356-BF35-7825C428E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8E8BF2-FF50-4E8D-B543-8FF712D4B9E3}"/>
              </a:ext>
            </a:extLst>
          </p:cNvPr>
          <p:cNvSpPr txBox="1"/>
          <p:nvPr/>
        </p:nvSpPr>
        <p:spPr>
          <a:xfrm>
            <a:off x="116144" y="2098673"/>
            <a:ext cx="4118975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latin typeface="+mj-lt"/>
              </a:rPr>
              <a:t>11/29/2022 </a:t>
            </a:r>
          </a:p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latin typeface="+mj-lt"/>
              </a:rPr>
              <a:t>Superconducting Electronics and Detectors Workshop–  Jefferson Lab </a:t>
            </a:r>
          </a:p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b="0" i="1" dirty="0">
                <a:solidFill>
                  <a:schemeClr val="bg1"/>
                </a:solidFill>
                <a:effectLst/>
                <a:latin typeface="+mj-lt"/>
              </a:rPr>
              <a:t>Matteo Castellani*</a:t>
            </a:r>
            <a:r>
              <a:rPr lang="en-US" b="0" i="1" baseline="30000" dirty="0">
                <a:solidFill>
                  <a:schemeClr val="bg1"/>
                </a:solidFill>
                <a:effectLst/>
                <a:latin typeface="+mj-lt"/>
              </a:rPr>
              <a:t>1</a:t>
            </a:r>
            <a:r>
              <a:rPr lang="en-US" b="0" i="1" dirty="0">
                <a:solidFill>
                  <a:schemeClr val="bg1"/>
                </a:solidFill>
                <a:effectLst/>
                <a:latin typeface="+mj-lt"/>
              </a:rPr>
              <a:t>, Owen Medeiros</a:t>
            </a:r>
            <a:r>
              <a:rPr lang="en-US" b="0" i="1" baseline="30000" dirty="0">
                <a:solidFill>
                  <a:schemeClr val="bg1"/>
                </a:solidFill>
                <a:effectLst/>
                <a:latin typeface="+mj-lt"/>
              </a:rPr>
              <a:t>1</a:t>
            </a:r>
            <a:r>
              <a:rPr lang="en-US" b="0" i="1" dirty="0">
                <a:solidFill>
                  <a:schemeClr val="bg1"/>
                </a:solidFill>
                <a:effectLst/>
                <a:latin typeface="+mj-lt"/>
              </a:rPr>
              <a:t>, Reed Foster</a:t>
            </a:r>
            <a:r>
              <a:rPr lang="en-US" b="0" i="1" baseline="30000" dirty="0">
                <a:solidFill>
                  <a:schemeClr val="bg1"/>
                </a:solidFill>
                <a:effectLst/>
                <a:latin typeface="+mj-lt"/>
              </a:rPr>
              <a:t>1</a:t>
            </a:r>
            <a:r>
              <a:rPr lang="en-US" b="0" i="1" dirty="0">
                <a:solidFill>
                  <a:schemeClr val="bg1"/>
                </a:solidFill>
                <a:effectLst/>
                <a:latin typeface="+mj-lt"/>
              </a:rPr>
              <a:t>, Alessandro Buzzi</a:t>
            </a:r>
            <a:r>
              <a:rPr lang="en-US" b="0" i="1" baseline="30000" dirty="0">
                <a:solidFill>
                  <a:schemeClr val="bg1"/>
                </a:solidFill>
                <a:effectLst/>
                <a:latin typeface="+mj-lt"/>
              </a:rPr>
              <a:t>1</a:t>
            </a:r>
            <a:r>
              <a:rPr lang="en-US" b="0" i="1" dirty="0">
                <a:solidFill>
                  <a:schemeClr val="bg1"/>
                </a:solidFill>
                <a:effectLst/>
                <a:latin typeface="+mj-lt"/>
              </a:rPr>
              <a:t>, Marco Colangelo</a:t>
            </a:r>
            <a:r>
              <a:rPr lang="en-US" b="0" i="1" baseline="30000" dirty="0">
                <a:solidFill>
                  <a:schemeClr val="bg1"/>
                </a:solidFill>
                <a:effectLst/>
                <a:latin typeface="+mj-lt"/>
              </a:rPr>
              <a:t>1</a:t>
            </a:r>
            <a:r>
              <a:rPr lang="en-US" b="0" i="1" dirty="0">
                <a:solidFill>
                  <a:schemeClr val="bg1"/>
                </a:solidFill>
                <a:effectLst/>
                <a:latin typeface="+mj-lt"/>
              </a:rPr>
              <a:t>, Joshua C. Bienfang</a:t>
            </a:r>
            <a:r>
              <a:rPr lang="en-US" b="0" i="1" baseline="30000" dirty="0">
                <a:solidFill>
                  <a:schemeClr val="bg1"/>
                </a:solidFill>
                <a:effectLst/>
                <a:latin typeface="+mj-lt"/>
              </a:rPr>
              <a:t>2</a:t>
            </a:r>
            <a:r>
              <a:rPr lang="en-US" b="0" i="1" dirty="0">
                <a:solidFill>
                  <a:schemeClr val="bg1"/>
                </a:solidFill>
                <a:effectLst/>
                <a:latin typeface="+mj-lt"/>
              </a:rPr>
              <a:t>, Alessandro Restelli</a:t>
            </a:r>
            <a:r>
              <a:rPr lang="en-US" b="0" i="1" baseline="30000" dirty="0">
                <a:solidFill>
                  <a:schemeClr val="bg1"/>
                </a:solidFill>
                <a:effectLst/>
                <a:latin typeface="+mj-lt"/>
              </a:rPr>
              <a:t>2</a:t>
            </a:r>
            <a:r>
              <a:rPr lang="en-US" b="0" i="1" dirty="0">
                <a:solidFill>
                  <a:schemeClr val="bg1"/>
                </a:solidFill>
                <a:effectLst/>
                <a:latin typeface="+mj-lt"/>
              </a:rPr>
              <a:t>, Karl Berggren</a:t>
            </a:r>
            <a:r>
              <a:rPr lang="en-US" b="0" i="1" baseline="30000" dirty="0">
                <a:solidFill>
                  <a:schemeClr val="bg1"/>
                </a:solidFill>
                <a:effectLst/>
                <a:latin typeface="+mj-lt"/>
              </a:rPr>
              <a:t>1</a:t>
            </a:r>
          </a:p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br>
              <a:rPr lang="en-US" dirty="0">
                <a:solidFill>
                  <a:schemeClr val="bg1"/>
                </a:solidFill>
                <a:latin typeface="+mj-lt"/>
              </a:rPr>
            </a:br>
            <a:r>
              <a:rPr lang="en-US" b="0" i="0" baseline="30000" dirty="0">
                <a:solidFill>
                  <a:schemeClr val="bg1"/>
                </a:solidFill>
                <a:effectLst/>
                <a:latin typeface="+mj-lt"/>
              </a:rPr>
              <a:t>1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Electrical Engineering and Computer Science, Massachusetts Institute of Technology, Cambridge, Massachusetts, United States; </a:t>
            </a:r>
            <a:r>
              <a:rPr lang="en-US" b="0" i="0" baseline="30000" dirty="0">
                <a:solidFill>
                  <a:schemeClr val="bg1"/>
                </a:solidFill>
                <a:effectLst/>
                <a:latin typeface="+mj-lt"/>
              </a:rPr>
              <a:t>2</a:t>
            </a: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Joint Quantum Institute, National Institute of Standards and Technology and University of Maryland</a:t>
            </a:r>
            <a:endParaRPr lang="en-US" dirty="0">
              <a:solidFill>
                <a:schemeClr val="bg1"/>
              </a:solidFill>
              <a:latin typeface="+mj-lt"/>
            </a:endParaRPr>
          </a:p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Gaithersburg, Maryland, United States</a:t>
            </a:r>
          </a:p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bg1">
                  <a:lumMod val="75000"/>
                </a:schemeClr>
              </a:solidFill>
              <a:latin typeface="+mj-lt"/>
            </a:endParaRPr>
          </a:p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endParaRPr lang="en-US" i="1" dirty="0">
              <a:solidFill>
                <a:schemeClr val="bg1">
                  <a:lumMod val="75000"/>
                </a:schemeClr>
              </a:solidFill>
              <a:latin typeface="+mj-lt"/>
            </a:endParaRPr>
          </a:p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endParaRPr lang="en-US" i="1" dirty="0">
              <a:solidFill>
                <a:schemeClr val="bg1">
                  <a:lumMod val="75000"/>
                </a:schemeClr>
              </a:solidFill>
              <a:latin typeface="+mj-lt"/>
            </a:endParaRPr>
          </a:p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/>
              </a:solidFill>
            </a:endParaRPr>
          </a:p>
          <a:p>
            <a:pPr>
              <a:buClr>
                <a:srgbClr val="A31F34"/>
              </a:buClr>
            </a:pPr>
            <a:endParaRPr lang="en-US" dirty="0">
              <a:solidFill>
                <a:schemeClr val="accent1"/>
              </a:solidFill>
            </a:endParaRPr>
          </a:p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/>
              </a:solidFill>
            </a:endParaRPr>
          </a:p>
          <a:p>
            <a:pPr marL="285744" indent="-285744">
              <a:buClr>
                <a:srgbClr val="A31F34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/>
              </a:solidFill>
            </a:endParaRPr>
          </a:p>
          <a:p>
            <a:pPr>
              <a:buClr>
                <a:srgbClr val="A31F34"/>
              </a:buClr>
            </a:pPr>
            <a:endParaRPr lang="en-US" dirty="0"/>
          </a:p>
        </p:txBody>
      </p:sp>
      <p:pic>
        <p:nvPicPr>
          <p:cNvPr id="14" name="Picture 13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C5962B92-70CF-4BB0-86B9-6C4B3FDFE0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20" r="9493"/>
          <a:stretch/>
        </p:blipFill>
        <p:spPr>
          <a:xfrm>
            <a:off x="4648759" y="0"/>
            <a:ext cx="7543225" cy="6858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22C94FE6-4F2C-426E-B094-A1EA55B440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04443" y="6009566"/>
            <a:ext cx="1147561" cy="59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86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6093A4-5098-4A22-B04E-86F1039CC876}"/>
              </a:ext>
            </a:extLst>
          </p:cNvPr>
          <p:cNvSpPr/>
          <p:nvPr/>
        </p:nvSpPr>
        <p:spPr>
          <a:xfrm>
            <a:off x="894528" y="1620080"/>
            <a:ext cx="10366513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33E8C3-C2AA-4445-9D12-DD2D6A6A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5" y="131732"/>
            <a:ext cx="9714505" cy="62779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Superconducting nanowire electronics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F90423-F7FE-47D6-9CA2-698244B9C272}"/>
              </a:ext>
            </a:extLst>
          </p:cNvPr>
          <p:cNvCxnSpPr>
            <a:cxnSpLocks/>
          </p:cNvCxnSpPr>
          <p:nvPr/>
        </p:nvCxnSpPr>
        <p:spPr>
          <a:xfrm>
            <a:off x="746760" y="759528"/>
            <a:ext cx="10698480" cy="0"/>
          </a:xfrm>
          <a:prstGeom prst="line">
            <a:avLst/>
          </a:prstGeom>
          <a:ln w="3175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D258FB7B-1358-4795-92DF-904077BBA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4636" y="215649"/>
            <a:ext cx="676851" cy="3500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35D7C83-4A5F-29BC-3C1E-6C027DE19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111" y="1261260"/>
            <a:ext cx="3105371" cy="172898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0199119-37E5-3218-AD02-1C202165BD2E}"/>
              </a:ext>
            </a:extLst>
          </p:cNvPr>
          <p:cNvSpPr/>
          <p:nvPr/>
        </p:nvSpPr>
        <p:spPr>
          <a:xfrm>
            <a:off x="1028883" y="3008469"/>
            <a:ext cx="24105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B. A. Butters </a:t>
            </a:r>
            <a:r>
              <a:rPr lang="en-US" sz="1400" i="1" dirty="0"/>
              <a:t>et al. SST 34 2021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A8958D-CC59-BDB1-CBB5-997293E9CF30}"/>
              </a:ext>
            </a:extLst>
          </p:cNvPr>
          <p:cNvSpPr txBox="1"/>
          <p:nvPr/>
        </p:nvSpPr>
        <p:spPr>
          <a:xfrm>
            <a:off x="1197127" y="903227"/>
            <a:ext cx="2270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Non-volatile  memory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F6EC234-5DB1-AE79-8D0C-4C381122D464}"/>
              </a:ext>
            </a:extLst>
          </p:cNvPr>
          <p:cNvSpPr/>
          <p:nvPr/>
        </p:nvSpPr>
        <p:spPr>
          <a:xfrm>
            <a:off x="397565" y="1179443"/>
            <a:ext cx="349195" cy="4406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lide Number Placeholder 497">
            <a:extLst>
              <a:ext uri="{FF2B5EF4-FFF2-40B4-BE49-F238E27FC236}">
                <a16:creationId xmlns:a16="http://schemas.microsoft.com/office/drawing/2014/main" id="{36E2A8C6-5717-0B2C-4488-E7891DDD3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1539" y="6450551"/>
            <a:ext cx="1312025" cy="365125"/>
          </a:xfrm>
        </p:spPr>
        <p:txBody>
          <a:bodyPr/>
          <a:lstStyle/>
          <a:p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31555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6093A4-5098-4A22-B04E-86F1039CC876}"/>
              </a:ext>
            </a:extLst>
          </p:cNvPr>
          <p:cNvSpPr/>
          <p:nvPr/>
        </p:nvSpPr>
        <p:spPr>
          <a:xfrm>
            <a:off x="894528" y="1620080"/>
            <a:ext cx="10366513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33E8C3-C2AA-4445-9D12-DD2D6A6A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5" y="131732"/>
            <a:ext cx="9714505" cy="62779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Superconducting nanowire electronics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F90423-F7FE-47D6-9CA2-698244B9C272}"/>
              </a:ext>
            </a:extLst>
          </p:cNvPr>
          <p:cNvCxnSpPr>
            <a:cxnSpLocks/>
          </p:cNvCxnSpPr>
          <p:nvPr/>
        </p:nvCxnSpPr>
        <p:spPr>
          <a:xfrm>
            <a:off x="746760" y="759528"/>
            <a:ext cx="10698480" cy="0"/>
          </a:xfrm>
          <a:prstGeom prst="line">
            <a:avLst/>
          </a:prstGeom>
          <a:ln w="3175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D258FB7B-1358-4795-92DF-904077BBA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4636" y="215649"/>
            <a:ext cx="676851" cy="35005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4ACAE899-1DC9-BFEA-96CC-C698DDD270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60426" y="1402284"/>
            <a:ext cx="1736658" cy="208732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2ABC4FE-A5E6-76CC-B53C-1CF20A5326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30031" y="1402284"/>
            <a:ext cx="1736658" cy="20873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AF144BB-2201-13A9-A998-152260C61A99}"/>
              </a:ext>
            </a:extLst>
          </p:cNvPr>
          <p:cNvSpPr/>
          <p:nvPr/>
        </p:nvSpPr>
        <p:spPr>
          <a:xfrm>
            <a:off x="8479751" y="978345"/>
            <a:ext cx="8499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OR gate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26AEF5-E71A-17B7-B55B-20577CD86ED6}"/>
              </a:ext>
            </a:extLst>
          </p:cNvPr>
          <p:cNvSpPr/>
          <p:nvPr/>
        </p:nvSpPr>
        <p:spPr>
          <a:xfrm>
            <a:off x="10352791" y="978345"/>
            <a:ext cx="9657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NOT gate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52AC69-D81C-59DD-07FC-748C519246C3}"/>
              </a:ext>
            </a:extLst>
          </p:cNvPr>
          <p:cNvSpPr/>
          <p:nvPr/>
        </p:nvSpPr>
        <p:spPr>
          <a:xfrm>
            <a:off x="8904739" y="3530590"/>
            <a:ext cx="22274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A. Buzzi </a:t>
            </a:r>
            <a:r>
              <a:rPr lang="en-US" sz="1400" i="1" dirty="0"/>
              <a:t>et al. WOLTE 22</a:t>
            </a:r>
            <a:r>
              <a:rPr lang="en-US" sz="1600" i="1" dirty="0"/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35D7C83-4A5F-29BC-3C1E-6C027DE195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111" y="1261260"/>
            <a:ext cx="3105371" cy="172898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0199119-37E5-3218-AD02-1C202165BD2E}"/>
              </a:ext>
            </a:extLst>
          </p:cNvPr>
          <p:cNvSpPr/>
          <p:nvPr/>
        </p:nvSpPr>
        <p:spPr>
          <a:xfrm>
            <a:off x="1028883" y="3008469"/>
            <a:ext cx="24105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B. A. Butters </a:t>
            </a:r>
            <a:r>
              <a:rPr lang="en-US" sz="1400" i="1" dirty="0"/>
              <a:t>et al. SST 34 2021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A8958D-CC59-BDB1-CBB5-997293E9CF30}"/>
              </a:ext>
            </a:extLst>
          </p:cNvPr>
          <p:cNvSpPr txBox="1"/>
          <p:nvPr/>
        </p:nvSpPr>
        <p:spPr>
          <a:xfrm>
            <a:off x="1197127" y="903227"/>
            <a:ext cx="2270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Non-volatile  memory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F6EC234-5DB1-AE79-8D0C-4C381122D464}"/>
              </a:ext>
            </a:extLst>
          </p:cNvPr>
          <p:cNvSpPr/>
          <p:nvPr/>
        </p:nvSpPr>
        <p:spPr>
          <a:xfrm>
            <a:off x="397565" y="1179443"/>
            <a:ext cx="349195" cy="4406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lide Number Placeholder 497">
            <a:extLst>
              <a:ext uri="{FF2B5EF4-FFF2-40B4-BE49-F238E27FC236}">
                <a16:creationId xmlns:a16="http://schemas.microsoft.com/office/drawing/2014/main" id="{99D8ED9F-C7A4-1F41-BB2A-58B43C487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1539" y="6450551"/>
            <a:ext cx="1312025" cy="365125"/>
          </a:xfrm>
        </p:spPr>
        <p:txBody>
          <a:bodyPr/>
          <a:lstStyle/>
          <a:p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84540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6093A4-5098-4A22-B04E-86F1039CC876}"/>
              </a:ext>
            </a:extLst>
          </p:cNvPr>
          <p:cNvSpPr/>
          <p:nvPr/>
        </p:nvSpPr>
        <p:spPr>
          <a:xfrm>
            <a:off x="894528" y="1620080"/>
            <a:ext cx="10366513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33E8C3-C2AA-4445-9D12-DD2D6A6A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5" y="131732"/>
            <a:ext cx="9714505" cy="62779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Superconducting nanowire electronics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F90423-F7FE-47D6-9CA2-698244B9C272}"/>
              </a:ext>
            </a:extLst>
          </p:cNvPr>
          <p:cNvCxnSpPr>
            <a:cxnSpLocks/>
          </p:cNvCxnSpPr>
          <p:nvPr/>
        </p:nvCxnSpPr>
        <p:spPr>
          <a:xfrm>
            <a:off x="746760" y="759528"/>
            <a:ext cx="10698480" cy="0"/>
          </a:xfrm>
          <a:prstGeom prst="line">
            <a:avLst/>
          </a:prstGeom>
          <a:ln w="3175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D258FB7B-1358-4795-92DF-904077BBA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4636" y="215649"/>
            <a:ext cx="676851" cy="35005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4ACAE899-1DC9-BFEA-96CC-C698DDD270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60426" y="1402284"/>
            <a:ext cx="1736658" cy="208732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2ABC4FE-A5E6-76CC-B53C-1CF20A5326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30031" y="1402284"/>
            <a:ext cx="1736658" cy="20873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AF144BB-2201-13A9-A998-152260C61A99}"/>
              </a:ext>
            </a:extLst>
          </p:cNvPr>
          <p:cNvSpPr/>
          <p:nvPr/>
        </p:nvSpPr>
        <p:spPr>
          <a:xfrm>
            <a:off x="8479751" y="978345"/>
            <a:ext cx="8499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OR gate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26AEF5-E71A-17B7-B55B-20577CD86ED6}"/>
              </a:ext>
            </a:extLst>
          </p:cNvPr>
          <p:cNvSpPr/>
          <p:nvPr/>
        </p:nvSpPr>
        <p:spPr>
          <a:xfrm>
            <a:off x="10352791" y="978345"/>
            <a:ext cx="9657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NOT gate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52AC69-D81C-59DD-07FC-748C519246C3}"/>
              </a:ext>
            </a:extLst>
          </p:cNvPr>
          <p:cNvSpPr/>
          <p:nvPr/>
        </p:nvSpPr>
        <p:spPr>
          <a:xfrm>
            <a:off x="8904739" y="3530590"/>
            <a:ext cx="22274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A. Buzzi </a:t>
            </a:r>
            <a:r>
              <a:rPr lang="en-US" sz="1400" i="1" dirty="0"/>
              <a:t>et al. WOLTE 22</a:t>
            </a:r>
            <a:r>
              <a:rPr lang="en-US" sz="1600" i="1" dirty="0"/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3E86C02-06CA-EB51-88D8-3F6B5FCC6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420" y="4541587"/>
            <a:ext cx="3536950" cy="116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85C94B5-890A-9FD3-D807-7F6E3CB8A887}"/>
              </a:ext>
            </a:extLst>
          </p:cNvPr>
          <p:cNvSpPr/>
          <p:nvPr/>
        </p:nvSpPr>
        <p:spPr>
          <a:xfrm>
            <a:off x="8763723" y="5791855"/>
            <a:ext cx="22331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R. A. Foster </a:t>
            </a:r>
            <a:r>
              <a:rPr lang="en-US" sz="1400" i="1" dirty="0"/>
              <a:t>et al. WOLTE 22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35D7C83-4A5F-29BC-3C1E-6C027DE195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0111" y="1261260"/>
            <a:ext cx="3105371" cy="172898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0199119-37E5-3218-AD02-1C202165BD2E}"/>
              </a:ext>
            </a:extLst>
          </p:cNvPr>
          <p:cNvSpPr/>
          <p:nvPr/>
        </p:nvSpPr>
        <p:spPr>
          <a:xfrm>
            <a:off x="1028883" y="3008469"/>
            <a:ext cx="24105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B. A. Butters </a:t>
            </a:r>
            <a:r>
              <a:rPr lang="en-US" sz="1400" i="1" dirty="0"/>
              <a:t>et al. SST 34 2021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A8958D-CC59-BDB1-CBB5-997293E9CF30}"/>
              </a:ext>
            </a:extLst>
          </p:cNvPr>
          <p:cNvSpPr txBox="1"/>
          <p:nvPr/>
        </p:nvSpPr>
        <p:spPr>
          <a:xfrm>
            <a:off x="1197127" y="903227"/>
            <a:ext cx="2270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Non-volatile  memory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3E2EA4-9D10-3C34-A87B-36C3B577A249}"/>
              </a:ext>
            </a:extLst>
          </p:cNvPr>
          <p:cNvSpPr txBox="1"/>
          <p:nvPr/>
        </p:nvSpPr>
        <p:spPr>
          <a:xfrm>
            <a:off x="9177263" y="4066771"/>
            <a:ext cx="1415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Shift-register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F6EC234-5DB1-AE79-8D0C-4C381122D464}"/>
              </a:ext>
            </a:extLst>
          </p:cNvPr>
          <p:cNvSpPr/>
          <p:nvPr/>
        </p:nvSpPr>
        <p:spPr>
          <a:xfrm>
            <a:off x="397565" y="1179443"/>
            <a:ext cx="349195" cy="4406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lide Number Placeholder 497">
            <a:extLst>
              <a:ext uri="{FF2B5EF4-FFF2-40B4-BE49-F238E27FC236}">
                <a16:creationId xmlns:a16="http://schemas.microsoft.com/office/drawing/2014/main" id="{B8AF97DB-F229-14F8-376E-2750B5482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1539" y="6450551"/>
            <a:ext cx="1312025" cy="365125"/>
          </a:xfrm>
        </p:spPr>
        <p:txBody>
          <a:bodyPr/>
          <a:lstStyle/>
          <a:p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62360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6093A4-5098-4A22-B04E-86F1039CC876}"/>
              </a:ext>
            </a:extLst>
          </p:cNvPr>
          <p:cNvSpPr/>
          <p:nvPr/>
        </p:nvSpPr>
        <p:spPr>
          <a:xfrm>
            <a:off x="894528" y="1620080"/>
            <a:ext cx="10366513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33E8C3-C2AA-4445-9D12-DD2D6A6A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5" y="131732"/>
            <a:ext cx="9714505" cy="62779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Superconducting nanowire electronics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F90423-F7FE-47D6-9CA2-698244B9C272}"/>
              </a:ext>
            </a:extLst>
          </p:cNvPr>
          <p:cNvCxnSpPr>
            <a:cxnSpLocks/>
          </p:cNvCxnSpPr>
          <p:nvPr/>
        </p:nvCxnSpPr>
        <p:spPr>
          <a:xfrm>
            <a:off x="746760" y="759528"/>
            <a:ext cx="10698480" cy="0"/>
          </a:xfrm>
          <a:prstGeom prst="line">
            <a:avLst/>
          </a:prstGeom>
          <a:ln w="3175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D258FB7B-1358-4795-92DF-904077BBA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4636" y="215649"/>
            <a:ext cx="676851" cy="35005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4ACAE899-1DC9-BFEA-96CC-C698DDD270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60426" y="1402284"/>
            <a:ext cx="1736658" cy="208732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2ABC4FE-A5E6-76CC-B53C-1CF20A5326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30031" y="1402284"/>
            <a:ext cx="1736658" cy="20873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AF144BB-2201-13A9-A998-152260C61A99}"/>
              </a:ext>
            </a:extLst>
          </p:cNvPr>
          <p:cNvSpPr/>
          <p:nvPr/>
        </p:nvSpPr>
        <p:spPr>
          <a:xfrm>
            <a:off x="8479751" y="978345"/>
            <a:ext cx="8499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OR gate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26AEF5-E71A-17B7-B55B-20577CD86ED6}"/>
              </a:ext>
            </a:extLst>
          </p:cNvPr>
          <p:cNvSpPr/>
          <p:nvPr/>
        </p:nvSpPr>
        <p:spPr>
          <a:xfrm>
            <a:off x="10352791" y="978345"/>
            <a:ext cx="9657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NOT gate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52AC69-D81C-59DD-07FC-748C519246C3}"/>
              </a:ext>
            </a:extLst>
          </p:cNvPr>
          <p:cNvSpPr/>
          <p:nvPr/>
        </p:nvSpPr>
        <p:spPr>
          <a:xfrm>
            <a:off x="8904739" y="3530590"/>
            <a:ext cx="22274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A. Buzzi </a:t>
            </a:r>
            <a:r>
              <a:rPr lang="en-US" sz="1400" i="1" dirty="0"/>
              <a:t>et al. WOLTE 22</a:t>
            </a:r>
            <a:r>
              <a:rPr lang="en-US" sz="1600" i="1" dirty="0"/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3E86C02-06CA-EB51-88D8-3F6B5FCC6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420" y="4541587"/>
            <a:ext cx="3536950" cy="116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85C94B5-890A-9FD3-D807-7F6E3CB8A887}"/>
              </a:ext>
            </a:extLst>
          </p:cNvPr>
          <p:cNvSpPr/>
          <p:nvPr/>
        </p:nvSpPr>
        <p:spPr>
          <a:xfrm>
            <a:off x="8763723" y="5791855"/>
            <a:ext cx="22331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R. A. Foster </a:t>
            </a:r>
            <a:r>
              <a:rPr lang="en-US" sz="1400" i="1" dirty="0"/>
              <a:t>et al. WOLTE 22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BE34D27-0F40-863A-E6C1-EEE17AAA1CDF}"/>
              </a:ext>
            </a:extLst>
          </p:cNvPr>
          <p:cNvGrpSpPr/>
          <p:nvPr/>
        </p:nvGrpSpPr>
        <p:grpSpPr>
          <a:xfrm>
            <a:off x="1669777" y="3489613"/>
            <a:ext cx="2139658" cy="2507786"/>
            <a:chOff x="380936" y="3296061"/>
            <a:chExt cx="2139658" cy="250778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97E15C-BA13-0449-CFC7-A8DFA8B2F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8522" y="3296061"/>
              <a:ext cx="2002072" cy="2507786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6160789-AD9B-A772-686B-0E3EA4EE25AE}"/>
                </a:ext>
              </a:extLst>
            </p:cNvPr>
            <p:cNvSpPr/>
            <p:nvPr/>
          </p:nvSpPr>
          <p:spPr>
            <a:xfrm>
              <a:off x="380936" y="3296061"/>
              <a:ext cx="291269" cy="3877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BADC740E-BD4C-2A75-F40A-5B908C727EC2}"/>
              </a:ext>
            </a:extLst>
          </p:cNvPr>
          <p:cNvSpPr/>
          <p:nvPr/>
        </p:nvSpPr>
        <p:spPr>
          <a:xfrm>
            <a:off x="563279" y="4743506"/>
            <a:ext cx="15030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M. </a:t>
            </a:r>
            <a:r>
              <a:rPr lang="en-US" sz="1400" dirty="0" err="1"/>
              <a:t>Onen</a:t>
            </a:r>
            <a:r>
              <a:rPr lang="en-US" sz="1400" dirty="0"/>
              <a:t> </a:t>
            </a:r>
            <a:r>
              <a:rPr lang="en-US" sz="1400" i="1" dirty="0"/>
              <a:t>et al. Nano Lett. 2020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35D7C83-4A5F-29BC-3C1E-6C027DE195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0111" y="1261260"/>
            <a:ext cx="3105371" cy="172898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0199119-37E5-3218-AD02-1C202165BD2E}"/>
              </a:ext>
            </a:extLst>
          </p:cNvPr>
          <p:cNvSpPr/>
          <p:nvPr/>
        </p:nvSpPr>
        <p:spPr>
          <a:xfrm>
            <a:off x="1028883" y="3008469"/>
            <a:ext cx="24105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B. A. Butters </a:t>
            </a:r>
            <a:r>
              <a:rPr lang="en-US" sz="1400" i="1" dirty="0"/>
              <a:t>et al. SST 34 2021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A8958D-CC59-BDB1-CBB5-997293E9CF30}"/>
              </a:ext>
            </a:extLst>
          </p:cNvPr>
          <p:cNvSpPr txBox="1"/>
          <p:nvPr/>
        </p:nvSpPr>
        <p:spPr>
          <a:xfrm>
            <a:off x="1197127" y="903227"/>
            <a:ext cx="2270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Non-volatile  memory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3E2EA4-9D10-3C34-A87B-36C3B577A249}"/>
              </a:ext>
            </a:extLst>
          </p:cNvPr>
          <p:cNvSpPr txBox="1"/>
          <p:nvPr/>
        </p:nvSpPr>
        <p:spPr>
          <a:xfrm>
            <a:off x="9177263" y="4066771"/>
            <a:ext cx="1415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Shift-register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11B040B-2633-E6B4-AB1B-0D19CCC1B245}"/>
              </a:ext>
            </a:extLst>
          </p:cNvPr>
          <p:cNvSpPr txBox="1"/>
          <p:nvPr/>
        </p:nvSpPr>
        <p:spPr>
          <a:xfrm>
            <a:off x="587565" y="4291467"/>
            <a:ext cx="1496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Integrator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F6EC234-5DB1-AE79-8D0C-4C381122D464}"/>
              </a:ext>
            </a:extLst>
          </p:cNvPr>
          <p:cNvSpPr/>
          <p:nvPr/>
        </p:nvSpPr>
        <p:spPr>
          <a:xfrm>
            <a:off x="397565" y="1179443"/>
            <a:ext cx="349195" cy="4406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lide Number Placeholder 497">
            <a:extLst>
              <a:ext uri="{FF2B5EF4-FFF2-40B4-BE49-F238E27FC236}">
                <a16:creationId xmlns:a16="http://schemas.microsoft.com/office/drawing/2014/main" id="{A1C7F705-3B22-15E2-50AF-1AE89791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1539" y="6450551"/>
            <a:ext cx="1312025" cy="365125"/>
          </a:xfrm>
        </p:spPr>
        <p:txBody>
          <a:bodyPr/>
          <a:lstStyle/>
          <a:p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22598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6093A4-5098-4A22-B04E-86F1039CC876}"/>
              </a:ext>
            </a:extLst>
          </p:cNvPr>
          <p:cNvSpPr/>
          <p:nvPr/>
        </p:nvSpPr>
        <p:spPr>
          <a:xfrm>
            <a:off x="894528" y="1620080"/>
            <a:ext cx="10366513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33E8C3-C2AA-4445-9D12-DD2D6A6A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5" y="131732"/>
            <a:ext cx="9714505" cy="62779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Superconducting nanowire electronics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F90423-F7FE-47D6-9CA2-698244B9C272}"/>
              </a:ext>
            </a:extLst>
          </p:cNvPr>
          <p:cNvCxnSpPr>
            <a:cxnSpLocks/>
          </p:cNvCxnSpPr>
          <p:nvPr/>
        </p:nvCxnSpPr>
        <p:spPr>
          <a:xfrm>
            <a:off x="746760" y="759528"/>
            <a:ext cx="10698480" cy="0"/>
          </a:xfrm>
          <a:prstGeom prst="line">
            <a:avLst/>
          </a:prstGeom>
          <a:ln w="3175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D258FB7B-1358-4795-92DF-904077BBA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4636" y="215649"/>
            <a:ext cx="676851" cy="35005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4ACAE899-1DC9-BFEA-96CC-C698DDD270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60426" y="1402284"/>
            <a:ext cx="1736658" cy="208732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2ABC4FE-A5E6-76CC-B53C-1CF20A5326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30031" y="1402284"/>
            <a:ext cx="1736658" cy="20873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AF144BB-2201-13A9-A998-152260C61A99}"/>
              </a:ext>
            </a:extLst>
          </p:cNvPr>
          <p:cNvSpPr/>
          <p:nvPr/>
        </p:nvSpPr>
        <p:spPr>
          <a:xfrm>
            <a:off x="8479751" y="978345"/>
            <a:ext cx="8499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OR gate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26AEF5-E71A-17B7-B55B-20577CD86ED6}"/>
              </a:ext>
            </a:extLst>
          </p:cNvPr>
          <p:cNvSpPr/>
          <p:nvPr/>
        </p:nvSpPr>
        <p:spPr>
          <a:xfrm>
            <a:off x="10352791" y="978345"/>
            <a:ext cx="9657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NOT gate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52AC69-D81C-59DD-07FC-748C519246C3}"/>
              </a:ext>
            </a:extLst>
          </p:cNvPr>
          <p:cNvSpPr/>
          <p:nvPr/>
        </p:nvSpPr>
        <p:spPr>
          <a:xfrm>
            <a:off x="8904739" y="3530590"/>
            <a:ext cx="22274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A. Buzzi </a:t>
            </a:r>
            <a:r>
              <a:rPr lang="en-US" sz="1400" i="1" dirty="0"/>
              <a:t>et al. WOLTE 22</a:t>
            </a:r>
            <a:r>
              <a:rPr lang="en-US" sz="1600" i="1" dirty="0"/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3E86C02-06CA-EB51-88D8-3F6B5FCC6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420" y="4541587"/>
            <a:ext cx="3536950" cy="116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85C94B5-890A-9FD3-D807-7F6E3CB8A887}"/>
              </a:ext>
            </a:extLst>
          </p:cNvPr>
          <p:cNvSpPr/>
          <p:nvPr/>
        </p:nvSpPr>
        <p:spPr>
          <a:xfrm>
            <a:off x="8763723" y="5791855"/>
            <a:ext cx="22331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R. A. Foster </a:t>
            </a:r>
            <a:r>
              <a:rPr lang="en-US" sz="1400" i="1" dirty="0"/>
              <a:t>et al. WOLTE 22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BE34D27-0F40-863A-E6C1-EEE17AAA1CDF}"/>
              </a:ext>
            </a:extLst>
          </p:cNvPr>
          <p:cNvGrpSpPr/>
          <p:nvPr/>
        </p:nvGrpSpPr>
        <p:grpSpPr>
          <a:xfrm>
            <a:off x="1669777" y="3489613"/>
            <a:ext cx="2139658" cy="2507786"/>
            <a:chOff x="380936" y="3296061"/>
            <a:chExt cx="2139658" cy="250778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97E15C-BA13-0449-CFC7-A8DFA8B2F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8522" y="3296061"/>
              <a:ext cx="2002072" cy="2507786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6160789-AD9B-A772-686B-0E3EA4EE25AE}"/>
                </a:ext>
              </a:extLst>
            </p:cNvPr>
            <p:cNvSpPr/>
            <p:nvPr/>
          </p:nvSpPr>
          <p:spPr>
            <a:xfrm>
              <a:off x="380936" y="3296061"/>
              <a:ext cx="291269" cy="3877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BADC740E-BD4C-2A75-F40A-5B908C727EC2}"/>
              </a:ext>
            </a:extLst>
          </p:cNvPr>
          <p:cNvSpPr/>
          <p:nvPr/>
        </p:nvSpPr>
        <p:spPr>
          <a:xfrm>
            <a:off x="563279" y="4743506"/>
            <a:ext cx="15030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M. </a:t>
            </a:r>
            <a:r>
              <a:rPr lang="en-US" sz="1400" dirty="0" err="1"/>
              <a:t>Onen</a:t>
            </a:r>
            <a:r>
              <a:rPr lang="en-US" sz="1400" dirty="0"/>
              <a:t> </a:t>
            </a:r>
            <a:r>
              <a:rPr lang="en-US" sz="1400" i="1" dirty="0"/>
              <a:t>et al. Nano Lett. 2020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35D7C83-4A5F-29BC-3C1E-6C027DE195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0111" y="1261260"/>
            <a:ext cx="3105371" cy="172898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0199119-37E5-3218-AD02-1C202165BD2E}"/>
              </a:ext>
            </a:extLst>
          </p:cNvPr>
          <p:cNvSpPr/>
          <p:nvPr/>
        </p:nvSpPr>
        <p:spPr>
          <a:xfrm>
            <a:off x="1028883" y="3008469"/>
            <a:ext cx="24105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B. A. Butters </a:t>
            </a:r>
            <a:r>
              <a:rPr lang="en-US" sz="1400" i="1" dirty="0"/>
              <a:t>et al. SST 34 2021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A8958D-CC59-BDB1-CBB5-997293E9CF30}"/>
              </a:ext>
            </a:extLst>
          </p:cNvPr>
          <p:cNvSpPr txBox="1"/>
          <p:nvPr/>
        </p:nvSpPr>
        <p:spPr>
          <a:xfrm>
            <a:off x="1197127" y="903227"/>
            <a:ext cx="2270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Non-volatile  memory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3E2EA4-9D10-3C34-A87B-36C3B577A249}"/>
              </a:ext>
            </a:extLst>
          </p:cNvPr>
          <p:cNvSpPr txBox="1"/>
          <p:nvPr/>
        </p:nvSpPr>
        <p:spPr>
          <a:xfrm>
            <a:off x="9177263" y="4066771"/>
            <a:ext cx="1415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Shift-register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11B040B-2633-E6B4-AB1B-0D19CCC1B245}"/>
              </a:ext>
            </a:extLst>
          </p:cNvPr>
          <p:cNvSpPr txBox="1"/>
          <p:nvPr/>
        </p:nvSpPr>
        <p:spPr>
          <a:xfrm>
            <a:off x="587565" y="4291467"/>
            <a:ext cx="1496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Integrator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F6EC234-5DB1-AE79-8D0C-4C381122D464}"/>
              </a:ext>
            </a:extLst>
          </p:cNvPr>
          <p:cNvSpPr/>
          <p:nvPr/>
        </p:nvSpPr>
        <p:spPr>
          <a:xfrm>
            <a:off x="397565" y="1179443"/>
            <a:ext cx="349195" cy="4406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CB894A7-254D-7B07-66F5-CA0D901F82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87740" y="2030840"/>
            <a:ext cx="3231241" cy="287989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6BE6B80-E996-B0FA-B9A4-C3FF8DEF8C89}"/>
              </a:ext>
            </a:extLst>
          </p:cNvPr>
          <p:cNvSpPr/>
          <p:nvPr/>
        </p:nvSpPr>
        <p:spPr>
          <a:xfrm>
            <a:off x="4153698" y="4994763"/>
            <a:ext cx="36993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O. </a:t>
            </a:r>
            <a:r>
              <a:rPr lang="en-US" sz="1400" dirty="0"/>
              <a:t>Medeiros</a:t>
            </a:r>
            <a:r>
              <a:rPr lang="en-US" sz="1600" dirty="0"/>
              <a:t> </a:t>
            </a:r>
            <a:r>
              <a:rPr lang="en-US" sz="1600" i="1" dirty="0"/>
              <a:t>et al</a:t>
            </a:r>
            <a:r>
              <a:rPr lang="en-US" sz="1600" dirty="0"/>
              <a:t>. </a:t>
            </a:r>
            <a:r>
              <a:rPr lang="en-US" sz="1600" i="1" dirty="0"/>
              <a:t>ASC 22</a:t>
            </a:r>
          </a:p>
          <a:p>
            <a:pPr algn="ctr"/>
            <a:r>
              <a:rPr lang="en-US" sz="1600" i="1" dirty="0"/>
              <a:t>SNSPD: Physics, Measurement, Readout, Applications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588E100-561A-5F25-6421-8EF0486B2B62}"/>
              </a:ext>
            </a:extLst>
          </p:cNvPr>
          <p:cNvSpPr txBox="1"/>
          <p:nvPr/>
        </p:nvSpPr>
        <p:spPr>
          <a:xfrm>
            <a:off x="5369842" y="1658185"/>
            <a:ext cx="1291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Multiplexer</a:t>
            </a:r>
          </a:p>
        </p:txBody>
      </p:sp>
      <p:sp>
        <p:nvSpPr>
          <p:cNvPr id="29" name="Slide Number Placeholder 497">
            <a:extLst>
              <a:ext uri="{FF2B5EF4-FFF2-40B4-BE49-F238E27FC236}">
                <a16:creationId xmlns:a16="http://schemas.microsoft.com/office/drawing/2014/main" id="{A1C7F705-3B22-15E2-50AF-1AE89791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1539" y="6450551"/>
            <a:ext cx="1312025" cy="365125"/>
          </a:xfrm>
        </p:spPr>
        <p:txBody>
          <a:bodyPr/>
          <a:lstStyle/>
          <a:p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682376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6093A4-5098-4A22-B04E-86F1039CC876}"/>
              </a:ext>
            </a:extLst>
          </p:cNvPr>
          <p:cNvSpPr/>
          <p:nvPr/>
        </p:nvSpPr>
        <p:spPr>
          <a:xfrm>
            <a:off x="894528" y="1620080"/>
            <a:ext cx="10366513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33E8C3-C2AA-4445-9D12-DD2D6A6A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5" y="131732"/>
            <a:ext cx="9714505" cy="62779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Megapixel SNSPD array for hyperspectral imaging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F90423-F7FE-47D6-9CA2-698244B9C272}"/>
              </a:ext>
            </a:extLst>
          </p:cNvPr>
          <p:cNvCxnSpPr>
            <a:cxnSpLocks/>
          </p:cNvCxnSpPr>
          <p:nvPr/>
        </p:nvCxnSpPr>
        <p:spPr>
          <a:xfrm>
            <a:off x="746760" y="759528"/>
            <a:ext cx="10698480" cy="0"/>
          </a:xfrm>
          <a:prstGeom prst="line">
            <a:avLst/>
          </a:prstGeom>
          <a:ln w="3175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5154C2E-D24D-4410-BE5C-3EBDC70C2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4636" y="215649"/>
            <a:ext cx="676851" cy="350059"/>
          </a:xfrm>
          <a:prstGeom prst="rect">
            <a:avLst/>
          </a:prstGeom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174F8003-5929-46D3-818E-4B32E20F1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068" y="1067967"/>
            <a:ext cx="7260114" cy="481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8CED76-0972-4FD8-FD8F-6E17A1F68CED}"/>
              </a:ext>
            </a:extLst>
          </p:cNvPr>
          <p:cNvSpPr txBox="1"/>
          <p:nvPr/>
        </p:nvSpPr>
        <p:spPr>
          <a:xfrm>
            <a:off x="678781" y="2560965"/>
            <a:ext cx="4059473" cy="1759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rtl="0" fontAlgn="base"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effectLst/>
              </a:rPr>
              <a:t>Count rates </a:t>
            </a:r>
            <a:r>
              <a:rPr lang="en-US" sz="2000" b="0" i="0" u="none" strike="noStrike" dirty="0">
                <a:solidFill>
                  <a:schemeClr val="accent1"/>
                </a:solidFill>
                <a:effectLst/>
              </a:rPr>
              <a:t>10</a:t>
            </a:r>
            <a:r>
              <a:rPr lang="en-US" sz="2000" b="0" i="0" u="none" strike="noStrike" baseline="30000" dirty="0">
                <a:solidFill>
                  <a:schemeClr val="accent1"/>
                </a:solidFill>
                <a:effectLst/>
              </a:rPr>
              <a:t>5</a:t>
            </a:r>
            <a:r>
              <a:rPr lang="en-US" sz="2000" b="0" i="0" u="none" strike="noStrike" dirty="0">
                <a:solidFill>
                  <a:schemeClr val="accent1"/>
                </a:solidFill>
                <a:effectLst/>
              </a:rPr>
              <a:t> - 10</a:t>
            </a:r>
            <a:r>
              <a:rPr lang="en-US" sz="2000" b="0" i="0" u="none" strike="noStrike" baseline="30000" dirty="0">
                <a:solidFill>
                  <a:schemeClr val="accent1"/>
                </a:solidFill>
                <a:effectLst/>
              </a:rPr>
              <a:t>7 </a:t>
            </a:r>
            <a:r>
              <a:rPr lang="en-US" sz="2000" b="0" i="0" u="none" strike="noStrike" dirty="0">
                <a:solidFill>
                  <a:schemeClr val="accent1"/>
                </a:solidFill>
                <a:effectLst/>
              </a:rPr>
              <a:t>cps per pixel (10</a:t>
            </a:r>
            <a:r>
              <a:rPr lang="en-US" sz="2000" b="0" i="0" u="none" strike="noStrike" baseline="30000" dirty="0">
                <a:solidFill>
                  <a:schemeClr val="accent1"/>
                </a:solidFill>
                <a:effectLst/>
              </a:rPr>
              <a:t>12 </a:t>
            </a:r>
            <a:r>
              <a:rPr lang="en-US" sz="2000" b="0" i="0" u="none" strike="noStrike" dirty="0">
                <a:solidFill>
                  <a:schemeClr val="accent1"/>
                </a:solidFill>
                <a:effectLst/>
              </a:rPr>
              <a:t>per array) </a:t>
            </a:r>
            <a:r>
              <a:rPr lang="en-US" sz="2000" b="0" i="0" u="none" strike="noStrike" dirty="0">
                <a:effectLst/>
              </a:rPr>
              <a:t>without losing any photons.</a:t>
            </a:r>
          </a:p>
          <a:p>
            <a:pPr marL="342900" indent="-342900" rtl="0" fontAlgn="base"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effectLst/>
              </a:rPr>
              <a:t>The timing information is not relevant.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6B0866-997D-BB9B-6265-2300CD92C99C}"/>
              </a:ext>
            </a:extLst>
          </p:cNvPr>
          <p:cNvSpPr/>
          <p:nvPr/>
        </p:nvSpPr>
        <p:spPr>
          <a:xfrm>
            <a:off x="8571025" y="878974"/>
            <a:ext cx="3226840" cy="24461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57DCF1D6-9AE0-31DF-F847-68C0E46E6A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98" b="55836"/>
          <a:stretch/>
        </p:blipFill>
        <p:spPr bwMode="auto">
          <a:xfrm>
            <a:off x="8596867" y="1072795"/>
            <a:ext cx="2787992" cy="212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91A03F6-4515-4691-8C22-CDF32B4EF941}"/>
              </a:ext>
            </a:extLst>
          </p:cNvPr>
          <p:cNvSpPr/>
          <p:nvPr/>
        </p:nvSpPr>
        <p:spPr>
          <a:xfrm>
            <a:off x="7654743" y="5917610"/>
            <a:ext cx="44409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Slide from Invisible Headlight DARPA project (2022)</a:t>
            </a:r>
            <a:endParaRPr lang="en-US" sz="1600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E6E963-E4C4-09FF-7032-3DC3930950F8}"/>
              </a:ext>
            </a:extLst>
          </p:cNvPr>
          <p:cNvSpPr txBox="1"/>
          <p:nvPr/>
        </p:nvSpPr>
        <p:spPr>
          <a:xfrm>
            <a:off x="678780" y="1081699"/>
            <a:ext cx="6193075" cy="1451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rtl="0" fontAlgn="base"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effectLst/>
              </a:rPr>
              <a:t>Negligible </a:t>
            </a:r>
            <a:r>
              <a:rPr lang="en-US" sz="2000" b="0" i="0" u="none" strike="noStrike" dirty="0">
                <a:solidFill>
                  <a:schemeClr val="accent1"/>
                </a:solidFill>
                <a:effectLst/>
              </a:rPr>
              <a:t>dark counts </a:t>
            </a:r>
            <a:r>
              <a:rPr lang="en-US" sz="2000" b="0" i="0" u="none" strike="noStrike" dirty="0">
                <a:effectLst/>
              </a:rPr>
              <a:t>and </a:t>
            </a:r>
            <a:r>
              <a:rPr lang="en-US" sz="2000" b="0" i="0" u="none" strike="noStrike" dirty="0">
                <a:solidFill>
                  <a:schemeClr val="accent1"/>
                </a:solidFill>
                <a:effectLst/>
              </a:rPr>
              <a:t>readout noise </a:t>
            </a:r>
            <a:r>
              <a:rPr lang="en-US" sz="2000" b="0" i="0" u="none" strike="noStrike" dirty="0">
                <a:effectLst/>
              </a:rPr>
              <a:t>to support high frame rates.</a:t>
            </a:r>
          </a:p>
          <a:p>
            <a:pPr marL="342900" indent="-342900" rtl="0" fontAlgn="base"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chemeClr val="accent1"/>
                </a:solidFill>
                <a:effectLst/>
              </a:rPr>
              <a:t>High efficiency </a:t>
            </a:r>
            <a:r>
              <a:rPr lang="en-US" sz="2000" b="0" i="0" u="none" strike="noStrike" dirty="0">
                <a:effectLst/>
              </a:rPr>
              <a:t>in MWIR (4-8 um), LWIR (8-12 um), and/or VLWIR (12-15 um).</a:t>
            </a:r>
          </a:p>
        </p:txBody>
      </p:sp>
      <p:sp>
        <p:nvSpPr>
          <p:cNvPr id="15" name="Slide Number Placeholder 497">
            <a:extLst>
              <a:ext uri="{FF2B5EF4-FFF2-40B4-BE49-F238E27FC236}">
                <a16:creationId xmlns:a16="http://schemas.microsoft.com/office/drawing/2014/main" id="{C900D42B-B603-971A-CB2E-1135BECC2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1539" y="6450551"/>
            <a:ext cx="1312025" cy="365125"/>
          </a:xfrm>
        </p:spPr>
        <p:txBody>
          <a:bodyPr/>
          <a:lstStyle/>
          <a:p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9570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6093A4-5098-4A22-B04E-86F1039CC876}"/>
              </a:ext>
            </a:extLst>
          </p:cNvPr>
          <p:cNvSpPr/>
          <p:nvPr/>
        </p:nvSpPr>
        <p:spPr>
          <a:xfrm>
            <a:off x="894528" y="1620080"/>
            <a:ext cx="10366513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33E8C3-C2AA-4445-9D12-DD2D6A6A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5" y="131732"/>
            <a:ext cx="9714505" cy="62779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Megapixel SNSPD array for hyperspectral imaging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F90423-F7FE-47D6-9CA2-698244B9C272}"/>
              </a:ext>
            </a:extLst>
          </p:cNvPr>
          <p:cNvCxnSpPr>
            <a:cxnSpLocks/>
          </p:cNvCxnSpPr>
          <p:nvPr/>
        </p:nvCxnSpPr>
        <p:spPr>
          <a:xfrm>
            <a:off x="746760" y="759528"/>
            <a:ext cx="10698480" cy="0"/>
          </a:xfrm>
          <a:prstGeom prst="line">
            <a:avLst/>
          </a:prstGeom>
          <a:ln w="3175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5154C2E-D24D-4410-BE5C-3EBDC70C2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4636" y="215649"/>
            <a:ext cx="676851" cy="350059"/>
          </a:xfrm>
          <a:prstGeom prst="rect">
            <a:avLst/>
          </a:prstGeom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174F8003-5929-46D3-818E-4B32E20F1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068" y="1067967"/>
            <a:ext cx="7260114" cy="481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8CED76-0972-4FD8-FD8F-6E17A1F68CED}"/>
              </a:ext>
            </a:extLst>
          </p:cNvPr>
          <p:cNvSpPr txBox="1"/>
          <p:nvPr/>
        </p:nvSpPr>
        <p:spPr>
          <a:xfrm>
            <a:off x="678781" y="2560965"/>
            <a:ext cx="4059473" cy="1759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rtl="0" fontAlgn="base"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effectLst/>
              </a:rPr>
              <a:t>Count rates </a:t>
            </a:r>
            <a:r>
              <a:rPr lang="en-US" sz="2000" b="0" i="0" u="none" strike="noStrike" dirty="0">
                <a:solidFill>
                  <a:schemeClr val="accent1"/>
                </a:solidFill>
                <a:effectLst/>
              </a:rPr>
              <a:t>10</a:t>
            </a:r>
            <a:r>
              <a:rPr lang="en-US" sz="2000" b="0" i="0" u="none" strike="noStrike" baseline="30000" dirty="0">
                <a:solidFill>
                  <a:schemeClr val="accent1"/>
                </a:solidFill>
                <a:effectLst/>
              </a:rPr>
              <a:t>5</a:t>
            </a:r>
            <a:r>
              <a:rPr lang="en-US" sz="2000" b="0" i="0" u="none" strike="noStrike" dirty="0">
                <a:solidFill>
                  <a:schemeClr val="accent1"/>
                </a:solidFill>
                <a:effectLst/>
              </a:rPr>
              <a:t> - 10</a:t>
            </a:r>
            <a:r>
              <a:rPr lang="en-US" sz="2000" b="0" i="0" u="none" strike="noStrike" baseline="30000" dirty="0">
                <a:solidFill>
                  <a:schemeClr val="accent1"/>
                </a:solidFill>
                <a:effectLst/>
              </a:rPr>
              <a:t>7 </a:t>
            </a:r>
            <a:r>
              <a:rPr lang="en-US" sz="2000" b="0" i="0" u="none" strike="noStrike" dirty="0">
                <a:solidFill>
                  <a:schemeClr val="accent1"/>
                </a:solidFill>
                <a:effectLst/>
              </a:rPr>
              <a:t>cps per pixel (10</a:t>
            </a:r>
            <a:r>
              <a:rPr lang="en-US" sz="2000" b="0" i="0" u="none" strike="noStrike" baseline="30000" dirty="0">
                <a:solidFill>
                  <a:schemeClr val="accent1"/>
                </a:solidFill>
                <a:effectLst/>
              </a:rPr>
              <a:t>12 </a:t>
            </a:r>
            <a:r>
              <a:rPr lang="en-US" sz="2000" b="0" i="0" u="none" strike="noStrike" dirty="0">
                <a:solidFill>
                  <a:schemeClr val="accent1"/>
                </a:solidFill>
                <a:effectLst/>
              </a:rPr>
              <a:t>per array) </a:t>
            </a:r>
            <a:r>
              <a:rPr lang="en-US" sz="2000" b="0" i="0" u="none" strike="noStrike" dirty="0">
                <a:effectLst/>
              </a:rPr>
              <a:t>without losing any photons.</a:t>
            </a:r>
          </a:p>
          <a:p>
            <a:pPr marL="342900" indent="-342900" rtl="0" fontAlgn="base"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effectLst/>
              </a:rPr>
              <a:t>The timing information is not relevant.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6B0866-997D-BB9B-6265-2300CD92C99C}"/>
              </a:ext>
            </a:extLst>
          </p:cNvPr>
          <p:cNvSpPr/>
          <p:nvPr/>
        </p:nvSpPr>
        <p:spPr>
          <a:xfrm>
            <a:off x="8571025" y="878974"/>
            <a:ext cx="3226840" cy="24461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57DCF1D6-9AE0-31DF-F847-68C0E46E6A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98" b="55836"/>
          <a:stretch/>
        </p:blipFill>
        <p:spPr bwMode="auto">
          <a:xfrm>
            <a:off x="8596867" y="1072795"/>
            <a:ext cx="2787992" cy="212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91A03F6-4515-4691-8C22-CDF32B4EF941}"/>
              </a:ext>
            </a:extLst>
          </p:cNvPr>
          <p:cNvSpPr/>
          <p:nvPr/>
        </p:nvSpPr>
        <p:spPr>
          <a:xfrm>
            <a:off x="7654743" y="5917610"/>
            <a:ext cx="44409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Slide from Invisible Headlight DARPA project (2022)</a:t>
            </a:r>
            <a:endParaRPr lang="en-US" sz="1600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E6E963-E4C4-09FF-7032-3DC3930950F8}"/>
              </a:ext>
            </a:extLst>
          </p:cNvPr>
          <p:cNvSpPr txBox="1"/>
          <p:nvPr/>
        </p:nvSpPr>
        <p:spPr>
          <a:xfrm>
            <a:off x="678780" y="1081699"/>
            <a:ext cx="6193075" cy="1451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rtl="0" fontAlgn="base"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effectLst/>
              </a:rPr>
              <a:t>Negligible </a:t>
            </a:r>
            <a:r>
              <a:rPr lang="en-US" sz="2000" b="0" i="0" u="none" strike="noStrike" dirty="0">
                <a:solidFill>
                  <a:schemeClr val="accent1"/>
                </a:solidFill>
                <a:effectLst/>
              </a:rPr>
              <a:t>dark counts </a:t>
            </a:r>
            <a:r>
              <a:rPr lang="en-US" sz="2000" b="0" i="0" u="none" strike="noStrike" dirty="0">
                <a:effectLst/>
              </a:rPr>
              <a:t>and </a:t>
            </a:r>
            <a:r>
              <a:rPr lang="en-US" sz="2000" b="0" i="0" u="none" strike="noStrike" dirty="0">
                <a:solidFill>
                  <a:schemeClr val="accent1"/>
                </a:solidFill>
                <a:effectLst/>
              </a:rPr>
              <a:t>readout noise </a:t>
            </a:r>
            <a:r>
              <a:rPr lang="en-US" sz="2000" b="0" i="0" u="none" strike="noStrike" dirty="0">
                <a:effectLst/>
              </a:rPr>
              <a:t>to support high frame rates.</a:t>
            </a:r>
          </a:p>
          <a:p>
            <a:pPr marL="342900" indent="-342900" rtl="0" fontAlgn="base"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chemeClr val="accent1"/>
                </a:solidFill>
                <a:effectLst/>
              </a:rPr>
              <a:t>High efficiency </a:t>
            </a:r>
            <a:r>
              <a:rPr lang="en-US" sz="2000" b="0" i="0" u="none" strike="noStrike" dirty="0">
                <a:effectLst/>
              </a:rPr>
              <a:t>in MWIR (4-8 um), LWIR (8-12 um), and/or VLWIR (12-15 um).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146EF9-91FE-6443-8240-21BA4D5CC23C}"/>
              </a:ext>
            </a:extLst>
          </p:cNvPr>
          <p:cNvSpPr txBox="1"/>
          <p:nvPr/>
        </p:nvSpPr>
        <p:spPr>
          <a:xfrm>
            <a:off x="896688" y="4650768"/>
            <a:ext cx="31894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</a:pPr>
            <a:r>
              <a:rPr lang="en-US" sz="2000" dirty="0"/>
              <a:t>We need to count and store the exact number of photons in a certain time interval.</a:t>
            </a:r>
            <a:endParaRPr lang="en-US" sz="2000" b="0" i="0" u="none" strike="noStrike" dirty="0">
              <a:effectLst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FACB2E-F0C2-32DC-8A60-2F20D36E2AE6}"/>
              </a:ext>
            </a:extLst>
          </p:cNvPr>
          <p:cNvSpPr/>
          <p:nvPr/>
        </p:nvSpPr>
        <p:spPr>
          <a:xfrm>
            <a:off x="774720" y="4585452"/>
            <a:ext cx="3389066" cy="1190849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lide Number Placeholder 497">
            <a:extLst>
              <a:ext uri="{FF2B5EF4-FFF2-40B4-BE49-F238E27FC236}">
                <a16:creationId xmlns:a16="http://schemas.microsoft.com/office/drawing/2014/main" id="{C900D42B-B603-971A-CB2E-1135BECC2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1539" y="6450551"/>
            <a:ext cx="1312025" cy="365125"/>
          </a:xfrm>
        </p:spPr>
        <p:txBody>
          <a:bodyPr/>
          <a:lstStyle/>
          <a:p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2066269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6093A4-5098-4A22-B04E-86F1039CC876}"/>
              </a:ext>
            </a:extLst>
          </p:cNvPr>
          <p:cNvSpPr/>
          <p:nvPr/>
        </p:nvSpPr>
        <p:spPr>
          <a:xfrm>
            <a:off x="894528" y="1620080"/>
            <a:ext cx="10366513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33E8C3-C2AA-4445-9D12-DD2D6A6A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5" y="131732"/>
            <a:ext cx="9714505" cy="62779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Superconducting nanowire pulse counter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F90423-F7FE-47D6-9CA2-698244B9C272}"/>
              </a:ext>
            </a:extLst>
          </p:cNvPr>
          <p:cNvCxnSpPr>
            <a:cxnSpLocks/>
          </p:cNvCxnSpPr>
          <p:nvPr/>
        </p:nvCxnSpPr>
        <p:spPr>
          <a:xfrm>
            <a:off x="746760" y="759528"/>
            <a:ext cx="10698480" cy="0"/>
          </a:xfrm>
          <a:prstGeom prst="line">
            <a:avLst/>
          </a:prstGeom>
          <a:ln w="3175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8" name="Picture 107" descr="Logo&#10;&#10;Description automatically generated">
            <a:extLst>
              <a:ext uri="{FF2B5EF4-FFF2-40B4-BE49-F238E27FC236}">
                <a16:creationId xmlns:a16="http://schemas.microsoft.com/office/drawing/2014/main" id="{E184E020-87E8-4FA3-A376-26848FFCC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4636" y="215649"/>
            <a:ext cx="676851" cy="350059"/>
          </a:xfrm>
          <a:prstGeom prst="rect">
            <a:avLst/>
          </a:prstGeom>
        </p:spPr>
      </p:pic>
      <p:sp>
        <p:nvSpPr>
          <p:cNvPr id="20" name="Slide Number Placeholder 497">
            <a:extLst>
              <a:ext uri="{FF2B5EF4-FFF2-40B4-BE49-F238E27FC236}">
                <a16:creationId xmlns:a16="http://schemas.microsoft.com/office/drawing/2014/main" id="{66E48127-A685-4D0D-9DA2-E777A2B93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1539" y="6450551"/>
            <a:ext cx="1312025" cy="365125"/>
          </a:xfrm>
        </p:spPr>
        <p:txBody>
          <a:bodyPr/>
          <a:lstStyle/>
          <a:p>
            <a:r>
              <a:rPr lang="en-US" dirty="0"/>
              <a:t>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3F9BEF-C6A8-2F3D-B05B-B807299B1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80" y="1128909"/>
            <a:ext cx="4096610" cy="170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2516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6093A4-5098-4A22-B04E-86F1039CC876}"/>
              </a:ext>
            </a:extLst>
          </p:cNvPr>
          <p:cNvSpPr/>
          <p:nvPr/>
        </p:nvSpPr>
        <p:spPr>
          <a:xfrm>
            <a:off x="894528" y="1620080"/>
            <a:ext cx="10366513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33E8C3-C2AA-4445-9D12-DD2D6A6A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5" y="131732"/>
            <a:ext cx="9714505" cy="62779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Superconducting nanowire pulse counter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F90423-F7FE-47D6-9CA2-698244B9C272}"/>
              </a:ext>
            </a:extLst>
          </p:cNvPr>
          <p:cNvCxnSpPr>
            <a:cxnSpLocks/>
          </p:cNvCxnSpPr>
          <p:nvPr/>
        </p:nvCxnSpPr>
        <p:spPr>
          <a:xfrm>
            <a:off x="746760" y="759528"/>
            <a:ext cx="10698480" cy="0"/>
          </a:xfrm>
          <a:prstGeom prst="line">
            <a:avLst/>
          </a:prstGeom>
          <a:ln w="3175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8" name="Picture 107" descr="Logo&#10;&#10;Description automatically generated">
            <a:extLst>
              <a:ext uri="{FF2B5EF4-FFF2-40B4-BE49-F238E27FC236}">
                <a16:creationId xmlns:a16="http://schemas.microsoft.com/office/drawing/2014/main" id="{E184E020-87E8-4FA3-A376-26848FFCC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4636" y="215649"/>
            <a:ext cx="676851" cy="3500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04BB8E-9BF7-24A0-D47C-639BF001EEA7}"/>
              </a:ext>
            </a:extLst>
          </p:cNvPr>
          <p:cNvSpPr/>
          <p:nvPr/>
        </p:nvSpPr>
        <p:spPr>
          <a:xfrm>
            <a:off x="480537" y="3328927"/>
            <a:ext cx="3732649" cy="2554266"/>
          </a:xfrm>
          <a:prstGeom prst="rect">
            <a:avLst/>
          </a:prstGeom>
          <a:noFill/>
          <a:ln w="28575">
            <a:solidFill>
              <a:srgbClr val="A31F3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497">
            <a:extLst>
              <a:ext uri="{FF2B5EF4-FFF2-40B4-BE49-F238E27FC236}">
                <a16:creationId xmlns:a16="http://schemas.microsoft.com/office/drawing/2014/main" id="{5AD7FFBA-4C4D-A8EB-2064-450DA6F1B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1539" y="6450551"/>
            <a:ext cx="1312025" cy="365125"/>
          </a:xfrm>
        </p:spPr>
        <p:txBody>
          <a:bodyPr/>
          <a:lstStyle/>
          <a:p>
            <a:r>
              <a:rPr lang="en-US" dirty="0"/>
              <a:t>6</a:t>
            </a:r>
          </a:p>
        </p:txBody>
      </p:sp>
      <p:pic>
        <p:nvPicPr>
          <p:cNvPr id="6" name="Picture 5" descr="A screenshot of a video game&#10;&#10;Description automatically generated">
            <a:extLst>
              <a:ext uri="{FF2B5EF4-FFF2-40B4-BE49-F238E27FC236}">
                <a16:creationId xmlns:a16="http://schemas.microsoft.com/office/drawing/2014/main" id="{DCE52DFF-52A4-FF59-1C57-EFA03B574E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17" t="49390" r="62487"/>
          <a:stretch/>
        </p:blipFill>
        <p:spPr>
          <a:xfrm>
            <a:off x="610919" y="3414416"/>
            <a:ext cx="2696901" cy="235877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2C68D50-A543-A6AD-8097-146EAB746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80" y="1128909"/>
            <a:ext cx="4096610" cy="170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D9DF777-09B9-2EF4-61A2-74F4071FC9A6}"/>
              </a:ext>
            </a:extLst>
          </p:cNvPr>
          <p:cNvSpPr/>
          <p:nvPr/>
        </p:nvSpPr>
        <p:spPr>
          <a:xfrm>
            <a:off x="832207" y="1356503"/>
            <a:ext cx="842480" cy="1047777"/>
          </a:xfrm>
          <a:prstGeom prst="rect">
            <a:avLst/>
          </a:prstGeom>
          <a:noFill/>
          <a:ln w="28575">
            <a:solidFill>
              <a:srgbClr val="A31F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23A382-8271-236A-DA71-BFA0692CFAB6}"/>
              </a:ext>
            </a:extLst>
          </p:cNvPr>
          <p:cNvCxnSpPr>
            <a:cxnSpLocks/>
          </p:cNvCxnSpPr>
          <p:nvPr/>
        </p:nvCxnSpPr>
        <p:spPr>
          <a:xfrm flipV="1">
            <a:off x="480537" y="2404280"/>
            <a:ext cx="351670" cy="924647"/>
          </a:xfrm>
          <a:prstGeom prst="line">
            <a:avLst/>
          </a:prstGeom>
          <a:ln w="28575">
            <a:solidFill>
              <a:srgbClr val="A31F3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056101C-22B6-9A7A-C070-8CD8530C58A1}"/>
              </a:ext>
            </a:extLst>
          </p:cNvPr>
          <p:cNvCxnSpPr>
            <a:cxnSpLocks/>
          </p:cNvCxnSpPr>
          <p:nvPr/>
        </p:nvCxnSpPr>
        <p:spPr>
          <a:xfrm>
            <a:off x="1674687" y="2404280"/>
            <a:ext cx="2538499" cy="924647"/>
          </a:xfrm>
          <a:prstGeom prst="line">
            <a:avLst/>
          </a:prstGeom>
          <a:ln w="28575">
            <a:solidFill>
              <a:srgbClr val="A31F3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0695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6093A4-5098-4A22-B04E-86F1039CC876}"/>
              </a:ext>
            </a:extLst>
          </p:cNvPr>
          <p:cNvSpPr/>
          <p:nvPr/>
        </p:nvSpPr>
        <p:spPr>
          <a:xfrm>
            <a:off x="894528" y="1620080"/>
            <a:ext cx="10366513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33E8C3-C2AA-4445-9D12-DD2D6A6A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5" y="131732"/>
            <a:ext cx="9714505" cy="62779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Superconducting nanowire pulse counter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F90423-F7FE-47D6-9CA2-698244B9C272}"/>
              </a:ext>
            </a:extLst>
          </p:cNvPr>
          <p:cNvCxnSpPr>
            <a:cxnSpLocks/>
          </p:cNvCxnSpPr>
          <p:nvPr/>
        </p:nvCxnSpPr>
        <p:spPr>
          <a:xfrm>
            <a:off x="746760" y="759528"/>
            <a:ext cx="10698480" cy="0"/>
          </a:xfrm>
          <a:prstGeom prst="line">
            <a:avLst/>
          </a:prstGeom>
          <a:ln w="3175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8" name="Picture 107" descr="Logo&#10;&#10;Description automatically generated">
            <a:extLst>
              <a:ext uri="{FF2B5EF4-FFF2-40B4-BE49-F238E27FC236}">
                <a16:creationId xmlns:a16="http://schemas.microsoft.com/office/drawing/2014/main" id="{E184E020-87E8-4FA3-A376-26848FFCC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4636" y="215649"/>
            <a:ext cx="676851" cy="3500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04BB8E-9BF7-24A0-D47C-639BF001EEA7}"/>
              </a:ext>
            </a:extLst>
          </p:cNvPr>
          <p:cNvSpPr/>
          <p:nvPr/>
        </p:nvSpPr>
        <p:spPr>
          <a:xfrm>
            <a:off x="480537" y="3328927"/>
            <a:ext cx="3732649" cy="2554266"/>
          </a:xfrm>
          <a:prstGeom prst="rect">
            <a:avLst/>
          </a:prstGeom>
          <a:noFill/>
          <a:ln w="28575">
            <a:solidFill>
              <a:srgbClr val="A31F3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screenshot of a video game&#10;&#10;Description automatically generated">
            <a:extLst>
              <a:ext uri="{FF2B5EF4-FFF2-40B4-BE49-F238E27FC236}">
                <a16:creationId xmlns:a16="http://schemas.microsoft.com/office/drawing/2014/main" id="{952D5BEC-3A8F-A963-A3A2-E3D89B3137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199" t="53463" r="44741"/>
          <a:stretch/>
        </p:blipFill>
        <p:spPr>
          <a:xfrm>
            <a:off x="661664" y="3544730"/>
            <a:ext cx="2662177" cy="2168929"/>
          </a:xfrm>
          <a:prstGeom prst="rect">
            <a:avLst/>
          </a:prstGeom>
        </p:spPr>
      </p:pic>
      <p:sp>
        <p:nvSpPr>
          <p:cNvPr id="3" name="Slide Number Placeholder 497">
            <a:extLst>
              <a:ext uri="{FF2B5EF4-FFF2-40B4-BE49-F238E27FC236}">
                <a16:creationId xmlns:a16="http://schemas.microsoft.com/office/drawing/2014/main" id="{9542FE1C-21C6-43D8-93BD-F76E3919B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1539" y="6450551"/>
            <a:ext cx="1312025" cy="365125"/>
          </a:xfrm>
        </p:spPr>
        <p:txBody>
          <a:bodyPr/>
          <a:lstStyle/>
          <a:p>
            <a:r>
              <a:rPr lang="en-US" dirty="0"/>
              <a:t>6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40AF988F-D713-BAF1-52D5-A02FB0DF8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80" y="1128909"/>
            <a:ext cx="4096610" cy="170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EA74060-E342-A9AC-38BC-513CEC55889B}"/>
              </a:ext>
            </a:extLst>
          </p:cNvPr>
          <p:cNvSpPr/>
          <p:nvPr/>
        </p:nvSpPr>
        <p:spPr>
          <a:xfrm>
            <a:off x="832207" y="1356503"/>
            <a:ext cx="842480" cy="1047777"/>
          </a:xfrm>
          <a:prstGeom prst="rect">
            <a:avLst/>
          </a:prstGeom>
          <a:noFill/>
          <a:ln w="28575">
            <a:solidFill>
              <a:srgbClr val="A31F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3AEA247-D3B2-7974-46A9-6D5A2D91C137}"/>
              </a:ext>
            </a:extLst>
          </p:cNvPr>
          <p:cNvCxnSpPr>
            <a:cxnSpLocks/>
          </p:cNvCxnSpPr>
          <p:nvPr/>
        </p:nvCxnSpPr>
        <p:spPr>
          <a:xfrm flipV="1">
            <a:off x="480537" y="2404280"/>
            <a:ext cx="351670" cy="924647"/>
          </a:xfrm>
          <a:prstGeom prst="line">
            <a:avLst/>
          </a:prstGeom>
          <a:ln w="28575">
            <a:solidFill>
              <a:srgbClr val="A31F3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C3D0A30-FBBE-C766-525A-3F3258A8EFE7}"/>
              </a:ext>
            </a:extLst>
          </p:cNvPr>
          <p:cNvCxnSpPr>
            <a:cxnSpLocks/>
          </p:cNvCxnSpPr>
          <p:nvPr/>
        </p:nvCxnSpPr>
        <p:spPr>
          <a:xfrm>
            <a:off x="1674687" y="2404280"/>
            <a:ext cx="2538499" cy="924647"/>
          </a:xfrm>
          <a:prstGeom prst="line">
            <a:avLst/>
          </a:prstGeom>
          <a:ln w="28575">
            <a:solidFill>
              <a:srgbClr val="A31F3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1556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6093A4-5098-4A22-B04E-86F1039CC876}"/>
              </a:ext>
            </a:extLst>
          </p:cNvPr>
          <p:cNvSpPr/>
          <p:nvPr/>
        </p:nvSpPr>
        <p:spPr>
          <a:xfrm>
            <a:off x="894528" y="1620080"/>
            <a:ext cx="10366513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33E8C3-C2AA-4445-9D12-DD2D6A6A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5" y="131732"/>
            <a:ext cx="9714505" cy="62779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Superconducting Nanowire Single-Photon Detectors (SNSPDs)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F90423-F7FE-47D6-9CA2-698244B9C272}"/>
              </a:ext>
            </a:extLst>
          </p:cNvPr>
          <p:cNvCxnSpPr>
            <a:cxnSpLocks/>
          </p:cNvCxnSpPr>
          <p:nvPr/>
        </p:nvCxnSpPr>
        <p:spPr>
          <a:xfrm>
            <a:off x="746760" y="759528"/>
            <a:ext cx="10698480" cy="0"/>
          </a:xfrm>
          <a:prstGeom prst="line">
            <a:avLst/>
          </a:prstGeom>
          <a:ln w="3175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Slide Number Placeholder 497">
            <a:extLst>
              <a:ext uri="{FF2B5EF4-FFF2-40B4-BE49-F238E27FC236}">
                <a16:creationId xmlns:a16="http://schemas.microsoft.com/office/drawing/2014/main" id="{66E48127-A685-4D0D-9DA2-E777A2B93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1539" y="6450551"/>
            <a:ext cx="1312025" cy="365125"/>
          </a:xfrm>
        </p:spPr>
        <p:txBody>
          <a:bodyPr/>
          <a:lstStyle/>
          <a:p>
            <a:r>
              <a:rPr lang="en-US" dirty="0"/>
              <a:t>1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5154C2E-D24D-4410-BE5C-3EBDC70C2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4636" y="215649"/>
            <a:ext cx="676851" cy="350059"/>
          </a:xfrm>
          <a:prstGeom prst="rect">
            <a:avLst/>
          </a:prstGeom>
        </p:spPr>
      </p:pic>
      <p:pic>
        <p:nvPicPr>
          <p:cNvPr id="21506" name="Picture 2">
            <a:extLst>
              <a:ext uri="{FF2B5EF4-FFF2-40B4-BE49-F238E27FC236}">
                <a16:creationId xmlns:a16="http://schemas.microsoft.com/office/drawing/2014/main" id="{50E976E0-94F9-4B25-AAE1-B6826BEE4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476" y="1474182"/>
            <a:ext cx="2414972" cy="213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20F6EF4-E989-7632-54B9-A7FB597BDBB2}"/>
              </a:ext>
            </a:extLst>
          </p:cNvPr>
          <p:cNvSpPr txBox="1"/>
          <p:nvPr/>
        </p:nvSpPr>
        <p:spPr>
          <a:xfrm>
            <a:off x="1062598" y="4292519"/>
            <a:ext cx="4283223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Wide wavelength sensitivity.</a:t>
            </a:r>
          </a:p>
          <a:p>
            <a:pPr marL="342900" indent="-342900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High efficiency.</a:t>
            </a:r>
          </a:p>
          <a:p>
            <a:pPr marL="342900" indent="-342900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Low dark count and jitter.</a:t>
            </a:r>
          </a:p>
          <a:p>
            <a:pPr marL="342900" indent="-342900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Applications: quantum information, life science, imaging.</a:t>
            </a:r>
          </a:p>
          <a:p>
            <a:pPr>
              <a:buClr>
                <a:srgbClr val="A31F34"/>
              </a:buClr>
            </a:pP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A99E20A-92C8-C288-F3C0-898140A6F9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3000" contrast="45000"/>
                    </a14:imgEffect>
                  </a14:imgLayer>
                </a14:imgProps>
              </a:ext>
            </a:extLst>
          </a:blip>
          <a:srcRect l="18566" t="12571" r="19654" b="10816"/>
          <a:stretch/>
        </p:blipFill>
        <p:spPr>
          <a:xfrm>
            <a:off x="862671" y="1544677"/>
            <a:ext cx="2095724" cy="1949166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C6165B9-FBF1-071A-1097-350972C77F9A}"/>
              </a:ext>
            </a:extLst>
          </p:cNvPr>
          <p:cNvCxnSpPr>
            <a:cxnSpLocks/>
          </p:cNvCxnSpPr>
          <p:nvPr/>
        </p:nvCxnSpPr>
        <p:spPr>
          <a:xfrm>
            <a:off x="1010439" y="3349671"/>
            <a:ext cx="21985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025E834-D0FA-D72E-681C-A4B27F5668DA}"/>
              </a:ext>
            </a:extLst>
          </p:cNvPr>
          <p:cNvSpPr txBox="1"/>
          <p:nvPr/>
        </p:nvSpPr>
        <p:spPr>
          <a:xfrm>
            <a:off x="885477" y="3078175"/>
            <a:ext cx="69950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2 </a:t>
            </a:r>
            <a:r>
              <a:rPr lang="en-US" sz="1100" dirty="0" err="1"/>
              <a:t>μm</a:t>
            </a:r>
            <a:endParaRPr lang="en-US" sz="1100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A11A6C7-2B5B-B603-070B-F7A3A04A14A8}"/>
              </a:ext>
            </a:extLst>
          </p:cNvPr>
          <p:cNvCxnSpPr>
            <a:cxnSpLocks/>
          </p:cNvCxnSpPr>
          <p:nvPr/>
        </p:nvCxnSpPr>
        <p:spPr>
          <a:xfrm>
            <a:off x="1010439" y="3305498"/>
            <a:ext cx="0" cy="8834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1A6188A-1CE7-CED4-E6E1-6B596B1D692F}"/>
              </a:ext>
            </a:extLst>
          </p:cNvPr>
          <p:cNvCxnSpPr>
            <a:cxnSpLocks/>
          </p:cNvCxnSpPr>
          <p:nvPr/>
        </p:nvCxnSpPr>
        <p:spPr>
          <a:xfrm>
            <a:off x="1230289" y="3305498"/>
            <a:ext cx="0" cy="8834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A0330A83-1BC1-B10D-28E2-53283FD24943}"/>
              </a:ext>
            </a:extLst>
          </p:cNvPr>
          <p:cNvSpPr/>
          <p:nvPr/>
        </p:nvSpPr>
        <p:spPr>
          <a:xfrm>
            <a:off x="1312605" y="3665823"/>
            <a:ext cx="34998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J. P. </a:t>
            </a:r>
            <a:r>
              <a:rPr lang="en-US" sz="1600" dirty="0" err="1"/>
              <a:t>Allmaras</a:t>
            </a:r>
            <a:r>
              <a:rPr lang="en-US" sz="1600" dirty="0"/>
              <a:t>, </a:t>
            </a:r>
            <a:r>
              <a:rPr lang="en-US" sz="1600" i="1" dirty="0"/>
              <a:t>PhD Thesis </a:t>
            </a:r>
            <a:r>
              <a:rPr lang="en-US" sz="1600" i="1" dirty="0" err="1"/>
              <a:t>CalTech</a:t>
            </a:r>
            <a:r>
              <a:rPr lang="en-US" sz="1600" i="1" dirty="0"/>
              <a:t> (2020)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ACAE33D-9104-1215-2C81-24DE20E23B81}"/>
              </a:ext>
            </a:extLst>
          </p:cNvPr>
          <p:cNvCxnSpPr>
            <a:cxnSpLocks/>
          </p:cNvCxnSpPr>
          <p:nvPr/>
        </p:nvCxnSpPr>
        <p:spPr>
          <a:xfrm>
            <a:off x="6126365" y="1247318"/>
            <a:ext cx="0" cy="4598411"/>
          </a:xfrm>
          <a:prstGeom prst="line">
            <a:avLst/>
          </a:prstGeom>
          <a:ln w="3175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95076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6093A4-5098-4A22-B04E-86F1039CC876}"/>
              </a:ext>
            </a:extLst>
          </p:cNvPr>
          <p:cNvSpPr/>
          <p:nvPr/>
        </p:nvSpPr>
        <p:spPr>
          <a:xfrm>
            <a:off x="894528" y="1620080"/>
            <a:ext cx="10366513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33E8C3-C2AA-4445-9D12-DD2D6A6A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5" y="131732"/>
            <a:ext cx="9714505" cy="62779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Superconducting nanowire pulse counter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F90423-F7FE-47D6-9CA2-698244B9C272}"/>
              </a:ext>
            </a:extLst>
          </p:cNvPr>
          <p:cNvCxnSpPr>
            <a:cxnSpLocks/>
          </p:cNvCxnSpPr>
          <p:nvPr/>
        </p:nvCxnSpPr>
        <p:spPr>
          <a:xfrm>
            <a:off x="746760" y="759528"/>
            <a:ext cx="10698480" cy="0"/>
          </a:xfrm>
          <a:prstGeom prst="line">
            <a:avLst/>
          </a:prstGeom>
          <a:ln w="3175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8" name="Picture 107" descr="Logo&#10;&#10;Description automatically generated">
            <a:extLst>
              <a:ext uri="{FF2B5EF4-FFF2-40B4-BE49-F238E27FC236}">
                <a16:creationId xmlns:a16="http://schemas.microsoft.com/office/drawing/2014/main" id="{E184E020-87E8-4FA3-A376-26848FFCC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4636" y="215649"/>
            <a:ext cx="676851" cy="3500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04BB8E-9BF7-24A0-D47C-639BF001EEA7}"/>
              </a:ext>
            </a:extLst>
          </p:cNvPr>
          <p:cNvSpPr/>
          <p:nvPr/>
        </p:nvSpPr>
        <p:spPr>
          <a:xfrm>
            <a:off x="480537" y="3328927"/>
            <a:ext cx="3732649" cy="2554266"/>
          </a:xfrm>
          <a:prstGeom prst="rect">
            <a:avLst/>
          </a:prstGeom>
          <a:noFill/>
          <a:ln w="28575">
            <a:solidFill>
              <a:srgbClr val="A31F3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screenshot of a video game&#10;&#10;Description automatically generated">
            <a:extLst>
              <a:ext uri="{FF2B5EF4-FFF2-40B4-BE49-F238E27FC236}">
                <a16:creationId xmlns:a16="http://schemas.microsoft.com/office/drawing/2014/main" id="{02D148B4-A725-5E76-BEB9-634FCA97F3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279" t="51228" r="25832"/>
          <a:stretch/>
        </p:blipFill>
        <p:spPr>
          <a:xfrm>
            <a:off x="697450" y="3429000"/>
            <a:ext cx="2636906" cy="2273084"/>
          </a:xfrm>
          <a:prstGeom prst="rect">
            <a:avLst/>
          </a:prstGeom>
        </p:spPr>
      </p:pic>
      <p:sp>
        <p:nvSpPr>
          <p:cNvPr id="3" name="Slide Number Placeholder 497">
            <a:extLst>
              <a:ext uri="{FF2B5EF4-FFF2-40B4-BE49-F238E27FC236}">
                <a16:creationId xmlns:a16="http://schemas.microsoft.com/office/drawing/2014/main" id="{D69EC430-84B7-371F-9A1A-8058F74CA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1539" y="6450551"/>
            <a:ext cx="1312025" cy="365125"/>
          </a:xfrm>
        </p:spPr>
        <p:txBody>
          <a:bodyPr/>
          <a:lstStyle/>
          <a:p>
            <a:r>
              <a:rPr lang="en-US" dirty="0"/>
              <a:t>6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CA9C2AB-1B48-4705-67AD-D1AEA67D4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80" y="1128909"/>
            <a:ext cx="4096610" cy="170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D5A86F8-8FEA-F8F4-85CB-BBD70B4B82C1}"/>
              </a:ext>
            </a:extLst>
          </p:cNvPr>
          <p:cNvSpPr/>
          <p:nvPr/>
        </p:nvSpPr>
        <p:spPr>
          <a:xfrm>
            <a:off x="832207" y="1356503"/>
            <a:ext cx="842480" cy="1047777"/>
          </a:xfrm>
          <a:prstGeom prst="rect">
            <a:avLst/>
          </a:prstGeom>
          <a:noFill/>
          <a:ln w="28575">
            <a:solidFill>
              <a:srgbClr val="A31F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4AAA41-4218-14C3-DDE6-ADA7DF137FF1}"/>
              </a:ext>
            </a:extLst>
          </p:cNvPr>
          <p:cNvCxnSpPr>
            <a:cxnSpLocks/>
          </p:cNvCxnSpPr>
          <p:nvPr/>
        </p:nvCxnSpPr>
        <p:spPr>
          <a:xfrm flipV="1">
            <a:off x="480537" y="2404280"/>
            <a:ext cx="351670" cy="924647"/>
          </a:xfrm>
          <a:prstGeom prst="line">
            <a:avLst/>
          </a:prstGeom>
          <a:ln w="28575">
            <a:solidFill>
              <a:srgbClr val="A31F3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A9631F8-6609-E890-9B4B-DB26F80FCFB9}"/>
              </a:ext>
            </a:extLst>
          </p:cNvPr>
          <p:cNvCxnSpPr>
            <a:cxnSpLocks/>
          </p:cNvCxnSpPr>
          <p:nvPr/>
        </p:nvCxnSpPr>
        <p:spPr>
          <a:xfrm>
            <a:off x="1674687" y="2404280"/>
            <a:ext cx="2538499" cy="924647"/>
          </a:xfrm>
          <a:prstGeom prst="line">
            <a:avLst/>
          </a:prstGeom>
          <a:ln w="28575">
            <a:solidFill>
              <a:srgbClr val="A31F3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97706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6093A4-5098-4A22-B04E-86F1039CC876}"/>
              </a:ext>
            </a:extLst>
          </p:cNvPr>
          <p:cNvSpPr/>
          <p:nvPr/>
        </p:nvSpPr>
        <p:spPr>
          <a:xfrm>
            <a:off x="894528" y="1620080"/>
            <a:ext cx="10366513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33E8C3-C2AA-4445-9D12-DD2D6A6A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5" y="131732"/>
            <a:ext cx="9714505" cy="62779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Superconducting nanowire pulse counter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F90423-F7FE-47D6-9CA2-698244B9C272}"/>
              </a:ext>
            </a:extLst>
          </p:cNvPr>
          <p:cNvCxnSpPr>
            <a:cxnSpLocks/>
          </p:cNvCxnSpPr>
          <p:nvPr/>
        </p:nvCxnSpPr>
        <p:spPr>
          <a:xfrm>
            <a:off x="746760" y="759528"/>
            <a:ext cx="10698480" cy="0"/>
          </a:xfrm>
          <a:prstGeom prst="line">
            <a:avLst/>
          </a:prstGeom>
          <a:ln w="3175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8" name="Picture 107" descr="Logo&#10;&#10;Description automatically generated">
            <a:extLst>
              <a:ext uri="{FF2B5EF4-FFF2-40B4-BE49-F238E27FC236}">
                <a16:creationId xmlns:a16="http://schemas.microsoft.com/office/drawing/2014/main" id="{E184E020-87E8-4FA3-A376-26848FFCC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4636" y="215649"/>
            <a:ext cx="676851" cy="3500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04BB8E-9BF7-24A0-D47C-639BF001EEA7}"/>
              </a:ext>
            </a:extLst>
          </p:cNvPr>
          <p:cNvSpPr/>
          <p:nvPr/>
        </p:nvSpPr>
        <p:spPr>
          <a:xfrm>
            <a:off x="480537" y="3328927"/>
            <a:ext cx="3732649" cy="2554266"/>
          </a:xfrm>
          <a:prstGeom prst="rect">
            <a:avLst/>
          </a:prstGeom>
          <a:noFill/>
          <a:ln w="28575">
            <a:solidFill>
              <a:srgbClr val="A31F3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screenshot of a video game&#10;&#10;Description automatically generated">
            <a:extLst>
              <a:ext uri="{FF2B5EF4-FFF2-40B4-BE49-F238E27FC236}">
                <a16:creationId xmlns:a16="http://schemas.microsoft.com/office/drawing/2014/main" id="{87EAFF69-AE13-2F46-1915-53E1119E50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249" t="51624" r="81424"/>
          <a:stretch/>
        </p:blipFill>
        <p:spPr>
          <a:xfrm>
            <a:off x="376362" y="3391526"/>
            <a:ext cx="2922414" cy="2254603"/>
          </a:xfrm>
          <a:prstGeom prst="rect">
            <a:avLst/>
          </a:prstGeom>
        </p:spPr>
      </p:pic>
      <p:sp>
        <p:nvSpPr>
          <p:cNvPr id="3" name="Slide Number Placeholder 497">
            <a:extLst>
              <a:ext uri="{FF2B5EF4-FFF2-40B4-BE49-F238E27FC236}">
                <a16:creationId xmlns:a16="http://schemas.microsoft.com/office/drawing/2014/main" id="{8798BD95-1872-D5C0-0BDA-82812DFDD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1539" y="6450551"/>
            <a:ext cx="1312025" cy="365125"/>
          </a:xfrm>
        </p:spPr>
        <p:txBody>
          <a:bodyPr/>
          <a:lstStyle/>
          <a:p>
            <a:r>
              <a:rPr lang="en-US" dirty="0"/>
              <a:t>6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A47D9F3-2A8B-DB1B-1810-64645DEA0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80" y="1128909"/>
            <a:ext cx="4096610" cy="170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DB44DAF-0C24-813F-7771-D9722046D521}"/>
              </a:ext>
            </a:extLst>
          </p:cNvPr>
          <p:cNvSpPr/>
          <p:nvPr/>
        </p:nvSpPr>
        <p:spPr>
          <a:xfrm>
            <a:off x="832207" y="1356503"/>
            <a:ext cx="842480" cy="1047777"/>
          </a:xfrm>
          <a:prstGeom prst="rect">
            <a:avLst/>
          </a:prstGeom>
          <a:noFill/>
          <a:ln w="28575">
            <a:solidFill>
              <a:srgbClr val="A31F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E0662C7-4B8D-B033-6486-D06380279899}"/>
              </a:ext>
            </a:extLst>
          </p:cNvPr>
          <p:cNvCxnSpPr>
            <a:cxnSpLocks/>
          </p:cNvCxnSpPr>
          <p:nvPr/>
        </p:nvCxnSpPr>
        <p:spPr>
          <a:xfrm flipV="1">
            <a:off x="480537" y="2404280"/>
            <a:ext cx="351670" cy="924647"/>
          </a:xfrm>
          <a:prstGeom prst="line">
            <a:avLst/>
          </a:prstGeom>
          <a:ln w="28575">
            <a:solidFill>
              <a:srgbClr val="A31F3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BD5E061-C895-F290-2F5E-0DC2D8054D9B}"/>
              </a:ext>
            </a:extLst>
          </p:cNvPr>
          <p:cNvCxnSpPr>
            <a:cxnSpLocks/>
          </p:cNvCxnSpPr>
          <p:nvPr/>
        </p:nvCxnSpPr>
        <p:spPr>
          <a:xfrm>
            <a:off x="1674687" y="2404280"/>
            <a:ext cx="2538499" cy="924647"/>
          </a:xfrm>
          <a:prstGeom prst="line">
            <a:avLst/>
          </a:prstGeom>
          <a:ln w="28575">
            <a:solidFill>
              <a:srgbClr val="A31F3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27030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6093A4-5098-4A22-B04E-86F1039CC876}"/>
              </a:ext>
            </a:extLst>
          </p:cNvPr>
          <p:cNvSpPr/>
          <p:nvPr/>
        </p:nvSpPr>
        <p:spPr>
          <a:xfrm>
            <a:off x="894528" y="1620080"/>
            <a:ext cx="10366513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33E8C3-C2AA-4445-9D12-DD2D6A6A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5" y="131732"/>
            <a:ext cx="9714505" cy="62779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Superconducting nanowire pulse counter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F90423-F7FE-47D6-9CA2-698244B9C272}"/>
              </a:ext>
            </a:extLst>
          </p:cNvPr>
          <p:cNvCxnSpPr>
            <a:cxnSpLocks/>
          </p:cNvCxnSpPr>
          <p:nvPr/>
        </p:nvCxnSpPr>
        <p:spPr>
          <a:xfrm>
            <a:off x="746760" y="759528"/>
            <a:ext cx="10698480" cy="0"/>
          </a:xfrm>
          <a:prstGeom prst="line">
            <a:avLst/>
          </a:prstGeom>
          <a:ln w="3175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8" name="Picture 107" descr="Logo&#10;&#10;Description automatically generated">
            <a:extLst>
              <a:ext uri="{FF2B5EF4-FFF2-40B4-BE49-F238E27FC236}">
                <a16:creationId xmlns:a16="http://schemas.microsoft.com/office/drawing/2014/main" id="{E184E020-87E8-4FA3-A376-26848FFCC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4636" y="215649"/>
            <a:ext cx="676851" cy="3500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04BB8E-9BF7-24A0-D47C-639BF001EEA7}"/>
              </a:ext>
            </a:extLst>
          </p:cNvPr>
          <p:cNvSpPr/>
          <p:nvPr/>
        </p:nvSpPr>
        <p:spPr>
          <a:xfrm>
            <a:off x="480537" y="3328927"/>
            <a:ext cx="3732649" cy="2554266"/>
          </a:xfrm>
          <a:prstGeom prst="rect">
            <a:avLst/>
          </a:prstGeom>
          <a:noFill/>
          <a:ln w="28575">
            <a:solidFill>
              <a:srgbClr val="A31F3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screenshot of a video game&#10;&#10;Description automatically generated">
            <a:extLst>
              <a:ext uri="{FF2B5EF4-FFF2-40B4-BE49-F238E27FC236}">
                <a16:creationId xmlns:a16="http://schemas.microsoft.com/office/drawing/2014/main" id="{AF246D95-04B0-4B25-9637-D03861A048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8349" b="51504"/>
          <a:stretch/>
        </p:blipFill>
        <p:spPr>
          <a:xfrm>
            <a:off x="163178" y="3576685"/>
            <a:ext cx="3191424" cy="226020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D5F171C-F62F-0A98-A2EF-C3FD992418F8}"/>
              </a:ext>
            </a:extLst>
          </p:cNvPr>
          <p:cNvSpPr/>
          <p:nvPr/>
        </p:nvSpPr>
        <p:spPr>
          <a:xfrm>
            <a:off x="1553449" y="4166886"/>
            <a:ext cx="354222" cy="2083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497">
            <a:extLst>
              <a:ext uri="{FF2B5EF4-FFF2-40B4-BE49-F238E27FC236}">
                <a16:creationId xmlns:a16="http://schemas.microsoft.com/office/drawing/2014/main" id="{6B7A220F-7305-62C5-CDF3-2E394DF43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1539" y="6450551"/>
            <a:ext cx="1312025" cy="365125"/>
          </a:xfrm>
        </p:spPr>
        <p:txBody>
          <a:bodyPr/>
          <a:lstStyle/>
          <a:p>
            <a:r>
              <a:rPr lang="en-US" dirty="0"/>
              <a:t>6</a:t>
            </a:r>
          </a:p>
        </p:txBody>
      </p:sp>
      <p:pic>
        <p:nvPicPr>
          <p:cNvPr id="12" name="Picture 11" descr="A screenshot of a video game&#10;&#10;Description automatically generated">
            <a:extLst>
              <a:ext uri="{FF2B5EF4-FFF2-40B4-BE49-F238E27FC236}">
                <a16:creationId xmlns:a16="http://schemas.microsoft.com/office/drawing/2014/main" id="{8498636D-F3A3-5FD1-44F0-CBB049BC60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88" t="12557" r="87859" b="82325"/>
          <a:stretch/>
        </p:blipFill>
        <p:spPr>
          <a:xfrm>
            <a:off x="1470872" y="4164172"/>
            <a:ext cx="449925" cy="238539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0E49E59-2363-7328-A804-0F362AC04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80" y="1128909"/>
            <a:ext cx="4096610" cy="170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2A91192-0486-5BC0-3A2F-0C36D8273401}"/>
              </a:ext>
            </a:extLst>
          </p:cNvPr>
          <p:cNvSpPr/>
          <p:nvPr/>
        </p:nvSpPr>
        <p:spPr>
          <a:xfrm>
            <a:off x="832207" y="1356503"/>
            <a:ext cx="842480" cy="1047777"/>
          </a:xfrm>
          <a:prstGeom prst="rect">
            <a:avLst/>
          </a:prstGeom>
          <a:noFill/>
          <a:ln w="28575">
            <a:solidFill>
              <a:srgbClr val="A31F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1FB40CF-088C-0655-AF70-4CB4B29076B1}"/>
              </a:ext>
            </a:extLst>
          </p:cNvPr>
          <p:cNvCxnSpPr>
            <a:cxnSpLocks/>
          </p:cNvCxnSpPr>
          <p:nvPr/>
        </p:nvCxnSpPr>
        <p:spPr>
          <a:xfrm flipV="1">
            <a:off x="480537" y="2404280"/>
            <a:ext cx="351670" cy="924647"/>
          </a:xfrm>
          <a:prstGeom prst="line">
            <a:avLst/>
          </a:prstGeom>
          <a:ln w="28575">
            <a:solidFill>
              <a:srgbClr val="A31F3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6EDC5EB-376E-E549-FC1B-E7B052C40806}"/>
              </a:ext>
            </a:extLst>
          </p:cNvPr>
          <p:cNvCxnSpPr>
            <a:cxnSpLocks/>
          </p:cNvCxnSpPr>
          <p:nvPr/>
        </p:nvCxnSpPr>
        <p:spPr>
          <a:xfrm>
            <a:off x="1674687" y="2404280"/>
            <a:ext cx="2538499" cy="924647"/>
          </a:xfrm>
          <a:prstGeom prst="line">
            <a:avLst/>
          </a:prstGeom>
          <a:ln w="28575">
            <a:solidFill>
              <a:srgbClr val="A31F3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97128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6093A4-5098-4A22-B04E-86F1039CC876}"/>
              </a:ext>
            </a:extLst>
          </p:cNvPr>
          <p:cNvSpPr/>
          <p:nvPr/>
        </p:nvSpPr>
        <p:spPr>
          <a:xfrm>
            <a:off x="894528" y="1620080"/>
            <a:ext cx="10366513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33E8C3-C2AA-4445-9D12-DD2D6A6A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5" y="131732"/>
            <a:ext cx="9714505" cy="62779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Superconducting nanowire pulse counter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F90423-F7FE-47D6-9CA2-698244B9C272}"/>
              </a:ext>
            </a:extLst>
          </p:cNvPr>
          <p:cNvCxnSpPr>
            <a:cxnSpLocks/>
          </p:cNvCxnSpPr>
          <p:nvPr/>
        </p:nvCxnSpPr>
        <p:spPr>
          <a:xfrm>
            <a:off x="746760" y="759528"/>
            <a:ext cx="10698480" cy="0"/>
          </a:xfrm>
          <a:prstGeom prst="line">
            <a:avLst/>
          </a:prstGeom>
          <a:ln w="3175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8" name="Picture 107" descr="Logo&#10;&#10;Description automatically generated">
            <a:extLst>
              <a:ext uri="{FF2B5EF4-FFF2-40B4-BE49-F238E27FC236}">
                <a16:creationId xmlns:a16="http://schemas.microsoft.com/office/drawing/2014/main" id="{E184E020-87E8-4FA3-A376-26848FFCC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4636" y="215649"/>
            <a:ext cx="676851" cy="3500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04BB8E-9BF7-24A0-D47C-639BF001EEA7}"/>
              </a:ext>
            </a:extLst>
          </p:cNvPr>
          <p:cNvSpPr/>
          <p:nvPr/>
        </p:nvSpPr>
        <p:spPr>
          <a:xfrm>
            <a:off x="480537" y="3328927"/>
            <a:ext cx="3732649" cy="2554266"/>
          </a:xfrm>
          <a:prstGeom prst="rect">
            <a:avLst/>
          </a:prstGeom>
          <a:noFill/>
          <a:ln w="28575">
            <a:solidFill>
              <a:srgbClr val="A31F3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screenshot of a video game&#10;&#10;Description automatically generated">
            <a:extLst>
              <a:ext uri="{FF2B5EF4-FFF2-40B4-BE49-F238E27FC236}">
                <a16:creationId xmlns:a16="http://schemas.microsoft.com/office/drawing/2014/main" id="{2078DA14-8567-3EDB-5F52-2D359BE629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313" r="7596" b="50634"/>
          <a:stretch/>
        </p:blipFill>
        <p:spPr>
          <a:xfrm>
            <a:off x="688340" y="3397792"/>
            <a:ext cx="3402957" cy="2300782"/>
          </a:xfrm>
          <a:prstGeom prst="rect">
            <a:avLst/>
          </a:prstGeom>
        </p:spPr>
      </p:pic>
      <p:sp>
        <p:nvSpPr>
          <p:cNvPr id="3" name="Slide Number Placeholder 497">
            <a:extLst>
              <a:ext uri="{FF2B5EF4-FFF2-40B4-BE49-F238E27FC236}">
                <a16:creationId xmlns:a16="http://schemas.microsoft.com/office/drawing/2014/main" id="{87C7F19A-B5B5-9706-18EA-58147235B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1539" y="6450551"/>
            <a:ext cx="1312025" cy="365125"/>
          </a:xfrm>
        </p:spPr>
        <p:txBody>
          <a:bodyPr/>
          <a:lstStyle/>
          <a:p>
            <a:r>
              <a:rPr lang="en-US" dirty="0"/>
              <a:t>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4136DB-EB75-FBF0-AABD-C1255E36DC42}"/>
              </a:ext>
            </a:extLst>
          </p:cNvPr>
          <p:cNvSpPr/>
          <p:nvPr/>
        </p:nvSpPr>
        <p:spPr>
          <a:xfrm>
            <a:off x="894528" y="4483223"/>
            <a:ext cx="321713" cy="3462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screenshot of a video game&#10;&#10;Description automatically generated">
            <a:extLst>
              <a:ext uri="{FF2B5EF4-FFF2-40B4-BE49-F238E27FC236}">
                <a16:creationId xmlns:a16="http://schemas.microsoft.com/office/drawing/2014/main" id="{A11AD15B-352A-C9F8-E58A-7098D36DCA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27" t="20304" r="92524" b="72808"/>
          <a:stretch/>
        </p:blipFill>
        <p:spPr>
          <a:xfrm>
            <a:off x="922122" y="4521647"/>
            <a:ext cx="346229" cy="321056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98FEF11-0B82-D033-B119-80F4E3906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80" y="1128909"/>
            <a:ext cx="4096610" cy="170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595D741-2964-88C3-0A04-5A4342AB1C79}"/>
              </a:ext>
            </a:extLst>
          </p:cNvPr>
          <p:cNvSpPr/>
          <p:nvPr/>
        </p:nvSpPr>
        <p:spPr>
          <a:xfrm>
            <a:off x="832207" y="1356503"/>
            <a:ext cx="842480" cy="1047777"/>
          </a:xfrm>
          <a:prstGeom prst="rect">
            <a:avLst/>
          </a:prstGeom>
          <a:noFill/>
          <a:ln w="28575">
            <a:solidFill>
              <a:srgbClr val="A31F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DCB875A-EFA2-0222-620D-220A8DB2DDF6}"/>
              </a:ext>
            </a:extLst>
          </p:cNvPr>
          <p:cNvCxnSpPr>
            <a:cxnSpLocks/>
          </p:cNvCxnSpPr>
          <p:nvPr/>
        </p:nvCxnSpPr>
        <p:spPr>
          <a:xfrm flipV="1">
            <a:off x="480537" y="2404280"/>
            <a:ext cx="351670" cy="924647"/>
          </a:xfrm>
          <a:prstGeom prst="line">
            <a:avLst/>
          </a:prstGeom>
          <a:ln w="28575">
            <a:solidFill>
              <a:srgbClr val="A31F3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DB3FCCD-4E11-A94D-D9B0-8BFD36D52BD8}"/>
              </a:ext>
            </a:extLst>
          </p:cNvPr>
          <p:cNvCxnSpPr>
            <a:cxnSpLocks/>
          </p:cNvCxnSpPr>
          <p:nvPr/>
        </p:nvCxnSpPr>
        <p:spPr>
          <a:xfrm>
            <a:off x="1674687" y="2404280"/>
            <a:ext cx="2538499" cy="924647"/>
          </a:xfrm>
          <a:prstGeom prst="line">
            <a:avLst/>
          </a:prstGeom>
          <a:ln w="28575">
            <a:solidFill>
              <a:srgbClr val="A31F3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4926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6093A4-5098-4A22-B04E-86F1039CC876}"/>
              </a:ext>
            </a:extLst>
          </p:cNvPr>
          <p:cNvSpPr/>
          <p:nvPr/>
        </p:nvSpPr>
        <p:spPr>
          <a:xfrm>
            <a:off x="894528" y="1620080"/>
            <a:ext cx="10366513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33E8C3-C2AA-4445-9D12-DD2D6A6A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5" y="131732"/>
            <a:ext cx="9714505" cy="62779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Superconducting nanowire pulse counter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F90423-F7FE-47D6-9CA2-698244B9C272}"/>
              </a:ext>
            </a:extLst>
          </p:cNvPr>
          <p:cNvCxnSpPr>
            <a:cxnSpLocks/>
          </p:cNvCxnSpPr>
          <p:nvPr/>
        </p:nvCxnSpPr>
        <p:spPr>
          <a:xfrm>
            <a:off x="746760" y="759528"/>
            <a:ext cx="10698480" cy="0"/>
          </a:xfrm>
          <a:prstGeom prst="line">
            <a:avLst/>
          </a:prstGeom>
          <a:ln w="3175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8" name="Picture 107" descr="Logo&#10;&#10;Description automatically generated">
            <a:extLst>
              <a:ext uri="{FF2B5EF4-FFF2-40B4-BE49-F238E27FC236}">
                <a16:creationId xmlns:a16="http://schemas.microsoft.com/office/drawing/2014/main" id="{E184E020-87E8-4FA3-A376-26848FFCC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4636" y="215649"/>
            <a:ext cx="676851" cy="3500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04BB8E-9BF7-24A0-D47C-639BF001EEA7}"/>
              </a:ext>
            </a:extLst>
          </p:cNvPr>
          <p:cNvSpPr/>
          <p:nvPr/>
        </p:nvSpPr>
        <p:spPr>
          <a:xfrm>
            <a:off x="480537" y="3328927"/>
            <a:ext cx="3732649" cy="2554266"/>
          </a:xfrm>
          <a:prstGeom prst="rect">
            <a:avLst/>
          </a:prstGeom>
          <a:noFill/>
          <a:ln w="28575">
            <a:solidFill>
              <a:srgbClr val="A31F3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screenshot of a video game&#10;&#10;Description automatically generated">
            <a:extLst>
              <a:ext uri="{FF2B5EF4-FFF2-40B4-BE49-F238E27FC236}">
                <a16:creationId xmlns:a16="http://schemas.microsoft.com/office/drawing/2014/main" id="{82EADC00-2E26-4E74-7C34-F25AB6B04F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513" t="50972"/>
          <a:stretch/>
        </p:blipFill>
        <p:spPr>
          <a:xfrm>
            <a:off x="612751" y="3475126"/>
            <a:ext cx="3314764" cy="2285017"/>
          </a:xfrm>
          <a:prstGeom prst="rect">
            <a:avLst/>
          </a:prstGeom>
        </p:spPr>
      </p:pic>
      <p:sp>
        <p:nvSpPr>
          <p:cNvPr id="6" name="Slide Number Placeholder 497">
            <a:extLst>
              <a:ext uri="{FF2B5EF4-FFF2-40B4-BE49-F238E27FC236}">
                <a16:creationId xmlns:a16="http://schemas.microsoft.com/office/drawing/2014/main" id="{ECAB4FD3-5C34-E0AD-6E69-1E53844BC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1539" y="6450551"/>
            <a:ext cx="1312025" cy="365125"/>
          </a:xfrm>
        </p:spPr>
        <p:txBody>
          <a:bodyPr/>
          <a:lstStyle/>
          <a:p>
            <a:r>
              <a:rPr lang="en-US" dirty="0"/>
              <a:t>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2A660B-F7DF-9B4F-EA44-E353D8E22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80" y="1128909"/>
            <a:ext cx="4096610" cy="170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5BB76F3-0315-5762-EF08-D68713EDAE90}"/>
              </a:ext>
            </a:extLst>
          </p:cNvPr>
          <p:cNvSpPr/>
          <p:nvPr/>
        </p:nvSpPr>
        <p:spPr>
          <a:xfrm>
            <a:off x="832207" y="1356503"/>
            <a:ext cx="842480" cy="1047777"/>
          </a:xfrm>
          <a:prstGeom prst="rect">
            <a:avLst/>
          </a:prstGeom>
          <a:noFill/>
          <a:ln w="28575">
            <a:solidFill>
              <a:srgbClr val="A31F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0A80A4-1FCB-FFC0-BDDD-FB78FAD0AE37}"/>
              </a:ext>
            </a:extLst>
          </p:cNvPr>
          <p:cNvCxnSpPr>
            <a:cxnSpLocks/>
          </p:cNvCxnSpPr>
          <p:nvPr/>
        </p:nvCxnSpPr>
        <p:spPr>
          <a:xfrm flipV="1">
            <a:off x="480537" y="2404280"/>
            <a:ext cx="351670" cy="924647"/>
          </a:xfrm>
          <a:prstGeom prst="line">
            <a:avLst/>
          </a:prstGeom>
          <a:ln w="28575">
            <a:solidFill>
              <a:srgbClr val="A31F3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8AC4A51-3962-A271-659B-07BB34ECF439}"/>
              </a:ext>
            </a:extLst>
          </p:cNvPr>
          <p:cNvCxnSpPr>
            <a:cxnSpLocks/>
          </p:cNvCxnSpPr>
          <p:nvPr/>
        </p:nvCxnSpPr>
        <p:spPr>
          <a:xfrm>
            <a:off x="1674687" y="2404280"/>
            <a:ext cx="2538499" cy="924647"/>
          </a:xfrm>
          <a:prstGeom prst="line">
            <a:avLst/>
          </a:prstGeom>
          <a:ln w="28575">
            <a:solidFill>
              <a:srgbClr val="A31F3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94658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6093A4-5098-4A22-B04E-86F1039CC876}"/>
              </a:ext>
            </a:extLst>
          </p:cNvPr>
          <p:cNvSpPr/>
          <p:nvPr/>
        </p:nvSpPr>
        <p:spPr>
          <a:xfrm>
            <a:off x="894528" y="1620080"/>
            <a:ext cx="10366513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33E8C3-C2AA-4445-9D12-DD2D6A6A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5" y="131732"/>
            <a:ext cx="9714505" cy="62779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Superconducting nanowire pulse counter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F90423-F7FE-47D6-9CA2-698244B9C272}"/>
              </a:ext>
            </a:extLst>
          </p:cNvPr>
          <p:cNvCxnSpPr>
            <a:cxnSpLocks/>
          </p:cNvCxnSpPr>
          <p:nvPr/>
        </p:nvCxnSpPr>
        <p:spPr>
          <a:xfrm>
            <a:off x="746760" y="759528"/>
            <a:ext cx="10698480" cy="0"/>
          </a:xfrm>
          <a:prstGeom prst="line">
            <a:avLst/>
          </a:prstGeom>
          <a:ln w="3175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8" name="Picture 107" descr="Logo&#10;&#10;Description automatically generated">
            <a:extLst>
              <a:ext uri="{FF2B5EF4-FFF2-40B4-BE49-F238E27FC236}">
                <a16:creationId xmlns:a16="http://schemas.microsoft.com/office/drawing/2014/main" id="{E184E020-87E8-4FA3-A376-26848FFCC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4636" y="215649"/>
            <a:ext cx="676851" cy="3500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04BB8E-9BF7-24A0-D47C-639BF001EEA7}"/>
              </a:ext>
            </a:extLst>
          </p:cNvPr>
          <p:cNvSpPr/>
          <p:nvPr/>
        </p:nvSpPr>
        <p:spPr>
          <a:xfrm>
            <a:off x="480537" y="3328927"/>
            <a:ext cx="3732649" cy="2554266"/>
          </a:xfrm>
          <a:prstGeom prst="rect">
            <a:avLst/>
          </a:prstGeom>
          <a:noFill/>
          <a:ln w="28575">
            <a:solidFill>
              <a:srgbClr val="A31F3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F8F0381-1494-1118-283A-F40C2370C1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580" r="31276"/>
          <a:stretch/>
        </p:blipFill>
        <p:spPr>
          <a:xfrm>
            <a:off x="4663608" y="1858619"/>
            <a:ext cx="3732649" cy="35618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7F3272-9246-BEC6-26CF-7D187D55DD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384" t="15718" r="27103"/>
          <a:stretch/>
        </p:blipFill>
        <p:spPr>
          <a:xfrm>
            <a:off x="657419" y="3451164"/>
            <a:ext cx="3366052" cy="2189998"/>
          </a:xfrm>
          <a:prstGeom prst="rect">
            <a:avLst/>
          </a:prstGeom>
        </p:spPr>
      </p:pic>
      <p:sp>
        <p:nvSpPr>
          <p:cNvPr id="14" name="Slide Number Placeholder 497">
            <a:extLst>
              <a:ext uri="{FF2B5EF4-FFF2-40B4-BE49-F238E27FC236}">
                <a16:creationId xmlns:a16="http://schemas.microsoft.com/office/drawing/2014/main" id="{0DE4D356-7B27-BF55-F270-47EBBF98E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1539" y="6450551"/>
            <a:ext cx="1312025" cy="365125"/>
          </a:xfrm>
        </p:spPr>
        <p:txBody>
          <a:bodyPr/>
          <a:lstStyle/>
          <a:p>
            <a:r>
              <a:rPr lang="en-US" dirty="0"/>
              <a:t>6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E61FC75-2986-47BE-06E1-33FF19DD9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80" y="1128909"/>
            <a:ext cx="4096610" cy="170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6CB005C-6BDB-8834-3EE3-9F54CCADD4EC}"/>
              </a:ext>
            </a:extLst>
          </p:cNvPr>
          <p:cNvSpPr/>
          <p:nvPr/>
        </p:nvSpPr>
        <p:spPr>
          <a:xfrm>
            <a:off x="832207" y="1356503"/>
            <a:ext cx="842480" cy="1047777"/>
          </a:xfrm>
          <a:prstGeom prst="rect">
            <a:avLst/>
          </a:prstGeom>
          <a:noFill/>
          <a:ln w="28575">
            <a:solidFill>
              <a:srgbClr val="A31F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E9D4D08-4FA5-8107-6398-CFDEBAC717A3}"/>
              </a:ext>
            </a:extLst>
          </p:cNvPr>
          <p:cNvCxnSpPr>
            <a:cxnSpLocks/>
          </p:cNvCxnSpPr>
          <p:nvPr/>
        </p:nvCxnSpPr>
        <p:spPr>
          <a:xfrm flipV="1">
            <a:off x="480537" y="2404280"/>
            <a:ext cx="351670" cy="924647"/>
          </a:xfrm>
          <a:prstGeom prst="line">
            <a:avLst/>
          </a:prstGeom>
          <a:ln w="28575">
            <a:solidFill>
              <a:srgbClr val="A31F3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C89943-1D4E-F199-AE18-251F290DB2E4}"/>
              </a:ext>
            </a:extLst>
          </p:cNvPr>
          <p:cNvCxnSpPr>
            <a:cxnSpLocks/>
          </p:cNvCxnSpPr>
          <p:nvPr/>
        </p:nvCxnSpPr>
        <p:spPr>
          <a:xfrm>
            <a:off x="1674687" y="2404280"/>
            <a:ext cx="2538499" cy="924647"/>
          </a:xfrm>
          <a:prstGeom prst="line">
            <a:avLst/>
          </a:prstGeom>
          <a:ln w="28575">
            <a:solidFill>
              <a:srgbClr val="A31F3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46227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6093A4-5098-4A22-B04E-86F1039CC876}"/>
              </a:ext>
            </a:extLst>
          </p:cNvPr>
          <p:cNvSpPr/>
          <p:nvPr/>
        </p:nvSpPr>
        <p:spPr>
          <a:xfrm>
            <a:off x="894528" y="1620080"/>
            <a:ext cx="10366513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9D47E1A-3202-1C86-D666-D26620332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80" y="1128909"/>
            <a:ext cx="4096610" cy="170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33E8C3-C2AA-4445-9D12-DD2D6A6A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5" y="131732"/>
            <a:ext cx="9714505" cy="62779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Superconducting nanowire pulse counter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F90423-F7FE-47D6-9CA2-698244B9C272}"/>
              </a:ext>
            </a:extLst>
          </p:cNvPr>
          <p:cNvCxnSpPr>
            <a:cxnSpLocks/>
          </p:cNvCxnSpPr>
          <p:nvPr/>
        </p:nvCxnSpPr>
        <p:spPr>
          <a:xfrm>
            <a:off x="746760" y="759528"/>
            <a:ext cx="10698480" cy="0"/>
          </a:xfrm>
          <a:prstGeom prst="line">
            <a:avLst/>
          </a:prstGeom>
          <a:ln w="3175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8" name="Picture 107" descr="Logo&#10;&#10;Description automatically generated">
            <a:extLst>
              <a:ext uri="{FF2B5EF4-FFF2-40B4-BE49-F238E27FC236}">
                <a16:creationId xmlns:a16="http://schemas.microsoft.com/office/drawing/2014/main" id="{E184E020-87E8-4FA3-A376-26848FFCC1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4636" y="215649"/>
            <a:ext cx="676851" cy="350059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43840FDA-2671-4389-BFEC-C8E072C8BF4D}"/>
              </a:ext>
            </a:extLst>
          </p:cNvPr>
          <p:cNvSpPr/>
          <p:nvPr/>
        </p:nvSpPr>
        <p:spPr>
          <a:xfrm>
            <a:off x="832207" y="1356503"/>
            <a:ext cx="842480" cy="1047777"/>
          </a:xfrm>
          <a:prstGeom prst="rect">
            <a:avLst/>
          </a:prstGeom>
          <a:noFill/>
          <a:ln w="28575">
            <a:solidFill>
              <a:srgbClr val="A31F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04BB8E-9BF7-24A0-D47C-639BF001EEA7}"/>
              </a:ext>
            </a:extLst>
          </p:cNvPr>
          <p:cNvSpPr/>
          <p:nvPr/>
        </p:nvSpPr>
        <p:spPr>
          <a:xfrm>
            <a:off x="480537" y="3328927"/>
            <a:ext cx="3732649" cy="2554266"/>
          </a:xfrm>
          <a:prstGeom prst="rect">
            <a:avLst/>
          </a:prstGeom>
          <a:noFill/>
          <a:ln w="28575">
            <a:solidFill>
              <a:srgbClr val="A31F3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1EA93F8-353A-5E64-2C64-64D44DC4BD1B}"/>
              </a:ext>
            </a:extLst>
          </p:cNvPr>
          <p:cNvCxnSpPr>
            <a:cxnSpLocks/>
          </p:cNvCxnSpPr>
          <p:nvPr/>
        </p:nvCxnSpPr>
        <p:spPr>
          <a:xfrm flipV="1">
            <a:off x="480537" y="2404280"/>
            <a:ext cx="351670" cy="924647"/>
          </a:xfrm>
          <a:prstGeom prst="line">
            <a:avLst/>
          </a:prstGeom>
          <a:ln w="28575">
            <a:solidFill>
              <a:srgbClr val="A31F3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E60475F-63CD-269F-5904-8A1779F93078}"/>
              </a:ext>
            </a:extLst>
          </p:cNvPr>
          <p:cNvCxnSpPr>
            <a:cxnSpLocks/>
          </p:cNvCxnSpPr>
          <p:nvPr/>
        </p:nvCxnSpPr>
        <p:spPr>
          <a:xfrm>
            <a:off x="1674687" y="2404280"/>
            <a:ext cx="2538499" cy="924647"/>
          </a:xfrm>
          <a:prstGeom prst="line">
            <a:avLst/>
          </a:prstGeom>
          <a:ln w="28575">
            <a:solidFill>
              <a:srgbClr val="A31F3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F8F0381-1494-1118-283A-F40C2370C1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580" r="63"/>
          <a:stretch/>
        </p:blipFill>
        <p:spPr>
          <a:xfrm>
            <a:off x="4663608" y="1858619"/>
            <a:ext cx="7047855" cy="35618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4CFC7B-CB11-E4AC-2F49-FE3AA3FBA92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384" t="15718" r="27103"/>
          <a:stretch/>
        </p:blipFill>
        <p:spPr>
          <a:xfrm>
            <a:off x="657419" y="3451164"/>
            <a:ext cx="3366052" cy="2189998"/>
          </a:xfrm>
          <a:prstGeom prst="rect">
            <a:avLst/>
          </a:prstGeom>
        </p:spPr>
      </p:pic>
      <p:sp>
        <p:nvSpPr>
          <p:cNvPr id="11" name="Slide Number Placeholder 497">
            <a:extLst>
              <a:ext uri="{FF2B5EF4-FFF2-40B4-BE49-F238E27FC236}">
                <a16:creationId xmlns:a16="http://schemas.microsoft.com/office/drawing/2014/main" id="{F00621B2-102B-EAFA-E71C-F2D9AE519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1539" y="6450551"/>
            <a:ext cx="1312025" cy="365125"/>
          </a:xfrm>
        </p:spPr>
        <p:txBody>
          <a:bodyPr/>
          <a:lstStyle/>
          <a:p>
            <a:r>
              <a:rPr lang="en-US" dirty="0"/>
              <a:t>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F6C473-B134-3785-91A9-15E6881BC9FA}"/>
              </a:ext>
            </a:extLst>
          </p:cNvPr>
          <p:cNvSpPr txBox="1"/>
          <p:nvPr/>
        </p:nvSpPr>
        <p:spPr>
          <a:xfrm>
            <a:off x="7651285" y="1408156"/>
            <a:ext cx="1398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Simulations</a:t>
            </a:r>
          </a:p>
        </p:txBody>
      </p:sp>
    </p:spTree>
    <p:extLst>
      <p:ext uri="{BB962C8B-B14F-4D97-AF65-F5344CB8AC3E}">
        <p14:creationId xmlns:p14="http://schemas.microsoft.com/office/powerpoint/2010/main" val="30936361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6093A4-5098-4A22-B04E-86F1039CC876}"/>
              </a:ext>
            </a:extLst>
          </p:cNvPr>
          <p:cNvSpPr/>
          <p:nvPr/>
        </p:nvSpPr>
        <p:spPr>
          <a:xfrm>
            <a:off x="928123" y="1649006"/>
            <a:ext cx="10366513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33E8C3-C2AA-4445-9D12-DD2D6A6A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5" y="131732"/>
            <a:ext cx="9714505" cy="62779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Fabrication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F90423-F7FE-47D6-9CA2-698244B9C272}"/>
              </a:ext>
            </a:extLst>
          </p:cNvPr>
          <p:cNvCxnSpPr>
            <a:cxnSpLocks/>
          </p:cNvCxnSpPr>
          <p:nvPr/>
        </p:nvCxnSpPr>
        <p:spPr>
          <a:xfrm>
            <a:off x="746760" y="759528"/>
            <a:ext cx="10698480" cy="0"/>
          </a:xfrm>
          <a:prstGeom prst="line">
            <a:avLst/>
          </a:prstGeom>
          <a:ln w="3175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8" name="Picture 107" descr="Logo&#10;&#10;Description automatically generated">
            <a:extLst>
              <a:ext uri="{FF2B5EF4-FFF2-40B4-BE49-F238E27FC236}">
                <a16:creationId xmlns:a16="http://schemas.microsoft.com/office/drawing/2014/main" id="{E184E020-87E8-4FA3-A376-26848FFCC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4636" y="215649"/>
            <a:ext cx="676851" cy="3500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B484D5-60BF-5EC4-A2AE-52EFF95E2B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710" y="4548887"/>
            <a:ext cx="1737102" cy="7064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C10CD2-9703-4F5B-33B2-2A73BC4650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267" y="4703715"/>
            <a:ext cx="1737103" cy="5301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415C15-45F4-0F63-F508-9CA63BA0A6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755" y="1530177"/>
            <a:ext cx="1737102" cy="3795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F5ED8F-855A-1CC6-8C85-55E9331D25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8268" y="1347704"/>
            <a:ext cx="1737102" cy="5288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5374F5-E5CC-BB36-BEDE-61818F3C1A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1755" y="2876759"/>
            <a:ext cx="1737103" cy="7051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A615B8-51A7-1F26-93DD-03ACA90723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8268" y="2839190"/>
            <a:ext cx="1737102" cy="714143"/>
          </a:xfrm>
          <a:prstGeom prst="rect">
            <a:avLst/>
          </a:prstGeom>
        </p:spPr>
      </p:pic>
      <p:sp>
        <p:nvSpPr>
          <p:cNvPr id="14" name="Rettangolo 11">
            <a:extLst>
              <a:ext uri="{FF2B5EF4-FFF2-40B4-BE49-F238E27FC236}">
                <a16:creationId xmlns:a16="http://schemas.microsoft.com/office/drawing/2014/main" id="{BC278C7A-68AE-330B-CED4-8049195B3A9F}"/>
              </a:ext>
            </a:extLst>
          </p:cNvPr>
          <p:cNvSpPr/>
          <p:nvPr/>
        </p:nvSpPr>
        <p:spPr>
          <a:xfrm>
            <a:off x="1208981" y="1993152"/>
            <a:ext cx="1418563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300 nm SiO₂ on Si</a:t>
            </a:r>
            <a:endParaRPr lang="it-IT" sz="2000" dirty="0"/>
          </a:p>
        </p:txBody>
      </p:sp>
      <p:sp>
        <p:nvSpPr>
          <p:cNvPr id="15" name="Rettangolo 12">
            <a:extLst>
              <a:ext uri="{FF2B5EF4-FFF2-40B4-BE49-F238E27FC236}">
                <a16:creationId xmlns:a16="http://schemas.microsoft.com/office/drawing/2014/main" id="{7167A7C5-08A5-8B26-16A8-65AADB0D55BF}"/>
              </a:ext>
            </a:extLst>
          </p:cNvPr>
          <p:cNvSpPr/>
          <p:nvPr/>
        </p:nvSpPr>
        <p:spPr>
          <a:xfrm>
            <a:off x="3483977" y="1987792"/>
            <a:ext cx="1705686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15 nm sputtered NbN</a:t>
            </a:r>
            <a:endParaRPr lang="it-IT" sz="2000" dirty="0"/>
          </a:p>
        </p:txBody>
      </p:sp>
      <p:sp>
        <p:nvSpPr>
          <p:cNvPr id="16" name="Rettangolo 13">
            <a:extLst>
              <a:ext uri="{FF2B5EF4-FFF2-40B4-BE49-F238E27FC236}">
                <a16:creationId xmlns:a16="http://schemas.microsoft.com/office/drawing/2014/main" id="{65AC0E19-B918-C122-A0A7-446B1D8ACD01}"/>
              </a:ext>
            </a:extLst>
          </p:cNvPr>
          <p:cNvSpPr/>
          <p:nvPr/>
        </p:nvSpPr>
        <p:spPr>
          <a:xfrm>
            <a:off x="1126955" y="3665281"/>
            <a:ext cx="1582613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ZEP530 spin coating</a:t>
            </a:r>
            <a:endParaRPr lang="it-IT" sz="2000" dirty="0"/>
          </a:p>
        </p:txBody>
      </p:sp>
      <p:sp>
        <p:nvSpPr>
          <p:cNvPr id="17" name="Rettangolo 14">
            <a:extLst>
              <a:ext uri="{FF2B5EF4-FFF2-40B4-BE49-F238E27FC236}">
                <a16:creationId xmlns:a16="http://schemas.microsoft.com/office/drawing/2014/main" id="{7A78E975-67E2-3CE7-0FFF-E59131308791}"/>
              </a:ext>
            </a:extLst>
          </p:cNvPr>
          <p:cNvSpPr/>
          <p:nvPr/>
        </p:nvSpPr>
        <p:spPr>
          <a:xfrm>
            <a:off x="3649255" y="3665281"/>
            <a:ext cx="1391991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E-beam exposure</a:t>
            </a:r>
          </a:p>
          <a:p>
            <a:pPr algn="ctr"/>
            <a:r>
              <a:rPr lang="en-US" sz="2000" dirty="0"/>
              <a:t>+ development</a:t>
            </a:r>
            <a:endParaRPr lang="it-IT" sz="2000" dirty="0"/>
          </a:p>
        </p:txBody>
      </p:sp>
      <p:sp>
        <p:nvSpPr>
          <p:cNvPr id="23" name="Rettangolo 15">
            <a:extLst>
              <a:ext uri="{FF2B5EF4-FFF2-40B4-BE49-F238E27FC236}">
                <a16:creationId xmlns:a16="http://schemas.microsoft.com/office/drawing/2014/main" id="{E2A803A3-15D3-CE18-AF29-9FC393B5CB90}"/>
              </a:ext>
            </a:extLst>
          </p:cNvPr>
          <p:cNvSpPr/>
          <p:nvPr/>
        </p:nvSpPr>
        <p:spPr>
          <a:xfrm>
            <a:off x="976876" y="5320653"/>
            <a:ext cx="1844422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CF₄ reactive ion etching</a:t>
            </a:r>
            <a:endParaRPr lang="it-IT" sz="2000" dirty="0"/>
          </a:p>
        </p:txBody>
      </p:sp>
      <p:sp>
        <p:nvSpPr>
          <p:cNvPr id="24" name="Rettangolo 16">
            <a:extLst>
              <a:ext uri="{FF2B5EF4-FFF2-40B4-BE49-F238E27FC236}">
                <a16:creationId xmlns:a16="http://schemas.microsoft.com/office/drawing/2014/main" id="{92C437B8-0C5C-A8EE-9198-562724412E01}"/>
              </a:ext>
            </a:extLst>
          </p:cNvPr>
          <p:cNvSpPr/>
          <p:nvPr/>
        </p:nvSpPr>
        <p:spPr>
          <a:xfrm>
            <a:off x="3695111" y="5320653"/>
            <a:ext cx="1283416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Resist removing</a:t>
            </a:r>
            <a:endParaRPr lang="it-IT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DF1C7A-E14D-B804-E71F-46EE82F7E890}"/>
              </a:ext>
            </a:extLst>
          </p:cNvPr>
          <p:cNvSpPr txBox="1"/>
          <p:nvPr/>
        </p:nvSpPr>
        <p:spPr>
          <a:xfrm>
            <a:off x="659160" y="1097313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FF29C0-115E-5101-E802-D5C1257BCD99}"/>
              </a:ext>
            </a:extLst>
          </p:cNvPr>
          <p:cNvSpPr txBox="1"/>
          <p:nvPr/>
        </p:nvSpPr>
        <p:spPr>
          <a:xfrm>
            <a:off x="3070075" y="1097313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90797B-230F-5021-A55E-3B82D1AF4C76}"/>
              </a:ext>
            </a:extLst>
          </p:cNvPr>
          <p:cNvSpPr txBox="1"/>
          <p:nvPr/>
        </p:nvSpPr>
        <p:spPr>
          <a:xfrm>
            <a:off x="659160" y="249196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605246-4924-DD7E-3BBD-158DB8A11C25}"/>
              </a:ext>
            </a:extLst>
          </p:cNvPr>
          <p:cNvSpPr txBox="1"/>
          <p:nvPr/>
        </p:nvSpPr>
        <p:spPr>
          <a:xfrm>
            <a:off x="3070075" y="2491968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C1D009-3622-5AF3-44F4-36B4A6D832C8}"/>
              </a:ext>
            </a:extLst>
          </p:cNvPr>
          <p:cNvSpPr txBox="1"/>
          <p:nvPr/>
        </p:nvSpPr>
        <p:spPr>
          <a:xfrm>
            <a:off x="659160" y="4179684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74CCCD-5DF1-E725-068C-94284C463523}"/>
              </a:ext>
            </a:extLst>
          </p:cNvPr>
          <p:cNvSpPr txBox="1"/>
          <p:nvPr/>
        </p:nvSpPr>
        <p:spPr>
          <a:xfrm>
            <a:off x="3070075" y="4179684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C6C75D4-ABDF-1845-FFC0-D4EB62A1A006}"/>
              </a:ext>
            </a:extLst>
          </p:cNvPr>
          <p:cNvSpPr/>
          <p:nvPr/>
        </p:nvSpPr>
        <p:spPr>
          <a:xfrm>
            <a:off x="1993996" y="5807563"/>
            <a:ext cx="22274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A. Buzzi </a:t>
            </a:r>
            <a:r>
              <a:rPr lang="en-US" sz="1400" i="1" dirty="0"/>
              <a:t>et al. WOLTE 22</a:t>
            </a:r>
            <a:r>
              <a:rPr lang="en-US" sz="1600" i="1" dirty="0"/>
              <a:t> </a:t>
            </a:r>
          </a:p>
        </p:txBody>
      </p:sp>
      <p:sp>
        <p:nvSpPr>
          <p:cNvPr id="25" name="Slide Number Placeholder 497">
            <a:extLst>
              <a:ext uri="{FF2B5EF4-FFF2-40B4-BE49-F238E27FC236}">
                <a16:creationId xmlns:a16="http://schemas.microsoft.com/office/drawing/2014/main" id="{013C1B36-2693-FEF7-05ED-DB9488545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1539" y="6450551"/>
            <a:ext cx="1312025" cy="365125"/>
          </a:xfrm>
        </p:spPr>
        <p:txBody>
          <a:bodyPr/>
          <a:lstStyle/>
          <a:p>
            <a:r>
              <a:rPr lang="en-US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1488195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6093A4-5098-4A22-B04E-86F1039CC876}"/>
              </a:ext>
            </a:extLst>
          </p:cNvPr>
          <p:cNvSpPr/>
          <p:nvPr/>
        </p:nvSpPr>
        <p:spPr>
          <a:xfrm>
            <a:off x="928123" y="1649006"/>
            <a:ext cx="10366513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33E8C3-C2AA-4445-9D12-DD2D6A6A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5" y="131732"/>
            <a:ext cx="9714505" cy="62779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Fabrication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F90423-F7FE-47D6-9CA2-698244B9C272}"/>
              </a:ext>
            </a:extLst>
          </p:cNvPr>
          <p:cNvCxnSpPr>
            <a:cxnSpLocks/>
          </p:cNvCxnSpPr>
          <p:nvPr/>
        </p:nvCxnSpPr>
        <p:spPr>
          <a:xfrm>
            <a:off x="746760" y="759528"/>
            <a:ext cx="10698480" cy="0"/>
          </a:xfrm>
          <a:prstGeom prst="line">
            <a:avLst/>
          </a:prstGeom>
          <a:ln w="3175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8" name="Picture 107" descr="Logo&#10;&#10;Description automatically generated">
            <a:extLst>
              <a:ext uri="{FF2B5EF4-FFF2-40B4-BE49-F238E27FC236}">
                <a16:creationId xmlns:a16="http://schemas.microsoft.com/office/drawing/2014/main" id="{E184E020-87E8-4FA3-A376-26848FFCC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4636" y="215649"/>
            <a:ext cx="676851" cy="35005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B560C1B-AD36-930A-3950-04AAA9825C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5132" y="1373881"/>
            <a:ext cx="5800344" cy="3788664"/>
          </a:xfrm>
          <a:prstGeom prst="rect">
            <a:avLst/>
          </a:prstGeom>
        </p:spPr>
      </p:pic>
      <p:sp>
        <p:nvSpPr>
          <p:cNvPr id="25" name="Rettangolo 16">
            <a:extLst>
              <a:ext uri="{FF2B5EF4-FFF2-40B4-BE49-F238E27FC236}">
                <a16:creationId xmlns:a16="http://schemas.microsoft.com/office/drawing/2014/main" id="{E9D55006-1B80-72A3-A0DC-97998D0EF533}"/>
              </a:ext>
            </a:extLst>
          </p:cNvPr>
          <p:cNvSpPr/>
          <p:nvPr/>
        </p:nvSpPr>
        <p:spPr>
          <a:xfrm>
            <a:off x="7353728" y="5320653"/>
            <a:ext cx="1457450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000" i="1" dirty="0"/>
              <a:t>L</a:t>
            </a:r>
            <a:r>
              <a:rPr lang="en-US" sz="2000" i="1" baseline="-25000" dirty="0"/>
              <a:t>0</a:t>
            </a:r>
            <a:r>
              <a:rPr lang="en-US" sz="2000" dirty="0"/>
              <a:t> ≈ 150 </a:t>
            </a:r>
            <a:r>
              <a:rPr lang="en-US" sz="2000" dirty="0" err="1"/>
              <a:t>nH</a:t>
            </a:r>
            <a:r>
              <a:rPr lang="en-US" sz="2000" baseline="-25000" dirty="0"/>
              <a:t> </a:t>
            </a:r>
            <a:endParaRPr lang="it-IT" sz="2000" baseline="-25000" dirty="0"/>
          </a:p>
        </p:txBody>
      </p:sp>
      <p:sp>
        <p:nvSpPr>
          <p:cNvPr id="28" name="Rettangolo 16">
            <a:extLst>
              <a:ext uri="{FF2B5EF4-FFF2-40B4-BE49-F238E27FC236}">
                <a16:creationId xmlns:a16="http://schemas.microsoft.com/office/drawing/2014/main" id="{FF02CF13-7D69-1F92-61D1-78D432CE0FF1}"/>
              </a:ext>
            </a:extLst>
          </p:cNvPr>
          <p:cNvSpPr/>
          <p:nvPr/>
        </p:nvSpPr>
        <p:spPr>
          <a:xfrm>
            <a:off x="8961474" y="5314410"/>
            <a:ext cx="1080745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000" i="1" dirty="0" err="1"/>
              <a:t>R</a:t>
            </a:r>
            <a:r>
              <a:rPr lang="en-US" sz="2000" i="1" baseline="-25000" dirty="0" err="1"/>
              <a:t>sh</a:t>
            </a:r>
            <a:r>
              <a:rPr lang="en-US" sz="2000" dirty="0"/>
              <a:t> = 3 </a:t>
            </a:r>
            <a:r>
              <a:rPr lang="en-US" sz="2000" dirty="0" err="1"/>
              <a:t>Ω</a:t>
            </a:r>
            <a:endParaRPr lang="it-IT" sz="2000" baseline="-25000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D4EAD95-D304-91B6-E997-F2720EF2D0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710" y="4548887"/>
            <a:ext cx="1737102" cy="70642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621B919-24A8-53A3-FD82-F70C0425BE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8267" y="4703715"/>
            <a:ext cx="1737103" cy="53013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CD722DA-B513-C230-A4FF-99A3248E68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1755" y="1530177"/>
            <a:ext cx="1737102" cy="37958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CD63D7E-4509-F520-F747-B024648914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8268" y="1347704"/>
            <a:ext cx="1737102" cy="52885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F2A2BF0-E62F-BE28-3CB1-06A72098DB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1755" y="2876759"/>
            <a:ext cx="1737103" cy="70513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43B0C99-E890-F87C-6E53-535F54E8D8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68268" y="2839190"/>
            <a:ext cx="1737102" cy="714143"/>
          </a:xfrm>
          <a:prstGeom prst="rect">
            <a:avLst/>
          </a:prstGeom>
        </p:spPr>
      </p:pic>
      <p:sp>
        <p:nvSpPr>
          <p:cNvPr id="36" name="Rettangolo 11">
            <a:extLst>
              <a:ext uri="{FF2B5EF4-FFF2-40B4-BE49-F238E27FC236}">
                <a16:creationId xmlns:a16="http://schemas.microsoft.com/office/drawing/2014/main" id="{635DE99F-A741-B1F8-6DAD-FB846231AF62}"/>
              </a:ext>
            </a:extLst>
          </p:cNvPr>
          <p:cNvSpPr/>
          <p:nvPr/>
        </p:nvSpPr>
        <p:spPr>
          <a:xfrm>
            <a:off x="1208981" y="1993152"/>
            <a:ext cx="1418563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300 nm SiO₂ on Si</a:t>
            </a:r>
            <a:endParaRPr lang="it-IT" sz="2000" dirty="0"/>
          </a:p>
        </p:txBody>
      </p:sp>
      <p:sp>
        <p:nvSpPr>
          <p:cNvPr id="37" name="Rettangolo 12">
            <a:extLst>
              <a:ext uri="{FF2B5EF4-FFF2-40B4-BE49-F238E27FC236}">
                <a16:creationId xmlns:a16="http://schemas.microsoft.com/office/drawing/2014/main" id="{9EB5EEE5-DB8A-8B59-71A7-7E511ECBBAB9}"/>
              </a:ext>
            </a:extLst>
          </p:cNvPr>
          <p:cNvSpPr/>
          <p:nvPr/>
        </p:nvSpPr>
        <p:spPr>
          <a:xfrm>
            <a:off x="3483977" y="1987792"/>
            <a:ext cx="1705686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15 nm sputtered NbN</a:t>
            </a:r>
            <a:endParaRPr lang="it-IT" sz="2000" dirty="0"/>
          </a:p>
        </p:txBody>
      </p:sp>
      <p:sp>
        <p:nvSpPr>
          <p:cNvPr id="39" name="Rettangolo 13">
            <a:extLst>
              <a:ext uri="{FF2B5EF4-FFF2-40B4-BE49-F238E27FC236}">
                <a16:creationId xmlns:a16="http://schemas.microsoft.com/office/drawing/2014/main" id="{E3256145-0BF0-F545-6C37-EA79130FFE0C}"/>
              </a:ext>
            </a:extLst>
          </p:cNvPr>
          <p:cNvSpPr/>
          <p:nvPr/>
        </p:nvSpPr>
        <p:spPr>
          <a:xfrm>
            <a:off x="1126955" y="3665281"/>
            <a:ext cx="1582613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ZEP530 spin coating</a:t>
            </a:r>
            <a:endParaRPr lang="it-IT" sz="2000" dirty="0"/>
          </a:p>
        </p:txBody>
      </p:sp>
      <p:sp>
        <p:nvSpPr>
          <p:cNvPr id="40" name="Rettangolo 14">
            <a:extLst>
              <a:ext uri="{FF2B5EF4-FFF2-40B4-BE49-F238E27FC236}">
                <a16:creationId xmlns:a16="http://schemas.microsoft.com/office/drawing/2014/main" id="{79BD23B1-621E-136E-091D-5970608D7040}"/>
              </a:ext>
            </a:extLst>
          </p:cNvPr>
          <p:cNvSpPr/>
          <p:nvPr/>
        </p:nvSpPr>
        <p:spPr>
          <a:xfrm>
            <a:off x="3649255" y="3665281"/>
            <a:ext cx="1391991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E-beam exposure</a:t>
            </a:r>
          </a:p>
          <a:p>
            <a:pPr algn="ctr"/>
            <a:r>
              <a:rPr lang="en-US" sz="2000" dirty="0"/>
              <a:t>+ development</a:t>
            </a:r>
            <a:endParaRPr lang="it-IT" sz="2000" dirty="0"/>
          </a:p>
        </p:txBody>
      </p:sp>
      <p:sp>
        <p:nvSpPr>
          <p:cNvPr id="41" name="Rettangolo 15">
            <a:extLst>
              <a:ext uri="{FF2B5EF4-FFF2-40B4-BE49-F238E27FC236}">
                <a16:creationId xmlns:a16="http://schemas.microsoft.com/office/drawing/2014/main" id="{886B5339-A792-1655-2DCA-300B26FDCC48}"/>
              </a:ext>
            </a:extLst>
          </p:cNvPr>
          <p:cNvSpPr/>
          <p:nvPr/>
        </p:nvSpPr>
        <p:spPr>
          <a:xfrm>
            <a:off x="976876" y="5320653"/>
            <a:ext cx="1844422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CF₄ reactive ion etching</a:t>
            </a:r>
            <a:endParaRPr lang="it-IT" sz="2000" dirty="0"/>
          </a:p>
        </p:txBody>
      </p:sp>
      <p:sp>
        <p:nvSpPr>
          <p:cNvPr id="42" name="Rettangolo 16">
            <a:extLst>
              <a:ext uri="{FF2B5EF4-FFF2-40B4-BE49-F238E27FC236}">
                <a16:creationId xmlns:a16="http://schemas.microsoft.com/office/drawing/2014/main" id="{67862ECF-A9D8-9586-74D2-408FCCF8DECD}"/>
              </a:ext>
            </a:extLst>
          </p:cNvPr>
          <p:cNvSpPr/>
          <p:nvPr/>
        </p:nvSpPr>
        <p:spPr>
          <a:xfrm>
            <a:off x="3695111" y="5320653"/>
            <a:ext cx="1283416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Resist removing</a:t>
            </a:r>
            <a:endParaRPr lang="it-IT" sz="20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8B027CC-DA6C-86F4-CA19-7976155CA973}"/>
              </a:ext>
            </a:extLst>
          </p:cNvPr>
          <p:cNvSpPr txBox="1"/>
          <p:nvPr/>
        </p:nvSpPr>
        <p:spPr>
          <a:xfrm>
            <a:off x="659160" y="1097313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9AF2E8A-23D6-A16B-AA90-4A947F5646DA}"/>
              </a:ext>
            </a:extLst>
          </p:cNvPr>
          <p:cNvSpPr txBox="1"/>
          <p:nvPr/>
        </p:nvSpPr>
        <p:spPr>
          <a:xfrm>
            <a:off x="3070075" y="1097313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C7CF39B-A1C4-6548-B5B4-B7E821CFD197}"/>
              </a:ext>
            </a:extLst>
          </p:cNvPr>
          <p:cNvSpPr txBox="1"/>
          <p:nvPr/>
        </p:nvSpPr>
        <p:spPr>
          <a:xfrm>
            <a:off x="659160" y="249196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C74A9DC-AD29-5990-EFE0-684EBEF59951}"/>
              </a:ext>
            </a:extLst>
          </p:cNvPr>
          <p:cNvSpPr txBox="1"/>
          <p:nvPr/>
        </p:nvSpPr>
        <p:spPr>
          <a:xfrm>
            <a:off x="3070075" y="2491968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362506B-A6C6-858E-F622-DC4A3B4284A7}"/>
              </a:ext>
            </a:extLst>
          </p:cNvPr>
          <p:cNvSpPr txBox="1"/>
          <p:nvPr/>
        </p:nvSpPr>
        <p:spPr>
          <a:xfrm>
            <a:off x="659160" y="4179684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C02E993-9ABE-E35D-394D-52044B412A95}"/>
              </a:ext>
            </a:extLst>
          </p:cNvPr>
          <p:cNvSpPr txBox="1"/>
          <p:nvPr/>
        </p:nvSpPr>
        <p:spPr>
          <a:xfrm>
            <a:off x="3070075" y="4179684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50B7947-5AEA-32A2-34A9-753F326C9314}"/>
              </a:ext>
            </a:extLst>
          </p:cNvPr>
          <p:cNvSpPr/>
          <p:nvPr/>
        </p:nvSpPr>
        <p:spPr>
          <a:xfrm>
            <a:off x="1993996" y="5807563"/>
            <a:ext cx="22274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A. Buzzi </a:t>
            </a:r>
            <a:r>
              <a:rPr lang="en-US" sz="1400" i="1" dirty="0"/>
              <a:t>et al. WOLTE 22</a:t>
            </a:r>
            <a:r>
              <a:rPr lang="en-US" sz="1600" i="1" dirty="0"/>
              <a:t> </a:t>
            </a:r>
          </a:p>
        </p:txBody>
      </p:sp>
      <p:sp>
        <p:nvSpPr>
          <p:cNvPr id="50" name="Slide Number Placeholder 497">
            <a:extLst>
              <a:ext uri="{FF2B5EF4-FFF2-40B4-BE49-F238E27FC236}">
                <a16:creationId xmlns:a16="http://schemas.microsoft.com/office/drawing/2014/main" id="{B4E3211C-D473-1C99-4810-05BF0C26E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1539" y="6450551"/>
            <a:ext cx="1312025" cy="365125"/>
          </a:xfrm>
        </p:spPr>
        <p:txBody>
          <a:bodyPr/>
          <a:lstStyle/>
          <a:p>
            <a:r>
              <a:rPr lang="en-US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3581648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6093A4-5098-4A22-B04E-86F1039CC876}"/>
              </a:ext>
            </a:extLst>
          </p:cNvPr>
          <p:cNvSpPr/>
          <p:nvPr/>
        </p:nvSpPr>
        <p:spPr>
          <a:xfrm>
            <a:off x="958923" y="1620080"/>
            <a:ext cx="10366513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33E8C3-C2AA-4445-9D12-DD2D6A6A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5" y="131732"/>
            <a:ext cx="9714505" cy="62779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Single stage: measurements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F90423-F7FE-47D6-9CA2-698244B9C272}"/>
              </a:ext>
            </a:extLst>
          </p:cNvPr>
          <p:cNvCxnSpPr>
            <a:cxnSpLocks/>
          </p:cNvCxnSpPr>
          <p:nvPr/>
        </p:nvCxnSpPr>
        <p:spPr>
          <a:xfrm>
            <a:off x="746760" y="759528"/>
            <a:ext cx="10698480" cy="0"/>
          </a:xfrm>
          <a:prstGeom prst="line">
            <a:avLst/>
          </a:prstGeom>
          <a:ln w="3175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8" name="Picture 107" descr="Logo&#10;&#10;Description automatically generated">
            <a:extLst>
              <a:ext uri="{FF2B5EF4-FFF2-40B4-BE49-F238E27FC236}">
                <a16:creationId xmlns:a16="http://schemas.microsoft.com/office/drawing/2014/main" id="{E184E020-87E8-4FA3-A376-26848FFCC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4636" y="215649"/>
            <a:ext cx="676851" cy="350059"/>
          </a:xfrm>
          <a:prstGeom prst="rect">
            <a:avLst/>
          </a:prstGeom>
        </p:spPr>
      </p:pic>
      <p:sp>
        <p:nvSpPr>
          <p:cNvPr id="20" name="Slide Number Placeholder 497">
            <a:extLst>
              <a:ext uri="{FF2B5EF4-FFF2-40B4-BE49-F238E27FC236}">
                <a16:creationId xmlns:a16="http://schemas.microsoft.com/office/drawing/2014/main" id="{66E48127-A685-4D0D-9DA2-E777A2B93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1539" y="6450551"/>
            <a:ext cx="1312025" cy="365125"/>
          </a:xfrm>
        </p:spPr>
        <p:txBody>
          <a:bodyPr/>
          <a:lstStyle/>
          <a:p>
            <a:r>
              <a:rPr lang="en-US" dirty="0"/>
              <a:t>8</a:t>
            </a:r>
          </a:p>
        </p:txBody>
      </p:sp>
      <p:pic>
        <p:nvPicPr>
          <p:cNvPr id="11" name="Picture 10" descr="A picture containing timeline&#10;&#10;Description automatically generated">
            <a:extLst>
              <a:ext uri="{FF2B5EF4-FFF2-40B4-BE49-F238E27FC236}">
                <a16:creationId xmlns:a16="http://schemas.microsoft.com/office/drawing/2014/main" id="{E2C9B036-2D1D-4FE7-913F-81C2085307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379"/>
          <a:stretch/>
        </p:blipFill>
        <p:spPr>
          <a:xfrm>
            <a:off x="5061426" y="1387325"/>
            <a:ext cx="5704244" cy="4361495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FD36151-5CFF-1B63-AC8B-4558FE9C7A6E}"/>
              </a:ext>
            </a:extLst>
          </p:cNvPr>
          <p:cNvCxnSpPr>
            <a:cxnSpLocks/>
          </p:cNvCxnSpPr>
          <p:nvPr/>
        </p:nvCxnSpPr>
        <p:spPr>
          <a:xfrm>
            <a:off x="10499870" y="3064241"/>
            <a:ext cx="0" cy="2061550"/>
          </a:xfrm>
          <a:prstGeom prst="straightConnector1">
            <a:avLst/>
          </a:prstGeom>
          <a:ln w="41275">
            <a:solidFill>
              <a:srgbClr val="02683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56FE490-56A5-A8FB-F162-6A1F91A4081A}"/>
              </a:ext>
            </a:extLst>
          </p:cNvPr>
          <p:cNvSpPr txBox="1"/>
          <p:nvPr/>
        </p:nvSpPr>
        <p:spPr>
          <a:xfrm>
            <a:off x="10555943" y="3884592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026838"/>
                </a:solidFill>
                <a:latin typeface="Helvetica" pitchFamily="2" charset="0"/>
              </a:rPr>
              <a:t>I</a:t>
            </a:r>
            <a:r>
              <a:rPr lang="en-US" sz="2000" i="1" baseline="-25000" dirty="0">
                <a:solidFill>
                  <a:srgbClr val="026838"/>
                </a:solidFill>
                <a:latin typeface="Helvetica" pitchFamily="2" charset="0"/>
              </a:rPr>
              <a:t>b1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5814F57-834A-E272-3B38-99D8430A3D15}"/>
              </a:ext>
            </a:extLst>
          </p:cNvPr>
          <p:cNvCxnSpPr>
            <a:cxnSpLocks/>
          </p:cNvCxnSpPr>
          <p:nvPr/>
        </p:nvCxnSpPr>
        <p:spPr>
          <a:xfrm>
            <a:off x="11018013" y="3960643"/>
            <a:ext cx="0" cy="272350"/>
          </a:xfrm>
          <a:prstGeom prst="straightConnector1">
            <a:avLst/>
          </a:prstGeom>
          <a:ln w="41275">
            <a:solidFill>
              <a:srgbClr val="02683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4A630EE-E6C5-48C2-C852-E248D9EF5185}"/>
              </a:ext>
            </a:extLst>
          </p:cNvPr>
          <p:cNvSpPr txBox="1"/>
          <p:nvPr/>
        </p:nvSpPr>
        <p:spPr>
          <a:xfrm>
            <a:off x="6275954" y="1326360"/>
            <a:ext cx="3463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A31F34"/>
              </a:buClr>
            </a:pPr>
            <a:r>
              <a:rPr lang="en-US" sz="2000" dirty="0"/>
              <a:t>Tested at 4.2 K in helium </a:t>
            </a:r>
            <a:r>
              <a:rPr lang="en-US" sz="2000" dirty="0" err="1"/>
              <a:t>dewar</a:t>
            </a:r>
            <a:endParaRPr lang="en-US" sz="2000" dirty="0"/>
          </a:p>
        </p:txBody>
      </p:sp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920BAAB0-69AC-B5E5-C70B-37A4EF154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4553" y="939429"/>
            <a:ext cx="3176942" cy="207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13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6093A4-5098-4A22-B04E-86F1039CC876}"/>
              </a:ext>
            </a:extLst>
          </p:cNvPr>
          <p:cNvSpPr/>
          <p:nvPr/>
        </p:nvSpPr>
        <p:spPr>
          <a:xfrm>
            <a:off x="894528" y="1620080"/>
            <a:ext cx="10366513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33E8C3-C2AA-4445-9D12-DD2D6A6A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5" y="131732"/>
            <a:ext cx="9714505" cy="62779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Superconducting Nanowire Single-Photon Detectors (SNSPDs)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F90423-F7FE-47D6-9CA2-698244B9C272}"/>
              </a:ext>
            </a:extLst>
          </p:cNvPr>
          <p:cNvCxnSpPr>
            <a:cxnSpLocks/>
          </p:cNvCxnSpPr>
          <p:nvPr/>
        </p:nvCxnSpPr>
        <p:spPr>
          <a:xfrm>
            <a:off x="746760" y="759528"/>
            <a:ext cx="10698480" cy="0"/>
          </a:xfrm>
          <a:prstGeom prst="line">
            <a:avLst/>
          </a:prstGeom>
          <a:ln w="3175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Slide Number Placeholder 497">
            <a:extLst>
              <a:ext uri="{FF2B5EF4-FFF2-40B4-BE49-F238E27FC236}">
                <a16:creationId xmlns:a16="http://schemas.microsoft.com/office/drawing/2014/main" id="{66E48127-A685-4D0D-9DA2-E777A2B93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1539" y="6450551"/>
            <a:ext cx="1312025" cy="365125"/>
          </a:xfrm>
        </p:spPr>
        <p:txBody>
          <a:bodyPr/>
          <a:lstStyle/>
          <a:p>
            <a:r>
              <a:rPr lang="en-US" dirty="0"/>
              <a:t>1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5154C2E-D24D-4410-BE5C-3EBDC70C2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4636" y="215649"/>
            <a:ext cx="676851" cy="3500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DAB9B8-36C3-385C-E17D-B34F745F6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7808" y="1858619"/>
            <a:ext cx="4601318" cy="26480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078A77C-F6A9-708F-1268-8733DC827DAD}"/>
              </a:ext>
            </a:extLst>
          </p:cNvPr>
          <p:cNvSpPr/>
          <p:nvPr/>
        </p:nvSpPr>
        <p:spPr>
          <a:xfrm>
            <a:off x="7734855" y="4506702"/>
            <a:ext cx="25072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D. Wang </a:t>
            </a:r>
            <a:r>
              <a:rPr lang="en-US" sz="1600" i="1" dirty="0"/>
              <a:t>et al. Sensors 22(3)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0F6EF4-E989-7632-54B9-A7FB597BDBB2}"/>
              </a:ext>
            </a:extLst>
          </p:cNvPr>
          <p:cNvSpPr txBox="1"/>
          <p:nvPr/>
        </p:nvSpPr>
        <p:spPr>
          <a:xfrm>
            <a:off x="1062598" y="4292519"/>
            <a:ext cx="4283223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Wide wavelength sensitivity.</a:t>
            </a:r>
          </a:p>
          <a:p>
            <a:pPr marL="342900" indent="-342900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High efficiency.</a:t>
            </a:r>
          </a:p>
          <a:p>
            <a:pPr marL="342900" indent="-342900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Low dark count and jitter.</a:t>
            </a:r>
          </a:p>
          <a:p>
            <a:pPr marL="342900" indent="-342900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Applications: quantum information, life science, imaging.</a:t>
            </a:r>
          </a:p>
          <a:p>
            <a:pPr>
              <a:buClr>
                <a:srgbClr val="A31F34"/>
              </a:buClr>
            </a:pP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57BD345-7880-44CF-AD8A-558EDFEBD213}"/>
              </a:ext>
            </a:extLst>
          </p:cNvPr>
          <p:cNvCxnSpPr>
            <a:cxnSpLocks/>
          </p:cNvCxnSpPr>
          <p:nvPr/>
        </p:nvCxnSpPr>
        <p:spPr>
          <a:xfrm>
            <a:off x="6126365" y="1247318"/>
            <a:ext cx="0" cy="4598411"/>
          </a:xfrm>
          <a:prstGeom prst="line">
            <a:avLst/>
          </a:prstGeom>
          <a:ln w="3175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4190731C-1E95-5073-5654-523080ACDE3A}"/>
              </a:ext>
            </a:extLst>
          </p:cNvPr>
          <p:cNvSpPr/>
          <p:nvPr/>
        </p:nvSpPr>
        <p:spPr>
          <a:xfrm>
            <a:off x="7616260" y="1187270"/>
            <a:ext cx="27039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Standard readout setup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4972124-E87B-45E0-5EEF-1C491159A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476" y="1474182"/>
            <a:ext cx="2414972" cy="213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3BBC0A-F241-6451-08D2-0050BC34A2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3000" contrast="45000"/>
                    </a14:imgEffect>
                  </a14:imgLayer>
                </a14:imgProps>
              </a:ext>
            </a:extLst>
          </a:blip>
          <a:srcRect l="18566" t="12571" r="19654" b="10816"/>
          <a:stretch/>
        </p:blipFill>
        <p:spPr>
          <a:xfrm>
            <a:off x="862671" y="1544677"/>
            <a:ext cx="2095724" cy="1949166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1E8CAD3-BEF8-C0E0-C7A0-D27848F57DBA}"/>
              </a:ext>
            </a:extLst>
          </p:cNvPr>
          <p:cNvCxnSpPr>
            <a:cxnSpLocks/>
          </p:cNvCxnSpPr>
          <p:nvPr/>
        </p:nvCxnSpPr>
        <p:spPr>
          <a:xfrm>
            <a:off x="1010439" y="3349671"/>
            <a:ext cx="21985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3F7EEC2-7897-6552-0523-7780CD2EC3E3}"/>
              </a:ext>
            </a:extLst>
          </p:cNvPr>
          <p:cNvSpPr txBox="1"/>
          <p:nvPr/>
        </p:nvSpPr>
        <p:spPr>
          <a:xfrm>
            <a:off x="885477" y="3078175"/>
            <a:ext cx="69950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2 </a:t>
            </a:r>
            <a:r>
              <a:rPr lang="en-US" sz="1100" dirty="0" err="1"/>
              <a:t>μm</a:t>
            </a:r>
            <a:endParaRPr lang="en-US" sz="110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28B9903-2740-994F-8921-61734F48516F}"/>
              </a:ext>
            </a:extLst>
          </p:cNvPr>
          <p:cNvCxnSpPr>
            <a:cxnSpLocks/>
          </p:cNvCxnSpPr>
          <p:nvPr/>
        </p:nvCxnSpPr>
        <p:spPr>
          <a:xfrm>
            <a:off x="1010439" y="3305498"/>
            <a:ext cx="0" cy="8834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01B0C7E-A187-2860-4CCA-87D9DDB0B4F3}"/>
              </a:ext>
            </a:extLst>
          </p:cNvPr>
          <p:cNvCxnSpPr>
            <a:cxnSpLocks/>
          </p:cNvCxnSpPr>
          <p:nvPr/>
        </p:nvCxnSpPr>
        <p:spPr>
          <a:xfrm>
            <a:off x="1230289" y="3305498"/>
            <a:ext cx="0" cy="8834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A1A61771-9035-10A0-BD75-1F8290DE01E0}"/>
              </a:ext>
            </a:extLst>
          </p:cNvPr>
          <p:cNvSpPr/>
          <p:nvPr/>
        </p:nvSpPr>
        <p:spPr>
          <a:xfrm>
            <a:off x="1312605" y="3665823"/>
            <a:ext cx="34998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J. P. </a:t>
            </a:r>
            <a:r>
              <a:rPr lang="en-US" sz="1600" dirty="0" err="1"/>
              <a:t>Allmaras</a:t>
            </a:r>
            <a:r>
              <a:rPr lang="en-US" sz="1600" dirty="0"/>
              <a:t>, </a:t>
            </a:r>
            <a:r>
              <a:rPr lang="en-US" sz="1600" i="1" dirty="0"/>
              <a:t>PhD Thesis </a:t>
            </a:r>
            <a:r>
              <a:rPr lang="en-US" sz="1600" i="1" dirty="0" err="1"/>
              <a:t>CalTech</a:t>
            </a:r>
            <a:r>
              <a:rPr lang="en-US" sz="1600" i="1" dirty="0"/>
              <a:t> (2020)</a:t>
            </a:r>
          </a:p>
        </p:txBody>
      </p:sp>
    </p:spTree>
    <p:extLst>
      <p:ext uri="{BB962C8B-B14F-4D97-AF65-F5344CB8AC3E}">
        <p14:creationId xmlns:p14="http://schemas.microsoft.com/office/powerpoint/2010/main" val="21768704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EE133424-4F62-9A9F-B971-37E69E1C0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625" y="3177678"/>
            <a:ext cx="4083727" cy="30530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B6093A4-5098-4A22-B04E-86F1039CC876}"/>
              </a:ext>
            </a:extLst>
          </p:cNvPr>
          <p:cNvSpPr/>
          <p:nvPr/>
        </p:nvSpPr>
        <p:spPr>
          <a:xfrm>
            <a:off x="958923" y="1620080"/>
            <a:ext cx="10366513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33E8C3-C2AA-4445-9D12-DD2D6A6A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5" y="131732"/>
            <a:ext cx="9714505" cy="62779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Single stage: measurements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F90423-F7FE-47D6-9CA2-698244B9C272}"/>
              </a:ext>
            </a:extLst>
          </p:cNvPr>
          <p:cNvCxnSpPr>
            <a:cxnSpLocks/>
          </p:cNvCxnSpPr>
          <p:nvPr/>
        </p:nvCxnSpPr>
        <p:spPr>
          <a:xfrm>
            <a:off x="746760" y="759528"/>
            <a:ext cx="10698480" cy="0"/>
          </a:xfrm>
          <a:prstGeom prst="line">
            <a:avLst/>
          </a:prstGeom>
          <a:ln w="3175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8" name="Picture 107" descr="Logo&#10;&#10;Description automatically generated">
            <a:extLst>
              <a:ext uri="{FF2B5EF4-FFF2-40B4-BE49-F238E27FC236}">
                <a16:creationId xmlns:a16="http://schemas.microsoft.com/office/drawing/2014/main" id="{E184E020-87E8-4FA3-A376-26848FFCC1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4636" y="215649"/>
            <a:ext cx="676851" cy="350059"/>
          </a:xfrm>
          <a:prstGeom prst="rect">
            <a:avLst/>
          </a:prstGeom>
        </p:spPr>
      </p:pic>
      <p:pic>
        <p:nvPicPr>
          <p:cNvPr id="11" name="Picture 10" descr="A picture containing timeline&#10;&#10;Description automatically generated">
            <a:extLst>
              <a:ext uri="{FF2B5EF4-FFF2-40B4-BE49-F238E27FC236}">
                <a16:creationId xmlns:a16="http://schemas.microsoft.com/office/drawing/2014/main" id="{E2C9B036-2D1D-4FE7-913F-81C2085307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379"/>
          <a:stretch/>
        </p:blipFill>
        <p:spPr>
          <a:xfrm>
            <a:off x="5061426" y="1387325"/>
            <a:ext cx="5704244" cy="4361495"/>
          </a:xfrm>
          <a:prstGeom prst="rect">
            <a:avLst/>
          </a:prstGeom>
        </p:spPr>
      </p:pic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B0C971AE-3F98-4DAC-B7DA-8732AF2EFD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4553" y="939429"/>
            <a:ext cx="3176942" cy="2070461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FD36151-5CFF-1B63-AC8B-4558FE9C7A6E}"/>
              </a:ext>
            </a:extLst>
          </p:cNvPr>
          <p:cNvCxnSpPr>
            <a:cxnSpLocks/>
          </p:cNvCxnSpPr>
          <p:nvPr/>
        </p:nvCxnSpPr>
        <p:spPr>
          <a:xfrm>
            <a:off x="10499870" y="3064241"/>
            <a:ext cx="0" cy="2061550"/>
          </a:xfrm>
          <a:prstGeom prst="straightConnector1">
            <a:avLst/>
          </a:prstGeom>
          <a:ln w="41275">
            <a:solidFill>
              <a:srgbClr val="02683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56FE490-56A5-A8FB-F162-6A1F91A4081A}"/>
              </a:ext>
            </a:extLst>
          </p:cNvPr>
          <p:cNvSpPr txBox="1"/>
          <p:nvPr/>
        </p:nvSpPr>
        <p:spPr>
          <a:xfrm>
            <a:off x="10555943" y="3884592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026838"/>
                </a:solidFill>
                <a:latin typeface="Helvetica" pitchFamily="2" charset="0"/>
              </a:rPr>
              <a:t>I</a:t>
            </a:r>
            <a:r>
              <a:rPr lang="en-US" sz="2000" i="1" baseline="-25000" dirty="0">
                <a:solidFill>
                  <a:srgbClr val="026838"/>
                </a:solidFill>
                <a:latin typeface="Helvetica" pitchFamily="2" charset="0"/>
              </a:rPr>
              <a:t>b1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5814F57-834A-E272-3B38-99D8430A3D15}"/>
              </a:ext>
            </a:extLst>
          </p:cNvPr>
          <p:cNvCxnSpPr>
            <a:cxnSpLocks/>
          </p:cNvCxnSpPr>
          <p:nvPr/>
        </p:nvCxnSpPr>
        <p:spPr>
          <a:xfrm>
            <a:off x="11018013" y="3960643"/>
            <a:ext cx="0" cy="272350"/>
          </a:xfrm>
          <a:prstGeom prst="straightConnector1">
            <a:avLst/>
          </a:prstGeom>
          <a:ln w="41275">
            <a:solidFill>
              <a:srgbClr val="02683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7533CEF-E07B-04E7-3067-3A830277278C}"/>
              </a:ext>
            </a:extLst>
          </p:cNvPr>
          <p:cNvSpPr txBox="1"/>
          <p:nvPr/>
        </p:nvSpPr>
        <p:spPr>
          <a:xfrm>
            <a:off x="6275954" y="1326360"/>
            <a:ext cx="3463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A31F34"/>
              </a:buClr>
            </a:pPr>
            <a:r>
              <a:rPr lang="en-US" sz="2000" dirty="0"/>
              <a:t>Tested at 4.2 K in helium </a:t>
            </a:r>
            <a:r>
              <a:rPr lang="en-US" sz="2000" dirty="0" err="1"/>
              <a:t>dewar</a:t>
            </a:r>
            <a:endParaRPr lang="en-US" sz="2000" dirty="0"/>
          </a:p>
        </p:txBody>
      </p:sp>
      <p:sp>
        <p:nvSpPr>
          <p:cNvPr id="6" name="Slide Number Placeholder 497">
            <a:extLst>
              <a:ext uri="{FF2B5EF4-FFF2-40B4-BE49-F238E27FC236}">
                <a16:creationId xmlns:a16="http://schemas.microsoft.com/office/drawing/2014/main" id="{2B852D81-9290-26F0-F896-349D914D3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1539" y="6450551"/>
            <a:ext cx="1312025" cy="365125"/>
          </a:xfrm>
        </p:spPr>
        <p:txBody>
          <a:bodyPr/>
          <a:lstStyle/>
          <a:p>
            <a:r>
              <a:rPr lang="en-US" dirty="0"/>
              <a:t>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418F94-2E71-0823-69AF-A5FF6E9CFDFE}"/>
              </a:ext>
            </a:extLst>
          </p:cNvPr>
          <p:cNvSpPr txBox="1"/>
          <p:nvPr/>
        </p:nvSpPr>
        <p:spPr>
          <a:xfrm>
            <a:off x="3250686" y="5117844"/>
            <a:ext cx="999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correct </a:t>
            </a:r>
          </a:p>
          <a:p>
            <a:r>
              <a:rPr lang="en-US" sz="1600" dirty="0">
                <a:solidFill>
                  <a:srgbClr val="FFFF00"/>
                </a:solidFill>
              </a:rPr>
              <a:t>operation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695BC1-F8E7-0756-44A6-DBA9320DDEAB}"/>
              </a:ext>
            </a:extLst>
          </p:cNvPr>
          <p:cNvSpPr/>
          <p:nvPr/>
        </p:nvSpPr>
        <p:spPr>
          <a:xfrm>
            <a:off x="3069028" y="5359581"/>
            <a:ext cx="137160" cy="13716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EF226C9-5C2A-F7DE-0F5C-AB5A1359CD25}"/>
              </a:ext>
            </a:extLst>
          </p:cNvPr>
          <p:cNvSpPr/>
          <p:nvPr/>
        </p:nvSpPr>
        <p:spPr>
          <a:xfrm>
            <a:off x="4584819" y="5593222"/>
            <a:ext cx="296676" cy="19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58E12CF-BC8F-C779-D74D-C88C77A657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899" t="77605" r="11542" b="14582"/>
          <a:stretch/>
        </p:blipFill>
        <p:spPr>
          <a:xfrm>
            <a:off x="4675783" y="5536246"/>
            <a:ext cx="267852" cy="23853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2C32F07-7A38-0D7B-72E8-3B1AEB3857DA}"/>
              </a:ext>
            </a:extLst>
          </p:cNvPr>
          <p:cNvSpPr txBox="1"/>
          <p:nvPr/>
        </p:nvSpPr>
        <p:spPr>
          <a:xfrm>
            <a:off x="4513989" y="5558475"/>
            <a:ext cx="1799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33070189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6093A4-5098-4A22-B04E-86F1039CC876}"/>
              </a:ext>
            </a:extLst>
          </p:cNvPr>
          <p:cNvSpPr/>
          <p:nvPr/>
        </p:nvSpPr>
        <p:spPr>
          <a:xfrm>
            <a:off x="894528" y="1620080"/>
            <a:ext cx="10366513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33E8C3-C2AA-4445-9D12-DD2D6A6A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5" y="131732"/>
            <a:ext cx="9714505" cy="62779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2-digit counter: fabrication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F90423-F7FE-47D6-9CA2-698244B9C272}"/>
              </a:ext>
            </a:extLst>
          </p:cNvPr>
          <p:cNvCxnSpPr>
            <a:cxnSpLocks/>
          </p:cNvCxnSpPr>
          <p:nvPr/>
        </p:nvCxnSpPr>
        <p:spPr>
          <a:xfrm>
            <a:off x="746760" y="759528"/>
            <a:ext cx="10698480" cy="0"/>
          </a:xfrm>
          <a:prstGeom prst="line">
            <a:avLst/>
          </a:prstGeom>
          <a:ln w="3175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8" name="Picture 107" descr="Logo&#10;&#10;Description automatically generated">
            <a:extLst>
              <a:ext uri="{FF2B5EF4-FFF2-40B4-BE49-F238E27FC236}">
                <a16:creationId xmlns:a16="http://schemas.microsoft.com/office/drawing/2014/main" id="{E184E020-87E8-4FA3-A376-26848FFCC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4636" y="215649"/>
            <a:ext cx="676851" cy="350059"/>
          </a:xfrm>
          <a:prstGeom prst="rect">
            <a:avLst/>
          </a:prstGeom>
        </p:spPr>
      </p:pic>
      <p:pic>
        <p:nvPicPr>
          <p:cNvPr id="14" name="Picture 1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5442BAF-99B4-4CCB-BB9C-2CE13136A8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05" b="63831"/>
          <a:stretch/>
        </p:blipFill>
        <p:spPr>
          <a:xfrm>
            <a:off x="213807" y="2481800"/>
            <a:ext cx="4772152" cy="20446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CCF910-CA45-D2B0-2386-3D0FB5E219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1603" y="1790906"/>
            <a:ext cx="6770878" cy="3083306"/>
          </a:xfrm>
          <a:prstGeom prst="rect">
            <a:avLst/>
          </a:prstGeom>
        </p:spPr>
      </p:pic>
      <p:sp>
        <p:nvSpPr>
          <p:cNvPr id="3" name="Slide Number Placeholder 497">
            <a:extLst>
              <a:ext uri="{FF2B5EF4-FFF2-40B4-BE49-F238E27FC236}">
                <a16:creationId xmlns:a16="http://schemas.microsoft.com/office/drawing/2014/main" id="{4BC2709C-7D54-9BD5-85C0-C4381DDD8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1539" y="6450551"/>
            <a:ext cx="1312025" cy="365125"/>
          </a:xfrm>
        </p:spPr>
        <p:txBody>
          <a:bodyPr/>
          <a:lstStyle/>
          <a:p>
            <a:r>
              <a:rPr lang="en-US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6917934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6093A4-5098-4A22-B04E-86F1039CC876}"/>
              </a:ext>
            </a:extLst>
          </p:cNvPr>
          <p:cNvSpPr/>
          <p:nvPr/>
        </p:nvSpPr>
        <p:spPr>
          <a:xfrm>
            <a:off x="894528" y="1620080"/>
            <a:ext cx="10366513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33E8C3-C2AA-4445-9D12-DD2D6A6A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5" y="131732"/>
            <a:ext cx="9714505" cy="62779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2-digit counter: measurements 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F90423-F7FE-47D6-9CA2-698244B9C272}"/>
              </a:ext>
            </a:extLst>
          </p:cNvPr>
          <p:cNvCxnSpPr>
            <a:cxnSpLocks/>
          </p:cNvCxnSpPr>
          <p:nvPr/>
        </p:nvCxnSpPr>
        <p:spPr>
          <a:xfrm>
            <a:off x="746760" y="759528"/>
            <a:ext cx="10698480" cy="0"/>
          </a:xfrm>
          <a:prstGeom prst="line">
            <a:avLst/>
          </a:prstGeom>
          <a:ln w="3175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8" name="Picture 107" descr="Logo&#10;&#10;Description automatically generated">
            <a:extLst>
              <a:ext uri="{FF2B5EF4-FFF2-40B4-BE49-F238E27FC236}">
                <a16:creationId xmlns:a16="http://schemas.microsoft.com/office/drawing/2014/main" id="{E184E020-87E8-4FA3-A376-26848FFCC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4636" y="215649"/>
            <a:ext cx="676851" cy="350059"/>
          </a:xfrm>
          <a:prstGeom prst="rect">
            <a:avLst/>
          </a:prstGeom>
        </p:spPr>
      </p:pic>
      <p:pic>
        <p:nvPicPr>
          <p:cNvPr id="15" name="Picture 1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EFA2860D-B992-4DF0-8379-C4EDD1A015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695" b="-4852"/>
          <a:stretch/>
        </p:blipFill>
        <p:spPr>
          <a:xfrm>
            <a:off x="6086061" y="1606225"/>
            <a:ext cx="5163577" cy="43534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E4E3DD-9F2B-11B5-134C-91BA229E0849}"/>
              </a:ext>
            </a:extLst>
          </p:cNvPr>
          <p:cNvSpPr txBox="1"/>
          <p:nvPr/>
        </p:nvSpPr>
        <p:spPr>
          <a:xfrm>
            <a:off x="8506535" y="1326360"/>
            <a:ext cx="869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A31F34"/>
              </a:buClr>
            </a:pPr>
            <a:r>
              <a:rPr lang="en-US" sz="2000" dirty="0"/>
              <a:t>Base 2</a:t>
            </a:r>
          </a:p>
        </p:txBody>
      </p:sp>
      <p:sp>
        <p:nvSpPr>
          <p:cNvPr id="5" name="Slide Number Placeholder 497">
            <a:extLst>
              <a:ext uri="{FF2B5EF4-FFF2-40B4-BE49-F238E27FC236}">
                <a16:creationId xmlns:a16="http://schemas.microsoft.com/office/drawing/2014/main" id="{1CF552A6-33DE-3A03-3A8B-DFAB2BC17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1539" y="6450551"/>
            <a:ext cx="1312025" cy="365125"/>
          </a:xfrm>
        </p:spPr>
        <p:txBody>
          <a:bodyPr/>
          <a:lstStyle/>
          <a:p>
            <a:r>
              <a:rPr lang="en-US" dirty="0"/>
              <a:t>10</a:t>
            </a:r>
          </a:p>
        </p:txBody>
      </p:sp>
      <p:pic>
        <p:nvPicPr>
          <p:cNvPr id="6" name="Picture 5" descr="A screenshot of a video game&#10;&#10;Description automatically generated">
            <a:extLst>
              <a:ext uri="{FF2B5EF4-FFF2-40B4-BE49-F238E27FC236}">
                <a16:creationId xmlns:a16="http://schemas.microsoft.com/office/drawing/2014/main" id="{3A01ECB4-A836-782F-4444-3F3E891E8F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8237"/>
          <a:stretch/>
        </p:blipFill>
        <p:spPr>
          <a:xfrm>
            <a:off x="635104" y="1063277"/>
            <a:ext cx="5151004" cy="2067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7654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6093A4-5098-4A22-B04E-86F1039CC876}"/>
              </a:ext>
            </a:extLst>
          </p:cNvPr>
          <p:cNvSpPr/>
          <p:nvPr/>
        </p:nvSpPr>
        <p:spPr>
          <a:xfrm>
            <a:off x="894528" y="1620080"/>
            <a:ext cx="10366513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33E8C3-C2AA-4445-9D12-DD2D6A6A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5" y="131732"/>
            <a:ext cx="9714505" cy="62779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2-digit counter: measurements 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F90423-F7FE-47D6-9CA2-698244B9C272}"/>
              </a:ext>
            </a:extLst>
          </p:cNvPr>
          <p:cNvCxnSpPr>
            <a:cxnSpLocks/>
          </p:cNvCxnSpPr>
          <p:nvPr/>
        </p:nvCxnSpPr>
        <p:spPr>
          <a:xfrm>
            <a:off x="746760" y="759528"/>
            <a:ext cx="10698480" cy="0"/>
          </a:xfrm>
          <a:prstGeom prst="line">
            <a:avLst/>
          </a:prstGeom>
          <a:ln w="3175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8" name="Picture 107" descr="Logo&#10;&#10;Description automatically generated">
            <a:extLst>
              <a:ext uri="{FF2B5EF4-FFF2-40B4-BE49-F238E27FC236}">
                <a16:creationId xmlns:a16="http://schemas.microsoft.com/office/drawing/2014/main" id="{E184E020-87E8-4FA3-A376-26848FFCC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4636" y="215649"/>
            <a:ext cx="676851" cy="350059"/>
          </a:xfrm>
          <a:prstGeom prst="rect">
            <a:avLst/>
          </a:prstGeom>
        </p:spPr>
      </p:pic>
      <p:sp>
        <p:nvSpPr>
          <p:cNvPr id="20" name="Slide Number Placeholder 497">
            <a:extLst>
              <a:ext uri="{FF2B5EF4-FFF2-40B4-BE49-F238E27FC236}">
                <a16:creationId xmlns:a16="http://schemas.microsoft.com/office/drawing/2014/main" id="{66E48127-A685-4D0D-9DA2-E777A2B93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1539" y="6450551"/>
            <a:ext cx="1312025" cy="365125"/>
          </a:xfrm>
        </p:spPr>
        <p:txBody>
          <a:bodyPr/>
          <a:lstStyle/>
          <a:p>
            <a:r>
              <a:rPr lang="en-US" dirty="0"/>
              <a:t>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3DBE55-6264-B117-CC14-B21455454ABA}"/>
              </a:ext>
            </a:extLst>
          </p:cNvPr>
          <p:cNvSpPr txBox="1"/>
          <p:nvPr/>
        </p:nvSpPr>
        <p:spPr>
          <a:xfrm>
            <a:off x="8506535" y="1326360"/>
            <a:ext cx="869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A31F34"/>
              </a:buClr>
            </a:pPr>
            <a:r>
              <a:rPr lang="en-US" sz="2000" dirty="0"/>
              <a:t>Base 2</a:t>
            </a:r>
          </a:p>
        </p:txBody>
      </p:sp>
      <p:pic>
        <p:nvPicPr>
          <p:cNvPr id="5" name="Picture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675F2182-F992-92A9-E2A3-670D5569A8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8237"/>
          <a:stretch/>
        </p:blipFill>
        <p:spPr>
          <a:xfrm>
            <a:off x="635104" y="1063277"/>
            <a:ext cx="5151004" cy="2067439"/>
          </a:xfrm>
          <a:prstGeom prst="rect">
            <a:avLst/>
          </a:prstGeom>
        </p:spPr>
      </p:pic>
      <p:pic>
        <p:nvPicPr>
          <p:cNvPr id="8" name="Picture 7" descr="A screenshot of a video game&#10;&#10;Description automatically generated">
            <a:extLst>
              <a:ext uri="{FF2B5EF4-FFF2-40B4-BE49-F238E27FC236}">
                <a16:creationId xmlns:a16="http://schemas.microsoft.com/office/drawing/2014/main" id="{56341753-6BCA-6869-A7CF-2AFB872D4E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751"/>
          <a:stretch/>
        </p:blipFill>
        <p:spPr>
          <a:xfrm>
            <a:off x="6096000" y="1579159"/>
            <a:ext cx="5151004" cy="405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9143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6093A4-5098-4A22-B04E-86F1039CC876}"/>
              </a:ext>
            </a:extLst>
          </p:cNvPr>
          <p:cNvSpPr/>
          <p:nvPr/>
        </p:nvSpPr>
        <p:spPr>
          <a:xfrm>
            <a:off x="894528" y="1620080"/>
            <a:ext cx="10366513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33E8C3-C2AA-4445-9D12-DD2D6A6A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5" y="131732"/>
            <a:ext cx="9714505" cy="62779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2-digit counter: measurements 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F90423-F7FE-47D6-9CA2-698244B9C272}"/>
              </a:ext>
            </a:extLst>
          </p:cNvPr>
          <p:cNvCxnSpPr>
            <a:cxnSpLocks/>
          </p:cNvCxnSpPr>
          <p:nvPr/>
        </p:nvCxnSpPr>
        <p:spPr>
          <a:xfrm>
            <a:off x="746760" y="759528"/>
            <a:ext cx="10698480" cy="0"/>
          </a:xfrm>
          <a:prstGeom prst="line">
            <a:avLst/>
          </a:prstGeom>
          <a:ln w="3175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8" name="Picture 107" descr="Logo&#10;&#10;Description automatically generated">
            <a:extLst>
              <a:ext uri="{FF2B5EF4-FFF2-40B4-BE49-F238E27FC236}">
                <a16:creationId xmlns:a16="http://schemas.microsoft.com/office/drawing/2014/main" id="{E184E020-87E8-4FA3-A376-26848FFCC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4636" y="215649"/>
            <a:ext cx="676851" cy="350059"/>
          </a:xfrm>
          <a:prstGeom prst="rect">
            <a:avLst/>
          </a:prstGeom>
        </p:spPr>
      </p:pic>
      <p:sp>
        <p:nvSpPr>
          <p:cNvPr id="20" name="Slide Number Placeholder 497">
            <a:extLst>
              <a:ext uri="{FF2B5EF4-FFF2-40B4-BE49-F238E27FC236}">
                <a16:creationId xmlns:a16="http://schemas.microsoft.com/office/drawing/2014/main" id="{66E48127-A685-4D0D-9DA2-E777A2B93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1539" y="6450551"/>
            <a:ext cx="1312025" cy="365125"/>
          </a:xfrm>
        </p:spPr>
        <p:txBody>
          <a:bodyPr/>
          <a:lstStyle/>
          <a:p>
            <a:r>
              <a:rPr lang="en-US" dirty="0"/>
              <a:t>10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4E9FACBF-3FB7-4CBB-B78C-4E610C6D3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55" y="3207963"/>
            <a:ext cx="4043569" cy="303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A screenshot of a video game&#10;&#10;Description automatically generated">
            <a:extLst>
              <a:ext uri="{FF2B5EF4-FFF2-40B4-BE49-F238E27FC236}">
                <a16:creationId xmlns:a16="http://schemas.microsoft.com/office/drawing/2014/main" id="{CD8B26E0-12D1-46A5-B4BA-F599691DE0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8237"/>
          <a:stretch/>
        </p:blipFill>
        <p:spPr>
          <a:xfrm>
            <a:off x="635104" y="1063277"/>
            <a:ext cx="5151004" cy="20674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E70E90-ACAA-F287-FC7E-533047385CF3}"/>
              </a:ext>
            </a:extLst>
          </p:cNvPr>
          <p:cNvSpPr txBox="1"/>
          <p:nvPr/>
        </p:nvSpPr>
        <p:spPr>
          <a:xfrm>
            <a:off x="4881609" y="5618959"/>
            <a:ext cx="92845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&lt; 2x10</a:t>
            </a:r>
            <a:r>
              <a:rPr lang="en-US" sz="105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-4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02D78D-BE9A-87F8-1582-BC2F09E67902}"/>
              </a:ext>
            </a:extLst>
          </p:cNvPr>
          <p:cNvSpPr txBox="1"/>
          <p:nvPr/>
        </p:nvSpPr>
        <p:spPr>
          <a:xfrm>
            <a:off x="8506535" y="1326360"/>
            <a:ext cx="869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A31F34"/>
              </a:buClr>
            </a:pPr>
            <a:r>
              <a:rPr lang="en-US" sz="2000" dirty="0"/>
              <a:t>Base 2</a:t>
            </a:r>
          </a:p>
        </p:txBody>
      </p:sp>
      <p:pic>
        <p:nvPicPr>
          <p:cNvPr id="6" name="Picture 5" descr="A screenshot of a video game&#10;&#10;Description automatically generated">
            <a:extLst>
              <a:ext uri="{FF2B5EF4-FFF2-40B4-BE49-F238E27FC236}">
                <a16:creationId xmlns:a16="http://schemas.microsoft.com/office/drawing/2014/main" id="{6054703F-C737-565B-64AD-68422E2ED4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7751"/>
          <a:stretch/>
        </p:blipFill>
        <p:spPr>
          <a:xfrm>
            <a:off x="6096000" y="1579159"/>
            <a:ext cx="5151004" cy="405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9325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6093A4-5098-4A22-B04E-86F1039CC876}"/>
              </a:ext>
            </a:extLst>
          </p:cNvPr>
          <p:cNvSpPr/>
          <p:nvPr/>
        </p:nvSpPr>
        <p:spPr>
          <a:xfrm>
            <a:off x="894528" y="1620080"/>
            <a:ext cx="10366513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33E8C3-C2AA-4445-9D12-DD2D6A6A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5" y="131732"/>
            <a:ext cx="9714505" cy="62779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SNSPD + 2-digit counter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F90423-F7FE-47D6-9CA2-698244B9C272}"/>
              </a:ext>
            </a:extLst>
          </p:cNvPr>
          <p:cNvCxnSpPr>
            <a:cxnSpLocks/>
          </p:cNvCxnSpPr>
          <p:nvPr/>
        </p:nvCxnSpPr>
        <p:spPr>
          <a:xfrm>
            <a:off x="746760" y="759528"/>
            <a:ext cx="10698480" cy="0"/>
          </a:xfrm>
          <a:prstGeom prst="line">
            <a:avLst/>
          </a:prstGeom>
          <a:ln w="3175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8" name="Picture 107" descr="Logo&#10;&#10;Description automatically generated">
            <a:extLst>
              <a:ext uri="{FF2B5EF4-FFF2-40B4-BE49-F238E27FC236}">
                <a16:creationId xmlns:a16="http://schemas.microsoft.com/office/drawing/2014/main" id="{E184E020-87E8-4FA3-A376-26848FFCC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4636" y="215649"/>
            <a:ext cx="676851" cy="350059"/>
          </a:xfrm>
          <a:prstGeom prst="rect">
            <a:avLst/>
          </a:prstGeom>
        </p:spPr>
      </p:pic>
      <p:sp>
        <p:nvSpPr>
          <p:cNvPr id="20" name="Slide Number Placeholder 497">
            <a:extLst>
              <a:ext uri="{FF2B5EF4-FFF2-40B4-BE49-F238E27FC236}">
                <a16:creationId xmlns:a16="http://schemas.microsoft.com/office/drawing/2014/main" id="{66E48127-A685-4D0D-9DA2-E777A2B93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1539" y="6450551"/>
            <a:ext cx="1312025" cy="365125"/>
          </a:xfrm>
        </p:spPr>
        <p:txBody>
          <a:bodyPr/>
          <a:lstStyle/>
          <a:p>
            <a:r>
              <a:rPr lang="en-US" dirty="0"/>
              <a:t>11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587E5155-C509-4091-9D34-862328B559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201"/>
          <a:stretch/>
        </p:blipFill>
        <p:spPr>
          <a:xfrm>
            <a:off x="186012" y="2233706"/>
            <a:ext cx="6476492" cy="28588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2D1341-3B8E-2BAD-A1DE-D8530D8EB14B}"/>
              </a:ext>
            </a:extLst>
          </p:cNvPr>
          <p:cNvSpPr txBox="1"/>
          <p:nvPr/>
        </p:nvSpPr>
        <p:spPr>
          <a:xfrm>
            <a:off x="2124283" y="1686812"/>
            <a:ext cx="33951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Tested at 1550 nm and 405 nm</a:t>
            </a:r>
          </a:p>
        </p:txBody>
      </p:sp>
    </p:spTree>
    <p:extLst>
      <p:ext uri="{BB962C8B-B14F-4D97-AF65-F5344CB8AC3E}">
        <p14:creationId xmlns:p14="http://schemas.microsoft.com/office/powerpoint/2010/main" val="14862541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6093A4-5098-4A22-B04E-86F1039CC876}"/>
              </a:ext>
            </a:extLst>
          </p:cNvPr>
          <p:cNvSpPr/>
          <p:nvPr/>
        </p:nvSpPr>
        <p:spPr>
          <a:xfrm>
            <a:off x="894528" y="1620080"/>
            <a:ext cx="10366513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33E8C3-C2AA-4445-9D12-DD2D6A6A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5" y="131732"/>
            <a:ext cx="9714505" cy="62779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SNSPD + 2-digit counter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F90423-F7FE-47D6-9CA2-698244B9C272}"/>
              </a:ext>
            </a:extLst>
          </p:cNvPr>
          <p:cNvCxnSpPr>
            <a:cxnSpLocks/>
          </p:cNvCxnSpPr>
          <p:nvPr/>
        </p:nvCxnSpPr>
        <p:spPr>
          <a:xfrm>
            <a:off x="746760" y="759528"/>
            <a:ext cx="10698480" cy="0"/>
          </a:xfrm>
          <a:prstGeom prst="line">
            <a:avLst/>
          </a:prstGeom>
          <a:ln w="3175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8" name="Picture 107" descr="Logo&#10;&#10;Description automatically generated">
            <a:extLst>
              <a:ext uri="{FF2B5EF4-FFF2-40B4-BE49-F238E27FC236}">
                <a16:creationId xmlns:a16="http://schemas.microsoft.com/office/drawing/2014/main" id="{E184E020-87E8-4FA3-A376-26848FFCC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4636" y="215649"/>
            <a:ext cx="676851" cy="350059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587E5155-C509-4091-9D34-862328B559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201"/>
          <a:stretch/>
        </p:blipFill>
        <p:spPr>
          <a:xfrm>
            <a:off x="186012" y="2233706"/>
            <a:ext cx="6476492" cy="28588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5C06FF-D34D-B79F-D77C-41628FCE78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2707"/>
          <a:stretch/>
        </p:blipFill>
        <p:spPr>
          <a:xfrm>
            <a:off x="6827576" y="1547407"/>
            <a:ext cx="5012436" cy="41384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C63E30-C445-37C3-1CA4-19E6B80A8B4B}"/>
              </a:ext>
            </a:extLst>
          </p:cNvPr>
          <p:cNvSpPr txBox="1"/>
          <p:nvPr/>
        </p:nvSpPr>
        <p:spPr>
          <a:xfrm>
            <a:off x="2124283" y="1686812"/>
            <a:ext cx="33951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Tested at 1550 nm and 405 nm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17243C-8009-7F1C-D371-0DAC5337239F}"/>
              </a:ext>
            </a:extLst>
          </p:cNvPr>
          <p:cNvSpPr txBox="1"/>
          <p:nvPr/>
        </p:nvSpPr>
        <p:spPr>
          <a:xfrm>
            <a:off x="8621109" y="1309897"/>
            <a:ext cx="1974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Base 2 at 405 nm</a:t>
            </a:r>
          </a:p>
        </p:txBody>
      </p:sp>
      <p:sp>
        <p:nvSpPr>
          <p:cNvPr id="8" name="Slide Number Placeholder 497">
            <a:extLst>
              <a:ext uri="{FF2B5EF4-FFF2-40B4-BE49-F238E27FC236}">
                <a16:creationId xmlns:a16="http://schemas.microsoft.com/office/drawing/2014/main" id="{CF60AB46-9BDB-6539-8D29-A967A2A1F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1539" y="6450551"/>
            <a:ext cx="1312025" cy="365125"/>
          </a:xfrm>
        </p:spPr>
        <p:txBody>
          <a:bodyPr/>
          <a:lstStyle/>
          <a:p>
            <a:r>
              <a:rPr lang="en-US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940620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6093A4-5098-4A22-B04E-86F1039CC876}"/>
              </a:ext>
            </a:extLst>
          </p:cNvPr>
          <p:cNvSpPr/>
          <p:nvPr/>
        </p:nvSpPr>
        <p:spPr>
          <a:xfrm>
            <a:off x="894528" y="1620080"/>
            <a:ext cx="10366513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33E8C3-C2AA-4445-9D12-DD2D6A6A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5" y="131732"/>
            <a:ext cx="9714505" cy="62779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SNSPD + 2-digit counter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F90423-F7FE-47D6-9CA2-698244B9C272}"/>
              </a:ext>
            </a:extLst>
          </p:cNvPr>
          <p:cNvCxnSpPr>
            <a:cxnSpLocks/>
          </p:cNvCxnSpPr>
          <p:nvPr/>
        </p:nvCxnSpPr>
        <p:spPr>
          <a:xfrm>
            <a:off x="746760" y="759528"/>
            <a:ext cx="10698480" cy="0"/>
          </a:xfrm>
          <a:prstGeom prst="line">
            <a:avLst/>
          </a:prstGeom>
          <a:ln w="3175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8" name="Picture 107" descr="Logo&#10;&#10;Description automatically generated">
            <a:extLst>
              <a:ext uri="{FF2B5EF4-FFF2-40B4-BE49-F238E27FC236}">
                <a16:creationId xmlns:a16="http://schemas.microsoft.com/office/drawing/2014/main" id="{E184E020-87E8-4FA3-A376-26848FFCC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4636" y="215649"/>
            <a:ext cx="676851" cy="350059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587E5155-C509-4091-9D34-862328B559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201"/>
          <a:stretch/>
        </p:blipFill>
        <p:spPr>
          <a:xfrm>
            <a:off x="186012" y="2233706"/>
            <a:ext cx="6476492" cy="2858891"/>
          </a:xfrm>
          <a:prstGeom prst="rect">
            <a:avLst/>
          </a:prstGeom>
        </p:spPr>
      </p:pic>
      <p:pic>
        <p:nvPicPr>
          <p:cNvPr id="12" name="Picture 11" descr="A picture containing chart&#10;&#10;Description automatically generated">
            <a:extLst>
              <a:ext uri="{FF2B5EF4-FFF2-40B4-BE49-F238E27FC236}">
                <a16:creationId xmlns:a16="http://schemas.microsoft.com/office/drawing/2014/main" id="{ADB785AF-A60F-4B0E-9324-FDAE2E9E5C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7330" y="1740171"/>
            <a:ext cx="4949826" cy="39439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859E93-AB09-93A7-B8D7-9391F15BEA96}"/>
              </a:ext>
            </a:extLst>
          </p:cNvPr>
          <p:cNvSpPr txBox="1"/>
          <p:nvPr/>
        </p:nvSpPr>
        <p:spPr>
          <a:xfrm>
            <a:off x="2124283" y="1686812"/>
            <a:ext cx="33951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Tested at 1550 nm and 405 nm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21542E-F40C-0E60-8B7D-E5553572FBB4}"/>
              </a:ext>
            </a:extLst>
          </p:cNvPr>
          <p:cNvSpPr txBox="1"/>
          <p:nvPr/>
        </p:nvSpPr>
        <p:spPr>
          <a:xfrm>
            <a:off x="8621109" y="1309897"/>
            <a:ext cx="1974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Base 3 at 405 nm</a:t>
            </a:r>
          </a:p>
        </p:txBody>
      </p:sp>
      <p:sp>
        <p:nvSpPr>
          <p:cNvPr id="11" name="Slide Number Placeholder 497">
            <a:extLst>
              <a:ext uri="{FF2B5EF4-FFF2-40B4-BE49-F238E27FC236}">
                <a16:creationId xmlns:a16="http://schemas.microsoft.com/office/drawing/2014/main" id="{F1614EFB-4DD3-FBD6-4F79-8123939F1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1539" y="6450551"/>
            <a:ext cx="1312025" cy="365125"/>
          </a:xfrm>
        </p:spPr>
        <p:txBody>
          <a:bodyPr/>
          <a:lstStyle/>
          <a:p>
            <a:r>
              <a:rPr lang="en-US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7954654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5950BE69-2EFB-A742-AA3B-545A3A8B6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03184" y="1932223"/>
            <a:ext cx="5302804" cy="37277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B6093A4-5098-4A22-B04E-86F1039CC876}"/>
              </a:ext>
            </a:extLst>
          </p:cNvPr>
          <p:cNvSpPr/>
          <p:nvPr/>
        </p:nvSpPr>
        <p:spPr>
          <a:xfrm>
            <a:off x="894528" y="1620080"/>
            <a:ext cx="10366513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33E8C3-C2AA-4445-9D12-DD2D6A6A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5" y="131732"/>
            <a:ext cx="9714505" cy="62779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SNSPD + 2-digit counter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F90423-F7FE-47D6-9CA2-698244B9C272}"/>
              </a:ext>
            </a:extLst>
          </p:cNvPr>
          <p:cNvCxnSpPr>
            <a:cxnSpLocks/>
          </p:cNvCxnSpPr>
          <p:nvPr/>
        </p:nvCxnSpPr>
        <p:spPr>
          <a:xfrm>
            <a:off x="746760" y="759528"/>
            <a:ext cx="10698480" cy="0"/>
          </a:xfrm>
          <a:prstGeom prst="line">
            <a:avLst/>
          </a:prstGeom>
          <a:ln w="3175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8" name="Picture 107" descr="Logo&#10;&#10;Description automatically generated">
            <a:extLst>
              <a:ext uri="{FF2B5EF4-FFF2-40B4-BE49-F238E27FC236}">
                <a16:creationId xmlns:a16="http://schemas.microsoft.com/office/drawing/2014/main" id="{E184E020-87E8-4FA3-A376-26848FFCC1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4636" y="215649"/>
            <a:ext cx="676851" cy="350059"/>
          </a:xfrm>
          <a:prstGeom prst="rect">
            <a:avLst/>
          </a:prstGeom>
        </p:spPr>
      </p:pic>
      <p:sp>
        <p:nvSpPr>
          <p:cNvPr id="20" name="Slide Number Placeholder 497">
            <a:extLst>
              <a:ext uri="{FF2B5EF4-FFF2-40B4-BE49-F238E27FC236}">
                <a16:creationId xmlns:a16="http://schemas.microsoft.com/office/drawing/2014/main" id="{66E48127-A685-4D0D-9DA2-E777A2B93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1539" y="6450551"/>
            <a:ext cx="1312025" cy="365125"/>
          </a:xfrm>
        </p:spPr>
        <p:txBody>
          <a:bodyPr/>
          <a:lstStyle/>
          <a:p>
            <a:r>
              <a:rPr lang="en-US" dirty="0"/>
              <a:t>11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587E5155-C509-4091-9D34-862328B5590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201"/>
          <a:stretch/>
        </p:blipFill>
        <p:spPr>
          <a:xfrm>
            <a:off x="186012" y="2233706"/>
            <a:ext cx="6476492" cy="2858891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990A72B9-43CE-4691-16BD-ABA76DAB4F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9407" t="75611" r="13449" b="15410"/>
          <a:stretch/>
        </p:blipFill>
        <p:spPr>
          <a:xfrm>
            <a:off x="11029302" y="4757877"/>
            <a:ext cx="378840" cy="33472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B9AF08D-BC65-467B-1BD4-4627C7587A04}"/>
              </a:ext>
            </a:extLst>
          </p:cNvPr>
          <p:cNvSpPr/>
          <p:nvPr/>
        </p:nvSpPr>
        <p:spPr>
          <a:xfrm>
            <a:off x="10929600" y="4757877"/>
            <a:ext cx="151200" cy="2483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A0A0C2-3B69-4A2D-3CD6-A002C410FDBB}"/>
              </a:ext>
            </a:extLst>
          </p:cNvPr>
          <p:cNvSpPr txBox="1"/>
          <p:nvPr/>
        </p:nvSpPr>
        <p:spPr>
          <a:xfrm>
            <a:off x="10876554" y="4843059"/>
            <a:ext cx="264816" cy="2564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>
                <a:latin typeface="Helvetica" pitchFamily="2" charset="0"/>
              </a:rPr>
              <a:t>&lt;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5D13478-FEDB-8DFC-1ADA-4C6EC8EDF083}"/>
              </a:ext>
            </a:extLst>
          </p:cNvPr>
          <p:cNvSpPr txBox="1"/>
          <p:nvPr/>
        </p:nvSpPr>
        <p:spPr>
          <a:xfrm>
            <a:off x="2124283" y="1686812"/>
            <a:ext cx="33951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Tested at 1550 nm and 405 nm</a:t>
            </a:r>
          </a:p>
        </p:txBody>
      </p:sp>
    </p:spTree>
    <p:extLst>
      <p:ext uri="{BB962C8B-B14F-4D97-AF65-F5344CB8AC3E}">
        <p14:creationId xmlns:p14="http://schemas.microsoft.com/office/powerpoint/2010/main" val="23616992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5950BE69-2EFB-A742-AA3B-545A3A8B6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03184" y="1932223"/>
            <a:ext cx="5302804" cy="37277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B6093A4-5098-4A22-B04E-86F1039CC876}"/>
              </a:ext>
            </a:extLst>
          </p:cNvPr>
          <p:cNvSpPr/>
          <p:nvPr/>
        </p:nvSpPr>
        <p:spPr>
          <a:xfrm>
            <a:off x="894528" y="1620080"/>
            <a:ext cx="10366513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33E8C3-C2AA-4445-9D12-DD2D6A6A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5" y="131732"/>
            <a:ext cx="9714505" cy="62779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SNSPD + 2-digit counter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F90423-F7FE-47D6-9CA2-698244B9C272}"/>
              </a:ext>
            </a:extLst>
          </p:cNvPr>
          <p:cNvCxnSpPr>
            <a:cxnSpLocks/>
          </p:cNvCxnSpPr>
          <p:nvPr/>
        </p:nvCxnSpPr>
        <p:spPr>
          <a:xfrm>
            <a:off x="746760" y="759528"/>
            <a:ext cx="10698480" cy="0"/>
          </a:xfrm>
          <a:prstGeom prst="line">
            <a:avLst/>
          </a:prstGeom>
          <a:ln w="3175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8" name="Picture 107" descr="Logo&#10;&#10;Description automatically generated">
            <a:extLst>
              <a:ext uri="{FF2B5EF4-FFF2-40B4-BE49-F238E27FC236}">
                <a16:creationId xmlns:a16="http://schemas.microsoft.com/office/drawing/2014/main" id="{E184E020-87E8-4FA3-A376-26848FFCC1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4636" y="215649"/>
            <a:ext cx="676851" cy="350059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587E5155-C509-4091-9D34-862328B5590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201"/>
          <a:stretch/>
        </p:blipFill>
        <p:spPr>
          <a:xfrm>
            <a:off x="186012" y="2233706"/>
            <a:ext cx="6476492" cy="28588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7DECB1-84B9-D007-38B9-4A7A2A3E3FC3}"/>
              </a:ext>
            </a:extLst>
          </p:cNvPr>
          <p:cNvSpPr txBox="1"/>
          <p:nvPr/>
        </p:nvSpPr>
        <p:spPr>
          <a:xfrm>
            <a:off x="8665889" y="4421520"/>
            <a:ext cx="682480" cy="276999"/>
          </a:xfrm>
          <a:prstGeom prst="rect">
            <a:avLst/>
          </a:prstGeom>
          <a:noFill/>
          <a:ln w="19050">
            <a:solidFill>
              <a:srgbClr val="F9FA14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A31F34"/>
              </a:buClr>
            </a:pPr>
            <a:r>
              <a:rPr lang="en-US" sz="1200" dirty="0">
                <a:solidFill>
                  <a:srgbClr val="F9FA14"/>
                </a:solidFill>
                <a:latin typeface="Helvetica" pitchFamily="2" charset="0"/>
              </a:rPr>
              <a:t>Base 3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6FE5E80-C3DF-2C10-AF89-9933170CABFF}"/>
              </a:ext>
            </a:extLst>
          </p:cNvPr>
          <p:cNvCxnSpPr>
            <a:cxnSpLocks/>
            <a:stCxn id="17" idx="0"/>
          </p:cNvCxnSpPr>
          <p:nvPr/>
        </p:nvCxnSpPr>
        <p:spPr>
          <a:xfrm flipH="1" flipV="1">
            <a:off x="9744891" y="3960735"/>
            <a:ext cx="235293" cy="460785"/>
          </a:xfrm>
          <a:prstGeom prst="straightConnector1">
            <a:avLst/>
          </a:prstGeom>
          <a:ln w="22225">
            <a:solidFill>
              <a:srgbClr val="F9FA1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BCB606C-0B60-C4B8-71C7-1512C457A3E4}"/>
              </a:ext>
            </a:extLst>
          </p:cNvPr>
          <p:cNvSpPr txBox="1"/>
          <p:nvPr/>
        </p:nvSpPr>
        <p:spPr>
          <a:xfrm>
            <a:off x="9638944" y="4421520"/>
            <a:ext cx="682480" cy="276999"/>
          </a:xfrm>
          <a:prstGeom prst="rect">
            <a:avLst/>
          </a:prstGeom>
          <a:noFill/>
          <a:ln w="22225">
            <a:solidFill>
              <a:srgbClr val="F9FA14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A31F34"/>
              </a:buClr>
            </a:pPr>
            <a:r>
              <a:rPr lang="en-US" sz="1200" dirty="0">
                <a:solidFill>
                  <a:srgbClr val="F9FA14"/>
                </a:solidFill>
                <a:latin typeface="Helvetica" pitchFamily="2" charset="0"/>
              </a:rPr>
              <a:t>Base 2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A0F4606-6705-718A-A4B2-5CEB3D553120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8407400" y="4560020"/>
            <a:ext cx="258489" cy="0"/>
          </a:xfrm>
          <a:prstGeom prst="straightConnector1">
            <a:avLst/>
          </a:prstGeom>
          <a:ln w="22225">
            <a:solidFill>
              <a:srgbClr val="F9FA1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990A72B9-43CE-4691-16BD-ABA76DAB4F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9407" t="75611" r="13449" b="15410"/>
          <a:stretch/>
        </p:blipFill>
        <p:spPr>
          <a:xfrm>
            <a:off x="11029302" y="4757877"/>
            <a:ext cx="378840" cy="33472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B9AF08D-BC65-467B-1BD4-4627C7587A04}"/>
              </a:ext>
            </a:extLst>
          </p:cNvPr>
          <p:cNvSpPr/>
          <p:nvPr/>
        </p:nvSpPr>
        <p:spPr>
          <a:xfrm>
            <a:off x="10929600" y="4757877"/>
            <a:ext cx="151200" cy="2483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A0A0C2-3B69-4A2D-3CD6-A002C410FDBB}"/>
              </a:ext>
            </a:extLst>
          </p:cNvPr>
          <p:cNvSpPr txBox="1"/>
          <p:nvPr/>
        </p:nvSpPr>
        <p:spPr>
          <a:xfrm>
            <a:off x="10876554" y="4843059"/>
            <a:ext cx="264816" cy="2564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>
                <a:latin typeface="Helvetica" pitchFamily="2" charset="0"/>
              </a:rPr>
              <a:t>&lt;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0C4AB1-0A2A-E2EE-E8D6-0D2D56E9BBCA}"/>
              </a:ext>
            </a:extLst>
          </p:cNvPr>
          <p:cNvSpPr txBox="1"/>
          <p:nvPr/>
        </p:nvSpPr>
        <p:spPr>
          <a:xfrm>
            <a:off x="2124283" y="1686812"/>
            <a:ext cx="33951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Tested at 1550 nm and 405 nm</a:t>
            </a:r>
          </a:p>
        </p:txBody>
      </p:sp>
      <p:sp>
        <p:nvSpPr>
          <p:cNvPr id="6" name="Slide Number Placeholder 497">
            <a:extLst>
              <a:ext uri="{FF2B5EF4-FFF2-40B4-BE49-F238E27FC236}">
                <a16:creationId xmlns:a16="http://schemas.microsoft.com/office/drawing/2014/main" id="{BC065B9B-0FD7-E8F1-64CF-AE58E8C4D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1539" y="6450551"/>
            <a:ext cx="1312025" cy="365125"/>
          </a:xfrm>
        </p:spPr>
        <p:txBody>
          <a:bodyPr/>
          <a:lstStyle/>
          <a:p>
            <a:r>
              <a:rPr lang="en-US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615961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6093A4-5098-4A22-B04E-86F1039CC876}"/>
              </a:ext>
            </a:extLst>
          </p:cNvPr>
          <p:cNvSpPr/>
          <p:nvPr/>
        </p:nvSpPr>
        <p:spPr>
          <a:xfrm>
            <a:off x="894528" y="1620080"/>
            <a:ext cx="10366513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33E8C3-C2AA-4445-9D12-DD2D6A6A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5" y="131732"/>
            <a:ext cx="9714505" cy="62779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Superconducting Nanowire Single-Photon Detectors (SNSPDs)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F90423-F7FE-47D6-9CA2-698244B9C272}"/>
              </a:ext>
            </a:extLst>
          </p:cNvPr>
          <p:cNvCxnSpPr>
            <a:cxnSpLocks/>
          </p:cNvCxnSpPr>
          <p:nvPr/>
        </p:nvCxnSpPr>
        <p:spPr>
          <a:xfrm>
            <a:off x="746760" y="759528"/>
            <a:ext cx="10698480" cy="0"/>
          </a:xfrm>
          <a:prstGeom prst="line">
            <a:avLst/>
          </a:prstGeom>
          <a:ln w="3175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Slide Number Placeholder 497">
            <a:extLst>
              <a:ext uri="{FF2B5EF4-FFF2-40B4-BE49-F238E27FC236}">
                <a16:creationId xmlns:a16="http://schemas.microsoft.com/office/drawing/2014/main" id="{66E48127-A685-4D0D-9DA2-E777A2B93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1539" y="6450551"/>
            <a:ext cx="1312025" cy="365125"/>
          </a:xfrm>
        </p:spPr>
        <p:txBody>
          <a:bodyPr/>
          <a:lstStyle/>
          <a:p>
            <a:r>
              <a:rPr lang="en-US" dirty="0"/>
              <a:t>1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5154C2E-D24D-4410-BE5C-3EBDC70C2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4636" y="215649"/>
            <a:ext cx="676851" cy="3500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DAB9B8-36C3-385C-E17D-B34F745F6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7808" y="1858619"/>
            <a:ext cx="4601318" cy="26480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078A77C-F6A9-708F-1268-8733DC827DAD}"/>
              </a:ext>
            </a:extLst>
          </p:cNvPr>
          <p:cNvSpPr/>
          <p:nvPr/>
        </p:nvSpPr>
        <p:spPr>
          <a:xfrm>
            <a:off x="7734855" y="4506702"/>
            <a:ext cx="25072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D. Wang </a:t>
            </a:r>
            <a:r>
              <a:rPr lang="en-US" sz="1600" i="1" dirty="0"/>
              <a:t>et al. Sensors 22(3)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0F6EF4-E989-7632-54B9-A7FB597BDBB2}"/>
              </a:ext>
            </a:extLst>
          </p:cNvPr>
          <p:cNvSpPr txBox="1"/>
          <p:nvPr/>
        </p:nvSpPr>
        <p:spPr>
          <a:xfrm>
            <a:off x="1062598" y="4292519"/>
            <a:ext cx="4283223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Wide wavelength sensitivity.</a:t>
            </a:r>
          </a:p>
          <a:p>
            <a:pPr marL="342900" indent="-342900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High efficiency.</a:t>
            </a:r>
          </a:p>
          <a:p>
            <a:pPr marL="342900" indent="-342900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Low dark count and jitter.</a:t>
            </a:r>
          </a:p>
          <a:p>
            <a:pPr marL="342900" indent="-342900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Applications: quantum information, life science, imaging.</a:t>
            </a:r>
          </a:p>
          <a:p>
            <a:pPr>
              <a:buClr>
                <a:srgbClr val="A31F34"/>
              </a:buClr>
            </a:pP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90731C-1E95-5073-5654-523080ACDE3A}"/>
              </a:ext>
            </a:extLst>
          </p:cNvPr>
          <p:cNvSpPr/>
          <p:nvPr/>
        </p:nvSpPr>
        <p:spPr>
          <a:xfrm>
            <a:off x="7616260" y="1187270"/>
            <a:ext cx="27039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Standard readout setup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4B5492-A350-AB9A-15B9-749A5A2EEC67}"/>
              </a:ext>
            </a:extLst>
          </p:cNvPr>
          <p:cNvSpPr txBox="1"/>
          <p:nvPr/>
        </p:nvSpPr>
        <p:spPr>
          <a:xfrm>
            <a:off x="7440157" y="5178287"/>
            <a:ext cx="314968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A31F34"/>
              </a:buClr>
            </a:pPr>
            <a:r>
              <a:rPr lang="en-US" sz="2000" dirty="0"/>
              <a:t>New architecture necessary to read out arrays of SNSPDs</a:t>
            </a:r>
          </a:p>
          <a:p>
            <a:pPr>
              <a:buClr>
                <a:srgbClr val="A31F34"/>
              </a:buClr>
            </a:pP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1E402EE-A5A9-C217-6D75-65CCE53D7455}"/>
              </a:ext>
            </a:extLst>
          </p:cNvPr>
          <p:cNvSpPr/>
          <p:nvPr/>
        </p:nvSpPr>
        <p:spPr>
          <a:xfrm>
            <a:off x="7315207" y="5135423"/>
            <a:ext cx="3331782" cy="822463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4972124-E87B-45E0-5EEF-1C491159A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476" y="1474182"/>
            <a:ext cx="2414972" cy="213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3BBC0A-F241-6451-08D2-0050BC34A2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3000" contrast="45000"/>
                    </a14:imgEffect>
                  </a14:imgLayer>
                </a14:imgProps>
              </a:ext>
            </a:extLst>
          </a:blip>
          <a:srcRect l="18566" t="12571" r="19654" b="10816"/>
          <a:stretch/>
        </p:blipFill>
        <p:spPr>
          <a:xfrm>
            <a:off x="862671" y="1544677"/>
            <a:ext cx="2095724" cy="1949166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1E8CAD3-BEF8-C0E0-C7A0-D27848F57DBA}"/>
              </a:ext>
            </a:extLst>
          </p:cNvPr>
          <p:cNvCxnSpPr>
            <a:cxnSpLocks/>
          </p:cNvCxnSpPr>
          <p:nvPr/>
        </p:nvCxnSpPr>
        <p:spPr>
          <a:xfrm>
            <a:off x="1010439" y="3349671"/>
            <a:ext cx="21985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3F7EEC2-7897-6552-0523-7780CD2EC3E3}"/>
              </a:ext>
            </a:extLst>
          </p:cNvPr>
          <p:cNvSpPr txBox="1"/>
          <p:nvPr/>
        </p:nvSpPr>
        <p:spPr>
          <a:xfrm>
            <a:off x="885477" y="3078175"/>
            <a:ext cx="69950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2 </a:t>
            </a:r>
            <a:r>
              <a:rPr lang="en-US" sz="1100" dirty="0" err="1"/>
              <a:t>μm</a:t>
            </a:r>
            <a:endParaRPr lang="en-US" sz="110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28B9903-2740-994F-8921-61734F48516F}"/>
              </a:ext>
            </a:extLst>
          </p:cNvPr>
          <p:cNvCxnSpPr>
            <a:cxnSpLocks/>
          </p:cNvCxnSpPr>
          <p:nvPr/>
        </p:nvCxnSpPr>
        <p:spPr>
          <a:xfrm>
            <a:off x="1010439" y="3305498"/>
            <a:ext cx="0" cy="8834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01B0C7E-A187-2860-4CCA-87D9DDB0B4F3}"/>
              </a:ext>
            </a:extLst>
          </p:cNvPr>
          <p:cNvCxnSpPr>
            <a:cxnSpLocks/>
          </p:cNvCxnSpPr>
          <p:nvPr/>
        </p:nvCxnSpPr>
        <p:spPr>
          <a:xfrm>
            <a:off x="1230289" y="3305498"/>
            <a:ext cx="0" cy="8834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CBD44340-0A39-9CEB-4ACE-99C5DF7E8A9F}"/>
              </a:ext>
            </a:extLst>
          </p:cNvPr>
          <p:cNvSpPr/>
          <p:nvPr/>
        </p:nvSpPr>
        <p:spPr>
          <a:xfrm>
            <a:off x="1312605" y="3665823"/>
            <a:ext cx="34998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J. P. </a:t>
            </a:r>
            <a:r>
              <a:rPr lang="en-US" sz="1600" dirty="0" err="1"/>
              <a:t>Allmaras</a:t>
            </a:r>
            <a:r>
              <a:rPr lang="en-US" sz="1600" dirty="0"/>
              <a:t>, </a:t>
            </a:r>
            <a:r>
              <a:rPr lang="en-US" sz="1600" i="1" dirty="0"/>
              <a:t>PhD Thesis </a:t>
            </a:r>
            <a:r>
              <a:rPr lang="en-US" sz="1600" i="1" dirty="0" err="1"/>
              <a:t>CalTech</a:t>
            </a:r>
            <a:r>
              <a:rPr lang="en-US" sz="1600" i="1" dirty="0"/>
              <a:t> (2020)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895BD9-67B9-9182-C0EF-38D244AA5FE0}"/>
              </a:ext>
            </a:extLst>
          </p:cNvPr>
          <p:cNvCxnSpPr>
            <a:cxnSpLocks/>
          </p:cNvCxnSpPr>
          <p:nvPr/>
        </p:nvCxnSpPr>
        <p:spPr>
          <a:xfrm>
            <a:off x="6126365" y="1247318"/>
            <a:ext cx="0" cy="4598411"/>
          </a:xfrm>
          <a:prstGeom prst="line">
            <a:avLst/>
          </a:prstGeom>
          <a:ln w="3175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95600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5950BE69-2EFB-A742-AA3B-545A3A8B6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03184" y="1932223"/>
            <a:ext cx="5302804" cy="37277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B6093A4-5098-4A22-B04E-86F1039CC876}"/>
              </a:ext>
            </a:extLst>
          </p:cNvPr>
          <p:cNvSpPr/>
          <p:nvPr/>
        </p:nvSpPr>
        <p:spPr>
          <a:xfrm>
            <a:off x="894528" y="1620080"/>
            <a:ext cx="10366513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33E8C3-C2AA-4445-9D12-DD2D6A6A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5" y="131732"/>
            <a:ext cx="9714505" cy="62779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SNSPD + 2-digit counter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F90423-F7FE-47D6-9CA2-698244B9C272}"/>
              </a:ext>
            </a:extLst>
          </p:cNvPr>
          <p:cNvCxnSpPr>
            <a:cxnSpLocks/>
          </p:cNvCxnSpPr>
          <p:nvPr/>
        </p:nvCxnSpPr>
        <p:spPr>
          <a:xfrm>
            <a:off x="746760" y="759528"/>
            <a:ext cx="10698480" cy="0"/>
          </a:xfrm>
          <a:prstGeom prst="line">
            <a:avLst/>
          </a:prstGeom>
          <a:ln w="3175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8" name="Picture 107" descr="Logo&#10;&#10;Description automatically generated">
            <a:extLst>
              <a:ext uri="{FF2B5EF4-FFF2-40B4-BE49-F238E27FC236}">
                <a16:creationId xmlns:a16="http://schemas.microsoft.com/office/drawing/2014/main" id="{E184E020-87E8-4FA3-A376-26848FFCC1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4636" y="215649"/>
            <a:ext cx="676851" cy="350059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587E5155-C509-4091-9D34-862328B5590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201"/>
          <a:stretch/>
        </p:blipFill>
        <p:spPr>
          <a:xfrm>
            <a:off x="186012" y="2233706"/>
            <a:ext cx="6476492" cy="28588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7DECB1-84B9-D007-38B9-4A7A2A3E3FC3}"/>
              </a:ext>
            </a:extLst>
          </p:cNvPr>
          <p:cNvSpPr txBox="1"/>
          <p:nvPr/>
        </p:nvSpPr>
        <p:spPr>
          <a:xfrm>
            <a:off x="8665889" y="4421520"/>
            <a:ext cx="682480" cy="276999"/>
          </a:xfrm>
          <a:prstGeom prst="rect">
            <a:avLst/>
          </a:prstGeom>
          <a:noFill/>
          <a:ln w="19050">
            <a:solidFill>
              <a:srgbClr val="F9FA14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A31F34"/>
              </a:buClr>
            </a:pPr>
            <a:r>
              <a:rPr lang="en-US" sz="1200" dirty="0">
                <a:solidFill>
                  <a:srgbClr val="F9FA14"/>
                </a:solidFill>
                <a:latin typeface="Helvetica" pitchFamily="2" charset="0"/>
              </a:rPr>
              <a:t>Base 3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6FE5E80-C3DF-2C10-AF89-9933170CABFF}"/>
              </a:ext>
            </a:extLst>
          </p:cNvPr>
          <p:cNvCxnSpPr>
            <a:cxnSpLocks/>
            <a:stCxn id="17" idx="0"/>
          </p:cNvCxnSpPr>
          <p:nvPr/>
        </p:nvCxnSpPr>
        <p:spPr>
          <a:xfrm flipH="1" flipV="1">
            <a:off x="9744891" y="3960735"/>
            <a:ext cx="235293" cy="460785"/>
          </a:xfrm>
          <a:prstGeom prst="straightConnector1">
            <a:avLst/>
          </a:prstGeom>
          <a:ln w="22225">
            <a:solidFill>
              <a:srgbClr val="F9FA1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BCB606C-0B60-C4B8-71C7-1512C457A3E4}"/>
              </a:ext>
            </a:extLst>
          </p:cNvPr>
          <p:cNvSpPr txBox="1"/>
          <p:nvPr/>
        </p:nvSpPr>
        <p:spPr>
          <a:xfrm>
            <a:off x="9638944" y="4421520"/>
            <a:ext cx="682480" cy="276999"/>
          </a:xfrm>
          <a:prstGeom prst="rect">
            <a:avLst/>
          </a:prstGeom>
          <a:noFill/>
          <a:ln w="22225">
            <a:solidFill>
              <a:srgbClr val="F9FA14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A31F34"/>
              </a:buClr>
            </a:pPr>
            <a:r>
              <a:rPr lang="en-US" sz="1200" dirty="0">
                <a:solidFill>
                  <a:srgbClr val="F9FA14"/>
                </a:solidFill>
                <a:latin typeface="Helvetica" pitchFamily="2" charset="0"/>
              </a:rPr>
              <a:t>Base 2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A0F4606-6705-718A-A4B2-5CEB3D553120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8407400" y="4560020"/>
            <a:ext cx="258489" cy="0"/>
          </a:xfrm>
          <a:prstGeom prst="straightConnector1">
            <a:avLst/>
          </a:prstGeom>
          <a:ln w="22225">
            <a:solidFill>
              <a:srgbClr val="F9FA1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990A72B9-43CE-4691-16BD-ABA76DAB4F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9407" t="75611" r="13449" b="15410"/>
          <a:stretch/>
        </p:blipFill>
        <p:spPr>
          <a:xfrm>
            <a:off x="11029302" y="4757877"/>
            <a:ext cx="378840" cy="33472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B9AF08D-BC65-467B-1BD4-4627C7587A04}"/>
              </a:ext>
            </a:extLst>
          </p:cNvPr>
          <p:cNvSpPr/>
          <p:nvPr/>
        </p:nvSpPr>
        <p:spPr>
          <a:xfrm>
            <a:off x="10929600" y="4757877"/>
            <a:ext cx="151200" cy="2483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A0A0C2-3B69-4A2D-3CD6-A002C410FDBB}"/>
              </a:ext>
            </a:extLst>
          </p:cNvPr>
          <p:cNvSpPr txBox="1"/>
          <p:nvPr/>
        </p:nvSpPr>
        <p:spPr>
          <a:xfrm>
            <a:off x="10876554" y="4843059"/>
            <a:ext cx="264816" cy="2564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>
                <a:latin typeface="Helvetica" pitchFamily="2" charset="0"/>
              </a:rPr>
              <a:t>&lt;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0C4AB1-0A2A-E2EE-E8D6-0D2D56E9BBCA}"/>
              </a:ext>
            </a:extLst>
          </p:cNvPr>
          <p:cNvSpPr txBox="1"/>
          <p:nvPr/>
        </p:nvSpPr>
        <p:spPr>
          <a:xfrm>
            <a:off x="2124283" y="1686812"/>
            <a:ext cx="33951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Tested at 1550 nm and 405 nm</a:t>
            </a:r>
          </a:p>
        </p:txBody>
      </p:sp>
      <p:sp>
        <p:nvSpPr>
          <p:cNvPr id="6" name="Slide Number Placeholder 497">
            <a:extLst>
              <a:ext uri="{FF2B5EF4-FFF2-40B4-BE49-F238E27FC236}">
                <a16:creationId xmlns:a16="http://schemas.microsoft.com/office/drawing/2014/main" id="{BC065B9B-0FD7-E8F1-64CF-AE58E8C4D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1539" y="6450551"/>
            <a:ext cx="1312025" cy="365125"/>
          </a:xfrm>
        </p:spPr>
        <p:txBody>
          <a:bodyPr/>
          <a:lstStyle/>
          <a:p>
            <a:r>
              <a:rPr lang="en-US" dirty="0"/>
              <a:t>11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611746-B5F5-110A-93F5-903AE303F1BC}"/>
              </a:ext>
            </a:extLst>
          </p:cNvPr>
          <p:cNvSpPr txBox="1"/>
          <p:nvPr/>
        </p:nvSpPr>
        <p:spPr>
          <a:xfrm>
            <a:off x="1816444" y="5305993"/>
            <a:ext cx="38423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</a:pPr>
            <a:r>
              <a:rPr lang="en-US" sz="2000" b="0" i="0" u="none" strike="noStrike" dirty="0">
                <a:effectLst/>
              </a:rPr>
              <a:t>We still need to demonstrate how to read out the state of the counter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1B809F-0F1A-21B4-6CD6-6D95E4609356}"/>
              </a:ext>
            </a:extLst>
          </p:cNvPr>
          <p:cNvSpPr/>
          <p:nvPr/>
        </p:nvSpPr>
        <p:spPr>
          <a:xfrm>
            <a:off x="1698170" y="5240677"/>
            <a:ext cx="4098471" cy="861775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449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6093A4-5098-4A22-B04E-86F1039CC876}"/>
              </a:ext>
            </a:extLst>
          </p:cNvPr>
          <p:cNvSpPr/>
          <p:nvPr/>
        </p:nvSpPr>
        <p:spPr>
          <a:xfrm>
            <a:off x="894528" y="1620080"/>
            <a:ext cx="10366513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33E8C3-C2AA-4445-9D12-DD2D6A6A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5" y="131732"/>
            <a:ext cx="9714505" cy="62779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Read-out method: shift-register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F90423-F7FE-47D6-9CA2-698244B9C272}"/>
              </a:ext>
            </a:extLst>
          </p:cNvPr>
          <p:cNvCxnSpPr>
            <a:cxnSpLocks/>
          </p:cNvCxnSpPr>
          <p:nvPr/>
        </p:nvCxnSpPr>
        <p:spPr>
          <a:xfrm>
            <a:off x="746760" y="759528"/>
            <a:ext cx="10698480" cy="0"/>
          </a:xfrm>
          <a:prstGeom prst="line">
            <a:avLst/>
          </a:prstGeom>
          <a:ln w="3175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8" name="Picture 107" descr="Logo&#10;&#10;Description automatically generated">
            <a:extLst>
              <a:ext uri="{FF2B5EF4-FFF2-40B4-BE49-F238E27FC236}">
                <a16:creationId xmlns:a16="http://schemas.microsoft.com/office/drawing/2014/main" id="{E184E020-87E8-4FA3-A376-26848FFCC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4636" y="215649"/>
            <a:ext cx="676851" cy="350059"/>
          </a:xfrm>
          <a:prstGeom prst="rect">
            <a:avLst/>
          </a:prstGeom>
        </p:spPr>
      </p:pic>
      <p:sp>
        <p:nvSpPr>
          <p:cNvPr id="20" name="Slide Number Placeholder 497">
            <a:extLst>
              <a:ext uri="{FF2B5EF4-FFF2-40B4-BE49-F238E27FC236}">
                <a16:creationId xmlns:a16="http://schemas.microsoft.com/office/drawing/2014/main" id="{66E48127-A685-4D0D-9DA2-E777A2B93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1539" y="6450551"/>
            <a:ext cx="1312025" cy="365125"/>
          </a:xfrm>
        </p:spPr>
        <p:txBody>
          <a:bodyPr/>
          <a:lstStyle/>
          <a:p>
            <a:r>
              <a:rPr lang="en-US" dirty="0"/>
              <a:t>12</a:t>
            </a:r>
          </a:p>
        </p:txBody>
      </p:sp>
      <p:pic>
        <p:nvPicPr>
          <p:cNvPr id="13" name="Picture 1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06B8CEF3-2B8C-4C64-9DCC-584566C35F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485" t="-2284" r="-95" b="51639"/>
          <a:stretch/>
        </p:blipFill>
        <p:spPr>
          <a:xfrm>
            <a:off x="6543634" y="1812250"/>
            <a:ext cx="4412981" cy="37379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7456CA-2C27-2034-BA50-E35C2C655F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051" y="2486791"/>
            <a:ext cx="4945380" cy="20619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5ECFE5-CEE6-4F41-BD5E-2A95F9A6F714}"/>
              </a:ext>
            </a:extLst>
          </p:cNvPr>
          <p:cNvSpPr txBox="1"/>
          <p:nvPr/>
        </p:nvSpPr>
        <p:spPr>
          <a:xfrm>
            <a:off x="8302212" y="1612195"/>
            <a:ext cx="12979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Simulation</a:t>
            </a:r>
          </a:p>
        </p:txBody>
      </p:sp>
    </p:spTree>
    <p:extLst>
      <p:ext uri="{BB962C8B-B14F-4D97-AF65-F5344CB8AC3E}">
        <p14:creationId xmlns:p14="http://schemas.microsoft.com/office/powerpoint/2010/main" val="26367316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6093A4-5098-4A22-B04E-86F1039CC876}"/>
              </a:ext>
            </a:extLst>
          </p:cNvPr>
          <p:cNvSpPr/>
          <p:nvPr/>
        </p:nvSpPr>
        <p:spPr>
          <a:xfrm>
            <a:off x="894528" y="1620080"/>
            <a:ext cx="10366513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33E8C3-C2AA-4445-9D12-DD2D6A6A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5" y="131732"/>
            <a:ext cx="9714505" cy="62779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Read-out method: shift-register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F90423-F7FE-47D6-9CA2-698244B9C272}"/>
              </a:ext>
            </a:extLst>
          </p:cNvPr>
          <p:cNvCxnSpPr>
            <a:cxnSpLocks/>
          </p:cNvCxnSpPr>
          <p:nvPr/>
        </p:nvCxnSpPr>
        <p:spPr>
          <a:xfrm>
            <a:off x="746760" y="759528"/>
            <a:ext cx="10698480" cy="0"/>
          </a:xfrm>
          <a:prstGeom prst="line">
            <a:avLst/>
          </a:prstGeom>
          <a:ln w="3175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8" name="Picture 107" descr="Logo&#10;&#10;Description automatically generated">
            <a:extLst>
              <a:ext uri="{FF2B5EF4-FFF2-40B4-BE49-F238E27FC236}">
                <a16:creationId xmlns:a16="http://schemas.microsoft.com/office/drawing/2014/main" id="{E184E020-87E8-4FA3-A376-26848FFCC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4636" y="215649"/>
            <a:ext cx="676851" cy="350059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85FA18BB-1238-4206-B9F8-19738BF98E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530" t="52065" r="-1347" b="6"/>
          <a:stretch/>
        </p:blipFill>
        <p:spPr>
          <a:xfrm>
            <a:off x="6557228" y="1885909"/>
            <a:ext cx="4527277" cy="35375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5FB94E-3303-BE9F-F2A7-C73B62D26F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051" y="2486791"/>
            <a:ext cx="4945380" cy="2061972"/>
          </a:xfrm>
          <a:prstGeom prst="rect">
            <a:avLst/>
          </a:prstGeom>
        </p:spPr>
      </p:pic>
      <p:sp>
        <p:nvSpPr>
          <p:cNvPr id="3" name="Slide Number Placeholder 497">
            <a:extLst>
              <a:ext uri="{FF2B5EF4-FFF2-40B4-BE49-F238E27FC236}">
                <a16:creationId xmlns:a16="http://schemas.microsoft.com/office/drawing/2014/main" id="{AAADB88D-31EA-B775-7704-84555780F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1539" y="6450551"/>
            <a:ext cx="1312025" cy="365125"/>
          </a:xfrm>
        </p:spPr>
        <p:txBody>
          <a:bodyPr/>
          <a:lstStyle/>
          <a:p>
            <a:r>
              <a:rPr lang="en-US" dirty="0"/>
              <a:t>12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81EEF6-6266-480B-DEFF-E1B87CEFA1D4}"/>
              </a:ext>
            </a:extLst>
          </p:cNvPr>
          <p:cNvSpPr txBox="1"/>
          <p:nvPr/>
        </p:nvSpPr>
        <p:spPr>
          <a:xfrm>
            <a:off x="8302212" y="1612195"/>
            <a:ext cx="12979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Simulation</a:t>
            </a:r>
          </a:p>
        </p:txBody>
      </p:sp>
    </p:spTree>
    <p:extLst>
      <p:ext uri="{BB962C8B-B14F-4D97-AF65-F5344CB8AC3E}">
        <p14:creationId xmlns:p14="http://schemas.microsoft.com/office/powerpoint/2010/main" val="39229819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6093A4-5098-4A22-B04E-86F1039CC876}"/>
              </a:ext>
            </a:extLst>
          </p:cNvPr>
          <p:cNvSpPr/>
          <p:nvPr/>
        </p:nvSpPr>
        <p:spPr>
          <a:xfrm>
            <a:off x="894528" y="1620080"/>
            <a:ext cx="10366513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33E8C3-C2AA-4445-9D12-DD2D6A6A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5" y="131732"/>
            <a:ext cx="9714505" cy="62779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Read-out method: parallel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F90423-F7FE-47D6-9CA2-698244B9C272}"/>
              </a:ext>
            </a:extLst>
          </p:cNvPr>
          <p:cNvCxnSpPr>
            <a:cxnSpLocks/>
          </p:cNvCxnSpPr>
          <p:nvPr/>
        </p:nvCxnSpPr>
        <p:spPr>
          <a:xfrm>
            <a:off x="746760" y="759528"/>
            <a:ext cx="10698480" cy="0"/>
          </a:xfrm>
          <a:prstGeom prst="line">
            <a:avLst/>
          </a:prstGeom>
          <a:ln w="3175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8" name="Picture 107" descr="Logo&#10;&#10;Description automatically generated">
            <a:extLst>
              <a:ext uri="{FF2B5EF4-FFF2-40B4-BE49-F238E27FC236}">
                <a16:creationId xmlns:a16="http://schemas.microsoft.com/office/drawing/2014/main" id="{E184E020-87E8-4FA3-A376-26848FFCC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4636" y="215649"/>
            <a:ext cx="676851" cy="350059"/>
          </a:xfrm>
          <a:prstGeom prst="rect">
            <a:avLst/>
          </a:prstGeom>
        </p:spPr>
      </p:pic>
      <p:sp>
        <p:nvSpPr>
          <p:cNvPr id="20" name="Slide Number Placeholder 497">
            <a:extLst>
              <a:ext uri="{FF2B5EF4-FFF2-40B4-BE49-F238E27FC236}">
                <a16:creationId xmlns:a16="http://schemas.microsoft.com/office/drawing/2014/main" id="{66E48127-A685-4D0D-9DA2-E777A2B93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1539" y="6450551"/>
            <a:ext cx="1312025" cy="365125"/>
          </a:xfrm>
        </p:spPr>
        <p:txBody>
          <a:bodyPr/>
          <a:lstStyle/>
          <a:p>
            <a:r>
              <a:rPr lang="en-US" dirty="0"/>
              <a:t>13</a:t>
            </a:r>
          </a:p>
        </p:txBody>
      </p:sp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65B33FF6-D329-480F-B3E5-2A7284F3CC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961" t="50234"/>
          <a:stretch/>
        </p:blipFill>
        <p:spPr>
          <a:xfrm>
            <a:off x="6701127" y="1883091"/>
            <a:ext cx="4343076" cy="3529133"/>
          </a:xfrm>
          <a:prstGeom prst="rect">
            <a:avLst/>
          </a:prstGeom>
        </p:spPr>
      </p:pic>
      <p:pic>
        <p:nvPicPr>
          <p:cNvPr id="22" name="Picture 21" descr="Diagram&#10;&#10;Description automatically generated">
            <a:extLst>
              <a:ext uri="{FF2B5EF4-FFF2-40B4-BE49-F238E27FC236}">
                <a16:creationId xmlns:a16="http://schemas.microsoft.com/office/drawing/2014/main" id="{1067DAE1-B3DA-4529-A5DC-0CBDB4CBE5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08" t="33097" r="49110" b="32232"/>
          <a:stretch/>
        </p:blipFill>
        <p:spPr>
          <a:xfrm>
            <a:off x="1054876" y="2199701"/>
            <a:ext cx="5049077" cy="24585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12AF1C-FB10-CDC6-744C-E67DA7FA008A}"/>
              </a:ext>
            </a:extLst>
          </p:cNvPr>
          <p:cNvSpPr txBox="1"/>
          <p:nvPr/>
        </p:nvSpPr>
        <p:spPr>
          <a:xfrm>
            <a:off x="8302212" y="1612195"/>
            <a:ext cx="12979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Simulation</a:t>
            </a:r>
          </a:p>
        </p:txBody>
      </p:sp>
    </p:spTree>
    <p:extLst>
      <p:ext uri="{BB962C8B-B14F-4D97-AF65-F5344CB8AC3E}">
        <p14:creationId xmlns:p14="http://schemas.microsoft.com/office/powerpoint/2010/main" val="22527766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6093A4-5098-4A22-B04E-86F1039CC876}"/>
              </a:ext>
            </a:extLst>
          </p:cNvPr>
          <p:cNvSpPr/>
          <p:nvPr/>
        </p:nvSpPr>
        <p:spPr>
          <a:xfrm>
            <a:off x="894528" y="1620080"/>
            <a:ext cx="10366513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33E8C3-C2AA-4445-9D12-DD2D6A6A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5" y="131732"/>
            <a:ext cx="9714505" cy="62779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Read-out method: parallel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F90423-F7FE-47D6-9CA2-698244B9C272}"/>
              </a:ext>
            </a:extLst>
          </p:cNvPr>
          <p:cNvCxnSpPr>
            <a:cxnSpLocks/>
          </p:cNvCxnSpPr>
          <p:nvPr/>
        </p:nvCxnSpPr>
        <p:spPr>
          <a:xfrm>
            <a:off x="746760" y="759528"/>
            <a:ext cx="10698480" cy="0"/>
          </a:xfrm>
          <a:prstGeom prst="line">
            <a:avLst/>
          </a:prstGeom>
          <a:ln w="3175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8" name="Picture 107" descr="Logo&#10;&#10;Description automatically generated">
            <a:extLst>
              <a:ext uri="{FF2B5EF4-FFF2-40B4-BE49-F238E27FC236}">
                <a16:creationId xmlns:a16="http://schemas.microsoft.com/office/drawing/2014/main" id="{E184E020-87E8-4FA3-A376-26848FFCC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4636" y="215649"/>
            <a:ext cx="676851" cy="350059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152294C1-3697-4067-9639-930DC0D5FB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838" t="-2955" r="-877" b="49636"/>
          <a:stretch/>
        </p:blipFill>
        <p:spPr>
          <a:xfrm>
            <a:off x="6686087" y="1789042"/>
            <a:ext cx="4343076" cy="3781077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25F1738A-A468-4654-947C-9FA09B6D8E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08" t="33097" r="49110" b="32232"/>
          <a:stretch/>
        </p:blipFill>
        <p:spPr>
          <a:xfrm>
            <a:off x="1054876" y="2199701"/>
            <a:ext cx="5049077" cy="2458598"/>
          </a:xfrm>
          <a:prstGeom prst="rect">
            <a:avLst/>
          </a:prstGeom>
        </p:spPr>
      </p:pic>
      <p:sp>
        <p:nvSpPr>
          <p:cNvPr id="3" name="Slide Number Placeholder 497">
            <a:extLst>
              <a:ext uri="{FF2B5EF4-FFF2-40B4-BE49-F238E27FC236}">
                <a16:creationId xmlns:a16="http://schemas.microsoft.com/office/drawing/2014/main" id="{0CFB1FC4-FB15-C34A-DA20-80835DC5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1539" y="6450551"/>
            <a:ext cx="1312025" cy="365125"/>
          </a:xfrm>
        </p:spPr>
        <p:txBody>
          <a:bodyPr/>
          <a:lstStyle/>
          <a:p>
            <a:r>
              <a:rPr lang="en-US" dirty="0"/>
              <a:t>13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36C251-B0F5-C7A1-18D2-F26D9C006383}"/>
              </a:ext>
            </a:extLst>
          </p:cNvPr>
          <p:cNvSpPr txBox="1"/>
          <p:nvPr/>
        </p:nvSpPr>
        <p:spPr>
          <a:xfrm>
            <a:off x="8302212" y="1612195"/>
            <a:ext cx="12979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Simulation</a:t>
            </a:r>
          </a:p>
        </p:txBody>
      </p:sp>
    </p:spTree>
    <p:extLst>
      <p:ext uri="{BB962C8B-B14F-4D97-AF65-F5344CB8AC3E}">
        <p14:creationId xmlns:p14="http://schemas.microsoft.com/office/powerpoint/2010/main" val="5010255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6093A4-5098-4A22-B04E-86F1039CC876}"/>
              </a:ext>
            </a:extLst>
          </p:cNvPr>
          <p:cNvSpPr/>
          <p:nvPr/>
        </p:nvSpPr>
        <p:spPr>
          <a:xfrm>
            <a:off x="894528" y="1620080"/>
            <a:ext cx="10366513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33E8C3-C2AA-4445-9D12-DD2D6A6A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5" y="131732"/>
            <a:ext cx="9714505" cy="62779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Megapixel SNSPD array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F90423-F7FE-47D6-9CA2-698244B9C272}"/>
              </a:ext>
            </a:extLst>
          </p:cNvPr>
          <p:cNvCxnSpPr>
            <a:cxnSpLocks/>
          </p:cNvCxnSpPr>
          <p:nvPr/>
        </p:nvCxnSpPr>
        <p:spPr>
          <a:xfrm>
            <a:off x="746760" y="759528"/>
            <a:ext cx="10698480" cy="0"/>
          </a:xfrm>
          <a:prstGeom prst="line">
            <a:avLst/>
          </a:prstGeom>
          <a:ln w="3175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8" name="Picture 107" descr="Logo&#10;&#10;Description automatically generated">
            <a:extLst>
              <a:ext uri="{FF2B5EF4-FFF2-40B4-BE49-F238E27FC236}">
                <a16:creationId xmlns:a16="http://schemas.microsoft.com/office/drawing/2014/main" id="{E184E020-87E8-4FA3-A376-26848FFCC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4636" y="215649"/>
            <a:ext cx="676851" cy="35005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D144B60-62A6-E305-42A7-8EF7B5CAFABE}"/>
              </a:ext>
            </a:extLst>
          </p:cNvPr>
          <p:cNvGrpSpPr/>
          <p:nvPr/>
        </p:nvGrpSpPr>
        <p:grpSpPr>
          <a:xfrm>
            <a:off x="930959" y="1309544"/>
            <a:ext cx="4019160" cy="2679439"/>
            <a:chOff x="821236" y="1033419"/>
            <a:chExt cx="4019160" cy="2679439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07C2C3F9-74A2-4DE7-BCF7-81C79278AC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236" y="1033419"/>
              <a:ext cx="4019160" cy="2679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774BDD6-8933-58BD-7427-283B3BFB8D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40" t="30084" r="14484" b="65813"/>
            <a:stretch/>
          </p:blipFill>
          <p:spPr bwMode="auto">
            <a:xfrm>
              <a:off x="4011426" y="1697832"/>
              <a:ext cx="248253" cy="109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5B8691F-F4EC-5E87-E538-12B1AC5AF9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40" t="24634" r="14484" b="71263"/>
            <a:stretch/>
          </p:blipFill>
          <p:spPr bwMode="auto">
            <a:xfrm>
              <a:off x="4011417" y="1830559"/>
              <a:ext cx="248253" cy="109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E8AD765-B34A-FCF8-9C0A-2DC1CBED51EA}"/>
              </a:ext>
            </a:extLst>
          </p:cNvPr>
          <p:cNvSpPr txBox="1"/>
          <p:nvPr/>
        </p:nvSpPr>
        <p:spPr>
          <a:xfrm>
            <a:off x="958669" y="1103387"/>
            <a:ext cx="4073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Output levels - parallel readout in base 6</a:t>
            </a:r>
          </a:p>
        </p:txBody>
      </p:sp>
      <p:sp>
        <p:nvSpPr>
          <p:cNvPr id="8" name="Slide Number Placeholder 497">
            <a:extLst>
              <a:ext uri="{FF2B5EF4-FFF2-40B4-BE49-F238E27FC236}">
                <a16:creationId xmlns:a16="http://schemas.microsoft.com/office/drawing/2014/main" id="{ABE09D8D-4950-62A5-B8CD-0D2718805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1539" y="6450551"/>
            <a:ext cx="1312025" cy="365125"/>
          </a:xfrm>
        </p:spPr>
        <p:txBody>
          <a:bodyPr/>
          <a:lstStyle/>
          <a:p>
            <a:r>
              <a:rPr lang="en-US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40369580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6093A4-5098-4A22-B04E-86F1039CC876}"/>
              </a:ext>
            </a:extLst>
          </p:cNvPr>
          <p:cNvSpPr/>
          <p:nvPr/>
        </p:nvSpPr>
        <p:spPr>
          <a:xfrm>
            <a:off x="894528" y="1620080"/>
            <a:ext cx="10366513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33E8C3-C2AA-4445-9D12-DD2D6A6A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5" y="131732"/>
            <a:ext cx="9714505" cy="62779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Megapixel SNSPD array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F90423-F7FE-47D6-9CA2-698244B9C272}"/>
              </a:ext>
            </a:extLst>
          </p:cNvPr>
          <p:cNvCxnSpPr>
            <a:cxnSpLocks/>
          </p:cNvCxnSpPr>
          <p:nvPr/>
        </p:nvCxnSpPr>
        <p:spPr>
          <a:xfrm>
            <a:off x="746760" y="759528"/>
            <a:ext cx="10698480" cy="0"/>
          </a:xfrm>
          <a:prstGeom prst="line">
            <a:avLst/>
          </a:prstGeom>
          <a:ln w="3175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8" name="Picture 107" descr="Logo&#10;&#10;Description automatically generated">
            <a:extLst>
              <a:ext uri="{FF2B5EF4-FFF2-40B4-BE49-F238E27FC236}">
                <a16:creationId xmlns:a16="http://schemas.microsoft.com/office/drawing/2014/main" id="{E184E020-87E8-4FA3-A376-26848FFCC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4636" y="215649"/>
            <a:ext cx="676851" cy="3500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0C2572-8519-4EA3-A145-48D51FEBDF47}"/>
              </a:ext>
            </a:extLst>
          </p:cNvPr>
          <p:cNvSpPr txBox="1"/>
          <p:nvPr/>
        </p:nvSpPr>
        <p:spPr>
          <a:xfrm>
            <a:off x="894528" y="4122219"/>
            <a:ext cx="390698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With </a:t>
            </a:r>
            <a:r>
              <a:rPr lang="en-US" dirty="0">
                <a:solidFill>
                  <a:schemeClr val="accent1"/>
                </a:solidFill>
              </a:rPr>
              <a:t>3 digits </a:t>
            </a:r>
            <a:r>
              <a:rPr lang="en-US" dirty="0"/>
              <a:t>in </a:t>
            </a:r>
            <a:r>
              <a:rPr lang="en-US" dirty="0">
                <a:solidFill>
                  <a:schemeClr val="accent1"/>
                </a:solidFill>
              </a:rPr>
              <a:t>base 6 </a:t>
            </a:r>
            <a:r>
              <a:rPr lang="en-US" dirty="0"/>
              <a:t>the maximum count is 215.</a:t>
            </a:r>
          </a:p>
          <a:p>
            <a:pPr marL="285750" indent="-285750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chemeClr val="accent1"/>
                </a:solidFill>
                <a:effectLst/>
              </a:rPr>
              <a:t>10</a:t>
            </a:r>
            <a:r>
              <a:rPr lang="en-US" baseline="30000" dirty="0">
                <a:solidFill>
                  <a:schemeClr val="accent1"/>
                </a:solidFill>
              </a:rPr>
              <a:t>12</a:t>
            </a:r>
            <a:r>
              <a:rPr lang="en-US" sz="1800" b="0" i="0" u="none" strike="noStrike" baseline="30000" dirty="0">
                <a:solidFill>
                  <a:schemeClr val="accent1"/>
                </a:solidFill>
                <a:effectLst/>
              </a:rPr>
              <a:t> </a:t>
            </a:r>
            <a:r>
              <a:rPr lang="en-US" sz="1800" b="0" i="0" u="none" strike="noStrike" dirty="0">
                <a:solidFill>
                  <a:schemeClr val="accent1"/>
                </a:solidFill>
                <a:effectLst/>
              </a:rPr>
              <a:t>cps </a:t>
            </a:r>
            <a:r>
              <a:rPr lang="en-US" dirty="0"/>
              <a:t>if the array is read out every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200 us.</a:t>
            </a:r>
          </a:p>
          <a:p>
            <a:pPr marL="285750" indent="-285750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The rows are read out </a:t>
            </a:r>
            <a:r>
              <a:rPr lang="en-US" dirty="0">
                <a:solidFill>
                  <a:schemeClr val="accent1"/>
                </a:solidFill>
              </a:rPr>
              <a:t>10 at a time</a:t>
            </a:r>
            <a:r>
              <a:rPr lang="en-US" dirty="0"/>
              <a:t>. </a:t>
            </a:r>
          </a:p>
          <a:p>
            <a:pPr marL="285750" indent="-285750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dirty="0"/>
              <a:t>30-line </a:t>
            </a:r>
            <a:r>
              <a:rPr lang="en-US" dirty="0">
                <a:solidFill>
                  <a:schemeClr val="accent1"/>
                </a:solidFill>
              </a:rPr>
              <a:t>ADC</a:t>
            </a:r>
            <a:r>
              <a:rPr lang="en-US" dirty="0"/>
              <a:t> to read out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C0893A8-5DC0-42BE-91E8-65ABF4B07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490" y="1129429"/>
            <a:ext cx="5927130" cy="456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D144B60-62A6-E305-42A7-8EF7B5CAFABE}"/>
              </a:ext>
            </a:extLst>
          </p:cNvPr>
          <p:cNvGrpSpPr/>
          <p:nvPr/>
        </p:nvGrpSpPr>
        <p:grpSpPr>
          <a:xfrm>
            <a:off x="930959" y="1309544"/>
            <a:ext cx="4019160" cy="2679439"/>
            <a:chOff x="821236" y="1033419"/>
            <a:chExt cx="4019160" cy="2679439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07C2C3F9-74A2-4DE7-BCF7-81C79278AC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236" y="1033419"/>
              <a:ext cx="4019160" cy="2679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774BDD6-8933-58BD-7427-283B3BFB8D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40" t="30084" r="14484" b="65813"/>
            <a:stretch/>
          </p:blipFill>
          <p:spPr bwMode="auto">
            <a:xfrm>
              <a:off x="4011426" y="1697832"/>
              <a:ext cx="248253" cy="109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5B8691F-F4EC-5E87-E538-12B1AC5AF9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40" t="24634" r="14484" b="71263"/>
            <a:stretch/>
          </p:blipFill>
          <p:spPr bwMode="auto">
            <a:xfrm>
              <a:off x="4011417" y="1830559"/>
              <a:ext cx="248253" cy="109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E8AD765-B34A-FCF8-9C0A-2DC1CBED51EA}"/>
              </a:ext>
            </a:extLst>
          </p:cNvPr>
          <p:cNvSpPr txBox="1"/>
          <p:nvPr/>
        </p:nvSpPr>
        <p:spPr>
          <a:xfrm>
            <a:off x="958669" y="1103387"/>
            <a:ext cx="4073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Output levels - parallel readout in base 6</a:t>
            </a:r>
          </a:p>
        </p:txBody>
      </p:sp>
      <p:sp>
        <p:nvSpPr>
          <p:cNvPr id="9" name="Slide Number Placeholder 497">
            <a:extLst>
              <a:ext uri="{FF2B5EF4-FFF2-40B4-BE49-F238E27FC236}">
                <a16:creationId xmlns:a16="http://schemas.microsoft.com/office/drawing/2014/main" id="{AB6C4BD2-B580-DEE0-68B4-32044A4ED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1539" y="6450551"/>
            <a:ext cx="1312025" cy="365125"/>
          </a:xfrm>
        </p:spPr>
        <p:txBody>
          <a:bodyPr/>
          <a:lstStyle/>
          <a:p>
            <a:r>
              <a:rPr lang="en-US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1006368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6093A4-5098-4A22-B04E-86F1039CC876}"/>
              </a:ext>
            </a:extLst>
          </p:cNvPr>
          <p:cNvSpPr/>
          <p:nvPr/>
        </p:nvSpPr>
        <p:spPr>
          <a:xfrm>
            <a:off x="894528" y="1620080"/>
            <a:ext cx="10366513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33E8C3-C2AA-4445-9D12-DD2D6A6A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5" y="131732"/>
            <a:ext cx="9714505" cy="62779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Conclusions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F90423-F7FE-47D6-9CA2-698244B9C272}"/>
              </a:ext>
            </a:extLst>
          </p:cNvPr>
          <p:cNvCxnSpPr>
            <a:cxnSpLocks/>
          </p:cNvCxnSpPr>
          <p:nvPr/>
        </p:nvCxnSpPr>
        <p:spPr>
          <a:xfrm>
            <a:off x="746760" y="759528"/>
            <a:ext cx="10698480" cy="0"/>
          </a:xfrm>
          <a:prstGeom prst="line">
            <a:avLst/>
          </a:prstGeom>
          <a:ln w="3175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8" name="Picture 107" descr="Logo&#10;&#10;Description automatically generated">
            <a:extLst>
              <a:ext uri="{FF2B5EF4-FFF2-40B4-BE49-F238E27FC236}">
                <a16:creationId xmlns:a16="http://schemas.microsoft.com/office/drawing/2014/main" id="{E184E020-87E8-4FA3-A376-26848FFCC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4636" y="215649"/>
            <a:ext cx="676851" cy="3500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5B5D0A-B2AA-4319-BD21-A453A2F86027}"/>
              </a:ext>
            </a:extLst>
          </p:cNvPr>
          <p:cNvSpPr txBox="1"/>
          <p:nvPr/>
        </p:nvSpPr>
        <p:spPr>
          <a:xfrm>
            <a:off x="747666" y="1118629"/>
            <a:ext cx="728797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We demonstrated a </a:t>
            </a:r>
            <a:r>
              <a:rPr lang="en-US" sz="2000" dirty="0">
                <a:solidFill>
                  <a:srgbClr val="D54949"/>
                </a:solidFill>
              </a:rPr>
              <a:t>tunable pulse counter </a:t>
            </a:r>
            <a:r>
              <a:rPr lang="en-US" sz="2000" dirty="0"/>
              <a:t>coupled to an SNSPD at 1150 nm and 405 nm.</a:t>
            </a:r>
          </a:p>
          <a:p>
            <a:pPr marL="342900" indent="-342900">
              <a:buClr>
                <a:srgbClr val="A31F34"/>
              </a:buClr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We showed that both </a:t>
            </a:r>
            <a:r>
              <a:rPr lang="en-US" sz="2000" dirty="0">
                <a:solidFill>
                  <a:srgbClr val="D54949"/>
                </a:solidFill>
              </a:rPr>
              <a:t>sensing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D54949"/>
                </a:solidFill>
              </a:rPr>
              <a:t>signal processing </a:t>
            </a:r>
            <a:r>
              <a:rPr lang="en-US" sz="2000" dirty="0"/>
              <a:t>can be performed with the same technology on-chip.</a:t>
            </a:r>
          </a:p>
          <a:p>
            <a:pPr marL="342900" indent="-342900">
              <a:buClr>
                <a:srgbClr val="A31F34"/>
              </a:buClr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The main application are </a:t>
            </a:r>
            <a:r>
              <a:rPr lang="en-US" sz="2000" dirty="0">
                <a:solidFill>
                  <a:srgbClr val="D54949"/>
                </a:solidFill>
              </a:rPr>
              <a:t>SNSPD arrays</a:t>
            </a:r>
            <a:r>
              <a:rPr lang="en-US" sz="2000" dirty="0"/>
              <a:t>, but it can be useful for quantum communications or cryogenic electronics generally. </a:t>
            </a:r>
          </a:p>
          <a:p>
            <a:pPr>
              <a:buClr>
                <a:srgbClr val="A31F34"/>
              </a:buClr>
            </a:pPr>
            <a:endParaRPr lang="en-US" dirty="0"/>
          </a:p>
          <a:p>
            <a:pPr>
              <a:buClr>
                <a:srgbClr val="A31F34"/>
              </a:buClr>
            </a:pPr>
            <a:endParaRPr lang="en-US" dirty="0"/>
          </a:p>
          <a:p>
            <a:pPr>
              <a:buClr>
                <a:srgbClr val="A31F34"/>
              </a:buClr>
            </a:pPr>
            <a:endParaRPr lang="en-US" dirty="0"/>
          </a:p>
          <a:p>
            <a:pPr>
              <a:buClr>
                <a:srgbClr val="A31F34"/>
              </a:buClr>
            </a:pPr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56A525C-1B86-65D1-1DB0-BD2A18801D44}"/>
              </a:ext>
            </a:extLst>
          </p:cNvPr>
          <p:cNvSpPr txBox="1"/>
          <p:nvPr/>
        </p:nvSpPr>
        <p:spPr>
          <a:xfrm>
            <a:off x="14238514" y="24938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497">
            <a:extLst>
              <a:ext uri="{FF2B5EF4-FFF2-40B4-BE49-F238E27FC236}">
                <a16:creationId xmlns:a16="http://schemas.microsoft.com/office/drawing/2014/main" id="{FD4BBEBC-5D52-CA9D-1085-3F8454755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1539" y="6450551"/>
            <a:ext cx="1312025" cy="365125"/>
          </a:xfrm>
        </p:spPr>
        <p:txBody>
          <a:bodyPr/>
          <a:lstStyle/>
          <a:p>
            <a:r>
              <a:rPr lang="en-US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983778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6093A4-5098-4A22-B04E-86F1039CC876}"/>
              </a:ext>
            </a:extLst>
          </p:cNvPr>
          <p:cNvSpPr/>
          <p:nvPr/>
        </p:nvSpPr>
        <p:spPr>
          <a:xfrm>
            <a:off x="894528" y="1620080"/>
            <a:ext cx="10366513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33E8C3-C2AA-4445-9D12-DD2D6A6A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5" y="131732"/>
            <a:ext cx="9714505" cy="62779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Conclusions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F90423-F7FE-47D6-9CA2-698244B9C272}"/>
              </a:ext>
            </a:extLst>
          </p:cNvPr>
          <p:cNvCxnSpPr>
            <a:cxnSpLocks/>
          </p:cNvCxnSpPr>
          <p:nvPr/>
        </p:nvCxnSpPr>
        <p:spPr>
          <a:xfrm>
            <a:off x="746760" y="759528"/>
            <a:ext cx="10698480" cy="0"/>
          </a:xfrm>
          <a:prstGeom prst="line">
            <a:avLst/>
          </a:prstGeom>
          <a:ln w="3175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8" name="Picture 107" descr="Logo&#10;&#10;Description automatically generated">
            <a:extLst>
              <a:ext uri="{FF2B5EF4-FFF2-40B4-BE49-F238E27FC236}">
                <a16:creationId xmlns:a16="http://schemas.microsoft.com/office/drawing/2014/main" id="{E184E020-87E8-4FA3-A376-26848FFCC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4636" y="215649"/>
            <a:ext cx="676851" cy="350059"/>
          </a:xfrm>
          <a:prstGeom prst="rect">
            <a:avLst/>
          </a:prstGeom>
        </p:spPr>
      </p:pic>
      <p:sp>
        <p:nvSpPr>
          <p:cNvPr id="20" name="Slide Number Placeholder 497">
            <a:extLst>
              <a:ext uri="{FF2B5EF4-FFF2-40B4-BE49-F238E27FC236}">
                <a16:creationId xmlns:a16="http://schemas.microsoft.com/office/drawing/2014/main" id="{66E48127-A685-4D0D-9DA2-E777A2B93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1539" y="6450551"/>
            <a:ext cx="1312025" cy="365125"/>
          </a:xfrm>
        </p:spPr>
        <p:txBody>
          <a:bodyPr/>
          <a:lstStyle/>
          <a:p>
            <a:r>
              <a:rPr lang="en-US" dirty="0"/>
              <a:t>15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5B5D0A-B2AA-4319-BD21-A453A2F86027}"/>
              </a:ext>
            </a:extLst>
          </p:cNvPr>
          <p:cNvSpPr txBox="1"/>
          <p:nvPr/>
        </p:nvSpPr>
        <p:spPr>
          <a:xfrm>
            <a:off x="747666" y="1118629"/>
            <a:ext cx="728797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We demonstrated a </a:t>
            </a:r>
            <a:r>
              <a:rPr lang="en-US" sz="2000" dirty="0">
                <a:solidFill>
                  <a:srgbClr val="D54949"/>
                </a:solidFill>
              </a:rPr>
              <a:t>tunable pulse counter </a:t>
            </a:r>
            <a:r>
              <a:rPr lang="en-US" sz="2000" dirty="0"/>
              <a:t>coupled to an SNSPD at 1150 nm and 405 nm.</a:t>
            </a:r>
          </a:p>
          <a:p>
            <a:pPr marL="342900" indent="-342900">
              <a:buClr>
                <a:srgbClr val="A31F34"/>
              </a:buClr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We showed that both </a:t>
            </a:r>
            <a:r>
              <a:rPr lang="en-US" sz="2000" dirty="0">
                <a:solidFill>
                  <a:srgbClr val="D54949"/>
                </a:solidFill>
              </a:rPr>
              <a:t>sensing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D54949"/>
                </a:solidFill>
              </a:rPr>
              <a:t>signal processing </a:t>
            </a:r>
            <a:r>
              <a:rPr lang="en-US" sz="2000" dirty="0"/>
              <a:t>can be performed with the same technology on-chip.</a:t>
            </a:r>
          </a:p>
          <a:p>
            <a:pPr marL="342900" indent="-342900">
              <a:buClr>
                <a:srgbClr val="A31F34"/>
              </a:buClr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The main application are </a:t>
            </a:r>
            <a:r>
              <a:rPr lang="en-US" sz="2000" dirty="0">
                <a:solidFill>
                  <a:srgbClr val="D54949"/>
                </a:solidFill>
              </a:rPr>
              <a:t>SNSPD arrays</a:t>
            </a:r>
            <a:r>
              <a:rPr lang="en-US" sz="2000" dirty="0"/>
              <a:t>, but it can be useful for quantum communications or cryogenic electronics generally. </a:t>
            </a:r>
          </a:p>
          <a:p>
            <a:pPr>
              <a:buClr>
                <a:srgbClr val="A31F34"/>
              </a:buClr>
            </a:pPr>
            <a:endParaRPr lang="en-US" dirty="0"/>
          </a:p>
          <a:p>
            <a:pPr>
              <a:buClr>
                <a:srgbClr val="A31F34"/>
              </a:buClr>
            </a:pPr>
            <a:endParaRPr lang="en-US" dirty="0"/>
          </a:p>
          <a:p>
            <a:pPr>
              <a:buClr>
                <a:srgbClr val="A31F34"/>
              </a:buClr>
            </a:pPr>
            <a:endParaRPr lang="en-US" dirty="0"/>
          </a:p>
          <a:p>
            <a:pPr>
              <a:buClr>
                <a:srgbClr val="A31F34"/>
              </a:buClr>
            </a:pP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560E7D-BB36-383E-744E-6FC4C08A9D15}"/>
              </a:ext>
            </a:extLst>
          </p:cNvPr>
          <p:cNvSpPr/>
          <p:nvPr/>
        </p:nvSpPr>
        <p:spPr>
          <a:xfrm>
            <a:off x="1271902" y="4067297"/>
            <a:ext cx="685800" cy="685800"/>
          </a:xfrm>
          <a:prstGeom prst="rect">
            <a:avLst/>
          </a:prstGeom>
          <a:solidFill>
            <a:srgbClr val="A31F3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1DB8DE5-A43B-6413-AAC0-A8D23B31D47D}"/>
              </a:ext>
            </a:extLst>
          </p:cNvPr>
          <p:cNvCxnSpPr>
            <a:cxnSpLocks/>
          </p:cNvCxnSpPr>
          <p:nvPr/>
        </p:nvCxnSpPr>
        <p:spPr>
          <a:xfrm>
            <a:off x="1271902" y="4892456"/>
            <a:ext cx="685800" cy="0"/>
          </a:xfrm>
          <a:prstGeom prst="straightConnector1">
            <a:avLst/>
          </a:prstGeom>
          <a:ln w="50800">
            <a:solidFill>
              <a:srgbClr val="A31F3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E221DE9-9BCA-0DF4-5BC0-6F7FBFE6B2D3}"/>
              </a:ext>
            </a:extLst>
          </p:cNvPr>
          <p:cNvCxnSpPr>
            <a:cxnSpLocks/>
          </p:cNvCxnSpPr>
          <p:nvPr/>
        </p:nvCxnSpPr>
        <p:spPr>
          <a:xfrm>
            <a:off x="1116892" y="4067297"/>
            <a:ext cx="0" cy="673964"/>
          </a:xfrm>
          <a:prstGeom prst="straightConnector1">
            <a:avLst/>
          </a:prstGeom>
          <a:ln w="50800">
            <a:solidFill>
              <a:srgbClr val="A31F3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AFCDFAE-1D97-1A98-010F-F7BCCD17F810}"/>
              </a:ext>
            </a:extLst>
          </p:cNvPr>
          <p:cNvSpPr txBox="1"/>
          <p:nvPr/>
        </p:nvSpPr>
        <p:spPr>
          <a:xfrm>
            <a:off x="1418274" y="4142669"/>
            <a:ext cx="393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83261D5-C52E-8B0E-841F-8E470AC2D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480" y="5244602"/>
            <a:ext cx="1447074" cy="572061"/>
          </a:xfrm>
          <a:prstGeom prst="rect">
            <a:avLst/>
          </a:prstGeom>
          <a:solidFill>
            <a:schemeClr val="bg1">
              <a:alpha val="64000"/>
            </a:schemeClr>
          </a:solidFill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5A8119F-0F52-FF17-614C-E6AA6EAAE7E3}"/>
              </a:ext>
            </a:extLst>
          </p:cNvPr>
          <p:cNvCxnSpPr>
            <a:cxnSpLocks/>
          </p:cNvCxnSpPr>
          <p:nvPr/>
        </p:nvCxnSpPr>
        <p:spPr>
          <a:xfrm>
            <a:off x="1314271" y="5463246"/>
            <a:ext cx="489925" cy="0"/>
          </a:xfrm>
          <a:prstGeom prst="straightConnector1">
            <a:avLst/>
          </a:prstGeom>
          <a:ln w="50800">
            <a:solidFill>
              <a:srgbClr val="D85D3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6E549DC-B3B8-9967-E6CF-7BB69823271F}"/>
              </a:ext>
            </a:extLst>
          </p:cNvPr>
          <p:cNvSpPr txBox="1"/>
          <p:nvPr/>
        </p:nvSpPr>
        <p:spPr>
          <a:xfrm>
            <a:off x="2521658" y="5159331"/>
            <a:ext cx="19840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A31F34"/>
              </a:buClr>
            </a:pPr>
            <a:r>
              <a:rPr lang="en-US" sz="2000" dirty="0"/>
              <a:t>Maximum count rate: </a:t>
            </a:r>
            <a:r>
              <a:rPr lang="en-US" sz="2000" b="1" dirty="0"/>
              <a:t>5 x 10</a:t>
            </a:r>
            <a:r>
              <a:rPr lang="en-US" sz="2000" b="1" baseline="30000" dirty="0"/>
              <a:t>7</a:t>
            </a:r>
            <a:r>
              <a:rPr lang="en-US" sz="2000" b="1" dirty="0"/>
              <a:t> cps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D93862-F220-5E81-74C3-B9861D377869}"/>
              </a:ext>
            </a:extLst>
          </p:cNvPr>
          <p:cNvSpPr txBox="1"/>
          <p:nvPr/>
        </p:nvSpPr>
        <p:spPr>
          <a:xfrm>
            <a:off x="5436239" y="4996872"/>
            <a:ext cx="24889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A31F34"/>
              </a:buClr>
            </a:pPr>
            <a:r>
              <a:rPr lang="en-US" sz="2000" dirty="0"/>
              <a:t>Energy consumption:  </a:t>
            </a:r>
            <a:r>
              <a:rPr lang="en-US" sz="2000" b="1" dirty="0"/>
              <a:t>0.5 </a:t>
            </a:r>
            <a:r>
              <a:rPr lang="en-US" sz="2000" b="1" dirty="0" err="1"/>
              <a:t>fJ</a:t>
            </a:r>
            <a:r>
              <a:rPr lang="en-US" sz="2000" b="1" dirty="0"/>
              <a:t>/spike</a:t>
            </a:r>
          </a:p>
          <a:p>
            <a:pPr>
              <a:buClr>
                <a:srgbClr val="A31F34"/>
              </a:buClr>
            </a:pPr>
            <a:r>
              <a:rPr lang="en-US" sz="2000" dirty="0"/>
              <a:t>Power: </a:t>
            </a:r>
            <a:r>
              <a:rPr lang="en-US" sz="2000" b="1" dirty="0"/>
              <a:t>25 </a:t>
            </a:r>
            <a:r>
              <a:rPr lang="en-US" sz="2000" b="1" dirty="0" err="1"/>
              <a:t>nW</a:t>
            </a:r>
            <a:r>
              <a:rPr lang="en-US" sz="2000" b="1" dirty="0"/>
              <a:t>/</a:t>
            </a:r>
            <a:r>
              <a:rPr lang="en-US" sz="2000" b="1" dirty="0" err="1"/>
              <a:t>nTron</a:t>
            </a:r>
            <a:endParaRPr lang="en-US" sz="20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AD12A99-748F-AF94-5A22-8C84788C6050}"/>
              </a:ext>
            </a:extLst>
          </p:cNvPr>
          <p:cNvSpPr txBox="1"/>
          <p:nvPr/>
        </p:nvSpPr>
        <p:spPr>
          <a:xfrm>
            <a:off x="2495262" y="4100272"/>
            <a:ext cx="18363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A31F34"/>
              </a:buClr>
            </a:pPr>
            <a:r>
              <a:rPr lang="en-US" sz="2000" dirty="0"/>
              <a:t>Cell footprint:</a:t>
            </a:r>
          </a:p>
          <a:p>
            <a:pPr>
              <a:buClr>
                <a:srgbClr val="A31F34"/>
              </a:buClr>
            </a:pPr>
            <a:r>
              <a:rPr lang="en-US" sz="2000" b="1" dirty="0"/>
              <a:t>50x50 μm</a:t>
            </a:r>
            <a:r>
              <a:rPr lang="en-US" sz="2000" b="1" baseline="30000" dirty="0"/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96ADBB2-9F10-262A-246A-D03C83EDADBD}"/>
              </a:ext>
            </a:extLst>
          </p:cNvPr>
          <p:cNvSpPr txBox="1"/>
          <p:nvPr/>
        </p:nvSpPr>
        <p:spPr>
          <a:xfrm>
            <a:off x="5436239" y="3951291"/>
            <a:ext cx="17246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A31F34"/>
              </a:buClr>
            </a:pPr>
            <a:r>
              <a:rPr lang="en-US" sz="2000" dirty="0"/>
              <a:t>Operating  temperature: </a:t>
            </a:r>
            <a:r>
              <a:rPr lang="en-US" sz="2000" b="1" dirty="0"/>
              <a:t>4.2 K</a:t>
            </a:r>
          </a:p>
        </p:txBody>
      </p:sp>
      <p:pic>
        <p:nvPicPr>
          <p:cNvPr id="44" name="Graphic 43" descr="Lightning bolt">
            <a:extLst>
              <a:ext uri="{FF2B5EF4-FFF2-40B4-BE49-F238E27FC236}">
                <a16:creationId xmlns:a16="http://schemas.microsoft.com/office/drawing/2014/main" id="{FA49EE7E-F95C-532C-2583-A9F6610BC2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66015" y="5087427"/>
            <a:ext cx="914400" cy="914400"/>
          </a:xfrm>
          <a:prstGeom prst="rect">
            <a:avLst/>
          </a:prstGeom>
        </p:spPr>
      </p:pic>
      <p:pic>
        <p:nvPicPr>
          <p:cNvPr id="46" name="Graphic 45" descr="Thermometer">
            <a:extLst>
              <a:ext uri="{FF2B5EF4-FFF2-40B4-BE49-F238E27FC236}">
                <a16:creationId xmlns:a16="http://schemas.microsoft.com/office/drawing/2014/main" id="{33F7A3C8-F025-5F70-BFD3-A2D06D8F99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78026" y="4031467"/>
            <a:ext cx="823295" cy="823295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F56A525C-1B86-65D1-1DB0-BD2A18801D44}"/>
              </a:ext>
            </a:extLst>
          </p:cNvPr>
          <p:cNvSpPr txBox="1"/>
          <p:nvPr/>
        </p:nvSpPr>
        <p:spPr>
          <a:xfrm>
            <a:off x="14238514" y="24938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4119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6093A4-5098-4A22-B04E-86F1039CC876}"/>
              </a:ext>
            </a:extLst>
          </p:cNvPr>
          <p:cNvSpPr/>
          <p:nvPr/>
        </p:nvSpPr>
        <p:spPr>
          <a:xfrm>
            <a:off x="894528" y="1620080"/>
            <a:ext cx="10366513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33E8C3-C2AA-4445-9D12-DD2D6A6A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5" y="131732"/>
            <a:ext cx="9714505" cy="62779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Conclusions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F90423-F7FE-47D6-9CA2-698244B9C272}"/>
              </a:ext>
            </a:extLst>
          </p:cNvPr>
          <p:cNvCxnSpPr>
            <a:cxnSpLocks/>
          </p:cNvCxnSpPr>
          <p:nvPr/>
        </p:nvCxnSpPr>
        <p:spPr>
          <a:xfrm>
            <a:off x="746760" y="759528"/>
            <a:ext cx="10698480" cy="0"/>
          </a:xfrm>
          <a:prstGeom prst="line">
            <a:avLst/>
          </a:prstGeom>
          <a:ln w="3175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8" name="Picture 107" descr="Logo&#10;&#10;Description automatically generated">
            <a:extLst>
              <a:ext uri="{FF2B5EF4-FFF2-40B4-BE49-F238E27FC236}">
                <a16:creationId xmlns:a16="http://schemas.microsoft.com/office/drawing/2014/main" id="{E184E020-87E8-4FA3-A376-26848FFCC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4636" y="215649"/>
            <a:ext cx="676851" cy="350059"/>
          </a:xfrm>
          <a:prstGeom prst="rect">
            <a:avLst/>
          </a:prstGeom>
        </p:spPr>
      </p:pic>
      <p:sp>
        <p:nvSpPr>
          <p:cNvPr id="20" name="Slide Number Placeholder 497">
            <a:extLst>
              <a:ext uri="{FF2B5EF4-FFF2-40B4-BE49-F238E27FC236}">
                <a16:creationId xmlns:a16="http://schemas.microsoft.com/office/drawing/2014/main" id="{66E48127-A685-4D0D-9DA2-E777A2B93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1539" y="6450551"/>
            <a:ext cx="1312025" cy="365125"/>
          </a:xfrm>
        </p:spPr>
        <p:txBody>
          <a:bodyPr/>
          <a:lstStyle/>
          <a:p>
            <a:r>
              <a:rPr lang="en-US" dirty="0"/>
              <a:t>15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5B5D0A-B2AA-4319-BD21-A453A2F86027}"/>
              </a:ext>
            </a:extLst>
          </p:cNvPr>
          <p:cNvSpPr txBox="1"/>
          <p:nvPr/>
        </p:nvSpPr>
        <p:spPr>
          <a:xfrm>
            <a:off x="747666" y="1118629"/>
            <a:ext cx="728797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We demonstrated a </a:t>
            </a:r>
            <a:r>
              <a:rPr lang="en-US" sz="2000" dirty="0">
                <a:solidFill>
                  <a:srgbClr val="D54949"/>
                </a:solidFill>
              </a:rPr>
              <a:t>tunable pulse counter </a:t>
            </a:r>
            <a:r>
              <a:rPr lang="en-US" sz="2000" dirty="0"/>
              <a:t>coupled to an SNSPD at 1150 nm and 405 nm.</a:t>
            </a:r>
          </a:p>
          <a:p>
            <a:pPr marL="342900" indent="-342900">
              <a:buClr>
                <a:srgbClr val="A31F34"/>
              </a:buClr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We showed that both </a:t>
            </a:r>
            <a:r>
              <a:rPr lang="en-US" sz="2000" dirty="0">
                <a:solidFill>
                  <a:srgbClr val="D54949"/>
                </a:solidFill>
              </a:rPr>
              <a:t>sensing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D54949"/>
                </a:solidFill>
              </a:rPr>
              <a:t>signal processing </a:t>
            </a:r>
            <a:r>
              <a:rPr lang="en-US" sz="2000" dirty="0"/>
              <a:t>can be performed with the same technology on-chip.</a:t>
            </a:r>
          </a:p>
          <a:p>
            <a:pPr marL="342900" indent="-342900">
              <a:buClr>
                <a:srgbClr val="A31F34"/>
              </a:buClr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The main application are </a:t>
            </a:r>
            <a:r>
              <a:rPr lang="en-US" sz="2000" dirty="0">
                <a:solidFill>
                  <a:srgbClr val="D54949"/>
                </a:solidFill>
              </a:rPr>
              <a:t>SNSPD arrays</a:t>
            </a:r>
            <a:r>
              <a:rPr lang="en-US" sz="2000" dirty="0"/>
              <a:t>, but it can be useful for quantum communications or cryogenic electronics generally. </a:t>
            </a:r>
          </a:p>
          <a:p>
            <a:pPr>
              <a:buClr>
                <a:srgbClr val="A31F34"/>
              </a:buClr>
            </a:pPr>
            <a:endParaRPr lang="en-US" dirty="0"/>
          </a:p>
          <a:p>
            <a:pPr>
              <a:buClr>
                <a:srgbClr val="A31F34"/>
              </a:buClr>
            </a:pPr>
            <a:endParaRPr lang="en-US" dirty="0"/>
          </a:p>
          <a:p>
            <a:pPr>
              <a:buClr>
                <a:srgbClr val="A31F34"/>
              </a:buClr>
            </a:pPr>
            <a:endParaRPr lang="en-US" dirty="0"/>
          </a:p>
          <a:p>
            <a:pPr>
              <a:buClr>
                <a:srgbClr val="A31F34"/>
              </a:buClr>
            </a:pP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560E7D-BB36-383E-744E-6FC4C08A9D15}"/>
              </a:ext>
            </a:extLst>
          </p:cNvPr>
          <p:cNvSpPr/>
          <p:nvPr/>
        </p:nvSpPr>
        <p:spPr>
          <a:xfrm>
            <a:off x="1271902" y="4067297"/>
            <a:ext cx="685800" cy="685800"/>
          </a:xfrm>
          <a:prstGeom prst="rect">
            <a:avLst/>
          </a:prstGeom>
          <a:solidFill>
            <a:srgbClr val="A31F3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1DB8DE5-A43B-6413-AAC0-A8D23B31D47D}"/>
              </a:ext>
            </a:extLst>
          </p:cNvPr>
          <p:cNvCxnSpPr>
            <a:cxnSpLocks/>
          </p:cNvCxnSpPr>
          <p:nvPr/>
        </p:nvCxnSpPr>
        <p:spPr>
          <a:xfrm>
            <a:off x="1271902" y="4892456"/>
            <a:ext cx="685800" cy="0"/>
          </a:xfrm>
          <a:prstGeom prst="straightConnector1">
            <a:avLst/>
          </a:prstGeom>
          <a:ln w="50800">
            <a:solidFill>
              <a:srgbClr val="A31F3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E221DE9-9BCA-0DF4-5BC0-6F7FBFE6B2D3}"/>
              </a:ext>
            </a:extLst>
          </p:cNvPr>
          <p:cNvCxnSpPr>
            <a:cxnSpLocks/>
          </p:cNvCxnSpPr>
          <p:nvPr/>
        </p:nvCxnSpPr>
        <p:spPr>
          <a:xfrm>
            <a:off x="1116892" y="4067297"/>
            <a:ext cx="0" cy="673964"/>
          </a:xfrm>
          <a:prstGeom prst="straightConnector1">
            <a:avLst/>
          </a:prstGeom>
          <a:ln w="50800">
            <a:solidFill>
              <a:srgbClr val="A31F3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AFCDFAE-1D97-1A98-010F-F7BCCD17F810}"/>
              </a:ext>
            </a:extLst>
          </p:cNvPr>
          <p:cNvSpPr txBox="1"/>
          <p:nvPr/>
        </p:nvSpPr>
        <p:spPr>
          <a:xfrm>
            <a:off x="1418274" y="4142669"/>
            <a:ext cx="393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83261D5-C52E-8B0E-841F-8E470AC2D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480" y="5244602"/>
            <a:ext cx="1447074" cy="572061"/>
          </a:xfrm>
          <a:prstGeom prst="rect">
            <a:avLst/>
          </a:prstGeom>
          <a:solidFill>
            <a:schemeClr val="bg1">
              <a:alpha val="64000"/>
            </a:schemeClr>
          </a:solidFill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5A8119F-0F52-FF17-614C-E6AA6EAAE7E3}"/>
              </a:ext>
            </a:extLst>
          </p:cNvPr>
          <p:cNvCxnSpPr>
            <a:cxnSpLocks/>
          </p:cNvCxnSpPr>
          <p:nvPr/>
        </p:nvCxnSpPr>
        <p:spPr>
          <a:xfrm>
            <a:off x="1314271" y="5463246"/>
            <a:ext cx="489925" cy="0"/>
          </a:xfrm>
          <a:prstGeom prst="straightConnector1">
            <a:avLst/>
          </a:prstGeom>
          <a:ln w="50800">
            <a:solidFill>
              <a:srgbClr val="D85D3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6E549DC-B3B8-9967-E6CF-7BB69823271F}"/>
              </a:ext>
            </a:extLst>
          </p:cNvPr>
          <p:cNvSpPr txBox="1"/>
          <p:nvPr/>
        </p:nvSpPr>
        <p:spPr>
          <a:xfrm>
            <a:off x="2521658" y="5159331"/>
            <a:ext cx="19840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A31F34"/>
              </a:buClr>
            </a:pPr>
            <a:r>
              <a:rPr lang="en-US" sz="2000" dirty="0"/>
              <a:t>Maximum count rate: </a:t>
            </a:r>
            <a:r>
              <a:rPr lang="en-US" sz="2000" b="1" dirty="0"/>
              <a:t>5 x 10</a:t>
            </a:r>
            <a:r>
              <a:rPr lang="en-US" sz="2000" b="1" baseline="30000" dirty="0"/>
              <a:t>7</a:t>
            </a:r>
            <a:r>
              <a:rPr lang="en-US" sz="2000" b="1" dirty="0"/>
              <a:t> cps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D93862-F220-5E81-74C3-B9861D377869}"/>
              </a:ext>
            </a:extLst>
          </p:cNvPr>
          <p:cNvSpPr txBox="1"/>
          <p:nvPr/>
        </p:nvSpPr>
        <p:spPr>
          <a:xfrm>
            <a:off x="5436239" y="4996872"/>
            <a:ext cx="24889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A31F34"/>
              </a:buClr>
            </a:pPr>
            <a:r>
              <a:rPr lang="en-US" sz="2000" dirty="0"/>
              <a:t>Energy consumption:  </a:t>
            </a:r>
            <a:r>
              <a:rPr lang="en-US" sz="2000" b="1" dirty="0"/>
              <a:t>0.5 </a:t>
            </a:r>
            <a:r>
              <a:rPr lang="en-US" sz="2000" b="1" dirty="0" err="1"/>
              <a:t>fJ</a:t>
            </a:r>
            <a:r>
              <a:rPr lang="en-US" sz="2000" b="1" dirty="0"/>
              <a:t>/spike</a:t>
            </a:r>
          </a:p>
          <a:p>
            <a:pPr>
              <a:buClr>
                <a:srgbClr val="A31F34"/>
              </a:buClr>
            </a:pPr>
            <a:r>
              <a:rPr lang="en-US" sz="2000" dirty="0"/>
              <a:t>Power: </a:t>
            </a:r>
            <a:r>
              <a:rPr lang="en-US" sz="2000" b="1" dirty="0"/>
              <a:t>25 </a:t>
            </a:r>
            <a:r>
              <a:rPr lang="en-US" sz="2000" b="1" dirty="0" err="1"/>
              <a:t>nW</a:t>
            </a:r>
            <a:r>
              <a:rPr lang="en-US" sz="2000" b="1" dirty="0"/>
              <a:t>/</a:t>
            </a:r>
            <a:r>
              <a:rPr lang="en-US" sz="2000" b="1" dirty="0" err="1"/>
              <a:t>nTron</a:t>
            </a:r>
            <a:endParaRPr lang="en-US" sz="20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AD12A99-748F-AF94-5A22-8C84788C6050}"/>
              </a:ext>
            </a:extLst>
          </p:cNvPr>
          <p:cNvSpPr txBox="1"/>
          <p:nvPr/>
        </p:nvSpPr>
        <p:spPr>
          <a:xfrm>
            <a:off x="2495262" y="4100272"/>
            <a:ext cx="18363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A31F34"/>
              </a:buClr>
            </a:pPr>
            <a:r>
              <a:rPr lang="en-US" sz="2000" dirty="0"/>
              <a:t>Cell footprint:</a:t>
            </a:r>
          </a:p>
          <a:p>
            <a:pPr>
              <a:buClr>
                <a:srgbClr val="A31F34"/>
              </a:buClr>
            </a:pPr>
            <a:r>
              <a:rPr lang="en-US" sz="2000" b="1" dirty="0"/>
              <a:t>50x50 μm</a:t>
            </a:r>
            <a:r>
              <a:rPr lang="en-US" sz="2000" b="1" baseline="30000" dirty="0"/>
              <a:t>2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2E809F1-4E45-9F8E-5F5B-3E34A61F9CE6}"/>
              </a:ext>
            </a:extLst>
          </p:cNvPr>
          <p:cNvGrpSpPr/>
          <p:nvPr/>
        </p:nvGrpSpPr>
        <p:grpSpPr>
          <a:xfrm>
            <a:off x="9130044" y="2237450"/>
            <a:ext cx="1330806" cy="1291043"/>
            <a:chOff x="3920333" y="5127426"/>
            <a:chExt cx="1330806" cy="1291043"/>
          </a:xfrm>
        </p:grpSpPr>
        <p:pic>
          <p:nvPicPr>
            <p:cNvPr id="27" name="Picture 26" descr="A picture containing building, jumping, child, person&#10;&#10;Description automatically generated">
              <a:extLst>
                <a:ext uri="{FF2B5EF4-FFF2-40B4-BE49-F238E27FC236}">
                  <a16:creationId xmlns:a16="http://schemas.microsoft.com/office/drawing/2014/main" id="{1DC83C4E-FF33-8F7E-2DE9-90BB46BC8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20333" y="5127426"/>
              <a:ext cx="1284719" cy="1284719"/>
            </a:xfrm>
            <a:prstGeom prst="rect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FE1CB0C-3C3D-477C-EB58-C81619194A1E}"/>
                </a:ext>
              </a:extLst>
            </p:cNvPr>
            <p:cNvSpPr txBox="1"/>
            <p:nvPr/>
          </p:nvSpPr>
          <p:spPr>
            <a:xfrm>
              <a:off x="4684958" y="6110692"/>
              <a:ext cx="5661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1 </a:t>
              </a:r>
              <a:r>
                <a:rPr lang="en-US" sz="1400" b="1" dirty="0">
                  <a:sym typeface="Symbol" panose="05050102010706020507" pitchFamily="18" charset="2"/>
                </a:rPr>
                <a:t></a:t>
              </a:r>
              <a:r>
                <a:rPr lang="en-US" sz="1400" b="1" dirty="0"/>
                <a:t>m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6E9E3C74-55B5-F715-CF88-F0330556F427}"/>
              </a:ext>
            </a:extLst>
          </p:cNvPr>
          <p:cNvSpPr txBox="1"/>
          <p:nvPr/>
        </p:nvSpPr>
        <p:spPr>
          <a:xfrm>
            <a:off x="8538971" y="1421796"/>
            <a:ext cx="24944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A31F34"/>
              </a:buClr>
            </a:pPr>
            <a:r>
              <a:rPr lang="en-US" sz="2000" dirty="0"/>
              <a:t>Multi-layer process and on-chip resistors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9EFEC23-DC36-8DAF-A155-7C47354B28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002" t="36254" r="35556" b="12916"/>
          <a:stretch/>
        </p:blipFill>
        <p:spPr>
          <a:xfrm>
            <a:off x="8579470" y="4316931"/>
            <a:ext cx="1284719" cy="131475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AD26260-91EF-43F1-6BE6-D5D6D0B328D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002" t="36254" r="35556" b="12916"/>
          <a:stretch/>
        </p:blipFill>
        <p:spPr>
          <a:xfrm>
            <a:off x="10467265" y="4684598"/>
            <a:ext cx="566182" cy="579416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EDA06D8-C106-91BE-BF13-7204D623DFEE}"/>
              </a:ext>
            </a:extLst>
          </p:cNvPr>
          <p:cNvCxnSpPr>
            <a:cxnSpLocks/>
          </p:cNvCxnSpPr>
          <p:nvPr/>
        </p:nvCxnSpPr>
        <p:spPr>
          <a:xfrm flipV="1">
            <a:off x="9946238" y="4974306"/>
            <a:ext cx="423623" cy="1"/>
          </a:xfrm>
          <a:prstGeom prst="straightConnector1">
            <a:avLst/>
          </a:prstGeom>
          <a:ln w="47625">
            <a:solidFill>
              <a:srgbClr val="D85D3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C96ADBB2-9F10-262A-246A-D03C83EDADBD}"/>
              </a:ext>
            </a:extLst>
          </p:cNvPr>
          <p:cNvSpPr txBox="1"/>
          <p:nvPr/>
        </p:nvSpPr>
        <p:spPr>
          <a:xfrm>
            <a:off x="5436239" y="3951291"/>
            <a:ext cx="17246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A31F34"/>
              </a:buClr>
            </a:pPr>
            <a:r>
              <a:rPr lang="en-US" sz="2000" dirty="0"/>
              <a:t>Operating  temperature: </a:t>
            </a:r>
            <a:r>
              <a:rPr lang="en-US" sz="2000" b="1" dirty="0"/>
              <a:t>4.2 K</a:t>
            </a:r>
          </a:p>
        </p:txBody>
      </p:sp>
      <p:pic>
        <p:nvPicPr>
          <p:cNvPr id="44" name="Graphic 43" descr="Lightning bolt">
            <a:extLst>
              <a:ext uri="{FF2B5EF4-FFF2-40B4-BE49-F238E27FC236}">
                <a16:creationId xmlns:a16="http://schemas.microsoft.com/office/drawing/2014/main" id="{FA49EE7E-F95C-532C-2583-A9F6610BC2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66015" y="5087427"/>
            <a:ext cx="914400" cy="914400"/>
          </a:xfrm>
          <a:prstGeom prst="rect">
            <a:avLst/>
          </a:prstGeom>
        </p:spPr>
      </p:pic>
      <p:pic>
        <p:nvPicPr>
          <p:cNvPr id="46" name="Graphic 45" descr="Thermometer">
            <a:extLst>
              <a:ext uri="{FF2B5EF4-FFF2-40B4-BE49-F238E27FC236}">
                <a16:creationId xmlns:a16="http://schemas.microsoft.com/office/drawing/2014/main" id="{33F7A3C8-F025-5F70-BFD3-A2D06D8F99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78026" y="4031467"/>
            <a:ext cx="823295" cy="823295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F56A525C-1B86-65D1-1DB0-BD2A18801D44}"/>
              </a:ext>
            </a:extLst>
          </p:cNvPr>
          <p:cNvSpPr txBox="1"/>
          <p:nvPr/>
        </p:nvSpPr>
        <p:spPr>
          <a:xfrm>
            <a:off x="14238514" y="24938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93E3556-261E-54FF-E674-F4E9DC8F9AA4}"/>
              </a:ext>
            </a:extLst>
          </p:cNvPr>
          <p:cNvSpPr txBox="1"/>
          <p:nvPr/>
        </p:nvSpPr>
        <p:spPr>
          <a:xfrm>
            <a:off x="8549539" y="3835179"/>
            <a:ext cx="26293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A31F34"/>
              </a:buClr>
            </a:pPr>
            <a:r>
              <a:rPr lang="en-US" sz="2000" dirty="0"/>
              <a:t>Scaling down inductors</a:t>
            </a:r>
          </a:p>
        </p:txBody>
      </p:sp>
    </p:spTree>
    <p:extLst>
      <p:ext uri="{BB962C8B-B14F-4D97-AF65-F5344CB8AC3E}">
        <p14:creationId xmlns:p14="http://schemas.microsoft.com/office/powerpoint/2010/main" val="2808026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6093A4-5098-4A22-B04E-86F1039CC876}"/>
              </a:ext>
            </a:extLst>
          </p:cNvPr>
          <p:cNvSpPr/>
          <p:nvPr/>
        </p:nvSpPr>
        <p:spPr>
          <a:xfrm>
            <a:off x="894528" y="1620080"/>
            <a:ext cx="10366513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33E8C3-C2AA-4445-9D12-DD2D6A6A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5" y="131732"/>
            <a:ext cx="9714505" cy="62779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Readout of SNSPD arrays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F90423-F7FE-47D6-9CA2-698244B9C272}"/>
              </a:ext>
            </a:extLst>
          </p:cNvPr>
          <p:cNvCxnSpPr>
            <a:cxnSpLocks/>
          </p:cNvCxnSpPr>
          <p:nvPr/>
        </p:nvCxnSpPr>
        <p:spPr>
          <a:xfrm>
            <a:off x="746760" y="759528"/>
            <a:ext cx="10698480" cy="0"/>
          </a:xfrm>
          <a:prstGeom prst="line">
            <a:avLst/>
          </a:prstGeom>
          <a:ln w="3175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Slide Number Placeholder 497">
            <a:extLst>
              <a:ext uri="{FF2B5EF4-FFF2-40B4-BE49-F238E27FC236}">
                <a16:creationId xmlns:a16="http://schemas.microsoft.com/office/drawing/2014/main" id="{66E48127-A685-4D0D-9DA2-E777A2B93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1539" y="6450551"/>
            <a:ext cx="1312025" cy="365125"/>
          </a:xfrm>
        </p:spPr>
        <p:txBody>
          <a:bodyPr/>
          <a:lstStyle/>
          <a:p>
            <a:r>
              <a:rPr lang="en-US" dirty="0"/>
              <a:t>2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5154C2E-D24D-4410-BE5C-3EBDC70C2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4636" y="215649"/>
            <a:ext cx="676851" cy="35005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406C5AE-DF07-5215-CA29-400B21CD883C}"/>
              </a:ext>
            </a:extLst>
          </p:cNvPr>
          <p:cNvCxnSpPr>
            <a:cxnSpLocks/>
          </p:cNvCxnSpPr>
          <p:nvPr/>
        </p:nvCxnSpPr>
        <p:spPr>
          <a:xfrm>
            <a:off x="6126365" y="1247318"/>
            <a:ext cx="0" cy="4598411"/>
          </a:xfrm>
          <a:prstGeom prst="line">
            <a:avLst/>
          </a:prstGeom>
          <a:ln w="3175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9E26FDD8-4F40-0B07-DB9F-F1F3AFD426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4235"/>
          <a:stretch/>
        </p:blipFill>
        <p:spPr>
          <a:xfrm>
            <a:off x="3129069" y="1620080"/>
            <a:ext cx="2672623" cy="2352691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FCBE13F-E4DB-D5F5-5CF8-DBBEA99DF11D}"/>
              </a:ext>
            </a:extLst>
          </p:cNvPr>
          <p:cNvSpPr/>
          <p:nvPr/>
        </p:nvSpPr>
        <p:spPr>
          <a:xfrm>
            <a:off x="669126" y="2850497"/>
            <a:ext cx="2241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M. S. Allman </a:t>
            </a:r>
            <a:r>
              <a:rPr lang="en-US" sz="1600" i="1" dirty="0"/>
              <a:t>et al. Appl. Phys. Lett. 106 (2015)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65449B3-17A5-2D81-91E1-697901297A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1015" y="4222792"/>
            <a:ext cx="2805597" cy="186378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37372AE-B3D9-7F90-F2F0-3638C45C3795}"/>
              </a:ext>
            </a:extLst>
          </p:cNvPr>
          <p:cNvSpPr/>
          <p:nvPr/>
        </p:nvSpPr>
        <p:spPr>
          <a:xfrm>
            <a:off x="797227" y="5095060"/>
            <a:ext cx="20274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S. </a:t>
            </a:r>
            <a:r>
              <a:rPr lang="en-US" sz="1600" dirty="0" err="1"/>
              <a:t>Doerner</a:t>
            </a:r>
            <a:r>
              <a:rPr lang="en-US" sz="1600" dirty="0"/>
              <a:t> </a:t>
            </a:r>
            <a:r>
              <a:rPr lang="en-US" sz="1600" i="1" dirty="0"/>
              <a:t>et al. Appl. Phys. Lett. 111 (2017)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BB00F0D-CF04-B4C2-D580-574901158B6B}"/>
              </a:ext>
            </a:extLst>
          </p:cNvPr>
          <p:cNvSpPr txBox="1"/>
          <p:nvPr/>
        </p:nvSpPr>
        <p:spPr>
          <a:xfrm>
            <a:off x="2108779" y="977079"/>
            <a:ext cx="2411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A31F34"/>
              </a:buClr>
            </a:pPr>
            <a:r>
              <a:rPr lang="en-US" sz="2000" b="1" dirty="0"/>
              <a:t>Analog multiplexing</a:t>
            </a:r>
            <a:endParaRPr lang="en-US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C6BDB3B-AD42-7DAA-94C6-BE2505F22EE6}"/>
              </a:ext>
            </a:extLst>
          </p:cNvPr>
          <p:cNvSpPr txBox="1"/>
          <p:nvPr/>
        </p:nvSpPr>
        <p:spPr>
          <a:xfrm>
            <a:off x="973061" y="4295881"/>
            <a:ext cx="1545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A31F34"/>
              </a:buClr>
            </a:pPr>
            <a:r>
              <a:rPr lang="en-US" sz="2000" dirty="0">
                <a:solidFill>
                  <a:schemeClr val="accent1"/>
                </a:solidFill>
              </a:rPr>
              <a:t>Frequency</a:t>
            </a:r>
          </a:p>
          <a:p>
            <a:pPr algn="ctr">
              <a:buClr>
                <a:srgbClr val="A31F34"/>
              </a:buClr>
            </a:pPr>
            <a:r>
              <a:rPr lang="en-US" sz="2000" dirty="0">
                <a:solidFill>
                  <a:schemeClr val="accent1"/>
                </a:solidFill>
              </a:rPr>
              <a:t>multiplexing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E2E2AD8-A99D-CE1F-46B5-82691BB097CC}"/>
              </a:ext>
            </a:extLst>
          </p:cNvPr>
          <p:cNvSpPr txBox="1"/>
          <p:nvPr/>
        </p:nvSpPr>
        <p:spPr>
          <a:xfrm>
            <a:off x="908666" y="2103411"/>
            <a:ext cx="1727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A31F34"/>
              </a:buClr>
            </a:pPr>
            <a:r>
              <a:rPr lang="en-US" sz="2000" dirty="0">
                <a:solidFill>
                  <a:schemeClr val="accent1"/>
                </a:solidFill>
              </a:rPr>
              <a:t>Row-column</a:t>
            </a:r>
          </a:p>
          <a:p>
            <a:pPr algn="ctr">
              <a:buClr>
                <a:srgbClr val="A31F34"/>
              </a:buClr>
            </a:pPr>
            <a:r>
              <a:rPr lang="en-US" sz="2000" dirty="0">
                <a:solidFill>
                  <a:schemeClr val="accent1"/>
                </a:solidFill>
              </a:rPr>
              <a:t>readout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1F872AC-BF8C-F7B7-00B3-2E156E222704}"/>
              </a:ext>
            </a:extLst>
          </p:cNvPr>
          <p:cNvSpPr/>
          <p:nvPr/>
        </p:nvSpPr>
        <p:spPr>
          <a:xfrm>
            <a:off x="3201108" y="1660975"/>
            <a:ext cx="148564" cy="280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915C0F5-9BB9-D381-12CE-AF57DAB7AA8F}"/>
              </a:ext>
            </a:extLst>
          </p:cNvPr>
          <p:cNvSpPr/>
          <p:nvPr/>
        </p:nvSpPr>
        <p:spPr>
          <a:xfrm>
            <a:off x="5650975" y="1579646"/>
            <a:ext cx="148564" cy="280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6587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6093A4-5098-4A22-B04E-86F1039CC876}"/>
              </a:ext>
            </a:extLst>
          </p:cNvPr>
          <p:cNvSpPr/>
          <p:nvPr/>
        </p:nvSpPr>
        <p:spPr>
          <a:xfrm>
            <a:off x="894528" y="1620080"/>
            <a:ext cx="10366513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33E8C3-C2AA-4445-9D12-DD2D6A6A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5" y="131732"/>
            <a:ext cx="9714505" cy="62779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Acknowledgement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F90423-F7FE-47D6-9CA2-698244B9C272}"/>
              </a:ext>
            </a:extLst>
          </p:cNvPr>
          <p:cNvCxnSpPr>
            <a:cxnSpLocks/>
          </p:cNvCxnSpPr>
          <p:nvPr/>
        </p:nvCxnSpPr>
        <p:spPr>
          <a:xfrm>
            <a:off x="746760" y="759528"/>
            <a:ext cx="10698480" cy="0"/>
          </a:xfrm>
          <a:prstGeom prst="line">
            <a:avLst/>
          </a:prstGeom>
          <a:ln w="3175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8" name="Picture 107" descr="Logo&#10;&#10;Description automatically generated">
            <a:extLst>
              <a:ext uri="{FF2B5EF4-FFF2-40B4-BE49-F238E27FC236}">
                <a16:creationId xmlns:a16="http://schemas.microsoft.com/office/drawing/2014/main" id="{E184E020-87E8-4FA3-A376-26848FFCC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4636" y="215649"/>
            <a:ext cx="676851" cy="350059"/>
          </a:xfrm>
          <a:prstGeom prst="rect">
            <a:avLst/>
          </a:prstGeom>
        </p:spPr>
      </p:pic>
      <p:sp>
        <p:nvSpPr>
          <p:cNvPr id="20" name="Slide Number Placeholder 497">
            <a:extLst>
              <a:ext uri="{FF2B5EF4-FFF2-40B4-BE49-F238E27FC236}">
                <a16:creationId xmlns:a16="http://schemas.microsoft.com/office/drawing/2014/main" id="{66E48127-A685-4D0D-9DA2-E777A2B93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1539" y="6450551"/>
            <a:ext cx="1312025" cy="365125"/>
          </a:xfrm>
        </p:spPr>
        <p:txBody>
          <a:bodyPr/>
          <a:lstStyle/>
          <a:p>
            <a:r>
              <a:rPr lang="en-US" dirty="0"/>
              <a:t>16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604295-933D-28A7-E503-F7E6713BF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046" y="1268033"/>
            <a:ext cx="2172789" cy="118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2398092-F778-6C5E-DC37-A6EE7E9F2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029" y="4470054"/>
            <a:ext cx="1471746" cy="148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5392A8A-77FE-CD4C-1D75-7CA288E17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088" y="4590918"/>
            <a:ext cx="3260935" cy="138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261713C-3F38-0C88-EFA5-75F4FC9DDBF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40725" r="40675"/>
          <a:stretch/>
        </p:blipFill>
        <p:spPr>
          <a:xfrm>
            <a:off x="4764966" y="1880265"/>
            <a:ext cx="2625635" cy="3200710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E59FEF1-B07C-C8C5-9690-6A9F381F88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" t="10227" r="69495" b="44204"/>
          <a:stretch/>
        </p:blipFill>
        <p:spPr bwMode="auto">
          <a:xfrm>
            <a:off x="9748255" y="3776145"/>
            <a:ext cx="1280650" cy="90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57531E89-4ECE-2938-BBFA-9B27B3B13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696" y="2695322"/>
            <a:ext cx="1720040" cy="47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9A0CB579-6AD0-0285-68E2-5FBE5BD6B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41" y="2664132"/>
            <a:ext cx="1730730" cy="54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373DF18-CDA5-B03C-FDB4-3475AFB2F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724" y="1607536"/>
            <a:ext cx="1814232" cy="47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CAA761CB-033F-1E43-BD1A-D914A4B5D16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458183" y="3742207"/>
            <a:ext cx="736645" cy="96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3042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6093A4-5098-4A22-B04E-86F1039CC876}"/>
              </a:ext>
            </a:extLst>
          </p:cNvPr>
          <p:cNvSpPr/>
          <p:nvPr/>
        </p:nvSpPr>
        <p:spPr>
          <a:xfrm>
            <a:off x="894528" y="1620080"/>
            <a:ext cx="10366513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33E8C3-C2AA-4445-9D12-DD2D6A6A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9081" y="3115101"/>
            <a:ext cx="3237405" cy="627797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tx1"/>
                </a:solidFill>
              </a:rPr>
              <a:t>Thank you!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F90423-F7FE-47D6-9CA2-698244B9C272}"/>
              </a:ext>
            </a:extLst>
          </p:cNvPr>
          <p:cNvCxnSpPr>
            <a:cxnSpLocks/>
          </p:cNvCxnSpPr>
          <p:nvPr/>
        </p:nvCxnSpPr>
        <p:spPr>
          <a:xfrm>
            <a:off x="746760" y="759528"/>
            <a:ext cx="10698480" cy="0"/>
          </a:xfrm>
          <a:prstGeom prst="line">
            <a:avLst/>
          </a:prstGeom>
          <a:ln w="3175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8" name="Picture 107" descr="Logo&#10;&#10;Description automatically generated">
            <a:extLst>
              <a:ext uri="{FF2B5EF4-FFF2-40B4-BE49-F238E27FC236}">
                <a16:creationId xmlns:a16="http://schemas.microsoft.com/office/drawing/2014/main" id="{E184E020-87E8-4FA3-A376-26848FFCC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4636" y="215649"/>
            <a:ext cx="676851" cy="350059"/>
          </a:xfrm>
          <a:prstGeom prst="rect">
            <a:avLst/>
          </a:prstGeom>
        </p:spPr>
      </p:pic>
      <p:sp>
        <p:nvSpPr>
          <p:cNvPr id="20" name="Slide Number Placeholder 497">
            <a:extLst>
              <a:ext uri="{FF2B5EF4-FFF2-40B4-BE49-F238E27FC236}">
                <a16:creationId xmlns:a16="http://schemas.microsoft.com/office/drawing/2014/main" id="{66E48127-A685-4D0D-9DA2-E777A2B93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1539" y="6450551"/>
            <a:ext cx="1312025" cy="365125"/>
          </a:xfrm>
        </p:spPr>
        <p:txBody>
          <a:bodyPr/>
          <a:lstStyle/>
          <a:p>
            <a:r>
              <a:rPr lang="en-US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90688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6093A4-5098-4A22-B04E-86F1039CC876}"/>
              </a:ext>
            </a:extLst>
          </p:cNvPr>
          <p:cNvSpPr/>
          <p:nvPr/>
        </p:nvSpPr>
        <p:spPr>
          <a:xfrm>
            <a:off x="894528" y="1620080"/>
            <a:ext cx="10366513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33E8C3-C2AA-4445-9D12-DD2D6A6A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5" y="131732"/>
            <a:ext cx="9714505" cy="62779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Readout of SNSPD arrays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F90423-F7FE-47D6-9CA2-698244B9C272}"/>
              </a:ext>
            </a:extLst>
          </p:cNvPr>
          <p:cNvCxnSpPr>
            <a:cxnSpLocks/>
          </p:cNvCxnSpPr>
          <p:nvPr/>
        </p:nvCxnSpPr>
        <p:spPr>
          <a:xfrm>
            <a:off x="746760" y="759528"/>
            <a:ext cx="10698480" cy="0"/>
          </a:xfrm>
          <a:prstGeom prst="line">
            <a:avLst/>
          </a:prstGeom>
          <a:ln w="3175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Slide Number Placeholder 497">
            <a:extLst>
              <a:ext uri="{FF2B5EF4-FFF2-40B4-BE49-F238E27FC236}">
                <a16:creationId xmlns:a16="http://schemas.microsoft.com/office/drawing/2014/main" id="{66E48127-A685-4D0D-9DA2-E777A2B93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1539" y="6450551"/>
            <a:ext cx="1312025" cy="365125"/>
          </a:xfrm>
        </p:spPr>
        <p:txBody>
          <a:bodyPr/>
          <a:lstStyle/>
          <a:p>
            <a:r>
              <a:rPr lang="en-US" dirty="0"/>
              <a:t>2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5154C2E-D24D-4410-BE5C-3EBDC70C2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4636" y="215649"/>
            <a:ext cx="676851" cy="3500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8C9764-A105-3D6C-D396-780F9E5166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3574" y="1461355"/>
            <a:ext cx="5706371" cy="231373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7D854F3-73FF-F466-A0CF-0BF2A87EED0C}"/>
              </a:ext>
            </a:extLst>
          </p:cNvPr>
          <p:cNvSpPr txBox="1"/>
          <p:nvPr/>
        </p:nvSpPr>
        <p:spPr>
          <a:xfrm>
            <a:off x="8044989" y="977079"/>
            <a:ext cx="2003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A31F34"/>
              </a:buClr>
            </a:pPr>
            <a:r>
              <a:rPr lang="en-US" sz="2000" b="1" dirty="0"/>
              <a:t>Digitized readout</a:t>
            </a:r>
            <a:endParaRPr lang="en-US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9DD290E-5B59-9332-1FB3-5887CEDBC18A}"/>
              </a:ext>
            </a:extLst>
          </p:cNvPr>
          <p:cNvSpPr/>
          <p:nvPr/>
        </p:nvSpPr>
        <p:spPr>
          <a:xfrm>
            <a:off x="7336685" y="3739752"/>
            <a:ext cx="34506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i="0" u="none" strike="noStrike" dirty="0">
                <a:solidFill>
                  <a:srgbClr val="333333"/>
                </a:solidFill>
                <a:effectLst/>
              </a:rPr>
              <a:t>M. </a:t>
            </a:r>
            <a:r>
              <a:rPr lang="en-US" sz="1600" b="0" i="0" u="none" strike="noStrike" dirty="0" err="1">
                <a:solidFill>
                  <a:srgbClr val="333333"/>
                </a:solidFill>
                <a:effectLst/>
              </a:rPr>
              <a:t>Yabuno</a:t>
            </a:r>
            <a:r>
              <a:rPr lang="en-US" sz="1600" dirty="0">
                <a:solidFill>
                  <a:srgbClr val="333333"/>
                </a:solidFill>
              </a:rPr>
              <a:t> </a:t>
            </a:r>
            <a:r>
              <a:rPr lang="en-US" sz="1600" i="1" dirty="0">
                <a:solidFill>
                  <a:srgbClr val="333333"/>
                </a:solidFill>
              </a:rPr>
              <a:t>et al.</a:t>
            </a:r>
            <a:r>
              <a:rPr lang="en-US" sz="1600" b="0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en-US" sz="1600" b="0" i="1" u="none" strike="noStrike" dirty="0">
                <a:solidFill>
                  <a:srgbClr val="333333"/>
                </a:solidFill>
                <a:effectLst/>
              </a:rPr>
              <a:t>Opt. Express 28 (2020)</a:t>
            </a:r>
            <a:endParaRPr lang="en-US" sz="1600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EF85CC-A8F6-96F0-3BC6-7459A317CEA9}"/>
              </a:ext>
            </a:extLst>
          </p:cNvPr>
          <p:cNvSpPr txBox="1"/>
          <p:nvPr/>
        </p:nvSpPr>
        <p:spPr>
          <a:xfrm>
            <a:off x="6445915" y="4126928"/>
            <a:ext cx="53492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The digitization is a key element for scaling up.</a:t>
            </a:r>
          </a:p>
          <a:p>
            <a:pPr marL="342900" indent="-342900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Multi-chip system.</a:t>
            </a:r>
          </a:p>
          <a:p>
            <a:pPr marL="342900" indent="-342900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JJs can not drive high loads.</a:t>
            </a:r>
          </a:p>
          <a:p>
            <a:pPr>
              <a:buClr>
                <a:srgbClr val="A31F34"/>
              </a:buClr>
            </a:pPr>
            <a:endParaRPr lang="en-US" sz="2000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042712C-2871-E26A-E630-500BAA2EFF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4235"/>
          <a:stretch/>
        </p:blipFill>
        <p:spPr>
          <a:xfrm>
            <a:off x="3129069" y="1620080"/>
            <a:ext cx="2672623" cy="2352691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3BC5383-965F-A161-DB9C-34FFA488AA58}"/>
              </a:ext>
            </a:extLst>
          </p:cNvPr>
          <p:cNvSpPr/>
          <p:nvPr/>
        </p:nvSpPr>
        <p:spPr>
          <a:xfrm>
            <a:off x="669126" y="2850497"/>
            <a:ext cx="2241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M. S. Allman </a:t>
            </a:r>
            <a:r>
              <a:rPr lang="en-US" sz="1600" i="1" dirty="0"/>
              <a:t>et al. Appl. Phys. Lett. 106 (2015)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994DA37-262E-A458-C0F9-AA624E64CD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1015" y="4222792"/>
            <a:ext cx="2805597" cy="1863789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D1502E45-B4F2-7A56-2CB4-29166394EBFD}"/>
              </a:ext>
            </a:extLst>
          </p:cNvPr>
          <p:cNvSpPr/>
          <p:nvPr/>
        </p:nvSpPr>
        <p:spPr>
          <a:xfrm>
            <a:off x="797227" y="5095060"/>
            <a:ext cx="20274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S. </a:t>
            </a:r>
            <a:r>
              <a:rPr lang="en-US" sz="1600" dirty="0" err="1"/>
              <a:t>Doerner</a:t>
            </a:r>
            <a:r>
              <a:rPr lang="en-US" sz="1600" dirty="0"/>
              <a:t> </a:t>
            </a:r>
            <a:r>
              <a:rPr lang="en-US" sz="1600" i="1" dirty="0"/>
              <a:t>et al. Appl. Phys. Lett. 111 (2017)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694AAD5-6D0B-8971-4ED7-15C426ABE744}"/>
              </a:ext>
            </a:extLst>
          </p:cNvPr>
          <p:cNvSpPr txBox="1"/>
          <p:nvPr/>
        </p:nvSpPr>
        <p:spPr>
          <a:xfrm>
            <a:off x="2108779" y="977079"/>
            <a:ext cx="2411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A31F34"/>
              </a:buClr>
            </a:pPr>
            <a:r>
              <a:rPr lang="en-US" sz="2000" b="1" dirty="0"/>
              <a:t>Analog multiplexing</a:t>
            </a:r>
            <a:endParaRPr lang="en-US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50B8A28-5129-A972-0850-2D86D46DFAE0}"/>
              </a:ext>
            </a:extLst>
          </p:cNvPr>
          <p:cNvSpPr txBox="1"/>
          <p:nvPr/>
        </p:nvSpPr>
        <p:spPr>
          <a:xfrm>
            <a:off x="973061" y="4295881"/>
            <a:ext cx="1545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A31F34"/>
              </a:buClr>
            </a:pPr>
            <a:r>
              <a:rPr lang="en-US" sz="2000" dirty="0">
                <a:solidFill>
                  <a:schemeClr val="accent1"/>
                </a:solidFill>
              </a:rPr>
              <a:t>Frequency</a:t>
            </a:r>
          </a:p>
          <a:p>
            <a:pPr algn="ctr">
              <a:buClr>
                <a:srgbClr val="A31F34"/>
              </a:buClr>
            </a:pPr>
            <a:r>
              <a:rPr lang="en-US" sz="2000" dirty="0">
                <a:solidFill>
                  <a:schemeClr val="accent1"/>
                </a:solidFill>
              </a:rPr>
              <a:t>multiplexing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9FF0990-91FF-5C60-5CF0-53E8B5A04EFE}"/>
              </a:ext>
            </a:extLst>
          </p:cNvPr>
          <p:cNvSpPr txBox="1"/>
          <p:nvPr/>
        </p:nvSpPr>
        <p:spPr>
          <a:xfrm>
            <a:off x="908666" y="2103411"/>
            <a:ext cx="1727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A31F34"/>
              </a:buClr>
            </a:pPr>
            <a:r>
              <a:rPr lang="en-US" sz="2000" dirty="0">
                <a:solidFill>
                  <a:schemeClr val="accent1"/>
                </a:solidFill>
              </a:rPr>
              <a:t>Row-column</a:t>
            </a:r>
          </a:p>
          <a:p>
            <a:pPr algn="ctr">
              <a:buClr>
                <a:srgbClr val="A31F34"/>
              </a:buClr>
            </a:pPr>
            <a:r>
              <a:rPr lang="en-US" sz="2000" dirty="0">
                <a:solidFill>
                  <a:schemeClr val="accent1"/>
                </a:solidFill>
              </a:rPr>
              <a:t>readout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2EC67D4-60B1-F0AF-D0F1-FB443B347B3B}"/>
              </a:ext>
            </a:extLst>
          </p:cNvPr>
          <p:cNvSpPr/>
          <p:nvPr/>
        </p:nvSpPr>
        <p:spPr>
          <a:xfrm>
            <a:off x="3201108" y="1660975"/>
            <a:ext cx="148564" cy="280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918FD41-7B05-3809-6388-BC6035563B0B}"/>
              </a:ext>
            </a:extLst>
          </p:cNvPr>
          <p:cNvSpPr/>
          <p:nvPr/>
        </p:nvSpPr>
        <p:spPr>
          <a:xfrm>
            <a:off x="5650975" y="1579646"/>
            <a:ext cx="148564" cy="280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8025893-2D68-059E-2731-41ECB81198A7}"/>
              </a:ext>
            </a:extLst>
          </p:cNvPr>
          <p:cNvCxnSpPr>
            <a:cxnSpLocks/>
          </p:cNvCxnSpPr>
          <p:nvPr/>
        </p:nvCxnSpPr>
        <p:spPr>
          <a:xfrm>
            <a:off x="6126365" y="1247318"/>
            <a:ext cx="0" cy="4598411"/>
          </a:xfrm>
          <a:prstGeom prst="line">
            <a:avLst/>
          </a:prstGeom>
          <a:ln w="3175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3400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6093A4-5098-4A22-B04E-86F1039CC876}"/>
              </a:ext>
            </a:extLst>
          </p:cNvPr>
          <p:cNvSpPr/>
          <p:nvPr/>
        </p:nvSpPr>
        <p:spPr>
          <a:xfrm>
            <a:off x="894528" y="1620080"/>
            <a:ext cx="10366513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33E8C3-C2AA-4445-9D12-DD2D6A6A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5" y="131732"/>
            <a:ext cx="9714505" cy="62779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Readout of SNSPD arrays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F90423-F7FE-47D6-9CA2-698244B9C272}"/>
              </a:ext>
            </a:extLst>
          </p:cNvPr>
          <p:cNvCxnSpPr>
            <a:cxnSpLocks/>
          </p:cNvCxnSpPr>
          <p:nvPr/>
        </p:nvCxnSpPr>
        <p:spPr>
          <a:xfrm>
            <a:off x="746760" y="759528"/>
            <a:ext cx="10698480" cy="0"/>
          </a:xfrm>
          <a:prstGeom prst="line">
            <a:avLst/>
          </a:prstGeom>
          <a:ln w="3175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Slide Number Placeholder 497">
            <a:extLst>
              <a:ext uri="{FF2B5EF4-FFF2-40B4-BE49-F238E27FC236}">
                <a16:creationId xmlns:a16="http://schemas.microsoft.com/office/drawing/2014/main" id="{66E48127-A685-4D0D-9DA2-E777A2B93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1539" y="6450551"/>
            <a:ext cx="1312025" cy="365125"/>
          </a:xfrm>
        </p:spPr>
        <p:txBody>
          <a:bodyPr/>
          <a:lstStyle/>
          <a:p>
            <a:r>
              <a:rPr lang="en-US" dirty="0"/>
              <a:t>2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5154C2E-D24D-4410-BE5C-3EBDC70C2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4636" y="215649"/>
            <a:ext cx="676851" cy="3500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8C9764-A105-3D6C-D396-780F9E5166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3574" y="1461355"/>
            <a:ext cx="5706371" cy="231373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7D854F3-73FF-F466-A0CF-0BF2A87EED0C}"/>
              </a:ext>
            </a:extLst>
          </p:cNvPr>
          <p:cNvSpPr txBox="1"/>
          <p:nvPr/>
        </p:nvSpPr>
        <p:spPr>
          <a:xfrm>
            <a:off x="8044989" y="977079"/>
            <a:ext cx="2003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A31F34"/>
              </a:buClr>
            </a:pPr>
            <a:r>
              <a:rPr lang="en-US" sz="2000" b="1" dirty="0"/>
              <a:t>Digitized readout</a:t>
            </a:r>
            <a:endParaRPr lang="en-US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9DD290E-5B59-9332-1FB3-5887CEDBC18A}"/>
              </a:ext>
            </a:extLst>
          </p:cNvPr>
          <p:cNvSpPr/>
          <p:nvPr/>
        </p:nvSpPr>
        <p:spPr>
          <a:xfrm>
            <a:off x="7336685" y="3739752"/>
            <a:ext cx="34506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i="0" u="none" strike="noStrike" dirty="0">
                <a:solidFill>
                  <a:srgbClr val="333333"/>
                </a:solidFill>
                <a:effectLst/>
              </a:rPr>
              <a:t>M. </a:t>
            </a:r>
            <a:r>
              <a:rPr lang="en-US" sz="1600" b="0" i="0" u="none" strike="noStrike" dirty="0" err="1">
                <a:solidFill>
                  <a:srgbClr val="333333"/>
                </a:solidFill>
                <a:effectLst/>
              </a:rPr>
              <a:t>Yabuno</a:t>
            </a:r>
            <a:r>
              <a:rPr lang="en-US" sz="1600" dirty="0">
                <a:solidFill>
                  <a:srgbClr val="333333"/>
                </a:solidFill>
              </a:rPr>
              <a:t> </a:t>
            </a:r>
            <a:r>
              <a:rPr lang="en-US" sz="1600" i="1" dirty="0">
                <a:solidFill>
                  <a:srgbClr val="333333"/>
                </a:solidFill>
              </a:rPr>
              <a:t>et al.</a:t>
            </a:r>
            <a:r>
              <a:rPr lang="en-US" sz="1600" b="0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en-US" sz="1600" b="0" i="1" u="none" strike="noStrike" dirty="0">
                <a:solidFill>
                  <a:srgbClr val="333333"/>
                </a:solidFill>
                <a:effectLst/>
              </a:rPr>
              <a:t>Opt. Express 28 (2020)</a:t>
            </a:r>
            <a:endParaRPr lang="en-US" sz="1600" i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396ED48-3B4F-2B27-E65E-12381EDF0495}"/>
              </a:ext>
            </a:extLst>
          </p:cNvPr>
          <p:cNvSpPr txBox="1"/>
          <p:nvPr/>
        </p:nvSpPr>
        <p:spPr>
          <a:xfrm>
            <a:off x="6445915" y="4126928"/>
            <a:ext cx="53492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The digitization is a key element for scaling up.</a:t>
            </a:r>
          </a:p>
          <a:p>
            <a:pPr marL="342900" indent="-342900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Multi-chip system.</a:t>
            </a:r>
          </a:p>
          <a:p>
            <a:pPr marL="342900" indent="-342900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JJs can not drive high loads.</a:t>
            </a:r>
          </a:p>
          <a:p>
            <a:pPr>
              <a:buClr>
                <a:srgbClr val="A31F34"/>
              </a:buClr>
            </a:pP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D229FB-E146-A0EB-3752-0783DACC7AAB}"/>
              </a:ext>
            </a:extLst>
          </p:cNvPr>
          <p:cNvSpPr txBox="1"/>
          <p:nvPr/>
        </p:nvSpPr>
        <p:spPr>
          <a:xfrm>
            <a:off x="6844360" y="5327919"/>
            <a:ext cx="45029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A31F34"/>
              </a:buClr>
            </a:pPr>
            <a:r>
              <a:rPr lang="en-US" sz="2000" dirty="0"/>
              <a:t>On-chip integration with electronics and higher signal levels can help scaling up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FF353B-8B41-9022-D632-244227D2894E}"/>
              </a:ext>
            </a:extLst>
          </p:cNvPr>
          <p:cNvSpPr/>
          <p:nvPr/>
        </p:nvSpPr>
        <p:spPr>
          <a:xfrm>
            <a:off x="6844360" y="5281417"/>
            <a:ext cx="4502899" cy="822463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BB270E84-4E86-A5A6-5701-711CC52251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4235"/>
          <a:stretch/>
        </p:blipFill>
        <p:spPr>
          <a:xfrm>
            <a:off x="3129069" y="1620080"/>
            <a:ext cx="2672623" cy="2352691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8F987820-8DB0-6DBA-1BF6-044590AC68B6}"/>
              </a:ext>
            </a:extLst>
          </p:cNvPr>
          <p:cNvSpPr/>
          <p:nvPr/>
        </p:nvSpPr>
        <p:spPr>
          <a:xfrm>
            <a:off x="669126" y="2850497"/>
            <a:ext cx="2241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M. S. Allman </a:t>
            </a:r>
            <a:r>
              <a:rPr lang="en-US" sz="1600" i="1" dirty="0"/>
              <a:t>et al. Appl. Phys. Lett. 106 (2015)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D98FF43D-CABD-6F66-CDC2-37B4470C50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1015" y="4222792"/>
            <a:ext cx="2805597" cy="1863789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72F274D9-6C60-B477-5800-CD2EBA1238BD}"/>
              </a:ext>
            </a:extLst>
          </p:cNvPr>
          <p:cNvSpPr/>
          <p:nvPr/>
        </p:nvSpPr>
        <p:spPr>
          <a:xfrm>
            <a:off x="797227" y="5095060"/>
            <a:ext cx="20274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S. </a:t>
            </a:r>
            <a:r>
              <a:rPr lang="en-US" sz="1600" dirty="0" err="1"/>
              <a:t>Doerner</a:t>
            </a:r>
            <a:r>
              <a:rPr lang="en-US" sz="1600" dirty="0"/>
              <a:t> </a:t>
            </a:r>
            <a:r>
              <a:rPr lang="en-US" sz="1600" i="1" dirty="0"/>
              <a:t>et al. Appl. Phys. Lett. 111 (2017)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ABCD08E-08FD-3F9A-9F94-9544DC3DAC58}"/>
              </a:ext>
            </a:extLst>
          </p:cNvPr>
          <p:cNvSpPr txBox="1"/>
          <p:nvPr/>
        </p:nvSpPr>
        <p:spPr>
          <a:xfrm>
            <a:off x="2108779" y="977079"/>
            <a:ext cx="2411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A31F34"/>
              </a:buClr>
            </a:pPr>
            <a:r>
              <a:rPr lang="en-US" sz="2000" b="1" dirty="0"/>
              <a:t>Analog multiplexing</a:t>
            </a:r>
            <a:endParaRPr lang="en-US" b="1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CCE9A33-20D1-F940-C719-C7E4AD8BDE61}"/>
              </a:ext>
            </a:extLst>
          </p:cNvPr>
          <p:cNvSpPr txBox="1"/>
          <p:nvPr/>
        </p:nvSpPr>
        <p:spPr>
          <a:xfrm>
            <a:off x="973061" y="4295881"/>
            <a:ext cx="1545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A31F34"/>
              </a:buClr>
            </a:pPr>
            <a:r>
              <a:rPr lang="en-US" sz="2000" dirty="0">
                <a:solidFill>
                  <a:schemeClr val="accent1"/>
                </a:solidFill>
              </a:rPr>
              <a:t>Frequency</a:t>
            </a:r>
          </a:p>
          <a:p>
            <a:pPr algn="ctr">
              <a:buClr>
                <a:srgbClr val="A31F34"/>
              </a:buClr>
            </a:pPr>
            <a:r>
              <a:rPr lang="en-US" sz="2000" dirty="0">
                <a:solidFill>
                  <a:schemeClr val="accent1"/>
                </a:solidFill>
              </a:rPr>
              <a:t>multiplexing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9BA82B3-18D6-64C5-DA90-23E471475CAF}"/>
              </a:ext>
            </a:extLst>
          </p:cNvPr>
          <p:cNvSpPr txBox="1"/>
          <p:nvPr/>
        </p:nvSpPr>
        <p:spPr>
          <a:xfrm>
            <a:off x="908666" y="2103411"/>
            <a:ext cx="1727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A31F34"/>
              </a:buClr>
            </a:pPr>
            <a:r>
              <a:rPr lang="en-US" sz="2000" dirty="0">
                <a:solidFill>
                  <a:schemeClr val="accent1"/>
                </a:solidFill>
              </a:rPr>
              <a:t>Row-column</a:t>
            </a:r>
          </a:p>
          <a:p>
            <a:pPr algn="ctr">
              <a:buClr>
                <a:srgbClr val="A31F34"/>
              </a:buClr>
            </a:pPr>
            <a:r>
              <a:rPr lang="en-US" sz="2000" dirty="0">
                <a:solidFill>
                  <a:schemeClr val="accent1"/>
                </a:solidFill>
              </a:rPr>
              <a:t>readout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F68DDC0-23B2-052F-5C8E-8A750438C1AC}"/>
              </a:ext>
            </a:extLst>
          </p:cNvPr>
          <p:cNvSpPr/>
          <p:nvPr/>
        </p:nvSpPr>
        <p:spPr>
          <a:xfrm>
            <a:off x="3201108" y="1660975"/>
            <a:ext cx="148564" cy="280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0C3BAA7-47DD-D373-6D9E-5AC73497394F}"/>
              </a:ext>
            </a:extLst>
          </p:cNvPr>
          <p:cNvSpPr/>
          <p:nvPr/>
        </p:nvSpPr>
        <p:spPr>
          <a:xfrm>
            <a:off x="5650975" y="1579646"/>
            <a:ext cx="148564" cy="280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A76BA37-8852-AE4E-928F-D7DC4E8F0A4F}"/>
              </a:ext>
            </a:extLst>
          </p:cNvPr>
          <p:cNvCxnSpPr>
            <a:cxnSpLocks/>
          </p:cNvCxnSpPr>
          <p:nvPr/>
        </p:nvCxnSpPr>
        <p:spPr>
          <a:xfrm>
            <a:off x="6126365" y="1247318"/>
            <a:ext cx="0" cy="4598411"/>
          </a:xfrm>
          <a:prstGeom prst="line">
            <a:avLst/>
          </a:prstGeom>
          <a:ln w="3175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817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6093A4-5098-4A22-B04E-86F1039CC876}"/>
              </a:ext>
            </a:extLst>
          </p:cNvPr>
          <p:cNvSpPr/>
          <p:nvPr/>
        </p:nvSpPr>
        <p:spPr>
          <a:xfrm>
            <a:off x="894527" y="1704225"/>
            <a:ext cx="10366513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33E8C3-C2AA-4445-9D12-DD2D6A6A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5" y="131732"/>
            <a:ext cx="9714505" cy="62779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Superconducting nanowire electronics: </a:t>
            </a:r>
            <a:r>
              <a:rPr lang="en-US" sz="2800" dirty="0" err="1">
                <a:solidFill>
                  <a:schemeClr val="tx1"/>
                </a:solidFill>
              </a:rPr>
              <a:t>Nanocryotrons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F90423-F7FE-47D6-9CA2-698244B9C272}"/>
              </a:ext>
            </a:extLst>
          </p:cNvPr>
          <p:cNvCxnSpPr>
            <a:cxnSpLocks/>
          </p:cNvCxnSpPr>
          <p:nvPr/>
        </p:nvCxnSpPr>
        <p:spPr>
          <a:xfrm>
            <a:off x="746760" y="759528"/>
            <a:ext cx="10698480" cy="0"/>
          </a:xfrm>
          <a:prstGeom prst="line">
            <a:avLst/>
          </a:prstGeom>
          <a:ln w="3175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Slide Number Placeholder 497">
            <a:extLst>
              <a:ext uri="{FF2B5EF4-FFF2-40B4-BE49-F238E27FC236}">
                <a16:creationId xmlns:a16="http://schemas.microsoft.com/office/drawing/2014/main" id="{66E48127-A685-4D0D-9DA2-E777A2B93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1539" y="6450551"/>
            <a:ext cx="1312025" cy="365125"/>
          </a:xfrm>
        </p:spPr>
        <p:txBody>
          <a:bodyPr/>
          <a:lstStyle/>
          <a:p>
            <a:r>
              <a:rPr lang="en-US" dirty="0"/>
              <a:t>3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D258FB7B-1358-4795-92DF-904077BBA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4636" y="215649"/>
            <a:ext cx="676851" cy="35005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CB02C68-58C3-FD6C-3BBE-F15BEC1FB4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678"/>
          <a:stretch/>
        </p:blipFill>
        <p:spPr>
          <a:xfrm>
            <a:off x="2935888" y="1502898"/>
            <a:ext cx="1838848" cy="296466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A77AB13-D6B6-45D3-778D-B14E8BA503A2}"/>
              </a:ext>
            </a:extLst>
          </p:cNvPr>
          <p:cNvSpPr txBox="1"/>
          <p:nvPr/>
        </p:nvSpPr>
        <p:spPr>
          <a:xfrm>
            <a:off x="1340466" y="4516173"/>
            <a:ext cx="38739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A31F34"/>
              </a:buClr>
            </a:pPr>
            <a:r>
              <a:rPr lang="en-US" sz="1400" dirty="0"/>
              <a:t>A.N. McCaughan et al. </a:t>
            </a:r>
            <a:r>
              <a:rPr lang="en-US" sz="1400" i="1" dirty="0"/>
              <a:t>Nano Lett. </a:t>
            </a:r>
            <a:r>
              <a:rPr lang="en-US" sz="1400" dirty="0"/>
              <a:t>14 (2014)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99EDF4-1888-A4C5-DCB9-A21C452ACA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406"/>
          <a:stretch/>
        </p:blipFill>
        <p:spPr>
          <a:xfrm>
            <a:off x="5146337" y="1954749"/>
            <a:ext cx="1838848" cy="21880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AA1157-DA19-24E6-2E12-38BF088F0D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2017"/>
          <a:stretch/>
        </p:blipFill>
        <p:spPr>
          <a:xfrm>
            <a:off x="1574664" y="1960710"/>
            <a:ext cx="1566268" cy="21880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EA9322-024C-630D-9137-BCAFE178C2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4638" y="1933900"/>
            <a:ext cx="3187599" cy="21803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090923A-16C6-E2B1-08EE-9C83B512A269}"/>
              </a:ext>
            </a:extLst>
          </p:cNvPr>
          <p:cNvSpPr txBox="1"/>
          <p:nvPr/>
        </p:nvSpPr>
        <p:spPr>
          <a:xfrm>
            <a:off x="5787731" y="4180622"/>
            <a:ext cx="38739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A31F34"/>
              </a:buClr>
            </a:pPr>
            <a:r>
              <a:rPr lang="en-US" sz="1400" dirty="0"/>
              <a:t>R. Baghdadi et al. </a:t>
            </a:r>
            <a:r>
              <a:rPr lang="en-US" sz="1400" i="1" dirty="0"/>
              <a:t>Phys Rev. App. </a:t>
            </a:r>
            <a:r>
              <a:rPr lang="en-US" sz="1400" dirty="0"/>
              <a:t>14 (2020)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0A66CF-4910-31F0-3C0A-6E12E57A8116}"/>
              </a:ext>
            </a:extLst>
          </p:cNvPr>
          <p:cNvSpPr txBox="1"/>
          <p:nvPr/>
        </p:nvSpPr>
        <p:spPr>
          <a:xfrm>
            <a:off x="1978931" y="1046250"/>
            <a:ext cx="2740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A31F34"/>
              </a:buClr>
            </a:pPr>
            <a:r>
              <a:rPr lang="en-US" sz="2000" b="1" dirty="0" err="1"/>
              <a:t>Nanocryotron</a:t>
            </a:r>
            <a:r>
              <a:rPr lang="en-US" sz="2000" b="1" dirty="0"/>
              <a:t> (</a:t>
            </a:r>
            <a:r>
              <a:rPr lang="en-US" sz="2000" b="1" dirty="0" err="1"/>
              <a:t>nTron</a:t>
            </a:r>
            <a:r>
              <a:rPr lang="en-US" sz="2000" b="1" dirty="0"/>
              <a:t>)</a:t>
            </a:r>
            <a:endParaRPr lang="en-US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DEF76C-C4A7-2644-7471-0884BDE8643F}"/>
              </a:ext>
            </a:extLst>
          </p:cNvPr>
          <p:cNvSpPr txBox="1"/>
          <p:nvPr/>
        </p:nvSpPr>
        <p:spPr>
          <a:xfrm>
            <a:off x="6126721" y="1373698"/>
            <a:ext cx="34500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A31F34"/>
              </a:buClr>
            </a:pPr>
            <a:r>
              <a:rPr lang="en-US" sz="2000" b="1" dirty="0"/>
              <a:t>Heater-</a:t>
            </a:r>
            <a:r>
              <a:rPr lang="en-US" sz="2000" b="1" dirty="0" err="1"/>
              <a:t>Nanocryotron</a:t>
            </a:r>
            <a:r>
              <a:rPr lang="en-US" sz="2000" b="1" dirty="0"/>
              <a:t> (</a:t>
            </a:r>
            <a:r>
              <a:rPr lang="en-US" sz="2000" b="1" dirty="0" err="1"/>
              <a:t>hTron</a:t>
            </a:r>
            <a:r>
              <a:rPr lang="en-US" sz="2000" b="1" dirty="0"/>
              <a:t>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2947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6093A4-5098-4A22-B04E-86F1039CC876}"/>
              </a:ext>
            </a:extLst>
          </p:cNvPr>
          <p:cNvSpPr/>
          <p:nvPr/>
        </p:nvSpPr>
        <p:spPr>
          <a:xfrm>
            <a:off x="894527" y="1704225"/>
            <a:ext cx="10366513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33E8C3-C2AA-4445-9D12-DD2D6A6A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5" y="131732"/>
            <a:ext cx="9714505" cy="62779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Superconducting nanowire electronics: </a:t>
            </a:r>
            <a:r>
              <a:rPr lang="en-US" sz="2800" dirty="0" err="1">
                <a:solidFill>
                  <a:schemeClr val="tx1"/>
                </a:solidFill>
              </a:rPr>
              <a:t>Nanocryotrons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F90423-F7FE-47D6-9CA2-698244B9C272}"/>
              </a:ext>
            </a:extLst>
          </p:cNvPr>
          <p:cNvCxnSpPr>
            <a:cxnSpLocks/>
          </p:cNvCxnSpPr>
          <p:nvPr/>
        </p:nvCxnSpPr>
        <p:spPr>
          <a:xfrm>
            <a:off x="746760" y="759528"/>
            <a:ext cx="10698480" cy="0"/>
          </a:xfrm>
          <a:prstGeom prst="line">
            <a:avLst/>
          </a:prstGeom>
          <a:ln w="3175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Slide Number Placeholder 497">
            <a:extLst>
              <a:ext uri="{FF2B5EF4-FFF2-40B4-BE49-F238E27FC236}">
                <a16:creationId xmlns:a16="http://schemas.microsoft.com/office/drawing/2014/main" id="{66E48127-A685-4D0D-9DA2-E777A2B93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1539" y="6450551"/>
            <a:ext cx="1312025" cy="365125"/>
          </a:xfrm>
        </p:spPr>
        <p:txBody>
          <a:bodyPr/>
          <a:lstStyle/>
          <a:p>
            <a:r>
              <a:rPr lang="en-US" dirty="0"/>
              <a:t>3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D258FB7B-1358-4795-92DF-904077BBA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4636" y="215649"/>
            <a:ext cx="676851" cy="35005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CB02C68-58C3-FD6C-3BBE-F15BEC1FB4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678"/>
          <a:stretch/>
        </p:blipFill>
        <p:spPr>
          <a:xfrm>
            <a:off x="2935888" y="1502898"/>
            <a:ext cx="1838848" cy="296466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A77AB13-D6B6-45D3-778D-B14E8BA503A2}"/>
              </a:ext>
            </a:extLst>
          </p:cNvPr>
          <p:cNvSpPr txBox="1"/>
          <p:nvPr/>
        </p:nvSpPr>
        <p:spPr>
          <a:xfrm>
            <a:off x="1340466" y="4516173"/>
            <a:ext cx="38739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A31F34"/>
              </a:buClr>
            </a:pPr>
            <a:r>
              <a:rPr lang="en-US" sz="1400" dirty="0"/>
              <a:t>A.N. McCaughan et al. </a:t>
            </a:r>
            <a:r>
              <a:rPr lang="en-US" sz="1400" i="1" dirty="0"/>
              <a:t>Nano Lett. </a:t>
            </a:r>
            <a:r>
              <a:rPr lang="en-US" sz="1400" dirty="0"/>
              <a:t>14 (2014)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99EDF4-1888-A4C5-DCB9-A21C452ACA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406"/>
          <a:stretch/>
        </p:blipFill>
        <p:spPr>
          <a:xfrm>
            <a:off x="5146337" y="1954749"/>
            <a:ext cx="1838848" cy="21880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AA1157-DA19-24E6-2E12-38BF088F0D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2017"/>
          <a:stretch/>
        </p:blipFill>
        <p:spPr>
          <a:xfrm>
            <a:off x="1574664" y="1960710"/>
            <a:ext cx="1566268" cy="21880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EA9322-024C-630D-9137-BCAFE178C2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4638" y="1933900"/>
            <a:ext cx="3187599" cy="21803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090923A-16C6-E2B1-08EE-9C83B512A269}"/>
              </a:ext>
            </a:extLst>
          </p:cNvPr>
          <p:cNvSpPr txBox="1"/>
          <p:nvPr/>
        </p:nvSpPr>
        <p:spPr>
          <a:xfrm>
            <a:off x="5787731" y="4180622"/>
            <a:ext cx="38739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A31F34"/>
              </a:buClr>
            </a:pPr>
            <a:r>
              <a:rPr lang="en-US" sz="1400" dirty="0"/>
              <a:t>R. Baghdadi et al. </a:t>
            </a:r>
            <a:r>
              <a:rPr lang="en-US" sz="1400" i="1" dirty="0"/>
              <a:t>Phys Rev. App. </a:t>
            </a:r>
            <a:r>
              <a:rPr lang="en-US" sz="1400" dirty="0"/>
              <a:t>14 (2020)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0A66CF-4910-31F0-3C0A-6E12E57A8116}"/>
              </a:ext>
            </a:extLst>
          </p:cNvPr>
          <p:cNvSpPr txBox="1"/>
          <p:nvPr/>
        </p:nvSpPr>
        <p:spPr>
          <a:xfrm>
            <a:off x="1978931" y="1046250"/>
            <a:ext cx="2740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A31F34"/>
              </a:buClr>
            </a:pPr>
            <a:r>
              <a:rPr lang="en-US" sz="2000" b="1" dirty="0" err="1"/>
              <a:t>Nanocryotron</a:t>
            </a:r>
            <a:r>
              <a:rPr lang="en-US" sz="2000" b="1" dirty="0"/>
              <a:t> (</a:t>
            </a:r>
            <a:r>
              <a:rPr lang="en-US" sz="2000" b="1" dirty="0" err="1"/>
              <a:t>nTron</a:t>
            </a:r>
            <a:r>
              <a:rPr lang="en-US" sz="2000" b="1" dirty="0"/>
              <a:t>)</a:t>
            </a:r>
            <a:endParaRPr lang="en-US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DEF76C-C4A7-2644-7471-0884BDE8643F}"/>
              </a:ext>
            </a:extLst>
          </p:cNvPr>
          <p:cNvSpPr txBox="1"/>
          <p:nvPr/>
        </p:nvSpPr>
        <p:spPr>
          <a:xfrm>
            <a:off x="6126721" y="1373698"/>
            <a:ext cx="34500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A31F34"/>
              </a:buClr>
            </a:pPr>
            <a:r>
              <a:rPr lang="en-US" sz="2000" b="1" dirty="0"/>
              <a:t>Heater-</a:t>
            </a:r>
            <a:r>
              <a:rPr lang="en-US" sz="2000" b="1" dirty="0" err="1"/>
              <a:t>Nanocryotron</a:t>
            </a:r>
            <a:r>
              <a:rPr lang="en-US" sz="2000" b="1" dirty="0"/>
              <a:t> (</a:t>
            </a:r>
            <a:r>
              <a:rPr lang="en-US" sz="2000" b="1" dirty="0" err="1"/>
              <a:t>hTron</a:t>
            </a:r>
            <a:r>
              <a:rPr lang="en-US" sz="2000" b="1" dirty="0"/>
              <a:t>)</a:t>
            </a:r>
            <a:endParaRPr lang="en-US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465005-EAA5-4D19-BC5E-262A1D630D8A}"/>
              </a:ext>
            </a:extLst>
          </p:cNvPr>
          <p:cNvSpPr txBox="1"/>
          <p:nvPr/>
        </p:nvSpPr>
        <p:spPr>
          <a:xfrm>
            <a:off x="2372445" y="5160064"/>
            <a:ext cx="534923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Simple structure</a:t>
            </a:r>
          </a:p>
          <a:p>
            <a:pPr marL="342900" indent="-342900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Magnetic field robustness</a:t>
            </a:r>
          </a:p>
          <a:p>
            <a:pPr>
              <a:buClr>
                <a:srgbClr val="A31F34"/>
              </a:buClr>
            </a:pPr>
            <a:endParaRPr lang="en-US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FCCE86-A9EC-9BB8-5E54-1B35BFC30494}"/>
              </a:ext>
            </a:extLst>
          </p:cNvPr>
          <p:cNvSpPr txBox="1"/>
          <p:nvPr/>
        </p:nvSpPr>
        <p:spPr>
          <a:xfrm>
            <a:off x="6274720" y="5160063"/>
            <a:ext cx="534923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High load driving</a:t>
            </a:r>
          </a:p>
          <a:p>
            <a:pPr marL="342900" indent="-342900">
              <a:buClr>
                <a:srgbClr val="A31F34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Coupling with CMOS, JJs</a:t>
            </a:r>
          </a:p>
          <a:p>
            <a:pPr>
              <a:buClr>
                <a:srgbClr val="A31F34"/>
              </a:buClr>
            </a:pPr>
            <a:endParaRPr lang="en-US" sz="20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DE28776-750A-819F-F5EF-CCB0FB27D812}"/>
              </a:ext>
            </a:extLst>
          </p:cNvPr>
          <p:cNvSpPr/>
          <p:nvPr/>
        </p:nvSpPr>
        <p:spPr>
          <a:xfrm>
            <a:off x="2172902" y="5096956"/>
            <a:ext cx="7812913" cy="963782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68457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Custom 6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54949"/>
      </a:accent1>
      <a:accent2>
        <a:srgbClr val="A31F34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89BA98403E7B14BB425A7BA2E4EE45B" ma:contentTypeVersion="4" ma:contentTypeDescription="Create a new document." ma:contentTypeScope="" ma:versionID="6753565245beec4606c7999fc3d74ca1">
  <xsd:schema xmlns:xsd="http://www.w3.org/2001/XMLSchema" xmlns:xs="http://www.w3.org/2001/XMLSchema" xmlns:p="http://schemas.microsoft.com/office/2006/metadata/properties" xmlns:ns3="e36f359f-7d28-415e-9c16-7839522f01e4" targetNamespace="http://schemas.microsoft.com/office/2006/metadata/properties" ma:root="true" ma:fieldsID="d5ebad214ee3ee22ea5552fa53282b83" ns3:_="">
    <xsd:import namespace="e36f359f-7d28-415e-9c16-7839522f01e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6f359f-7d28-415e-9c16-7839522f01e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412A8C4-8705-4BC1-9337-B729A6B682BD}">
  <ds:schemaRefs>
    <ds:schemaRef ds:uri="e36f359f-7d28-415e-9c16-7839522f01e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39EEA5E-5F55-41DB-93EE-01212D08C1C7}">
  <ds:schemaRefs>
    <ds:schemaRef ds:uri="e36f359f-7d28-415e-9c16-7839522f01e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ABC51AA-19E4-485A-A814-0A17B4E5684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62631</TotalTime>
  <Words>3185</Words>
  <Application>Microsoft Macintosh PowerPoint</Application>
  <PresentationFormat>Widescreen</PresentationFormat>
  <Paragraphs>551</Paragraphs>
  <Slides>51</Slides>
  <Notes>51</Notes>
  <HiddenSlides>6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6" baseType="lpstr">
      <vt:lpstr>Arial</vt:lpstr>
      <vt:lpstr>Calibri</vt:lpstr>
      <vt:lpstr>Calibri Light</vt:lpstr>
      <vt:lpstr>Helvetica</vt:lpstr>
      <vt:lpstr>Retrospect</vt:lpstr>
      <vt:lpstr>A superconducting nanowire pulse counter integrated with an SNSPD</vt:lpstr>
      <vt:lpstr>Superconducting Nanowire Single-Photon Detectors (SNSPDs)</vt:lpstr>
      <vt:lpstr>Superconducting Nanowire Single-Photon Detectors (SNSPDs)</vt:lpstr>
      <vt:lpstr>Superconducting Nanowire Single-Photon Detectors (SNSPDs)</vt:lpstr>
      <vt:lpstr>Readout of SNSPD arrays</vt:lpstr>
      <vt:lpstr>Readout of SNSPD arrays</vt:lpstr>
      <vt:lpstr>Readout of SNSPD arrays</vt:lpstr>
      <vt:lpstr>Superconducting nanowire electronics: Nanocryotrons</vt:lpstr>
      <vt:lpstr>Superconducting nanowire electronics: Nanocryotrons</vt:lpstr>
      <vt:lpstr>Superconducting nanowire electronics </vt:lpstr>
      <vt:lpstr>Superconducting nanowire electronics </vt:lpstr>
      <vt:lpstr>Superconducting nanowire electronics </vt:lpstr>
      <vt:lpstr>Superconducting nanowire electronics </vt:lpstr>
      <vt:lpstr>Superconducting nanowire electronics </vt:lpstr>
      <vt:lpstr>Megapixel SNSPD array for hyperspectral imaging</vt:lpstr>
      <vt:lpstr>Megapixel SNSPD array for hyperspectral imaging</vt:lpstr>
      <vt:lpstr>Superconducting nanowire pulse counter</vt:lpstr>
      <vt:lpstr>Superconducting nanowire pulse counter</vt:lpstr>
      <vt:lpstr>Superconducting nanowire pulse counter</vt:lpstr>
      <vt:lpstr>Superconducting nanowire pulse counter</vt:lpstr>
      <vt:lpstr>Superconducting nanowire pulse counter</vt:lpstr>
      <vt:lpstr>Superconducting nanowire pulse counter</vt:lpstr>
      <vt:lpstr>Superconducting nanowire pulse counter</vt:lpstr>
      <vt:lpstr>Superconducting nanowire pulse counter</vt:lpstr>
      <vt:lpstr>Superconducting nanowire pulse counter</vt:lpstr>
      <vt:lpstr>Superconducting nanowire pulse counter</vt:lpstr>
      <vt:lpstr>Fabrication </vt:lpstr>
      <vt:lpstr>Fabrication </vt:lpstr>
      <vt:lpstr>Single stage: measurements</vt:lpstr>
      <vt:lpstr>Single stage: measurements</vt:lpstr>
      <vt:lpstr>2-digit counter: fabrication </vt:lpstr>
      <vt:lpstr>2-digit counter: measurements  </vt:lpstr>
      <vt:lpstr>2-digit counter: measurements  </vt:lpstr>
      <vt:lpstr>2-digit counter: measurements  </vt:lpstr>
      <vt:lpstr>SNSPD + 2-digit counter</vt:lpstr>
      <vt:lpstr>SNSPD + 2-digit counter</vt:lpstr>
      <vt:lpstr>SNSPD + 2-digit counter</vt:lpstr>
      <vt:lpstr>SNSPD + 2-digit counter</vt:lpstr>
      <vt:lpstr>SNSPD + 2-digit counter</vt:lpstr>
      <vt:lpstr>SNSPD + 2-digit counter</vt:lpstr>
      <vt:lpstr>Read-out method: shift-register</vt:lpstr>
      <vt:lpstr>Read-out method: shift-register </vt:lpstr>
      <vt:lpstr>Read-out method: parallel</vt:lpstr>
      <vt:lpstr>Read-out method: parallel</vt:lpstr>
      <vt:lpstr>Megapixel SNSPD array</vt:lpstr>
      <vt:lpstr>Megapixel SNSPD array</vt:lpstr>
      <vt:lpstr>Conclusions</vt:lpstr>
      <vt:lpstr>Conclusions</vt:lpstr>
      <vt:lpstr>Conclusions</vt:lpstr>
      <vt:lpstr>Acknowledgement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of Superconducting Nanowire-Based Neurons and Synapses for Power-Efficient Spiking Neural Networks</dc:title>
  <dc:creator>CASTELLANI MATTEO</dc:creator>
  <cp:lastModifiedBy>Matteo Castellani</cp:lastModifiedBy>
  <cp:revision>197</cp:revision>
  <dcterms:created xsi:type="dcterms:W3CDTF">2020-10-14T20:51:42Z</dcterms:created>
  <dcterms:modified xsi:type="dcterms:W3CDTF">2022-11-29T18:57:42Z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0x010100A89BA98403E7B14BB425A7BA2E4EE45B</vt:lpwstr>
  </property>
</Properties>
</file>