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82" r:id="rId3"/>
    <p:sldId id="281" r:id="rId4"/>
    <p:sldId id="259" r:id="rId5"/>
    <p:sldId id="275" r:id="rId6"/>
    <p:sldId id="279" r:id="rId7"/>
    <p:sldId id="277" r:id="rId8"/>
    <p:sldId id="278" r:id="rId9"/>
    <p:sldId id="263" r:id="rId10"/>
    <p:sldId id="283" r:id="rId11"/>
    <p:sldId id="271" r:id="rId12"/>
    <p:sldId id="265" r:id="rId13"/>
    <p:sldId id="266" r:id="rId14"/>
    <p:sldId id="267" r:id="rId15"/>
    <p:sldId id="268" r:id="rId16"/>
    <p:sldId id="269" r:id="rId17"/>
    <p:sldId id="284" r:id="rId18"/>
    <p:sldId id="289" r:id="rId19"/>
    <p:sldId id="285" r:id="rId20"/>
    <p:sldId id="290" r:id="rId21"/>
    <p:sldId id="291" r:id="rId22"/>
    <p:sldId id="292" r:id="rId23"/>
    <p:sldId id="293" r:id="rId24"/>
    <p:sldId id="288" r:id="rId25"/>
    <p:sldId id="296" r:id="rId26"/>
    <p:sldId id="294" r:id="rId27"/>
    <p:sldId id="270" r:id="rId28"/>
    <p:sldId id="29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0"/>
    <p:restoredTop sz="94922"/>
  </p:normalViewPr>
  <p:slideViewPr>
    <p:cSldViewPr snapToGrid="0" snapToObjects="1">
      <p:cViewPr varScale="1">
        <p:scale>
          <a:sx n="83" d="100"/>
          <a:sy n="83" d="100"/>
        </p:scale>
        <p:origin x="4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5F3BD-CA83-D54A-886F-5938A36924E9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C776B-3839-E748-AE5F-E9DAB78BA2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8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C776B-3839-E748-AE5F-E9DAB78BA25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37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C776B-3839-E748-AE5F-E9DAB78BA25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73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C776B-3839-E748-AE5F-E9DAB78BA25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980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C776B-3839-E748-AE5F-E9DAB78BA25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102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C776B-3839-E748-AE5F-E9DAB78BA25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15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C776B-3839-E748-AE5F-E9DAB78BA25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20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C776B-3839-E748-AE5F-E9DAB78BA25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070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C776B-3839-E748-AE5F-E9DAB78BA25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54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C776B-3839-E748-AE5F-E9DAB78BA25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81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C776B-3839-E748-AE5F-E9DAB78BA25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09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C776B-3839-E748-AE5F-E9DAB78BA25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347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C776B-3839-E748-AE5F-E9DAB78BA25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967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C776B-3839-E748-AE5F-E9DAB78BA25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426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C776B-3839-E748-AE5F-E9DAB78BA25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363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A046-5B96-5A46-8FFE-7D31A2822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1C2A7D-B5F5-664F-A5C9-77CA2A4EC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5FEB6-0E73-334C-AC02-03D1AEBE8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DAA0C-2C00-504F-BB4E-016C23A6E2D6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0E918-825A-5449-A7C8-383D4635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0F62B-D00D-0147-B9ED-B9A20211E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3189-EFAC-9446-8911-0AD7B3E41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880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35A9-2F85-CE4E-A9C5-4B60BE160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3593B-BE87-B64E-9A6F-28651D824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BEF1-A1D6-0340-A98B-93638C5BF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DAA0C-2C00-504F-BB4E-016C23A6E2D6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76FD2-25ED-AF4B-BDAB-F44F86F50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6966-EDD8-3341-83FC-8210E9C40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3189-EFAC-9446-8911-0AD7B3E41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234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9C7EBE-5C86-3241-A38B-0F31EAA5A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0277D2-57C1-4743-9C5F-0C119B8B0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E137D-A942-B846-9A9B-15FAD8447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DAA0C-2C00-504F-BB4E-016C23A6E2D6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A208F-A8EF-EF4C-8D90-9A0928FA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7D56F-B1BB-1042-9880-A228374F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3189-EFAC-9446-8911-0AD7B3E41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20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FC0D-AA99-C948-860A-DA5B65244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54932-17EC-5048-BD8C-3A9BFA76A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084DC-208F-7D49-AA50-EF7B4125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DAA0C-2C00-504F-BB4E-016C23A6E2D6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F42C2-68E5-C444-B14D-791E326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37F52-BF7E-2547-8C34-16E894952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3189-EFAC-9446-8911-0AD7B3E41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29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EF36D-0D81-3540-9C27-7D812C114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9719F-39DC-E240-9F04-1AD3B40A8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9478C-19FD-5B4E-973A-86896A5C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DAA0C-2C00-504F-BB4E-016C23A6E2D6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E559B-1D53-584B-9080-635A7A3F8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31D89-327A-1D42-819A-C020BC6C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3189-EFAC-9446-8911-0AD7B3E41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74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70B06-8B0E-4541-8A20-31E2B9B4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184B9-FDCB-E046-BF6C-A6E486B81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669A4-5F5E-6344-B327-AD3A7249F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447AC-7FDC-4447-A2E5-91F19047A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DAA0C-2C00-504F-BB4E-016C23A6E2D6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E2055-E22E-DF4D-8B28-A672D83A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943E1-A708-8B4C-BB3E-17ACD553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3189-EFAC-9446-8911-0AD7B3E41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67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073A7-1D31-F843-A8E1-92455091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D5FB6-6EAC-FD4C-8E61-F62955BE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F9A7FD-BC72-DC4E-A5D1-2106D660E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3524A0-C335-C841-B60A-C09B1DCEA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2476B-633F-9548-8608-C12B4B1845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FC0364-9A2A-2D46-BD7C-4B70C4614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DAA0C-2C00-504F-BB4E-016C23A6E2D6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AEEFE-B093-834C-BE28-DC34E766C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59D51F-1565-E040-9CF5-91E4ABDA4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3189-EFAC-9446-8911-0AD7B3E41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64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145CE-8C0F-F246-B3C7-56DE5A033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343362-FD1C-CB43-9F58-77AFCDC0C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DAA0C-2C00-504F-BB4E-016C23A6E2D6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E33BE-9801-354C-B07D-99D8EADD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CE0B78-ED96-9E48-B71C-3E5463EE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3189-EFAC-9446-8911-0AD7B3E41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117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124D4-E95B-4C44-91BB-8DF74346F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DAA0C-2C00-504F-BB4E-016C23A6E2D6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EF6DF-148E-D74C-B626-CC28166D3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489D3-D2C8-4C43-B2CA-C36C66F9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3189-EFAC-9446-8911-0AD7B3E41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178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4EEB-7890-2B42-9E15-FA028E7FF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F1208-5CBC-6343-8E79-2CAB3BD01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3AA0B-9C8E-7446-B291-84D18D1A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219BF-188B-F74D-9805-D3DB065B9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DAA0C-2C00-504F-BB4E-016C23A6E2D6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1A38F-24CE-2B4D-A26C-ADA7742EB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076EF-2E25-0745-9AEB-7A856157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3189-EFAC-9446-8911-0AD7B3E41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78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3F0DA-DD5D-6847-9305-15D5AEA9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0788D4-6189-8B47-B986-62A035D13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DB04D-113B-3D4E-B629-8C2041286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38E54-9206-B541-9C26-9CD6F7682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DAA0C-2C00-504F-BB4E-016C23A6E2D6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35CC2-5511-774B-B506-FBAD293A8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78E61-7263-6B4D-AD8B-D3A058E09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33189-EFAC-9446-8911-0AD7B3E41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65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B690A-C7AD-3147-BE97-BB274EF2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0EEAC-626C-7F43-8514-FC6148B64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A336E-E966-E248-98EF-109550924E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DAA0C-2C00-504F-BB4E-016C23A6E2D6}" type="datetimeFigureOut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645C6-5559-694A-BDD5-39FBF3796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40F61-7AE8-5349-98D8-C529E01E6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33189-EFAC-9446-8911-0AD7B3E414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17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55.emf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2.jpg"/><Relationship Id="rId10" Type="http://schemas.openxmlformats.org/officeDocument/2006/relationships/image" Target="../media/image64.png"/><Relationship Id="rId4" Type="http://schemas.openxmlformats.org/officeDocument/2006/relationships/image" Target="../media/image60.jpe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AEB9F-80A4-E94F-958A-2AB23D6964EF}"/>
              </a:ext>
            </a:extLst>
          </p:cNvPr>
          <p:cNvSpPr txBox="1"/>
          <p:nvPr/>
        </p:nvSpPr>
        <p:spPr>
          <a:xfrm>
            <a:off x="964096" y="1045531"/>
            <a:ext cx="96484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Superconducting Tunnel Junction (STJ)</a:t>
            </a:r>
          </a:p>
          <a:p>
            <a:pPr algn="ctr"/>
            <a:r>
              <a:rPr lang="en-US" sz="4000" b="1" dirty="0"/>
              <a:t>Radiation Detectors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EACCA-FBC5-4C4C-9AA3-DF80AC798733}"/>
              </a:ext>
            </a:extLst>
          </p:cNvPr>
          <p:cNvSpPr txBox="1"/>
          <p:nvPr/>
        </p:nvSpPr>
        <p:spPr>
          <a:xfrm>
            <a:off x="3807371" y="2905780"/>
            <a:ext cx="4577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Stephan Friedrich, LLNL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07E39-6623-9B47-A96C-FC3C306FD11A}"/>
              </a:ext>
            </a:extLst>
          </p:cNvPr>
          <p:cNvSpPr txBox="1"/>
          <p:nvPr/>
        </p:nvSpPr>
        <p:spPr>
          <a:xfrm>
            <a:off x="2104170" y="4489031"/>
            <a:ext cx="7368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Part 1: What are STJs?</a:t>
            </a:r>
          </a:p>
          <a:p>
            <a:r>
              <a:rPr lang="en-US" sz="2800" b="1" dirty="0"/>
              <a:t>Part 2: The </a:t>
            </a:r>
            <a:r>
              <a:rPr lang="en-US" sz="2800" b="1" dirty="0" err="1"/>
              <a:t>BeEST</a:t>
            </a:r>
            <a:r>
              <a:rPr lang="en-US" sz="2800" b="1" dirty="0"/>
              <a:t> Sterile Neutrino Search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30BCEF-E6BA-B849-8933-FBFC60F4A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64096" cy="10455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5628BF-85E2-304F-A063-595F41C36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815" y="52552"/>
            <a:ext cx="91440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C632D7-3003-2541-A32C-6A39A7138617}"/>
              </a:ext>
            </a:extLst>
          </p:cNvPr>
          <p:cNvSpPr/>
          <p:nvPr/>
        </p:nvSpPr>
        <p:spPr>
          <a:xfrm>
            <a:off x="964096" y="6343783"/>
            <a:ext cx="10478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This work was performed under the auspices of the U.S. Department of Energy by Lawrence Livermore National Laboratory under Contract DE-AC52-07NA27344.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LLNL-PRES-811064 </a:t>
            </a:r>
          </a:p>
        </p:txBody>
      </p:sp>
    </p:spTree>
    <p:extLst>
      <p:ext uri="{BB962C8B-B14F-4D97-AF65-F5344CB8AC3E}">
        <p14:creationId xmlns:p14="http://schemas.microsoft.com/office/powerpoint/2010/main" val="3935247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1271752" y="493986"/>
            <a:ext cx="9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Automated STJ Cooling to 0.1K</a:t>
            </a: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37D81E5B-2AF8-264F-97A2-C2F3021EE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46" y="5982243"/>
            <a:ext cx="11056454" cy="381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Adiabatic Demagnetization Refrigerators (ADRs) are compact, reliable, automated and commercially available.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AD6EB4FB-7085-AF6F-A1D9-1BE05F82F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49" y="1135740"/>
            <a:ext cx="761395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D1E6D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0" dirty="0"/>
              <a:t>1990s:		       </a:t>
            </a:r>
            <a:r>
              <a:rPr lang="en-US" dirty="0"/>
              <a:t>		2010s</a:t>
            </a:r>
            <a:r>
              <a:rPr lang="en-US" b="0" dirty="0"/>
              <a:t>:</a:t>
            </a:r>
          </a:p>
          <a:p>
            <a:r>
              <a:rPr lang="en-US" dirty="0"/>
              <a:t>Liquid N</a:t>
            </a:r>
            <a:r>
              <a:rPr lang="en-US" baseline="-25000" dirty="0"/>
              <a:t>2</a:t>
            </a:r>
            <a:r>
              <a:rPr lang="en-US" dirty="0"/>
              <a:t> and He pre-cooling</a:t>
            </a:r>
            <a:r>
              <a:rPr lang="en-US" b="0" dirty="0"/>
              <a:t>		Pulse-tube pre-cooling (“dry”)</a:t>
            </a:r>
          </a:p>
          <a:p>
            <a:r>
              <a:rPr lang="en-US" dirty="0"/>
              <a:t>Single-stage ADR			Two-stage ADR</a:t>
            </a:r>
            <a:endParaRPr lang="en-US" b="0" dirty="0"/>
          </a:p>
        </p:txBody>
      </p:sp>
      <p:pic>
        <p:nvPicPr>
          <p:cNvPr id="12" name="Picture 11" descr="cryostat &amp; analysis">
            <a:extLst>
              <a:ext uri="{FF2B5EF4-FFF2-40B4-BE49-F238E27FC236}">
                <a16:creationId xmlns:a16="http://schemas.microsoft.com/office/drawing/2014/main" id="{B06E5CFF-507C-C5FE-962A-506450C0D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449" y="2022379"/>
            <a:ext cx="2127557" cy="3510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machine on the counter&#10;&#10;Description automatically generated with low confidence">
            <a:extLst>
              <a:ext uri="{FF2B5EF4-FFF2-40B4-BE49-F238E27FC236}">
                <a16:creationId xmlns:a16="http://schemas.microsoft.com/office/drawing/2014/main" id="{367E7127-4F65-3CEC-6D3C-37277E46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338" y="2025319"/>
            <a:ext cx="3355862" cy="34543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C0913E-CA60-D5A2-7DEF-4DC951348F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854" y="2146231"/>
            <a:ext cx="691225" cy="6275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3EA8E0-D71C-1D36-6871-55623DABF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3815" y="1"/>
            <a:ext cx="1738183" cy="560294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95EA217D-C829-F1A5-174E-BF78050B0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8426" y="4002292"/>
            <a:ext cx="3352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1) Close heat switch</a:t>
            </a:r>
          </a:p>
          <a:p>
            <a:pPr algn="l"/>
            <a:r>
              <a:rPr lang="en-US" sz="1800" dirty="0"/>
              <a:t>2) Apply B (lower entropy S)</a:t>
            </a:r>
          </a:p>
          <a:p>
            <a:pPr algn="l"/>
            <a:r>
              <a:rPr lang="en-US" sz="1800" dirty="0"/>
              <a:t>3) Open heat switch (decouple T)</a:t>
            </a:r>
          </a:p>
          <a:p>
            <a:pPr algn="l"/>
            <a:r>
              <a:rPr lang="en-US" sz="1800" dirty="0"/>
              <a:t>4) Reduce B slowly (keeping  </a:t>
            </a:r>
          </a:p>
          <a:p>
            <a:pPr marL="182880" algn="l"/>
            <a:r>
              <a:rPr lang="en-US" sz="1800" dirty="0"/>
              <a:t> entropy constant </a:t>
            </a:r>
            <a:r>
              <a:rPr lang="en-US" sz="1800" dirty="0" err="1">
                <a:sym typeface="Symbol" pitchFamily="28" charset="2"/>
              </a:rPr>
              <a:t></a:t>
            </a:r>
            <a:r>
              <a:rPr lang="en-US" sz="1800" dirty="0">
                <a:sym typeface="Symbol" pitchFamily="28" charset="2"/>
              </a:rPr>
              <a:t> reduce T)</a:t>
            </a:r>
            <a:endParaRPr lang="en-US" sz="1800" dirty="0"/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1D28D191-C423-4189-1EE2-6AD7A5052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6026" y="1487692"/>
            <a:ext cx="3438525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85BA68-E81D-3B18-E735-CD0A6914D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276" y="0"/>
            <a:ext cx="764255" cy="7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20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1271752" y="493986"/>
            <a:ext cx="9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STJ Operation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5CAC8E-25F4-F842-90EB-75FA8A2A7A97}"/>
              </a:ext>
            </a:extLst>
          </p:cNvPr>
          <p:cNvSpPr txBox="1"/>
          <p:nvPr/>
        </p:nvSpPr>
        <p:spPr>
          <a:xfrm>
            <a:off x="1214086" y="1143810"/>
            <a:ext cx="607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Current-Voltage I(V) Curve (Textbook Version)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5A0EB0-4FD1-EE45-ACE0-E2AC583D65E2}"/>
              </a:ext>
            </a:extLst>
          </p:cNvPr>
          <p:cNvSpPr txBox="1"/>
          <p:nvPr/>
        </p:nvSpPr>
        <p:spPr>
          <a:xfrm>
            <a:off x="8695039" y="1143810"/>
            <a:ext cx="3093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I(V) Curve (Real Life)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7993D6-3CCB-7343-B24B-9937694AA2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7535" y="2145764"/>
            <a:ext cx="3714411" cy="32855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62CA18-0DA1-E44F-A4E8-B6ABAAFEF8BB}"/>
              </a:ext>
            </a:extLst>
          </p:cNvPr>
          <p:cNvSpPr/>
          <p:nvPr/>
        </p:nvSpPr>
        <p:spPr>
          <a:xfrm>
            <a:off x="5120306" y="3854158"/>
            <a:ext cx="556054" cy="17431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8AAC9C4-B329-4541-A60E-BC83997C71B8}"/>
              </a:ext>
            </a:extLst>
          </p:cNvPr>
          <p:cNvCxnSpPr>
            <a:cxnSpLocks/>
          </p:cNvCxnSpPr>
          <p:nvPr/>
        </p:nvCxnSpPr>
        <p:spPr>
          <a:xfrm flipV="1">
            <a:off x="5676360" y="2192851"/>
            <a:ext cx="3018679" cy="167366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D6E3361D-BB01-C744-8ADE-28F6CEEA9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96" y="1675493"/>
            <a:ext cx="2206106" cy="409845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2A861A0-FC4E-9146-BC52-CA12AF3713EB}"/>
              </a:ext>
            </a:extLst>
          </p:cNvPr>
          <p:cNvSpPr txBox="1"/>
          <p:nvPr/>
        </p:nvSpPr>
        <p:spPr>
          <a:xfrm>
            <a:off x="874162" y="5812297"/>
            <a:ext cx="1828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I. Giaever (1960)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C54793-ABF2-954D-81C2-551E8CDBDB7D}"/>
              </a:ext>
            </a:extLst>
          </p:cNvPr>
          <p:cNvSpPr txBox="1"/>
          <p:nvPr/>
        </p:nvSpPr>
        <p:spPr>
          <a:xfrm>
            <a:off x="3484606" y="2844983"/>
            <a:ext cx="1828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dc Josephson</a:t>
            </a:r>
          </a:p>
          <a:p>
            <a:r>
              <a:rPr lang="en-US" dirty="0"/>
              <a:t>current (1962)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87B211-C9C9-194A-AB44-DD982AD3DD91}"/>
              </a:ext>
            </a:extLst>
          </p:cNvPr>
          <p:cNvSpPr/>
          <p:nvPr/>
        </p:nvSpPr>
        <p:spPr>
          <a:xfrm>
            <a:off x="2638862" y="2866768"/>
            <a:ext cx="531340" cy="1834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05080DC-FFA7-214B-9FC1-BF221654A63B}"/>
              </a:ext>
            </a:extLst>
          </p:cNvPr>
          <p:cNvGrpSpPr/>
          <p:nvPr/>
        </p:nvGrpSpPr>
        <p:grpSpPr>
          <a:xfrm>
            <a:off x="8049867" y="1944633"/>
            <a:ext cx="3801629" cy="3678994"/>
            <a:chOff x="7986717" y="2296783"/>
            <a:chExt cx="3801629" cy="367899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4C36C04-9A4D-8044-8641-E70F900298A1}"/>
                </a:ext>
              </a:extLst>
            </p:cNvPr>
            <p:cNvSpPr/>
            <p:nvPr/>
          </p:nvSpPr>
          <p:spPr>
            <a:xfrm>
              <a:off x="8639860" y="2545001"/>
              <a:ext cx="2842052" cy="28194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10899D-9D17-5242-B4EB-E9D708475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740" t="29910" r="24662" b="32252"/>
            <a:stretch/>
          </p:blipFill>
          <p:spPr>
            <a:xfrm>
              <a:off x="7986717" y="2296783"/>
              <a:ext cx="3801629" cy="3678994"/>
            </a:xfrm>
            <a:prstGeom prst="rect">
              <a:avLst/>
            </a:prstGeom>
          </p:spPr>
        </p:pic>
      </p:grpSp>
      <p:sp>
        <p:nvSpPr>
          <p:cNvPr id="34" name="Text Box 9">
            <a:extLst>
              <a:ext uri="{FF2B5EF4-FFF2-40B4-BE49-F238E27FC236}">
                <a16:creationId xmlns:a16="http://schemas.microsoft.com/office/drawing/2014/main" id="{37D81E5B-2AF8-264F-97A2-C2F3021EE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0604" y="6046199"/>
            <a:ext cx="4382531" cy="381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Cool to ≤ 0.1T</a:t>
            </a:r>
            <a:r>
              <a:rPr lang="en-US" baseline="-25000" dirty="0">
                <a:latin typeface="+mn-lt"/>
                <a:ea typeface="+mn-ea"/>
                <a:cs typeface="+mn-cs"/>
              </a:rPr>
              <a:t>C</a:t>
            </a:r>
            <a:r>
              <a:rPr lang="en-US" dirty="0">
                <a:latin typeface="+mn-lt"/>
                <a:ea typeface="+mn-ea"/>
                <a:cs typeface="+mn-cs"/>
              </a:rPr>
              <a:t> to suppress thermal current.</a:t>
            </a: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id="{EEB6BFB8-1848-DF44-9B01-89549772D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7115" y="6046199"/>
            <a:ext cx="4188940" cy="381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Apply B to suppress dc Josephson current.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C2FB753-C6CE-0447-ADA2-CEA76E7C7338}"/>
              </a:ext>
            </a:extLst>
          </p:cNvPr>
          <p:cNvCxnSpPr>
            <a:cxnSpLocks/>
          </p:cNvCxnSpPr>
          <p:nvPr/>
        </p:nvCxnSpPr>
        <p:spPr>
          <a:xfrm flipH="1" flipV="1">
            <a:off x="5664003" y="4028469"/>
            <a:ext cx="3039007" cy="966482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C113CBC-F09E-FE4D-9D58-5E6D0FE61725}"/>
              </a:ext>
            </a:extLst>
          </p:cNvPr>
          <p:cNvSpPr txBox="1"/>
          <p:nvPr/>
        </p:nvSpPr>
        <p:spPr>
          <a:xfrm>
            <a:off x="8694479" y="2578973"/>
            <a:ext cx="1300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Suppressed</a:t>
            </a:r>
          </a:p>
          <a:p>
            <a:r>
              <a:rPr lang="en-US" dirty="0"/>
              <a:t>Josephson</a:t>
            </a:r>
          </a:p>
          <a:p>
            <a:r>
              <a:rPr lang="en-US" dirty="0"/>
              <a:t>current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15EBC6-EF0D-224C-BC1B-7DE0155FA95B}"/>
              </a:ext>
            </a:extLst>
          </p:cNvPr>
          <p:cNvSpPr txBox="1"/>
          <p:nvPr/>
        </p:nvSpPr>
        <p:spPr>
          <a:xfrm>
            <a:off x="8923379" y="3466600"/>
            <a:ext cx="1300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Thermal</a:t>
            </a:r>
          </a:p>
          <a:p>
            <a:pPr algn="ctr"/>
            <a:r>
              <a:rPr lang="en-US" dirty="0"/>
              <a:t>leakage</a:t>
            </a:r>
          </a:p>
          <a:p>
            <a:pPr algn="ctr"/>
            <a:r>
              <a:rPr lang="en-US" dirty="0"/>
              <a:t>current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7810C62-CF4B-FE4C-8DF5-2BE825B26F4A}"/>
              </a:ext>
            </a:extLst>
          </p:cNvPr>
          <p:cNvSpPr txBox="1"/>
          <p:nvPr/>
        </p:nvSpPr>
        <p:spPr>
          <a:xfrm>
            <a:off x="9990409" y="2186028"/>
            <a:ext cx="1501839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Fiske modes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631007E-68E7-624A-A19E-8F83E96890B5}"/>
              </a:ext>
            </a:extLst>
          </p:cNvPr>
          <p:cNvCxnSpPr/>
          <p:nvPr/>
        </p:nvCxnSpPr>
        <p:spPr>
          <a:xfrm>
            <a:off x="9512172" y="4305776"/>
            <a:ext cx="0" cy="218291"/>
          </a:xfrm>
          <a:prstGeom prst="line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FDD5713-AE6F-8A41-AA5D-B19363309A73}"/>
              </a:ext>
            </a:extLst>
          </p:cNvPr>
          <p:cNvCxnSpPr>
            <a:cxnSpLocks/>
          </p:cNvCxnSpPr>
          <p:nvPr/>
        </p:nvCxnSpPr>
        <p:spPr>
          <a:xfrm>
            <a:off x="8849027" y="3466071"/>
            <a:ext cx="0" cy="730604"/>
          </a:xfrm>
          <a:prstGeom prst="line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070704A-4B79-524E-B6EE-5572500BA6BD}"/>
              </a:ext>
            </a:extLst>
          </p:cNvPr>
          <p:cNvCxnSpPr>
            <a:cxnSpLocks/>
          </p:cNvCxnSpPr>
          <p:nvPr/>
        </p:nvCxnSpPr>
        <p:spPr>
          <a:xfrm>
            <a:off x="10920247" y="2504831"/>
            <a:ext cx="0" cy="92110"/>
          </a:xfrm>
          <a:prstGeom prst="line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206BFA0-7E2F-644A-B9A0-627FF3402A2E}"/>
              </a:ext>
            </a:extLst>
          </p:cNvPr>
          <p:cNvCxnSpPr>
            <a:cxnSpLocks/>
          </p:cNvCxnSpPr>
          <p:nvPr/>
        </p:nvCxnSpPr>
        <p:spPr>
          <a:xfrm>
            <a:off x="11134432" y="2504831"/>
            <a:ext cx="0" cy="188941"/>
          </a:xfrm>
          <a:prstGeom prst="line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69C90AA-67B3-4B4C-B1FF-C9D6E032D2D4}"/>
              </a:ext>
            </a:extLst>
          </p:cNvPr>
          <p:cNvCxnSpPr>
            <a:cxnSpLocks/>
          </p:cNvCxnSpPr>
          <p:nvPr/>
        </p:nvCxnSpPr>
        <p:spPr>
          <a:xfrm>
            <a:off x="10360669" y="2504831"/>
            <a:ext cx="0" cy="1855010"/>
          </a:xfrm>
          <a:prstGeom prst="line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0E410AD-3C78-7128-ADBF-60901E084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58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2C3C0A8-CC16-3243-85C3-E32CE6CBCECB}"/>
              </a:ext>
            </a:extLst>
          </p:cNvPr>
          <p:cNvSpPr/>
          <p:nvPr/>
        </p:nvSpPr>
        <p:spPr>
          <a:xfrm>
            <a:off x="1223319" y="2829697"/>
            <a:ext cx="2903837" cy="2891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1271752" y="493986"/>
            <a:ext cx="9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STJ Electronics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5F117BFF-55C6-0240-93D7-0B040A69B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119" y="5029605"/>
            <a:ext cx="45146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/>
              <a:t>• Low noise, stable biasing, dc voltage bias</a:t>
            </a:r>
          </a:p>
          <a:p>
            <a:r>
              <a:rPr lang="en-US" dirty="0"/>
              <a:t>• Computer-controlled</a:t>
            </a:r>
          </a:p>
          <a:p>
            <a:r>
              <a:rPr lang="en-US" dirty="0"/>
              <a:t>• 32 preamplifiers per board</a:t>
            </a:r>
          </a:p>
        </p:txBody>
      </p:sp>
      <p:pic>
        <p:nvPicPr>
          <p:cNvPr id="5" name="Picture 5" descr="STJ_Analog_RevA.jpg">
            <a:extLst>
              <a:ext uri="{FF2B5EF4-FFF2-40B4-BE49-F238E27FC236}">
                <a16:creationId xmlns:a16="http://schemas.microsoft.com/office/drawing/2014/main" id="{90F9A52F-428F-4B4F-BB3F-5F99B499A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290265" y="1898928"/>
            <a:ext cx="5091539" cy="302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6174BFA4-CF8A-274B-90F7-AAB023901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8438" y="1288790"/>
            <a:ext cx="58551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/>
              <a:t>Computer-Controlled Preamplifier (XIA)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1AA5F-AAB1-4C49-89D3-69950A302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599" y="0"/>
            <a:ext cx="1864400" cy="8350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C644DB-B10A-5249-BCB1-D94FFEADAE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41" t="28192" r="21397" b="33003"/>
          <a:stretch/>
        </p:blipFill>
        <p:spPr>
          <a:xfrm>
            <a:off x="592199" y="2449710"/>
            <a:ext cx="4361981" cy="3914304"/>
          </a:xfrm>
          <a:prstGeom prst="rect">
            <a:avLst/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E490245E-8FE9-E84C-8454-608662276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67" y="1290181"/>
            <a:ext cx="42507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/>
              <a:t>Readout Requirements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865AD153-4607-B64A-AA52-726B40A66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77" y="1750454"/>
            <a:ext cx="35717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/>
              <a:t>• Low noise (e</a:t>
            </a:r>
            <a:r>
              <a:rPr lang="en-US" baseline="-25000" dirty="0"/>
              <a:t>n</a:t>
            </a:r>
            <a:r>
              <a:rPr lang="en-US" dirty="0"/>
              <a:t> ≤ 1 nV/√Hz)</a:t>
            </a:r>
          </a:p>
          <a:p>
            <a:r>
              <a:rPr lang="en-US" dirty="0"/>
              <a:t>• Stable biasing (to ±few µV)</a:t>
            </a:r>
          </a:p>
          <a:p>
            <a:r>
              <a:rPr lang="en-US" dirty="0"/>
              <a:t>• Voltage bias (dc load line &lt;100 Ω)</a:t>
            </a:r>
          </a:p>
        </p:txBody>
      </p:sp>
      <p:sp>
        <p:nvSpPr>
          <p:cNvPr id="18" name="Text Box 70">
            <a:extLst>
              <a:ext uri="{FF2B5EF4-FFF2-40B4-BE49-F238E27FC236}">
                <a16:creationId xmlns:a16="http://schemas.microsoft.com/office/drawing/2014/main" id="{A864361B-F1B6-1D40-B8A7-821FD13D8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722" y="6019680"/>
            <a:ext cx="592457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/>
              <a:t>Specialized STJ preamplifiers are commercially available, too.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AE72FF-F67A-62EE-23B4-E3C38252E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76" y="0"/>
            <a:ext cx="764255" cy="7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08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1271752" y="493986"/>
            <a:ext cx="9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STJ vs. Si Detectors</a:t>
            </a:r>
          </a:p>
        </p:txBody>
      </p:sp>
      <p:pic>
        <p:nvPicPr>
          <p:cNvPr id="3" name="Picture 2" descr="STJ_Performance_v4.pct">
            <a:extLst>
              <a:ext uri="{FF2B5EF4-FFF2-40B4-BE49-F238E27FC236}">
                <a16:creationId xmlns:a16="http://schemas.microsoft.com/office/drawing/2014/main" id="{37093F4D-EE22-824B-949A-D16ED773D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370967"/>
            <a:ext cx="8229600" cy="4572000"/>
          </a:xfrm>
          <a:prstGeom prst="rect">
            <a:avLst/>
          </a:prstGeom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6D5D9F20-0C65-094C-A922-7DD4668A9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821" y="5942967"/>
            <a:ext cx="7373217" cy="392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High resolution is important at low energies where lines are closely spaced.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FABCEA-90F9-DD4F-A1AC-80C896A29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844" y="1349994"/>
            <a:ext cx="1066800" cy="1000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19FA8D-44D9-634C-BC3F-432F576081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3815" y="1"/>
            <a:ext cx="1738183" cy="560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8BA7FB-C3D7-D43E-B248-DA7937B5D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76" y="0"/>
            <a:ext cx="764255" cy="7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11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5941224-E95A-C948-85A7-0480D4C21372}"/>
              </a:ext>
            </a:extLst>
          </p:cNvPr>
          <p:cNvSpPr/>
          <p:nvPr/>
        </p:nvSpPr>
        <p:spPr>
          <a:xfrm>
            <a:off x="5938343" y="5575796"/>
            <a:ext cx="4466897" cy="392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8C4601-4DC3-AF43-940F-C57E7A188720}"/>
              </a:ext>
            </a:extLst>
          </p:cNvPr>
          <p:cNvSpPr/>
          <p:nvPr/>
        </p:nvSpPr>
        <p:spPr>
          <a:xfrm>
            <a:off x="5938344" y="4644488"/>
            <a:ext cx="2743202" cy="392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7096EC-6036-0644-B86E-FA96EA994D0D}"/>
              </a:ext>
            </a:extLst>
          </p:cNvPr>
          <p:cNvSpPr/>
          <p:nvPr/>
        </p:nvSpPr>
        <p:spPr>
          <a:xfrm>
            <a:off x="5938344" y="3690098"/>
            <a:ext cx="4897821" cy="392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1271752" y="493986"/>
            <a:ext cx="9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STJ Performance: Resolution and Linearity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A45937-A2CB-F741-B5CD-68DE321E57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47" t="4144" r="14402" b="23423"/>
          <a:stretch/>
        </p:blipFill>
        <p:spPr>
          <a:xfrm>
            <a:off x="1271752" y="1226814"/>
            <a:ext cx="4103437" cy="53907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1A0994-D345-4C4F-9C6E-D175D79FDE0E}"/>
              </a:ext>
            </a:extLst>
          </p:cNvPr>
          <p:cNvSpPr txBox="1"/>
          <p:nvPr/>
        </p:nvSpPr>
        <p:spPr>
          <a:xfrm>
            <a:off x="5585822" y="3713181"/>
            <a:ext cx="562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pitchFamily="2" charset="2"/>
              </a:rPr>
              <a:t></a:t>
            </a:r>
            <a:r>
              <a:rPr lang="en-US" dirty="0">
                <a:effectLst/>
              </a:rPr>
              <a:t> </a:t>
            </a:r>
            <a:r>
              <a:rPr lang="en-US" dirty="0"/>
              <a:t>Energy resolution between ~1.5 and ~2.5 eV FWHM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04AD2C-AE84-2E46-B8F0-A54BC68C8FC0}"/>
              </a:ext>
            </a:extLst>
          </p:cNvPr>
          <p:cNvSpPr txBox="1"/>
          <p:nvPr/>
        </p:nvSpPr>
        <p:spPr>
          <a:xfrm>
            <a:off x="5585822" y="4644489"/>
            <a:ext cx="4325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pitchFamily="2" charset="2"/>
              </a:rPr>
              <a:t></a:t>
            </a:r>
            <a:r>
              <a:rPr lang="en-US" dirty="0">
                <a:effectLst/>
              </a:rPr>
              <a:t> </a:t>
            </a:r>
            <a:r>
              <a:rPr lang="en-US" dirty="0"/>
              <a:t>Only quadratic non-linearity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FAE2A2-D9F1-874E-A334-2A9AC3D8697E}"/>
              </a:ext>
            </a:extLst>
          </p:cNvPr>
          <p:cNvSpPr txBox="1"/>
          <p:nvPr/>
        </p:nvSpPr>
        <p:spPr>
          <a:xfrm>
            <a:off x="5585821" y="5575796"/>
            <a:ext cx="5061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pitchFamily="2" charset="2"/>
              </a:rPr>
              <a:t></a:t>
            </a:r>
            <a:r>
              <a:rPr lang="en-US" dirty="0">
                <a:effectLst/>
              </a:rPr>
              <a:t> </a:t>
            </a:r>
            <a:r>
              <a:rPr lang="en-US" dirty="0"/>
              <a:t>Calibration accuracy of order ±1 meV in 1 hour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5C3688-C917-7443-B890-EC4ED8799EA7}"/>
              </a:ext>
            </a:extLst>
          </p:cNvPr>
          <p:cNvSpPr txBox="1"/>
          <p:nvPr/>
        </p:nvSpPr>
        <p:spPr>
          <a:xfrm>
            <a:off x="5585822" y="2781873"/>
            <a:ext cx="554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pitchFamily="2" charset="2"/>
              </a:rPr>
              <a:t></a:t>
            </a:r>
            <a:r>
              <a:rPr lang="en-US" dirty="0">
                <a:effectLst/>
              </a:rPr>
              <a:t> Comb of peaks at integer multiples of 3.5 eV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350A3-B43D-8749-AA19-4CD8DE5BA52E}"/>
              </a:ext>
            </a:extLst>
          </p:cNvPr>
          <p:cNvSpPr txBox="1"/>
          <p:nvPr/>
        </p:nvSpPr>
        <p:spPr>
          <a:xfrm>
            <a:off x="5811795" y="1702292"/>
            <a:ext cx="5318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Symbol" pitchFamily="2" charset="2"/>
              </a:rPr>
              <a:t>Pulsed 355 nm (3.5eV) laser at 5,000 Hz</a:t>
            </a: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89DE27-C4E4-8610-D3CC-21D3E583B488}"/>
              </a:ext>
            </a:extLst>
          </p:cNvPr>
          <p:cNvSpPr txBox="1"/>
          <p:nvPr/>
        </p:nvSpPr>
        <p:spPr>
          <a:xfrm>
            <a:off x="3039479" y="1046033"/>
            <a:ext cx="2335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ym typeface="Symbol" pitchFamily="2" charset="2"/>
              </a:rPr>
              <a:t>S. Friedrich et al., JLTP (2020)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6F64D-60CE-C1A3-B7C6-F5AEA5DA1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76" y="0"/>
            <a:ext cx="764255" cy="7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2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1271752" y="493986"/>
            <a:ext cx="9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STJ Performance: Speed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0EF19-DD64-6B4E-9797-7DB4BB2DB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21" y="1931346"/>
            <a:ext cx="8587400" cy="3564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EE0B98-EE33-D74D-BEEA-E4B6A7505359}"/>
              </a:ext>
            </a:extLst>
          </p:cNvPr>
          <p:cNvSpPr txBox="1"/>
          <p:nvPr/>
        </p:nvSpPr>
        <p:spPr>
          <a:xfrm>
            <a:off x="3016879" y="1931346"/>
            <a:ext cx="2322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M. Frank et al, RSI (1998)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D9E21-DB18-0044-B7B0-97CD199F5D38}"/>
              </a:ext>
            </a:extLst>
          </p:cNvPr>
          <p:cNvSpPr txBox="1"/>
          <p:nvPr/>
        </p:nvSpPr>
        <p:spPr>
          <a:xfrm>
            <a:off x="6516241" y="1875753"/>
            <a:ext cx="2541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M. Carpenter et al., JLPT  (2017)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8529E-F9AA-D74C-B016-F79DC06A10A2}"/>
              </a:ext>
            </a:extLst>
          </p:cNvPr>
          <p:cNvSpPr txBox="1"/>
          <p:nvPr/>
        </p:nvSpPr>
        <p:spPr>
          <a:xfrm>
            <a:off x="1554472" y="1241147"/>
            <a:ext cx="332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Symbol" pitchFamily="2" charset="2"/>
              </a:rPr>
              <a:t>Nb-STJs (</a:t>
            </a:r>
            <a:r>
              <a:rPr lang="en-US" sz="2400" b="1" baseline="-25000" dirty="0">
                <a:effectLst/>
              </a:rPr>
              <a:t>decay</a:t>
            </a:r>
            <a:r>
              <a:rPr lang="en-US" sz="2400" b="1" dirty="0">
                <a:effectLst/>
              </a:rPr>
              <a:t> ≈ few </a:t>
            </a:r>
            <a:r>
              <a:rPr lang="en-US" sz="2400" b="1" dirty="0"/>
              <a:t>µ</a:t>
            </a:r>
            <a:r>
              <a:rPr lang="en-US" sz="2400" b="1" dirty="0">
                <a:effectLst/>
              </a:rPr>
              <a:t>s)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3174EB-E71F-2240-9CCC-4EFFF79DABFA}"/>
              </a:ext>
            </a:extLst>
          </p:cNvPr>
          <p:cNvSpPr txBox="1"/>
          <p:nvPr/>
        </p:nvSpPr>
        <p:spPr>
          <a:xfrm>
            <a:off x="5848172" y="1237513"/>
            <a:ext cx="3789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Symbol" pitchFamily="2" charset="2"/>
              </a:rPr>
              <a:t>Ta-STJs (</a:t>
            </a:r>
            <a:r>
              <a:rPr lang="en-US" sz="2400" b="1" baseline="-25000" dirty="0">
                <a:effectLst/>
              </a:rPr>
              <a:t>decay</a:t>
            </a:r>
            <a:r>
              <a:rPr lang="en-US" sz="2400" b="1" dirty="0">
                <a:effectLst/>
              </a:rPr>
              <a:t> ≈ few 10 </a:t>
            </a:r>
            <a:r>
              <a:rPr lang="en-US" sz="2400" b="1" dirty="0"/>
              <a:t>µ</a:t>
            </a:r>
            <a:r>
              <a:rPr lang="en-US" sz="2400" b="1" dirty="0">
                <a:effectLst/>
              </a:rPr>
              <a:t>s)</a:t>
            </a:r>
            <a:endParaRPr lang="en-US" sz="2400" b="1" dirty="0"/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DF42C3C2-763C-B84B-952F-C8D06391F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187" y="5982243"/>
            <a:ext cx="7541624" cy="381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STJs detectors can be operated at rates well above 1000 counts/s per pixel.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0A42D2-6B90-2448-B1F2-FFB35558A5CB}"/>
              </a:ext>
            </a:extLst>
          </p:cNvPr>
          <p:cNvSpPr txBox="1"/>
          <p:nvPr/>
        </p:nvSpPr>
        <p:spPr>
          <a:xfrm>
            <a:off x="9637986" y="2258638"/>
            <a:ext cx="22185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STJ Signal:</a:t>
            </a:r>
          </a:p>
          <a:p>
            <a:r>
              <a:rPr lang="en-US" dirty="0"/>
              <a:t>• Single exponential</a:t>
            </a:r>
          </a:p>
          <a:p>
            <a:r>
              <a:rPr lang="en-US" dirty="0"/>
              <a:t>   decay constant</a:t>
            </a:r>
          </a:p>
          <a:p>
            <a:endParaRPr lang="en-US" dirty="0"/>
          </a:p>
          <a:p>
            <a:r>
              <a:rPr lang="en-US" dirty="0"/>
              <a:t>DSP pulse processing:</a:t>
            </a:r>
          </a:p>
          <a:p>
            <a:r>
              <a:rPr lang="en-US" dirty="0"/>
              <a:t>• Trapezoidal filter</a:t>
            </a:r>
          </a:p>
          <a:p>
            <a:r>
              <a:rPr lang="en-US" dirty="0"/>
              <a:t>• Pile-up rejection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D6A80D-D6AF-1247-B8D5-CE1E3A6172F6}"/>
              </a:ext>
            </a:extLst>
          </p:cNvPr>
          <p:cNvSpPr txBox="1"/>
          <p:nvPr/>
        </p:nvSpPr>
        <p:spPr>
          <a:xfrm>
            <a:off x="6633808" y="4635762"/>
            <a:ext cx="221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~20,000 counts/s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3331AB-F5F0-4546-AFEE-9E8E33B43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599" y="0"/>
            <a:ext cx="1864400" cy="8350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9D6E7E-F3B9-E49B-A776-2E778D404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76" y="0"/>
            <a:ext cx="764255" cy="7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55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916581" y="506290"/>
            <a:ext cx="10557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Part II: The </a:t>
            </a:r>
            <a:r>
              <a:rPr lang="en-US" sz="3600" b="1" dirty="0" err="1"/>
              <a:t>BeEST</a:t>
            </a:r>
            <a:r>
              <a:rPr lang="en-US" sz="3600" b="1" dirty="0"/>
              <a:t> Sterile Neutrino Search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FBD0203-3E14-1853-3605-187125D9C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47" y="2009619"/>
            <a:ext cx="4708273" cy="312315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CEADA58-2B2D-B69F-E670-88BE75ACBE4A}"/>
              </a:ext>
            </a:extLst>
          </p:cNvPr>
          <p:cNvGrpSpPr/>
          <p:nvPr/>
        </p:nvGrpSpPr>
        <p:grpSpPr>
          <a:xfrm>
            <a:off x="7415691" y="2299692"/>
            <a:ext cx="3162706" cy="2258616"/>
            <a:chOff x="5200547" y="3166098"/>
            <a:chExt cx="3162706" cy="225861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9714B1-49C7-2903-3BCB-947DDAC27790}"/>
                </a:ext>
              </a:extLst>
            </p:cNvPr>
            <p:cNvSpPr/>
            <p:nvPr/>
          </p:nvSpPr>
          <p:spPr>
            <a:xfrm>
              <a:off x="5200547" y="3178455"/>
              <a:ext cx="3162706" cy="2246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E842736-AA4F-F039-7757-4C680430F6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62814" y="3462847"/>
              <a:ext cx="2793836" cy="194951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1A6186B-B92F-7E06-5A78-AFC0B03FBC8C}"/>
                </a:ext>
              </a:extLst>
            </p:cNvPr>
            <p:cNvSpPr txBox="1"/>
            <p:nvPr/>
          </p:nvSpPr>
          <p:spPr>
            <a:xfrm>
              <a:off x="5212904" y="3166098"/>
              <a:ext cx="310092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                 Fermions                     Bosons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52326E2-FD5C-3EEE-7001-F93127FAFAA0}"/>
                </a:ext>
              </a:extLst>
            </p:cNvPr>
            <p:cNvSpPr txBox="1"/>
            <p:nvPr/>
          </p:nvSpPr>
          <p:spPr>
            <a:xfrm rot="16200000">
              <a:off x="4399591" y="4238494"/>
              <a:ext cx="198048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Leptons        Quarks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411A3A0-BDA3-9EB1-E072-DC2A6676B13B}"/>
                </a:ext>
              </a:extLst>
            </p:cNvPr>
            <p:cNvSpPr/>
            <p:nvPr/>
          </p:nvSpPr>
          <p:spPr>
            <a:xfrm>
              <a:off x="5239029" y="3222246"/>
              <a:ext cx="3079383" cy="2147313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9014E13-B1DE-EB76-BCC2-D197D6627476}"/>
                </a:ext>
              </a:extLst>
            </p:cNvPr>
            <p:cNvSpPr/>
            <p:nvPr/>
          </p:nvSpPr>
          <p:spPr>
            <a:xfrm>
              <a:off x="5587067" y="3449975"/>
              <a:ext cx="1169428" cy="97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F1C1638-B8F7-400D-31F2-B8CF2DE08A8E}"/>
              </a:ext>
            </a:extLst>
          </p:cNvPr>
          <p:cNvSpPr txBox="1"/>
          <p:nvPr/>
        </p:nvSpPr>
        <p:spPr>
          <a:xfrm>
            <a:off x="1645912" y="1428078"/>
            <a:ext cx="332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Symbol" pitchFamily="2" charset="2"/>
              </a:rPr>
              <a:t>What is Dark Matter?</a:t>
            </a:r>
            <a:endParaRPr lang="en-US" sz="24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A8221E-85DB-44A0-9C9F-4FE02CC02B80}"/>
              </a:ext>
            </a:extLst>
          </p:cNvPr>
          <p:cNvSpPr txBox="1"/>
          <p:nvPr/>
        </p:nvSpPr>
        <p:spPr>
          <a:xfrm>
            <a:off x="6195369" y="1428078"/>
            <a:ext cx="560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Symbol" pitchFamily="2" charset="2"/>
              </a:rPr>
              <a:t>Do Right-Handed (Sterile) Neutrinos Exist?</a:t>
            </a:r>
            <a:endParaRPr lang="en-US" sz="24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2F414D-8BAB-7AE2-927E-3EC880029607}"/>
              </a:ext>
            </a:extLst>
          </p:cNvPr>
          <p:cNvSpPr txBox="1"/>
          <p:nvPr/>
        </p:nvSpPr>
        <p:spPr>
          <a:xfrm>
            <a:off x="7167873" y="5522686"/>
            <a:ext cx="3651982" cy="723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• Why are all neutrinos left-handed?</a:t>
            </a:r>
          </a:p>
          <a:p>
            <a:r>
              <a:rPr lang="en-US" dirty="0"/>
              <a:t>• Why do neutrinos have mass?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75D95E-5CAA-0220-CDA1-11B49379BF35}"/>
              </a:ext>
            </a:extLst>
          </p:cNvPr>
          <p:cNvSpPr txBox="1"/>
          <p:nvPr/>
        </p:nvSpPr>
        <p:spPr>
          <a:xfrm>
            <a:off x="974477" y="5522686"/>
            <a:ext cx="4309212" cy="723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• What is 85% of the mass in the Universe?</a:t>
            </a:r>
          </a:p>
          <a:p>
            <a:r>
              <a:rPr lang="en-US" dirty="0"/>
              <a:t>• Why the matter-antimatter asymmetry? </a:t>
            </a:r>
          </a:p>
        </p:txBody>
      </p:sp>
    </p:spTree>
    <p:extLst>
      <p:ext uri="{BB962C8B-B14F-4D97-AF65-F5344CB8AC3E}">
        <p14:creationId xmlns:p14="http://schemas.microsoft.com/office/powerpoint/2010/main" val="1992313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D79F60-0BA6-E9B1-64BA-A35806E143AC}"/>
              </a:ext>
            </a:extLst>
          </p:cNvPr>
          <p:cNvSpPr txBox="1"/>
          <p:nvPr/>
        </p:nvSpPr>
        <p:spPr>
          <a:xfrm>
            <a:off x="2027433" y="496708"/>
            <a:ext cx="8137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How to Find Something that </a:t>
            </a:r>
          </a:p>
          <a:p>
            <a:pPr marL="514350" indent="-514350" algn="ctr">
              <a:buAutoNum type="arabicParenR"/>
            </a:pPr>
            <a:r>
              <a:rPr lang="en-US" sz="2400" dirty="0"/>
              <a:t>Doesn’t emit light </a:t>
            </a:r>
          </a:p>
          <a:p>
            <a:pPr marL="514350" indent="-514350" algn="ctr">
              <a:buAutoNum type="arabicParenR"/>
            </a:pPr>
            <a:r>
              <a:rPr lang="en-US" sz="2400" dirty="0"/>
              <a:t>Doesn’t absorb light</a:t>
            </a:r>
          </a:p>
          <a:p>
            <a:pPr marL="514350" indent="-514350" algn="ctr">
              <a:buAutoNum type="arabicParenR"/>
            </a:pPr>
            <a:r>
              <a:rPr lang="en-US" sz="2400" dirty="0"/>
              <a:t>Doesn’t interact (except through its mass)?</a:t>
            </a:r>
          </a:p>
        </p:txBody>
      </p:sp>
    </p:spTree>
    <p:extLst>
      <p:ext uri="{BB962C8B-B14F-4D97-AF65-F5344CB8AC3E}">
        <p14:creationId xmlns:p14="http://schemas.microsoft.com/office/powerpoint/2010/main" val="3669992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D79F60-0BA6-E9B1-64BA-A35806E143AC}"/>
              </a:ext>
            </a:extLst>
          </p:cNvPr>
          <p:cNvSpPr txBox="1"/>
          <p:nvPr/>
        </p:nvSpPr>
        <p:spPr>
          <a:xfrm>
            <a:off x="2027433" y="496708"/>
            <a:ext cx="8137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How to Find Something that </a:t>
            </a:r>
          </a:p>
          <a:p>
            <a:pPr marL="514350" indent="-514350" algn="ctr">
              <a:buAutoNum type="arabicParenR"/>
            </a:pPr>
            <a:r>
              <a:rPr lang="en-US" sz="2400" dirty="0"/>
              <a:t>Doesn’t emit light </a:t>
            </a:r>
          </a:p>
          <a:p>
            <a:pPr marL="514350" indent="-514350" algn="ctr">
              <a:buAutoNum type="arabicParenR"/>
            </a:pPr>
            <a:r>
              <a:rPr lang="en-US" sz="2400" dirty="0"/>
              <a:t>Doesn’t absorb light</a:t>
            </a:r>
          </a:p>
          <a:p>
            <a:pPr marL="514350" indent="-514350" algn="ctr">
              <a:buAutoNum type="arabicParenR"/>
            </a:pPr>
            <a:r>
              <a:rPr lang="en-US" sz="2400" dirty="0"/>
              <a:t>Doesn’t interact (except through its mass)?</a:t>
            </a:r>
          </a:p>
        </p:txBody>
      </p:sp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669363F6-7341-43DC-3370-3A9AB03D10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906" y="2701445"/>
            <a:ext cx="3819414" cy="34250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2AB110-93C6-4BF6-A6AF-6923EFC6731D}"/>
              </a:ext>
            </a:extLst>
          </p:cNvPr>
          <p:cNvSpPr txBox="1"/>
          <p:nvPr/>
        </p:nvSpPr>
        <p:spPr>
          <a:xfrm>
            <a:off x="6558456" y="3429000"/>
            <a:ext cx="4606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From the recoil it causes!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|p</a:t>
            </a:r>
            <a:r>
              <a:rPr lang="en-US" sz="2400" baseline="-25000" dirty="0"/>
              <a:t>Li-7</a:t>
            </a:r>
            <a:r>
              <a:rPr lang="en-US" sz="2400" dirty="0"/>
              <a:t>| = |</a:t>
            </a:r>
            <a:r>
              <a:rPr lang="en-US" sz="2400" dirty="0" err="1"/>
              <a:t>p</a:t>
            </a:r>
            <a:r>
              <a:rPr lang="en-US" sz="2400" baseline="-25000" dirty="0" err="1">
                <a:latin typeface="Symbol" pitchFamily="2" charset="2"/>
              </a:rPr>
              <a:t>n</a:t>
            </a:r>
            <a:r>
              <a:rPr lang="en-US" sz="2400" dirty="0"/>
              <a:t>|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(Missing momentum experiment.)</a:t>
            </a:r>
          </a:p>
        </p:txBody>
      </p:sp>
    </p:spTree>
    <p:extLst>
      <p:ext uri="{BB962C8B-B14F-4D97-AF65-F5344CB8AC3E}">
        <p14:creationId xmlns:p14="http://schemas.microsoft.com/office/powerpoint/2010/main" val="1529985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0" y="50629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A Sterile Neutrino Search with STJ Detectors</a:t>
            </a:r>
            <a:endParaRPr lang="en-US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B475FF-8E40-181B-7FE9-436CDDD4BC6D}"/>
              </a:ext>
            </a:extLst>
          </p:cNvPr>
          <p:cNvSpPr txBox="1"/>
          <p:nvPr/>
        </p:nvSpPr>
        <p:spPr>
          <a:xfrm>
            <a:off x="251208" y="1292467"/>
            <a:ext cx="1685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Implant </a:t>
            </a:r>
            <a:r>
              <a:rPr lang="en-US" b="1" baseline="30000" dirty="0"/>
              <a:t>7</a:t>
            </a:r>
            <a:r>
              <a:rPr lang="en-US" b="1" dirty="0"/>
              <a:t>Be</a:t>
            </a:r>
          </a:p>
          <a:p>
            <a:pPr algn="ctr"/>
            <a:r>
              <a:rPr lang="en-US" sz="1400" dirty="0"/>
              <a:t>at TRIUMF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560A1D-EAB8-5DEE-3A1A-1C1A385BC53B}"/>
              </a:ext>
            </a:extLst>
          </p:cNvPr>
          <p:cNvSpPr txBox="1"/>
          <p:nvPr/>
        </p:nvSpPr>
        <p:spPr>
          <a:xfrm>
            <a:off x="1704341" y="1292466"/>
            <a:ext cx="3153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Superconducting Detector</a:t>
            </a:r>
          </a:p>
          <a:p>
            <a:pPr algn="ctr"/>
            <a:r>
              <a:rPr lang="en-US" sz="1400" dirty="0"/>
              <a:t>from LLNL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147B11-0214-F3E4-44DA-BB4B25DC7B62}"/>
              </a:ext>
            </a:extLst>
          </p:cNvPr>
          <p:cNvCxnSpPr/>
          <p:nvPr/>
        </p:nvCxnSpPr>
        <p:spPr>
          <a:xfrm>
            <a:off x="3212167" y="2805414"/>
            <a:ext cx="659451" cy="60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86FD7A9-4CC0-CF0F-C343-A09375FA39C0}"/>
              </a:ext>
            </a:extLst>
          </p:cNvPr>
          <p:cNvSpPr/>
          <p:nvPr/>
        </p:nvSpPr>
        <p:spPr>
          <a:xfrm>
            <a:off x="3156776" y="2101830"/>
            <a:ext cx="213458" cy="13034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4798F3-DC73-5CD8-6975-4BC6A493203F}"/>
              </a:ext>
            </a:extLst>
          </p:cNvPr>
          <p:cNvCxnSpPr/>
          <p:nvPr/>
        </p:nvCxnSpPr>
        <p:spPr>
          <a:xfrm flipH="1">
            <a:off x="3044663" y="2051775"/>
            <a:ext cx="3847" cy="591655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lpha_decay_pic.gif">
            <a:extLst>
              <a:ext uri="{FF2B5EF4-FFF2-40B4-BE49-F238E27FC236}">
                <a16:creationId xmlns:a16="http://schemas.microsoft.com/office/drawing/2014/main" id="{5EA28061-325D-B653-DCDC-E2831B4B14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424" t="74451" r="37136" b="14473"/>
          <a:stretch/>
        </p:blipFill>
        <p:spPr>
          <a:xfrm>
            <a:off x="760228" y="2350897"/>
            <a:ext cx="100694" cy="9412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5CA8AC-18EF-74AB-0400-845D93DC7A73}"/>
              </a:ext>
            </a:extLst>
          </p:cNvPr>
          <p:cNvCxnSpPr>
            <a:cxnSpLocks/>
          </p:cNvCxnSpPr>
          <p:nvPr/>
        </p:nvCxnSpPr>
        <p:spPr>
          <a:xfrm>
            <a:off x="910912" y="2424012"/>
            <a:ext cx="2025485" cy="30751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91E0F2-10AD-2DC5-7839-F2EAA13DAD47}"/>
              </a:ext>
            </a:extLst>
          </p:cNvPr>
          <p:cNvCxnSpPr/>
          <p:nvPr/>
        </p:nvCxnSpPr>
        <p:spPr>
          <a:xfrm>
            <a:off x="3144757" y="2590745"/>
            <a:ext cx="0" cy="424673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42">
            <a:extLst>
              <a:ext uri="{FF2B5EF4-FFF2-40B4-BE49-F238E27FC236}">
                <a16:creationId xmlns:a16="http://schemas.microsoft.com/office/drawing/2014/main" id="{FDA87782-0067-8EEF-2C26-95DDF789B988}"/>
              </a:ext>
            </a:extLst>
          </p:cNvPr>
          <p:cNvSpPr/>
          <p:nvPr/>
        </p:nvSpPr>
        <p:spPr>
          <a:xfrm rot="5400000">
            <a:off x="3793055" y="2401590"/>
            <a:ext cx="640501" cy="783736"/>
          </a:xfrm>
          <a:prstGeom prst="triangle">
            <a:avLst>
              <a:gd name="adj" fmla="val 52541"/>
            </a:avLst>
          </a:prstGeom>
          <a:solidFill>
            <a:schemeClr val="bg1"/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FAA7C4-AF8E-3D9C-8DEE-C005369A8AE7}"/>
              </a:ext>
            </a:extLst>
          </p:cNvPr>
          <p:cNvCxnSpPr/>
          <p:nvPr/>
        </p:nvCxnSpPr>
        <p:spPr>
          <a:xfrm flipH="1">
            <a:off x="3044586" y="2952113"/>
            <a:ext cx="3847" cy="591655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C8B1065-C808-59D2-5514-B5F273FBD5A9}"/>
              </a:ext>
            </a:extLst>
          </p:cNvPr>
          <p:cNvSpPr txBox="1"/>
          <p:nvPr/>
        </p:nvSpPr>
        <p:spPr>
          <a:xfrm>
            <a:off x="460861" y="1977349"/>
            <a:ext cx="80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</a:t>
            </a:r>
            <a:r>
              <a:rPr lang="en-US" dirty="0"/>
              <a:t>Be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CEF4E3-AEB4-855D-B0FC-E15BCCAA830B}"/>
              </a:ext>
            </a:extLst>
          </p:cNvPr>
          <p:cNvSpPr txBox="1"/>
          <p:nvPr/>
        </p:nvSpPr>
        <p:spPr>
          <a:xfrm>
            <a:off x="3048430" y="3095569"/>
            <a:ext cx="47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</a:t>
            </a:r>
          </a:p>
        </p:txBody>
      </p:sp>
      <p:pic>
        <p:nvPicPr>
          <p:cNvPr id="16" name="Picture 15" descr="Refoil.pct">
            <a:extLst>
              <a:ext uri="{FF2B5EF4-FFF2-40B4-BE49-F238E27FC236}">
                <a16:creationId xmlns:a16="http://schemas.microsoft.com/office/drawing/2014/main" id="{FF18A783-319F-E1EF-6747-6ED1A383FE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09" y="2227244"/>
            <a:ext cx="370942" cy="36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917933-E8F0-EDD2-7C20-451CCC16ABA9}"/>
              </a:ext>
            </a:extLst>
          </p:cNvPr>
          <p:cNvSpPr txBox="1"/>
          <p:nvPr/>
        </p:nvSpPr>
        <p:spPr>
          <a:xfrm>
            <a:off x="3020258" y="2261921"/>
            <a:ext cx="5216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STJ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D6EAC3-0E65-58B2-15B7-3BEA5B9FD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302" y="3786386"/>
            <a:ext cx="1633730" cy="16337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C6FE06-2A3D-285C-BD5F-89B0B8955F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406" y="24666"/>
            <a:ext cx="1982294" cy="356670"/>
          </a:xfrm>
          <a:prstGeom prst="rect">
            <a:avLst/>
          </a:prstGeom>
        </p:spPr>
      </p:pic>
      <p:sp>
        <p:nvSpPr>
          <p:cNvPr id="20" name="Text Box 9">
            <a:extLst>
              <a:ext uri="{FF2B5EF4-FFF2-40B4-BE49-F238E27FC236}">
                <a16:creationId xmlns:a16="http://schemas.microsoft.com/office/drawing/2014/main" id="{0E0FB5A1-E264-BA86-F00D-75D999778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5174" y="5942967"/>
            <a:ext cx="3153468" cy="392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Implant </a:t>
            </a:r>
            <a:r>
              <a:rPr lang="en-US" baseline="30000" dirty="0">
                <a:latin typeface="+mn-lt"/>
                <a:ea typeface="+mn-ea"/>
                <a:cs typeface="+mn-cs"/>
              </a:rPr>
              <a:t>7</a:t>
            </a:r>
            <a:r>
              <a:rPr lang="en-US" dirty="0">
                <a:latin typeface="+mn-lt"/>
                <a:ea typeface="+mn-ea"/>
                <a:cs typeface="+mn-cs"/>
              </a:rPr>
              <a:t>Be into STJ detectors.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5B44D8-48B1-F697-440A-91B1EEE8D1B2}"/>
              </a:ext>
            </a:extLst>
          </p:cNvPr>
          <p:cNvSpPr txBox="1"/>
          <p:nvPr/>
        </p:nvSpPr>
        <p:spPr>
          <a:xfrm>
            <a:off x="4735815" y="6305103"/>
            <a:ext cx="272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sym typeface="Symbol" pitchFamily="2" charset="2"/>
              </a:rPr>
              <a:t></a:t>
            </a:r>
            <a:r>
              <a:rPr lang="en-US" baseline="-25000" dirty="0">
                <a:solidFill>
                  <a:schemeClr val="bg1"/>
                </a:solidFill>
              </a:rPr>
              <a:t>1/2</a:t>
            </a:r>
            <a:r>
              <a:rPr lang="en-US" dirty="0">
                <a:solidFill>
                  <a:schemeClr val="bg1"/>
                </a:solidFill>
              </a:rPr>
              <a:t> = 53 days, Q = 861 keV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D73046-E796-65D5-205B-17A75BC4A9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705651" cy="7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62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1271752" y="493986"/>
            <a:ext cx="9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Refresher: Si and Ge Semiconductor Detectors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84C4CB-D3B8-9E4D-AC1B-49A90565E105}"/>
                  </a:ext>
                </a:extLst>
              </p:cNvPr>
              <p:cNvSpPr txBox="1"/>
              <p:nvPr/>
            </p:nvSpPr>
            <p:spPr>
              <a:xfrm>
                <a:off x="777107" y="5126714"/>
                <a:ext cx="5471293" cy="135671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000" dirty="0"/>
                  <a:t>Signal:	Q</a:t>
                </a:r>
                <a:r>
                  <a:rPr lang="en-US" sz="2000" baseline="-25000" dirty="0"/>
                  <a:t>S</a:t>
                </a:r>
                <a:r>
                  <a:rPr lang="en-US" sz="2000" dirty="0"/>
                  <a:t> = </a:t>
                </a:r>
                <a:r>
                  <a:rPr lang="en-US" sz="2000" dirty="0" err="1"/>
                  <a:t>eN</a:t>
                </a:r>
                <a:r>
                  <a:rPr lang="en-US" sz="2000" dirty="0"/>
                  <a:t> with N = E/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𝑏𝑎𝑛𝑑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𝑔𝑎𝑝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>
                  <a:spcAft>
                    <a:spcPts val="600"/>
                  </a:spcAft>
                </a:pPr>
                <a:r>
                  <a:rPr lang="en-US" sz="2000" dirty="0"/>
                  <a:t>Noise:	Q</a:t>
                </a:r>
                <a:r>
                  <a:rPr lang="en-US" sz="2000" baseline="-25000" dirty="0"/>
                  <a:t>N</a:t>
                </a:r>
                <a:r>
                  <a:rPr lang="en-US" sz="2000" dirty="0"/>
                  <a:t> = e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𝐹𝑁</m:t>
                        </m:r>
                      </m:e>
                    </m:rad>
                  </m:oMath>
                </a14:m>
                <a:endParaRPr lang="en-US" sz="2000" dirty="0"/>
              </a:p>
              <a:p>
                <a:pPr>
                  <a:spcAft>
                    <a:spcPts val="600"/>
                  </a:spcAft>
                </a:pPr>
                <a:r>
                  <a:rPr lang="en-US" sz="2000" dirty="0">
                    <a:sym typeface="Symbol" pitchFamily="2" charset="2"/>
                  </a:rPr>
                  <a:t> </a:t>
                </a:r>
                <a:r>
                  <a:rPr lang="en-US" sz="2000" dirty="0"/>
                  <a:t>S/N:	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den>
                        </m:f>
                      </m:e>
                    </m:ra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𝑏𝑎𝑛𝑑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𝑔𝑎𝑝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84C4CB-D3B8-9E4D-AC1B-49A90565E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07" y="5126714"/>
                <a:ext cx="5471293" cy="1356718"/>
              </a:xfrm>
              <a:prstGeom prst="rect">
                <a:avLst/>
              </a:prstGeom>
              <a:blipFill>
                <a:blip r:embed="rId3"/>
                <a:stretch>
                  <a:fillRect l="-924" t="-2778" b="-47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6A6EB4CA-8135-7E40-8FB9-0806B5E93744}"/>
              </a:ext>
            </a:extLst>
          </p:cNvPr>
          <p:cNvSpPr/>
          <p:nvPr/>
        </p:nvSpPr>
        <p:spPr>
          <a:xfrm>
            <a:off x="1203789" y="1462150"/>
            <a:ext cx="3982165" cy="3222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310AAB9-7495-D44A-BC8C-3BAA256A622B}"/>
              </a:ext>
            </a:extLst>
          </p:cNvPr>
          <p:cNvCxnSpPr>
            <a:cxnSpLocks/>
          </p:cNvCxnSpPr>
          <p:nvPr/>
        </p:nvCxnSpPr>
        <p:spPr>
          <a:xfrm>
            <a:off x="1844571" y="4389592"/>
            <a:ext cx="2953528" cy="0"/>
          </a:xfrm>
          <a:prstGeom prst="line">
            <a:avLst/>
          </a:prstGeom>
          <a:ln w="254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84BC5F-1F9D-154C-8CEB-9AA22327F01D}"/>
              </a:ext>
            </a:extLst>
          </p:cNvPr>
          <p:cNvCxnSpPr>
            <a:cxnSpLocks/>
          </p:cNvCxnSpPr>
          <p:nvPr/>
        </p:nvCxnSpPr>
        <p:spPr>
          <a:xfrm>
            <a:off x="2206779" y="2115395"/>
            <a:ext cx="22172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22EA13F-2D86-564E-8055-FAAFD5FE321C}"/>
              </a:ext>
            </a:extLst>
          </p:cNvPr>
          <p:cNvSpPr txBox="1"/>
          <p:nvPr/>
        </p:nvSpPr>
        <p:spPr>
          <a:xfrm>
            <a:off x="1180312" y="2216223"/>
            <a:ext cx="1073925" cy="451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Photon</a:t>
            </a:r>
          </a:p>
          <a:p>
            <a:pPr algn="ctr"/>
            <a:r>
              <a:rPr lang="en-US" dirty="0"/>
              <a:t>(Energy 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38334E-9B55-C643-8EBE-89D20E22AC5A}"/>
              </a:ext>
            </a:extLst>
          </p:cNvPr>
          <p:cNvSpPr txBox="1"/>
          <p:nvPr/>
        </p:nvSpPr>
        <p:spPr>
          <a:xfrm>
            <a:off x="2100326" y="1828742"/>
            <a:ext cx="2461666" cy="258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Conduction band (empty)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CE0777-2AFD-1849-B895-5A3427D1990E}"/>
                  </a:ext>
                </a:extLst>
              </p:cNvPr>
              <p:cNvSpPr txBox="1"/>
              <p:nvPr/>
            </p:nvSpPr>
            <p:spPr>
              <a:xfrm>
                <a:off x="3570563" y="2688023"/>
                <a:ext cx="1591914" cy="209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𝑏𝑎𝑛𝑑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𝑔𝑎𝑝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CE0777-2AFD-1849-B895-5A3427D19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3" y="2688023"/>
                <a:ext cx="1591914" cy="209481"/>
              </a:xfrm>
              <a:prstGeom prst="rect">
                <a:avLst/>
              </a:prstGeom>
              <a:blipFill>
                <a:blip r:embed="rId4"/>
                <a:stretch>
                  <a:fillRect l="-4762" r="-5556" b="-7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73459E9B-6877-FE49-A34E-27781E64174D}"/>
              </a:ext>
            </a:extLst>
          </p:cNvPr>
          <p:cNvSpPr/>
          <p:nvPr/>
        </p:nvSpPr>
        <p:spPr>
          <a:xfrm>
            <a:off x="2206778" y="3496184"/>
            <a:ext cx="2217268" cy="4510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45EB14-070F-2243-A9C9-D4E4CC6DEFB6}"/>
              </a:ext>
            </a:extLst>
          </p:cNvPr>
          <p:cNvSpPr txBox="1"/>
          <p:nvPr/>
        </p:nvSpPr>
        <p:spPr>
          <a:xfrm>
            <a:off x="2254237" y="3601300"/>
            <a:ext cx="2076990" cy="258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Valence band (full)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80773A-B235-D841-8BAF-97B6B8C4F095}"/>
              </a:ext>
            </a:extLst>
          </p:cNvPr>
          <p:cNvCxnSpPr>
            <a:cxnSpLocks/>
          </p:cNvCxnSpPr>
          <p:nvPr/>
        </p:nvCxnSpPr>
        <p:spPr>
          <a:xfrm>
            <a:off x="2206779" y="3496184"/>
            <a:ext cx="22172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8D0A6D-2941-C24D-9A45-FB54161C1CB0}"/>
              </a:ext>
            </a:extLst>
          </p:cNvPr>
          <p:cNvCxnSpPr>
            <a:cxnSpLocks/>
          </p:cNvCxnSpPr>
          <p:nvPr/>
        </p:nvCxnSpPr>
        <p:spPr>
          <a:xfrm flipH="1" flipV="1">
            <a:off x="1869666" y="2693922"/>
            <a:ext cx="865669" cy="855189"/>
          </a:xfrm>
          <a:prstGeom prst="line">
            <a:avLst/>
          </a:prstGeom>
          <a:ln w="254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E0EB6202-A3FF-8644-943C-0F374E9688E0}"/>
              </a:ext>
            </a:extLst>
          </p:cNvPr>
          <p:cNvSpPr/>
          <p:nvPr/>
        </p:nvSpPr>
        <p:spPr>
          <a:xfrm>
            <a:off x="3083844" y="4153856"/>
            <a:ext cx="365760" cy="3657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39DFD3-30C1-784C-B4C3-E36424E3FB2C}"/>
              </a:ext>
            </a:extLst>
          </p:cNvPr>
          <p:cNvCxnSpPr>
            <a:cxnSpLocks/>
          </p:cNvCxnSpPr>
          <p:nvPr/>
        </p:nvCxnSpPr>
        <p:spPr>
          <a:xfrm flipH="1">
            <a:off x="2858043" y="1742555"/>
            <a:ext cx="693970" cy="1797915"/>
          </a:xfrm>
          <a:prstGeom prst="line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BFC5831-A393-584B-9782-3A86793D341E}"/>
              </a:ext>
            </a:extLst>
          </p:cNvPr>
          <p:cNvCxnSpPr>
            <a:cxnSpLocks/>
          </p:cNvCxnSpPr>
          <p:nvPr/>
        </p:nvCxnSpPr>
        <p:spPr>
          <a:xfrm>
            <a:off x="4206989" y="2115395"/>
            <a:ext cx="0" cy="1380789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4BCFCE8-D57D-1C49-9721-A21865CE75E9}"/>
              </a:ext>
            </a:extLst>
          </p:cNvPr>
          <p:cNvSpPr/>
          <p:nvPr/>
        </p:nvSpPr>
        <p:spPr>
          <a:xfrm>
            <a:off x="2740123" y="3579154"/>
            <a:ext cx="137160" cy="1371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68A29B9-9FB6-B34D-BF2F-2F79D020CEDF}"/>
              </a:ext>
            </a:extLst>
          </p:cNvPr>
          <p:cNvSpPr/>
          <p:nvPr/>
        </p:nvSpPr>
        <p:spPr>
          <a:xfrm>
            <a:off x="3524465" y="1565512"/>
            <a:ext cx="137160" cy="13716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2CAC98-E1F6-CD44-8B1A-6909ED0BB893}"/>
              </a:ext>
            </a:extLst>
          </p:cNvPr>
          <p:cNvCxnSpPr>
            <a:cxnSpLocks/>
          </p:cNvCxnSpPr>
          <p:nvPr/>
        </p:nvCxnSpPr>
        <p:spPr>
          <a:xfrm flipH="1">
            <a:off x="4424046" y="3689573"/>
            <a:ext cx="374053" cy="0"/>
          </a:xfrm>
          <a:prstGeom prst="line">
            <a:avLst/>
          </a:prstGeom>
          <a:ln w="254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8EABA04-7A46-3543-86A5-F61B385FB771}"/>
              </a:ext>
            </a:extLst>
          </p:cNvPr>
          <p:cNvCxnSpPr>
            <a:cxnSpLocks/>
          </p:cNvCxnSpPr>
          <p:nvPr/>
        </p:nvCxnSpPr>
        <p:spPr>
          <a:xfrm flipH="1">
            <a:off x="1838588" y="3689573"/>
            <a:ext cx="374053" cy="0"/>
          </a:xfrm>
          <a:prstGeom prst="line">
            <a:avLst/>
          </a:prstGeom>
          <a:ln w="254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5C3D0CD-A22C-A947-A306-966A03B2024F}"/>
              </a:ext>
            </a:extLst>
          </p:cNvPr>
          <p:cNvCxnSpPr>
            <a:cxnSpLocks/>
          </p:cNvCxnSpPr>
          <p:nvPr/>
        </p:nvCxnSpPr>
        <p:spPr>
          <a:xfrm flipV="1">
            <a:off x="4798099" y="3695439"/>
            <a:ext cx="1" cy="704572"/>
          </a:xfrm>
          <a:prstGeom prst="line">
            <a:avLst/>
          </a:prstGeom>
          <a:ln w="254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3F50085-7198-D042-86B4-0A6956EFCFE8}"/>
              </a:ext>
            </a:extLst>
          </p:cNvPr>
          <p:cNvCxnSpPr>
            <a:cxnSpLocks/>
          </p:cNvCxnSpPr>
          <p:nvPr/>
        </p:nvCxnSpPr>
        <p:spPr>
          <a:xfrm flipV="1">
            <a:off x="1843928" y="3689573"/>
            <a:ext cx="1" cy="704572"/>
          </a:xfrm>
          <a:prstGeom prst="line">
            <a:avLst/>
          </a:prstGeom>
          <a:ln w="254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048EA7-3D55-B143-9AE5-C9954E6E9206}"/>
                  </a:ext>
                </a:extLst>
              </p:cNvPr>
              <p:cNvSpPr txBox="1"/>
              <p:nvPr/>
            </p:nvSpPr>
            <p:spPr>
              <a:xfrm>
                <a:off x="3220516" y="4148746"/>
                <a:ext cx="1166633" cy="1936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≈1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048EA7-3D55-B143-9AE5-C9954E6E9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516" y="4148746"/>
                <a:ext cx="1166633" cy="193698"/>
              </a:xfrm>
              <a:prstGeom prst="rect">
                <a:avLst/>
              </a:prstGeom>
              <a:blipFill>
                <a:blip r:embed="rId5"/>
                <a:stretch>
                  <a:fillRect l="-6452" t="-12500" r="-6452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9">
                <a:extLst>
                  <a:ext uri="{FF2B5EF4-FFF2-40B4-BE49-F238E27FC236}">
                    <a16:creationId xmlns:a16="http://schemas.microsoft.com/office/drawing/2014/main" id="{90B49BDF-091E-54DE-1110-1E1B3203B6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5999" y="2522145"/>
                <a:ext cx="5968052" cy="75071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342900" indent="-342900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AutoNum type="arabicParenR"/>
                  <a:defRPr/>
                </a:pPr>
                <a:r>
                  <a:rPr lang="en-US" dirty="0">
                    <a:latin typeface="+mn-lt"/>
                    <a:ea typeface="+mn-ea"/>
                    <a:cs typeface="+mn-cs"/>
                  </a:rPr>
                  <a:t>Energy resolution is proportional to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𝑏𝑎𝑛𝑑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𝑔𝑎𝑝</m:t>
                            </m:r>
                          </m:e>
                        </m:rad>
                      </m:den>
                    </m:f>
                  </m:oMath>
                </a14:m>
                <a:endParaRPr lang="en-US" baseline="30000" dirty="0">
                  <a:latin typeface="+mn-lt"/>
                  <a:ea typeface="+mn-ea"/>
                  <a:cs typeface="+mn-cs"/>
                </a:endParaRPr>
              </a:p>
              <a:p>
                <a:pPr marL="342900" indent="-342900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AutoNum type="arabicParenR"/>
                  <a:defRPr/>
                </a:pPr>
                <a:r>
                  <a:rPr lang="en-US" dirty="0">
                    <a:latin typeface="+mn-lt"/>
                    <a:ea typeface="+mn-ea"/>
                    <a:cs typeface="+mn-cs"/>
                  </a:rPr>
                  <a:t>Cooling is required to reduce thermal excitations N</a:t>
                </a:r>
                <a:r>
                  <a:rPr lang="en-US" baseline="-25000" dirty="0">
                    <a:latin typeface="+mn-lt"/>
                    <a:ea typeface="+mn-ea"/>
                    <a:cs typeface="+mn-cs"/>
                  </a:rPr>
                  <a:t>thermal</a:t>
                </a:r>
                <a:r>
                  <a:rPr lang="en-US" dirty="0">
                    <a:latin typeface="+mn-lt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 Box 9">
                <a:extLst>
                  <a:ext uri="{FF2B5EF4-FFF2-40B4-BE49-F238E27FC236}">
                    <a16:creationId xmlns:a16="http://schemas.microsoft.com/office/drawing/2014/main" id="{90B49BDF-091E-54DE-1110-1E1B3203B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5999" y="2522145"/>
                <a:ext cx="5968052" cy="750718"/>
              </a:xfrm>
              <a:prstGeom prst="rect">
                <a:avLst/>
              </a:prstGeom>
              <a:blipFill>
                <a:blip r:embed="rId6"/>
                <a:stretch>
                  <a:fillRect l="-851" t="-46667" b="-41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2893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0" y="50629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Beryllium-7 Electron Capture in STJ Detectors</a:t>
            </a:r>
            <a:endParaRPr lang="en-US" sz="3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CA4CC7-7B42-8720-A7C9-E90649644067}"/>
              </a:ext>
            </a:extLst>
          </p:cNvPr>
          <p:cNvSpPr txBox="1"/>
          <p:nvPr/>
        </p:nvSpPr>
        <p:spPr>
          <a:xfrm>
            <a:off x="1317063" y="4154814"/>
            <a:ext cx="354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/>
              <a:t>7</a:t>
            </a:r>
            <a:r>
              <a:rPr lang="en-US" b="1" dirty="0"/>
              <a:t>Be + e- ⟶ </a:t>
            </a:r>
            <a:r>
              <a:rPr lang="en-US" b="1" baseline="30000" dirty="0"/>
              <a:t>7</a:t>
            </a:r>
            <a:r>
              <a:rPr lang="en-US" b="1" dirty="0"/>
              <a:t>Li + </a:t>
            </a:r>
            <a:r>
              <a:rPr lang="en-US" b="1" dirty="0" err="1"/>
              <a:t>ν</a:t>
            </a:r>
            <a:r>
              <a:rPr lang="en-US" b="1" baseline="-25000" dirty="0" err="1"/>
              <a:t>e</a:t>
            </a:r>
            <a:r>
              <a:rPr lang="en-US" b="1" baseline="-25000" dirty="0"/>
              <a:t>-</a:t>
            </a:r>
          </a:p>
          <a:p>
            <a:pPr algn="ctr"/>
            <a:r>
              <a:rPr lang="en-US" dirty="0"/>
              <a:t>with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baseline="-25000" dirty="0"/>
              <a:t>-</a:t>
            </a:r>
            <a:r>
              <a:rPr lang="en-US" dirty="0"/>
              <a:t>= 𝝨 |U</a:t>
            </a:r>
            <a:r>
              <a:rPr lang="en-US" baseline="-25000" dirty="0"/>
              <a:t>ea</a:t>
            </a:r>
            <a:r>
              <a:rPr lang="en-US" dirty="0"/>
              <a:t>|</a:t>
            </a:r>
            <a:r>
              <a:rPr lang="en-US" baseline="30000" dirty="0"/>
              <a:t>2</a:t>
            </a:r>
            <a:r>
              <a:rPr lang="en-US" dirty="0"/>
              <a:t>ν</a:t>
            </a:r>
            <a:r>
              <a:rPr lang="en-US" baseline="-25000" dirty="0"/>
              <a:t>active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EE2FD2-6682-C8DF-CCA3-F37E9D569F13}"/>
              </a:ext>
            </a:extLst>
          </p:cNvPr>
          <p:cNvSpPr txBox="1"/>
          <p:nvPr/>
        </p:nvSpPr>
        <p:spPr>
          <a:xfrm>
            <a:off x="251208" y="1292467"/>
            <a:ext cx="1685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Implant </a:t>
            </a:r>
            <a:r>
              <a:rPr lang="en-US" b="1" baseline="30000" dirty="0"/>
              <a:t>7</a:t>
            </a:r>
            <a:r>
              <a:rPr lang="en-US" b="1" dirty="0"/>
              <a:t>Be</a:t>
            </a:r>
          </a:p>
          <a:p>
            <a:pPr algn="ctr"/>
            <a:r>
              <a:rPr lang="en-US" sz="1400" dirty="0"/>
              <a:t>at TRIUMF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F66639-6157-29F5-7230-835FA21441C5}"/>
              </a:ext>
            </a:extLst>
          </p:cNvPr>
          <p:cNvSpPr txBox="1"/>
          <p:nvPr/>
        </p:nvSpPr>
        <p:spPr>
          <a:xfrm>
            <a:off x="2398920" y="1278802"/>
            <a:ext cx="19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Detect </a:t>
            </a:r>
            <a:r>
              <a:rPr lang="en-US" b="1" baseline="30000" dirty="0"/>
              <a:t>7</a:t>
            </a:r>
            <a:r>
              <a:rPr lang="en-US" b="1" dirty="0"/>
              <a:t>Be Decay</a:t>
            </a:r>
          </a:p>
          <a:p>
            <a:pPr algn="ctr"/>
            <a:r>
              <a:rPr lang="en-US" sz="1400" dirty="0"/>
              <a:t>at LLNL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B186DA-194D-DF38-52F5-3FFAE6AD05A6}"/>
              </a:ext>
            </a:extLst>
          </p:cNvPr>
          <p:cNvCxnSpPr/>
          <p:nvPr/>
        </p:nvCxnSpPr>
        <p:spPr>
          <a:xfrm>
            <a:off x="3212167" y="2805414"/>
            <a:ext cx="659451" cy="60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3F983C3-CDC9-1B95-CD94-DB5B64A75F32}"/>
              </a:ext>
            </a:extLst>
          </p:cNvPr>
          <p:cNvSpPr/>
          <p:nvPr/>
        </p:nvSpPr>
        <p:spPr>
          <a:xfrm>
            <a:off x="3156776" y="2101830"/>
            <a:ext cx="213458" cy="13034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1033DA-26F0-B2A8-6932-35FE6D269AE2}"/>
              </a:ext>
            </a:extLst>
          </p:cNvPr>
          <p:cNvCxnSpPr/>
          <p:nvPr/>
        </p:nvCxnSpPr>
        <p:spPr>
          <a:xfrm flipH="1">
            <a:off x="3044663" y="2051775"/>
            <a:ext cx="3847" cy="591655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lpha_decay_pic.gif">
            <a:extLst>
              <a:ext uri="{FF2B5EF4-FFF2-40B4-BE49-F238E27FC236}">
                <a16:creationId xmlns:a16="http://schemas.microsoft.com/office/drawing/2014/main" id="{5B1DC599-E209-F248-07C4-42AAF2B41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424" t="74451" r="37136" b="14473"/>
          <a:stretch/>
        </p:blipFill>
        <p:spPr>
          <a:xfrm>
            <a:off x="760228" y="2350897"/>
            <a:ext cx="100694" cy="9412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EF8BE0-F668-228A-4E5D-4CFA3BEB6DB2}"/>
              </a:ext>
            </a:extLst>
          </p:cNvPr>
          <p:cNvCxnSpPr/>
          <p:nvPr/>
        </p:nvCxnSpPr>
        <p:spPr>
          <a:xfrm>
            <a:off x="3144757" y="2590745"/>
            <a:ext cx="0" cy="424673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Isosceles Triangle 42">
            <a:extLst>
              <a:ext uri="{FF2B5EF4-FFF2-40B4-BE49-F238E27FC236}">
                <a16:creationId xmlns:a16="http://schemas.microsoft.com/office/drawing/2014/main" id="{9F886044-4A21-D2B7-808C-EDF81E4C2BA8}"/>
              </a:ext>
            </a:extLst>
          </p:cNvPr>
          <p:cNvSpPr/>
          <p:nvPr/>
        </p:nvSpPr>
        <p:spPr>
          <a:xfrm rot="5400000">
            <a:off x="3793055" y="2401590"/>
            <a:ext cx="640501" cy="783736"/>
          </a:xfrm>
          <a:prstGeom prst="triangle">
            <a:avLst>
              <a:gd name="adj" fmla="val 52541"/>
            </a:avLst>
          </a:prstGeom>
          <a:solidFill>
            <a:schemeClr val="bg1"/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63CD15F-7E59-6230-8A5E-A399D2AFF61C}"/>
              </a:ext>
            </a:extLst>
          </p:cNvPr>
          <p:cNvCxnSpPr/>
          <p:nvPr/>
        </p:nvCxnSpPr>
        <p:spPr>
          <a:xfrm flipH="1">
            <a:off x="3044586" y="2952113"/>
            <a:ext cx="3847" cy="591655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24193E1-BE25-A89E-15B2-078103D4C9AA}"/>
              </a:ext>
            </a:extLst>
          </p:cNvPr>
          <p:cNvSpPr txBox="1"/>
          <p:nvPr/>
        </p:nvSpPr>
        <p:spPr>
          <a:xfrm>
            <a:off x="460861" y="1977349"/>
            <a:ext cx="80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</a:t>
            </a:r>
            <a:r>
              <a:rPr lang="en-US" dirty="0"/>
              <a:t>Be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BAC619-7DDA-8E42-66CE-68F636FE9656}"/>
              </a:ext>
            </a:extLst>
          </p:cNvPr>
          <p:cNvSpPr txBox="1"/>
          <p:nvPr/>
        </p:nvSpPr>
        <p:spPr>
          <a:xfrm>
            <a:off x="3048430" y="3095569"/>
            <a:ext cx="47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</a:t>
            </a:r>
          </a:p>
        </p:txBody>
      </p:sp>
      <p:pic>
        <p:nvPicPr>
          <p:cNvPr id="33" name="Picture 32" descr="Refoil.pct">
            <a:extLst>
              <a:ext uri="{FF2B5EF4-FFF2-40B4-BE49-F238E27FC236}">
                <a16:creationId xmlns:a16="http://schemas.microsoft.com/office/drawing/2014/main" id="{CFDD1157-A55E-F0F4-CC8D-EA302AED2A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09" y="2227244"/>
            <a:ext cx="370942" cy="3699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A2F2372-B07F-2099-806B-EEDC8E9C204E}"/>
              </a:ext>
            </a:extLst>
          </p:cNvPr>
          <p:cNvSpPr txBox="1"/>
          <p:nvPr/>
        </p:nvSpPr>
        <p:spPr>
          <a:xfrm>
            <a:off x="2772850" y="2600450"/>
            <a:ext cx="80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>
                <a:solidFill>
                  <a:srgbClr val="FF0000"/>
                </a:solidFill>
              </a:rPr>
              <a:t>7 </a:t>
            </a:r>
            <a:r>
              <a:rPr lang="en-US" dirty="0">
                <a:solidFill>
                  <a:srgbClr val="FF0000"/>
                </a:solidFill>
              </a:rPr>
              <a:t>Li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D2D0683-C981-41EF-DF0F-D7947DC9F680}"/>
              </a:ext>
            </a:extLst>
          </p:cNvPr>
          <p:cNvCxnSpPr>
            <a:cxnSpLocks/>
          </p:cNvCxnSpPr>
          <p:nvPr/>
        </p:nvCxnSpPr>
        <p:spPr>
          <a:xfrm>
            <a:off x="3135618" y="2822660"/>
            <a:ext cx="585819" cy="858088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0E15348-5A48-10BA-2785-C0F9F57FC01F}"/>
              </a:ext>
            </a:extLst>
          </p:cNvPr>
          <p:cNvSpPr txBox="1"/>
          <p:nvPr/>
        </p:nvSpPr>
        <p:spPr>
          <a:xfrm>
            <a:off x="3020258" y="2261921"/>
            <a:ext cx="5216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STJ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41CC11-957B-A6A9-3A1F-77D033D4CF66}"/>
              </a:ext>
            </a:extLst>
          </p:cNvPr>
          <p:cNvSpPr txBox="1"/>
          <p:nvPr/>
        </p:nvSpPr>
        <p:spPr>
          <a:xfrm>
            <a:off x="3447787" y="3575563"/>
            <a:ext cx="80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ν</a:t>
            </a:r>
            <a:r>
              <a:rPr lang="en-US" baseline="-25000" dirty="0" err="1">
                <a:solidFill>
                  <a:srgbClr val="FF0000"/>
                </a:solidFill>
              </a:rPr>
              <a:t>e</a:t>
            </a:r>
            <a:r>
              <a:rPr lang="en-US" baseline="-25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id="{04837281-07D0-6D52-F93B-2E3D9C56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787" y="5941251"/>
            <a:ext cx="4670830" cy="381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Measure electron capture decay of </a:t>
            </a:r>
            <a:r>
              <a:rPr lang="en-US" baseline="30000" dirty="0">
                <a:latin typeface="+mn-lt"/>
                <a:ea typeface="+mn-ea"/>
                <a:cs typeface="+mn-cs"/>
              </a:rPr>
              <a:t>7</a:t>
            </a:r>
            <a:r>
              <a:rPr lang="en-US" dirty="0">
                <a:latin typeface="+mn-lt"/>
                <a:ea typeface="+mn-ea"/>
                <a:cs typeface="+mn-cs"/>
              </a:rPr>
              <a:t>Be to </a:t>
            </a:r>
            <a:r>
              <a:rPr lang="en-US" baseline="30000" dirty="0">
                <a:latin typeface="+mn-lt"/>
                <a:ea typeface="+mn-ea"/>
                <a:cs typeface="+mn-cs"/>
              </a:rPr>
              <a:t>7</a:t>
            </a:r>
            <a:r>
              <a:rPr lang="en-US" dirty="0">
                <a:latin typeface="+mn-lt"/>
                <a:ea typeface="+mn-ea"/>
                <a:cs typeface="+mn-cs"/>
              </a:rPr>
              <a:t>Li.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9C3F0A-AAC3-8FBE-CBA2-1FEA2B4375B7}"/>
              </a:ext>
            </a:extLst>
          </p:cNvPr>
          <p:cNvSpPr txBox="1"/>
          <p:nvPr/>
        </p:nvSpPr>
        <p:spPr>
          <a:xfrm>
            <a:off x="3128495" y="6320658"/>
            <a:ext cx="5387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2-body decay </a:t>
            </a:r>
            <a:r>
              <a:rPr lang="en-US" dirty="0">
                <a:solidFill>
                  <a:schemeClr val="bg1"/>
                </a:solidFill>
                <a:sym typeface="Symbol" pitchFamily="2" charset="2"/>
              </a:rPr>
              <a:t></a:t>
            </a:r>
            <a:r>
              <a:rPr lang="en-US" dirty="0">
                <a:solidFill>
                  <a:schemeClr val="bg1"/>
                </a:solidFill>
              </a:rPr>
              <a:t> Monochromatic recoil (in principle)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1AAF9A6-C69A-72A8-4615-BBADD6E9C4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705651" cy="7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12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0" y="50629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>
                <a:latin typeface="+mn-lt"/>
              </a:rPr>
              <a:t>Be</a:t>
            </a:r>
            <a:r>
              <a:rPr lang="en-US" sz="3600" b="1" dirty="0">
                <a:latin typeface="+mn-lt"/>
              </a:rPr>
              <a:t>-7 </a:t>
            </a:r>
            <a:r>
              <a:rPr lang="en-US" sz="3600" b="1" i="1" u="sng" dirty="0">
                <a:latin typeface="+mn-lt"/>
              </a:rPr>
              <a:t>E</a:t>
            </a:r>
            <a:r>
              <a:rPr lang="en-US" sz="3600" b="1" dirty="0">
                <a:latin typeface="+mn-lt"/>
              </a:rPr>
              <a:t>lectron Capture in </a:t>
            </a:r>
            <a:r>
              <a:rPr lang="en-US" sz="3600" b="1" i="1" u="sng" dirty="0">
                <a:latin typeface="+mn-lt"/>
              </a:rPr>
              <a:t>ST</a:t>
            </a:r>
            <a:r>
              <a:rPr lang="en-US" sz="3600" b="1" dirty="0">
                <a:latin typeface="+mn-lt"/>
              </a:rPr>
              <a:t>Js: The </a:t>
            </a:r>
            <a:r>
              <a:rPr lang="en-US" sz="3600" b="1" dirty="0" err="1">
                <a:latin typeface="+mn-lt"/>
              </a:rPr>
              <a:t>BeEST</a:t>
            </a:r>
            <a:r>
              <a:rPr lang="en-US" sz="3600" b="1" dirty="0">
                <a:latin typeface="+mn-lt"/>
              </a:rPr>
              <a:t> Experiment</a:t>
            </a:r>
            <a:endParaRPr lang="en-US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435C0-9C81-7168-87F1-48F2FEB15949}"/>
              </a:ext>
            </a:extLst>
          </p:cNvPr>
          <p:cNvSpPr txBox="1"/>
          <p:nvPr/>
        </p:nvSpPr>
        <p:spPr>
          <a:xfrm>
            <a:off x="1317063" y="4154814"/>
            <a:ext cx="354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/>
              <a:t>7</a:t>
            </a:r>
            <a:r>
              <a:rPr lang="en-US" b="1" dirty="0"/>
              <a:t>Be + e- ⟶ </a:t>
            </a:r>
            <a:r>
              <a:rPr lang="en-US" b="1" baseline="30000" dirty="0"/>
              <a:t>7</a:t>
            </a:r>
            <a:r>
              <a:rPr lang="en-US" b="1" dirty="0"/>
              <a:t>Li + </a:t>
            </a:r>
            <a:r>
              <a:rPr lang="en-US" b="1" dirty="0" err="1"/>
              <a:t>ν</a:t>
            </a:r>
            <a:r>
              <a:rPr lang="en-US" b="1" baseline="-25000" dirty="0" err="1"/>
              <a:t>e</a:t>
            </a:r>
            <a:r>
              <a:rPr lang="en-US" b="1" baseline="-25000" dirty="0"/>
              <a:t>-</a:t>
            </a:r>
          </a:p>
          <a:p>
            <a:pPr algn="ctr"/>
            <a:r>
              <a:rPr lang="en-US" dirty="0"/>
              <a:t>with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baseline="-25000" dirty="0"/>
              <a:t>-</a:t>
            </a:r>
            <a:r>
              <a:rPr lang="en-US" dirty="0"/>
              <a:t>= 𝝨 |U</a:t>
            </a:r>
            <a:r>
              <a:rPr lang="en-US" baseline="-25000" dirty="0"/>
              <a:t>ea</a:t>
            </a:r>
            <a:r>
              <a:rPr lang="en-US" dirty="0"/>
              <a:t>|</a:t>
            </a:r>
            <a:r>
              <a:rPr lang="en-US" baseline="30000" dirty="0"/>
              <a:t>2</a:t>
            </a:r>
            <a:r>
              <a:rPr lang="en-US" dirty="0"/>
              <a:t>ν</a:t>
            </a:r>
            <a:r>
              <a:rPr lang="en-US" baseline="-25000" dirty="0"/>
              <a:t>active </a:t>
            </a:r>
            <a:r>
              <a:rPr lang="en-US" dirty="0"/>
              <a:t>+</a:t>
            </a:r>
            <a:r>
              <a:rPr lang="en-US" baseline="-25000" dirty="0"/>
              <a:t> </a:t>
            </a:r>
            <a:r>
              <a:rPr lang="en-US" dirty="0"/>
              <a:t>|U</a:t>
            </a:r>
            <a:r>
              <a:rPr lang="en-US" baseline="-25000" dirty="0"/>
              <a:t>es</a:t>
            </a:r>
            <a:r>
              <a:rPr lang="en-US" dirty="0"/>
              <a:t>|</a:t>
            </a:r>
            <a:r>
              <a:rPr lang="en-US" baseline="30000" dirty="0"/>
              <a:t>2</a:t>
            </a:r>
            <a:r>
              <a:rPr lang="en-US" dirty="0"/>
              <a:t>ν</a:t>
            </a:r>
            <a:r>
              <a:rPr lang="en-US" baseline="-25000" dirty="0"/>
              <a:t>sterile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AEBAE2-0720-8BD3-52B5-8477388CEEC4}"/>
              </a:ext>
            </a:extLst>
          </p:cNvPr>
          <p:cNvSpPr txBox="1"/>
          <p:nvPr/>
        </p:nvSpPr>
        <p:spPr>
          <a:xfrm>
            <a:off x="251208" y="1292467"/>
            <a:ext cx="1685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Implant </a:t>
            </a:r>
            <a:r>
              <a:rPr lang="en-US" b="1" baseline="30000" dirty="0"/>
              <a:t>7</a:t>
            </a:r>
            <a:r>
              <a:rPr lang="en-US" b="1" dirty="0"/>
              <a:t>Be</a:t>
            </a:r>
          </a:p>
          <a:p>
            <a:pPr algn="ctr"/>
            <a:r>
              <a:rPr lang="en-US" sz="1400" dirty="0"/>
              <a:t>at TRIUMF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2C0A04-8BAB-B1A8-B27A-61262269889D}"/>
              </a:ext>
            </a:extLst>
          </p:cNvPr>
          <p:cNvSpPr txBox="1"/>
          <p:nvPr/>
        </p:nvSpPr>
        <p:spPr>
          <a:xfrm>
            <a:off x="2398920" y="1278802"/>
            <a:ext cx="19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Detect </a:t>
            </a:r>
            <a:r>
              <a:rPr lang="en-US" b="1" baseline="30000" dirty="0"/>
              <a:t>7</a:t>
            </a:r>
            <a:r>
              <a:rPr lang="en-US" b="1" dirty="0"/>
              <a:t>Be Decay</a:t>
            </a:r>
          </a:p>
          <a:p>
            <a:pPr algn="ctr"/>
            <a:r>
              <a:rPr lang="en-US" sz="1400" dirty="0"/>
              <a:t>at LLNL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6C2B40-0BEE-10BD-EEAA-A4BF45C0F778}"/>
              </a:ext>
            </a:extLst>
          </p:cNvPr>
          <p:cNvCxnSpPr/>
          <p:nvPr/>
        </p:nvCxnSpPr>
        <p:spPr>
          <a:xfrm>
            <a:off x="3212167" y="2805414"/>
            <a:ext cx="659451" cy="60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9FBE487-0F13-1E61-9677-B35D040F4172}"/>
              </a:ext>
            </a:extLst>
          </p:cNvPr>
          <p:cNvSpPr/>
          <p:nvPr/>
        </p:nvSpPr>
        <p:spPr>
          <a:xfrm>
            <a:off x="3156776" y="2101830"/>
            <a:ext cx="213458" cy="13034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CCBB09-8DFD-5D6A-DB1D-A9D4EC5FB749}"/>
              </a:ext>
            </a:extLst>
          </p:cNvPr>
          <p:cNvCxnSpPr/>
          <p:nvPr/>
        </p:nvCxnSpPr>
        <p:spPr>
          <a:xfrm flipH="1">
            <a:off x="3044663" y="2051775"/>
            <a:ext cx="3847" cy="591655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lpha_decay_pic.gif">
            <a:extLst>
              <a:ext uri="{FF2B5EF4-FFF2-40B4-BE49-F238E27FC236}">
                <a16:creationId xmlns:a16="http://schemas.microsoft.com/office/drawing/2014/main" id="{0170CBCB-10C3-BF89-3320-91F5ACD3FF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424" t="74451" r="37136" b="14473"/>
          <a:stretch/>
        </p:blipFill>
        <p:spPr>
          <a:xfrm>
            <a:off x="760228" y="2350897"/>
            <a:ext cx="100694" cy="9412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407CF2-3FCB-ED02-9696-25B58A65D7BB}"/>
              </a:ext>
            </a:extLst>
          </p:cNvPr>
          <p:cNvCxnSpPr/>
          <p:nvPr/>
        </p:nvCxnSpPr>
        <p:spPr>
          <a:xfrm>
            <a:off x="3144757" y="2590745"/>
            <a:ext cx="0" cy="424673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42">
            <a:extLst>
              <a:ext uri="{FF2B5EF4-FFF2-40B4-BE49-F238E27FC236}">
                <a16:creationId xmlns:a16="http://schemas.microsoft.com/office/drawing/2014/main" id="{F9B31339-637A-BD4F-B85B-3E75CA77A6A3}"/>
              </a:ext>
            </a:extLst>
          </p:cNvPr>
          <p:cNvSpPr/>
          <p:nvPr/>
        </p:nvSpPr>
        <p:spPr>
          <a:xfrm rot="5400000">
            <a:off x="3793055" y="2401590"/>
            <a:ext cx="640501" cy="783736"/>
          </a:xfrm>
          <a:prstGeom prst="triangle">
            <a:avLst>
              <a:gd name="adj" fmla="val 52541"/>
            </a:avLst>
          </a:prstGeom>
          <a:solidFill>
            <a:schemeClr val="bg1"/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1F90CB-094A-9223-70FA-1F5E9D581176}"/>
              </a:ext>
            </a:extLst>
          </p:cNvPr>
          <p:cNvCxnSpPr/>
          <p:nvPr/>
        </p:nvCxnSpPr>
        <p:spPr>
          <a:xfrm flipH="1">
            <a:off x="3044586" y="2952113"/>
            <a:ext cx="3847" cy="591655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69B5AFA-D88D-093A-E96C-89C5EBF98D5C}"/>
              </a:ext>
            </a:extLst>
          </p:cNvPr>
          <p:cNvSpPr txBox="1"/>
          <p:nvPr/>
        </p:nvSpPr>
        <p:spPr>
          <a:xfrm>
            <a:off x="460861" y="1977349"/>
            <a:ext cx="80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</a:t>
            </a:r>
            <a:r>
              <a:rPr lang="en-US" dirty="0"/>
              <a:t>Be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5B7323-9B28-5B48-6CA1-679F16F11C4E}"/>
              </a:ext>
            </a:extLst>
          </p:cNvPr>
          <p:cNvSpPr txBox="1"/>
          <p:nvPr/>
        </p:nvSpPr>
        <p:spPr>
          <a:xfrm>
            <a:off x="3048430" y="3095569"/>
            <a:ext cx="47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</a:t>
            </a:r>
          </a:p>
        </p:txBody>
      </p:sp>
      <p:pic>
        <p:nvPicPr>
          <p:cNvPr id="16" name="Picture 15" descr="Refoil.pct">
            <a:extLst>
              <a:ext uri="{FF2B5EF4-FFF2-40B4-BE49-F238E27FC236}">
                <a16:creationId xmlns:a16="http://schemas.microsoft.com/office/drawing/2014/main" id="{75644365-3114-4CE5-1FC1-B8A88D8C6A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09" y="2227244"/>
            <a:ext cx="370942" cy="36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888A4C-274A-3E7E-CFF5-F253273466E7}"/>
              </a:ext>
            </a:extLst>
          </p:cNvPr>
          <p:cNvSpPr txBox="1"/>
          <p:nvPr/>
        </p:nvSpPr>
        <p:spPr>
          <a:xfrm>
            <a:off x="2772850" y="2600450"/>
            <a:ext cx="80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>
                <a:solidFill>
                  <a:srgbClr val="FF0000"/>
                </a:solidFill>
              </a:rPr>
              <a:t>7 </a:t>
            </a:r>
            <a:r>
              <a:rPr lang="en-US" dirty="0">
                <a:solidFill>
                  <a:srgbClr val="FF0000"/>
                </a:solidFill>
              </a:rPr>
              <a:t>Li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8B5F9AD-B47A-9FE8-3073-66F26E9E27F9}"/>
              </a:ext>
            </a:extLst>
          </p:cNvPr>
          <p:cNvCxnSpPr>
            <a:cxnSpLocks/>
          </p:cNvCxnSpPr>
          <p:nvPr/>
        </p:nvCxnSpPr>
        <p:spPr>
          <a:xfrm>
            <a:off x="3135618" y="2822660"/>
            <a:ext cx="585819" cy="858088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3B733F9-BC7B-9B98-61B2-6338716DB9E4}"/>
              </a:ext>
            </a:extLst>
          </p:cNvPr>
          <p:cNvSpPr txBox="1"/>
          <p:nvPr/>
        </p:nvSpPr>
        <p:spPr>
          <a:xfrm>
            <a:off x="3020258" y="2261921"/>
            <a:ext cx="5216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STJ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6F44D8-7680-B462-FFFB-F5D5FF9051EA}"/>
              </a:ext>
            </a:extLst>
          </p:cNvPr>
          <p:cNvSpPr txBox="1"/>
          <p:nvPr/>
        </p:nvSpPr>
        <p:spPr>
          <a:xfrm>
            <a:off x="3447787" y="3575563"/>
            <a:ext cx="80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ν</a:t>
            </a:r>
            <a:r>
              <a:rPr lang="en-US" baseline="-25000" dirty="0" err="1">
                <a:solidFill>
                  <a:srgbClr val="FF0000"/>
                </a:solidFill>
              </a:rPr>
              <a:t>e</a:t>
            </a:r>
            <a:r>
              <a:rPr lang="en-US" baseline="-25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40" name="Text Box 9">
            <a:extLst>
              <a:ext uri="{FF2B5EF4-FFF2-40B4-BE49-F238E27FC236}">
                <a16:creationId xmlns:a16="http://schemas.microsoft.com/office/drawing/2014/main" id="{2D0FA7C5-321C-1499-D39F-F57F340CD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2167" y="5942967"/>
            <a:ext cx="5422786" cy="381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Heavy sterile neutrinos would change </a:t>
            </a:r>
            <a:r>
              <a:rPr lang="en-US" baseline="30000" dirty="0">
                <a:latin typeface="+mn-lt"/>
                <a:ea typeface="+mn-ea"/>
                <a:cs typeface="+mn-cs"/>
              </a:rPr>
              <a:t>7</a:t>
            </a:r>
            <a:r>
              <a:rPr lang="en-US" dirty="0">
                <a:latin typeface="+mn-lt"/>
                <a:ea typeface="+mn-ea"/>
                <a:cs typeface="+mn-cs"/>
              </a:rPr>
              <a:t>Li recoil energy.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00CCB4-E28B-D671-56F4-600C91681E9D}"/>
              </a:ext>
            </a:extLst>
          </p:cNvPr>
          <p:cNvSpPr txBox="1"/>
          <p:nvPr/>
        </p:nvSpPr>
        <p:spPr>
          <a:xfrm>
            <a:off x="3232192" y="6329844"/>
            <a:ext cx="5387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Look for new peaks in recoil spectrum.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A6FEDA0-139E-EFFC-69D8-32D1A21FD011}"/>
                  </a:ext>
                </a:extLst>
              </p:cNvPr>
              <p:cNvSpPr txBox="1"/>
              <p:nvPr/>
            </p:nvSpPr>
            <p:spPr>
              <a:xfrm>
                <a:off x="5648997" y="2473207"/>
                <a:ext cx="4270913" cy="113941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Pre>
                          <m:sPre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p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𝐿𝑖</m:t>
                            </m:r>
                          </m:e>
                        </m:sPr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𝑟𝑒𝑐𝑜𝑖𝑙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sPre>
                                  <m:sPre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𝐿𝑖</m:t>
                                    </m:r>
                                  </m:e>
                                </m:sPre>
                              </m:sub>
                            </m:sSub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en-US" sz="2400" b="0" i="1">
                    <a:latin typeface="Cambria Math" panose="02040503050406030204" pitchFamily="18" charset="0"/>
                  </a:rPr>
                  <a:t> </a:t>
                </a:r>
              </a:p>
              <a:p>
                <a:pPr algn="ctr"/>
                <a:r>
                  <a:rPr lang="en-US" sz="2400" b="0"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→56.826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𝑒𝑉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𝑓𝑜𝑟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</m:t>
                    </m:r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A6FEDA0-139E-EFFC-69D8-32D1A21FD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997" y="2473207"/>
                <a:ext cx="4270913" cy="1139414"/>
              </a:xfrm>
              <a:prstGeom prst="rect">
                <a:avLst/>
              </a:prstGeom>
              <a:blipFill>
                <a:blip r:embed="rId5"/>
                <a:stretch>
                  <a:fillRect l="-2374" r="-1780"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8B0414C7-B97A-5BD0-002C-4B9DB1DEBF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705651" cy="7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01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0" y="50629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The </a:t>
            </a:r>
            <a:r>
              <a:rPr lang="en-US" sz="3600" b="1" dirty="0" err="1">
                <a:latin typeface="+mn-lt"/>
              </a:rPr>
              <a:t>BeEST</a:t>
            </a:r>
            <a:r>
              <a:rPr lang="en-US" sz="3600" b="1" dirty="0">
                <a:latin typeface="+mn-lt"/>
              </a:rPr>
              <a:t> Sterile Neutrino Search</a:t>
            </a:r>
            <a:endParaRPr lang="en-US" sz="3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9D63A-BCC2-C684-E3AE-6B969DE8953A}"/>
              </a:ext>
            </a:extLst>
          </p:cNvPr>
          <p:cNvSpPr txBox="1"/>
          <p:nvPr/>
        </p:nvSpPr>
        <p:spPr>
          <a:xfrm>
            <a:off x="251208" y="1292467"/>
            <a:ext cx="1685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Implant </a:t>
            </a:r>
            <a:r>
              <a:rPr lang="en-US" b="1" baseline="30000" dirty="0"/>
              <a:t>7</a:t>
            </a:r>
            <a:r>
              <a:rPr lang="en-US" b="1" dirty="0"/>
              <a:t>Be</a:t>
            </a:r>
          </a:p>
          <a:p>
            <a:pPr algn="ctr"/>
            <a:r>
              <a:rPr lang="en-US" sz="1400" dirty="0"/>
              <a:t>at TRIUMF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95FBF9-880C-D690-F60B-65460EB833D9}"/>
              </a:ext>
            </a:extLst>
          </p:cNvPr>
          <p:cNvSpPr txBox="1"/>
          <p:nvPr/>
        </p:nvSpPr>
        <p:spPr>
          <a:xfrm>
            <a:off x="2398920" y="1278802"/>
            <a:ext cx="19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Detect </a:t>
            </a:r>
            <a:r>
              <a:rPr lang="en-US" b="1" baseline="30000" dirty="0"/>
              <a:t>7</a:t>
            </a:r>
            <a:r>
              <a:rPr lang="en-US" b="1" dirty="0"/>
              <a:t>Be Decay</a:t>
            </a:r>
          </a:p>
          <a:p>
            <a:pPr algn="ctr"/>
            <a:r>
              <a:rPr lang="en-US" sz="1400" dirty="0"/>
              <a:t>at LLNL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54AE3A-0A35-774A-3D78-C1F8D36C67A0}"/>
              </a:ext>
            </a:extLst>
          </p:cNvPr>
          <p:cNvSpPr txBox="1"/>
          <p:nvPr/>
        </p:nvSpPr>
        <p:spPr>
          <a:xfrm>
            <a:off x="5122318" y="1295219"/>
            <a:ext cx="3442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High-Resolution Recoil Simulation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5920EC8-6B9F-A7E4-FB40-D66566634F72}"/>
              </a:ext>
            </a:extLst>
          </p:cNvPr>
          <p:cNvCxnSpPr>
            <a:cxnSpLocks/>
          </p:cNvCxnSpPr>
          <p:nvPr/>
        </p:nvCxnSpPr>
        <p:spPr>
          <a:xfrm flipV="1">
            <a:off x="1995080" y="2900747"/>
            <a:ext cx="935356" cy="151344"/>
          </a:xfrm>
          <a:prstGeom prst="straightConnector1">
            <a:avLst/>
          </a:prstGeom>
          <a:ln w="25400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4ADCE88-DE87-FDE4-BA0B-81972167971B}"/>
              </a:ext>
            </a:extLst>
          </p:cNvPr>
          <p:cNvSpPr/>
          <p:nvPr/>
        </p:nvSpPr>
        <p:spPr>
          <a:xfrm>
            <a:off x="1038965" y="2793459"/>
            <a:ext cx="1255931" cy="594327"/>
          </a:xfrm>
          <a:prstGeom prst="rect">
            <a:avLst/>
          </a:prstGeom>
          <a:solidFill>
            <a:srgbClr val="0000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406E90-AD4D-4C03-DBC6-4F5DAD107D04}"/>
              </a:ext>
            </a:extLst>
          </p:cNvPr>
          <p:cNvSpPr txBox="1"/>
          <p:nvPr/>
        </p:nvSpPr>
        <p:spPr>
          <a:xfrm>
            <a:off x="975875" y="2764652"/>
            <a:ext cx="138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Pulsed Laser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(Calibration)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BA57A1-28FA-EA14-EC34-7F1A514255F7}"/>
              </a:ext>
            </a:extLst>
          </p:cNvPr>
          <p:cNvCxnSpPr/>
          <p:nvPr/>
        </p:nvCxnSpPr>
        <p:spPr>
          <a:xfrm>
            <a:off x="3212167" y="2805414"/>
            <a:ext cx="659451" cy="60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4175406-FE2C-393E-6B38-81A4AD1A4DC1}"/>
              </a:ext>
            </a:extLst>
          </p:cNvPr>
          <p:cNvSpPr/>
          <p:nvPr/>
        </p:nvSpPr>
        <p:spPr>
          <a:xfrm>
            <a:off x="3156776" y="2101830"/>
            <a:ext cx="213458" cy="13034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0C873A7-CB21-17C5-B0FE-29766371F05B}"/>
              </a:ext>
            </a:extLst>
          </p:cNvPr>
          <p:cNvCxnSpPr/>
          <p:nvPr/>
        </p:nvCxnSpPr>
        <p:spPr>
          <a:xfrm flipH="1">
            <a:off x="3044663" y="2051775"/>
            <a:ext cx="3847" cy="591655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lpha_decay_pic.gif">
            <a:extLst>
              <a:ext uri="{FF2B5EF4-FFF2-40B4-BE49-F238E27FC236}">
                <a16:creationId xmlns:a16="http://schemas.microsoft.com/office/drawing/2014/main" id="{597E994E-389A-9547-2BD2-56B88BCCDE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424" t="74451" r="37136" b="14473"/>
          <a:stretch/>
        </p:blipFill>
        <p:spPr>
          <a:xfrm>
            <a:off x="760228" y="2350897"/>
            <a:ext cx="100694" cy="9412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AA12A9A-C631-4A59-64E5-E69E5F007A24}"/>
              </a:ext>
            </a:extLst>
          </p:cNvPr>
          <p:cNvCxnSpPr>
            <a:cxnSpLocks/>
          </p:cNvCxnSpPr>
          <p:nvPr/>
        </p:nvCxnSpPr>
        <p:spPr>
          <a:xfrm>
            <a:off x="910912" y="2424012"/>
            <a:ext cx="2025485" cy="30751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FAC4F71-C5DB-C773-BA5D-66F77DA2D8AB}"/>
              </a:ext>
            </a:extLst>
          </p:cNvPr>
          <p:cNvSpPr txBox="1"/>
          <p:nvPr/>
        </p:nvSpPr>
        <p:spPr>
          <a:xfrm>
            <a:off x="3020258" y="2261921"/>
            <a:ext cx="5216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STJ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9F46D99-C385-11A4-4785-611E66B42F63}"/>
              </a:ext>
            </a:extLst>
          </p:cNvPr>
          <p:cNvCxnSpPr/>
          <p:nvPr/>
        </p:nvCxnSpPr>
        <p:spPr>
          <a:xfrm>
            <a:off x="3144757" y="2590745"/>
            <a:ext cx="0" cy="424673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Isosceles Triangle 42">
            <a:extLst>
              <a:ext uri="{FF2B5EF4-FFF2-40B4-BE49-F238E27FC236}">
                <a16:creationId xmlns:a16="http://schemas.microsoft.com/office/drawing/2014/main" id="{4F34EC84-CCC1-9ED5-56A7-A6D02698ABF7}"/>
              </a:ext>
            </a:extLst>
          </p:cNvPr>
          <p:cNvSpPr/>
          <p:nvPr/>
        </p:nvSpPr>
        <p:spPr>
          <a:xfrm rot="5400000">
            <a:off x="3793055" y="2401590"/>
            <a:ext cx="640501" cy="783736"/>
          </a:xfrm>
          <a:prstGeom prst="triangle">
            <a:avLst>
              <a:gd name="adj" fmla="val 52541"/>
            </a:avLst>
          </a:prstGeom>
          <a:solidFill>
            <a:schemeClr val="bg1"/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D28D150-6494-3870-D387-ABF04D52F417}"/>
              </a:ext>
            </a:extLst>
          </p:cNvPr>
          <p:cNvCxnSpPr/>
          <p:nvPr/>
        </p:nvCxnSpPr>
        <p:spPr>
          <a:xfrm flipH="1">
            <a:off x="3044586" y="2952113"/>
            <a:ext cx="3847" cy="591655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342EF91-1BA5-8718-A667-BA2AFFCFB104}"/>
              </a:ext>
            </a:extLst>
          </p:cNvPr>
          <p:cNvSpPr txBox="1"/>
          <p:nvPr/>
        </p:nvSpPr>
        <p:spPr>
          <a:xfrm>
            <a:off x="460861" y="1977349"/>
            <a:ext cx="80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</a:t>
            </a:r>
            <a:r>
              <a:rPr lang="en-US" dirty="0"/>
              <a:t>Be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32882C-1418-7FC2-27D1-45C8E57F11E1}"/>
              </a:ext>
            </a:extLst>
          </p:cNvPr>
          <p:cNvSpPr txBox="1"/>
          <p:nvPr/>
        </p:nvSpPr>
        <p:spPr>
          <a:xfrm>
            <a:off x="3048430" y="3095569"/>
            <a:ext cx="47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</a:t>
            </a:r>
          </a:p>
        </p:txBody>
      </p:sp>
      <p:pic>
        <p:nvPicPr>
          <p:cNvPr id="38" name="Picture 37" descr="Refoil.pct">
            <a:extLst>
              <a:ext uri="{FF2B5EF4-FFF2-40B4-BE49-F238E27FC236}">
                <a16:creationId xmlns:a16="http://schemas.microsoft.com/office/drawing/2014/main" id="{F0912E74-0B54-7B57-C670-AB614107A2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09" y="2227244"/>
            <a:ext cx="370942" cy="36999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F7BFB03-05FA-6FC4-B711-2618CA3330E1}"/>
              </a:ext>
            </a:extLst>
          </p:cNvPr>
          <p:cNvSpPr txBox="1"/>
          <p:nvPr/>
        </p:nvSpPr>
        <p:spPr>
          <a:xfrm>
            <a:off x="2772850" y="2600450"/>
            <a:ext cx="80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>
                <a:solidFill>
                  <a:srgbClr val="FF0000"/>
                </a:solidFill>
              </a:rPr>
              <a:t>7 </a:t>
            </a:r>
            <a:r>
              <a:rPr lang="en-US" dirty="0">
                <a:solidFill>
                  <a:srgbClr val="FF0000"/>
                </a:solidFill>
              </a:rPr>
              <a:t>Li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DA3531-6095-269E-0418-1EA0A0F3C407}"/>
              </a:ext>
            </a:extLst>
          </p:cNvPr>
          <p:cNvSpPr txBox="1"/>
          <p:nvPr/>
        </p:nvSpPr>
        <p:spPr>
          <a:xfrm>
            <a:off x="3447787" y="3575563"/>
            <a:ext cx="80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ν</a:t>
            </a:r>
            <a:r>
              <a:rPr lang="en-US" baseline="-25000" dirty="0" err="1">
                <a:solidFill>
                  <a:srgbClr val="FF0000"/>
                </a:solidFill>
              </a:rPr>
              <a:t>e</a:t>
            </a:r>
            <a:r>
              <a:rPr lang="en-US" baseline="-25000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89C1DB3-28DB-8834-55B8-391232A2E110}"/>
              </a:ext>
            </a:extLst>
          </p:cNvPr>
          <p:cNvCxnSpPr>
            <a:cxnSpLocks/>
          </p:cNvCxnSpPr>
          <p:nvPr/>
        </p:nvCxnSpPr>
        <p:spPr>
          <a:xfrm>
            <a:off x="3135618" y="2822660"/>
            <a:ext cx="585819" cy="858088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096C866E-F6D4-A8A8-7F78-10BC342DD7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925" y="1721655"/>
            <a:ext cx="3937000" cy="3721100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B86EF09D-3D5A-F1C8-0BDF-4676C23F9C1B}"/>
              </a:ext>
            </a:extLst>
          </p:cNvPr>
          <p:cNvSpPr/>
          <p:nvPr/>
        </p:nvSpPr>
        <p:spPr>
          <a:xfrm>
            <a:off x="7418895" y="3785804"/>
            <a:ext cx="94268" cy="149664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DD939F4-CBFD-08CF-754A-4F74D2C2F393}"/>
              </a:ext>
            </a:extLst>
          </p:cNvPr>
          <p:cNvCxnSpPr>
            <a:cxnSpLocks/>
          </p:cNvCxnSpPr>
          <p:nvPr/>
        </p:nvCxnSpPr>
        <p:spPr>
          <a:xfrm flipH="1">
            <a:off x="7422540" y="2493527"/>
            <a:ext cx="370180" cy="133451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A4E8FC8-F713-D7FE-286E-E62EC6924F68}"/>
              </a:ext>
            </a:extLst>
          </p:cNvPr>
          <p:cNvCxnSpPr>
            <a:cxnSpLocks/>
            <a:endCxn id="45" idx="4"/>
          </p:cNvCxnSpPr>
          <p:nvPr/>
        </p:nvCxnSpPr>
        <p:spPr>
          <a:xfrm flipH="1">
            <a:off x="7466029" y="3418193"/>
            <a:ext cx="1227942" cy="51727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9EFC777-F96A-9D76-EA9C-5819D5B5281C}"/>
              </a:ext>
            </a:extLst>
          </p:cNvPr>
          <p:cNvSpPr txBox="1"/>
          <p:nvPr/>
        </p:nvSpPr>
        <p:spPr>
          <a:xfrm>
            <a:off x="1317063" y="4154814"/>
            <a:ext cx="354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/>
              <a:t>7</a:t>
            </a:r>
            <a:r>
              <a:rPr lang="en-US" b="1" dirty="0"/>
              <a:t>Be + e- ⟶ </a:t>
            </a:r>
            <a:r>
              <a:rPr lang="en-US" b="1" baseline="30000" dirty="0"/>
              <a:t>7</a:t>
            </a:r>
            <a:r>
              <a:rPr lang="en-US" b="1" dirty="0"/>
              <a:t>Li + </a:t>
            </a:r>
            <a:r>
              <a:rPr lang="en-US" b="1" dirty="0" err="1"/>
              <a:t>ν</a:t>
            </a:r>
            <a:r>
              <a:rPr lang="en-US" b="1" baseline="-25000" dirty="0" err="1"/>
              <a:t>e</a:t>
            </a:r>
            <a:r>
              <a:rPr lang="en-US" b="1" baseline="-25000" dirty="0"/>
              <a:t>-</a:t>
            </a:r>
          </a:p>
          <a:p>
            <a:pPr algn="ctr"/>
            <a:r>
              <a:rPr lang="en-US" dirty="0"/>
              <a:t>with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baseline="-25000" dirty="0"/>
              <a:t>-</a:t>
            </a:r>
            <a:r>
              <a:rPr lang="en-US" dirty="0"/>
              <a:t>= 𝝨 |U</a:t>
            </a:r>
            <a:r>
              <a:rPr lang="en-US" baseline="-25000" dirty="0"/>
              <a:t>ea</a:t>
            </a:r>
            <a:r>
              <a:rPr lang="en-US" dirty="0"/>
              <a:t>|</a:t>
            </a:r>
            <a:r>
              <a:rPr lang="en-US" baseline="30000" dirty="0"/>
              <a:t>2</a:t>
            </a:r>
            <a:r>
              <a:rPr lang="en-US" dirty="0"/>
              <a:t>ν</a:t>
            </a:r>
            <a:r>
              <a:rPr lang="en-US" baseline="-25000" dirty="0"/>
              <a:t>active </a:t>
            </a:r>
            <a:r>
              <a:rPr lang="en-US" dirty="0"/>
              <a:t>+</a:t>
            </a:r>
            <a:r>
              <a:rPr lang="en-US" baseline="-25000" dirty="0"/>
              <a:t> </a:t>
            </a:r>
            <a:r>
              <a:rPr lang="en-US" dirty="0"/>
              <a:t>|U</a:t>
            </a:r>
            <a:r>
              <a:rPr lang="en-US" baseline="-25000" dirty="0"/>
              <a:t>es</a:t>
            </a:r>
            <a:r>
              <a:rPr lang="en-US" dirty="0"/>
              <a:t>|</a:t>
            </a:r>
            <a:r>
              <a:rPr lang="en-US" baseline="30000" dirty="0"/>
              <a:t>2</a:t>
            </a:r>
            <a:r>
              <a:rPr lang="en-US" dirty="0"/>
              <a:t>ν</a:t>
            </a:r>
            <a:r>
              <a:rPr lang="en-US" baseline="-25000" dirty="0"/>
              <a:t>sterile</a:t>
            </a:r>
          </a:p>
        </p:txBody>
      </p:sp>
      <p:sp>
        <p:nvSpPr>
          <p:cNvPr id="49" name="Text Box 9">
            <a:extLst>
              <a:ext uri="{FF2B5EF4-FFF2-40B4-BE49-F238E27FC236}">
                <a16:creationId xmlns:a16="http://schemas.microsoft.com/office/drawing/2014/main" id="{2839BF7D-130B-CD9A-55E2-8157DC528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5174" y="5942967"/>
            <a:ext cx="3153468" cy="392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</a:t>
            </a:r>
            <a:r>
              <a:rPr lang="en-US" dirty="0">
                <a:latin typeface="+mn-lt"/>
                <a:ea typeface="+mn-ea"/>
                <a:cs typeface="+mn-cs"/>
              </a:rPr>
              <a:t>alibrate STJ with pulsed laser.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4BFBCA-D127-5940-5557-1192266448B5}"/>
              </a:ext>
            </a:extLst>
          </p:cNvPr>
          <p:cNvSpPr txBox="1"/>
          <p:nvPr/>
        </p:nvSpPr>
        <p:spPr>
          <a:xfrm>
            <a:off x="2111604" y="6329844"/>
            <a:ext cx="76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Four peaks due to K- and L- capture into </a:t>
            </a:r>
            <a:r>
              <a:rPr lang="en-US" baseline="30000" dirty="0">
                <a:solidFill>
                  <a:schemeClr val="bg1"/>
                </a:solidFill>
              </a:rPr>
              <a:t>7</a:t>
            </a:r>
            <a:r>
              <a:rPr lang="en-US" dirty="0">
                <a:solidFill>
                  <a:schemeClr val="bg1"/>
                </a:solidFill>
              </a:rPr>
              <a:t>Li ground and excited state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96C5BA0-19E7-D2B9-8CDC-B15EE3501E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705651" cy="7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41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0" y="50629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The </a:t>
            </a:r>
            <a:r>
              <a:rPr lang="en-US" sz="3600" b="1" dirty="0" err="1">
                <a:latin typeface="+mn-lt"/>
              </a:rPr>
              <a:t>BeEST</a:t>
            </a:r>
            <a:r>
              <a:rPr lang="en-US" sz="3600" b="1" dirty="0">
                <a:latin typeface="+mn-lt"/>
              </a:rPr>
              <a:t> Sterile Neutrino Search</a:t>
            </a:r>
            <a:endParaRPr lang="en-US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487A4-02E8-83C1-AD29-B306E577BC8E}"/>
              </a:ext>
            </a:extLst>
          </p:cNvPr>
          <p:cNvSpPr txBox="1"/>
          <p:nvPr/>
        </p:nvSpPr>
        <p:spPr>
          <a:xfrm>
            <a:off x="251208" y="1292467"/>
            <a:ext cx="1685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Implant </a:t>
            </a:r>
            <a:r>
              <a:rPr lang="en-US" b="1" baseline="30000" dirty="0"/>
              <a:t>7</a:t>
            </a:r>
            <a:r>
              <a:rPr lang="en-US" b="1" dirty="0"/>
              <a:t>Be</a:t>
            </a:r>
          </a:p>
          <a:p>
            <a:pPr algn="ctr"/>
            <a:r>
              <a:rPr lang="en-US" sz="1400" dirty="0"/>
              <a:t>at TRIUMF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A9E7B-FB29-635D-4822-6CC340B8EF41}"/>
              </a:ext>
            </a:extLst>
          </p:cNvPr>
          <p:cNvSpPr txBox="1"/>
          <p:nvPr/>
        </p:nvSpPr>
        <p:spPr>
          <a:xfrm>
            <a:off x="2398920" y="1278802"/>
            <a:ext cx="19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Detect </a:t>
            </a:r>
            <a:r>
              <a:rPr lang="en-US" b="1" baseline="30000" dirty="0"/>
              <a:t>7</a:t>
            </a:r>
            <a:r>
              <a:rPr lang="en-US" b="1" dirty="0"/>
              <a:t>Be Decay</a:t>
            </a:r>
          </a:p>
          <a:p>
            <a:pPr algn="ctr"/>
            <a:r>
              <a:rPr lang="en-US" sz="1400" dirty="0"/>
              <a:t>at LLNL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3B52854-8406-F6B1-692F-565591590820}"/>
              </a:ext>
            </a:extLst>
          </p:cNvPr>
          <p:cNvCxnSpPr>
            <a:cxnSpLocks/>
          </p:cNvCxnSpPr>
          <p:nvPr/>
        </p:nvCxnSpPr>
        <p:spPr>
          <a:xfrm flipV="1">
            <a:off x="1995080" y="2900747"/>
            <a:ext cx="935356" cy="151344"/>
          </a:xfrm>
          <a:prstGeom prst="straightConnector1">
            <a:avLst/>
          </a:prstGeom>
          <a:ln w="25400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A74BAAE-D66F-EF3C-6C1A-3E9FD1627439}"/>
              </a:ext>
            </a:extLst>
          </p:cNvPr>
          <p:cNvSpPr/>
          <p:nvPr/>
        </p:nvSpPr>
        <p:spPr>
          <a:xfrm>
            <a:off x="1038965" y="2793459"/>
            <a:ext cx="1255931" cy="594327"/>
          </a:xfrm>
          <a:prstGeom prst="rect">
            <a:avLst/>
          </a:prstGeom>
          <a:solidFill>
            <a:srgbClr val="0000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2A930E-BC5A-0667-5CBE-9DF5CC41484C}"/>
              </a:ext>
            </a:extLst>
          </p:cNvPr>
          <p:cNvSpPr txBox="1"/>
          <p:nvPr/>
        </p:nvSpPr>
        <p:spPr>
          <a:xfrm>
            <a:off x="975875" y="2764652"/>
            <a:ext cx="138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Pulsed Laser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(Calibration)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EA1306-9557-8476-7D85-BDF172A9B1DD}"/>
              </a:ext>
            </a:extLst>
          </p:cNvPr>
          <p:cNvCxnSpPr/>
          <p:nvPr/>
        </p:nvCxnSpPr>
        <p:spPr>
          <a:xfrm>
            <a:off x="3212167" y="2805414"/>
            <a:ext cx="659451" cy="60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8A658F0-A7EF-10C9-A999-ACB86540C57C}"/>
              </a:ext>
            </a:extLst>
          </p:cNvPr>
          <p:cNvSpPr/>
          <p:nvPr/>
        </p:nvSpPr>
        <p:spPr>
          <a:xfrm>
            <a:off x="3156776" y="2101830"/>
            <a:ext cx="213458" cy="13034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427ACE-2278-BE9A-E59B-A1660CD00507}"/>
              </a:ext>
            </a:extLst>
          </p:cNvPr>
          <p:cNvCxnSpPr/>
          <p:nvPr/>
        </p:nvCxnSpPr>
        <p:spPr>
          <a:xfrm flipH="1">
            <a:off x="3044663" y="2051775"/>
            <a:ext cx="3847" cy="591655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lpha_decay_pic.gif">
            <a:extLst>
              <a:ext uri="{FF2B5EF4-FFF2-40B4-BE49-F238E27FC236}">
                <a16:creationId xmlns:a16="http://schemas.microsoft.com/office/drawing/2014/main" id="{E0C6DF71-44A3-A2D3-1C9D-2204646985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424" t="74451" r="37136" b="14473"/>
          <a:stretch/>
        </p:blipFill>
        <p:spPr>
          <a:xfrm>
            <a:off x="760228" y="2350897"/>
            <a:ext cx="100694" cy="9412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C5B6A2-BE6E-7DE2-C894-222DF2019188}"/>
              </a:ext>
            </a:extLst>
          </p:cNvPr>
          <p:cNvCxnSpPr>
            <a:cxnSpLocks/>
          </p:cNvCxnSpPr>
          <p:nvPr/>
        </p:nvCxnSpPr>
        <p:spPr>
          <a:xfrm>
            <a:off x="910912" y="2424012"/>
            <a:ext cx="2025485" cy="30751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5C2CFF-11A6-73AD-EB1F-FBD89078B038}"/>
              </a:ext>
            </a:extLst>
          </p:cNvPr>
          <p:cNvSpPr txBox="1"/>
          <p:nvPr/>
        </p:nvSpPr>
        <p:spPr>
          <a:xfrm>
            <a:off x="3020258" y="2261921"/>
            <a:ext cx="5216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STJ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2E673E-6384-26D0-F465-E0EF15417964}"/>
              </a:ext>
            </a:extLst>
          </p:cNvPr>
          <p:cNvCxnSpPr/>
          <p:nvPr/>
        </p:nvCxnSpPr>
        <p:spPr>
          <a:xfrm>
            <a:off x="3144757" y="2590745"/>
            <a:ext cx="0" cy="424673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42">
            <a:extLst>
              <a:ext uri="{FF2B5EF4-FFF2-40B4-BE49-F238E27FC236}">
                <a16:creationId xmlns:a16="http://schemas.microsoft.com/office/drawing/2014/main" id="{F4B817FF-6B0C-DE9E-AD92-5CE9EB3F6F95}"/>
              </a:ext>
            </a:extLst>
          </p:cNvPr>
          <p:cNvSpPr/>
          <p:nvPr/>
        </p:nvSpPr>
        <p:spPr>
          <a:xfrm rot="5400000">
            <a:off x="3793055" y="2401590"/>
            <a:ext cx="640501" cy="783736"/>
          </a:xfrm>
          <a:prstGeom prst="triangle">
            <a:avLst>
              <a:gd name="adj" fmla="val 52541"/>
            </a:avLst>
          </a:prstGeom>
          <a:solidFill>
            <a:schemeClr val="bg1"/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0DFF24-8476-55F2-EEAB-A0ECF6F51764}"/>
              </a:ext>
            </a:extLst>
          </p:cNvPr>
          <p:cNvCxnSpPr/>
          <p:nvPr/>
        </p:nvCxnSpPr>
        <p:spPr>
          <a:xfrm flipH="1">
            <a:off x="3044586" y="2952113"/>
            <a:ext cx="3847" cy="591655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DAE370A-F20E-272E-CA29-D3E375F9B950}"/>
              </a:ext>
            </a:extLst>
          </p:cNvPr>
          <p:cNvSpPr txBox="1"/>
          <p:nvPr/>
        </p:nvSpPr>
        <p:spPr>
          <a:xfrm>
            <a:off x="460861" y="1977349"/>
            <a:ext cx="80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7</a:t>
            </a:r>
            <a:r>
              <a:rPr lang="en-US" dirty="0"/>
              <a:t>Be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D33513-B977-97F8-E5DE-1ADE07024CCE}"/>
              </a:ext>
            </a:extLst>
          </p:cNvPr>
          <p:cNvSpPr txBox="1"/>
          <p:nvPr/>
        </p:nvSpPr>
        <p:spPr>
          <a:xfrm>
            <a:off x="3048430" y="3095569"/>
            <a:ext cx="47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</a:t>
            </a:r>
          </a:p>
        </p:txBody>
      </p:sp>
      <p:pic>
        <p:nvPicPr>
          <p:cNvPr id="21" name="Picture 20" descr="Refoil.pct">
            <a:extLst>
              <a:ext uri="{FF2B5EF4-FFF2-40B4-BE49-F238E27FC236}">
                <a16:creationId xmlns:a16="http://schemas.microsoft.com/office/drawing/2014/main" id="{FB5FC209-772B-0461-41E9-19614ECDB0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09" y="2227244"/>
            <a:ext cx="370942" cy="36999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062C9B3-E057-7598-A380-FD423A165DEF}"/>
              </a:ext>
            </a:extLst>
          </p:cNvPr>
          <p:cNvSpPr txBox="1"/>
          <p:nvPr/>
        </p:nvSpPr>
        <p:spPr>
          <a:xfrm>
            <a:off x="2772850" y="2600450"/>
            <a:ext cx="80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>
                <a:solidFill>
                  <a:srgbClr val="FF0000"/>
                </a:solidFill>
              </a:rPr>
              <a:t>7 </a:t>
            </a:r>
            <a:r>
              <a:rPr lang="en-US" dirty="0">
                <a:solidFill>
                  <a:srgbClr val="FF0000"/>
                </a:solidFill>
              </a:rPr>
              <a:t>Li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D8A3A1-1336-F420-F6C8-BA01AFE9E09C}"/>
              </a:ext>
            </a:extLst>
          </p:cNvPr>
          <p:cNvSpPr txBox="1"/>
          <p:nvPr/>
        </p:nvSpPr>
        <p:spPr>
          <a:xfrm>
            <a:off x="3447787" y="3575563"/>
            <a:ext cx="80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ν</a:t>
            </a:r>
            <a:r>
              <a:rPr lang="en-US" baseline="-25000" dirty="0" err="1">
                <a:solidFill>
                  <a:srgbClr val="FF0000"/>
                </a:solidFill>
              </a:rPr>
              <a:t>e</a:t>
            </a:r>
            <a:r>
              <a:rPr lang="en-US" baseline="-25000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8E82ADE-E29A-09D6-C182-118E635BBE47}"/>
              </a:ext>
            </a:extLst>
          </p:cNvPr>
          <p:cNvCxnSpPr>
            <a:cxnSpLocks/>
          </p:cNvCxnSpPr>
          <p:nvPr/>
        </p:nvCxnSpPr>
        <p:spPr>
          <a:xfrm>
            <a:off x="3135618" y="2822660"/>
            <a:ext cx="585819" cy="858088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A8934B08-2458-9055-7830-BE9A7A847085}"/>
              </a:ext>
            </a:extLst>
          </p:cNvPr>
          <p:cNvSpPr txBox="1"/>
          <p:nvPr/>
        </p:nvSpPr>
        <p:spPr>
          <a:xfrm>
            <a:off x="1317063" y="4154814"/>
            <a:ext cx="354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/>
              <a:t>7</a:t>
            </a:r>
            <a:r>
              <a:rPr lang="en-US" b="1" dirty="0"/>
              <a:t>Be + e- ⟶ </a:t>
            </a:r>
            <a:r>
              <a:rPr lang="en-US" b="1" baseline="30000" dirty="0"/>
              <a:t>7</a:t>
            </a:r>
            <a:r>
              <a:rPr lang="en-US" b="1" dirty="0"/>
              <a:t>Li + </a:t>
            </a:r>
            <a:r>
              <a:rPr lang="en-US" b="1" dirty="0" err="1"/>
              <a:t>ν</a:t>
            </a:r>
            <a:r>
              <a:rPr lang="en-US" b="1" baseline="-25000" dirty="0" err="1"/>
              <a:t>e</a:t>
            </a:r>
            <a:r>
              <a:rPr lang="en-US" b="1" baseline="-25000" dirty="0"/>
              <a:t>-</a:t>
            </a:r>
          </a:p>
          <a:p>
            <a:pPr algn="ctr"/>
            <a:r>
              <a:rPr lang="en-US" dirty="0"/>
              <a:t>with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baseline="-25000" dirty="0"/>
              <a:t>-</a:t>
            </a:r>
            <a:r>
              <a:rPr lang="en-US" dirty="0"/>
              <a:t>= 𝝨 |U</a:t>
            </a:r>
            <a:r>
              <a:rPr lang="en-US" baseline="-25000" dirty="0"/>
              <a:t>ea</a:t>
            </a:r>
            <a:r>
              <a:rPr lang="en-US" dirty="0"/>
              <a:t>|</a:t>
            </a:r>
            <a:r>
              <a:rPr lang="en-US" baseline="30000" dirty="0"/>
              <a:t>2</a:t>
            </a:r>
            <a:r>
              <a:rPr lang="en-US" dirty="0"/>
              <a:t>ν</a:t>
            </a:r>
            <a:r>
              <a:rPr lang="en-US" baseline="-25000" dirty="0"/>
              <a:t>active </a:t>
            </a:r>
            <a:r>
              <a:rPr lang="en-US" dirty="0"/>
              <a:t>+</a:t>
            </a:r>
            <a:r>
              <a:rPr lang="en-US" baseline="-25000" dirty="0"/>
              <a:t> </a:t>
            </a:r>
            <a:r>
              <a:rPr lang="en-US" dirty="0"/>
              <a:t>|U</a:t>
            </a:r>
            <a:r>
              <a:rPr lang="en-US" baseline="-25000" dirty="0"/>
              <a:t>es</a:t>
            </a:r>
            <a:r>
              <a:rPr lang="en-US" dirty="0"/>
              <a:t>|</a:t>
            </a:r>
            <a:r>
              <a:rPr lang="en-US" baseline="30000" dirty="0"/>
              <a:t>2</a:t>
            </a:r>
            <a:r>
              <a:rPr lang="en-US" dirty="0"/>
              <a:t>ν</a:t>
            </a:r>
            <a:r>
              <a:rPr lang="en-US" baseline="-25000" dirty="0"/>
              <a:t>sterile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52EC21-6B0D-7916-BE15-C793A8C7E208}"/>
              </a:ext>
            </a:extLst>
          </p:cNvPr>
          <p:cNvSpPr txBox="1"/>
          <p:nvPr/>
        </p:nvSpPr>
        <p:spPr>
          <a:xfrm>
            <a:off x="5032566" y="1278802"/>
            <a:ext cx="399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Data from 1 Ta-STJ Detector for 28 Days</a:t>
            </a:r>
            <a:endParaRPr lang="en-US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F903412-2643-D612-1A4C-DB050D1C09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09" t="18546" r="20832" b="36030"/>
          <a:stretch/>
        </p:blipFill>
        <p:spPr>
          <a:xfrm>
            <a:off x="5032566" y="1738855"/>
            <a:ext cx="4214048" cy="447084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707FF1BF-630F-3541-4F2A-06422C18F256}"/>
              </a:ext>
            </a:extLst>
          </p:cNvPr>
          <p:cNvSpPr txBox="1"/>
          <p:nvPr/>
        </p:nvSpPr>
        <p:spPr>
          <a:xfrm>
            <a:off x="9387214" y="1967061"/>
            <a:ext cx="277465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4 primary peaks</a:t>
            </a:r>
            <a:br>
              <a:rPr lang="en-US" dirty="0"/>
            </a:br>
            <a:r>
              <a:rPr lang="en-US" dirty="0"/>
              <a:t>    </a:t>
            </a:r>
            <a:r>
              <a:rPr lang="en-US" sz="1400" dirty="0"/>
              <a:t>– 2 x K-capture, 2x L-capture</a:t>
            </a:r>
          </a:p>
          <a:p>
            <a:r>
              <a:rPr lang="en-US" sz="1400" dirty="0"/>
              <a:t>     –  to </a:t>
            </a:r>
            <a:r>
              <a:rPr lang="en-US" sz="1400" baseline="30000" dirty="0"/>
              <a:t>7</a:t>
            </a:r>
            <a:r>
              <a:rPr lang="en-US" sz="1400" dirty="0"/>
              <a:t>Li ground state and to </a:t>
            </a:r>
            <a:r>
              <a:rPr lang="en-US" sz="1400" baseline="30000" dirty="0"/>
              <a:t>7</a:t>
            </a:r>
            <a:r>
              <a:rPr lang="en-US" sz="1400" dirty="0"/>
              <a:t>Li*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• 4 high-energy tails</a:t>
            </a:r>
          </a:p>
          <a:p>
            <a:r>
              <a:rPr lang="en-US" dirty="0"/>
              <a:t>   </a:t>
            </a:r>
            <a:r>
              <a:rPr lang="en-US" sz="1400" dirty="0"/>
              <a:t>– Shake-off effects</a:t>
            </a:r>
          </a:p>
          <a:p>
            <a:pPr>
              <a:spcBef>
                <a:spcPts val="1200"/>
              </a:spcBef>
            </a:pPr>
            <a:r>
              <a:rPr lang="en-US" dirty="0"/>
              <a:t>• 2 low-energy tails</a:t>
            </a:r>
          </a:p>
          <a:p>
            <a:r>
              <a:rPr lang="en-US" sz="1400" dirty="0"/>
              <a:t>    – (Partial) Auger e- energy loss</a:t>
            </a:r>
          </a:p>
          <a:p>
            <a:pPr>
              <a:spcBef>
                <a:spcPts val="1200"/>
              </a:spcBef>
            </a:pPr>
            <a:r>
              <a:rPr lang="en-US" dirty="0"/>
              <a:t>• 1 broad background</a:t>
            </a:r>
          </a:p>
          <a:p>
            <a:r>
              <a:rPr lang="en-US" sz="1400" dirty="0"/>
              <a:t>     – 478 keV </a:t>
            </a:r>
            <a:r>
              <a:rPr lang="en-US" sz="1400" dirty="0">
                <a:sym typeface="Symbol" pitchFamily="2" charset="2"/>
              </a:rPr>
              <a:t></a:t>
            </a:r>
            <a:r>
              <a:rPr lang="en-US" sz="1400" dirty="0"/>
              <a:t>‘s in substate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10565C5-D1D6-5F82-1249-959634C61DDC}"/>
              </a:ext>
            </a:extLst>
          </p:cNvPr>
          <p:cNvSpPr txBox="1"/>
          <p:nvPr/>
        </p:nvSpPr>
        <p:spPr>
          <a:xfrm>
            <a:off x="9480330" y="5301302"/>
            <a:ext cx="223696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L/K Ratio  = 0.070(7)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E8C938-EE7A-2E62-A8A9-9A0107BD21E9}"/>
              </a:ext>
            </a:extLst>
          </p:cNvPr>
          <p:cNvSpPr txBox="1"/>
          <p:nvPr/>
        </p:nvSpPr>
        <p:spPr>
          <a:xfrm>
            <a:off x="9676922" y="5746245"/>
            <a:ext cx="2029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PRL </a:t>
            </a:r>
            <a:r>
              <a:rPr lang="en-US" sz="1400" b="1" dirty="0"/>
              <a:t>125</a:t>
            </a:r>
            <a:r>
              <a:rPr lang="en-US" sz="1400" dirty="0"/>
              <a:t>, 032701 (2020) 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5FB626EC-44EF-F001-728B-475CD116AE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705651" cy="7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27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A1ACD9-184C-8598-1A8F-5DE30CBF9FE4}"/>
              </a:ext>
            </a:extLst>
          </p:cNvPr>
          <p:cNvSpPr/>
          <p:nvPr/>
        </p:nvSpPr>
        <p:spPr>
          <a:xfrm>
            <a:off x="991531" y="1634980"/>
            <a:ext cx="3957911" cy="4365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137B9-0EBE-4DF4-CA29-0E11A6D60D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10" t="7729" r="19541" b="38638"/>
          <a:stretch/>
        </p:blipFill>
        <p:spPr>
          <a:xfrm>
            <a:off x="916581" y="1666499"/>
            <a:ext cx="4130140" cy="4413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1FF6A-C710-6628-B711-B9965C4BD9FA}"/>
              </a:ext>
            </a:extLst>
          </p:cNvPr>
          <p:cNvSpPr txBox="1"/>
          <p:nvPr/>
        </p:nvSpPr>
        <p:spPr>
          <a:xfrm>
            <a:off x="1176464" y="1196401"/>
            <a:ext cx="395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Data with Hypothetical Sterile v Signal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54ED6-FDF1-FED3-F8F6-F6FA3781BECA}"/>
              </a:ext>
            </a:extLst>
          </p:cNvPr>
          <p:cNvSpPr/>
          <p:nvPr/>
        </p:nvSpPr>
        <p:spPr>
          <a:xfrm>
            <a:off x="7145281" y="1666499"/>
            <a:ext cx="3794199" cy="3735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034C0C-32C1-21F9-8ACD-3652E355A79F}"/>
              </a:ext>
            </a:extLst>
          </p:cNvPr>
          <p:cNvSpPr txBox="1"/>
          <p:nvPr/>
        </p:nvSpPr>
        <p:spPr>
          <a:xfrm>
            <a:off x="7145281" y="1196401"/>
            <a:ext cx="379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Exclusion Plot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BF2E9-6789-A9A4-7576-2D8F52E3D6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68" t="25533" r="21692" b="28798"/>
          <a:stretch/>
        </p:blipFill>
        <p:spPr>
          <a:xfrm>
            <a:off x="7164078" y="1666499"/>
            <a:ext cx="3756604" cy="37352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7F4DC8-8AEA-D6B0-1D87-80F87E890239}"/>
              </a:ext>
            </a:extLst>
          </p:cNvPr>
          <p:cNvSpPr txBox="1"/>
          <p:nvPr/>
        </p:nvSpPr>
        <p:spPr>
          <a:xfrm>
            <a:off x="7512470" y="5666458"/>
            <a:ext cx="305982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10x improvement with 1 pixel.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69D453-4C75-1FF9-0D64-BEB6F3C84CA4}"/>
              </a:ext>
            </a:extLst>
          </p:cNvPr>
          <p:cNvSpPr txBox="1"/>
          <p:nvPr/>
        </p:nvSpPr>
        <p:spPr>
          <a:xfrm>
            <a:off x="7982459" y="6111519"/>
            <a:ext cx="2119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PRL </a:t>
            </a:r>
            <a:r>
              <a:rPr lang="en-US" sz="1400" b="1" dirty="0"/>
              <a:t>126</a:t>
            </a:r>
            <a:r>
              <a:rPr lang="en-US" sz="1400" dirty="0"/>
              <a:t>, 021803 (2021)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B6DEA2-4D6C-E00D-55FB-DAF8858A840A}"/>
              </a:ext>
            </a:extLst>
          </p:cNvPr>
          <p:cNvSpPr txBox="1"/>
          <p:nvPr/>
        </p:nvSpPr>
        <p:spPr>
          <a:xfrm>
            <a:off x="0" y="50629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The </a:t>
            </a:r>
            <a:r>
              <a:rPr lang="en-US" sz="3600" b="1" dirty="0" err="1">
                <a:latin typeface="+mn-lt"/>
              </a:rPr>
              <a:t>BeEST</a:t>
            </a:r>
            <a:r>
              <a:rPr lang="en-US" sz="3600" b="1" dirty="0">
                <a:latin typeface="+mn-lt"/>
              </a:rPr>
              <a:t> Sterile Neutrino Search</a:t>
            </a:r>
            <a:endParaRPr lang="en-US" sz="36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1C377B-D64E-6FF5-022E-DCC30E16732F}"/>
              </a:ext>
            </a:extLst>
          </p:cNvPr>
          <p:cNvSpPr txBox="1"/>
          <p:nvPr/>
        </p:nvSpPr>
        <p:spPr>
          <a:xfrm>
            <a:off x="2063414" y="3905434"/>
            <a:ext cx="2119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Hypothetical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sterile neutrino signal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8407FFD-D94E-AE98-6224-185A4E531A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705651" cy="7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79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F1FF6A-C710-6628-B711-B9965C4BD9FA}"/>
              </a:ext>
            </a:extLst>
          </p:cNvPr>
          <p:cNvSpPr txBox="1"/>
          <p:nvPr/>
        </p:nvSpPr>
        <p:spPr>
          <a:xfrm>
            <a:off x="1310017" y="1338287"/>
            <a:ext cx="5419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Summary of Sterile Neutrino Searches (2021)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034C0C-32C1-21F9-8ACD-3652E355A79F}"/>
              </a:ext>
            </a:extLst>
          </p:cNvPr>
          <p:cNvSpPr txBox="1"/>
          <p:nvPr/>
        </p:nvSpPr>
        <p:spPr>
          <a:xfrm>
            <a:off x="7914917" y="1353676"/>
            <a:ext cx="379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Tabletop </a:t>
            </a:r>
            <a:r>
              <a:rPr lang="en-US" b="1" dirty="0" err="1"/>
              <a:t>BeEST</a:t>
            </a:r>
            <a:r>
              <a:rPr lang="en-US" b="1" dirty="0"/>
              <a:t> Experiment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B6DEA2-4D6C-E00D-55FB-DAF8858A840A}"/>
              </a:ext>
            </a:extLst>
          </p:cNvPr>
          <p:cNvSpPr txBox="1"/>
          <p:nvPr/>
        </p:nvSpPr>
        <p:spPr>
          <a:xfrm>
            <a:off x="0" y="50629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The </a:t>
            </a:r>
            <a:r>
              <a:rPr lang="en-US" sz="3600" b="1" dirty="0" err="1">
                <a:latin typeface="+mn-lt"/>
              </a:rPr>
              <a:t>BeEST</a:t>
            </a:r>
            <a:r>
              <a:rPr lang="en-US" sz="3600" b="1" dirty="0">
                <a:latin typeface="+mn-lt"/>
              </a:rPr>
              <a:t> in Context</a:t>
            </a:r>
            <a:endParaRPr lang="en-US" sz="3600" b="1" dirty="0"/>
          </a:p>
        </p:txBody>
      </p:sp>
      <p:pic>
        <p:nvPicPr>
          <p:cNvPr id="11" name="Picture 10" descr="A picture containing text, indoor, person, floor&#10;&#10;Description automatically generated">
            <a:extLst>
              <a:ext uri="{FF2B5EF4-FFF2-40B4-BE49-F238E27FC236}">
                <a16:creationId xmlns:a16="http://schemas.microsoft.com/office/drawing/2014/main" id="{CF4621C0-9B56-5D02-9F9B-5CDD35041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1" t="11871" r="9115"/>
          <a:stretch/>
        </p:blipFill>
        <p:spPr>
          <a:xfrm>
            <a:off x="7888912" y="2439131"/>
            <a:ext cx="3926787" cy="289501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5A62EE1-67AB-F373-364A-94D8FBCFCD78}"/>
              </a:ext>
            </a:extLst>
          </p:cNvPr>
          <p:cNvGrpSpPr/>
          <p:nvPr/>
        </p:nvGrpSpPr>
        <p:grpSpPr>
          <a:xfrm>
            <a:off x="435016" y="1951138"/>
            <a:ext cx="6972629" cy="4403350"/>
            <a:chOff x="435016" y="1951138"/>
            <a:chExt cx="6972629" cy="440335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2BB6AB3-51EC-3545-760F-CF77FE9249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5016" y="1951138"/>
              <a:ext cx="6972629" cy="3989787"/>
              <a:chOff x="5199232" y="1609647"/>
              <a:chExt cx="6724073" cy="3847562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47EAAB74-51A2-584F-DD47-1C3D30E32B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561" b="7304"/>
              <a:stretch/>
            </p:blipFill>
            <p:spPr bwMode="auto">
              <a:xfrm>
                <a:off x="5199232" y="1609647"/>
                <a:ext cx="6724073" cy="38475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E85B5E2E-33E2-362C-F879-113609A2FB84}"/>
                  </a:ext>
                </a:extLst>
              </p:cNvPr>
              <p:cNvSpPr/>
              <p:nvPr/>
            </p:nvSpPr>
            <p:spPr bwMode="auto">
              <a:xfrm>
                <a:off x="7951668" y="1928930"/>
                <a:ext cx="704630" cy="887457"/>
              </a:xfrm>
              <a:custGeom>
                <a:avLst/>
                <a:gdLst>
                  <a:gd name="connsiteX0" fmla="*/ 0 w 704630"/>
                  <a:gd name="connsiteY0" fmla="*/ 0 h 887457"/>
                  <a:gd name="connsiteX1" fmla="*/ 138546 w 704630"/>
                  <a:gd name="connsiteY1" fmla="*/ 230909 h 887457"/>
                  <a:gd name="connsiteX2" fmla="*/ 406400 w 704630"/>
                  <a:gd name="connsiteY2" fmla="*/ 591128 h 887457"/>
                  <a:gd name="connsiteX3" fmla="*/ 508000 w 704630"/>
                  <a:gd name="connsiteY3" fmla="*/ 794328 h 887457"/>
                  <a:gd name="connsiteX4" fmla="*/ 563418 w 704630"/>
                  <a:gd name="connsiteY4" fmla="*/ 803564 h 887457"/>
                  <a:gd name="connsiteX5" fmla="*/ 581891 w 704630"/>
                  <a:gd name="connsiteY5" fmla="*/ 886691 h 887457"/>
                  <a:gd name="connsiteX6" fmla="*/ 628073 w 704630"/>
                  <a:gd name="connsiteY6" fmla="*/ 748146 h 887457"/>
                  <a:gd name="connsiteX7" fmla="*/ 618837 w 704630"/>
                  <a:gd name="connsiteY7" fmla="*/ 858982 h 887457"/>
                  <a:gd name="connsiteX8" fmla="*/ 646546 w 704630"/>
                  <a:gd name="connsiteY8" fmla="*/ 785091 h 887457"/>
                  <a:gd name="connsiteX9" fmla="*/ 683491 w 704630"/>
                  <a:gd name="connsiteY9" fmla="*/ 812800 h 887457"/>
                  <a:gd name="connsiteX10" fmla="*/ 674255 w 704630"/>
                  <a:gd name="connsiteY10" fmla="*/ 729673 h 887457"/>
                  <a:gd name="connsiteX11" fmla="*/ 701964 w 704630"/>
                  <a:gd name="connsiteY11" fmla="*/ 720437 h 887457"/>
                  <a:gd name="connsiteX12" fmla="*/ 701964 w 704630"/>
                  <a:gd name="connsiteY12" fmla="*/ 184728 h 887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4630" h="887457">
                    <a:moveTo>
                      <a:pt x="0" y="0"/>
                    </a:moveTo>
                    <a:cubicBezTo>
                      <a:pt x="35406" y="66194"/>
                      <a:pt x="70813" y="132388"/>
                      <a:pt x="138546" y="230909"/>
                    </a:cubicBezTo>
                    <a:cubicBezTo>
                      <a:pt x="206279" y="329430"/>
                      <a:pt x="344824" y="497225"/>
                      <a:pt x="406400" y="591128"/>
                    </a:cubicBezTo>
                    <a:cubicBezTo>
                      <a:pt x="467976" y="685031"/>
                      <a:pt x="481830" y="758922"/>
                      <a:pt x="508000" y="794328"/>
                    </a:cubicBezTo>
                    <a:cubicBezTo>
                      <a:pt x="534170" y="829734"/>
                      <a:pt x="551103" y="788170"/>
                      <a:pt x="563418" y="803564"/>
                    </a:cubicBezTo>
                    <a:cubicBezTo>
                      <a:pt x="575733" y="818958"/>
                      <a:pt x="571115" y="895927"/>
                      <a:pt x="581891" y="886691"/>
                    </a:cubicBezTo>
                    <a:cubicBezTo>
                      <a:pt x="592667" y="877455"/>
                      <a:pt x="621915" y="752764"/>
                      <a:pt x="628073" y="748146"/>
                    </a:cubicBezTo>
                    <a:cubicBezTo>
                      <a:pt x="634231" y="743528"/>
                      <a:pt x="615758" y="852825"/>
                      <a:pt x="618837" y="858982"/>
                    </a:cubicBezTo>
                    <a:cubicBezTo>
                      <a:pt x="621916" y="865140"/>
                      <a:pt x="635770" y="792788"/>
                      <a:pt x="646546" y="785091"/>
                    </a:cubicBezTo>
                    <a:cubicBezTo>
                      <a:pt x="657322" y="777394"/>
                      <a:pt x="678873" y="822036"/>
                      <a:pt x="683491" y="812800"/>
                    </a:cubicBezTo>
                    <a:cubicBezTo>
                      <a:pt x="688109" y="803564"/>
                      <a:pt x="674255" y="729673"/>
                      <a:pt x="674255" y="729673"/>
                    </a:cubicBezTo>
                    <a:cubicBezTo>
                      <a:pt x="677334" y="714279"/>
                      <a:pt x="697346" y="811261"/>
                      <a:pt x="701964" y="720437"/>
                    </a:cubicBezTo>
                    <a:cubicBezTo>
                      <a:pt x="706582" y="629613"/>
                      <a:pt x="704273" y="407170"/>
                      <a:pt x="701964" y="184728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E48C8D-3AA1-103A-201D-15CE3098765D}"/>
                </a:ext>
              </a:extLst>
            </p:cNvPr>
            <p:cNvSpPr txBox="1"/>
            <p:nvPr/>
          </p:nvSpPr>
          <p:spPr>
            <a:xfrm>
              <a:off x="5342029" y="3519324"/>
              <a:ext cx="186742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G$ experiments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ED50E8-F019-4BAE-A040-77474EA4FD8A}"/>
                </a:ext>
              </a:extLst>
            </p:cNvPr>
            <p:cNvSpPr txBox="1"/>
            <p:nvPr/>
          </p:nvSpPr>
          <p:spPr>
            <a:xfrm>
              <a:off x="3524617" y="5892823"/>
              <a:ext cx="1640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chemeClr val="bg1"/>
                  </a:solidFill>
                </a:rPr>
                <a:t>m</a:t>
              </a:r>
              <a:r>
                <a:rPr lang="en-US" sz="2400" baseline="-25000" dirty="0">
                  <a:solidFill>
                    <a:schemeClr val="bg1"/>
                  </a:solidFill>
                </a:rPr>
                <a:t>4</a:t>
              </a:r>
              <a:r>
                <a:rPr lang="en-US" sz="2400" dirty="0">
                  <a:solidFill>
                    <a:schemeClr val="bg1"/>
                  </a:solidFill>
                </a:rPr>
                <a:t> [GeV]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BD54A7-90FB-EC6B-F7FB-15F9B4C51D80}"/>
                </a:ext>
              </a:extLst>
            </p:cNvPr>
            <p:cNvSpPr/>
            <p:nvPr/>
          </p:nvSpPr>
          <p:spPr>
            <a:xfrm>
              <a:off x="3752059" y="3422352"/>
              <a:ext cx="592730" cy="308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620788-A782-CB0B-56AA-739137A79E54}"/>
                </a:ext>
              </a:extLst>
            </p:cNvPr>
            <p:cNvSpPr txBox="1"/>
            <p:nvPr/>
          </p:nvSpPr>
          <p:spPr>
            <a:xfrm>
              <a:off x="3162482" y="3240309"/>
              <a:ext cx="12841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C00000"/>
                  </a:solidFill>
                </a:rPr>
                <a:t>BeEST</a:t>
              </a:r>
              <a:endParaRPr lang="en-US" b="1" dirty="0">
                <a:solidFill>
                  <a:srgbClr val="C00000"/>
                </a:solidFill>
              </a:endParaRPr>
            </a:p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2021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613B43D-8470-70D5-866F-F7BA569395D3}"/>
                </a:ext>
              </a:extLst>
            </p:cNvPr>
            <p:cNvSpPr/>
            <p:nvPr/>
          </p:nvSpPr>
          <p:spPr>
            <a:xfrm>
              <a:off x="6096000" y="5276012"/>
              <a:ext cx="500175" cy="251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E5BB76B-82A6-8E28-CA5C-9DC3BE203C19}"/>
                </a:ext>
              </a:extLst>
            </p:cNvPr>
            <p:cNvSpPr txBox="1"/>
            <p:nvPr/>
          </p:nvSpPr>
          <p:spPr>
            <a:xfrm>
              <a:off x="4785065" y="5010982"/>
              <a:ext cx="252727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From: Physics Reports</a:t>
              </a:r>
              <a:r>
                <a:rPr lang="en-US" dirty="0"/>
                <a:t> </a:t>
              </a:r>
              <a:r>
                <a:rPr lang="en-US" b="1" dirty="0"/>
                <a:t>928</a:t>
              </a:r>
              <a:r>
                <a:rPr lang="en-US" dirty="0"/>
                <a:t>, 1 (2021)</a:t>
              </a:r>
              <a:endParaRPr lang="en-US" sz="1800" b="1" dirty="0">
                <a:solidFill>
                  <a:srgbClr val="0070C0"/>
                </a:solidFill>
                <a:sym typeface="Wingdings" pitchFamily="2" charset="2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D5093CC-1F49-8A73-AA6B-EDE0FC24E6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705651" cy="7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34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916581" y="506290"/>
            <a:ext cx="10557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Current Work: New Materials and More Pixels</a:t>
            </a: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1FF6A-C710-6628-B711-B9965C4BD9FA}"/>
              </a:ext>
            </a:extLst>
          </p:cNvPr>
          <p:cNvSpPr txBox="1"/>
          <p:nvPr/>
        </p:nvSpPr>
        <p:spPr>
          <a:xfrm>
            <a:off x="1176464" y="1283364"/>
            <a:ext cx="395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STJs from Different Materials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034C0C-32C1-21F9-8ACD-3652E355A79F}"/>
              </a:ext>
            </a:extLst>
          </p:cNvPr>
          <p:cNvSpPr txBox="1"/>
          <p:nvPr/>
        </p:nvSpPr>
        <p:spPr>
          <a:xfrm>
            <a:off x="6877941" y="1303015"/>
            <a:ext cx="432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Currently Taking Data with Ta-STJ Array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7F4DC8-8AEA-D6B0-1D87-80F87E890239}"/>
              </a:ext>
            </a:extLst>
          </p:cNvPr>
          <p:cNvSpPr txBox="1"/>
          <p:nvPr/>
        </p:nvSpPr>
        <p:spPr>
          <a:xfrm>
            <a:off x="7512469" y="6171283"/>
            <a:ext cx="305982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Stay tuned!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B75963-F0FA-9DC8-DBE0-46439242E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464" y="1859989"/>
            <a:ext cx="2396250" cy="1797188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5E09986C-F63E-5C17-CB06-1A33B549C7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187" y="3834736"/>
            <a:ext cx="2014378" cy="2007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8074ED-9777-77FF-EB90-F818FB7C95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622" y="2934004"/>
            <a:ext cx="1777553" cy="17919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13657B-FE1E-BD01-CD1F-D7C195F7C1AB}"/>
              </a:ext>
            </a:extLst>
          </p:cNvPr>
          <p:cNvSpPr txBox="1"/>
          <p:nvPr/>
        </p:nvSpPr>
        <p:spPr>
          <a:xfrm>
            <a:off x="1678351" y="2099207"/>
            <a:ext cx="170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Ta-STJ Detector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B78B2D-DEEE-ED4D-9D9C-F2AA9215D8B3}"/>
              </a:ext>
            </a:extLst>
          </p:cNvPr>
          <p:cNvSpPr txBox="1"/>
          <p:nvPr/>
        </p:nvSpPr>
        <p:spPr>
          <a:xfrm>
            <a:off x="3277492" y="3062593"/>
            <a:ext cx="170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Nb-STJ Detector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940FAE-FC9F-8F07-FA61-2E3C8BA88F34}"/>
              </a:ext>
            </a:extLst>
          </p:cNvPr>
          <p:cNvSpPr txBox="1"/>
          <p:nvPr/>
        </p:nvSpPr>
        <p:spPr>
          <a:xfrm>
            <a:off x="1711231" y="4012888"/>
            <a:ext cx="170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Al-STJ Detector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448F44-4982-4AD0-AB53-717FD7F38EA3}"/>
              </a:ext>
            </a:extLst>
          </p:cNvPr>
          <p:cNvSpPr txBox="1"/>
          <p:nvPr/>
        </p:nvSpPr>
        <p:spPr>
          <a:xfrm>
            <a:off x="1047104" y="6171283"/>
            <a:ext cx="430903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Separate BSM physics from material effects.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E254E9-2288-3467-ECCD-2B64254202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63"/>
          <a:stretch/>
        </p:blipFill>
        <p:spPr>
          <a:xfrm>
            <a:off x="6815088" y="1859989"/>
            <a:ext cx="4181978" cy="38939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5FA471-4F0C-C2F9-6E04-CBB8AE9691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705651" cy="7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30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1271752" y="493986"/>
            <a:ext cx="9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Summary: STJs and the </a:t>
            </a:r>
            <a:r>
              <a:rPr lang="en-US" sz="3600" b="1" dirty="0" err="1"/>
              <a:t>BeEST</a:t>
            </a:r>
            <a:endParaRPr lang="en-US" sz="36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B46F73-0798-314F-88D6-CD5BEA8FA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7744" y="0"/>
            <a:ext cx="764256" cy="828811"/>
          </a:xfrm>
          <a:prstGeom prst="rect">
            <a:avLst/>
          </a:prstGeom>
        </p:spPr>
      </p:pic>
      <p:sp>
        <p:nvSpPr>
          <p:cNvPr id="6" name="Rectangle 37">
            <a:extLst>
              <a:ext uri="{FF2B5EF4-FFF2-40B4-BE49-F238E27FC236}">
                <a16:creationId xmlns:a16="http://schemas.microsoft.com/office/drawing/2014/main" id="{ED89A95F-EAE5-FC04-A1E0-689134948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04" y="1387743"/>
            <a:ext cx="50212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Superconducting Tunnel Junctions</a:t>
            </a:r>
            <a:endParaRPr lang="en-US" sz="2400" b="1" dirty="0"/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2CADD607-62CC-A311-9CBA-4029B5172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5307" y="1387743"/>
            <a:ext cx="45477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Beryllium-7 Electron Capture in STJs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22684-1D5D-6612-E945-13745DD53A73}"/>
              </a:ext>
            </a:extLst>
          </p:cNvPr>
          <p:cNvSpPr txBox="1"/>
          <p:nvPr/>
        </p:nvSpPr>
        <p:spPr>
          <a:xfrm>
            <a:off x="987121" y="2102052"/>
            <a:ext cx="4213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Symbol" pitchFamily="2" charset="2"/>
              </a:rPr>
              <a:t>• High </a:t>
            </a:r>
            <a:r>
              <a:rPr lang="en-US" sz="2000" dirty="0"/>
              <a:t>energy resolution: ~1 – 5 eV</a:t>
            </a:r>
          </a:p>
          <a:p>
            <a:r>
              <a:rPr lang="en-US" sz="2000" dirty="0"/>
              <a:t>• High speed: &gt;1000 counts/s per pixel</a:t>
            </a:r>
          </a:p>
          <a:p>
            <a:r>
              <a:rPr lang="en-US" sz="2000" dirty="0"/>
              <a:t>• No quenching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2DE92-460C-3ECC-2C8D-CB0F8AA55995}"/>
              </a:ext>
            </a:extLst>
          </p:cNvPr>
          <p:cNvSpPr txBox="1"/>
          <p:nvPr/>
        </p:nvSpPr>
        <p:spPr>
          <a:xfrm>
            <a:off x="6972250" y="2102052"/>
            <a:ext cx="4547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Symbol" pitchFamily="2" charset="2"/>
              </a:rPr>
              <a:t>• High-sensitivity recoil measurement</a:t>
            </a:r>
            <a:endParaRPr lang="en-US" sz="2000" dirty="0"/>
          </a:p>
          <a:p>
            <a:r>
              <a:rPr lang="en-US" sz="2000" dirty="0"/>
              <a:t>• Exclusion to |U</a:t>
            </a:r>
            <a:r>
              <a:rPr lang="en-US" sz="2000" baseline="-25000" dirty="0"/>
              <a:t>e4</a:t>
            </a:r>
            <a:r>
              <a:rPr lang="en-US" sz="2000" dirty="0"/>
              <a:t>|</a:t>
            </a:r>
            <a:r>
              <a:rPr lang="en-US" sz="2000" baseline="30000" dirty="0"/>
              <a:t>2</a:t>
            </a:r>
            <a:r>
              <a:rPr lang="en-US" sz="2000" dirty="0"/>
              <a:t> to ~10</a:t>
            </a:r>
            <a:r>
              <a:rPr lang="en-US" sz="2000" baseline="30000" dirty="0"/>
              <a:t>-4</a:t>
            </a:r>
            <a:r>
              <a:rPr lang="en-US" sz="2000" dirty="0"/>
              <a:t> with 1 pixel</a:t>
            </a:r>
          </a:p>
          <a:p>
            <a:r>
              <a:rPr lang="en-US" sz="2000" dirty="0"/>
              <a:t>• Currently scaling to arrays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7B33F6D-7463-48C4-8895-744BE96A8DF0}"/>
              </a:ext>
            </a:extLst>
          </p:cNvPr>
          <p:cNvGrpSpPr/>
          <p:nvPr/>
        </p:nvGrpSpPr>
        <p:grpSpPr>
          <a:xfrm>
            <a:off x="1365809" y="3625547"/>
            <a:ext cx="2810840" cy="2709797"/>
            <a:chOff x="1167373" y="3429000"/>
            <a:chExt cx="2810840" cy="270979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05F0052-35F7-BF58-6BBC-5838AE1ABE14}"/>
                </a:ext>
              </a:extLst>
            </p:cNvPr>
            <p:cNvSpPr/>
            <p:nvPr/>
          </p:nvSpPr>
          <p:spPr>
            <a:xfrm>
              <a:off x="1167373" y="3429000"/>
              <a:ext cx="2810840" cy="2709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018F0E3-A78A-F09B-5128-980F559F7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7373" y="3429000"/>
              <a:ext cx="2810840" cy="270979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B19BCA-EE02-7B14-2F7A-500DE27E154B}"/>
              </a:ext>
            </a:extLst>
          </p:cNvPr>
          <p:cNvGrpSpPr/>
          <p:nvPr/>
        </p:nvGrpSpPr>
        <p:grpSpPr>
          <a:xfrm>
            <a:off x="7611232" y="3625547"/>
            <a:ext cx="2862690" cy="2724618"/>
            <a:chOff x="7611232" y="3625547"/>
            <a:chExt cx="2862690" cy="272461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49BDDC4-75AD-0B24-0004-55853616A834}"/>
                </a:ext>
              </a:extLst>
            </p:cNvPr>
            <p:cNvSpPr/>
            <p:nvPr/>
          </p:nvSpPr>
          <p:spPr>
            <a:xfrm>
              <a:off x="7623757" y="3625548"/>
              <a:ext cx="2810839" cy="270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D00DC36-3990-204E-09B8-548D86767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11232" y="3625547"/>
              <a:ext cx="2862690" cy="272461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0538DD5-1801-4D8F-F493-3613197D7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276" y="0"/>
            <a:ext cx="764255" cy="7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96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B63EAB-4A67-2CD4-C2AA-1FD60D92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106" y="3392778"/>
            <a:ext cx="2721204" cy="86174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Thank You!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892F94-7E11-6C59-7B7A-1E0DE762B380}"/>
              </a:ext>
            </a:extLst>
          </p:cNvPr>
          <p:cNvGrpSpPr/>
          <p:nvPr/>
        </p:nvGrpSpPr>
        <p:grpSpPr>
          <a:xfrm>
            <a:off x="152648" y="2885741"/>
            <a:ext cx="3165589" cy="1229491"/>
            <a:chOff x="152648" y="3105833"/>
            <a:chExt cx="3165589" cy="122949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58F97E-EB60-0914-BD96-4904F6948780}"/>
                </a:ext>
              </a:extLst>
            </p:cNvPr>
            <p:cNvSpPr txBox="1"/>
            <p:nvPr/>
          </p:nvSpPr>
          <p:spPr>
            <a:xfrm>
              <a:off x="152648" y="3105833"/>
              <a:ext cx="1549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Robin Cantor</a:t>
              </a:r>
            </a:p>
            <a:p>
              <a:r>
                <a:rPr lang="en-US" dirty="0"/>
                <a:t>Ad Hall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6F3D4F-3B15-16F5-B2BA-F5B44F23E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561" y="3752164"/>
              <a:ext cx="1809121" cy="5831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C5B592-5078-37B6-8461-86ECE22A11D3}"/>
                </a:ext>
              </a:extLst>
            </p:cNvPr>
            <p:cNvSpPr txBox="1"/>
            <p:nvPr/>
          </p:nvSpPr>
          <p:spPr>
            <a:xfrm>
              <a:off x="2039269" y="3827533"/>
              <a:ext cx="1278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ym typeface="Symbol" pitchFamily="2" charset="2"/>
                </a:rPr>
                <a:t> </a:t>
              </a:r>
              <a:r>
                <a:rPr lang="en-US" dirty="0"/>
                <a:t>STJ Fab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857C55B-F54E-9894-7A98-BA11EAE21AF3}"/>
              </a:ext>
            </a:extLst>
          </p:cNvPr>
          <p:cNvSpPr txBox="1"/>
          <p:nvPr/>
        </p:nvSpPr>
        <p:spPr>
          <a:xfrm>
            <a:off x="155727" y="4710341"/>
            <a:ext cx="182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Bill Warburton</a:t>
            </a:r>
          </a:p>
          <a:p>
            <a:r>
              <a:rPr lang="en-US" dirty="0"/>
              <a:t>J. Harris</a:t>
            </a:r>
          </a:p>
        </p:txBody>
      </p:sp>
      <p:pic>
        <p:nvPicPr>
          <p:cNvPr id="11" name="Picture 4" descr="XIA LLC - Nuclear X-ray Detector Electronics Digital Pulse Processor">
            <a:extLst>
              <a:ext uri="{FF2B5EF4-FFF2-40B4-BE49-F238E27FC236}">
                <a16:creationId xmlns:a16="http://schemas.microsoft.com/office/drawing/2014/main" id="{7119739A-7A18-6595-B6C1-374ACECF6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751" y="5356672"/>
            <a:ext cx="1245833" cy="59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E34AC0-0362-79D7-3E27-2D0E6AF039EB}"/>
              </a:ext>
            </a:extLst>
          </p:cNvPr>
          <p:cNvSpPr txBox="1"/>
          <p:nvPr/>
        </p:nvSpPr>
        <p:spPr>
          <a:xfrm>
            <a:off x="1460551" y="5499927"/>
            <a:ext cx="204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pitchFamily="2" charset="2"/>
              </a:rPr>
              <a:t> </a:t>
            </a:r>
            <a:r>
              <a:rPr lang="en-US" dirty="0"/>
              <a:t>STJ Electronics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06379F-ADBE-1CC5-7BA2-EE848CA6DAD2}"/>
              </a:ext>
            </a:extLst>
          </p:cNvPr>
          <p:cNvSpPr txBox="1"/>
          <p:nvPr/>
        </p:nvSpPr>
        <p:spPr>
          <a:xfrm>
            <a:off x="155727" y="564705"/>
            <a:ext cx="371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Stephan Friedrich</a:t>
            </a:r>
          </a:p>
          <a:p>
            <a:r>
              <a:rPr lang="en-US" dirty="0"/>
              <a:t>G.-B. Kim, I. Kim, A. </a:t>
            </a:r>
            <a:r>
              <a:rPr lang="en-US" dirty="0" err="1"/>
              <a:t>Samanta</a:t>
            </a:r>
            <a:r>
              <a:rPr lang="en-US" dirty="0"/>
              <a:t>, V. </a:t>
            </a:r>
            <a:r>
              <a:rPr lang="en-US" dirty="0" err="1"/>
              <a:t>Lordi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17AAEC-ACD8-FB81-93D0-0F5C34F10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00" y="1241721"/>
            <a:ext cx="872250" cy="872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01C94B-79D1-C0F6-10DD-78C19A432ABD}"/>
              </a:ext>
            </a:extLst>
          </p:cNvPr>
          <p:cNvSpPr txBox="1"/>
          <p:nvPr/>
        </p:nvSpPr>
        <p:spPr>
          <a:xfrm>
            <a:off x="1148174" y="1186375"/>
            <a:ext cx="226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2" charset="2"/>
              <a:buChar char="Þ"/>
            </a:pPr>
            <a:r>
              <a:rPr lang="en-US" dirty="0" err="1"/>
              <a:t>BeEST</a:t>
            </a:r>
            <a:r>
              <a:rPr lang="en-US" dirty="0"/>
              <a:t> Experiment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8A0E00-DCAF-0286-381C-25369F67303E}"/>
              </a:ext>
            </a:extLst>
          </p:cNvPr>
          <p:cNvSpPr txBox="1"/>
          <p:nvPr/>
        </p:nvSpPr>
        <p:spPr>
          <a:xfrm>
            <a:off x="1148174" y="1483360"/>
            <a:ext cx="204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pitchFamily="2" charset="2"/>
              </a:rPr>
              <a:t> </a:t>
            </a:r>
            <a:r>
              <a:rPr lang="en-US" dirty="0"/>
              <a:t>DFT Simulations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B41724-C4E7-CF75-C7E0-D2433B0D55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2532" y="0"/>
            <a:ext cx="579468" cy="561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0B13266-2CF9-25C5-E9EF-D75CEEB48384}"/>
              </a:ext>
            </a:extLst>
          </p:cNvPr>
          <p:cNvGrpSpPr/>
          <p:nvPr/>
        </p:nvGrpSpPr>
        <p:grpSpPr>
          <a:xfrm>
            <a:off x="8191889" y="564705"/>
            <a:ext cx="3843987" cy="1428763"/>
            <a:chOff x="8191889" y="564705"/>
            <a:chExt cx="3843987" cy="142876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FC82FC-97B2-F7EC-22CF-FA0171B2D370}"/>
                </a:ext>
              </a:extLst>
            </p:cNvPr>
            <p:cNvSpPr txBox="1"/>
            <p:nvPr/>
          </p:nvSpPr>
          <p:spPr>
            <a:xfrm>
              <a:off x="8191889" y="564705"/>
              <a:ext cx="3843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Chris Ruiz</a:t>
              </a:r>
            </a:p>
            <a:p>
              <a:pPr algn="r"/>
              <a:r>
                <a:rPr lang="en-US" dirty="0"/>
                <a:t>A. </a:t>
              </a:r>
              <a:r>
                <a:rPr lang="en-US" dirty="0" err="1"/>
                <a:t>Lennarz</a:t>
              </a:r>
              <a:r>
                <a:rPr lang="en-US" dirty="0"/>
                <a:t>, P. </a:t>
              </a:r>
              <a:r>
                <a:rPr lang="en-US" dirty="0" err="1"/>
                <a:t>Machule</a:t>
              </a:r>
              <a:r>
                <a:rPr lang="en-US" dirty="0"/>
                <a:t>, D. McKeen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B354E57-E2C7-CAB8-5482-B20AEB2B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7135" y="1636798"/>
              <a:ext cx="1982294" cy="35667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036F35-1629-837D-4784-CE9A05C4F45F}"/>
                </a:ext>
              </a:extLst>
            </p:cNvPr>
            <p:cNvSpPr txBox="1"/>
            <p:nvPr/>
          </p:nvSpPr>
          <p:spPr>
            <a:xfrm>
              <a:off x="8461735" y="1293129"/>
              <a:ext cx="22643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Symbol" pitchFamily="2" charset="2"/>
                <a:buChar char="Þ"/>
              </a:pPr>
              <a:r>
                <a:rPr lang="en-US" baseline="30000" dirty="0"/>
                <a:t>7</a:t>
              </a:r>
              <a:r>
                <a:rPr lang="en-US" dirty="0"/>
                <a:t>Be Implantation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4BA190-6AAD-3250-4DED-FF3C37AF4786}"/>
                </a:ext>
              </a:extLst>
            </p:cNvPr>
            <p:cNvSpPr txBox="1"/>
            <p:nvPr/>
          </p:nvSpPr>
          <p:spPr>
            <a:xfrm>
              <a:off x="8468516" y="1543566"/>
              <a:ext cx="22643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Symbol" pitchFamily="2" charset="2"/>
                <a:buChar char="Þ"/>
              </a:pPr>
              <a:r>
                <a:rPr lang="en-US" dirty="0"/>
                <a:t>Cosmology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CEE278-B988-65BA-F4EC-B45AA5BE4165}"/>
              </a:ext>
            </a:extLst>
          </p:cNvPr>
          <p:cNvGrpSpPr/>
          <p:nvPr/>
        </p:nvGrpSpPr>
        <p:grpSpPr>
          <a:xfrm>
            <a:off x="8599611" y="2885741"/>
            <a:ext cx="3420887" cy="1346408"/>
            <a:chOff x="8599611" y="2800898"/>
            <a:chExt cx="3420887" cy="1346408"/>
          </a:xfrm>
        </p:grpSpPr>
        <p:pic>
          <p:nvPicPr>
            <p:cNvPr id="24" name="Picture 2" descr="Image result for cea saclay logo">
              <a:extLst>
                <a:ext uri="{FF2B5EF4-FFF2-40B4-BE49-F238E27FC236}">
                  <a16:creationId xmlns:a16="http://schemas.microsoft.com/office/drawing/2014/main" id="{BCBADFBC-87DB-C14C-6659-18D3D89DE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6286" y="3184162"/>
              <a:ext cx="963144" cy="963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BA4784F-B852-C417-E895-729DFDBEC73C}"/>
                </a:ext>
              </a:extLst>
            </p:cNvPr>
            <p:cNvSpPr txBox="1"/>
            <p:nvPr/>
          </p:nvSpPr>
          <p:spPr>
            <a:xfrm>
              <a:off x="9424637" y="2800898"/>
              <a:ext cx="2595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Xavier </a:t>
              </a:r>
              <a:r>
                <a:rPr lang="en-US" b="1" dirty="0" err="1"/>
                <a:t>Mougeot</a:t>
              </a:r>
              <a:endParaRPr lang="en-US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8B965A-D7A0-88D3-03D6-D8E8CEFBB49C}"/>
                </a:ext>
              </a:extLst>
            </p:cNvPr>
            <p:cNvSpPr txBox="1"/>
            <p:nvPr/>
          </p:nvSpPr>
          <p:spPr>
            <a:xfrm>
              <a:off x="8599611" y="3514853"/>
              <a:ext cx="28081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Symbol" pitchFamily="2" charset="2"/>
                <a:buChar char="Þ"/>
              </a:pPr>
              <a:r>
                <a:rPr lang="en-US" dirty="0"/>
                <a:t>EC Decay Simulations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79E3A6B-9E89-7469-7DC7-DD8E9CAA7B6F}"/>
              </a:ext>
            </a:extLst>
          </p:cNvPr>
          <p:cNvSpPr txBox="1"/>
          <p:nvPr/>
        </p:nvSpPr>
        <p:spPr>
          <a:xfrm>
            <a:off x="9425986" y="4710341"/>
            <a:ext cx="259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Jose-Paolo Santos</a:t>
            </a:r>
          </a:p>
          <a:p>
            <a:pPr algn="r"/>
            <a:r>
              <a:rPr lang="en-US" dirty="0"/>
              <a:t>J. Machado, M. Guerra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F2EF5-DDDC-B1A1-E20B-1522A7430347}"/>
              </a:ext>
            </a:extLst>
          </p:cNvPr>
          <p:cNvSpPr txBox="1"/>
          <p:nvPr/>
        </p:nvSpPr>
        <p:spPr>
          <a:xfrm>
            <a:off x="8170133" y="5499927"/>
            <a:ext cx="280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2" charset="2"/>
              <a:buChar char="Þ"/>
            </a:pPr>
            <a:r>
              <a:rPr lang="en-US" dirty="0"/>
              <a:t>Shake-up/off Simulations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5A2BEB-8D8F-E390-E529-45BA39647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6114" y="5275945"/>
            <a:ext cx="1043545" cy="1043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2903D6-9229-88F8-0994-BFD153EC37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553" y="5910707"/>
            <a:ext cx="976377" cy="80551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12CC461-3428-5F7D-BA25-326DBAF59FA9}"/>
              </a:ext>
            </a:extLst>
          </p:cNvPr>
          <p:cNvSpPr txBox="1"/>
          <p:nvPr/>
        </p:nvSpPr>
        <p:spPr>
          <a:xfrm>
            <a:off x="4296512" y="5222928"/>
            <a:ext cx="3452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Cynthia </a:t>
            </a:r>
            <a:r>
              <a:rPr lang="en-US" b="1" dirty="0" err="1"/>
              <a:t>Volkert</a:t>
            </a:r>
            <a:endParaRPr lang="en-US" b="1" dirty="0"/>
          </a:p>
          <a:p>
            <a:pPr algn="ctr"/>
            <a:r>
              <a:rPr lang="en-US" dirty="0"/>
              <a:t>H. </a:t>
            </a:r>
            <a:r>
              <a:rPr lang="en-US" dirty="0" err="1"/>
              <a:t>Hadenfeldt</a:t>
            </a:r>
            <a:r>
              <a:rPr lang="en-US" dirty="0"/>
              <a:t>, J. </a:t>
            </a:r>
            <a:r>
              <a:rPr lang="en-US" dirty="0" err="1"/>
              <a:t>Arlt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9E6321-7669-5CE1-32F5-2131EE2E27FE}"/>
              </a:ext>
            </a:extLst>
          </p:cNvPr>
          <p:cNvSpPr txBox="1"/>
          <p:nvPr/>
        </p:nvSpPr>
        <p:spPr>
          <a:xfrm>
            <a:off x="1148174" y="1780344"/>
            <a:ext cx="204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pitchFamily="2" charset="2"/>
              </a:rPr>
              <a:t> </a:t>
            </a:r>
            <a:r>
              <a:rPr lang="en-US" dirty="0"/>
              <a:t>TEM Imaging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953D27-8765-1BB1-83A2-A9F651CE18AB}"/>
              </a:ext>
            </a:extLst>
          </p:cNvPr>
          <p:cNvGrpSpPr/>
          <p:nvPr/>
        </p:nvGrpSpPr>
        <p:grpSpPr>
          <a:xfrm>
            <a:off x="4204019" y="561615"/>
            <a:ext cx="3895377" cy="2076403"/>
            <a:chOff x="4296512" y="564705"/>
            <a:chExt cx="3895377" cy="207640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C8A0B1E-889F-F323-3F0B-ACD0995D5CC2}"/>
                </a:ext>
              </a:extLst>
            </p:cNvPr>
            <p:cNvSpPr txBox="1"/>
            <p:nvPr/>
          </p:nvSpPr>
          <p:spPr>
            <a:xfrm>
              <a:off x="4296512" y="564705"/>
              <a:ext cx="3895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Kyle Leach</a:t>
              </a:r>
            </a:p>
            <a:p>
              <a:pPr algn="ctr"/>
              <a:r>
                <a:rPr lang="en-US" dirty="0"/>
                <a:t>S. </a:t>
              </a:r>
              <a:r>
                <a:rPr lang="en-US" dirty="0" err="1"/>
                <a:t>Fretwell</a:t>
              </a:r>
              <a:r>
                <a:rPr lang="en-US" dirty="0"/>
                <a:t>, C. Bray, A. Marino, C. Harris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EF4E631-0F8A-C22D-1BC6-01B6B0DE2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08472" y="1219450"/>
              <a:ext cx="1172442" cy="89068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72EA337-128E-FA17-F907-94DE4BB0725F}"/>
                </a:ext>
              </a:extLst>
            </p:cNvPr>
            <p:cNvSpPr txBox="1"/>
            <p:nvPr/>
          </p:nvSpPr>
          <p:spPr>
            <a:xfrm>
              <a:off x="4739303" y="1996558"/>
              <a:ext cx="2972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Symbol" pitchFamily="2" charset="2"/>
                <a:buChar char="Þ"/>
              </a:pPr>
              <a:r>
                <a:rPr lang="en-US" dirty="0"/>
                <a:t>Weak Interaction Physics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4658E9-90F7-9B71-BAAF-1274E029676B}"/>
                </a:ext>
              </a:extLst>
            </p:cNvPr>
            <p:cNvSpPr txBox="1"/>
            <p:nvPr/>
          </p:nvSpPr>
          <p:spPr>
            <a:xfrm>
              <a:off x="4739303" y="2271776"/>
              <a:ext cx="2972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Symbol" pitchFamily="2" charset="2"/>
                <a:buChar char="Þ"/>
              </a:pPr>
              <a:r>
                <a:rPr lang="en-US" dirty="0"/>
                <a:t>Monte-Carlo Simulations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7856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1271752" y="493986"/>
            <a:ext cx="9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Semiconducting vs Superconducting Detectors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84C4CB-D3B8-9E4D-AC1B-49A90565E105}"/>
                  </a:ext>
                </a:extLst>
              </p:cNvPr>
              <p:cNvSpPr txBox="1"/>
              <p:nvPr/>
            </p:nvSpPr>
            <p:spPr>
              <a:xfrm>
                <a:off x="777107" y="5126714"/>
                <a:ext cx="5471293" cy="135671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000" dirty="0"/>
                  <a:t>Signal:	Q</a:t>
                </a:r>
                <a:r>
                  <a:rPr lang="en-US" sz="2000" baseline="-25000" dirty="0"/>
                  <a:t>S</a:t>
                </a:r>
                <a:r>
                  <a:rPr lang="en-US" sz="2000" dirty="0"/>
                  <a:t> = </a:t>
                </a:r>
                <a:r>
                  <a:rPr lang="en-US" sz="2000" dirty="0" err="1"/>
                  <a:t>eN</a:t>
                </a:r>
                <a:r>
                  <a:rPr lang="en-US" sz="2000" dirty="0"/>
                  <a:t> with N = E/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𝑏𝑎𝑛𝑑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𝑔𝑎𝑝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>
                  <a:spcAft>
                    <a:spcPts val="600"/>
                  </a:spcAft>
                </a:pPr>
                <a:r>
                  <a:rPr lang="en-US" sz="2000" dirty="0"/>
                  <a:t>Noise:	Q</a:t>
                </a:r>
                <a:r>
                  <a:rPr lang="en-US" sz="2000" baseline="-25000" dirty="0"/>
                  <a:t>N</a:t>
                </a:r>
                <a:r>
                  <a:rPr lang="en-US" sz="2000" dirty="0"/>
                  <a:t> = e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𝐹𝑁</m:t>
                        </m:r>
                      </m:e>
                    </m:rad>
                  </m:oMath>
                </a14:m>
                <a:endParaRPr lang="en-US" sz="2000" dirty="0"/>
              </a:p>
              <a:p>
                <a:pPr>
                  <a:spcAft>
                    <a:spcPts val="600"/>
                  </a:spcAft>
                </a:pPr>
                <a:r>
                  <a:rPr lang="en-US" sz="2000" dirty="0">
                    <a:sym typeface="Symbol" pitchFamily="2" charset="2"/>
                  </a:rPr>
                  <a:t> </a:t>
                </a:r>
                <a:r>
                  <a:rPr lang="en-US" sz="2000" dirty="0"/>
                  <a:t>S/N:	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den>
                        </m:f>
                      </m:e>
                    </m:ra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𝑏𝑎𝑛𝑑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𝑔𝑎𝑝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84C4CB-D3B8-9E4D-AC1B-49A90565E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07" y="5126714"/>
                <a:ext cx="5471293" cy="1356718"/>
              </a:xfrm>
              <a:prstGeom prst="rect">
                <a:avLst/>
              </a:prstGeom>
              <a:blipFill>
                <a:blip r:embed="rId3"/>
                <a:stretch>
                  <a:fillRect l="-924" t="-2778" b="-47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6A6EB4CA-8135-7E40-8FB9-0806B5E93744}"/>
              </a:ext>
            </a:extLst>
          </p:cNvPr>
          <p:cNvSpPr/>
          <p:nvPr/>
        </p:nvSpPr>
        <p:spPr>
          <a:xfrm>
            <a:off x="1203789" y="1462150"/>
            <a:ext cx="3982165" cy="3222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310AAB9-7495-D44A-BC8C-3BAA256A622B}"/>
              </a:ext>
            </a:extLst>
          </p:cNvPr>
          <p:cNvCxnSpPr>
            <a:cxnSpLocks/>
          </p:cNvCxnSpPr>
          <p:nvPr/>
        </p:nvCxnSpPr>
        <p:spPr>
          <a:xfrm>
            <a:off x="1844571" y="4389592"/>
            <a:ext cx="2953528" cy="0"/>
          </a:xfrm>
          <a:prstGeom prst="line">
            <a:avLst/>
          </a:prstGeom>
          <a:ln w="254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84BC5F-1F9D-154C-8CEB-9AA22327F01D}"/>
              </a:ext>
            </a:extLst>
          </p:cNvPr>
          <p:cNvCxnSpPr>
            <a:cxnSpLocks/>
          </p:cNvCxnSpPr>
          <p:nvPr/>
        </p:nvCxnSpPr>
        <p:spPr>
          <a:xfrm>
            <a:off x="2206779" y="2115395"/>
            <a:ext cx="22172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22EA13F-2D86-564E-8055-FAAFD5FE321C}"/>
              </a:ext>
            </a:extLst>
          </p:cNvPr>
          <p:cNvSpPr txBox="1"/>
          <p:nvPr/>
        </p:nvSpPr>
        <p:spPr>
          <a:xfrm>
            <a:off x="1180312" y="2216223"/>
            <a:ext cx="1073925" cy="451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Photon</a:t>
            </a:r>
          </a:p>
          <a:p>
            <a:pPr algn="ctr"/>
            <a:r>
              <a:rPr lang="en-US" dirty="0"/>
              <a:t>(Energy 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38334E-9B55-C643-8EBE-89D20E22AC5A}"/>
              </a:ext>
            </a:extLst>
          </p:cNvPr>
          <p:cNvSpPr txBox="1"/>
          <p:nvPr/>
        </p:nvSpPr>
        <p:spPr>
          <a:xfrm>
            <a:off x="2100326" y="1828742"/>
            <a:ext cx="2461666" cy="258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Conduction band (empty)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CE0777-2AFD-1849-B895-5A3427D1990E}"/>
                  </a:ext>
                </a:extLst>
              </p:cNvPr>
              <p:cNvSpPr txBox="1"/>
              <p:nvPr/>
            </p:nvSpPr>
            <p:spPr>
              <a:xfrm>
                <a:off x="3570563" y="2688023"/>
                <a:ext cx="1591914" cy="209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𝑏𝑎𝑛𝑑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𝑔𝑎𝑝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CE0777-2AFD-1849-B895-5A3427D19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3" y="2688023"/>
                <a:ext cx="1591914" cy="209481"/>
              </a:xfrm>
              <a:prstGeom prst="rect">
                <a:avLst/>
              </a:prstGeom>
              <a:blipFill>
                <a:blip r:embed="rId4"/>
                <a:stretch>
                  <a:fillRect l="-4762" r="-5556" b="-7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73459E9B-6877-FE49-A34E-27781E64174D}"/>
              </a:ext>
            </a:extLst>
          </p:cNvPr>
          <p:cNvSpPr/>
          <p:nvPr/>
        </p:nvSpPr>
        <p:spPr>
          <a:xfrm>
            <a:off x="2206778" y="3496184"/>
            <a:ext cx="2217268" cy="4510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45EB14-070F-2243-A9C9-D4E4CC6DEFB6}"/>
              </a:ext>
            </a:extLst>
          </p:cNvPr>
          <p:cNvSpPr txBox="1"/>
          <p:nvPr/>
        </p:nvSpPr>
        <p:spPr>
          <a:xfrm>
            <a:off x="2254237" y="3601300"/>
            <a:ext cx="2076990" cy="258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Valence band (full)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80773A-B235-D841-8BAF-97B6B8C4F095}"/>
              </a:ext>
            </a:extLst>
          </p:cNvPr>
          <p:cNvCxnSpPr>
            <a:cxnSpLocks/>
          </p:cNvCxnSpPr>
          <p:nvPr/>
        </p:nvCxnSpPr>
        <p:spPr>
          <a:xfrm>
            <a:off x="2206779" y="3496184"/>
            <a:ext cx="22172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8D0A6D-2941-C24D-9A45-FB54161C1CB0}"/>
              </a:ext>
            </a:extLst>
          </p:cNvPr>
          <p:cNvCxnSpPr>
            <a:cxnSpLocks/>
          </p:cNvCxnSpPr>
          <p:nvPr/>
        </p:nvCxnSpPr>
        <p:spPr>
          <a:xfrm flipH="1" flipV="1">
            <a:off x="1869666" y="2693922"/>
            <a:ext cx="865669" cy="855189"/>
          </a:xfrm>
          <a:prstGeom prst="line">
            <a:avLst/>
          </a:prstGeom>
          <a:ln w="254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E0EB6202-A3FF-8644-943C-0F374E9688E0}"/>
              </a:ext>
            </a:extLst>
          </p:cNvPr>
          <p:cNvSpPr/>
          <p:nvPr/>
        </p:nvSpPr>
        <p:spPr>
          <a:xfrm>
            <a:off x="3083844" y="4153856"/>
            <a:ext cx="365760" cy="3657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39DFD3-30C1-784C-B4C3-E36424E3FB2C}"/>
              </a:ext>
            </a:extLst>
          </p:cNvPr>
          <p:cNvCxnSpPr>
            <a:cxnSpLocks/>
          </p:cNvCxnSpPr>
          <p:nvPr/>
        </p:nvCxnSpPr>
        <p:spPr>
          <a:xfrm flipH="1">
            <a:off x="2858043" y="1742555"/>
            <a:ext cx="693970" cy="1797915"/>
          </a:xfrm>
          <a:prstGeom prst="line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BFC5831-A393-584B-9782-3A86793D341E}"/>
              </a:ext>
            </a:extLst>
          </p:cNvPr>
          <p:cNvCxnSpPr>
            <a:cxnSpLocks/>
          </p:cNvCxnSpPr>
          <p:nvPr/>
        </p:nvCxnSpPr>
        <p:spPr>
          <a:xfrm>
            <a:off x="4206989" y="2115395"/>
            <a:ext cx="0" cy="1380789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4BCFCE8-D57D-1C49-9721-A21865CE75E9}"/>
              </a:ext>
            </a:extLst>
          </p:cNvPr>
          <p:cNvSpPr/>
          <p:nvPr/>
        </p:nvSpPr>
        <p:spPr>
          <a:xfrm>
            <a:off x="2740123" y="3579154"/>
            <a:ext cx="137160" cy="1371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68A29B9-9FB6-B34D-BF2F-2F79D020CEDF}"/>
              </a:ext>
            </a:extLst>
          </p:cNvPr>
          <p:cNvSpPr/>
          <p:nvPr/>
        </p:nvSpPr>
        <p:spPr>
          <a:xfrm>
            <a:off x="3524465" y="1565512"/>
            <a:ext cx="137160" cy="13716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2CAC98-E1F6-CD44-8B1A-6909ED0BB893}"/>
              </a:ext>
            </a:extLst>
          </p:cNvPr>
          <p:cNvCxnSpPr>
            <a:cxnSpLocks/>
          </p:cNvCxnSpPr>
          <p:nvPr/>
        </p:nvCxnSpPr>
        <p:spPr>
          <a:xfrm flipH="1">
            <a:off x="4424046" y="3689573"/>
            <a:ext cx="374053" cy="0"/>
          </a:xfrm>
          <a:prstGeom prst="line">
            <a:avLst/>
          </a:prstGeom>
          <a:ln w="254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8EABA04-7A46-3543-86A5-F61B385FB771}"/>
              </a:ext>
            </a:extLst>
          </p:cNvPr>
          <p:cNvCxnSpPr>
            <a:cxnSpLocks/>
          </p:cNvCxnSpPr>
          <p:nvPr/>
        </p:nvCxnSpPr>
        <p:spPr>
          <a:xfrm flipH="1">
            <a:off x="1838588" y="3689573"/>
            <a:ext cx="374053" cy="0"/>
          </a:xfrm>
          <a:prstGeom prst="line">
            <a:avLst/>
          </a:prstGeom>
          <a:ln w="254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5C3D0CD-A22C-A947-A306-966A03B2024F}"/>
              </a:ext>
            </a:extLst>
          </p:cNvPr>
          <p:cNvCxnSpPr>
            <a:cxnSpLocks/>
          </p:cNvCxnSpPr>
          <p:nvPr/>
        </p:nvCxnSpPr>
        <p:spPr>
          <a:xfrm flipV="1">
            <a:off x="4798099" y="3695439"/>
            <a:ext cx="1" cy="704572"/>
          </a:xfrm>
          <a:prstGeom prst="line">
            <a:avLst/>
          </a:prstGeom>
          <a:ln w="254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3F50085-7198-D042-86B4-0A6956EFCFE8}"/>
              </a:ext>
            </a:extLst>
          </p:cNvPr>
          <p:cNvCxnSpPr>
            <a:cxnSpLocks/>
          </p:cNvCxnSpPr>
          <p:nvPr/>
        </p:nvCxnSpPr>
        <p:spPr>
          <a:xfrm flipV="1">
            <a:off x="1843928" y="3689573"/>
            <a:ext cx="1" cy="704572"/>
          </a:xfrm>
          <a:prstGeom prst="line">
            <a:avLst/>
          </a:prstGeom>
          <a:ln w="254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048EA7-3D55-B143-9AE5-C9954E6E9206}"/>
                  </a:ext>
                </a:extLst>
              </p:cNvPr>
              <p:cNvSpPr txBox="1"/>
              <p:nvPr/>
            </p:nvSpPr>
            <p:spPr>
              <a:xfrm>
                <a:off x="3220516" y="4148746"/>
                <a:ext cx="1166633" cy="1936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≈1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048EA7-3D55-B143-9AE5-C9954E6E9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516" y="4148746"/>
                <a:ext cx="1166633" cy="193698"/>
              </a:xfrm>
              <a:prstGeom prst="rect">
                <a:avLst/>
              </a:prstGeom>
              <a:blipFill>
                <a:blip r:embed="rId5"/>
                <a:stretch>
                  <a:fillRect l="-6452" t="-12500" r="-6452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:a16="http://schemas.microsoft.com/office/drawing/2014/main" id="{8B6E199D-119E-559B-35F0-250DE75BD407}"/>
              </a:ext>
            </a:extLst>
          </p:cNvPr>
          <p:cNvSpPr/>
          <p:nvPr/>
        </p:nvSpPr>
        <p:spPr>
          <a:xfrm>
            <a:off x="6983967" y="1462150"/>
            <a:ext cx="3982165" cy="3222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B2177E0-A844-306C-42A1-D37C71CFFF23}"/>
              </a:ext>
            </a:extLst>
          </p:cNvPr>
          <p:cNvCxnSpPr>
            <a:cxnSpLocks/>
          </p:cNvCxnSpPr>
          <p:nvPr/>
        </p:nvCxnSpPr>
        <p:spPr>
          <a:xfrm>
            <a:off x="7624749" y="4389592"/>
            <a:ext cx="2953528" cy="0"/>
          </a:xfrm>
          <a:prstGeom prst="line">
            <a:avLst/>
          </a:prstGeom>
          <a:ln w="254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855B1E6-FE59-2918-C46F-EF6C9CF0FD40}"/>
              </a:ext>
            </a:extLst>
          </p:cNvPr>
          <p:cNvCxnSpPr>
            <a:cxnSpLocks/>
          </p:cNvCxnSpPr>
          <p:nvPr/>
        </p:nvCxnSpPr>
        <p:spPr>
          <a:xfrm>
            <a:off x="7986956" y="3448895"/>
            <a:ext cx="22172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C7FE93E-3F13-EAD2-2BAD-76A15394548D}"/>
              </a:ext>
            </a:extLst>
          </p:cNvPr>
          <p:cNvSpPr txBox="1"/>
          <p:nvPr/>
        </p:nvSpPr>
        <p:spPr>
          <a:xfrm>
            <a:off x="6960490" y="2216223"/>
            <a:ext cx="1073925" cy="451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Photon</a:t>
            </a:r>
          </a:p>
          <a:p>
            <a:pPr algn="ctr"/>
            <a:r>
              <a:rPr lang="en-US" dirty="0"/>
              <a:t>(Energy 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2998058-B5E4-E8AB-5C92-853DCCDBA5AA}"/>
                  </a:ext>
                </a:extLst>
              </p:cNvPr>
              <p:cNvSpPr txBox="1"/>
              <p:nvPr/>
            </p:nvSpPr>
            <p:spPr>
              <a:xfrm>
                <a:off x="9703128" y="3027055"/>
                <a:ext cx="10701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 </a:t>
                </a:r>
                <a:r>
                  <a:rPr lang="en-US" b="0" dirty="0">
                    <a:latin typeface="Symbol" pitchFamily="2" charset="2"/>
                  </a:rPr>
                  <a:t>D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𝑚𝑒𝑉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2998058-B5E4-E8AB-5C92-853DCCDBA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3128" y="3027055"/>
                <a:ext cx="1070101" cy="276999"/>
              </a:xfrm>
              <a:prstGeom prst="rect">
                <a:avLst/>
              </a:prstGeom>
              <a:blipFill>
                <a:blip r:embed="rId6"/>
                <a:stretch>
                  <a:fillRect l="-9412" t="-30435" r="-4706" b="-4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 62">
            <a:extLst>
              <a:ext uri="{FF2B5EF4-FFF2-40B4-BE49-F238E27FC236}">
                <a16:creationId xmlns:a16="http://schemas.microsoft.com/office/drawing/2014/main" id="{6A657D6C-814A-47FB-15C8-A6E370D6DCAD}"/>
              </a:ext>
            </a:extLst>
          </p:cNvPr>
          <p:cNvSpPr/>
          <p:nvPr/>
        </p:nvSpPr>
        <p:spPr>
          <a:xfrm>
            <a:off x="7986956" y="3496184"/>
            <a:ext cx="2217268" cy="4510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095FB9-005C-D5EA-12F1-4AC886F64F1F}"/>
              </a:ext>
            </a:extLst>
          </p:cNvPr>
          <p:cNvSpPr txBox="1"/>
          <p:nvPr/>
        </p:nvSpPr>
        <p:spPr>
          <a:xfrm>
            <a:off x="8034415" y="3601300"/>
            <a:ext cx="2076990" cy="258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Valence band (full)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718AF4C-4426-FAA0-369E-0611CF94AC44}"/>
              </a:ext>
            </a:extLst>
          </p:cNvPr>
          <p:cNvCxnSpPr>
            <a:cxnSpLocks/>
          </p:cNvCxnSpPr>
          <p:nvPr/>
        </p:nvCxnSpPr>
        <p:spPr>
          <a:xfrm>
            <a:off x="7986957" y="3496184"/>
            <a:ext cx="22172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EF6FCED-9F40-534D-4E8B-85574C4C4D2A}"/>
              </a:ext>
            </a:extLst>
          </p:cNvPr>
          <p:cNvCxnSpPr>
            <a:cxnSpLocks/>
          </p:cNvCxnSpPr>
          <p:nvPr/>
        </p:nvCxnSpPr>
        <p:spPr>
          <a:xfrm flipH="1" flipV="1">
            <a:off x="7649844" y="2693922"/>
            <a:ext cx="865669" cy="855189"/>
          </a:xfrm>
          <a:prstGeom prst="line">
            <a:avLst/>
          </a:prstGeom>
          <a:ln w="254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9617C21A-0FB2-0A51-7A13-B41A13EB23DE}"/>
              </a:ext>
            </a:extLst>
          </p:cNvPr>
          <p:cNvSpPr/>
          <p:nvPr/>
        </p:nvSpPr>
        <p:spPr>
          <a:xfrm>
            <a:off x="8864022" y="4153856"/>
            <a:ext cx="365760" cy="3657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B1A9F56-6D2F-7132-79FB-1B1A7DB60C6F}"/>
              </a:ext>
            </a:extLst>
          </p:cNvPr>
          <p:cNvCxnSpPr>
            <a:cxnSpLocks/>
          </p:cNvCxnSpPr>
          <p:nvPr/>
        </p:nvCxnSpPr>
        <p:spPr>
          <a:xfrm flipH="1">
            <a:off x="8638221" y="1742555"/>
            <a:ext cx="693970" cy="1797915"/>
          </a:xfrm>
          <a:prstGeom prst="line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1BF4C32-48F1-D1D7-A7E1-E3F7C40E0C77}"/>
              </a:ext>
            </a:extLst>
          </p:cNvPr>
          <p:cNvCxnSpPr>
            <a:cxnSpLocks/>
          </p:cNvCxnSpPr>
          <p:nvPr/>
        </p:nvCxnSpPr>
        <p:spPr>
          <a:xfrm>
            <a:off x="10016485" y="3251291"/>
            <a:ext cx="0" cy="197604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9AFCC26F-72CD-BD8E-731F-137CF6F4A767}"/>
              </a:ext>
            </a:extLst>
          </p:cNvPr>
          <p:cNvSpPr/>
          <p:nvPr/>
        </p:nvSpPr>
        <p:spPr>
          <a:xfrm>
            <a:off x="8520301" y="3579154"/>
            <a:ext cx="137160" cy="1371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B9BA7AD-F792-445D-C68C-B61DED80C462}"/>
              </a:ext>
            </a:extLst>
          </p:cNvPr>
          <p:cNvSpPr/>
          <p:nvPr/>
        </p:nvSpPr>
        <p:spPr>
          <a:xfrm>
            <a:off x="9304643" y="1565512"/>
            <a:ext cx="137160" cy="13716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F936722-83E7-70F6-A5D3-F0D22AB86149}"/>
              </a:ext>
            </a:extLst>
          </p:cNvPr>
          <p:cNvCxnSpPr>
            <a:cxnSpLocks/>
          </p:cNvCxnSpPr>
          <p:nvPr/>
        </p:nvCxnSpPr>
        <p:spPr>
          <a:xfrm flipH="1">
            <a:off x="10204224" y="3689573"/>
            <a:ext cx="374053" cy="0"/>
          </a:xfrm>
          <a:prstGeom prst="line">
            <a:avLst/>
          </a:prstGeom>
          <a:ln w="254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5A7DF05-4681-CF31-1F94-34FB0A89422F}"/>
              </a:ext>
            </a:extLst>
          </p:cNvPr>
          <p:cNvCxnSpPr>
            <a:cxnSpLocks/>
          </p:cNvCxnSpPr>
          <p:nvPr/>
        </p:nvCxnSpPr>
        <p:spPr>
          <a:xfrm flipH="1">
            <a:off x="7618766" y="3689573"/>
            <a:ext cx="374053" cy="0"/>
          </a:xfrm>
          <a:prstGeom prst="line">
            <a:avLst/>
          </a:prstGeom>
          <a:ln w="254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A9FDE5E-FB2A-DDA0-6494-FA9204CD5B27}"/>
              </a:ext>
            </a:extLst>
          </p:cNvPr>
          <p:cNvCxnSpPr>
            <a:cxnSpLocks/>
          </p:cNvCxnSpPr>
          <p:nvPr/>
        </p:nvCxnSpPr>
        <p:spPr>
          <a:xfrm flipV="1">
            <a:off x="10578277" y="3695439"/>
            <a:ext cx="1" cy="704572"/>
          </a:xfrm>
          <a:prstGeom prst="line">
            <a:avLst/>
          </a:prstGeom>
          <a:ln w="254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BBAC44C-878C-BE94-552D-AD63B01CC165}"/>
              </a:ext>
            </a:extLst>
          </p:cNvPr>
          <p:cNvCxnSpPr>
            <a:cxnSpLocks/>
          </p:cNvCxnSpPr>
          <p:nvPr/>
        </p:nvCxnSpPr>
        <p:spPr>
          <a:xfrm flipV="1">
            <a:off x="7624106" y="3689573"/>
            <a:ext cx="1" cy="704572"/>
          </a:xfrm>
          <a:prstGeom prst="line">
            <a:avLst/>
          </a:prstGeom>
          <a:ln w="254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F5A9798-9EE8-2898-9182-213AE119494A}"/>
                  </a:ext>
                </a:extLst>
              </p:cNvPr>
              <p:cNvSpPr txBox="1"/>
              <p:nvPr/>
            </p:nvSpPr>
            <p:spPr>
              <a:xfrm>
                <a:off x="8961505" y="4148746"/>
                <a:ext cx="14332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≈100µ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F5A9798-9EE8-2898-9182-213AE1194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1505" y="4148746"/>
                <a:ext cx="1433277" cy="276999"/>
              </a:xfrm>
              <a:prstGeom prst="rect">
                <a:avLst/>
              </a:prstGeom>
              <a:blipFill>
                <a:blip r:embed="rId7"/>
                <a:stretch>
                  <a:fillRect l="-3509" t="-8696" r="-4386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F8E1759-53C8-263A-A3C3-B725CB976E2F}"/>
                  </a:ext>
                </a:extLst>
              </p:cNvPr>
              <p:cNvSpPr txBox="1"/>
              <p:nvPr/>
            </p:nvSpPr>
            <p:spPr>
              <a:xfrm>
                <a:off x="6942497" y="5126714"/>
                <a:ext cx="4792304" cy="158331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000" dirty="0"/>
                  <a:t>Signal:	Q</a:t>
                </a:r>
                <a:r>
                  <a:rPr lang="en-US" sz="2000" baseline="-25000" dirty="0"/>
                  <a:t>S</a:t>
                </a:r>
                <a:r>
                  <a:rPr lang="en-US" sz="2000" dirty="0"/>
                  <a:t> = </a:t>
                </a:r>
                <a:r>
                  <a:rPr lang="en-US" sz="2000" dirty="0" err="1"/>
                  <a:t>eN</a:t>
                </a:r>
                <a:r>
                  <a:rPr lang="en-US" sz="2000" dirty="0"/>
                  <a:t> with N = E/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</m:t>
                    </m:r>
                  </m:oMath>
                </a14:m>
                <a:r>
                  <a:rPr lang="en-US" sz="2000" dirty="0"/>
                  <a:t>.7</a:t>
                </a:r>
                <a:r>
                  <a:rPr lang="en-US" sz="2000" dirty="0">
                    <a:latin typeface="Symbol" pitchFamily="2" charset="2"/>
                  </a:rPr>
                  <a:t>D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000" dirty="0"/>
                  <a:t>Noise:	Q</a:t>
                </a:r>
                <a:r>
                  <a:rPr lang="en-US" sz="2000" baseline="-25000" dirty="0"/>
                  <a:t>N</a:t>
                </a:r>
                <a:r>
                  <a:rPr lang="en-US" sz="2000" dirty="0"/>
                  <a:t> = e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𝐹𝑁</m:t>
                        </m:r>
                      </m:e>
                    </m:rad>
                  </m:oMath>
                </a14:m>
                <a:endParaRPr lang="en-US" sz="2000" dirty="0"/>
              </a:p>
              <a:p>
                <a:pPr>
                  <a:spcAft>
                    <a:spcPts val="600"/>
                  </a:spcAft>
                </a:pPr>
                <a:r>
                  <a:rPr lang="en-US" sz="2000" dirty="0">
                    <a:sym typeface="Symbol" pitchFamily="2" charset="2"/>
                  </a:rPr>
                  <a:t>1000x smaller gap  ~30x higher resolution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000" dirty="0">
                    <a:sym typeface="Symbol" pitchFamily="2" charset="2"/>
                  </a:rPr>
                  <a:t>	              (and 1000x lower T needed)</a:t>
                </a:r>
                <a:endParaRPr lang="en-US" sz="20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F8E1759-53C8-263A-A3C3-B725CB976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497" y="5126714"/>
                <a:ext cx="4792304" cy="1583319"/>
              </a:xfrm>
              <a:prstGeom prst="rect">
                <a:avLst/>
              </a:prstGeom>
              <a:blipFill>
                <a:blip r:embed="rId8"/>
                <a:stretch>
                  <a:fillRect l="-1319" t="-3175" r="-1055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209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1271752" y="493986"/>
            <a:ext cx="9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Superconducting Tunnel Junctions (STJs)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97F156-5172-C947-8FC3-BC5762BA1F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61" y="1804086"/>
            <a:ext cx="4044639" cy="3552119"/>
          </a:xfrm>
          <a:prstGeom prst="rect">
            <a:avLst/>
          </a:prstGeom>
        </p:spPr>
      </p:pic>
      <p:sp>
        <p:nvSpPr>
          <p:cNvPr id="7" name="Rectangle 37">
            <a:extLst>
              <a:ext uri="{FF2B5EF4-FFF2-40B4-BE49-F238E27FC236}">
                <a16:creationId xmlns:a16="http://schemas.microsoft.com/office/drawing/2014/main" id="{30ECBEE1-8F61-284A-BE7D-C457BBCED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047" y="1312837"/>
            <a:ext cx="23536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STJ Cross Section</a:t>
            </a:r>
            <a:endParaRPr lang="en-US" sz="2400" b="1" dirty="0"/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32A5E137-3C8B-5642-8A55-1F6883173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4260" y="1287535"/>
            <a:ext cx="23536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STJ Band Diagram</a:t>
            </a:r>
            <a:endParaRPr lang="en-US" sz="2400" b="1" dirty="0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268D2D66-6B66-BA40-8668-5AA93EC5CCC8}"/>
              </a:ext>
            </a:extLst>
          </p:cNvPr>
          <p:cNvSpPr>
            <a:spLocks/>
          </p:cNvSpPr>
          <p:nvPr/>
        </p:nvSpPr>
        <p:spPr bwMode="auto">
          <a:xfrm>
            <a:off x="1788803" y="3517106"/>
            <a:ext cx="1839912" cy="473075"/>
          </a:xfrm>
          <a:custGeom>
            <a:avLst/>
            <a:gdLst>
              <a:gd name="T0" fmla="*/ 985837 w 1159"/>
              <a:gd name="T1" fmla="*/ 473075 h 288"/>
              <a:gd name="T2" fmla="*/ 985837 w 1159"/>
              <a:gd name="T3" fmla="*/ 64062 h 288"/>
              <a:gd name="T4" fmla="*/ 1839912 w 1159"/>
              <a:gd name="T5" fmla="*/ 64062 h 288"/>
              <a:gd name="T6" fmla="*/ 1839912 w 1159"/>
              <a:gd name="T7" fmla="*/ 0 h 288"/>
              <a:gd name="T8" fmla="*/ 906462 w 1159"/>
              <a:gd name="T9" fmla="*/ 0 h 288"/>
              <a:gd name="T10" fmla="*/ 906462 w 1159"/>
              <a:gd name="T11" fmla="*/ 409013 h 288"/>
              <a:gd name="T12" fmla="*/ 0 w 1159"/>
              <a:gd name="T13" fmla="*/ 409013 h 288"/>
              <a:gd name="T14" fmla="*/ 0 w 1159"/>
              <a:gd name="T15" fmla="*/ 473075 h 288"/>
              <a:gd name="T16" fmla="*/ 985837 w 1159"/>
              <a:gd name="T17" fmla="*/ 473075 h 2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59"/>
              <a:gd name="T28" fmla="*/ 0 h 288"/>
              <a:gd name="T29" fmla="*/ 1159 w 1159"/>
              <a:gd name="T30" fmla="*/ 288 h 28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59" h="288">
                <a:moveTo>
                  <a:pt x="621" y="288"/>
                </a:moveTo>
                <a:lnTo>
                  <a:pt x="621" y="39"/>
                </a:lnTo>
                <a:lnTo>
                  <a:pt x="1159" y="39"/>
                </a:lnTo>
                <a:lnTo>
                  <a:pt x="1159" y="0"/>
                </a:lnTo>
                <a:lnTo>
                  <a:pt x="571" y="0"/>
                </a:lnTo>
                <a:lnTo>
                  <a:pt x="571" y="249"/>
                </a:lnTo>
                <a:lnTo>
                  <a:pt x="0" y="249"/>
                </a:lnTo>
                <a:lnTo>
                  <a:pt x="0" y="288"/>
                </a:lnTo>
                <a:lnTo>
                  <a:pt x="621" y="28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BBBBBB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DB806D9-1CBC-BD40-AB03-B5DCC1B7FB14}"/>
              </a:ext>
            </a:extLst>
          </p:cNvPr>
          <p:cNvSpPr>
            <a:spLocks/>
          </p:cNvSpPr>
          <p:nvPr/>
        </p:nvSpPr>
        <p:spPr bwMode="auto">
          <a:xfrm>
            <a:off x="4100155" y="3026095"/>
            <a:ext cx="1157334" cy="821212"/>
          </a:xfrm>
          <a:custGeom>
            <a:avLst/>
            <a:gdLst>
              <a:gd name="T0" fmla="*/ 0 w 754"/>
              <a:gd name="T1" fmla="*/ 892901 h 560"/>
              <a:gd name="T2" fmla="*/ 0 w 754"/>
              <a:gd name="T3" fmla="*/ 0 h 560"/>
              <a:gd name="T4" fmla="*/ 585070 w 754"/>
              <a:gd name="T5" fmla="*/ 0 h 560"/>
              <a:gd name="T6" fmla="*/ 804667 w 754"/>
              <a:gd name="T7" fmla="*/ 548215 h 560"/>
              <a:gd name="T8" fmla="*/ 1182688 w 754"/>
              <a:gd name="T9" fmla="*/ 548215 h 560"/>
              <a:gd name="T10" fmla="*/ 1182688 w 754"/>
              <a:gd name="T11" fmla="*/ 919163 h 560"/>
              <a:gd name="T12" fmla="*/ 727808 w 754"/>
              <a:gd name="T13" fmla="*/ 919163 h 560"/>
              <a:gd name="T14" fmla="*/ 506642 w 754"/>
              <a:gd name="T15" fmla="*/ 306935 h 560"/>
              <a:gd name="T16" fmla="*/ 130190 w 754"/>
              <a:gd name="T17" fmla="*/ 306935 h 560"/>
              <a:gd name="T18" fmla="*/ 130190 w 754"/>
              <a:gd name="T19" fmla="*/ 892901 h 560"/>
              <a:gd name="T20" fmla="*/ 0 w 754"/>
              <a:gd name="T21" fmla="*/ 892901 h 5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54"/>
              <a:gd name="T34" fmla="*/ 0 h 560"/>
              <a:gd name="T35" fmla="*/ 754 w 754"/>
              <a:gd name="T36" fmla="*/ 560 h 56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54" h="560">
                <a:moveTo>
                  <a:pt x="0" y="544"/>
                </a:moveTo>
                <a:lnTo>
                  <a:pt x="0" y="0"/>
                </a:lnTo>
                <a:lnTo>
                  <a:pt x="373" y="0"/>
                </a:lnTo>
                <a:lnTo>
                  <a:pt x="513" y="334"/>
                </a:lnTo>
                <a:lnTo>
                  <a:pt x="754" y="334"/>
                </a:lnTo>
                <a:lnTo>
                  <a:pt x="754" y="560"/>
                </a:lnTo>
                <a:lnTo>
                  <a:pt x="464" y="560"/>
                </a:lnTo>
                <a:lnTo>
                  <a:pt x="323" y="187"/>
                </a:lnTo>
                <a:lnTo>
                  <a:pt x="83" y="187"/>
                </a:lnTo>
                <a:lnTo>
                  <a:pt x="83" y="544"/>
                </a:lnTo>
                <a:lnTo>
                  <a:pt x="0" y="544"/>
                </a:lnTo>
                <a:close/>
              </a:path>
            </a:pathLst>
          </a:custGeom>
          <a:solidFill>
            <a:srgbClr val="00FF66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24297BC-9655-E948-BF1E-8A111814F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8803" y="4514056"/>
            <a:ext cx="3484562" cy="396875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0A9B3981-F6D8-A841-8D66-6707CDA9D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8802" y="4245767"/>
            <a:ext cx="3472205" cy="287557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6DB69B4B-B013-2C43-8390-F2287C11087F}"/>
              </a:ext>
            </a:extLst>
          </p:cNvPr>
          <p:cNvSpPr>
            <a:spLocks/>
          </p:cNvSpPr>
          <p:nvPr/>
        </p:nvSpPr>
        <p:spPr bwMode="auto">
          <a:xfrm>
            <a:off x="4219264" y="3295157"/>
            <a:ext cx="1038225" cy="969962"/>
          </a:xfrm>
          <a:custGeom>
            <a:avLst/>
            <a:gdLst>
              <a:gd name="T0" fmla="*/ 144463 w 654"/>
              <a:gd name="T1" fmla="*/ 969962 h 590"/>
              <a:gd name="T2" fmla="*/ 144463 w 654"/>
              <a:gd name="T3" fmla="*/ 522793 h 590"/>
              <a:gd name="T4" fmla="*/ 0 w 654"/>
              <a:gd name="T5" fmla="*/ 522793 h 590"/>
              <a:gd name="T6" fmla="*/ 0 w 654"/>
              <a:gd name="T7" fmla="*/ 0 h 590"/>
              <a:gd name="T8" fmla="*/ 368300 w 654"/>
              <a:gd name="T9" fmla="*/ 0 h 590"/>
              <a:gd name="T10" fmla="*/ 592138 w 654"/>
              <a:gd name="T11" fmla="*/ 535945 h 590"/>
              <a:gd name="T12" fmla="*/ 1038225 w 654"/>
              <a:gd name="T13" fmla="*/ 535945 h 590"/>
              <a:gd name="T14" fmla="*/ 1038225 w 654"/>
              <a:gd name="T15" fmla="*/ 969962 h 590"/>
              <a:gd name="T16" fmla="*/ 144463 w 654"/>
              <a:gd name="T17" fmla="*/ 969962 h 59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54"/>
              <a:gd name="T28" fmla="*/ 0 h 590"/>
              <a:gd name="T29" fmla="*/ 654 w 654"/>
              <a:gd name="T30" fmla="*/ 590 h 59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54" h="590">
                <a:moveTo>
                  <a:pt x="91" y="590"/>
                </a:moveTo>
                <a:lnTo>
                  <a:pt x="91" y="318"/>
                </a:lnTo>
                <a:lnTo>
                  <a:pt x="0" y="318"/>
                </a:lnTo>
                <a:lnTo>
                  <a:pt x="0" y="0"/>
                </a:lnTo>
                <a:lnTo>
                  <a:pt x="232" y="0"/>
                </a:lnTo>
                <a:lnTo>
                  <a:pt x="373" y="326"/>
                </a:lnTo>
                <a:lnTo>
                  <a:pt x="654" y="326"/>
                </a:lnTo>
                <a:lnTo>
                  <a:pt x="654" y="590"/>
                </a:lnTo>
                <a:lnTo>
                  <a:pt x="91" y="59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2E23B7F6-1321-0144-AC8E-2967E4409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1940" y="3517106"/>
            <a:ext cx="1655763" cy="206375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1863FC0A-6C08-AE4A-B6A9-B22222C7A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83" y="3709192"/>
            <a:ext cx="1655420" cy="2952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D49A0A7-AA0E-1F46-8ADD-521D6401F7B2}"/>
              </a:ext>
            </a:extLst>
          </p:cNvPr>
          <p:cNvGrpSpPr/>
          <p:nvPr/>
        </p:nvGrpSpPr>
        <p:grpSpPr>
          <a:xfrm>
            <a:off x="2454013" y="3583222"/>
            <a:ext cx="604837" cy="230188"/>
            <a:chOff x="2169803" y="3620293"/>
            <a:chExt cx="604837" cy="230188"/>
          </a:xfrm>
        </p:grpSpPr>
        <p:sp>
          <p:nvSpPr>
            <p:cNvPr id="18" name="Arc 13">
              <a:extLst>
                <a:ext uri="{FF2B5EF4-FFF2-40B4-BE49-F238E27FC236}">
                  <a16:creationId xmlns:a16="http://schemas.microsoft.com/office/drawing/2014/main" id="{E3393618-03F5-3348-8CF1-22544386C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478" y="3750468"/>
              <a:ext cx="157162" cy="100013"/>
            </a:xfrm>
            <a:custGeom>
              <a:avLst/>
              <a:gdLst>
                <a:gd name="T0" fmla="*/ 0 w 21595"/>
                <a:gd name="T1" fmla="*/ 685600 h 14135"/>
                <a:gd name="T2" fmla="*/ 278758 w 21595"/>
                <a:gd name="T3" fmla="*/ 0 h 14135"/>
                <a:gd name="T4" fmla="*/ 1143786 w 21595"/>
                <a:gd name="T5" fmla="*/ 708872 h 14135"/>
                <a:gd name="T6" fmla="*/ 0 60000 65536"/>
                <a:gd name="T7" fmla="*/ 0 60000 65536"/>
                <a:gd name="T8" fmla="*/ 0 60000 65536"/>
                <a:gd name="T9" fmla="*/ 0 w 21595"/>
                <a:gd name="T10" fmla="*/ 0 h 14135"/>
                <a:gd name="T11" fmla="*/ 21595 w 21595"/>
                <a:gd name="T12" fmla="*/ 14135 h 141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5" h="14135" fill="none" extrusionOk="0">
                  <a:moveTo>
                    <a:pt x="-1" y="13670"/>
                  </a:moveTo>
                  <a:cubicBezTo>
                    <a:pt x="108" y="8639"/>
                    <a:pt x="1969" y="3804"/>
                    <a:pt x="5262" y="-1"/>
                  </a:cubicBezTo>
                </a:path>
                <a:path w="21595" h="14135" stroke="0" extrusionOk="0">
                  <a:moveTo>
                    <a:pt x="-1" y="13670"/>
                  </a:moveTo>
                  <a:cubicBezTo>
                    <a:pt x="108" y="8639"/>
                    <a:pt x="1969" y="3804"/>
                    <a:pt x="5262" y="-1"/>
                  </a:cubicBezTo>
                  <a:lnTo>
                    <a:pt x="21595" y="14135"/>
                  </a:lnTo>
                  <a:lnTo>
                    <a:pt x="-1" y="136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51DA7B2D-81BB-F34E-B4BC-598F701BDF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69803" y="3620293"/>
              <a:ext cx="460375" cy="1778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0" name="Group 52">
            <a:extLst>
              <a:ext uri="{FF2B5EF4-FFF2-40B4-BE49-F238E27FC236}">
                <a16:creationId xmlns:a16="http://schemas.microsoft.com/office/drawing/2014/main" id="{FE3E5A53-B573-3042-A6C0-731C02B0C699}"/>
              </a:ext>
            </a:extLst>
          </p:cNvPr>
          <p:cNvGrpSpPr>
            <a:grpSpLocks/>
          </p:cNvGrpSpPr>
          <p:nvPr/>
        </p:nvGrpSpPr>
        <p:grpSpPr bwMode="auto">
          <a:xfrm>
            <a:off x="1920565" y="3334548"/>
            <a:ext cx="496710" cy="323699"/>
            <a:chOff x="768350" y="2722944"/>
            <a:chExt cx="496710" cy="323001"/>
          </a:xfrm>
        </p:grpSpPr>
        <p:sp>
          <p:nvSpPr>
            <p:cNvPr id="21" name="Rectangle 15">
              <a:extLst>
                <a:ext uri="{FF2B5EF4-FFF2-40B4-BE49-F238E27FC236}">
                  <a16:creationId xmlns:a16="http://schemas.microsoft.com/office/drawing/2014/main" id="{E28CC2DC-534E-CA43-BF93-17553F0A8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350" y="2722944"/>
              <a:ext cx="185948" cy="276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Al</a:t>
              </a:r>
              <a:endParaRPr lang="en-US" dirty="0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FEECB796-2D2B-0C4B-8FBC-0C07EF03A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913" y="2830965"/>
              <a:ext cx="91372" cy="214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2</a:t>
              </a:r>
              <a:endParaRPr lang="en-US" sz="1400" dirty="0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4E93D1CC-8FAB-8049-92D1-FDF8C194C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225" y="2722944"/>
              <a:ext cx="152286" cy="276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O</a:t>
              </a:r>
              <a:endParaRPr lang="en-US" dirty="0"/>
            </a:p>
          </p:txBody>
        </p:sp>
        <p:sp>
          <p:nvSpPr>
            <p:cNvPr id="24" name="Rectangle 18">
              <a:extLst>
                <a:ext uri="{FF2B5EF4-FFF2-40B4-BE49-F238E27FC236}">
                  <a16:creationId xmlns:a16="http://schemas.microsoft.com/office/drawing/2014/main" id="{98AB19CB-BBCB-2E48-BCDA-F062422E7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688" y="2830964"/>
              <a:ext cx="91372" cy="214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3</a:t>
              </a:r>
              <a:endParaRPr lang="en-US" sz="1400" dirty="0"/>
            </a:p>
          </p:txBody>
        </p:sp>
      </p:grpSp>
      <p:sp>
        <p:nvSpPr>
          <p:cNvPr id="25" name="Rectangle 19">
            <a:extLst>
              <a:ext uri="{FF2B5EF4-FFF2-40B4-BE49-F238E27FC236}">
                <a16:creationId xmlns:a16="http://schemas.microsoft.com/office/drawing/2014/main" id="{73835B07-D3F1-A647-88B3-BD73A44D5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215" y="5079206"/>
            <a:ext cx="12952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ヒラギノ角ゴ Pro W3" charset="0"/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00×</a:t>
            </a:r>
            <a:r>
              <a:rPr lang="en-US" dirty="0">
                <a:solidFill>
                  <a:srgbClr val="000000"/>
                </a:solidFill>
                <a:sym typeface="Symbol" charset="0"/>
              </a:rPr>
              <a:t>100 μm</a:t>
            </a:r>
            <a:r>
              <a:rPr lang="en-US" baseline="30000" dirty="0">
                <a:solidFill>
                  <a:srgbClr val="000000"/>
                </a:solidFill>
              </a:rPr>
              <a:t>2 </a:t>
            </a:r>
            <a:endParaRPr lang="en-US" dirty="0"/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29C41084-E44D-8742-9F05-91F1D9445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2353" y="4067968"/>
            <a:ext cx="2709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Nb</a:t>
            </a:r>
            <a:endParaRPr lang="en-US" dirty="0"/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9EF98634-75D8-2048-AE58-FE01FA696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4690" y="3474243"/>
            <a:ext cx="11205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Ta Absorber</a:t>
            </a:r>
            <a:endParaRPr lang="en-US" dirty="0"/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7C87F513-0407-A34C-B4E6-99D165CC6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640" y="3639343"/>
            <a:ext cx="1859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Al</a:t>
            </a:r>
            <a:endParaRPr lang="en-US" dirty="0"/>
          </a:p>
        </p:txBody>
      </p:sp>
      <p:sp>
        <p:nvSpPr>
          <p:cNvPr id="30" name="Rectangle 26">
            <a:extLst>
              <a:ext uri="{FF2B5EF4-FFF2-40B4-BE49-F238E27FC236}">
                <a16:creationId xmlns:a16="http://schemas.microsoft.com/office/drawing/2014/main" id="{A984B5EC-04E0-6347-A7C6-5CE76AA2C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578" y="4641056"/>
            <a:ext cx="893762" cy="179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" name="Rectangle 28">
            <a:extLst>
              <a:ext uri="{FF2B5EF4-FFF2-40B4-BE49-F238E27FC236}">
                <a16:creationId xmlns:a16="http://schemas.microsoft.com/office/drawing/2014/main" id="{6C7E9DD0-18EE-124A-BEF1-4798148C0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8803" y="3990181"/>
            <a:ext cx="2628900" cy="26828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4" name="Rectangle 31">
            <a:extLst>
              <a:ext uri="{FF2B5EF4-FFF2-40B4-BE49-F238E27FC236}">
                <a16:creationId xmlns:a16="http://schemas.microsoft.com/office/drawing/2014/main" id="{0931889A-35EE-EE49-9F42-19063D5F0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290" y="3791743"/>
            <a:ext cx="212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Al</a:t>
            </a:r>
            <a:endParaRPr lang="en-US" dirty="0"/>
          </a:p>
        </p:txBody>
      </p:sp>
      <p:sp>
        <p:nvSpPr>
          <p:cNvPr id="35" name="Rectangle 33">
            <a:extLst>
              <a:ext uri="{FF2B5EF4-FFF2-40B4-BE49-F238E27FC236}">
                <a16:creationId xmlns:a16="http://schemas.microsoft.com/office/drawing/2014/main" id="{A16D826D-9727-8643-AF37-BB3F8A4C8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1678" y="4031456"/>
            <a:ext cx="204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Ta</a:t>
            </a:r>
            <a:endParaRPr lang="en-US" dirty="0"/>
          </a:p>
        </p:txBody>
      </p:sp>
      <p:sp>
        <p:nvSpPr>
          <p:cNvPr id="36" name="Arc 34">
            <a:extLst>
              <a:ext uri="{FF2B5EF4-FFF2-40B4-BE49-F238E27FC236}">
                <a16:creationId xmlns:a16="http://schemas.microsoft.com/office/drawing/2014/main" id="{AEB72A74-FB28-4640-B340-B96D4EE4AE64}"/>
              </a:ext>
            </a:extLst>
          </p:cNvPr>
          <p:cNvSpPr>
            <a:spLocks/>
          </p:cNvSpPr>
          <p:nvPr/>
        </p:nvSpPr>
        <p:spPr bwMode="auto">
          <a:xfrm>
            <a:off x="2774640" y="4985543"/>
            <a:ext cx="158750" cy="103188"/>
          </a:xfrm>
          <a:custGeom>
            <a:avLst/>
            <a:gdLst>
              <a:gd name="T0" fmla="*/ 1094140 w 21600"/>
              <a:gd name="T1" fmla="*/ 0 h 14579"/>
              <a:gd name="T2" fmla="*/ 1102247 w 21600"/>
              <a:gd name="T3" fmla="*/ 732352 h 14579"/>
              <a:gd name="T4" fmla="*/ 0 w 21600"/>
              <a:gd name="T5" fmla="*/ 376648 h 14579"/>
              <a:gd name="T6" fmla="*/ 0 60000 65536"/>
              <a:gd name="T7" fmla="*/ 0 60000 65536"/>
              <a:gd name="T8" fmla="*/ 0 60000 65536"/>
              <a:gd name="T9" fmla="*/ 0 w 21600"/>
              <a:gd name="T10" fmla="*/ 0 h 14579"/>
              <a:gd name="T11" fmla="*/ 21600 w 21600"/>
              <a:gd name="T12" fmla="*/ 14579 h 145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4579" fill="none" extrusionOk="0">
                <a:moveTo>
                  <a:pt x="20256" y="-1"/>
                </a:moveTo>
                <a:cubicBezTo>
                  <a:pt x="21145" y="2399"/>
                  <a:pt x="21600" y="4938"/>
                  <a:pt x="21600" y="7498"/>
                </a:cubicBezTo>
                <a:cubicBezTo>
                  <a:pt x="21600" y="9908"/>
                  <a:pt x="21196" y="12301"/>
                  <a:pt x="20406" y="14579"/>
                </a:cubicBezTo>
              </a:path>
              <a:path w="21600" h="14579" stroke="0" extrusionOk="0">
                <a:moveTo>
                  <a:pt x="20256" y="-1"/>
                </a:moveTo>
                <a:cubicBezTo>
                  <a:pt x="21145" y="2399"/>
                  <a:pt x="21600" y="4938"/>
                  <a:pt x="21600" y="7498"/>
                </a:cubicBezTo>
                <a:cubicBezTo>
                  <a:pt x="21600" y="9908"/>
                  <a:pt x="21196" y="12301"/>
                  <a:pt x="20406" y="14579"/>
                </a:cubicBezTo>
                <a:lnTo>
                  <a:pt x="0" y="7498"/>
                </a:lnTo>
                <a:lnTo>
                  <a:pt x="20256" y="-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" name="Arc 35">
            <a:extLst>
              <a:ext uri="{FF2B5EF4-FFF2-40B4-BE49-F238E27FC236}">
                <a16:creationId xmlns:a16="http://schemas.microsoft.com/office/drawing/2014/main" id="{E4FA05B6-A426-C14D-A563-00BDF9B25888}"/>
              </a:ext>
            </a:extLst>
          </p:cNvPr>
          <p:cNvSpPr>
            <a:spLocks/>
          </p:cNvSpPr>
          <p:nvPr/>
        </p:nvSpPr>
        <p:spPr bwMode="auto">
          <a:xfrm>
            <a:off x="4233553" y="4985543"/>
            <a:ext cx="158750" cy="101600"/>
          </a:xfrm>
          <a:custGeom>
            <a:avLst/>
            <a:gdLst>
              <a:gd name="T0" fmla="*/ 62008 w 21600"/>
              <a:gd name="T1" fmla="*/ 723326 h 14303"/>
              <a:gd name="T2" fmla="*/ 69791 w 21600"/>
              <a:gd name="T3" fmla="*/ 0 h 14303"/>
              <a:gd name="T4" fmla="*/ 1166739 w 21600"/>
              <a:gd name="T5" fmla="*/ 372055 h 14303"/>
              <a:gd name="T6" fmla="*/ 0 60000 65536"/>
              <a:gd name="T7" fmla="*/ 0 60000 65536"/>
              <a:gd name="T8" fmla="*/ 0 60000 65536"/>
              <a:gd name="T9" fmla="*/ 0 w 21600"/>
              <a:gd name="T10" fmla="*/ 0 h 14303"/>
              <a:gd name="T11" fmla="*/ 21600 w 21600"/>
              <a:gd name="T12" fmla="*/ 14303 h 143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4303" fill="none" extrusionOk="0">
                <a:moveTo>
                  <a:pt x="1147" y="14303"/>
                </a:moveTo>
                <a:cubicBezTo>
                  <a:pt x="387" y="12066"/>
                  <a:pt x="0" y="9719"/>
                  <a:pt x="0" y="7357"/>
                </a:cubicBezTo>
                <a:cubicBezTo>
                  <a:pt x="0" y="4848"/>
                  <a:pt x="437" y="2358"/>
                  <a:pt x="1291" y="-1"/>
                </a:cubicBezTo>
              </a:path>
              <a:path w="21600" h="14303" stroke="0" extrusionOk="0">
                <a:moveTo>
                  <a:pt x="1147" y="14303"/>
                </a:moveTo>
                <a:cubicBezTo>
                  <a:pt x="387" y="12066"/>
                  <a:pt x="0" y="9719"/>
                  <a:pt x="0" y="7357"/>
                </a:cubicBezTo>
                <a:cubicBezTo>
                  <a:pt x="0" y="4848"/>
                  <a:pt x="437" y="2358"/>
                  <a:pt x="1291" y="-1"/>
                </a:cubicBezTo>
                <a:lnTo>
                  <a:pt x="21600" y="7357"/>
                </a:lnTo>
                <a:lnTo>
                  <a:pt x="1147" y="1430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" name="Line 36">
            <a:extLst>
              <a:ext uri="{FF2B5EF4-FFF2-40B4-BE49-F238E27FC236}">
                <a16:creationId xmlns:a16="http://schemas.microsoft.com/office/drawing/2014/main" id="{F37E36C8-2FFA-284A-A11B-DA9F2C99DC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19103" y="5025231"/>
            <a:ext cx="13144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" name="Rectangle 37">
            <a:extLst>
              <a:ext uri="{FF2B5EF4-FFF2-40B4-BE49-F238E27FC236}">
                <a16:creationId xmlns:a16="http://schemas.microsoft.com/office/drawing/2014/main" id="{A788FFFF-EFE4-A144-8E0D-F0524B01A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7192" y="2193101"/>
            <a:ext cx="12010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X-ray Photon</a:t>
            </a:r>
            <a:endParaRPr lang="en-US" dirty="0"/>
          </a:p>
        </p:txBody>
      </p:sp>
      <p:grpSp>
        <p:nvGrpSpPr>
          <p:cNvPr id="40" name="Group 38">
            <a:extLst>
              <a:ext uri="{FF2B5EF4-FFF2-40B4-BE49-F238E27FC236}">
                <a16:creationId xmlns:a16="http://schemas.microsoft.com/office/drawing/2014/main" id="{A5F45624-E190-F748-BA9C-385ED3C0ACAE}"/>
              </a:ext>
            </a:extLst>
          </p:cNvPr>
          <p:cNvGrpSpPr>
            <a:grpSpLocks/>
          </p:cNvGrpSpPr>
          <p:nvPr/>
        </p:nvGrpSpPr>
        <p:grpSpPr bwMode="auto">
          <a:xfrm>
            <a:off x="2550803" y="2470943"/>
            <a:ext cx="498475" cy="1060450"/>
            <a:chOff x="881" y="1196"/>
            <a:chExt cx="314" cy="645"/>
          </a:xfrm>
          <a:noFill/>
        </p:grpSpPr>
        <p:grpSp>
          <p:nvGrpSpPr>
            <p:cNvPr id="41" name="Group 39">
              <a:extLst>
                <a:ext uri="{FF2B5EF4-FFF2-40B4-BE49-F238E27FC236}">
                  <a16:creationId xmlns:a16="http://schemas.microsoft.com/office/drawing/2014/main" id="{C1DDAF62-68F5-1C4A-9532-39D321AD76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1" y="1196"/>
              <a:ext cx="290" cy="564"/>
              <a:chOff x="881" y="1196"/>
              <a:chExt cx="290" cy="564"/>
            </a:xfrm>
            <a:grpFill/>
          </p:grpSpPr>
          <p:sp>
            <p:nvSpPr>
              <p:cNvPr id="44" name="Arc 40">
                <a:extLst>
                  <a:ext uri="{FF2B5EF4-FFF2-40B4-BE49-F238E27FC236}">
                    <a16:creationId xmlns:a16="http://schemas.microsoft.com/office/drawing/2014/main" id="{422EA7DA-AC80-1549-8F29-2B0E54F67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1" y="1196"/>
                <a:ext cx="71" cy="148"/>
              </a:xfrm>
              <a:custGeom>
                <a:avLst/>
                <a:gdLst>
                  <a:gd name="T0" fmla="*/ 70 w 21600"/>
                  <a:gd name="T1" fmla="*/ 148 h 21597"/>
                  <a:gd name="T2" fmla="*/ 0 w 21600"/>
                  <a:gd name="T3" fmla="*/ 0 h 21597"/>
                  <a:gd name="T4" fmla="*/ 71 w 21600"/>
                  <a:gd name="T5" fmla="*/ 0 h 2159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7"/>
                  <a:gd name="T11" fmla="*/ 21600 w 21600"/>
                  <a:gd name="T12" fmla="*/ 21597 h 215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7" fill="none" extrusionOk="0">
                    <a:moveTo>
                      <a:pt x="21291" y="21597"/>
                    </a:moveTo>
                    <a:cubicBezTo>
                      <a:pt x="9483" y="21429"/>
                      <a:pt x="0" y="11809"/>
                      <a:pt x="0" y="0"/>
                    </a:cubicBezTo>
                  </a:path>
                  <a:path w="21600" h="21597" stroke="0" extrusionOk="0">
                    <a:moveTo>
                      <a:pt x="21291" y="21597"/>
                    </a:moveTo>
                    <a:cubicBezTo>
                      <a:pt x="9483" y="21429"/>
                      <a:pt x="0" y="1180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5" name="Arc 41">
                <a:extLst>
                  <a:ext uri="{FF2B5EF4-FFF2-40B4-BE49-F238E27FC236}">
                    <a16:creationId xmlns:a16="http://schemas.microsoft.com/office/drawing/2014/main" id="{C11CD147-A565-A24E-B43E-F22075240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1" y="1336"/>
                <a:ext cx="79" cy="144"/>
              </a:xfrm>
              <a:custGeom>
                <a:avLst/>
                <a:gdLst>
                  <a:gd name="T0" fmla="*/ 0 w 21873"/>
                  <a:gd name="T1" fmla="*/ 0 h 21600"/>
                  <a:gd name="T2" fmla="*/ 79 w 21873"/>
                  <a:gd name="T3" fmla="*/ 143 h 21600"/>
                  <a:gd name="T4" fmla="*/ 1 w 21873"/>
                  <a:gd name="T5" fmla="*/ 144 h 21600"/>
                  <a:gd name="T6" fmla="*/ 0 60000 65536"/>
                  <a:gd name="T7" fmla="*/ 0 60000 65536"/>
                  <a:gd name="T8" fmla="*/ 0 60000 65536"/>
                  <a:gd name="T9" fmla="*/ 0 w 21873"/>
                  <a:gd name="T10" fmla="*/ 0 h 21600"/>
                  <a:gd name="T11" fmla="*/ 21873 w 2187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873" h="21600" fill="none" extrusionOk="0">
                    <a:moveTo>
                      <a:pt x="-1" y="1"/>
                    </a:moveTo>
                    <a:cubicBezTo>
                      <a:pt x="91" y="0"/>
                      <a:pt x="182" y="0"/>
                      <a:pt x="274" y="0"/>
                    </a:cubicBezTo>
                    <a:cubicBezTo>
                      <a:pt x="12143" y="0"/>
                      <a:pt x="21789" y="9577"/>
                      <a:pt x="21873" y="21446"/>
                    </a:cubicBezTo>
                  </a:path>
                  <a:path w="21873" h="21600" stroke="0" extrusionOk="0">
                    <a:moveTo>
                      <a:pt x="-1" y="1"/>
                    </a:moveTo>
                    <a:cubicBezTo>
                      <a:pt x="91" y="0"/>
                      <a:pt x="182" y="0"/>
                      <a:pt x="274" y="0"/>
                    </a:cubicBezTo>
                    <a:cubicBezTo>
                      <a:pt x="12143" y="0"/>
                      <a:pt x="21789" y="9577"/>
                      <a:pt x="21873" y="21446"/>
                    </a:cubicBezTo>
                    <a:lnTo>
                      <a:pt x="274" y="21600"/>
                    </a:lnTo>
                    <a:close/>
                  </a:path>
                </a:pathLst>
              </a:custGeom>
              <a:grp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6" name="Arc 42">
                <a:extLst>
                  <a:ext uri="{FF2B5EF4-FFF2-40B4-BE49-F238E27FC236}">
                    <a16:creationId xmlns:a16="http://schemas.microsoft.com/office/drawing/2014/main" id="{04330E57-7E20-7A47-AC31-EC5D182DE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" y="1471"/>
                <a:ext cx="71" cy="152"/>
              </a:xfrm>
              <a:custGeom>
                <a:avLst/>
                <a:gdLst>
                  <a:gd name="T0" fmla="*/ 70 w 21600"/>
                  <a:gd name="T1" fmla="*/ 152 h 21738"/>
                  <a:gd name="T2" fmla="*/ 0 w 21600"/>
                  <a:gd name="T3" fmla="*/ 0 h 21738"/>
                  <a:gd name="T4" fmla="*/ 71 w 21600"/>
                  <a:gd name="T5" fmla="*/ 1 h 217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738"/>
                  <a:gd name="T11" fmla="*/ 21600 w 21600"/>
                  <a:gd name="T12" fmla="*/ 21738 h 217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738" fill="none" extrusionOk="0">
                    <a:moveTo>
                      <a:pt x="21288" y="21738"/>
                    </a:moveTo>
                    <a:cubicBezTo>
                      <a:pt x="9482" y="21568"/>
                      <a:pt x="0" y="11949"/>
                      <a:pt x="0" y="141"/>
                    </a:cubicBezTo>
                    <a:cubicBezTo>
                      <a:pt x="0" y="93"/>
                      <a:pt x="0" y="46"/>
                      <a:pt x="0" y="-1"/>
                    </a:cubicBezTo>
                  </a:path>
                  <a:path w="21600" h="21738" stroke="0" extrusionOk="0">
                    <a:moveTo>
                      <a:pt x="21288" y="21738"/>
                    </a:moveTo>
                    <a:cubicBezTo>
                      <a:pt x="9482" y="21568"/>
                      <a:pt x="0" y="11949"/>
                      <a:pt x="0" y="141"/>
                    </a:cubicBezTo>
                    <a:cubicBezTo>
                      <a:pt x="0" y="93"/>
                      <a:pt x="0" y="46"/>
                      <a:pt x="0" y="-1"/>
                    </a:cubicBezTo>
                    <a:lnTo>
                      <a:pt x="21600" y="141"/>
                    </a:lnTo>
                    <a:close/>
                  </a:path>
                </a:pathLst>
              </a:custGeom>
              <a:grp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7" name="Arc 43">
                <a:extLst>
                  <a:ext uri="{FF2B5EF4-FFF2-40B4-BE49-F238E27FC236}">
                    <a16:creationId xmlns:a16="http://schemas.microsoft.com/office/drawing/2014/main" id="{209C365B-A3A7-584B-B30D-3E25C8C94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" y="1616"/>
                <a:ext cx="83" cy="144"/>
              </a:xfrm>
              <a:custGeom>
                <a:avLst/>
                <a:gdLst>
                  <a:gd name="T0" fmla="*/ 0 w 21599"/>
                  <a:gd name="T1" fmla="*/ 0 h 21600"/>
                  <a:gd name="T2" fmla="*/ 83 w 21599"/>
                  <a:gd name="T3" fmla="*/ 143 h 21600"/>
                  <a:gd name="T4" fmla="*/ 0 w 21599"/>
                  <a:gd name="T5" fmla="*/ 144 h 21600"/>
                  <a:gd name="T6" fmla="*/ 0 60000 65536"/>
                  <a:gd name="T7" fmla="*/ 0 60000 65536"/>
                  <a:gd name="T8" fmla="*/ 0 60000 65536"/>
                  <a:gd name="T9" fmla="*/ 0 w 21599"/>
                  <a:gd name="T10" fmla="*/ 0 h 21600"/>
                  <a:gd name="T11" fmla="*/ 21599 w 2159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9" h="21600" fill="none" extrusionOk="0">
                    <a:moveTo>
                      <a:pt x="0" y="0"/>
                    </a:moveTo>
                    <a:cubicBezTo>
                      <a:pt x="11870" y="0"/>
                      <a:pt x="21517" y="9579"/>
                      <a:pt x="21599" y="21449"/>
                    </a:cubicBezTo>
                  </a:path>
                  <a:path w="21599" h="21600" stroke="0" extrusionOk="0">
                    <a:moveTo>
                      <a:pt x="0" y="0"/>
                    </a:moveTo>
                    <a:cubicBezTo>
                      <a:pt x="11870" y="0"/>
                      <a:pt x="21517" y="9579"/>
                      <a:pt x="21599" y="21449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42" name="Arc 44">
              <a:extLst>
                <a:ext uri="{FF2B5EF4-FFF2-40B4-BE49-F238E27FC236}">
                  <a16:creationId xmlns:a16="http://schemas.microsoft.com/office/drawing/2014/main" id="{3D402FAA-97FC-1D41-BCC2-0EE81F048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" y="1779"/>
              <a:ext cx="40" cy="62"/>
            </a:xfrm>
            <a:custGeom>
              <a:avLst/>
              <a:gdLst>
                <a:gd name="T0" fmla="*/ 0 w 12892"/>
                <a:gd name="T1" fmla="*/ 8 h 21600"/>
                <a:gd name="T2" fmla="*/ 40 w 12892"/>
                <a:gd name="T3" fmla="*/ 0 h 21600"/>
                <a:gd name="T4" fmla="*/ 33 w 12892"/>
                <a:gd name="T5" fmla="*/ 62 h 21600"/>
                <a:gd name="T6" fmla="*/ 0 60000 65536"/>
                <a:gd name="T7" fmla="*/ 0 60000 65536"/>
                <a:gd name="T8" fmla="*/ 0 60000 65536"/>
                <a:gd name="T9" fmla="*/ 0 w 12892"/>
                <a:gd name="T10" fmla="*/ 0 h 21600"/>
                <a:gd name="T11" fmla="*/ 12892 w 1289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892" h="21600" fill="none" extrusionOk="0">
                  <a:moveTo>
                    <a:pt x="-1" y="2777"/>
                  </a:moveTo>
                  <a:cubicBezTo>
                    <a:pt x="3234" y="956"/>
                    <a:pt x="6883" y="0"/>
                    <a:pt x="10595" y="0"/>
                  </a:cubicBezTo>
                  <a:cubicBezTo>
                    <a:pt x="11362" y="0"/>
                    <a:pt x="12129" y="40"/>
                    <a:pt x="12892" y="122"/>
                  </a:cubicBezTo>
                </a:path>
                <a:path w="12892" h="21600" stroke="0" extrusionOk="0">
                  <a:moveTo>
                    <a:pt x="-1" y="2777"/>
                  </a:moveTo>
                  <a:cubicBezTo>
                    <a:pt x="3234" y="956"/>
                    <a:pt x="6883" y="0"/>
                    <a:pt x="10595" y="0"/>
                  </a:cubicBezTo>
                  <a:cubicBezTo>
                    <a:pt x="11362" y="0"/>
                    <a:pt x="12129" y="40"/>
                    <a:pt x="12892" y="122"/>
                  </a:cubicBezTo>
                  <a:lnTo>
                    <a:pt x="10595" y="2160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Line 45">
              <a:extLst>
                <a:ext uri="{FF2B5EF4-FFF2-40B4-BE49-F238E27FC236}">
                  <a16:creationId xmlns:a16="http://schemas.microsoft.com/office/drawing/2014/main" id="{067E47D3-3C8D-DB4D-85F0-1CF25499F5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3" y="1756"/>
              <a:ext cx="8" cy="23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80D69512-4C44-8240-8ADF-A11535922886}"/>
              </a:ext>
            </a:extLst>
          </p:cNvPr>
          <p:cNvSpPr/>
          <p:nvPr/>
        </p:nvSpPr>
        <p:spPr bwMode="auto">
          <a:xfrm>
            <a:off x="1788803" y="4496593"/>
            <a:ext cx="3484562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77D7B873-C3B5-6145-8FD6-489E520F0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215" y="4629943"/>
            <a:ext cx="10978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Si Substrate</a:t>
            </a:r>
            <a:endParaRPr lang="en-US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93404ED-7911-A942-A5E1-EF406B7C8856}"/>
              </a:ext>
            </a:extLst>
          </p:cNvPr>
          <p:cNvCxnSpPr/>
          <p:nvPr/>
        </p:nvCxnSpPr>
        <p:spPr>
          <a:xfrm rot="16200000" flipH="1">
            <a:off x="2906403" y="3372643"/>
            <a:ext cx="209550" cy="3810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9">
            <a:extLst>
              <a:ext uri="{FF2B5EF4-FFF2-40B4-BE49-F238E27FC236}">
                <a16:creationId xmlns:a16="http://schemas.microsoft.com/office/drawing/2014/main" id="{1EA95E79-F9A6-874B-A12D-881A4B18D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2628" y="4245213"/>
            <a:ext cx="3109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SiO</a:t>
            </a:r>
          </a:p>
        </p:txBody>
      </p:sp>
      <p:sp>
        <p:nvSpPr>
          <p:cNvPr id="33" name="Rectangle 30">
            <a:extLst>
              <a:ext uri="{FF2B5EF4-FFF2-40B4-BE49-F238E27FC236}">
                <a16:creationId xmlns:a16="http://schemas.microsoft.com/office/drawing/2014/main" id="{3A4233BE-A6B4-DB49-8843-9A6448F64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439" y="4308455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 Box 9">
                <a:extLst>
                  <a:ext uri="{FF2B5EF4-FFF2-40B4-BE49-F238E27FC236}">
                    <a16:creationId xmlns:a16="http://schemas.microsoft.com/office/drawing/2014/main" id="{6B43A0B5-1EAD-FB43-8424-82ECB78AA6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4013" y="5785628"/>
                <a:ext cx="7552405" cy="75251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342900" indent="-342900" algn="ctr">
                  <a:lnSpc>
                    <a:spcPct val="110000"/>
                  </a:lnSpc>
                  <a:buFontTx/>
                  <a:buAutoNum type="arabicParenR"/>
                  <a:defRPr/>
                </a:pPr>
                <a:r>
                  <a:rPr lang="en-US" sz="2000" dirty="0">
                    <a:ea typeface="+mn-ea"/>
                    <a:cs typeface="+mn-cs"/>
                  </a:rPr>
                  <a:t>Small ~1 meV energy gap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ea typeface="+mn-ea"/>
                    <a:cs typeface="+mn-cs"/>
                  </a:rPr>
                  <a:t> </a:t>
                </a:r>
                <a:r>
                  <a:rPr lang="en-US" dirty="0">
                    <a:sym typeface="Symbol" pitchFamily="2" charset="2"/>
                  </a:rPr>
                  <a:t> </a:t>
                </a:r>
                <a:r>
                  <a:rPr lang="en-US" sz="2000" dirty="0">
                    <a:sym typeface="Symbol" pitchFamily="2" charset="2"/>
                  </a:rPr>
                  <a:t>H</a:t>
                </a:r>
                <a:r>
                  <a:rPr lang="en-US" sz="2000" dirty="0"/>
                  <a:t>igh resolution: ~few eV FWHM</a:t>
                </a:r>
                <a:endParaRPr lang="en-US" sz="2000" baseline="30000" dirty="0">
                  <a:ea typeface="+mn-ea"/>
                  <a:cs typeface="+mn-cs"/>
                </a:endParaRPr>
              </a:p>
              <a:p>
                <a:pPr marL="342900" indent="-342900" algn="ctr">
                  <a:lnSpc>
                    <a:spcPct val="110000"/>
                  </a:lnSpc>
                  <a:buFontTx/>
                  <a:buAutoNum type="arabicParenR"/>
                  <a:defRPr/>
                </a:pPr>
                <a:r>
                  <a:rPr lang="en-US" sz="2000" dirty="0">
                    <a:ea typeface="+mn-ea"/>
                    <a:cs typeface="+mn-cs"/>
                  </a:rPr>
                  <a:t>Short ~µs charge lifetime 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Symbol" pitchFamily="2" charset="2"/>
                  </a:rPr>
                  <a:t></a:t>
                </a:r>
                <a:r>
                  <a:rPr lang="en-US" sz="2000" dirty="0">
                    <a:ea typeface="+mn-ea"/>
                    <a:cs typeface="+mn-cs"/>
                  </a:rPr>
                  <a:t> </a:t>
                </a:r>
                <a:r>
                  <a:rPr lang="en-US" sz="2000" dirty="0"/>
                  <a:t>H</a:t>
                </a:r>
                <a:r>
                  <a:rPr lang="en-US" sz="2000" dirty="0">
                    <a:ea typeface="+mn-ea"/>
                    <a:cs typeface="+mn-cs"/>
                  </a:rPr>
                  <a:t>igh speed: &gt;1000 counts/s</a:t>
                </a:r>
              </a:p>
            </p:txBody>
          </p:sp>
        </mc:Choice>
        <mc:Fallback xmlns="">
          <p:sp>
            <p:nvSpPr>
              <p:cNvPr id="54" name="Text Box 9">
                <a:extLst>
                  <a:ext uri="{FF2B5EF4-FFF2-40B4-BE49-F238E27FC236}">
                    <a16:creationId xmlns:a16="http://schemas.microsoft.com/office/drawing/2014/main" id="{6B43A0B5-1EAD-FB43-8424-82ECB78AA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54013" y="5785628"/>
                <a:ext cx="7552405" cy="752514"/>
              </a:xfrm>
              <a:prstGeom prst="rect">
                <a:avLst/>
              </a:prstGeom>
              <a:blipFill>
                <a:blip r:embed="rId4"/>
                <a:stretch>
                  <a:fillRect t="-1639" b="-114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ine 20">
            <a:extLst>
              <a:ext uri="{FF2B5EF4-FFF2-40B4-BE49-F238E27FC236}">
                <a16:creationId xmlns:a16="http://schemas.microsoft.com/office/drawing/2014/main" id="{DE3A54D4-48A2-EA48-BCE2-8D8A4EAE8B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7140" y="3844624"/>
            <a:ext cx="1783275" cy="0"/>
          </a:xfrm>
          <a:prstGeom prst="line">
            <a:avLst/>
          </a:prstGeom>
          <a:noFill/>
          <a:ln w="269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4C4B6E-4ED1-251E-9908-A5FB42B97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76" y="0"/>
            <a:ext cx="764255" cy="7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84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1271752" y="493986"/>
            <a:ext cx="9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Statistical Noise in STJ Detectors</a:t>
            </a:r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30ECBEE1-8F61-284A-BE7D-C457BBCED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03" y="1330419"/>
            <a:ext cx="2648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Charge Generation</a:t>
            </a:r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32A5E137-3C8B-5642-8A55-1F6883173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11" y="1324792"/>
            <a:ext cx="35814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Due to Reverse Tunneling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230AC6-A9FE-D342-97AB-F9271BFF3D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655" y="3037581"/>
            <a:ext cx="3946731" cy="3466133"/>
          </a:xfrm>
          <a:prstGeom prst="rect">
            <a:avLst/>
          </a:prstGeom>
        </p:spPr>
      </p:pic>
      <p:sp>
        <p:nvSpPr>
          <p:cNvPr id="9" name="Rectangle 37">
            <a:extLst>
              <a:ext uri="{FF2B5EF4-FFF2-40B4-BE49-F238E27FC236}">
                <a16:creationId xmlns:a16="http://schemas.microsoft.com/office/drawing/2014/main" id="{49BD5200-65D9-AB42-BF9F-A64350E1C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657" y="1324792"/>
            <a:ext cx="33339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Due to </a:t>
            </a:r>
            <a:r>
              <a:rPr lang="en-US" sz="2400" b="1" dirty="0" err="1">
                <a:solidFill>
                  <a:schemeClr val="accent1"/>
                </a:solidFill>
              </a:rPr>
              <a:t>Backtunneling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2410C2-E6CE-5A4F-9FEF-B7BF32C0BDB5}"/>
                  </a:ext>
                </a:extLst>
              </p:cNvPr>
              <p:cNvSpPr txBox="1"/>
              <p:nvPr/>
            </p:nvSpPr>
            <p:spPr>
              <a:xfrm>
                <a:off x="8492389" y="2053111"/>
                <a:ext cx="2807849" cy="861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e>
                          </m:d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^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2410C2-E6CE-5A4F-9FEF-B7BF32C0B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389" y="2053111"/>
                <a:ext cx="2807849" cy="861326"/>
              </a:xfrm>
              <a:prstGeom prst="rect">
                <a:avLst/>
              </a:prstGeom>
              <a:blipFill>
                <a:blip r:embed="rId5"/>
                <a:stretch>
                  <a:fillRect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9C99FA-1676-994C-93D3-95DD4525F362}"/>
                  </a:ext>
                </a:extLst>
              </p:cNvPr>
              <p:cNvSpPr txBox="1"/>
              <p:nvPr/>
            </p:nvSpPr>
            <p:spPr>
              <a:xfrm>
                <a:off x="425203" y="2030143"/>
                <a:ext cx="28078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400" b="1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24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9C99FA-1676-994C-93D3-95DD4525F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03" y="2030143"/>
                <a:ext cx="2807849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BAF375-24F8-E349-95DD-0CBF799D722C}"/>
                  </a:ext>
                </a:extLst>
              </p:cNvPr>
              <p:cNvSpPr txBox="1"/>
              <p:nvPr/>
            </p:nvSpPr>
            <p:spPr>
              <a:xfrm>
                <a:off x="4213057" y="2030147"/>
                <a:ext cx="2807849" cy="836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BAF375-24F8-E349-95DD-0CBF799D7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057" y="2030147"/>
                <a:ext cx="2807849" cy="8365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DC5FC1F-1FFE-052F-4852-1A9981BD97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276" y="0"/>
            <a:ext cx="764255" cy="7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99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CEAD14-055C-C14C-8801-8F3907FD7D6F}"/>
              </a:ext>
            </a:extLst>
          </p:cNvPr>
          <p:cNvSpPr txBox="1"/>
          <p:nvPr/>
        </p:nvSpPr>
        <p:spPr>
          <a:xfrm>
            <a:off x="1271752" y="493986"/>
            <a:ext cx="9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Refresher: Electronic Noise in Si and Ge Detectors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98A7B2-1F99-6B4D-8FCE-38108895777A}"/>
                  </a:ext>
                </a:extLst>
              </p:cNvPr>
              <p:cNvSpPr txBox="1"/>
              <p:nvPr/>
            </p:nvSpPr>
            <p:spPr>
              <a:xfrm>
                <a:off x="482047" y="1959429"/>
                <a:ext cx="6301629" cy="3366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000" dirty="0"/>
                  <a:t>Leakage Current (in Detector and FET)</a:t>
                </a:r>
                <a:endParaRPr lang="en-US" dirty="0">
                  <a:sym typeface="Symbol" pitchFamily="2" charset="2"/>
                </a:endParaRPr>
              </a:p>
              <a:p>
                <a:pPr marL="285750" indent="-285750">
                  <a:buFont typeface="Symbol" pitchFamily="2" charset="2"/>
                  <a:buChar char="Þ"/>
                </a:pPr>
                <a:r>
                  <a:rPr lang="en-US" dirty="0">
                    <a:sym typeface="Symbol" pitchFamily="2" charset="2"/>
                  </a:rPr>
                  <a:t>Current (shot)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 pitchFamily="2" charset="2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𝑙𝑒𝑎𝑘</m:t>
                            </m:r>
                          </m:sub>
                        </m:sSub>
                      </m:e>
                    </m:rad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Thermal Noise (in Resistors and FET)</a:t>
                </a:r>
              </a:p>
              <a:p>
                <a:r>
                  <a:rPr lang="en-US" dirty="0">
                    <a:sym typeface="Symbol" pitchFamily="2" charset="2"/>
                  </a:rPr>
                  <a:t></a:t>
                </a:r>
                <a:r>
                  <a:rPr lang="en-US" dirty="0"/>
                  <a:t> </a:t>
                </a:r>
                <a:r>
                  <a:rPr lang="en-US" dirty="0">
                    <a:sym typeface="Symbol" pitchFamily="2" charset="2"/>
                  </a:rPr>
                  <a:t>Voltage (Johnson) noise of FET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 pitchFamily="2" charset="2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𝐹𝐸𝑇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sym typeface="Symbol" pitchFamily="2" charset="2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 pitchFamily="2" charset="2"/>
                          </a:rPr>
                          <m:t>4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𝐵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sym typeface="Symbol" pitchFamily="2" charset="2"/>
                          </a:rPr>
                          <m:t>𝑇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  <m:t>𝑚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rad>
                  </m:oMath>
                </a14:m>
                <a:endParaRPr lang="en-US" dirty="0">
                  <a:sym typeface="Symbol" pitchFamily="2" charset="2"/>
                </a:endParaRPr>
              </a:p>
              <a:p>
                <a:endParaRPr lang="en-US" dirty="0">
                  <a:sym typeface="Symbol" pitchFamily="2" charset="2"/>
                </a:endParaRPr>
              </a:p>
              <a:p>
                <a:pPr marL="285750" indent="-285750">
                  <a:buFont typeface="Symbol" pitchFamily="2" charset="2"/>
                  <a:buChar char="Þ"/>
                </a:pPr>
                <a:r>
                  <a:rPr lang="en-US" dirty="0">
                    <a:sym typeface="Symbol" pitchFamily="2" charset="2"/>
                  </a:rPr>
                  <a:t>Equivalent current noise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  <m:t>𝑑𝑒𝑡𝑒𝑐𝑡𝑜𝑟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sym typeface="Symbol" pitchFamily="2" charset="2"/>
                      </a:rPr>
                      <m:t>≈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2" charset="2"/>
                          </a:rPr>
                          <m:t>𝜔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2" charset="2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2" charset="2"/>
                              </a:rPr>
                              <m:t>𝑑𝑒𝑡𝑒𝑐𝑡𝑜𝑟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∝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2" charset="2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2" charset="2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𝐶</m:t>
                    </m:r>
                  </m:oMath>
                </a14:m>
                <a:endParaRPr lang="en-US" dirty="0">
                  <a:sym typeface="Symbol" pitchFamily="2" charset="2"/>
                </a:endParaRPr>
              </a:p>
              <a:p>
                <a:endParaRPr lang="en-US" sz="2000" dirty="0">
                  <a:sym typeface="Symbol" pitchFamily="2" charset="2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98A7B2-1F99-6B4D-8FCE-381088957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47" y="1959429"/>
                <a:ext cx="6301629" cy="3366947"/>
              </a:xfrm>
              <a:prstGeom prst="rect">
                <a:avLst/>
              </a:prstGeom>
              <a:blipFill>
                <a:blip r:embed="rId2"/>
                <a:stretch>
                  <a:fillRect l="-803" t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37">
            <a:extLst>
              <a:ext uri="{FF2B5EF4-FFF2-40B4-BE49-F238E27FC236}">
                <a16:creationId xmlns:a16="http://schemas.microsoft.com/office/drawing/2014/main" id="{1588C543-832D-DB4E-AB74-E2D1813F0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752" y="1312837"/>
            <a:ext cx="3704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Current and Voltage Noise</a:t>
            </a:r>
            <a:endParaRPr lang="en-US" sz="2400" b="1" dirty="0"/>
          </a:p>
        </p:txBody>
      </p:sp>
      <p:sp>
        <p:nvSpPr>
          <p:cNvPr id="29" name="Rectangle 37">
            <a:extLst>
              <a:ext uri="{FF2B5EF4-FFF2-40B4-BE49-F238E27FC236}">
                <a16:creationId xmlns:a16="http://schemas.microsoft.com/office/drawing/2014/main" id="{95FB3D4F-8593-CE49-B224-27C9E732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8194" y="1312837"/>
            <a:ext cx="2852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Noise vs Frequency</a:t>
            </a:r>
            <a:endParaRPr lang="en-US" sz="24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CBDEBC0-F30B-614D-8209-8DDBE244AF56}"/>
              </a:ext>
            </a:extLst>
          </p:cNvPr>
          <p:cNvGrpSpPr/>
          <p:nvPr/>
        </p:nvGrpSpPr>
        <p:grpSpPr>
          <a:xfrm>
            <a:off x="7215327" y="1682169"/>
            <a:ext cx="4014951" cy="2867443"/>
            <a:chOff x="7215327" y="1682169"/>
            <a:chExt cx="4014951" cy="286744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EB9AD4C-DD0F-A245-9134-1245B33714BA}"/>
                </a:ext>
              </a:extLst>
            </p:cNvPr>
            <p:cNvSpPr/>
            <p:nvPr/>
          </p:nvSpPr>
          <p:spPr>
            <a:xfrm>
              <a:off x="7532913" y="1854689"/>
              <a:ext cx="3265715" cy="2216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2D950BC-4824-9349-A350-D70F3CDC6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878" t="36472" r="27984" b="39722"/>
            <a:stretch/>
          </p:blipFill>
          <p:spPr>
            <a:xfrm>
              <a:off x="7215327" y="1682169"/>
              <a:ext cx="4014951" cy="2867443"/>
            </a:xfrm>
            <a:prstGeom prst="rect">
              <a:avLst/>
            </a:prstGeom>
          </p:spPr>
        </p:pic>
      </p:grpSp>
      <p:sp>
        <p:nvSpPr>
          <p:cNvPr id="40" name="Text Box 9">
            <a:extLst>
              <a:ext uri="{FF2B5EF4-FFF2-40B4-BE49-F238E27FC236}">
                <a16:creationId xmlns:a16="http://schemas.microsoft.com/office/drawing/2014/main" id="{8745EBE5-2315-B147-8702-743EE7678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47" y="5718473"/>
            <a:ext cx="6059296" cy="381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FET noise and Si / Ge detector </a:t>
            </a:r>
            <a:r>
              <a:rPr lang="en-US" u="sng" dirty="0">
                <a:latin typeface="+mn-lt"/>
                <a:ea typeface="+mn-ea"/>
                <a:cs typeface="+mn-cs"/>
              </a:rPr>
              <a:t>capacitance</a:t>
            </a:r>
            <a:r>
              <a:rPr lang="en-US" dirty="0">
                <a:latin typeface="+mn-lt"/>
                <a:ea typeface="+mn-ea"/>
                <a:cs typeface="+mn-cs"/>
              </a:rPr>
              <a:t> set electronic noise.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06C052-6C69-0942-8E18-993F7E5EF984}"/>
              </a:ext>
            </a:extLst>
          </p:cNvPr>
          <p:cNvSpPr txBox="1"/>
          <p:nvPr/>
        </p:nvSpPr>
        <p:spPr>
          <a:xfrm rot="16200000">
            <a:off x="6768393" y="3295843"/>
            <a:ext cx="103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56A682-70A2-674B-B74C-05CC03B9924D}"/>
              </a:ext>
            </a:extLst>
          </p:cNvPr>
          <p:cNvSpPr txBox="1"/>
          <p:nvPr/>
        </p:nvSpPr>
        <p:spPr>
          <a:xfrm rot="16200000">
            <a:off x="6768394" y="2015039"/>
            <a:ext cx="103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/Hz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ECF8CD8-AF1B-2143-A99E-B1F653C9FA1B}"/>
              </a:ext>
            </a:extLst>
          </p:cNvPr>
          <p:cNvGrpSpPr/>
          <p:nvPr/>
        </p:nvGrpSpPr>
        <p:grpSpPr>
          <a:xfrm>
            <a:off x="7215327" y="4537775"/>
            <a:ext cx="2369308" cy="2042625"/>
            <a:chOff x="7215327" y="4537775"/>
            <a:chExt cx="2369308" cy="2042625"/>
          </a:xfrm>
        </p:grpSpPr>
        <p:pic>
          <p:nvPicPr>
            <p:cNvPr id="44" name="Picture 43" descr="Chart, diagram&#10;&#10;Description automatically generated">
              <a:extLst>
                <a:ext uri="{FF2B5EF4-FFF2-40B4-BE49-F238E27FC236}">
                  <a16:creationId xmlns:a16="http://schemas.microsoft.com/office/drawing/2014/main" id="{9FDD9B8F-5AF2-8A49-9407-CF09997EB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5327" y="4537775"/>
              <a:ext cx="2369308" cy="2014776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7E4E66C-88AA-1B49-8EB4-5AB33E1B333C}"/>
                </a:ext>
              </a:extLst>
            </p:cNvPr>
            <p:cNvSpPr txBox="1"/>
            <p:nvPr/>
          </p:nvSpPr>
          <p:spPr>
            <a:xfrm>
              <a:off x="7698683" y="4610986"/>
              <a:ext cx="1543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[Goulding 1982]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9D8F5BA-3BEE-9141-A018-485A9B6A2C4E}"/>
                </a:ext>
              </a:extLst>
            </p:cNvPr>
            <p:cNvSpPr/>
            <p:nvPr/>
          </p:nvSpPr>
          <p:spPr>
            <a:xfrm>
              <a:off x="7720456" y="5164945"/>
              <a:ext cx="128146" cy="150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50083F-471A-7248-A917-F4AB731F9BB0}"/>
                </a:ext>
              </a:extLst>
            </p:cNvPr>
            <p:cNvSpPr txBox="1"/>
            <p:nvPr/>
          </p:nvSpPr>
          <p:spPr>
            <a:xfrm>
              <a:off x="7648776" y="5097572"/>
              <a:ext cx="725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i</a:t>
              </a:r>
              <a:r>
                <a:rPr lang="en-US" sz="1400" baseline="-25000" dirty="0"/>
                <a:t>n</a:t>
              </a:r>
              <a:r>
                <a:rPr lang="en-US" sz="1400" dirty="0"/>
                <a:t> 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47AA30E-428C-3C4D-9156-64505EB6B834}"/>
                </a:ext>
              </a:extLst>
            </p:cNvPr>
            <p:cNvSpPr/>
            <p:nvPr/>
          </p:nvSpPr>
          <p:spPr>
            <a:xfrm flipH="1" flipV="1">
              <a:off x="8357693" y="5747120"/>
              <a:ext cx="122428" cy="144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E98F70A-9EBD-BE40-85D3-5201382F02BF}"/>
                </a:ext>
              </a:extLst>
            </p:cNvPr>
            <p:cNvSpPr txBox="1"/>
            <p:nvPr/>
          </p:nvSpPr>
          <p:spPr>
            <a:xfrm>
              <a:off x="8280206" y="5541093"/>
              <a:ext cx="4581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e</a:t>
              </a:r>
              <a:r>
                <a:rPr lang="en-US" sz="1400" baseline="-25000" dirty="0" err="1"/>
                <a:t>n</a:t>
              </a:r>
              <a:r>
                <a:rPr lang="en-US" sz="1400" dirty="0"/>
                <a:t> 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A91BAAA-5C4D-F748-B63E-C40EF1AE3E4C}"/>
                </a:ext>
              </a:extLst>
            </p:cNvPr>
            <p:cNvSpPr/>
            <p:nvPr/>
          </p:nvSpPr>
          <p:spPr>
            <a:xfrm flipH="1" flipV="1">
              <a:off x="8006979" y="6393649"/>
              <a:ext cx="1462697" cy="144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DAD7361-5849-C846-9A39-85E71C90F750}"/>
                </a:ext>
              </a:extLst>
            </p:cNvPr>
            <p:cNvSpPr txBox="1"/>
            <p:nvPr/>
          </p:nvSpPr>
          <p:spPr>
            <a:xfrm>
              <a:off x="7648776" y="6272623"/>
              <a:ext cx="1543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Shaping time [µs]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B4B23ED-D1BD-9CE6-0AFF-45A8F9B3F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76" y="0"/>
            <a:ext cx="764255" cy="7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12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CEAD14-055C-C14C-8801-8F3907FD7D6F}"/>
              </a:ext>
            </a:extLst>
          </p:cNvPr>
          <p:cNvSpPr txBox="1"/>
          <p:nvPr/>
        </p:nvSpPr>
        <p:spPr>
          <a:xfrm>
            <a:off x="1271752" y="493986"/>
            <a:ext cx="9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Electronic Noise in STJ Detectors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98A7B2-1F99-6B4D-8FCE-38108895777A}"/>
                  </a:ext>
                </a:extLst>
              </p:cNvPr>
              <p:cNvSpPr txBox="1"/>
              <p:nvPr/>
            </p:nvSpPr>
            <p:spPr>
              <a:xfrm>
                <a:off x="482048" y="1959429"/>
                <a:ext cx="6059296" cy="3480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000" dirty="0"/>
                  <a:t>Leakage Current (in Detector and FET)</a:t>
                </a:r>
                <a:endParaRPr lang="en-US" dirty="0">
                  <a:sym typeface="Symbol" pitchFamily="2" charset="2"/>
                </a:endParaRPr>
              </a:p>
              <a:p>
                <a:pPr marL="285750" indent="-285750">
                  <a:buFont typeface="Symbol" pitchFamily="2" charset="2"/>
                  <a:buChar char="Þ"/>
                </a:pPr>
                <a:r>
                  <a:rPr lang="en-US" dirty="0">
                    <a:sym typeface="Symbol" pitchFamily="2" charset="2"/>
                  </a:rPr>
                  <a:t>Current (shot)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 pitchFamily="2" charset="2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𝑙𝑒𝑎𝑘</m:t>
                            </m:r>
                          </m:sub>
                        </m:sSub>
                      </m:e>
                    </m:rad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Thermal Noise (in Resistors and FET)</a:t>
                </a:r>
              </a:p>
              <a:p>
                <a:r>
                  <a:rPr lang="en-US" dirty="0">
                    <a:sym typeface="Symbol" pitchFamily="2" charset="2"/>
                  </a:rPr>
                  <a:t></a:t>
                </a:r>
                <a:r>
                  <a:rPr lang="en-US" dirty="0"/>
                  <a:t> </a:t>
                </a:r>
                <a:r>
                  <a:rPr lang="en-US" dirty="0">
                    <a:sym typeface="Symbol" pitchFamily="2" charset="2"/>
                  </a:rPr>
                  <a:t>Voltage (Johnson) noise of FET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 pitchFamily="2" charset="2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𝐹𝐸𝑇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sym typeface="Symbol" pitchFamily="2" charset="2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 pitchFamily="2" charset="2"/>
                          </a:rPr>
                          <m:t>4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𝐵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sym typeface="Symbol" pitchFamily="2" charset="2"/>
                          </a:rPr>
                          <m:t>𝑇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sym typeface="Symbol" pitchFamily="2" charset="2"/>
                                      </a:rPr>
                                      <m:t>𝑚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rad>
                  </m:oMath>
                </a14:m>
                <a:endParaRPr lang="en-US" dirty="0">
                  <a:sym typeface="Symbol" pitchFamily="2" charset="2"/>
                </a:endParaRPr>
              </a:p>
              <a:p>
                <a:endParaRPr lang="en-US" dirty="0">
                  <a:sym typeface="Symbol" pitchFamily="2" charset="2"/>
                </a:endParaRPr>
              </a:p>
              <a:p>
                <a:pPr marL="285750" indent="-285750">
                  <a:buFont typeface="Symbol" pitchFamily="2" charset="2"/>
                  <a:buChar char="Þ"/>
                </a:pPr>
                <a:r>
                  <a:rPr lang="en-US" dirty="0">
                    <a:sym typeface="Symbol" pitchFamily="2" charset="2"/>
                  </a:rPr>
                  <a:t>Equivalent current noise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  <m:t>𝑑𝑒𝑡𝑒𝑐𝑡𝑜𝑟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sym typeface="Symbol" pitchFamily="2" charset="2"/>
                      </a:rPr>
                      <m:t>≈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  <m:t>𝑆𝑇𝐽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||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 pitchFamily="2" charset="2"/>
                                  </a:rPr>
                                  <m:t>𝑆𝑇𝐽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∝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2" charset="2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2" charset="2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2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2" charset="2"/>
                              </a:rPr>
                              <m:t>𝑆𝑇𝐽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sym typeface="Symbol" pitchFamily="2" charset="2"/>
                </a:endParaRPr>
              </a:p>
              <a:p>
                <a:endParaRPr lang="en-US" sz="2000" dirty="0">
                  <a:sym typeface="Symbol" pitchFamily="2" charset="2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98A7B2-1F99-6B4D-8FCE-381088957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48" y="1959429"/>
                <a:ext cx="6059296" cy="3480312"/>
              </a:xfrm>
              <a:prstGeom prst="rect">
                <a:avLst/>
              </a:prstGeom>
              <a:blipFill>
                <a:blip r:embed="rId2"/>
                <a:stretch>
                  <a:fillRect l="-835" t="-1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37">
            <a:extLst>
              <a:ext uri="{FF2B5EF4-FFF2-40B4-BE49-F238E27FC236}">
                <a16:creationId xmlns:a16="http://schemas.microsoft.com/office/drawing/2014/main" id="{1588C543-832D-DB4E-AB74-E2D1813F0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752" y="1312837"/>
            <a:ext cx="3704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Current and Voltage Noise</a:t>
            </a:r>
            <a:endParaRPr lang="en-US" sz="2400" b="1" dirty="0"/>
          </a:p>
        </p:txBody>
      </p:sp>
      <p:sp>
        <p:nvSpPr>
          <p:cNvPr id="29" name="Rectangle 37">
            <a:extLst>
              <a:ext uri="{FF2B5EF4-FFF2-40B4-BE49-F238E27FC236}">
                <a16:creationId xmlns:a16="http://schemas.microsoft.com/office/drawing/2014/main" id="{95FB3D4F-8593-CE49-B224-27C9E732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8194" y="1312837"/>
            <a:ext cx="2852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Noise vs Frequency</a:t>
            </a:r>
            <a:endParaRPr lang="en-US" sz="2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7DB478-1135-FE4D-9F25-3FD9CB47D565}"/>
              </a:ext>
            </a:extLst>
          </p:cNvPr>
          <p:cNvSpPr/>
          <p:nvPr/>
        </p:nvSpPr>
        <p:spPr>
          <a:xfrm>
            <a:off x="7532913" y="1854689"/>
            <a:ext cx="3265715" cy="2216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579133-0C28-0A4C-B9C0-B85D84AF1A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02" t="36472" r="30691" b="40635"/>
          <a:stretch/>
        </p:blipFill>
        <p:spPr>
          <a:xfrm>
            <a:off x="7411653" y="1682169"/>
            <a:ext cx="3544406" cy="2748317"/>
          </a:xfrm>
          <a:prstGeom prst="rect">
            <a:avLst/>
          </a:prstGeom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37B82C04-2722-3D4E-863B-1BA00CB0F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48" y="5717001"/>
            <a:ext cx="5613952" cy="381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FET noise and STJ detector </a:t>
            </a:r>
            <a:r>
              <a:rPr lang="en-US" u="sng" dirty="0">
                <a:latin typeface="+mn-lt"/>
                <a:ea typeface="+mn-ea"/>
                <a:cs typeface="+mn-cs"/>
              </a:rPr>
              <a:t>resistance</a:t>
            </a:r>
            <a:r>
              <a:rPr lang="en-US" dirty="0">
                <a:latin typeface="+mn-lt"/>
                <a:ea typeface="+mn-ea"/>
                <a:cs typeface="+mn-cs"/>
              </a:rPr>
              <a:t> set electronic noise.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FD84E0-9D6C-0941-8A6E-402C6589A55B}"/>
              </a:ext>
            </a:extLst>
          </p:cNvPr>
          <p:cNvSpPr txBox="1"/>
          <p:nvPr/>
        </p:nvSpPr>
        <p:spPr>
          <a:xfrm rot="16200000">
            <a:off x="6768393" y="3295843"/>
            <a:ext cx="103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E77B97-F778-8D44-974C-A5BB7B45BED2}"/>
              </a:ext>
            </a:extLst>
          </p:cNvPr>
          <p:cNvSpPr txBox="1"/>
          <p:nvPr/>
        </p:nvSpPr>
        <p:spPr>
          <a:xfrm rot="16200000">
            <a:off x="6768394" y="2015039"/>
            <a:ext cx="103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/Hz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4E3686-4344-6044-AD75-6E6D4E27F7D9}"/>
              </a:ext>
            </a:extLst>
          </p:cNvPr>
          <p:cNvGrpSpPr/>
          <p:nvPr/>
        </p:nvGrpSpPr>
        <p:grpSpPr>
          <a:xfrm>
            <a:off x="7215327" y="4537775"/>
            <a:ext cx="2369308" cy="2042625"/>
            <a:chOff x="7215327" y="4537775"/>
            <a:chExt cx="2369308" cy="2042625"/>
          </a:xfrm>
        </p:grpSpPr>
        <p:pic>
          <p:nvPicPr>
            <p:cNvPr id="20" name="Picture 19" descr="Chart, diagram&#10;&#10;Description automatically generated">
              <a:extLst>
                <a:ext uri="{FF2B5EF4-FFF2-40B4-BE49-F238E27FC236}">
                  <a16:creationId xmlns:a16="http://schemas.microsoft.com/office/drawing/2014/main" id="{E25DB0D1-56D0-B54D-A3E9-0E4B4F2D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5327" y="4537775"/>
              <a:ext cx="2369308" cy="201477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ED8E948-372F-E44E-B691-78E2E6D66D3A}"/>
                </a:ext>
              </a:extLst>
            </p:cNvPr>
            <p:cNvSpPr txBox="1"/>
            <p:nvPr/>
          </p:nvSpPr>
          <p:spPr>
            <a:xfrm>
              <a:off x="7698683" y="4610986"/>
              <a:ext cx="1543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[Goulding 1982]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DAEFDF4-3B77-9544-880C-7625E7D6BE54}"/>
                </a:ext>
              </a:extLst>
            </p:cNvPr>
            <p:cNvSpPr/>
            <p:nvPr/>
          </p:nvSpPr>
          <p:spPr>
            <a:xfrm>
              <a:off x="7720456" y="5164945"/>
              <a:ext cx="128146" cy="150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970710-1A23-134C-8883-7AEA5018A6E2}"/>
                </a:ext>
              </a:extLst>
            </p:cNvPr>
            <p:cNvSpPr txBox="1"/>
            <p:nvPr/>
          </p:nvSpPr>
          <p:spPr>
            <a:xfrm>
              <a:off x="7648776" y="5097572"/>
              <a:ext cx="725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i</a:t>
              </a:r>
              <a:r>
                <a:rPr lang="en-US" sz="1400" baseline="-25000" dirty="0"/>
                <a:t>n</a:t>
              </a:r>
              <a:r>
                <a:rPr lang="en-US" sz="1400" dirty="0"/>
                <a:t>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A0B94D6-D04A-284A-8A23-4A314760D326}"/>
                </a:ext>
              </a:extLst>
            </p:cNvPr>
            <p:cNvSpPr/>
            <p:nvPr/>
          </p:nvSpPr>
          <p:spPr>
            <a:xfrm flipH="1" flipV="1">
              <a:off x="8357693" y="5747120"/>
              <a:ext cx="122428" cy="144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E4137B-62E6-1841-8BD0-B9CC8DA3DD3C}"/>
                </a:ext>
              </a:extLst>
            </p:cNvPr>
            <p:cNvSpPr txBox="1"/>
            <p:nvPr/>
          </p:nvSpPr>
          <p:spPr>
            <a:xfrm>
              <a:off x="8280206" y="5541093"/>
              <a:ext cx="4581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e</a:t>
              </a:r>
              <a:r>
                <a:rPr lang="en-US" sz="1400" baseline="-25000" dirty="0" err="1"/>
                <a:t>n</a:t>
              </a:r>
              <a:r>
                <a:rPr lang="en-US" sz="1400" dirty="0"/>
                <a:t>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97716B3-1344-E144-8D45-061793B44548}"/>
                </a:ext>
              </a:extLst>
            </p:cNvPr>
            <p:cNvSpPr/>
            <p:nvPr/>
          </p:nvSpPr>
          <p:spPr>
            <a:xfrm flipH="1" flipV="1">
              <a:off x="8006979" y="6393649"/>
              <a:ext cx="1462697" cy="144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FBE4AA-24F9-B04C-B202-0CAA010C1E9A}"/>
                </a:ext>
              </a:extLst>
            </p:cNvPr>
            <p:cNvSpPr txBox="1"/>
            <p:nvPr/>
          </p:nvSpPr>
          <p:spPr>
            <a:xfrm>
              <a:off x="7648776" y="6272623"/>
              <a:ext cx="1543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Shaping time [µs]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3D5AB0A-6E2C-5C43-AF3A-F58782BE570F}"/>
              </a:ext>
            </a:extLst>
          </p:cNvPr>
          <p:cNvSpPr txBox="1"/>
          <p:nvPr/>
        </p:nvSpPr>
        <p:spPr>
          <a:xfrm>
            <a:off x="9735593" y="4657113"/>
            <a:ext cx="2369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STJs vs Ge: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• </a:t>
            </a:r>
            <a:r>
              <a:rPr lang="en-US" sz="2000" i="1" dirty="0"/>
              <a:t>Slower</a:t>
            </a:r>
            <a:r>
              <a:rPr lang="en-US" sz="2000" dirty="0"/>
              <a:t> signal</a:t>
            </a:r>
            <a:br>
              <a:rPr lang="en-US" sz="2000" dirty="0"/>
            </a:br>
            <a:r>
              <a:rPr lang="en-US" sz="2000" dirty="0"/>
              <a:t>• </a:t>
            </a:r>
            <a:r>
              <a:rPr lang="en-US" sz="2000" i="1" dirty="0"/>
              <a:t>Resistive</a:t>
            </a:r>
            <a:r>
              <a:rPr lang="en-US" sz="2000" dirty="0"/>
              <a:t> detector</a:t>
            </a:r>
            <a:endParaRPr lang="en-US" dirty="0">
              <a:sym typeface="Symbol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1B516B-9D0C-E375-2A6E-9F25760E3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76" y="0"/>
            <a:ext cx="764255" cy="7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95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CEAD14-055C-C14C-8801-8F3907FD7D6F}"/>
              </a:ext>
            </a:extLst>
          </p:cNvPr>
          <p:cNvSpPr txBox="1"/>
          <p:nvPr/>
        </p:nvSpPr>
        <p:spPr>
          <a:xfrm>
            <a:off x="1271752" y="493986"/>
            <a:ext cx="9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Measuring Statistical and Electronic Noise</a:t>
            </a:r>
          </a:p>
        </p:txBody>
      </p:sp>
      <p:sp>
        <p:nvSpPr>
          <p:cNvPr id="28" name="Rectangle 37">
            <a:extLst>
              <a:ext uri="{FF2B5EF4-FFF2-40B4-BE49-F238E27FC236}">
                <a16:creationId xmlns:a16="http://schemas.microsoft.com/office/drawing/2014/main" id="{1588C543-832D-DB4E-AB74-E2D1813F0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622" y="1312837"/>
            <a:ext cx="2852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Ge Detectors</a:t>
            </a:r>
            <a:endParaRPr lang="en-US" sz="2400" b="1" dirty="0"/>
          </a:p>
        </p:txBody>
      </p:sp>
      <p:sp>
        <p:nvSpPr>
          <p:cNvPr id="29" name="Rectangle 37">
            <a:extLst>
              <a:ext uri="{FF2B5EF4-FFF2-40B4-BE49-F238E27FC236}">
                <a16:creationId xmlns:a16="http://schemas.microsoft.com/office/drawing/2014/main" id="{95FB3D4F-8593-CE49-B224-27C9E732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7194" y="1312837"/>
            <a:ext cx="2852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STJ Detectors</a:t>
            </a:r>
            <a:endParaRPr lang="en-US" sz="2400" b="1" dirty="0"/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1337CC8C-190E-E14E-9C78-E91341321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633" y="5807260"/>
            <a:ext cx="10045637" cy="3793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• Statistical noise </a:t>
            </a:r>
            <a:r>
              <a:rPr lang="en-US" dirty="0">
                <a:sym typeface="Symbol" pitchFamily="2" charset="2"/>
              </a:rPr>
              <a:t></a:t>
            </a:r>
            <a:r>
              <a:rPr lang="en-US" dirty="0"/>
              <a:t> √E      • Electronic noise is constant with E      • Inhomogeneity causes broadening </a:t>
            </a:r>
            <a:r>
              <a:rPr lang="en-US" dirty="0">
                <a:sym typeface="Symbol" pitchFamily="2" charset="2"/>
              </a:rPr>
              <a:t></a:t>
            </a:r>
            <a:r>
              <a:rPr lang="en-US" dirty="0"/>
              <a:t> E  </a:t>
            </a: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55ED5BC0-5AF2-844C-A944-07096F430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98932"/>
            <a:ext cx="4781226" cy="3022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BF94C3-9333-2C47-B2D7-F73DDDA70683}"/>
              </a:ext>
            </a:extLst>
          </p:cNvPr>
          <p:cNvSpPr txBox="1"/>
          <p:nvPr/>
        </p:nvSpPr>
        <p:spPr>
          <a:xfrm>
            <a:off x="7714401" y="2885274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Measured resolution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B809CD-956F-F34D-9D15-22B5D86A4E35}"/>
              </a:ext>
            </a:extLst>
          </p:cNvPr>
          <p:cNvSpPr txBox="1"/>
          <p:nvPr/>
        </p:nvSpPr>
        <p:spPr>
          <a:xfrm>
            <a:off x="6818210" y="3553116"/>
            <a:ext cx="1239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El. Noise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2EF408-02BA-1049-9EBA-F91AEB4C859F}"/>
              </a:ext>
            </a:extLst>
          </p:cNvPr>
          <p:cNvSpPr txBox="1"/>
          <p:nvPr/>
        </p:nvSpPr>
        <p:spPr>
          <a:xfrm>
            <a:off x="7714401" y="3952898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Statistical noise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06610E-3143-AD4A-BA55-6E2D92810B95}"/>
              </a:ext>
            </a:extLst>
          </p:cNvPr>
          <p:cNvSpPr txBox="1"/>
          <p:nvPr/>
        </p:nvSpPr>
        <p:spPr>
          <a:xfrm>
            <a:off x="6163452" y="1825582"/>
            <a:ext cx="464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 Grand et al., Appl. Phys. Lett. </a:t>
            </a:r>
            <a:r>
              <a:rPr lang="en-US" b="1" dirty="0"/>
              <a:t>73</a:t>
            </a:r>
            <a:r>
              <a:rPr lang="en-US" dirty="0"/>
              <a:t>, 1295 (1998)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EACDDDBC-7701-B445-A357-68E394BAB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70" y="2194914"/>
            <a:ext cx="4661482" cy="30229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9F01DE-76CE-2541-82C5-32F9AD02D5FB}"/>
              </a:ext>
            </a:extLst>
          </p:cNvPr>
          <p:cNvSpPr txBox="1"/>
          <p:nvPr/>
        </p:nvSpPr>
        <p:spPr>
          <a:xfrm>
            <a:off x="1382227" y="1825582"/>
            <a:ext cx="334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Bilger</a:t>
            </a:r>
            <a:r>
              <a:rPr lang="en-US" dirty="0"/>
              <a:t>, Phys. Rev. </a:t>
            </a:r>
            <a:r>
              <a:rPr lang="en-US" b="1" dirty="0"/>
              <a:t>163</a:t>
            </a:r>
            <a:r>
              <a:rPr lang="en-US" dirty="0"/>
              <a:t>, 238 (1967)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DE2B7B-50FA-5A40-9401-E4387C0198D0}"/>
              </a:ext>
            </a:extLst>
          </p:cNvPr>
          <p:cNvSpPr txBox="1"/>
          <p:nvPr/>
        </p:nvSpPr>
        <p:spPr>
          <a:xfrm>
            <a:off x="2343998" y="2610412"/>
            <a:ext cx="127887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itchFamily="2" charset="2"/>
              </a:rPr>
              <a:t>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= 2.98eV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 = 0.129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4A888-94D7-1818-5768-96B46B7B6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76" y="0"/>
            <a:ext cx="764255" cy="7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92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F520B-33BE-AE43-8CD2-C36F8B60D6CB}"/>
              </a:ext>
            </a:extLst>
          </p:cNvPr>
          <p:cNvSpPr txBox="1"/>
          <p:nvPr/>
        </p:nvSpPr>
        <p:spPr>
          <a:xfrm>
            <a:off x="1271752" y="493986"/>
            <a:ext cx="9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STJ Fabrication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37BD96-93B8-0F48-9EBB-D0B6092174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291" y="2421921"/>
            <a:ext cx="3377515" cy="2533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47D081-F0B0-8B45-AF47-43AED1321E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7640" y="1734795"/>
            <a:ext cx="4759435" cy="4851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93A891-AE6E-824C-940C-5E49F481B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43" y="1734795"/>
            <a:ext cx="2538114" cy="2533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048D00-71A9-9544-A71E-40462FB4EE0B}"/>
              </a:ext>
            </a:extLst>
          </p:cNvPr>
          <p:cNvSpPr txBox="1"/>
          <p:nvPr/>
        </p:nvSpPr>
        <p:spPr>
          <a:xfrm>
            <a:off x="36643" y="1212969"/>
            <a:ext cx="331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Few Pixels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B37DA-C3DB-2A4C-AA2D-1C508F6DD5EB}"/>
              </a:ext>
            </a:extLst>
          </p:cNvPr>
          <p:cNvSpPr txBox="1"/>
          <p:nvPr/>
        </p:nvSpPr>
        <p:spPr>
          <a:xfrm>
            <a:off x="3734852" y="1840413"/>
            <a:ext cx="261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36 Pixels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B5AE0D-CF4E-D74B-9B65-42A2721662E8}"/>
              </a:ext>
            </a:extLst>
          </p:cNvPr>
          <p:cNvSpPr txBox="1"/>
          <p:nvPr/>
        </p:nvSpPr>
        <p:spPr>
          <a:xfrm>
            <a:off x="7746440" y="1209474"/>
            <a:ext cx="344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128 Pixels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3712B1-233D-784B-9AE5-DA88387EF621}"/>
              </a:ext>
            </a:extLst>
          </p:cNvPr>
          <p:cNvSpPr txBox="1"/>
          <p:nvPr/>
        </p:nvSpPr>
        <p:spPr>
          <a:xfrm>
            <a:off x="382065" y="3783069"/>
            <a:ext cx="2612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(25µm)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to (284µm)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B11669-CE6D-E849-AE3A-B5B149CA51D1}"/>
              </a:ext>
            </a:extLst>
          </p:cNvPr>
          <p:cNvSpPr txBox="1"/>
          <p:nvPr/>
        </p:nvSpPr>
        <p:spPr>
          <a:xfrm>
            <a:off x="3911896" y="4267932"/>
            <a:ext cx="2184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(208µm)</a:t>
            </a:r>
            <a:r>
              <a:rPr lang="en-US" sz="2000" baseline="30000" dirty="0">
                <a:solidFill>
                  <a:schemeClr val="bg1"/>
                </a:solidFill>
              </a:rPr>
              <a:t>2 </a:t>
            </a:r>
            <a:r>
              <a:rPr lang="en-US" sz="2000" dirty="0">
                <a:solidFill>
                  <a:schemeClr val="bg1"/>
                </a:solidFill>
              </a:rPr>
              <a:t>pixels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5FCE95-9AC1-8B4E-B584-84B8CED8448A}"/>
              </a:ext>
            </a:extLst>
          </p:cNvPr>
          <p:cNvSpPr txBox="1"/>
          <p:nvPr/>
        </p:nvSpPr>
        <p:spPr>
          <a:xfrm>
            <a:off x="8375305" y="5347089"/>
            <a:ext cx="2184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(208µm)</a:t>
            </a:r>
            <a:r>
              <a:rPr lang="en-US" sz="2000" baseline="30000" dirty="0">
                <a:solidFill>
                  <a:schemeClr val="bg1"/>
                </a:solidFill>
              </a:rPr>
              <a:t>2 </a:t>
            </a:r>
            <a:r>
              <a:rPr lang="en-US" sz="2000" dirty="0">
                <a:solidFill>
                  <a:schemeClr val="bg1"/>
                </a:solidFill>
              </a:rPr>
              <a:t>pixels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45A45151-E234-2541-A6DB-135131DA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065" y="5899199"/>
            <a:ext cx="6587146" cy="381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Our STJs are fabricated by photolithography at STAR Cryo in Santa Fe.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137F9D-4D93-684D-8635-34EA3A1968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3815" y="1"/>
            <a:ext cx="1738183" cy="560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3D3DCD-4204-32D5-1F4A-7BADD6CBF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276" y="0"/>
            <a:ext cx="764255" cy="76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13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3902</TotalTime>
  <Words>1754</Words>
  <Application>Microsoft Office PowerPoint</Application>
  <PresentationFormat>Widescreen</PresentationFormat>
  <Paragraphs>356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Symbol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Friedrich, Stephan</dc:creator>
  <cp:lastModifiedBy>Alexandre Camsonne</cp:lastModifiedBy>
  <cp:revision>92</cp:revision>
  <cp:lastPrinted>2020-05-14T02:50:39Z</cp:lastPrinted>
  <dcterms:created xsi:type="dcterms:W3CDTF">2020-05-04T19:37:39Z</dcterms:created>
  <dcterms:modified xsi:type="dcterms:W3CDTF">2022-11-30T05:22:28Z</dcterms:modified>
</cp:coreProperties>
</file>