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22" r:id="rId3"/>
    <p:sldId id="360" r:id="rId4"/>
    <p:sldId id="361" r:id="rId5"/>
    <p:sldId id="362" r:id="rId6"/>
    <p:sldId id="363" r:id="rId7"/>
    <p:sldId id="364" r:id="rId8"/>
    <p:sldId id="359" r:id="rId9"/>
    <p:sldId id="323" r:id="rId10"/>
    <p:sldId id="353" r:id="rId11"/>
    <p:sldId id="283" r:id="rId12"/>
    <p:sldId id="286" r:id="rId13"/>
    <p:sldId id="285" r:id="rId14"/>
    <p:sldId id="284" r:id="rId15"/>
    <p:sldId id="288" r:id="rId16"/>
    <p:sldId id="302" r:id="rId17"/>
    <p:sldId id="272" r:id="rId18"/>
    <p:sldId id="270" r:id="rId19"/>
    <p:sldId id="276" r:id="rId20"/>
    <p:sldId id="271" r:id="rId21"/>
    <p:sldId id="289" r:id="rId22"/>
    <p:sldId id="260" r:id="rId23"/>
    <p:sldId id="279" r:id="rId24"/>
    <p:sldId id="280" r:id="rId25"/>
    <p:sldId id="282" r:id="rId26"/>
    <p:sldId id="331" r:id="rId27"/>
    <p:sldId id="332" r:id="rId28"/>
    <p:sldId id="333" r:id="rId29"/>
    <p:sldId id="334" r:id="rId30"/>
    <p:sldId id="336" r:id="rId31"/>
    <p:sldId id="358" r:id="rId32"/>
    <p:sldId id="338" r:id="rId33"/>
    <p:sldId id="303" r:id="rId34"/>
    <p:sldId id="317" r:id="rId35"/>
    <p:sldId id="314" r:id="rId36"/>
    <p:sldId id="327" r:id="rId37"/>
    <p:sldId id="312" r:id="rId38"/>
    <p:sldId id="316" r:id="rId39"/>
    <p:sldId id="319" r:id="rId40"/>
    <p:sldId id="318" r:id="rId41"/>
    <p:sldId id="357" r:id="rId42"/>
    <p:sldId id="307" r:id="rId43"/>
    <p:sldId id="310" r:id="rId44"/>
    <p:sldId id="309" r:id="rId45"/>
    <p:sldId id="328" r:id="rId46"/>
    <p:sldId id="349" r:id="rId47"/>
    <p:sldId id="351" r:id="rId48"/>
    <p:sldId id="345" r:id="rId49"/>
    <p:sldId id="329" r:id="rId50"/>
    <p:sldId id="347" r:id="rId51"/>
    <p:sldId id="348" r:id="rId52"/>
    <p:sldId id="297" r:id="rId53"/>
    <p:sldId id="295" r:id="rId54"/>
    <p:sldId id="299" r:id="rId55"/>
    <p:sldId id="305" r:id="rId56"/>
    <p:sldId id="321" r:id="rId57"/>
    <p:sldId id="320" r:id="rId58"/>
    <p:sldId id="350" r:id="rId59"/>
    <p:sldId id="356" r:id="rId60"/>
    <p:sldId id="34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467"/>
    <a:srgbClr val="727272"/>
    <a:srgbClr val="2100E4"/>
    <a:srgbClr val="679A0A"/>
    <a:srgbClr val="FFFFFF"/>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0422" autoAdjust="0"/>
  </p:normalViewPr>
  <p:slideViewPr>
    <p:cSldViewPr snapToGrid="0">
      <p:cViewPr varScale="1">
        <p:scale>
          <a:sx n="88" d="100"/>
          <a:sy n="88" d="100"/>
        </p:scale>
        <p:origin x="288" y="54"/>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F92F3-9439-4331-B3EE-251E25C8F0A0}"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61749-58EF-42C2-9D87-080C90549707}" type="slidenum">
              <a:rPr lang="en-US" smtClean="0"/>
              <a:t>‹#›</a:t>
            </a:fld>
            <a:endParaRPr lang="en-US"/>
          </a:p>
        </p:txBody>
      </p:sp>
    </p:spTree>
    <p:extLst>
      <p:ext uri="{BB962C8B-B14F-4D97-AF65-F5344CB8AC3E}">
        <p14:creationId xmlns:p14="http://schemas.microsoft.com/office/powerpoint/2010/main" val="316442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 September Cover of APL</a:t>
            </a:r>
          </a:p>
        </p:txBody>
      </p:sp>
      <p:sp>
        <p:nvSpPr>
          <p:cNvPr id="4" name="Slide Number Placeholder 3"/>
          <p:cNvSpPr>
            <a:spLocks noGrp="1"/>
          </p:cNvSpPr>
          <p:nvPr>
            <p:ph type="sldNum" sz="quarter" idx="5"/>
          </p:nvPr>
        </p:nvSpPr>
        <p:spPr/>
        <p:txBody>
          <a:bodyPr/>
          <a:lstStyle/>
          <a:p>
            <a:fld id="{31A61749-58EF-42C2-9D87-080C90549707}" type="slidenum">
              <a:rPr lang="en-US" smtClean="0"/>
              <a:t>1</a:t>
            </a:fld>
            <a:endParaRPr lang="en-US"/>
          </a:p>
        </p:txBody>
      </p:sp>
    </p:spTree>
    <p:extLst>
      <p:ext uri="{BB962C8B-B14F-4D97-AF65-F5344CB8AC3E}">
        <p14:creationId xmlns:p14="http://schemas.microsoft.com/office/powerpoint/2010/main" val="2098148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put an SNSPD nearby and use it to detect a photon</a:t>
            </a:r>
          </a:p>
        </p:txBody>
      </p:sp>
      <p:sp>
        <p:nvSpPr>
          <p:cNvPr id="4" name="Slide Number Placeholder 3"/>
          <p:cNvSpPr>
            <a:spLocks noGrp="1"/>
          </p:cNvSpPr>
          <p:nvPr>
            <p:ph type="sldNum" sz="quarter" idx="5"/>
          </p:nvPr>
        </p:nvSpPr>
        <p:spPr/>
        <p:txBody>
          <a:bodyPr/>
          <a:lstStyle/>
          <a:p>
            <a:fld id="{31A61749-58EF-42C2-9D87-080C90549707}" type="slidenum">
              <a:rPr lang="en-US" smtClean="0"/>
              <a:t>17</a:t>
            </a:fld>
            <a:endParaRPr lang="en-US"/>
          </a:p>
        </p:txBody>
      </p:sp>
    </p:spTree>
    <p:extLst>
      <p:ext uri="{BB962C8B-B14F-4D97-AF65-F5344CB8AC3E}">
        <p14:creationId xmlns:p14="http://schemas.microsoft.com/office/powerpoint/2010/main" val="269820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photon is detected, we get an output pulse from the SNSPD that will heat the attached resistor</a:t>
            </a:r>
          </a:p>
        </p:txBody>
      </p:sp>
      <p:sp>
        <p:nvSpPr>
          <p:cNvPr id="4" name="Slide Number Placeholder 3"/>
          <p:cNvSpPr>
            <a:spLocks noGrp="1"/>
          </p:cNvSpPr>
          <p:nvPr>
            <p:ph type="sldNum" sz="quarter" idx="5"/>
          </p:nvPr>
        </p:nvSpPr>
        <p:spPr/>
        <p:txBody>
          <a:bodyPr/>
          <a:lstStyle/>
          <a:p>
            <a:fld id="{31A61749-58EF-42C2-9D87-080C90549707}" type="slidenum">
              <a:rPr lang="en-US" smtClean="0"/>
              <a:t>18</a:t>
            </a:fld>
            <a:endParaRPr lang="en-US"/>
          </a:p>
        </p:txBody>
      </p:sp>
    </p:spTree>
    <p:extLst>
      <p:ext uri="{BB962C8B-B14F-4D97-AF65-F5344CB8AC3E}">
        <p14:creationId xmlns:p14="http://schemas.microsoft.com/office/powerpoint/2010/main" val="298198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hotspot is formed which creates 2 outgoing pulses.</a:t>
            </a:r>
          </a:p>
        </p:txBody>
      </p:sp>
      <p:sp>
        <p:nvSpPr>
          <p:cNvPr id="4" name="Slide Number Placeholder 3"/>
          <p:cNvSpPr>
            <a:spLocks noGrp="1"/>
          </p:cNvSpPr>
          <p:nvPr>
            <p:ph type="sldNum" sz="quarter" idx="5"/>
          </p:nvPr>
        </p:nvSpPr>
        <p:spPr/>
        <p:txBody>
          <a:bodyPr/>
          <a:lstStyle/>
          <a:p>
            <a:fld id="{31A61749-58EF-42C2-9D87-080C90549707}" type="slidenum">
              <a:rPr lang="en-US" smtClean="0"/>
              <a:t>19</a:t>
            </a:fld>
            <a:endParaRPr lang="en-US"/>
          </a:p>
        </p:txBody>
      </p:sp>
    </p:spTree>
    <p:extLst>
      <p:ext uri="{BB962C8B-B14F-4D97-AF65-F5344CB8AC3E}">
        <p14:creationId xmlns:p14="http://schemas.microsoft.com/office/powerpoint/2010/main" val="2790888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 the difference in arrival times, time-delay, pinpoint which pixel clicked</a:t>
            </a:r>
          </a:p>
        </p:txBody>
      </p:sp>
      <p:sp>
        <p:nvSpPr>
          <p:cNvPr id="4" name="Slide Number Placeholder 3"/>
          <p:cNvSpPr>
            <a:spLocks noGrp="1"/>
          </p:cNvSpPr>
          <p:nvPr>
            <p:ph type="sldNum" sz="quarter" idx="5"/>
          </p:nvPr>
        </p:nvSpPr>
        <p:spPr/>
        <p:txBody>
          <a:bodyPr/>
          <a:lstStyle/>
          <a:p>
            <a:fld id="{31A61749-58EF-42C2-9D87-080C90549707}" type="slidenum">
              <a:rPr lang="en-US" smtClean="0"/>
              <a:t>20</a:t>
            </a:fld>
            <a:endParaRPr lang="en-US"/>
          </a:p>
        </p:txBody>
      </p:sp>
    </p:spTree>
    <p:extLst>
      <p:ext uri="{BB962C8B-B14F-4D97-AF65-F5344CB8AC3E}">
        <p14:creationId xmlns:p14="http://schemas.microsoft.com/office/powerpoint/2010/main" val="527163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Neighboring SNSPDs have no effect.</a:t>
            </a:r>
          </a:p>
        </p:txBody>
      </p:sp>
      <p:sp>
        <p:nvSpPr>
          <p:cNvPr id="4" name="Slide Number Placeholder 3"/>
          <p:cNvSpPr>
            <a:spLocks noGrp="1"/>
          </p:cNvSpPr>
          <p:nvPr>
            <p:ph type="sldNum" sz="quarter" idx="5"/>
          </p:nvPr>
        </p:nvSpPr>
        <p:spPr/>
        <p:txBody>
          <a:bodyPr/>
          <a:lstStyle/>
          <a:p>
            <a:fld id="{31A61749-58EF-42C2-9D87-080C90549707}" type="slidenum">
              <a:rPr lang="en-US" smtClean="0"/>
              <a:t>21</a:t>
            </a:fld>
            <a:endParaRPr lang="en-US"/>
          </a:p>
        </p:txBody>
      </p:sp>
    </p:spTree>
    <p:extLst>
      <p:ext uri="{BB962C8B-B14F-4D97-AF65-F5344CB8AC3E}">
        <p14:creationId xmlns:p14="http://schemas.microsoft.com/office/powerpoint/2010/main" val="3176010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WSi</a:t>
            </a:r>
            <a:r>
              <a:rPr lang="en-US" dirty="0"/>
              <a:t> MW bus covered with Nb Ground Plane.</a:t>
            </a:r>
          </a:p>
          <a:p>
            <a:r>
              <a:rPr lang="en-US" dirty="0"/>
              <a:t>GND plane creates a slow delay line</a:t>
            </a:r>
          </a:p>
          <a:p>
            <a:r>
              <a:rPr lang="en-US" dirty="0"/>
              <a:t>Heater connected to SNSPD out of picture</a:t>
            </a:r>
          </a:p>
        </p:txBody>
      </p:sp>
      <p:sp>
        <p:nvSpPr>
          <p:cNvPr id="4" name="Slide Number Placeholder 3"/>
          <p:cNvSpPr>
            <a:spLocks noGrp="1"/>
          </p:cNvSpPr>
          <p:nvPr>
            <p:ph type="sldNum" sz="quarter" idx="5"/>
          </p:nvPr>
        </p:nvSpPr>
        <p:spPr/>
        <p:txBody>
          <a:bodyPr/>
          <a:lstStyle/>
          <a:p>
            <a:fld id="{31A61749-58EF-42C2-9D87-080C90549707}" type="slidenum">
              <a:rPr lang="en-US" smtClean="0"/>
              <a:t>22</a:t>
            </a:fld>
            <a:endParaRPr lang="en-US"/>
          </a:p>
        </p:txBody>
      </p:sp>
    </p:spTree>
    <p:extLst>
      <p:ext uri="{BB962C8B-B14F-4D97-AF65-F5344CB8AC3E}">
        <p14:creationId xmlns:p14="http://schemas.microsoft.com/office/powerpoint/2010/main" val="3511107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Detector Array</a:t>
            </a:r>
          </a:p>
        </p:txBody>
      </p:sp>
      <p:sp>
        <p:nvSpPr>
          <p:cNvPr id="4" name="Slide Number Placeholder 3"/>
          <p:cNvSpPr>
            <a:spLocks noGrp="1"/>
          </p:cNvSpPr>
          <p:nvPr>
            <p:ph type="sldNum" sz="quarter" idx="5"/>
          </p:nvPr>
        </p:nvSpPr>
        <p:spPr/>
        <p:txBody>
          <a:bodyPr/>
          <a:lstStyle/>
          <a:p>
            <a:fld id="{31A61749-58EF-42C2-9D87-080C90549707}" type="slidenum">
              <a:rPr lang="en-US" smtClean="0"/>
              <a:t>23</a:t>
            </a:fld>
            <a:endParaRPr lang="en-US"/>
          </a:p>
        </p:txBody>
      </p:sp>
    </p:spTree>
    <p:extLst>
      <p:ext uri="{BB962C8B-B14F-4D97-AF65-F5344CB8AC3E}">
        <p14:creationId xmlns:p14="http://schemas.microsoft.com/office/powerpoint/2010/main" val="847376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Detector Matrix -&gt; Camera</a:t>
            </a:r>
          </a:p>
        </p:txBody>
      </p:sp>
      <p:sp>
        <p:nvSpPr>
          <p:cNvPr id="4" name="Slide Number Placeholder 3"/>
          <p:cNvSpPr>
            <a:spLocks noGrp="1"/>
          </p:cNvSpPr>
          <p:nvPr>
            <p:ph type="sldNum" sz="quarter" idx="5"/>
          </p:nvPr>
        </p:nvSpPr>
        <p:spPr/>
        <p:txBody>
          <a:bodyPr/>
          <a:lstStyle/>
          <a:p>
            <a:fld id="{31A61749-58EF-42C2-9D87-080C90549707}" type="slidenum">
              <a:rPr lang="en-US" smtClean="0"/>
              <a:t>24</a:t>
            </a:fld>
            <a:endParaRPr lang="en-US"/>
          </a:p>
        </p:txBody>
      </p:sp>
    </p:spTree>
    <p:extLst>
      <p:ext uri="{BB962C8B-B14F-4D97-AF65-F5344CB8AC3E}">
        <p14:creationId xmlns:p14="http://schemas.microsoft.com/office/powerpoint/2010/main" val="2706667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Single photon can click 2 SNSPDs?</a:t>
            </a:r>
          </a:p>
          <a:p>
            <a:r>
              <a:rPr lang="en-US" dirty="0"/>
              <a:t>Demonstrated and illustration by Jason Allmaras, the hotspot generated in the column SNSPD can heat a nearby row SNSPD</a:t>
            </a:r>
          </a:p>
        </p:txBody>
      </p:sp>
      <p:sp>
        <p:nvSpPr>
          <p:cNvPr id="4" name="Slide Number Placeholder 3"/>
          <p:cNvSpPr>
            <a:spLocks noGrp="1"/>
          </p:cNvSpPr>
          <p:nvPr>
            <p:ph type="sldNum" sz="quarter" idx="5"/>
          </p:nvPr>
        </p:nvSpPr>
        <p:spPr/>
        <p:txBody>
          <a:bodyPr/>
          <a:lstStyle/>
          <a:p>
            <a:fld id="{31A61749-58EF-42C2-9D87-080C90549707}" type="slidenum">
              <a:rPr lang="en-US" smtClean="0"/>
              <a:t>25</a:t>
            </a:fld>
            <a:endParaRPr lang="en-US"/>
          </a:p>
        </p:txBody>
      </p:sp>
    </p:spTree>
    <p:extLst>
      <p:ext uri="{BB962C8B-B14F-4D97-AF65-F5344CB8AC3E}">
        <p14:creationId xmlns:p14="http://schemas.microsoft.com/office/powerpoint/2010/main" val="911109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measurement went extremely well.</a:t>
            </a:r>
          </a:p>
          <a:p>
            <a:r>
              <a:rPr lang="en-US" dirty="0"/>
              <a:t>What you see on the right is the result of flood illuminating the device and reading out the row/col positions from the readout busses</a:t>
            </a:r>
          </a:p>
          <a:p>
            <a:r>
              <a:rPr lang="en-US" dirty="0"/>
              <a:t>Each of those blue dots is actually several hundred detection events, as you can see here</a:t>
            </a:r>
          </a:p>
        </p:txBody>
      </p:sp>
      <p:sp>
        <p:nvSpPr>
          <p:cNvPr id="4" name="Slide Number Placeholder 3"/>
          <p:cNvSpPr>
            <a:spLocks noGrp="1"/>
          </p:cNvSpPr>
          <p:nvPr>
            <p:ph type="sldNum" sz="quarter" idx="5"/>
          </p:nvPr>
        </p:nvSpPr>
        <p:spPr/>
        <p:txBody>
          <a:bodyPr/>
          <a:lstStyle/>
          <a:p>
            <a:fld id="{31A61749-58EF-42C2-9D87-080C90549707}" type="slidenum">
              <a:rPr lang="en-US" smtClean="0"/>
              <a:t>26</a:t>
            </a:fld>
            <a:endParaRPr lang="en-US"/>
          </a:p>
        </p:txBody>
      </p:sp>
    </p:spTree>
    <p:extLst>
      <p:ext uri="{BB962C8B-B14F-4D97-AF65-F5344CB8AC3E}">
        <p14:creationId xmlns:p14="http://schemas.microsoft.com/office/powerpoint/2010/main" val="33702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3E926-0AF7-40BB-A0A5-095B13484F7B}" type="slidenum">
              <a:rPr lang="en-US" smtClean="0"/>
              <a:t>2</a:t>
            </a:fld>
            <a:endParaRPr lang="en-US"/>
          </a:p>
        </p:txBody>
      </p:sp>
    </p:spTree>
    <p:extLst>
      <p:ext uri="{BB962C8B-B14F-4D97-AF65-F5344CB8AC3E}">
        <p14:creationId xmlns:p14="http://schemas.microsoft.com/office/powerpoint/2010/main" val="4084808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closely at the zoomed figure on the left, you’ll see there’s a couple events that are ambiguous (kind of between rows), but for the most part this time-of-flight readout method gives extremely good row and column resolution</a:t>
            </a:r>
          </a:p>
        </p:txBody>
      </p:sp>
      <p:sp>
        <p:nvSpPr>
          <p:cNvPr id="4" name="Slide Number Placeholder 3"/>
          <p:cNvSpPr>
            <a:spLocks noGrp="1"/>
          </p:cNvSpPr>
          <p:nvPr>
            <p:ph type="sldNum" sz="quarter" idx="5"/>
          </p:nvPr>
        </p:nvSpPr>
        <p:spPr/>
        <p:txBody>
          <a:bodyPr/>
          <a:lstStyle/>
          <a:p>
            <a:fld id="{31A61749-58EF-42C2-9D87-080C90549707}" type="slidenum">
              <a:rPr lang="en-US" smtClean="0"/>
              <a:t>27</a:t>
            </a:fld>
            <a:endParaRPr lang="en-US"/>
          </a:p>
        </p:txBody>
      </p:sp>
    </p:spTree>
    <p:extLst>
      <p:ext uri="{BB962C8B-B14F-4D97-AF65-F5344CB8AC3E}">
        <p14:creationId xmlns:p14="http://schemas.microsoft.com/office/powerpoint/2010/main" val="1565352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sanity check, we can make histograms of just the row-readout or just the column-readout</a:t>
            </a:r>
          </a:p>
          <a:p>
            <a:r>
              <a:rPr lang="en-US" dirty="0"/>
              <a:t>These end up looking very well spaced, giving us some reassurance that the row and column readouts aren’t influencing each other</a:t>
            </a:r>
          </a:p>
        </p:txBody>
      </p:sp>
      <p:sp>
        <p:nvSpPr>
          <p:cNvPr id="4" name="Slide Number Placeholder 3"/>
          <p:cNvSpPr>
            <a:spLocks noGrp="1"/>
          </p:cNvSpPr>
          <p:nvPr>
            <p:ph type="sldNum" sz="quarter" idx="5"/>
          </p:nvPr>
        </p:nvSpPr>
        <p:spPr/>
        <p:txBody>
          <a:bodyPr/>
          <a:lstStyle/>
          <a:p>
            <a:fld id="{31A61749-58EF-42C2-9D87-080C90549707}" type="slidenum">
              <a:rPr lang="en-US" smtClean="0"/>
              <a:t>28</a:t>
            </a:fld>
            <a:endParaRPr lang="en-US"/>
          </a:p>
        </p:txBody>
      </p:sp>
    </p:spTree>
    <p:extLst>
      <p:ext uri="{BB962C8B-B14F-4D97-AF65-F5344CB8AC3E}">
        <p14:creationId xmlns:p14="http://schemas.microsoft.com/office/powerpoint/2010/main" val="496552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compare every count recorded in that entire 2D diagram to its nearest row and column and get an idea of how many counts aren’t nicely centered on those dots.</a:t>
            </a:r>
          </a:p>
          <a:p>
            <a:r>
              <a:rPr lang="en-US" dirty="0"/>
              <a:t>We’ll consider counts that are too far from the nearest centroid non-distinguishable and try to get an idea of how often that happens.</a:t>
            </a:r>
          </a:p>
          <a:p>
            <a:r>
              <a:rPr lang="en-US" dirty="0"/>
              <a:t>It’s hard to see here because there are so few, but this gave us a lower bound of 99.8% distinguishability.  This was reassuring, because we really don’t want to have to throw away counts because we’re not sure which row or which column they actually landed on.</a:t>
            </a:r>
          </a:p>
          <a:p>
            <a:r>
              <a:rPr lang="en-US" dirty="0"/>
              <a:t>This diagram was also helpful to let us examine the readout jitter for the whole array.  In this experiment the FWHM ended up being less than 30 picoseconds which was very good.</a:t>
            </a:r>
          </a:p>
        </p:txBody>
      </p:sp>
      <p:sp>
        <p:nvSpPr>
          <p:cNvPr id="4" name="Slide Number Placeholder 3"/>
          <p:cNvSpPr>
            <a:spLocks noGrp="1"/>
          </p:cNvSpPr>
          <p:nvPr>
            <p:ph type="sldNum" sz="quarter" idx="5"/>
          </p:nvPr>
        </p:nvSpPr>
        <p:spPr/>
        <p:txBody>
          <a:bodyPr/>
          <a:lstStyle/>
          <a:p>
            <a:fld id="{31A61749-58EF-42C2-9D87-080C90549707}" type="slidenum">
              <a:rPr lang="en-US" smtClean="0"/>
              <a:t>29</a:t>
            </a:fld>
            <a:endParaRPr lang="en-US"/>
          </a:p>
        </p:txBody>
      </p:sp>
    </p:spTree>
    <p:extLst>
      <p:ext uri="{BB962C8B-B14F-4D97-AF65-F5344CB8AC3E}">
        <p14:creationId xmlns:p14="http://schemas.microsoft.com/office/powerpoint/2010/main" val="2414675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architecture seemed really promising but did require a good</a:t>
            </a:r>
            <a:r>
              <a:rPr lang="en-US" baseline="0" dirty="0"/>
              <a:t> amount of fabrication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Keep in mind there is a single readout, hence a sporadic count from a single nanowire is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Topography of NW1 is a problem for NW2</a:t>
            </a:r>
          </a:p>
        </p:txBody>
      </p:sp>
      <p:sp>
        <p:nvSpPr>
          <p:cNvPr id="4" name="Slide Number Placeholder 3"/>
          <p:cNvSpPr>
            <a:spLocks noGrp="1"/>
          </p:cNvSpPr>
          <p:nvPr>
            <p:ph type="sldNum" sz="quarter" idx="10"/>
          </p:nvPr>
        </p:nvSpPr>
        <p:spPr/>
        <p:txBody>
          <a:bodyPr/>
          <a:lstStyle/>
          <a:p>
            <a:fld id="{31A61749-58EF-42C2-9D87-080C90549707}" type="slidenum">
              <a:rPr lang="en-US" smtClean="0"/>
              <a:t>33</a:t>
            </a:fld>
            <a:endParaRPr lang="en-US"/>
          </a:p>
        </p:txBody>
      </p:sp>
    </p:spTree>
    <p:extLst>
      <p:ext uri="{BB962C8B-B14F-4D97-AF65-F5344CB8AC3E}">
        <p14:creationId xmlns:p14="http://schemas.microsoft.com/office/powerpoint/2010/main" val="859147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sanity check, we can make histograms of just the row-readout or just the column-readout</a:t>
            </a:r>
          </a:p>
          <a:p>
            <a:r>
              <a:rPr lang="en-US" dirty="0"/>
              <a:t>These end up looking very well spaced, giving us some reassurance that the row and column readouts aren’t influencing each other</a:t>
            </a:r>
          </a:p>
        </p:txBody>
      </p:sp>
      <p:sp>
        <p:nvSpPr>
          <p:cNvPr id="4" name="Slide Number Placeholder 3"/>
          <p:cNvSpPr>
            <a:spLocks noGrp="1"/>
          </p:cNvSpPr>
          <p:nvPr>
            <p:ph type="sldNum" sz="quarter" idx="5"/>
          </p:nvPr>
        </p:nvSpPr>
        <p:spPr/>
        <p:txBody>
          <a:bodyPr/>
          <a:lstStyle/>
          <a:p>
            <a:fld id="{31A61749-58EF-42C2-9D87-080C90549707}" type="slidenum">
              <a:rPr lang="en-US" smtClean="0"/>
              <a:t>34</a:t>
            </a:fld>
            <a:endParaRPr lang="en-US"/>
          </a:p>
        </p:txBody>
      </p:sp>
    </p:spTree>
    <p:extLst>
      <p:ext uri="{BB962C8B-B14F-4D97-AF65-F5344CB8AC3E}">
        <p14:creationId xmlns:p14="http://schemas.microsoft.com/office/powerpoint/2010/main" val="312816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sanity check, we can make histograms of just the row-readout or just the column-readout</a:t>
            </a:r>
          </a:p>
          <a:p>
            <a:r>
              <a:rPr lang="en-US" dirty="0"/>
              <a:t>These end up looking very well spaced, giving us some reassurance that the row and column readouts aren’t influencing each other</a:t>
            </a:r>
          </a:p>
        </p:txBody>
      </p:sp>
      <p:sp>
        <p:nvSpPr>
          <p:cNvPr id="4" name="Slide Number Placeholder 3"/>
          <p:cNvSpPr>
            <a:spLocks noGrp="1"/>
          </p:cNvSpPr>
          <p:nvPr>
            <p:ph type="sldNum" sz="quarter" idx="5"/>
          </p:nvPr>
        </p:nvSpPr>
        <p:spPr/>
        <p:txBody>
          <a:bodyPr/>
          <a:lstStyle/>
          <a:p>
            <a:fld id="{31A61749-58EF-42C2-9D87-080C90549707}" type="slidenum">
              <a:rPr lang="en-US" smtClean="0"/>
              <a:t>35</a:t>
            </a:fld>
            <a:endParaRPr lang="en-US"/>
          </a:p>
        </p:txBody>
      </p:sp>
    </p:spTree>
    <p:extLst>
      <p:ext uri="{BB962C8B-B14F-4D97-AF65-F5344CB8AC3E}">
        <p14:creationId xmlns:p14="http://schemas.microsoft.com/office/powerpoint/2010/main" val="36039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sanity check, we can make histograms of just the row-readout or just the column-readout</a:t>
            </a:r>
          </a:p>
          <a:p>
            <a:r>
              <a:rPr lang="en-US" dirty="0"/>
              <a:t>These end up looking very well spaced, giving us some reassurance that the row and column readouts aren’t influencing each other</a:t>
            </a:r>
          </a:p>
        </p:txBody>
      </p:sp>
      <p:sp>
        <p:nvSpPr>
          <p:cNvPr id="4" name="Slide Number Placeholder 3"/>
          <p:cNvSpPr>
            <a:spLocks noGrp="1"/>
          </p:cNvSpPr>
          <p:nvPr>
            <p:ph type="sldNum" sz="quarter" idx="5"/>
          </p:nvPr>
        </p:nvSpPr>
        <p:spPr/>
        <p:txBody>
          <a:bodyPr/>
          <a:lstStyle/>
          <a:p>
            <a:fld id="{31A61749-58EF-42C2-9D87-080C90549707}" type="slidenum">
              <a:rPr lang="en-US" smtClean="0"/>
              <a:t>36</a:t>
            </a:fld>
            <a:endParaRPr lang="en-US"/>
          </a:p>
        </p:txBody>
      </p:sp>
    </p:spTree>
    <p:extLst>
      <p:ext uri="{BB962C8B-B14F-4D97-AF65-F5344CB8AC3E}">
        <p14:creationId xmlns:p14="http://schemas.microsoft.com/office/powerpoint/2010/main" val="423689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sanity check, we can make histograms of just the row-readout or just the column-readout</a:t>
            </a:r>
          </a:p>
          <a:p>
            <a:r>
              <a:rPr lang="en-US" dirty="0"/>
              <a:t>These end up looking very well spaced, giving us some reassurance that the row and column readouts aren’t influencing each other</a:t>
            </a:r>
          </a:p>
        </p:txBody>
      </p:sp>
      <p:sp>
        <p:nvSpPr>
          <p:cNvPr id="4" name="Slide Number Placeholder 3"/>
          <p:cNvSpPr>
            <a:spLocks noGrp="1"/>
          </p:cNvSpPr>
          <p:nvPr>
            <p:ph type="sldNum" sz="quarter" idx="5"/>
          </p:nvPr>
        </p:nvSpPr>
        <p:spPr/>
        <p:txBody>
          <a:bodyPr/>
          <a:lstStyle/>
          <a:p>
            <a:fld id="{31A61749-58EF-42C2-9D87-080C90549707}" type="slidenum">
              <a:rPr lang="en-US" smtClean="0"/>
              <a:t>37</a:t>
            </a:fld>
            <a:endParaRPr lang="en-US"/>
          </a:p>
        </p:txBody>
      </p:sp>
    </p:spTree>
    <p:extLst>
      <p:ext uri="{BB962C8B-B14F-4D97-AF65-F5344CB8AC3E}">
        <p14:creationId xmlns:p14="http://schemas.microsoft.com/office/powerpoint/2010/main" val="16866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sanity check, we can make histograms of just the row-readout or just the column-readout</a:t>
            </a:r>
          </a:p>
          <a:p>
            <a:r>
              <a:rPr lang="en-US" dirty="0"/>
              <a:t>These end up looking very well spaced, giving us some reassurance that the row and column readouts aren’t influencing each other</a:t>
            </a:r>
          </a:p>
        </p:txBody>
      </p:sp>
      <p:sp>
        <p:nvSpPr>
          <p:cNvPr id="4" name="Slide Number Placeholder 3"/>
          <p:cNvSpPr>
            <a:spLocks noGrp="1"/>
          </p:cNvSpPr>
          <p:nvPr>
            <p:ph type="sldNum" sz="quarter" idx="5"/>
          </p:nvPr>
        </p:nvSpPr>
        <p:spPr/>
        <p:txBody>
          <a:bodyPr/>
          <a:lstStyle/>
          <a:p>
            <a:fld id="{31A61749-58EF-42C2-9D87-080C90549707}" type="slidenum">
              <a:rPr lang="en-US" smtClean="0"/>
              <a:t>38</a:t>
            </a:fld>
            <a:endParaRPr lang="en-US"/>
          </a:p>
        </p:txBody>
      </p:sp>
    </p:spTree>
    <p:extLst>
      <p:ext uri="{BB962C8B-B14F-4D97-AF65-F5344CB8AC3E}">
        <p14:creationId xmlns:p14="http://schemas.microsoft.com/office/powerpoint/2010/main" val="3262771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sanity check, we can make histograms of just the row-readout or just the column-readout</a:t>
            </a:r>
          </a:p>
          <a:p>
            <a:r>
              <a:rPr lang="en-US" dirty="0"/>
              <a:t>These end up looking very well spaced, giving us some reassurance that the row and column readouts aren’t influencing each other</a:t>
            </a:r>
          </a:p>
        </p:txBody>
      </p:sp>
      <p:sp>
        <p:nvSpPr>
          <p:cNvPr id="4" name="Slide Number Placeholder 3"/>
          <p:cNvSpPr>
            <a:spLocks noGrp="1"/>
          </p:cNvSpPr>
          <p:nvPr>
            <p:ph type="sldNum" sz="quarter" idx="5"/>
          </p:nvPr>
        </p:nvSpPr>
        <p:spPr/>
        <p:txBody>
          <a:bodyPr/>
          <a:lstStyle/>
          <a:p>
            <a:fld id="{31A61749-58EF-42C2-9D87-080C90549707}" type="slidenum">
              <a:rPr lang="en-US" smtClean="0"/>
              <a:t>39</a:t>
            </a:fld>
            <a:endParaRPr lang="en-US"/>
          </a:p>
        </p:txBody>
      </p:sp>
    </p:spTree>
    <p:extLst>
      <p:ext uri="{BB962C8B-B14F-4D97-AF65-F5344CB8AC3E}">
        <p14:creationId xmlns:p14="http://schemas.microsoft.com/office/powerpoint/2010/main" val="3324537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3E926-0AF7-40BB-A0A5-095B13484F7B}" type="slidenum">
              <a:rPr lang="en-US" smtClean="0"/>
              <a:t>9</a:t>
            </a:fld>
            <a:endParaRPr lang="en-US"/>
          </a:p>
        </p:txBody>
      </p:sp>
    </p:spTree>
    <p:extLst>
      <p:ext uri="{BB962C8B-B14F-4D97-AF65-F5344CB8AC3E}">
        <p14:creationId xmlns:p14="http://schemas.microsoft.com/office/powerpoint/2010/main" val="235365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sanity check, we can make histograms of just the row-readout or just the column-readout</a:t>
            </a:r>
          </a:p>
          <a:p>
            <a:r>
              <a:rPr lang="en-US" dirty="0"/>
              <a:t>These end up looking very well spaced, giving us some reassurance that the row and column readouts aren’t influencing each other</a:t>
            </a:r>
          </a:p>
        </p:txBody>
      </p:sp>
      <p:sp>
        <p:nvSpPr>
          <p:cNvPr id="4" name="Slide Number Placeholder 3"/>
          <p:cNvSpPr>
            <a:spLocks noGrp="1"/>
          </p:cNvSpPr>
          <p:nvPr>
            <p:ph type="sldNum" sz="quarter" idx="5"/>
          </p:nvPr>
        </p:nvSpPr>
        <p:spPr/>
        <p:txBody>
          <a:bodyPr/>
          <a:lstStyle/>
          <a:p>
            <a:fld id="{31A61749-58EF-42C2-9D87-080C90549707}" type="slidenum">
              <a:rPr lang="en-US" smtClean="0"/>
              <a:t>40</a:t>
            </a:fld>
            <a:endParaRPr lang="en-US"/>
          </a:p>
        </p:txBody>
      </p:sp>
    </p:spTree>
    <p:extLst>
      <p:ext uri="{BB962C8B-B14F-4D97-AF65-F5344CB8AC3E}">
        <p14:creationId xmlns:p14="http://schemas.microsoft.com/office/powerpoint/2010/main" val="3777089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a natural question follows – how can we scale this</a:t>
            </a:r>
            <a:r>
              <a:rPr lang="en-US" baseline="0"/>
              <a:t> to very large sizes?  Ultimately, we’d like to have a megapixel or larger array, so how would that be possible?</a:t>
            </a:r>
          </a:p>
        </p:txBody>
      </p:sp>
      <p:sp>
        <p:nvSpPr>
          <p:cNvPr id="4" name="Slide Number Placeholder 3"/>
          <p:cNvSpPr>
            <a:spLocks noGrp="1"/>
          </p:cNvSpPr>
          <p:nvPr>
            <p:ph type="sldNum" sz="quarter" idx="10"/>
          </p:nvPr>
        </p:nvSpPr>
        <p:spPr/>
        <p:txBody>
          <a:bodyPr/>
          <a:lstStyle/>
          <a:p>
            <a:fld id="{31A61749-58EF-42C2-9D87-080C90549707}" type="slidenum">
              <a:rPr lang="en-US" smtClean="0"/>
              <a:t>42</a:t>
            </a:fld>
            <a:endParaRPr lang="en-US"/>
          </a:p>
        </p:txBody>
      </p:sp>
    </p:spTree>
    <p:extLst>
      <p:ext uri="{BB962C8B-B14F-4D97-AF65-F5344CB8AC3E}">
        <p14:creationId xmlns:p14="http://schemas.microsoft.com/office/powerpoint/2010/main" val="3510404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Fortunately, we get a very easy way of scaling – all we do is add more rows and columns, and make our readout bus longer like shown on the right.</a:t>
            </a:r>
            <a:endParaRPr lang="en-US"/>
          </a:p>
          <a:p>
            <a:r>
              <a:rPr lang="en-US"/>
              <a:t>That’s something not possible in any other architecture right now, and to my point at the beginning of the talk, this is only possible because neighboring SNSPDs are so well-isolated from each other.  There’s very little interaction between neighboring SNSPDs, so adding</a:t>
            </a:r>
            <a:r>
              <a:rPr lang="en-US" baseline="0"/>
              <a:t> additional rows and columns </a:t>
            </a:r>
            <a:r>
              <a:rPr lang="en-US"/>
              <a:t>is very</a:t>
            </a:r>
            <a:r>
              <a:rPr lang="en-US" baseline="0"/>
              <a:t> straightforward.</a:t>
            </a:r>
          </a:p>
          <a:p>
            <a:r>
              <a:rPr lang="en-US" baseline="0"/>
              <a:t>The one issue potential issue with scaling this way is that the longer the readout bus is, the more dead time there is between photon detections.  Think of it this way – since the readout bus is a time-of-flight measurement, if it’s 10 nanoseconds long you can only count at 100 MHz.  If you add twice as many rows and columns, you’ll end up with the readout busses being 20 ns long, meaning you can only count at 50 MHz which is half the rate.</a:t>
            </a:r>
          </a:p>
          <a:p>
            <a:r>
              <a:rPr lang="en-US" baseline="0"/>
              <a:t>Fortunately, there’s an easy solution for this</a:t>
            </a:r>
            <a:endParaRPr lang="en-US"/>
          </a:p>
        </p:txBody>
      </p:sp>
      <p:sp>
        <p:nvSpPr>
          <p:cNvPr id="4" name="Slide Number Placeholder 3"/>
          <p:cNvSpPr>
            <a:spLocks noGrp="1"/>
          </p:cNvSpPr>
          <p:nvPr>
            <p:ph type="sldNum" sz="quarter" idx="10"/>
          </p:nvPr>
        </p:nvSpPr>
        <p:spPr/>
        <p:txBody>
          <a:bodyPr/>
          <a:lstStyle/>
          <a:p>
            <a:fld id="{31A61749-58EF-42C2-9D87-080C90549707}" type="slidenum">
              <a:rPr lang="en-US" smtClean="0"/>
              <a:t>43</a:t>
            </a:fld>
            <a:endParaRPr lang="en-US"/>
          </a:p>
        </p:txBody>
      </p:sp>
    </p:spTree>
    <p:extLst>
      <p:ext uri="{BB962C8B-B14F-4D97-AF65-F5344CB8AC3E}">
        <p14:creationId xmlns:p14="http://schemas.microsoft.com/office/powerpoint/2010/main" val="1573979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 until</a:t>
            </a:r>
            <a:r>
              <a:rPr lang="en-US" baseline="0"/>
              <a:t> now we’ve only considered having one pair of readout busses. </a:t>
            </a:r>
          </a:p>
          <a:p>
            <a:r>
              <a:rPr lang="en-US" baseline="0"/>
              <a:t>This is convenient because you could have an enormous array read out with only 4 microwave lines, but clearly this will limit your ultimate count rate.</a:t>
            </a:r>
          </a:p>
          <a:p>
            <a:r>
              <a:rPr lang="en-US" baseline="0"/>
              <a:t>For higher count-rate applications, we can examine what happens when we add more readout busses. </a:t>
            </a:r>
            <a:endParaRPr lang="en-US"/>
          </a:p>
        </p:txBody>
      </p:sp>
      <p:sp>
        <p:nvSpPr>
          <p:cNvPr id="4" name="Slide Number Placeholder 3"/>
          <p:cNvSpPr>
            <a:spLocks noGrp="1"/>
          </p:cNvSpPr>
          <p:nvPr>
            <p:ph type="sldNum" sz="quarter" idx="10"/>
          </p:nvPr>
        </p:nvSpPr>
        <p:spPr/>
        <p:txBody>
          <a:bodyPr/>
          <a:lstStyle/>
          <a:p>
            <a:fld id="{31A61749-58EF-42C2-9D87-080C90549707}" type="slidenum">
              <a:rPr lang="en-US" smtClean="0"/>
              <a:t>44</a:t>
            </a:fld>
            <a:endParaRPr lang="en-US"/>
          </a:p>
        </p:txBody>
      </p:sp>
    </p:spTree>
    <p:extLst>
      <p:ext uri="{BB962C8B-B14F-4D97-AF65-F5344CB8AC3E}">
        <p14:creationId xmlns:p14="http://schemas.microsoft.com/office/powerpoint/2010/main" val="3362288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It turns out that there’s a really favorable N^2 scaling factor:  if you double the number of readout microwave lines, you can obviously read out twice as many pulses.  But on top of that, if the number of rows and columns stays the same, that means each readout line has half as much dead time.  This means if you’re willing to double the number of microwave readout lines, you get a factor of 4 increase in the count rate.</a:t>
            </a:r>
          </a:p>
          <a:p>
            <a:r>
              <a:rPr lang="en-US" baseline="0"/>
              <a:t>If you’re willing to use, say, 10 times as many microwave lines, you’ll get a factor of 100 increase in the count rate your array can achieve.</a:t>
            </a:r>
            <a:endParaRPr lang="en-US"/>
          </a:p>
        </p:txBody>
      </p:sp>
      <p:sp>
        <p:nvSpPr>
          <p:cNvPr id="4" name="Slide Number Placeholder 3"/>
          <p:cNvSpPr>
            <a:spLocks noGrp="1"/>
          </p:cNvSpPr>
          <p:nvPr>
            <p:ph type="sldNum" sz="quarter" idx="10"/>
          </p:nvPr>
        </p:nvSpPr>
        <p:spPr/>
        <p:txBody>
          <a:bodyPr/>
          <a:lstStyle/>
          <a:p>
            <a:fld id="{31A61749-58EF-42C2-9D87-080C90549707}" type="slidenum">
              <a:rPr lang="en-US" smtClean="0"/>
              <a:t>45</a:t>
            </a:fld>
            <a:endParaRPr lang="en-US"/>
          </a:p>
        </p:txBody>
      </p:sp>
    </p:spTree>
    <p:extLst>
      <p:ext uri="{BB962C8B-B14F-4D97-AF65-F5344CB8AC3E}">
        <p14:creationId xmlns:p14="http://schemas.microsoft.com/office/powerpoint/2010/main" val="3956794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A61749-58EF-42C2-9D87-080C90549707}" type="slidenum">
              <a:rPr lang="en-US" smtClean="0"/>
              <a:t>48</a:t>
            </a:fld>
            <a:endParaRPr lang="en-US"/>
          </a:p>
        </p:txBody>
      </p:sp>
    </p:spTree>
    <p:extLst>
      <p:ext uri="{BB962C8B-B14F-4D97-AF65-F5344CB8AC3E}">
        <p14:creationId xmlns:p14="http://schemas.microsoft.com/office/powerpoint/2010/main" val="2815478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A61749-58EF-42C2-9D87-080C90549707}" type="slidenum">
              <a:rPr lang="en-US" smtClean="0"/>
              <a:t>49</a:t>
            </a:fld>
            <a:endParaRPr lang="en-US"/>
          </a:p>
        </p:txBody>
      </p:sp>
    </p:spTree>
    <p:extLst>
      <p:ext uri="{BB962C8B-B14F-4D97-AF65-F5344CB8AC3E}">
        <p14:creationId xmlns:p14="http://schemas.microsoft.com/office/powerpoint/2010/main" val="2369285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else can we do?  Remember that we saw some dark counts, which means there’s still room for improvement if we can find the cause of them.  Right now, we’re pursuing a muon veto, since we expect them to be a potential source of interference and false counts.  The idea is to put our main signal SNSPD between two scintillating substrates with their own local detectors.  When a muon transits through all three, it will produce scintillating 930 nm photons in the gallium arsenide chips, which will give counts on each chip at the same time – a coincidence.  When this happens, we can ignore any click on our signal detector that was also there at the same time.</a:t>
            </a:r>
          </a:p>
        </p:txBody>
      </p:sp>
      <p:sp>
        <p:nvSpPr>
          <p:cNvPr id="4" name="Slide Number Placeholder 3"/>
          <p:cNvSpPr>
            <a:spLocks noGrp="1"/>
          </p:cNvSpPr>
          <p:nvPr>
            <p:ph type="sldNum" sz="quarter" idx="5"/>
          </p:nvPr>
        </p:nvSpPr>
        <p:spPr/>
        <p:txBody>
          <a:bodyPr/>
          <a:lstStyle/>
          <a:p>
            <a:fld id="{D347693E-1C83-492C-A345-A52169B6830A}" type="slidenum">
              <a:rPr lang="en-US" smtClean="0"/>
              <a:t>50</a:t>
            </a:fld>
            <a:endParaRPr lang="en-US"/>
          </a:p>
        </p:txBody>
      </p:sp>
    </p:spTree>
    <p:extLst>
      <p:ext uri="{BB962C8B-B14F-4D97-AF65-F5344CB8AC3E}">
        <p14:creationId xmlns:p14="http://schemas.microsoft.com/office/powerpoint/2010/main" val="380797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some preliminary data on this.  We measured two SNSPDs </a:t>
            </a:r>
            <a:r>
              <a:rPr lang="en-US" sz="1200" kern="1200" dirty="0" err="1">
                <a:solidFill>
                  <a:schemeClr val="tx1"/>
                </a:solidFill>
                <a:effectLst/>
                <a:latin typeface="+mn-lt"/>
                <a:ea typeface="+mn-ea"/>
                <a:cs typeface="+mn-cs"/>
              </a:rPr>
              <a:t>fabbed</a:t>
            </a:r>
            <a:r>
              <a:rPr lang="en-US" sz="1200" kern="1200" dirty="0">
                <a:solidFill>
                  <a:schemeClr val="tx1"/>
                </a:solidFill>
                <a:effectLst/>
                <a:latin typeface="+mn-lt"/>
                <a:ea typeface="+mn-ea"/>
                <a:cs typeface="+mn-cs"/>
              </a:rPr>
              <a:t> on the same gallium arsenide chip.  For each one, we recorded the saturation curve for 980 nm photons as a proxy for what a scintillating photon would be like.  So we know that for example when we bias the SNSPD at 14 </a:t>
            </a:r>
            <a:r>
              <a:rPr lang="en-US" sz="1200" kern="1200" dirty="0" err="1">
                <a:solidFill>
                  <a:schemeClr val="tx1"/>
                </a:solidFill>
                <a:effectLst/>
                <a:latin typeface="+mn-lt"/>
                <a:ea typeface="+mn-ea"/>
                <a:cs typeface="+mn-cs"/>
              </a:rPr>
              <a:t>uA</a:t>
            </a:r>
            <a:r>
              <a:rPr lang="en-US" sz="1200" kern="1200" dirty="0">
                <a:solidFill>
                  <a:schemeClr val="tx1"/>
                </a:solidFill>
                <a:effectLst/>
                <a:latin typeface="+mn-lt"/>
                <a:ea typeface="+mn-ea"/>
                <a:cs typeface="+mn-cs"/>
              </a:rPr>
              <a:t>, it will efficiently detect such photons.  Then we turned off the laser and looked at clicks “in the dark” – no sources of light except some blackbody, and importantly, cosmic ray muons.  When both detectors click at the same time, it could be a muon.  When we swept the bias current in the dark, we found a telltale signature of coincidence detection events which exactly follows the SNSPD’s saturation curve for 980 nm photons.  We found about 2 events per minute per centimeter squared, which is 20% of what we expected at our elevation.  So with just two relatively small detectors covering a tiny fraction of the chip surface, we’re already seeing a good fraction of the events, and with small improvements, we could easily reach close to 100% reliability at finding and vetoing muons.  </a:t>
            </a:r>
          </a:p>
        </p:txBody>
      </p:sp>
      <p:sp>
        <p:nvSpPr>
          <p:cNvPr id="4" name="Slide Number Placeholder 3"/>
          <p:cNvSpPr>
            <a:spLocks noGrp="1"/>
          </p:cNvSpPr>
          <p:nvPr>
            <p:ph type="sldNum" sz="quarter" idx="5"/>
          </p:nvPr>
        </p:nvSpPr>
        <p:spPr/>
        <p:txBody>
          <a:bodyPr/>
          <a:lstStyle/>
          <a:p>
            <a:fld id="{D347693E-1C83-492C-A345-A52169B6830A}" type="slidenum">
              <a:rPr lang="en-US" smtClean="0"/>
              <a:t>51</a:t>
            </a:fld>
            <a:endParaRPr lang="en-US"/>
          </a:p>
        </p:txBody>
      </p:sp>
    </p:spTree>
    <p:extLst>
      <p:ext uri="{BB962C8B-B14F-4D97-AF65-F5344CB8AC3E}">
        <p14:creationId xmlns:p14="http://schemas.microsoft.com/office/powerpoint/2010/main" val="575707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we’re very excited about the results and where we can go with this architecture.</a:t>
            </a:r>
          </a:p>
          <a:p>
            <a:r>
              <a:rPr lang="en-US"/>
              <a:t>One of the things I want to emphasize here is that this architecture scales really easily – all you have to do is add more rows and columns, and make the readout busses a little longer.</a:t>
            </a:r>
          </a:p>
          <a:p>
            <a:r>
              <a:rPr lang="en-US"/>
              <a:t>If you want to increase the count rate, you just add extra readout</a:t>
            </a:r>
            <a:r>
              <a:rPr lang="en-US" baseline="0"/>
              <a:t> busses and run a few more microwave lines.</a:t>
            </a:r>
            <a:endParaRPr lang="en-US"/>
          </a:p>
          <a:p>
            <a:r>
              <a:rPr lang="en-US"/>
              <a:t>Now</a:t>
            </a:r>
            <a:r>
              <a:rPr lang="en-US" dirty="0"/>
              <a:t>, all that said there’s still a lot to do!  We’re looking at building higher pixel-count arrays, characterizing with free-space images, doing faster counting by adding  readout busses, and other quality-of-life improvements like increasing the fill-factor</a:t>
            </a:r>
          </a:p>
        </p:txBody>
      </p:sp>
      <p:sp>
        <p:nvSpPr>
          <p:cNvPr id="4" name="Slide Number Placeholder 3"/>
          <p:cNvSpPr>
            <a:spLocks noGrp="1"/>
          </p:cNvSpPr>
          <p:nvPr>
            <p:ph type="sldNum" sz="quarter" idx="5"/>
          </p:nvPr>
        </p:nvSpPr>
        <p:spPr/>
        <p:txBody>
          <a:bodyPr/>
          <a:lstStyle/>
          <a:p>
            <a:fld id="{31A61749-58EF-42C2-9D87-080C90549707}" type="slidenum">
              <a:rPr lang="en-US" smtClean="0"/>
              <a:t>52</a:t>
            </a:fld>
            <a:endParaRPr lang="en-US"/>
          </a:p>
        </p:txBody>
      </p:sp>
    </p:spTree>
    <p:extLst>
      <p:ext uri="{BB962C8B-B14F-4D97-AF65-F5344CB8AC3E}">
        <p14:creationId xmlns:p14="http://schemas.microsoft.com/office/powerpoint/2010/main" val="26796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multiplex SNSPDs?</a:t>
            </a:r>
          </a:p>
          <a:p>
            <a:r>
              <a:rPr lang="en-US" dirty="0"/>
              <a:t>Maybe electrically connect to a single bus?</a:t>
            </a:r>
          </a:p>
        </p:txBody>
      </p:sp>
      <p:sp>
        <p:nvSpPr>
          <p:cNvPr id="4" name="Slide Number Placeholder 3"/>
          <p:cNvSpPr>
            <a:spLocks noGrp="1"/>
          </p:cNvSpPr>
          <p:nvPr>
            <p:ph type="sldNum" sz="quarter" idx="5"/>
          </p:nvPr>
        </p:nvSpPr>
        <p:spPr/>
        <p:txBody>
          <a:bodyPr/>
          <a:lstStyle/>
          <a:p>
            <a:fld id="{31A61749-58EF-42C2-9D87-080C90549707}" type="slidenum">
              <a:rPr lang="en-US" smtClean="0"/>
              <a:t>11</a:t>
            </a:fld>
            <a:endParaRPr lang="en-US"/>
          </a:p>
        </p:txBody>
      </p:sp>
    </p:spTree>
    <p:extLst>
      <p:ext uri="{BB962C8B-B14F-4D97-AF65-F5344CB8AC3E}">
        <p14:creationId xmlns:p14="http://schemas.microsoft.com/office/powerpoint/2010/main" val="2809917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thank everyone who’s contributed to this so far, and I want to thank NASA especially for funding this work.</a:t>
            </a:r>
          </a:p>
          <a:p>
            <a:r>
              <a:rPr lang="en-US" dirty="0"/>
              <a:t>I also want to briefly mention that all of these layouts were designed in Python using our PHIDL layout package.</a:t>
            </a:r>
          </a:p>
          <a:p>
            <a:r>
              <a:rPr lang="en-US" dirty="0"/>
              <a:t>We have a poster about that in the online poster session, or you can look it up on google by searching for the word “</a:t>
            </a:r>
            <a:r>
              <a:rPr lang="en-US" dirty="0" err="1"/>
              <a:t>phidl</a:t>
            </a:r>
            <a:r>
              <a:rPr lang="en-US" dirty="0"/>
              <a:t>”</a:t>
            </a:r>
          </a:p>
        </p:txBody>
      </p:sp>
      <p:sp>
        <p:nvSpPr>
          <p:cNvPr id="4" name="Slide Number Placeholder 3"/>
          <p:cNvSpPr>
            <a:spLocks noGrp="1"/>
          </p:cNvSpPr>
          <p:nvPr>
            <p:ph type="sldNum" sz="quarter" idx="5"/>
          </p:nvPr>
        </p:nvSpPr>
        <p:spPr/>
        <p:txBody>
          <a:bodyPr/>
          <a:lstStyle/>
          <a:p>
            <a:fld id="{31A61749-58EF-42C2-9D87-080C90549707}" type="slidenum">
              <a:rPr lang="en-US" smtClean="0"/>
              <a:t>53</a:t>
            </a:fld>
            <a:endParaRPr lang="en-US"/>
          </a:p>
        </p:txBody>
      </p:sp>
    </p:spTree>
    <p:extLst>
      <p:ext uri="{BB962C8B-B14F-4D97-AF65-F5344CB8AC3E}">
        <p14:creationId xmlns:p14="http://schemas.microsoft.com/office/powerpoint/2010/main" val="3253209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A61749-58EF-42C2-9D87-080C90549707}" type="slidenum">
              <a:rPr lang="en-US" smtClean="0"/>
              <a:t>55</a:t>
            </a:fld>
            <a:endParaRPr lang="en-US"/>
          </a:p>
        </p:txBody>
      </p:sp>
    </p:spTree>
    <p:extLst>
      <p:ext uri="{BB962C8B-B14F-4D97-AF65-F5344CB8AC3E}">
        <p14:creationId xmlns:p14="http://schemas.microsoft.com/office/powerpoint/2010/main" val="3393096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Photon hits-&gt;Electric pulse-&gt;Couple to the bus</a:t>
            </a:r>
          </a:p>
        </p:txBody>
      </p:sp>
      <p:sp>
        <p:nvSpPr>
          <p:cNvPr id="4" name="Slide Number Placeholder 3"/>
          <p:cNvSpPr>
            <a:spLocks noGrp="1"/>
          </p:cNvSpPr>
          <p:nvPr>
            <p:ph type="sldNum" sz="quarter" idx="5"/>
          </p:nvPr>
        </p:nvSpPr>
        <p:spPr/>
        <p:txBody>
          <a:bodyPr/>
          <a:lstStyle/>
          <a:p>
            <a:fld id="{31A61749-58EF-42C2-9D87-080C90549707}" type="slidenum">
              <a:rPr lang="en-US" smtClean="0"/>
              <a:t>12</a:t>
            </a:fld>
            <a:endParaRPr lang="en-US"/>
          </a:p>
        </p:txBody>
      </p:sp>
    </p:spTree>
    <p:extLst>
      <p:ext uri="{BB962C8B-B14F-4D97-AF65-F5344CB8AC3E}">
        <p14:creationId xmlns:p14="http://schemas.microsoft.com/office/powerpoint/2010/main" val="179238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coupling is symmetric</a:t>
            </a:r>
          </a:p>
          <a:p>
            <a:r>
              <a:rPr lang="en-US" dirty="0"/>
              <a:t>Ergo if there are more than one SNSPDs, the pulse is diverted all of them and effectively diffuses.</a:t>
            </a:r>
          </a:p>
          <a:p>
            <a:r>
              <a:rPr lang="en-US" dirty="0"/>
              <a:t>Can’t truly SCALE</a:t>
            </a:r>
          </a:p>
        </p:txBody>
      </p:sp>
      <p:sp>
        <p:nvSpPr>
          <p:cNvPr id="4" name="Slide Number Placeholder 3"/>
          <p:cNvSpPr>
            <a:spLocks noGrp="1"/>
          </p:cNvSpPr>
          <p:nvPr>
            <p:ph type="sldNum" sz="quarter" idx="5"/>
          </p:nvPr>
        </p:nvSpPr>
        <p:spPr/>
        <p:txBody>
          <a:bodyPr/>
          <a:lstStyle/>
          <a:p>
            <a:fld id="{31A61749-58EF-42C2-9D87-080C90549707}" type="slidenum">
              <a:rPr lang="en-US" smtClean="0"/>
              <a:t>13</a:t>
            </a:fld>
            <a:endParaRPr lang="en-US"/>
          </a:p>
        </p:txBody>
      </p:sp>
    </p:spTree>
    <p:extLst>
      <p:ext uri="{BB962C8B-B14F-4D97-AF65-F5344CB8AC3E}">
        <p14:creationId xmlns:p14="http://schemas.microsoft.com/office/powerpoint/2010/main" val="3244346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we had an Asymmetric component</a:t>
            </a:r>
          </a:p>
          <a:p>
            <a:r>
              <a:rPr lang="en-US" dirty="0"/>
              <a:t>Made with a narrow heater on top of a wider Superconducting wire.</a:t>
            </a:r>
          </a:p>
        </p:txBody>
      </p:sp>
      <p:sp>
        <p:nvSpPr>
          <p:cNvPr id="4" name="Slide Number Placeholder 3"/>
          <p:cNvSpPr>
            <a:spLocks noGrp="1"/>
          </p:cNvSpPr>
          <p:nvPr>
            <p:ph type="sldNum" sz="quarter" idx="5"/>
          </p:nvPr>
        </p:nvSpPr>
        <p:spPr/>
        <p:txBody>
          <a:bodyPr/>
          <a:lstStyle/>
          <a:p>
            <a:fld id="{31A61749-58EF-42C2-9D87-080C90549707}" type="slidenum">
              <a:rPr lang="en-US" smtClean="0"/>
              <a:t>14</a:t>
            </a:fld>
            <a:endParaRPr lang="en-US"/>
          </a:p>
        </p:txBody>
      </p:sp>
    </p:spTree>
    <p:extLst>
      <p:ext uri="{BB962C8B-B14F-4D97-AF65-F5344CB8AC3E}">
        <p14:creationId xmlns:p14="http://schemas.microsoft.com/office/powerpoint/2010/main" val="415523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applied to the heater, heats the nanowire which forms a hotspots.</a:t>
            </a:r>
          </a:p>
          <a:p>
            <a:r>
              <a:rPr lang="en-US" dirty="0"/>
              <a:t>Please see my poster right after this for more discussion about operation, energy requirements.</a:t>
            </a:r>
          </a:p>
        </p:txBody>
      </p:sp>
      <p:sp>
        <p:nvSpPr>
          <p:cNvPr id="4" name="Slide Number Placeholder 3"/>
          <p:cNvSpPr>
            <a:spLocks noGrp="1"/>
          </p:cNvSpPr>
          <p:nvPr>
            <p:ph type="sldNum" sz="quarter" idx="5"/>
          </p:nvPr>
        </p:nvSpPr>
        <p:spPr/>
        <p:txBody>
          <a:bodyPr/>
          <a:lstStyle/>
          <a:p>
            <a:fld id="{31A61749-58EF-42C2-9D87-080C90549707}" type="slidenum">
              <a:rPr lang="en-US" smtClean="0"/>
              <a:t>15</a:t>
            </a:fld>
            <a:endParaRPr lang="en-US"/>
          </a:p>
        </p:txBody>
      </p:sp>
    </p:spTree>
    <p:extLst>
      <p:ext uri="{BB962C8B-B14F-4D97-AF65-F5344CB8AC3E}">
        <p14:creationId xmlns:p14="http://schemas.microsoft.com/office/powerpoint/2010/main" val="261311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take a MW readout line, and current bias it</a:t>
            </a:r>
          </a:p>
        </p:txBody>
      </p:sp>
      <p:sp>
        <p:nvSpPr>
          <p:cNvPr id="4" name="Slide Number Placeholder 3"/>
          <p:cNvSpPr>
            <a:spLocks noGrp="1"/>
          </p:cNvSpPr>
          <p:nvPr>
            <p:ph type="sldNum" sz="quarter" idx="5"/>
          </p:nvPr>
        </p:nvSpPr>
        <p:spPr/>
        <p:txBody>
          <a:bodyPr/>
          <a:lstStyle/>
          <a:p>
            <a:fld id="{31A61749-58EF-42C2-9D87-080C90549707}" type="slidenum">
              <a:rPr lang="en-US" smtClean="0"/>
              <a:t>16</a:t>
            </a:fld>
            <a:endParaRPr lang="en-US"/>
          </a:p>
        </p:txBody>
      </p:sp>
    </p:spTree>
    <p:extLst>
      <p:ext uri="{BB962C8B-B14F-4D97-AF65-F5344CB8AC3E}">
        <p14:creationId xmlns:p14="http://schemas.microsoft.com/office/powerpoint/2010/main" val="1580854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10/13/2020</a:t>
            </a:r>
          </a:p>
        </p:txBody>
      </p:sp>
      <p:sp>
        <p:nvSpPr>
          <p:cNvPr id="6" name="Slide Number Placeholder 5"/>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2119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10/13/2020</a:t>
            </a:r>
          </a:p>
        </p:txBody>
      </p:sp>
      <p:sp>
        <p:nvSpPr>
          <p:cNvPr id="6" name="Slide Number Placeholder 5"/>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1875683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10/13/2020</a:t>
            </a:r>
          </a:p>
        </p:txBody>
      </p:sp>
      <p:sp>
        <p:nvSpPr>
          <p:cNvPr id="6" name="Slide Number Placeholder 5"/>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107901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10/13/2020</a:t>
            </a:r>
          </a:p>
        </p:txBody>
      </p:sp>
      <p:sp>
        <p:nvSpPr>
          <p:cNvPr id="6" name="Slide Number Placeholder 5"/>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346346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10/13/2020</a:t>
            </a:r>
          </a:p>
        </p:txBody>
      </p:sp>
      <p:sp>
        <p:nvSpPr>
          <p:cNvPr id="6" name="Slide Number Placeholder 5"/>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199402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10/13/2020</a:t>
            </a:r>
          </a:p>
        </p:txBody>
      </p:sp>
      <p:sp>
        <p:nvSpPr>
          <p:cNvPr id="7" name="Slide Number Placeholder 6"/>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2364459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10/13/2020</a:t>
            </a:r>
          </a:p>
        </p:txBody>
      </p:sp>
      <p:sp>
        <p:nvSpPr>
          <p:cNvPr id="9" name="Slide Number Placeholder 8"/>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2407843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10/13/2020</a:t>
            </a:r>
          </a:p>
        </p:txBody>
      </p:sp>
      <p:sp>
        <p:nvSpPr>
          <p:cNvPr id="5" name="Slide Number Placeholder 4"/>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402869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10/13/2020</a:t>
            </a:r>
          </a:p>
        </p:txBody>
      </p:sp>
      <p:sp>
        <p:nvSpPr>
          <p:cNvPr id="4" name="Slide Number Placeholder 3"/>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2104464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10/13/2020</a:t>
            </a:r>
          </a:p>
        </p:txBody>
      </p:sp>
      <p:sp>
        <p:nvSpPr>
          <p:cNvPr id="7" name="Slide Number Placeholder 6"/>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214664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10/13/2020</a:t>
            </a:r>
          </a:p>
        </p:txBody>
      </p:sp>
      <p:sp>
        <p:nvSpPr>
          <p:cNvPr id="7" name="Slide Number Placeholder 6"/>
          <p:cNvSpPr>
            <a:spLocks noGrp="1"/>
          </p:cNvSpPr>
          <p:nvPr>
            <p:ph type="sldNum" sz="quarter" idx="12"/>
          </p:nvPr>
        </p:nvSpPr>
        <p:spPr/>
        <p:txBody>
          <a:bodyPr/>
          <a:lstStyle/>
          <a:p>
            <a:fld id="{51C64657-0F1D-478E-B4DB-4CB10B8DD85F}" type="slidenum">
              <a:rPr lang="en-US" smtClean="0"/>
              <a:t>‹#›</a:t>
            </a:fld>
            <a:endParaRPr lang="en-US"/>
          </a:p>
        </p:txBody>
      </p:sp>
    </p:spTree>
    <p:extLst>
      <p:ext uri="{BB962C8B-B14F-4D97-AF65-F5344CB8AC3E}">
        <p14:creationId xmlns:p14="http://schemas.microsoft.com/office/powerpoint/2010/main" val="3770391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10/13/2020</a:t>
            </a:r>
          </a:p>
        </p:txBody>
      </p:sp>
      <p:sp>
        <p:nvSpPr>
          <p:cNvPr id="6" name="Slide Number Placeholder 5"/>
          <p:cNvSpPr>
            <a:spLocks noGrp="1"/>
          </p:cNvSpPr>
          <p:nvPr>
            <p:ph type="sldNum" sz="quarter" idx="4"/>
          </p:nvPr>
        </p:nvSpPr>
        <p:spPr>
          <a:xfrm>
            <a:off x="9149442" y="63874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64657-0F1D-478E-B4DB-4CB10B8DD85F}" type="slidenum">
              <a:rPr lang="en-US" smtClean="0"/>
              <a:t>‹#›</a:t>
            </a:fld>
            <a:endParaRPr lang="en-US"/>
          </a:p>
        </p:txBody>
      </p:sp>
      <p:pic>
        <p:nvPicPr>
          <p:cNvPr id="7" name="Picture 6"/>
          <p:cNvPicPr>
            <a:picLocks noChangeAspect="1"/>
          </p:cNvPicPr>
          <p:nvPr userDrawn="1"/>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409464" y="185738"/>
            <a:ext cx="1632612" cy="430301"/>
          </a:xfrm>
          <a:prstGeom prst="rect">
            <a:avLst/>
          </a:prstGeom>
        </p:spPr>
      </p:pic>
    </p:spTree>
    <p:extLst>
      <p:ext uri="{BB962C8B-B14F-4D97-AF65-F5344CB8AC3E}">
        <p14:creationId xmlns:p14="http://schemas.microsoft.com/office/powerpoint/2010/main" val="230961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Raleway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70.pn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arxiv.org/abs/2210.11644" TargetMode="External"/><Relationship Id="rId9"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88.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93.jp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electronics&#10;&#10;Description automatically generated">
            <a:extLst>
              <a:ext uri="{FF2B5EF4-FFF2-40B4-BE49-F238E27FC236}">
                <a16:creationId xmlns:a16="http://schemas.microsoft.com/office/drawing/2014/main" id="{48CE06B7-999E-4140-8FD9-80DBD31E3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291" y="2401548"/>
            <a:ext cx="7184572" cy="4351029"/>
          </a:xfrm>
          <a:prstGeom prst="rect">
            <a:avLst/>
          </a:prstGeom>
        </p:spPr>
      </p:pic>
      <p:sp>
        <p:nvSpPr>
          <p:cNvPr id="5" name="Slide Number Placeholder 4"/>
          <p:cNvSpPr>
            <a:spLocks noGrp="1"/>
          </p:cNvSpPr>
          <p:nvPr>
            <p:ph type="sldNum" sz="quarter" idx="12"/>
          </p:nvPr>
        </p:nvSpPr>
        <p:spPr/>
        <p:txBody>
          <a:bodyPr/>
          <a:lstStyle/>
          <a:p>
            <a:fld id="{51C64657-0F1D-478E-B4DB-4CB10B8DD85F}" type="slidenum">
              <a:rPr lang="en-US" smtClean="0"/>
              <a:t>1</a:t>
            </a:fld>
            <a:endParaRPr lang="en-US"/>
          </a:p>
        </p:txBody>
      </p:sp>
      <p:sp>
        <p:nvSpPr>
          <p:cNvPr id="7" name="Title 1">
            <a:extLst>
              <a:ext uri="{FF2B5EF4-FFF2-40B4-BE49-F238E27FC236}">
                <a16:creationId xmlns:a16="http://schemas.microsoft.com/office/drawing/2014/main" id="{AE4D64E1-DE0F-488B-9AF2-81C8547CD58D}"/>
              </a:ext>
            </a:extLst>
          </p:cNvPr>
          <p:cNvSpPr txBox="1">
            <a:spLocks/>
          </p:cNvSpPr>
          <p:nvPr/>
        </p:nvSpPr>
        <p:spPr>
          <a:xfrm>
            <a:off x="1713378" y="235479"/>
            <a:ext cx="8807663"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Raleway Medium" pitchFamily="2" charset="0"/>
                <a:ea typeface="+mj-ea"/>
                <a:cs typeface="+mj-cs"/>
              </a:defRPr>
            </a:lvl1pPr>
          </a:lstStyle>
          <a:p>
            <a:r>
              <a:rPr lang="en-US" sz="4400"/>
              <a:t>Development of an</a:t>
            </a:r>
          </a:p>
          <a:p>
            <a:r>
              <a:rPr lang="en-US" sz="4400"/>
              <a:t>SNSPD UV imager</a:t>
            </a:r>
          </a:p>
        </p:txBody>
      </p:sp>
      <p:sp>
        <p:nvSpPr>
          <p:cNvPr id="10" name="Title 1">
            <a:extLst>
              <a:ext uri="{FF2B5EF4-FFF2-40B4-BE49-F238E27FC236}">
                <a16:creationId xmlns:a16="http://schemas.microsoft.com/office/drawing/2014/main" id="{AE4D64E1-DE0F-488B-9AF2-81C8547CD58D}"/>
              </a:ext>
            </a:extLst>
          </p:cNvPr>
          <p:cNvSpPr txBox="1">
            <a:spLocks/>
          </p:cNvSpPr>
          <p:nvPr/>
        </p:nvSpPr>
        <p:spPr>
          <a:xfrm>
            <a:off x="1713379" y="987123"/>
            <a:ext cx="8807663"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Raleway Medium" pitchFamily="2" charset="0"/>
                <a:ea typeface="+mj-ea"/>
                <a:cs typeface="+mj-cs"/>
              </a:defRPr>
            </a:lvl1pPr>
          </a:lstStyle>
          <a:p>
            <a:r>
              <a:rPr lang="en-US" sz="2400"/>
              <a:t>Adam McCaughan</a:t>
            </a:r>
          </a:p>
          <a:p>
            <a:r>
              <a:rPr lang="en-US" sz="1600"/>
              <a:t>NIST, Boulder, CO</a:t>
            </a:r>
          </a:p>
        </p:txBody>
      </p:sp>
    </p:spTree>
    <p:extLst>
      <p:ext uri="{BB962C8B-B14F-4D97-AF65-F5344CB8AC3E}">
        <p14:creationId xmlns:p14="http://schemas.microsoft.com/office/powerpoint/2010/main" val="981228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4889" b="4756"/>
          <a:stretch/>
        </p:blipFill>
        <p:spPr>
          <a:xfrm>
            <a:off x="2873829" y="1690688"/>
            <a:ext cx="5940118" cy="4425301"/>
          </a:xfrm>
          <a:prstGeom prst="rect">
            <a:avLst/>
          </a:prstGeom>
        </p:spPr>
      </p:pic>
      <p:sp>
        <p:nvSpPr>
          <p:cNvPr id="2" name="Title 1"/>
          <p:cNvSpPr>
            <a:spLocks noGrp="1"/>
          </p:cNvSpPr>
          <p:nvPr>
            <p:ph type="title"/>
          </p:nvPr>
        </p:nvSpPr>
        <p:spPr/>
        <p:txBody>
          <a:bodyPr/>
          <a:lstStyle/>
          <a:p>
            <a:r>
              <a:rPr lang="en-US"/>
              <a:t>SNSPD arrays over the years</a:t>
            </a:r>
          </a:p>
        </p:txBody>
      </p:sp>
      <p:sp>
        <p:nvSpPr>
          <p:cNvPr id="5" name="Slide Number Placeholder 4"/>
          <p:cNvSpPr>
            <a:spLocks noGrp="1"/>
          </p:cNvSpPr>
          <p:nvPr>
            <p:ph type="sldNum" sz="quarter" idx="12"/>
          </p:nvPr>
        </p:nvSpPr>
        <p:spPr/>
        <p:txBody>
          <a:bodyPr/>
          <a:lstStyle/>
          <a:p>
            <a:fld id="{51C64657-0F1D-478E-B4DB-4CB10B8DD85F}" type="slidenum">
              <a:rPr lang="en-US" smtClean="0"/>
              <a:t>10</a:t>
            </a:fld>
            <a:endParaRPr lang="en-US"/>
          </a:p>
        </p:txBody>
      </p:sp>
      <p:sp>
        <p:nvSpPr>
          <p:cNvPr id="22" name="TextBox 21"/>
          <p:cNvSpPr txBox="1"/>
          <p:nvPr/>
        </p:nvSpPr>
        <p:spPr>
          <a:xfrm>
            <a:off x="5439747" y="6125842"/>
            <a:ext cx="950901" cy="523220"/>
          </a:xfrm>
          <a:prstGeom prst="rect">
            <a:avLst/>
          </a:prstGeom>
          <a:noFill/>
        </p:spPr>
        <p:txBody>
          <a:bodyPr wrap="none" rtlCol="0">
            <a:spAutoFit/>
          </a:bodyPr>
          <a:lstStyle/>
          <a:p>
            <a:r>
              <a:rPr lang="en-US" sz="2800">
                <a:latin typeface="Raleway" pitchFamily="2" charset="0"/>
              </a:rPr>
              <a:t>Year</a:t>
            </a:r>
          </a:p>
        </p:txBody>
      </p:sp>
      <p:sp>
        <p:nvSpPr>
          <p:cNvPr id="23" name="TextBox 22"/>
          <p:cNvSpPr txBox="1"/>
          <p:nvPr/>
        </p:nvSpPr>
        <p:spPr>
          <a:xfrm rot="16200000">
            <a:off x="1421431" y="3496836"/>
            <a:ext cx="1798890" cy="523220"/>
          </a:xfrm>
          <a:prstGeom prst="rect">
            <a:avLst/>
          </a:prstGeom>
          <a:noFill/>
        </p:spPr>
        <p:txBody>
          <a:bodyPr wrap="none" rtlCol="0">
            <a:spAutoFit/>
          </a:bodyPr>
          <a:lstStyle/>
          <a:p>
            <a:r>
              <a:rPr lang="en-US" sz="2800">
                <a:latin typeface="Raleway" pitchFamily="2" charset="0"/>
              </a:rPr>
              <a:t>Array size</a:t>
            </a:r>
          </a:p>
        </p:txBody>
      </p:sp>
      <p:pic>
        <p:nvPicPr>
          <p:cNvPr id="3" name="Picture 2"/>
          <p:cNvPicPr>
            <a:picLocks noChangeAspect="1"/>
          </p:cNvPicPr>
          <p:nvPr/>
        </p:nvPicPr>
        <p:blipFill>
          <a:blip r:embed="rId3"/>
          <a:stretch>
            <a:fillRect/>
          </a:stretch>
        </p:blipFill>
        <p:spPr>
          <a:xfrm>
            <a:off x="7581087" y="3195990"/>
            <a:ext cx="724001" cy="562053"/>
          </a:xfrm>
          <a:prstGeom prst="rect">
            <a:avLst/>
          </a:prstGeom>
        </p:spPr>
      </p:pic>
      <p:pic>
        <p:nvPicPr>
          <p:cNvPr id="4" name="Picture 3"/>
          <p:cNvPicPr>
            <a:picLocks noChangeAspect="1"/>
          </p:cNvPicPr>
          <p:nvPr/>
        </p:nvPicPr>
        <p:blipFill>
          <a:blip r:embed="rId3"/>
          <a:stretch>
            <a:fillRect/>
          </a:stretch>
        </p:blipFill>
        <p:spPr>
          <a:xfrm>
            <a:off x="7809687" y="1881285"/>
            <a:ext cx="724001" cy="562053"/>
          </a:xfrm>
          <a:prstGeom prst="rect">
            <a:avLst/>
          </a:prstGeom>
        </p:spPr>
      </p:pic>
      <p:cxnSp>
        <p:nvCxnSpPr>
          <p:cNvPr id="13" name="Straight Arrow Connector 12"/>
          <p:cNvCxnSpPr/>
          <p:nvPr/>
        </p:nvCxnSpPr>
        <p:spPr>
          <a:xfrm flipH="1" flipV="1">
            <a:off x="7581088" y="3456992"/>
            <a:ext cx="1444040" cy="17055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A3AE11C1-42B6-435B-A58D-86AC67FBE09D}"/>
              </a:ext>
            </a:extLst>
          </p:cNvPr>
          <p:cNvSpPr txBox="1">
            <a:spLocks/>
          </p:cNvSpPr>
          <p:nvPr/>
        </p:nvSpPr>
        <p:spPr>
          <a:xfrm>
            <a:off x="9025128" y="3456992"/>
            <a:ext cx="2244732" cy="852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1024 pixels</a:t>
            </a:r>
          </a:p>
        </p:txBody>
      </p:sp>
    </p:spTree>
    <p:extLst>
      <p:ext uri="{BB962C8B-B14F-4D97-AF65-F5344CB8AC3E}">
        <p14:creationId xmlns:p14="http://schemas.microsoft.com/office/powerpoint/2010/main" val="3280411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problem – symmetric coupling</a:t>
            </a:r>
          </a:p>
        </p:txBody>
      </p:sp>
      <p:sp>
        <p:nvSpPr>
          <p:cNvPr id="5" name="Slide Number Placeholder 4"/>
          <p:cNvSpPr>
            <a:spLocks noGrp="1"/>
          </p:cNvSpPr>
          <p:nvPr>
            <p:ph type="sldNum" sz="quarter" idx="12"/>
          </p:nvPr>
        </p:nvSpPr>
        <p:spPr/>
        <p:txBody>
          <a:bodyPr/>
          <a:lstStyle/>
          <a:p>
            <a:fld id="{51C64657-0F1D-478E-B4DB-4CB10B8DD85F}" type="slidenum">
              <a:rPr lang="en-US" smtClean="0"/>
              <a:t>11</a:t>
            </a:fld>
            <a:endParaRPr lang="en-US"/>
          </a:p>
        </p:txBody>
      </p:sp>
      <p:pic>
        <p:nvPicPr>
          <p:cNvPr id="21" name="Content Placeholder 2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7188" y="1825625"/>
            <a:ext cx="9377623" cy="4351338"/>
          </a:xfrm>
        </p:spPr>
      </p:pic>
    </p:spTree>
    <p:extLst>
      <p:ext uri="{BB962C8B-B14F-4D97-AF65-F5344CB8AC3E}">
        <p14:creationId xmlns:p14="http://schemas.microsoft.com/office/powerpoint/2010/main" val="1614506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problem – symmetric coupling</a:t>
            </a:r>
          </a:p>
        </p:txBody>
      </p:sp>
      <p:sp>
        <p:nvSpPr>
          <p:cNvPr id="5" name="Slide Number Placeholder 4"/>
          <p:cNvSpPr>
            <a:spLocks noGrp="1"/>
          </p:cNvSpPr>
          <p:nvPr>
            <p:ph type="sldNum" sz="quarter" idx="12"/>
          </p:nvPr>
        </p:nvSpPr>
        <p:spPr/>
        <p:txBody>
          <a:bodyPr/>
          <a:lstStyle/>
          <a:p>
            <a:fld id="{51C64657-0F1D-478E-B4DB-4CB10B8DD85F}" type="slidenum">
              <a:rPr lang="en-US" smtClean="0"/>
              <a:t>12</a:t>
            </a:fld>
            <a:endParaRPr lang="en-US"/>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7188" y="1825625"/>
            <a:ext cx="9377623" cy="4351338"/>
          </a:xfrm>
        </p:spPr>
      </p:pic>
    </p:spTree>
    <p:extLst>
      <p:ext uri="{BB962C8B-B14F-4D97-AF65-F5344CB8AC3E}">
        <p14:creationId xmlns:p14="http://schemas.microsoft.com/office/powerpoint/2010/main" val="1207386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problem – symmetric coupling</a:t>
            </a:r>
          </a:p>
        </p:txBody>
      </p:sp>
      <p:sp>
        <p:nvSpPr>
          <p:cNvPr id="5" name="Slide Number Placeholder 4"/>
          <p:cNvSpPr>
            <a:spLocks noGrp="1"/>
          </p:cNvSpPr>
          <p:nvPr>
            <p:ph type="sldNum" sz="quarter" idx="12"/>
          </p:nvPr>
        </p:nvSpPr>
        <p:spPr/>
        <p:txBody>
          <a:bodyPr/>
          <a:lstStyle/>
          <a:p>
            <a:fld id="{51C64657-0F1D-478E-B4DB-4CB10B8DD85F}" type="slidenum">
              <a:rPr lang="en-US" smtClean="0"/>
              <a:t>13</a:t>
            </a:fld>
            <a:endParaRPr lang="en-US"/>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7188" y="1825625"/>
            <a:ext cx="9377623" cy="4351338"/>
          </a:xfrm>
        </p:spPr>
      </p:pic>
    </p:spTree>
    <p:extLst>
      <p:ext uri="{BB962C8B-B14F-4D97-AF65-F5344CB8AC3E}">
        <p14:creationId xmlns:p14="http://schemas.microsoft.com/office/powerpoint/2010/main" val="1925471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5E45-202E-4834-BE58-EB54A7766A30}"/>
              </a:ext>
            </a:extLst>
          </p:cNvPr>
          <p:cNvSpPr>
            <a:spLocks noGrp="1"/>
          </p:cNvSpPr>
          <p:nvPr>
            <p:ph type="title"/>
          </p:nvPr>
        </p:nvSpPr>
        <p:spPr/>
        <p:txBody>
          <a:bodyPr/>
          <a:lstStyle/>
          <a:p>
            <a:r>
              <a:rPr lang="en-US"/>
              <a:t>Asymmetric coupling: Thermal switch</a:t>
            </a:r>
          </a:p>
        </p:txBody>
      </p:sp>
      <p:sp>
        <p:nvSpPr>
          <p:cNvPr id="5" name="Slide Number Placeholder 4">
            <a:extLst>
              <a:ext uri="{FF2B5EF4-FFF2-40B4-BE49-F238E27FC236}">
                <a16:creationId xmlns:a16="http://schemas.microsoft.com/office/drawing/2014/main" id="{A68AEE2F-C401-444C-B701-5D00DA9DB8A4}"/>
              </a:ext>
            </a:extLst>
          </p:cNvPr>
          <p:cNvSpPr>
            <a:spLocks noGrp="1"/>
          </p:cNvSpPr>
          <p:nvPr>
            <p:ph type="sldNum" sz="quarter" idx="12"/>
          </p:nvPr>
        </p:nvSpPr>
        <p:spPr/>
        <p:txBody>
          <a:bodyPr/>
          <a:lstStyle/>
          <a:p>
            <a:fld id="{79D92EE8-7F73-4E66-9C33-D7670397D94F}" type="slidenum">
              <a:rPr lang="en-US" smtClean="0"/>
              <a:t>14</a:t>
            </a:fld>
            <a:endParaRPr lang="en-US"/>
          </a:p>
        </p:txBody>
      </p:sp>
      <p:pic>
        <p:nvPicPr>
          <p:cNvPr id="6" name="Content Placeholder 5">
            <a:extLst>
              <a:ext uri="{FF2B5EF4-FFF2-40B4-BE49-F238E27FC236}">
                <a16:creationId xmlns:a16="http://schemas.microsoft.com/office/drawing/2014/main" id="{B226FD06-D122-4452-81CB-22E43DD220DB}"/>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36133" y="1825625"/>
            <a:ext cx="5801784" cy="4351338"/>
          </a:xfrm>
        </p:spPr>
      </p:pic>
      <p:sp>
        <p:nvSpPr>
          <p:cNvPr id="13" name="TextBox 12">
            <a:extLst>
              <a:ext uri="{FF2B5EF4-FFF2-40B4-BE49-F238E27FC236}">
                <a16:creationId xmlns:a16="http://schemas.microsoft.com/office/drawing/2014/main" id="{3FDFB222-7237-4F3A-A8CE-426765D200C4}"/>
              </a:ext>
            </a:extLst>
          </p:cNvPr>
          <p:cNvSpPr txBox="1"/>
          <p:nvPr/>
        </p:nvSpPr>
        <p:spPr>
          <a:xfrm>
            <a:off x="2388974" y="6313517"/>
            <a:ext cx="7370342" cy="369332"/>
          </a:xfrm>
          <a:prstGeom prst="rect">
            <a:avLst/>
          </a:prstGeom>
          <a:noFill/>
        </p:spPr>
        <p:txBody>
          <a:bodyPr wrap="square" rtlCol="0">
            <a:spAutoFit/>
          </a:bodyPr>
          <a:lstStyle/>
          <a:p>
            <a:pPr algn="ctr"/>
            <a:r>
              <a:rPr lang="en-US">
                <a:latin typeface="Raleway" pitchFamily="2" charset="0"/>
              </a:rPr>
              <a:t>McCaughan, A. N., et. al. </a:t>
            </a:r>
            <a:r>
              <a:rPr lang="en-US" i="1">
                <a:latin typeface="Raleway" pitchFamily="2" charset="0"/>
              </a:rPr>
              <a:t>Nature Electronics</a:t>
            </a:r>
            <a:r>
              <a:rPr lang="en-US">
                <a:latin typeface="Raleway" pitchFamily="2" charset="0"/>
              </a:rPr>
              <a:t> </a:t>
            </a:r>
            <a:r>
              <a:rPr lang="en-US" b="1">
                <a:latin typeface="Raleway" pitchFamily="2" charset="0"/>
              </a:rPr>
              <a:t>2,</a:t>
            </a:r>
            <a:r>
              <a:rPr lang="en-US">
                <a:latin typeface="Raleway" pitchFamily="2" charset="0"/>
              </a:rPr>
              <a:t> 451–456 (2019).</a:t>
            </a:r>
          </a:p>
        </p:txBody>
      </p:sp>
      <p:sp>
        <p:nvSpPr>
          <p:cNvPr id="14" name="TextBox 13">
            <a:extLst>
              <a:ext uri="{FF2B5EF4-FFF2-40B4-BE49-F238E27FC236}">
                <a16:creationId xmlns:a16="http://schemas.microsoft.com/office/drawing/2014/main" id="{3FDFB222-7237-4F3A-A8CE-426765D200C4}"/>
              </a:ext>
            </a:extLst>
          </p:cNvPr>
          <p:cNvSpPr txBox="1"/>
          <p:nvPr/>
        </p:nvSpPr>
        <p:spPr>
          <a:xfrm>
            <a:off x="8351169" y="2359314"/>
            <a:ext cx="2515750" cy="461665"/>
          </a:xfrm>
          <a:prstGeom prst="rect">
            <a:avLst/>
          </a:prstGeom>
          <a:noFill/>
        </p:spPr>
        <p:txBody>
          <a:bodyPr wrap="square" rtlCol="0">
            <a:spAutoFit/>
          </a:bodyPr>
          <a:lstStyle/>
          <a:p>
            <a:pPr algn="ctr"/>
            <a:r>
              <a:rPr lang="en-US" sz="2400">
                <a:latin typeface="Raleway" pitchFamily="2" charset="0"/>
              </a:rPr>
              <a:t>heater</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1178" y="2952585"/>
            <a:ext cx="2265741" cy="1540091"/>
          </a:xfrm>
          <a:prstGeom prst="rect">
            <a:avLst/>
          </a:prstGeom>
        </p:spPr>
      </p:pic>
      <p:sp>
        <p:nvSpPr>
          <p:cNvPr id="19" name="TextBox 18">
            <a:extLst>
              <a:ext uri="{FF2B5EF4-FFF2-40B4-BE49-F238E27FC236}">
                <a16:creationId xmlns:a16="http://schemas.microsoft.com/office/drawing/2014/main" id="{3FDFB222-7237-4F3A-A8CE-426765D200C4}"/>
              </a:ext>
            </a:extLst>
          </p:cNvPr>
          <p:cNvSpPr txBox="1"/>
          <p:nvPr/>
        </p:nvSpPr>
        <p:spPr>
          <a:xfrm>
            <a:off x="8415303" y="4614461"/>
            <a:ext cx="2731726" cy="830997"/>
          </a:xfrm>
          <a:prstGeom prst="rect">
            <a:avLst/>
          </a:prstGeom>
          <a:noFill/>
        </p:spPr>
        <p:txBody>
          <a:bodyPr wrap="square" rtlCol="0">
            <a:spAutoFit/>
          </a:bodyPr>
          <a:lstStyle/>
          <a:p>
            <a:pPr algn="ctr"/>
            <a:r>
              <a:rPr lang="en-US" sz="2400">
                <a:latin typeface="Raleway" pitchFamily="2" charset="0"/>
              </a:rPr>
              <a:t>superconducting</a:t>
            </a:r>
          </a:p>
          <a:p>
            <a:pPr algn="ctr"/>
            <a:r>
              <a:rPr lang="en-US" sz="2400">
                <a:latin typeface="Raleway" pitchFamily="2" charset="0"/>
              </a:rPr>
              <a:t>nanowire</a:t>
            </a:r>
          </a:p>
        </p:txBody>
      </p:sp>
    </p:spTree>
    <p:extLst>
      <p:ext uri="{BB962C8B-B14F-4D97-AF65-F5344CB8AC3E}">
        <p14:creationId xmlns:p14="http://schemas.microsoft.com/office/powerpoint/2010/main" val="2835374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5E45-202E-4834-BE58-EB54A7766A30}"/>
              </a:ext>
            </a:extLst>
          </p:cNvPr>
          <p:cNvSpPr>
            <a:spLocks noGrp="1"/>
          </p:cNvSpPr>
          <p:nvPr>
            <p:ph type="title"/>
          </p:nvPr>
        </p:nvSpPr>
        <p:spPr/>
        <p:txBody>
          <a:bodyPr/>
          <a:lstStyle/>
          <a:p>
            <a:r>
              <a:rPr lang="en-US"/>
              <a:t>Asymmetric coupling: Thermal switch</a:t>
            </a:r>
          </a:p>
        </p:txBody>
      </p:sp>
      <p:pic>
        <p:nvPicPr>
          <p:cNvPr id="15" name="Content Placeholder 14">
            <a:extLst>
              <a:ext uri="{FF2B5EF4-FFF2-40B4-BE49-F238E27FC236}">
                <a16:creationId xmlns:a16="http://schemas.microsoft.com/office/drawing/2014/main" id="{E25B2EA7-8222-43CD-B165-E7209E805DE5}"/>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44490" y="1825625"/>
            <a:ext cx="5801786" cy="4351338"/>
          </a:xfrm>
        </p:spPr>
      </p:pic>
      <p:sp>
        <p:nvSpPr>
          <p:cNvPr id="5" name="Slide Number Placeholder 4">
            <a:extLst>
              <a:ext uri="{FF2B5EF4-FFF2-40B4-BE49-F238E27FC236}">
                <a16:creationId xmlns:a16="http://schemas.microsoft.com/office/drawing/2014/main" id="{A68AEE2F-C401-444C-B701-5D00DA9DB8A4}"/>
              </a:ext>
            </a:extLst>
          </p:cNvPr>
          <p:cNvSpPr>
            <a:spLocks noGrp="1"/>
          </p:cNvSpPr>
          <p:nvPr>
            <p:ph type="sldNum" sz="quarter" idx="12"/>
          </p:nvPr>
        </p:nvSpPr>
        <p:spPr/>
        <p:txBody>
          <a:bodyPr/>
          <a:lstStyle/>
          <a:p>
            <a:fld id="{79D92EE8-7F73-4E66-9C33-D7670397D94F}" type="slidenum">
              <a:rPr lang="en-US" smtClean="0"/>
              <a:t>15</a:t>
            </a:fld>
            <a:endParaRPr lang="en-US" dirty="0"/>
          </a:p>
        </p:txBody>
      </p:sp>
      <p:sp>
        <p:nvSpPr>
          <p:cNvPr id="7" name="Arrow: Right 6">
            <a:extLst>
              <a:ext uri="{FF2B5EF4-FFF2-40B4-BE49-F238E27FC236}">
                <a16:creationId xmlns:a16="http://schemas.microsoft.com/office/drawing/2014/main" id="{6701FA29-7B0A-4C9A-B5F6-35B6433ABDCB}"/>
              </a:ext>
            </a:extLst>
          </p:cNvPr>
          <p:cNvSpPr/>
          <p:nvPr/>
        </p:nvSpPr>
        <p:spPr>
          <a:xfrm rot="8909977">
            <a:off x="4584462" y="2547592"/>
            <a:ext cx="1315025" cy="359709"/>
          </a:xfrm>
          <a:prstGeom prst="rightArrow">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Arrow: Right 7">
            <a:extLst>
              <a:ext uri="{FF2B5EF4-FFF2-40B4-BE49-F238E27FC236}">
                <a16:creationId xmlns:a16="http://schemas.microsoft.com/office/drawing/2014/main" id="{2961CF30-AE04-4517-A172-F33011D02745}"/>
              </a:ext>
            </a:extLst>
          </p:cNvPr>
          <p:cNvSpPr/>
          <p:nvPr/>
        </p:nvSpPr>
        <p:spPr>
          <a:xfrm rot="8804090">
            <a:off x="1206283" y="4454100"/>
            <a:ext cx="1315026" cy="359709"/>
          </a:xfrm>
          <a:prstGeom prst="rightArrow">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Picture 16"/>
          <p:cNvPicPr>
            <a:picLocks noChangeAspect="1"/>
          </p:cNvPicPr>
          <p:nvPr/>
        </p:nvPicPr>
        <p:blipFill>
          <a:blip r:embed="rId4"/>
          <a:stretch>
            <a:fillRect/>
          </a:stretch>
        </p:blipFill>
        <p:spPr>
          <a:xfrm>
            <a:off x="10940258" y="2826502"/>
            <a:ext cx="413542" cy="493348"/>
          </a:xfrm>
          <a:prstGeom prst="rect">
            <a:avLst/>
          </a:prstGeom>
        </p:spPr>
      </p:pic>
      <p:sp>
        <p:nvSpPr>
          <p:cNvPr id="18" name="TextBox 17">
            <a:extLst>
              <a:ext uri="{FF2B5EF4-FFF2-40B4-BE49-F238E27FC236}">
                <a16:creationId xmlns:a16="http://schemas.microsoft.com/office/drawing/2014/main" id="{3FDFB222-7237-4F3A-A8CE-426765D200C4}"/>
              </a:ext>
            </a:extLst>
          </p:cNvPr>
          <p:cNvSpPr txBox="1"/>
          <p:nvPr/>
        </p:nvSpPr>
        <p:spPr>
          <a:xfrm>
            <a:off x="8351169" y="2359314"/>
            <a:ext cx="2515750" cy="461665"/>
          </a:xfrm>
          <a:prstGeom prst="rect">
            <a:avLst/>
          </a:prstGeom>
          <a:noFill/>
        </p:spPr>
        <p:txBody>
          <a:bodyPr wrap="square" rtlCol="0">
            <a:spAutoFit/>
          </a:bodyPr>
          <a:lstStyle/>
          <a:p>
            <a:pPr algn="ctr"/>
            <a:r>
              <a:rPr lang="en-US" sz="2400">
                <a:latin typeface="Raleway" pitchFamily="2" charset="0"/>
              </a:rPr>
              <a:t>heater</a:t>
            </a:r>
          </a:p>
        </p:txBody>
      </p:sp>
      <p:sp>
        <p:nvSpPr>
          <p:cNvPr id="19" name="TextBox 18">
            <a:extLst>
              <a:ext uri="{FF2B5EF4-FFF2-40B4-BE49-F238E27FC236}">
                <a16:creationId xmlns:a16="http://schemas.microsoft.com/office/drawing/2014/main" id="{3FDFB222-7237-4F3A-A8CE-426765D200C4}"/>
              </a:ext>
            </a:extLst>
          </p:cNvPr>
          <p:cNvSpPr txBox="1"/>
          <p:nvPr/>
        </p:nvSpPr>
        <p:spPr>
          <a:xfrm>
            <a:off x="8415303" y="4614461"/>
            <a:ext cx="2731726" cy="830997"/>
          </a:xfrm>
          <a:prstGeom prst="rect">
            <a:avLst/>
          </a:prstGeom>
          <a:noFill/>
        </p:spPr>
        <p:txBody>
          <a:bodyPr wrap="square" rtlCol="0">
            <a:spAutoFit/>
          </a:bodyPr>
          <a:lstStyle/>
          <a:p>
            <a:pPr algn="ctr"/>
            <a:r>
              <a:rPr lang="en-US" sz="2400" u="sng" dirty="0">
                <a:latin typeface="Raleway" pitchFamily="2" charset="0"/>
              </a:rPr>
              <a:t>resistive</a:t>
            </a:r>
          </a:p>
          <a:p>
            <a:pPr algn="ctr"/>
            <a:r>
              <a:rPr lang="en-US" sz="2400" dirty="0">
                <a:latin typeface="Raleway" pitchFamily="2" charset="0"/>
              </a:rPr>
              <a:t>nanowire</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1178" y="2952585"/>
            <a:ext cx="2265741" cy="1540091"/>
          </a:xfrm>
          <a:prstGeom prst="rect">
            <a:avLst/>
          </a:prstGeom>
        </p:spPr>
      </p:pic>
      <p:pic>
        <p:nvPicPr>
          <p:cNvPr id="22" name="Graphic 8">
            <a:extLst>
              <a:ext uri="{FF2B5EF4-FFF2-40B4-BE49-F238E27FC236}">
                <a16:creationId xmlns:a16="http://schemas.microsoft.com/office/drawing/2014/main" id="{0729383C-F669-40C8-9978-046B6FC97249}"/>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 t="1" r="-6000" b="18723"/>
          <a:stretch/>
        </p:blipFill>
        <p:spPr>
          <a:xfrm>
            <a:off x="5519303" y="2767782"/>
            <a:ext cx="434502" cy="636316"/>
          </a:xfrm>
          <a:prstGeom prst="rect">
            <a:avLst/>
          </a:prstGeom>
        </p:spPr>
      </p:pic>
      <p:pic>
        <p:nvPicPr>
          <p:cNvPr id="24" name="Picture 23"/>
          <p:cNvPicPr>
            <a:picLocks noChangeAspect="1"/>
          </p:cNvPicPr>
          <p:nvPr/>
        </p:nvPicPr>
        <p:blipFill>
          <a:blip r:embed="rId8"/>
          <a:stretch>
            <a:fillRect/>
          </a:stretch>
        </p:blipFill>
        <p:spPr>
          <a:xfrm>
            <a:off x="10607627" y="3033402"/>
            <a:ext cx="166660" cy="286448"/>
          </a:xfrm>
          <a:prstGeom prst="rect">
            <a:avLst/>
          </a:prstGeom>
        </p:spPr>
      </p:pic>
      <p:sp>
        <p:nvSpPr>
          <p:cNvPr id="3" name="Rectangle 2">
            <a:extLst>
              <a:ext uri="{FF2B5EF4-FFF2-40B4-BE49-F238E27FC236}">
                <a16:creationId xmlns:a16="http://schemas.microsoft.com/office/drawing/2014/main" id="{D6E97385-0EA3-5C4E-BF04-4C13AF66DEF9}"/>
              </a:ext>
            </a:extLst>
          </p:cNvPr>
          <p:cNvSpPr/>
          <p:nvPr/>
        </p:nvSpPr>
        <p:spPr>
          <a:xfrm>
            <a:off x="7737885" y="5183226"/>
            <a:ext cx="3582649" cy="830997"/>
          </a:xfrm>
          <a:prstGeom prst="rect">
            <a:avLst/>
          </a:prstGeom>
        </p:spPr>
        <p:txBody>
          <a:bodyPr wrap="square">
            <a:spAutoFit/>
          </a:bodyPr>
          <a:lstStyle/>
          <a:p>
            <a:pPr algn="ctr"/>
            <a:endParaRPr lang="en-US" sz="2400" dirty="0">
              <a:latin typeface="Raleway" pitchFamily="2" charset="0"/>
            </a:endParaRPr>
          </a:p>
          <a:p>
            <a:pPr algn="ctr"/>
            <a:r>
              <a:rPr lang="en-US" sz="2400" b="1" u="sng" dirty="0">
                <a:latin typeface="Raleway" pitchFamily="2" charset="0"/>
              </a:rPr>
              <a:t>Asymmetric process!</a:t>
            </a:r>
          </a:p>
        </p:txBody>
      </p:sp>
      <p:sp>
        <p:nvSpPr>
          <p:cNvPr id="21" name="TextBox 20">
            <a:extLst>
              <a:ext uri="{FF2B5EF4-FFF2-40B4-BE49-F238E27FC236}">
                <a16:creationId xmlns:a16="http://schemas.microsoft.com/office/drawing/2014/main" id="{3FDFB222-7237-4F3A-A8CE-426765D200C4}"/>
              </a:ext>
            </a:extLst>
          </p:cNvPr>
          <p:cNvSpPr txBox="1"/>
          <p:nvPr/>
        </p:nvSpPr>
        <p:spPr>
          <a:xfrm>
            <a:off x="2388974" y="6313517"/>
            <a:ext cx="7370342" cy="369332"/>
          </a:xfrm>
          <a:prstGeom prst="rect">
            <a:avLst/>
          </a:prstGeom>
          <a:noFill/>
        </p:spPr>
        <p:txBody>
          <a:bodyPr wrap="square" rtlCol="0">
            <a:spAutoFit/>
          </a:bodyPr>
          <a:lstStyle/>
          <a:p>
            <a:pPr algn="ctr"/>
            <a:r>
              <a:rPr lang="en-US">
                <a:latin typeface="Raleway" pitchFamily="2" charset="0"/>
              </a:rPr>
              <a:t>McCaughan, A. N., et. al. </a:t>
            </a:r>
            <a:r>
              <a:rPr lang="en-US" i="1">
                <a:latin typeface="Raleway" pitchFamily="2" charset="0"/>
              </a:rPr>
              <a:t>Nature Electronics</a:t>
            </a:r>
            <a:r>
              <a:rPr lang="en-US">
                <a:latin typeface="Raleway" pitchFamily="2" charset="0"/>
              </a:rPr>
              <a:t> </a:t>
            </a:r>
            <a:r>
              <a:rPr lang="en-US" b="1">
                <a:latin typeface="Raleway" pitchFamily="2" charset="0"/>
              </a:rPr>
              <a:t>2,</a:t>
            </a:r>
            <a:r>
              <a:rPr lang="en-US">
                <a:latin typeface="Raleway" pitchFamily="2" charset="0"/>
              </a:rPr>
              <a:t> 451–456 (2019).</a:t>
            </a:r>
          </a:p>
        </p:txBody>
      </p:sp>
    </p:spTree>
    <p:extLst>
      <p:ext uri="{BB962C8B-B14F-4D97-AF65-F5344CB8AC3E}">
        <p14:creationId xmlns:p14="http://schemas.microsoft.com/office/powerpoint/2010/main" val="3377358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Thermal readout bus</a:t>
            </a:r>
          </a:p>
        </p:txBody>
      </p:sp>
      <p:sp>
        <p:nvSpPr>
          <p:cNvPr id="5" name="Slide Number Placeholder 4"/>
          <p:cNvSpPr>
            <a:spLocks noGrp="1"/>
          </p:cNvSpPr>
          <p:nvPr>
            <p:ph type="sldNum" sz="quarter" idx="12"/>
          </p:nvPr>
        </p:nvSpPr>
        <p:spPr/>
        <p:txBody>
          <a:bodyPr/>
          <a:lstStyle/>
          <a:p>
            <a:fld id="{51C64657-0F1D-478E-B4DB-4CB10B8DD85F}" type="slidenum">
              <a:rPr lang="en-US" smtClean="0"/>
              <a:t>16</a:t>
            </a:fld>
            <a:endParaRPr lang="en-US"/>
          </a:p>
        </p:txBody>
      </p:sp>
      <p:sp>
        <p:nvSpPr>
          <p:cNvPr id="12" name="Rectangle 11"/>
          <p:cNvSpPr/>
          <p:nvPr/>
        </p:nvSpPr>
        <p:spPr>
          <a:xfrm>
            <a:off x="6219568" y="3229232"/>
            <a:ext cx="560173" cy="112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57416" y="5056617"/>
            <a:ext cx="560173" cy="112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4959" y="1825625"/>
            <a:ext cx="9542082" cy="4351338"/>
          </a:xfrm>
        </p:spPr>
      </p:pic>
      <p:sp>
        <p:nvSpPr>
          <p:cNvPr id="8" name="Rectangle 7">
            <a:extLst>
              <a:ext uri="{FF2B5EF4-FFF2-40B4-BE49-F238E27FC236}">
                <a16:creationId xmlns:a16="http://schemas.microsoft.com/office/drawing/2014/main" id="{24461B15-E1C0-AC42-8FB5-65FF7509446C}"/>
              </a:ext>
            </a:extLst>
          </p:cNvPr>
          <p:cNvSpPr/>
          <p:nvPr/>
        </p:nvSpPr>
        <p:spPr>
          <a:xfrm>
            <a:off x="3867990" y="5396350"/>
            <a:ext cx="4456019" cy="830997"/>
          </a:xfrm>
          <a:prstGeom prst="rect">
            <a:avLst/>
          </a:prstGeom>
        </p:spPr>
        <p:txBody>
          <a:bodyPr wrap="square">
            <a:spAutoFit/>
          </a:bodyPr>
          <a:lstStyle/>
          <a:p>
            <a:pPr algn="ctr"/>
            <a:r>
              <a:rPr lang="en-US" sz="2400" dirty="0">
                <a:latin typeface="Raleway" pitchFamily="2" charset="0"/>
              </a:rPr>
              <a:t>superconducting nanowire</a:t>
            </a:r>
          </a:p>
          <a:p>
            <a:pPr algn="ctr"/>
            <a:r>
              <a:rPr lang="en-US" sz="2400" dirty="0">
                <a:latin typeface="Raleway" pitchFamily="2" charset="0"/>
              </a:rPr>
              <a:t>readout bus</a:t>
            </a:r>
            <a:endParaRPr lang="en-US" sz="2400" b="1" u="sng" dirty="0">
              <a:latin typeface="Raleway" pitchFamily="2" charset="0"/>
            </a:endParaRPr>
          </a:p>
        </p:txBody>
      </p:sp>
      <p:sp>
        <p:nvSpPr>
          <p:cNvPr id="3" name="Rectangle 2">
            <a:extLst>
              <a:ext uri="{FF2B5EF4-FFF2-40B4-BE49-F238E27FC236}">
                <a16:creationId xmlns:a16="http://schemas.microsoft.com/office/drawing/2014/main" id="{814AAE74-84A2-0E45-9400-FF4AA89C2CE5}"/>
              </a:ext>
            </a:extLst>
          </p:cNvPr>
          <p:cNvSpPr/>
          <p:nvPr/>
        </p:nvSpPr>
        <p:spPr>
          <a:xfrm>
            <a:off x="4267200" y="1690688"/>
            <a:ext cx="3392774" cy="32110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28100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Thermal readout bus</a:t>
            </a:r>
          </a:p>
        </p:txBody>
      </p:sp>
      <p:sp>
        <p:nvSpPr>
          <p:cNvPr id="5" name="Slide Number Placeholder 4"/>
          <p:cNvSpPr>
            <a:spLocks noGrp="1"/>
          </p:cNvSpPr>
          <p:nvPr>
            <p:ph type="sldNum" sz="quarter" idx="12"/>
          </p:nvPr>
        </p:nvSpPr>
        <p:spPr/>
        <p:txBody>
          <a:bodyPr/>
          <a:lstStyle/>
          <a:p>
            <a:fld id="{51C64657-0F1D-478E-B4DB-4CB10B8DD85F}" type="slidenum">
              <a:rPr lang="en-US" smtClean="0"/>
              <a:t>17</a:t>
            </a:fld>
            <a:endParaRPr lang="en-US"/>
          </a:p>
        </p:txBody>
      </p:sp>
      <p:sp>
        <p:nvSpPr>
          <p:cNvPr id="12" name="Rectangle 11"/>
          <p:cNvSpPr/>
          <p:nvPr/>
        </p:nvSpPr>
        <p:spPr>
          <a:xfrm>
            <a:off x="6219568" y="3229232"/>
            <a:ext cx="560173" cy="112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57416" y="5056617"/>
            <a:ext cx="560173" cy="112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4959" y="1825625"/>
            <a:ext cx="9542082" cy="4351338"/>
          </a:xfrm>
        </p:spPr>
      </p:pic>
      <p:sp>
        <p:nvSpPr>
          <p:cNvPr id="10" name="Rectangle 9">
            <a:extLst>
              <a:ext uri="{FF2B5EF4-FFF2-40B4-BE49-F238E27FC236}">
                <a16:creationId xmlns:a16="http://schemas.microsoft.com/office/drawing/2014/main" id="{CD49D46D-20F3-494C-A8CE-242C19D44A9F}"/>
              </a:ext>
            </a:extLst>
          </p:cNvPr>
          <p:cNvSpPr/>
          <p:nvPr/>
        </p:nvSpPr>
        <p:spPr>
          <a:xfrm>
            <a:off x="3867990" y="5396350"/>
            <a:ext cx="4456019" cy="830997"/>
          </a:xfrm>
          <a:prstGeom prst="rect">
            <a:avLst/>
          </a:prstGeom>
        </p:spPr>
        <p:txBody>
          <a:bodyPr wrap="square">
            <a:spAutoFit/>
          </a:bodyPr>
          <a:lstStyle/>
          <a:p>
            <a:pPr algn="ctr"/>
            <a:r>
              <a:rPr lang="en-US" sz="2400" dirty="0">
                <a:latin typeface="Raleway" pitchFamily="2" charset="0"/>
              </a:rPr>
              <a:t>superconducting nanowire</a:t>
            </a:r>
          </a:p>
          <a:p>
            <a:pPr algn="ctr"/>
            <a:r>
              <a:rPr lang="en-US" sz="2400" dirty="0">
                <a:latin typeface="Raleway" pitchFamily="2" charset="0"/>
              </a:rPr>
              <a:t>readout bus</a:t>
            </a:r>
            <a:endParaRPr lang="en-US" sz="2400" b="1" u="sng" dirty="0">
              <a:latin typeface="Raleway" pitchFamily="2" charset="0"/>
            </a:endParaRPr>
          </a:p>
        </p:txBody>
      </p:sp>
    </p:spTree>
    <p:extLst>
      <p:ext uri="{BB962C8B-B14F-4D97-AF65-F5344CB8AC3E}">
        <p14:creationId xmlns:p14="http://schemas.microsoft.com/office/powerpoint/2010/main" val="215043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Thermal readout bus</a:t>
            </a:r>
          </a:p>
        </p:txBody>
      </p:sp>
      <p:sp>
        <p:nvSpPr>
          <p:cNvPr id="5" name="Slide Number Placeholder 4"/>
          <p:cNvSpPr>
            <a:spLocks noGrp="1"/>
          </p:cNvSpPr>
          <p:nvPr>
            <p:ph type="sldNum" sz="quarter" idx="12"/>
          </p:nvPr>
        </p:nvSpPr>
        <p:spPr/>
        <p:txBody>
          <a:bodyPr/>
          <a:lstStyle/>
          <a:p>
            <a:fld id="{51C64657-0F1D-478E-B4DB-4CB10B8DD85F}" type="slidenum">
              <a:rPr lang="en-US" smtClean="0"/>
              <a:t>18</a:t>
            </a:fld>
            <a:endParaRPr lang="en-US"/>
          </a:p>
        </p:txBody>
      </p:sp>
      <p:sp>
        <p:nvSpPr>
          <p:cNvPr id="12" name="Rectangle 11"/>
          <p:cNvSpPr/>
          <p:nvPr/>
        </p:nvSpPr>
        <p:spPr>
          <a:xfrm>
            <a:off x="6219568" y="3229232"/>
            <a:ext cx="560173" cy="112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47155" y="5366951"/>
            <a:ext cx="560173" cy="112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327241" y="5547388"/>
            <a:ext cx="2366900" cy="112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4959" y="1825625"/>
            <a:ext cx="9542082" cy="4351338"/>
          </a:xfrm>
        </p:spPr>
      </p:pic>
      <p:sp>
        <p:nvSpPr>
          <p:cNvPr id="10" name="Rectangle 9">
            <a:extLst>
              <a:ext uri="{FF2B5EF4-FFF2-40B4-BE49-F238E27FC236}">
                <a16:creationId xmlns:a16="http://schemas.microsoft.com/office/drawing/2014/main" id="{A6113D14-DAD1-5A40-9D03-711553A2479F}"/>
              </a:ext>
            </a:extLst>
          </p:cNvPr>
          <p:cNvSpPr/>
          <p:nvPr/>
        </p:nvSpPr>
        <p:spPr>
          <a:xfrm>
            <a:off x="3867990" y="5396350"/>
            <a:ext cx="4456019" cy="830997"/>
          </a:xfrm>
          <a:prstGeom prst="rect">
            <a:avLst/>
          </a:prstGeom>
        </p:spPr>
        <p:txBody>
          <a:bodyPr wrap="square">
            <a:spAutoFit/>
          </a:bodyPr>
          <a:lstStyle/>
          <a:p>
            <a:pPr algn="ctr"/>
            <a:r>
              <a:rPr lang="en-US" sz="2400" dirty="0">
                <a:latin typeface="Raleway" pitchFamily="2" charset="0"/>
              </a:rPr>
              <a:t>superconducting nanowire</a:t>
            </a:r>
          </a:p>
          <a:p>
            <a:pPr algn="ctr"/>
            <a:r>
              <a:rPr lang="en-US" sz="2400" dirty="0">
                <a:latin typeface="Raleway" pitchFamily="2" charset="0"/>
              </a:rPr>
              <a:t>readout bus</a:t>
            </a:r>
            <a:endParaRPr lang="en-US" sz="2400" b="1" u="sng" dirty="0">
              <a:latin typeface="Raleway" pitchFamily="2" charset="0"/>
            </a:endParaRPr>
          </a:p>
        </p:txBody>
      </p:sp>
    </p:spTree>
    <p:extLst>
      <p:ext uri="{BB962C8B-B14F-4D97-AF65-F5344CB8AC3E}">
        <p14:creationId xmlns:p14="http://schemas.microsoft.com/office/powerpoint/2010/main" val="246189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Thermal readout bus</a:t>
            </a:r>
          </a:p>
        </p:txBody>
      </p:sp>
      <p:sp>
        <p:nvSpPr>
          <p:cNvPr id="5" name="Slide Number Placeholder 4"/>
          <p:cNvSpPr>
            <a:spLocks noGrp="1"/>
          </p:cNvSpPr>
          <p:nvPr>
            <p:ph type="sldNum" sz="quarter" idx="12"/>
          </p:nvPr>
        </p:nvSpPr>
        <p:spPr/>
        <p:txBody>
          <a:bodyPr/>
          <a:lstStyle/>
          <a:p>
            <a:fld id="{51C64657-0F1D-478E-B4DB-4CB10B8DD85F}" type="slidenum">
              <a:rPr lang="en-US" smtClean="0"/>
              <a:t>19</a:t>
            </a:fld>
            <a:endParaRPr lang="en-US"/>
          </a:p>
        </p:txBody>
      </p:sp>
      <p:sp>
        <p:nvSpPr>
          <p:cNvPr id="12" name="Rectangle 11"/>
          <p:cNvSpPr/>
          <p:nvPr/>
        </p:nvSpPr>
        <p:spPr>
          <a:xfrm>
            <a:off x="6219568" y="3229232"/>
            <a:ext cx="560173" cy="112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4959" y="1825625"/>
            <a:ext cx="9542082" cy="4351338"/>
          </a:xfrm>
        </p:spPr>
      </p:pic>
    </p:spTree>
    <p:extLst>
      <p:ext uri="{BB962C8B-B14F-4D97-AF65-F5344CB8AC3E}">
        <p14:creationId xmlns:p14="http://schemas.microsoft.com/office/powerpoint/2010/main" val="439867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7DB752-6950-4560-84AE-2DF9793FB236}"/>
              </a:ext>
            </a:extLst>
          </p:cNvPr>
          <p:cNvPicPr>
            <a:picLocks noChangeAspect="1"/>
          </p:cNvPicPr>
          <p:nvPr/>
        </p:nvPicPr>
        <p:blipFill>
          <a:blip r:embed="rId3"/>
          <a:stretch>
            <a:fillRect/>
          </a:stretch>
        </p:blipFill>
        <p:spPr>
          <a:xfrm>
            <a:off x="6723176" y="3888863"/>
            <a:ext cx="3923488" cy="2832612"/>
          </a:xfrm>
          <a:prstGeom prst="rect">
            <a:avLst/>
          </a:prstGeom>
        </p:spPr>
      </p:pic>
      <p:sp>
        <p:nvSpPr>
          <p:cNvPr id="2" name="Title 1">
            <a:extLst>
              <a:ext uri="{FF2B5EF4-FFF2-40B4-BE49-F238E27FC236}">
                <a16:creationId xmlns:a16="http://schemas.microsoft.com/office/drawing/2014/main" id="{AE4D64E1-DE0F-488B-9AF2-81C8547CD58D}"/>
              </a:ext>
            </a:extLst>
          </p:cNvPr>
          <p:cNvSpPr>
            <a:spLocks noGrp="1"/>
          </p:cNvSpPr>
          <p:nvPr>
            <p:ph type="title"/>
          </p:nvPr>
        </p:nvSpPr>
        <p:spPr>
          <a:xfrm>
            <a:off x="131064" y="153588"/>
            <a:ext cx="10515600" cy="1325563"/>
          </a:xfrm>
        </p:spPr>
        <p:txBody>
          <a:bodyPr>
            <a:normAutofit/>
          </a:bodyPr>
          <a:lstStyle/>
          <a:p>
            <a:r>
              <a:rPr lang="en-US"/>
              <a:t>Superconducting nanowire single photon detectors (SNSPDs)</a:t>
            </a:r>
          </a:p>
        </p:txBody>
      </p:sp>
      <p:sp>
        <p:nvSpPr>
          <p:cNvPr id="4" name="Content Placeholder 3">
            <a:extLst>
              <a:ext uri="{FF2B5EF4-FFF2-40B4-BE49-F238E27FC236}">
                <a16:creationId xmlns:a16="http://schemas.microsoft.com/office/drawing/2014/main" id="{A3AE11C1-42B6-435B-A58D-86AC67FBE09D}"/>
              </a:ext>
            </a:extLst>
          </p:cNvPr>
          <p:cNvSpPr>
            <a:spLocks noGrp="1"/>
          </p:cNvSpPr>
          <p:nvPr>
            <p:ph sz="half" idx="1"/>
          </p:nvPr>
        </p:nvSpPr>
        <p:spPr>
          <a:xfrm>
            <a:off x="298580" y="1742081"/>
            <a:ext cx="6038851" cy="4351338"/>
          </a:xfrm>
        </p:spPr>
        <p:txBody>
          <a:bodyPr>
            <a:normAutofit fontScale="62500" lnSpcReduction="20000"/>
          </a:bodyPr>
          <a:lstStyle/>
          <a:p>
            <a:r>
              <a:rPr lang="en-US"/>
              <a:t>Cryogenic – 1K to 4K</a:t>
            </a:r>
          </a:p>
          <a:p>
            <a:endParaRPr lang="en-US"/>
          </a:p>
          <a:p>
            <a:r>
              <a:rPr lang="en-US"/>
              <a:t>Operate in photon-counting mode</a:t>
            </a:r>
          </a:p>
          <a:p>
            <a:pPr lvl="1"/>
            <a:r>
              <a:rPr lang="en-US"/>
              <a:t>No read noise</a:t>
            </a:r>
          </a:p>
          <a:p>
            <a:pPr lvl="1"/>
            <a:r>
              <a:rPr lang="en-US"/>
              <a:t>UV to mid-IR</a:t>
            </a:r>
          </a:p>
          <a:p>
            <a:endParaRPr lang="en-US"/>
          </a:p>
          <a:p>
            <a:r>
              <a:rPr lang="en-US"/>
              <a:t>Low dark count rates (~0.01 counts/hr/pixel)</a:t>
            </a:r>
          </a:p>
          <a:p>
            <a:endParaRPr lang="en-US"/>
          </a:p>
          <a:p>
            <a:r>
              <a:rPr lang="en-US"/>
              <a:t>High quantum efficiency</a:t>
            </a:r>
          </a:p>
          <a:p>
            <a:pPr lvl="1"/>
            <a:r>
              <a:rPr lang="en-US"/>
              <a:t>~100% QE generally</a:t>
            </a:r>
          </a:p>
          <a:p>
            <a:pPr lvl="1"/>
            <a:r>
              <a:rPr lang="en-US"/>
              <a:t>Measured 70-80% system detection efficiency @ 250nm  (higher possible)</a:t>
            </a:r>
          </a:p>
          <a:p>
            <a:pPr lvl="1"/>
            <a:r>
              <a:rPr lang="en-US"/>
              <a:t>More sensitive as photon energy increases</a:t>
            </a:r>
          </a:p>
          <a:p>
            <a:endParaRPr lang="en-US"/>
          </a:p>
          <a:p>
            <a:r>
              <a:rPr lang="en-US"/>
              <a:t>MHz count rates</a:t>
            </a:r>
          </a:p>
          <a:p>
            <a:endParaRPr lang="en-US"/>
          </a:p>
        </p:txBody>
      </p:sp>
      <p:pic>
        <p:nvPicPr>
          <p:cNvPr id="9" name="Picture 8">
            <a:extLst>
              <a:ext uri="{FF2B5EF4-FFF2-40B4-BE49-F238E27FC236}">
                <a16:creationId xmlns:a16="http://schemas.microsoft.com/office/drawing/2014/main" id="{7AFFB172-C78F-4724-BDA7-9EF5E91A2310}"/>
              </a:ext>
            </a:extLst>
          </p:cNvPr>
          <p:cNvPicPr>
            <a:picLocks noChangeAspect="1"/>
          </p:cNvPicPr>
          <p:nvPr/>
        </p:nvPicPr>
        <p:blipFill>
          <a:blip r:embed="rId4"/>
          <a:stretch>
            <a:fillRect/>
          </a:stretch>
        </p:blipFill>
        <p:spPr>
          <a:xfrm>
            <a:off x="6693789" y="1370505"/>
            <a:ext cx="3952875" cy="2276475"/>
          </a:xfrm>
          <a:prstGeom prst="rect">
            <a:avLst/>
          </a:prstGeom>
        </p:spPr>
      </p:pic>
      <p:sp>
        <p:nvSpPr>
          <p:cNvPr id="5" name="Slide Number Placeholder 4">
            <a:extLst>
              <a:ext uri="{FF2B5EF4-FFF2-40B4-BE49-F238E27FC236}">
                <a16:creationId xmlns:a16="http://schemas.microsoft.com/office/drawing/2014/main" id="{B93FC7A1-96A7-4F98-BCEA-B59455B861D2}"/>
              </a:ext>
            </a:extLst>
          </p:cNvPr>
          <p:cNvSpPr>
            <a:spLocks noGrp="1"/>
          </p:cNvSpPr>
          <p:nvPr>
            <p:ph type="sldNum" sz="quarter" idx="12"/>
          </p:nvPr>
        </p:nvSpPr>
        <p:spPr/>
        <p:txBody>
          <a:bodyPr/>
          <a:lstStyle/>
          <a:p>
            <a:fld id="{16035B5F-E122-4ECE-8EE8-53836096A7A6}" type="slidenum">
              <a:rPr lang="en-US" smtClean="0"/>
              <a:t>2</a:t>
            </a:fld>
            <a:endParaRPr lang="en-US"/>
          </a:p>
        </p:txBody>
      </p:sp>
    </p:spTree>
    <p:extLst>
      <p:ext uri="{BB962C8B-B14F-4D97-AF65-F5344CB8AC3E}">
        <p14:creationId xmlns:p14="http://schemas.microsoft.com/office/powerpoint/2010/main" val="2873582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Thermal readout bus</a:t>
            </a:r>
          </a:p>
        </p:txBody>
      </p:sp>
      <p:sp>
        <p:nvSpPr>
          <p:cNvPr id="5" name="Slide Number Placeholder 4"/>
          <p:cNvSpPr>
            <a:spLocks noGrp="1"/>
          </p:cNvSpPr>
          <p:nvPr>
            <p:ph type="sldNum" sz="quarter" idx="12"/>
          </p:nvPr>
        </p:nvSpPr>
        <p:spPr/>
        <p:txBody>
          <a:bodyPr/>
          <a:lstStyle/>
          <a:p>
            <a:fld id="{51C64657-0F1D-478E-B4DB-4CB10B8DD85F}" type="slidenum">
              <a:rPr lang="en-US" smtClean="0"/>
              <a:t>20</a:t>
            </a:fld>
            <a:endParaRPr lang="en-US"/>
          </a:p>
        </p:txBody>
      </p:sp>
      <p:sp>
        <p:nvSpPr>
          <p:cNvPr id="10" name="Rectangle 9"/>
          <p:cNvSpPr/>
          <p:nvPr/>
        </p:nvSpPr>
        <p:spPr>
          <a:xfrm>
            <a:off x="6219568" y="3229232"/>
            <a:ext cx="560173" cy="112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150718" y="4857793"/>
            <a:ext cx="1392582" cy="385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4959" y="1825625"/>
            <a:ext cx="9542082" cy="4351338"/>
          </a:xfrm>
        </p:spPr>
      </p:pic>
    </p:spTree>
    <p:extLst>
      <p:ext uri="{BB962C8B-B14F-4D97-AF65-F5344CB8AC3E}">
        <p14:creationId xmlns:p14="http://schemas.microsoft.com/office/powerpoint/2010/main" val="3088761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Thermal readout bus</a:t>
            </a:r>
          </a:p>
        </p:txBody>
      </p:sp>
      <p:sp>
        <p:nvSpPr>
          <p:cNvPr id="5" name="Slide Number Placeholder 4"/>
          <p:cNvSpPr>
            <a:spLocks noGrp="1"/>
          </p:cNvSpPr>
          <p:nvPr>
            <p:ph type="sldNum" sz="quarter" idx="12"/>
          </p:nvPr>
        </p:nvSpPr>
        <p:spPr/>
        <p:txBody>
          <a:bodyPr/>
          <a:lstStyle/>
          <a:p>
            <a:fld id="{51C64657-0F1D-478E-B4DB-4CB10B8DD85F}" type="slidenum">
              <a:rPr lang="en-US" smtClean="0"/>
              <a:t>21</a:t>
            </a:fld>
            <a:endParaRPr lang="en-US"/>
          </a:p>
        </p:txBody>
      </p:sp>
      <p:sp>
        <p:nvSpPr>
          <p:cNvPr id="10" name="Rectangle 9"/>
          <p:cNvSpPr/>
          <p:nvPr/>
        </p:nvSpPr>
        <p:spPr>
          <a:xfrm>
            <a:off x="6219568" y="3229232"/>
            <a:ext cx="560173" cy="112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150718" y="4857793"/>
            <a:ext cx="1392582" cy="385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4959" y="1825625"/>
            <a:ext cx="9542082" cy="4351338"/>
          </a:xfrm>
        </p:spPr>
      </p:pic>
    </p:spTree>
    <p:extLst>
      <p:ext uri="{BB962C8B-B14F-4D97-AF65-F5344CB8AC3E}">
        <p14:creationId xmlns:p14="http://schemas.microsoft.com/office/powerpoint/2010/main" val="3032584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1A29E3-29B6-47C0-8A3F-A1E48A73E86B}"/>
              </a:ext>
            </a:extLst>
          </p:cNvPr>
          <p:cNvPicPr>
            <a:picLocks noChangeAspect="1"/>
          </p:cNvPicPr>
          <p:nvPr/>
        </p:nvPicPr>
        <p:blipFill>
          <a:blip r:embed="rId3"/>
          <a:stretch>
            <a:fillRect/>
          </a:stretch>
        </p:blipFill>
        <p:spPr>
          <a:xfrm rot="5400000">
            <a:off x="6474687" y="1392607"/>
            <a:ext cx="2360159" cy="2633848"/>
          </a:xfrm>
          <a:prstGeom prst="rect">
            <a:avLst/>
          </a:prstGeom>
        </p:spPr>
      </p:pic>
      <p:sp>
        <p:nvSpPr>
          <p:cNvPr id="4" name="Title 3"/>
          <p:cNvSpPr>
            <a:spLocks noGrp="1"/>
          </p:cNvSpPr>
          <p:nvPr>
            <p:ph type="title"/>
          </p:nvPr>
        </p:nvSpPr>
        <p:spPr/>
        <p:txBody>
          <a:bodyPr/>
          <a:lstStyle/>
          <a:p>
            <a:r>
              <a:rPr lang="en-US" dirty="0" err="1"/>
              <a:t>Inidividual</a:t>
            </a:r>
            <a:r>
              <a:rPr lang="en-US" dirty="0"/>
              <a:t> pixels</a:t>
            </a:r>
          </a:p>
        </p:txBody>
      </p:sp>
      <p:pic>
        <p:nvPicPr>
          <p:cNvPr id="3" name="Picture 2" descr="A picture containing text, needle&#10;&#10;Description automatically generated">
            <a:extLst>
              <a:ext uri="{FF2B5EF4-FFF2-40B4-BE49-F238E27FC236}">
                <a16:creationId xmlns:a16="http://schemas.microsoft.com/office/drawing/2014/main" id="{7CED0127-43F9-433A-874A-1F5AC98DE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405" y="4257766"/>
            <a:ext cx="6980651" cy="2094195"/>
          </a:xfrm>
          <a:prstGeom prst="rect">
            <a:avLst/>
          </a:prstGeom>
        </p:spPr>
      </p:pic>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152400" y="1579937"/>
                <a:ext cx="5292005" cy="4114281"/>
              </a:xfrm>
            </p:spPr>
            <p:txBody>
              <a:bodyPr>
                <a:normAutofit/>
              </a:bodyPr>
              <a:lstStyle/>
              <a:p>
                <a:r>
                  <a:rPr lang="en-US" sz="2400" dirty="0"/>
                  <a:t>Time-of-flight readout</a:t>
                </a:r>
              </a:p>
              <a:p>
                <a:r>
                  <a:rPr lang="en-US" sz="2400"/>
                  <a:t>Small </a:t>
                </a:r>
                <a:r>
                  <a:rPr lang="en-US" sz="2400" dirty="0"/>
                  <a:t>separation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ambiguity between adjacent pixels</a:t>
                </a:r>
              </a:p>
              <a:p>
                <a:r>
                  <a:rPr lang="en-US" sz="2400"/>
                  <a:t>Large </a:t>
                </a:r>
                <a:r>
                  <a:rPr lang="en-US" sz="2400" dirty="0"/>
                  <a:t>separation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reduced count rate</a:t>
                </a:r>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152400" y="1579937"/>
                <a:ext cx="5292005" cy="4114281"/>
              </a:xfrm>
              <a:blipFill rotWithShape="0">
                <a:blip r:embed="rId5"/>
                <a:stretch>
                  <a:fillRect l="-1498" t="-2074" r="-2995"/>
                </a:stretch>
              </a:blipFill>
            </p:spPr>
            <p:txBody>
              <a:bodyPr/>
              <a:lstStyle/>
              <a:p>
                <a:r>
                  <a:rPr lang="en-US">
                    <a:noFill/>
                  </a:rPr>
                  <a:t> </a:t>
                </a:r>
              </a:p>
            </p:txBody>
          </p:sp>
        </mc:Fallback>
      </mc:AlternateContent>
      <p:sp>
        <p:nvSpPr>
          <p:cNvPr id="18" name="Slide Number Placeholder 17"/>
          <p:cNvSpPr>
            <a:spLocks noGrp="1"/>
          </p:cNvSpPr>
          <p:nvPr>
            <p:ph type="sldNum" sz="quarter" idx="12"/>
          </p:nvPr>
        </p:nvSpPr>
        <p:spPr/>
        <p:txBody>
          <a:bodyPr/>
          <a:lstStyle/>
          <a:p>
            <a:fld id="{51C64657-0F1D-478E-B4DB-4CB10B8DD85F}" type="slidenum">
              <a:rPr lang="en-US" smtClean="0"/>
              <a:t>22</a:t>
            </a:fld>
            <a:endParaRPr lang="en-US"/>
          </a:p>
        </p:txBody>
      </p:sp>
      <p:cxnSp>
        <p:nvCxnSpPr>
          <p:cNvPr id="28" name="Straight Connector 27">
            <a:extLst>
              <a:ext uri="{FF2B5EF4-FFF2-40B4-BE49-F238E27FC236}">
                <a16:creationId xmlns:a16="http://schemas.microsoft.com/office/drawing/2014/main" id="{A3363F88-983E-443C-B6F0-23827D7DE3FD}"/>
              </a:ext>
            </a:extLst>
          </p:cNvPr>
          <p:cNvCxnSpPr>
            <a:cxnSpLocks/>
          </p:cNvCxnSpPr>
          <p:nvPr/>
        </p:nvCxnSpPr>
        <p:spPr>
          <a:xfrm flipV="1">
            <a:off x="7769826" y="3757045"/>
            <a:ext cx="205477" cy="810193"/>
          </a:xfrm>
          <a:prstGeom prst="line">
            <a:avLst/>
          </a:prstGeom>
          <a:ln w="28575">
            <a:solidFill>
              <a:schemeClr val="tx1"/>
            </a:solidFill>
            <a:prstDash val="sysDash"/>
          </a:ln>
        </p:spPr>
        <p:style>
          <a:lnRef idx="1">
            <a:schemeClr val="accent2"/>
          </a:lnRef>
          <a:fillRef idx="0">
            <a:schemeClr val="accent2"/>
          </a:fillRef>
          <a:effectRef idx="0">
            <a:schemeClr val="accent2"/>
          </a:effectRef>
          <a:fontRef idx="minor">
            <a:schemeClr val="tx1"/>
          </a:fontRef>
        </p:style>
      </p:cxnSp>
      <p:sp>
        <p:nvSpPr>
          <p:cNvPr id="21" name="Rectangle 20">
            <a:extLst>
              <a:ext uri="{FF2B5EF4-FFF2-40B4-BE49-F238E27FC236}">
                <a16:creationId xmlns:a16="http://schemas.microsoft.com/office/drawing/2014/main" id="{41951C69-47DD-4324-B5B8-AAF01AF3B8B7}"/>
              </a:ext>
            </a:extLst>
          </p:cNvPr>
          <p:cNvSpPr/>
          <p:nvPr/>
        </p:nvSpPr>
        <p:spPr>
          <a:xfrm>
            <a:off x="6949692" y="6218175"/>
            <a:ext cx="3871228" cy="338554"/>
          </a:xfrm>
          <a:prstGeom prst="rect">
            <a:avLst/>
          </a:prstGeom>
          <a:noFill/>
        </p:spPr>
        <p:txBody>
          <a:bodyPr wrap="square">
            <a:spAutoFit/>
          </a:bodyPr>
          <a:lstStyle/>
          <a:p>
            <a:pPr algn="ctr"/>
            <a:r>
              <a:rPr lang="en-US" sz="1600" dirty="0">
                <a:latin typeface="Raleway" pitchFamily="2" charset="0"/>
              </a:rPr>
              <a:t>Differential delay (ns)</a:t>
            </a:r>
          </a:p>
        </p:txBody>
      </p:sp>
      <p:sp>
        <p:nvSpPr>
          <p:cNvPr id="22" name="Rectangle 21">
            <a:extLst>
              <a:ext uri="{FF2B5EF4-FFF2-40B4-BE49-F238E27FC236}">
                <a16:creationId xmlns:a16="http://schemas.microsoft.com/office/drawing/2014/main" id="{D8167BA8-9D78-4504-8496-ED1114DBEE25}"/>
              </a:ext>
            </a:extLst>
          </p:cNvPr>
          <p:cNvSpPr/>
          <p:nvPr/>
        </p:nvSpPr>
        <p:spPr>
          <a:xfrm rot="16200000">
            <a:off x="4894431" y="5135586"/>
            <a:ext cx="1928128" cy="338554"/>
          </a:xfrm>
          <a:prstGeom prst="rect">
            <a:avLst/>
          </a:prstGeom>
          <a:noFill/>
        </p:spPr>
        <p:txBody>
          <a:bodyPr wrap="square">
            <a:spAutoFit/>
          </a:bodyPr>
          <a:lstStyle/>
          <a:p>
            <a:pPr algn="ctr"/>
            <a:r>
              <a:rPr lang="en-US" sz="1600" dirty="0">
                <a:latin typeface="Raleway" pitchFamily="2" charset="0"/>
              </a:rPr>
              <a:t>Counts/min</a:t>
            </a:r>
          </a:p>
        </p:txBody>
      </p:sp>
      <p:cxnSp>
        <p:nvCxnSpPr>
          <p:cNvPr id="30" name="Straight Connector 29">
            <a:extLst>
              <a:ext uri="{FF2B5EF4-FFF2-40B4-BE49-F238E27FC236}">
                <a16:creationId xmlns:a16="http://schemas.microsoft.com/office/drawing/2014/main" id="{A3363F88-983E-443C-B6F0-23827D7DE3FD}"/>
              </a:ext>
            </a:extLst>
          </p:cNvPr>
          <p:cNvCxnSpPr>
            <a:cxnSpLocks/>
          </p:cNvCxnSpPr>
          <p:nvPr/>
        </p:nvCxnSpPr>
        <p:spPr>
          <a:xfrm flipH="1" flipV="1">
            <a:off x="7322003" y="3786188"/>
            <a:ext cx="232406" cy="1164431"/>
          </a:xfrm>
          <a:prstGeom prst="line">
            <a:avLst/>
          </a:prstGeom>
          <a:ln w="28575">
            <a:solidFill>
              <a:schemeClr val="tx1"/>
            </a:solidFill>
            <a:prstDash val="sysDash"/>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53651F5-5231-460A-9CC0-6EF20DB7965A}"/>
                  </a:ext>
                </a:extLst>
              </p:cNvPr>
              <p:cNvSpPr txBox="1"/>
              <p:nvPr/>
            </p:nvSpPr>
            <p:spPr>
              <a:xfrm>
                <a:off x="1570328" y="4908777"/>
                <a:ext cx="3117328" cy="1647952"/>
              </a:xfrm>
              <a:prstGeom prst="rect">
                <a:avLst/>
              </a:prstGeom>
              <a:noFill/>
            </p:spPr>
            <p:txBody>
              <a:bodyPr wrap="none" rtlCol="0">
                <a:spAutoFit/>
              </a:bodyPr>
              <a:lstStyle/>
              <a:p>
                <a:pPr>
                  <a:lnSpc>
                    <a:spcPct val="150000"/>
                  </a:lnSpc>
                </a:pPr>
                <a:r>
                  <a:rPr lang="en-US"/>
                  <a:t>Inter-pixel delay length: </a:t>
                </a:r>
                <a:r>
                  <a:rPr lang="en-US" dirty="0"/>
                  <a:t>400µm</a:t>
                </a:r>
              </a:p>
              <a:p>
                <a:pPr>
                  <a:lnSpc>
                    <a:spcPct val="150000"/>
                  </a:lnSpc>
                </a:pPr>
                <a:r>
                  <a:rPr lang="en-US"/>
                  <a:t>Inter-pixel delay time: </a:t>
                </a:r>
                <a:r>
                  <a:rPr lang="en-US" dirty="0"/>
                  <a:t>352ps</a:t>
                </a:r>
              </a:p>
              <a:p>
                <a:pPr>
                  <a:lnSpc>
                    <a:spcPct val="150000"/>
                  </a:lnSpc>
                </a:pPr>
                <a14:m>
                  <m:oMathPara xmlns:m="http://schemas.openxmlformats.org/officeDocument/2006/math">
                    <m:oMathParaPr>
                      <m:jc m:val="centerGroup"/>
                    </m:oMathParaPr>
                    <m:oMath xmlns:m="http://schemas.openxmlformats.org/officeDocument/2006/math">
                      <m:sSub>
                        <m:sSubPr>
                          <m:ctrlPr>
                            <a:rPr lang="el-GR" i="1" dirty="0" smtClean="0">
                              <a:latin typeface="Cambria Math" panose="02040503050406030204" pitchFamily="18" charset="0"/>
                            </a:rPr>
                          </m:ctrlPr>
                        </m:sSubPr>
                        <m:e>
                          <m:r>
                            <a:rPr lang="el-GR" i="1" dirty="0">
                              <a:latin typeface="Cambria Math" panose="02040503050406030204" pitchFamily="18" charset="0"/>
                            </a:rPr>
                            <m:t>𝜈</m:t>
                          </m:r>
                        </m:e>
                        <m:sub>
                          <m:r>
                            <a:rPr lang="en-US" b="0" i="1" dirty="0" smtClean="0">
                              <a:latin typeface="Cambria Math" panose="02040503050406030204" pitchFamily="18" charset="0"/>
                            </a:rPr>
                            <m:t>𝑝𝑢𝑙𝑠𝑒</m:t>
                          </m:r>
                        </m:sub>
                      </m:sSub>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0.4% </m:t>
                      </m:r>
                      <m:r>
                        <a:rPr lang="en-US" b="0" i="1" dirty="0" smtClean="0">
                          <a:latin typeface="Cambria Math" panose="02040503050406030204" pitchFamily="18" charset="0"/>
                          <a:ea typeface="Cambria Math" panose="02040503050406030204" pitchFamily="18" charset="0"/>
                        </a:rPr>
                        <m:t>𝑐</m:t>
                      </m:r>
                    </m:oMath>
                  </m:oMathPara>
                </a14:m>
                <a:endParaRPr lang="en-US" dirty="0"/>
              </a:p>
              <a:p>
                <a:endParaRPr lang="en-US" dirty="0"/>
              </a:p>
            </p:txBody>
          </p:sp>
        </mc:Choice>
        <mc:Fallback xmlns="">
          <p:sp>
            <p:nvSpPr>
              <p:cNvPr id="33" name="TextBox 32">
                <a:extLst>
                  <a:ext uri="{FF2B5EF4-FFF2-40B4-BE49-F238E27FC236}">
                    <a16:creationId xmlns:a16="http://schemas.microsoft.com/office/drawing/2014/main" xmlns:a14="http://schemas.microsoft.com/office/drawing/2010/main" xmlns="" id="{C53651F5-5231-460A-9CC0-6EF20DB7965A}"/>
                  </a:ext>
                </a:extLst>
              </p:cNvPr>
              <p:cNvSpPr txBox="1">
                <a:spLocks noRot="1" noChangeAspect="1" noMove="1" noResize="1" noEditPoints="1" noAdjustHandles="1" noChangeArrowheads="1" noChangeShapeType="1" noTextEdit="1"/>
              </p:cNvSpPr>
              <p:nvPr/>
            </p:nvSpPr>
            <p:spPr>
              <a:xfrm>
                <a:off x="1570328" y="4908777"/>
                <a:ext cx="3117328" cy="1647952"/>
              </a:xfrm>
              <a:prstGeom prst="rect">
                <a:avLst/>
              </a:prstGeom>
              <a:blipFill rotWithShape="0">
                <a:blip r:embed="rId6"/>
                <a:stretch>
                  <a:fillRect l="-1761" r="-783"/>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8BF1DC2E-DCB4-49BA-9E6B-79C22CA62357}"/>
              </a:ext>
            </a:extLst>
          </p:cNvPr>
          <p:cNvCxnSpPr>
            <a:cxnSpLocks/>
          </p:cNvCxnSpPr>
          <p:nvPr/>
        </p:nvCxnSpPr>
        <p:spPr>
          <a:xfrm flipV="1">
            <a:off x="7996927" y="3757045"/>
            <a:ext cx="657528" cy="841149"/>
          </a:xfrm>
          <a:prstGeom prst="line">
            <a:avLst/>
          </a:prstGeom>
          <a:ln w="28575">
            <a:solidFill>
              <a:schemeClr val="tx1"/>
            </a:solidFill>
            <a:prstDash val="sysDash"/>
          </a:ln>
        </p:spPr>
        <p:style>
          <a:lnRef idx="1">
            <a:schemeClr val="accent2"/>
          </a:lnRef>
          <a:fillRef idx="0">
            <a:schemeClr val="accent2"/>
          </a:fillRef>
          <a:effectRef idx="0">
            <a:schemeClr val="accent2"/>
          </a:effectRef>
          <a:fontRef idx="minor">
            <a:schemeClr val="tx1"/>
          </a:fontRef>
        </p:style>
      </p:cxnSp>
      <p:sp>
        <p:nvSpPr>
          <p:cNvPr id="49" name="Rectangle 48">
            <a:extLst>
              <a:ext uri="{FF2B5EF4-FFF2-40B4-BE49-F238E27FC236}">
                <a16:creationId xmlns:a16="http://schemas.microsoft.com/office/drawing/2014/main" id="{4117BE35-28BD-494D-8FEB-9173ABAC5995}"/>
              </a:ext>
            </a:extLst>
          </p:cNvPr>
          <p:cNvSpPr/>
          <p:nvPr/>
        </p:nvSpPr>
        <p:spPr>
          <a:xfrm>
            <a:off x="9226376" y="1828943"/>
            <a:ext cx="2442175" cy="1466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57A64AE3-6A10-4ACA-B655-27789E791CE4}"/>
              </a:ext>
            </a:extLst>
          </p:cNvPr>
          <p:cNvCxnSpPr>
            <a:cxnSpLocks/>
          </p:cNvCxnSpPr>
          <p:nvPr/>
        </p:nvCxnSpPr>
        <p:spPr>
          <a:xfrm flipH="1">
            <a:off x="8831942" y="3312902"/>
            <a:ext cx="2851552" cy="490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D0C6B7-A534-4CD7-8F35-9D444DE980EB}"/>
              </a:ext>
            </a:extLst>
          </p:cNvPr>
          <p:cNvCxnSpPr>
            <a:cxnSpLocks/>
          </p:cNvCxnSpPr>
          <p:nvPr/>
        </p:nvCxnSpPr>
        <p:spPr>
          <a:xfrm flipH="1">
            <a:off x="8411048" y="1813515"/>
            <a:ext cx="824117" cy="16702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47662B3-1455-473E-B171-DB604D252811}"/>
              </a:ext>
            </a:extLst>
          </p:cNvPr>
          <p:cNvSpPr/>
          <p:nvPr/>
        </p:nvSpPr>
        <p:spPr>
          <a:xfrm>
            <a:off x="8411048" y="3483927"/>
            <a:ext cx="430833" cy="3251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23D61A-8DEA-41F9-A108-5E91ABFEAD9D}"/>
              </a:ext>
            </a:extLst>
          </p:cNvPr>
          <p:cNvPicPr>
            <a:picLocks noChangeAspect="1"/>
          </p:cNvPicPr>
          <p:nvPr/>
        </p:nvPicPr>
        <p:blipFill>
          <a:blip r:embed="rId7"/>
          <a:stretch>
            <a:fillRect/>
          </a:stretch>
        </p:blipFill>
        <p:spPr>
          <a:xfrm rot="5400000">
            <a:off x="9759134" y="1408654"/>
            <a:ext cx="1402484" cy="2334926"/>
          </a:xfrm>
          <a:prstGeom prst="rect">
            <a:avLst/>
          </a:prstGeom>
        </p:spPr>
      </p:pic>
      <p:cxnSp>
        <p:nvCxnSpPr>
          <p:cNvPr id="41" name="Straight Connector 40">
            <a:extLst>
              <a:ext uri="{FF2B5EF4-FFF2-40B4-BE49-F238E27FC236}">
                <a16:creationId xmlns:a16="http://schemas.microsoft.com/office/drawing/2014/main" id="{76FDC885-0208-44D3-A85F-0332F06DBB5C}"/>
              </a:ext>
            </a:extLst>
          </p:cNvPr>
          <p:cNvCxnSpPr>
            <a:cxnSpLocks/>
          </p:cNvCxnSpPr>
          <p:nvPr/>
        </p:nvCxnSpPr>
        <p:spPr>
          <a:xfrm flipH="1" flipV="1">
            <a:off x="6666129" y="3786188"/>
            <a:ext cx="688808" cy="1195387"/>
          </a:xfrm>
          <a:prstGeom prst="line">
            <a:avLst/>
          </a:prstGeom>
          <a:ln w="28575">
            <a:solidFill>
              <a:schemeClr val="tx1"/>
            </a:solidFill>
            <a:prstDash val="sysDash"/>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8327D1BE-B4B4-4D86-A0C3-956C81A89FD6}"/>
              </a:ext>
            </a:extLst>
          </p:cNvPr>
          <p:cNvCxnSpPr>
            <a:cxnSpLocks/>
          </p:cNvCxnSpPr>
          <p:nvPr/>
        </p:nvCxnSpPr>
        <p:spPr>
          <a:xfrm flipV="1">
            <a:off x="10436603" y="1451905"/>
            <a:ext cx="455235" cy="617342"/>
          </a:xfrm>
          <a:prstGeom prst="line">
            <a:avLst/>
          </a:prstGeom>
          <a:ln w="38100">
            <a:solidFill>
              <a:srgbClr val="2100E4"/>
            </a:solidFill>
            <a:prstDash val="solid"/>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48" name="TextBox 47">
            <a:extLst>
              <a:ext uri="{FF2B5EF4-FFF2-40B4-BE49-F238E27FC236}">
                <a16:creationId xmlns:a16="http://schemas.microsoft.com/office/drawing/2014/main" id="{B83AB7E9-2842-4310-9BEA-FF4C132270BF}"/>
              </a:ext>
            </a:extLst>
          </p:cNvPr>
          <p:cNvSpPr txBox="1"/>
          <p:nvPr/>
        </p:nvSpPr>
        <p:spPr>
          <a:xfrm>
            <a:off x="10528912" y="1098015"/>
            <a:ext cx="809709" cy="369332"/>
          </a:xfrm>
          <a:prstGeom prst="rect">
            <a:avLst/>
          </a:prstGeom>
          <a:noFill/>
        </p:spPr>
        <p:txBody>
          <a:bodyPr wrap="none" rtlCol="0">
            <a:spAutoFit/>
          </a:bodyPr>
          <a:lstStyle/>
          <a:p>
            <a:r>
              <a:rPr lang="en-US" b="1">
                <a:solidFill>
                  <a:srgbClr val="2100E4"/>
                </a:solidFill>
              </a:rPr>
              <a:t>heater</a:t>
            </a:r>
            <a:endParaRPr lang="en-US" b="1" dirty="0">
              <a:solidFill>
                <a:srgbClr val="2100E4"/>
              </a:solidFill>
            </a:endParaRPr>
          </a:p>
        </p:txBody>
      </p:sp>
      <p:cxnSp>
        <p:nvCxnSpPr>
          <p:cNvPr id="55" name="Straight Connector 54">
            <a:extLst>
              <a:ext uri="{FF2B5EF4-FFF2-40B4-BE49-F238E27FC236}">
                <a16:creationId xmlns:a16="http://schemas.microsoft.com/office/drawing/2014/main" id="{DE8BB1A2-8985-44A0-BB9D-711804C00238}"/>
              </a:ext>
            </a:extLst>
          </p:cNvPr>
          <p:cNvCxnSpPr>
            <a:cxnSpLocks/>
          </p:cNvCxnSpPr>
          <p:nvPr/>
        </p:nvCxnSpPr>
        <p:spPr>
          <a:xfrm>
            <a:off x="9513003" y="3187004"/>
            <a:ext cx="228156" cy="709166"/>
          </a:xfrm>
          <a:prstGeom prst="line">
            <a:avLst/>
          </a:prstGeom>
          <a:ln w="38100">
            <a:solidFill>
              <a:srgbClr val="727272"/>
            </a:solidFill>
            <a:prstDash val="solid"/>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56" name="TextBox 55">
            <a:extLst>
              <a:ext uri="{FF2B5EF4-FFF2-40B4-BE49-F238E27FC236}">
                <a16:creationId xmlns:a16="http://schemas.microsoft.com/office/drawing/2014/main" id="{3FED1822-91D9-4B52-9D52-E913D64BBEE2}"/>
              </a:ext>
            </a:extLst>
          </p:cNvPr>
          <p:cNvSpPr txBox="1"/>
          <p:nvPr/>
        </p:nvSpPr>
        <p:spPr>
          <a:xfrm>
            <a:off x="8964197" y="3888942"/>
            <a:ext cx="1451423" cy="369332"/>
          </a:xfrm>
          <a:prstGeom prst="rect">
            <a:avLst/>
          </a:prstGeom>
          <a:noFill/>
        </p:spPr>
        <p:txBody>
          <a:bodyPr wrap="none" rtlCol="0">
            <a:spAutoFit/>
          </a:bodyPr>
          <a:lstStyle/>
          <a:p>
            <a:r>
              <a:rPr lang="en-US" b="1">
                <a:solidFill>
                  <a:srgbClr val="727272"/>
                </a:solidFill>
              </a:rPr>
              <a:t>ground </a:t>
            </a:r>
            <a:r>
              <a:rPr lang="en-US" b="1" dirty="0">
                <a:solidFill>
                  <a:srgbClr val="727272"/>
                </a:solidFill>
              </a:rPr>
              <a:t>plane</a:t>
            </a:r>
          </a:p>
        </p:txBody>
      </p:sp>
      <p:cxnSp>
        <p:nvCxnSpPr>
          <p:cNvPr id="57" name="Straight Connector 56">
            <a:extLst>
              <a:ext uri="{FF2B5EF4-FFF2-40B4-BE49-F238E27FC236}">
                <a16:creationId xmlns:a16="http://schemas.microsoft.com/office/drawing/2014/main" id="{CCD63B44-6BA5-4FA0-B81F-554082CD599C}"/>
              </a:ext>
            </a:extLst>
          </p:cNvPr>
          <p:cNvCxnSpPr>
            <a:cxnSpLocks/>
          </p:cNvCxnSpPr>
          <p:nvPr/>
        </p:nvCxnSpPr>
        <p:spPr>
          <a:xfrm>
            <a:off x="10754805" y="2563209"/>
            <a:ext cx="596443" cy="1056346"/>
          </a:xfrm>
          <a:prstGeom prst="line">
            <a:avLst/>
          </a:prstGeom>
          <a:ln w="38100">
            <a:solidFill>
              <a:srgbClr val="00E467"/>
            </a:solidFill>
            <a:prstDash val="solid"/>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a16="http://schemas.microsoft.com/office/drawing/2014/main" id="{5B060D95-91A6-4258-8ED9-34B4BFD3CBFF}"/>
              </a:ext>
            </a:extLst>
          </p:cNvPr>
          <p:cNvSpPr txBox="1"/>
          <p:nvPr/>
        </p:nvSpPr>
        <p:spPr>
          <a:xfrm>
            <a:off x="10770539" y="3526838"/>
            <a:ext cx="1334661" cy="369332"/>
          </a:xfrm>
          <a:prstGeom prst="rect">
            <a:avLst/>
          </a:prstGeom>
          <a:noFill/>
        </p:spPr>
        <p:txBody>
          <a:bodyPr wrap="none" rtlCol="0">
            <a:spAutoFit/>
          </a:bodyPr>
          <a:lstStyle/>
          <a:p>
            <a:r>
              <a:rPr lang="en-US" b="1">
                <a:solidFill>
                  <a:srgbClr val="00E467"/>
                </a:solidFill>
              </a:rPr>
              <a:t>readout bus</a:t>
            </a:r>
            <a:endParaRPr lang="en-US" b="1" dirty="0">
              <a:solidFill>
                <a:srgbClr val="00E467"/>
              </a:solidFill>
            </a:endParaRPr>
          </a:p>
        </p:txBody>
      </p:sp>
    </p:spTree>
    <p:extLst>
      <p:ext uri="{BB962C8B-B14F-4D97-AF65-F5344CB8AC3E}">
        <p14:creationId xmlns:p14="http://schemas.microsoft.com/office/powerpoint/2010/main" val="256679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5" grpId="0" animBg="1"/>
      <p:bldP spid="48" grpId="0"/>
      <p:bldP spid="56" grpId="0"/>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Row/column format</a:t>
            </a:r>
          </a:p>
        </p:txBody>
      </p:sp>
      <p:sp>
        <p:nvSpPr>
          <p:cNvPr id="3" name="Content Placeholder 2"/>
          <p:cNvSpPr>
            <a:spLocks noGrp="1"/>
          </p:cNvSpPr>
          <p:nvPr>
            <p:ph sz="half" idx="1"/>
          </p:nvPr>
        </p:nvSpPr>
        <p:spPr/>
        <p:txBody>
          <a:bodyPr/>
          <a:lstStyle/>
          <a:p>
            <a:r>
              <a:rPr lang="en-US" u="sng"/>
              <a:t>Layer 1:</a:t>
            </a:r>
            <a:r>
              <a:rPr lang="en-US"/>
              <a:t>  SNSPDs = columns</a:t>
            </a:r>
            <a:endParaRPr lang="en-US" b="1"/>
          </a:p>
        </p:txBody>
      </p:sp>
      <p:sp>
        <p:nvSpPr>
          <p:cNvPr id="6" name="Slide Number Placeholder 5"/>
          <p:cNvSpPr>
            <a:spLocks noGrp="1"/>
          </p:cNvSpPr>
          <p:nvPr>
            <p:ph type="sldNum" sz="quarter" idx="12"/>
          </p:nvPr>
        </p:nvSpPr>
        <p:spPr/>
        <p:txBody>
          <a:bodyPr/>
          <a:lstStyle/>
          <a:p>
            <a:fld id="{51C64657-0F1D-478E-B4DB-4CB10B8DD85F}" type="slidenum">
              <a:rPr lang="en-US" smtClean="0"/>
              <a:t>23</a:t>
            </a:fld>
            <a:endParaRPr lang="en-US"/>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33677" y="1825625"/>
            <a:ext cx="4458645" cy="4351338"/>
          </a:xfrm>
        </p:spPr>
      </p:pic>
    </p:spTree>
    <p:extLst>
      <p:ext uri="{BB962C8B-B14F-4D97-AF65-F5344CB8AC3E}">
        <p14:creationId xmlns:p14="http://schemas.microsoft.com/office/powerpoint/2010/main" val="2003075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Row/column format</a:t>
            </a:r>
          </a:p>
        </p:txBody>
      </p:sp>
      <p:sp>
        <p:nvSpPr>
          <p:cNvPr id="3" name="Content Placeholder 2"/>
          <p:cNvSpPr>
            <a:spLocks noGrp="1"/>
          </p:cNvSpPr>
          <p:nvPr>
            <p:ph sz="half" idx="1"/>
          </p:nvPr>
        </p:nvSpPr>
        <p:spPr/>
        <p:txBody>
          <a:bodyPr/>
          <a:lstStyle/>
          <a:p>
            <a:r>
              <a:rPr lang="en-US" u="sng" dirty="0"/>
              <a:t>Layer 1:</a:t>
            </a:r>
            <a:r>
              <a:rPr lang="en-US" dirty="0"/>
              <a:t>  SNSPDs = columns</a:t>
            </a:r>
          </a:p>
          <a:p>
            <a:r>
              <a:rPr lang="en-US" u="sng" dirty="0"/>
              <a:t>Layer 2:</a:t>
            </a:r>
            <a:r>
              <a:rPr lang="en-US" dirty="0"/>
              <a:t>  SNSPDs </a:t>
            </a:r>
            <a:r>
              <a:rPr lang="en-US"/>
              <a:t>= rows</a:t>
            </a:r>
          </a:p>
          <a:p>
            <a:r>
              <a:rPr lang="en-US" b="1"/>
              <a:t>Imaging area entirely detectors</a:t>
            </a:r>
            <a:endParaRPr lang="en-US" b="1" dirty="0"/>
          </a:p>
        </p:txBody>
      </p:sp>
      <p:sp>
        <p:nvSpPr>
          <p:cNvPr id="6" name="Slide Number Placeholder 5"/>
          <p:cNvSpPr>
            <a:spLocks noGrp="1"/>
          </p:cNvSpPr>
          <p:nvPr>
            <p:ph type="sldNum" sz="quarter" idx="12"/>
          </p:nvPr>
        </p:nvSpPr>
        <p:spPr/>
        <p:txBody>
          <a:bodyPr/>
          <a:lstStyle/>
          <a:p>
            <a:fld id="{51C64657-0F1D-478E-B4DB-4CB10B8DD85F}" type="slidenum">
              <a:rPr lang="en-US" smtClean="0"/>
              <a:t>24</a:t>
            </a:fld>
            <a:endParaRPr lang="en-US"/>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33677" y="1825625"/>
            <a:ext cx="4458645" cy="4351338"/>
          </a:xfrm>
        </p:spPr>
      </p:pic>
    </p:spTree>
    <p:extLst>
      <p:ext uri="{BB962C8B-B14F-4D97-AF65-F5344CB8AC3E}">
        <p14:creationId xmlns:p14="http://schemas.microsoft.com/office/powerpoint/2010/main" val="2729271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Row/column format</a:t>
            </a:r>
          </a:p>
        </p:txBody>
      </p:sp>
      <p:sp>
        <p:nvSpPr>
          <p:cNvPr id="3" name="Content Placeholder 2"/>
          <p:cNvSpPr>
            <a:spLocks noGrp="1"/>
          </p:cNvSpPr>
          <p:nvPr>
            <p:ph sz="half" idx="1"/>
          </p:nvPr>
        </p:nvSpPr>
        <p:spPr/>
        <p:txBody>
          <a:bodyPr/>
          <a:lstStyle/>
          <a:p>
            <a:r>
              <a:rPr lang="en-US" u="sng"/>
              <a:t>Layer 1:</a:t>
            </a:r>
            <a:r>
              <a:rPr lang="en-US"/>
              <a:t>  SNSPDs = columns</a:t>
            </a:r>
          </a:p>
          <a:p>
            <a:r>
              <a:rPr lang="en-US" u="sng"/>
              <a:t>Layer 2:</a:t>
            </a:r>
            <a:r>
              <a:rPr lang="en-US"/>
              <a:t>  SNSPDs = rows</a:t>
            </a:r>
          </a:p>
          <a:p>
            <a:endParaRPr lang="en-US"/>
          </a:p>
          <a:p>
            <a:r>
              <a:rPr lang="en-US"/>
              <a:t>Row-col thermal coupling</a:t>
            </a:r>
          </a:p>
          <a:p>
            <a:endParaRPr lang="en-US" b="1"/>
          </a:p>
        </p:txBody>
      </p:sp>
      <p:sp>
        <p:nvSpPr>
          <p:cNvPr id="6" name="Slide Number Placeholder 5"/>
          <p:cNvSpPr>
            <a:spLocks noGrp="1"/>
          </p:cNvSpPr>
          <p:nvPr>
            <p:ph type="sldNum" sz="quarter" idx="12"/>
          </p:nvPr>
        </p:nvSpPr>
        <p:spPr/>
        <p:txBody>
          <a:bodyPr/>
          <a:lstStyle/>
          <a:p>
            <a:fld id="{51C64657-0F1D-478E-B4DB-4CB10B8DD85F}" type="slidenum">
              <a:rPr lang="en-US" smtClean="0"/>
              <a:t>25</a:t>
            </a:fld>
            <a:endParaRPr lang="en-US"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33677" y="1825625"/>
            <a:ext cx="4458645" cy="4351338"/>
          </a:xfrm>
        </p:spPr>
      </p:pic>
      <p:sp>
        <p:nvSpPr>
          <p:cNvPr id="7" name="Rectangle 6"/>
          <p:cNvSpPr/>
          <p:nvPr/>
        </p:nvSpPr>
        <p:spPr>
          <a:xfrm>
            <a:off x="1567512" y="6458566"/>
            <a:ext cx="6096000" cy="307777"/>
          </a:xfrm>
          <a:prstGeom prst="rect">
            <a:avLst/>
          </a:prstGeom>
        </p:spPr>
        <p:txBody>
          <a:bodyPr>
            <a:spAutoFit/>
          </a:bodyPr>
          <a:lstStyle/>
          <a:p>
            <a:r>
              <a:rPr lang="en-US" sz="1400">
                <a:latin typeface="Raleway" pitchFamily="2" charset="0"/>
              </a:rPr>
              <a:t>Allmaras, J. P., et. al. </a:t>
            </a:r>
            <a:r>
              <a:rPr lang="en-US" sz="1400" i="1">
                <a:latin typeface="Raleway" pitchFamily="2" charset="0"/>
              </a:rPr>
              <a:t>Nano Lett.</a:t>
            </a:r>
            <a:r>
              <a:rPr lang="en-US" sz="1400">
                <a:latin typeface="Raleway" pitchFamily="2" charset="0"/>
              </a:rPr>
              <a:t> </a:t>
            </a:r>
            <a:r>
              <a:rPr lang="en-US" sz="1400" b="1">
                <a:latin typeface="Raleway" pitchFamily="2" charset="0"/>
              </a:rPr>
              <a:t>20,</a:t>
            </a:r>
            <a:r>
              <a:rPr lang="en-US" sz="1400">
                <a:latin typeface="Raleway" pitchFamily="2" charset="0"/>
              </a:rPr>
              <a:t> 2163–2168 (2020). 	</a:t>
            </a:r>
          </a:p>
        </p:txBody>
      </p:sp>
      <p:pic>
        <p:nvPicPr>
          <p:cNvPr id="62" name="Picture 61">
            <a:extLst>
              <a:ext uri="{FF2B5EF4-FFF2-40B4-BE49-F238E27FC236}">
                <a16:creationId xmlns:a16="http://schemas.microsoft.com/office/drawing/2014/main" id="{4DCC4B20-A13B-4662-B285-BB626A99A67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 y="3657600"/>
            <a:ext cx="3657600" cy="2631844"/>
          </a:xfrm>
          <a:prstGeom prst="rect">
            <a:avLst/>
          </a:prstGeom>
        </p:spPr>
      </p:pic>
      <p:pic>
        <p:nvPicPr>
          <p:cNvPr id="63" name="Picture 62">
            <a:extLst>
              <a:ext uri="{FF2B5EF4-FFF2-40B4-BE49-F238E27FC236}">
                <a16:creationId xmlns:a16="http://schemas.microsoft.com/office/drawing/2014/main" id="{B66819F5-0299-4118-B156-37D133760A7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 y="3657600"/>
            <a:ext cx="3657600" cy="2631844"/>
          </a:xfrm>
          <a:prstGeom prst="rect">
            <a:avLst/>
          </a:prstGeom>
        </p:spPr>
      </p:pic>
      <p:sp>
        <p:nvSpPr>
          <p:cNvPr id="64" name="TextBox 158">
            <a:extLst>
              <a:ext uri="{FF2B5EF4-FFF2-40B4-BE49-F238E27FC236}">
                <a16:creationId xmlns:a16="http://schemas.microsoft.com/office/drawing/2014/main" id="{78E10F34-A6F0-41AC-AD47-9A7AAFD5B484}"/>
              </a:ext>
            </a:extLst>
          </p:cNvPr>
          <p:cNvSpPr txBox="1"/>
          <p:nvPr/>
        </p:nvSpPr>
        <p:spPr>
          <a:xfrm>
            <a:off x="10553574" y="-4198757"/>
            <a:ext cx="1559853" cy="923330"/>
          </a:xfrm>
          <a:prstGeom prst="rect">
            <a:avLst/>
          </a:prstGeom>
          <a:noFill/>
        </p:spPr>
        <p:txBody>
          <a:bodyPr wrap="square" rtlCol="0">
            <a:spAutoFit/>
          </a:bodyPr>
          <a:ls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a:lstStyle>
          <a:p>
            <a:r>
              <a:rPr lang="en-US" sz="5400" i="1" dirty="0" err="1">
                <a:latin typeface="Times New Roman" panose="02020603050405020304" pitchFamily="18" charset="0"/>
                <a:cs typeface="Times New Roman" panose="02020603050405020304" pitchFamily="18" charset="0"/>
              </a:rPr>
              <a:t>hν</a:t>
            </a:r>
            <a:endParaRPr lang="en-US" sz="5400" i="1" dirty="0">
              <a:latin typeface="Times New Roman" panose="02020603050405020304" pitchFamily="18" charset="0"/>
              <a:cs typeface="Times New Roman" panose="02020603050405020304" pitchFamily="18" charset="0"/>
            </a:endParaRPr>
          </a:p>
        </p:txBody>
      </p:sp>
      <p:pic>
        <p:nvPicPr>
          <p:cNvPr id="65" name="Picture 64">
            <a:extLst>
              <a:ext uri="{FF2B5EF4-FFF2-40B4-BE49-F238E27FC236}">
                <a16:creationId xmlns:a16="http://schemas.microsoft.com/office/drawing/2014/main" id="{6E86AF5C-D1CE-40C9-8EDF-E5F396F51C4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 y="3657600"/>
            <a:ext cx="3657600" cy="2631845"/>
          </a:xfrm>
          <a:prstGeom prst="rect">
            <a:avLst/>
          </a:prstGeom>
        </p:spPr>
      </p:pic>
      <p:pic>
        <p:nvPicPr>
          <p:cNvPr id="66" name="Picture 65">
            <a:extLst>
              <a:ext uri="{FF2B5EF4-FFF2-40B4-BE49-F238E27FC236}">
                <a16:creationId xmlns:a16="http://schemas.microsoft.com/office/drawing/2014/main" id="{6886AF7F-6F04-45B6-90B6-CC4524BCDAB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 y="3657600"/>
            <a:ext cx="3657600" cy="2631845"/>
          </a:xfrm>
          <a:prstGeom prst="rect">
            <a:avLst/>
          </a:prstGeom>
        </p:spPr>
      </p:pic>
      <p:pic>
        <p:nvPicPr>
          <p:cNvPr id="67" name="Picture 66">
            <a:extLst>
              <a:ext uri="{FF2B5EF4-FFF2-40B4-BE49-F238E27FC236}">
                <a16:creationId xmlns:a16="http://schemas.microsoft.com/office/drawing/2014/main" id="{6E01DCA0-30A9-4D28-918B-387EF41604A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 y="3657600"/>
            <a:ext cx="3657600" cy="2631845"/>
          </a:xfrm>
          <a:prstGeom prst="rect">
            <a:avLst/>
          </a:prstGeom>
        </p:spPr>
      </p:pic>
      <p:pic>
        <p:nvPicPr>
          <p:cNvPr id="68" name="Picture 67">
            <a:extLst>
              <a:ext uri="{FF2B5EF4-FFF2-40B4-BE49-F238E27FC236}">
                <a16:creationId xmlns:a16="http://schemas.microsoft.com/office/drawing/2014/main" id="{6AB28314-A6FC-4812-9DA7-F28962CF8E6E}"/>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 y="3657600"/>
            <a:ext cx="3657600" cy="2631845"/>
          </a:xfrm>
          <a:prstGeom prst="rect">
            <a:avLst/>
          </a:prstGeom>
        </p:spPr>
      </p:pic>
    </p:spTree>
    <p:extLst>
      <p:ext uri="{BB962C8B-B14F-4D97-AF65-F5344CB8AC3E}">
        <p14:creationId xmlns:p14="http://schemas.microsoft.com/office/powerpoint/2010/main" val="26510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First result: 1,024-pixel array</a:t>
            </a:r>
          </a:p>
        </p:txBody>
      </p:sp>
      <p:sp>
        <p:nvSpPr>
          <p:cNvPr id="3" name="Content Placeholder 2"/>
          <p:cNvSpPr>
            <a:spLocks noGrp="1"/>
          </p:cNvSpPr>
          <p:nvPr>
            <p:ph sz="half" idx="1"/>
          </p:nvPr>
        </p:nvSpPr>
        <p:spPr>
          <a:xfrm>
            <a:off x="838200" y="1825625"/>
            <a:ext cx="3929969" cy="4351338"/>
          </a:xfrm>
        </p:spPr>
        <p:txBody>
          <a:bodyPr>
            <a:normAutofit/>
          </a:bodyPr>
          <a:lstStyle/>
          <a:p>
            <a:r>
              <a:rPr lang="en-US" sz="2000"/>
              <a:t>Flood illumination</a:t>
            </a:r>
          </a:p>
          <a:p>
            <a:r>
              <a:rPr lang="en-US" sz="2000"/>
              <a:t>Excellent resolution of all 1024 pixels</a:t>
            </a:r>
          </a:p>
        </p:txBody>
      </p:sp>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26</a:t>
            </a:fld>
            <a:endParaRPr lang="en-US"/>
          </a:p>
        </p:txBody>
      </p:sp>
      <p:sp>
        <p:nvSpPr>
          <p:cNvPr id="20" name="Rectangle 19"/>
          <p:cNvSpPr/>
          <p:nvPr/>
        </p:nvSpPr>
        <p:spPr>
          <a:xfrm>
            <a:off x="5723313" y="5765029"/>
            <a:ext cx="6096000" cy="369332"/>
          </a:xfrm>
          <a:prstGeom prst="rect">
            <a:avLst/>
          </a:prstGeom>
        </p:spPr>
        <p:txBody>
          <a:bodyPr>
            <a:spAutoFit/>
          </a:bodyPr>
          <a:lstStyle/>
          <a:p>
            <a:pPr algn="ctr"/>
            <a:r>
              <a:rPr lang="en-US">
                <a:latin typeface="Raleway" pitchFamily="2" charset="0"/>
              </a:rPr>
              <a:t>Column differential delay (ns)</a:t>
            </a:r>
          </a:p>
        </p:txBody>
      </p:sp>
      <p:sp>
        <p:nvSpPr>
          <p:cNvPr id="21" name="Rectangle 20"/>
          <p:cNvSpPr/>
          <p:nvPr/>
        </p:nvSpPr>
        <p:spPr>
          <a:xfrm rot="16200000">
            <a:off x="2359010" y="3375110"/>
            <a:ext cx="6096000" cy="369332"/>
          </a:xfrm>
          <a:prstGeom prst="rect">
            <a:avLst/>
          </a:prstGeom>
        </p:spPr>
        <p:txBody>
          <a:bodyPr>
            <a:spAutoFit/>
          </a:bodyPr>
          <a:lstStyle/>
          <a:p>
            <a:pPr algn="ctr"/>
            <a:r>
              <a:rPr lang="en-US">
                <a:latin typeface="Raleway" pitchFamily="2" charset="0"/>
              </a:rPr>
              <a:t>Row differential delay (ns)</a:t>
            </a:r>
          </a:p>
        </p:txBody>
      </p:sp>
      <p:pic>
        <p:nvPicPr>
          <p:cNvPr id="25" name="Content Placeholder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676" y="1344828"/>
            <a:ext cx="5906529" cy="4429896"/>
          </a:xfrm>
          <a:prstGeom prst="rect">
            <a:avLst/>
          </a:prstGeom>
        </p:spPr>
      </p:pic>
      <p:grpSp>
        <p:nvGrpSpPr>
          <p:cNvPr id="8" name="Group 7"/>
          <p:cNvGrpSpPr/>
          <p:nvPr/>
        </p:nvGrpSpPr>
        <p:grpSpPr>
          <a:xfrm>
            <a:off x="1101916" y="2988454"/>
            <a:ext cx="3358615" cy="3406254"/>
            <a:chOff x="1101916" y="2988454"/>
            <a:chExt cx="3358615" cy="3406254"/>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916" y="2988454"/>
              <a:ext cx="3358615" cy="3406254"/>
            </a:xfrm>
            <a:prstGeom prst="rect">
              <a:avLst/>
            </a:prstGeom>
          </p:spPr>
        </p:pic>
        <p:sp>
          <p:nvSpPr>
            <p:cNvPr id="5" name="Rectangle 4"/>
            <p:cNvSpPr/>
            <p:nvPr/>
          </p:nvSpPr>
          <p:spPr>
            <a:xfrm>
              <a:off x="1474170" y="5774724"/>
              <a:ext cx="380815" cy="88380"/>
            </a:xfrm>
            <a:prstGeom prst="rect">
              <a:avLst/>
            </a:prstGeom>
            <a:solidFill>
              <a:schemeClr val="bg1"/>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Rectangle 10"/>
            <p:cNvSpPr/>
            <p:nvPr/>
          </p:nvSpPr>
          <p:spPr>
            <a:xfrm>
              <a:off x="1551638" y="5622966"/>
              <a:ext cx="1606120" cy="369332"/>
            </a:xfrm>
            <a:prstGeom prst="rect">
              <a:avLst/>
            </a:prstGeom>
          </p:spPr>
          <p:txBody>
            <a:bodyPr wrap="square">
              <a:spAutoFit/>
            </a:bodyPr>
            <a:lstStyle/>
            <a:p>
              <a:pPr algn="ctr"/>
              <a:r>
                <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Raleway" pitchFamily="2" charset="0"/>
                </a:rPr>
                <a:t>500 um</a:t>
              </a:r>
            </a:p>
          </p:txBody>
        </p:sp>
      </p:grpSp>
      <p:sp>
        <p:nvSpPr>
          <p:cNvPr id="9" name="Rectangle 8"/>
          <p:cNvSpPr/>
          <p:nvPr/>
        </p:nvSpPr>
        <p:spPr>
          <a:xfrm>
            <a:off x="5496940" y="6479817"/>
            <a:ext cx="6096000" cy="307777"/>
          </a:xfrm>
          <a:prstGeom prst="rect">
            <a:avLst/>
          </a:prstGeom>
        </p:spPr>
        <p:txBody>
          <a:bodyPr>
            <a:spAutoFit/>
          </a:bodyPr>
          <a:lstStyle/>
          <a:p>
            <a:r>
              <a:rPr lang="en-US" sz="1400"/>
              <a:t>A. N. McCaughan </a:t>
            </a:r>
            <a:r>
              <a:rPr lang="en-US" sz="1400" i="1"/>
              <a:t>et al.</a:t>
            </a:r>
            <a:r>
              <a:rPr lang="en-US" sz="1400"/>
              <a:t>, </a:t>
            </a:r>
            <a:r>
              <a:rPr lang="en-US" sz="1400" i="1"/>
              <a:t>Appl. Phys. Lett.</a:t>
            </a:r>
            <a:r>
              <a:rPr lang="en-US" sz="1400"/>
              <a:t>, vol. 121, no. 10, p. 102602, Sep. 2022</a:t>
            </a:r>
          </a:p>
        </p:txBody>
      </p:sp>
    </p:spTree>
    <p:extLst>
      <p:ext uri="{BB962C8B-B14F-4D97-AF65-F5344CB8AC3E}">
        <p14:creationId xmlns:p14="http://schemas.microsoft.com/office/powerpoint/2010/main" val="686324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First result: 1,024-pixel array</a:t>
            </a:r>
          </a:p>
        </p:txBody>
      </p:sp>
      <p:sp>
        <p:nvSpPr>
          <p:cNvPr id="3" name="Content Placeholder 2"/>
          <p:cNvSpPr>
            <a:spLocks noGrp="1"/>
          </p:cNvSpPr>
          <p:nvPr>
            <p:ph sz="half" idx="1"/>
          </p:nvPr>
        </p:nvSpPr>
        <p:spPr>
          <a:xfrm>
            <a:off x="838200" y="1825625"/>
            <a:ext cx="3929969" cy="4351338"/>
          </a:xfrm>
        </p:spPr>
        <p:txBody>
          <a:bodyPr>
            <a:normAutofit/>
          </a:bodyPr>
          <a:lstStyle/>
          <a:p>
            <a:r>
              <a:rPr lang="en-US" sz="2000"/>
              <a:t>Flood illuminate </a:t>
            </a:r>
          </a:p>
          <a:p>
            <a:r>
              <a:rPr lang="en-US" sz="2000"/>
              <a:t>Excellent resolution of all 1024 pixels</a:t>
            </a:r>
          </a:p>
        </p:txBody>
      </p:sp>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27</a:t>
            </a:fld>
            <a:endParaRPr lang="en-US"/>
          </a:p>
        </p:txBody>
      </p:sp>
      <p:sp>
        <p:nvSpPr>
          <p:cNvPr id="20" name="Rectangle 19"/>
          <p:cNvSpPr/>
          <p:nvPr/>
        </p:nvSpPr>
        <p:spPr>
          <a:xfrm>
            <a:off x="5723313" y="5765029"/>
            <a:ext cx="6096000" cy="369332"/>
          </a:xfrm>
          <a:prstGeom prst="rect">
            <a:avLst/>
          </a:prstGeom>
        </p:spPr>
        <p:txBody>
          <a:bodyPr>
            <a:spAutoFit/>
          </a:bodyPr>
          <a:lstStyle/>
          <a:p>
            <a:pPr algn="ctr"/>
            <a:r>
              <a:rPr lang="en-US">
                <a:latin typeface="Raleway" pitchFamily="2" charset="0"/>
              </a:rPr>
              <a:t>Column differential delay (ns)</a:t>
            </a:r>
          </a:p>
        </p:txBody>
      </p:sp>
      <p:sp>
        <p:nvSpPr>
          <p:cNvPr id="21" name="Rectangle 20"/>
          <p:cNvSpPr/>
          <p:nvPr/>
        </p:nvSpPr>
        <p:spPr>
          <a:xfrm rot="16200000">
            <a:off x="2359010" y="3375110"/>
            <a:ext cx="6096000" cy="369332"/>
          </a:xfrm>
          <a:prstGeom prst="rect">
            <a:avLst/>
          </a:prstGeom>
        </p:spPr>
        <p:txBody>
          <a:bodyPr>
            <a:spAutoFit/>
          </a:bodyPr>
          <a:lstStyle/>
          <a:p>
            <a:pPr algn="ctr"/>
            <a:r>
              <a:rPr lang="en-US">
                <a:latin typeface="Raleway" pitchFamily="2" charset="0"/>
              </a:rPr>
              <a:t>Row differential delay (ns)</a:t>
            </a:r>
          </a:p>
        </p:txBody>
      </p:sp>
      <p:pic>
        <p:nvPicPr>
          <p:cNvPr id="25" name="Content Placeholder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676" y="1344828"/>
            <a:ext cx="5906529" cy="442989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58" y="3313110"/>
            <a:ext cx="4164276" cy="2863853"/>
          </a:xfrm>
          <a:prstGeom prst="rect">
            <a:avLst/>
          </a:prstGeom>
        </p:spPr>
      </p:pic>
      <p:cxnSp>
        <p:nvCxnSpPr>
          <p:cNvPr id="10" name="Straight Connector 9"/>
          <p:cNvCxnSpPr/>
          <p:nvPr/>
        </p:nvCxnSpPr>
        <p:spPr>
          <a:xfrm flipH="1" flipV="1">
            <a:off x="4741114" y="3443417"/>
            <a:ext cx="1832682" cy="331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679092" y="4161809"/>
            <a:ext cx="1894704" cy="17481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73796" y="3774630"/>
            <a:ext cx="502508" cy="387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96940" y="6479817"/>
            <a:ext cx="6096000" cy="307777"/>
          </a:xfrm>
          <a:prstGeom prst="rect">
            <a:avLst/>
          </a:prstGeom>
        </p:spPr>
        <p:txBody>
          <a:bodyPr>
            <a:spAutoFit/>
          </a:bodyPr>
          <a:lstStyle/>
          <a:p>
            <a:r>
              <a:rPr lang="en-US" sz="1400"/>
              <a:t>A. N. McCaughan </a:t>
            </a:r>
            <a:r>
              <a:rPr lang="en-US" sz="1400" i="1"/>
              <a:t>et al.</a:t>
            </a:r>
            <a:r>
              <a:rPr lang="en-US" sz="1400"/>
              <a:t>, </a:t>
            </a:r>
            <a:r>
              <a:rPr lang="en-US" sz="1400" i="1"/>
              <a:t>Appl. Phys. Lett.</a:t>
            </a:r>
            <a:r>
              <a:rPr lang="en-US" sz="1400"/>
              <a:t>, vol. 121, no. 10, p. 102602, Sep. 2022</a:t>
            </a:r>
          </a:p>
        </p:txBody>
      </p:sp>
    </p:spTree>
    <p:extLst>
      <p:ext uri="{BB962C8B-B14F-4D97-AF65-F5344CB8AC3E}">
        <p14:creationId xmlns:p14="http://schemas.microsoft.com/office/powerpoint/2010/main" val="4292855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First result: 1,024-pixel array</a:t>
            </a:r>
          </a:p>
        </p:txBody>
      </p:sp>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28</a:t>
            </a:fld>
            <a:endParaRPr lang="en-US"/>
          </a:p>
        </p:txBody>
      </p:sp>
      <p:pic>
        <p:nvPicPr>
          <p:cNvPr id="19" name="Content Placeholder 1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91676" y="1344828"/>
            <a:ext cx="5906529" cy="4429896"/>
          </a:xfrm>
        </p:spPr>
      </p:pic>
      <p:sp>
        <p:nvSpPr>
          <p:cNvPr id="20" name="Rectangle 19"/>
          <p:cNvSpPr/>
          <p:nvPr/>
        </p:nvSpPr>
        <p:spPr>
          <a:xfrm>
            <a:off x="5815914" y="6142623"/>
            <a:ext cx="6096000" cy="338554"/>
          </a:xfrm>
          <a:prstGeom prst="rect">
            <a:avLst/>
          </a:prstGeom>
        </p:spPr>
        <p:txBody>
          <a:bodyPr>
            <a:spAutoFit/>
          </a:bodyPr>
          <a:lstStyle/>
          <a:p>
            <a:pPr algn="ctr"/>
            <a:r>
              <a:rPr lang="en-US" sz="1600">
                <a:latin typeface="Raleway" pitchFamily="2" charset="0"/>
              </a:rPr>
              <a:t>Column differential delay (ns)</a:t>
            </a:r>
          </a:p>
        </p:txBody>
      </p:sp>
      <p:sp>
        <p:nvSpPr>
          <p:cNvPr id="21" name="Rectangle 20"/>
          <p:cNvSpPr/>
          <p:nvPr/>
        </p:nvSpPr>
        <p:spPr>
          <a:xfrm rot="16200000">
            <a:off x="2093333" y="3606614"/>
            <a:ext cx="6096000" cy="338554"/>
          </a:xfrm>
          <a:prstGeom prst="rect">
            <a:avLst/>
          </a:prstGeom>
        </p:spPr>
        <p:txBody>
          <a:bodyPr>
            <a:spAutoFit/>
          </a:bodyPr>
          <a:lstStyle/>
          <a:p>
            <a:pPr algn="ctr"/>
            <a:r>
              <a:rPr lang="en-US" sz="1600">
                <a:latin typeface="Raleway" pitchFamily="2" charset="0"/>
              </a:rPr>
              <a:t>Row differential delay (ns)</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7905"/>
          <a:stretch/>
        </p:blipFill>
        <p:spPr>
          <a:xfrm rot="16200000">
            <a:off x="2887669" y="3059752"/>
            <a:ext cx="4507331" cy="107748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6274" b="17060"/>
          <a:stretch/>
        </p:blipFill>
        <p:spPr>
          <a:xfrm>
            <a:off x="5477360" y="5651862"/>
            <a:ext cx="6041271" cy="1087763"/>
          </a:xfrm>
          <a:prstGeom prst="rect">
            <a:avLst/>
          </a:prstGeom>
        </p:spPr>
      </p:pic>
      <p:sp>
        <p:nvSpPr>
          <p:cNvPr id="18" name="Content Placeholder 2"/>
          <p:cNvSpPr>
            <a:spLocks noGrp="1"/>
          </p:cNvSpPr>
          <p:nvPr>
            <p:ph sz="half" idx="1"/>
          </p:nvPr>
        </p:nvSpPr>
        <p:spPr>
          <a:xfrm>
            <a:off x="838200" y="1825625"/>
            <a:ext cx="3929969" cy="4351338"/>
          </a:xfrm>
        </p:spPr>
        <p:txBody>
          <a:bodyPr>
            <a:normAutofit/>
          </a:bodyPr>
          <a:lstStyle/>
          <a:p>
            <a:r>
              <a:rPr lang="en-US" sz="2000"/>
              <a:t>Flood illuminate</a:t>
            </a:r>
          </a:p>
          <a:p>
            <a:r>
              <a:rPr lang="en-US" sz="2000"/>
              <a:t>Excellent resolution of all 1024 pixels</a:t>
            </a:r>
          </a:p>
        </p:txBody>
      </p:sp>
    </p:spTree>
    <p:extLst>
      <p:ext uri="{BB962C8B-B14F-4D97-AF65-F5344CB8AC3E}">
        <p14:creationId xmlns:p14="http://schemas.microsoft.com/office/powerpoint/2010/main" val="4262389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First result: 1,024-pixel array</a:t>
            </a:r>
          </a:p>
        </p:txBody>
      </p:sp>
      <p:sp>
        <p:nvSpPr>
          <p:cNvPr id="3" name="Content Placeholder 2"/>
          <p:cNvSpPr>
            <a:spLocks noGrp="1"/>
          </p:cNvSpPr>
          <p:nvPr>
            <p:ph sz="half" idx="1"/>
          </p:nvPr>
        </p:nvSpPr>
        <p:spPr>
          <a:xfrm>
            <a:off x="59821" y="2461189"/>
            <a:ext cx="4518953" cy="3715774"/>
          </a:xfrm>
        </p:spPr>
        <p:txBody>
          <a:bodyPr/>
          <a:lstStyle/>
          <a:p>
            <a:pPr marL="0" indent="0">
              <a:buNone/>
            </a:pPr>
            <a:r>
              <a:rPr lang="en-US"/>
              <a:t>   99.83% distinguishability</a:t>
            </a:r>
          </a:p>
        </p:txBody>
      </p:sp>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29</a:t>
            </a:fld>
            <a:endParaRPr lang="en-US"/>
          </a:p>
        </p:txBody>
      </p:sp>
      <p:pic>
        <p:nvPicPr>
          <p:cNvPr id="19" name="Content Placeholder 1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91676" y="1344828"/>
            <a:ext cx="5906529" cy="4429896"/>
          </a:xfrm>
        </p:spPr>
      </p:pic>
      <p:sp>
        <p:nvSpPr>
          <p:cNvPr id="20" name="Rectangle 19"/>
          <p:cNvSpPr/>
          <p:nvPr/>
        </p:nvSpPr>
        <p:spPr>
          <a:xfrm>
            <a:off x="5815914" y="6142623"/>
            <a:ext cx="6096000" cy="338554"/>
          </a:xfrm>
          <a:prstGeom prst="rect">
            <a:avLst/>
          </a:prstGeom>
        </p:spPr>
        <p:txBody>
          <a:bodyPr>
            <a:spAutoFit/>
          </a:bodyPr>
          <a:lstStyle/>
          <a:p>
            <a:pPr algn="ctr"/>
            <a:r>
              <a:rPr lang="en-US" sz="1600">
                <a:latin typeface="Raleway" pitchFamily="2" charset="0"/>
              </a:rPr>
              <a:t>Column differential delay (ns)</a:t>
            </a:r>
          </a:p>
        </p:txBody>
      </p:sp>
      <p:sp>
        <p:nvSpPr>
          <p:cNvPr id="21" name="Rectangle 20"/>
          <p:cNvSpPr/>
          <p:nvPr/>
        </p:nvSpPr>
        <p:spPr>
          <a:xfrm rot="16200000">
            <a:off x="2093333" y="3606614"/>
            <a:ext cx="6096000" cy="338554"/>
          </a:xfrm>
          <a:prstGeom prst="rect">
            <a:avLst/>
          </a:prstGeom>
        </p:spPr>
        <p:txBody>
          <a:bodyPr>
            <a:spAutoFit/>
          </a:bodyPr>
          <a:lstStyle/>
          <a:p>
            <a:pPr algn="ctr"/>
            <a:r>
              <a:rPr lang="en-US" sz="1600">
                <a:latin typeface="Raleway" pitchFamily="2" charset="0"/>
              </a:rPr>
              <a:t>Row differential delay (ns)</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7905"/>
          <a:stretch/>
        </p:blipFill>
        <p:spPr>
          <a:xfrm rot="16200000">
            <a:off x="2887669" y="3059752"/>
            <a:ext cx="4507331" cy="107748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6274" b="17060"/>
          <a:stretch/>
        </p:blipFill>
        <p:spPr>
          <a:xfrm>
            <a:off x="5477360" y="5651862"/>
            <a:ext cx="6041271" cy="1087763"/>
          </a:xfrm>
          <a:prstGeom prst="rect">
            <a:avLst/>
          </a:prstGeom>
        </p:spPr>
      </p:pic>
      <p:sp>
        <p:nvSpPr>
          <p:cNvPr id="14" name="Rectangle 13"/>
          <p:cNvSpPr/>
          <p:nvPr/>
        </p:nvSpPr>
        <p:spPr>
          <a:xfrm>
            <a:off x="4578773" y="1344828"/>
            <a:ext cx="6939858" cy="541500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6200000">
            <a:off x="-643449" y="4711920"/>
            <a:ext cx="2654717" cy="369332"/>
          </a:xfrm>
          <a:prstGeom prst="rect">
            <a:avLst/>
          </a:prstGeom>
        </p:spPr>
        <p:txBody>
          <a:bodyPr wrap="square">
            <a:spAutoFit/>
          </a:bodyPr>
          <a:lstStyle/>
          <a:p>
            <a:pPr algn="ctr"/>
            <a:r>
              <a:rPr lang="en-US">
                <a:latin typeface="Raleway" pitchFamily="2" charset="0"/>
              </a:rPr>
              <a:t>Counts</a:t>
            </a:r>
          </a:p>
        </p:txBody>
      </p:sp>
      <p:sp>
        <p:nvSpPr>
          <p:cNvPr id="24" name="Rectangle 23"/>
          <p:cNvSpPr/>
          <p:nvPr/>
        </p:nvSpPr>
        <p:spPr>
          <a:xfrm>
            <a:off x="1460633" y="6043177"/>
            <a:ext cx="2654717" cy="646331"/>
          </a:xfrm>
          <a:prstGeom prst="rect">
            <a:avLst/>
          </a:prstGeom>
        </p:spPr>
        <p:txBody>
          <a:bodyPr wrap="square">
            <a:spAutoFit/>
          </a:bodyPr>
          <a:lstStyle/>
          <a:p>
            <a:pPr algn="ctr"/>
            <a:r>
              <a:rPr lang="en-US" dirty="0">
                <a:latin typeface="Raleway" pitchFamily="2" charset="0"/>
              </a:rPr>
              <a:t>Offset from nearest row/column (</a:t>
            </a:r>
            <a:r>
              <a:rPr lang="en-US" dirty="0" err="1">
                <a:latin typeface="Raleway" pitchFamily="2" charset="0"/>
              </a:rPr>
              <a:t>ps</a:t>
            </a:r>
            <a:r>
              <a:rPr lang="en-US" dirty="0">
                <a:latin typeface="Raleway" pitchFamily="2" charset="0"/>
              </a:rPr>
              <a:t>)</a:t>
            </a:r>
          </a:p>
        </p:txBody>
      </p:sp>
      <p:pic>
        <p:nvPicPr>
          <p:cNvPr id="15" name="Picture 14"/>
          <p:cNvPicPr>
            <a:picLocks noChangeAspect="1"/>
          </p:cNvPicPr>
          <p:nvPr/>
        </p:nvPicPr>
        <p:blipFill>
          <a:blip r:embed="rId6"/>
          <a:stretch>
            <a:fillRect/>
          </a:stretch>
        </p:blipFill>
        <p:spPr>
          <a:xfrm>
            <a:off x="892395" y="3539785"/>
            <a:ext cx="3530114" cy="2523264"/>
          </a:xfrm>
          <a:prstGeom prst="rect">
            <a:avLst/>
          </a:prstGeom>
        </p:spPr>
      </p:pic>
      <p:sp>
        <p:nvSpPr>
          <p:cNvPr id="25" name="Rectangle 24"/>
          <p:cNvSpPr/>
          <p:nvPr/>
        </p:nvSpPr>
        <p:spPr>
          <a:xfrm>
            <a:off x="2176806" y="4052330"/>
            <a:ext cx="2654717" cy="646331"/>
          </a:xfrm>
          <a:prstGeom prst="rect">
            <a:avLst/>
          </a:prstGeom>
        </p:spPr>
        <p:txBody>
          <a:bodyPr wrap="square">
            <a:spAutoFit/>
          </a:bodyPr>
          <a:lstStyle/>
          <a:p>
            <a:pPr algn="ctr"/>
            <a:r>
              <a:rPr lang="en-US">
                <a:latin typeface="Raleway" pitchFamily="2" charset="0"/>
              </a:rPr>
              <a:t>FWHM</a:t>
            </a:r>
          </a:p>
          <a:p>
            <a:pPr algn="ctr"/>
            <a:r>
              <a:rPr lang="en-US">
                <a:latin typeface="Raleway" pitchFamily="2" charset="0"/>
              </a:rPr>
              <a:t>28.0 ps</a:t>
            </a:r>
          </a:p>
        </p:txBody>
      </p:sp>
    </p:spTree>
    <p:extLst>
      <p:ext uri="{BB962C8B-B14F-4D97-AF65-F5344CB8AC3E}">
        <p14:creationId xmlns:p14="http://schemas.microsoft.com/office/powerpoint/2010/main" val="458816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Principles of operation</a:t>
            </a:r>
          </a:p>
        </p:txBody>
      </p:sp>
      <p:pic>
        <p:nvPicPr>
          <p:cNvPr id="8" name="Content Placeholder 7"/>
          <p:cNvPicPr>
            <a:picLocks noGrp="1" noChangeAspect="1"/>
          </p:cNvPicPr>
          <p:nvPr>
            <p:ph idx="1"/>
          </p:nvPr>
        </p:nvPicPr>
        <p:blipFill rotWithShape="1">
          <a:blip r:embed="rId2"/>
          <a:srcRect r="52690"/>
          <a:stretch/>
        </p:blipFill>
        <p:spPr>
          <a:xfrm>
            <a:off x="3253657" y="1632849"/>
            <a:ext cx="5684686" cy="4526418"/>
          </a:xfrm>
          <a:prstGeom prst="rect">
            <a:avLst/>
          </a:prstGeom>
        </p:spPr>
      </p:pic>
      <p:sp>
        <p:nvSpPr>
          <p:cNvPr id="5" name="Slide Number Placeholder 4"/>
          <p:cNvSpPr>
            <a:spLocks noGrp="1"/>
          </p:cNvSpPr>
          <p:nvPr>
            <p:ph type="sldNum" sz="quarter" idx="12"/>
          </p:nvPr>
        </p:nvSpPr>
        <p:spPr/>
        <p:txBody>
          <a:bodyPr/>
          <a:lstStyle/>
          <a:p>
            <a:fld id="{51C64657-0F1D-478E-B4DB-4CB10B8DD85F}" type="slidenum">
              <a:rPr lang="en-US" smtClean="0"/>
              <a:t>3</a:t>
            </a:fld>
            <a:endParaRPr lang="en-US"/>
          </a:p>
        </p:txBody>
      </p:sp>
      <p:pic>
        <p:nvPicPr>
          <p:cNvPr id="2" name="Picture 1"/>
          <p:cNvPicPr>
            <a:picLocks noChangeAspect="1"/>
          </p:cNvPicPr>
          <p:nvPr/>
        </p:nvPicPr>
        <p:blipFill>
          <a:blip r:embed="rId3"/>
          <a:stretch>
            <a:fillRect/>
          </a:stretch>
        </p:blipFill>
        <p:spPr>
          <a:xfrm>
            <a:off x="6918760" y="1909244"/>
            <a:ext cx="4438689" cy="4145567"/>
          </a:xfrm>
          <a:prstGeom prst="rect">
            <a:avLst/>
          </a:prstGeom>
        </p:spPr>
      </p:pic>
      <p:pic>
        <p:nvPicPr>
          <p:cNvPr id="7" name="Picture 6"/>
          <p:cNvPicPr>
            <a:picLocks noChangeAspect="1"/>
          </p:cNvPicPr>
          <p:nvPr/>
        </p:nvPicPr>
        <p:blipFill>
          <a:blip r:embed="rId3"/>
          <a:stretch>
            <a:fillRect/>
          </a:stretch>
        </p:blipFill>
        <p:spPr>
          <a:xfrm>
            <a:off x="2775862" y="3163330"/>
            <a:ext cx="4438689" cy="3048165"/>
          </a:xfrm>
          <a:prstGeom prst="rect">
            <a:avLst/>
          </a:prstGeom>
        </p:spPr>
      </p:pic>
      <p:pic>
        <p:nvPicPr>
          <p:cNvPr id="9" name="Picture 8"/>
          <p:cNvPicPr>
            <a:picLocks noChangeAspect="1"/>
          </p:cNvPicPr>
          <p:nvPr/>
        </p:nvPicPr>
        <p:blipFill>
          <a:blip r:embed="rId3"/>
          <a:stretch>
            <a:fillRect/>
          </a:stretch>
        </p:blipFill>
        <p:spPr>
          <a:xfrm>
            <a:off x="3195770" y="2777715"/>
            <a:ext cx="2383571" cy="1621290"/>
          </a:xfrm>
          <a:prstGeom prst="rect">
            <a:avLst/>
          </a:prstGeom>
        </p:spPr>
      </p:pic>
      <p:pic>
        <p:nvPicPr>
          <p:cNvPr id="3" name="Picture 2"/>
          <p:cNvPicPr>
            <a:picLocks noChangeAspect="1"/>
          </p:cNvPicPr>
          <p:nvPr/>
        </p:nvPicPr>
        <p:blipFill>
          <a:blip r:embed="rId4"/>
          <a:stretch>
            <a:fillRect/>
          </a:stretch>
        </p:blipFill>
        <p:spPr>
          <a:xfrm rot="1570352">
            <a:off x="5897451" y="2196745"/>
            <a:ext cx="2010056" cy="638264"/>
          </a:xfrm>
          <a:prstGeom prst="rect">
            <a:avLst/>
          </a:prstGeom>
        </p:spPr>
      </p:pic>
    </p:spTree>
    <p:extLst>
      <p:ext uri="{BB962C8B-B14F-4D97-AF65-F5344CB8AC3E}">
        <p14:creationId xmlns:p14="http://schemas.microsoft.com/office/powerpoint/2010/main" val="127417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First result: 1,024-pixel array</a:t>
            </a:r>
          </a:p>
        </p:txBody>
      </p:sp>
      <p:sp>
        <p:nvSpPr>
          <p:cNvPr id="3" name="Content Placeholder 2"/>
          <p:cNvSpPr>
            <a:spLocks noGrp="1"/>
          </p:cNvSpPr>
          <p:nvPr>
            <p:ph sz="half" idx="1"/>
          </p:nvPr>
        </p:nvSpPr>
        <p:spPr/>
        <p:txBody>
          <a:bodyPr/>
          <a:lstStyle/>
          <a:p>
            <a:r>
              <a:rPr lang="en-US"/>
              <a:t>Imaging a 373 nm spot</a:t>
            </a:r>
          </a:p>
          <a:p>
            <a:r>
              <a:rPr lang="en-US"/>
              <a:t>Approaching unity Q.E., but not quite</a:t>
            </a:r>
          </a:p>
          <a:p>
            <a:endParaRPr lang="en-US"/>
          </a:p>
          <a:p>
            <a:endParaRPr lang="en-US"/>
          </a:p>
        </p:txBody>
      </p:sp>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495" t="27904" r="4308" b="5364"/>
          <a:stretch/>
        </p:blipFill>
        <p:spPr>
          <a:xfrm>
            <a:off x="6465332" y="2561393"/>
            <a:ext cx="5532099" cy="3241465"/>
          </a:xfrm>
        </p:spPr>
      </p:pic>
      <p:sp>
        <p:nvSpPr>
          <p:cNvPr id="6" name="Slide Number Placeholder 5"/>
          <p:cNvSpPr>
            <a:spLocks noGrp="1"/>
          </p:cNvSpPr>
          <p:nvPr>
            <p:ph type="sldNum" sz="quarter" idx="12"/>
          </p:nvPr>
        </p:nvSpPr>
        <p:spPr/>
        <p:txBody>
          <a:bodyPr/>
          <a:lstStyle/>
          <a:p>
            <a:fld id="{51C64657-0F1D-478E-B4DB-4CB10B8DD85F}" type="slidenum">
              <a:rPr lang="en-US" smtClean="0"/>
              <a:t>30</a:t>
            </a:fld>
            <a:endParaRPr lang="en-US"/>
          </a:p>
        </p:txBody>
      </p:sp>
      <p:sp>
        <p:nvSpPr>
          <p:cNvPr id="8" name="TextBox 7"/>
          <p:cNvSpPr txBox="1"/>
          <p:nvPr/>
        </p:nvSpPr>
        <p:spPr>
          <a:xfrm>
            <a:off x="10767526" y="4898571"/>
            <a:ext cx="811761" cy="369332"/>
          </a:xfrm>
          <a:prstGeom prst="rect">
            <a:avLst/>
          </a:prstGeom>
          <a:noFill/>
        </p:spPr>
        <p:txBody>
          <a:bodyPr wrap="none" rtlCol="0">
            <a:spAutoFit/>
          </a:bodyPr>
          <a:lstStyle/>
          <a:p>
            <a:r>
              <a:rPr lang="en-US"/>
              <a:t>X-pixel</a:t>
            </a:r>
          </a:p>
        </p:txBody>
      </p:sp>
      <p:sp>
        <p:nvSpPr>
          <p:cNvPr id="9" name="TextBox 8"/>
          <p:cNvSpPr txBox="1"/>
          <p:nvPr/>
        </p:nvSpPr>
        <p:spPr>
          <a:xfrm>
            <a:off x="7392956" y="5433526"/>
            <a:ext cx="811761" cy="369332"/>
          </a:xfrm>
          <a:prstGeom prst="rect">
            <a:avLst/>
          </a:prstGeom>
          <a:noFill/>
        </p:spPr>
        <p:txBody>
          <a:bodyPr wrap="none" rtlCol="0">
            <a:spAutoFit/>
          </a:bodyPr>
          <a:lstStyle/>
          <a:p>
            <a:r>
              <a:rPr lang="en-US"/>
              <a:t>Y-pixel</a:t>
            </a:r>
          </a:p>
        </p:txBody>
      </p:sp>
      <p:sp>
        <p:nvSpPr>
          <p:cNvPr id="10" name="TextBox 9"/>
          <p:cNvSpPr txBox="1"/>
          <p:nvPr/>
        </p:nvSpPr>
        <p:spPr>
          <a:xfrm rot="16200000">
            <a:off x="5888787" y="3397539"/>
            <a:ext cx="838178" cy="369332"/>
          </a:xfrm>
          <a:prstGeom prst="rect">
            <a:avLst/>
          </a:prstGeom>
          <a:noFill/>
        </p:spPr>
        <p:txBody>
          <a:bodyPr wrap="none" rtlCol="0">
            <a:spAutoFit/>
          </a:bodyPr>
          <a:lstStyle/>
          <a:p>
            <a:r>
              <a:rPr lang="en-US"/>
              <a:t>Counts</a:t>
            </a:r>
          </a:p>
        </p:txBody>
      </p:sp>
      <p:sp>
        <p:nvSpPr>
          <p:cNvPr id="11" name="Rectangle 10"/>
          <p:cNvSpPr/>
          <p:nvPr/>
        </p:nvSpPr>
        <p:spPr>
          <a:xfrm>
            <a:off x="5496940" y="6479817"/>
            <a:ext cx="6096000" cy="307777"/>
          </a:xfrm>
          <a:prstGeom prst="rect">
            <a:avLst/>
          </a:prstGeom>
        </p:spPr>
        <p:txBody>
          <a:bodyPr>
            <a:spAutoFit/>
          </a:bodyPr>
          <a:lstStyle/>
          <a:p>
            <a:r>
              <a:rPr lang="en-US" sz="1400"/>
              <a:t>A. N. McCaughan </a:t>
            </a:r>
            <a:r>
              <a:rPr lang="en-US" sz="1400" i="1"/>
              <a:t>et al.</a:t>
            </a:r>
            <a:r>
              <a:rPr lang="en-US" sz="1400"/>
              <a:t>, </a:t>
            </a:r>
            <a:r>
              <a:rPr lang="en-US" sz="1400" i="1"/>
              <a:t>Appl. Phys. Lett.</a:t>
            </a:r>
            <a:r>
              <a:rPr lang="en-US" sz="1400"/>
              <a:t>, vol. 121, no. 10, p. 102602, Sep. 2022</a:t>
            </a:r>
          </a:p>
        </p:txBody>
      </p:sp>
      <p:pic>
        <p:nvPicPr>
          <p:cNvPr id="12" name="Picture 11"/>
          <p:cNvPicPr>
            <a:picLocks noChangeAspect="1"/>
          </p:cNvPicPr>
          <p:nvPr/>
        </p:nvPicPr>
        <p:blipFill>
          <a:blip r:embed="rId3"/>
          <a:stretch>
            <a:fillRect/>
          </a:stretch>
        </p:blipFill>
        <p:spPr>
          <a:xfrm>
            <a:off x="672451" y="3223583"/>
            <a:ext cx="5160892" cy="3124944"/>
          </a:xfrm>
          <a:prstGeom prst="rect">
            <a:avLst/>
          </a:prstGeom>
        </p:spPr>
      </p:pic>
    </p:spTree>
    <p:extLst>
      <p:ext uri="{BB962C8B-B14F-4D97-AF65-F5344CB8AC3E}">
        <p14:creationId xmlns:p14="http://schemas.microsoft.com/office/powerpoint/2010/main" val="2125421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4889" b="4756"/>
          <a:stretch/>
        </p:blipFill>
        <p:spPr>
          <a:xfrm>
            <a:off x="2873829" y="1690688"/>
            <a:ext cx="5940118" cy="4425301"/>
          </a:xfrm>
          <a:prstGeom prst="rect">
            <a:avLst/>
          </a:prstGeom>
        </p:spPr>
      </p:pic>
      <p:sp>
        <p:nvSpPr>
          <p:cNvPr id="2" name="Title 1"/>
          <p:cNvSpPr>
            <a:spLocks noGrp="1"/>
          </p:cNvSpPr>
          <p:nvPr>
            <p:ph type="title"/>
          </p:nvPr>
        </p:nvSpPr>
        <p:spPr/>
        <p:txBody>
          <a:bodyPr/>
          <a:lstStyle/>
          <a:p>
            <a:r>
              <a:rPr lang="en-US"/>
              <a:t>SNSPD arrays over the years</a:t>
            </a:r>
          </a:p>
        </p:txBody>
      </p:sp>
      <p:sp>
        <p:nvSpPr>
          <p:cNvPr id="5" name="Slide Number Placeholder 4"/>
          <p:cNvSpPr>
            <a:spLocks noGrp="1"/>
          </p:cNvSpPr>
          <p:nvPr>
            <p:ph type="sldNum" sz="quarter" idx="12"/>
          </p:nvPr>
        </p:nvSpPr>
        <p:spPr/>
        <p:txBody>
          <a:bodyPr/>
          <a:lstStyle/>
          <a:p>
            <a:fld id="{51C64657-0F1D-478E-B4DB-4CB10B8DD85F}" type="slidenum">
              <a:rPr lang="en-US" smtClean="0"/>
              <a:t>31</a:t>
            </a:fld>
            <a:endParaRPr lang="en-US"/>
          </a:p>
        </p:txBody>
      </p:sp>
      <p:sp>
        <p:nvSpPr>
          <p:cNvPr id="22" name="TextBox 21"/>
          <p:cNvSpPr txBox="1"/>
          <p:nvPr/>
        </p:nvSpPr>
        <p:spPr>
          <a:xfrm>
            <a:off x="5439747" y="6125842"/>
            <a:ext cx="950901" cy="523220"/>
          </a:xfrm>
          <a:prstGeom prst="rect">
            <a:avLst/>
          </a:prstGeom>
          <a:noFill/>
        </p:spPr>
        <p:txBody>
          <a:bodyPr wrap="none" rtlCol="0">
            <a:spAutoFit/>
          </a:bodyPr>
          <a:lstStyle/>
          <a:p>
            <a:r>
              <a:rPr lang="en-US" sz="2800">
                <a:latin typeface="Raleway" pitchFamily="2" charset="0"/>
              </a:rPr>
              <a:t>Year</a:t>
            </a:r>
          </a:p>
        </p:txBody>
      </p:sp>
      <p:sp>
        <p:nvSpPr>
          <p:cNvPr id="23" name="TextBox 22"/>
          <p:cNvSpPr txBox="1"/>
          <p:nvPr/>
        </p:nvSpPr>
        <p:spPr>
          <a:xfrm rot="16200000">
            <a:off x="1421431" y="3496836"/>
            <a:ext cx="1798890" cy="523220"/>
          </a:xfrm>
          <a:prstGeom prst="rect">
            <a:avLst/>
          </a:prstGeom>
          <a:noFill/>
        </p:spPr>
        <p:txBody>
          <a:bodyPr wrap="none" rtlCol="0">
            <a:spAutoFit/>
          </a:bodyPr>
          <a:lstStyle/>
          <a:p>
            <a:r>
              <a:rPr lang="en-US" sz="2800">
                <a:latin typeface="Raleway" pitchFamily="2" charset="0"/>
              </a:rPr>
              <a:t>Array size</a:t>
            </a:r>
          </a:p>
        </p:txBody>
      </p:sp>
      <p:pic>
        <p:nvPicPr>
          <p:cNvPr id="4" name="Picture 3"/>
          <p:cNvPicPr>
            <a:picLocks noChangeAspect="1"/>
          </p:cNvPicPr>
          <p:nvPr/>
        </p:nvPicPr>
        <p:blipFill>
          <a:blip r:embed="rId3"/>
          <a:stretch>
            <a:fillRect/>
          </a:stretch>
        </p:blipFill>
        <p:spPr>
          <a:xfrm>
            <a:off x="7809687" y="1881285"/>
            <a:ext cx="724001" cy="562053"/>
          </a:xfrm>
          <a:prstGeom prst="rect">
            <a:avLst/>
          </a:prstGeom>
        </p:spPr>
      </p:pic>
      <p:sp>
        <p:nvSpPr>
          <p:cNvPr id="15" name="Content Placeholder 3">
            <a:extLst>
              <a:ext uri="{FF2B5EF4-FFF2-40B4-BE49-F238E27FC236}">
                <a16:creationId xmlns:a16="http://schemas.microsoft.com/office/drawing/2014/main" id="{A3AE11C1-42B6-435B-A58D-86AC67FBE09D}"/>
              </a:ext>
            </a:extLst>
          </p:cNvPr>
          <p:cNvSpPr txBox="1">
            <a:spLocks/>
          </p:cNvSpPr>
          <p:nvPr/>
        </p:nvSpPr>
        <p:spPr>
          <a:xfrm>
            <a:off x="9025128" y="3456992"/>
            <a:ext cx="2244732" cy="852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This work</a:t>
            </a:r>
          </a:p>
        </p:txBody>
      </p:sp>
      <p:cxnSp>
        <p:nvCxnSpPr>
          <p:cNvPr id="12" name="Straight Arrow Connector 11"/>
          <p:cNvCxnSpPr/>
          <p:nvPr/>
        </p:nvCxnSpPr>
        <p:spPr>
          <a:xfrm flipH="1" flipV="1">
            <a:off x="7968344" y="3452327"/>
            <a:ext cx="1056784" cy="2235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12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First result: 1,024-pixel array</a:t>
            </a:r>
          </a:p>
        </p:txBody>
      </p:sp>
      <p:sp>
        <p:nvSpPr>
          <p:cNvPr id="3" name="Content Placeholder 2"/>
          <p:cNvSpPr>
            <a:spLocks noGrp="1"/>
          </p:cNvSpPr>
          <p:nvPr>
            <p:ph sz="half" idx="1"/>
          </p:nvPr>
        </p:nvSpPr>
        <p:spPr/>
        <p:txBody>
          <a:bodyPr/>
          <a:lstStyle/>
          <a:p>
            <a:r>
              <a:rPr lang="en-US"/>
              <a:t>Many issues with this array</a:t>
            </a:r>
          </a:p>
          <a:p>
            <a:pPr lvl="1"/>
            <a:endParaRPr lang="en-US"/>
          </a:p>
          <a:p>
            <a:pPr lvl="1"/>
            <a:r>
              <a:rPr lang="en-US"/>
              <a:t>Poor detector yield (~90%)</a:t>
            </a:r>
          </a:p>
          <a:p>
            <a:pPr lvl="1"/>
            <a:endParaRPr lang="en-US"/>
          </a:p>
          <a:p>
            <a:pPr lvl="1"/>
            <a:r>
              <a:rPr lang="en-US"/>
              <a:t>Upper layer superconductor degraded vs lower layer</a:t>
            </a:r>
          </a:p>
          <a:p>
            <a:pPr lvl="1"/>
            <a:endParaRPr lang="en-US"/>
          </a:p>
          <a:p>
            <a:pPr lvl="1"/>
            <a:r>
              <a:rPr lang="en-US"/>
              <a:t>Non-uniform heater properties</a:t>
            </a:r>
          </a:p>
          <a:p>
            <a:pPr lvl="1"/>
            <a:endParaRPr lang="en-US"/>
          </a:p>
          <a:p>
            <a:pPr lvl="1"/>
            <a:endParaRPr lang="en-US"/>
          </a:p>
          <a:p>
            <a:endParaRPr lang="en-US"/>
          </a:p>
        </p:txBody>
      </p:sp>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495" t="27904" r="4308" b="5364"/>
          <a:stretch/>
        </p:blipFill>
        <p:spPr>
          <a:xfrm>
            <a:off x="6465332" y="2561393"/>
            <a:ext cx="5532099" cy="3241465"/>
          </a:xfrm>
        </p:spPr>
      </p:pic>
      <p:sp>
        <p:nvSpPr>
          <p:cNvPr id="6" name="Slide Number Placeholder 5"/>
          <p:cNvSpPr>
            <a:spLocks noGrp="1"/>
          </p:cNvSpPr>
          <p:nvPr>
            <p:ph type="sldNum" sz="quarter" idx="12"/>
          </p:nvPr>
        </p:nvSpPr>
        <p:spPr/>
        <p:txBody>
          <a:bodyPr/>
          <a:lstStyle/>
          <a:p>
            <a:fld id="{51C64657-0F1D-478E-B4DB-4CB10B8DD85F}" type="slidenum">
              <a:rPr lang="en-US" smtClean="0"/>
              <a:t>32</a:t>
            </a:fld>
            <a:endParaRPr lang="en-US"/>
          </a:p>
        </p:txBody>
      </p:sp>
      <p:sp>
        <p:nvSpPr>
          <p:cNvPr id="8" name="TextBox 7"/>
          <p:cNvSpPr txBox="1"/>
          <p:nvPr/>
        </p:nvSpPr>
        <p:spPr>
          <a:xfrm>
            <a:off x="10767526" y="4898571"/>
            <a:ext cx="811761" cy="369332"/>
          </a:xfrm>
          <a:prstGeom prst="rect">
            <a:avLst/>
          </a:prstGeom>
          <a:noFill/>
        </p:spPr>
        <p:txBody>
          <a:bodyPr wrap="none" rtlCol="0">
            <a:spAutoFit/>
          </a:bodyPr>
          <a:lstStyle/>
          <a:p>
            <a:r>
              <a:rPr lang="en-US"/>
              <a:t>X-pixel</a:t>
            </a:r>
          </a:p>
        </p:txBody>
      </p:sp>
      <p:sp>
        <p:nvSpPr>
          <p:cNvPr id="9" name="TextBox 8"/>
          <p:cNvSpPr txBox="1"/>
          <p:nvPr/>
        </p:nvSpPr>
        <p:spPr>
          <a:xfrm>
            <a:off x="7392956" y="5433526"/>
            <a:ext cx="811761" cy="369332"/>
          </a:xfrm>
          <a:prstGeom prst="rect">
            <a:avLst/>
          </a:prstGeom>
          <a:noFill/>
        </p:spPr>
        <p:txBody>
          <a:bodyPr wrap="none" rtlCol="0">
            <a:spAutoFit/>
          </a:bodyPr>
          <a:lstStyle/>
          <a:p>
            <a:r>
              <a:rPr lang="en-US"/>
              <a:t>Y-pixel</a:t>
            </a:r>
          </a:p>
        </p:txBody>
      </p:sp>
      <p:sp>
        <p:nvSpPr>
          <p:cNvPr id="10" name="TextBox 9"/>
          <p:cNvSpPr txBox="1"/>
          <p:nvPr/>
        </p:nvSpPr>
        <p:spPr>
          <a:xfrm rot="16200000">
            <a:off x="5888787" y="3397539"/>
            <a:ext cx="838178" cy="369332"/>
          </a:xfrm>
          <a:prstGeom prst="rect">
            <a:avLst/>
          </a:prstGeom>
          <a:noFill/>
        </p:spPr>
        <p:txBody>
          <a:bodyPr wrap="none" rtlCol="0">
            <a:spAutoFit/>
          </a:bodyPr>
          <a:lstStyle/>
          <a:p>
            <a:r>
              <a:rPr lang="en-US"/>
              <a:t>Counts</a:t>
            </a:r>
          </a:p>
        </p:txBody>
      </p:sp>
      <p:sp>
        <p:nvSpPr>
          <p:cNvPr id="11" name="Rectangle 10"/>
          <p:cNvSpPr/>
          <p:nvPr/>
        </p:nvSpPr>
        <p:spPr>
          <a:xfrm>
            <a:off x="5496940" y="6479817"/>
            <a:ext cx="6096000" cy="307777"/>
          </a:xfrm>
          <a:prstGeom prst="rect">
            <a:avLst/>
          </a:prstGeom>
        </p:spPr>
        <p:txBody>
          <a:bodyPr>
            <a:spAutoFit/>
          </a:bodyPr>
          <a:lstStyle/>
          <a:p>
            <a:r>
              <a:rPr lang="en-US" sz="1400"/>
              <a:t>A. N. McCaughan </a:t>
            </a:r>
            <a:r>
              <a:rPr lang="en-US" sz="1400" i="1"/>
              <a:t>et al.</a:t>
            </a:r>
            <a:r>
              <a:rPr lang="en-US" sz="1400"/>
              <a:t>, </a:t>
            </a:r>
            <a:r>
              <a:rPr lang="en-US" sz="1400" i="1"/>
              <a:t>Appl. Phys. Lett.</a:t>
            </a:r>
            <a:r>
              <a:rPr lang="en-US" sz="1400"/>
              <a:t>, vol. 121, no. 10, p. 102602, Sep. 2022</a:t>
            </a:r>
          </a:p>
        </p:txBody>
      </p:sp>
    </p:spTree>
    <p:extLst>
      <p:ext uri="{BB962C8B-B14F-4D97-AF65-F5344CB8AC3E}">
        <p14:creationId xmlns:p14="http://schemas.microsoft.com/office/powerpoint/2010/main" val="1681064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31CBD6-D2D3-4E02-83C8-EF5407A03E43}"/>
              </a:ext>
            </a:extLst>
          </p:cNvPr>
          <p:cNvPicPr>
            <a:picLocks noChangeAspect="1"/>
          </p:cNvPicPr>
          <p:nvPr/>
        </p:nvPicPr>
        <p:blipFill>
          <a:blip r:embed="rId3"/>
          <a:stretch>
            <a:fillRect/>
          </a:stretch>
        </p:blipFill>
        <p:spPr>
          <a:xfrm>
            <a:off x="754678" y="1814446"/>
            <a:ext cx="4588184" cy="2743200"/>
          </a:xfrm>
          <a:prstGeom prst="rect">
            <a:avLst/>
          </a:prstGeom>
        </p:spPr>
      </p:pic>
      <p:pic>
        <p:nvPicPr>
          <p:cNvPr id="10" name="Picture 9">
            <a:extLst>
              <a:ext uri="{FF2B5EF4-FFF2-40B4-BE49-F238E27FC236}">
                <a16:creationId xmlns:a16="http://schemas.microsoft.com/office/drawing/2014/main" id="{1F5CA238-4667-46D7-B839-FBF540F7A300}"/>
              </a:ext>
            </a:extLst>
          </p:cNvPr>
          <p:cNvPicPr>
            <a:picLocks noChangeAspect="1"/>
          </p:cNvPicPr>
          <p:nvPr/>
        </p:nvPicPr>
        <p:blipFill>
          <a:blip r:embed="rId4">
            <a:alphaModFix/>
          </a:blip>
          <a:stretch>
            <a:fillRect/>
          </a:stretch>
        </p:blipFill>
        <p:spPr>
          <a:xfrm>
            <a:off x="765499" y="1814446"/>
            <a:ext cx="4577363" cy="2743200"/>
          </a:xfrm>
          <a:prstGeom prst="rect">
            <a:avLst/>
          </a:prstGeom>
        </p:spPr>
      </p:pic>
      <p:pic>
        <p:nvPicPr>
          <p:cNvPr id="12" name="Picture 11">
            <a:extLst>
              <a:ext uri="{FF2B5EF4-FFF2-40B4-BE49-F238E27FC236}">
                <a16:creationId xmlns:a16="http://schemas.microsoft.com/office/drawing/2014/main" id="{2D2CFB71-43E0-4D5B-819C-88CE8012CE8A}"/>
              </a:ext>
            </a:extLst>
          </p:cNvPr>
          <p:cNvPicPr>
            <a:picLocks noChangeAspect="1"/>
          </p:cNvPicPr>
          <p:nvPr/>
        </p:nvPicPr>
        <p:blipFill>
          <a:blip r:embed="rId5">
            <a:alphaModFix/>
          </a:blip>
          <a:stretch>
            <a:fillRect/>
          </a:stretch>
        </p:blipFill>
        <p:spPr>
          <a:xfrm>
            <a:off x="765499" y="1711954"/>
            <a:ext cx="4577363" cy="2833984"/>
          </a:xfrm>
          <a:prstGeom prst="rect">
            <a:avLst/>
          </a:prstGeom>
        </p:spPr>
      </p:pic>
      <p:pic>
        <p:nvPicPr>
          <p:cNvPr id="15" name="Picture 14">
            <a:extLst>
              <a:ext uri="{FF2B5EF4-FFF2-40B4-BE49-F238E27FC236}">
                <a16:creationId xmlns:a16="http://schemas.microsoft.com/office/drawing/2014/main" id="{A314FC09-2CEB-4823-AA5D-9E41A786B2CC}"/>
              </a:ext>
            </a:extLst>
          </p:cNvPr>
          <p:cNvPicPr>
            <a:picLocks noChangeAspect="1"/>
          </p:cNvPicPr>
          <p:nvPr/>
        </p:nvPicPr>
        <p:blipFill>
          <a:blip r:embed="rId6">
            <a:alphaModFix/>
          </a:blip>
          <a:stretch>
            <a:fillRect/>
          </a:stretch>
        </p:blipFill>
        <p:spPr>
          <a:xfrm>
            <a:off x="744135" y="1690688"/>
            <a:ext cx="4619993" cy="2855412"/>
          </a:xfrm>
          <a:prstGeom prst="rect">
            <a:avLst/>
          </a:prstGeom>
        </p:spPr>
      </p:pic>
      <p:pic>
        <p:nvPicPr>
          <p:cNvPr id="17" name="Picture 16">
            <a:extLst>
              <a:ext uri="{FF2B5EF4-FFF2-40B4-BE49-F238E27FC236}">
                <a16:creationId xmlns:a16="http://schemas.microsoft.com/office/drawing/2014/main" id="{FC0265C8-D104-439F-916F-EDB4C8281622}"/>
              </a:ext>
            </a:extLst>
          </p:cNvPr>
          <p:cNvPicPr>
            <a:picLocks noChangeAspect="1"/>
          </p:cNvPicPr>
          <p:nvPr/>
        </p:nvPicPr>
        <p:blipFill>
          <a:blip r:embed="rId7">
            <a:alphaModFix/>
          </a:blip>
          <a:stretch>
            <a:fillRect/>
          </a:stretch>
        </p:blipFill>
        <p:spPr>
          <a:xfrm>
            <a:off x="754678" y="1700407"/>
            <a:ext cx="4619993" cy="2855413"/>
          </a:xfrm>
          <a:prstGeom prst="rect">
            <a:avLst/>
          </a:prstGeom>
        </p:spPr>
      </p:pic>
      <p:pic>
        <p:nvPicPr>
          <p:cNvPr id="19" name="Picture 18">
            <a:extLst>
              <a:ext uri="{FF2B5EF4-FFF2-40B4-BE49-F238E27FC236}">
                <a16:creationId xmlns:a16="http://schemas.microsoft.com/office/drawing/2014/main" id="{A78A6F1B-7C39-45E6-A1DF-495041AA4780}"/>
              </a:ext>
            </a:extLst>
          </p:cNvPr>
          <p:cNvPicPr>
            <a:picLocks noChangeAspect="1"/>
          </p:cNvPicPr>
          <p:nvPr/>
        </p:nvPicPr>
        <p:blipFill>
          <a:blip r:embed="rId8">
            <a:alphaModFix/>
          </a:blip>
          <a:stretch>
            <a:fillRect/>
          </a:stretch>
        </p:blipFill>
        <p:spPr>
          <a:xfrm>
            <a:off x="770718" y="1679142"/>
            <a:ext cx="4604043" cy="2845554"/>
          </a:xfrm>
          <a:prstGeom prst="rect">
            <a:avLst/>
          </a:prstGeom>
        </p:spPr>
      </p:pic>
      <p:pic>
        <p:nvPicPr>
          <p:cNvPr id="21" name="Picture 20">
            <a:extLst>
              <a:ext uri="{FF2B5EF4-FFF2-40B4-BE49-F238E27FC236}">
                <a16:creationId xmlns:a16="http://schemas.microsoft.com/office/drawing/2014/main" id="{E510123A-8D1B-4807-AAB1-FADA3FC731EB}"/>
              </a:ext>
            </a:extLst>
          </p:cNvPr>
          <p:cNvPicPr>
            <a:picLocks noChangeAspect="1"/>
          </p:cNvPicPr>
          <p:nvPr/>
        </p:nvPicPr>
        <p:blipFill>
          <a:blip r:embed="rId9">
            <a:alphaModFix/>
          </a:blip>
          <a:stretch>
            <a:fillRect/>
          </a:stretch>
        </p:blipFill>
        <p:spPr>
          <a:xfrm>
            <a:off x="674165" y="1715133"/>
            <a:ext cx="4672770" cy="2851182"/>
          </a:xfrm>
          <a:prstGeom prst="rect">
            <a:avLst/>
          </a:prstGeom>
        </p:spPr>
      </p:pic>
      <p:pic>
        <p:nvPicPr>
          <p:cNvPr id="1026" name="Picture 2">
            <a:extLst>
              <a:ext uri="{FF2B5EF4-FFF2-40B4-BE49-F238E27FC236}">
                <a16:creationId xmlns:a16="http://schemas.microsoft.com/office/drawing/2014/main" id="{BD972268-E095-4D23-87C7-A9E8EACFC4E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18986" y="1095850"/>
            <a:ext cx="6825414" cy="51190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2173" y="192584"/>
            <a:ext cx="10515600" cy="1325563"/>
          </a:xfrm>
        </p:spPr>
        <p:txBody>
          <a:bodyPr/>
          <a:lstStyle/>
          <a:p>
            <a:r>
              <a:rPr lang="en-US" dirty="0"/>
              <a:t>Fabrication process</a:t>
            </a:r>
          </a:p>
        </p:txBody>
      </p:sp>
      <p:sp>
        <p:nvSpPr>
          <p:cNvPr id="30" name="Slide Number Placeholder 5">
            <a:extLst>
              <a:ext uri="{FF2B5EF4-FFF2-40B4-BE49-F238E27FC236}">
                <a16:creationId xmlns:a16="http://schemas.microsoft.com/office/drawing/2014/main" id="{E69A2A21-5AA4-4E10-A853-23137E966537}"/>
              </a:ext>
            </a:extLst>
          </p:cNvPr>
          <p:cNvSpPr txBox="1">
            <a:spLocks/>
          </p:cNvSpPr>
          <p:nvPr/>
        </p:nvSpPr>
        <p:spPr>
          <a:xfrm>
            <a:off x="9301842" y="65398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64657-0F1D-478E-B4DB-4CB10B8DD85F}" type="slidenum">
              <a:rPr lang="en-US" smtClean="0"/>
              <a:pPr/>
              <a:t>33</a:t>
            </a:fld>
            <a:endParaRPr lang="en-US" dirty="0"/>
          </a:p>
        </p:txBody>
      </p:sp>
      <p:sp>
        <p:nvSpPr>
          <p:cNvPr id="3" name="Rectangle 2">
            <a:extLst>
              <a:ext uri="{FF2B5EF4-FFF2-40B4-BE49-F238E27FC236}">
                <a16:creationId xmlns:a16="http://schemas.microsoft.com/office/drawing/2014/main" id="{C7F56DE3-3F3F-4510-B73E-EBA3A5BE814E}"/>
              </a:ext>
            </a:extLst>
          </p:cNvPr>
          <p:cNvSpPr/>
          <p:nvPr/>
        </p:nvSpPr>
        <p:spPr>
          <a:xfrm>
            <a:off x="6124734" y="1791586"/>
            <a:ext cx="457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BEF3E3-4833-486E-AC72-71962D3B0BBA}"/>
              </a:ext>
            </a:extLst>
          </p:cNvPr>
          <p:cNvSpPr txBox="1"/>
          <p:nvPr/>
        </p:nvSpPr>
        <p:spPr>
          <a:xfrm>
            <a:off x="6018146" y="1467973"/>
            <a:ext cx="670376" cy="369332"/>
          </a:xfrm>
          <a:prstGeom prst="rect">
            <a:avLst/>
          </a:prstGeom>
          <a:noFill/>
          <a:ln>
            <a:noFill/>
          </a:ln>
        </p:spPr>
        <p:txBody>
          <a:bodyPr wrap="none" rtlCol="0">
            <a:spAutoFit/>
          </a:bodyPr>
          <a:lstStyle/>
          <a:p>
            <a:r>
              <a:rPr lang="en-US" dirty="0">
                <a:solidFill>
                  <a:schemeClr val="bg1"/>
                </a:solidFill>
              </a:rPr>
              <a:t>1mm</a:t>
            </a:r>
          </a:p>
        </p:txBody>
      </p:sp>
      <p:sp>
        <p:nvSpPr>
          <p:cNvPr id="22" name="TextBox 21">
            <a:extLst>
              <a:ext uri="{FF2B5EF4-FFF2-40B4-BE49-F238E27FC236}">
                <a16:creationId xmlns:a16="http://schemas.microsoft.com/office/drawing/2014/main" id="{DF0C18A7-00E3-4E0C-BA3F-27AEA5513CA7}"/>
              </a:ext>
            </a:extLst>
          </p:cNvPr>
          <p:cNvSpPr txBox="1"/>
          <p:nvPr/>
        </p:nvSpPr>
        <p:spPr>
          <a:xfrm>
            <a:off x="837395" y="4581181"/>
            <a:ext cx="4136966" cy="1815882"/>
          </a:xfrm>
          <a:prstGeom prst="rect">
            <a:avLst/>
          </a:prstGeom>
          <a:noFill/>
        </p:spPr>
        <p:txBody>
          <a:bodyPr wrap="none" rtlCol="0">
            <a:spAutoFit/>
          </a:bodyPr>
          <a:lstStyle/>
          <a:p>
            <a:r>
              <a:rPr lang="en-US" sz="1600" b="1" dirty="0"/>
              <a:t>6) Top Wire (Nb: 250nm, </a:t>
            </a:r>
            <a:r>
              <a:rPr lang="en-US" sz="1600" b="1" dirty="0" err="1"/>
              <a:t>PdAu</a:t>
            </a:r>
            <a:r>
              <a:rPr lang="en-US" sz="1600" b="1" dirty="0"/>
              <a:t>: 10nm)</a:t>
            </a:r>
          </a:p>
          <a:p>
            <a:r>
              <a:rPr lang="en-US" sz="1600" b="1" dirty="0"/>
              <a:t>5) Resistors (</a:t>
            </a:r>
            <a:r>
              <a:rPr lang="en-US" sz="1600" b="1" dirty="0" err="1"/>
              <a:t>PdAu</a:t>
            </a:r>
            <a:r>
              <a:rPr lang="en-US" sz="1600" b="1" dirty="0"/>
              <a:t>: 30nm)</a:t>
            </a:r>
          </a:p>
          <a:p>
            <a:r>
              <a:rPr lang="en-US" sz="1600" b="1" dirty="0"/>
              <a:t>4) Top Detector (</a:t>
            </a:r>
            <a:r>
              <a:rPr lang="en-US" sz="1600" b="1" dirty="0" err="1"/>
              <a:t>WSi</a:t>
            </a:r>
            <a:r>
              <a:rPr lang="en-US" sz="1600" b="1" dirty="0"/>
              <a:t>: 4nm, </a:t>
            </a:r>
            <a:r>
              <a:rPr lang="en-US" sz="1600" b="1" dirty="0" err="1"/>
              <a:t>aSi</a:t>
            </a:r>
            <a:r>
              <a:rPr lang="en-US" sz="1600" b="1" dirty="0"/>
              <a:t>: 2nm)</a:t>
            </a:r>
          </a:p>
          <a:p>
            <a:r>
              <a:rPr lang="en-US" sz="1600" b="1" dirty="0"/>
              <a:t>3) Insulator (</a:t>
            </a:r>
            <a:r>
              <a:rPr lang="en-US" sz="1600" b="1" dirty="0">
                <a:solidFill>
                  <a:srgbClr val="FF0000"/>
                </a:solidFill>
              </a:rPr>
              <a:t>BCB: 40nm, </a:t>
            </a:r>
            <a:r>
              <a:rPr lang="en-US" sz="1600" b="1" dirty="0"/>
              <a:t>SiO</a:t>
            </a:r>
            <a:r>
              <a:rPr lang="en-US" sz="1600" b="1" baseline="-25000" dirty="0"/>
              <a:t>2</a:t>
            </a:r>
            <a:r>
              <a:rPr lang="en-US" sz="1600" b="1" dirty="0"/>
              <a:t>: 25nm, </a:t>
            </a:r>
            <a:r>
              <a:rPr lang="en-US" sz="1600" b="1" dirty="0" err="1"/>
              <a:t>aSi</a:t>
            </a:r>
            <a:r>
              <a:rPr lang="en-US" sz="1600" b="1" dirty="0"/>
              <a:t>: 4nm)</a:t>
            </a:r>
          </a:p>
          <a:p>
            <a:r>
              <a:rPr lang="en-US" sz="1600" b="1" dirty="0">
                <a:solidFill>
                  <a:srgbClr val="FF0000"/>
                </a:solidFill>
              </a:rPr>
              <a:t>        BCB:  </a:t>
            </a:r>
            <a:r>
              <a:rPr lang="en-US" sz="1600" b="1" dirty="0" err="1"/>
              <a:t>Benzocyclobutene</a:t>
            </a:r>
            <a:endParaRPr lang="en-US" sz="1600" b="1" dirty="0"/>
          </a:p>
          <a:p>
            <a:r>
              <a:rPr lang="en-US" sz="1600" b="1" dirty="0"/>
              <a:t>2) Bottom Wire (Nb: 90nm, </a:t>
            </a:r>
            <a:r>
              <a:rPr lang="en-US" sz="1600" b="1" dirty="0" err="1"/>
              <a:t>PdAu</a:t>
            </a:r>
            <a:r>
              <a:rPr lang="en-US" sz="1600" b="1" dirty="0"/>
              <a:t>: 10nm)</a:t>
            </a:r>
          </a:p>
          <a:p>
            <a:r>
              <a:rPr lang="en-US" sz="1600" b="1" dirty="0"/>
              <a:t>1) Bottom Detector (</a:t>
            </a:r>
            <a:r>
              <a:rPr lang="en-US" sz="1600" b="1" dirty="0" err="1"/>
              <a:t>WSi</a:t>
            </a:r>
            <a:r>
              <a:rPr lang="en-US" sz="1600" b="1" dirty="0"/>
              <a:t>: 4nm, </a:t>
            </a:r>
            <a:r>
              <a:rPr lang="en-US" sz="1600" b="1" dirty="0" err="1"/>
              <a:t>aSi</a:t>
            </a:r>
            <a:r>
              <a:rPr lang="en-US" sz="1600" b="1" dirty="0"/>
              <a:t>: 2nm)</a:t>
            </a:r>
          </a:p>
        </p:txBody>
      </p:sp>
      <p:cxnSp>
        <p:nvCxnSpPr>
          <p:cNvPr id="9" name="Straight Arrow Connector 8">
            <a:extLst>
              <a:ext uri="{FF2B5EF4-FFF2-40B4-BE49-F238E27FC236}">
                <a16:creationId xmlns:a16="http://schemas.microsoft.com/office/drawing/2014/main" id="{370A198E-73B6-4DB3-8BAC-BB69CBF65D0C}"/>
              </a:ext>
            </a:extLst>
          </p:cNvPr>
          <p:cNvCxnSpPr>
            <a:cxnSpLocks/>
          </p:cNvCxnSpPr>
          <p:nvPr/>
        </p:nvCxnSpPr>
        <p:spPr>
          <a:xfrm>
            <a:off x="8567738" y="4204494"/>
            <a:ext cx="2743200"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AD9DD58-18F8-487F-BB1E-1DA61AB5B6CC}"/>
              </a:ext>
            </a:extLst>
          </p:cNvPr>
          <p:cNvSpPr txBox="1"/>
          <p:nvPr/>
        </p:nvSpPr>
        <p:spPr>
          <a:xfrm>
            <a:off x="9604150" y="4186488"/>
            <a:ext cx="670376" cy="369332"/>
          </a:xfrm>
          <a:prstGeom prst="rect">
            <a:avLst/>
          </a:prstGeom>
          <a:noFill/>
          <a:ln>
            <a:noFill/>
          </a:ln>
        </p:spPr>
        <p:txBody>
          <a:bodyPr wrap="none" rtlCol="0">
            <a:spAutoFit/>
          </a:bodyPr>
          <a:lstStyle/>
          <a:p>
            <a:r>
              <a:rPr lang="en-US" b="1" dirty="0">
                <a:solidFill>
                  <a:srgbClr val="FFFF00"/>
                </a:solidFill>
              </a:rPr>
              <a:t>6mm</a:t>
            </a:r>
          </a:p>
        </p:txBody>
      </p:sp>
      <p:sp>
        <p:nvSpPr>
          <p:cNvPr id="33" name="Rectangle 32">
            <a:extLst>
              <a:ext uri="{FF2B5EF4-FFF2-40B4-BE49-F238E27FC236}">
                <a16:creationId xmlns:a16="http://schemas.microsoft.com/office/drawing/2014/main" id="{B44CF485-4694-4823-AAD2-7D831EBB172D}"/>
              </a:ext>
            </a:extLst>
          </p:cNvPr>
          <p:cNvSpPr/>
          <p:nvPr/>
        </p:nvSpPr>
        <p:spPr>
          <a:xfrm rot="16200000">
            <a:off x="6168070" y="3361758"/>
            <a:ext cx="525653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734E916-DC6E-4535-8B19-6FDE7A7ECD75}"/>
              </a:ext>
            </a:extLst>
          </p:cNvPr>
          <p:cNvSpPr/>
          <p:nvPr/>
        </p:nvSpPr>
        <p:spPr>
          <a:xfrm rot="16200000">
            <a:off x="6621109" y="3361758"/>
            <a:ext cx="525653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FF8EC59-59A0-4837-B543-DE8E0F99C38B}"/>
              </a:ext>
            </a:extLst>
          </p:cNvPr>
          <p:cNvSpPr/>
          <p:nvPr/>
        </p:nvSpPr>
        <p:spPr>
          <a:xfrm rot="16200000">
            <a:off x="7727804" y="2672241"/>
            <a:ext cx="5256536"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280AF0-6FA2-452D-8E58-1077CCC36FCF}"/>
              </a:ext>
            </a:extLst>
          </p:cNvPr>
          <p:cNvSpPr/>
          <p:nvPr/>
        </p:nvSpPr>
        <p:spPr>
          <a:xfrm rot="16200000">
            <a:off x="6782426" y="2557757"/>
            <a:ext cx="457200" cy="310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A486DEB-7371-4EF7-8FFC-7460FE54C0C4}"/>
              </a:ext>
            </a:extLst>
          </p:cNvPr>
          <p:cNvSpPr/>
          <p:nvPr/>
        </p:nvSpPr>
        <p:spPr>
          <a:xfrm rot="16200000">
            <a:off x="6782426" y="3009454"/>
            <a:ext cx="457200" cy="310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415EBED-49EE-4ADD-BD8E-DDBBF7CCD1F8}"/>
              </a:ext>
            </a:extLst>
          </p:cNvPr>
          <p:cNvSpPr/>
          <p:nvPr/>
        </p:nvSpPr>
        <p:spPr>
          <a:xfrm rot="16200000">
            <a:off x="6096626" y="4152150"/>
            <a:ext cx="1828800" cy="310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EA432AD-922B-4C18-AB7B-D327BD94FD3F}"/>
              </a:ext>
            </a:extLst>
          </p:cNvPr>
          <p:cNvSpPr/>
          <p:nvPr/>
        </p:nvSpPr>
        <p:spPr>
          <a:xfrm rot="16200000">
            <a:off x="9689389" y="2759754"/>
            <a:ext cx="457200" cy="270496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34F2BB6-F819-4AEE-8DFD-FC2A063679EA}"/>
              </a:ext>
            </a:extLst>
          </p:cNvPr>
          <p:cNvSpPr/>
          <p:nvPr/>
        </p:nvSpPr>
        <p:spPr>
          <a:xfrm rot="16200000">
            <a:off x="9689389" y="3211451"/>
            <a:ext cx="457200" cy="270496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B5118BB-E0F4-433F-9277-548E61E7B039}"/>
              </a:ext>
            </a:extLst>
          </p:cNvPr>
          <p:cNvSpPr/>
          <p:nvPr/>
        </p:nvSpPr>
        <p:spPr>
          <a:xfrm rot="16200000">
            <a:off x="9003589" y="4354147"/>
            <a:ext cx="1828800" cy="270496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5DE111D-5622-4ECE-99C3-4FFC94CBDF08}"/>
              </a:ext>
            </a:extLst>
          </p:cNvPr>
          <p:cNvSpPr/>
          <p:nvPr/>
        </p:nvSpPr>
        <p:spPr>
          <a:xfrm rot="16200000">
            <a:off x="5574515" y="891477"/>
            <a:ext cx="2845554" cy="3147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A88C4C4-F2B2-457A-BCEB-CEE7A8A356E5}"/>
              </a:ext>
            </a:extLst>
          </p:cNvPr>
          <p:cNvSpPr/>
          <p:nvPr/>
        </p:nvSpPr>
        <p:spPr>
          <a:xfrm rot="16200000">
            <a:off x="10176807" y="2047853"/>
            <a:ext cx="5436335" cy="3257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34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xEl>
                                              <p:pRg st="4" end="4"/>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2">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 presetClass="entr" presetSubtype="0" fill="hold" nodeType="with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4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
                                        </p:tgtEl>
                                        <p:attrNameLst>
                                          <p:attrName>style.visibility</p:attrName>
                                        </p:attrNameLst>
                                      </p:cBhvr>
                                      <p:to>
                                        <p:strVal val="visible"/>
                                      </p:to>
                                    </p:set>
                                  </p:childTnLst>
                                </p:cTn>
                              </p:par>
                              <p:par>
                                <p:cTn id="95" presetID="1" presetClass="exit"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P spid="35" grpId="0" animBg="1"/>
      <p:bldP spid="36" grpId="0" animBg="1"/>
      <p:bldP spid="37" grpId="0" animBg="1"/>
      <p:bldP spid="38" grpId="0" animBg="1"/>
      <p:bldP spid="49" grpId="0" animBg="1"/>
      <p:bldP spid="50" grpId="0" animBg="1"/>
      <p:bldP spid="51" grpId="0" animBg="1"/>
      <p:bldP spid="52" grpId="0" animBg="1"/>
      <p:bldP spid="5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34</a:t>
            </a:fld>
            <a:endParaRPr lang="en-US"/>
          </a:p>
        </p:txBody>
      </p:sp>
      <p:sp>
        <p:nvSpPr>
          <p:cNvPr id="21" name="Rectangle 20"/>
          <p:cNvSpPr/>
          <p:nvPr/>
        </p:nvSpPr>
        <p:spPr>
          <a:xfrm rot="16200000">
            <a:off x="5261056" y="2979168"/>
            <a:ext cx="3782291" cy="338554"/>
          </a:xfrm>
          <a:prstGeom prst="rect">
            <a:avLst/>
          </a:prstGeom>
          <a:solidFill>
            <a:schemeClr val="bg1"/>
          </a:solidFill>
        </p:spPr>
        <p:txBody>
          <a:bodyPr wrap="square">
            <a:spAutoFit/>
          </a:bodyPr>
          <a:lstStyle/>
          <a:p>
            <a:pPr algn="ctr"/>
            <a:r>
              <a:rPr lang="en-US" sz="1600" dirty="0">
                <a:latin typeface="Raleway" pitchFamily="2" charset="0"/>
              </a:rPr>
              <a:t>Row differential delay (ns)</a:t>
            </a:r>
          </a:p>
        </p:txBody>
      </p:sp>
      <p:sp>
        <p:nvSpPr>
          <p:cNvPr id="20" name="Rectangle 19"/>
          <p:cNvSpPr/>
          <p:nvPr/>
        </p:nvSpPr>
        <p:spPr>
          <a:xfrm>
            <a:off x="7482572" y="5119276"/>
            <a:ext cx="3871228" cy="338554"/>
          </a:xfrm>
          <a:prstGeom prst="rect">
            <a:avLst/>
          </a:prstGeom>
          <a:noFill/>
        </p:spPr>
        <p:txBody>
          <a:bodyPr wrap="square">
            <a:spAutoFit/>
          </a:bodyPr>
          <a:lstStyle/>
          <a:p>
            <a:pPr algn="ctr"/>
            <a:r>
              <a:rPr lang="en-US" sz="1600" dirty="0">
                <a:latin typeface="Raleway" pitchFamily="2" charset="0"/>
              </a:rPr>
              <a:t>Column differential delay (ns)</a:t>
            </a:r>
          </a:p>
        </p:txBody>
      </p:sp>
      <p:pic>
        <p:nvPicPr>
          <p:cNvPr id="30" name="Picture 29" descr="A picture containing text&#10;&#10;Description automatically generated">
            <a:extLst>
              <a:ext uri="{FF2B5EF4-FFF2-40B4-BE49-F238E27FC236}">
                <a16:creationId xmlns:a16="http://schemas.microsoft.com/office/drawing/2014/main" id="{90654EEF-9132-41F5-B7A4-0610464A1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586" y="623454"/>
            <a:ext cx="5029200" cy="5029200"/>
          </a:xfrm>
          <a:prstGeom prst="rect">
            <a:avLst/>
          </a:prstGeom>
        </p:spPr>
      </p:pic>
      <p:sp>
        <p:nvSpPr>
          <p:cNvPr id="3" name="Rectangle 2">
            <a:extLst>
              <a:ext uri="{FF2B5EF4-FFF2-40B4-BE49-F238E27FC236}">
                <a16:creationId xmlns:a16="http://schemas.microsoft.com/office/drawing/2014/main" id="{5DFC1873-E2CB-418B-922A-4AB6CB88D091}"/>
              </a:ext>
            </a:extLst>
          </p:cNvPr>
          <p:cNvSpPr/>
          <p:nvPr/>
        </p:nvSpPr>
        <p:spPr>
          <a:xfrm>
            <a:off x="7594600" y="1181100"/>
            <a:ext cx="4013200" cy="3782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2CEB086-8BB9-4983-91F9-9D6C3090FF6A}"/>
              </a:ext>
            </a:extLst>
          </p:cNvPr>
          <p:cNvSpPr/>
          <p:nvPr/>
        </p:nvSpPr>
        <p:spPr>
          <a:xfrm>
            <a:off x="7620000" y="1257298"/>
            <a:ext cx="3749040" cy="374904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992D79-A217-4254-9566-9A6BB426296A}"/>
              </a:ext>
            </a:extLst>
          </p:cNvPr>
          <p:cNvSpPr/>
          <p:nvPr/>
        </p:nvSpPr>
        <p:spPr>
          <a:xfrm>
            <a:off x="8135620" y="1739457"/>
            <a:ext cx="2743200" cy="27432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084351-114A-4F37-9C09-F4DBCE6D517D}"/>
              </a:ext>
            </a:extLst>
          </p:cNvPr>
          <p:cNvSpPr/>
          <p:nvPr/>
        </p:nvSpPr>
        <p:spPr>
          <a:xfrm>
            <a:off x="8592820" y="2185886"/>
            <a:ext cx="1828800" cy="18288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10BCF44-36CF-4A92-8960-2DE81322EE38}"/>
              </a:ext>
            </a:extLst>
          </p:cNvPr>
          <p:cNvSpPr/>
          <p:nvPr/>
        </p:nvSpPr>
        <p:spPr>
          <a:xfrm>
            <a:off x="9050020" y="2643086"/>
            <a:ext cx="914400" cy="914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E33F304F-15ED-4458-BA1A-168D4700D6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1" y="2971188"/>
            <a:ext cx="4606683" cy="3455012"/>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B5D4C9EF-E71F-4EE5-B884-B7335A513DDC}"/>
              </a:ext>
            </a:extLst>
          </p:cNvPr>
          <p:cNvSpPr/>
          <p:nvPr/>
        </p:nvSpPr>
        <p:spPr>
          <a:xfrm>
            <a:off x="2502108" y="4846319"/>
            <a:ext cx="1828800" cy="18288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083478A-0262-4A32-B9E3-0B394CD9CE0E}"/>
              </a:ext>
            </a:extLst>
          </p:cNvPr>
          <p:cNvSpPr/>
          <p:nvPr/>
        </p:nvSpPr>
        <p:spPr>
          <a:xfrm>
            <a:off x="2730708" y="5106135"/>
            <a:ext cx="1371600" cy="13716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AE6838-F3A1-46B9-88A6-9A044F913B01}"/>
              </a:ext>
            </a:extLst>
          </p:cNvPr>
          <p:cNvSpPr/>
          <p:nvPr/>
        </p:nvSpPr>
        <p:spPr>
          <a:xfrm>
            <a:off x="2956493" y="5350401"/>
            <a:ext cx="914400" cy="9144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BF509E9-5640-452A-BF41-9928271BB72B}"/>
              </a:ext>
            </a:extLst>
          </p:cNvPr>
          <p:cNvSpPr/>
          <p:nvPr/>
        </p:nvSpPr>
        <p:spPr>
          <a:xfrm>
            <a:off x="3185093" y="560003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8620261E-5BE7-41CB-A2C7-0A0B6CE23D2C}"/>
              </a:ext>
            </a:extLst>
          </p:cNvPr>
          <p:cNvSpPr txBox="1">
            <a:spLocks/>
          </p:cNvSpPr>
          <p:nvPr/>
        </p:nvSpPr>
        <p:spPr>
          <a:xfrm>
            <a:off x="838200" y="1863851"/>
            <a:ext cx="4213494" cy="4313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Gaussian spot illumination</a:t>
            </a:r>
            <a:endParaRPr lang="en-US" sz="2000" dirty="0"/>
          </a:p>
        </p:txBody>
      </p:sp>
      <p:sp>
        <p:nvSpPr>
          <p:cNvPr id="25" name="Title 1">
            <a:extLst>
              <a:ext uri="{FF2B5EF4-FFF2-40B4-BE49-F238E27FC236}">
                <a16:creationId xmlns:a16="http://schemas.microsoft.com/office/drawing/2014/main" id="{9BABA3E0-4340-4E6F-B3CA-AB830115B7E5}"/>
              </a:ext>
            </a:extLst>
          </p:cNvPr>
          <p:cNvSpPr txBox="1">
            <a:spLocks/>
          </p:cNvSpPr>
          <p:nvPr/>
        </p:nvSpPr>
        <p:spPr>
          <a:xfrm>
            <a:off x="364417" y="-1790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aleway Medium" pitchFamily="2" charset="0"/>
                <a:ea typeface="+mj-ea"/>
                <a:cs typeface="+mj-cs"/>
              </a:defRPr>
            </a:lvl1pPr>
          </a:lstStyle>
          <a:p>
            <a:r>
              <a:rPr lang="en-US" dirty="0"/>
              <a:t>60,000 pixel array measurement</a:t>
            </a:r>
          </a:p>
        </p:txBody>
      </p:sp>
    </p:spTree>
    <p:extLst>
      <p:ext uri="{BB962C8B-B14F-4D97-AF65-F5344CB8AC3E}">
        <p14:creationId xmlns:p14="http://schemas.microsoft.com/office/powerpoint/2010/main" val="2766300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sz="half" idx="1"/>
          </p:nvPr>
        </p:nvSpPr>
        <p:spPr>
          <a:xfrm>
            <a:off x="838200" y="1863851"/>
            <a:ext cx="4213494" cy="4313112"/>
          </a:xfrm>
        </p:spPr>
        <p:txBody>
          <a:bodyPr>
            <a:normAutofit/>
          </a:bodyPr>
          <a:lstStyle/>
          <a:p>
            <a:r>
              <a:rPr lang="en-US" sz="2000"/>
              <a:t>Gaussian spot illumination</a:t>
            </a:r>
          </a:p>
          <a:p>
            <a:r>
              <a:rPr lang="en-US" sz="2000"/>
              <a:t>Excellent </a:t>
            </a:r>
            <a:r>
              <a:rPr lang="en-US" sz="2000" dirty="0"/>
              <a:t>resolution of all 60,000 pixels </a:t>
            </a:r>
            <a:r>
              <a:rPr lang="en-US" sz="2000"/>
              <a:t>(90 kpixel </a:t>
            </a:r>
            <a:r>
              <a:rPr lang="en-US" sz="2000" dirty="0"/>
              <a:t>design)</a:t>
            </a:r>
          </a:p>
        </p:txBody>
      </p:sp>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35</a:t>
            </a:fld>
            <a:endParaRPr lang="en-US"/>
          </a:p>
        </p:txBody>
      </p:sp>
      <p:sp>
        <p:nvSpPr>
          <p:cNvPr id="21" name="Rectangle 20"/>
          <p:cNvSpPr/>
          <p:nvPr/>
        </p:nvSpPr>
        <p:spPr>
          <a:xfrm rot="16200000">
            <a:off x="5261056" y="2979168"/>
            <a:ext cx="3782291" cy="338554"/>
          </a:xfrm>
          <a:prstGeom prst="rect">
            <a:avLst/>
          </a:prstGeom>
          <a:solidFill>
            <a:schemeClr val="bg1"/>
          </a:solidFill>
        </p:spPr>
        <p:txBody>
          <a:bodyPr wrap="square">
            <a:spAutoFit/>
          </a:bodyPr>
          <a:lstStyle/>
          <a:p>
            <a:pPr algn="ctr"/>
            <a:r>
              <a:rPr lang="en-US" sz="1600" dirty="0">
                <a:latin typeface="Raleway" pitchFamily="2" charset="0"/>
              </a:rPr>
              <a:t>Row differential delay (ns)</a:t>
            </a:r>
          </a:p>
        </p:txBody>
      </p:sp>
      <p:sp>
        <p:nvSpPr>
          <p:cNvPr id="20" name="Rectangle 19"/>
          <p:cNvSpPr/>
          <p:nvPr/>
        </p:nvSpPr>
        <p:spPr>
          <a:xfrm>
            <a:off x="7482572" y="5119276"/>
            <a:ext cx="3871228" cy="338554"/>
          </a:xfrm>
          <a:prstGeom prst="rect">
            <a:avLst/>
          </a:prstGeom>
          <a:noFill/>
        </p:spPr>
        <p:txBody>
          <a:bodyPr wrap="square">
            <a:spAutoFit/>
          </a:bodyPr>
          <a:lstStyle/>
          <a:p>
            <a:pPr algn="ctr"/>
            <a:r>
              <a:rPr lang="en-US" sz="1600" dirty="0">
                <a:latin typeface="Raleway" pitchFamily="2" charset="0"/>
              </a:rPr>
              <a:t>Column differential delay (ns)</a:t>
            </a:r>
          </a:p>
        </p:txBody>
      </p:sp>
      <p:pic>
        <p:nvPicPr>
          <p:cNvPr id="30" name="Picture 29" descr="A picture containing text&#10;&#10;Description automatically generated">
            <a:extLst>
              <a:ext uri="{FF2B5EF4-FFF2-40B4-BE49-F238E27FC236}">
                <a16:creationId xmlns:a16="http://schemas.microsoft.com/office/drawing/2014/main" id="{90654EEF-9132-41F5-B7A4-0610464A1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586" y="623454"/>
            <a:ext cx="5029200" cy="5029200"/>
          </a:xfrm>
          <a:prstGeom prst="rect">
            <a:avLst/>
          </a:prstGeom>
        </p:spPr>
      </p:pic>
      <p:pic>
        <p:nvPicPr>
          <p:cNvPr id="11" name="Picture 2">
            <a:extLst>
              <a:ext uri="{FF2B5EF4-FFF2-40B4-BE49-F238E27FC236}">
                <a16:creationId xmlns:a16="http://schemas.microsoft.com/office/drawing/2014/main" id="{D48EBB3A-58CC-4F2F-A208-EF41E4630C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1" y="2971188"/>
            <a:ext cx="4606683" cy="345501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3C8E077-FE90-4FB9-BE1E-6923BE3F1358}"/>
              </a:ext>
            </a:extLst>
          </p:cNvPr>
          <p:cNvSpPr/>
          <p:nvPr/>
        </p:nvSpPr>
        <p:spPr>
          <a:xfrm rot="5400000">
            <a:off x="2489082" y="3620784"/>
            <a:ext cx="304798" cy="3455012"/>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FD48D9-372F-4951-9D41-073B34FC0448}"/>
              </a:ext>
            </a:extLst>
          </p:cNvPr>
          <p:cNvSpPr/>
          <p:nvPr/>
        </p:nvSpPr>
        <p:spPr>
          <a:xfrm rot="5400000">
            <a:off x="2489082" y="4227341"/>
            <a:ext cx="304798" cy="3455012"/>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2832B56F-DCA3-45DC-A002-D4739CFC9F89}"/>
              </a:ext>
            </a:extLst>
          </p:cNvPr>
          <p:cNvCxnSpPr/>
          <p:nvPr/>
        </p:nvCxnSpPr>
        <p:spPr>
          <a:xfrm>
            <a:off x="3724275" y="5288553"/>
            <a:ext cx="1724025" cy="3641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CC0D5B6-D25F-4167-8156-C692F0B4C7A0}"/>
              </a:ext>
            </a:extLst>
          </p:cNvPr>
          <p:cNvCxnSpPr>
            <a:cxnSpLocks/>
          </p:cNvCxnSpPr>
          <p:nvPr/>
        </p:nvCxnSpPr>
        <p:spPr>
          <a:xfrm flipV="1">
            <a:off x="3598412" y="5802448"/>
            <a:ext cx="1846471" cy="969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FF02913-6310-49E0-9E28-85A3C9A00D43}"/>
              </a:ext>
            </a:extLst>
          </p:cNvPr>
          <p:cNvSpPr txBox="1"/>
          <p:nvPr/>
        </p:nvSpPr>
        <p:spPr>
          <a:xfrm>
            <a:off x="5594370" y="5440601"/>
            <a:ext cx="3948261" cy="954107"/>
          </a:xfrm>
          <a:prstGeom prst="rect">
            <a:avLst/>
          </a:prstGeom>
          <a:noFill/>
        </p:spPr>
        <p:txBody>
          <a:bodyPr wrap="none" rtlCol="0">
            <a:spAutoFit/>
          </a:bodyPr>
          <a:lstStyle/>
          <a:p>
            <a:pPr algn="ctr"/>
            <a:r>
              <a:rPr lang="en-US" sz="2800" b="1">
                <a:solidFill>
                  <a:srgbClr val="FF0000"/>
                </a:solidFill>
              </a:rPr>
              <a:t>2x dysfunctional sections</a:t>
            </a:r>
            <a:endParaRPr lang="en-US" sz="2800" b="1" dirty="0">
              <a:solidFill>
                <a:srgbClr val="FF0000"/>
              </a:solidFill>
            </a:endParaRPr>
          </a:p>
          <a:p>
            <a:pPr algn="ctr"/>
            <a:r>
              <a:rPr lang="en-US" sz="2800" b="1">
                <a:solidFill>
                  <a:srgbClr val="FF0000"/>
                </a:solidFill>
              </a:rPr>
              <a:t>1 </a:t>
            </a:r>
            <a:r>
              <a:rPr lang="en-US" sz="2800" b="1" dirty="0">
                <a:solidFill>
                  <a:srgbClr val="FF0000"/>
                </a:solidFill>
              </a:rPr>
              <a:t>or 2 </a:t>
            </a:r>
            <a:r>
              <a:rPr lang="en-US" sz="2800" b="1">
                <a:solidFill>
                  <a:srgbClr val="FF0000"/>
                </a:solidFill>
              </a:rPr>
              <a:t>bad detectors each</a:t>
            </a:r>
            <a:endParaRPr lang="en-US" sz="2800" b="1" dirty="0">
              <a:solidFill>
                <a:srgbClr val="FF0000"/>
              </a:solidFill>
            </a:endParaRPr>
          </a:p>
        </p:txBody>
      </p:sp>
      <p:sp>
        <p:nvSpPr>
          <p:cNvPr id="3" name="Rectangle 2">
            <a:extLst>
              <a:ext uri="{FF2B5EF4-FFF2-40B4-BE49-F238E27FC236}">
                <a16:creationId xmlns:a16="http://schemas.microsoft.com/office/drawing/2014/main" id="{72D287B3-448A-46D1-853B-3132CC60D1FD}"/>
              </a:ext>
            </a:extLst>
          </p:cNvPr>
          <p:cNvSpPr/>
          <p:nvPr/>
        </p:nvSpPr>
        <p:spPr>
          <a:xfrm>
            <a:off x="837524" y="3524305"/>
            <a:ext cx="291313" cy="7875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0E5652-271F-4EE2-8DD9-F12E721252FB}"/>
              </a:ext>
            </a:extLst>
          </p:cNvPr>
          <p:cNvSpPr txBox="1"/>
          <p:nvPr/>
        </p:nvSpPr>
        <p:spPr>
          <a:xfrm>
            <a:off x="647993" y="3214419"/>
            <a:ext cx="670376" cy="369332"/>
          </a:xfrm>
          <a:prstGeom prst="rect">
            <a:avLst/>
          </a:prstGeom>
          <a:noFill/>
        </p:spPr>
        <p:txBody>
          <a:bodyPr wrap="none" rtlCol="0">
            <a:spAutoFit/>
          </a:bodyPr>
          <a:lstStyle/>
          <a:p>
            <a:r>
              <a:rPr lang="en-US" dirty="0">
                <a:solidFill>
                  <a:schemeClr val="bg1"/>
                </a:solidFill>
              </a:rPr>
              <a:t>1mm</a:t>
            </a:r>
          </a:p>
        </p:txBody>
      </p:sp>
      <p:sp>
        <p:nvSpPr>
          <p:cNvPr id="19" name="Title 1">
            <a:extLst>
              <a:ext uri="{FF2B5EF4-FFF2-40B4-BE49-F238E27FC236}">
                <a16:creationId xmlns:a16="http://schemas.microsoft.com/office/drawing/2014/main" id="{5CFA0F43-5867-45AE-9BE4-DA957E72418C}"/>
              </a:ext>
            </a:extLst>
          </p:cNvPr>
          <p:cNvSpPr txBox="1">
            <a:spLocks/>
          </p:cNvSpPr>
          <p:nvPr/>
        </p:nvSpPr>
        <p:spPr>
          <a:xfrm>
            <a:off x="364417" y="-1790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aleway Medium" pitchFamily="2" charset="0"/>
                <a:ea typeface="+mj-ea"/>
                <a:cs typeface="+mj-cs"/>
              </a:defRPr>
            </a:lvl1pPr>
          </a:lstStyle>
          <a:p>
            <a:r>
              <a:rPr lang="en-US" dirty="0"/>
              <a:t>60,000 pixel array measurement</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24A65D-2FE8-43D2-8DE9-4E775955E644}"/>
                  </a:ext>
                </a:extLst>
              </p:cNvPr>
              <p:cNvSpPr txBox="1"/>
              <p:nvPr/>
            </p:nvSpPr>
            <p:spPr>
              <a:xfrm>
                <a:off x="5545768" y="6292041"/>
                <a:ext cx="3996863" cy="523220"/>
              </a:xfrm>
              <a:prstGeom prst="rect">
                <a:avLst/>
              </a:prstGeom>
              <a:noFill/>
            </p:spPr>
            <p:txBody>
              <a:bodyPr wrap="none" rtlCol="0">
                <a:spAutoFit/>
              </a:bodyPr>
              <a:lstStyle/>
              <a:p>
                <a14:m>
                  <m:oMath xmlns:m="http://schemas.openxmlformats.org/officeDocument/2006/math">
                    <m:r>
                      <a:rPr lang="en-US" sz="2800" i="1" smtClean="0">
                        <a:latin typeface="Cambria Math" panose="02040503050406030204" pitchFamily="18" charset="0"/>
                        <a:ea typeface="Cambria Math" panose="02040503050406030204" pitchFamily="18" charset="0"/>
                      </a:rPr>
                      <m:t>≈</m:t>
                    </m:r>
                  </m:oMath>
                </a14:m>
                <a:r>
                  <a:rPr lang="en-US" sz="2800" dirty="0"/>
                  <a:t> 297/300 nanowire yield</a:t>
                </a:r>
              </a:p>
            </p:txBody>
          </p:sp>
        </mc:Choice>
        <mc:Fallback xmlns="">
          <p:sp>
            <p:nvSpPr>
              <p:cNvPr id="22" name="TextBox 21">
                <a:extLst>
                  <a:ext uri="{FF2B5EF4-FFF2-40B4-BE49-F238E27FC236}">
                    <a16:creationId xmlns:a16="http://schemas.microsoft.com/office/drawing/2014/main" xmlns:a14="http://schemas.microsoft.com/office/drawing/2010/main" xmlns="" id="{AB24A65D-2FE8-43D2-8DE9-4E775955E644}"/>
                  </a:ext>
                </a:extLst>
              </p:cNvPr>
              <p:cNvSpPr txBox="1">
                <a:spLocks noRot="1" noChangeAspect="1" noMove="1" noResize="1" noEditPoints="1" noAdjustHandles="1" noChangeArrowheads="1" noChangeShapeType="1" noTextEdit="1"/>
              </p:cNvSpPr>
              <p:nvPr/>
            </p:nvSpPr>
            <p:spPr>
              <a:xfrm>
                <a:off x="5545768" y="6292041"/>
                <a:ext cx="3996863" cy="523220"/>
              </a:xfrm>
              <a:prstGeom prst="rect">
                <a:avLst/>
              </a:prstGeom>
              <a:blipFill rotWithShape="0">
                <a:blip r:embed="rId5"/>
                <a:stretch>
                  <a:fillRect t="-10465" r="-1985" b="-32558"/>
                </a:stretch>
              </a:blipFill>
            </p:spPr>
            <p:txBody>
              <a:bodyPr/>
              <a:lstStyle/>
              <a:p>
                <a:r>
                  <a:rPr lang="en-US">
                    <a:noFill/>
                  </a:rPr>
                  <a:t> </a:t>
                </a:r>
              </a:p>
            </p:txBody>
          </p:sp>
        </mc:Fallback>
      </mc:AlternateContent>
    </p:spTree>
    <p:extLst>
      <p:ext uri="{BB962C8B-B14F-4D97-AF65-F5344CB8AC3E}">
        <p14:creationId xmlns:p14="http://schemas.microsoft.com/office/powerpoint/2010/main" val="3869690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50346"/>
          <a:stretch/>
        </p:blipFill>
        <p:spPr>
          <a:xfrm>
            <a:off x="5127468" y="2030052"/>
            <a:ext cx="7073399" cy="2341496"/>
          </a:xfrm>
          <a:prstGeom prst="rect">
            <a:avLst/>
          </a:prstGeom>
        </p:spPr>
      </p:pic>
      <p:sp>
        <p:nvSpPr>
          <p:cNvPr id="18" name="Content Placeholder 2"/>
          <p:cNvSpPr>
            <a:spLocks noGrp="1"/>
          </p:cNvSpPr>
          <p:nvPr>
            <p:ph sz="half" idx="1"/>
          </p:nvPr>
        </p:nvSpPr>
        <p:spPr>
          <a:xfrm>
            <a:off x="838200" y="1863851"/>
            <a:ext cx="4213494" cy="4313112"/>
          </a:xfrm>
        </p:spPr>
        <p:txBody>
          <a:bodyPr>
            <a:normAutofit/>
          </a:bodyPr>
          <a:lstStyle/>
          <a:p>
            <a:r>
              <a:rPr lang="en-US" sz="2000"/>
              <a:t>Gaussian spot illumination</a:t>
            </a:r>
          </a:p>
          <a:p>
            <a:r>
              <a:rPr lang="en-US" sz="2000"/>
              <a:t>Excellent </a:t>
            </a:r>
            <a:r>
              <a:rPr lang="en-US" sz="2000" dirty="0"/>
              <a:t>resolution of all 60,000 pixels </a:t>
            </a:r>
            <a:r>
              <a:rPr lang="en-US" sz="2000"/>
              <a:t>(90 kpixel </a:t>
            </a:r>
            <a:r>
              <a:rPr lang="en-US" sz="2000" dirty="0"/>
              <a:t>design)</a:t>
            </a:r>
          </a:p>
        </p:txBody>
      </p:sp>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36</a:t>
            </a:fld>
            <a:endParaRPr lang="en-US"/>
          </a:p>
        </p:txBody>
      </p:sp>
      <p:pic>
        <p:nvPicPr>
          <p:cNvPr id="11" name="Picture 2">
            <a:extLst>
              <a:ext uri="{FF2B5EF4-FFF2-40B4-BE49-F238E27FC236}">
                <a16:creationId xmlns:a16="http://schemas.microsoft.com/office/drawing/2014/main" id="{D48EBB3A-58CC-4F2F-A208-EF41E4630C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11" y="2971188"/>
            <a:ext cx="4606683" cy="345501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3C8E077-FE90-4FB9-BE1E-6923BE3F1358}"/>
              </a:ext>
            </a:extLst>
          </p:cNvPr>
          <p:cNvSpPr/>
          <p:nvPr/>
        </p:nvSpPr>
        <p:spPr>
          <a:xfrm rot="5400000">
            <a:off x="2489082" y="3620784"/>
            <a:ext cx="304798" cy="3455012"/>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FD48D9-372F-4951-9D41-073B34FC0448}"/>
              </a:ext>
            </a:extLst>
          </p:cNvPr>
          <p:cNvSpPr/>
          <p:nvPr/>
        </p:nvSpPr>
        <p:spPr>
          <a:xfrm rot="5400000">
            <a:off x="2489082" y="4227341"/>
            <a:ext cx="304798" cy="3455012"/>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D287B3-448A-46D1-853B-3132CC60D1FD}"/>
              </a:ext>
            </a:extLst>
          </p:cNvPr>
          <p:cNvSpPr/>
          <p:nvPr/>
        </p:nvSpPr>
        <p:spPr>
          <a:xfrm>
            <a:off x="837524" y="3524305"/>
            <a:ext cx="291313" cy="7875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0E5652-271F-4EE2-8DD9-F12E721252FB}"/>
              </a:ext>
            </a:extLst>
          </p:cNvPr>
          <p:cNvSpPr txBox="1"/>
          <p:nvPr/>
        </p:nvSpPr>
        <p:spPr>
          <a:xfrm>
            <a:off x="647993" y="3214419"/>
            <a:ext cx="670376" cy="369332"/>
          </a:xfrm>
          <a:prstGeom prst="rect">
            <a:avLst/>
          </a:prstGeom>
          <a:noFill/>
        </p:spPr>
        <p:txBody>
          <a:bodyPr wrap="none" rtlCol="0">
            <a:spAutoFit/>
          </a:bodyPr>
          <a:lstStyle/>
          <a:p>
            <a:r>
              <a:rPr lang="en-US" dirty="0">
                <a:solidFill>
                  <a:schemeClr val="bg1"/>
                </a:solidFill>
              </a:rPr>
              <a:t>1mm</a:t>
            </a:r>
          </a:p>
        </p:txBody>
      </p:sp>
      <p:sp>
        <p:nvSpPr>
          <p:cNvPr id="19" name="Title 1">
            <a:extLst>
              <a:ext uri="{FF2B5EF4-FFF2-40B4-BE49-F238E27FC236}">
                <a16:creationId xmlns:a16="http://schemas.microsoft.com/office/drawing/2014/main" id="{5CFA0F43-5867-45AE-9BE4-DA957E72418C}"/>
              </a:ext>
            </a:extLst>
          </p:cNvPr>
          <p:cNvSpPr txBox="1">
            <a:spLocks/>
          </p:cNvSpPr>
          <p:nvPr/>
        </p:nvSpPr>
        <p:spPr>
          <a:xfrm>
            <a:off x="364417" y="-1790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aleway Medium" pitchFamily="2" charset="0"/>
                <a:ea typeface="+mj-ea"/>
                <a:cs typeface="+mj-cs"/>
              </a:defRPr>
            </a:lvl1pPr>
          </a:lstStyle>
          <a:p>
            <a:r>
              <a:rPr lang="en-US" dirty="0"/>
              <a:t>60,000 pixel array measurement</a:t>
            </a:r>
          </a:p>
        </p:txBody>
      </p:sp>
      <p:sp>
        <p:nvSpPr>
          <p:cNvPr id="9" name="AutoShape 2" descr="NW_BusStreamSelfReset_BuaBias0.6_vbot_1.88_vtop_0_att_35db_2022-09-21_01-50-34.pickle_busse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Arrow Connector 24">
            <a:extLst>
              <a:ext uri="{FF2B5EF4-FFF2-40B4-BE49-F238E27FC236}">
                <a16:creationId xmlns:a16="http://schemas.microsoft.com/office/drawing/2014/main" id="{2832B56F-DCA3-45DC-A002-D4739CFC9F89}"/>
              </a:ext>
            </a:extLst>
          </p:cNvPr>
          <p:cNvCxnSpPr/>
          <p:nvPr/>
        </p:nvCxnSpPr>
        <p:spPr>
          <a:xfrm flipV="1">
            <a:off x="3724275" y="2546892"/>
            <a:ext cx="5037170" cy="27416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832B56F-DCA3-45DC-A002-D4739CFC9F89}"/>
              </a:ext>
            </a:extLst>
          </p:cNvPr>
          <p:cNvCxnSpPr/>
          <p:nvPr/>
        </p:nvCxnSpPr>
        <p:spPr>
          <a:xfrm flipV="1">
            <a:off x="4014912" y="2637554"/>
            <a:ext cx="6519349" cy="33172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rotWithShape="1">
          <a:blip r:embed="rId5"/>
          <a:srcRect t="46226"/>
          <a:stretch/>
        </p:blipFill>
        <p:spPr>
          <a:xfrm>
            <a:off x="6774893" y="4702140"/>
            <a:ext cx="3526855" cy="1343370"/>
          </a:xfrm>
          <a:prstGeom prst="rect">
            <a:avLst/>
          </a:prstGeom>
        </p:spPr>
      </p:pic>
      <p:sp>
        <p:nvSpPr>
          <p:cNvPr id="32" name="Multiply 31"/>
          <p:cNvSpPr/>
          <p:nvPr/>
        </p:nvSpPr>
        <p:spPr>
          <a:xfrm>
            <a:off x="8861003" y="4714663"/>
            <a:ext cx="223966" cy="414187"/>
          </a:xfrm>
          <a:prstGeom prst="mathMultiply">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3" name="Multiply 32"/>
          <p:cNvSpPr/>
          <p:nvPr/>
        </p:nvSpPr>
        <p:spPr>
          <a:xfrm>
            <a:off x="7839978" y="4721538"/>
            <a:ext cx="223966" cy="414187"/>
          </a:xfrm>
          <a:prstGeom prst="mathMultiply">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F02913-6310-49E0-9E28-85A3C9A00D43}"/>
              </a:ext>
            </a:extLst>
          </p:cNvPr>
          <p:cNvSpPr txBox="1"/>
          <p:nvPr/>
        </p:nvSpPr>
        <p:spPr>
          <a:xfrm>
            <a:off x="5735292" y="6074325"/>
            <a:ext cx="5426999" cy="523220"/>
          </a:xfrm>
          <a:prstGeom prst="rect">
            <a:avLst/>
          </a:prstGeom>
          <a:noFill/>
        </p:spPr>
        <p:txBody>
          <a:bodyPr wrap="none" rtlCol="0">
            <a:spAutoFit/>
          </a:bodyPr>
          <a:lstStyle/>
          <a:p>
            <a:pPr algn="ctr"/>
            <a:r>
              <a:rPr lang="en-US" sz="2800" b="1">
                <a:solidFill>
                  <a:srgbClr val="FF0000"/>
                </a:solidFill>
              </a:rPr>
              <a:t>Measure-then-prune bad detectors</a:t>
            </a:r>
            <a:endParaRPr lang="en-US" sz="2800" b="1" dirty="0">
              <a:solidFill>
                <a:srgbClr val="FF0000"/>
              </a:solidFill>
            </a:endParaRPr>
          </a:p>
        </p:txBody>
      </p:sp>
    </p:spTree>
    <p:extLst>
      <p:ext uri="{BB962C8B-B14F-4D97-AF65-F5344CB8AC3E}">
        <p14:creationId xmlns:p14="http://schemas.microsoft.com/office/powerpoint/2010/main" val="2349061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37</a:t>
            </a:fld>
            <a:endParaRPr lang="en-US"/>
          </a:p>
        </p:txBody>
      </p:sp>
      <p:sp>
        <p:nvSpPr>
          <p:cNvPr id="21" name="Rectangle 20"/>
          <p:cNvSpPr/>
          <p:nvPr/>
        </p:nvSpPr>
        <p:spPr>
          <a:xfrm rot="16200000">
            <a:off x="5261056" y="2979168"/>
            <a:ext cx="3782291" cy="338554"/>
          </a:xfrm>
          <a:prstGeom prst="rect">
            <a:avLst/>
          </a:prstGeom>
          <a:solidFill>
            <a:schemeClr val="bg1"/>
          </a:solidFill>
        </p:spPr>
        <p:txBody>
          <a:bodyPr wrap="square">
            <a:spAutoFit/>
          </a:bodyPr>
          <a:lstStyle/>
          <a:p>
            <a:pPr algn="ctr"/>
            <a:r>
              <a:rPr lang="en-US" sz="1600" dirty="0">
                <a:latin typeface="Raleway" pitchFamily="2" charset="0"/>
              </a:rPr>
              <a:t>Row differential delay (ns)</a:t>
            </a:r>
          </a:p>
        </p:txBody>
      </p:sp>
      <p:sp>
        <p:nvSpPr>
          <p:cNvPr id="20" name="Rectangle 19"/>
          <p:cNvSpPr/>
          <p:nvPr/>
        </p:nvSpPr>
        <p:spPr>
          <a:xfrm>
            <a:off x="7482572" y="5119276"/>
            <a:ext cx="3871228" cy="338554"/>
          </a:xfrm>
          <a:prstGeom prst="rect">
            <a:avLst/>
          </a:prstGeom>
          <a:noFill/>
        </p:spPr>
        <p:txBody>
          <a:bodyPr wrap="square">
            <a:spAutoFit/>
          </a:bodyPr>
          <a:lstStyle/>
          <a:p>
            <a:pPr algn="ctr"/>
            <a:r>
              <a:rPr lang="en-US" sz="1600" dirty="0">
                <a:latin typeface="Raleway" pitchFamily="2" charset="0"/>
              </a:rPr>
              <a:t>Column differential delay (ns)</a:t>
            </a:r>
          </a:p>
        </p:txBody>
      </p:sp>
      <p:pic>
        <p:nvPicPr>
          <p:cNvPr id="30" name="Picture 29" descr="A picture containing text&#10;&#10;Description automatically generated">
            <a:extLst>
              <a:ext uri="{FF2B5EF4-FFF2-40B4-BE49-F238E27FC236}">
                <a16:creationId xmlns:a16="http://schemas.microsoft.com/office/drawing/2014/main" id="{90654EEF-9132-41F5-B7A4-0610464A1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586" y="623454"/>
            <a:ext cx="5029200" cy="5029200"/>
          </a:xfrm>
          <a:prstGeom prst="rect">
            <a:avLst/>
          </a:prstGeom>
        </p:spPr>
      </p:pic>
      <p:pic>
        <p:nvPicPr>
          <p:cNvPr id="32" name="Picture 31">
            <a:extLst>
              <a:ext uri="{FF2B5EF4-FFF2-40B4-BE49-F238E27FC236}">
                <a16:creationId xmlns:a16="http://schemas.microsoft.com/office/drawing/2014/main" id="{FAD27197-B8FD-4448-9E1D-872E125B55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0554" y="5288553"/>
            <a:ext cx="5029200" cy="1508760"/>
          </a:xfrm>
          <a:prstGeom prst="rect">
            <a:avLst/>
          </a:prstGeom>
        </p:spPr>
      </p:pic>
      <p:pic>
        <p:nvPicPr>
          <p:cNvPr id="34" name="Picture 33" descr="A picture containing chart&#10;&#10;Description automatically generated">
            <a:extLst>
              <a:ext uri="{FF2B5EF4-FFF2-40B4-BE49-F238E27FC236}">
                <a16:creationId xmlns:a16="http://schemas.microsoft.com/office/drawing/2014/main" id="{6E6410B9-93C0-458C-A301-E5B6CC5A2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907735" y="2441110"/>
            <a:ext cx="4925290" cy="1497798"/>
          </a:xfrm>
          <a:prstGeom prst="rect">
            <a:avLst/>
          </a:prstGeom>
        </p:spPr>
      </p:pic>
      <p:pic>
        <p:nvPicPr>
          <p:cNvPr id="36" name="Picture 35" descr="Histogram&#10;&#10;Description automatically generated">
            <a:extLst>
              <a:ext uri="{FF2B5EF4-FFF2-40B4-BE49-F238E27FC236}">
                <a16:creationId xmlns:a16="http://schemas.microsoft.com/office/drawing/2014/main" id="{8F31723B-578A-4181-ACDD-F2C81C9D9B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692" y="4722760"/>
            <a:ext cx="5029200" cy="1508760"/>
          </a:xfrm>
          <a:prstGeom prst="rect">
            <a:avLst/>
          </a:prstGeom>
        </p:spPr>
      </p:pic>
      <p:pic>
        <p:nvPicPr>
          <p:cNvPr id="38" name="Picture 37" descr="A picture containing chart&#10;&#10;Description automatically generated">
            <a:extLst>
              <a:ext uri="{FF2B5EF4-FFF2-40B4-BE49-F238E27FC236}">
                <a16:creationId xmlns:a16="http://schemas.microsoft.com/office/drawing/2014/main" id="{7BD2EA93-06F3-424F-86A6-358F40CF5F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692" y="3089382"/>
            <a:ext cx="5029200" cy="1508760"/>
          </a:xfrm>
          <a:prstGeom prst="rect">
            <a:avLst/>
          </a:prstGeom>
        </p:spPr>
      </p:pic>
      <p:sp>
        <p:nvSpPr>
          <p:cNvPr id="39" name="Rectangle 38">
            <a:extLst>
              <a:ext uri="{FF2B5EF4-FFF2-40B4-BE49-F238E27FC236}">
                <a16:creationId xmlns:a16="http://schemas.microsoft.com/office/drawing/2014/main" id="{D739C179-C5C6-4D9A-94FF-E81F075ED898}"/>
              </a:ext>
            </a:extLst>
          </p:cNvPr>
          <p:cNvSpPr/>
          <p:nvPr/>
        </p:nvSpPr>
        <p:spPr>
          <a:xfrm>
            <a:off x="976279" y="4474731"/>
            <a:ext cx="3871228" cy="338554"/>
          </a:xfrm>
          <a:prstGeom prst="rect">
            <a:avLst/>
          </a:prstGeom>
          <a:noFill/>
        </p:spPr>
        <p:txBody>
          <a:bodyPr wrap="square">
            <a:spAutoFit/>
          </a:bodyPr>
          <a:lstStyle/>
          <a:p>
            <a:pPr algn="ctr"/>
            <a:r>
              <a:rPr lang="en-US" sz="1600" dirty="0">
                <a:latin typeface="Raleway" pitchFamily="2" charset="0"/>
              </a:rPr>
              <a:t>Column differential delay (ns)</a:t>
            </a:r>
          </a:p>
        </p:txBody>
      </p:sp>
      <p:sp>
        <p:nvSpPr>
          <p:cNvPr id="40" name="Rectangle 39">
            <a:extLst>
              <a:ext uri="{FF2B5EF4-FFF2-40B4-BE49-F238E27FC236}">
                <a16:creationId xmlns:a16="http://schemas.microsoft.com/office/drawing/2014/main" id="{78C5451C-DE15-4D40-901D-C8BDEE5E4ED0}"/>
              </a:ext>
            </a:extLst>
          </p:cNvPr>
          <p:cNvSpPr/>
          <p:nvPr/>
        </p:nvSpPr>
        <p:spPr>
          <a:xfrm>
            <a:off x="941678" y="6170875"/>
            <a:ext cx="3871228" cy="338554"/>
          </a:xfrm>
          <a:prstGeom prst="rect">
            <a:avLst/>
          </a:prstGeom>
          <a:noFill/>
        </p:spPr>
        <p:txBody>
          <a:bodyPr wrap="square">
            <a:spAutoFit/>
          </a:bodyPr>
          <a:lstStyle/>
          <a:p>
            <a:pPr algn="ctr"/>
            <a:r>
              <a:rPr lang="en-US" sz="1600" dirty="0">
                <a:latin typeface="Raleway" pitchFamily="2" charset="0"/>
              </a:rPr>
              <a:t>Row differential delay (ns)</a:t>
            </a:r>
          </a:p>
        </p:txBody>
      </p:sp>
      <p:cxnSp>
        <p:nvCxnSpPr>
          <p:cNvPr id="41" name="Straight Connector 40">
            <a:extLst>
              <a:ext uri="{FF2B5EF4-FFF2-40B4-BE49-F238E27FC236}">
                <a16:creationId xmlns:a16="http://schemas.microsoft.com/office/drawing/2014/main" id="{9FE7DFD7-2C7D-4DA2-A286-F0F6A33BF5D5}"/>
              </a:ext>
            </a:extLst>
          </p:cNvPr>
          <p:cNvCxnSpPr>
            <a:cxnSpLocks/>
          </p:cNvCxnSpPr>
          <p:nvPr/>
        </p:nvCxnSpPr>
        <p:spPr>
          <a:xfrm flipH="1">
            <a:off x="4889485" y="2407839"/>
            <a:ext cx="806714" cy="8419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ABE03BA-402C-4455-9880-9D1989B13D06}"/>
              </a:ext>
            </a:extLst>
          </p:cNvPr>
          <p:cNvCxnSpPr>
            <a:cxnSpLocks/>
          </p:cNvCxnSpPr>
          <p:nvPr/>
        </p:nvCxnSpPr>
        <p:spPr>
          <a:xfrm flipH="1">
            <a:off x="4886020" y="3249827"/>
            <a:ext cx="835662" cy="10566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736B36AD-AC01-48D7-98B8-43E599DCF99C}"/>
              </a:ext>
            </a:extLst>
          </p:cNvPr>
          <p:cNvSpPr/>
          <p:nvPr/>
        </p:nvSpPr>
        <p:spPr>
          <a:xfrm>
            <a:off x="5723167" y="2379518"/>
            <a:ext cx="1396111" cy="8703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37B2ADA-3ADF-4B26-A64C-403C2014EDBE}"/>
              </a:ext>
            </a:extLst>
          </p:cNvPr>
          <p:cNvSpPr/>
          <p:nvPr/>
        </p:nvSpPr>
        <p:spPr>
          <a:xfrm>
            <a:off x="8832273" y="5433517"/>
            <a:ext cx="719177" cy="13263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59500426-C72B-4F29-98C2-5510A391875F}"/>
              </a:ext>
            </a:extLst>
          </p:cNvPr>
          <p:cNvCxnSpPr>
            <a:cxnSpLocks/>
          </p:cNvCxnSpPr>
          <p:nvPr/>
        </p:nvCxnSpPr>
        <p:spPr>
          <a:xfrm flipH="1" flipV="1">
            <a:off x="4907730" y="6042933"/>
            <a:ext cx="3924543" cy="7543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30D17A0-BE29-4104-9A9B-5D80114BC8B0}"/>
              </a:ext>
            </a:extLst>
          </p:cNvPr>
          <p:cNvCxnSpPr>
            <a:cxnSpLocks/>
          </p:cNvCxnSpPr>
          <p:nvPr/>
        </p:nvCxnSpPr>
        <p:spPr>
          <a:xfrm flipH="1" flipV="1">
            <a:off x="4886020" y="4901511"/>
            <a:ext cx="3932688" cy="5756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DB80FEB-8026-4471-BB5B-E1842B207E9F}"/>
              </a:ext>
            </a:extLst>
          </p:cNvPr>
          <p:cNvSpPr/>
          <p:nvPr/>
        </p:nvSpPr>
        <p:spPr>
          <a:xfrm rot="16200000">
            <a:off x="-185694" y="3635914"/>
            <a:ext cx="1508760" cy="338554"/>
          </a:xfrm>
          <a:prstGeom prst="rect">
            <a:avLst/>
          </a:prstGeom>
          <a:noFill/>
        </p:spPr>
        <p:txBody>
          <a:bodyPr wrap="square">
            <a:spAutoFit/>
          </a:bodyPr>
          <a:lstStyle/>
          <a:p>
            <a:pPr algn="ctr"/>
            <a:r>
              <a:rPr lang="en-US" sz="1600" dirty="0">
                <a:latin typeface="Raleway" pitchFamily="2" charset="0"/>
              </a:rPr>
              <a:t>Counts/min</a:t>
            </a:r>
          </a:p>
        </p:txBody>
      </p:sp>
      <p:sp>
        <p:nvSpPr>
          <p:cNvPr id="23" name="Rectangle 22">
            <a:extLst>
              <a:ext uri="{FF2B5EF4-FFF2-40B4-BE49-F238E27FC236}">
                <a16:creationId xmlns:a16="http://schemas.microsoft.com/office/drawing/2014/main" id="{3CDF350F-CD78-4385-B270-60C23CD30C69}"/>
              </a:ext>
            </a:extLst>
          </p:cNvPr>
          <p:cNvSpPr/>
          <p:nvPr/>
        </p:nvSpPr>
        <p:spPr>
          <a:xfrm rot="16200000">
            <a:off x="-211568" y="5288553"/>
            <a:ext cx="1508760" cy="338554"/>
          </a:xfrm>
          <a:prstGeom prst="rect">
            <a:avLst/>
          </a:prstGeom>
          <a:noFill/>
        </p:spPr>
        <p:txBody>
          <a:bodyPr wrap="square">
            <a:spAutoFit/>
          </a:bodyPr>
          <a:lstStyle/>
          <a:p>
            <a:pPr algn="ctr"/>
            <a:r>
              <a:rPr lang="en-US" sz="1600" dirty="0">
                <a:latin typeface="Raleway" pitchFamily="2" charset="0"/>
              </a:rPr>
              <a:t>Counts/min</a:t>
            </a:r>
          </a:p>
        </p:txBody>
      </p:sp>
      <p:sp>
        <p:nvSpPr>
          <p:cNvPr id="24" name="Rectangle 23">
            <a:extLst>
              <a:ext uri="{FF2B5EF4-FFF2-40B4-BE49-F238E27FC236}">
                <a16:creationId xmlns:a16="http://schemas.microsoft.com/office/drawing/2014/main" id="{8276EFDF-948B-4351-981B-C84E4B54D23D}"/>
              </a:ext>
            </a:extLst>
          </p:cNvPr>
          <p:cNvSpPr/>
          <p:nvPr/>
        </p:nvSpPr>
        <p:spPr>
          <a:xfrm rot="16200000">
            <a:off x="6416113" y="5867526"/>
            <a:ext cx="1508760" cy="338554"/>
          </a:xfrm>
          <a:prstGeom prst="rect">
            <a:avLst/>
          </a:prstGeom>
          <a:noFill/>
        </p:spPr>
        <p:txBody>
          <a:bodyPr wrap="square">
            <a:spAutoFit/>
          </a:bodyPr>
          <a:lstStyle/>
          <a:p>
            <a:pPr algn="ctr"/>
            <a:r>
              <a:rPr lang="en-US" sz="1600" dirty="0">
                <a:latin typeface="Raleway" pitchFamily="2" charset="0"/>
              </a:rPr>
              <a:t>Counts/min</a:t>
            </a:r>
          </a:p>
        </p:txBody>
      </p:sp>
      <p:sp>
        <p:nvSpPr>
          <p:cNvPr id="25" name="Rectangle 24">
            <a:extLst>
              <a:ext uri="{FF2B5EF4-FFF2-40B4-BE49-F238E27FC236}">
                <a16:creationId xmlns:a16="http://schemas.microsoft.com/office/drawing/2014/main" id="{63A5C356-2446-4BD4-B850-110AE608DD57}"/>
              </a:ext>
            </a:extLst>
          </p:cNvPr>
          <p:cNvSpPr/>
          <p:nvPr/>
        </p:nvSpPr>
        <p:spPr>
          <a:xfrm>
            <a:off x="5565945" y="5250762"/>
            <a:ext cx="1508760" cy="338554"/>
          </a:xfrm>
          <a:prstGeom prst="rect">
            <a:avLst/>
          </a:prstGeom>
          <a:noFill/>
        </p:spPr>
        <p:txBody>
          <a:bodyPr wrap="square">
            <a:spAutoFit/>
          </a:bodyPr>
          <a:lstStyle/>
          <a:p>
            <a:pPr algn="ctr"/>
            <a:r>
              <a:rPr lang="en-US" sz="1600" dirty="0">
                <a:latin typeface="Raleway" pitchFamily="2" charset="0"/>
              </a:rPr>
              <a:t>Counts/min</a:t>
            </a:r>
          </a:p>
        </p:txBody>
      </p:sp>
      <p:sp>
        <p:nvSpPr>
          <p:cNvPr id="27" name="Content Placeholder 2">
            <a:extLst>
              <a:ext uri="{FF2B5EF4-FFF2-40B4-BE49-F238E27FC236}">
                <a16:creationId xmlns:a16="http://schemas.microsoft.com/office/drawing/2014/main" id="{A84CE5CC-B4DC-4C53-9932-793BE1802B8F}"/>
              </a:ext>
            </a:extLst>
          </p:cNvPr>
          <p:cNvSpPr txBox="1">
            <a:spLocks/>
          </p:cNvSpPr>
          <p:nvPr/>
        </p:nvSpPr>
        <p:spPr>
          <a:xfrm>
            <a:off x="838200" y="1863851"/>
            <a:ext cx="4213494" cy="4313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Excellent distinguishability</a:t>
            </a:r>
          </a:p>
          <a:p>
            <a:r>
              <a:rPr lang="en-US" sz="2000"/>
              <a:t>Count rate = 2×10</a:t>
            </a:r>
            <a:r>
              <a:rPr lang="en-US" sz="2000" baseline="30000"/>
              <a:t>5 </a:t>
            </a:r>
            <a:r>
              <a:rPr lang="en-US" sz="2000"/>
              <a:t>cps</a:t>
            </a:r>
            <a:endParaRPr lang="en-US" sz="2000" baseline="30000" dirty="0"/>
          </a:p>
        </p:txBody>
      </p:sp>
      <p:sp>
        <p:nvSpPr>
          <p:cNvPr id="31" name="Title 1">
            <a:extLst>
              <a:ext uri="{FF2B5EF4-FFF2-40B4-BE49-F238E27FC236}">
                <a16:creationId xmlns:a16="http://schemas.microsoft.com/office/drawing/2014/main" id="{78DCC551-FA3C-4824-A16B-19AA0A7B8902}"/>
              </a:ext>
            </a:extLst>
          </p:cNvPr>
          <p:cNvSpPr>
            <a:spLocks noGrp="1"/>
          </p:cNvSpPr>
          <p:nvPr>
            <p:ph type="title"/>
          </p:nvPr>
        </p:nvSpPr>
        <p:spPr>
          <a:xfrm>
            <a:off x="364417" y="-179031"/>
            <a:ext cx="10515600" cy="1325563"/>
          </a:xfrm>
        </p:spPr>
        <p:txBody>
          <a:bodyPr/>
          <a:lstStyle/>
          <a:p>
            <a:r>
              <a:rPr lang="en-US" dirty="0"/>
              <a:t>60,000 pixel array measurement</a:t>
            </a:r>
          </a:p>
        </p:txBody>
      </p:sp>
    </p:spTree>
    <p:extLst>
      <p:ext uri="{BB962C8B-B14F-4D97-AF65-F5344CB8AC3E}">
        <p14:creationId xmlns:p14="http://schemas.microsoft.com/office/powerpoint/2010/main" val="2504188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sz="half" idx="1"/>
          </p:nvPr>
        </p:nvSpPr>
        <p:spPr>
          <a:xfrm>
            <a:off x="838200" y="1825625"/>
            <a:ext cx="3929969" cy="4351338"/>
          </a:xfrm>
        </p:spPr>
        <p:txBody>
          <a:bodyPr>
            <a:normAutofit/>
          </a:bodyPr>
          <a:lstStyle/>
          <a:p>
            <a:r>
              <a:rPr lang="en-US" sz="2000"/>
              <a:t>Excellent distinguishability</a:t>
            </a:r>
          </a:p>
          <a:p>
            <a:r>
              <a:rPr lang="en-US" sz="2000"/>
              <a:t>Count rate = 2×10</a:t>
            </a:r>
            <a:r>
              <a:rPr lang="en-US" sz="2000" baseline="30000"/>
              <a:t>5 </a:t>
            </a:r>
            <a:r>
              <a:rPr lang="en-US" sz="2000"/>
              <a:t>cps</a:t>
            </a:r>
            <a:endParaRPr lang="en-US" sz="2000" baseline="30000" dirty="0"/>
          </a:p>
        </p:txBody>
      </p:sp>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38</a:t>
            </a:fld>
            <a:endParaRPr lang="en-US"/>
          </a:p>
        </p:txBody>
      </p:sp>
      <p:sp>
        <p:nvSpPr>
          <p:cNvPr id="21" name="Rectangle 20"/>
          <p:cNvSpPr/>
          <p:nvPr/>
        </p:nvSpPr>
        <p:spPr>
          <a:xfrm rot="16200000">
            <a:off x="5261056" y="2979168"/>
            <a:ext cx="3782291" cy="338554"/>
          </a:xfrm>
          <a:prstGeom prst="rect">
            <a:avLst/>
          </a:prstGeom>
          <a:solidFill>
            <a:schemeClr val="bg1"/>
          </a:solidFill>
        </p:spPr>
        <p:txBody>
          <a:bodyPr wrap="square">
            <a:spAutoFit/>
          </a:bodyPr>
          <a:lstStyle/>
          <a:p>
            <a:pPr algn="ctr"/>
            <a:r>
              <a:rPr lang="en-US" sz="1600" dirty="0">
                <a:latin typeface="Raleway" pitchFamily="2" charset="0"/>
              </a:rPr>
              <a:t>Row differential delay (ns)</a:t>
            </a:r>
          </a:p>
        </p:txBody>
      </p:sp>
      <p:sp>
        <p:nvSpPr>
          <p:cNvPr id="20" name="Rectangle 19"/>
          <p:cNvSpPr/>
          <p:nvPr/>
        </p:nvSpPr>
        <p:spPr>
          <a:xfrm>
            <a:off x="7482572" y="5119276"/>
            <a:ext cx="3871228" cy="338554"/>
          </a:xfrm>
          <a:prstGeom prst="rect">
            <a:avLst/>
          </a:prstGeom>
          <a:noFill/>
        </p:spPr>
        <p:txBody>
          <a:bodyPr wrap="square">
            <a:spAutoFit/>
          </a:bodyPr>
          <a:lstStyle/>
          <a:p>
            <a:pPr algn="ctr"/>
            <a:r>
              <a:rPr lang="en-US" sz="1600" dirty="0">
                <a:latin typeface="Raleway" pitchFamily="2" charset="0"/>
              </a:rPr>
              <a:t>Column differential delay (ns)</a:t>
            </a:r>
          </a:p>
        </p:txBody>
      </p:sp>
      <p:pic>
        <p:nvPicPr>
          <p:cNvPr id="30" name="Picture 29" descr="A picture containing text&#10;&#10;Description automatically generated">
            <a:extLst>
              <a:ext uri="{FF2B5EF4-FFF2-40B4-BE49-F238E27FC236}">
                <a16:creationId xmlns:a16="http://schemas.microsoft.com/office/drawing/2014/main" id="{90654EEF-9132-41F5-B7A4-0610464A1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586" y="623454"/>
            <a:ext cx="5029200" cy="5029200"/>
          </a:xfrm>
          <a:prstGeom prst="rect">
            <a:avLst/>
          </a:prstGeom>
        </p:spPr>
      </p:pic>
      <p:pic>
        <p:nvPicPr>
          <p:cNvPr id="32" name="Picture 31">
            <a:extLst>
              <a:ext uri="{FF2B5EF4-FFF2-40B4-BE49-F238E27FC236}">
                <a16:creationId xmlns:a16="http://schemas.microsoft.com/office/drawing/2014/main" id="{FAD27197-B8FD-4448-9E1D-872E125B55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0554" y="5288553"/>
            <a:ext cx="5029200" cy="1508760"/>
          </a:xfrm>
          <a:prstGeom prst="rect">
            <a:avLst/>
          </a:prstGeom>
        </p:spPr>
      </p:pic>
      <p:pic>
        <p:nvPicPr>
          <p:cNvPr id="34" name="Picture 33" descr="A picture containing chart&#10;&#10;Description automatically generated">
            <a:extLst>
              <a:ext uri="{FF2B5EF4-FFF2-40B4-BE49-F238E27FC236}">
                <a16:creationId xmlns:a16="http://schemas.microsoft.com/office/drawing/2014/main" id="{6E6410B9-93C0-458C-A301-E5B6CC5A2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907735" y="2441110"/>
            <a:ext cx="4925290" cy="1497798"/>
          </a:xfrm>
          <a:prstGeom prst="rect">
            <a:avLst/>
          </a:prstGeom>
        </p:spPr>
      </p:pic>
      <p:sp>
        <p:nvSpPr>
          <p:cNvPr id="13" name="Rectangle 12">
            <a:extLst>
              <a:ext uri="{FF2B5EF4-FFF2-40B4-BE49-F238E27FC236}">
                <a16:creationId xmlns:a16="http://schemas.microsoft.com/office/drawing/2014/main" id="{A5F4D532-8E71-44D4-BB31-4D8207F6EC30}"/>
              </a:ext>
            </a:extLst>
          </p:cNvPr>
          <p:cNvSpPr/>
          <p:nvPr/>
        </p:nvSpPr>
        <p:spPr>
          <a:xfrm>
            <a:off x="1323597" y="5774943"/>
            <a:ext cx="3871228" cy="338554"/>
          </a:xfrm>
          <a:prstGeom prst="rect">
            <a:avLst/>
          </a:prstGeom>
          <a:noFill/>
        </p:spPr>
        <p:txBody>
          <a:bodyPr wrap="square">
            <a:spAutoFit/>
          </a:bodyPr>
          <a:lstStyle/>
          <a:p>
            <a:pPr algn="ctr"/>
            <a:r>
              <a:rPr lang="en-US" sz="1600" dirty="0">
                <a:latin typeface="Raleway" pitchFamily="2" charset="0"/>
              </a:rPr>
              <a:t>Row differential delay (ns)</a:t>
            </a:r>
          </a:p>
        </p:txBody>
      </p:sp>
      <p:sp>
        <p:nvSpPr>
          <p:cNvPr id="14" name="Rectangle 13">
            <a:extLst>
              <a:ext uri="{FF2B5EF4-FFF2-40B4-BE49-F238E27FC236}">
                <a16:creationId xmlns:a16="http://schemas.microsoft.com/office/drawing/2014/main" id="{6E8E91AD-D8A7-4F50-BBF4-E33802FE1E94}"/>
              </a:ext>
            </a:extLst>
          </p:cNvPr>
          <p:cNvSpPr/>
          <p:nvPr/>
        </p:nvSpPr>
        <p:spPr>
          <a:xfrm rot="16200000">
            <a:off x="-1468891" y="4160940"/>
            <a:ext cx="3871228" cy="338554"/>
          </a:xfrm>
          <a:prstGeom prst="rect">
            <a:avLst/>
          </a:prstGeom>
          <a:noFill/>
        </p:spPr>
        <p:txBody>
          <a:bodyPr wrap="square">
            <a:spAutoFit/>
          </a:bodyPr>
          <a:lstStyle/>
          <a:p>
            <a:pPr algn="ctr"/>
            <a:r>
              <a:rPr lang="en-US" sz="1600" dirty="0">
                <a:latin typeface="Raleway" pitchFamily="2" charset="0"/>
              </a:rPr>
              <a:t>Column differential delay (ns)</a:t>
            </a:r>
          </a:p>
        </p:txBody>
      </p:sp>
      <p:sp>
        <p:nvSpPr>
          <p:cNvPr id="15" name="Rectangle 14">
            <a:extLst>
              <a:ext uri="{FF2B5EF4-FFF2-40B4-BE49-F238E27FC236}">
                <a16:creationId xmlns:a16="http://schemas.microsoft.com/office/drawing/2014/main" id="{1C421CF9-FE79-4A04-9869-4370B8EBAC2D}"/>
              </a:ext>
            </a:extLst>
          </p:cNvPr>
          <p:cNvSpPr/>
          <p:nvPr/>
        </p:nvSpPr>
        <p:spPr>
          <a:xfrm>
            <a:off x="9308922" y="3833116"/>
            <a:ext cx="135115" cy="141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calendar&#10;&#10;Description automatically generated">
            <a:extLst>
              <a:ext uri="{FF2B5EF4-FFF2-40B4-BE49-F238E27FC236}">
                <a16:creationId xmlns:a16="http://schemas.microsoft.com/office/drawing/2014/main" id="{9DF81F15-4C2C-4D1D-B053-FBD09421E5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700" y="2862771"/>
            <a:ext cx="4830581" cy="2934892"/>
          </a:xfrm>
          <a:prstGeom prst="rect">
            <a:avLst/>
          </a:prstGeom>
        </p:spPr>
      </p:pic>
      <p:cxnSp>
        <p:nvCxnSpPr>
          <p:cNvPr id="19" name="Straight Connector 18">
            <a:extLst>
              <a:ext uri="{FF2B5EF4-FFF2-40B4-BE49-F238E27FC236}">
                <a16:creationId xmlns:a16="http://schemas.microsoft.com/office/drawing/2014/main" id="{72EC9767-BE73-445E-96C1-E5CD1D0DB216}"/>
              </a:ext>
            </a:extLst>
          </p:cNvPr>
          <p:cNvCxnSpPr>
            <a:cxnSpLocks/>
            <a:stCxn id="15" idx="0"/>
          </p:cNvCxnSpPr>
          <p:nvPr/>
        </p:nvCxnSpPr>
        <p:spPr>
          <a:xfrm flipH="1" flipV="1">
            <a:off x="5288415" y="2975379"/>
            <a:ext cx="4088065" cy="8577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70391D-AD00-4032-828B-AF9BFDCFC2A3}"/>
              </a:ext>
            </a:extLst>
          </p:cNvPr>
          <p:cNvCxnSpPr>
            <a:cxnSpLocks/>
            <a:stCxn id="15" idx="2"/>
          </p:cNvCxnSpPr>
          <p:nvPr/>
        </p:nvCxnSpPr>
        <p:spPr>
          <a:xfrm flipH="1">
            <a:off x="5261447" y="3974617"/>
            <a:ext cx="4115033" cy="14376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B3E49C5-AEB6-4009-912D-DDD73FA15FF0}"/>
              </a:ext>
            </a:extLst>
          </p:cNvPr>
          <p:cNvSpPr/>
          <p:nvPr/>
        </p:nvSpPr>
        <p:spPr>
          <a:xfrm rot="16200000">
            <a:off x="6416113" y="5867526"/>
            <a:ext cx="1508760" cy="338554"/>
          </a:xfrm>
          <a:prstGeom prst="rect">
            <a:avLst/>
          </a:prstGeom>
          <a:noFill/>
        </p:spPr>
        <p:txBody>
          <a:bodyPr wrap="square">
            <a:spAutoFit/>
          </a:bodyPr>
          <a:lstStyle/>
          <a:p>
            <a:pPr algn="ctr"/>
            <a:r>
              <a:rPr lang="en-US" sz="1600" dirty="0">
                <a:latin typeface="Raleway" pitchFamily="2" charset="0"/>
              </a:rPr>
              <a:t>Counts/min</a:t>
            </a:r>
          </a:p>
        </p:txBody>
      </p:sp>
      <p:sp>
        <p:nvSpPr>
          <p:cNvPr id="23" name="Rectangle 22">
            <a:extLst>
              <a:ext uri="{FF2B5EF4-FFF2-40B4-BE49-F238E27FC236}">
                <a16:creationId xmlns:a16="http://schemas.microsoft.com/office/drawing/2014/main" id="{6B84687C-F213-466E-B73F-8B9E0F7F3817}"/>
              </a:ext>
            </a:extLst>
          </p:cNvPr>
          <p:cNvSpPr/>
          <p:nvPr/>
        </p:nvSpPr>
        <p:spPr>
          <a:xfrm>
            <a:off x="5565945" y="5250762"/>
            <a:ext cx="1508760" cy="338554"/>
          </a:xfrm>
          <a:prstGeom prst="rect">
            <a:avLst/>
          </a:prstGeom>
          <a:noFill/>
        </p:spPr>
        <p:txBody>
          <a:bodyPr wrap="square">
            <a:spAutoFit/>
          </a:bodyPr>
          <a:lstStyle/>
          <a:p>
            <a:pPr algn="ctr"/>
            <a:r>
              <a:rPr lang="en-US" sz="1600" dirty="0">
                <a:latin typeface="Raleway" pitchFamily="2" charset="0"/>
              </a:rPr>
              <a:t>Counts/min</a:t>
            </a:r>
          </a:p>
        </p:txBody>
      </p:sp>
      <p:sp>
        <p:nvSpPr>
          <p:cNvPr id="24" name="Title 1">
            <a:extLst>
              <a:ext uri="{FF2B5EF4-FFF2-40B4-BE49-F238E27FC236}">
                <a16:creationId xmlns:a16="http://schemas.microsoft.com/office/drawing/2014/main" id="{B47F3FBC-7DFD-4FF8-A9FC-305ACE69F354}"/>
              </a:ext>
            </a:extLst>
          </p:cNvPr>
          <p:cNvSpPr>
            <a:spLocks noGrp="1"/>
          </p:cNvSpPr>
          <p:nvPr>
            <p:ph type="title"/>
          </p:nvPr>
        </p:nvSpPr>
        <p:spPr>
          <a:xfrm>
            <a:off x="364417" y="-179031"/>
            <a:ext cx="10515600" cy="1325563"/>
          </a:xfrm>
        </p:spPr>
        <p:txBody>
          <a:bodyPr/>
          <a:lstStyle/>
          <a:p>
            <a:r>
              <a:rPr lang="en-US" dirty="0"/>
              <a:t>60,000 pixel array measurement</a:t>
            </a:r>
          </a:p>
        </p:txBody>
      </p:sp>
    </p:spTree>
    <p:extLst>
      <p:ext uri="{BB962C8B-B14F-4D97-AF65-F5344CB8AC3E}">
        <p14:creationId xmlns:p14="http://schemas.microsoft.com/office/powerpoint/2010/main" val="2869041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17" y="-179031"/>
            <a:ext cx="10515600" cy="1325563"/>
          </a:xfrm>
        </p:spPr>
        <p:txBody>
          <a:bodyPr/>
          <a:lstStyle/>
          <a:p>
            <a:r>
              <a:rPr lang="en-US" dirty="0"/>
              <a:t>60,000 pixel array measurement</a:t>
            </a:r>
          </a:p>
        </p:txBody>
      </p:sp>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39</a:t>
            </a:fld>
            <a:endParaRPr lang="en-US"/>
          </a:p>
        </p:txBody>
      </p:sp>
      <p:pic>
        <p:nvPicPr>
          <p:cNvPr id="6" name="Picture 5">
            <a:extLst>
              <a:ext uri="{FF2B5EF4-FFF2-40B4-BE49-F238E27FC236}">
                <a16:creationId xmlns:a16="http://schemas.microsoft.com/office/drawing/2014/main" id="{9C431EA3-1EC6-4A8B-AF77-BC0263413E91}"/>
              </a:ext>
            </a:extLst>
          </p:cNvPr>
          <p:cNvPicPr>
            <a:picLocks noChangeAspect="1"/>
          </p:cNvPicPr>
          <p:nvPr/>
        </p:nvPicPr>
        <p:blipFill>
          <a:blip r:embed="rId3"/>
          <a:stretch>
            <a:fillRect/>
          </a:stretch>
        </p:blipFill>
        <p:spPr>
          <a:xfrm>
            <a:off x="242466" y="897385"/>
            <a:ext cx="5159689" cy="4762297"/>
          </a:xfrm>
          <a:prstGeom prst="rect">
            <a:avLst/>
          </a:prstGeom>
        </p:spPr>
      </p:pic>
      <p:cxnSp>
        <p:nvCxnSpPr>
          <p:cNvPr id="9" name="Straight Arrow Connector 8">
            <a:extLst>
              <a:ext uri="{FF2B5EF4-FFF2-40B4-BE49-F238E27FC236}">
                <a16:creationId xmlns:a16="http://schemas.microsoft.com/office/drawing/2014/main" id="{53AA1926-1AAB-4531-8D77-9B3550FB4D73}"/>
              </a:ext>
            </a:extLst>
          </p:cNvPr>
          <p:cNvCxnSpPr>
            <a:cxnSpLocks/>
          </p:cNvCxnSpPr>
          <p:nvPr/>
        </p:nvCxnSpPr>
        <p:spPr>
          <a:xfrm>
            <a:off x="5078940" y="4499729"/>
            <a:ext cx="0" cy="118519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C8B9AF2-99F4-4C27-A783-C5DCE16BA1A4}"/>
              </a:ext>
            </a:extLst>
          </p:cNvPr>
          <p:cNvSpPr txBox="1"/>
          <p:nvPr/>
        </p:nvSpPr>
        <p:spPr>
          <a:xfrm rot="5400000">
            <a:off x="4826988" y="4900634"/>
            <a:ext cx="845103" cy="369332"/>
          </a:xfrm>
          <a:prstGeom prst="rect">
            <a:avLst/>
          </a:prstGeom>
          <a:noFill/>
        </p:spPr>
        <p:txBody>
          <a:bodyPr wrap="none" rtlCol="0">
            <a:spAutoFit/>
          </a:bodyPr>
          <a:lstStyle/>
          <a:p>
            <a:r>
              <a:rPr lang="en-US" dirty="0"/>
              <a:t>1.5mm</a:t>
            </a:r>
          </a:p>
        </p:txBody>
      </p:sp>
      <p:cxnSp>
        <p:nvCxnSpPr>
          <p:cNvPr id="22" name="Straight Arrow Connector 21">
            <a:extLst>
              <a:ext uri="{FF2B5EF4-FFF2-40B4-BE49-F238E27FC236}">
                <a16:creationId xmlns:a16="http://schemas.microsoft.com/office/drawing/2014/main" id="{2EAAFF87-4CF7-4156-B392-8F9756B28046}"/>
              </a:ext>
            </a:extLst>
          </p:cNvPr>
          <p:cNvCxnSpPr>
            <a:cxnSpLocks/>
          </p:cNvCxnSpPr>
          <p:nvPr/>
        </p:nvCxnSpPr>
        <p:spPr>
          <a:xfrm>
            <a:off x="668941" y="5734992"/>
            <a:ext cx="435292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9B87ABA-007A-482D-906B-6C25886D8688}"/>
              </a:ext>
            </a:extLst>
          </p:cNvPr>
          <p:cNvSpPr txBox="1"/>
          <p:nvPr/>
        </p:nvSpPr>
        <p:spPr>
          <a:xfrm>
            <a:off x="2424452" y="5709113"/>
            <a:ext cx="845103" cy="369332"/>
          </a:xfrm>
          <a:prstGeom prst="rect">
            <a:avLst/>
          </a:prstGeom>
          <a:noFill/>
        </p:spPr>
        <p:txBody>
          <a:bodyPr wrap="none" rtlCol="0">
            <a:spAutoFit/>
          </a:bodyPr>
          <a:lstStyle/>
          <a:p>
            <a:r>
              <a:rPr lang="en-US" dirty="0"/>
              <a:t>5.5mm</a:t>
            </a:r>
          </a:p>
        </p:txBody>
      </p:sp>
    </p:spTree>
    <p:extLst>
      <p:ext uri="{BB962C8B-B14F-4D97-AF65-F5344CB8AC3E}">
        <p14:creationId xmlns:p14="http://schemas.microsoft.com/office/powerpoint/2010/main" val="526523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Principles of operation</a:t>
            </a:r>
          </a:p>
        </p:txBody>
      </p:sp>
      <p:pic>
        <p:nvPicPr>
          <p:cNvPr id="8" name="Content Placeholder 7"/>
          <p:cNvPicPr>
            <a:picLocks noGrp="1" noChangeAspect="1"/>
          </p:cNvPicPr>
          <p:nvPr>
            <p:ph idx="1"/>
          </p:nvPr>
        </p:nvPicPr>
        <p:blipFill rotWithShape="1">
          <a:blip r:embed="rId2"/>
          <a:srcRect r="52690"/>
          <a:stretch/>
        </p:blipFill>
        <p:spPr>
          <a:xfrm>
            <a:off x="3253657" y="1632849"/>
            <a:ext cx="5684686" cy="4526418"/>
          </a:xfrm>
          <a:prstGeom prst="rect">
            <a:avLst/>
          </a:prstGeom>
        </p:spPr>
      </p:pic>
      <p:sp>
        <p:nvSpPr>
          <p:cNvPr id="5" name="Slide Number Placeholder 4"/>
          <p:cNvSpPr>
            <a:spLocks noGrp="1"/>
          </p:cNvSpPr>
          <p:nvPr>
            <p:ph type="sldNum" sz="quarter" idx="12"/>
          </p:nvPr>
        </p:nvSpPr>
        <p:spPr/>
        <p:txBody>
          <a:bodyPr/>
          <a:lstStyle/>
          <a:p>
            <a:fld id="{51C64657-0F1D-478E-B4DB-4CB10B8DD85F}" type="slidenum">
              <a:rPr lang="en-US" smtClean="0"/>
              <a:t>4</a:t>
            </a:fld>
            <a:endParaRPr lang="en-US"/>
          </a:p>
        </p:txBody>
      </p:sp>
      <p:pic>
        <p:nvPicPr>
          <p:cNvPr id="7" name="Picture 6"/>
          <p:cNvPicPr>
            <a:picLocks noChangeAspect="1"/>
          </p:cNvPicPr>
          <p:nvPr/>
        </p:nvPicPr>
        <p:blipFill>
          <a:blip r:embed="rId3"/>
          <a:stretch>
            <a:fillRect/>
          </a:stretch>
        </p:blipFill>
        <p:spPr>
          <a:xfrm>
            <a:off x="2782219" y="3179806"/>
            <a:ext cx="3915143" cy="3207646"/>
          </a:xfrm>
          <a:prstGeom prst="rect">
            <a:avLst/>
          </a:prstGeom>
        </p:spPr>
      </p:pic>
      <p:pic>
        <p:nvPicPr>
          <p:cNvPr id="9" name="Picture 8"/>
          <p:cNvPicPr>
            <a:picLocks noChangeAspect="1"/>
          </p:cNvPicPr>
          <p:nvPr/>
        </p:nvPicPr>
        <p:blipFill>
          <a:blip r:embed="rId3"/>
          <a:stretch>
            <a:fillRect/>
          </a:stretch>
        </p:blipFill>
        <p:spPr>
          <a:xfrm>
            <a:off x="3195770" y="2777715"/>
            <a:ext cx="2383571" cy="1621290"/>
          </a:xfrm>
          <a:prstGeom prst="rect">
            <a:avLst/>
          </a:prstGeom>
        </p:spPr>
      </p:pic>
    </p:spTree>
    <p:extLst>
      <p:ext uri="{BB962C8B-B14F-4D97-AF65-F5344CB8AC3E}">
        <p14:creationId xmlns:p14="http://schemas.microsoft.com/office/powerpoint/2010/main" val="3606928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0654EEF-9132-41F5-B7A4-0610464A185E}"/>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a:stretch/>
        </p:blipFill>
        <p:spPr>
          <a:xfrm>
            <a:off x="5385788" y="-48373"/>
            <a:ext cx="6653812" cy="6653812"/>
          </a:xfrm>
          <a:prstGeom prst="rect">
            <a:avLst/>
          </a:prstGeom>
        </p:spPr>
      </p:pic>
      <p:sp>
        <p:nvSpPr>
          <p:cNvPr id="2" name="Title 1"/>
          <p:cNvSpPr>
            <a:spLocks noGrp="1"/>
          </p:cNvSpPr>
          <p:nvPr>
            <p:ph type="title"/>
          </p:nvPr>
        </p:nvSpPr>
        <p:spPr>
          <a:xfrm>
            <a:off x="364417" y="-179031"/>
            <a:ext cx="10515600" cy="1325563"/>
          </a:xfrm>
        </p:spPr>
        <p:txBody>
          <a:bodyPr/>
          <a:lstStyle/>
          <a:p>
            <a:r>
              <a:rPr lang="en-US" dirty="0"/>
              <a:t>60,000 pixel array measurement</a:t>
            </a:r>
          </a:p>
        </p:txBody>
      </p:sp>
      <p:sp>
        <p:nvSpPr>
          <p:cNvPr id="7" name="Slide Number Placeholder 6"/>
          <p:cNvSpPr>
            <a:spLocks noGrp="1"/>
          </p:cNvSpPr>
          <p:nvPr>
            <p:ph type="sldNum" sz="quarter" idx="12"/>
          </p:nvPr>
        </p:nvSpPr>
        <p:spPr>
          <a:xfrm>
            <a:off x="9149442" y="6394708"/>
            <a:ext cx="2743200" cy="365125"/>
          </a:xfrm>
        </p:spPr>
        <p:txBody>
          <a:bodyPr/>
          <a:lstStyle/>
          <a:p>
            <a:fld id="{51C64657-0F1D-478E-B4DB-4CB10B8DD85F}" type="slidenum">
              <a:rPr lang="en-US" smtClean="0"/>
              <a:t>40</a:t>
            </a:fld>
            <a:endParaRPr lang="en-US"/>
          </a:p>
        </p:txBody>
      </p:sp>
      <p:sp>
        <p:nvSpPr>
          <p:cNvPr id="21" name="Rectangle 20"/>
          <p:cNvSpPr/>
          <p:nvPr/>
        </p:nvSpPr>
        <p:spPr>
          <a:xfrm rot="16200000">
            <a:off x="3817857" y="3296585"/>
            <a:ext cx="3782291" cy="338554"/>
          </a:xfrm>
          <a:prstGeom prst="rect">
            <a:avLst/>
          </a:prstGeom>
          <a:solidFill>
            <a:schemeClr val="bg1"/>
          </a:solidFill>
        </p:spPr>
        <p:txBody>
          <a:bodyPr wrap="square">
            <a:spAutoFit/>
          </a:bodyPr>
          <a:lstStyle/>
          <a:p>
            <a:pPr algn="ctr"/>
            <a:r>
              <a:rPr lang="en-US" sz="1600" dirty="0">
                <a:latin typeface="Raleway" pitchFamily="2" charset="0"/>
              </a:rPr>
              <a:t>Row differential delay (ns)</a:t>
            </a:r>
          </a:p>
        </p:txBody>
      </p:sp>
      <p:sp>
        <p:nvSpPr>
          <p:cNvPr id="20" name="Rectangle 19"/>
          <p:cNvSpPr/>
          <p:nvPr/>
        </p:nvSpPr>
        <p:spPr>
          <a:xfrm>
            <a:off x="6923337" y="6056154"/>
            <a:ext cx="3871228" cy="338554"/>
          </a:xfrm>
          <a:prstGeom prst="rect">
            <a:avLst/>
          </a:prstGeom>
          <a:noFill/>
        </p:spPr>
        <p:txBody>
          <a:bodyPr wrap="square">
            <a:spAutoFit/>
          </a:bodyPr>
          <a:lstStyle/>
          <a:p>
            <a:pPr algn="ctr"/>
            <a:r>
              <a:rPr lang="en-US" sz="1600" dirty="0">
                <a:latin typeface="Raleway" pitchFamily="2" charset="0"/>
              </a:rPr>
              <a:t>Column differential delay (ns)</a:t>
            </a:r>
          </a:p>
        </p:txBody>
      </p:sp>
      <p:pic>
        <p:nvPicPr>
          <p:cNvPr id="6" name="Picture 5">
            <a:extLst>
              <a:ext uri="{FF2B5EF4-FFF2-40B4-BE49-F238E27FC236}">
                <a16:creationId xmlns:a16="http://schemas.microsoft.com/office/drawing/2014/main" id="{9C431EA3-1EC6-4A8B-AF77-BC0263413E91}"/>
              </a:ext>
            </a:extLst>
          </p:cNvPr>
          <p:cNvPicPr>
            <a:picLocks noChangeAspect="1"/>
          </p:cNvPicPr>
          <p:nvPr/>
        </p:nvPicPr>
        <p:blipFill>
          <a:blip r:embed="rId4"/>
          <a:stretch>
            <a:fillRect/>
          </a:stretch>
        </p:blipFill>
        <p:spPr>
          <a:xfrm>
            <a:off x="242466" y="897385"/>
            <a:ext cx="5159689" cy="4762297"/>
          </a:xfrm>
          <a:prstGeom prst="rect">
            <a:avLst/>
          </a:prstGeom>
        </p:spPr>
      </p:pic>
      <p:cxnSp>
        <p:nvCxnSpPr>
          <p:cNvPr id="9" name="Straight Arrow Connector 8">
            <a:extLst>
              <a:ext uri="{FF2B5EF4-FFF2-40B4-BE49-F238E27FC236}">
                <a16:creationId xmlns:a16="http://schemas.microsoft.com/office/drawing/2014/main" id="{53AA1926-1AAB-4531-8D77-9B3550FB4D73}"/>
              </a:ext>
            </a:extLst>
          </p:cNvPr>
          <p:cNvCxnSpPr>
            <a:cxnSpLocks/>
          </p:cNvCxnSpPr>
          <p:nvPr/>
        </p:nvCxnSpPr>
        <p:spPr>
          <a:xfrm>
            <a:off x="5078940" y="4499729"/>
            <a:ext cx="0" cy="118519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C8B9AF2-99F4-4C27-A783-C5DCE16BA1A4}"/>
              </a:ext>
            </a:extLst>
          </p:cNvPr>
          <p:cNvSpPr txBox="1"/>
          <p:nvPr/>
        </p:nvSpPr>
        <p:spPr>
          <a:xfrm rot="5400000">
            <a:off x="4826988" y="4900634"/>
            <a:ext cx="845103" cy="369332"/>
          </a:xfrm>
          <a:prstGeom prst="rect">
            <a:avLst/>
          </a:prstGeom>
          <a:noFill/>
        </p:spPr>
        <p:txBody>
          <a:bodyPr wrap="none" rtlCol="0">
            <a:spAutoFit/>
          </a:bodyPr>
          <a:lstStyle/>
          <a:p>
            <a:r>
              <a:rPr lang="en-US" dirty="0"/>
              <a:t>1.5mm</a:t>
            </a:r>
          </a:p>
        </p:txBody>
      </p:sp>
      <p:cxnSp>
        <p:nvCxnSpPr>
          <p:cNvPr id="22" name="Straight Arrow Connector 21">
            <a:extLst>
              <a:ext uri="{FF2B5EF4-FFF2-40B4-BE49-F238E27FC236}">
                <a16:creationId xmlns:a16="http://schemas.microsoft.com/office/drawing/2014/main" id="{2EAAFF87-4CF7-4156-B392-8F9756B28046}"/>
              </a:ext>
            </a:extLst>
          </p:cNvPr>
          <p:cNvCxnSpPr>
            <a:cxnSpLocks/>
          </p:cNvCxnSpPr>
          <p:nvPr/>
        </p:nvCxnSpPr>
        <p:spPr>
          <a:xfrm>
            <a:off x="668941" y="5734992"/>
            <a:ext cx="435292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9B87ABA-007A-482D-906B-6C25886D8688}"/>
              </a:ext>
            </a:extLst>
          </p:cNvPr>
          <p:cNvSpPr txBox="1"/>
          <p:nvPr/>
        </p:nvSpPr>
        <p:spPr>
          <a:xfrm>
            <a:off x="2424452" y="5709113"/>
            <a:ext cx="845103" cy="369332"/>
          </a:xfrm>
          <a:prstGeom prst="rect">
            <a:avLst/>
          </a:prstGeom>
          <a:noFill/>
        </p:spPr>
        <p:txBody>
          <a:bodyPr wrap="none" rtlCol="0">
            <a:spAutoFit/>
          </a:bodyPr>
          <a:lstStyle/>
          <a:p>
            <a:r>
              <a:rPr lang="en-US" dirty="0"/>
              <a:t>5.5mm</a:t>
            </a:r>
          </a:p>
        </p:txBody>
      </p:sp>
      <p:sp>
        <p:nvSpPr>
          <p:cNvPr id="3" name="Explosion: 14 Points 2">
            <a:extLst>
              <a:ext uri="{FF2B5EF4-FFF2-40B4-BE49-F238E27FC236}">
                <a16:creationId xmlns:a16="http://schemas.microsoft.com/office/drawing/2014/main" id="{26A724EB-150E-4958-AB64-BC1BBAF0A180}"/>
              </a:ext>
            </a:extLst>
          </p:cNvPr>
          <p:cNvSpPr/>
          <p:nvPr/>
        </p:nvSpPr>
        <p:spPr>
          <a:xfrm>
            <a:off x="1576583" y="141336"/>
            <a:ext cx="8846943" cy="6188043"/>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rPr>
              <a:t>60x improvement</a:t>
            </a:r>
          </a:p>
        </p:txBody>
      </p:sp>
    </p:spTree>
    <p:extLst>
      <p:ext uri="{BB962C8B-B14F-4D97-AF65-F5344CB8AC3E}">
        <p14:creationId xmlns:p14="http://schemas.microsoft.com/office/powerpoint/2010/main" val="25977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par>
                                <p:cTn id="11" presetID="6" presetClass="emph" presetSubtype="0" repeatCount="10000" autoRev="1" fill="hold" grpId="1" nodeType="withEffect">
                                  <p:stCondLst>
                                    <p:cond delay="0"/>
                                  </p:stCondLst>
                                  <p:childTnLst>
                                    <p:animScale>
                                      <p:cBhvr>
                                        <p:cTn id="12"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4889" b="4756"/>
          <a:stretch/>
        </p:blipFill>
        <p:spPr>
          <a:xfrm>
            <a:off x="2873829" y="1690688"/>
            <a:ext cx="5940118" cy="4425301"/>
          </a:xfrm>
          <a:prstGeom prst="rect">
            <a:avLst/>
          </a:prstGeom>
        </p:spPr>
      </p:pic>
      <p:sp>
        <p:nvSpPr>
          <p:cNvPr id="2" name="Title 1"/>
          <p:cNvSpPr>
            <a:spLocks noGrp="1"/>
          </p:cNvSpPr>
          <p:nvPr>
            <p:ph type="title"/>
          </p:nvPr>
        </p:nvSpPr>
        <p:spPr/>
        <p:txBody>
          <a:bodyPr/>
          <a:lstStyle/>
          <a:p>
            <a:r>
              <a:rPr lang="en-US"/>
              <a:t>SNSPD arrays over the years</a:t>
            </a:r>
          </a:p>
        </p:txBody>
      </p:sp>
      <p:sp>
        <p:nvSpPr>
          <p:cNvPr id="5" name="Slide Number Placeholder 4"/>
          <p:cNvSpPr>
            <a:spLocks noGrp="1"/>
          </p:cNvSpPr>
          <p:nvPr>
            <p:ph type="sldNum" sz="quarter" idx="12"/>
          </p:nvPr>
        </p:nvSpPr>
        <p:spPr/>
        <p:txBody>
          <a:bodyPr/>
          <a:lstStyle/>
          <a:p>
            <a:fld id="{51C64657-0F1D-478E-B4DB-4CB10B8DD85F}" type="slidenum">
              <a:rPr lang="en-US" smtClean="0"/>
              <a:t>41</a:t>
            </a:fld>
            <a:endParaRPr lang="en-US"/>
          </a:p>
        </p:txBody>
      </p:sp>
      <p:cxnSp>
        <p:nvCxnSpPr>
          <p:cNvPr id="9" name="Straight Arrow Connector 8"/>
          <p:cNvCxnSpPr/>
          <p:nvPr/>
        </p:nvCxnSpPr>
        <p:spPr>
          <a:xfrm flipH="1" flipV="1">
            <a:off x="8401254" y="2181497"/>
            <a:ext cx="825386" cy="10967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A3AE11C1-42B6-435B-A58D-86AC67FBE09D}"/>
              </a:ext>
            </a:extLst>
          </p:cNvPr>
          <p:cNvSpPr txBox="1">
            <a:spLocks/>
          </p:cNvSpPr>
          <p:nvPr/>
        </p:nvSpPr>
        <p:spPr>
          <a:xfrm>
            <a:off x="8818739" y="3342926"/>
            <a:ext cx="1915512" cy="852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This work</a:t>
            </a:r>
          </a:p>
        </p:txBody>
      </p:sp>
      <p:sp>
        <p:nvSpPr>
          <p:cNvPr id="22" name="TextBox 21"/>
          <p:cNvSpPr txBox="1"/>
          <p:nvPr/>
        </p:nvSpPr>
        <p:spPr>
          <a:xfrm>
            <a:off x="5439747" y="6125842"/>
            <a:ext cx="950901" cy="523220"/>
          </a:xfrm>
          <a:prstGeom prst="rect">
            <a:avLst/>
          </a:prstGeom>
          <a:noFill/>
        </p:spPr>
        <p:txBody>
          <a:bodyPr wrap="none" rtlCol="0">
            <a:spAutoFit/>
          </a:bodyPr>
          <a:lstStyle/>
          <a:p>
            <a:r>
              <a:rPr lang="en-US" sz="2800">
                <a:latin typeface="Raleway" pitchFamily="2" charset="0"/>
              </a:rPr>
              <a:t>Year</a:t>
            </a:r>
          </a:p>
        </p:txBody>
      </p:sp>
      <p:sp>
        <p:nvSpPr>
          <p:cNvPr id="23" name="TextBox 22"/>
          <p:cNvSpPr txBox="1"/>
          <p:nvPr/>
        </p:nvSpPr>
        <p:spPr>
          <a:xfrm rot="16200000">
            <a:off x="1421431" y="3496836"/>
            <a:ext cx="1798890" cy="523220"/>
          </a:xfrm>
          <a:prstGeom prst="rect">
            <a:avLst/>
          </a:prstGeom>
          <a:noFill/>
        </p:spPr>
        <p:txBody>
          <a:bodyPr wrap="none" rtlCol="0">
            <a:spAutoFit/>
          </a:bodyPr>
          <a:lstStyle/>
          <a:p>
            <a:r>
              <a:rPr lang="en-US" sz="2800">
                <a:latin typeface="Raleway" pitchFamily="2" charset="0"/>
              </a:rPr>
              <a:t>Array size</a:t>
            </a:r>
          </a:p>
        </p:txBody>
      </p:sp>
    </p:spTree>
    <p:extLst>
      <p:ext uri="{BB962C8B-B14F-4D97-AF65-F5344CB8AC3E}">
        <p14:creationId xmlns:p14="http://schemas.microsoft.com/office/powerpoint/2010/main" val="3599425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Scaling – array size</a:t>
            </a:r>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99677" y="1825625"/>
            <a:ext cx="4458645" cy="4351338"/>
          </a:xfrm>
        </p:spPr>
      </p:pic>
      <p:sp>
        <p:nvSpPr>
          <p:cNvPr id="6" name="Slide Number Placeholder 5"/>
          <p:cNvSpPr>
            <a:spLocks noGrp="1"/>
          </p:cNvSpPr>
          <p:nvPr>
            <p:ph type="sldNum" sz="quarter" idx="12"/>
          </p:nvPr>
        </p:nvSpPr>
        <p:spPr/>
        <p:txBody>
          <a:bodyPr/>
          <a:lstStyle/>
          <a:p>
            <a:fld id="{51C64657-0F1D-478E-B4DB-4CB10B8DD85F}" type="slidenum">
              <a:rPr lang="en-US" smtClean="0"/>
              <a:t>42</a:t>
            </a:fld>
            <a:endParaRPr lang="en-US"/>
          </a:p>
        </p:txBody>
      </p:sp>
      <p:sp>
        <p:nvSpPr>
          <p:cNvPr id="11" name="Rectangle 10"/>
          <p:cNvSpPr/>
          <p:nvPr/>
        </p:nvSpPr>
        <p:spPr>
          <a:xfrm>
            <a:off x="2392680" y="1451234"/>
            <a:ext cx="2717800" cy="94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03242" y="1451234"/>
            <a:ext cx="2717800" cy="94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44583" y="2532697"/>
            <a:ext cx="1242857" cy="257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370893" y="2532697"/>
            <a:ext cx="1242857" cy="257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868753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Scaling – array size</a:t>
            </a:r>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99677" y="1825625"/>
            <a:ext cx="4458645" cy="4351338"/>
          </a:xfrm>
        </p:spPr>
      </p:pic>
      <p:sp>
        <p:nvSpPr>
          <p:cNvPr id="6" name="Slide Number Placeholder 5"/>
          <p:cNvSpPr>
            <a:spLocks noGrp="1"/>
          </p:cNvSpPr>
          <p:nvPr>
            <p:ph type="sldNum" sz="quarter" idx="12"/>
          </p:nvPr>
        </p:nvSpPr>
        <p:spPr/>
        <p:txBody>
          <a:bodyPr/>
          <a:lstStyle/>
          <a:p>
            <a:fld id="{51C64657-0F1D-478E-B4DB-4CB10B8DD85F}" type="slidenum">
              <a:rPr lang="en-US" smtClean="0"/>
              <a:t>43</a:t>
            </a:fld>
            <a:endParaRPr lang="en-US"/>
          </a:p>
        </p:txBody>
      </p:sp>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33677" y="1825625"/>
            <a:ext cx="4458645" cy="4351338"/>
          </a:xfrm>
        </p:spPr>
      </p:pic>
      <p:sp>
        <p:nvSpPr>
          <p:cNvPr id="11" name="Rectangle 10"/>
          <p:cNvSpPr/>
          <p:nvPr/>
        </p:nvSpPr>
        <p:spPr>
          <a:xfrm>
            <a:off x="2392680" y="1451234"/>
            <a:ext cx="2717800" cy="94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03242" y="1451234"/>
            <a:ext cx="2717800" cy="94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44583" y="2532697"/>
            <a:ext cx="1242857" cy="257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370893" y="2532697"/>
            <a:ext cx="1242857" cy="257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6503522" y="1027906"/>
            <a:ext cx="4518953" cy="37157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a:t>Only requires longer readout bus!</a:t>
            </a:r>
          </a:p>
        </p:txBody>
      </p:sp>
    </p:spTree>
    <p:extLst>
      <p:ext uri="{BB962C8B-B14F-4D97-AF65-F5344CB8AC3E}">
        <p14:creationId xmlns:p14="http://schemas.microsoft.com/office/powerpoint/2010/main" val="3952633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Scaling – count rate</a:t>
            </a:r>
          </a:p>
        </p:txBody>
      </p:sp>
      <p:sp>
        <p:nvSpPr>
          <p:cNvPr id="6" name="Slide Number Placeholder 5"/>
          <p:cNvSpPr>
            <a:spLocks noGrp="1"/>
          </p:cNvSpPr>
          <p:nvPr>
            <p:ph type="sldNum" sz="quarter" idx="12"/>
          </p:nvPr>
        </p:nvSpPr>
        <p:spPr/>
        <p:txBody>
          <a:bodyPr/>
          <a:lstStyle/>
          <a:p>
            <a:fld id="{51C64657-0F1D-478E-B4DB-4CB10B8DD85F}" type="slidenum">
              <a:rPr lang="en-US" smtClean="0"/>
              <a:t>44</a:t>
            </a:fld>
            <a:endParaRPr lang="en-US"/>
          </a:p>
        </p:txBody>
      </p:sp>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42846" y="1825625"/>
            <a:ext cx="3877794" cy="3859196"/>
          </a:xfr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227135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Scaling – count rate</a:t>
            </a:r>
          </a:p>
        </p:txBody>
      </p:sp>
      <p:sp>
        <p:nvSpPr>
          <p:cNvPr id="6" name="Slide Number Placeholder 5"/>
          <p:cNvSpPr>
            <a:spLocks noGrp="1"/>
          </p:cNvSpPr>
          <p:nvPr>
            <p:ph type="sldNum" sz="quarter" idx="12"/>
          </p:nvPr>
        </p:nvSpPr>
        <p:spPr/>
        <p:txBody>
          <a:bodyPr/>
          <a:lstStyle/>
          <a:p>
            <a:fld id="{51C64657-0F1D-478E-B4DB-4CB10B8DD85F}" type="slidenum">
              <a:rPr lang="en-US" smtClean="0"/>
              <a:t>45</a:t>
            </a:fld>
            <a:endParaRPr lang="en-US"/>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0711" y="1690688"/>
            <a:ext cx="3892805" cy="3874135"/>
          </a:xfrm>
        </p:spPr>
      </p:pic>
      <p:pic>
        <p:nvPicPr>
          <p:cNvPr id="11" name="Content Placeholder 10"/>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42846" y="1825625"/>
            <a:ext cx="3877794" cy="3859196"/>
          </a:xfrm>
        </p:spPr>
      </p:pic>
      <p:sp>
        <p:nvSpPr>
          <p:cNvPr id="9" name="Rectangle 8"/>
          <p:cNvSpPr/>
          <p:nvPr/>
        </p:nvSpPr>
        <p:spPr>
          <a:xfrm>
            <a:off x="3583606" y="5747377"/>
            <a:ext cx="4862228" cy="584775"/>
          </a:xfrm>
          <a:prstGeom prst="rect">
            <a:avLst/>
          </a:prstGeom>
        </p:spPr>
        <p:txBody>
          <a:bodyPr wrap="none">
            <a:spAutoFit/>
          </a:bodyPr>
          <a:lstStyle/>
          <a:p>
            <a:r>
              <a:rPr lang="en-US" sz="3200" b="1" u="sng">
                <a:latin typeface="Raleway" pitchFamily="2" charset="0"/>
              </a:rPr>
              <a:t>N</a:t>
            </a:r>
            <a:r>
              <a:rPr lang="en-US" sz="3200" b="1" u="sng" baseline="30000">
                <a:latin typeface="Raleway" pitchFamily="2" charset="0"/>
              </a:rPr>
              <a:t>2</a:t>
            </a:r>
            <a:r>
              <a:rPr lang="en-US" sz="3200" b="1" u="sng" baseline="-25000">
                <a:latin typeface="Raleway" pitchFamily="2" charset="0"/>
              </a:rPr>
              <a:t> </a:t>
            </a:r>
            <a:r>
              <a:rPr lang="en-US" sz="3200" b="1" u="sng">
                <a:latin typeface="Raleway" pitchFamily="2" charset="0"/>
              </a:rPr>
              <a:t>scaling </a:t>
            </a:r>
            <a:r>
              <a:rPr lang="en-US" sz="3200" u="sng">
                <a:latin typeface="Raleway" pitchFamily="2" charset="0"/>
              </a:rPr>
              <a:t>for count-rate</a:t>
            </a:r>
          </a:p>
        </p:txBody>
      </p:sp>
    </p:spTree>
    <p:extLst>
      <p:ext uri="{BB962C8B-B14F-4D97-AF65-F5344CB8AC3E}">
        <p14:creationId xmlns:p14="http://schemas.microsoft.com/office/powerpoint/2010/main" val="2410020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Thermal modeling</a:t>
            </a:r>
          </a:p>
        </p:txBody>
      </p:sp>
      <p:sp>
        <p:nvSpPr>
          <p:cNvPr id="3" name="Content Placeholder 2"/>
          <p:cNvSpPr>
            <a:spLocks noGrp="1"/>
          </p:cNvSpPr>
          <p:nvPr>
            <p:ph sz="half" idx="1"/>
          </p:nvPr>
        </p:nvSpPr>
        <p:spPr/>
        <p:txBody>
          <a:bodyPr/>
          <a:lstStyle/>
          <a:p>
            <a:r>
              <a:rPr lang="en-US"/>
              <a:t>Extensive thermal modeling to understand phonon behavior</a:t>
            </a:r>
          </a:p>
          <a:p>
            <a:pPr lvl="1"/>
            <a:endParaRPr lang="en-US"/>
          </a:p>
          <a:p>
            <a:r>
              <a:rPr lang="en-US"/>
              <a:t>Particularly interested in thermal crosstalk</a:t>
            </a:r>
          </a:p>
          <a:p>
            <a:endParaRPr lang="en-US"/>
          </a:p>
          <a:p>
            <a:r>
              <a:rPr lang="en-US"/>
              <a:t>Higher fill factors will require dense wires</a:t>
            </a:r>
          </a:p>
          <a:p>
            <a:pPr lvl="1"/>
            <a:endParaRPr lang="en-US"/>
          </a:p>
        </p:txBody>
      </p:sp>
      <p:sp>
        <p:nvSpPr>
          <p:cNvPr id="5" name="Slide Number Placeholder 4"/>
          <p:cNvSpPr>
            <a:spLocks noGrp="1"/>
          </p:cNvSpPr>
          <p:nvPr>
            <p:ph type="sldNum" sz="quarter" idx="12"/>
          </p:nvPr>
        </p:nvSpPr>
        <p:spPr/>
        <p:txBody>
          <a:bodyPr/>
          <a:lstStyle/>
          <a:p>
            <a:fld id="{51C64657-0F1D-478E-B4DB-4CB10B8DD85F}" type="slidenum">
              <a:rPr lang="en-US" smtClean="0"/>
              <a:t>46</a:t>
            </a:fld>
            <a:endParaRPr lang="en-US"/>
          </a:p>
        </p:txBody>
      </p:sp>
      <p:pic>
        <p:nvPicPr>
          <p:cNvPr id="6" name="Content Placeholder 5"/>
          <p:cNvPicPr>
            <a:picLocks noGrp="1" noChangeAspect="1"/>
          </p:cNvPicPr>
          <p:nvPr>
            <p:ph sz="half" idx="2"/>
          </p:nvPr>
        </p:nvPicPr>
        <p:blipFill>
          <a:blip r:embed="rId2"/>
          <a:stretch>
            <a:fillRect/>
          </a:stretch>
        </p:blipFill>
        <p:spPr>
          <a:xfrm>
            <a:off x="6274837" y="1690688"/>
            <a:ext cx="5181600" cy="851084"/>
          </a:xfrm>
          <a:prstGeom prst="rect">
            <a:avLst/>
          </a:prstGeom>
        </p:spPr>
      </p:pic>
      <p:pic>
        <p:nvPicPr>
          <p:cNvPr id="7" name="Picture 6"/>
          <p:cNvPicPr>
            <a:picLocks noChangeAspect="1"/>
          </p:cNvPicPr>
          <p:nvPr/>
        </p:nvPicPr>
        <p:blipFill>
          <a:blip r:embed="rId3"/>
          <a:stretch>
            <a:fillRect/>
          </a:stretch>
        </p:blipFill>
        <p:spPr>
          <a:xfrm>
            <a:off x="5693228" y="2861339"/>
            <a:ext cx="5872842" cy="563149"/>
          </a:xfrm>
          <a:prstGeom prst="rect">
            <a:avLst/>
          </a:prstGeom>
        </p:spPr>
      </p:pic>
      <p:pic>
        <p:nvPicPr>
          <p:cNvPr id="8" name="Picture 7"/>
          <p:cNvPicPr>
            <a:picLocks noChangeAspect="1"/>
          </p:cNvPicPr>
          <p:nvPr/>
        </p:nvPicPr>
        <p:blipFill>
          <a:blip r:embed="rId4"/>
          <a:stretch>
            <a:fillRect/>
          </a:stretch>
        </p:blipFill>
        <p:spPr>
          <a:xfrm>
            <a:off x="5975479" y="3720072"/>
            <a:ext cx="5917163" cy="814214"/>
          </a:xfrm>
          <a:prstGeom prst="rect">
            <a:avLst/>
          </a:prstGeom>
        </p:spPr>
      </p:pic>
      <p:pic>
        <p:nvPicPr>
          <p:cNvPr id="9" name="Picture 8"/>
          <p:cNvPicPr>
            <a:picLocks noChangeAspect="1"/>
          </p:cNvPicPr>
          <p:nvPr/>
        </p:nvPicPr>
        <p:blipFill>
          <a:blip r:embed="rId5"/>
          <a:stretch>
            <a:fillRect/>
          </a:stretch>
        </p:blipFill>
        <p:spPr>
          <a:xfrm>
            <a:off x="5030982" y="5422243"/>
            <a:ext cx="6861660" cy="754720"/>
          </a:xfrm>
          <a:prstGeom prst="rect">
            <a:avLst/>
          </a:prstGeom>
        </p:spPr>
      </p:pic>
      <p:sp>
        <p:nvSpPr>
          <p:cNvPr id="12" name="TextBox 11">
            <a:extLst>
              <a:ext uri="{FF2B5EF4-FFF2-40B4-BE49-F238E27FC236}">
                <a16:creationId xmlns:a16="http://schemas.microsoft.com/office/drawing/2014/main" id="{3FDFB222-7237-4F3A-A8CE-426765D200C4}"/>
              </a:ext>
            </a:extLst>
          </p:cNvPr>
          <p:cNvSpPr txBox="1"/>
          <p:nvPr/>
        </p:nvSpPr>
        <p:spPr>
          <a:xfrm>
            <a:off x="139908" y="6414023"/>
            <a:ext cx="7370342" cy="338554"/>
          </a:xfrm>
          <a:prstGeom prst="rect">
            <a:avLst/>
          </a:prstGeom>
          <a:noFill/>
        </p:spPr>
        <p:txBody>
          <a:bodyPr wrap="square" rtlCol="0">
            <a:spAutoFit/>
          </a:bodyPr>
          <a:lstStyle/>
          <a:p>
            <a:pPr algn="ctr"/>
            <a:r>
              <a:rPr lang="en-US" sz="1600">
                <a:latin typeface="Raleway" pitchFamily="2" charset="0"/>
              </a:rPr>
              <a:t>McCaughan, A. N., et. al. </a:t>
            </a:r>
            <a:r>
              <a:rPr lang="en-US" sz="1600" i="1">
                <a:latin typeface="Raleway" pitchFamily="2" charset="0"/>
              </a:rPr>
              <a:t>Nature Electronics</a:t>
            </a:r>
            <a:r>
              <a:rPr lang="en-US" sz="1600">
                <a:latin typeface="Raleway" pitchFamily="2" charset="0"/>
              </a:rPr>
              <a:t> </a:t>
            </a:r>
            <a:r>
              <a:rPr lang="en-US" sz="1600" b="1">
                <a:latin typeface="Raleway" pitchFamily="2" charset="0"/>
              </a:rPr>
              <a:t>2,</a:t>
            </a:r>
            <a:r>
              <a:rPr lang="en-US" sz="1600">
                <a:latin typeface="Raleway" pitchFamily="2" charset="0"/>
              </a:rPr>
              <a:t> 451–456 (2019).</a:t>
            </a:r>
          </a:p>
        </p:txBody>
      </p:sp>
    </p:spTree>
    <p:extLst>
      <p:ext uri="{BB962C8B-B14F-4D97-AF65-F5344CB8AC3E}">
        <p14:creationId xmlns:p14="http://schemas.microsoft.com/office/powerpoint/2010/main" val="1371174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Thermal modeling</a:t>
            </a:r>
          </a:p>
        </p:txBody>
      </p:sp>
      <p:sp>
        <p:nvSpPr>
          <p:cNvPr id="3" name="Content Placeholder 2"/>
          <p:cNvSpPr>
            <a:spLocks noGrp="1"/>
          </p:cNvSpPr>
          <p:nvPr>
            <p:ph sz="half" idx="1"/>
          </p:nvPr>
        </p:nvSpPr>
        <p:spPr/>
        <p:txBody>
          <a:bodyPr/>
          <a:lstStyle/>
          <a:p>
            <a:r>
              <a:rPr lang="en-US"/>
              <a:t>Extensive thermal modeling to understand phonon behavior</a:t>
            </a:r>
          </a:p>
          <a:p>
            <a:pPr lvl="1"/>
            <a:endParaRPr lang="en-US"/>
          </a:p>
          <a:p>
            <a:r>
              <a:rPr lang="en-US"/>
              <a:t>Particularly interested in thermal crosstalk</a:t>
            </a:r>
          </a:p>
          <a:p>
            <a:endParaRPr lang="en-US"/>
          </a:p>
          <a:p>
            <a:r>
              <a:rPr lang="en-US"/>
              <a:t>Higher fill factors will require dense wires</a:t>
            </a:r>
          </a:p>
          <a:p>
            <a:pPr lvl="1"/>
            <a:endParaRPr lang="en-US"/>
          </a:p>
        </p:txBody>
      </p:sp>
      <p:sp>
        <p:nvSpPr>
          <p:cNvPr id="5" name="Slide Number Placeholder 4"/>
          <p:cNvSpPr>
            <a:spLocks noGrp="1"/>
          </p:cNvSpPr>
          <p:nvPr>
            <p:ph type="sldNum" sz="quarter" idx="12"/>
          </p:nvPr>
        </p:nvSpPr>
        <p:spPr/>
        <p:txBody>
          <a:bodyPr/>
          <a:lstStyle/>
          <a:p>
            <a:fld id="{51C64657-0F1D-478E-B4DB-4CB10B8DD85F}" type="slidenum">
              <a:rPr lang="en-US" smtClean="0"/>
              <a:t>47</a:t>
            </a:fld>
            <a:endParaRPr lang="en-US"/>
          </a:p>
        </p:txBody>
      </p:sp>
      <p:pic>
        <p:nvPicPr>
          <p:cNvPr id="7" name="Content Placeholder 6"/>
          <p:cNvPicPr>
            <a:picLocks noGrp="1" noChangeAspect="1"/>
          </p:cNvPicPr>
          <p:nvPr>
            <p:ph sz="half" idx="2"/>
          </p:nvPr>
        </p:nvPicPr>
        <p:blipFill>
          <a:blip r:embed="rId2"/>
          <a:stretch>
            <a:fillRect/>
          </a:stretch>
        </p:blipFill>
        <p:spPr>
          <a:xfrm>
            <a:off x="6708115" y="817821"/>
            <a:ext cx="4010608" cy="2987983"/>
          </a:xfrm>
          <a:prstGeom prst="rect">
            <a:avLst/>
          </a:prstGeom>
        </p:spPr>
      </p:pic>
      <p:pic>
        <p:nvPicPr>
          <p:cNvPr id="8" name="Picture 7"/>
          <p:cNvPicPr>
            <a:picLocks noChangeAspect="1"/>
          </p:cNvPicPr>
          <p:nvPr/>
        </p:nvPicPr>
        <p:blipFill>
          <a:blip r:embed="rId3"/>
          <a:stretch>
            <a:fillRect/>
          </a:stretch>
        </p:blipFill>
        <p:spPr>
          <a:xfrm>
            <a:off x="6642503" y="3933092"/>
            <a:ext cx="4141832" cy="2819485"/>
          </a:xfrm>
          <a:prstGeom prst="rect">
            <a:avLst/>
          </a:prstGeom>
        </p:spPr>
      </p:pic>
      <p:sp>
        <p:nvSpPr>
          <p:cNvPr id="10" name="TextBox 9">
            <a:extLst>
              <a:ext uri="{FF2B5EF4-FFF2-40B4-BE49-F238E27FC236}">
                <a16:creationId xmlns:a16="http://schemas.microsoft.com/office/drawing/2014/main" id="{3FDFB222-7237-4F3A-A8CE-426765D200C4}"/>
              </a:ext>
            </a:extLst>
          </p:cNvPr>
          <p:cNvSpPr txBox="1"/>
          <p:nvPr/>
        </p:nvSpPr>
        <p:spPr>
          <a:xfrm>
            <a:off x="139908" y="6414023"/>
            <a:ext cx="7370342" cy="338554"/>
          </a:xfrm>
          <a:prstGeom prst="rect">
            <a:avLst/>
          </a:prstGeom>
          <a:noFill/>
        </p:spPr>
        <p:txBody>
          <a:bodyPr wrap="square" rtlCol="0">
            <a:spAutoFit/>
          </a:bodyPr>
          <a:lstStyle/>
          <a:p>
            <a:pPr algn="ctr"/>
            <a:r>
              <a:rPr lang="en-US" sz="1600">
                <a:latin typeface="Raleway" pitchFamily="2" charset="0"/>
              </a:rPr>
              <a:t>McCaughan, A. N., et. al. </a:t>
            </a:r>
            <a:r>
              <a:rPr lang="en-US" sz="1600" i="1">
                <a:latin typeface="Raleway" pitchFamily="2" charset="0"/>
              </a:rPr>
              <a:t>Nature Electronics</a:t>
            </a:r>
            <a:r>
              <a:rPr lang="en-US" sz="1600">
                <a:latin typeface="Raleway" pitchFamily="2" charset="0"/>
              </a:rPr>
              <a:t> </a:t>
            </a:r>
            <a:r>
              <a:rPr lang="en-US" sz="1600" b="1">
                <a:latin typeface="Raleway" pitchFamily="2" charset="0"/>
              </a:rPr>
              <a:t>2,</a:t>
            </a:r>
            <a:r>
              <a:rPr lang="en-US" sz="1600">
                <a:latin typeface="Raleway" pitchFamily="2" charset="0"/>
              </a:rPr>
              <a:t> 451–456 (2019).</a:t>
            </a:r>
          </a:p>
        </p:txBody>
      </p:sp>
    </p:spTree>
    <p:extLst>
      <p:ext uri="{BB962C8B-B14F-4D97-AF65-F5344CB8AC3E}">
        <p14:creationId xmlns:p14="http://schemas.microsoft.com/office/powerpoint/2010/main" val="2392887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Thermal crosstalk experiments</a:t>
            </a:r>
          </a:p>
        </p:txBody>
      </p:sp>
      <p:sp>
        <p:nvSpPr>
          <p:cNvPr id="3" name="Content Placeholder 2"/>
          <p:cNvSpPr>
            <a:spLocks noGrp="1"/>
          </p:cNvSpPr>
          <p:nvPr>
            <p:ph sz="half" idx="1"/>
          </p:nvPr>
        </p:nvSpPr>
        <p:spPr>
          <a:xfrm>
            <a:off x="278314" y="1626574"/>
            <a:ext cx="5441420" cy="4351338"/>
          </a:xfrm>
        </p:spPr>
        <p:txBody>
          <a:bodyPr>
            <a:normAutofit fontScale="92500" lnSpcReduction="10000"/>
          </a:bodyPr>
          <a:lstStyle/>
          <a:p>
            <a:r>
              <a:rPr lang="en-US" sz="2400"/>
              <a:t>PEACOCQ array (NbTiN)</a:t>
            </a:r>
          </a:p>
          <a:p>
            <a:pPr lvl="1"/>
            <a:r>
              <a:rPr lang="en-US" sz="2000"/>
              <a:t>2×10</a:t>
            </a:r>
            <a:r>
              <a:rPr lang="en-US" sz="2000" baseline="30000"/>
              <a:t>-4</a:t>
            </a:r>
            <a:r>
              <a:rPr lang="en-US" sz="2000"/>
              <a:t> crosstalk @ 400nm pitch</a:t>
            </a:r>
          </a:p>
          <a:p>
            <a:r>
              <a:rPr lang="en-US" sz="2400"/>
              <a:t>NASA DSOC array (WSi)</a:t>
            </a:r>
          </a:p>
          <a:p>
            <a:pPr lvl="1"/>
            <a:r>
              <a:rPr lang="en-US" sz="2000"/>
              <a:t>&lt; 1×10</a:t>
            </a:r>
            <a:r>
              <a:rPr lang="en-US" sz="2000" baseline="30000"/>
              <a:t>-4</a:t>
            </a:r>
            <a:r>
              <a:rPr lang="en-US" sz="2000"/>
              <a:t> crosstalk @ 1200nm pitch</a:t>
            </a:r>
          </a:p>
          <a:p>
            <a:pPr lvl="1"/>
            <a:r>
              <a:rPr lang="en-US" sz="2000"/>
              <a:t>~1×10</a:t>
            </a:r>
            <a:r>
              <a:rPr lang="en-US" sz="2000" baseline="30000"/>
              <a:t>-2</a:t>
            </a:r>
            <a:r>
              <a:rPr lang="en-US" sz="2000"/>
              <a:t> crosstalk @ 800nm pitch</a:t>
            </a:r>
          </a:p>
          <a:p>
            <a:r>
              <a:rPr lang="en-US" sz="2400"/>
              <a:t>TCI arrays (WSi)</a:t>
            </a:r>
          </a:p>
          <a:p>
            <a:pPr lvl="1"/>
            <a:r>
              <a:rPr lang="en-US" sz="2000"/>
              <a:t>~5×10</a:t>
            </a:r>
            <a:r>
              <a:rPr lang="en-US" sz="2000" baseline="30000"/>
              <a:t>-3 </a:t>
            </a:r>
            <a:r>
              <a:rPr lang="en-US" sz="2000"/>
              <a:t>crosstalk @ 1 um pitch</a:t>
            </a:r>
          </a:p>
          <a:p>
            <a:pPr lvl="1"/>
            <a:r>
              <a:rPr lang="en-US" sz="2000"/>
              <a:t>&lt; 1×10</a:t>
            </a:r>
            <a:r>
              <a:rPr lang="en-US" sz="2000" baseline="30000"/>
              <a:t>-4</a:t>
            </a:r>
            <a:r>
              <a:rPr lang="en-US" sz="2000"/>
              <a:t> crosstalk @ 2 um pitch</a:t>
            </a:r>
          </a:p>
          <a:p>
            <a:r>
              <a:rPr lang="en-US"/>
              <a:t>Exponential falloff of crosstalk</a:t>
            </a:r>
          </a:p>
          <a:p>
            <a:pPr lvl="1"/>
            <a:r>
              <a:rPr lang="en-US"/>
              <a:t>1/</a:t>
            </a:r>
            <a:r>
              <a:rPr lang="en-US" i="1"/>
              <a:t>e</a:t>
            </a:r>
            <a:r>
              <a:rPr lang="en-US"/>
              <a:t> ≈ 0.1-0.5 </a:t>
            </a:r>
            <a:r>
              <a:rPr lang="el-GR"/>
              <a:t>μ</a:t>
            </a:r>
            <a:r>
              <a:rPr lang="en-US"/>
              <a:t>m (material)</a:t>
            </a:r>
          </a:p>
          <a:p>
            <a:r>
              <a:rPr lang="en-US"/>
              <a:t>~ 10</a:t>
            </a:r>
            <a:r>
              <a:rPr lang="en-US" baseline="30000"/>
              <a:t>0 </a:t>
            </a:r>
            <a:r>
              <a:rPr lang="en-US"/>
              <a:t>- 10</a:t>
            </a:r>
            <a:r>
              <a:rPr lang="en-US" baseline="30000"/>
              <a:t>1</a:t>
            </a:r>
            <a:r>
              <a:rPr lang="en-US"/>
              <a:t> ns delay in crosstalk receiving channel</a:t>
            </a:r>
          </a:p>
        </p:txBody>
      </p:sp>
      <p:sp>
        <p:nvSpPr>
          <p:cNvPr id="5" name="Slide Number Placeholder 4"/>
          <p:cNvSpPr>
            <a:spLocks noGrp="1"/>
          </p:cNvSpPr>
          <p:nvPr>
            <p:ph type="sldNum" sz="quarter" idx="12"/>
          </p:nvPr>
        </p:nvSpPr>
        <p:spPr/>
        <p:txBody>
          <a:bodyPr/>
          <a:lstStyle/>
          <a:p>
            <a:fld id="{51C64657-0F1D-478E-B4DB-4CB10B8DD85F}" type="slidenum">
              <a:rPr lang="en-US" smtClean="0"/>
              <a:t>48</a:t>
            </a:fld>
            <a:endParaRPr lang="en-US"/>
          </a:p>
        </p:txBody>
      </p:sp>
      <p:pic>
        <p:nvPicPr>
          <p:cNvPr id="7"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771008" y="4721922"/>
            <a:ext cx="2707540" cy="2030655"/>
          </a:xfrm>
        </p:spPr>
      </p:pic>
      <p:sp>
        <p:nvSpPr>
          <p:cNvPr id="8" name="Rectangle 7"/>
          <p:cNvSpPr/>
          <p:nvPr/>
        </p:nvSpPr>
        <p:spPr>
          <a:xfrm>
            <a:off x="0" y="5913797"/>
            <a:ext cx="6335486" cy="1015663"/>
          </a:xfrm>
          <a:prstGeom prst="rect">
            <a:avLst/>
          </a:prstGeom>
        </p:spPr>
        <p:txBody>
          <a:bodyPr wrap="square">
            <a:spAutoFit/>
          </a:bodyPr>
          <a:lstStyle/>
          <a:p>
            <a:r>
              <a:rPr lang="en-US" sz="1200">
                <a:latin typeface="Raleway" pitchFamily="2" charset="0"/>
              </a:rPr>
              <a:t>[1] I. Craiciu </a:t>
            </a:r>
            <a:r>
              <a:rPr lang="en-US" sz="1200" i="1">
                <a:latin typeface="Raleway" pitchFamily="2" charset="0"/>
              </a:rPr>
              <a:t>et al.</a:t>
            </a:r>
            <a:r>
              <a:rPr lang="en-US" sz="1200">
                <a:latin typeface="Raleway" pitchFamily="2" charset="0"/>
              </a:rPr>
              <a:t>, “High-speed detection of 1550 nm single photons with superconducting nanowire detectors,” (2022) ArXiv: </a:t>
            </a:r>
            <a:r>
              <a:rPr lang="en-US" sz="1200">
                <a:latin typeface="Raleway" pitchFamily="2" charset="0"/>
                <a:hlinkClick r:id="rId4"/>
              </a:rPr>
              <a:t>2210.11644</a:t>
            </a:r>
            <a:endParaRPr lang="en-US" sz="1200">
              <a:latin typeface="Raleway" pitchFamily="2" charset="0"/>
            </a:endParaRPr>
          </a:p>
          <a:p>
            <a:r>
              <a:rPr lang="en-US" sz="1200">
                <a:latin typeface="Raleway" pitchFamily="2" charset="0"/>
              </a:rPr>
              <a:t>[2] M. D. Shaw, et. al. "Arrays of WSi Superconducting Nanowire Single Photon Detectors for Deep-Space Optical Communications," in </a:t>
            </a:r>
            <a:r>
              <a:rPr lang="en-US" sz="1200" i="1">
                <a:latin typeface="Raleway" pitchFamily="2" charset="0"/>
              </a:rPr>
              <a:t>CLEO 2015</a:t>
            </a:r>
            <a:endParaRPr lang="en-US" sz="1200">
              <a:latin typeface="Raleway" pitchFamily="2" charset="0"/>
            </a:endParaRPr>
          </a:p>
          <a:p>
            <a:r>
              <a:rPr lang="en-US" sz="1200">
                <a:latin typeface="Raleway" pitchFamily="2" charset="0"/>
              </a:rPr>
              <a:t>[3] Allmaras, J, “Modeling and Development of SNSPDs”, Thesis, Caltech, 2022</a:t>
            </a:r>
          </a:p>
        </p:txBody>
      </p:sp>
      <p:pic>
        <p:nvPicPr>
          <p:cNvPr id="9" name="Picture 8"/>
          <p:cNvPicPr>
            <a:picLocks noChangeAspect="1"/>
          </p:cNvPicPr>
          <p:nvPr/>
        </p:nvPicPr>
        <p:blipFill>
          <a:blip r:embed="rId5"/>
          <a:stretch>
            <a:fillRect/>
          </a:stretch>
        </p:blipFill>
        <p:spPr>
          <a:xfrm>
            <a:off x="5415643" y="3162332"/>
            <a:ext cx="4047094" cy="1453650"/>
          </a:xfrm>
          <a:prstGeom prst="rect">
            <a:avLst/>
          </a:prstGeom>
        </p:spPr>
      </p:pic>
      <p:pic>
        <p:nvPicPr>
          <p:cNvPr id="10" name="Picture 9"/>
          <p:cNvPicPr>
            <a:picLocks noChangeAspect="1"/>
          </p:cNvPicPr>
          <p:nvPr/>
        </p:nvPicPr>
        <p:blipFill>
          <a:blip r:embed="rId6"/>
          <a:stretch>
            <a:fillRect/>
          </a:stretch>
        </p:blipFill>
        <p:spPr>
          <a:xfrm>
            <a:off x="9591051" y="3091390"/>
            <a:ext cx="1558148" cy="1487128"/>
          </a:xfrm>
          <a:prstGeom prst="rect">
            <a:avLst/>
          </a:prstGeom>
        </p:spPr>
      </p:pic>
      <p:pic>
        <p:nvPicPr>
          <p:cNvPr id="11" name="Picture 10"/>
          <p:cNvPicPr>
            <a:picLocks noChangeAspect="1"/>
          </p:cNvPicPr>
          <p:nvPr/>
        </p:nvPicPr>
        <p:blipFill>
          <a:blip r:embed="rId7"/>
          <a:stretch>
            <a:fillRect/>
          </a:stretch>
        </p:blipFill>
        <p:spPr>
          <a:xfrm>
            <a:off x="9038548" y="1439206"/>
            <a:ext cx="2663155" cy="1266848"/>
          </a:xfrm>
          <a:prstGeom prst="rect">
            <a:avLst/>
          </a:prstGeom>
        </p:spPr>
      </p:pic>
      <p:pic>
        <p:nvPicPr>
          <p:cNvPr id="13" name="Picture 12"/>
          <p:cNvPicPr>
            <a:picLocks noChangeAspect="1"/>
          </p:cNvPicPr>
          <p:nvPr/>
        </p:nvPicPr>
        <p:blipFill>
          <a:blip r:embed="rId8"/>
          <a:stretch>
            <a:fillRect/>
          </a:stretch>
        </p:blipFill>
        <p:spPr>
          <a:xfrm>
            <a:off x="6120532" y="1399484"/>
            <a:ext cx="2482469" cy="1670360"/>
          </a:xfrm>
          <a:prstGeom prst="rect">
            <a:avLst/>
          </a:prstGeom>
        </p:spPr>
      </p:pic>
      <p:pic>
        <p:nvPicPr>
          <p:cNvPr id="4" name="Picture 3"/>
          <p:cNvPicPr>
            <a:picLocks noChangeAspect="1"/>
          </p:cNvPicPr>
          <p:nvPr/>
        </p:nvPicPr>
        <p:blipFill>
          <a:blip r:embed="rId9"/>
          <a:stretch>
            <a:fillRect/>
          </a:stretch>
        </p:blipFill>
        <p:spPr>
          <a:xfrm>
            <a:off x="6021371" y="4728440"/>
            <a:ext cx="2447999" cy="2045766"/>
          </a:xfrm>
          <a:prstGeom prst="rect">
            <a:avLst/>
          </a:prstGeom>
        </p:spPr>
      </p:pic>
    </p:spTree>
    <p:extLst>
      <p:ext uri="{BB962C8B-B14F-4D97-AF65-F5344CB8AC3E}">
        <p14:creationId xmlns:p14="http://schemas.microsoft.com/office/powerpoint/2010/main" val="3561491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Future infrastructure for UV-EUV</a:t>
            </a:r>
          </a:p>
        </p:txBody>
      </p:sp>
      <p:sp>
        <p:nvSpPr>
          <p:cNvPr id="3" name="Content Placeholder 2"/>
          <p:cNvSpPr>
            <a:spLocks noGrp="1"/>
          </p:cNvSpPr>
          <p:nvPr>
            <p:ph sz="half" idx="1"/>
          </p:nvPr>
        </p:nvSpPr>
        <p:spPr>
          <a:xfrm>
            <a:off x="707572" y="1750980"/>
            <a:ext cx="4564224" cy="4351338"/>
          </a:xfrm>
        </p:spPr>
        <p:txBody>
          <a:bodyPr>
            <a:normAutofit fontScale="92500" lnSpcReduction="10000"/>
          </a:bodyPr>
          <a:lstStyle/>
          <a:p>
            <a:r>
              <a:rPr lang="en-US"/>
              <a:t>NIST SURF facility</a:t>
            </a:r>
          </a:p>
          <a:p>
            <a:pPr lvl="1"/>
            <a:r>
              <a:rPr lang="en-US"/>
              <a:t>Synchotron source</a:t>
            </a:r>
          </a:p>
          <a:p>
            <a:pPr lvl="1"/>
            <a:r>
              <a:rPr lang="en-US"/>
              <a:t>Tunable 4-400nm radiation</a:t>
            </a:r>
          </a:p>
          <a:p>
            <a:pPr lvl="1"/>
            <a:r>
              <a:rPr lang="en-US"/>
              <a:t>Single-photon to 10^6 photons per pulse</a:t>
            </a:r>
          </a:p>
          <a:p>
            <a:endParaRPr lang="en-US"/>
          </a:p>
          <a:p>
            <a:r>
              <a:rPr lang="en-US"/>
              <a:t>Finished design of custom cryostat for beamline</a:t>
            </a:r>
          </a:p>
          <a:p>
            <a:endParaRPr lang="en-US"/>
          </a:p>
          <a:p>
            <a:r>
              <a:rPr lang="en-US"/>
              <a:t>NIST-standardized power calibrations</a:t>
            </a:r>
          </a:p>
          <a:p>
            <a:endParaRPr lang="en-US"/>
          </a:p>
        </p:txBody>
      </p:sp>
      <p:sp>
        <p:nvSpPr>
          <p:cNvPr id="6" name="Slide Number Placeholder 5"/>
          <p:cNvSpPr>
            <a:spLocks noGrp="1"/>
          </p:cNvSpPr>
          <p:nvPr>
            <p:ph type="sldNum" sz="quarter" idx="12"/>
          </p:nvPr>
        </p:nvSpPr>
        <p:spPr/>
        <p:txBody>
          <a:bodyPr/>
          <a:lstStyle/>
          <a:p>
            <a:fld id="{51C64657-0F1D-478E-B4DB-4CB10B8DD85F}" type="slidenum">
              <a:rPr lang="en-US" smtClean="0"/>
              <a:t>49</a:t>
            </a:fld>
            <a:endParaRPr lang="en-US"/>
          </a:p>
        </p:txBody>
      </p:sp>
      <p:pic>
        <p:nvPicPr>
          <p:cNvPr id="9" name="Content Placeholder 8"/>
          <p:cNvPicPr>
            <a:picLocks noGrp="1" noChangeAspect="1"/>
          </p:cNvPicPr>
          <p:nvPr>
            <p:ph sz="half" idx="2"/>
          </p:nvPr>
        </p:nvPicPr>
        <p:blipFill>
          <a:blip r:embed="rId3"/>
          <a:stretch>
            <a:fillRect/>
          </a:stretch>
        </p:blipFill>
        <p:spPr>
          <a:xfrm>
            <a:off x="9020114" y="1520691"/>
            <a:ext cx="3001855" cy="454892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108" y="1520691"/>
            <a:ext cx="3411693" cy="4548924"/>
          </a:xfrm>
          <a:prstGeom prst="rect">
            <a:avLst/>
          </a:prstGeom>
        </p:spPr>
      </p:pic>
      <p:sp>
        <p:nvSpPr>
          <p:cNvPr id="4" name="TextBox 3"/>
          <p:cNvSpPr txBox="1"/>
          <p:nvPr/>
        </p:nvSpPr>
        <p:spPr>
          <a:xfrm>
            <a:off x="6089414" y="6102318"/>
            <a:ext cx="2113079" cy="369332"/>
          </a:xfrm>
          <a:prstGeom prst="rect">
            <a:avLst/>
          </a:prstGeom>
          <a:noFill/>
        </p:spPr>
        <p:txBody>
          <a:bodyPr wrap="none" rtlCol="0">
            <a:spAutoFit/>
          </a:bodyPr>
          <a:lstStyle/>
          <a:p>
            <a:r>
              <a:rPr lang="en-US">
                <a:latin typeface="Raleway" pitchFamily="2" charset="0"/>
              </a:rPr>
              <a:t>NIST SURF facility</a:t>
            </a:r>
          </a:p>
        </p:txBody>
      </p:sp>
      <p:sp>
        <p:nvSpPr>
          <p:cNvPr id="8" name="TextBox 7"/>
          <p:cNvSpPr txBox="1"/>
          <p:nvPr/>
        </p:nvSpPr>
        <p:spPr>
          <a:xfrm>
            <a:off x="9473318" y="6102318"/>
            <a:ext cx="2095445" cy="369332"/>
          </a:xfrm>
          <a:prstGeom prst="rect">
            <a:avLst/>
          </a:prstGeom>
          <a:noFill/>
        </p:spPr>
        <p:txBody>
          <a:bodyPr wrap="none" rtlCol="0">
            <a:spAutoFit/>
          </a:bodyPr>
          <a:lstStyle/>
          <a:p>
            <a:r>
              <a:rPr lang="en-US">
                <a:latin typeface="Raleway" pitchFamily="2" charset="0"/>
              </a:rPr>
              <a:t>Cryostat for SURF</a:t>
            </a:r>
          </a:p>
        </p:txBody>
      </p:sp>
    </p:spTree>
    <p:extLst>
      <p:ext uri="{BB962C8B-B14F-4D97-AF65-F5344CB8AC3E}">
        <p14:creationId xmlns:p14="http://schemas.microsoft.com/office/powerpoint/2010/main" val="1151135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Principles of operation</a:t>
            </a:r>
          </a:p>
        </p:txBody>
      </p:sp>
      <p:pic>
        <p:nvPicPr>
          <p:cNvPr id="8" name="Content Placeholder 7"/>
          <p:cNvPicPr>
            <a:picLocks noGrp="1" noChangeAspect="1"/>
          </p:cNvPicPr>
          <p:nvPr>
            <p:ph idx="1"/>
          </p:nvPr>
        </p:nvPicPr>
        <p:blipFill rotWithShape="1">
          <a:blip r:embed="rId2"/>
          <a:srcRect r="52690"/>
          <a:stretch/>
        </p:blipFill>
        <p:spPr>
          <a:xfrm>
            <a:off x="3253657" y="1632849"/>
            <a:ext cx="5684686" cy="4526418"/>
          </a:xfrm>
          <a:prstGeom prst="rect">
            <a:avLst/>
          </a:prstGeom>
        </p:spPr>
      </p:pic>
      <p:sp>
        <p:nvSpPr>
          <p:cNvPr id="5" name="Slide Number Placeholder 4"/>
          <p:cNvSpPr>
            <a:spLocks noGrp="1"/>
          </p:cNvSpPr>
          <p:nvPr>
            <p:ph type="sldNum" sz="quarter" idx="12"/>
          </p:nvPr>
        </p:nvSpPr>
        <p:spPr/>
        <p:txBody>
          <a:bodyPr/>
          <a:lstStyle/>
          <a:p>
            <a:fld id="{51C64657-0F1D-478E-B4DB-4CB10B8DD85F}" type="slidenum">
              <a:rPr lang="en-US" smtClean="0"/>
              <a:t>5</a:t>
            </a:fld>
            <a:endParaRPr lang="en-US"/>
          </a:p>
        </p:txBody>
      </p:sp>
      <p:pic>
        <p:nvPicPr>
          <p:cNvPr id="7" name="Picture 6"/>
          <p:cNvPicPr>
            <a:picLocks noChangeAspect="1"/>
          </p:cNvPicPr>
          <p:nvPr/>
        </p:nvPicPr>
        <p:blipFill>
          <a:blip r:embed="rId3"/>
          <a:stretch>
            <a:fillRect/>
          </a:stretch>
        </p:blipFill>
        <p:spPr>
          <a:xfrm>
            <a:off x="2782220" y="3270422"/>
            <a:ext cx="3033694" cy="1837037"/>
          </a:xfrm>
          <a:prstGeom prst="rect">
            <a:avLst/>
          </a:prstGeom>
        </p:spPr>
      </p:pic>
      <p:pic>
        <p:nvPicPr>
          <p:cNvPr id="9" name="Picture 8"/>
          <p:cNvPicPr>
            <a:picLocks noChangeAspect="1"/>
          </p:cNvPicPr>
          <p:nvPr/>
        </p:nvPicPr>
        <p:blipFill>
          <a:blip r:embed="rId3"/>
          <a:stretch>
            <a:fillRect/>
          </a:stretch>
        </p:blipFill>
        <p:spPr>
          <a:xfrm>
            <a:off x="3195770" y="2777715"/>
            <a:ext cx="2383571" cy="1621290"/>
          </a:xfrm>
          <a:prstGeom prst="rect">
            <a:avLst/>
          </a:prstGeom>
        </p:spPr>
      </p:pic>
    </p:spTree>
    <p:extLst>
      <p:ext uri="{BB962C8B-B14F-4D97-AF65-F5344CB8AC3E}">
        <p14:creationId xmlns:p14="http://schemas.microsoft.com/office/powerpoint/2010/main" val="2557199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5EFD-157F-415F-A3AF-07D16DD043B1}"/>
              </a:ext>
            </a:extLst>
          </p:cNvPr>
          <p:cNvSpPr>
            <a:spLocks noGrp="1"/>
          </p:cNvSpPr>
          <p:nvPr>
            <p:ph type="title"/>
          </p:nvPr>
        </p:nvSpPr>
        <p:spPr>
          <a:xfrm>
            <a:off x="296259" y="221456"/>
            <a:ext cx="11757352" cy="776288"/>
          </a:xfrm>
        </p:spPr>
        <p:txBody>
          <a:bodyPr>
            <a:normAutofit/>
          </a:bodyPr>
          <a:lstStyle/>
          <a:p>
            <a:pPr algn="l"/>
            <a:r>
              <a:rPr lang="en-US" dirty="0">
                <a:latin typeface="Grotesque Light" panose="020B0304020202020204" pitchFamily="34" charset="0"/>
                <a:cs typeface="Raavi" panose="020B0502040204020203" pitchFamily="34" charset="0"/>
              </a:rPr>
              <a:t>Muon veto</a:t>
            </a:r>
          </a:p>
        </p:txBody>
      </p:sp>
      <p:sp>
        <p:nvSpPr>
          <p:cNvPr id="16" name="Slide Number Placeholder 3">
            <a:extLst>
              <a:ext uri="{FF2B5EF4-FFF2-40B4-BE49-F238E27FC236}">
                <a16:creationId xmlns:a16="http://schemas.microsoft.com/office/drawing/2014/main" id="{2D51807E-9010-42CE-AB81-4A515CB6F437}"/>
              </a:ext>
            </a:extLst>
          </p:cNvPr>
          <p:cNvSpPr>
            <a:spLocks noGrp="1"/>
          </p:cNvSpPr>
          <p:nvPr>
            <p:ph type="sldNum" sz="quarter" idx="12"/>
          </p:nvPr>
        </p:nvSpPr>
        <p:spPr/>
        <p:txBody>
          <a:bodyPr/>
          <a:lstStyle/>
          <a:p>
            <a:fld id="{2C5DAF2C-2473-466D-A8D0-1467E5109D4E}" type="slidenum">
              <a:rPr lang="en-US" smtClean="0"/>
              <a:pPr/>
              <a:t>50</a:t>
            </a:fld>
            <a:endParaRPr lang="en-US" dirty="0"/>
          </a:p>
        </p:txBody>
      </p:sp>
      <p:cxnSp>
        <p:nvCxnSpPr>
          <p:cNvPr id="6" name="Straight Connector 5">
            <a:extLst>
              <a:ext uri="{FF2B5EF4-FFF2-40B4-BE49-F238E27FC236}">
                <a16:creationId xmlns:a16="http://schemas.microsoft.com/office/drawing/2014/main" id="{59F3E5A7-4655-4BC2-B06F-33C15FEF4417}"/>
              </a:ext>
            </a:extLst>
          </p:cNvPr>
          <p:cNvCxnSpPr/>
          <p:nvPr/>
        </p:nvCxnSpPr>
        <p:spPr>
          <a:xfrm>
            <a:off x="326067" y="-63796"/>
            <a:ext cx="0" cy="82933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924C575-F374-486C-8A7A-296A68A49425}"/>
              </a:ext>
            </a:extLst>
          </p:cNvPr>
          <p:cNvSpPr txBox="1"/>
          <p:nvPr/>
        </p:nvSpPr>
        <p:spPr>
          <a:xfrm>
            <a:off x="326067" y="940602"/>
            <a:ext cx="10187944" cy="1687641"/>
          </a:xfrm>
          <a:prstGeom prst="rect">
            <a:avLst/>
          </a:prstGeom>
          <a:noFill/>
        </p:spPr>
        <p:txBody>
          <a:bodyPr wrap="square">
            <a:spAutoFit/>
          </a:bodyPr>
          <a:lstStyle/>
          <a:p>
            <a:pPr algn="l">
              <a:spcBef>
                <a:spcPts val="1900"/>
              </a:spcBef>
              <a:buSzPct val="75000"/>
              <a:defRPr sz="3600"/>
            </a:pPr>
            <a:r>
              <a:rPr lang="en-US" sz="2400" dirty="0">
                <a:latin typeface="Grotesque Light" panose="020B0304020202020204" pitchFamily="34" charset="0"/>
              </a:rPr>
              <a:t>cosmic ray muons: one likely source of background counts</a:t>
            </a:r>
          </a:p>
          <a:p>
            <a:pPr algn="l">
              <a:spcBef>
                <a:spcPts val="1900"/>
              </a:spcBef>
              <a:buSzPct val="75000"/>
              <a:defRPr sz="3600"/>
            </a:pPr>
            <a:r>
              <a:rPr lang="en-US" sz="2400" dirty="0">
                <a:latin typeface="Grotesque Light" panose="020B0304020202020204" pitchFamily="34" charset="0"/>
              </a:rPr>
              <a:t>“sandwich” detector between scintillating substrates with local detectors</a:t>
            </a:r>
          </a:p>
          <a:p>
            <a:pPr algn="l">
              <a:spcBef>
                <a:spcPts val="1900"/>
              </a:spcBef>
              <a:buSzPct val="75000"/>
              <a:defRPr sz="3600"/>
            </a:pPr>
            <a:r>
              <a:rPr lang="en-US" sz="2400" dirty="0">
                <a:latin typeface="Grotesque Light" panose="020B0304020202020204" pitchFamily="34" charset="0"/>
              </a:rPr>
              <a:t>veto </a:t>
            </a:r>
            <a:r>
              <a:rPr lang="en-US" sz="2400" i="1" dirty="0">
                <a:latin typeface="Grotesque Light" panose="020B0304020202020204" pitchFamily="34" charset="0"/>
              </a:rPr>
              <a:t>signal counts  </a:t>
            </a:r>
            <a:r>
              <a:rPr lang="en-US" sz="2400" dirty="0">
                <a:latin typeface="Grotesque Light" panose="020B0304020202020204" pitchFamily="34" charset="0"/>
              </a:rPr>
              <a:t>that coincide with  </a:t>
            </a:r>
            <a:r>
              <a:rPr lang="en-US" sz="2400" i="1" dirty="0">
                <a:latin typeface="Grotesque Light" panose="020B0304020202020204" pitchFamily="34" charset="0"/>
              </a:rPr>
              <a:t>scintillating counts</a:t>
            </a:r>
            <a:r>
              <a:rPr lang="en-US" sz="2400" dirty="0">
                <a:latin typeface="Grotesque Light" panose="020B0304020202020204" pitchFamily="34" charset="0"/>
              </a:rPr>
              <a:t> </a:t>
            </a:r>
          </a:p>
        </p:txBody>
      </p:sp>
      <p:pic>
        <p:nvPicPr>
          <p:cNvPr id="37" name="Picture 36">
            <a:extLst>
              <a:ext uri="{FF2B5EF4-FFF2-40B4-BE49-F238E27FC236}">
                <a16:creationId xmlns:a16="http://schemas.microsoft.com/office/drawing/2014/main" id="{1353EC3F-E929-46B6-8679-B0EDEA83B0F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61057" y="2620352"/>
            <a:ext cx="6767513" cy="4521964"/>
          </a:xfrm>
          <a:prstGeom prst="rect">
            <a:avLst/>
          </a:prstGeom>
        </p:spPr>
      </p:pic>
      <p:sp>
        <p:nvSpPr>
          <p:cNvPr id="38" name="TextBox 37">
            <a:extLst>
              <a:ext uri="{FF2B5EF4-FFF2-40B4-BE49-F238E27FC236}">
                <a16:creationId xmlns:a16="http://schemas.microsoft.com/office/drawing/2014/main" id="{C351ABF8-562B-4767-B0F4-1BADCA956294}"/>
              </a:ext>
            </a:extLst>
          </p:cNvPr>
          <p:cNvSpPr txBox="1"/>
          <p:nvPr/>
        </p:nvSpPr>
        <p:spPr>
          <a:xfrm>
            <a:off x="10461656" y="4498649"/>
            <a:ext cx="1694727" cy="646331"/>
          </a:xfrm>
          <a:prstGeom prst="rect">
            <a:avLst/>
          </a:prstGeom>
          <a:noFill/>
        </p:spPr>
        <p:txBody>
          <a:bodyPr wrap="square" rtlCol="0">
            <a:spAutoFit/>
          </a:bodyPr>
          <a:lstStyle/>
          <a:p>
            <a:r>
              <a:rPr lang="en-US" dirty="0">
                <a:latin typeface="Grotesque Light" panose="020B0304020202020204" pitchFamily="34" charset="0"/>
              </a:rPr>
              <a:t>Light-blocking screens</a:t>
            </a:r>
          </a:p>
        </p:txBody>
      </p:sp>
      <p:sp>
        <p:nvSpPr>
          <p:cNvPr id="39" name="Oval 38">
            <a:extLst>
              <a:ext uri="{FF2B5EF4-FFF2-40B4-BE49-F238E27FC236}">
                <a16:creationId xmlns:a16="http://schemas.microsoft.com/office/drawing/2014/main" id="{7AA0AB00-D666-41AD-B0C0-3A2FB2C7AA8C}"/>
              </a:ext>
            </a:extLst>
          </p:cNvPr>
          <p:cNvSpPr/>
          <p:nvPr/>
        </p:nvSpPr>
        <p:spPr>
          <a:xfrm>
            <a:off x="5586604" y="3362217"/>
            <a:ext cx="303427" cy="189216"/>
          </a:xfrm>
          <a:prstGeom prst="ellipse">
            <a:avLst/>
          </a:prstGeom>
          <a:solidFill>
            <a:srgbClr val="FFFF00"/>
          </a:solidFill>
          <a:ln>
            <a:noFill/>
          </a:ln>
          <a:effectLst>
            <a:glow rad="6223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93C83BF-822A-4CB3-B4EC-9657AE26176A}"/>
              </a:ext>
            </a:extLst>
          </p:cNvPr>
          <p:cNvSpPr/>
          <p:nvPr/>
        </p:nvSpPr>
        <p:spPr>
          <a:xfrm>
            <a:off x="7452613" y="6257817"/>
            <a:ext cx="303427" cy="189216"/>
          </a:xfrm>
          <a:prstGeom prst="ellipse">
            <a:avLst/>
          </a:prstGeom>
          <a:solidFill>
            <a:srgbClr val="FFFF00"/>
          </a:solidFill>
          <a:ln>
            <a:noFill/>
          </a:ln>
          <a:effectLst>
            <a:glow rad="6223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5970088B-CB54-4EAF-999F-7D3C5FBD5B5E}"/>
              </a:ext>
            </a:extLst>
          </p:cNvPr>
          <p:cNvCxnSpPr>
            <a:cxnSpLocks/>
          </p:cNvCxnSpPr>
          <p:nvPr/>
        </p:nvCxnSpPr>
        <p:spPr>
          <a:xfrm flipH="1" flipV="1">
            <a:off x="9320404" y="4558168"/>
            <a:ext cx="1141252" cy="994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63CFFEA-31CC-4987-BB69-24552A07D2A3}"/>
              </a:ext>
            </a:extLst>
          </p:cNvPr>
          <p:cNvCxnSpPr>
            <a:cxnSpLocks/>
          </p:cNvCxnSpPr>
          <p:nvPr/>
        </p:nvCxnSpPr>
        <p:spPr>
          <a:xfrm flipH="1">
            <a:off x="9674487" y="4851575"/>
            <a:ext cx="787169" cy="3529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CE6D3F1-DA10-4435-92ED-11126C3EE407}"/>
              </a:ext>
            </a:extLst>
          </p:cNvPr>
          <p:cNvCxnSpPr>
            <a:cxnSpLocks/>
            <a:stCxn id="39" idx="5"/>
          </p:cNvCxnSpPr>
          <p:nvPr/>
        </p:nvCxnSpPr>
        <p:spPr>
          <a:xfrm>
            <a:off x="5845595" y="3523723"/>
            <a:ext cx="1493609" cy="1432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8498B6-5592-4A09-A668-DAC8EE593ACE}"/>
              </a:ext>
            </a:extLst>
          </p:cNvPr>
          <p:cNvCxnSpPr>
            <a:cxnSpLocks/>
          </p:cNvCxnSpPr>
          <p:nvPr/>
        </p:nvCxnSpPr>
        <p:spPr>
          <a:xfrm flipH="1">
            <a:off x="4802238" y="3500784"/>
            <a:ext cx="784366" cy="16623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5F17665-75A8-4F84-985A-4DAF754CA09D}"/>
              </a:ext>
            </a:extLst>
          </p:cNvPr>
          <p:cNvCxnSpPr>
            <a:cxnSpLocks/>
            <a:stCxn id="39" idx="2"/>
          </p:cNvCxnSpPr>
          <p:nvPr/>
        </p:nvCxnSpPr>
        <p:spPr>
          <a:xfrm flipH="1">
            <a:off x="4291204" y="3456825"/>
            <a:ext cx="1295400" cy="668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A192A4B-5932-4E1A-9BDE-377B85DD58F6}"/>
              </a:ext>
            </a:extLst>
          </p:cNvPr>
          <p:cNvCxnSpPr>
            <a:cxnSpLocks/>
            <a:stCxn id="40" idx="6"/>
          </p:cNvCxnSpPr>
          <p:nvPr/>
        </p:nvCxnSpPr>
        <p:spPr>
          <a:xfrm>
            <a:off x="7756040" y="6352425"/>
            <a:ext cx="1259564" cy="1179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FE32C5F-56B3-4A67-8C40-A361B463B43F}"/>
              </a:ext>
            </a:extLst>
          </p:cNvPr>
          <p:cNvCxnSpPr>
            <a:cxnSpLocks/>
            <a:stCxn id="40" idx="3"/>
          </p:cNvCxnSpPr>
          <p:nvPr/>
        </p:nvCxnSpPr>
        <p:spPr>
          <a:xfrm flipH="1">
            <a:off x="7019527" y="6419323"/>
            <a:ext cx="477522" cy="1456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4795314-99B4-49AC-8F28-C2F8BD43E1E5}"/>
              </a:ext>
            </a:extLst>
          </p:cNvPr>
          <p:cNvCxnSpPr>
            <a:cxnSpLocks/>
          </p:cNvCxnSpPr>
          <p:nvPr/>
        </p:nvCxnSpPr>
        <p:spPr>
          <a:xfrm flipH="1" flipV="1">
            <a:off x="6120004" y="6265742"/>
            <a:ext cx="943959" cy="28034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CAC366C-92B8-421C-A95A-5589F9DFFCA5}"/>
              </a:ext>
            </a:extLst>
          </p:cNvPr>
          <p:cNvCxnSpPr>
            <a:cxnSpLocks/>
          </p:cNvCxnSpPr>
          <p:nvPr/>
        </p:nvCxnSpPr>
        <p:spPr>
          <a:xfrm flipH="1">
            <a:off x="5129404" y="6284199"/>
            <a:ext cx="990601" cy="2079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A2BD76B-F4BB-4B1D-B767-BC06E9E39066}"/>
              </a:ext>
            </a:extLst>
          </p:cNvPr>
          <p:cNvCxnSpPr>
            <a:cxnSpLocks/>
          </p:cNvCxnSpPr>
          <p:nvPr/>
        </p:nvCxnSpPr>
        <p:spPr>
          <a:xfrm flipV="1">
            <a:off x="7339204" y="3456825"/>
            <a:ext cx="1046618" cy="2192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14C2281-6554-4A33-9946-5A8396B781DA}"/>
              </a:ext>
            </a:extLst>
          </p:cNvPr>
          <p:cNvCxnSpPr>
            <a:cxnSpLocks/>
          </p:cNvCxnSpPr>
          <p:nvPr/>
        </p:nvCxnSpPr>
        <p:spPr>
          <a:xfrm>
            <a:off x="8380742" y="3462524"/>
            <a:ext cx="939662" cy="2210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6AA1028-1D10-4BE1-B00B-EC6B23E106FE}"/>
              </a:ext>
            </a:extLst>
          </p:cNvPr>
          <p:cNvSpPr txBox="1"/>
          <p:nvPr/>
        </p:nvSpPr>
        <p:spPr>
          <a:xfrm>
            <a:off x="5731630" y="2867326"/>
            <a:ext cx="2216026" cy="369332"/>
          </a:xfrm>
          <a:prstGeom prst="rect">
            <a:avLst/>
          </a:prstGeom>
          <a:noFill/>
        </p:spPr>
        <p:txBody>
          <a:bodyPr wrap="square" rtlCol="0">
            <a:spAutoFit/>
          </a:bodyPr>
          <a:lstStyle/>
          <a:p>
            <a:r>
              <a:rPr lang="en-US" b="1" dirty="0">
                <a:latin typeface="Grotesque Light" panose="020B0304020202020204" pitchFamily="34" charset="0"/>
              </a:rPr>
              <a:t>~1.3 eV (930 nm)</a:t>
            </a:r>
          </a:p>
        </p:txBody>
      </p:sp>
      <p:sp>
        <p:nvSpPr>
          <p:cNvPr id="55" name="TextBox 54">
            <a:extLst>
              <a:ext uri="{FF2B5EF4-FFF2-40B4-BE49-F238E27FC236}">
                <a16:creationId xmlns:a16="http://schemas.microsoft.com/office/drawing/2014/main" id="{606CE680-1FF1-40B4-943A-C60967887807}"/>
              </a:ext>
            </a:extLst>
          </p:cNvPr>
          <p:cNvSpPr txBox="1"/>
          <p:nvPr/>
        </p:nvSpPr>
        <p:spPr>
          <a:xfrm>
            <a:off x="1928252" y="4561017"/>
            <a:ext cx="1694727" cy="646331"/>
          </a:xfrm>
          <a:prstGeom prst="rect">
            <a:avLst/>
          </a:prstGeom>
          <a:noFill/>
        </p:spPr>
        <p:txBody>
          <a:bodyPr wrap="square" rtlCol="0">
            <a:spAutoFit/>
          </a:bodyPr>
          <a:lstStyle/>
          <a:p>
            <a:pPr algn="ctr"/>
            <a:r>
              <a:rPr lang="en-US" dirty="0">
                <a:latin typeface="Grotesque Light" panose="020B0304020202020204" pitchFamily="34" charset="0"/>
              </a:rPr>
              <a:t>“Signal” SNSPD chip</a:t>
            </a:r>
          </a:p>
        </p:txBody>
      </p:sp>
      <p:sp>
        <p:nvSpPr>
          <p:cNvPr id="56" name="TextBox 55">
            <a:extLst>
              <a:ext uri="{FF2B5EF4-FFF2-40B4-BE49-F238E27FC236}">
                <a16:creationId xmlns:a16="http://schemas.microsoft.com/office/drawing/2014/main" id="{264D8E39-6A76-4EE2-B54B-E57C53D58D88}"/>
              </a:ext>
            </a:extLst>
          </p:cNvPr>
          <p:cNvSpPr txBox="1"/>
          <p:nvPr/>
        </p:nvSpPr>
        <p:spPr>
          <a:xfrm>
            <a:off x="922867" y="3200557"/>
            <a:ext cx="2726113" cy="646331"/>
          </a:xfrm>
          <a:prstGeom prst="rect">
            <a:avLst/>
          </a:prstGeom>
          <a:noFill/>
        </p:spPr>
        <p:txBody>
          <a:bodyPr wrap="square" rtlCol="0">
            <a:spAutoFit/>
          </a:bodyPr>
          <a:lstStyle/>
          <a:p>
            <a:pPr algn="ctr"/>
            <a:r>
              <a:rPr lang="en-US" dirty="0">
                <a:latin typeface="Grotesque Light" panose="020B0304020202020204" pitchFamily="34" charset="0"/>
              </a:rPr>
              <a:t>Scintillating GaAs substrate with SNSPD</a:t>
            </a:r>
          </a:p>
        </p:txBody>
      </p:sp>
      <p:sp>
        <p:nvSpPr>
          <p:cNvPr id="57" name="TextBox 56">
            <a:extLst>
              <a:ext uri="{FF2B5EF4-FFF2-40B4-BE49-F238E27FC236}">
                <a16:creationId xmlns:a16="http://schemas.microsoft.com/office/drawing/2014/main" id="{08A86B63-35EB-4E09-A0A2-659DD3E6AA8C}"/>
              </a:ext>
            </a:extLst>
          </p:cNvPr>
          <p:cNvSpPr txBox="1"/>
          <p:nvPr/>
        </p:nvSpPr>
        <p:spPr>
          <a:xfrm>
            <a:off x="922867" y="5961033"/>
            <a:ext cx="2726113" cy="646331"/>
          </a:xfrm>
          <a:prstGeom prst="rect">
            <a:avLst/>
          </a:prstGeom>
          <a:noFill/>
        </p:spPr>
        <p:txBody>
          <a:bodyPr wrap="square" rtlCol="0">
            <a:spAutoFit/>
          </a:bodyPr>
          <a:lstStyle/>
          <a:p>
            <a:pPr algn="ctr"/>
            <a:r>
              <a:rPr lang="en-US" dirty="0">
                <a:latin typeface="Grotesque Light" panose="020B0304020202020204" pitchFamily="34" charset="0"/>
              </a:rPr>
              <a:t>Scintillating GaAs substrate with SNSPD</a:t>
            </a:r>
          </a:p>
        </p:txBody>
      </p:sp>
      <p:sp>
        <p:nvSpPr>
          <p:cNvPr id="59" name="TextBox 58">
            <a:extLst>
              <a:ext uri="{FF2B5EF4-FFF2-40B4-BE49-F238E27FC236}">
                <a16:creationId xmlns:a16="http://schemas.microsoft.com/office/drawing/2014/main" id="{C0FC949C-0B17-4A1B-9BB9-799F429D47E5}"/>
              </a:ext>
            </a:extLst>
          </p:cNvPr>
          <p:cNvSpPr txBox="1"/>
          <p:nvPr/>
        </p:nvSpPr>
        <p:spPr>
          <a:xfrm>
            <a:off x="8547119" y="90710"/>
            <a:ext cx="3609264" cy="646331"/>
          </a:xfrm>
          <a:prstGeom prst="rect">
            <a:avLst/>
          </a:prstGeom>
          <a:noFill/>
        </p:spPr>
        <p:txBody>
          <a:bodyPr wrap="square">
            <a:spAutoFit/>
          </a:bodyPr>
          <a:lstStyle/>
          <a:p>
            <a:r>
              <a:rPr lang="en-US" dirty="0">
                <a:latin typeface="Grotesque Light" panose="020B0304020202020204" pitchFamily="34" charset="0"/>
              </a:rPr>
              <a:t>S. Derenzo et al., 1802.09171</a:t>
            </a:r>
          </a:p>
          <a:p>
            <a:r>
              <a:rPr lang="en-US" dirty="0">
                <a:latin typeface="Grotesque Light" panose="020B0304020202020204" pitchFamily="34" charset="0"/>
              </a:rPr>
              <a:t>J. Chiles et al., unpublished (2022)</a:t>
            </a:r>
          </a:p>
        </p:txBody>
      </p:sp>
    </p:spTree>
    <p:extLst>
      <p:ext uri="{BB962C8B-B14F-4D97-AF65-F5344CB8AC3E}">
        <p14:creationId xmlns:p14="http://schemas.microsoft.com/office/powerpoint/2010/main" val="624332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5EFD-157F-415F-A3AF-07D16DD043B1}"/>
              </a:ext>
            </a:extLst>
          </p:cNvPr>
          <p:cNvSpPr>
            <a:spLocks noGrp="1"/>
          </p:cNvSpPr>
          <p:nvPr>
            <p:ph type="title"/>
          </p:nvPr>
        </p:nvSpPr>
        <p:spPr>
          <a:xfrm>
            <a:off x="296259" y="221456"/>
            <a:ext cx="11757352" cy="776288"/>
          </a:xfrm>
        </p:spPr>
        <p:txBody>
          <a:bodyPr>
            <a:normAutofit/>
          </a:bodyPr>
          <a:lstStyle/>
          <a:p>
            <a:pPr algn="l"/>
            <a:r>
              <a:rPr lang="en-US" dirty="0">
                <a:latin typeface="Grotesque Light" panose="020B0304020202020204" pitchFamily="34" charset="0"/>
                <a:cs typeface="Raavi" panose="020B0502040204020203" pitchFamily="34" charset="0"/>
              </a:rPr>
              <a:t>Muon veto: preliminary data</a:t>
            </a:r>
          </a:p>
        </p:txBody>
      </p:sp>
      <p:sp>
        <p:nvSpPr>
          <p:cNvPr id="16" name="Slide Number Placeholder 3">
            <a:extLst>
              <a:ext uri="{FF2B5EF4-FFF2-40B4-BE49-F238E27FC236}">
                <a16:creationId xmlns:a16="http://schemas.microsoft.com/office/drawing/2014/main" id="{2D51807E-9010-42CE-AB81-4A515CB6F437}"/>
              </a:ext>
            </a:extLst>
          </p:cNvPr>
          <p:cNvSpPr>
            <a:spLocks noGrp="1"/>
          </p:cNvSpPr>
          <p:nvPr>
            <p:ph type="sldNum" sz="quarter" idx="12"/>
          </p:nvPr>
        </p:nvSpPr>
        <p:spPr/>
        <p:txBody>
          <a:bodyPr/>
          <a:lstStyle/>
          <a:p>
            <a:fld id="{2C5DAF2C-2473-466D-A8D0-1467E5109D4E}" type="slidenum">
              <a:rPr lang="en-US" smtClean="0"/>
              <a:pPr/>
              <a:t>51</a:t>
            </a:fld>
            <a:endParaRPr lang="en-US" dirty="0"/>
          </a:p>
        </p:txBody>
      </p:sp>
      <p:cxnSp>
        <p:nvCxnSpPr>
          <p:cNvPr id="6" name="Straight Connector 5">
            <a:extLst>
              <a:ext uri="{FF2B5EF4-FFF2-40B4-BE49-F238E27FC236}">
                <a16:creationId xmlns:a16="http://schemas.microsoft.com/office/drawing/2014/main" id="{59F3E5A7-4655-4BC2-B06F-33C15FEF4417}"/>
              </a:ext>
            </a:extLst>
          </p:cNvPr>
          <p:cNvCxnSpPr/>
          <p:nvPr/>
        </p:nvCxnSpPr>
        <p:spPr>
          <a:xfrm>
            <a:off x="326067" y="-63796"/>
            <a:ext cx="0" cy="82933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924C575-F374-486C-8A7A-296A68A49425}"/>
              </a:ext>
            </a:extLst>
          </p:cNvPr>
          <p:cNvSpPr txBox="1"/>
          <p:nvPr/>
        </p:nvSpPr>
        <p:spPr>
          <a:xfrm>
            <a:off x="270917" y="1564084"/>
            <a:ext cx="4494600" cy="2182649"/>
          </a:xfrm>
          <a:prstGeom prst="rect">
            <a:avLst/>
          </a:prstGeom>
          <a:noFill/>
        </p:spPr>
        <p:txBody>
          <a:bodyPr wrap="square">
            <a:spAutoFit/>
          </a:bodyPr>
          <a:lstStyle/>
          <a:p>
            <a:pPr marL="342900" indent="-342900" algn="l">
              <a:spcBef>
                <a:spcPts val="1900"/>
              </a:spcBef>
              <a:buSzPct val="75000"/>
              <a:buFont typeface="Arial" panose="020B0604020202020204" pitchFamily="34" charset="0"/>
              <a:buChar char="•"/>
              <a:defRPr sz="3600"/>
            </a:pPr>
            <a:r>
              <a:rPr lang="en-US" sz="2400">
                <a:latin typeface="Grotesque Light" panose="020B0304020202020204" pitchFamily="34" charset="0"/>
              </a:rPr>
              <a:t>Muons should scintillate GaAs @ 980 nm</a:t>
            </a:r>
          </a:p>
          <a:p>
            <a:pPr marL="342900" indent="-342900" algn="l">
              <a:spcBef>
                <a:spcPts val="1900"/>
              </a:spcBef>
              <a:buSzPct val="75000"/>
              <a:buFont typeface="Arial" panose="020B0604020202020204" pitchFamily="34" charset="0"/>
              <a:buChar char="•"/>
              <a:defRPr sz="3600"/>
            </a:pPr>
            <a:r>
              <a:rPr lang="en-US" sz="2400">
                <a:latin typeface="Grotesque Light" panose="020B0304020202020204" pitchFamily="34" charset="0"/>
              </a:rPr>
              <a:t>Data shows “dark counts” have same characteristics as muon scintillation!</a:t>
            </a:r>
            <a:endParaRPr lang="en-US" sz="2400" dirty="0">
              <a:latin typeface="Grotesque Light" panose="020B0304020202020204" pitchFamily="34" charset="0"/>
            </a:endParaRPr>
          </a:p>
        </p:txBody>
      </p:sp>
      <p:sp>
        <p:nvSpPr>
          <p:cNvPr id="19" name="TextBox 18">
            <a:extLst>
              <a:ext uri="{FF2B5EF4-FFF2-40B4-BE49-F238E27FC236}">
                <a16:creationId xmlns:a16="http://schemas.microsoft.com/office/drawing/2014/main" id="{CF0750E4-8A8B-4C5C-A5CC-1E86412DD8BF}"/>
              </a:ext>
            </a:extLst>
          </p:cNvPr>
          <p:cNvSpPr txBox="1"/>
          <p:nvPr/>
        </p:nvSpPr>
        <p:spPr>
          <a:xfrm>
            <a:off x="270917" y="4530104"/>
            <a:ext cx="5082213" cy="1995418"/>
          </a:xfrm>
          <a:prstGeom prst="rect">
            <a:avLst/>
          </a:prstGeom>
          <a:noFill/>
        </p:spPr>
        <p:txBody>
          <a:bodyPr wrap="square">
            <a:spAutoFit/>
          </a:bodyPr>
          <a:lstStyle/>
          <a:p>
            <a:pPr algn="l">
              <a:spcBef>
                <a:spcPts val="1900"/>
              </a:spcBef>
              <a:buSzPct val="75000"/>
              <a:defRPr sz="3600"/>
            </a:pPr>
            <a:r>
              <a:rPr lang="en-US" sz="2400" dirty="0">
                <a:latin typeface="Grotesque Light" panose="020B0304020202020204" pitchFamily="34" charset="0"/>
              </a:rPr>
              <a:t>muon flux: </a:t>
            </a:r>
            <a:r>
              <a:rPr lang="en-US" sz="2400" b="1" dirty="0">
                <a:latin typeface="Grotesque Light" panose="020B0304020202020204" pitchFamily="34" charset="0"/>
              </a:rPr>
              <a:t>~ 10 cm</a:t>
            </a:r>
            <a:r>
              <a:rPr lang="en-US" sz="2400" b="1" baseline="30000" dirty="0">
                <a:latin typeface="Grotesque Light" panose="020B0304020202020204" pitchFamily="34" charset="0"/>
              </a:rPr>
              <a:t>-2</a:t>
            </a:r>
            <a:r>
              <a:rPr lang="en-US" sz="2400" b="1" dirty="0">
                <a:latin typeface="Grotesque Light" panose="020B0304020202020204" pitchFamily="34" charset="0"/>
              </a:rPr>
              <a:t> min</a:t>
            </a:r>
            <a:r>
              <a:rPr lang="en-US" sz="2400" b="1" baseline="30000" dirty="0">
                <a:latin typeface="Grotesque Light" panose="020B0304020202020204" pitchFamily="34" charset="0"/>
              </a:rPr>
              <a:t>-1</a:t>
            </a:r>
            <a:br>
              <a:rPr lang="en-US" sz="2400" b="1" baseline="30000" dirty="0">
                <a:latin typeface="Grotesque Light" panose="020B0304020202020204" pitchFamily="34" charset="0"/>
              </a:rPr>
            </a:br>
            <a:r>
              <a:rPr lang="en-US" sz="2400" b="1" baseline="30000" dirty="0">
                <a:latin typeface="Grotesque Light" panose="020B0304020202020204" pitchFamily="34" charset="0"/>
              </a:rPr>
              <a:t>		</a:t>
            </a:r>
            <a:r>
              <a:rPr lang="en-US" sz="2000" dirty="0">
                <a:latin typeface="Grotesque Light" panose="020B0304020202020204" pitchFamily="34" charset="0"/>
              </a:rPr>
              <a:t>(NIST Boulder elevation)</a:t>
            </a:r>
            <a:endParaRPr lang="en-US" sz="2400" dirty="0">
              <a:latin typeface="Grotesque Light" panose="020B0304020202020204" pitchFamily="34" charset="0"/>
            </a:endParaRPr>
          </a:p>
          <a:p>
            <a:pPr algn="l">
              <a:spcBef>
                <a:spcPts val="1900"/>
              </a:spcBef>
              <a:buSzPct val="75000"/>
              <a:defRPr sz="3600"/>
            </a:pPr>
            <a:r>
              <a:rPr lang="en-US" sz="2400" dirty="0">
                <a:latin typeface="Grotesque Light" panose="020B0304020202020204" pitchFamily="34" charset="0"/>
              </a:rPr>
              <a:t>coincidence rate: </a:t>
            </a:r>
            <a:r>
              <a:rPr lang="en-US" sz="2400" b="1" dirty="0">
                <a:latin typeface="Grotesque Light" panose="020B0304020202020204" pitchFamily="34" charset="0"/>
              </a:rPr>
              <a:t>~ 2.1 cm</a:t>
            </a:r>
            <a:r>
              <a:rPr lang="en-US" sz="2400" b="1" baseline="30000" dirty="0">
                <a:latin typeface="Grotesque Light" panose="020B0304020202020204" pitchFamily="34" charset="0"/>
              </a:rPr>
              <a:t>-2</a:t>
            </a:r>
            <a:r>
              <a:rPr lang="en-US" sz="2400" b="1" dirty="0">
                <a:latin typeface="Grotesque Light" panose="020B0304020202020204" pitchFamily="34" charset="0"/>
              </a:rPr>
              <a:t> min</a:t>
            </a:r>
            <a:r>
              <a:rPr lang="en-US" sz="2400" b="1" baseline="30000" dirty="0">
                <a:latin typeface="Grotesque Light" panose="020B0304020202020204" pitchFamily="34" charset="0"/>
              </a:rPr>
              <a:t>-1</a:t>
            </a:r>
          </a:p>
          <a:p>
            <a:pPr algn="l">
              <a:spcBef>
                <a:spcPts val="1900"/>
              </a:spcBef>
              <a:buSzPct val="75000"/>
              <a:defRPr sz="3600"/>
            </a:pPr>
            <a:r>
              <a:rPr lang="en-US" sz="2400" dirty="0">
                <a:latin typeface="Grotesque Light" panose="020B0304020202020204" pitchFamily="34" charset="0"/>
              </a:rPr>
              <a:t>		</a:t>
            </a:r>
          </a:p>
        </p:txBody>
      </p:sp>
      <p:sp>
        <p:nvSpPr>
          <p:cNvPr id="20" name="TextBox 19">
            <a:extLst>
              <a:ext uri="{FF2B5EF4-FFF2-40B4-BE49-F238E27FC236}">
                <a16:creationId xmlns:a16="http://schemas.microsoft.com/office/drawing/2014/main" id="{60E98218-166E-4B03-9842-17668472E6A8}"/>
              </a:ext>
            </a:extLst>
          </p:cNvPr>
          <p:cNvSpPr txBox="1"/>
          <p:nvPr/>
        </p:nvSpPr>
        <p:spPr>
          <a:xfrm>
            <a:off x="270917" y="6096846"/>
            <a:ext cx="9863683" cy="461665"/>
          </a:xfrm>
          <a:prstGeom prst="rect">
            <a:avLst/>
          </a:prstGeom>
          <a:noFill/>
        </p:spPr>
        <p:txBody>
          <a:bodyPr wrap="square">
            <a:spAutoFit/>
          </a:bodyPr>
          <a:lstStyle/>
          <a:p>
            <a:pPr algn="l">
              <a:spcBef>
                <a:spcPts val="1900"/>
              </a:spcBef>
              <a:buSzPct val="75000"/>
              <a:defRPr sz="3600"/>
            </a:pPr>
            <a:r>
              <a:rPr lang="en-US" sz="2400" b="1" dirty="0">
                <a:latin typeface="Grotesque Light" panose="020B0304020202020204" pitchFamily="34" charset="0"/>
              </a:rPr>
              <a:t>Small improvements could yield close to 100% muon veto efficiency</a:t>
            </a:r>
          </a:p>
        </p:txBody>
      </p:sp>
      <p:pic>
        <p:nvPicPr>
          <p:cNvPr id="7" name="Picture 6">
            <a:extLst>
              <a:ext uri="{FF2B5EF4-FFF2-40B4-BE49-F238E27FC236}">
                <a16:creationId xmlns:a16="http://schemas.microsoft.com/office/drawing/2014/main" id="{E2CBF88F-77E5-483E-8779-4FB915345A56}"/>
              </a:ext>
            </a:extLst>
          </p:cNvPr>
          <p:cNvPicPr>
            <a:picLocks noChangeAspect="1"/>
          </p:cNvPicPr>
          <p:nvPr/>
        </p:nvPicPr>
        <p:blipFill>
          <a:blip r:embed="rId3"/>
          <a:stretch>
            <a:fillRect/>
          </a:stretch>
        </p:blipFill>
        <p:spPr>
          <a:xfrm>
            <a:off x="5093305" y="1103829"/>
            <a:ext cx="6567951" cy="46117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51831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 outlook</a:t>
            </a:r>
          </a:p>
        </p:txBody>
      </p:sp>
      <p:sp>
        <p:nvSpPr>
          <p:cNvPr id="3" name="Content Placeholder 2"/>
          <p:cNvSpPr>
            <a:spLocks noGrp="1"/>
          </p:cNvSpPr>
          <p:nvPr>
            <p:ph sz="half" idx="1"/>
          </p:nvPr>
        </p:nvSpPr>
        <p:spPr/>
        <p:txBody>
          <a:bodyPr>
            <a:normAutofit/>
          </a:bodyPr>
          <a:lstStyle/>
          <a:p>
            <a:r>
              <a:rPr lang="en-US" dirty="0"/>
              <a:t>Advantages</a:t>
            </a:r>
          </a:p>
          <a:p>
            <a:pPr lvl="1"/>
            <a:r>
              <a:rPr lang="en-US" dirty="0"/>
              <a:t>Simple to scale</a:t>
            </a:r>
          </a:p>
          <a:p>
            <a:pPr lvl="1"/>
            <a:r>
              <a:rPr lang="en-US" dirty="0"/>
              <a:t>Highly independent detectors</a:t>
            </a:r>
          </a:p>
          <a:p>
            <a:endParaRPr lang="en-US" dirty="0"/>
          </a:p>
          <a:p>
            <a:r>
              <a:rPr lang="en-US" dirty="0"/>
              <a:t>Lots to do still!</a:t>
            </a:r>
          </a:p>
          <a:p>
            <a:pPr lvl="1"/>
            <a:r>
              <a:rPr lang="en-US" dirty="0"/>
              <a:t>Megapixel sizes</a:t>
            </a:r>
          </a:p>
          <a:p>
            <a:pPr lvl="1"/>
            <a:r>
              <a:rPr lang="en-US" dirty="0"/>
              <a:t>Higher fill-factor (10% now)</a:t>
            </a:r>
          </a:p>
          <a:p>
            <a:pPr lvl="1"/>
            <a:r>
              <a:rPr lang="en-US"/>
              <a:t>UV measurements 4-400nm</a:t>
            </a:r>
            <a:endParaRPr lang="en-US" dirty="0"/>
          </a:p>
          <a:p>
            <a:pPr lvl="1"/>
            <a:r>
              <a:rPr lang="en-US" dirty="0"/>
              <a:t>Higher count-rate</a:t>
            </a:r>
          </a:p>
          <a:p>
            <a:pPr lvl="1"/>
            <a:endParaRPr lang="en-US" dirty="0"/>
          </a:p>
          <a:p>
            <a:pPr lvl="1"/>
            <a:endParaRPr lang="en-US" dirty="0"/>
          </a:p>
        </p:txBody>
      </p:sp>
      <p:sp>
        <p:nvSpPr>
          <p:cNvPr id="6" name="Slide Number Placeholder 5"/>
          <p:cNvSpPr>
            <a:spLocks noGrp="1"/>
          </p:cNvSpPr>
          <p:nvPr>
            <p:ph type="sldNum" sz="quarter" idx="12"/>
          </p:nvPr>
        </p:nvSpPr>
        <p:spPr/>
        <p:txBody>
          <a:bodyPr/>
          <a:lstStyle/>
          <a:p>
            <a:fld id="{51C64657-0F1D-478E-B4DB-4CB10B8DD85F}" type="slidenum">
              <a:rPr lang="en-US" smtClean="0"/>
              <a:t>52</a:t>
            </a:fld>
            <a:endParaRPr lang="en-US"/>
          </a:p>
        </p:txBody>
      </p:sp>
      <p:pic>
        <p:nvPicPr>
          <p:cNvPr id="9" name="Content Placeholder 8" descr="A picture containing indoor, electronics&#10;&#10;Description automatically generated">
            <a:extLst>
              <a:ext uri="{FF2B5EF4-FFF2-40B4-BE49-F238E27FC236}">
                <a16:creationId xmlns:a16="http://schemas.microsoft.com/office/drawing/2014/main" id="{48CE06B7-999E-4140-8FD9-80DBD31E330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9800" y="2096385"/>
            <a:ext cx="6013702" cy="3641942"/>
          </a:xfrm>
          <a:prstGeom prst="rect">
            <a:avLst/>
          </a:prstGeom>
        </p:spPr>
      </p:pic>
    </p:spTree>
    <p:extLst>
      <p:ext uri="{BB962C8B-B14F-4D97-AF65-F5344CB8AC3E}">
        <p14:creationId xmlns:p14="http://schemas.microsoft.com/office/powerpoint/2010/main" val="2755305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A5123-0A8B-451F-BA22-58755522FAA5}"/>
              </a:ext>
            </a:extLst>
          </p:cNvPr>
          <p:cNvSpPr>
            <a:spLocks noGrp="1"/>
          </p:cNvSpPr>
          <p:nvPr>
            <p:ph type="title"/>
          </p:nvPr>
        </p:nvSpPr>
        <p:spPr/>
        <p:txBody>
          <a:bodyPr/>
          <a:lstStyle/>
          <a:p>
            <a:r>
              <a:rPr lang="en-US"/>
              <a:t>People &amp; Acknowledgements</a:t>
            </a:r>
          </a:p>
        </p:txBody>
      </p:sp>
      <p:sp>
        <p:nvSpPr>
          <p:cNvPr id="3" name="Content Placeholder 2">
            <a:extLst>
              <a:ext uri="{FF2B5EF4-FFF2-40B4-BE49-F238E27FC236}">
                <a16:creationId xmlns:a16="http://schemas.microsoft.com/office/drawing/2014/main" id="{868D8A42-FAD2-42CF-AE6D-5340A3589B7E}"/>
              </a:ext>
            </a:extLst>
          </p:cNvPr>
          <p:cNvSpPr>
            <a:spLocks noGrp="1"/>
          </p:cNvSpPr>
          <p:nvPr>
            <p:ph sz="half" idx="1"/>
          </p:nvPr>
        </p:nvSpPr>
        <p:spPr>
          <a:xfrm>
            <a:off x="838200" y="1825625"/>
            <a:ext cx="5181600" cy="4667250"/>
          </a:xfrm>
        </p:spPr>
        <p:txBody>
          <a:bodyPr>
            <a:normAutofit/>
          </a:bodyPr>
          <a:lstStyle/>
          <a:p>
            <a:r>
              <a:rPr lang="en-US"/>
              <a:t>Bakhrom Oripov (NIST</a:t>
            </a:r>
            <a:r>
              <a:rPr lang="en-US" dirty="0"/>
              <a:t>)</a:t>
            </a:r>
          </a:p>
          <a:p>
            <a:r>
              <a:rPr lang="en-US" dirty="0"/>
              <a:t>Dana Rampini (NIST)</a:t>
            </a:r>
          </a:p>
          <a:p>
            <a:r>
              <a:rPr lang="en-US" dirty="0"/>
              <a:t>Boris </a:t>
            </a:r>
            <a:r>
              <a:rPr lang="en-US" dirty="0" err="1"/>
              <a:t>Korzh</a:t>
            </a:r>
            <a:r>
              <a:rPr lang="en-US" dirty="0"/>
              <a:t> (JPL)</a:t>
            </a:r>
          </a:p>
          <a:p>
            <a:r>
              <a:rPr lang="en-US" dirty="0"/>
              <a:t>Jason </a:t>
            </a:r>
            <a:r>
              <a:rPr lang="en-US" dirty="0" err="1"/>
              <a:t>Allmaras</a:t>
            </a:r>
            <a:r>
              <a:rPr lang="en-US" dirty="0"/>
              <a:t> (</a:t>
            </a:r>
            <a:r>
              <a:rPr lang="en-US"/>
              <a:t>JPL)</a:t>
            </a:r>
          </a:p>
          <a:p>
            <a:r>
              <a:rPr lang="en-US"/>
              <a:t>Tannaz Farrahi (NIST)</a:t>
            </a:r>
            <a:endParaRPr lang="en-US" dirty="0"/>
          </a:p>
          <a:p>
            <a:pPr marL="0" indent="0">
              <a:buNone/>
            </a:pPr>
            <a:endParaRPr lang="en-US" dirty="0"/>
          </a:p>
          <a:p>
            <a:r>
              <a:rPr lang="en-US"/>
              <a:t>Sae Woo Nam</a:t>
            </a:r>
          </a:p>
          <a:p>
            <a:r>
              <a:rPr lang="en-US"/>
              <a:t>Rich Mirin</a:t>
            </a:r>
            <a:endParaRPr lang="en-US" dirty="0"/>
          </a:p>
        </p:txBody>
      </p:sp>
      <p:sp>
        <p:nvSpPr>
          <p:cNvPr id="6" name="Slide Number Placeholder 5">
            <a:extLst>
              <a:ext uri="{FF2B5EF4-FFF2-40B4-BE49-F238E27FC236}">
                <a16:creationId xmlns:a16="http://schemas.microsoft.com/office/drawing/2014/main" id="{636458AA-A765-44C9-BAB0-78E25053A4C4}"/>
              </a:ext>
            </a:extLst>
          </p:cNvPr>
          <p:cNvSpPr>
            <a:spLocks noGrp="1"/>
          </p:cNvSpPr>
          <p:nvPr>
            <p:ph type="sldNum" sz="quarter" idx="12"/>
          </p:nvPr>
        </p:nvSpPr>
        <p:spPr/>
        <p:txBody>
          <a:bodyPr/>
          <a:lstStyle/>
          <a:p>
            <a:fld id="{79D92EE8-7F73-4E66-9C33-D7670397D94F}" type="slidenum">
              <a:rPr lang="en-US" smtClean="0"/>
              <a:t>53</a:t>
            </a:fld>
            <a:endParaRPr lang="en-US"/>
          </a:p>
        </p:txBody>
      </p:sp>
      <p:pic>
        <p:nvPicPr>
          <p:cNvPr id="11" name="Picture 10">
            <a:extLst>
              <a:ext uri="{FF2B5EF4-FFF2-40B4-BE49-F238E27FC236}">
                <a16:creationId xmlns:a16="http://schemas.microsoft.com/office/drawing/2014/main" id="{9B783C04-A249-4C4E-89D6-03D825C8510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78524" y="3720623"/>
            <a:ext cx="2419065" cy="636894"/>
          </a:xfrm>
          <a:prstGeom prst="rect">
            <a:avLst/>
          </a:prstGeom>
        </p:spPr>
      </p:pic>
      <p:pic>
        <p:nvPicPr>
          <p:cNvPr id="12" name="Picture 11">
            <a:extLst>
              <a:ext uri="{FF2B5EF4-FFF2-40B4-BE49-F238E27FC236}">
                <a16:creationId xmlns:a16="http://schemas.microsoft.com/office/drawing/2014/main" id="{9B45A831-86AE-45E3-8B82-508C0062A2FB}"/>
              </a:ext>
            </a:extLst>
          </p:cNvPr>
          <p:cNvPicPr>
            <a:picLocks noChangeAspect="1"/>
          </p:cNvPicPr>
          <p:nvPr/>
        </p:nvPicPr>
        <p:blipFill>
          <a:blip r:embed="rId4"/>
          <a:stretch>
            <a:fillRect/>
          </a:stretch>
        </p:blipFill>
        <p:spPr>
          <a:xfrm>
            <a:off x="7078524" y="5010389"/>
            <a:ext cx="2556030" cy="116657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0915" y="1680285"/>
            <a:ext cx="1994282" cy="1670253"/>
          </a:xfrm>
          <a:prstGeom prst="rect">
            <a:avLst/>
          </a:prstGeom>
        </p:spPr>
      </p:pic>
    </p:spTree>
    <p:extLst>
      <p:ext uri="{BB962C8B-B14F-4D97-AF65-F5344CB8AC3E}">
        <p14:creationId xmlns:p14="http://schemas.microsoft.com/office/powerpoint/2010/main" val="3265980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Extra slides</a:t>
            </a:r>
          </a:p>
        </p:txBody>
      </p:sp>
      <p:sp>
        <p:nvSpPr>
          <p:cNvPr id="8" name="Text Placeholder 7"/>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51C64657-0F1D-478E-B4DB-4CB10B8DD85F}" type="slidenum">
              <a:rPr lang="en-US" smtClean="0"/>
              <a:t>54</a:t>
            </a:fld>
            <a:endParaRPr lang="en-US"/>
          </a:p>
        </p:txBody>
      </p:sp>
    </p:spTree>
    <p:extLst>
      <p:ext uri="{BB962C8B-B14F-4D97-AF65-F5344CB8AC3E}">
        <p14:creationId xmlns:p14="http://schemas.microsoft.com/office/powerpoint/2010/main" val="2107100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38200" y="1931264"/>
            <a:ext cx="7648728" cy="4821309"/>
          </a:xfrm>
          <a:prstGeom prst="rect">
            <a:avLst/>
          </a:prstGeom>
        </p:spPr>
      </p:pic>
      <p:sp>
        <p:nvSpPr>
          <p:cNvPr id="3" name="Slide Number Placeholder 2"/>
          <p:cNvSpPr>
            <a:spLocks noGrp="1"/>
          </p:cNvSpPr>
          <p:nvPr>
            <p:ph type="sldNum" sz="quarter" idx="12"/>
          </p:nvPr>
        </p:nvSpPr>
        <p:spPr/>
        <p:txBody>
          <a:bodyPr/>
          <a:lstStyle/>
          <a:p>
            <a:fld id="{6D718082-B028-4C06-9C6B-3819E3EE1FC2}" type="slidenum">
              <a:rPr lang="en-US" smtClean="0"/>
              <a:t>55</a:t>
            </a:fld>
            <a:endParaRPr lang="en-US"/>
          </a:p>
        </p:txBody>
      </p:sp>
      <p:sp>
        <p:nvSpPr>
          <p:cNvPr id="10" name="TextBox 9"/>
          <p:cNvSpPr txBox="1"/>
          <p:nvPr/>
        </p:nvSpPr>
        <p:spPr>
          <a:xfrm>
            <a:off x="1666875" y="1469603"/>
            <a:ext cx="5521452" cy="461665"/>
          </a:xfrm>
          <a:prstGeom prst="rect">
            <a:avLst/>
          </a:prstGeom>
          <a:noFill/>
        </p:spPr>
        <p:txBody>
          <a:bodyPr wrap="square" rtlCol="0">
            <a:spAutoFit/>
          </a:bodyPr>
          <a:lstStyle/>
          <a:p>
            <a:pPr algn="ctr"/>
            <a:r>
              <a:rPr lang="en-US" sz="2400">
                <a:latin typeface="Raleway" pitchFamily="2" charset="0"/>
              </a:rPr>
              <a:t>Dynamic range of megapixel array</a:t>
            </a:r>
          </a:p>
        </p:txBody>
      </p:sp>
      <p:sp>
        <p:nvSpPr>
          <p:cNvPr id="12" name="TextBox 11"/>
          <p:cNvSpPr txBox="1"/>
          <p:nvPr/>
        </p:nvSpPr>
        <p:spPr>
          <a:xfrm>
            <a:off x="8705850" y="2111747"/>
            <a:ext cx="3486150" cy="1477328"/>
          </a:xfrm>
          <a:prstGeom prst="rect">
            <a:avLst/>
          </a:prstGeom>
          <a:noFill/>
        </p:spPr>
        <p:txBody>
          <a:bodyPr wrap="square" rtlCol="0">
            <a:spAutoFit/>
          </a:bodyPr>
          <a:lstStyle/>
          <a:p>
            <a:r>
              <a:rPr lang="en-US">
                <a:latin typeface="Raleway" pitchFamily="2" charset="0"/>
              </a:rPr>
              <a:t>Optimistic</a:t>
            </a:r>
          </a:p>
          <a:p>
            <a:pPr marL="285750" indent="-285750">
              <a:buFont typeface="Arial" panose="020B0604020202020204" pitchFamily="34" charset="0"/>
              <a:buChar char="•"/>
            </a:pPr>
            <a:r>
              <a:rPr lang="en-US">
                <a:latin typeface="Raleway" pitchFamily="2" charset="0"/>
              </a:rPr>
              <a:t>50 ps separation</a:t>
            </a:r>
          </a:p>
          <a:p>
            <a:pPr marL="285750" indent="-285750">
              <a:buFont typeface="Arial" panose="020B0604020202020204" pitchFamily="34" charset="0"/>
              <a:buChar char="•"/>
            </a:pPr>
            <a:r>
              <a:rPr lang="en-US">
                <a:latin typeface="Raleway" pitchFamily="2" charset="0"/>
              </a:rPr>
              <a:t>2 ns bus reset</a:t>
            </a:r>
          </a:p>
          <a:p>
            <a:pPr marL="285750" indent="-285750">
              <a:buFont typeface="Arial" panose="020B0604020202020204" pitchFamily="34" charset="0"/>
              <a:buChar char="•"/>
            </a:pPr>
            <a:r>
              <a:rPr lang="en-US">
                <a:latin typeface="Raleway" pitchFamily="2" charset="0"/>
              </a:rPr>
              <a:t>10 Mcps per SNSPD</a:t>
            </a:r>
          </a:p>
          <a:p>
            <a:pPr marL="285750" indent="-285750">
              <a:buFont typeface="Arial" panose="020B0604020202020204" pitchFamily="34" charset="0"/>
              <a:buChar char="•"/>
            </a:pPr>
            <a:r>
              <a:rPr lang="en-US">
                <a:latin typeface="Raleway" pitchFamily="2" charset="0"/>
              </a:rPr>
              <a:t>1 dark count/hour/SNSPD</a:t>
            </a:r>
          </a:p>
        </p:txBody>
      </p:sp>
      <p:sp>
        <p:nvSpPr>
          <p:cNvPr id="15" name="TextBox 14"/>
          <p:cNvSpPr txBox="1"/>
          <p:nvPr/>
        </p:nvSpPr>
        <p:spPr>
          <a:xfrm>
            <a:off x="8705850" y="3881298"/>
            <a:ext cx="3486150" cy="1477328"/>
          </a:xfrm>
          <a:prstGeom prst="rect">
            <a:avLst/>
          </a:prstGeom>
          <a:noFill/>
        </p:spPr>
        <p:txBody>
          <a:bodyPr wrap="square" rtlCol="0">
            <a:spAutoFit/>
          </a:bodyPr>
          <a:lstStyle/>
          <a:p>
            <a:r>
              <a:rPr lang="en-US">
                <a:latin typeface="Raleway" pitchFamily="2" charset="0"/>
              </a:rPr>
              <a:t>Current</a:t>
            </a:r>
          </a:p>
          <a:p>
            <a:pPr marL="285750" indent="-285750">
              <a:buFont typeface="Arial" panose="020B0604020202020204" pitchFamily="34" charset="0"/>
              <a:buChar char="•"/>
            </a:pPr>
            <a:r>
              <a:rPr lang="en-US">
                <a:latin typeface="Raleway" pitchFamily="2" charset="0"/>
              </a:rPr>
              <a:t>400 ps separation</a:t>
            </a:r>
          </a:p>
          <a:p>
            <a:pPr marL="285750" indent="-285750">
              <a:buFont typeface="Arial" panose="020B0604020202020204" pitchFamily="34" charset="0"/>
              <a:buChar char="•"/>
            </a:pPr>
            <a:r>
              <a:rPr lang="en-US">
                <a:latin typeface="Raleway" pitchFamily="2" charset="0"/>
              </a:rPr>
              <a:t>200 ns bus reset</a:t>
            </a:r>
          </a:p>
          <a:p>
            <a:pPr marL="285750" indent="-285750">
              <a:buFont typeface="Arial" panose="020B0604020202020204" pitchFamily="34" charset="0"/>
              <a:buChar char="•"/>
            </a:pPr>
            <a:r>
              <a:rPr lang="en-US">
                <a:latin typeface="Raleway" pitchFamily="2" charset="0"/>
              </a:rPr>
              <a:t>1 Mcps per SNSPD</a:t>
            </a:r>
          </a:p>
          <a:p>
            <a:pPr marL="285750" indent="-285750">
              <a:buFont typeface="Arial" panose="020B0604020202020204" pitchFamily="34" charset="0"/>
              <a:buChar char="•"/>
            </a:pPr>
            <a:r>
              <a:rPr lang="en-US">
                <a:latin typeface="Raleway" pitchFamily="2" charset="0"/>
              </a:rPr>
              <a:t>1 dark count/min/SNSPD</a:t>
            </a:r>
          </a:p>
        </p:txBody>
      </p:sp>
      <p:sp>
        <p:nvSpPr>
          <p:cNvPr id="16" name="Left Arrow 15"/>
          <p:cNvSpPr/>
          <p:nvPr/>
        </p:nvSpPr>
        <p:spPr>
          <a:xfrm>
            <a:off x="8077201" y="2188449"/>
            <a:ext cx="628649" cy="445172"/>
          </a:xfrm>
          <a:prstGeom prst="leftArrow">
            <a:avLst/>
          </a:prstGeom>
          <a:solidFill>
            <a:srgbClr val="B2B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8077201" y="3981451"/>
            <a:ext cx="628650" cy="517320"/>
          </a:xfrm>
          <a:prstGeom prst="leftArrow">
            <a:avLst/>
          </a:prstGeom>
          <a:solidFill>
            <a:srgbClr val="D55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Scaling</a:t>
            </a:r>
          </a:p>
        </p:txBody>
      </p:sp>
    </p:spTree>
    <p:extLst>
      <p:ext uri="{BB962C8B-B14F-4D97-AF65-F5344CB8AC3E}">
        <p14:creationId xmlns:p14="http://schemas.microsoft.com/office/powerpoint/2010/main" val="3964033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B5EBAA-F5D0-4901-BB27-A4A738DB7C88}"/>
              </a:ext>
            </a:extLst>
          </p:cNvPr>
          <p:cNvSpPr>
            <a:spLocks noGrp="1"/>
          </p:cNvSpPr>
          <p:nvPr>
            <p:ph type="sldNum" sz="quarter" idx="12"/>
          </p:nvPr>
        </p:nvSpPr>
        <p:spPr/>
        <p:txBody>
          <a:bodyPr/>
          <a:lstStyle/>
          <a:p>
            <a:fld id="{51C64657-0F1D-478E-B4DB-4CB10B8DD85F}" type="slidenum">
              <a:rPr lang="en-US" smtClean="0"/>
              <a:t>56</a:t>
            </a:fld>
            <a:endParaRPr lang="en-US"/>
          </a:p>
        </p:txBody>
      </p:sp>
      <p:pic>
        <p:nvPicPr>
          <p:cNvPr id="13" name="Picture 12">
            <a:extLst>
              <a:ext uri="{FF2B5EF4-FFF2-40B4-BE49-F238E27FC236}">
                <a16:creationId xmlns:a16="http://schemas.microsoft.com/office/drawing/2014/main" id="{588ADA97-0773-4C68-AE68-D4B15E718D5D}"/>
              </a:ext>
            </a:extLst>
          </p:cNvPr>
          <p:cNvPicPr>
            <a:picLocks noChangeAspect="1"/>
          </p:cNvPicPr>
          <p:nvPr/>
        </p:nvPicPr>
        <p:blipFill>
          <a:blip r:embed="rId2"/>
          <a:stretch>
            <a:fillRect/>
          </a:stretch>
        </p:blipFill>
        <p:spPr>
          <a:xfrm>
            <a:off x="444664" y="1573461"/>
            <a:ext cx="4271715" cy="4183638"/>
          </a:xfrm>
          <a:prstGeom prst="rect">
            <a:avLst/>
          </a:prstGeom>
        </p:spPr>
      </p:pic>
      <p:sp>
        <p:nvSpPr>
          <p:cNvPr id="10" name="Title 1">
            <a:extLst>
              <a:ext uri="{FF2B5EF4-FFF2-40B4-BE49-F238E27FC236}">
                <a16:creationId xmlns:a16="http://schemas.microsoft.com/office/drawing/2014/main" id="{5C1A9592-53ED-4E37-8B01-9C5A682173C8}"/>
              </a:ext>
            </a:extLst>
          </p:cNvPr>
          <p:cNvSpPr txBox="1">
            <a:spLocks/>
          </p:cNvSpPr>
          <p:nvPr/>
        </p:nvSpPr>
        <p:spPr>
          <a:xfrm>
            <a:off x="399752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aleway Medium" pitchFamily="2" charset="0"/>
                <a:ea typeface="+mj-ea"/>
                <a:cs typeface="+mj-cs"/>
              </a:defRPr>
            </a:lvl1pPr>
          </a:lstStyle>
          <a:p>
            <a:r>
              <a:rPr lang="en-US" dirty="0"/>
              <a:t>Before BCB</a:t>
            </a:r>
          </a:p>
        </p:txBody>
      </p:sp>
      <p:pic>
        <p:nvPicPr>
          <p:cNvPr id="3" name="Picture 2">
            <a:extLst>
              <a:ext uri="{FF2B5EF4-FFF2-40B4-BE49-F238E27FC236}">
                <a16:creationId xmlns:a16="http://schemas.microsoft.com/office/drawing/2014/main" id="{8218001C-78A3-4552-A998-D5ED119727F1}"/>
              </a:ext>
            </a:extLst>
          </p:cNvPr>
          <p:cNvPicPr>
            <a:picLocks noChangeAspect="1"/>
          </p:cNvPicPr>
          <p:nvPr/>
        </p:nvPicPr>
        <p:blipFill>
          <a:blip r:embed="rId3"/>
          <a:stretch>
            <a:fillRect/>
          </a:stretch>
        </p:blipFill>
        <p:spPr>
          <a:xfrm>
            <a:off x="5433144" y="1573461"/>
            <a:ext cx="5728151" cy="3993022"/>
          </a:xfrm>
          <a:prstGeom prst="rect">
            <a:avLst/>
          </a:prstGeom>
        </p:spPr>
      </p:pic>
    </p:spTree>
    <p:extLst>
      <p:ext uri="{BB962C8B-B14F-4D97-AF65-F5344CB8AC3E}">
        <p14:creationId xmlns:p14="http://schemas.microsoft.com/office/powerpoint/2010/main" val="613187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B5EBAA-F5D0-4901-BB27-A4A738DB7C88}"/>
              </a:ext>
            </a:extLst>
          </p:cNvPr>
          <p:cNvSpPr>
            <a:spLocks noGrp="1"/>
          </p:cNvSpPr>
          <p:nvPr>
            <p:ph type="sldNum" sz="quarter" idx="12"/>
          </p:nvPr>
        </p:nvSpPr>
        <p:spPr/>
        <p:txBody>
          <a:bodyPr/>
          <a:lstStyle/>
          <a:p>
            <a:fld id="{51C64657-0F1D-478E-B4DB-4CB10B8DD85F}" type="slidenum">
              <a:rPr lang="en-US" smtClean="0"/>
              <a:t>57</a:t>
            </a:fld>
            <a:endParaRPr lang="en-US"/>
          </a:p>
        </p:txBody>
      </p:sp>
      <p:sp>
        <p:nvSpPr>
          <p:cNvPr id="9" name="Title 1">
            <a:extLst>
              <a:ext uri="{FF2B5EF4-FFF2-40B4-BE49-F238E27FC236}">
                <a16:creationId xmlns:a16="http://schemas.microsoft.com/office/drawing/2014/main" id="{6E52E886-B340-498C-B273-72BEB2206A28}"/>
              </a:ext>
            </a:extLst>
          </p:cNvPr>
          <p:cNvSpPr txBox="1">
            <a:spLocks/>
          </p:cNvSpPr>
          <p:nvPr/>
        </p:nvSpPr>
        <p:spPr>
          <a:xfrm>
            <a:off x="3997520" y="2861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aleway Medium" pitchFamily="2" charset="0"/>
                <a:ea typeface="+mj-ea"/>
                <a:cs typeface="+mj-cs"/>
              </a:defRPr>
            </a:lvl1pPr>
          </a:lstStyle>
          <a:p>
            <a:r>
              <a:rPr lang="en-US" dirty="0"/>
              <a:t>After BCB</a:t>
            </a:r>
          </a:p>
        </p:txBody>
      </p:sp>
      <p:pic>
        <p:nvPicPr>
          <p:cNvPr id="11" name="Picture 10">
            <a:extLst>
              <a:ext uri="{FF2B5EF4-FFF2-40B4-BE49-F238E27FC236}">
                <a16:creationId xmlns:a16="http://schemas.microsoft.com/office/drawing/2014/main" id="{997CD66F-32A5-4FFE-A0A1-CF64E6DAEC57}"/>
              </a:ext>
            </a:extLst>
          </p:cNvPr>
          <p:cNvPicPr>
            <a:picLocks noChangeAspect="1"/>
          </p:cNvPicPr>
          <p:nvPr/>
        </p:nvPicPr>
        <p:blipFill>
          <a:blip r:embed="rId2"/>
          <a:stretch>
            <a:fillRect/>
          </a:stretch>
        </p:blipFill>
        <p:spPr>
          <a:xfrm>
            <a:off x="2544716" y="2262483"/>
            <a:ext cx="6710604" cy="3573977"/>
          </a:xfrm>
          <a:prstGeom prst="rect">
            <a:avLst/>
          </a:prstGeom>
        </p:spPr>
      </p:pic>
      <p:pic>
        <p:nvPicPr>
          <p:cNvPr id="8" name="Picture 7">
            <a:extLst>
              <a:ext uri="{FF2B5EF4-FFF2-40B4-BE49-F238E27FC236}">
                <a16:creationId xmlns:a16="http://schemas.microsoft.com/office/drawing/2014/main" id="{4B2C42F1-30B1-4485-819B-44BBF6DB1CFA}"/>
              </a:ext>
            </a:extLst>
          </p:cNvPr>
          <p:cNvPicPr>
            <a:picLocks noChangeAspect="1"/>
          </p:cNvPicPr>
          <p:nvPr/>
        </p:nvPicPr>
        <p:blipFill>
          <a:blip r:embed="rId3"/>
          <a:stretch>
            <a:fillRect/>
          </a:stretch>
        </p:blipFill>
        <p:spPr>
          <a:xfrm>
            <a:off x="4341499" y="1525583"/>
            <a:ext cx="4654617" cy="2472999"/>
          </a:xfrm>
          <a:prstGeom prst="rect">
            <a:avLst/>
          </a:prstGeom>
        </p:spPr>
      </p:pic>
    </p:spTree>
    <p:extLst>
      <p:ext uri="{BB962C8B-B14F-4D97-AF65-F5344CB8AC3E}">
        <p14:creationId xmlns:p14="http://schemas.microsoft.com/office/powerpoint/2010/main" val="60038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t>System</a:t>
            </a:r>
            <a:r>
              <a:rPr lang="en-US"/>
              <a:t> detection efficiency measurements</a:t>
            </a:r>
          </a:p>
        </p:txBody>
      </p:sp>
      <p:sp>
        <p:nvSpPr>
          <p:cNvPr id="3" name="Content Placeholder 2"/>
          <p:cNvSpPr>
            <a:spLocks noGrp="1"/>
          </p:cNvSpPr>
          <p:nvPr>
            <p:ph sz="half" idx="1"/>
          </p:nvPr>
        </p:nvSpPr>
        <p:spPr/>
        <p:txBody>
          <a:bodyPr>
            <a:normAutofit fontScale="92500" lnSpcReduction="10000"/>
          </a:bodyPr>
          <a:lstStyle/>
          <a:p>
            <a:r>
              <a:rPr lang="en-US"/>
              <a:t>Crucial for accurate measurement</a:t>
            </a:r>
          </a:p>
          <a:p>
            <a:pPr lvl="1"/>
            <a:r>
              <a:rPr lang="en-US"/>
              <a:t>Count </a:t>
            </a:r>
            <a:r>
              <a:rPr lang="en-US" i="1"/>
              <a:t>every </a:t>
            </a:r>
            <a:r>
              <a:rPr lang="en-US"/>
              <a:t>photon</a:t>
            </a:r>
          </a:p>
          <a:p>
            <a:pPr lvl="1"/>
            <a:r>
              <a:rPr lang="en-US"/>
              <a:t>Don’t estimate!</a:t>
            </a:r>
          </a:p>
          <a:p>
            <a:pPr lvl="1"/>
            <a:r>
              <a:rPr lang="en-US"/>
              <a:t>Don’t artificially discount non-idealities</a:t>
            </a:r>
          </a:p>
          <a:p>
            <a:pPr lvl="1"/>
            <a:endParaRPr lang="en-US"/>
          </a:p>
          <a:p>
            <a:r>
              <a:rPr lang="en-US"/>
              <a:t>Basic procedure</a:t>
            </a:r>
          </a:p>
          <a:p>
            <a:pPr lvl="1"/>
            <a:r>
              <a:rPr lang="en-US"/>
              <a:t>Accurately measure # of photons/sec in fiber</a:t>
            </a:r>
          </a:p>
          <a:p>
            <a:pPr lvl="1"/>
            <a:r>
              <a:rPr lang="en-US"/>
              <a:t>Any photons not detected by detector </a:t>
            </a:r>
            <a:r>
              <a:rPr lang="en-US" u="sng"/>
              <a:t>are losses</a:t>
            </a:r>
          </a:p>
        </p:txBody>
      </p:sp>
      <p:pic>
        <p:nvPicPr>
          <p:cNvPr id="6" name="Content Placeholder 5"/>
          <p:cNvPicPr>
            <a:picLocks noGrp="1" noChangeAspect="1"/>
          </p:cNvPicPr>
          <p:nvPr>
            <p:ph sz="half" idx="2"/>
          </p:nvPr>
        </p:nvPicPr>
        <p:blipFill>
          <a:blip r:embed="rId2"/>
          <a:stretch>
            <a:fillRect/>
          </a:stretch>
        </p:blipFill>
        <p:spPr>
          <a:xfrm>
            <a:off x="6172200" y="3679617"/>
            <a:ext cx="5181600" cy="2811350"/>
          </a:xfrm>
          <a:prstGeom prst="rect">
            <a:avLst/>
          </a:prstGeom>
        </p:spPr>
      </p:pic>
      <p:sp>
        <p:nvSpPr>
          <p:cNvPr id="5" name="Slide Number Placeholder 4"/>
          <p:cNvSpPr>
            <a:spLocks noGrp="1"/>
          </p:cNvSpPr>
          <p:nvPr>
            <p:ph type="sldNum" sz="quarter" idx="12"/>
          </p:nvPr>
        </p:nvSpPr>
        <p:spPr/>
        <p:txBody>
          <a:bodyPr/>
          <a:lstStyle/>
          <a:p>
            <a:fld id="{51C64657-0F1D-478E-B4DB-4CB10B8DD85F}" type="slidenum">
              <a:rPr lang="en-US" smtClean="0"/>
              <a:t>58</a:t>
            </a:fld>
            <a:endParaRPr lang="en-US"/>
          </a:p>
        </p:txBody>
      </p:sp>
      <p:sp>
        <p:nvSpPr>
          <p:cNvPr id="7" name="Rectangle 6"/>
          <p:cNvSpPr/>
          <p:nvPr/>
        </p:nvSpPr>
        <p:spPr>
          <a:xfrm>
            <a:off x="5105400" y="6229357"/>
            <a:ext cx="6096000" cy="523220"/>
          </a:xfrm>
          <a:prstGeom prst="rect">
            <a:avLst/>
          </a:prstGeom>
        </p:spPr>
        <p:txBody>
          <a:bodyPr>
            <a:spAutoFit/>
          </a:bodyPr>
          <a:lstStyle/>
          <a:p>
            <a:r>
              <a:rPr lang="en-US" sz="1400"/>
              <a:t>D. V. Reddy, et. al., “Superconducting nanowire single-photon detectors with 98% system detection efficiency at 1550 nm,” </a:t>
            </a:r>
            <a:r>
              <a:rPr lang="en-US" sz="1400" i="1"/>
              <a:t>Optica</a:t>
            </a:r>
            <a:r>
              <a:rPr lang="en-US" sz="1400"/>
              <a:t>, vol. 7, no. 12, p. 1649, Dec. 2020</a:t>
            </a:r>
          </a:p>
        </p:txBody>
      </p:sp>
      <p:pic>
        <p:nvPicPr>
          <p:cNvPr id="8" name="Picture 7"/>
          <p:cNvPicPr>
            <a:picLocks noChangeAspect="1"/>
          </p:cNvPicPr>
          <p:nvPr/>
        </p:nvPicPr>
        <p:blipFill>
          <a:blip r:embed="rId3"/>
          <a:stretch>
            <a:fillRect/>
          </a:stretch>
        </p:blipFill>
        <p:spPr>
          <a:xfrm>
            <a:off x="6625389" y="1017386"/>
            <a:ext cx="4275222" cy="2624734"/>
          </a:xfrm>
          <a:prstGeom prst="rect">
            <a:avLst/>
          </a:prstGeom>
        </p:spPr>
      </p:pic>
    </p:spTree>
    <p:extLst>
      <p:ext uri="{BB962C8B-B14F-4D97-AF65-F5344CB8AC3E}">
        <p14:creationId xmlns:p14="http://schemas.microsoft.com/office/powerpoint/2010/main" val="251236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98% s</a:t>
            </a:r>
            <a:r>
              <a:rPr lang="en-US" b="1" u="sng"/>
              <a:t>ystem</a:t>
            </a:r>
            <a:r>
              <a:rPr lang="en-US" b="1"/>
              <a:t> detection e</a:t>
            </a:r>
            <a:r>
              <a:rPr lang="en-US"/>
              <a:t>fficiency</a:t>
            </a:r>
          </a:p>
        </p:txBody>
      </p:sp>
      <p:sp>
        <p:nvSpPr>
          <p:cNvPr id="4" name="Slide Number Placeholder 3"/>
          <p:cNvSpPr>
            <a:spLocks noGrp="1"/>
          </p:cNvSpPr>
          <p:nvPr>
            <p:ph type="sldNum" sz="quarter" idx="12"/>
          </p:nvPr>
        </p:nvSpPr>
        <p:spPr/>
        <p:txBody>
          <a:bodyPr/>
          <a:lstStyle/>
          <a:p>
            <a:fld id="{51C64657-0F1D-478E-B4DB-4CB10B8DD85F}" type="slidenum">
              <a:rPr lang="en-US" smtClean="0"/>
              <a:t>59</a:t>
            </a:fld>
            <a:endParaRPr lang="en-US"/>
          </a:p>
        </p:txBody>
      </p:sp>
      <p:pic>
        <p:nvPicPr>
          <p:cNvPr id="7" name="Content Placeholder 6"/>
          <p:cNvPicPr>
            <a:picLocks noGrp="1" noChangeAspect="1"/>
          </p:cNvPicPr>
          <p:nvPr>
            <p:ph idx="1"/>
          </p:nvPr>
        </p:nvPicPr>
        <p:blipFill>
          <a:blip r:embed="rId2"/>
          <a:stretch>
            <a:fillRect/>
          </a:stretch>
        </p:blipFill>
        <p:spPr>
          <a:xfrm>
            <a:off x="774192" y="1898838"/>
            <a:ext cx="10515600" cy="4115871"/>
          </a:xfrm>
          <a:prstGeom prst="rect">
            <a:avLst/>
          </a:prstGeom>
        </p:spPr>
      </p:pic>
    </p:spTree>
    <p:extLst>
      <p:ext uri="{BB962C8B-B14F-4D97-AF65-F5344CB8AC3E}">
        <p14:creationId xmlns:p14="http://schemas.microsoft.com/office/powerpoint/2010/main" val="875353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Principles of operation</a:t>
            </a:r>
          </a:p>
        </p:txBody>
      </p:sp>
      <p:pic>
        <p:nvPicPr>
          <p:cNvPr id="8" name="Content Placeholder 7"/>
          <p:cNvPicPr>
            <a:picLocks noGrp="1" noChangeAspect="1"/>
          </p:cNvPicPr>
          <p:nvPr>
            <p:ph idx="1"/>
          </p:nvPr>
        </p:nvPicPr>
        <p:blipFill rotWithShape="1">
          <a:blip r:embed="rId2"/>
          <a:srcRect r="52690"/>
          <a:stretch/>
        </p:blipFill>
        <p:spPr>
          <a:xfrm>
            <a:off x="3253657" y="1690688"/>
            <a:ext cx="5684686" cy="4526418"/>
          </a:xfrm>
          <a:prstGeom prst="rect">
            <a:avLst/>
          </a:prstGeom>
        </p:spPr>
      </p:pic>
      <p:sp>
        <p:nvSpPr>
          <p:cNvPr id="5" name="Slide Number Placeholder 4"/>
          <p:cNvSpPr>
            <a:spLocks noGrp="1"/>
          </p:cNvSpPr>
          <p:nvPr>
            <p:ph type="sldNum" sz="quarter" idx="12"/>
          </p:nvPr>
        </p:nvSpPr>
        <p:spPr/>
        <p:txBody>
          <a:bodyPr/>
          <a:lstStyle/>
          <a:p>
            <a:fld id="{51C64657-0F1D-478E-B4DB-4CB10B8DD85F}" type="slidenum">
              <a:rPr lang="en-US" smtClean="0"/>
              <a:t>6</a:t>
            </a:fld>
            <a:endParaRPr lang="en-US"/>
          </a:p>
        </p:txBody>
      </p:sp>
    </p:spTree>
    <p:extLst>
      <p:ext uri="{BB962C8B-B14F-4D97-AF65-F5344CB8AC3E}">
        <p14:creationId xmlns:p14="http://schemas.microsoft.com/office/powerpoint/2010/main" val="1862070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6303"/>
            <a:ext cx="10515600" cy="1325563"/>
          </a:xfrm>
        </p:spPr>
        <p:txBody>
          <a:bodyPr/>
          <a:lstStyle/>
          <a:p>
            <a:r>
              <a:rPr lang="en-US"/>
              <a:t>UV SNSPD progress</a:t>
            </a:r>
          </a:p>
        </p:txBody>
      </p:sp>
      <p:sp>
        <p:nvSpPr>
          <p:cNvPr id="3" name="Content Placeholder 2"/>
          <p:cNvSpPr>
            <a:spLocks noGrp="1"/>
          </p:cNvSpPr>
          <p:nvPr>
            <p:ph sz="half" idx="1"/>
          </p:nvPr>
        </p:nvSpPr>
        <p:spPr/>
        <p:txBody>
          <a:bodyPr/>
          <a:lstStyle/>
          <a:p>
            <a:r>
              <a:rPr lang="en-US"/>
              <a:t>NbTiN-based SNSPD process</a:t>
            </a:r>
          </a:p>
          <a:p>
            <a:pPr lvl="1"/>
            <a:r>
              <a:rPr lang="en-US"/>
              <a:t>Tc = 11K</a:t>
            </a:r>
          </a:p>
          <a:p>
            <a:pPr lvl="1"/>
            <a:endParaRPr lang="en-US"/>
          </a:p>
          <a:p>
            <a:r>
              <a:rPr lang="en-US"/>
              <a:t>Measured @ 370nm</a:t>
            </a:r>
          </a:p>
          <a:p>
            <a:endParaRPr lang="en-US"/>
          </a:p>
          <a:p>
            <a:r>
              <a:rPr lang="en-US"/>
              <a:t>Plateau (unity QE) at 3.4K, nearing at 5K</a:t>
            </a:r>
          </a:p>
          <a:p>
            <a:endParaRPr lang="en-US"/>
          </a:p>
          <a:p>
            <a:endParaRPr lang="en-US"/>
          </a:p>
        </p:txBody>
      </p:sp>
      <p:sp>
        <p:nvSpPr>
          <p:cNvPr id="5" name="Slide Number Placeholder 4"/>
          <p:cNvSpPr>
            <a:spLocks noGrp="1"/>
          </p:cNvSpPr>
          <p:nvPr>
            <p:ph type="sldNum" sz="quarter" idx="12"/>
          </p:nvPr>
        </p:nvSpPr>
        <p:spPr/>
        <p:txBody>
          <a:bodyPr/>
          <a:lstStyle/>
          <a:p>
            <a:fld id="{51C64657-0F1D-478E-B4DB-4CB10B8DD85F}" type="slidenum">
              <a:rPr lang="en-US" smtClean="0"/>
              <a:t>60</a:t>
            </a:fld>
            <a:endParaRPr lang="en-US"/>
          </a:p>
        </p:txBody>
      </p:sp>
      <p:sp>
        <p:nvSpPr>
          <p:cNvPr id="12" name="TextBox 11"/>
          <p:cNvSpPr txBox="1"/>
          <p:nvPr/>
        </p:nvSpPr>
        <p:spPr>
          <a:xfrm>
            <a:off x="7683843" y="2196136"/>
            <a:ext cx="2347117" cy="461665"/>
          </a:xfrm>
          <a:prstGeom prst="rect">
            <a:avLst/>
          </a:prstGeom>
          <a:noFill/>
        </p:spPr>
        <p:txBody>
          <a:bodyPr wrap="none" rtlCol="0">
            <a:spAutoFit/>
          </a:bodyPr>
          <a:lstStyle/>
          <a:p>
            <a:r>
              <a:rPr lang="en-US" sz="2400">
                <a:latin typeface="Raleway" pitchFamily="2" charset="0"/>
              </a:rPr>
              <a:t>Operated at 6K</a:t>
            </a:r>
          </a:p>
        </p:txBody>
      </p:sp>
      <p:pic>
        <p:nvPicPr>
          <p:cNvPr id="6" name="Content Placeholder 5"/>
          <p:cNvPicPr>
            <a:picLocks noGrp="1" noChangeAspect="1"/>
          </p:cNvPicPr>
          <p:nvPr>
            <p:ph sz="half" idx="2"/>
          </p:nvPr>
        </p:nvPicPr>
        <p:blipFill>
          <a:blip r:embed="rId2"/>
          <a:stretch>
            <a:fillRect/>
          </a:stretch>
        </p:blipFill>
        <p:spPr>
          <a:xfrm>
            <a:off x="6172200" y="2863192"/>
            <a:ext cx="5181600" cy="2276203"/>
          </a:xfrm>
          <a:prstGeom prst="rect">
            <a:avLst/>
          </a:prstGeom>
        </p:spPr>
      </p:pic>
    </p:spTree>
    <p:extLst>
      <p:ext uri="{BB962C8B-B14F-4D97-AF65-F5344CB8AC3E}">
        <p14:creationId xmlns:p14="http://schemas.microsoft.com/office/powerpoint/2010/main" val="811972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Principles of operation</a:t>
            </a:r>
          </a:p>
        </p:txBody>
      </p:sp>
      <p:sp>
        <p:nvSpPr>
          <p:cNvPr id="4" name="Slide Number Placeholder 3"/>
          <p:cNvSpPr>
            <a:spLocks noGrp="1"/>
          </p:cNvSpPr>
          <p:nvPr>
            <p:ph type="sldNum" sz="quarter" idx="12"/>
          </p:nvPr>
        </p:nvSpPr>
        <p:spPr/>
        <p:txBody>
          <a:bodyPr/>
          <a:lstStyle/>
          <a:p>
            <a:fld id="{51C64657-0F1D-478E-B4DB-4CB10B8DD85F}" type="slidenum">
              <a:rPr lang="en-US" smtClean="0"/>
              <a:t>7</a:t>
            </a:fld>
            <a:endParaRPr lang="en-US"/>
          </a:p>
        </p:txBody>
      </p:sp>
      <p:pic>
        <p:nvPicPr>
          <p:cNvPr id="9" name="Content Placeholder 8"/>
          <p:cNvPicPr>
            <a:picLocks noGrp="1" noChangeAspect="1"/>
          </p:cNvPicPr>
          <p:nvPr>
            <p:ph idx="1"/>
          </p:nvPr>
        </p:nvPicPr>
        <p:blipFill>
          <a:blip r:embed="rId2"/>
          <a:stretch>
            <a:fillRect/>
          </a:stretch>
        </p:blipFill>
        <p:spPr>
          <a:xfrm>
            <a:off x="2677091" y="1825625"/>
            <a:ext cx="6837817" cy="4351338"/>
          </a:xfrm>
          <a:prstGeom prst="rect">
            <a:avLst/>
          </a:prstGeom>
        </p:spPr>
      </p:pic>
    </p:spTree>
    <p:extLst>
      <p:ext uri="{BB962C8B-B14F-4D97-AF65-F5344CB8AC3E}">
        <p14:creationId xmlns:p14="http://schemas.microsoft.com/office/powerpoint/2010/main" val="3950468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Principles of operation</a:t>
            </a:r>
          </a:p>
        </p:txBody>
      </p:sp>
      <p:pic>
        <p:nvPicPr>
          <p:cNvPr id="8" name="Content Placeholder 7"/>
          <p:cNvPicPr>
            <a:picLocks noGrp="1" noChangeAspect="1"/>
          </p:cNvPicPr>
          <p:nvPr>
            <p:ph idx="1"/>
          </p:nvPr>
        </p:nvPicPr>
        <p:blipFill rotWithShape="1">
          <a:blip r:embed="rId2"/>
          <a:srcRect l="46487" t="3055" b="547"/>
          <a:stretch/>
        </p:blipFill>
        <p:spPr>
          <a:xfrm>
            <a:off x="2100649" y="1276218"/>
            <a:ext cx="7801232" cy="5293796"/>
          </a:xfrm>
          <a:prstGeom prst="rect">
            <a:avLst/>
          </a:prstGeom>
        </p:spPr>
      </p:pic>
      <p:sp>
        <p:nvSpPr>
          <p:cNvPr id="5" name="Slide Number Placeholder 4"/>
          <p:cNvSpPr>
            <a:spLocks noGrp="1"/>
          </p:cNvSpPr>
          <p:nvPr>
            <p:ph type="sldNum" sz="quarter" idx="12"/>
          </p:nvPr>
        </p:nvSpPr>
        <p:spPr/>
        <p:txBody>
          <a:bodyPr/>
          <a:lstStyle/>
          <a:p>
            <a:fld id="{51C64657-0F1D-478E-B4DB-4CB10B8DD85F}" type="slidenum">
              <a:rPr lang="en-US" smtClean="0"/>
              <a:t>8</a:t>
            </a:fld>
            <a:endParaRPr lang="en-US"/>
          </a:p>
        </p:txBody>
      </p:sp>
      <p:sp>
        <p:nvSpPr>
          <p:cNvPr id="7" name="Rectangle 6"/>
          <p:cNvSpPr/>
          <p:nvPr/>
        </p:nvSpPr>
        <p:spPr>
          <a:xfrm>
            <a:off x="1529517" y="6211669"/>
            <a:ext cx="9132966" cy="646331"/>
          </a:xfrm>
          <a:prstGeom prst="rect">
            <a:avLst/>
          </a:prstGeom>
        </p:spPr>
        <p:txBody>
          <a:bodyPr wrap="square">
            <a:spAutoFit/>
          </a:bodyPr>
          <a:lstStyle/>
          <a:p>
            <a:r>
              <a:rPr lang="en-US"/>
              <a:t>Reddy, D. V., et. al, Superconducting nanowire single-photon detectors with 98% system detection efficiency at 1550 nm. </a:t>
            </a:r>
            <a:r>
              <a:rPr lang="en-US" i="1"/>
              <a:t>Optica</a:t>
            </a:r>
            <a:r>
              <a:rPr lang="en-US"/>
              <a:t> </a:t>
            </a:r>
            <a:r>
              <a:rPr lang="en-US" b="1"/>
              <a:t>7,</a:t>
            </a:r>
            <a:r>
              <a:rPr lang="en-US"/>
              <a:t> 1649 (2020). 	</a:t>
            </a:r>
          </a:p>
        </p:txBody>
      </p:sp>
    </p:spTree>
    <p:extLst>
      <p:ext uri="{BB962C8B-B14F-4D97-AF65-F5344CB8AC3E}">
        <p14:creationId xmlns:p14="http://schemas.microsoft.com/office/powerpoint/2010/main" val="3395332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54CF-BCD6-4BBD-8F0E-7FA5C05840FE}"/>
              </a:ext>
            </a:extLst>
          </p:cNvPr>
          <p:cNvSpPr>
            <a:spLocks noGrp="1"/>
          </p:cNvSpPr>
          <p:nvPr>
            <p:ph type="title"/>
          </p:nvPr>
        </p:nvSpPr>
        <p:spPr/>
        <p:txBody>
          <a:bodyPr/>
          <a:lstStyle/>
          <a:p>
            <a:r>
              <a:rPr lang="en-US"/>
              <a:t>SNSPD photon transduction/amplification</a:t>
            </a:r>
          </a:p>
        </p:txBody>
      </p:sp>
      <p:pic>
        <p:nvPicPr>
          <p:cNvPr id="4" name="Content Placeholder 5">
            <a:extLst>
              <a:ext uri="{FF2B5EF4-FFF2-40B4-BE49-F238E27FC236}">
                <a16:creationId xmlns:a16="http://schemas.microsoft.com/office/drawing/2014/main" id="{31FA1499-77C7-4560-BE3A-C1E7333BE5FF}"/>
              </a:ext>
            </a:extLst>
          </p:cNvPr>
          <p:cNvPicPr>
            <a:picLocks noChangeAspect="1"/>
          </p:cNvPicPr>
          <p:nvPr/>
        </p:nvPicPr>
        <p:blipFill rotWithShape="1">
          <a:blip r:embed="rId3"/>
          <a:srcRect r="68556"/>
          <a:stretch/>
        </p:blipFill>
        <p:spPr>
          <a:xfrm>
            <a:off x="1549253" y="2604041"/>
            <a:ext cx="1221964" cy="2188491"/>
          </a:xfrm>
          <a:prstGeom prst="rect">
            <a:avLst/>
          </a:prstGeom>
        </p:spPr>
      </p:pic>
      <p:pic>
        <p:nvPicPr>
          <p:cNvPr id="5" name="Graphic 4">
            <a:extLst>
              <a:ext uri="{FF2B5EF4-FFF2-40B4-BE49-F238E27FC236}">
                <a16:creationId xmlns:a16="http://schemas.microsoft.com/office/drawing/2014/main" id="{0F3319BE-5D4E-4F65-BF52-E95D01ED64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01960">
            <a:off x="852899" y="3118675"/>
            <a:ext cx="1146172" cy="237139"/>
          </a:xfrm>
          <a:prstGeom prst="rect">
            <a:avLst/>
          </a:prstGeom>
        </p:spPr>
      </p:pic>
      <p:pic>
        <p:nvPicPr>
          <p:cNvPr id="7" name="Picture 6">
            <a:extLst>
              <a:ext uri="{FF2B5EF4-FFF2-40B4-BE49-F238E27FC236}">
                <a16:creationId xmlns:a16="http://schemas.microsoft.com/office/drawing/2014/main" id="{08F5BE87-9D99-4225-AAB9-E02857C6E484}"/>
              </a:ext>
            </a:extLst>
          </p:cNvPr>
          <p:cNvPicPr>
            <a:picLocks noChangeAspect="1"/>
          </p:cNvPicPr>
          <p:nvPr/>
        </p:nvPicPr>
        <p:blipFill>
          <a:blip r:embed="rId6"/>
          <a:stretch>
            <a:fillRect/>
          </a:stretch>
        </p:blipFill>
        <p:spPr>
          <a:xfrm>
            <a:off x="638273" y="2385476"/>
            <a:ext cx="658607" cy="437129"/>
          </a:xfrm>
          <a:prstGeom prst="rect">
            <a:avLst/>
          </a:prstGeom>
        </p:spPr>
      </p:pic>
      <p:pic>
        <p:nvPicPr>
          <p:cNvPr id="8" name="Picture 7">
            <a:extLst>
              <a:ext uri="{FF2B5EF4-FFF2-40B4-BE49-F238E27FC236}">
                <a16:creationId xmlns:a16="http://schemas.microsoft.com/office/drawing/2014/main" id="{1B5F95F2-D1F9-4428-BE53-1F696E778BB6}"/>
              </a:ext>
            </a:extLst>
          </p:cNvPr>
          <p:cNvPicPr>
            <a:picLocks noChangeAspect="1"/>
          </p:cNvPicPr>
          <p:nvPr/>
        </p:nvPicPr>
        <p:blipFill>
          <a:blip r:embed="rId7"/>
          <a:stretch>
            <a:fillRect/>
          </a:stretch>
        </p:blipFill>
        <p:spPr>
          <a:xfrm>
            <a:off x="5301913" y="2403675"/>
            <a:ext cx="2874241" cy="2347488"/>
          </a:xfrm>
          <a:prstGeom prst="rect">
            <a:avLst/>
          </a:prstGeom>
        </p:spPr>
      </p:pic>
      <p:sp>
        <p:nvSpPr>
          <p:cNvPr id="9" name="Arrow: Right 8">
            <a:extLst>
              <a:ext uri="{FF2B5EF4-FFF2-40B4-BE49-F238E27FC236}">
                <a16:creationId xmlns:a16="http://schemas.microsoft.com/office/drawing/2014/main" id="{FAEFF1ED-396B-4365-BE49-6DC6747E0EA5}"/>
              </a:ext>
            </a:extLst>
          </p:cNvPr>
          <p:cNvSpPr/>
          <p:nvPr/>
        </p:nvSpPr>
        <p:spPr>
          <a:xfrm>
            <a:off x="4492615" y="3258404"/>
            <a:ext cx="421337" cy="832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3B1B1C1-03AF-4CD8-9D54-F749DF9E47DA}"/>
              </a:ext>
            </a:extLst>
          </p:cNvPr>
          <p:cNvSpPr txBox="1"/>
          <p:nvPr/>
        </p:nvSpPr>
        <p:spPr>
          <a:xfrm>
            <a:off x="467731" y="5120567"/>
            <a:ext cx="4024884" cy="461665"/>
          </a:xfrm>
          <a:prstGeom prst="rect">
            <a:avLst/>
          </a:prstGeom>
          <a:noFill/>
        </p:spPr>
        <p:txBody>
          <a:bodyPr wrap="square" rtlCol="0">
            <a:spAutoFit/>
          </a:bodyPr>
          <a:lstStyle/>
          <a:p>
            <a:pPr algn="ctr"/>
            <a:r>
              <a:rPr lang="en-US" sz="2400">
                <a:latin typeface="Raleway" pitchFamily="2" charset="0"/>
              </a:rPr>
              <a:t>~1-10 eV input photon</a:t>
            </a:r>
          </a:p>
        </p:txBody>
      </p:sp>
      <p:sp>
        <p:nvSpPr>
          <p:cNvPr id="11" name="TextBox 10">
            <a:extLst>
              <a:ext uri="{FF2B5EF4-FFF2-40B4-BE49-F238E27FC236}">
                <a16:creationId xmlns:a16="http://schemas.microsoft.com/office/drawing/2014/main" id="{DAD92244-5592-4F6B-A4B7-EA93659BF2FB}"/>
              </a:ext>
            </a:extLst>
          </p:cNvPr>
          <p:cNvSpPr txBox="1"/>
          <p:nvPr/>
        </p:nvSpPr>
        <p:spPr>
          <a:xfrm>
            <a:off x="5271385" y="5048651"/>
            <a:ext cx="3152012" cy="830997"/>
          </a:xfrm>
          <a:prstGeom prst="rect">
            <a:avLst/>
          </a:prstGeom>
          <a:noFill/>
        </p:spPr>
        <p:txBody>
          <a:bodyPr wrap="square" rtlCol="0">
            <a:spAutoFit/>
          </a:bodyPr>
          <a:lstStyle/>
          <a:p>
            <a:pPr algn="ctr"/>
            <a:r>
              <a:rPr lang="en-US" sz="2400">
                <a:latin typeface="Raleway" pitchFamily="2" charset="0"/>
              </a:rPr>
              <a:t>~100-1,000 eV electrical output</a:t>
            </a:r>
          </a:p>
        </p:txBody>
      </p:sp>
      <p:pic>
        <p:nvPicPr>
          <p:cNvPr id="12" name="Graphic 11">
            <a:extLst>
              <a:ext uri="{FF2B5EF4-FFF2-40B4-BE49-F238E27FC236}">
                <a16:creationId xmlns:a16="http://schemas.microsoft.com/office/drawing/2014/main" id="{64C6FFB9-E85A-4F03-9C4F-32EC6BAAE7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95884" y="2799691"/>
            <a:ext cx="1092056" cy="1834094"/>
          </a:xfrm>
          <a:prstGeom prst="rect">
            <a:avLst/>
          </a:prstGeom>
        </p:spPr>
      </p:pic>
      <p:sp>
        <p:nvSpPr>
          <p:cNvPr id="6" name="Slide Number Placeholder 5">
            <a:extLst>
              <a:ext uri="{FF2B5EF4-FFF2-40B4-BE49-F238E27FC236}">
                <a16:creationId xmlns:a16="http://schemas.microsoft.com/office/drawing/2014/main" id="{FC60B76E-8AD9-4AC8-88A3-F35DB2DCDB87}"/>
              </a:ext>
            </a:extLst>
          </p:cNvPr>
          <p:cNvSpPr>
            <a:spLocks noGrp="1"/>
          </p:cNvSpPr>
          <p:nvPr>
            <p:ph type="sldNum" sz="quarter" idx="12"/>
          </p:nvPr>
        </p:nvSpPr>
        <p:spPr/>
        <p:txBody>
          <a:bodyPr/>
          <a:lstStyle/>
          <a:p>
            <a:fld id="{16035B5F-E122-4ECE-8EE8-53836096A7A6}" type="slidenum">
              <a:rPr lang="en-US" smtClean="0"/>
              <a:t>9</a:t>
            </a:fld>
            <a:endParaRPr lang="en-US"/>
          </a:p>
        </p:txBody>
      </p:sp>
      <p:sp>
        <p:nvSpPr>
          <p:cNvPr id="13" name="Content Placeholder 3">
            <a:extLst>
              <a:ext uri="{FF2B5EF4-FFF2-40B4-BE49-F238E27FC236}">
                <a16:creationId xmlns:a16="http://schemas.microsoft.com/office/drawing/2014/main" id="{A3AE11C1-42B6-435B-A58D-86AC67FBE09D}"/>
              </a:ext>
            </a:extLst>
          </p:cNvPr>
          <p:cNvSpPr>
            <a:spLocks noGrp="1"/>
          </p:cNvSpPr>
          <p:nvPr>
            <p:ph sz="half" idx="1"/>
          </p:nvPr>
        </p:nvSpPr>
        <p:spPr>
          <a:xfrm>
            <a:off x="8670639" y="2403674"/>
            <a:ext cx="3489960" cy="3769781"/>
          </a:xfrm>
        </p:spPr>
        <p:txBody>
          <a:bodyPr>
            <a:normAutofit/>
          </a:bodyPr>
          <a:lstStyle/>
          <a:p>
            <a:endParaRPr lang="en-US" sz="2000"/>
          </a:p>
          <a:p>
            <a:r>
              <a:rPr lang="en-US" sz="2000"/>
              <a:t>Broadband (~1 GHz)</a:t>
            </a:r>
          </a:p>
          <a:p>
            <a:endParaRPr lang="en-US" sz="2000"/>
          </a:p>
          <a:p>
            <a:r>
              <a:rPr lang="en-US" sz="2000"/>
              <a:t>Low amplitude (~1 mV)</a:t>
            </a:r>
          </a:p>
          <a:p>
            <a:endParaRPr lang="en-US" sz="2000"/>
          </a:p>
          <a:p>
            <a:r>
              <a:rPr lang="en-US" sz="2000" b="1" u="sng"/>
              <a:t>Focus of this work: building a scalable array architecture</a:t>
            </a:r>
          </a:p>
          <a:p>
            <a:pPr marL="0" indent="0">
              <a:buNone/>
            </a:pPr>
            <a:endParaRPr lang="en-US" sz="2000"/>
          </a:p>
        </p:txBody>
      </p:sp>
    </p:spTree>
    <p:extLst>
      <p:ext uri="{BB962C8B-B14F-4D97-AF65-F5344CB8AC3E}">
        <p14:creationId xmlns:p14="http://schemas.microsoft.com/office/powerpoint/2010/main" val="1677980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16101</TotalTime>
  <Words>3477</Words>
  <Application>Microsoft Office PowerPoint</Application>
  <PresentationFormat>Widescreen</PresentationFormat>
  <Paragraphs>490</Paragraphs>
  <Slides>60</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Cambria Math</vt:lpstr>
      <vt:lpstr>Grotesque Light</vt:lpstr>
      <vt:lpstr>Raleway</vt:lpstr>
      <vt:lpstr>Raleway Medium</vt:lpstr>
      <vt:lpstr>Times New Roman</vt:lpstr>
      <vt:lpstr>Office Theme</vt:lpstr>
      <vt:lpstr>PowerPoint Presentation</vt:lpstr>
      <vt:lpstr>Superconducting nanowire single photon detectors (SNSPDs)</vt:lpstr>
      <vt:lpstr>Principles of operation</vt:lpstr>
      <vt:lpstr>Principles of operation</vt:lpstr>
      <vt:lpstr>Principles of operation</vt:lpstr>
      <vt:lpstr>Principles of operation</vt:lpstr>
      <vt:lpstr>Principles of operation</vt:lpstr>
      <vt:lpstr>Principles of operation</vt:lpstr>
      <vt:lpstr>SNSPD photon transduction/amplification</vt:lpstr>
      <vt:lpstr>SNSPD arrays over the years</vt:lpstr>
      <vt:lpstr>The problem – symmetric coupling</vt:lpstr>
      <vt:lpstr>The problem – symmetric coupling</vt:lpstr>
      <vt:lpstr>The problem – symmetric coupling</vt:lpstr>
      <vt:lpstr>Asymmetric coupling: Thermal switch</vt:lpstr>
      <vt:lpstr>Asymmetric coupling: Thermal switch</vt:lpstr>
      <vt:lpstr>Thermal readout bus</vt:lpstr>
      <vt:lpstr>Thermal readout bus</vt:lpstr>
      <vt:lpstr>Thermal readout bus</vt:lpstr>
      <vt:lpstr>Thermal readout bus</vt:lpstr>
      <vt:lpstr>Thermal readout bus</vt:lpstr>
      <vt:lpstr>Thermal readout bus</vt:lpstr>
      <vt:lpstr>Inidividual pixels</vt:lpstr>
      <vt:lpstr>Row/column format</vt:lpstr>
      <vt:lpstr>Row/column format</vt:lpstr>
      <vt:lpstr>Row/column format</vt:lpstr>
      <vt:lpstr>First result: 1,024-pixel array</vt:lpstr>
      <vt:lpstr>First result: 1,024-pixel array</vt:lpstr>
      <vt:lpstr>First result: 1,024-pixel array</vt:lpstr>
      <vt:lpstr>First result: 1,024-pixel array</vt:lpstr>
      <vt:lpstr>First result: 1,024-pixel array</vt:lpstr>
      <vt:lpstr>SNSPD arrays over the years</vt:lpstr>
      <vt:lpstr>First result: 1,024-pixel array</vt:lpstr>
      <vt:lpstr>Fabrication process</vt:lpstr>
      <vt:lpstr>PowerPoint Presentation</vt:lpstr>
      <vt:lpstr>PowerPoint Presentation</vt:lpstr>
      <vt:lpstr>PowerPoint Presentation</vt:lpstr>
      <vt:lpstr>60,000 pixel array measurement</vt:lpstr>
      <vt:lpstr>60,000 pixel array measurement</vt:lpstr>
      <vt:lpstr>60,000 pixel array measurement</vt:lpstr>
      <vt:lpstr>60,000 pixel array measurement</vt:lpstr>
      <vt:lpstr>SNSPD arrays over the years</vt:lpstr>
      <vt:lpstr>Scaling – array size</vt:lpstr>
      <vt:lpstr>Scaling – array size</vt:lpstr>
      <vt:lpstr>Scaling – count rate</vt:lpstr>
      <vt:lpstr>Scaling – count rate</vt:lpstr>
      <vt:lpstr>Thermal modeling</vt:lpstr>
      <vt:lpstr>Thermal modeling</vt:lpstr>
      <vt:lpstr>Thermal crosstalk experiments</vt:lpstr>
      <vt:lpstr>Future infrastructure for UV-EUV</vt:lpstr>
      <vt:lpstr>Muon veto</vt:lpstr>
      <vt:lpstr>Muon veto: preliminary data</vt:lpstr>
      <vt:lpstr>Conclusion / outlook</vt:lpstr>
      <vt:lpstr>People &amp; Acknowledgements</vt:lpstr>
      <vt:lpstr>Extra slides</vt:lpstr>
      <vt:lpstr>Scaling</vt:lpstr>
      <vt:lpstr>PowerPoint Presentation</vt:lpstr>
      <vt:lpstr>PowerPoint Presentation</vt:lpstr>
      <vt:lpstr>System detection efficiency measurements</vt:lpstr>
      <vt:lpstr>98% system detection efficiency</vt:lpstr>
      <vt:lpstr>UV SNSPD progress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amcc</dc:creator>
  <cp:lastModifiedBy>Alexandre Camsonne</cp:lastModifiedBy>
  <cp:revision>295</cp:revision>
  <dcterms:created xsi:type="dcterms:W3CDTF">2020-10-13T18:07:16Z</dcterms:created>
  <dcterms:modified xsi:type="dcterms:W3CDTF">2022-11-29T21:17:22Z</dcterms:modified>
</cp:coreProperties>
</file>