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notesMasterIdLst>
    <p:notesMasterId r:id="rId19"/>
  </p:notesMasterIdLst>
  <p:sldIdLst>
    <p:sldId id="256" r:id="rId2"/>
    <p:sldId id="871" r:id="rId3"/>
    <p:sldId id="841" r:id="rId4"/>
    <p:sldId id="808" r:id="rId5"/>
    <p:sldId id="809" r:id="rId6"/>
    <p:sldId id="870" r:id="rId7"/>
    <p:sldId id="872" r:id="rId8"/>
    <p:sldId id="874" r:id="rId9"/>
    <p:sldId id="839" r:id="rId10"/>
    <p:sldId id="856" r:id="rId11"/>
    <p:sldId id="864" r:id="rId12"/>
    <p:sldId id="873" r:id="rId13"/>
    <p:sldId id="875" r:id="rId14"/>
    <p:sldId id="867" r:id="rId15"/>
    <p:sldId id="877" r:id="rId16"/>
    <p:sldId id="794" r:id="rId17"/>
    <p:sldId id="869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33CC"/>
    <a:srgbClr val="F9A7D8"/>
    <a:srgbClr val="BF00BF"/>
    <a:srgbClr val="D09E00"/>
    <a:srgbClr val="9933FF"/>
    <a:srgbClr val="000092"/>
    <a:srgbClr val="FFA1A1"/>
    <a:srgbClr val="00FF00"/>
    <a:srgbClr val="FF7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E5E4E7-29E6-4638-A970-DD29365915FE}" v="2853" dt="2022-06-16T19:37:29.0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128" autoAdjust="0"/>
  </p:normalViewPr>
  <p:slideViewPr>
    <p:cSldViewPr snapToGrid="0">
      <p:cViewPr varScale="1">
        <p:scale>
          <a:sx n="88" d="100"/>
          <a:sy n="88" d="100"/>
        </p:scale>
        <p:origin x="72" y="1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ena Long" userId="6c2fd083e3647dc1" providerId="LiveId" clId="{71207722-1B67-433F-8116-BA979111A6E2}"/>
    <pc:docChg chg="delSld">
      <pc:chgData name="Elena Long" userId="6c2fd083e3647dc1" providerId="LiveId" clId="{71207722-1B67-433F-8116-BA979111A6E2}" dt="2022-06-17T13:07:10.814" v="0" actId="47"/>
      <pc:docMkLst>
        <pc:docMk/>
      </pc:docMkLst>
      <pc:sldChg chg="del">
        <pc:chgData name="Elena Long" userId="6c2fd083e3647dc1" providerId="LiveId" clId="{71207722-1B67-433F-8116-BA979111A6E2}" dt="2022-06-17T13:07:10.814" v="0" actId="47"/>
        <pc:sldMkLst>
          <pc:docMk/>
          <pc:sldMk cId="2741989170" sldId="623"/>
        </pc:sldMkLst>
      </pc:sldChg>
      <pc:sldChg chg="del">
        <pc:chgData name="Elena Long" userId="6c2fd083e3647dc1" providerId="LiveId" clId="{71207722-1B67-433F-8116-BA979111A6E2}" dt="2022-06-17T13:07:10.814" v="0" actId="47"/>
        <pc:sldMkLst>
          <pc:docMk/>
          <pc:sldMk cId="2788309427" sldId="803"/>
        </pc:sldMkLst>
      </pc:sldChg>
      <pc:sldChg chg="del">
        <pc:chgData name="Elena Long" userId="6c2fd083e3647dc1" providerId="LiveId" clId="{71207722-1B67-433F-8116-BA979111A6E2}" dt="2022-06-17T13:07:10.814" v="0" actId="47"/>
        <pc:sldMkLst>
          <pc:docMk/>
          <pc:sldMk cId="1790154646" sldId="807"/>
        </pc:sldMkLst>
      </pc:sldChg>
      <pc:sldChg chg="del">
        <pc:chgData name="Elena Long" userId="6c2fd083e3647dc1" providerId="LiveId" clId="{71207722-1B67-433F-8116-BA979111A6E2}" dt="2022-06-17T13:07:10.814" v="0" actId="47"/>
        <pc:sldMkLst>
          <pc:docMk/>
          <pc:sldMk cId="3373079180" sldId="810"/>
        </pc:sldMkLst>
      </pc:sldChg>
      <pc:sldChg chg="del">
        <pc:chgData name="Elena Long" userId="6c2fd083e3647dc1" providerId="LiveId" clId="{71207722-1B67-433F-8116-BA979111A6E2}" dt="2022-06-17T13:07:10.814" v="0" actId="47"/>
        <pc:sldMkLst>
          <pc:docMk/>
          <pc:sldMk cId="2808907910" sldId="811"/>
        </pc:sldMkLst>
      </pc:sldChg>
      <pc:sldChg chg="del">
        <pc:chgData name="Elena Long" userId="6c2fd083e3647dc1" providerId="LiveId" clId="{71207722-1B67-433F-8116-BA979111A6E2}" dt="2022-06-17T13:07:10.814" v="0" actId="47"/>
        <pc:sldMkLst>
          <pc:docMk/>
          <pc:sldMk cId="2297683290" sldId="814"/>
        </pc:sldMkLst>
      </pc:sldChg>
      <pc:sldChg chg="del">
        <pc:chgData name="Elena Long" userId="6c2fd083e3647dc1" providerId="LiveId" clId="{71207722-1B67-433F-8116-BA979111A6E2}" dt="2022-06-17T13:07:10.814" v="0" actId="47"/>
        <pc:sldMkLst>
          <pc:docMk/>
          <pc:sldMk cId="1700193755" sldId="815"/>
        </pc:sldMkLst>
      </pc:sldChg>
      <pc:sldChg chg="del">
        <pc:chgData name="Elena Long" userId="6c2fd083e3647dc1" providerId="LiveId" clId="{71207722-1B67-433F-8116-BA979111A6E2}" dt="2022-06-17T13:07:10.814" v="0" actId="47"/>
        <pc:sldMkLst>
          <pc:docMk/>
          <pc:sldMk cId="3427262842" sldId="817"/>
        </pc:sldMkLst>
      </pc:sldChg>
      <pc:sldChg chg="del">
        <pc:chgData name="Elena Long" userId="6c2fd083e3647dc1" providerId="LiveId" clId="{71207722-1B67-433F-8116-BA979111A6E2}" dt="2022-06-17T13:07:10.814" v="0" actId="47"/>
        <pc:sldMkLst>
          <pc:docMk/>
          <pc:sldMk cId="2731083518" sldId="844"/>
        </pc:sldMkLst>
      </pc:sldChg>
      <pc:sldChg chg="del">
        <pc:chgData name="Elena Long" userId="6c2fd083e3647dc1" providerId="LiveId" clId="{71207722-1B67-433F-8116-BA979111A6E2}" dt="2022-06-17T13:07:10.814" v="0" actId="47"/>
        <pc:sldMkLst>
          <pc:docMk/>
          <pc:sldMk cId="3207584203" sldId="847"/>
        </pc:sldMkLst>
      </pc:sldChg>
      <pc:sldChg chg="del">
        <pc:chgData name="Elena Long" userId="6c2fd083e3647dc1" providerId="LiveId" clId="{71207722-1B67-433F-8116-BA979111A6E2}" dt="2022-06-17T13:07:10.814" v="0" actId="47"/>
        <pc:sldMkLst>
          <pc:docMk/>
          <pc:sldMk cId="2093187792" sldId="848"/>
        </pc:sldMkLst>
      </pc:sldChg>
      <pc:sldChg chg="del">
        <pc:chgData name="Elena Long" userId="6c2fd083e3647dc1" providerId="LiveId" clId="{71207722-1B67-433F-8116-BA979111A6E2}" dt="2022-06-17T13:07:10.814" v="0" actId="47"/>
        <pc:sldMkLst>
          <pc:docMk/>
          <pc:sldMk cId="17746785" sldId="849"/>
        </pc:sldMkLst>
      </pc:sldChg>
      <pc:sldChg chg="del">
        <pc:chgData name="Elena Long" userId="6c2fd083e3647dc1" providerId="LiveId" clId="{71207722-1B67-433F-8116-BA979111A6E2}" dt="2022-06-17T13:07:10.814" v="0" actId="47"/>
        <pc:sldMkLst>
          <pc:docMk/>
          <pc:sldMk cId="3817669682" sldId="854"/>
        </pc:sldMkLst>
      </pc:sldChg>
      <pc:sldChg chg="del">
        <pc:chgData name="Elena Long" userId="6c2fd083e3647dc1" providerId="LiveId" clId="{71207722-1B67-433F-8116-BA979111A6E2}" dt="2022-06-17T13:07:10.814" v="0" actId="47"/>
        <pc:sldMkLst>
          <pc:docMk/>
          <pc:sldMk cId="3900949465" sldId="855"/>
        </pc:sldMkLst>
      </pc:sldChg>
      <pc:sldChg chg="del">
        <pc:chgData name="Elena Long" userId="6c2fd083e3647dc1" providerId="LiveId" clId="{71207722-1B67-433F-8116-BA979111A6E2}" dt="2022-06-17T13:07:10.814" v="0" actId="47"/>
        <pc:sldMkLst>
          <pc:docMk/>
          <pc:sldMk cId="2196271264" sldId="858"/>
        </pc:sldMkLst>
      </pc:sldChg>
      <pc:sldChg chg="del">
        <pc:chgData name="Elena Long" userId="6c2fd083e3647dc1" providerId="LiveId" clId="{71207722-1B67-433F-8116-BA979111A6E2}" dt="2022-06-17T13:07:10.814" v="0" actId="47"/>
        <pc:sldMkLst>
          <pc:docMk/>
          <pc:sldMk cId="2839715445" sldId="859"/>
        </pc:sldMkLst>
      </pc:sldChg>
      <pc:sldChg chg="del">
        <pc:chgData name="Elena Long" userId="6c2fd083e3647dc1" providerId="LiveId" clId="{71207722-1B67-433F-8116-BA979111A6E2}" dt="2022-06-17T13:07:10.814" v="0" actId="47"/>
        <pc:sldMkLst>
          <pc:docMk/>
          <pc:sldMk cId="3198121279" sldId="860"/>
        </pc:sldMkLst>
      </pc:sldChg>
      <pc:sldChg chg="del">
        <pc:chgData name="Elena Long" userId="6c2fd083e3647dc1" providerId="LiveId" clId="{71207722-1B67-433F-8116-BA979111A6E2}" dt="2022-06-17T13:07:10.814" v="0" actId="47"/>
        <pc:sldMkLst>
          <pc:docMk/>
          <pc:sldMk cId="677760797" sldId="861"/>
        </pc:sldMkLst>
      </pc:sldChg>
      <pc:sldChg chg="del">
        <pc:chgData name="Elena Long" userId="6c2fd083e3647dc1" providerId="LiveId" clId="{71207722-1B67-433F-8116-BA979111A6E2}" dt="2022-06-17T13:07:10.814" v="0" actId="47"/>
        <pc:sldMkLst>
          <pc:docMk/>
          <pc:sldMk cId="2441586261" sldId="863"/>
        </pc:sldMkLst>
      </pc:sldChg>
      <pc:sldChg chg="del">
        <pc:chgData name="Elena Long" userId="6c2fd083e3647dc1" providerId="LiveId" clId="{71207722-1B67-433F-8116-BA979111A6E2}" dt="2022-06-17T13:07:10.814" v="0" actId="47"/>
        <pc:sldMkLst>
          <pc:docMk/>
          <pc:sldMk cId="417537809" sldId="87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538454-8889-4665-8064-DF2CA0B88A75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480D2-5CDA-445A-AA25-7147CCE19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361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480D2-5CDA-445A-AA25-7147CCE194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83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/>
              <a:t>6/17/2022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Hall A/C Users Group Meeting           Elena Long &lt;elena.long@unh.edu&gt;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331807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/>
              <a:t>6/17/2022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Hall A/C Users Group Meeting           Elena Long &lt;elena.long@unh.edu&gt;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87582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/>
              <a:t>6/17/2022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Hall A/C Users Group Meeting           Elena Long &lt;elena.long@unh.edu&gt;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64390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/>
            </a:lvl1pPr>
          </a:lstStyle>
          <a:p>
            <a:fld id="{629637A9-119A-49DA-BD12-AAC58B377D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/>
              <a:t>6/17/2022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Hall A/C Users Group Meeting           Elena Long &lt;elena.long@unh.edu&gt;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51348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/>
              <a:t>6/17/2022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Hall A/C Users Group Meeting           Elena Long &lt;elena.long@unh.edu&gt;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311136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/>
              <a:t>6/17/2022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Hall A/C Users Group Meeting           Elena Long &lt;elena.long@unh.edu&gt;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71604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3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/>
              <a:t>6/17/2022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Hall A/C Users Group Meeting           Elena Long &lt;elena.long@unh.edu&gt;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16870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/>
              <a:t>6/17/2022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Hall A/C Users Group Meeting           Elena Long &lt;elena.long@unh.edu&gt;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03846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/>
              <a:t>6/17/2022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Hall A/C Users Group Meeting           Elena Long &lt;elena.long@unh.edu&gt;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79709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/>
              <a:t>6/17/2022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247147" y="6459785"/>
            <a:ext cx="5835316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Hall A/C Users Group Meeting           Elena Long &lt;elena.long@unh.edu&gt;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4968" y="6459785"/>
            <a:ext cx="937515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93029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/>
              <a:t>6/17/2022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Hall A/C Users Group Meeting           Elena Long &lt;elena.long@unh.edu&gt;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57374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/>
              <a:t>6/17/2022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Hall A/C Users Group Meeting           Elena Long &lt;elena.long@unh.edu&gt;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5695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>
    <p:fade/>
  </p:transition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jpg"/><Relationship Id="rId10" Type="http://schemas.openxmlformats.org/officeDocument/2006/relationships/image" Target="../media/image67.jpg"/><Relationship Id="rId4" Type="http://schemas.openxmlformats.org/officeDocument/2006/relationships/image" Target="../media/image61.png"/><Relationship Id="rId9" Type="http://schemas.openxmlformats.org/officeDocument/2006/relationships/image" Target="../media/image6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3.png"/><Relationship Id="rId3" Type="http://schemas.openxmlformats.org/officeDocument/2006/relationships/image" Target="../media/image140.png"/><Relationship Id="rId7" Type="http://schemas.openxmlformats.org/officeDocument/2006/relationships/image" Target="../media/image125.png"/><Relationship Id="rId12" Type="http://schemas.openxmlformats.org/officeDocument/2006/relationships/image" Target="../media/image1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11" Type="http://schemas.openxmlformats.org/officeDocument/2006/relationships/image" Target="../media/image129.png"/><Relationship Id="rId5" Type="http://schemas.openxmlformats.org/officeDocument/2006/relationships/image" Target="../media/image123.png"/><Relationship Id="rId15" Type="http://schemas.openxmlformats.org/officeDocument/2006/relationships/image" Target="../media/image135.png"/><Relationship Id="rId10" Type="http://schemas.openxmlformats.org/officeDocument/2006/relationships/image" Target="../media/image128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Relationship Id="rId14" Type="http://schemas.openxmlformats.org/officeDocument/2006/relationships/image" Target="../media/image1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7" Type="http://schemas.openxmlformats.org/officeDocument/2006/relationships/image" Target="../media/image139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openxmlformats.org/officeDocument/2006/relationships/image" Target="../media/image138.png"/><Relationship Id="rId10" Type="http://schemas.openxmlformats.org/officeDocument/2006/relationships/image" Target="../media/image18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0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600" dirty="0"/>
              <a:t>Tensor Target Developments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848864"/>
          </a:xfrm>
        </p:spPr>
        <p:txBody>
          <a:bodyPr>
            <a:normAutofit/>
          </a:bodyPr>
          <a:lstStyle/>
          <a:p>
            <a:r>
              <a:rPr lang="en-US" cap="none" dirty="0"/>
              <a:t>Elena Long</a:t>
            </a:r>
          </a:p>
          <a:p>
            <a:r>
              <a:rPr lang="en-US" cap="none" dirty="0" err="1"/>
              <a:t>JLab</a:t>
            </a:r>
            <a:r>
              <a:rPr lang="en-US" cap="none" dirty="0"/>
              <a:t> Hall A/C Users Group Meeting</a:t>
            </a:r>
          </a:p>
          <a:p>
            <a:r>
              <a:rPr lang="en-US" cap="none" dirty="0"/>
              <a:t>June 17</a:t>
            </a:r>
            <a:r>
              <a:rPr lang="en-US" cap="none" baseline="30000" dirty="0"/>
              <a:t>th</a:t>
            </a:r>
            <a:r>
              <a:rPr lang="en-US" cap="none" dirty="0"/>
              <a:t>, 2022</a:t>
            </a:r>
          </a:p>
        </p:txBody>
      </p:sp>
      <p:sp>
        <p:nvSpPr>
          <p:cNvPr id="24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/>
              <a:t>6/17/2022</a:t>
            </a:r>
            <a:endParaRPr lang="en-US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Hall A/C Users Group Meeting           Elena Long &lt;elena.long@unh.edu&gt;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192" y="4842376"/>
            <a:ext cx="4115488" cy="107535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8B9E6F-35FC-4DCF-91CC-102B20B2A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405" y="6335987"/>
            <a:ext cx="1408148" cy="53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2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403CE5EC-3EC8-4D35-88C6-EDEE32AF1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22"/>
          <a:stretch/>
        </p:blipFill>
        <p:spPr>
          <a:xfrm>
            <a:off x="9082548" y="109451"/>
            <a:ext cx="3052670" cy="5226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E904FB-07C5-464E-B4BD-5EE77419C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Solid-State mm-Wave System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528F38-84B3-4D9D-A054-ABD0D9B34AE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6/17/2022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9AD945-9817-4589-9645-DEED91869B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Hall A/C Users Group Meeting           Elena Long &lt;elena.long@unh.edu&gt;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B1A47AF-E094-4F52-A309-CCB697652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3C32EBD-9935-4404-B033-4BE627AF8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433" y="3156450"/>
            <a:ext cx="6047363" cy="36998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6C57FE-8B25-435D-8552-8341079B8D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15880" r="41856" b="28666"/>
          <a:stretch/>
        </p:blipFill>
        <p:spPr>
          <a:xfrm flipH="1" flipV="1">
            <a:off x="4060628" y="1813244"/>
            <a:ext cx="3404201" cy="218980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51E5F99-CD6E-4FDA-8C4C-6D4F7FBB97C0}"/>
              </a:ext>
            </a:extLst>
          </p:cNvPr>
          <p:cNvSpPr/>
          <p:nvPr/>
        </p:nvSpPr>
        <p:spPr>
          <a:xfrm>
            <a:off x="642018" y="3114502"/>
            <a:ext cx="1280993" cy="15794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12 GHz Signal Generator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70D0ED9-C146-4832-AB6B-65D6261017C7}"/>
              </a:ext>
            </a:extLst>
          </p:cNvPr>
          <p:cNvCxnSpPr/>
          <p:nvPr/>
        </p:nvCxnSpPr>
        <p:spPr>
          <a:xfrm flipV="1">
            <a:off x="1285701" y="2344189"/>
            <a:ext cx="0" cy="812261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0AFF977-0386-49E8-9253-8C69619D6061}"/>
              </a:ext>
            </a:extLst>
          </p:cNvPr>
          <p:cNvCxnSpPr>
            <a:cxnSpLocks/>
          </p:cNvCxnSpPr>
          <p:nvPr/>
        </p:nvCxnSpPr>
        <p:spPr>
          <a:xfrm>
            <a:off x="1274617" y="2349732"/>
            <a:ext cx="487681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92E88BB-0D25-442D-8708-F640C3A5E4C1}"/>
              </a:ext>
            </a:extLst>
          </p:cNvPr>
          <p:cNvCxnSpPr>
            <a:cxnSpLocks/>
          </p:cNvCxnSpPr>
          <p:nvPr/>
        </p:nvCxnSpPr>
        <p:spPr>
          <a:xfrm>
            <a:off x="3402675" y="2225041"/>
            <a:ext cx="86179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1B35A22-DC00-4BC9-8D63-819A6916AD5D}"/>
              </a:ext>
            </a:extLst>
          </p:cNvPr>
          <p:cNvCxnSpPr>
            <a:cxnSpLocks/>
          </p:cNvCxnSpPr>
          <p:nvPr/>
        </p:nvCxnSpPr>
        <p:spPr>
          <a:xfrm>
            <a:off x="3394362" y="3557849"/>
            <a:ext cx="86179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F44C34E-FA20-4FFE-985C-EC77AAE669D6}"/>
              </a:ext>
            </a:extLst>
          </p:cNvPr>
          <p:cNvSpPr/>
          <p:nvPr/>
        </p:nvSpPr>
        <p:spPr>
          <a:xfrm>
            <a:off x="2842953" y="3239575"/>
            <a:ext cx="1085929" cy="6410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EPR Detector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559833-3F93-4009-83CE-C57EB9F82ED2}"/>
              </a:ext>
            </a:extLst>
          </p:cNvPr>
          <p:cNvSpPr/>
          <p:nvPr/>
        </p:nvSpPr>
        <p:spPr>
          <a:xfrm>
            <a:off x="1762298" y="1808334"/>
            <a:ext cx="1668087" cy="11963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12x Frequency Multiplier &amp; Amplifier Chain</a:t>
            </a:r>
          </a:p>
        </p:txBody>
      </p:sp>
    </p:spTree>
    <p:extLst>
      <p:ext uri="{BB962C8B-B14F-4D97-AF65-F5344CB8AC3E}">
        <p14:creationId xmlns:p14="http://schemas.microsoft.com/office/powerpoint/2010/main" val="118177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03E65-D72A-47EA-A7DE-651068B97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 Production @ UNH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88920-A8A2-4A16-8214-E4CDC0915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285706" cy="4023360"/>
          </a:xfrm>
        </p:spPr>
        <p:txBody>
          <a:bodyPr/>
          <a:lstStyle/>
          <a:p>
            <a:pPr lvl="1"/>
            <a:r>
              <a:rPr lang="en-US" dirty="0"/>
              <a:t>Dedicated fume hood for handling Ammonia and other caustic/toxic materials</a:t>
            </a:r>
          </a:p>
          <a:p>
            <a:pPr lvl="1"/>
            <a:r>
              <a:rPr lang="en-US" dirty="0"/>
              <a:t>Vacuum Glove Box allows for over/under-pressuring</a:t>
            </a:r>
          </a:p>
          <a:p>
            <a:pPr lvl="1"/>
            <a:r>
              <a:rPr lang="en-US" dirty="0"/>
              <a:t>Primarily chemical doping of ammonia and alcohols for now</a:t>
            </a:r>
          </a:p>
          <a:p>
            <a:pPr lvl="2"/>
            <a:r>
              <a:rPr lang="en-US" dirty="0"/>
              <a:t>But potential to do much more</a:t>
            </a:r>
          </a:p>
          <a:p>
            <a:r>
              <a:rPr lang="en-US" dirty="0"/>
              <a:t>We’ve produced about 200 grams of NH</a:t>
            </a:r>
            <a:r>
              <a:rPr lang="en-US" baseline="-25000" dirty="0"/>
              <a:t>3</a:t>
            </a:r>
            <a:r>
              <a:rPr lang="en-US" dirty="0"/>
              <a:t> plus a few grams of ND</a:t>
            </a:r>
            <a:r>
              <a:rPr lang="en-US" baseline="-25000" dirty="0"/>
              <a:t>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9C0539-4FE2-4BD1-90CC-1DCCEBBE8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FA4D6C-2E65-4AC2-962A-F05457EE011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6/17/2022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571CA8-D600-4EDC-B2AA-10CC07BAFB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Hall A/C Users Group Meeting           Elena Long &lt;elena.long@unh.edu&gt;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C7B670-FFC2-455E-A14D-5E497025A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8112" y="1845734"/>
            <a:ext cx="6460340" cy="43972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299854-6766-46AF-88FB-35E5ABC96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171" y="4889872"/>
            <a:ext cx="4544485" cy="19595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FF3765-A852-409D-9BD2-11CDBA259B16}"/>
              </a:ext>
            </a:extLst>
          </p:cNvPr>
          <p:cNvSpPr txBox="1"/>
          <p:nvPr/>
        </p:nvSpPr>
        <p:spPr>
          <a:xfrm>
            <a:off x="10237183" y="5982039"/>
            <a:ext cx="1764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Courtesy K. Slifer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86FF74-DA6D-4037-95D3-1F55B438708D}"/>
              </a:ext>
            </a:extLst>
          </p:cNvPr>
          <p:cNvSpPr txBox="1"/>
          <p:nvPr/>
        </p:nvSpPr>
        <p:spPr>
          <a:xfrm>
            <a:off x="7586330" y="125364"/>
            <a:ext cx="4425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D.M. Aliaga, et al, NIM A </a:t>
            </a:r>
            <a:r>
              <a:rPr lang="en-US" b="1" dirty="0"/>
              <a:t>972</a:t>
            </a:r>
            <a:r>
              <a:rPr lang="en-US" dirty="0"/>
              <a:t>, 164061 (2020)</a:t>
            </a:r>
          </a:p>
        </p:txBody>
      </p:sp>
    </p:spTree>
    <p:extLst>
      <p:ext uri="{BB962C8B-B14F-4D97-AF65-F5344CB8AC3E}">
        <p14:creationId xmlns:p14="http://schemas.microsoft.com/office/powerpoint/2010/main" val="372263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B5C112B-F26A-4354-9087-0714EF400758}"/>
              </a:ext>
            </a:extLst>
          </p:cNvPr>
          <p:cNvSpPr/>
          <p:nvPr/>
        </p:nvSpPr>
        <p:spPr>
          <a:xfrm>
            <a:off x="7911945" y="1202871"/>
            <a:ext cx="4248756" cy="51094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4188AB3-1C6A-45C3-99B7-87853B52D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567" y="1306286"/>
            <a:ext cx="4003662" cy="49982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A6402C-0369-4E1D-930E-886ADDD9D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4332"/>
            <a:ext cx="10058400" cy="1450757"/>
          </a:xfrm>
        </p:spPr>
        <p:txBody>
          <a:bodyPr/>
          <a:lstStyle/>
          <a:p>
            <a:r>
              <a:rPr lang="en-US" dirty="0"/>
              <a:t>UNH NMR Simulation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E6DD53-168F-4A17-9A0C-44FAF7EE2D5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3"/>
                <a:ext cx="6563360" cy="4450241"/>
              </a:xfrm>
            </p:spPr>
            <p:txBody>
              <a:bodyPr>
                <a:normAutofit lnSpcReduction="10000"/>
              </a:bodyPr>
              <a:lstStyle/>
              <a:p>
                <a:pPr lvl="1"/>
                <a:r>
                  <a:rPr lang="en-US" dirty="0"/>
                  <a:t>UNH simulation based on modified Cohen &amp; </a:t>
                </a:r>
                <a:r>
                  <a:rPr lang="en-US" dirty="0" err="1"/>
                  <a:t>Reif</a:t>
                </a:r>
                <a:endParaRPr lang="en-US" dirty="0"/>
              </a:p>
              <a:p>
                <a:pPr lvl="1"/>
                <a:r>
                  <a:rPr lang="en-US" dirty="0"/>
                  <a:t>Calculates transition frequencies from energy levels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b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+1)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en-US" dirty="0"/>
              </a:p>
              <a:p>
                <a:pPr lvl="3"/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bSup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func>
                      <m:func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sv-SE" dirty="0"/>
                  <a:t> 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sv-SE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=−1, 0, +1</m:t>
                    </m:r>
                  </m:oMath>
                </a14:m>
                <a:endParaRPr lang="sv-SE" dirty="0"/>
              </a:p>
              <a:p>
                <a:pPr lvl="1"/>
                <a:r>
                  <a:rPr lang="sv-SE" dirty="0"/>
                  <a:t>Assumes random powder pattern for </a:t>
                </a:r>
                <a14:m>
                  <m:oMath xmlns:m="http://schemas.openxmlformats.org/officeDocument/2006/math">
                    <m:r>
                      <a:rPr lang="sv-S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sv-SE" dirty="0"/>
                  <a:t> &amp; </a:t>
                </a:r>
                <a:br>
                  <a:rPr lang="sv-SE" dirty="0"/>
                </a:br>
                <a:r>
                  <a:rPr lang="sv-SE" dirty="0"/>
                  <a:t>counts spin flips across NMR frequency bins</a:t>
                </a:r>
              </a:p>
              <a:p>
                <a:pPr lvl="2"/>
                <a:r>
                  <a:rPr lang="sv-SE" dirty="0"/>
                  <a:t>Calculates ~125,000 spin flips into ~300 NMR bins</a:t>
                </a:r>
              </a:p>
              <a:p>
                <a:pPr lvl="2"/>
                <a:r>
                  <a:rPr lang="sv-SE" dirty="0"/>
                  <a:t>Spin flips determined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v-S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sv-SE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v-S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sv-SE" dirty="0"/>
                  <a:t>, which can be independent in </a:t>
                </a:r>
                <a14:m>
                  <m:oMath xmlns:m="http://schemas.openxmlformats.org/officeDocument/2006/math">
                    <m:r>
                      <a:rPr lang="sv-S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&amp;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sv-SE" dirty="0"/>
                  <a:t> bins to account for simple RF manipulation</a:t>
                </a:r>
              </a:p>
              <a:p>
                <a:pPr lvl="2"/>
                <a:r>
                  <a:rPr lang="sv-SE" dirty="0"/>
                  <a:t>Broadens each frequency bin into all others via real &amp; imaginary Lorentzian</a:t>
                </a:r>
              </a:p>
              <a:p>
                <a:pPr lvl="3"/>
                <a:r>
                  <a:rPr lang="sv-SE" dirty="0"/>
                  <a:t>Allows phase angle extraction</a:t>
                </a:r>
              </a:p>
              <a:p>
                <a:pPr lvl="1"/>
                <a:r>
                  <a:rPr lang="sv-SE" dirty="0"/>
                  <a:t>Higher order spin diffusion not yet fully implemented</a:t>
                </a:r>
              </a:p>
              <a:p>
                <a:pPr lvl="2"/>
                <a:r>
                  <a:rPr lang="sv-SE" dirty="0"/>
                  <a:t>Simulation already agrees with UVA direct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v-S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sv-SE" dirty="0"/>
                  <a:t> measurement within experimental uncertainties, and we expect this agreement to further improve once spin diffusion is fully implemented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E6DD53-168F-4A17-9A0C-44FAF7EE2D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3"/>
                <a:ext cx="6563360" cy="4450241"/>
              </a:xfrm>
              <a:blipFill>
                <a:blip r:embed="rId3"/>
                <a:stretch>
                  <a:fillRect t="-1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88186-7713-4AB0-A314-10E087453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E26378-A26C-4C0C-AEF9-FFCE803F48B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6/17/2022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BA33E8-667A-41B3-BE54-210ECECE98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Hall A/C Users Group Meeting           Elena Long &lt;elena.long@unh.edu&gt;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697FD2-5D8C-46A2-8933-18B84C6078BC}"/>
              </a:ext>
            </a:extLst>
          </p:cNvPr>
          <p:cNvSpPr txBox="1"/>
          <p:nvPr/>
        </p:nvSpPr>
        <p:spPr>
          <a:xfrm>
            <a:off x="7853127" y="1396"/>
            <a:ext cx="4352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M.H. Cohen, F. </a:t>
            </a:r>
            <a:r>
              <a:rPr lang="en-US" sz="1600" dirty="0" err="1"/>
              <a:t>Reif</a:t>
            </a:r>
            <a:r>
              <a:rPr lang="en-US" sz="1600" dirty="0"/>
              <a:t>, Solid State Phys. </a:t>
            </a:r>
            <a:r>
              <a:rPr lang="en-US" sz="1600" b="1" dirty="0"/>
              <a:t>5</a:t>
            </a:r>
            <a:r>
              <a:rPr lang="en-US" sz="1600" dirty="0"/>
              <a:t>, 321 (1957)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63FB77-5040-4433-A1FC-C91E17B6F70E}"/>
              </a:ext>
            </a:extLst>
          </p:cNvPr>
          <p:cNvSpPr txBox="1"/>
          <p:nvPr/>
        </p:nvSpPr>
        <p:spPr>
          <a:xfrm rot="19858877">
            <a:off x="8466978" y="4403155"/>
            <a:ext cx="1615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FF"/>
                </a:solidFill>
              </a:rPr>
              <a:t>Preliminary</a:t>
            </a:r>
          </a:p>
        </p:txBody>
      </p:sp>
      <p:pic>
        <p:nvPicPr>
          <p:cNvPr id="19" name="Picture 18" descr="Diagram&#10;&#10;Description automatically generated with low confidence">
            <a:extLst>
              <a:ext uri="{FF2B5EF4-FFF2-40B4-BE49-F238E27FC236}">
                <a16:creationId xmlns:a16="http://schemas.microsoft.com/office/drawing/2014/main" id="{6E4C42C4-94B9-45AD-8D08-92086AAC76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1190" y="2601686"/>
            <a:ext cx="4248756" cy="371061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0DF9B30-F9F3-4E3B-9064-3D1A91A0A3FD}"/>
              </a:ext>
            </a:extLst>
          </p:cNvPr>
          <p:cNvGrpSpPr/>
          <p:nvPr/>
        </p:nvGrpSpPr>
        <p:grpSpPr>
          <a:xfrm>
            <a:off x="7765914" y="1068114"/>
            <a:ext cx="4310594" cy="5238746"/>
            <a:chOff x="7614061" y="1057229"/>
            <a:chExt cx="4310594" cy="523874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F76A2A2-D1C8-470E-89EB-5FF848BF0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0565"/>
            <a:stretch/>
          </p:blipFill>
          <p:spPr>
            <a:xfrm>
              <a:off x="7614061" y="1057229"/>
              <a:ext cx="4310594" cy="523874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3F84728-4E34-4DCB-BE83-1CAECB0CFBF5}"/>
                </a:ext>
              </a:extLst>
            </p:cNvPr>
            <p:cNvSpPr txBox="1"/>
            <p:nvPr/>
          </p:nvSpPr>
          <p:spPr>
            <a:xfrm>
              <a:off x="10186129" y="5518804"/>
              <a:ext cx="15908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Courtesy M. McClellan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608796F-D33A-4390-B2F0-BF9966D304F5}"/>
                </a:ext>
              </a:extLst>
            </p:cNvPr>
            <p:cNvSpPr txBox="1"/>
            <p:nvPr/>
          </p:nvSpPr>
          <p:spPr>
            <a:xfrm rot="19997380">
              <a:off x="8493190" y="3421863"/>
              <a:ext cx="12568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FF"/>
                  </a:solidFill>
                </a:rPr>
                <a:t>Extremely</a:t>
              </a:r>
            </a:p>
            <a:p>
              <a:pPr algn="ctr"/>
              <a:r>
                <a:rPr lang="en-US" dirty="0">
                  <a:solidFill>
                    <a:srgbClr val="FF00FF"/>
                  </a:solidFill>
                </a:rPr>
                <a:t>Preliminary</a:t>
              </a:r>
            </a:p>
          </p:txBody>
        </p:sp>
      </p:grp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2C7097F2-8F5E-405B-A3AF-9AC55D9EEE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0114" y="27649"/>
            <a:ext cx="1218454" cy="1673790"/>
          </a:xfrm>
          <a:prstGeom prst="rect">
            <a:avLst/>
          </a:prstGeom>
        </p:spPr>
      </p:pic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5FE1F9AA-4406-4AEA-93EE-873017D4CA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7032" y="2544888"/>
            <a:ext cx="1948072" cy="142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95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art, scatter chart&#10;&#10;Description automatically generated">
            <a:extLst>
              <a:ext uri="{FF2B5EF4-FFF2-40B4-BE49-F238E27FC236}">
                <a16:creationId xmlns:a16="http://schemas.microsoft.com/office/drawing/2014/main" id="{1ABABCB9-B1C9-469D-9B78-7BE22C1E27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01"/>
          <a:stretch/>
        </p:blipFill>
        <p:spPr>
          <a:xfrm>
            <a:off x="5072744" y="1766008"/>
            <a:ext cx="6627228" cy="44832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5005C5-DA9F-44CB-9593-BC19B5D19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&amp; Imaginary NMR Signals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C97A7A-9788-4E4A-9BCD-9C4D6D73002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3975464" cy="4023360"/>
              </a:xfrm>
            </p:spPr>
            <p:txBody>
              <a:bodyPr/>
              <a:lstStyle/>
              <a:p>
                <a:pPr lvl="1"/>
                <a:endParaRPr lang="en-US" dirty="0"/>
              </a:p>
              <a:p>
                <a:pPr lvl="1"/>
                <a:r>
                  <a:rPr lang="en-US" dirty="0"/>
                  <a:t>Recently took first data swapping between real and imaginary NMR signals</a:t>
                </a:r>
              </a:p>
              <a:p>
                <a:pPr lvl="2"/>
                <a:r>
                  <a:rPr lang="en-US" dirty="0"/>
                  <a:t>Imaginary NMR was not ideally tuned, with an off-tuned phase angle of approximately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−20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Preliminary polarization extraction with both signal types is encouraging</a:t>
                </a:r>
              </a:p>
              <a:p>
                <a:pPr lvl="2"/>
                <a:r>
                  <a:rPr lang="en-US" dirty="0"/>
                  <a:t>Used </a:t>
                </a:r>
                <a:r>
                  <a:rPr lang="en-US" dirty="0" err="1"/>
                  <a:t>Dulya</a:t>
                </a:r>
                <a:r>
                  <a:rPr lang="en-US" dirty="0"/>
                  <a:t> fits for real &amp; modified </a:t>
                </a:r>
                <a:r>
                  <a:rPr lang="en-US" dirty="0" err="1"/>
                  <a:t>Dulya</a:t>
                </a:r>
                <a:r>
                  <a:rPr lang="en-US" dirty="0"/>
                  <a:t> fits for imaginary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Much optimizing to be done!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C97A7A-9788-4E4A-9BCD-9C4D6D7300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3975464" cy="4023360"/>
              </a:xfrm>
              <a:blipFill>
                <a:blip r:embed="rId3"/>
                <a:stretch>
                  <a:fillRect r="-1994" b="-3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CB4F8B-C078-460C-A42E-BFCE17B6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54FB7F-FD53-4EDC-92C0-1B46213592B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6/17/2022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6DA3C-C7D7-4109-B973-2C240DFFE9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Hall A/C Users Group Meeting           Elena Long &lt;elena.long@unh.edu&gt;</a:t>
            </a:r>
            <a:endParaRPr lang="en-US" dirty="0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8E2F3259-42BC-40EE-AEF9-2132451C4F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2F3CC1-F924-4FCE-9DD2-B120DEE1D2EA}"/>
              </a:ext>
            </a:extLst>
          </p:cNvPr>
          <p:cNvSpPr txBox="1"/>
          <p:nvPr/>
        </p:nvSpPr>
        <p:spPr>
          <a:xfrm>
            <a:off x="9534077" y="6025940"/>
            <a:ext cx="24249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Courtesy M. McClellan &amp; E. Mustafa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DFF96E-D102-406F-A27E-BF7AD0B487D6}"/>
              </a:ext>
            </a:extLst>
          </p:cNvPr>
          <p:cNvSpPr txBox="1"/>
          <p:nvPr/>
        </p:nvSpPr>
        <p:spPr>
          <a:xfrm rot="20064578">
            <a:off x="7147630" y="4155270"/>
            <a:ext cx="16151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FF"/>
                </a:solidFill>
              </a:rPr>
              <a:t>Extremely</a:t>
            </a:r>
          </a:p>
          <a:p>
            <a:pPr algn="ctr"/>
            <a:r>
              <a:rPr lang="en-US" sz="2400" dirty="0">
                <a:solidFill>
                  <a:srgbClr val="FF00FF"/>
                </a:solidFill>
              </a:rPr>
              <a:t>Preliminary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D656C7-DA31-458B-99AF-2D5F6B68D813}"/>
              </a:ext>
            </a:extLst>
          </p:cNvPr>
          <p:cNvSpPr txBox="1"/>
          <p:nvPr/>
        </p:nvSpPr>
        <p:spPr>
          <a:xfrm>
            <a:off x="1930322" y="4741426"/>
            <a:ext cx="21813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C. </a:t>
            </a:r>
            <a:r>
              <a:rPr lang="en-US" sz="1200" dirty="0" err="1"/>
              <a:t>Dulya</a:t>
            </a:r>
            <a:r>
              <a:rPr lang="en-US" sz="1200" dirty="0"/>
              <a:t>, NIM A </a:t>
            </a:r>
            <a:r>
              <a:rPr lang="en-US" sz="1200" b="1" dirty="0"/>
              <a:t>398</a:t>
            </a:r>
            <a:r>
              <a:rPr lang="en-US" sz="1200" dirty="0"/>
              <a:t>, 109 (1997)</a:t>
            </a:r>
          </a:p>
        </p:txBody>
      </p:sp>
    </p:spTree>
    <p:extLst>
      <p:ext uri="{BB962C8B-B14F-4D97-AF65-F5344CB8AC3E}">
        <p14:creationId xmlns:p14="http://schemas.microsoft.com/office/powerpoint/2010/main" val="305306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9B7F1-928A-44AB-8D02-0823943D1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 Characterization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95113-DAEB-40DB-A0DD-71A7EDE2F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998720" cy="4023360"/>
          </a:xfrm>
        </p:spPr>
        <p:txBody>
          <a:bodyPr>
            <a:normAutofit/>
          </a:bodyPr>
          <a:lstStyle/>
          <a:p>
            <a:pPr lvl="1"/>
            <a:r>
              <a:rPr lang="en-US" sz="2000" dirty="0"/>
              <a:t>Microwave sweeping allows measurements of polarization changes vs. frequency that are used to optimize polarizing frequencies</a:t>
            </a:r>
          </a:p>
          <a:p>
            <a:pPr lvl="2"/>
            <a:r>
              <a:rPr lang="en-US" sz="1600" dirty="0"/>
              <a:t>‘Effective’ EPR spectra</a:t>
            </a:r>
          </a:p>
          <a:p>
            <a:pPr lvl="2"/>
            <a:endParaRPr lang="en-US" sz="1600" dirty="0"/>
          </a:p>
          <a:p>
            <a:pPr lvl="1"/>
            <a:r>
              <a:rPr lang="en-US" sz="2000" dirty="0"/>
              <a:t>Direct 5T/1K EPR measurement system currently being commissioned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95A4E6-D756-4E31-A294-D01664E4E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596F87-8DE2-4A72-9974-F7494FB86D4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6/17/2022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2F5C41-C825-4789-B3C4-84147AD4AE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Hall A/C Users Group Meeting           Elena Long &lt;elena.long@unh.edu&gt;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CB71EAE-4FA5-42F2-8B89-C5515271344D}"/>
              </a:ext>
            </a:extLst>
          </p:cNvPr>
          <p:cNvGrpSpPr/>
          <p:nvPr/>
        </p:nvGrpSpPr>
        <p:grpSpPr>
          <a:xfrm>
            <a:off x="5945135" y="1774372"/>
            <a:ext cx="6181555" cy="4594004"/>
            <a:chOff x="747204" y="-6641"/>
            <a:chExt cx="9944559" cy="739059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7DF43E1-EB57-43DE-9619-6E601BE78F4F}"/>
                </a:ext>
              </a:extLst>
            </p:cNvPr>
            <p:cNvGrpSpPr/>
            <p:nvPr/>
          </p:nvGrpSpPr>
          <p:grpSpPr>
            <a:xfrm>
              <a:off x="747204" y="-6641"/>
              <a:ext cx="9944559" cy="6864643"/>
              <a:chOff x="0" y="34375"/>
              <a:chExt cx="11333772" cy="7823604"/>
            </a:xfrm>
          </p:grpSpPr>
          <p:pic>
            <p:nvPicPr>
              <p:cNvPr id="12" name="Picture 11" descr="Chart, scatter chart&#10;&#10;Description automatically generated">
                <a:extLst>
                  <a:ext uri="{FF2B5EF4-FFF2-40B4-BE49-F238E27FC236}">
                    <a16:creationId xmlns:a16="http://schemas.microsoft.com/office/drawing/2014/main" id="{9BB7CB01-BF75-41B2-91C7-57EA078F90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135" r="7039" b="5483"/>
              <a:stretch/>
            </p:blipFill>
            <p:spPr>
              <a:xfrm>
                <a:off x="0" y="34375"/>
                <a:ext cx="11333772" cy="2549436"/>
              </a:xfrm>
              <a:prstGeom prst="rect">
                <a:avLst/>
              </a:prstGeom>
            </p:spPr>
          </p:pic>
          <p:pic>
            <p:nvPicPr>
              <p:cNvPr id="13" name="Picture 12" descr="Chart, line chart&#10;&#10;Description automatically generated">
                <a:extLst>
                  <a:ext uri="{FF2B5EF4-FFF2-40B4-BE49-F238E27FC236}">
                    <a16:creationId xmlns:a16="http://schemas.microsoft.com/office/drawing/2014/main" id="{883B51B9-0524-4616-989E-2BAEE5627E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222" r="7694"/>
              <a:stretch/>
            </p:blipFill>
            <p:spPr>
              <a:xfrm>
                <a:off x="2" y="5117285"/>
                <a:ext cx="11253937" cy="2740694"/>
              </a:xfrm>
              <a:prstGeom prst="rect">
                <a:avLst/>
              </a:prstGeom>
            </p:spPr>
          </p:pic>
          <p:pic>
            <p:nvPicPr>
              <p:cNvPr id="14" name="Picture 13" descr="Chart, line chart&#10;&#10;Description automatically generated">
                <a:extLst>
                  <a:ext uri="{FF2B5EF4-FFF2-40B4-BE49-F238E27FC236}">
                    <a16:creationId xmlns:a16="http://schemas.microsoft.com/office/drawing/2014/main" id="{8FDA0887-EB07-494B-BC66-DABC71DDE0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363" r="7694" b="6502"/>
              <a:stretch/>
            </p:blipFill>
            <p:spPr>
              <a:xfrm>
                <a:off x="2" y="2569421"/>
                <a:ext cx="11253937" cy="2541866"/>
              </a:xfrm>
              <a:prstGeom prst="rect">
                <a:avLst/>
              </a:prstGeom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2F926F0-4B41-4B03-BFED-57ACAC858D4E}"/>
                </a:ext>
              </a:extLst>
            </p:cNvPr>
            <p:cNvSpPr txBox="1"/>
            <p:nvPr/>
          </p:nvSpPr>
          <p:spPr>
            <a:xfrm>
              <a:off x="2601157" y="1526960"/>
              <a:ext cx="1858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TEMPO p-Araldite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C1AAF95-23EC-4A31-B279-EAA746D0D066}"/>
                </a:ext>
              </a:extLst>
            </p:cNvPr>
            <p:cNvSpPr txBox="1"/>
            <p:nvPr/>
          </p:nvSpPr>
          <p:spPr>
            <a:xfrm>
              <a:off x="2601157" y="3538505"/>
              <a:ext cx="1850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TEMPO d-Butanol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D45949-056F-4DD4-B7D7-1A6101AC7F49}"/>
                </a:ext>
              </a:extLst>
            </p:cNvPr>
            <p:cNvSpPr txBox="1"/>
            <p:nvPr/>
          </p:nvSpPr>
          <p:spPr>
            <a:xfrm>
              <a:off x="2601157" y="5826898"/>
              <a:ext cx="20309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Trityl d-Propanediol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2474F9E-6696-4C87-93B4-5E284E167249}"/>
                </a:ext>
              </a:extLst>
            </p:cNvPr>
            <p:cNvSpPr txBox="1"/>
            <p:nvPr/>
          </p:nvSpPr>
          <p:spPr>
            <a:xfrm rot="16200000">
              <a:off x="590029" y="2587323"/>
              <a:ext cx="1240932" cy="5941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/>
                <a:t>dP</a:t>
              </a:r>
              <a:r>
                <a:rPr lang="en-US" i="1" baseline="-25000" dirty="0" err="1"/>
                <a:t>z</a:t>
              </a:r>
              <a:r>
                <a:rPr lang="en-US" dirty="0"/>
                <a:t>/</a:t>
              </a:r>
              <a:r>
                <a:rPr lang="en-US" i="1" dirty="0"/>
                <a:t>dt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A216969-2F3F-4CBB-8DEE-2DB73E76B1CC}"/>
                </a:ext>
              </a:extLst>
            </p:cNvPr>
            <p:cNvSpPr txBox="1"/>
            <p:nvPr/>
          </p:nvSpPr>
          <p:spPr>
            <a:xfrm>
              <a:off x="4872878" y="6789791"/>
              <a:ext cx="5548397" cy="5941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mmWave</a:t>
              </a:r>
              <a:r>
                <a:rPr lang="en-US" dirty="0"/>
                <a:t> Freq./Mag. Field (GHz/T)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8BCB18D-1EDD-486A-A722-D0A6DCB9C6BF}"/>
              </a:ext>
            </a:extLst>
          </p:cNvPr>
          <p:cNvGrpSpPr/>
          <p:nvPr/>
        </p:nvGrpSpPr>
        <p:grpSpPr>
          <a:xfrm>
            <a:off x="52674" y="4314815"/>
            <a:ext cx="2801015" cy="1954400"/>
            <a:chOff x="464699" y="2954310"/>
            <a:chExt cx="4251630" cy="296656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C5E3B01-032C-4A4E-91D3-799E68285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4699" y="3351844"/>
              <a:ext cx="4251630" cy="256902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AAE4953-1CBC-44A7-BE4C-02D5AF473083}"/>
                </a:ext>
              </a:extLst>
            </p:cNvPr>
            <p:cNvSpPr txBox="1"/>
            <p:nvPr/>
          </p:nvSpPr>
          <p:spPr>
            <a:xfrm>
              <a:off x="569537" y="2954310"/>
              <a:ext cx="4041953" cy="467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Mag. Field-Swept EPR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FEC0E28-7972-4D5D-84CC-800FE2F0175F}"/>
              </a:ext>
            </a:extLst>
          </p:cNvPr>
          <p:cNvGrpSpPr/>
          <p:nvPr/>
        </p:nvGrpSpPr>
        <p:grpSpPr>
          <a:xfrm>
            <a:off x="2853689" y="4331443"/>
            <a:ext cx="3173388" cy="1999953"/>
            <a:chOff x="6242956" y="2770631"/>
            <a:chExt cx="4851763" cy="3057712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6EEFB20-D4BF-4B6E-AEE8-0124CFA98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42956" y="3138976"/>
              <a:ext cx="4851763" cy="268936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6744589-3DEE-449B-A682-F46CC5C1EAE7}"/>
                </a:ext>
              </a:extLst>
            </p:cNvPr>
            <p:cNvSpPr txBox="1"/>
            <p:nvPr/>
          </p:nvSpPr>
          <p:spPr>
            <a:xfrm>
              <a:off x="6709865" y="2770631"/>
              <a:ext cx="4041952" cy="470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/>
                <a:t>mmWave</a:t>
              </a:r>
              <a:r>
                <a:rPr lang="en-US" sz="1400" dirty="0"/>
                <a:t> Frequency-Swept EPR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B0C78206-0F1A-4798-B1F7-98380F819127}"/>
              </a:ext>
            </a:extLst>
          </p:cNvPr>
          <p:cNvSpPr txBox="1"/>
          <p:nvPr/>
        </p:nvSpPr>
        <p:spPr>
          <a:xfrm rot="20854890">
            <a:off x="63953" y="5248440"/>
            <a:ext cx="19702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FF"/>
                </a:solidFill>
              </a:rPr>
              <a:t>Extremely </a:t>
            </a:r>
          </a:p>
          <a:p>
            <a:pPr algn="ctr"/>
            <a:r>
              <a:rPr lang="en-US" sz="2000" dirty="0">
                <a:solidFill>
                  <a:srgbClr val="FF00FF"/>
                </a:solidFill>
              </a:rPr>
              <a:t>Preliminary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212F6EE-659C-4C40-88C0-1DBAB34AF85A}"/>
              </a:ext>
            </a:extLst>
          </p:cNvPr>
          <p:cNvSpPr txBox="1"/>
          <p:nvPr/>
        </p:nvSpPr>
        <p:spPr>
          <a:xfrm rot="20854890">
            <a:off x="2844114" y="4583870"/>
            <a:ext cx="19702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FF"/>
                </a:solidFill>
              </a:rPr>
              <a:t>Extremely </a:t>
            </a:r>
          </a:p>
          <a:p>
            <a:pPr algn="ctr"/>
            <a:r>
              <a:rPr lang="en-US" sz="2000" dirty="0">
                <a:solidFill>
                  <a:srgbClr val="FF00FF"/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74422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BB2685B-B3AB-4869-BB87-2C80F1D8C789}"/>
              </a:ext>
            </a:extLst>
          </p:cNvPr>
          <p:cNvGrpSpPr/>
          <p:nvPr/>
        </p:nvGrpSpPr>
        <p:grpSpPr>
          <a:xfrm>
            <a:off x="6389918" y="1845734"/>
            <a:ext cx="5857341" cy="3907433"/>
            <a:chOff x="6096000" y="2168247"/>
            <a:chExt cx="5857341" cy="390743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0E11AFD-BF3C-433F-BCB0-00B805524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6000" y="2168247"/>
              <a:ext cx="5857341" cy="390743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D81AE92-9593-4E0C-9156-B3FDD3415119}"/>
                    </a:ext>
                  </a:extLst>
                </p:cNvPr>
                <p:cNvSpPr txBox="1"/>
                <p:nvPr/>
              </p:nvSpPr>
              <p:spPr>
                <a:xfrm>
                  <a:off x="7065397" y="2650568"/>
                  <a:ext cx="2780727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𝑧𝑧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36.3</m:t>
                        </m:r>
                        <m:r>
                          <a:rPr lang="en-US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%</m:t>
                        </m:r>
                        <m:r>
                          <a:rPr lang="en-US" dirty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r>
                          <a:rPr lang="en-US" b="0" i="0" dirty="0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9.3</m:t>
                        </m:r>
                        <m:r>
                          <a:rPr lang="en-US" dirty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%(</m:t>
                        </m:r>
                        <m:r>
                          <m:rPr>
                            <m:sty m:val="p"/>
                          </m:rPr>
                          <a:rPr lang="en-US" dirty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rel</m:t>
                        </m:r>
                        <m:r>
                          <a:rPr lang="en-US" dirty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D81AE92-9593-4E0C-9156-B3FDD34151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65397" y="2650568"/>
                  <a:ext cx="2780727" cy="369332"/>
                </a:xfrm>
                <a:prstGeom prst="rect">
                  <a:avLst/>
                </a:prstGeom>
                <a:blipFill>
                  <a:blip r:embed="rId3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99307D8-D575-4D79-AB96-C66BCD44B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155974"/>
            <a:ext cx="10058400" cy="1450757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B503E1F-82DF-43C2-8D5C-E42952547C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1" y="1845734"/>
                <a:ext cx="4998720" cy="4023360"/>
              </a:xfrm>
            </p:spPr>
            <p:txBody>
              <a:bodyPr>
                <a:normAutofit fontScale="92500" lnSpcReduction="10000"/>
              </a:bodyPr>
              <a:lstStyle/>
              <a:p>
                <a:pPr lvl="1"/>
                <a:endParaRPr lang="en-US" sz="2400" b="1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𝒛𝒛</m:t>
                        </m:r>
                      </m:sub>
                    </m:sSub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𝟑𝟎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sz="2400" b="1" dirty="0"/>
                  <a:t> has been achieved and reliably measured</a:t>
                </a:r>
              </a:p>
              <a:p>
                <a:pPr lvl="2"/>
                <a:r>
                  <a:rPr lang="en-US" sz="2000" dirty="0"/>
                  <a:t>Achieved by UVA target lab</a:t>
                </a:r>
                <a:endParaRPr lang="en-US" sz="2400" b="1" dirty="0"/>
              </a:p>
              <a:p>
                <a:pPr lvl="2"/>
                <a:r>
                  <a:rPr lang="en-US" sz="2000" dirty="0"/>
                  <a:t>Meeting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&amp; 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conditionals to be reviewed in coming weeks</a:t>
                </a:r>
              </a:p>
              <a:p>
                <a:pPr lvl="1"/>
                <a:endParaRPr lang="en-US" sz="2400" dirty="0"/>
              </a:p>
              <a:p>
                <a:pPr lvl="1"/>
                <a:endParaRPr lang="en-US" sz="2400" dirty="0"/>
              </a:p>
              <a:p>
                <a:pPr lvl="1"/>
                <a:r>
                  <a:rPr lang="en-US" sz="2400" dirty="0"/>
                  <a:t>UNH polarized </a:t>
                </a:r>
                <a:br>
                  <a:rPr lang="en-US" sz="2400" dirty="0"/>
                </a:br>
                <a:r>
                  <a:rPr lang="en-US" sz="2400" dirty="0"/>
                  <a:t>target lab is </a:t>
                </a:r>
                <a:br>
                  <a:rPr lang="en-US" sz="2400" dirty="0"/>
                </a:br>
                <a:r>
                  <a:rPr lang="en-US" sz="2400" dirty="0"/>
                  <a:t>operational and </a:t>
                </a:r>
                <a:br>
                  <a:rPr lang="en-US" sz="2400" dirty="0"/>
                </a:br>
                <a:r>
                  <a:rPr lang="en-US" sz="2400" dirty="0"/>
                  <a:t>productive</a:t>
                </a:r>
                <a:br>
                  <a:rPr lang="en-US" sz="2400" dirty="0"/>
                </a:b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B503E1F-82DF-43C2-8D5C-E42952547C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1" y="1845734"/>
                <a:ext cx="4998720" cy="4023360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8BE898-10EF-4D6D-A256-277A9A3D5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658D92-8D4E-4574-AE45-7ACD700985D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6/17/2022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0746FA-7029-4F67-A3CA-640DF0BFAB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Hall A/C Users Group Meeting           Elena Long &lt;elena.long@unh.edu&gt;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5DBE04-1232-485E-958B-3A19AE1E277C}"/>
              </a:ext>
            </a:extLst>
          </p:cNvPr>
          <p:cNvSpPr txBox="1"/>
          <p:nvPr/>
        </p:nvSpPr>
        <p:spPr>
          <a:xfrm>
            <a:off x="8147956" y="1709325"/>
            <a:ext cx="40821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D. Keller, et al., NIM A </a:t>
            </a:r>
            <a:r>
              <a:rPr lang="en-US" sz="1800" b="1" dirty="0"/>
              <a:t>981</a:t>
            </a:r>
            <a:r>
              <a:rPr lang="en-US" sz="1800" dirty="0"/>
              <a:t>, 164504 (2020)</a:t>
            </a:r>
            <a:endParaRPr lang="en-US" dirty="0"/>
          </a:p>
        </p:txBody>
      </p:sp>
      <p:pic>
        <p:nvPicPr>
          <p:cNvPr id="21" name="Picture 20" descr="Diagram&#10;&#10;Description automatically generated with low confidence">
            <a:extLst>
              <a:ext uri="{FF2B5EF4-FFF2-40B4-BE49-F238E27FC236}">
                <a16:creationId xmlns:a16="http://schemas.microsoft.com/office/drawing/2014/main" id="{8008E705-2F8A-4F01-AE92-4D4D633957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8562" y="3965650"/>
            <a:ext cx="2657438" cy="232085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8DEDAD3-30D2-4959-B874-E1F72C3A82CE}"/>
              </a:ext>
            </a:extLst>
          </p:cNvPr>
          <p:cNvSpPr txBox="1"/>
          <p:nvPr/>
        </p:nvSpPr>
        <p:spPr>
          <a:xfrm flipH="1">
            <a:off x="7437117" y="2018690"/>
            <a:ext cx="683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UVA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DE6290D-582A-4D2F-BA62-E77DC3FC8782}"/>
              </a:ext>
            </a:extLst>
          </p:cNvPr>
          <p:cNvSpPr txBox="1"/>
          <p:nvPr/>
        </p:nvSpPr>
        <p:spPr>
          <a:xfrm flipH="1">
            <a:off x="3596641" y="4027713"/>
            <a:ext cx="683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UNH</a:t>
            </a:r>
          </a:p>
        </p:txBody>
      </p:sp>
    </p:spTree>
    <p:extLst>
      <p:ext uri="{BB962C8B-B14F-4D97-AF65-F5344CB8AC3E}">
        <p14:creationId xmlns:p14="http://schemas.microsoft.com/office/powerpoint/2010/main" val="389150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0F9633E0-BF5A-4494-BEAF-FCAF2A7A1F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706" b="19712"/>
          <a:stretch/>
        </p:blipFill>
        <p:spPr>
          <a:xfrm>
            <a:off x="337895" y="-18653"/>
            <a:ext cx="1733875" cy="32971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8D8483-091C-44A9-B498-ABB99DD97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071" y="1520916"/>
            <a:ext cx="2239390" cy="18026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E9EE12-101D-4C2A-BC70-F86342C8FC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065606"/>
            <a:ext cx="4818328" cy="1259505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DCF24C-16D1-45E6-86BD-C63FA1E8B3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6401" y="645978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6/17/2022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5D0775-4DF7-4DD5-98FF-BF35CBEC07C3}"/>
              </a:ext>
            </a:extLst>
          </p:cNvPr>
          <p:cNvPicPr/>
          <p:nvPr/>
        </p:nvPicPr>
        <p:blipFill rotWithShape="1">
          <a:blip r:embed="rId4"/>
          <a:srcRect t="24768" r="40788"/>
          <a:stretch/>
        </p:blipFill>
        <p:spPr>
          <a:xfrm>
            <a:off x="8011642" y="-11981"/>
            <a:ext cx="4180358" cy="25819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9E202F-F383-4072-A6D7-76BAFE46B4DB}"/>
              </a:ext>
            </a:extLst>
          </p:cNvPr>
          <p:cNvSpPr txBox="1"/>
          <p:nvPr/>
        </p:nvSpPr>
        <p:spPr>
          <a:xfrm>
            <a:off x="9936134" y="1977656"/>
            <a:ext cx="12759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D. Ruth </a:t>
            </a:r>
            <a:b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PhD Student</a:t>
            </a:r>
            <a:b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endParaRPr lang="en-US" sz="1400" b="1" dirty="0">
              <a:ln w="6350"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115DB6-0B71-4D02-9E58-4B13A4164183}"/>
              </a:ext>
            </a:extLst>
          </p:cNvPr>
          <p:cNvSpPr txBox="1"/>
          <p:nvPr/>
        </p:nvSpPr>
        <p:spPr>
          <a:xfrm>
            <a:off x="8816549" y="1716436"/>
            <a:ext cx="12759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M. McClellan </a:t>
            </a:r>
            <a:b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PhD Student</a:t>
            </a:r>
            <a:b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endParaRPr lang="en-US" sz="1400" b="1" dirty="0">
              <a:ln w="6350"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F7E3B6-EAA6-4B79-AFDC-FD31CF7E7598}"/>
              </a:ext>
            </a:extLst>
          </p:cNvPr>
          <p:cNvSpPr txBox="1"/>
          <p:nvPr/>
        </p:nvSpPr>
        <p:spPr>
          <a:xfrm>
            <a:off x="8091387" y="121724"/>
            <a:ext cx="12759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J. Yost </a:t>
            </a:r>
            <a:b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UG (</a:t>
            </a:r>
            <a:r>
              <a:rPr lang="en-US" sz="1400" b="1" dirty="0" err="1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prev</a:t>
            </a:r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)</a:t>
            </a:r>
            <a:b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endParaRPr lang="en-US" sz="1400" b="1" dirty="0">
              <a:ln w="6350"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E88B77-E2B7-4020-978A-63B8E14DFE01}"/>
              </a:ext>
            </a:extLst>
          </p:cNvPr>
          <p:cNvSpPr txBox="1"/>
          <p:nvPr/>
        </p:nvSpPr>
        <p:spPr>
          <a:xfrm>
            <a:off x="11040951" y="1748894"/>
            <a:ext cx="1275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L. Kurbany</a:t>
            </a:r>
          </a:p>
          <a:p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PhD Student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2E5C2C-983A-49B1-9096-89FDCCCC60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420" y="-29661"/>
            <a:ext cx="3340886" cy="16240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D2CCECD-82BE-46A3-B51B-3B43D3CFC46C}"/>
              </a:ext>
            </a:extLst>
          </p:cNvPr>
          <p:cNvSpPr txBox="1"/>
          <p:nvPr/>
        </p:nvSpPr>
        <p:spPr>
          <a:xfrm>
            <a:off x="3993883" y="-77334"/>
            <a:ext cx="12759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K. McGuire </a:t>
            </a:r>
            <a:b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UG (</a:t>
            </a:r>
            <a:r>
              <a:rPr lang="en-US" sz="1400" b="1" dirty="0" err="1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prev</a:t>
            </a:r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)</a:t>
            </a:r>
            <a:b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endParaRPr lang="en-US" sz="1400" b="1" dirty="0">
              <a:ln w="6350"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4E67068-D38C-410C-8C6D-16D559926F41}"/>
              </a:ext>
            </a:extLst>
          </p:cNvPr>
          <p:cNvGrpSpPr/>
          <p:nvPr/>
        </p:nvGrpSpPr>
        <p:grpSpPr>
          <a:xfrm>
            <a:off x="6553981" y="3017589"/>
            <a:ext cx="2737389" cy="3285460"/>
            <a:chOff x="6276394" y="3017589"/>
            <a:chExt cx="2737389" cy="328546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1AB0CCC-B353-4C01-B032-7747092FA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76394" y="3017589"/>
              <a:ext cx="2737389" cy="328546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460B39F-FA73-4009-AF38-E068BB438C4A}"/>
                </a:ext>
              </a:extLst>
            </p:cNvPr>
            <p:cNvSpPr txBox="1"/>
            <p:nvPr/>
          </p:nvSpPr>
          <p:spPr>
            <a:xfrm>
              <a:off x="7081562" y="4141926"/>
              <a:ext cx="12759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K. Slifer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228D387-7F5F-43A9-97C9-E5CE1B1ADD9F}"/>
              </a:ext>
            </a:extLst>
          </p:cNvPr>
          <p:cNvSpPr txBox="1"/>
          <p:nvPr/>
        </p:nvSpPr>
        <p:spPr>
          <a:xfrm>
            <a:off x="1039586" y="1990420"/>
            <a:ext cx="1047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E. Mustafa </a:t>
            </a:r>
            <a:b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PhD Student</a:t>
            </a:r>
            <a:b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endParaRPr lang="en-US" sz="1400" b="1" dirty="0">
              <a:ln w="6350"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1AD7D2A-EF72-45D6-B6CE-AEE9E5774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6760" y="3547997"/>
            <a:ext cx="3083763" cy="232519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A111B60-384A-4D6A-B86F-42D2F2D76A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3372" y="-11981"/>
            <a:ext cx="2370988" cy="27389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1CBA51A-F515-43B0-9621-46002E4B8737}"/>
              </a:ext>
            </a:extLst>
          </p:cNvPr>
          <p:cNvSpPr txBox="1"/>
          <p:nvPr/>
        </p:nvSpPr>
        <p:spPr>
          <a:xfrm>
            <a:off x="3100373" y="1643330"/>
            <a:ext cx="12759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A. Gudinas </a:t>
            </a:r>
            <a:b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UG (</a:t>
            </a:r>
            <a:r>
              <a:rPr lang="en-US" sz="1400" b="1" dirty="0" err="1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prev</a:t>
            </a:r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)</a:t>
            </a:r>
            <a:b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endParaRPr lang="en-US" sz="1400" b="1" dirty="0">
              <a:ln w="6350"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5AA34FB-EABB-4B3D-9552-FFB3F4E7C89D}"/>
              </a:ext>
            </a:extLst>
          </p:cNvPr>
          <p:cNvSpPr txBox="1"/>
          <p:nvPr/>
        </p:nvSpPr>
        <p:spPr>
          <a:xfrm>
            <a:off x="10905880" y="5180853"/>
            <a:ext cx="15460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N. Santiesteban </a:t>
            </a:r>
            <a:b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Post Doc</a:t>
            </a:r>
            <a:b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endParaRPr lang="en-US" sz="1400" b="1" dirty="0">
              <a:ln w="6350"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8EDB3A7-6197-4F7C-961C-8393D6FF99A7}"/>
              </a:ext>
            </a:extLst>
          </p:cNvPr>
          <p:cNvSpPr txBox="1"/>
          <p:nvPr/>
        </p:nvSpPr>
        <p:spPr>
          <a:xfrm>
            <a:off x="5669849" y="1977656"/>
            <a:ext cx="12759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R. Williams </a:t>
            </a:r>
            <a:b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UG (</a:t>
            </a:r>
            <a:r>
              <a:rPr lang="en-US" sz="1400" b="1" dirty="0" err="1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prev</a:t>
            </a:r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)</a:t>
            </a:r>
            <a:b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endParaRPr lang="en-US" sz="1400" b="1" dirty="0">
              <a:ln w="6350"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A53E96D-EF7A-4716-A091-94CFC7397F44}"/>
              </a:ext>
            </a:extLst>
          </p:cNvPr>
          <p:cNvGrpSpPr/>
          <p:nvPr/>
        </p:nvGrpSpPr>
        <p:grpSpPr>
          <a:xfrm>
            <a:off x="4126396" y="4357845"/>
            <a:ext cx="3556187" cy="2325189"/>
            <a:chOff x="3239207" y="4263457"/>
            <a:chExt cx="3556187" cy="2325189"/>
          </a:xfrm>
        </p:grpSpPr>
        <p:pic>
          <p:nvPicPr>
            <p:cNvPr id="15" name="Picture 14" descr="A person with her arms crossed&#10;&#10;Description automatically generated with medium confidence">
              <a:extLst>
                <a:ext uri="{FF2B5EF4-FFF2-40B4-BE49-F238E27FC236}">
                  <a16:creationId xmlns:a16="http://schemas.microsoft.com/office/drawing/2014/main" id="{A15B7FC1-681A-40F3-9194-940C5CD45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39207" y="4263457"/>
              <a:ext cx="3100252" cy="2325189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3002D80-5716-4569-BCE3-6625C7B5CE6B}"/>
                </a:ext>
              </a:extLst>
            </p:cNvPr>
            <p:cNvSpPr txBox="1"/>
            <p:nvPr/>
          </p:nvSpPr>
          <p:spPr>
            <a:xfrm>
              <a:off x="5519486" y="4648390"/>
              <a:ext cx="12759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A. Zec</a:t>
              </a:r>
            </a:p>
            <a:p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Post Doc</a:t>
              </a:r>
            </a:p>
          </p:txBody>
        </p:sp>
      </p:grpSp>
      <p:pic>
        <p:nvPicPr>
          <p:cNvPr id="23" name="Picture 22" descr="A group of people standing in front of a projection screen&#10;&#10;Description automatically generated with medium confidence">
            <a:extLst>
              <a:ext uri="{FF2B5EF4-FFF2-40B4-BE49-F238E27FC236}">
                <a16:creationId xmlns:a16="http://schemas.microsoft.com/office/drawing/2014/main" id="{26E1442A-5840-40A0-B43F-42A2D827EC6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901" t="27419" r="5673" b="34732"/>
          <a:stretch/>
        </p:blipFill>
        <p:spPr>
          <a:xfrm>
            <a:off x="10885" y="4263457"/>
            <a:ext cx="4239568" cy="259560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BE83B7B-89DC-40D4-BF59-C826EFE8215B}"/>
              </a:ext>
            </a:extLst>
          </p:cNvPr>
          <p:cNvSpPr txBox="1"/>
          <p:nvPr/>
        </p:nvSpPr>
        <p:spPr>
          <a:xfrm>
            <a:off x="2803528" y="6377942"/>
            <a:ext cx="12759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Z. Wolters </a:t>
            </a:r>
            <a:b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PhD Student</a:t>
            </a:r>
            <a:b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endParaRPr lang="en-US" sz="1400" b="1" dirty="0">
              <a:ln w="6350"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1D788D6-1110-4FE7-B254-13236C12A7F3}"/>
              </a:ext>
            </a:extLst>
          </p:cNvPr>
          <p:cNvSpPr txBox="1"/>
          <p:nvPr/>
        </p:nvSpPr>
        <p:spPr>
          <a:xfrm>
            <a:off x="76638" y="6149341"/>
            <a:ext cx="1275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E. Long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FC437C-8F00-47B7-9CF0-9DECE588F16E}"/>
              </a:ext>
            </a:extLst>
          </p:cNvPr>
          <p:cNvSpPr txBox="1"/>
          <p:nvPr/>
        </p:nvSpPr>
        <p:spPr>
          <a:xfrm>
            <a:off x="2257233" y="4665986"/>
            <a:ext cx="12759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M. McClellan </a:t>
            </a:r>
            <a:b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PhD Student</a:t>
            </a:r>
            <a:b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endParaRPr lang="en-US" sz="1400" b="1" dirty="0">
              <a:ln w="6350"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838E5F2-6AC1-4A79-86FD-D3B6AD9758A5}"/>
              </a:ext>
            </a:extLst>
          </p:cNvPr>
          <p:cNvSpPr txBox="1"/>
          <p:nvPr/>
        </p:nvSpPr>
        <p:spPr>
          <a:xfrm>
            <a:off x="247311" y="4576088"/>
            <a:ext cx="12759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D. Ruth </a:t>
            </a:r>
            <a:b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PhD Student</a:t>
            </a:r>
            <a:b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endParaRPr lang="en-US" sz="1400" b="1" dirty="0">
              <a:ln w="6350"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CEB46E5-888C-44CF-BAB8-20E84AF953C6}"/>
              </a:ext>
            </a:extLst>
          </p:cNvPr>
          <p:cNvSpPr txBox="1"/>
          <p:nvPr/>
        </p:nvSpPr>
        <p:spPr>
          <a:xfrm>
            <a:off x="3390540" y="4916159"/>
            <a:ext cx="1275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L. Kurbany</a:t>
            </a:r>
          </a:p>
          <a:p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PhD Student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AC419FF-FF83-42E8-949C-333E40D9A600}"/>
              </a:ext>
            </a:extLst>
          </p:cNvPr>
          <p:cNvSpPr txBox="1"/>
          <p:nvPr/>
        </p:nvSpPr>
        <p:spPr>
          <a:xfrm>
            <a:off x="2564559" y="5059607"/>
            <a:ext cx="1275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A. Zec</a:t>
            </a:r>
          </a:p>
          <a:p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Post Doc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2E282B7-D570-4E55-9CDA-0621E58D80C8}"/>
              </a:ext>
            </a:extLst>
          </p:cNvPr>
          <p:cNvSpPr txBox="1"/>
          <p:nvPr/>
        </p:nvSpPr>
        <p:spPr>
          <a:xfrm>
            <a:off x="923658" y="6032468"/>
            <a:ext cx="15460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N. Santiesteban </a:t>
            </a:r>
            <a:b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Post Doc</a:t>
            </a:r>
            <a:b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endParaRPr lang="en-US" sz="1400" b="1" dirty="0">
              <a:ln w="6350"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39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FA5A47-2F91-4D3E-934E-9DA5348B0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BD1E18-1656-4A3C-AFA9-8FC7D77788B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6/17/2022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572166-6F9C-4AAE-9341-C462B47805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Hall A/C Users Group Meeting           Elena Long &lt;elena.long@unh.edu&gt;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44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06DF1-2740-4C47-84BC-82F1677A7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Polarization Basics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99D4CF-BB2F-4B09-AFF5-65A5C3100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0F0FF-F160-4901-A4F4-F6F08DBF7CA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6/17/2022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1D97CF-35FF-454C-B7B1-2211C0B109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Hall A/C Users Group Meeting           Elena Long &lt;elena.long@unh.edu&gt;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0AAA2F2-08B0-4AA4-90DD-CE7DCAD66F86}"/>
              </a:ext>
            </a:extLst>
          </p:cNvPr>
          <p:cNvGrpSpPr/>
          <p:nvPr/>
        </p:nvGrpSpPr>
        <p:grpSpPr>
          <a:xfrm>
            <a:off x="597812" y="2161541"/>
            <a:ext cx="2213542" cy="2534918"/>
            <a:chOff x="372804" y="2907672"/>
            <a:chExt cx="2213542" cy="253491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5023756-C2DA-4FE8-AD8C-A758CB7328DD}"/>
                </a:ext>
              </a:extLst>
            </p:cNvPr>
            <p:cNvGrpSpPr/>
            <p:nvPr/>
          </p:nvGrpSpPr>
          <p:grpSpPr>
            <a:xfrm>
              <a:off x="1088773" y="2907672"/>
              <a:ext cx="1497573" cy="2337212"/>
              <a:chOff x="3622373" y="2097350"/>
              <a:chExt cx="1413019" cy="220526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E4A7CCAC-69E0-4494-B99D-A4B0A0E840C4}"/>
                  </a:ext>
                </a:extLst>
              </p:cNvPr>
              <p:cNvGrpSpPr/>
              <p:nvPr/>
            </p:nvGrpSpPr>
            <p:grpSpPr>
              <a:xfrm>
                <a:off x="3622373" y="2738766"/>
                <a:ext cx="1413019" cy="1563853"/>
                <a:chOff x="3622372" y="2738767"/>
                <a:chExt cx="1413021" cy="1563854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B5D96BCB-AF8F-4CDD-883B-ECC3EA7231D0}"/>
                    </a:ext>
                  </a:extLst>
                </p:cNvPr>
                <p:cNvSpPr/>
                <p:nvPr/>
              </p:nvSpPr>
              <p:spPr>
                <a:xfrm>
                  <a:off x="4485974" y="2844363"/>
                  <a:ext cx="549419" cy="158141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/>
                </a:p>
              </p:txBody>
            </p:sp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FFB70BA3-293A-4115-9EF1-68566F307FB1}"/>
                    </a:ext>
                  </a:extLst>
                </p:cNvPr>
                <p:cNvCxnSpPr/>
                <p:nvPr/>
              </p:nvCxnSpPr>
              <p:spPr>
                <a:xfrm flipV="1">
                  <a:off x="4485974" y="2937962"/>
                  <a:ext cx="549419" cy="118687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E7122597-E9EE-4DBB-A313-B2760E9DF8F4}"/>
                    </a:ext>
                  </a:extLst>
                </p:cNvPr>
                <p:cNvCxnSpPr/>
                <p:nvPr/>
              </p:nvCxnSpPr>
              <p:spPr>
                <a:xfrm>
                  <a:off x="4485974" y="2937962"/>
                  <a:ext cx="549419" cy="123169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0B49ABF9-994F-4664-AC8E-FBBB065E92FA}"/>
                    </a:ext>
                  </a:extLst>
                </p:cNvPr>
                <p:cNvSpPr/>
                <p:nvPr/>
              </p:nvSpPr>
              <p:spPr>
                <a:xfrm>
                  <a:off x="4485974" y="4056560"/>
                  <a:ext cx="549419" cy="158141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/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26C5A79-4657-4B5C-8DA1-5F6016E412EB}"/>
                    </a:ext>
                  </a:extLst>
                </p:cNvPr>
                <p:cNvSpPr txBox="1"/>
                <p:nvPr/>
              </p:nvSpPr>
              <p:spPr>
                <a:xfrm>
                  <a:off x="3643540" y="3954139"/>
                  <a:ext cx="732358" cy="3484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dirty="0"/>
                    <a:t>m = -1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E60B4075-39B5-4EF0-9CF6-33182B0E3C3F}"/>
                    </a:ext>
                  </a:extLst>
                </p:cNvPr>
                <p:cNvSpPr/>
                <p:nvPr/>
              </p:nvSpPr>
              <p:spPr>
                <a:xfrm>
                  <a:off x="4695821" y="3544748"/>
                  <a:ext cx="128588" cy="7499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/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0F2EBB6E-EA79-496D-92C0-6BFF4278614D}"/>
                    </a:ext>
                  </a:extLst>
                </p:cNvPr>
                <p:cNvSpPr/>
                <p:nvPr/>
              </p:nvSpPr>
              <p:spPr>
                <a:xfrm>
                  <a:off x="4483400" y="3463983"/>
                  <a:ext cx="549419" cy="158141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/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19DBB19-78D2-49F3-B7AC-FFC329639F7D}"/>
                    </a:ext>
                  </a:extLst>
                </p:cNvPr>
                <p:cNvSpPr txBox="1"/>
                <p:nvPr/>
              </p:nvSpPr>
              <p:spPr>
                <a:xfrm>
                  <a:off x="3622372" y="2738767"/>
                  <a:ext cx="774708" cy="3484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dirty="0"/>
                    <a:t>m = +1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BDF77C4-C520-495F-A650-8012D72B167B}"/>
                    </a:ext>
                  </a:extLst>
                </p:cNvPr>
                <p:cNvSpPr txBox="1"/>
                <p:nvPr/>
              </p:nvSpPr>
              <p:spPr>
                <a:xfrm>
                  <a:off x="3676824" y="3363810"/>
                  <a:ext cx="665806" cy="3484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dirty="0"/>
                    <a:t>m = 0</a:t>
                  </a:r>
                </a:p>
              </p:txBody>
            </p: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661B22C-4903-462B-BCEF-2142E7DE75D2}"/>
                  </a:ext>
                </a:extLst>
              </p:cNvPr>
              <p:cNvSpPr txBox="1"/>
              <p:nvPr/>
            </p:nvSpPr>
            <p:spPr>
              <a:xfrm>
                <a:off x="3935909" y="2097350"/>
                <a:ext cx="818085" cy="6098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dirty="0"/>
                  <a:t>Spin-1</a:t>
                </a:r>
              </a:p>
              <a:p>
                <a:pPr algn="r"/>
                <a:r>
                  <a:rPr lang="en-US" dirty="0"/>
                  <a:t>System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8105DD5-E633-42D4-966E-F879040E2ED2}"/>
                </a:ext>
              </a:extLst>
            </p:cNvPr>
            <p:cNvGrpSpPr/>
            <p:nvPr/>
          </p:nvGrpSpPr>
          <p:grpSpPr>
            <a:xfrm>
              <a:off x="372804" y="3299784"/>
              <a:ext cx="761175" cy="2142806"/>
              <a:chOff x="8124239" y="2484371"/>
              <a:chExt cx="761175" cy="2142806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4C125C6-A099-43D2-8AB1-8ACD20D0D6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445"/>
              <a:stretch/>
            </p:blipFill>
            <p:spPr>
              <a:xfrm>
                <a:off x="8154691" y="2484371"/>
                <a:ext cx="725823" cy="711332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0FC970F2-94FC-488D-B04F-AB3EDB940B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445"/>
              <a:stretch/>
            </p:blipFill>
            <p:spPr>
              <a:xfrm>
                <a:off x="8159591" y="3915845"/>
                <a:ext cx="725823" cy="711332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84F14D5-13B1-44B4-8696-23CC3610C9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954" t="1032" r="1491" b="-1032"/>
              <a:stretch/>
            </p:blipFill>
            <p:spPr>
              <a:xfrm>
                <a:off x="8124239" y="3223667"/>
                <a:ext cx="725823" cy="711332"/>
              </a:xfrm>
              <a:prstGeom prst="rect">
                <a:avLst/>
              </a:prstGeom>
            </p:spPr>
          </p:pic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B849E86-673C-430F-88EB-C810860A4BC1}"/>
              </a:ext>
            </a:extLst>
          </p:cNvPr>
          <p:cNvGrpSpPr/>
          <p:nvPr/>
        </p:nvGrpSpPr>
        <p:grpSpPr>
          <a:xfrm>
            <a:off x="1919388" y="4957329"/>
            <a:ext cx="3073405" cy="1262870"/>
            <a:chOff x="165038" y="2985031"/>
            <a:chExt cx="3795205" cy="15594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E0FA077-DB39-48DF-A3DF-CB118C90EE43}"/>
                    </a:ext>
                  </a:extLst>
                </p:cNvPr>
                <p:cNvSpPr txBox="1"/>
                <p:nvPr/>
              </p:nvSpPr>
              <p:spPr>
                <a:xfrm>
                  <a:off x="165038" y="4164429"/>
                  <a:ext cx="3795205" cy="38005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sz="2000" dirty="0"/>
                    <a:t>Tensor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)−2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E0FA077-DB39-48DF-A3DF-CB118C90EE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038" y="4164429"/>
                  <a:ext cx="3795205" cy="380059"/>
                </a:xfrm>
                <a:prstGeom prst="rect">
                  <a:avLst/>
                </a:prstGeom>
                <a:blipFill>
                  <a:blip r:embed="rId3"/>
                  <a:stretch>
                    <a:fillRect l="-5159" t="-26000" r="-794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385B77D-685A-4DAC-8C31-9C695061E2C4}"/>
                </a:ext>
              </a:extLst>
            </p:cNvPr>
            <p:cNvGrpSpPr/>
            <p:nvPr/>
          </p:nvGrpSpPr>
          <p:grpSpPr>
            <a:xfrm>
              <a:off x="190155" y="2985031"/>
              <a:ext cx="3739439" cy="1026160"/>
              <a:chOff x="-101389" y="3223567"/>
              <a:chExt cx="3739439" cy="1026160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DEF0DA3-C0B2-42D8-85A5-408349F9A3DC}"/>
                  </a:ext>
                </a:extLst>
              </p:cNvPr>
              <p:cNvSpPr txBox="1"/>
              <p:nvPr/>
            </p:nvSpPr>
            <p:spPr>
              <a:xfrm>
                <a:off x="-101389" y="3223567"/>
                <a:ext cx="3062642" cy="10261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dirty="0"/>
                  <a:t>(    +    )-2</a:t>
                </a:r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64FB568F-407D-4DC7-BA70-5009BD6DBDFE}"/>
                  </a:ext>
                </a:extLst>
              </p:cNvPr>
              <p:cNvGrpSpPr/>
              <p:nvPr/>
            </p:nvGrpSpPr>
            <p:grpSpPr>
              <a:xfrm>
                <a:off x="2843109" y="3460365"/>
                <a:ext cx="794941" cy="664117"/>
                <a:chOff x="4366236" y="4184062"/>
                <a:chExt cx="1704028" cy="1423596"/>
              </a:xfrm>
            </p:grpSpPr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1CB9BC01-FBFB-41ED-9A1F-F003457711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080" r="8840"/>
                <a:stretch/>
              </p:blipFill>
              <p:spPr>
                <a:xfrm rot="2249605">
                  <a:off x="4366236" y="4184062"/>
                  <a:ext cx="1086903" cy="1423596"/>
                </a:xfrm>
                <a:prstGeom prst="rect">
                  <a:avLst/>
                </a:prstGeom>
              </p:spPr>
            </p:pic>
            <p:sp>
              <p:nvSpPr>
                <p:cNvPr id="38" name="Up Arrow 66">
                  <a:extLst>
                    <a:ext uri="{FF2B5EF4-FFF2-40B4-BE49-F238E27FC236}">
                      <a16:creationId xmlns:a16="http://schemas.microsoft.com/office/drawing/2014/main" id="{63721119-EFAE-4EB5-9DA4-62386294D686}"/>
                    </a:ext>
                  </a:extLst>
                </p:cNvPr>
                <p:cNvSpPr/>
                <p:nvPr/>
              </p:nvSpPr>
              <p:spPr>
                <a:xfrm>
                  <a:off x="5519419" y="4543476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9" name="Up Arrow 67">
                  <a:extLst>
                    <a:ext uri="{FF2B5EF4-FFF2-40B4-BE49-F238E27FC236}">
                      <a16:creationId xmlns:a16="http://schemas.microsoft.com/office/drawing/2014/main" id="{EE8C2D0E-CD3B-4744-A0CD-6D34B2690E65}"/>
                    </a:ext>
                  </a:extLst>
                </p:cNvPr>
                <p:cNvSpPr/>
                <p:nvPr/>
              </p:nvSpPr>
              <p:spPr>
                <a:xfrm rot="10800000">
                  <a:off x="5815563" y="4543476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ACEF6A41-7DCD-4449-91DE-21AF5005C38D}"/>
                  </a:ext>
                </a:extLst>
              </p:cNvPr>
              <p:cNvGrpSpPr/>
              <p:nvPr/>
            </p:nvGrpSpPr>
            <p:grpSpPr>
              <a:xfrm>
                <a:off x="181450" y="3449606"/>
                <a:ext cx="705707" cy="669979"/>
                <a:chOff x="-74520" y="1810707"/>
                <a:chExt cx="1512748" cy="1436161"/>
              </a:xfrm>
            </p:grpSpPr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1CAE5DEC-EC4D-4AD2-9157-CFD0F6E317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4059"/>
                <a:stretch/>
              </p:blipFill>
              <p:spPr>
                <a:xfrm rot="2249605">
                  <a:off x="-74520" y="1810707"/>
                  <a:ext cx="1346657" cy="1423596"/>
                </a:xfrm>
                <a:prstGeom prst="rect">
                  <a:avLst/>
                </a:prstGeom>
              </p:spPr>
            </p:pic>
            <p:sp>
              <p:nvSpPr>
                <p:cNvPr id="35" name="Up Arrow 63">
                  <a:extLst>
                    <a:ext uri="{FF2B5EF4-FFF2-40B4-BE49-F238E27FC236}">
                      <a16:creationId xmlns:a16="http://schemas.microsoft.com/office/drawing/2014/main" id="{0D0E6EA1-3A51-4486-A344-C06C287EB547}"/>
                    </a:ext>
                  </a:extLst>
                </p:cNvPr>
                <p:cNvSpPr/>
                <p:nvPr/>
              </p:nvSpPr>
              <p:spPr>
                <a:xfrm>
                  <a:off x="1183527" y="1843945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6" name="Up Arrow 64">
                  <a:extLst>
                    <a:ext uri="{FF2B5EF4-FFF2-40B4-BE49-F238E27FC236}">
                      <a16:creationId xmlns:a16="http://schemas.microsoft.com/office/drawing/2014/main" id="{E231FB62-5AAC-465A-88CB-E2DC402465DC}"/>
                    </a:ext>
                  </a:extLst>
                </p:cNvPr>
                <p:cNvSpPr/>
                <p:nvPr/>
              </p:nvSpPr>
              <p:spPr>
                <a:xfrm>
                  <a:off x="1175448" y="2628392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9FC670EB-69D9-4493-93E9-04E0C08F1353}"/>
                  </a:ext>
                </a:extLst>
              </p:cNvPr>
              <p:cNvGrpSpPr/>
              <p:nvPr/>
            </p:nvGrpSpPr>
            <p:grpSpPr>
              <a:xfrm>
                <a:off x="1275570" y="3444859"/>
                <a:ext cx="705707" cy="669979"/>
                <a:chOff x="2163443" y="1822630"/>
                <a:chExt cx="1512748" cy="1436161"/>
              </a:xfrm>
            </p:grpSpPr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413C9687-5026-4532-8115-E659B7794F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4059"/>
                <a:stretch/>
              </p:blipFill>
              <p:spPr>
                <a:xfrm rot="2249605">
                  <a:off x="2163443" y="1822630"/>
                  <a:ext cx="1346657" cy="1423596"/>
                </a:xfrm>
                <a:prstGeom prst="rect">
                  <a:avLst/>
                </a:prstGeom>
              </p:spPr>
            </p:pic>
            <p:sp>
              <p:nvSpPr>
                <p:cNvPr id="32" name="Up Arrow 60">
                  <a:extLst>
                    <a:ext uri="{FF2B5EF4-FFF2-40B4-BE49-F238E27FC236}">
                      <a16:creationId xmlns:a16="http://schemas.microsoft.com/office/drawing/2014/main" id="{ACE5A192-73CA-4394-B66B-E870BA770A3A}"/>
                    </a:ext>
                  </a:extLst>
                </p:cNvPr>
                <p:cNvSpPr/>
                <p:nvPr/>
              </p:nvSpPr>
              <p:spPr>
                <a:xfrm rot="10800000">
                  <a:off x="3421490" y="1855868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3" name="Up Arrow 61">
                  <a:extLst>
                    <a:ext uri="{FF2B5EF4-FFF2-40B4-BE49-F238E27FC236}">
                      <a16:creationId xmlns:a16="http://schemas.microsoft.com/office/drawing/2014/main" id="{9B203ABE-3DEC-4625-9A28-DFAEDDAB03F1}"/>
                    </a:ext>
                  </a:extLst>
                </p:cNvPr>
                <p:cNvSpPr/>
                <p:nvPr/>
              </p:nvSpPr>
              <p:spPr>
                <a:xfrm rot="10800000">
                  <a:off x="3413411" y="2640315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E855621-625E-4BCD-A053-4CA37718B1C9}"/>
              </a:ext>
            </a:extLst>
          </p:cNvPr>
          <p:cNvGrpSpPr/>
          <p:nvPr/>
        </p:nvGrpSpPr>
        <p:grpSpPr>
          <a:xfrm>
            <a:off x="6096000" y="2047777"/>
            <a:ext cx="5751151" cy="2672462"/>
            <a:chOff x="7207856" y="819737"/>
            <a:chExt cx="4899670" cy="2276793"/>
          </a:xfrm>
        </p:grpSpPr>
        <p:pic>
          <p:nvPicPr>
            <p:cNvPr id="48" name="Picture 47" descr="A picture containing text, businesscard, envelope&#10;&#10;Description automatically generated">
              <a:extLst>
                <a:ext uri="{FF2B5EF4-FFF2-40B4-BE49-F238E27FC236}">
                  <a16:creationId xmlns:a16="http://schemas.microsoft.com/office/drawing/2014/main" id="{FBFCADB4-5295-49B0-B4BA-A0304DB0A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07856" y="819737"/>
              <a:ext cx="3200847" cy="227679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B1BEE718-87F6-47B5-B054-954D59FA0BA9}"/>
                    </a:ext>
                  </a:extLst>
                </p:cNvPr>
                <p:cNvSpPr txBox="1"/>
                <p:nvPr/>
              </p:nvSpPr>
              <p:spPr>
                <a:xfrm>
                  <a:off x="10369358" y="819737"/>
                  <a:ext cx="1738168" cy="40831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40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𝑧𝑧</m:t>
                            </m:r>
                          </m:sub>
                          <m:sup>
                            <m:r>
                              <a:rPr lang="en-US" sz="14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𝑒𝑞𝑢𝑖𝑙</m:t>
                            </m:r>
                          </m:sup>
                        </m:sSubSup>
                        <m:r>
                          <a:rPr lang="en-US" sz="14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=2−</m:t>
                        </m:r>
                        <m:rad>
                          <m:radPr>
                            <m:degHide m:val="on"/>
                            <m:ctrlPr>
                              <a:rPr lang="en-US" sz="14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4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4−3</m:t>
                            </m:r>
                            <m:sSubSup>
                              <m:sSubSupPr>
                                <m:ctrlPr>
                                  <a:rPr lang="en-US" sz="1400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400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  <m:sup>
                                <m:r>
                                  <a:rPr lang="en-US" sz="1400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rad>
                      </m:oMath>
                    </m:oMathPara>
                  </a14:m>
                  <a:endParaRPr lang="en-US" sz="1400" b="0" i="1" dirty="0">
                    <a:solidFill>
                      <a:schemeClr val="bg1">
                        <a:lumMod val="5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r>
                    <a:rPr lang="en-US" sz="1400" b="0" dirty="0">
                      <a:solidFill>
                        <a:schemeClr val="bg1">
                          <a:lumMod val="50000"/>
                        </a:schemeClr>
                      </a:solidFill>
                    </a:rPr>
                    <a:t>            </a:t>
                  </a:r>
                  <a14:m>
                    <m:oMath xmlns:m="http://schemas.openxmlformats.org/officeDocument/2006/math">
                      <m:r>
                        <a:rPr lang="en-US" sz="14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Gray</m:t>
                      </m:r>
                      <m:r>
                        <a:rPr lang="en-US" sz="14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Half</m:t>
                      </m:r>
                      <m:r>
                        <a:rPr lang="en-US" sz="14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circle</m:t>
                      </m:r>
                    </m:oMath>
                  </a14:m>
                  <a:endParaRPr lang="en-US" sz="1400" b="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B1BEE718-87F6-47B5-B054-954D59FA0B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69358" y="819737"/>
                  <a:ext cx="1738168" cy="408317"/>
                </a:xfrm>
                <a:prstGeom prst="rect">
                  <a:avLst/>
                </a:prstGeom>
                <a:blipFill>
                  <a:blip r:embed="rId5"/>
                  <a:stretch>
                    <a:fillRect l="-2994" r="-898" b="-126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F7FFF72-31E1-48D0-9742-F7A505C8DD00}"/>
              </a:ext>
            </a:extLst>
          </p:cNvPr>
          <p:cNvGrpSpPr/>
          <p:nvPr/>
        </p:nvGrpSpPr>
        <p:grpSpPr>
          <a:xfrm>
            <a:off x="6660341" y="4756938"/>
            <a:ext cx="2065460" cy="795605"/>
            <a:chOff x="6660341" y="4756938"/>
            <a:chExt cx="2065460" cy="795605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FCC3C4F-E7CC-41DE-A535-E184EB1C42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3132" t="65624" r="42072" b="4346"/>
            <a:stretch/>
          </p:blipFill>
          <p:spPr>
            <a:xfrm>
              <a:off x="7002912" y="4903472"/>
              <a:ext cx="1399396" cy="649071"/>
            </a:xfrm>
            <a:prstGeom prst="rect">
              <a:avLst/>
            </a:prstGeom>
          </p:spPr>
        </p:pic>
        <p:sp>
          <p:nvSpPr>
            <p:cNvPr id="45" name="Right Brace 44">
              <a:extLst>
                <a:ext uri="{FF2B5EF4-FFF2-40B4-BE49-F238E27FC236}">
                  <a16:creationId xmlns:a16="http://schemas.microsoft.com/office/drawing/2014/main" id="{A6DD7764-F5F1-4412-B2E4-348785024C7A}"/>
                </a:ext>
              </a:extLst>
            </p:cNvPr>
            <p:cNvSpPr/>
            <p:nvPr/>
          </p:nvSpPr>
          <p:spPr>
            <a:xfrm rot="5400000">
              <a:off x="7619804" y="3797475"/>
              <a:ext cx="146534" cy="2065460"/>
            </a:xfrm>
            <a:prstGeom prst="rightBrac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128A3B7-26C3-48EE-978C-A35E4CFF93D1}"/>
              </a:ext>
            </a:extLst>
          </p:cNvPr>
          <p:cNvGrpSpPr/>
          <p:nvPr/>
        </p:nvGrpSpPr>
        <p:grpSpPr>
          <a:xfrm>
            <a:off x="8795135" y="4758746"/>
            <a:ext cx="1360687" cy="845299"/>
            <a:chOff x="8795135" y="4758746"/>
            <a:chExt cx="1360687" cy="845299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EE5F6737-4C46-4313-9137-F8131E49E6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8508" t="6806" r="47658" b="60605"/>
            <a:stretch/>
          </p:blipFill>
          <p:spPr>
            <a:xfrm>
              <a:off x="8795135" y="4899687"/>
              <a:ext cx="1360687" cy="704358"/>
            </a:xfrm>
            <a:prstGeom prst="rect">
              <a:avLst/>
            </a:prstGeom>
          </p:spPr>
        </p:pic>
        <p:sp>
          <p:nvSpPr>
            <p:cNvPr id="46" name="Right Brace 45">
              <a:extLst>
                <a:ext uri="{FF2B5EF4-FFF2-40B4-BE49-F238E27FC236}">
                  <a16:creationId xmlns:a16="http://schemas.microsoft.com/office/drawing/2014/main" id="{1983E4D6-9148-4274-910C-7AAE11F4EC51}"/>
                </a:ext>
              </a:extLst>
            </p:cNvPr>
            <p:cNvSpPr/>
            <p:nvPr/>
          </p:nvSpPr>
          <p:spPr>
            <a:xfrm rot="5400000">
              <a:off x="9190159" y="4386083"/>
              <a:ext cx="135665" cy="880991"/>
            </a:xfrm>
            <a:prstGeom prst="rightBrac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D4E2D0A-6B3A-4612-9579-E08D509F8A05}"/>
              </a:ext>
            </a:extLst>
          </p:cNvPr>
          <p:cNvGrpSpPr/>
          <p:nvPr/>
        </p:nvGrpSpPr>
        <p:grpSpPr>
          <a:xfrm>
            <a:off x="7628881" y="4725515"/>
            <a:ext cx="2263175" cy="1423852"/>
            <a:chOff x="7628881" y="4725515"/>
            <a:chExt cx="2263175" cy="1423852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47419EE-A857-4427-81B9-577A77F899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40731" r="43727" b="33405"/>
            <a:stretch/>
          </p:blipFill>
          <p:spPr>
            <a:xfrm>
              <a:off x="7628881" y="5590353"/>
              <a:ext cx="2263175" cy="559014"/>
            </a:xfrm>
            <a:prstGeom prst="rect">
              <a:avLst/>
            </a:prstGeom>
          </p:spPr>
        </p:pic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89647A2-F44A-4077-9147-D5E9A6450F78}"/>
                </a:ext>
              </a:extLst>
            </p:cNvPr>
            <p:cNvCxnSpPr/>
            <p:nvPr/>
          </p:nvCxnSpPr>
          <p:spPr>
            <a:xfrm>
              <a:off x="8759343" y="4725515"/>
              <a:ext cx="0" cy="827028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0267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06401" y="645978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6/17/2022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78001" y="6459785"/>
            <a:ext cx="86391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Hall A/C Users Group Meeting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BBDD6-28A3-4C0A-854F-405E41C41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5EB682-127B-44DB-B4C1-971AA7550F17}"/>
              </a:ext>
            </a:extLst>
          </p:cNvPr>
          <p:cNvGrpSpPr/>
          <p:nvPr/>
        </p:nvGrpSpPr>
        <p:grpSpPr>
          <a:xfrm>
            <a:off x="4848057" y="2024440"/>
            <a:ext cx="3610600" cy="2875951"/>
            <a:chOff x="4311221" y="2024440"/>
            <a:chExt cx="3610600" cy="2875951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47C387DC-F003-4AFF-97CF-D3D895F0F5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040" r="62678" b="64522"/>
            <a:stretch/>
          </p:blipFill>
          <p:spPr>
            <a:xfrm>
              <a:off x="4311221" y="2420343"/>
              <a:ext cx="3610600" cy="248004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B91CE9FD-7BA4-4F41-AC0B-3B03618F8FF0}"/>
                    </a:ext>
                  </a:extLst>
                </p:cNvPr>
                <p:cNvSpPr/>
                <p:nvPr/>
              </p:nvSpPr>
              <p:spPr>
                <a:xfrm>
                  <a:off x="5727663" y="2024440"/>
                  <a:ext cx="172239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>
                      <a:solidFill>
                        <a:srgbClr val="000000"/>
                      </a:solidFill>
                      <a:ea typeface="MS PGothic" panose="020B0600070205080204" pitchFamily="34" charset="-128"/>
                    </a:rPr>
                    <a:t>C12-15-005: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PGothic" panose="020B0600070205080204" pitchFamily="34" charset="-128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PGothic" panose="020B0600070205080204" pitchFamily="34" charset="-128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PGothic" panose="020B0600070205080204" pitchFamily="34" charset="-128"/>
                            </a:rPr>
                            <m:t>𝑧𝑧</m:t>
                          </m:r>
                        </m:sub>
                      </m:sSub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B91CE9FD-7BA4-4F41-AC0B-3B03618F8FF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7663" y="2024440"/>
                  <a:ext cx="1722395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3191"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A6B57A89-9F39-495F-8CF8-51EDB6C1474F}"/>
              </a:ext>
            </a:extLst>
          </p:cNvPr>
          <p:cNvSpPr/>
          <p:nvPr/>
        </p:nvSpPr>
        <p:spPr>
          <a:xfrm>
            <a:off x="8700690" y="2308911"/>
            <a:ext cx="352019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a typeface="MS PGothic" panose="020B0600070205080204" pitchFamily="34" charset="-128"/>
              </a:rPr>
              <a:t>C12-15-005 Spokespeople:</a:t>
            </a:r>
          </a:p>
          <a:p>
            <a:r>
              <a:rPr lang="en-US" b="1" dirty="0">
                <a:solidFill>
                  <a:srgbClr val="000000"/>
                </a:solidFill>
                <a:ea typeface="MS PGothic" panose="020B0600070205080204" pitchFamily="34" charset="-128"/>
              </a:rPr>
              <a:t>E. Long, </a:t>
            </a:r>
            <a:r>
              <a:rPr lang="en-US" dirty="0">
                <a:solidFill>
                  <a:srgbClr val="000000"/>
                </a:solidFill>
                <a:ea typeface="MS PGothic" panose="020B0600070205080204" pitchFamily="34" charset="-128"/>
              </a:rPr>
              <a:t>K. Slifer, P. </a:t>
            </a:r>
            <a:r>
              <a:rPr lang="en-US" dirty="0" err="1">
                <a:solidFill>
                  <a:srgbClr val="000000"/>
                </a:solidFill>
                <a:ea typeface="MS PGothic" panose="020B0600070205080204" pitchFamily="34" charset="-128"/>
              </a:rPr>
              <a:t>Solvignon</a:t>
            </a:r>
            <a:r>
              <a:rPr lang="en-US" dirty="0">
                <a:solidFill>
                  <a:srgbClr val="000000"/>
                </a:solidFill>
                <a:ea typeface="MS PGothic" panose="020B0600070205080204" pitchFamily="34" charset="-128"/>
              </a:rPr>
              <a:t> (UNH)</a:t>
            </a:r>
          </a:p>
          <a:p>
            <a:r>
              <a:rPr lang="en-US" dirty="0">
                <a:solidFill>
                  <a:srgbClr val="000000"/>
                </a:solidFill>
                <a:ea typeface="MS PGothic" panose="020B0600070205080204" pitchFamily="34" charset="-128"/>
              </a:rPr>
              <a:t>D. Keller, D. Day (UVA)</a:t>
            </a:r>
          </a:p>
          <a:p>
            <a:r>
              <a:rPr lang="en-US" dirty="0"/>
              <a:t>D. Higinbotham (</a:t>
            </a:r>
            <a:r>
              <a:rPr lang="en-US" dirty="0" err="1"/>
              <a:t>JLab</a:t>
            </a:r>
            <a:r>
              <a:rPr lang="en-US" dirty="0"/>
              <a:t>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FCDCD04-9541-4466-B4B1-65890D76353D}"/>
              </a:ext>
            </a:extLst>
          </p:cNvPr>
          <p:cNvGrpSpPr/>
          <p:nvPr/>
        </p:nvGrpSpPr>
        <p:grpSpPr>
          <a:xfrm>
            <a:off x="378526" y="2088775"/>
            <a:ext cx="3690514" cy="4096521"/>
            <a:chOff x="295160" y="2002429"/>
            <a:chExt cx="3690514" cy="4096521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083BD87-862F-4C40-BC2E-D096FA77B319}"/>
                </a:ext>
              </a:extLst>
            </p:cNvPr>
            <p:cNvGrpSpPr/>
            <p:nvPr/>
          </p:nvGrpSpPr>
          <p:grpSpPr>
            <a:xfrm>
              <a:off x="295160" y="2320423"/>
              <a:ext cx="3435440" cy="2144766"/>
              <a:chOff x="5773580" y="1140896"/>
              <a:chExt cx="5708614" cy="4362334"/>
            </a:xfrm>
            <a:solidFill>
              <a:schemeClr val="bg1"/>
            </a:solidFill>
          </p:grpSpPr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E8B06304-2955-4FC2-A8B3-042340D2C7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9185"/>
              <a:stretch/>
            </p:blipFill>
            <p:spPr>
              <a:xfrm>
                <a:off x="5773580" y="1140896"/>
                <a:ext cx="5708614" cy="4122214"/>
              </a:xfrm>
              <a:prstGeom prst="rect">
                <a:avLst/>
              </a:prstGeom>
              <a:grpFill/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5BE94CF6-75ED-41FC-A6BD-C11B16B586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8534" t="90380" r="46991" b="3423"/>
              <a:stretch/>
            </p:blipFill>
            <p:spPr>
              <a:xfrm>
                <a:off x="10937468" y="5247736"/>
                <a:ext cx="213829" cy="255494"/>
              </a:xfrm>
              <a:prstGeom prst="rect">
                <a:avLst/>
              </a:prstGeom>
              <a:grpFill/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E22156C6-AAB4-4D99-8900-C464AF7D5F14}"/>
                    </a:ext>
                  </a:extLst>
                </p:cNvPr>
                <p:cNvSpPr/>
                <p:nvPr/>
              </p:nvSpPr>
              <p:spPr>
                <a:xfrm>
                  <a:off x="1368353" y="2002429"/>
                  <a:ext cx="160345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>
                      <a:solidFill>
                        <a:srgbClr val="000000"/>
                      </a:solidFill>
                      <a:ea typeface="MS PGothic" panose="020B0600070205080204" pitchFamily="34" charset="-128"/>
                    </a:rPr>
                    <a:t>C12-13-011: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PGothic" panose="020B0600070205080204" pitchFamily="34" charset="-128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PGothic" panose="020B0600070205080204" pitchFamily="34" charset="-128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PGothic" panose="020B0600070205080204" pitchFamily="34" charset="-128"/>
                            </a:rPr>
                            <m:t>1</m:t>
                          </m:r>
                        </m:sub>
                      </m:sSub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E22156C6-AAB4-4D99-8900-C464AF7D5F1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68353" y="2002429"/>
                  <a:ext cx="1603452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3042" t="-10000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87E7D04-7F67-4807-8BE5-0826C671D4D3}"/>
                </a:ext>
              </a:extLst>
            </p:cNvPr>
            <p:cNvSpPr/>
            <p:nvPr/>
          </p:nvSpPr>
          <p:spPr>
            <a:xfrm>
              <a:off x="428738" y="4621622"/>
              <a:ext cx="3556936" cy="147732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ea typeface="MS PGothic" panose="020B0600070205080204" pitchFamily="34" charset="-128"/>
                </a:rPr>
                <a:t>C12-13-011 Spokespeople:</a:t>
              </a:r>
            </a:p>
            <a:p>
              <a:r>
                <a:rPr lang="en-US" b="1" dirty="0">
                  <a:solidFill>
                    <a:srgbClr val="000000"/>
                  </a:solidFill>
                  <a:ea typeface="MS PGothic" panose="020B0600070205080204" pitchFamily="34" charset="-128"/>
                </a:rPr>
                <a:t>K. Slifer</a:t>
              </a:r>
              <a:r>
                <a:rPr lang="en-US" dirty="0">
                  <a:solidFill>
                    <a:srgbClr val="000000"/>
                  </a:solidFill>
                  <a:ea typeface="MS PGothic" panose="020B0600070205080204" pitchFamily="34" charset="-128"/>
                </a:rPr>
                <a:t>, E. Long, P. </a:t>
              </a:r>
              <a:r>
                <a:rPr lang="en-US" dirty="0" err="1">
                  <a:solidFill>
                    <a:srgbClr val="000000"/>
                  </a:solidFill>
                  <a:ea typeface="MS PGothic" panose="020B0600070205080204" pitchFamily="34" charset="-128"/>
                </a:rPr>
                <a:t>Solvignon</a:t>
              </a:r>
              <a:r>
                <a:rPr lang="en-US" dirty="0">
                  <a:solidFill>
                    <a:srgbClr val="000000"/>
                  </a:solidFill>
                  <a:ea typeface="MS PGothic" panose="020B0600070205080204" pitchFamily="34" charset="-128"/>
                </a:rPr>
                <a:t> (UNH)</a:t>
              </a:r>
            </a:p>
            <a:p>
              <a:r>
                <a:rPr lang="en-US" dirty="0">
                  <a:solidFill>
                    <a:srgbClr val="000000"/>
                  </a:solidFill>
                  <a:ea typeface="MS PGothic" panose="020B0600070205080204" pitchFamily="34" charset="-128"/>
                </a:rPr>
                <a:t>D. Keller, O. </a:t>
              </a:r>
              <a:r>
                <a:rPr lang="en-US" dirty="0" err="1">
                  <a:solidFill>
                    <a:srgbClr val="000000"/>
                  </a:solidFill>
                  <a:ea typeface="MS PGothic" panose="020B0600070205080204" pitchFamily="34" charset="-128"/>
                </a:rPr>
                <a:t>Rondon</a:t>
              </a:r>
              <a:r>
                <a:rPr lang="en-US" dirty="0">
                  <a:solidFill>
                    <a:srgbClr val="000000"/>
                  </a:solidFill>
                  <a:ea typeface="MS PGothic" panose="020B0600070205080204" pitchFamily="34" charset="-128"/>
                </a:rPr>
                <a:t> (UVA)</a:t>
              </a:r>
            </a:p>
            <a:p>
              <a:r>
                <a:rPr lang="en-US" dirty="0"/>
                <a:t>J.-P. Chen (</a:t>
              </a:r>
              <a:r>
                <a:rPr lang="en-US" dirty="0" err="1"/>
                <a:t>JLab</a:t>
              </a:r>
              <a:r>
                <a:rPr lang="en-US" dirty="0"/>
                <a:t>)</a:t>
              </a:r>
            </a:p>
            <a:p>
              <a:r>
                <a:rPr lang="en-US" dirty="0"/>
                <a:t>N. Kalantarians (Hampton U.)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08AE2DF-DCD7-496C-B6D1-1A3BC34EE824}"/>
              </a:ext>
            </a:extLst>
          </p:cNvPr>
          <p:cNvGrpSpPr/>
          <p:nvPr/>
        </p:nvGrpSpPr>
        <p:grpSpPr>
          <a:xfrm>
            <a:off x="8633012" y="3858118"/>
            <a:ext cx="2973952" cy="2414416"/>
            <a:chOff x="7924317" y="3771772"/>
            <a:chExt cx="2973952" cy="241441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279DA3D-8214-4871-BCE4-86739174AA80}"/>
                </a:ext>
              </a:extLst>
            </p:cNvPr>
            <p:cNvGrpSpPr/>
            <p:nvPr/>
          </p:nvGrpSpPr>
          <p:grpSpPr>
            <a:xfrm>
              <a:off x="7924317" y="4036940"/>
              <a:ext cx="2973952" cy="2149248"/>
              <a:chOff x="9372735" y="1457499"/>
              <a:chExt cx="2120995" cy="1532824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00B0BD8-BF30-4183-B8BD-209BA6D99E3B}"/>
                  </a:ext>
                </a:extLst>
              </p:cNvPr>
              <p:cNvSpPr/>
              <p:nvPr/>
            </p:nvSpPr>
            <p:spPr>
              <a:xfrm>
                <a:off x="9372735" y="1457499"/>
                <a:ext cx="2120995" cy="15328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7BB18061-989B-4C0A-BDEC-9C2DF6FE6C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23780" y="1498996"/>
                <a:ext cx="2028149" cy="1483170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339CEE99-2045-4A21-A0BB-50220A0381D4}"/>
                    </a:ext>
                  </a:extLst>
                </p:cNvPr>
                <p:cNvSpPr/>
                <p:nvPr/>
              </p:nvSpPr>
              <p:spPr>
                <a:xfrm>
                  <a:off x="8646823" y="3771772"/>
                  <a:ext cx="170187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>
                      <a:solidFill>
                        <a:srgbClr val="000000"/>
                      </a:solidFill>
                      <a:ea typeface="MS PGothic" panose="020B0600070205080204" pitchFamily="34" charset="-128"/>
                    </a:rPr>
                    <a:t>C12-15-005: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PGothic" panose="020B0600070205080204" pitchFamily="34" charset="-128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PGothic" panose="020B0600070205080204" pitchFamily="34" charset="-128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PGothic" panose="020B0600070205080204" pitchFamily="34" charset="-128"/>
                            </a:rPr>
                            <m:t>20</m:t>
                          </m:r>
                        </m:sub>
                      </m:sSub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339CEE99-2045-4A21-A0BB-50220A0381D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6823" y="3771772"/>
                  <a:ext cx="1701876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3226" t="-10000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B53308FC-1ECC-495C-B07E-65A4A3449E35}"/>
              </a:ext>
            </a:extLst>
          </p:cNvPr>
          <p:cNvSpPr txBox="1"/>
          <p:nvPr/>
        </p:nvSpPr>
        <p:spPr>
          <a:xfrm rot="681463">
            <a:off x="9047644" y="307769"/>
            <a:ext cx="2826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FF"/>
                </a:solidFill>
              </a:rPr>
              <a:t>See K. </a:t>
            </a:r>
            <a:r>
              <a:rPr lang="en-US" dirty="0" err="1">
                <a:solidFill>
                  <a:srgbClr val="FF00FF"/>
                </a:solidFill>
              </a:rPr>
              <a:t>Slifer’s</a:t>
            </a:r>
            <a:r>
              <a:rPr lang="en-US" dirty="0">
                <a:solidFill>
                  <a:srgbClr val="FF00FF"/>
                </a:solidFill>
              </a:rPr>
              <a:t> talk at 1:48pm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4E6CD8A-D9EB-4D23-8032-2F279F3819B0}"/>
                  </a:ext>
                </a:extLst>
              </p:cNvPr>
              <p:cNvSpPr txBox="1"/>
              <p:nvPr/>
            </p:nvSpPr>
            <p:spPr>
              <a:xfrm>
                <a:off x="4286533" y="5248835"/>
                <a:ext cx="441415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FF"/>
                    </a:solidFill>
                  </a:rPr>
                  <a:t>Condition:</a:t>
                </a:r>
                <a:r>
                  <a:rPr lang="en-US" dirty="0">
                    <a:solidFill>
                      <a:srgbClr val="FF00FF"/>
                    </a:solidFill>
                  </a:rPr>
                  <a:t> </a:t>
                </a:r>
                <a:br>
                  <a:rPr lang="en-US" dirty="0">
                    <a:solidFill>
                      <a:srgbClr val="FF00FF"/>
                    </a:solidFill>
                  </a:rPr>
                </a:br>
                <a:r>
                  <a:rPr lang="en-US" dirty="0">
                    <a:solidFill>
                      <a:srgbClr val="FF00FF"/>
                    </a:solidFill>
                  </a:rPr>
                  <a:t>Achieve &amp; reliably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i="1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r>
                      <a:rPr lang="en-US" b="0" i="1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30%</m:t>
                    </m:r>
                  </m:oMath>
                </a14:m>
                <a:endParaRPr lang="en-US" dirty="0">
                  <a:solidFill>
                    <a:srgbClr val="FF00FF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4E6CD8A-D9EB-4D23-8032-2F279F3819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6533" y="5248835"/>
                <a:ext cx="4414157" cy="646331"/>
              </a:xfrm>
              <a:prstGeom prst="rect">
                <a:avLst/>
              </a:prstGeom>
              <a:blipFill>
                <a:blip r:embed="rId8"/>
                <a:stretch>
                  <a:fillRect l="-1105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itle 17">
            <a:extLst>
              <a:ext uri="{FF2B5EF4-FFF2-40B4-BE49-F238E27FC236}">
                <a16:creationId xmlns:a16="http://schemas.microsoft.com/office/drawing/2014/main" id="{18BE3C97-0007-4340-854F-36A8BFE17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JLab</a:t>
            </a:r>
            <a:r>
              <a:rPr lang="en-US" dirty="0"/>
              <a:t> Tensor Program</a:t>
            </a:r>
          </a:p>
        </p:txBody>
      </p:sp>
    </p:spTree>
    <p:extLst>
      <p:ext uri="{BB962C8B-B14F-4D97-AF65-F5344CB8AC3E}">
        <p14:creationId xmlns:p14="http://schemas.microsoft.com/office/powerpoint/2010/main" val="56664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1234518-C104-4EA3-9109-247958E76A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607"/>
          <a:stretch/>
        </p:blipFill>
        <p:spPr>
          <a:xfrm>
            <a:off x="1401463" y="12051"/>
            <a:ext cx="2029871" cy="11231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DF8CA3-3DA2-4CBF-8E31-9E5EDD38A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DNP Target Basics - Proton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7534CD-B9B5-41F9-8E81-617EA7445A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322535" y="1845733"/>
                <a:ext cx="5466238" cy="4469339"/>
              </a:xfrm>
            </p:spPr>
            <p:txBody>
              <a:bodyPr>
                <a:normAutofit/>
              </a:bodyPr>
              <a:lstStyle/>
              <a:p>
                <a:r>
                  <a:rPr lang="en-US" sz="1800" dirty="0"/>
                  <a:t>Energy splitting of </a:t>
                </a:r>
                <a:r>
                  <a:rPr lang="en-US" sz="1800" dirty="0">
                    <a:solidFill>
                      <a:srgbClr val="000092"/>
                    </a:solidFill>
                  </a:rPr>
                  <a:t>electrons</a:t>
                </a:r>
                <a:r>
                  <a:rPr lang="en-US" sz="1800" dirty="0"/>
                  <a:t> is much bigger than for </a:t>
                </a:r>
                <a:r>
                  <a:rPr lang="en-US" sz="1800" dirty="0">
                    <a:solidFill>
                      <a:srgbClr val="FF33CC"/>
                    </a:solidFill>
                  </a:rPr>
                  <a:t>protons</a:t>
                </a:r>
              </a:p>
              <a:p>
                <a:pPr lvl="1"/>
                <a:r>
                  <a:rPr lang="en-US" sz="1600" dirty="0"/>
                  <a:t>At 5T and 1K, &gt;99% of electrons are in their ground state</a:t>
                </a:r>
              </a:p>
              <a:p>
                <a:pPr lvl="1"/>
                <a:r>
                  <a:rPr lang="en-US" sz="1600" dirty="0"/>
                  <a:t>To change energy states, a system absorbs or emits photons of specific energies (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1600" dirty="0"/>
                  <a:t>)</a:t>
                </a:r>
              </a:p>
              <a:p>
                <a:r>
                  <a:rPr lang="en-US" sz="1800" dirty="0"/>
                  <a:t>In the right conditions, </a:t>
                </a:r>
                <a:r>
                  <a:rPr lang="en-US" sz="1800" dirty="0">
                    <a:solidFill>
                      <a:srgbClr val="FF33CC"/>
                    </a:solidFill>
                  </a:rPr>
                  <a:t>proton</a:t>
                </a:r>
                <a:r>
                  <a:rPr lang="en-US" sz="1800" dirty="0"/>
                  <a:t> and </a:t>
                </a:r>
                <a:r>
                  <a:rPr lang="en-US" sz="1800" dirty="0">
                    <a:solidFill>
                      <a:schemeClr val="accent2"/>
                    </a:solidFill>
                  </a:rPr>
                  <a:t>electron</a:t>
                </a:r>
                <a:r>
                  <a:rPr lang="en-US" sz="1800" dirty="0"/>
                  <a:t> levels can be coupled</a:t>
                </a:r>
              </a:p>
              <a:p>
                <a:pPr lvl="1"/>
                <a:r>
                  <a:rPr lang="en-US" sz="1600" dirty="0"/>
                  <a:t>We can measure the </a:t>
                </a:r>
                <a:r>
                  <a:rPr lang="en-US" sz="1600" dirty="0">
                    <a:solidFill>
                      <a:srgbClr val="FF33CC"/>
                    </a:solidFill>
                  </a:rPr>
                  <a:t>proton</a:t>
                </a:r>
                <a:r>
                  <a:rPr lang="en-US" sz="1600" dirty="0"/>
                  <a:t> transition frequencies with NMR to measure the polarization</a:t>
                </a:r>
              </a:p>
              <a:p>
                <a:r>
                  <a:rPr lang="en-US" sz="1800" dirty="0"/>
                  <a:t>If bombarded with microwaves of the right frequency, we can excite the lower energy level states into higher energy level states</a:t>
                </a:r>
              </a:p>
              <a:p>
                <a:r>
                  <a:rPr lang="en-US" sz="1800" dirty="0">
                    <a:solidFill>
                      <a:srgbClr val="000092"/>
                    </a:solidFill>
                  </a:rPr>
                  <a:t>Electrons</a:t>
                </a:r>
                <a:r>
                  <a:rPr lang="en-US" sz="1800" dirty="0"/>
                  <a:t> are much lighter than </a:t>
                </a:r>
                <a:r>
                  <a:rPr lang="en-US" sz="1800" dirty="0">
                    <a:solidFill>
                      <a:srgbClr val="FF33CC"/>
                    </a:solidFill>
                  </a:rPr>
                  <a:t>protons</a:t>
                </a:r>
                <a:r>
                  <a:rPr lang="en-US" sz="1800" dirty="0"/>
                  <a:t>, so they relax to their ground state much more quickly</a:t>
                </a:r>
              </a:p>
              <a:p>
                <a:pPr lvl="1"/>
                <a:r>
                  <a:rPr lang="en-US" sz="1600" dirty="0"/>
                  <a:t>Each </a:t>
                </a:r>
                <a:r>
                  <a:rPr lang="en-US" sz="1600" dirty="0">
                    <a:solidFill>
                      <a:srgbClr val="000092"/>
                    </a:solidFill>
                  </a:rPr>
                  <a:t>electron</a:t>
                </a:r>
                <a:r>
                  <a:rPr lang="en-US" sz="1600" dirty="0"/>
                  <a:t> can excite multiple </a:t>
                </a:r>
                <a:r>
                  <a:rPr lang="en-US" sz="1600" dirty="0">
                    <a:solidFill>
                      <a:srgbClr val="FF33CC"/>
                    </a:solidFill>
                  </a:rPr>
                  <a:t>protons</a:t>
                </a:r>
                <a:endParaRPr lang="en-US" sz="1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7534CD-B9B5-41F9-8E81-617EA7445A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22535" y="1845733"/>
                <a:ext cx="5466238" cy="4469339"/>
              </a:xfrm>
              <a:blipFill>
                <a:blip r:embed="rId3"/>
                <a:stretch>
                  <a:fillRect l="-892" t="-1364" r="-2787" b="-1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D5D5B-50D4-46E7-ADCF-41F1731A4E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6401" y="645978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6/17/2022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A73F0-3867-4AB6-97AE-405A884CE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8001" y="6459785"/>
            <a:ext cx="86391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Hall A/C Users Group Meeting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9A454-9878-4301-B014-0D77F2B02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0A26207-64A8-4AF0-B487-3A137314445F}"/>
              </a:ext>
            </a:extLst>
          </p:cNvPr>
          <p:cNvCxnSpPr>
            <a:cxnSpLocks/>
          </p:cNvCxnSpPr>
          <p:nvPr/>
        </p:nvCxnSpPr>
        <p:spPr>
          <a:xfrm flipV="1">
            <a:off x="719978" y="2243995"/>
            <a:ext cx="0" cy="38635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4B29CF1-4216-41AB-8A2B-85FF3B892D4D}"/>
              </a:ext>
            </a:extLst>
          </p:cNvPr>
          <p:cNvSpPr txBox="1"/>
          <p:nvPr/>
        </p:nvSpPr>
        <p:spPr>
          <a:xfrm rot="16200000">
            <a:off x="223238" y="3194388"/>
            <a:ext cx="68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Energy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78995F1-8784-4D52-92CC-FAB83EC9EC83}"/>
              </a:ext>
            </a:extLst>
          </p:cNvPr>
          <p:cNvGrpSpPr/>
          <p:nvPr/>
        </p:nvGrpSpPr>
        <p:grpSpPr>
          <a:xfrm>
            <a:off x="797614" y="2450320"/>
            <a:ext cx="1558503" cy="3196788"/>
            <a:chOff x="1530281" y="2907520"/>
            <a:chExt cx="1558503" cy="3196788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5D8AD9D-9969-49EB-A278-E0A03A0F5270}"/>
                </a:ext>
              </a:extLst>
            </p:cNvPr>
            <p:cNvCxnSpPr/>
            <p:nvPr/>
          </p:nvCxnSpPr>
          <p:spPr>
            <a:xfrm>
              <a:off x="1530281" y="4652775"/>
              <a:ext cx="60384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9C7C1B1-B858-4963-9F32-CC5400A7B0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91217" y="4505286"/>
              <a:ext cx="0" cy="218752"/>
            </a:xfrm>
            <a:prstGeom prst="straightConnector1">
              <a:avLst/>
            </a:prstGeom>
            <a:ln w="38100">
              <a:solidFill>
                <a:srgbClr val="00009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6B32C4F-555B-458D-9DE0-1B6A102480D0}"/>
                </a:ext>
              </a:extLst>
            </p:cNvPr>
            <p:cNvCxnSpPr>
              <a:cxnSpLocks/>
            </p:cNvCxnSpPr>
            <p:nvPr/>
          </p:nvCxnSpPr>
          <p:spPr>
            <a:xfrm>
              <a:off x="1941384" y="4580888"/>
              <a:ext cx="0" cy="219974"/>
            </a:xfrm>
            <a:prstGeom prst="straightConnector1">
              <a:avLst/>
            </a:prstGeom>
            <a:ln w="38100">
              <a:solidFill>
                <a:srgbClr val="00009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94A27E6-640C-42CA-BC8A-CF97DAF684E0}"/>
                </a:ext>
              </a:extLst>
            </p:cNvPr>
            <p:cNvCxnSpPr/>
            <p:nvPr/>
          </p:nvCxnSpPr>
          <p:spPr>
            <a:xfrm>
              <a:off x="2484935" y="3285279"/>
              <a:ext cx="60384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09880B0-7DF4-483F-8BFE-10C6310642BE}"/>
                </a:ext>
              </a:extLst>
            </p:cNvPr>
            <p:cNvCxnSpPr/>
            <p:nvPr/>
          </p:nvCxnSpPr>
          <p:spPr>
            <a:xfrm>
              <a:off x="2484935" y="5949612"/>
              <a:ext cx="60384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DC5D4C9-C5FE-4851-B68D-4B38FC68AA26}"/>
                </a:ext>
              </a:extLst>
            </p:cNvPr>
            <p:cNvCxnSpPr>
              <a:cxnSpLocks/>
            </p:cNvCxnSpPr>
            <p:nvPr/>
          </p:nvCxnSpPr>
          <p:spPr>
            <a:xfrm>
              <a:off x="2766727" y="5884334"/>
              <a:ext cx="0" cy="219974"/>
            </a:xfrm>
            <a:prstGeom prst="straightConnector1">
              <a:avLst/>
            </a:prstGeom>
            <a:ln w="38100">
              <a:solidFill>
                <a:srgbClr val="00009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42AFE1D-9207-4FCD-9AEE-10220B70F7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61408" y="3132170"/>
              <a:ext cx="0" cy="218752"/>
            </a:xfrm>
            <a:prstGeom prst="straightConnector1">
              <a:avLst/>
            </a:prstGeom>
            <a:ln w="38100">
              <a:solidFill>
                <a:srgbClr val="00009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880251D-5769-405E-AD52-7DA9CC7DEC9F}"/>
                </a:ext>
              </a:extLst>
            </p:cNvPr>
            <p:cNvGrpSpPr/>
            <p:nvPr/>
          </p:nvGrpSpPr>
          <p:grpSpPr>
            <a:xfrm>
              <a:off x="2125504" y="3285280"/>
              <a:ext cx="359400" cy="2664329"/>
              <a:chOff x="4571996" y="4622370"/>
              <a:chExt cx="963280" cy="818279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1654078F-C3E2-42D1-8E70-E257C0A391F3}"/>
                  </a:ext>
                </a:extLst>
              </p:cNvPr>
              <p:cNvCxnSpPr/>
              <p:nvPr/>
            </p:nvCxnSpPr>
            <p:spPr>
              <a:xfrm flipH="1">
                <a:off x="4571996" y="4622370"/>
                <a:ext cx="963280" cy="41858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31E4AC0A-2E27-4B75-B591-D1CF1CEF1C6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571996" y="5036438"/>
                <a:ext cx="963280" cy="40421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C6E8F00-E64E-4A57-AAA0-53FDF18E4AA6}"/>
                    </a:ext>
                  </a:extLst>
                </p:cNvPr>
                <p:cNvSpPr txBox="1"/>
                <p:nvPr/>
              </p:nvSpPr>
              <p:spPr>
                <a:xfrm>
                  <a:off x="1644183" y="4255865"/>
                  <a:ext cx="133818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C6E8F00-E64E-4A57-AAA0-53FDF18E4A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44183" y="4255865"/>
                  <a:ext cx="133818" cy="215444"/>
                </a:xfrm>
                <a:prstGeom prst="rect">
                  <a:avLst/>
                </a:prstGeom>
                <a:blipFill>
                  <a:blip r:embed="rId4"/>
                  <a:stretch>
                    <a:fillRect l="-23810" r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59936325-77DA-4524-A7A1-A22EB4439CCA}"/>
                    </a:ext>
                  </a:extLst>
                </p:cNvPr>
                <p:cNvSpPr txBox="1"/>
                <p:nvPr/>
              </p:nvSpPr>
              <p:spPr>
                <a:xfrm>
                  <a:off x="1884035" y="4255865"/>
                  <a:ext cx="133818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59936325-77DA-4524-A7A1-A22EB4439C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4035" y="4255865"/>
                  <a:ext cx="133818" cy="215444"/>
                </a:xfrm>
                <a:prstGeom prst="rect">
                  <a:avLst/>
                </a:prstGeom>
                <a:blipFill>
                  <a:blip r:embed="rId4"/>
                  <a:stretch>
                    <a:fillRect l="-22727" r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975E90A8-6448-4943-A768-CB9077262166}"/>
                    </a:ext>
                  </a:extLst>
                </p:cNvPr>
                <p:cNvSpPr txBox="1"/>
                <p:nvPr/>
              </p:nvSpPr>
              <p:spPr>
                <a:xfrm>
                  <a:off x="2694499" y="2907520"/>
                  <a:ext cx="133818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975E90A8-6448-4943-A768-CB90772621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4499" y="2907520"/>
                  <a:ext cx="133818" cy="215444"/>
                </a:xfrm>
                <a:prstGeom prst="rect">
                  <a:avLst/>
                </a:prstGeom>
                <a:blipFill>
                  <a:blip r:embed="rId4"/>
                  <a:stretch>
                    <a:fillRect l="-22727" r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92CF99F-CD37-4A59-9E67-D74C444A1BAA}"/>
              </a:ext>
            </a:extLst>
          </p:cNvPr>
          <p:cNvCxnSpPr>
            <a:cxnSpLocks/>
          </p:cNvCxnSpPr>
          <p:nvPr/>
        </p:nvCxnSpPr>
        <p:spPr>
          <a:xfrm>
            <a:off x="2646965" y="5639488"/>
            <a:ext cx="0" cy="219974"/>
          </a:xfrm>
          <a:prstGeom prst="straightConnector1">
            <a:avLst/>
          </a:prstGeom>
          <a:ln w="38100">
            <a:solidFill>
              <a:srgbClr val="0000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BA879C3-B7EE-4C92-9575-0E1E033FC7C5}"/>
              </a:ext>
            </a:extLst>
          </p:cNvPr>
          <p:cNvGrpSpPr/>
          <p:nvPr/>
        </p:nvGrpSpPr>
        <p:grpSpPr>
          <a:xfrm>
            <a:off x="2347491" y="2243995"/>
            <a:ext cx="725145" cy="3537766"/>
            <a:chOff x="2528070" y="2701195"/>
            <a:chExt cx="725145" cy="3537766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FB6C2AE-DE77-4733-AD36-1F977987F9A7}"/>
                </a:ext>
              </a:extLst>
            </p:cNvPr>
            <p:cNvCxnSpPr>
              <a:cxnSpLocks/>
            </p:cNvCxnSpPr>
            <p:nvPr/>
          </p:nvCxnSpPr>
          <p:spPr>
            <a:xfrm>
              <a:off x="3123718" y="5636919"/>
              <a:ext cx="0" cy="219974"/>
            </a:xfrm>
            <a:prstGeom prst="straightConnector1">
              <a:avLst/>
            </a:prstGeom>
            <a:ln w="38100">
              <a:solidFill>
                <a:srgbClr val="FF33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1975E9B-1429-4492-91F1-52D31FE9E1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34696" y="6020209"/>
              <a:ext cx="0" cy="218752"/>
            </a:xfrm>
            <a:prstGeom prst="straightConnector1">
              <a:avLst/>
            </a:prstGeom>
            <a:ln w="38100">
              <a:solidFill>
                <a:srgbClr val="FF33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E23BBC12-6D5F-4277-9D7E-8D3EB99DD5CF}"/>
                </a:ext>
              </a:extLst>
            </p:cNvPr>
            <p:cNvGrpSpPr/>
            <p:nvPr/>
          </p:nvGrpSpPr>
          <p:grpSpPr>
            <a:xfrm>
              <a:off x="2528070" y="5708089"/>
              <a:ext cx="725145" cy="462105"/>
              <a:chOff x="2967488" y="4277317"/>
              <a:chExt cx="725145" cy="818280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B70D2E80-5A04-4597-80E1-960DAD92BBEE}"/>
                  </a:ext>
                </a:extLst>
              </p:cNvPr>
              <p:cNvCxnSpPr/>
              <p:nvPr/>
            </p:nvCxnSpPr>
            <p:spPr>
              <a:xfrm>
                <a:off x="3088784" y="4277317"/>
                <a:ext cx="60384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50CA429-A2BF-47DB-A1CB-C8AFD5CD65A9}"/>
                  </a:ext>
                </a:extLst>
              </p:cNvPr>
              <p:cNvCxnSpPr/>
              <p:nvPr/>
            </p:nvCxnSpPr>
            <p:spPr>
              <a:xfrm>
                <a:off x="3077280" y="5095597"/>
                <a:ext cx="60384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509B4524-07CF-482F-8C64-3BC69D37A35F}"/>
                  </a:ext>
                </a:extLst>
              </p:cNvPr>
              <p:cNvGrpSpPr/>
              <p:nvPr/>
            </p:nvGrpSpPr>
            <p:grpSpPr>
              <a:xfrm>
                <a:off x="2967488" y="4277317"/>
                <a:ext cx="121296" cy="818280"/>
                <a:chOff x="4571996" y="4622370"/>
                <a:chExt cx="963280" cy="818280"/>
              </a:xfrm>
            </p:grpSpPr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D3D47339-4EC9-48C0-953B-61E1FC25B99A}"/>
                    </a:ext>
                  </a:extLst>
                </p:cNvPr>
                <p:cNvCxnSpPr/>
                <p:nvPr/>
              </p:nvCxnSpPr>
              <p:spPr>
                <a:xfrm flipH="1">
                  <a:off x="4571996" y="4622370"/>
                  <a:ext cx="963280" cy="418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3E267CF4-90D6-4C67-8BBE-093E0D4CC703}"/>
                    </a:ext>
                  </a:extLst>
                </p:cNvPr>
                <p:cNvCxnSpPr/>
                <p:nvPr/>
              </p:nvCxnSpPr>
              <p:spPr>
                <a:xfrm flipH="1" flipV="1">
                  <a:off x="4571996" y="5036438"/>
                  <a:ext cx="963280" cy="40421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1561FFA-235E-472F-8BCB-4FFD7FA4A7E2}"/>
                </a:ext>
              </a:extLst>
            </p:cNvPr>
            <p:cNvGrpSpPr/>
            <p:nvPr/>
          </p:nvGrpSpPr>
          <p:grpSpPr>
            <a:xfrm>
              <a:off x="2528070" y="3046728"/>
              <a:ext cx="725145" cy="462105"/>
              <a:chOff x="2967488" y="4277317"/>
              <a:chExt cx="725145" cy="818280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771D8F63-9BF9-4AD0-AE9C-527BD1F8211B}"/>
                  </a:ext>
                </a:extLst>
              </p:cNvPr>
              <p:cNvCxnSpPr/>
              <p:nvPr/>
            </p:nvCxnSpPr>
            <p:spPr>
              <a:xfrm>
                <a:off x="3088784" y="4277317"/>
                <a:ext cx="60384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334803E8-987A-4C45-94A3-8748A7197D6F}"/>
                  </a:ext>
                </a:extLst>
              </p:cNvPr>
              <p:cNvCxnSpPr/>
              <p:nvPr/>
            </p:nvCxnSpPr>
            <p:spPr>
              <a:xfrm>
                <a:off x="3077280" y="5095597"/>
                <a:ext cx="60384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53B30626-7131-4F05-B314-5A316185EF04}"/>
                  </a:ext>
                </a:extLst>
              </p:cNvPr>
              <p:cNvGrpSpPr/>
              <p:nvPr/>
            </p:nvGrpSpPr>
            <p:grpSpPr>
              <a:xfrm>
                <a:off x="2967488" y="4277317"/>
                <a:ext cx="121296" cy="818280"/>
                <a:chOff x="4571996" y="4622370"/>
                <a:chExt cx="963280" cy="818280"/>
              </a:xfrm>
            </p:grpSpPr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B1D3D69C-D2B5-4C17-9BF5-143C2AEDE457}"/>
                    </a:ext>
                  </a:extLst>
                </p:cNvPr>
                <p:cNvCxnSpPr/>
                <p:nvPr/>
              </p:nvCxnSpPr>
              <p:spPr>
                <a:xfrm flipH="1">
                  <a:off x="4571996" y="4622370"/>
                  <a:ext cx="963280" cy="418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6E2AC199-EB1F-42D2-972D-BB739702FE3E}"/>
                    </a:ext>
                  </a:extLst>
                </p:cNvPr>
                <p:cNvCxnSpPr/>
                <p:nvPr/>
              </p:nvCxnSpPr>
              <p:spPr>
                <a:xfrm flipH="1" flipV="1">
                  <a:off x="4571996" y="5036438"/>
                  <a:ext cx="963280" cy="40421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2E482517-C2F0-412A-A77E-21C147C560D8}"/>
                </a:ext>
              </a:extLst>
            </p:cNvPr>
            <p:cNvCxnSpPr>
              <a:cxnSpLocks/>
            </p:cNvCxnSpPr>
            <p:nvPr/>
          </p:nvCxnSpPr>
          <p:spPr>
            <a:xfrm>
              <a:off x="3123718" y="2970826"/>
              <a:ext cx="0" cy="219974"/>
            </a:xfrm>
            <a:prstGeom prst="straightConnector1">
              <a:avLst/>
            </a:prstGeom>
            <a:ln w="38100">
              <a:solidFill>
                <a:srgbClr val="FF33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ECEA81D7-A7B0-486B-BD3D-5591286D7C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34696" y="3354116"/>
              <a:ext cx="0" cy="218752"/>
            </a:xfrm>
            <a:prstGeom prst="straightConnector1">
              <a:avLst/>
            </a:prstGeom>
            <a:ln w="38100">
              <a:solidFill>
                <a:srgbClr val="FF33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8C1BE1EF-186D-496A-A725-7195558ED0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27544" y="3354116"/>
              <a:ext cx="0" cy="218752"/>
            </a:xfrm>
            <a:prstGeom prst="straightConnector1">
              <a:avLst/>
            </a:prstGeom>
            <a:ln w="38100">
              <a:solidFill>
                <a:srgbClr val="00009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7E83AADD-8E0C-48B4-A855-A9F852A2BA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40001" y="2909820"/>
              <a:ext cx="0" cy="218752"/>
            </a:xfrm>
            <a:prstGeom prst="straightConnector1">
              <a:avLst/>
            </a:prstGeom>
            <a:ln w="38100">
              <a:solidFill>
                <a:srgbClr val="00009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FBA9A6C9-13FD-439F-AD1B-5AFBCFADB551}"/>
                </a:ext>
              </a:extLst>
            </p:cNvPr>
            <p:cNvCxnSpPr>
              <a:cxnSpLocks/>
            </p:cNvCxnSpPr>
            <p:nvPr/>
          </p:nvCxnSpPr>
          <p:spPr>
            <a:xfrm>
              <a:off x="2827544" y="5632187"/>
              <a:ext cx="0" cy="219974"/>
            </a:xfrm>
            <a:prstGeom prst="straightConnector1">
              <a:avLst/>
            </a:prstGeom>
            <a:ln w="38100">
              <a:solidFill>
                <a:srgbClr val="00009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4D896178-BBA9-4F5B-BC2E-D5F86BCF5028}"/>
                    </a:ext>
                  </a:extLst>
                </p:cNvPr>
                <p:cNvSpPr txBox="1"/>
                <p:nvPr/>
              </p:nvSpPr>
              <p:spPr>
                <a:xfrm>
                  <a:off x="2760635" y="2702698"/>
                  <a:ext cx="133818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4D896178-BBA9-4F5B-BC2E-D5F86BCF50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60635" y="2702698"/>
                  <a:ext cx="133818" cy="215444"/>
                </a:xfrm>
                <a:prstGeom prst="rect">
                  <a:avLst/>
                </a:prstGeom>
                <a:blipFill>
                  <a:blip r:embed="rId5"/>
                  <a:stretch>
                    <a:fillRect l="-18182" r="-1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6BD6A988-5DC8-404D-ABCC-73EE7AA66833}"/>
                    </a:ext>
                  </a:extLst>
                </p:cNvPr>
                <p:cNvSpPr txBox="1"/>
                <p:nvPr/>
              </p:nvSpPr>
              <p:spPr>
                <a:xfrm>
                  <a:off x="3056809" y="2701195"/>
                  <a:ext cx="141642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6BD6A988-5DC8-404D-ABCC-73EE7AA668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6809" y="2701195"/>
                  <a:ext cx="141642" cy="215444"/>
                </a:xfrm>
                <a:prstGeom prst="rect">
                  <a:avLst/>
                </a:prstGeom>
                <a:blipFill>
                  <a:blip r:embed="rId6"/>
                  <a:stretch>
                    <a:fillRect l="-34783" r="-26087" b="-25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278C4C0-7EA5-446B-9F33-1B79BD9290A9}"/>
              </a:ext>
            </a:extLst>
          </p:cNvPr>
          <p:cNvGrpSpPr/>
          <p:nvPr/>
        </p:nvGrpSpPr>
        <p:grpSpPr>
          <a:xfrm>
            <a:off x="3218460" y="3065710"/>
            <a:ext cx="614185" cy="2149938"/>
            <a:chOff x="1542419" y="2860675"/>
            <a:chExt cx="614185" cy="2624049"/>
          </a:xfrm>
        </p:grpSpPr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D1464ABE-ABDE-4F62-B110-68CAF99C481E}"/>
                </a:ext>
              </a:extLst>
            </p:cNvPr>
            <p:cNvCxnSpPr>
              <a:cxnSpLocks/>
            </p:cNvCxnSpPr>
            <p:nvPr/>
          </p:nvCxnSpPr>
          <p:spPr>
            <a:xfrm>
              <a:off x="2156604" y="2860675"/>
              <a:ext cx="0" cy="2624049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E780FD5B-3E22-4DF0-8109-BB709A09827C}"/>
                    </a:ext>
                  </a:extLst>
                </p:cNvPr>
                <p:cNvSpPr txBox="1"/>
                <p:nvPr/>
              </p:nvSpPr>
              <p:spPr>
                <a:xfrm>
                  <a:off x="1542419" y="3747691"/>
                  <a:ext cx="595228" cy="28322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oMath>
                    </m:oMathPara>
                  </a14:m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E780FD5B-3E22-4DF0-8109-BB709A0982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2419" y="3747691"/>
                  <a:ext cx="595228" cy="283224"/>
                </a:xfrm>
                <a:prstGeom prst="rect">
                  <a:avLst/>
                </a:prstGeom>
                <a:blipFill>
                  <a:blip r:embed="rId7"/>
                  <a:stretch>
                    <a:fillRect l="-4082" r="-1020" b="-210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628FA01-799B-49C8-ACF4-7BE0A511F59D}"/>
              </a:ext>
            </a:extLst>
          </p:cNvPr>
          <p:cNvGrpSpPr/>
          <p:nvPr/>
        </p:nvGrpSpPr>
        <p:grpSpPr>
          <a:xfrm>
            <a:off x="2607625" y="2602718"/>
            <a:ext cx="220581" cy="433676"/>
            <a:chOff x="1936023" y="2860675"/>
            <a:chExt cx="220581" cy="2624049"/>
          </a:xfrm>
        </p:grpSpPr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36E13FE6-9A48-42F7-9528-4EE172E082EE}"/>
                </a:ext>
              </a:extLst>
            </p:cNvPr>
            <p:cNvCxnSpPr>
              <a:cxnSpLocks/>
            </p:cNvCxnSpPr>
            <p:nvPr/>
          </p:nvCxnSpPr>
          <p:spPr>
            <a:xfrm>
              <a:off x="2156604" y="2860675"/>
              <a:ext cx="0" cy="2624049"/>
            </a:xfrm>
            <a:prstGeom prst="straightConnector1">
              <a:avLst/>
            </a:prstGeom>
            <a:ln>
              <a:solidFill>
                <a:srgbClr val="FF7DFF"/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76C717EA-A600-483E-91BC-BE7582D1C01C}"/>
                    </a:ext>
                  </a:extLst>
                </p:cNvPr>
                <p:cNvSpPr txBox="1"/>
                <p:nvPr/>
              </p:nvSpPr>
              <p:spPr>
                <a:xfrm>
                  <a:off x="1936023" y="3305602"/>
                  <a:ext cx="214866" cy="140407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solidFill>
                                  <a:srgbClr val="FF7D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smtClean="0">
                                <a:solidFill>
                                  <a:srgbClr val="FF7D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rgbClr val="FF7DFF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oMath>
                    </m:oMathPara>
                  </a14:m>
                  <a:endParaRPr lang="en-US" sz="1400" dirty="0">
                    <a:solidFill>
                      <a:srgbClr val="FF7DFF"/>
                    </a:solidFill>
                  </a:endParaRPr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76C717EA-A600-483E-91BC-BE7582D1C0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36023" y="3305602"/>
                  <a:ext cx="214866" cy="1404074"/>
                </a:xfrm>
                <a:prstGeom prst="rect">
                  <a:avLst/>
                </a:prstGeom>
                <a:blipFill>
                  <a:blip r:embed="rId8"/>
                  <a:stretch>
                    <a:fillRect l="-14286" r="-5714" b="-210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0E4C1A9-2679-490F-B9AF-545D59934A4B}"/>
              </a:ext>
            </a:extLst>
          </p:cNvPr>
          <p:cNvGrpSpPr/>
          <p:nvPr/>
        </p:nvGrpSpPr>
        <p:grpSpPr>
          <a:xfrm>
            <a:off x="2630063" y="5264907"/>
            <a:ext cx="220581" cy="433676"/>
            <a:chOff x="1936023" y="2860675"/>
            <a:chExt cx="220581" cy="2624049"/>
          </a:xfrm>
        </p:grpSpPr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41C1814E-145A-48C3-A296-7176164CC2FA}"/>
                </a:ext>
              </a:extLst>
            </p:cNvPr>
            <p:cNvCxnSpPr>
              <a:cxnSpLocks/>
            </p:cNvCxnSpPr>
            <p:nvPr/>
          </p:nvCxnSpPr>
          <p:spPr>
            <a:xfrm>
              <a:off x="2156604" y="2860675"/>
              <a:ext cx="0" cy="2624049"/>
            </a:xfrm>
            <a:prstGeom prst="straightConnector1">
              <a:avLst/>
            </a:prstGeom>
            <a:ln>
              <a:solidFill>
                <a:srgbClr val="FF7DFF"/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30AFBC1B-4136-474E-8514-22F9DDC5AB3B}"/>
                    </a:ext>
                  </a:extLst>
                </p:cNvPr>
                <p:cNvSpPr txBox="1"/>
                <p:nvPr/>
              </p:nvSpPr>
              <p:spPr>
                <a:xfrm>
                  <a:off x="1936023" y="3305602"/>
                  <a:ext cx="214866" cy="140407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solidFill>
                                  <a:srgbClr val="FF7D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smtClean="0">
                                <a:solidFill>
                                  <a:srgbClr val="FF7D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rgbClr val="FF7DFF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oMath>
                    </m:oMathPara>
                  </a14:m>
                  <a:endParaRPr lang="en-US" sz="1400" dirty="0">
                    <a:solidFill>
                      <a:srgbClr val="FF7DFF"/>
                    </a:solidFill>
                  </a:endParaRP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30AFBC1B-4136-474E-8514-22F9DDC5AB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36023" y="3305602"/>
                  <a:ext cx="214866" cy="1404074"/>
                </a:xfrm>
                <a:prstGeom prst="rect">
                  <a:avLst/>
                </a:prstGeom>
                <a:blipFill>
                  <a:blip r:embed="rId9"/>
                  <a:stretch>
                    <a:fillRect l="-11111" r="-5556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E44560C-25A0-4239-BF17-4433BF47D992}"/>
              </a:ext>
            </a:extLst>
          </p:cNvPr>
          <p:cNvGrpSpPr/>
          <p:nvPr/>
        </p:nvGrpSpPr>
        <p:grpSpPr>
          <a:xfrm>
            <a:off x="3484600" y="2896916"/>
            <a:ext cx="603849" cy="218752"/>
            <a:chOff x="3332200" y="2896916"/>
            <a:chExt cx="603849" cy="218752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18DF0215-8B66-4E73-B053-E0F81360DCCD}"/>
                </a:ext>
              </a:extLst>
            </p:cNvPr>
            <p:cNvCxnSpPr/>
            <p:nvPr/>
          </p:nvCxnSpPr>
          <p:spPr>
            <a:xfrm>
              <a:off x="3332200" y="3051633"/>
              <a:ext cx="60384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4EC68425-48D7-4345-9973-3474AE65BA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90934" y="2896916"/>
              <a:ext cx="0" cy="218752"/>
            </a:xfrm>
            <a:prstGeom prst="straightConnector1">
              <a:avLst/>
            </a:prstGeom>
            <a:ln w="38100">
              <a:solidFill>
                <a:srgbClr val="FF33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126C05B6-315C-40DB-AD9F-423CC1D602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3782" y="2896916"/>
              <a:ext cx="0" cy="218752"/>
            </a:xfrm>
            <a:prstGeom prst="straightConnector1">
              <a:avLst/>
            </a:prstGeom>
            <a:ln w="38100">
              <a:solidFill>
                <a:srgbClr val="00009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ACE2B7E7-3A79-4D6F-B440-9738DBB11BD7}"/>
              </a:ext>
            </a:extLst>
          </p:cNvPr>
          <p:cNvGrpSpPr/>
          <p:nvPr/>
        </p:nvGrpSpPr>
        <p:grpSpPr>
          <a:xfrm>
            <a:off x="3496104" y="2243995"/>
            <a:ext cx="603849" cy="3155698"/>
            <a:chOff x="3343704" y="2243995"/>
            <a:chExt cx="603849" cy="3155698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DE1F1B2F-8AEC-4CE0-9EF6-2795C3A23AD8}"/>
                </a:ext>
              </a:extLst>
            </p:cNvPr>
            <p:cNvGrpSpPr/>
            <p:nvPr/>
          </p:nvGrpSpPr>
          <p:grpSpPr>
            <a:xfrm>
              <a:off x="3343704" y="5174987"/>
              <a:ext cx="603849" cy="224706"/>
              <a:chOff x="3343704" y="5174987"/>
              <a:chExt cx="603849" cy="224706"/>
            </a:xfrm>
          </p:grpSpPr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D3B2157A-872A-417E-8817-A2EE566AD3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79956" y="5179719"/>
                <a:ext cx="0" cy="219974"/>
              </a:xfrm>
              <a:prstGeom prst="straightConnector1">
                <a:avLst/>
              </a:prstGeom>
              <a:ln w="38100">
                <a:solidFill>
                  <a:srgbClr val="FF33C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9363F20B-C199-464A-8CAB-45971CDB0174}"/>
                  </a:ext>
                </a:extLst>
              </p:cNvPr>
              <p:cNvCxnSpPr/>
              <p:nvPr/>
            </p:nvCxnSpPr>
            <p:spPr>
              <a:xfrm>
                <a:off x="3343704" y="5250889"/>
                <a:ext cx="60384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4C7027E8-26A7-46E3-839A-BC9E36E8BD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83782" y="5174987"/>
                <a:ext cx="0" cy="219974"/>
              </a:xfrm>
              <a:prstGeom prst="straightConnector1">
                <a:avLst/>
              </a:prstGeom>
              <a:ln w="38100">
                <a:solidFill>
                  <a:srgbClr val="00009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8FBE65E1-A7F0-4248-AC4C-DCF434A18E84}"/>
                </a:ext>
              </a:extLst>
            </p:cNvPr>
            <p:cNvGrpSpPr/>
            <p:nvPr/>
          </p:nvGrpSpPr>
          <p:grpSpPr>
            <a:xfrm>
              <a:off x="3416873" y="2243995"/>
              <a:ext cx="437816" cy="216947"/>
              <a:chOff x="3416873" y="2243995"/>
              <a:chExt cx="437816" cy="21694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8" name="TextBox 77">
                    <a:extLst>
                      <a:ext uri="{FF2B5EF4-FFF2-40B4-BE49-F238E27FC236}">
                        <a16:creationId xmlns:a16="http://schemas.microsoft.com/office/drawing/2014/main" id="{F5B953FE-8B84-4D44-8C3E-FF91C690FBAC}"/>
                      </a:ext>
                    </a:extLst>
                  </p:cNvPr>
                  <p:cNvSpPr txBox="1"/>
                  <p:nvPr/>
                </p:nvSpPr>
                <p:spPr>
                  <a:xfrm>
                    <a:off x="3416873" y="2245498"/>
                    <a:ext cx="133818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78" name="TextBox 77">
                    <a:extLst>
                      <a:ext uri="{FF2B5EF4-FFF2-40B4-BE49-F238E27FC236}">
                        <a16:creationId xmlns:a16="http://schemas.microsoft.com/office/drawing/2014/main" id="{F5B953FE-8B84-4D44-8C3E-FF91C690FBA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16873" y="2245498"/>
                    <a:ext cx="133818" cy="21544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23810" r="-1428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9" name="TextBox 78">
                    <a:extLst>
                      <a:ext uri="{FF2B5EF4-FFF2-40B4-BE49-F238E27FC236}">
                        <a16:creationId xmlns:a16="http://schemas.microsoft.com/office/drawing/2014/main" id="{C5790A06-3D33-49AF-B41C-1486C0CCE9B6}"/>
                      </a:ext>
                    </a:extLst>
                  </p:cNvPr>
                  <p:cNvSpPr txBox="1"/>
                  <p:nvPr/>
                </p:nvSpPr>
                <p:spPr>
                  <a:xfrm>
                    <a:off x="3713047" y="2243995"/>
                    <a:ext cx="14164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79" name="TextBox 78">
                    <a:extLst>
                      <a:ext uri="{FF2B5EF4-FFF2-40B4-BE49-F238E27FC236}">
                        <a16:creationId xmlns:a16="http://schemas.microsoft.com/office/drawing/2014/main" id="{C5790A06-3D33-49AF-B41C-1486C0CCE9B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13047" y="2243995"/>
                    <a:ext cx="141642" cy="21544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30435" r="-30435" b="-2571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AC4FE4-5DF4-4D58-8D35-ACCC8E54F0CD}"/>
              </a:ext>
            </a:extLst>
          </p:cNvPr>
          <p:cNvGrpSpPr/>
          <p:nvPr/>
        </p:nvGrpSpPr>
        <p:grpSpPr>
          <a:xfrm>
            <a:off x="1944638" y="2844377"/>
            <a:ext cx="220248" cy="2624049"/>
            <a:chOff x="1936356" y="2860675"/>
            <a:chExt cx="220248" cy="2624049"/>
          </a:xfrm>
        </p:grpSpPr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32796D94-4C2F-46A8-A127-A7111A348E57}"/>
                </a:ext>
              </a:extLst>
            </p:cNvPr>
            <p:cNvCxnSpPr>
              <a:cxnSpLocks/>
            </p:cNvCxnSpPr>
            <p:nvPr/>
          </p:nvCxnSpPr>
          <p:spPr>
            <a:xfrm>
              <a:off x="2156604" y="2860675"/>
              <a:ext cx="0" cy="2624049"/>
            </a:xfrm>
            <a:prstGeom prst="straightConnector1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FFE70630-C41D-425D-8D52-FE64554A66CC}"/>
                    </a:ext>
                  </a:extLst>
                </p:cNvPr>
                <p:cNvSpPr txBox="1"/>
                <p:nvPr/>
              </p:nvSpPr>
              <p:spPr>
                <a:xfrm>
                  <a:off x="1936356" y="3999681"/>
                  <a:ext cx="206018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solidFill>
                                  <a:schemeClr val="accent2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smtClean="0">
                                <a:solidFill>
                                  <a:schemeClr val="accent2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accent2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US" sz="14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FFE70630-C41D-425D-8D52-FE64554A66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36356" y="3999681"/>
                  <a:ext cx="206018" cy="215444"/>
                </a:xfrm>
                <a:prstGeom prst="rect">
                  <a:avLst/>
                </a:prstGeom>
                <a:blipFill>
                  <a:blip r:embed="rId12"/>
                  <a:stretch>
                    <a:fillRect l="-11765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D726BDD5-C59E-4920-BA3C-F3BD750E0737}"/>
                  </a:ext>
                </a:extLst>
              </p:cNvPr>
              <p:cNvSpPr txBox="1"/>
              <p:nvPr/>
            </p:nvSpPr>
            <p:spPr>
              <a:xfrm>
                <a:off x="3218460" y="1800376"/>
                <a:ext cx="1147365" cy="3965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Fill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1400" b="0" i="1" smtClean="0">
                        <a:solidFill>
                          <a:srgbClr val="FF33CC"/>
                        </a:solidFill>
                        <a:latin typeface="Cambria Math" panose="02040503050406030204" pitchFamily="18" charset="0"/>
                      </a:rPr>
                      <m:t>=+</m:t>
                    </m:r>
                    <m:f>
                      <m:fPr>
                        <m:ctrlPr>
                          <a:rPr lang="en-US" sz="1400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400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D726BDD5-C59E-4920-BA3C-F3BD750E07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8460" y="1800376"/>
                <a:ext cx="1147365" cy="396519"/>
              </a:xfrm>
              <a:prstGeom prst="rect">
                <a:avLst/>
              </a:prstGeom>
              <a:blipFill>
                <a:blip r:embed="rId13"/>
                <a:stretch>
                  <a:fillRect l="-1596" b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7" name="Group 126">
            <a:extLst>
              <a:ext uri="{FF2B5EF4-FFF2-40B4-BE49-F238E27FC236}">
                <a16:creationId xmlns:a16="http://schemas.microsoft.com/office/drawing/2014/main" id="{96A517A0-142C-44E5-9381-BEE6FDD5751E}"/>
              </a:ext>
            </a:extLst>
          </p:cNvPr>
          <p:cNvGrpSpPr/>
          <p:nvPr/>
        </p:nvGrpSpPr>
        <p:grpSpPr>
          <a:xfrm>
            <a:off x="4722870" y="1819434"/>
            <a:ext cx="1187867" cy="4049198"/>
            <a:chOff x="4722870" y="1819434"/>
            <a:chExt cx="1187867" cy="4049198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20ED0013-1733-494D-9AA8-9F7075BD5BDA}"/>
                </a:ext>
              </a:extLst>
            </p:cNvPr>
            <p:cNvGrpSpPr/>
            <p:nvPr/>
          </p:nvGrpSpPr>
          <p:grpSpPr>
            <a:xfrm>
              <a:off x="4722870" y="2245226"/>
              <a:ext cx="868967" cy="3623406"/>
              <a:chOff x="4208520" y="2245226"/>
              <a:chExt cx="868967" cy="3623406"/>
            </a:xfrm>
          </p:grpSpPr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3C0EAB4D-927A-4818-B355-9FFB52D518F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58968" y="5564240"/>
                <a:ext cx="0" cy="218752"/>
              </a:xfrm>
              <a:prstGeom prst="straightConnector1">
                <a:avLst/>
              </a:prstGeom>
              <a:ln w="38100">
                <a:solidFill>
                  <a:srgbClr val="FF33C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2D39DDD5-6D64-4F81-B3B0-B95156AE3697}"/>
                  </a:ext>
                </a:extLst>
              </p:cNvPr>
              <p:cNvCxnSpPr/>
              <p:nvPr/>
            </p:nvCxnSpPr>
            <p:spPr>
              <a:xfrm>
                <a:off x="4462134" y="5714225"/>
                <a:ext cx="60384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2AD32837-229A-4966-840E-4D3472F36C81}"/>
                  </a:ext>
                </a:extLst>
              </p:cNvPr>
              <p:cNvCxnSpPr/>
              <p:nvPr/>
            </p:nvCxnSpPr>
            <p:spPr>
              <a:xfrm>
                <a:off x="4473638" y="2590759"/>
                <a:ext cx="60384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Arrow Connector 103">
                <a:extLst>
                  <a:ext uri="{FF2B5EF4-FFF2-40B4-BE49-F238E27FC236}">
                    <a16:creationId xmlns:a16="http://schemas.microsoft.com/office/drawing/2014/main" id="{63909608-6C4E-4432-A122-1795D5A1B0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7990" y="2514857"/>
                <a:ext cx="0" cy="219974"/>
              </a:xfrm>
              <a:prstGeom prst="straightConnector1">
                <a:avLst/>
              </a:prstGeom>
              <a:ln w="38100">
                <a:solidFill>
                  <a:srgbClr val="FF33C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Arrow Connector 106">
                <a:extLst>
                  <a:ext uri="{FF2B5EF4-FFF2-40B4-BE49-F238E27FC236}">
                    <a16:creationId xmlns:a16="http://schemas.microsoft.com/office/drawing/2014/main" id="{7A47EC57-8583-4794-9689-79A0B85D550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64273" y="2447501"/>
                <a:ext cx="0" cy="218752"/>
              </a:xfrm>
              <a:prstGeom prst="straightConnector1">
                <a:avLst/>
              </a:prstGeom>
              <a:ln w="38100">
                <a:solidFill>
                  <a:srgbClr val="00009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722C29F7-E393-4E66-AE96-AB965CF2F7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51816" y="5648658"/>
                <a:ext cx="0" cy="219974"/>
              </a:xfrm>
              <a:prstGeom prst="straightConnector1">
                <a:avLst/>
              </a:prstGeom>
              <a:ln w="38100">
                <a:solidFill>
                  <a:srgbClr val="00009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DE7C89D6-2ADA-4CFA-8006-5ED168CCD302}"/>
                      </a:ext>
                    </a:extLst>
                  </p:cNvPr>
                  <p:cNvSpPr txBox="1"/>
                  <p:nvPr/>
                </p:nvSpPr>
                <p:spPr>
                  <a:xfrm>
                    <a:off x="4584907" y="2246729"/>
                    <a:ext cx="133818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DE7C89D6-2ADA-4CFA-8006-5ED168CCD30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84907" y="2246729"/>
                    <a:ext cx="133818" cy="21544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8182" r="-1363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0" name="TextBox 109">
                    <a:extLst>
                      <a:ext uri="{FF2B5EF4-FFF2-40B4-BE49-F238E27FC236}">
                        <a16:creationId xmlns:a16="http://schemas.microsoft.com/office/drawing/2014/main" id="{5D2B0DDF-594C-48DF-8D69-EDFB5F0C57CD}"/>
                      </a:ext>
                    </a:extLst>
                  </p:cNvPr>
                  <p:cNvSpPr txBox="1"/>
                  <p:nvPr/>
                </p:nvSpPr>
                <p:spPr>
                  <a:xfrm>
                    <a:off x="4881081" y="2245226"/>
                    <a:ext cx="14164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110" name="TextBox 109">
                    <a:extLst>
                      <a:ext uri="{FF2B5EF4-FFF2-40B4-BE49-F238E27FC236}">
                        <a16:creationId xmlns:a16="http://schemas.microsoft.com/office/drawing/2014/main" id="{5D2B0DDF-594C-48DF-8D69-EDFB5F0C57C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81081" y="2245226"/>
                    <a:ext cx="141642" cy="21544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30435" r="-30435" b="-2222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CE6249E6-D796-4BF9-AF09-66264A858574}"/>
                  </a:ext>
                </a:extLst>
              </p:cNvPr>
              <p:cNvGrpSpPr/>
              <p:nvPr/>
            </p:nvGrpSpPr>
            <p:grpSpPr>
              <a:xfrm>
                <a:off x="4208520" y="2612157"/>
                <a:ext cx="614185" cy="3086425"/>
                <a:chOff x="1542419" y="2860675"/>
                <a:chExt cx="614185" cy="2624049"/>
              </a:xfrm>
            </p:grpSpPr>
            <p:cxnSp>
              <p:nvCxnSpPr>
                <p:cNvPr id="122" name="Straight Arrow Connector 121">
                  <a:extLst>
                    <a:ext uri="{FF2B5EF4-FFF2-40B4-BE49-F238E27FC236}">
                      <a16:creationId xmlns:a16="http://schemas.microsoft.com/office/drawing/2014/main" id="{F2C51FF4-DBE7-495F-BC85-A88D7063F6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56604" y="2860675"/>
                  <a:ext cx="0" cy="262404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prstDash val="sysDot"/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3" name="TextBox 122">
                      <a:extLst>
                        <a:ext uri="{FF2B5EF4-FFF2-40B4-BE49-F238E27FC236}">
                          <a16:creationId xmlns:a16="http://schemas.microsoft.com/office/drawing/2014/main" id="{6F5F6699-9050-4A95-9039-DF8DE22AB03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542419" y="3747691"/>
                      <a:ext cx="595228" cy="197288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4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23" name="TextBox 122">
                      <a:extLst>
                        <a:ext uri="{FF2B5EF4-FFF2-40B4-BE49-F238E27FC236}">
                          <a16:creationId xmlns:a16="http://schemas.microsoft.com/office/drawing/2014/main" id="{6F5F6699-9050-4A95-9039-DF8DE22AB03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542419" y="3747691"/>
                      <a:ext cx="595228" cy="197288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l="-4124" r="-2062" b="-1842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BFE5B48A-4651-48AD-9DD7-2D3CDC7B1595}"/>
                    </a:ext>
                  </a:extLst>
                </p:cNvPr>
                <p:cNvSpPr txBox="1"/>
                <p:nvPr/>
              </p:nvSpPr>
              <p:spPr>
                <a:xfrm>
                  <a:off x="4763372" y="1819434"/>
                  <a:ext cx="1147365" cy="3965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Fill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rgbClr val="FF33CC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1400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BFE5B48A-4651-48AD-9DD7-2D3CDC7B15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63372" y="1819434"/>
                  <a:ext cx="1147365" cy="396519"/>
                </a:xfrm>
                <a:prstGeom prst="rect">
                  <a:avLst/>
                </a:prstGeom>
                <a:blipFill>
                  <a:blip r:embed="rId15"/>
                  <a:stretch>
                    <a:fillRect l="-1587" b="-45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99" name="Picture 98">
            <a:extLst>
              <a:ext uri="{FF2B5EF4-FFF2-40B4-BE49-F238E27FC236}">
                <a16:creationId xmlns:a16="http://schemas.microsoft.com/office/drawing/2014/main" id="{05728B6E-AEF4-4761-A16A-8836C4ED9F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70" r="36719"/>
          <a:stretch/>
        </p:blipFill>
        <p:spPr>
          <a:xfrm>
            <a:off x="3212979" y="1191"/>
            <a:ext cx="1387595" cy="1123176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5CD835F2-8888-4B9F-B169-16A5674A8B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03" r="1564"/>
          <a:stretch/>
        </p:blipFill>
        <p:spPr>
          <a:xfrm>
            <a:off x="4638675" y="1191"/>
            <a:ext cx="1323975" cy="112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3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8CA3-3DA2-4CBF-8E31-9E5EDD38A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DNP Target Basics - Deuteron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7534CD-B9B5-41F9-8E81-617EA7445A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456713" y="1897400"/>
                <a:ext cx="4332059" cy="4330591"/>
              </a:xfrm>
            </p:spPr>
            <p:txBody>
              <a:bodyPr>
                <a:normAutofit/>
              </a:bodyPr>
              <a:lstStyle/>
              <a:p>
                <a:r>
                  <a:rPr lang="en-US" sz="1600" dirty="0"/>
                  <a:t>And we need to shift the energy levels further in order to determine how many are in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1400" dirty="0"/>
              </a:p>
              <a:p>
                <a:pPr lvl="1"/>
                <a:r>
                  <a:rPr lang="en-US" sz="1400" dirty="0"/>
                  <a:t>We need that information to determine tensor polarization</a:t>
                </a:r>
              </a:p>
              <a:p>
                <a:pPr lvl="1"/>
                <a:endParaRPr lang="en-US" sz="1400" dirty="0"/>
              </a:p>
              <a:p>
                <a:pPr lvl="1"/>
                <a:endParaRPr lang="en-US" sz="1400" dirty="0"/>
              </a:p>
              <a:p>
                <a:pPr lvl="1"/>
                <a:endParaRPr lang="en-US" sz="1400" dirty="0"/>
              </a:p>
              <a:p>
                <a:pPr lvl="1"/>
                <a:endParaRPr lang="en-US" sz="1400" dirty="0"/>
              </a:p>
              <a:p>
                <a:r>
                  <a:rPr lang="en-US" sz="1600" dirty="0"/>
                  <a:t>This happens in ND</a:t>
                </a:r>
                <a:r>
                  <a:rPr lang="en-US" sz="1600" baseline="-25000" dirty="0"/>
                  <a:t>3</a:t>
                </a:r>
                <a:r>
                  <a:rPr lang="en-US" sz="1600" dirty="0"/>
                  <a:t> due to a quadrupole electric field from electronic molecular structure</a:t>
                </a:r>
              </a:p>
              <a:p>
                <a:r>
                  <a:rPr lang="en-US" sz="1600" dirty="0"/>
                  <a:t>This gets complex quickly, and is dependent on the angle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1600" dirty="0"/>
                  <a:t> between the electric quadrupole field and external magnetic field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7534CD-B9B5-41F9-8E81-617EA7445A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56713" y="1897400"/>
                <a:ext cx="4332059" cy="4330591"/>
              </a:xfrm>
              <a:blipFill>
                <a:blip r:embed="rId2"/>
                <a:stretch>
                  <a:fillRect l="-703" t="-985" r="-2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D5D5B-50D4-46E7-ADCF-41F1731A4E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6401" y="645978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6/17/2022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A73F0-3867-4AB6-97AE-405A884CE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8001" y="6459785"/>
            <a:ext cx="86391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Hall A/C Users Group Meeting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9A454-9878-4301-B014-0D77F2B02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E78FB5D9-B382-4296-B4CF-85C35190514A}"/>
              </a:ext>
            </a:extLst>
          </p:cNvPr>
          <p:cNvGrpSpPr/>
          <p:nvPr/>
        </p:nvGrpSpPr>
        <p:grpSpPr>
          <a:xfrm>
            <a:off x="8435529" y="2976466"/>
            <a:ext cx="2359471" cy="922583"/>
            <a:chOff x="59180" y="2985031"/>
            <a:chExt cx="3870414" cy="15133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0DA06B25-6C92-4578-B644-8AE3E50436D8}"/>
                    </a:ext>
                  </a:extLst>
                </p:cNvPr>
                <p:cNvSpPr txBox="1"/>
                <p:nvPr/>
              </p:nvSpPr>
              <p:spPr>
                <a:xfrm>
                  <a:off x="59180" y="4164429"/>
                  <a:ext cx="3324998" cy="33398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sz="1400" dirty="0"/>
                    <a:t>Tensor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)−2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0DA06B25-6C92-4578-B644-8AE3E50436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180" y="4164429"/>
                  <a:ext cx="3324998" cy="333981"/>
                </a:xfrm>
                <a:prstGeom prst="rect">
                  <a:avLst/>
                </a:prstGeom>
                <a:blipFill>
                  <a:blip r:embed="rId5"/>
                  <a:stretch>
                    <a:fillRect l="-5422" t="-26471" r="-6627" b="-558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D550D210-0896-45DB-9716-5DF988E88127}"/>
                </a:ext>
              </a:extLst>
            </p:cNvPr>
            <p:cNvGrpSpPr/>
            <p:nvPr/>
          </p:nvGrpSpPr>
          <p:grpSpPr>
            <a:xfrm>
              <a:off x="190155" y="2985031"/>
              <a:ext cx="3739439" cy="1001942"/>
              <a:chOff x="-101389" y="3223567"/>
              <a:chExt cx="3739439" cy="1001942"/>
            </a:xfrm>
          </p:grpSpPr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64547EC0-FD02-4809-A703-012002E6370D}"/>
                  </a:ext>
                </a:extLst>
              </p:cNvPr>
              <p:cNvSpPr txBox="1"/>
              <p:nvPr/>
            </p:nvSpPr>
            <p:spPr>
              <a:xfrm>
                <a:off x="-101389" y="3223567"/>
                <a:ext cx="2947679" cy="10019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/>
                  <a:t>(    +    )-2</a:t>
                </a:r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FE67F242-5E83-4AE7-8CE5-E1171F05AFB4}"/>
                  </a:ext>
                </a:extLst>
              </p:cNvPr>
              <p:cNvGrpSpPr/>
              <p:nvPr/>
            </p:nvGrpSpPr>
            <p:grpSpPr>
              <a:xfrm>
                <a:off x="2843109" y="3460365"/>
                <a:ext cx="794941" cy="664117"/>
                <a:chOff x="4366236" y="4184062"/>
                <a:chExt cx="1704028" cy="1423596"/>
              </a:xfrm>
            </p:grpSpPr>
            <p:pic>
              <p:nvPicPr>
                <p:cNvPr id="119" name="Picture 118">
                  <a:extLst>
                    <a:ext uri="{FF2B5EF4-FFF2-40B4-BE49-F238E27FC236}">
                      <a16:creationId xmlns:a16="http://schemas.microsoft.com/office/drawing/2014/main" id="{BD4F4947-4D65-48A1-82EE-E39A7C1CE3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080" r="8840"/>
                <a:stretch/>
              </p:blipFill>
              <p:spPr>
                <a:xfrm rot="2249605">
                  <a:off x="4366236" y="4184062"/>
                  <a:ext cx="1086903" cy="1423596"/>
                </a:xfrm>
                <a:prstGeom prst="rect">
                  <a:avLst/>
                </a:prstGeom>
              </p:spPr>
            </p:pic>
            <p:sp>
              <p:nvSpPr>
                <p:cNvPr id="120" name="Up Arrow 66">
                  <a:extLst>
                    <a:ext uri="{FF2B5EF4-FFF2-40B4-BE49-F238E27FC236}">
                      <a16:creationId xmlns:a16="http://schemas.microsoft.com/office/drawing/2014/main" id="{7ADD2129-5AB6-4388-BB5B-B5F5133FFF89}"/>
                    </a:ext>
                  </a:extLst>
                </p:cNvPr>
                <p:cNvSpPr/>
                <p:nvPr/>
              </p:nvSpPr>
              <p:spPr>
                <a:xfrm>
                  <a:off x="5519419" y="4543476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129" name="Up Arrow 67">
                  <a:extLst>
                    <a:ext uri="{FF2B5EF4-FFF2-40B4-BE49-F238E27FC236}">
                      <a16:creationId xmlns:a16="http://schemas.microsoft.com/office/drawing/2014/main" id="{C1F8C433-4C04-475C-BFDA-9F071938A859}"/>
                    </a:ext>
                  </a:extLst>
                </p:cNvPr>
                <p:cNvSpPr/>
                <p:nvPr/>
              </p:nvSpPr>
              <p:spPr>
                <a:xfrm rot="10800000">
                  <a:off x="5815563" y="4543476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08F97044-155D-432C-BBE6-00A51D79CD2E}"/>
                  </a:ext>
                </a:extLst>
              </p:cNvPr>
              <p:cNvGrpSpPr/>
              <p:nvPr/>
            </p:nvGrpSpPr>
            <p:grpSpPr>
              <a:xfrm>
                <a:off x="181450" y="3449606"/>
                <a:ext cx="705707" cy="669979"/>
                <a:chOff x="-74520" y="1810707"/>
                <a:chExt cx="1512748" cy="1436161"/>
              </a:xfrm>
            </p:grpSpPr>
            <p:pic>
              <p:nvPicPr>
                <p:cNvPr id="115" name="Picture 114">
                  <a:extLst>
                    <a:ext uri="{FF2B5EF4-FFF2-40B4-BE49-F238E27FC236}">
                      <a16:creationId xmlns:a16="http://schemas.microsoft.com/office/drawing/2014/main" id="{62FED739-A948-4D42-8B56-79ECD7A810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4059"/>
                <a:stretch/>
              </p:blipFill>
              <p:spPr>
                <a:xfrm rot="2249605">
                  <a:off x="-74520" y="1810707"/>
                  <a:ext cx="1346657" cy="1423596"/>
                </a:xfrm>
                <a:prstGeom prst="rect">
                  <a:avLst/>
                </a:prstGeom>
              </p:spPr>
            </p:pic>
            <p:sp>
              <p:nvSpPr>
                <p:cNvPr id="116" name="Up Arrow 63">
                  <a:extLst>
                    <a:ext uri="{FF2B5EF4-FFF2-40B4-BE49-F238E27FC236}">
                      <a16:creationId xmlns:a16="http://schemas.microsoft.com/office/drawing/2014/main" id="{ED58C2B4-6AF1-4671-ABD5-B7CD941BFFF1}"/>
                    </a:ext>
                  </a:extLst>
                </p:cNvPr>
                <p:cNvSpPr/>
                <p:nvPr/>
              </p:nvSpPr>
              <p:spPr>
                <a:xfrm>
                  <a:off x="1183527" y="1843945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118" name="Up Arrow 64">
                  <a:extLst>
                    <a:ext uri="{FF2B5EF4-FFF2-40B4-BE49-F238E27FC236}">
                      <a16:creationId xmlns:a16="http://schemas.microsoft.com/office/drawing/2014/main" id="{A6B72E20-539F-4F41-9DA6-33F7255FE1FF}"/>
                    </a:ext>
                  </a:extLst>
                </p:cNvPr>
                <p:cNvSpPr/>
                <p:nvPr/>
              </p:nvSpPr>
              <p:spPr>
                <a:xfrm>
                  <a:off x="1175448" y="2628392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DA01DE81-CEFA-4C7B-9E74-41DD58AE4699}"/>
                  </a:ext>
                </a:extLst>
              </p:cNvPr>
              <p:cNvGrpSpPr/>
              <p:nvPr/>
            </p:nvGrpSpPr>
            <p:grpSpPr>
              <a:xfrm>
                <a:off x="1275570" y="3444859"/>
                <a:ext cx="705707" cy="669979"/>
                <a:chOff x="2163443" y="1822630"/>
                <a:chExt cx="1512748" cy="1436161"/>
              </a:xfrm>
            </p:grpSpPr>
            <p:pic>
              <p:nvPicPr>
                <p:cNvPr id="112" name="Picture 111">
                  <a:extLst>
                    <a:ext uri="{FF2B5EF4-FFF2-40B4-BE49-F238E27FC236}">
                      <a16:creationId xmlns:a16="http://schemas.microsoft.com/office/drawing/2014/main" id="{B88D271D-5707-4CDD-8FE4-6F05324BD1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4059"/>
                <a:stretch/>
              </p:blipFill>
              <p:spPr>
                <a:xfrm rot="2249605">
                  <a:off x="2163443" y="1822630"/>
                  <a:ext cx="1346657" cy="1423596"/>
                </a:xfrm>
                <a:prstGeom prst="rect">
                  <a:avLst/>
                </a:prstGeom>
              </p:spPr>
            </p:pic>
            <p:sp>
              <p:nvSpPr>
                <p:cNvPr id="113" name="Up Arrow 60">
                  <a:extLst>
                    <a:ext uri="{FF2B5EF4-FFF2-40B4-BE49-F238E27FC236}">
                      <a16:creationId xmlns:a16="http://schemas.microsoft.com/office/drawing/2014/main" id="{D393D3A4-6F9F-4FDA-A726-26776D92356B}"/>
                    </a:ext>
                  </a:extLst>
                </p:cNvPr>
                <p:cNvSpPr/>
                <p:nvPr/>
              </p:nvSpPr>
              <p:spPr>
                <a:xfrm rot="10800000">
                  <a:off x="3421490" y="1855868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114" name="Up Arrow 61">
                  <a:extLst>
                    <a:ext uri="{FF2B5EF4-FFF2-40B4-BE49-F238E27FC236}">
                      <a16:creationId xmlns:a16="http://schemas.microsoft.com/office/drawing/2014/main" id="{09B074FD-5C84-4E5F-AACE-D499A017D635}"/>
                    </a:ext>
                  </a:extLst>
                </p:cNvPr>
                <p:cNvSpPr/>
                <p:nvPr/>
              </p:nvSpPr>
              <p:spPr>
                <a:xfrm rot="10800000">
                  <a:off x="3413411" y="2640315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A794E31F-46E6-4892-8816-9FE6E8A065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97000" y="1845732"/>
                <a:ext cx="10391771" cy="823743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/>
                  <a:t>We can do the same thing but with the deuteron</a:t>
                </a:r>
              </a:p>
              <a:p>
                <a:pPr lvl="1"/>
                <a:r>
                  <a:rPr lang="en-US" sz="1400" dirty="0"/>
                  <a:t>Instead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40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14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f>
                      <m:fPr>
                        <m:type m:val="skw"/>
                        <m:ctrlP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400" dirty="0"/>
                  <a:t>, the deuteron has 3 spin states: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40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1400" i="1" smtClean="0">
                        <a:latin typeface="Cambria Math" panose="02040503050406030204" pitchFamily="18" charset="0"/>
                      </a:rPr>
                      <m:t>=−1, 0, 1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A794E31F-46E6-4892-8816-9FE6E8A065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7000" y="1845732"/>
                <a:ext cx="10391771" cy="823743"/>
              </a:xfrm>
              <a:prstGeom prst="rect">
                <a:avLst/>
              </a:prstGeom>
              <a:blipFill>
                <a:blip r:embed="rId7"/>
                <a:stretch>
                  <a:fillRect l="-469" t="-7407" b="-29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E9AE313C-3E84-4418-8DFB-F76E1B8B3A77}"/>
              </a:ext>
            </a:extLst>
          </p:cNvPr>
          <p:cNvSpPr/>
          <p:nvPr/>
        </p:nvSpPr>
        <p:spPr>
          <a:xfrm>
            <a:off x="5463540" y="282787"/>
            <a:ext cx="632460" cy="7335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83BBF93-B66E-4A1E-BCCD-069062313553}"/>
              </a:ext>
            </a:extLst>
          </p:cNvPr>
          <p:cNvSpPr/>
          <p:nvPr/>
        </p:nvSpPr>
        <p:spPr>
          <a:xfrm>
            <a:off x="7310846" y="84256"/>
            <a:ext cx="728504" cy="380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884C9CE-C4EF-4652-8CBB-0540B9C3371E}"/>
              </a:ext>
            </a:extLst>
          </p:cNvPr>
          <p:cNvSpPr/>
          <p:nvPr/>
        </p:nvSpPr>
        <p:spPr>
          <a:xfrm>
            <a:off x="7266373" y="701763"/>
            <a:ext cx="728504" cy="266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5A5921A-8514-481D-830D-C49AC106155B}"/>
              </a:ext>
            </a:extLst>
          </p:cNvPr>
          <p:cNvGrpSpPr/>
          <p:nvPr/>
        </p:nvGrpSpPr>
        <p:grpSpPr>
          <a:xfrm>
            <a:off x="152131" y="81194"/>
            <a:ext cx="1636029" cy="6238324"/>
            <a:chOff x="152131" y="81194"/>
            <a:chExt cx="1636029" cy="6238324"/>
          </a:xfrm>
        </p:grpSpPr>
        <p:pic>
          <p:nvPicPr>
            <p:cNvPr id="15" name="Picture 1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91F8048E-4F5E-4113-B6C6-C1E51144D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20790" r="78080"/>
            <a:stretch/>
          </p:blipFill>
          <p:spPr>
            <a:xfrm>
              <a:off x="152131" y="2377439"/>
              <a:ext cx="1562369" cy="3942079"/>
            </a:xfrm>
            <a:prstGeom prst="rect">
              <a:avLst/>
            </a:prstGeom>
          </p:spPr>
        </p:pic>
        <p:pic>
          <p:nvPicPr>
            <p:cNvPr id="49" name="Picture 48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71D70207-1932-4C8E-A1A7-DC050036EF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701" t="-1056" r="77047" b="83867"/>
            <a:stretch/>
          </p:blipFill>
          <p:spPr>
            <a:xfrm>
              <a:off x="701040" y="81194"/>
              <a:ext cx="1087120" cy="85541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1816A73-8D11-4348-B149-621FF1B3E5CB}"/>
              </a:ext>
            </a:extLst>
          </p:cNvPr>
          <p:cNvGrpSpPr/>
          <p:nvPr/>
        </p:nvGrpSpPr>
        <p:grpSpPr>
          <a:xfrm>
            <a:off x="152131" y="81194"/>
            <a:ext cx="2806401" cy="6238324"/>
            <a:chOff x="152131" y="81194"/>
            <a:chExt cx="2806401" cy="6238324"/>
          </a:xfrm>
        </p:grpSpPr>
        <p:pic>
          <p:nvPicPr>
            <p:cNvPr id="52" name="Picture 51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41F88AC0-EB67-4156-B551-6EA63EC11D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20790" r="61910"/>
            <a:stretch/>
          </p:blipFill>
          <p:spPr>
            <a:xfrm>
              <a:off x="152131" y="2377439"/>
              <a:ext cx="2714894" cy="3942079"/>
            </a:xfrm>
            <a:prstGeom prst="rect">
              <a:avLst/>
            </a:prstGeom>
          </p:spPr>
        </p:pic>
        <p:pic>
          <p:nvPicPr>
            <p:cNvPr id="53" name="Picture 52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14000ABF-25FB-4FA6-86AA-E4EE474C70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699" t="-1056" r="60628" b="83867"/>
            <a:stretch/>
          </p:blipFill>
          <p:spPr>
            <a:xfrm>
              <a:off x="701039" y="81194"/>
              <a:ext cx="2257493" cy="855412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955B6CD-CF98-4DCC-8A75-21C6EF9C3866}"/>
              </a:ext>
            </a:extLst>
          </p:cNvPr>
          <p:cNvGrpSpPr/>
          <p:nvPr/>
        </p:nvGrpSpPr>
        <p:grpSpPr>
          <a:xfrm>
            <a:off x="152204" y="80942"/>
            <a:ext cx="7187802" cy="6238324"/>
            <a:chOff x="152131" y="81194"/>
            <a:chExt cx="7187802" cy="6238324"/>
          </a:xfrm>
        </p:grpSpPr>
        <p:pic>
          <p:nvPicPr>
            <p:cNvPr id="55" name="Picture 5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886496DB-BEDD-4BF9-8AF8-BAF9D20E68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" t="20790" r="-846"/>
            <a:stretch/>
          </p:blipFill>
          <p:spPr>
            <a:xfrm>
              <a:off x="152131" y="2377439"/>
              <a:ext cx="7187802" cy="3942079"/>
            </a:xfrm>
            <a:prstGeom prst="rect">
              <a:avLst/>
            </a:prstGeom>
          </p:spPr>
        </p:pic>
        <p:pic>
          <p:nvPicPr>
            <p:cNvPr id="56" name="Picture 55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0288132F-F4C7-4BA8-AD19-DDE3804D2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698" t="-1056" r="2712" b="83867"/>
            <a:stretch/>
          </p:blipFill>
          <p:spPr>
            <a:xfrm>
              <a:off x="701039" y="81194"/>
              <a:ext cx="6385488" cy="855412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2C12676-67B7-4040-BBCA-81439F115807}"/>
              </a:ext>
            </a:extLst>
          </p:cNvPr>
          <p:cNvGrpSpPr/>
          <p:nvPr/>
        </p:nvGrpSpPr>
        <p:grpSpPr>
          <a:xfrm>
            <a:off x="352504" y="151377"/>
            <a:ext cx="6955833" cy="6067089"/>
            <a:chOff x="352504" y="151377"/>
            <a:chExt cx="6955833" cy="6067089"/>
          </a:xfrm>
        </p:grpSpPr>
        <p:pic>
          <p:nvPicPr>
            <p:cNvPr id="17" name="Picture 16" descr="A picture containing light, colorful, night&#10;&#10;Description automatically generated">
              <a:extLst>
                <a:ext uri="{FF2B5EF4-FFF2-40B4-BE49-F238E27FC236}">
                  <a16:creationId xmlns:a16="http://schemas.microsoft.com/office/drawing/2014/main" id="{D71E675E-8F10-478E-9778-8675F75169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19348"/>
            <a:stretch/>
          </p:blipFill>
          <p:spPr>
            <a:xfrm>
              <a:off x="352504" y="2236668"/>
              <a:ext cx="6954278" cy="3981798"/>
            </a:xfrm>
            <a:prstGeom prst="rect">
              <a:avLst/>
            </a:prstGeom>
          </p:spPr>
        </p:pic>
        <p:pic>
          <p:nvPicPr>
            <p:cNvPr id="57" name="Picture 56" descr="A picture containing light, colorful, night&#10;&#10;Description automatically generated">
              <a:extLst>
                <a:ext uri="{FF2B5EF4-FFF2-40B4-BE49-F238E27FC236}">
                  <a16:creationId xmlns:a16="http://schemas.microsoft.com/office/drawing/2014/main" id="{EBAB09A9-7EF4-47C8-BED2-B4BF6435FF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990" t="-1387" b="84129"/>
            <a:stretch/>
          </p:blipFill>
          <p:spPr>
            <a:xfrm>
              <a:off x="701039" y="151377"/>
              <a:ext cx="6607298" cy="852020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483EEA1B-37D3-4065-A124-B37004C21BE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1289" b="573"/>
          <a:stretch/>
        </p:blipFill>
        <p:spPr>
          <a:xfrm>
            <a:off x="8208814" y="31551"/>
            <a:ext cx="2063815" cy="1694081"/>
          </a:xfrm>
          <a:prstGeom prst="rect">
            <a:avLst/>
          </a:prstGeom>
        </p:spPr>
      </p:pic>
      <p:pic>
        <p:nvPicPr>
          <p:cNvPr id="26" name="Picture 25" descr="Diagram&#10;&#10;Description automatically generated">
            <a:extLst>
              <a:ext uri="{FF2B5EF4-FFF2-40B4-BE49-F238E27FC236}">
                <a16:creationId xmlns:a16="http://schemas.microsoft.com/office/drawing/2014/main" id="{3D1EBB53-8C03-4706-976F-674806A9BA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86822" y="31550"/>
            <a:ext cx="1219427" cy="167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09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41B63-888D-407A-94F1-50C3AC5A0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Polarization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81024AF-7D73-4C67-AAE0-FE5B0F3D315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3551632" cy="4023360"/>
              </a:xfrm>
            </p:spPr>
            <p:txBody>
              <a:bodyPr/>
              <a:lstStyle/>
              <a:p>
                <a:r>
                  <a:rPr lang="en-US" dirty="0"/>
                  <a:t>For vector polarization,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𝑐𝑐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𝑁𝑀𝑅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𝑐𝑐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81024AF-7D73-4C67-AAE0-FE5B0F3D31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3551632" cy="4023360"/>
              </a:xfrm>
              <a:blipFill>
                <a:blip r:embed="rId2"/>
                <a:stretch>
                  <a:fillRect l="-1715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55B4-5204-4C2A-AEBF-0EC924EB7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603489-4CC0-4862-82EF-14FF1ECEDEF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6/17/2022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4F49AA-BE41-419E-A65F-0682722EFE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Hall A/C Users Group Meeting           Elena Long &lt;elena.long@unh.edu&gt;</a:t>
            </a:r>
            <a:endParaRPr lang="en-US" dirty="0"/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BBB09E1-7E9D-4FD1-8942-41531CF885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730" r="52336"/>
          <a:stretch/>
        </p:blipFill>
        <p:spPr>
          <a:xfrm>
            <a:off x="605042" y="2786808"/>
            <a:ext cx="4536108" cy="319066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27E3B76-CB92-424F-8D72-CD8F2C806408}"/>
              </a:ext>
            </a:extLst>
          </p:cNvPr>
          <p:cNvGrpSpPr/>
          <p:nvPr/>
        </p:nvGrpSpPr>
        <p:grpSpPr>
          <a:xfrm>
            <a:off x="6258623" y="1855894"/>
            <a:ext cx="4622737" cy="4172105"/>
            <a:chOff x="6258623" y="1845734"/>
            <a:chExt cx="4622737" cy="41721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Content Placeholder 2">
                  <a:extLst>
                    <a:ext uri="{FF2B5EF4-FFF2-40B4-BE49-F238E27FC236}">
                      <a16:creationId xmlns:a16="http://schemas.microsoft.com/office/drawing/2014/main" id="{394D7221-4612-4024-9611-FF71AD001A7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540955" y="1845734"/>
                  <a:ext cx="3551632" cy="4023360"/>
                </a:xfrm>
                <a:prstGeom prst="rect">
                  <a:avLst/>
                </a:prstGeom>
              </p:spPr>
              <p:txBody>
                <a:bodyPr vert="horz" lIns="0" tIns="45720" rIns="0" bIns="45720" rtlCol="0">
                  <a:normAutofit/>
                </a:bodyPr>
                <a:lstStyle>
                  <a:lvl1pPr marL="91440" indent="-91440" algn="l" defTabSz="914400" rtl="0" eaLnBrk="1" latinLnBrk="0" hangingPunct="1">
                    <a:lnSpc>
                      <a:spcPct val="90000"/>
                    </a:lnSpc>
                    <a:spcBef>
                      <a:spcPts val="1200"/>
                    </a:spcBef>
                    <a:spcAft>
                      <a:spcPts val="200"/>
                    </a:spcAft>
                    <a:buClr>
                      <a:schemeClr val="accent1"/>
                    </a:buClr>
                    <a:buSzPct val="100000"/>
                    <a:buFont typeface="Calibri" panose="020F0502020204030204" pitchFamily="34" charset="0"/>
                    <a:buChar char=" "/>
                    <a:defRPr sz="20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84048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8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566928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749808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932688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1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3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5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7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dirty="0"/>
                    <a:t>For tensor polarization, </a:t>
                  </a: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𝑐𝑐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e>
                      </m:d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Content Placeholder 2">
                  <a:extLst>
                    <a:ext uri="{FF2B5EF4-FFF2-40B4-BE49-F238E27FC236}">
                      <a16:creationId xmlns:a16="http://schemas.microsoft.com/office/drawing/2014/main" id="{394D7221-4612-4024-9611-FF71AD001A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0955" y="1845734"/>
                  <a:ext cx="3551632" cy="4023360"/>
                </a:xfrm>
                <a:prstGeom prst="rect">
                  <a:avLst/>
                </a:prstGeom>
                <a:blipFill>
                  <a:blip r:embed="rId4"/>
                  <a:stretch>
                    <a:fillRect l="-1887" t="-15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Picture 15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489B7DCE-5DEB-41AF-AA29-5DFA5A190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8660" t="42334" r="41501"/>
            <a:stretch/>
          </p:blipFill>
          <p:spPr>
            <a:xfrm>
              <a:off x="6258623" y="2781146"/>
              <a:ext cx="4622737" cy="323669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DCB789A-3EE3-4A09-8554-3204EA59F642}"/>
              </a:ext>
            </a:extLst>
          </p:cNvPr>
          <p:cNvGrpSpPr/>
          <p:nvPr/>
        </p:nvGrpSpPr>
        <p:grpSpPr>
          <a:xfrm>
            <a:off x="9046443" y="2027197"/>
            <a:ext cx="2247273" cy="646331"/>
            <a:chOff x="9046443" y="2027197"/>
            <a:chExt cx="2247273" cy="6463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D524B9F-DAD8-489A-B2B7-C075F59A9B14}"/>
                    </a:ext>
                  </a:extLst>
                </p:cNvPr>
                <p:cNvSpPr txBox="1"/>
                <p:nvPr/>
              </p:nvSpPr>
              <p:spPr>
                <a:xfrm rot="21361961">
                  <a:off x="9726812" y="2027197"/>
                  <a:ext cx="1566904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Reducing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</m:oMath>
                  </a14:m>
                  <a:r>
                    <a:rPr lang="en-US" dirty="0"/>
                    <a:t> </a:t>
                  </a:r>
                </a:p>
                <a:p>
                  <a:r>
                    <a:rPr lang="en-US" dirty="0"/>
                    <a:t>Increases +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D524B9F-DAD8-489A-B2B7-C075F59A9B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1361961">
                  <a:off x="9726812" y="2027197"/>
                  <a:ext cx="1566904" cy="646331"/>
                </a:xfrm>
                <a:prstGeom prst="rect">
                  <a:avLst/>
                </a:prstGeom>
                <a:blipFill>
                  <a:blip r:embed="rId6"/>
                  <a:stretch>
                    <a:fillRect l="-3396" b="-1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B2D65B43-D6BD-4461-8098-EE8010EE94ED}"/>
                </a:ext>
              </a:extLst>
            </p:cNvPr>
            <p:cNvSpPr/>
            <p:nvPr/>
          </p:nvSpPr>
          <p:spPr>
            <a:xfrm>
              <a:off x="9046443" y="2161117"/>
              <a:ext cx="650507" cy="453095"/>
            </a:xfrm>
            <a:prstGeom prst="righ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BD47CFC-45FE-47EF-AD86-E2C463B0E6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636" t="1439" r="26009" b="66892"/>
          <a:stretch/>
        </p:blipFill>
        <p:spPr>
          <a:xfrm>
            <a:off x="8927466" y="0"/>
            <a:ext cx="2239242" cy="1707897"/>
          </a:xfrm>
          <a:prstGeom prst="rect">
            <a:avLst/>
          </a:prstGeom>
        </p:spPr>
      </p:pic>
      <p:pic>
        <p:nvPicPr>
          <p:cNvPr id="24" name="Picture 2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99AB3310-6648-4030-97E1-F32B7CAFCAF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598" t="42394" r="41513"/>
          <a:stretch/>
        </p:blipFill>
        <p:spPr>
          <a:xfrm>
            <a:off x="562716" y="2770986"/>
            <a:ext cx="4756629" cy="3241585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72912C8-157C-41D1-BF34-E4C348B59A4D}"/>
              </a:ext>
            </a:extLst>
          </p:cNvPr>
          <p:cNvCxnSpPr>
            <a:cxnSpLocks/>
          </p:cNvCxnSpPr>
          <p:nvPr/>
        </p:nvCxnSpPr>
        <p:spPr>
          <a:xfrm>
            <a:off x="10616678" y="579120"/>
            <a:ext cx="134666" cy="90011"/>
          </a:xfrm>
          <a:prstGeom prst="straightConnector1">
            <a:avLst/>
          </a:prstGeom>
          <a:ln w="38100"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B290690-8B08-47B9-B53E-D3C60CD8E7D7}"/>
                  </a:ext>
                </a:extLst>
              </p:cNvPr>
              <p:cNvSpPr txBox="1"/>
              <p:nvPr/>
            </p:nvSpPr>
            <p:spPr>
              <a:xfrm>
                <a:off x="9428417" y="3735807"/>
                <a:ext cx="2763583" cy="140807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Line shape fits used to extract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dirty="0"/>
                  <a:t> area difference</a:t>
                </a:r>
              </a:p>
              <a:p>
                <a:br>
                  <a:rPr lang="en-US" sz="1050" dirty="0"/>
                </a:br>
                <a:r>
                  <a:rPr lang="en-US" sz="1050" dirty="0"/>
                  <a:t>D. Keller, et al., NIM A </a:t>
                </a:r>
                <a:r>
                  <a:rPr lang="en-US" sz="1050" b="1" dirty="0"/>
                  <a:t>981</a:t>
                </a:r>
                <a:r>
                  <a:rPr lang="en-US" sz="1050" dirty="0"/>
                  <a:t>, 164504 (2020)</a:t>
                </a:r>
              </a:p>
              <a:p>
                <a:r>
                  <a:rPr lang="en-US" sz="1050" dirty="0"/>
                  <a:t>D. Keller, Eur. Phys. J. A </a:t>
                </a:r>
                <a:r>
                  <a:rPr lang="en-US" sz="1050" b="1" dirty="0"/>
                  <a:t>53</a:t>
                </a:r>
                <a:r>
                  <a:rPr lang="en-US" sz="1050" dirty="0"/>
                  <a:t>, 155 (2017)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B290690-8B08-47B9-B53E-D3C60CD8E7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8417" y="3735807"/>
                <a:ext cx="2763583" cy="1408078"/>
              </a:xfrm>
              <a:prstGeom prst="rect">
                <a:avLst/>
              </a:prstGeom>
              <a:blipFill>
                <a:blip r:embed="rId8"/>
                <a:stretch>
                  <a:fillRect l="-1987" t="-2597" b="-1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528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20AC6-F79A-41BD-BD4C-39477F186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Semi-Selective RF Saturation (</a:t>
            </a:r>
            <a:r>
              <a:rPr lang="en-US" dirty="0" err="1"/>
              <a:t>ssRF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61271C-4BFE-4C5F-96F6-934B68BC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330539-F8AB-436B-93F0-CA53898F874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6/17/2022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5DE3BD-3DA3-40F3-8674-BBE628D14E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Hall A/C Users Group Meeting           Elena Long &lt;elena.long@unh.edu&gt;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C4ED18-54F5-4443-B655-E05083F558A8}"/>
              </a:ext>
            </a:extLst>
          </p:cNvPr>
          <p:cNvSpPr txBox="1"/>
          <p:nvPr/>
        </p:nvSpPr>
        <p:spPr>
          <a:xfrm>
            <a:off x="7486275" y="17360"/>
            <a:ext cx="47116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/>
              <a:t>[1] </a:t>
            </a:r>
            <a:r>
              <a:rPr lang="en-US" sz="1600" dirty="0"/>
              <a:t>D. Keller, et al., NIM A </a:t>
            </a:r>
            <a:r>
              <a:rPr lang="en-US" sz="1600" b="1" dirty="0"/>
              <a:t>981</a:t>
            </a:r>
            <a:r>
              <a:rPr lang="en-US" sz="1600" dirty="0"/>
              <a:t>, 164504 (2020)</a:t>
            </a:r>
          </a:p>
          <a:p>
            <a:r>
              <a:rPr lang="en-US" sz="1600" baseline="30000" dirty="0"/>
              <a:t>[2] </a:t>
            </a:r>
            <a:r>
              <a:rPr lang="en-US" sz="1600" dirty="0"/>
              <a:t>D. Keller, Eur. Phys. J. A </a:t>
            </a:r>
            <a:r>
              <a:rPr lang="en-US" sz="1600" b="1" dirty="0"/>
              <a:t>53</a:t>
            </a:r>
            <a:r>
              <a:rPr lang="en-US" sz="1600" dirty="0"/>
              <a:t>, 155 (2017)</a:t>
            </a:r>
          </a:p>
          <a:p>
            <a:r>
              <a:rPr lang="en-US" sz="1600" baseline="30000" dirty="0"/>
              <a:t>[3] </a:t>
            </a:r>
            <a:r>
              <a:rPr lang="en-US" sz="1600" dirty="0"/>
              <a:t>A. </a:t>
            </a:r>
            <a:r>
              <a:rPr lang="en-US" sz="1600" dirty="0" err="1"/>
              <a:t>Abragam</a:t>
            </a:r>
            <a:r>
              <a:rPr lang="en-US" sz="1600" dirty="0"/>
              <a:t>, Principles of Nuclear Magnetism (1961)</a:t>
            </a:r>
          </a:p>
        </p:txBody>
      </p:sp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6FA2211-6F92-43E6-9F3A-F8969C680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670" r="51172"/>
          <a:stretch/>
        </p:blipFill>
        <p:spPr>
          <a:xfrm>
            <a:off x="5577648" y="3046234"/>
            <a:ext cx="4505369" cy="309738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7E9D8B4-125B-4C97-966C-310E02287DA1}"/>
              </a:ext>
            </a:extLst>
          </p:cNvPr>
          <p:cNvGrpSpPr/>
          <p:nvPr/>
        </p:nvGrpSpPr>
        <p:grpSpPr>
          <a:xfrm>
            <a:off x="7057205" y="1737360"/>
            <a:ext cx="1841024" cy="3799840"/>
            <a:chOff x="7057205" y="1737360"/>
            <a:chExt cx="1841024" cy="3799840"/>
          </a:xfrm>
        </p:grpSpPr>
        <p:pic>
          <p:nvPicPr>
            <p:cNvPr id="15" name="Picture 14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17FA8F36-CF81-4AC0-B394-DB5435C37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705" t="2261" r="51172" b="66981"/>
            <a:stretch/>
          </p:blipFill>
          <p:spPr>
            <a:xfrm>
              <a:off x="7057205" y="1737360"/>
              <a:ext cx="1841024" cy="1378476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8F6B3FB-A868-46CF-A213-02F742377BDA}"/>
                </a:ext>
              </a:extLst>
            </p:cNvPr>
            <p:cNvGrpSpPr/>
            <p:nvPr/>
          </p:nvGrpSpPr>
          <p:grpSpPr>
            <a:xfrm>
              <a:off x="7308850" y="2782181"/>
              <a:ext cx="1320800" cy="2755019"/>
              <a:chOff x="7308850" y="2782181"/>
              <a:chExt cx="1320800" cy="2755019"/>
            </a:xfrm>
          </p:grpSpPr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63664EA2-BAF3-419F-A608-8790252097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53350" y="2782181"/>
                <a:ext cx="876300" cy="2755019"/>
              </a:xfrm>
              <a:prstGeom prst="straightConnector1">
                <a:avLst/>
              </a:prstGeom>
              <a:ln>
                <a:solidFill>
                  <a:srgbClr val="FF33CC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FBBA62E6-C1A5-44A9-A739-B4F0AC8871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08850" y="2782181"/>
                <a:ext cx="444500" cy="2399419"/>
              </a:xfrm>
              <a:prstGeom prst="straightConnector1">
                <a:avLst/>
              </a:prstGeom>
              <a:ln>
                <a:solidFill>
                  <a:srgbClr val="FF33CC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F4C7C17-6DEE-4B37-9F99-38D618682D5A}"/>
              </a:ext>
            </a:extLst>
          </p:cNvPr>
          <p:cNvGrpSpPr/>
          <p:nvPr/>
        </p:nvGrpSpPr>
        <p:grpSpPr>
          <a:xfrm>
            <a:off x="6281600" y="4876132"/>
            <a:ext cx="3047845" cy="851568"/>
            <a:chOff x="6281600" y="4876132"/>
            <a:chExt cx="3047845" cy="85156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4C2507B-DB52-4869-AC0B-BFA23385E9BB}"/>
                </a:ext>
              </a:extLst>
            </p:cNvPr>
            <p:cNvGrpSpPr/>
            <p:nvPr/>
          </p:nvGrpSpPr>
          <p:grpSpPr>
            <a:xfrm>
              <a:off x="8629650" y="5287291"/>
              <a:ext cx="699795" cy="440409"/>
              <a:chOff x="8629650" y="5287291"/>
              <a:chExt cx="699795" cy="440409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8384D3AA-A498-401E-A317-31A830188E40}"/>
                  </a:ext>
                </a:extLst>
              </p:cNvPr>
              <p:cNvCxnSpPr/>
              <p:nvPr/>
            </p:nvCxnSpPr>
            <p:spPr>
              <a:xfrm>
                <a:off x="8650286" y="5537200"/>
                <a:ext cx="0" cy="190500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6B112001-0103-479F-BDF7-7F39F4F6E69F}"/>
                      </a:ext>
                    </a:extLst>
                  </p:cNvPr>
                  <p:cNvSpPr txBox="1"/>
                  <p:nvPr/>
                </p:nvSpPr>
                <p:spPr>
                  <a:xfrm>
                    <a:off x="8629650" y="5287291"/>
                    <a:ext cx="699795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6B112001-0103-479F-BDF7-7F39F4F6E69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29650" y="5287291"/>
                    <a:ext cx="699795" cy="369332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r="-14035" b="-1311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CDD9DA5-AFCC-42E5-ABFF-4FB73BF86B81}"/>
                </a:ext>
              </a:extLst>
            </p:cNvPr>
            <p:cNvGrpSpPr/>
            <p:nvPr/>
          </p:nvGrpSpPr>
          <p:grpSpPr>
            <a:xfrm>
              <a:off x="6281600" y="4876132"/>
              <a:ext cx="1013234" cy="610936"/>
              <a:chOff x="6281600" y="4876132"/>
              <a:chExt cx="1013234" cy="610936"/>
            </a:xfrm>
          </p:grpSpPr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A84C3D43-538D-4C9C-8FD1-3F0324BC853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94834" y="5237285"/>
                <a:ext cx="0" cy="112712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0E397A97-3765-4579-80B0-D91AE0971656}"/>
                      </a:ext>
                    </a:extLst>
                  </p:cNvPr>
                  <p:cNvSpPr txBox="1"/>
                  <p:nvPr/>
                </p:nvSpPr>
                <p:spPr>
                  <a:xfrm>
                    <a:off x="6281600" y="4876132"/>
                    <a:ext cx="901428" cy="610936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dirty="0">
                      <a:solidFill>
                        <a:srgbClr val="00B05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0E397A97-3765-4579-80B0-D91AE097165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81600" y="4876132"/>
                    <a:ext cx="901428" cy="610936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9008770-9DEB-4F01-A5E9-D25E1881ADD7}"/>
              </a:ext>
            </a:extLst>
          </p:cNvPr>
          <p:cNvGrpSpPr/>
          <p:nvPr/>
        </p:nvGrpSpPr>
        <p:grpSpPr>
          <a:xfrm>
            <a:off x="5663820" y="1771650"/>
            <a:ext cx="6304029" cy="4413606"/>
            <a:chOff x="5663820" y="1771650"/>
            <a:chExt cx="6304029" cy="441360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50D6F43-D252-4F2B-9398-9851E3179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63820" y="1771650"/>
              <a:ext cx="6304029" cy="441360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FE06EF7-D411-482E-9F15-EA49B8D60421}"/>
                    </a:ext>
                  </a:extLst>
                </p:cNvPr>
                <p:cNvSpPr txBox="1"/>
                <p:nvPr/>
              </p:nvSpPr>
              <p:spPr>
                <a:xfrm>
                  <a:off x="6833053" y="2453755"/>
                  <a:ext cx="2496389" cy="31694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𝑧𝑧</m:t>
                            </m:r>
                          </m:sub>
                        </m:sSub>
                        <m:r>
                          <a:rPr lang="en-US" sz="14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=28.8%</m:t>
                        </m:r>
                        <m:r>
                          <a:rPr lang="en-US" sz="1400" dirty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±5.7% </m:t>
                        </m:r>
                        <m:sSup>
                          <m:sSupPr>
                            <m:ctrlPr>
                              <a:rPr lang="en-US" sz="1400" i="1" dirty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dirty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1400" dirty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rel</m:t>
                            </m:r>
                            <m:r>
                              <a:rPr lang="en-US" sz="1400" dirty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1400" i="1" dirty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[1]</m:t>
                            </m:r>
                          </m:sup>
                        </m:sSup>
                      </m:oMath>
                    </m:oMathPara>
                  </a14:m>
                  <a:endParaRPr lang="en-US" sz="1400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FE06EF7-D411-482E-9F15-EA49B8D604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3053" y="2453755"/>
                  <a:ext cx="2496389" cy="316946"/>
                </a:xfrm>
                <a:prstGeom prst="rect">
                  <a:avLst/>
                </a:prstGeom>
                <a:blipFill>
                  <a:blip r:embed="rId6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Arrow: Down 40">
              <a:extLst>
                <a:ext uri="{FF2B5EF4-FFF2-40B4-BE49-F238E27FC236}">
                  <a16:creationId xmlns:a16="http://schemas.microsoft.com/office/drawing/2014/main" id="{14FD3416-6F8F-46A3-88AB-2A247FE811AB}"/>
                </a:ext>
              </a:extLst>
            </p:cNvPr>
            <p:cNvSpPr/>
            <p:nvPr/>
          </p:nvSpPr>
          <p:spPr>
            <a:xfrm>
              <a:off x="8621617" y="3978290"/>
              <a:ext cx="200412" cy="359969"/>
            </a:xfrm>
            <a:prstGeom prst="down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Arrow: Down 41">
              <a:extLst>
                <a:ext uri="{FF2B5EF4-FFF2-40B4-BE49-F238E27FC236}">
                  <a16:creationId xmlns:a16="http://schemas.microsoft.com/office/drawing/2014/main" id="{6ABAB245-DF9D-4720-BDCA-860F0DA28318}"/>
                </a:ext>
              </a:extLst>
            </p:cNvPr>
            <p:cNvSpPr/>
            <p:nvPr/>
          </p:nvSpPr>
          <p:spPr>
            <a:xfrm>
              <a:off x="9682637" y="4927322"/>
              <a:ext cx="435642" cy="359969"/>
            </a:xfrm>
            <a:prstGeom prst="down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8D82FF8-D7A9-4F80-BF94-A98C04AF87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3488" y="1941287"/>
            <a:ext cx="2018512" cy="21812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C7964E-0DEE-4281-B8D5-7267040C8B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22961" y="1845734"/>
                <a:ext cx="4888318" cy="4413606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dirty="0"/>
                  <a:t>Technique developed by D. Keller &amp; UVA Polarized Target Lab</a:t>
                </a:r>
                <a:r>
                  <a:rPr lang="en-US" baseline="30000" dirty="0"/>
                  <a:t>[1,2]</a:t>
                </a:r>
              </a:p>
              <a:p>
                <a:pPr lvl="1"/>
                <a:r>
                  <a:rPr lang="en-US" dirty="0"/>
                  <a:t>Additional RF coils drive spin-flips within NMR frequencies to minimize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dirty="0"/>
                  <a:t> while having a minimal or enlargement factor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Frequencies are ‘mirrored’, but quadrupole angle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is not, so spin manipulation at one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shows up at two frequencies</a:t>
                </a:r>
              </a:p>
              <a:p>
                <a:pPr lvl="2"/>
                <a:r>
                  <a:rPr lang="en-US" dirty="0"/>
                  <a:t>Area reduction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  <m:r>
                      <a:rPr lang="en-US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causes a ½ area increase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To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, a line shape derived from </a:t>
                </a:r>
                <a:r>
                  <a:rPr lang="en-US" dirty="0" err="1"/>
                  <a:t>Abragam</a:t>
                </a:r>
                <a:r>
                  <a:rPr lang="en-US" dirty="0"/>
                  <a:t> was used that allows for manipulated spin states with different polarizations at different frequencies (and thus different values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) </a:t>
                </a:r>
                <a:r>
                  <a:rPr lang="en-US" baseline="30000" dirty="0"/>
                  <a:t>[2,3]</a:t>
                </a:r>
                <a:endParaRPr lang="en-US" dirty="0"/>
              </a:p>
              <a:p>
                <a:pPr lvl="1"/>
                <a:r>
                  <a:rPr lang="en-US" dirty="0"/>
                  <a:t>UVA achieved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=28.8%</m:t>
                    </m:r>
                  </m:oMath>
                </a14:m>
                <a:r>
                  <a:rPr lang="en-US" dirty="0"/>
                  <a:t> using </a:t>
                </a:r>
                <a:r>
                  <a:rPr lang="en-US" dirty="0" err="1"/>
                  <a:t>ssRF</a:t>
                </a:r>
                <a:r>
                  <a:rPr lang="en-US" baseline="30000" dirty="0"/>
                  <a:t>[1]</a:t>
                </a:r>
                <a:r>
                  <a:rPr lang="en-US" dirty="0"/>
                  <a:t> on peak and shoulder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UVA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 measurement agrees with independent UNH extraction within experimental uncertainty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C7964E-0DEE-4281-B8D5-7267040C8B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2961" y="1845734"/>
                <a:ext cx="4888318" cy="4413606"/>
              </a:xfrm>
              <a:blipFill>
                <a:blip r:embed="rId8"/>
                <a:stretch>
                  <a:fillRect t="-1381" r="-2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017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20AC6-F79A-41BD-BD4C-39477F186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ssRF</a:t>
            </a:r>
            <a:r>
              <a:rPr lang="en-US" dirty="0"/>
              <a:t> + Rotation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61271C-4BFE-4C5F-96F6-934B68BC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330539-F8AB-436B-93F0-CA53898F874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6/17/2022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5DE3BD-3DA3-40F3-8674-BBE628D14E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Hall A/C Users Group Meeting           Elena Long &lt;elena.long@unh.edu&gt;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C4ED18-54F5-4443-B655-E05083F558A8}"/>
              </a:ext>
            </a:extLst>
          </p:cNvPr>
          <p:cNvSpPr txBox="1"/>
          <p:nvPr/>
        </p:nvSpPr>
        <p:spPr>
          <a:xfrm>
            <a:off x="8340807" y="82676"/>
            <a:ext cx="39388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/>
              <a:t>[1] </a:t>
            </a:r>
            <a:r>
              <a:rPr lang="en-US" sz="1600" dirty="0"/>
              <a:t>D. Keller, et al., NIM A </a:t>
            </a:r>
            <a:r>
              <a:rPr lang="en-US" sz="1600" b="1" dirty="0"/>
              <a:t>981</a:t>
            </a:r>
            <a:r>
              <a:rPr lang="en-US" sz="1600" dirty="0"/>
              <a:t>, 164504 (2020)</a:t>
            </a:r>
          </a:p>
          <a:p>
            <a:r>
              <a:rPr lang="en-US" sz="1600" baseline="30000" dirty="0"/>
              <a:t>[2] </a:t>
            </a:r>
            <a:r>
              <a:rPr lang="en-US" sz="1600" dirty="0"/>
              <a:t>D. Keller, Eur. Phys. J. A </a:t>
            </a:r>
            <a:r>
              <a:rPr lang="en-US" sz="1600" b="1" dirty="0"/>
              <a:t>53</a:t>
            </a:r>
            <a:r>
              <a:rPr lang="en-US" sz="1600" dirty="0"/>
              <a:t>, 155 (2017)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C7964E-0DEE-4281-B8D5-7267040C8B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22961" y="1845733"/>
                <a:ext cx="4888318" cy="4614051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dirty="0"/>
                  <a:t>Technique developed by D. Keller &amp; UVA Polarized Target Lab</a:t>
                </a:r>
                <a:r>
                  <a:rPr lang="en-US" baseline="30000" dirty="0"/>
                  <a:t>[1,2]</a:t>
                </a:r>
              </a:p>
              <a:p>
                <a:pPr lvl="1"/>
                <a:r>
                  <a:rPr lang="en-US" dirty="0"/>
                  <a:t>Rotating target material changes which nuclei are at which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, and thus which NMR frequency</a:t>
                </a:r>
              </a:p>
              <a:p>
                <a:pPr lvl="1"/>
                <a:r>
                  <a:rPr lang="en-US" dirty="0"/>
                  <a:t>Rotating during </a:t>
                </a:r>
                <a:r>
                  <a:rPr lang="en-US" dirty="0" err="1"/>
                  <a:t>ssRF</a:t>
                </a:r>
                <a:r>
                  <a:rPr lang="en-US" dirty="0"/>
                  <a:t> can better transport spin manipulation, further increasing tensor polarization</a:t>
                </a:r>
                <a:endParaRPr lang="en-US" baseline="30000" dirty="0"/>
              </a:p>
              <a:p>
                <a:pPr lvl="2"/>
                <a:r>
                  <a:rPr lang="en-US" dirty="0"/>
                  <a:t>Ideal rotation would be about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𝑀𝐴𝑆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=54.7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UVA achieved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&gt;36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dirty="0"/>
                  <a:t> using double </a:t>
                </a:r>
                <a:r>
                  <a:rPr lang="en-US" dirty="0" err="1"/>
                  <a:t>ssRF</a:t>
                </a:r>
                <a:r>
                  <a:rPr lang="en-US" dirty="0"/>
                  <a:t> + rotation</a:t>
                </a:r>
                <a:r>
                  <a:rPr lang="en-US" baseline="30000" dirty="0"/>
                  <a:t>[1]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C7964E-0DEE-4281-B8D5-7267040C8B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2961" y="1845733"/>
                <a:ext cx="4888318" cy="4614051"/>
              </a:xfrm>
              <a:blipFill>
                <a:blip r:embed="rId2"/>
                <a:stretch>
                  <a:fillRect t="-1321" r="-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 descr="Diagram&#10;&#10;Description automatically generated">
            <a:extLst>
              <a:ext uri="{FF2B5EF4-FFF2-40B4-BE49-F238E27FC236}">
                <a16:creationId xmlns:a16="http://schemas.microsoft.com/office/drawing/2014/main" id="{3F61CFFF-866C-4C94-B9B5-5BD6CBBF0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167" y="33090"/>
            <a:ext cx="1218454" cy="16737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4A417D-86B1-45B3-B736-57D9C07992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57" t="4179" r="4902" b="19407"/>
          <a:stretch/>
        </p:blipFill>
        <p:spPr>
          <a:xfrm>
            <a:off x="6200305" y="2357119"/>
            <a:ext cx="5548876" cy="364129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59FB325-6755-4D60-AD66-F112664054B3}"/>
              </a:ext>
            </a:extLst>
          </p:cNvPr>
          <p:cNvGrpSpPr/>
          <p:nvPr/>
        </p:nvGrpSpPr>
        <p:grpSpPr>
          <a:xfrm>
            <a:off x="6096000" y="2168247"/>
            <a:ext cx="5857341" cy="3907433"/>
            <a:chOff x="6096000" y="2168247"/>
            <a:chExt cx="5857341" cy="390743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6783880-3278-4E75-812C-7814A4179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6000" y="2168247"/>
              <a:ext cx="5857341" cy="390743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D68152F-75DF-4EDA-B235-CDF6BD8FDCF5}"/>
                    </a:ext>
                  </a:extLst>
                </p:cNvPr>
                <p:cNvSpPr txBox="1"/>
                <p:nvPr/>
              </p:nvSpPr>
              <p:spPr>
                <a:xfrm>
                  <a:off x="7092612" y="2553244"/>
                  <a:ext cx="2496389" cy="31694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𝑧𝑧</m:t>
                            </m:r>
                          </m:sub>
                        </m:sSub>
                        <m:r>
                          <a:rPr lang="en-US" sz="14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4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36.3</m:t>
                        </m:r>
                        <m:r>
                          <a:rPr lang="en-US" sz="14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%</m:t>
                        </m:r>
                        <m:r>
                          <a:rPr lang="en-US" sz="1400" dirty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r>
                          <a:rPr lang="en-US" sz="1400" b="0" i="0" dirty="0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9.3</m:t>
                        </m:r>
                        <m:r>
                          <a:rPr lang="en-US" sz="1400" dirty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% </m:t>
                        </m:r>
                        <m:sSup>
                          <m:sSupPr>
                            <m:ctrlPr>
                              <a:rPr lang="en-US" sz="1400" i="1" dirty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dirty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1400" dirty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rel</m:t>
                            </m:r>
                            <m:r>
                              <a:rPr lang="en-US" sz="1400" dirty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1400" i="1" dirty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[1]</m:t>
                            </m:r>
                          </m:sup>
                        </m:sSup>
                      </m:oMath>
                    </m:oMathPara>
                  </a14:m>
                  <a:endParaRPr lang="en-US" sz="1400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D68152F-75DF-4EDA-B235-CDF6BD8FDC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92612" y="2553244"/>
                  <a:ext cx="2496389" cy="316946"/>
                </a:xfrm>
                <a:prstGeom prst="rect">
                  <a:avLst/>
                </a:prstGeom>
                <a:blipFill>
                  <a:blip r:embed="rId6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Arrow: Down 15">
              <a:extLst>
                <a:ext uri="{FF2B5EF4-FFF2-40B4-BE49-F238E27FC236}">
                  <a16:creationId xmlns:a16="http://schemas.microsoft.com/office/drawing/2014/main" id="{EBEC4167-F59D-450C-8F18-FB909FA3E55F}"/>
                </a:ext>
              </a:extLst>
            </p:cNvPr>
            <p:cNvSpPr/>
            <p:nvPr/>
          </p:nvSpPr>
          <p:spPr>
            <a:xfrm>
              <a:off x="8974743" y="3799840"/>
              <a:ext cx="138777" cy="599440"/>
            </a:xfrm>
            <a:prstGeom prst="down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Arrow: Down 38">
              <a:extLst>
                <a:ext uri="{FF2B5EF4-FFF2-40B4-BE49-F238E27FC236}">
                  <a16:creationId xmlns:a16="http://schemas.microsoft.com/office/drawing/2014/main" id="{C4F91E92-731E-4FAC-B59D-56C235FDF605}"/>
                </a:ext>
              </a:extLst>
            </p:cNvPr>
            <p:cNvSpPr/>
            <p:nvPr/>
          </p:nvSpPr>
          <p:spPr>
            <a:xfrm>
              <a:off x="9968279" y="4704080"/>
              <a:ext cx="384761" cy="599440"/>
            </a:xfrm>
            <a:prstGeom prst="down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D4CD1C3-BDA9-4C4D-8C2C-3001F40EEBBD}"/>
                </a:ext>
              </a:extLst>
            </p:cNvPr>
            <p:cNvSpPr txBox="1"/>
            <p:nvPr/>
          </p:nvSpPr>
          <p:spPr>
            <a:xfrm>
              <a:off x="8791497" y="3516861"/>
              <a:ext cx="5052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srgbClr val="FF00FF"/>
                  </a:solidFill>
                </a:rPr>
                <a:t>ssRF</a:t>
              </a:r>
              <a:endParaRPr lang="en-US" sz="1400" dirty="0">
                <a:solidFill>
                  <a:srgbClr val="FF00FF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7545B1E-3417-431E-AD54-DEE21180FA5A}"/>
                </a:ext>
              </a:extLst>
            </p:cNvPr>
            <p:cNvSpPr txBox="1"/>
            <p:nvPr/>
          </p:nvSpPr>
          <p:spPr>
            <a:xfrm>
              <a:off x="9926083" y="4396303"/>
              <a:ext cx="5052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srgbClr val="FF00FF"/>
                  </a:solidFill>
                </a:rPr>
                <a:t>ssRF</a:t>
              </a:r>
              <a:endParaRPr lang="en-US" sz="1400" dirty="0">
                <a:solidFill>
                  <a:srgbClr val="FF00FF"/>
                </a:solidFill>
              </a:endParaRPr>
            </a:p>
          </p:txBody>
        </p:sp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DA9F7D4D-F7B0-4507-BA55-0FF5931E6943}"/>
                </a:ext>
              </a:extLst>
            </p:cNvPr>
            <p:cNvSpPr/>
            <p:nvPr/>
          </p:nvSpPr>
          <p:spPr>
            <a:xfrm rot="576535">
              <a:off x="9118611" y="4448963"/>
              <a:ext cx="243583" cy="814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45" name="Arrow: Right 44">
              <a:extLst>
                <a:ext uri="{FF2B5EF4-FFF2-40B4-BE49-F238E27FC236}">
                  <a16:creationId xmlns:a16="http://schemas.microsoft.com/office/drawing/2014/main" id="{4F04A52D-9ADA-449E-9C51-608EB4A0F46E}"/>
                </a:ext>
              </a:extLst>
            </p:cNvPr>
            <p:cNvSpPr/>
            <p:nvPr/>
          </p:nvSpPr>
          <p:spPr>
            <a:xfrm rot="11527201">
              <a:off x="9906296" y="5386260"/>
              <a:ext cx="243583" cy="814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9640101-7044-4932-850F-81E9AD27FF95}"/>
                </a:ext>
              </a:extLst>
            </p:cNvPr>
            <p:cNvSpPr txBox="1"/>
            <p:nvPr/>
          </p:nvSpPr>
          <p:spPr>
            <a:xfrm>
              <a:off x="9014968" y="4198053"/>
              <a:ext cx="4791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2"/>
                  </a:solidFill>
                </a:rPr>
                <a:t>Rot.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5C419D2-17CE-4D13-B210-3033CCF4D1C7}"/>
                </a:ext>
              </a:extLst>
            </p:cNvPr>
            <p:cNvSpPr txBox="1"/>
            <p:nvPr/>
          </p:nvSpPr>
          <p:spPr>
            <a:xfrm>
              <a:off x="10077300" y="5274421"/>
              <a:ext cx="4791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2"/>
                  </a:solidFill>
                </a:rPr>
                <a:t>Rot.</a:t>
              </a:r>
            </a:p>
          </p:txBody>
        </p:sp>
      </p:grpSp>
      <p:sp>
        <p:nvSpPr>
          <p:cNvPr id="21" name="Arrow: Curved Left 20">
            <a:extLst>
              <a:ext uri="{FF2B5EF4-FFF2-40B4-BE49-F238E27FC236}">
                <a16:creationId xmlns:a16="http://schemas.microsoft.com/office/drawing/2014/main" id="{E2C64B39-5963-475A-A711-2CB2B8078E69}"/>
              </a:ext>
            </a:extLst>
          </p:cNvPr>
          <p:cNvSpPr/>
          <p:nvPr/>
        </p:nvSpPr>
        <p:spPr>
          <a:xfrm>
            <a:off x="7660640" y="695007"/>
            <a:ext cx="284480" cy="8541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4991509-5B33-4C70-8D06-5225B1AD43A3}"/>
                  </a:ext>
                </a:extLst>
              </p:cNvPr>
              <p:cNvSpPr txBox="1"/>
              <p:nvPr/>
            </p:nvSpPr>
            <p:spPr>
              <a:xfrm rot="21065938">
                <a:off x="1832386" y="4691310"/>
                <a:ext cx="342473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𝒛𝒛</m:t>
                        </m:r>
                      </m:sub>
                    </m:sSub>
                    <m:r>
                      <a:rPr lang="en-US" sz="2400" b="1" i="1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 &amp; </m:t>
                    </m:r>
                    <m:sSub>
                      <m:sSubPr>
                        <m:ctrlPr>
                          <a:rPr lang="en-US" sz="24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rgbClr val="FF00FF"/>
                    </a:solidFill>
                  </a:rPr>
                  <a:t> Condition:</a:t>
                </a:r>
                <a:r>
                  <a:rPr lang="en-US" sz="2400" dirty="0">
                    <a:solidFill>
                      <a:srgbClr val="FF00FF"/>
                    </a:solidFill>
                  </a:rPr>
                  <a:t> </a:t>
                </a:r>
                <a:br>
                  <a:rPr lang="en-US" sz="2400" dirty="0">
                    <a:solidFill>
                      <a:srgbClr val="FF00FF"/>
                    </a:solidFill>
                  </a:rPr>
                </a:br>
                <a:r>
                  <a:rPr lang="en-US" sz="2400" dirty="0">
                    <a:solidFill>
                      <a:srgbClr val="FF00FF"/>
                    </a:solidFill>
                  </a:rPr>
                  <a:t>Achieve &amp; reliably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sz="2400" i="1">
                        <a:solidFill>
                          <a:srgbClr val="FF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r>
                      <a:rPr lang="en-US" sz="2400" b="0" i="1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30%</m:t>
                    </m:r>
                  </m:oMath>
                </a14:m>
                <a:endParaRPr lang="en-US" sz="2400" dirty="0">
                  <a:solidFill>
                    <a:srgbClr val="FF00FF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4991509-5B33-4C70-8D06-5225B1AD4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065938">
                <a:off x="1832386" y="4691310"/>
                <a:ext cx="3424739" cy="1200329"/>
              </a:xfrm>
              <a:prstGeom prst="rect">
                <a:avLst/>
              </a:prstGeom>
              <a:blipFill>
                <a:blip r:embed="rId7"/>
                <a:stretch>
                  <a:fillRect t="-355" b="-4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63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C4C1E6BB-A54C-4A49-A421-DE1C3ADA2D3D}"/>
              </a:ext>
            </a:extLst>
          </p:cNvPr>
          <p:cNvGrpSpPr/>
          <p:nvPr/>
        </p:nvGrpSpPr>
        <p:grpSpPr>
          <a:xfrm>
            <a:off x="197576" y="2849992"/>
            <a:ext cx="8087105" cy="3146110"/>
            <a:chOff x="175804" y="3144632"/>
            <a:chExt cx="8087105" cy="314611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F14A17A-D22A-4B18-A63C-11F6383A775D}"/>
                </a:ext>
              </a:extLst>
            </p:cNvPr>
            <p:cNvGrpSpPr/>
            <p:nvPr/>
          </p:nvGrpSpPr>
          <p:grpSpPr>
            <a:xfrm>
              <a:off x="175804" y="3144632"/>
              <a:ext cx="3755195" cy="2433209"/>
              <a:chOff x="175804" y="2687432"/>
              <a:chExt cx="3755195" cy="2433209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A7C8056E-7650-4E0A-B607-9752F54E508C}"/>
                  </a:ext>
                </a:extLst>
              </p:cNvPr>
              <p:cNvGrpSpPr/>
              <p:nvPr/>
            </p:nvGrpSpPr>
            <p:grpSpPr>
              <a:xfrm>
                <a:off x="175804" y="2832718"/>
                <a:ext cx="3755195" cy="2287923"/>
                <a:chOff x="322218" y="2754490"/>
                <a:chExt cx="5596792" cy="3409950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9E59E81B-4BAC-4C4F-89B8-76518FAD2A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r="17124"/>
                <a:stretch/>
              </p:blipFill>
              <p:spPr>
                <a:xfrm>
                  <a:off x="322218" y="2754490"/>
                  <a:ext cx="5596792" cy="3409950"/>
                </a:xfrm>
                <a:prstGeom prst="rect">
                  <a:avLst/>
                </a:prstGeom>
              </p:spPr>
            </p:pic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43184EAE-6DF2-4C11-BEAE-9BD8CB45FD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84776" t="6820" r="211" b="60405"/>
                <a:stretch/>
              </p:blipFill>
              <p:spPr>
                <a:xfrm>
                  <a:off x="4714735" y="3019212"/>
                  <a:ext cx="1013826" cy="1117600"/>
                </a:xfrm>
                <a:prstGeom prst="rect">
                  <a:avLst/>
                </a:prstGeom>
              </p:spPr>
            </p:pic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744A55B-53ED-4FE6-A6DE-B219E3472FA6}"/>
                  </a:ext>
                </a:extLst>
              </p:cNvPr>
              <p:cNvSpPr txBox="1"/>
              <p:nvPr/>
            </p:nvSpPr>
            <p:spPr>
              <a:xfrm rot="20889635">
                <a:off x="514402" y="3154431"/>
                <a:ext cx="176104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9A7D8"/>
                    </a:solidFill>
                  </a:rPr>
                  <a:t>Preliminary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6EE40DC-9C54-497B-A136-A8E48D893F4F}"/>
                  </a:ext>
                </a:extLst>
              </p:cNvPr>
              <p:cNvSpPr txBox="1"/>
              <p:nvPr/>
            </p:nvSpPr>
            <p:spPr>
              <a:xfrm>
                <a:off x="1036320" y="2687432"/>
                <a:ext cx="214533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Vector Enhancement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3E1E0E8-6856-4111-81C5-2A73BF841A3B}"/>
                </a:ext>
              </a:extLst>
            </p:cNvPr>
            <p:cNvSpPr txBox="1"/>
            <p:nvPr/>
          </p:nvSpPr>
          <p:spPr>
            <a:xfrm>
              <a:off x="271358" y="5547715"/>
              <a:ext cx="15908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Courtesy M. McClellan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5811274-6DB1-42D0-8658-3C090C2E8E68}"/>
                </a:ext>
              </a:extLst>
            </p:cNvPr>
            <p:cNvSpPr txBox="1"/>
            <p:nvPr/>
          </p:nvSpPr>
          <p:spPr>
            <a:xfrm>
              <a:off x="6672024" y="6013743"/>
              <a:ext cx="15908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Courtesy M. McClellan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F6F8336-4631-42E7-8261-179936567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UNH Polarized Target Lab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E1F3F96-6748-4BFC-8DFF-B85215FBB96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We’re up and running with proton polarization &amp; deuteron polarization</a:t>
                </a:r>
              </a:p>
              <a:p>
                <a:pPr lvl="1"/>
                <a:r>
                  <a:rPr lang="en-US" dirty="0"/>
                  <a:t>+ recent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 enhancement via RF manipulation</a:t>
                </a:r>
              </a:p>
              <a:p>
                <a:pPr lvl="2"/>
                <a:r>
                  <a:rPr lang="en-US" sz="1600" dirty="0"/>
                  <a:t>System optimization in progress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E1F3F96-6748-4BFC-8DFF-B85215FBB9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06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82D4AC-E179-460B-910F-399B3C8766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6401" y="645978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6/17/2022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0DF8B-B2BB-428A-9836-7791EAD2F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8001" y="6459785"/>
            <a:ext cx="86391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Hall A/C Users Group Meeting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3B3B7-1C5E-4890-9F8C-62CFEEDCC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23" name="Picture 22" descr="A picture containing text, person, indoor, crowd&#10;&#10;Description automatically generated">
            <a:extLst>
              <a:ext uri="{FF2B5EF4-FFF2-40B4-BE49-F238E27FC236}">
                <a16:creationId xmlns:a16="http://schemas.microsoft.com/office/drawing/2014/main" id="{B796D973-D992-4A3D-8287-5649775F3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2909" y="2255909"/>
            <a:ext cx="3861901" cy="28904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164CFA-5F1A-4F0E-AF11-453F3765C6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2167" y="46772"/>
            <a:ext cx="3698575" cy="17989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215A54-D9E2-4B3B-8BE2-487A46A47B8B}"/>
              </a:ext>
            </a:extLst>
          </p:cNvPr>
          <p:cNvSpPr txBox="1"/>
          <p:nvPr/>
        </p:nvSpPr>
        <p:spPr>
          <a:xfrm>
            <a:off x="10302240" y="1794244"/>
            <a:ext cx="1774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First UNH EPR Measurement 10/1/21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4A9890C-E738-460F-93AA-F1CE305B49BD}"/>
              </a:ext>
            </a:extLst>
          </p:cNvPr>
          <p:cNvSpPr/>
          <p:nvPr/>
        </p:nvSpPr>
        <p:spPr>
          <a:xfrm>
            <a:off x="2956440" y="4015087"/>
            <a:ext cx="3270701" cy="2184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EF82A4F-BF38-4013-B057-94B87FAEA05E}"/>
              </a:ext>
            </a:extLst>
          </p:cNvPr>
          <p:cNvGrpSpPr/>
          <p:nvPr/>
        </p:nvGrpSpPr>
        <p:grpSpPr>
          <a:xfrm>
            <a:off x="2970904" y="3854524"/>
            <a:ext cx="3304711" cy="2529257"/>
            <a:chOff x="2998121" y="3854524"/>
            <a:chExt cx="3304711" cy="2529257"/>
          </a:xfrm>
        </p:grpSpPr>
        <p:pic>
          <p:nvPicPr>
            <p:cNvPr id="13" name="Picture 12" descr="Chart, histogram&#10;&#10;Description automatically generated">
              <a:extLst>
                <a:ext uri="{FF2B5EF4-FFF2-40B4-BE49-F238E27FC236}">
                  <a16:creationId xmlns:a16="http://schemas.microsoft.com/office/drawing/2014/main" id="{8C2DAC36-764E-4A0A-AB02-5AC92FA53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98121" y="3971986"/>
              <a:ext cx="3304711" cy="220314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2106FDC-02FC-4AFD-85AB-0B62E0E97A45}"/>
                </a:ext>
              </a:extLst>
            </p:cNvPr>
            <p:cNvSpPr txBox="1"/>
            <p:nvPr/>
          </p:nvSpPr>
          <p:spPr>
            <a:xfrm rot="20889635">
              <a:off x="3432570" y="4457776"/>
              <a:ext cx="11646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9A7D8"/>
                  </a:solidFill>
                </a:rPr>
                <a:t>Very Preliminary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532ECFF-0BFB-4CE4-93CD-3707F678BE9F}"/>
                </a:ext>
              </a:extLst>
            </p:cNvPr>
            <p:cNvSpPr txBox="1"/>
            <p:nvPr/>
          </p:nvSpPr>
          <p:spPr>
            <a:xfrm>
              <a:off x="3671340" y="3854524"/>
              <a:ext cx="215616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Tensor Enhancement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1D46DF0-15DF-4ABD-8E99-77024B53BC80}"/>
                </a:ext>
              </a:extLst>
            </p:cNvPr>
            <p:cNvSpPr txBox="1"/>
            <p:nvPr/>
          </p:nvSpPr>
          <p:spPr>
            <a:xfrm>
              <a:off x="4606126" y="6106782"/>
              <a:ext cx="14294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Courtesy E. Mustafa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2C0C386-5D59-48DE-A706-04DDAFD48BBB}"/>
              </a:ext>
            </a:extLst>
          </p:cNvPr>
          <p:cNvSpPr txBox="1"/>
          <p:nvPr/>
        </p:nvSpPr>
        <p:spPr>
          <a:xfrm>
            <a:off x="10478707" y="5110760"/>
            <a:ext cx="1774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First UNH deuteron DNP Measurement 9/10/20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506D13B-5A10-44E2-A255-CEFD525E68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7993" y="2749381"/>
            <a:ext cx="2117454" cy="303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9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Retrospect">
  <a:themeElements>
    <a:clrScheme name="Custom 5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0070C0"/>
      </a:accent1>
      <a:accent2>
        <a:srgbClr val="000092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2424FF"/>
      </a:hlink>
      <a:folHlink>
        <a:srgbClr val="2424FF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15846</TotalTime>
  <Words>1820</Words>
  <Application>Microsoft Office PowerPoint</Application>
  <PresentationFormat>Widescreen</PresentationFormat>
  <Paragraphs>264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Calibri</vt:lpstr>
      <vt:lpstr>Calibri Light</vt:lpstr>
      <vt:lpstr>Cambria Math</vt:lpstr>
      <vt:lpstr>Retrospect</vt:lpstr>
      <vt:lpstr>Tensor Target Developments</vt:lpstr>
      <vt:lpstr>Tensor Polarization Basics</vt:lpstr>
      <vt:lpstr>JLab Tensor Program</vt:lpstr>
      <vt:lpstr>DNP Target Basics - Proton</vt:lpstr>
      <vt:lpstr>DNP Target Basics - Deuteron</vt:lpstr>
      <vt:lpstr>Measuring Polarization</vt:lpstr>
      <vt:lpstr>Semi-Selective RF Saturation (ssRF)</vt:lpstr>
      <vt:lpstr>ssRF + Rotation</vt:lpstr>
      <vt:lpstr>UNH Polarized Target Lab</vt:lpstr>
      <vt:lpstr>Solid-State mm-Wave System</vt:lpstr>
      <vt:lpstr>Material Production @ UNH</vt:lpstr>
      <vt:lpstr>UNH NMR Simulation</vt:lpstr>
      <vt:lpstr>Real &amp; Imaginary NMR Signals</vt:lpstr>
      <vt:lpstr>Material Characterization</vt:lpstr>
      <vt:lpstr>Summary</vt:lpstr>
      <vt:lpstr>Thank you!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E08-005: Ay0 in Quasi-Elastic 3He(e,e’n) Scattering</dc:title>
  <dc:creator>Elena Long</dc:creator>
  <cp:lastModifiedBy>Elena Long</cp:lastModifiedBy>
  <cp:revision>1040</cp:revision>
  <dcterms:created xsi:type="dcterms:W3CDTF">2013-12-10T16:21:31Z</dcterms:created>
  <dcterms:modified xsi:type="dcterms:W3CDTF">2022-06-17T13:07:16Z</dcterms:modified>
</cp:coreProperties>
</file>