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714" r:id="rId2"/>
  </p:sldMasterIdLst>
  <p:notesMasterIdLst>
    <p:notesMasterId r:id="rId8"/>
  </p:notesMasterIdLst>
  <p:sldIdLst>
    <p:sldId id="750" r:id="rId3"/>
    <p:sldId id="2254" r:id="rId4"/>
    <p:sldId id="2263" r:id="rId5"/>
    <p:sldId id="2262" r:id="rId6"/>
    <p:sldId id="2264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5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919F98-79DD-4A4A-B751-D61ED1E9AC8D}" type="datetimeFigureOut">
              <a:rPr lang="en-US" smtClean="0"/>
              <a:t>7/11/22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5CF83-7578-8B48-961C-DEC7C0AB9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16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F94D5BF4-D231-4C2B-BA2E-129FE4EF7218}" type="datetimeFigureOut">
              <a:rPr lang="en-US" smtClean="0"/>
              <a:t>7/11/22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6CD70A0-4006-42FF-BBCF-8BD2985CD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44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D5BF4-D231-4C2B-BA2E-129FE4EF7218}" type="datetimeFigureOut">
              <a:rPr lang="en-US" smtClean="0"/>
              <a:t>7/11/22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D70A0-4006-42FF-BBCF-8BD2985CD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495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D5BF4-D231-4C2B-BA2E-129FE4EF7218}" type="datetimeFigureOut">
              <a:rPr lang="en-US" smtClean="0"/>
              <a:t>7/11/22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D70A0-4006-42FF-BBCF-8BD2985CD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45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"/>
            <a:ext cx="12192000" cy="1282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04800" y="2941863"/>
            <a:ext cx="5678109" cy="4258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Picture 22" descr="Picture 2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3181" y="6232330"/>
            <a:ext cx="2293603" cy="557061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Title Text"/>
          <p:cNvSpPr txBox="1">
            <a:spLocks noGrp="1"/>
          </p:cNvSpPr>
          <p:nvPr>
            <p:ph type="title"/>
          </p:nvPr>
        </p:nvSpPr>
        <p:spPr>
          <a:xfrm>
            <a:off x="443182" y="505597"/>
            <a:ext cx="7699333" cy="617839"/>
          </a:xfrm>
          <a:prstGeom prst="rect">
            <a:avLst/>
          </a:prstGeom>
        </p:spPr>
        <p:txBody>
          <a:bodyPr anchor="b"/>
          <a:lstStyle>
            <a:lvl1pPr>
              <a:defRPr sz="2912"/>
            </a:lvl1pPr>
          </a:lstStyle>
          <a:p>
            <a:r>
              <a:t>Title Text</a:t>
            </a:r>
          </a:p>
        </p:txBody>
      </p:sp>
      <p:pic>
        <p:nvPicPr>
          <p:cNvPr id="115" name="Picture 26" descr="Picture 2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363207" y="6459470"/>
            <a:ext cx="543045" cy="273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Picture 4" descr="Picture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923879" y="6450041"/>
            <a:ext cx="2172749" cy="273532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Picture Placeholder 8"/>
          <p:cNvSpPr>
            <a:spLocks noGrp="1"/>
          </p:cNvSpPr>
          <p:nvPr>
            <p:ph type="pic" sz="half" idx="13"/>
          </p:nvPr>
        </p:nvSpPr>
        <p:spPr>
          <a:xfrm>
            <a:off x="6008917" y="1725952"/>
            <a:ext cx="6174620" cy="382164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142515" y="849095"/>
            <a:ext cx="3864429" cy="27758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165">
                <a:solidFill>
                  <a:srgbClr val="C00000"/>
                </a:solidFill>
              </a:defRPr>
            </a:lvl1pPr>
            <a:lvl2pPr marL="554721" indent="-110944">
              <a:buFontTx/>
              <a:buChar char="•"/>
              <a:defRPr sz="1165">
                <a:solidFill>
                  <a:srgbClr val="C00000"/>
                </a:solidFill>
              </a:defRPr>
            </a:lvl2pPr>
            <a:lvl3pPr marL="1020686" indent="-133133">
              <a:buFontTx/>
              <a:defRPr sz="1165">
                <a:solidFill>
                  <a:srgbClr val="C00000"/>
                </a:solidFill>
              </a:defRPr>
            </a:lvl3pPr>
            <a:lvl4pPr marL="1479255" indent="-147926">
              <a:buFontTx/>
              <a:buChar char="•"/>
              <a:defRPr sz="1165">
                <a:solidFill>
                  <a:srgbClr val="C00000"/>
                </a:solidFill>
              </a:defRPr>
            </a:lvl4pPr>
            <a:lvl5pPr marL="1923032" indent="-147926">
              <a:buFontTx/>
              <a:defRPr sz="1165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8142515" y="156700"/>
            <a:ext cx="3864429" cy="63200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400" b="1">
                <a:solidFill>
                  <a:schemeClr val="accent6"/>
                </a:solidFill>
              </a:defRPr>
            </a:lvl1pPr>
          </a:lstStyle>
          <a:p>
            <a:pPr marL="0" indent="0">
              <a:buSzTx/>
              <a:buFontTx/>
              <a:buNone/>
              <a:defRPr sz="1400" b="1">
                <a:solidFill>
                  <a:schemeClr val="accent6"/>
                </a:solidFill>
              </a:defRPr>
            </a:pPr>
            <a:endParaRPr/>
          </a:p>
        </p:txBody>
      </p:sp>
      <p:sp>
        <p:nvSpPr>
          <p:cNvPr id="120" name="Text Placeholder 6"/>
          <p:cNvSpPr>
            <a:spLocks noGrp="1"/>
          </p:cNvSpPr>
          <p:nvPr>
            <p:ph type="body" sz="half" idx="15"/>
          </p:nvPr>
        </p:nvSpPr>
        <p:spPr>
          <a:xfrm>
            <a:off x="424850" y="1726359"/>
            <a:ext cx="5464325" cy="3861333"/>
          </a:xfrm>
          <a:prstGeom prst="rect">
            <a:avLst/>
          </a:prstGeom>
        </p:spPr>
        <p:txBody>
          <a:bodyPr/>
          <a:lstStyle>
            <a:lvl1pPr marL="342900" indent="-342900">
              <a:defRPr>
                <a:solidFill>
                  <a:schemeClr val="accent1"/>
                </a:solidFill>
              </a:defRPr>
            </a:lvl1pPr>
          </a:lstStyle>
          <a:p>
            <a:pPr marL="342900" indent="-342900">
              <a:defRPr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0835" y="6220545"/>
            <a:ext cx="366765" cy="271613"/>
          </a:xfrm>
          <a:prstGeom prst="rect">
            <a:avLst/>
          </a:prstGeom>
        </p:spPr>
        <p:txBody>
          <a:bodyPr/>
          <a:lstStyle>
            <a:lvl1pPr algn="r">
              <a:defRPr sz="1165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868457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2941864"/>
            <a:ext cx="5678108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232329"/>
            <a:ext cx="2293603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3" y="1720793"/>
            <a:ext cx="5402445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07" y="6459469"/>
            <a:ext cx="543044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79" y="6450043"/>
            <a:ext cx="2172748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3" y="5126730"/>
            <a:ext cx="540244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44325" y="561132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684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753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248401" y="966055"/>
            <a:ext cx="5449329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452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64993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3439835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921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3439834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983117"/>
            <a:ext cx="5531708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9958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248401" y="98311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48401" y="359516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73649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6022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11891" y="359516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3237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D5BF4-D231-4C2B-BA2E-129FE4EF7218}" type="datetimeFigureOut">
              <a:rPr lang="en-US" smtClean="0"/>
              <a:t>7/11/22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D70A0-4006-42FF-BBCF-8BD2985CD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7649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3439834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3439833"/>
            <a:ext cx="5531708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164993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67931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39513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3966757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939512"/>
            <a:ext cx="5531708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164993" y="3966757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5610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2941864"/>
            <a:ext cx="5678108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232329"/>
            <a:ext cx="2293603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2" y="505595"/>
            <a:ext cx="7699333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07" y="6459469"/>
            <a:ext cx="543044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79" y="6450043"/>
            <a:ext cx="2172748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8142515" y="849093"/>
            <a:ext cx="3864428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831268" y="632829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8142515" y="156701"/>
            <a:ext cx="3864428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51" y="1726358"/>
            <a:ext cx="5464323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8236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94D5BF4-D231-4C2B-BA2E-129FE4EF7218}" type="datetimeFigureOut">
              <a:rPr lang="en-US" smtClean="0"/>
              <a:t>7/11/22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86CD70A0-4006-42FF-BBCF-8BD2985CD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863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D5BF4-D231-4C2B-BA2E-129FE4EF7218}" type="datetimeFigureOut">
              <a:rPr lang="en-US" smtClean="0"/>
              <a:t>7/11/22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D70A0-4006-42FF-BBCF-8BD2985CD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19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D5BF4-D231-4C2B-BA2E-129FE4EF7218}" type="datetimeFigureOut">
              <a:rPr lang="en-US" smtClean="0"/>
              <a:t>7/11/22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D70A0-4006-42FF-BBCF-8BD2985CD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67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D5BF4-D231-4C2B-BA2E-129FE4EF7218}" type="datetimeFigureOut">
              <a:rPr lang="en-US" smtClean="0"/>
              <a:t>7/11/22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D70A0-4006-42FF-BBCF-8BD2985CD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1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D5BF4-D231-4C2B-BA2E-129FE4EF7218}" type="datetimeFigureOut">
              <a:rPr lang="en-US" smtClean="0"/>
              <a:t>7/11/22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D70A0-4006-42FF-BBCF-8BD2985CD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73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D5BF4-D231-4C2B-BA2E-129FE4EF7218}" type="datetimeFigureOut">
              <a:rPr lang="en-US" smtClean="0"/>
              <a:t>7/11/22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D70A0-4006-42FF-BBCF-8BD2985CD13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59466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F94D5BF4-D231-4C2B-BA2E-129FE4EF7218}" type="datetimeFigureOut">
              <a:rPr lang="en-US" smtClean="0"/>
              <a:t>7/11/22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D70A0-4006-42FF-BBCF-8BD2985CD13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99292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4D5BF4-D231-4C2B-BA2E-129FE4EF7218}" type="datetimeFigureOut">
              <a:rPr lang="en-US" smtClean="0"/>
              <a:t>7/11/22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6CD70A0-4006-42FF-BBCF-8BD2985CD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7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387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hyperlink" Target="https://www.google.com/url?sa=i&amp;url=https%3A%2F%2Fphysics.uconn.edu%2F2020%2F09%2F16%2Fprof-kyungseon-joo-named-chair-of-clas-collaboration-at-jefferson-lab%2F&amp;psig=AOvVaw3TGYNNenT5sXB-t3NFmq0B&amp;ust=1650454318972000&amp;source=images&amp;cd=vfe&amp;ved=0CAwQjRxqFwoTCMD93NKDoPcCFQAAAAAdAAAAABAD" TargetMode="External"/><Relationship Id="rId7" Type="http://schemas.openxmlformats.org/officeDocument/2006/relationships/hyperlink" Target="https://puckett.physics.uconn.edu/2021/08/02/sbs-installation-in-hall-a-at-jefferson-lab-july-2021/" TargetMode="External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hyperlink" Target="https://www.google.com/imgres?imgurl=https%3A%2F%2Fearimediaprodweb.azurewebsites.net%2FApi%2Fv1%2FMultimedia%2Fb9c179e5-ec31-42fd-af24-132192316d2d%2FRendition%2Flow-res%2FContent%2FPublic&amp;imgrefurl=https%3A%2F%2Fwww.eurekalert.org%2Fnews-releases%2F662485&amp;tbnid=D0rHQlKJZ1n82M&amp;vet=12ahUKEwjtwOiChKD3AhVtFVkFHcMFBIQQMygIegUIARC0AQ..i&amp;docid=fwnqhT0iVpn_NM&amp;w=720&amp;h=405&amp;q=GLUEX&amp;client=firefox-b-1-d&amp;ved=2ahUKEwjtwOiChKD3AhVtFVkFHcMFBIQQMygIegUIARC0AQ" TargetMode="Externa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lab.org/sites/default/files/user-liaison/files/Scheduling-Memo-20220610.pdf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Questions?"/>
          <p:cNvSpPr txBox="1"/>
          <p:nvPr/>
        </p:nvSpPr>
        <p:spPr>
          <a:xfrm>
            <a:off x="3955837" y="3189036"/>
            <a:ext cx="89679" cy="116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4374" rIns="44374">
            <a:spAutoFit/>
          </a:bodyPr>
          <a:lstStyle>
            <a:lvl1pPr defTabSz="457200">
              <a:defRPr sz="7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/>
            <a:endParaRPr sz="6989" kern="0" dirty="0">
              <a:solidFill>
                <a:srgbClr val="000000"/>
              </a:solidFill>
            </a:endParaRPr>
          </a:p>
        </p:txBody>
      </p:sp>
      <p:sp>
        <p:nvSpPr>
          <p:cNvPr id="554" name="Title 1"/>
          <p:cNvSpPr txBox="1">
            <a:spLocks noGrp="1"/>
          </p:cNvSpPr>
          <p:nvPr>
            <p:ph type="title"/>
          </p:nvPr>
        </p:nvSpPr>
        <p:spPr>
          <a:xfrm>
            <a:off x="1678972" y="148366"/>
            <a:ext cx="8616007" cy="90397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/>
            </a:lvl1pPr>
          </a:lstStyle>
          <a:p>
            <a:r>
              <a:rPr lang="en-US" sz="4400" dirty="0">
                <a:latin typeface="Arial" charset="0"/>
                <a:ea typeface="ＭＳ Ｐゴシック" charset="0"/>
                <a:cs typeface="ＭＳ Ｐゴシック" charset="0"/>
              </a:rPr>
              <a:t>12 GeV Program Overview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27882" y="2920760"/>
            <a:ext cx="3771392" cy="1046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ctr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3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3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3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3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3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3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3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88755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3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fontAlgn="auto"/>
            <a:r>
              <a:rPr lang="en-US" sz="2800" b="0" kern="0" dirty="0">
                <a:latin typeface="Arial" charset="0"/>
                <a:ea typeface="ＭＳ Ｐゴシック" charset="0"/>
                <a:cs typeface="ＭＳ Ｐゴシック" charset="0"/>
              </a:rPr>
              <a:t>Program Advisory Committee 50</a:t>
            </a:r>
          </a:p>
          <a:p>
            <a:pPr algn="r" fontAlgn="auto"/>
            <a:r>
              <a:rPr lang="en-US" sz="2800" b="0" kern="0" dirty="0">
                <a:latin typeface="Arial" charset="0"/>
                <a:ea typeface="ＭＳ Ｐゴシック" charset="0"/>
                <a:cs typeface="ＭＳ Ｐゴシック" charset="0"/>
              </a:rPr>
              <a:t>July 2022</a:t>
            </a:r>
          </a:p>
          <a:p>
            <a:pPr fontAlgn="auto"/>
            <a:endParaRPr lang="en-US" sz="3600" i="1" kern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88" y="4067724"/>
            <a:ext cx="7645455" cy="2146301"/>
          </a:xfrm>
          <a:prstGeom prst="rect">
            <a:avLst/>
          </a:prstGeom>
        </p:spPr>
      </p:pic>
      <p:pic>
        <p:nvPicPr>
          <p:cNvPr id="1028" name="Picture 4" descr="Prof. Kyungseon Joo named Chair of CLAS Collaboration at Jefferson Lab |  Department of Physics">
            <a:hlinkClick r:id="rId3"/>
            <a:extLst>
              <a:ext uri="{FF2B5EF4-FFF2-40B4-BE49-F238E27FC236}">
                <a16:creationId xmlns:a16="http://schemas.microsoft.com/office/drawing/2014/main" id="{1B7E4B3D-E3CB-C841-98EE-D81F8CFA2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918" y="1431356"/>
            <a:ext cx="3827404" cy="253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lueX completes first phase | EurekAlert!">
            <a:hlinkClick r:id="rId5"/>
            <a:extLst>
              <a:ext uri="{FF2B5EF4-FFF2-40B4-BE49-F238E27FC236}">
                <a16:creationId xmlns:a16="http://schemas.microsoft.com/office/drawing/2014/main" id="{1D0FF0FA-8DC6-B446-BD39-EDF32D5BB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918" y="4067724"/>
            <a:ext cx="3810000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BS Installation in Hall A at Jefferson Lab, July 2021 | Professor  Puckett's Research Homepage">
            <a:hlinkClick r:id="rId7"/>
            <a:extLst>
              <a:ext uri="{FF2B5EF4-FFF2-40B4-BE49-F238E27FC236}">
                <a16:creationId xmlns:a16="http://schemas.microsoft.com/office/drawing/2014/main" id="{A70FA28C-ED5C-0B46-B84B-1CEAD24F8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49" y="1431356"/>
            <a:ext cx="3142894" cy="255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E5DA75-0168-514D-BED7-6AF44AEBDD75}"/>
              </a:ext>
            </a:extLst>
          </p:cNvPr>
          <p:cNvSpPr txBox="1"/>
          <p:nvPr/>
        </p:nvSpPr>
        <p:spPr>
          <a:xfrm>
            <a:off x="2263449" y="1719285"/>
            <a:ext cx="3031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7030A0"/>
                </a:solidFill>
              </a:rPr>
              <a:t>Thia</a:t>
            </a:r>
            <a:r>
              <a:rPr lang="en-US" sz="2800" i="1" dirty="0">
                <a:solidFill>
                  <a:srgbClr val="7030A0"/>
                </a:solidFill>
              </a:rPr>
              <a:t> Keppel</a:t>
            </a:r>
          </a:p>
        </p:txBody>
      </p:sp>
    </p:spTree>
    <p:extLst>
      <p:ext uri="{BB962C8B-B14F-4D97-AF65-F5344CB8AC3E}">
        <p14:creationId xmlns:p14="http://schemas.microsoft.com/office/powerpoint/2010/main" val="299548134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9413BE8-B545-5B48-9C69-00E3E0439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951" y="1388533"/>
            <a:ext cx="6280973" cy="6146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1C62D8-11AD-1B41-980C-C9E931328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39" y="542094"/>
            <a:ext cx="10915029" cy="617839"/>
          </a:xfrm>
        </p:spPr>
        <p:txBody>
          <a:bodyPr>
            <a:normAutofit fontScale="90000"/>
          </a:bodyPr>
          <a:lstStyle/>
          <a:p>
            <a:r>
              <a:rPr lang="en-US" dirty="0"/>
              <a:t>The Hall Leaders covered where we are and where we’re going… </a:t>
            </a:r>
            <a:br>
              <a:rPr lang="en-US" dirty="0"/>
            </a:b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A20C27-FBD5-C74E-861B-C0767995B2A2}"/>
              </a:ext>
            </a:extLst>
          </p:cNvPr>
          <p:cNvSpPr txBox="1"/>
          <p:nvPr/>
        </p:nvSpPr>
        <p:spPr>
          <a:xfrm>
            <a:off x="8957790" y="1608666"/>
            <a:ext cx="29633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Available at </a:t>
            </a:r>
            <a:r>
              <a:rPr lang="en-US" sz="24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https://www.jlab.org/sites/default/files/user-liaison/files/Scheduling-Memo-20220610.pdf</a:t>
            </a:r>
            <a:endParaRPr lang="en-US" sz="2400" dirty="0">
              <a:solidFill>
                <a:srgbClr val="0070C0"/>
              </a:solidFill>
            </a:endParaRPr>
          </a:p>
          <a:p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50CDE3C-BA04-3E49-9794-DD49A42D3F24}"/>
              </a:ext>
            </a:extLst>
          </p:cNvPr>
          <p:cNvSpPr/>
          <p:nvPr/>
        </p:nvSpPr>
        <p:spPr>
          <a:xfrm>
            <a:off x="2946400" y="1845733"/>
            <a:ext cx="2202091" cy="660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7701C1-6950-F949-954E-F872EEFB6A4B}"/>
              </a:ext>
            </a:extLst>
          </p:cNvPr>
          <p:cNvSpPr txBox="1"/>
          <p:nvPr/>
        </p:nvSpPr>
        <p:spPr>
          <a:xfrm>
            <a:off x="374051" y="1845733"/>
            <a:ext cx="19994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New NPES Schedule posted to March 2024</a:t>
            </a:r>
          </a:p>
          <a:p>
            <a:endParaRPr lang="en-US" sz="2400" dirty="0">
              <a:solidFill>
                <a:srgbClr val="7030A0"/>
              </a:solidFill>
            </a:endParaRPr>
          </a:p>
          <a:p>
            <a:r>
              <a:rPr lang="en-US" sz="2400" dirty="0">
                <a:solidFill>
                  <a:srgbClr val="7030A0"/>
                </a:solidFill>
              </a:rPr>
              <a:t>Assumes 33 weeks of physics running annually </a:t>
            </a:r>
          </a:p>
        </p:txBody>
      </p:sp>
    </p:spTree>
    <p:extLst>
      <p:ext uri="{BB962C8B-B14F-4D97-AF65-F5344CB8AC3E}">
        <p14:creationId xmlns:p14="http://schemas.microsoft.com/office/powerpoint/2010/main" val="380487966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91516-B8C5-21D9-804C-B4577B81B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23" y="135769"/>
            <a:ext cx="8464378" cy="487490"/>
          </a:xfrm>
        </p:spPr>
        <p:txBody>
          <a:bodyPr>
            <a:normAutofit/>
          </a:bodyPr>
          <a:lstStyle/>
          <a:p>
            <a:r>
              <a:rPr lang="en-US" sz="2800" b="0" i="1" dirty="0"/>
              <a:t>The non-Hall-specific future….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B8816-EE7F-933E-5CD1-FE613DF6C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07E1C93C-5050-FC42-8F10-D22D4F119D13}" type="slidenum">
              <a:rPr lang="en-US">
                <a:solidFill>
                  <a:srgbClr val="000000"/>
                </a:solidFill>
              </a:rPr>
              <a:pPr defTabSz="914400"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172" name="Picture 4" descr="Image preview">
            <a:extLst>
              <a:ext uri="{FF2B5EF4-FFF2-40B4-BE49-F238E27FC236}">
                <a16:creationId xmlns:a16="http://schemas.microsoft.com/office/drawing/2014/main" id="{B993FA29-7AD2-1D47-A578-013CD003E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85" y="1126274"/>
            <a:ext cx="8167648" cy="459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414EAE-6745-2E45-8AC4-1EB5FB223E2A}"/>
              </a:ext>
            </a:extLst>
          </p:cNvPr>
          <p:cNvSpPr txBox="1"/>
          <p:nvPr/>
        </p:nvSpPr>
        <p:spPr>
          <a:xfrm>
            <a:off x="8887521" y="1338146"/>
            <a:ext cx="312234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7030A0"/>
                </a:solidFill>
              </a:rPr>
              <a:t>Positrons at 12 GeV</a:t>
            </a:r>
          </a:p>
          <a:p>
            <a:endParaRPr lang="en-US" i="1" dirty="0"/>
          </a:p>
          <a:p>
            <a:r>
              <a:rPr lang="en-US" dirty="0"/>
              <a:t>Accelerator, engineering looking at what will be required</a:t>
            </a:r>
          </a:p>
          <a:p>
            <a:endParaRPr lang="en-US" dirty="0"/>
          </a:p>
          <a:p>
            <a:r>
              <a:rPr lang="en-US" dirty="0"/>
              <a:t>Physics Case: </a:t>
            </a:r>
          </a:p>
          <a:p>
            <a:r>
              <a:rPr lang="en-US" dirty="0"/>
              <a:t>Eur. Phys. J. A 58 (2022) 3, 45</a:t>
            </a:r>
          </a:p>
        </p:txBody>
      </p:sp>
    </p:spTree>
    <p:extLst>
      <p:ext uri="{BB962C8B-B14F-4D97-AF65-F5344CB8AC3E}">
        <p14:creationId xmlns:p14="http://schemas.microsoft.com/office/powerpoint/2010/main" val="112999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8C203B-73F1-1446-8944-218A78C64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48" y="390292"/>
            <a:ext cx="9651924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B8816-EE7F-933E-5CD1-FE613DF6C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07E1C93C-5050-FC42-8F10-D22D4F119D13}" type="slidenum">
              <a:rPr lang="en-US">
                <a:solidFill>
                  <a:srgbClr val="000000"/>
                </a:solidFill>
              </a:rPr>
              <a:pPr defTabSz="914400"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423EB1-67E9-3B43-8307-6B11FA30D778}"/>
              </a:ext>
            </a:extLst>
          </p:cNvPr>
          <p:cNvSpPr/>
          <p:nvPr/>
        </p:nvSpPr>
        <p:spPr>
          <a:xfrm>
            <a:off x="791737" y="200722"/>
            <a:ext cx="3033131" cy="379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791516-B8C5-21D9-804C-B4577B81B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796" y="92373"/>
            <a:ext cx="8464378" cy="487490"/>
          </a:xfrm>
        </p:spPr>
        <p:txBody>
          <a:bodyPr>
            <a:normAutofit/>
          </a:bodyPr>
          <a:lstStyle/>
          <a:p>
            <a:r>
              <a:rPr lang="en-US" sz="2800" b="0" i="1" dirty="0"/>
              <a:t>…and higher energies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996B2F-6624-DF47-B6B5-CD8F602C1B83}"/>
              </a:ext>
            </a:extLst>
          </p:cNvPr>
          <p:cNvCxnSpPr>
            <a:cxnSpLocks/>
          </p:cNvCxnSpPr>
          <p:nvPr/>
        </p:nvCxnSpPr>
        <p:spPr>
          <a:xfrm>
            <a:off x="8095785" y="5698273"/>
            <a:ext cx="5129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CBC508A-3561-1542-8F09-E83CEC29F824}"/>
              </a:ext>
            </a:extLst>
          </p:cNvPr>
          <p:cNvSpPr txBox="1"/>
          <p:nvPr/>
        </p:nvSpPr>
        <p:spPr>
          <a:xfrm>
            <a:off x="9712712" y="4471639"/>
            <a:ext cx="18064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7030A0"/>
                </a:solidFill>
              </a:rPr>
              <a:t>Interested in your thoughts…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513D71-26E5-7F41-B542-D630D892F584}"/>
              </a:ext>
            </a:extLst>
          </p:cNvPr>
          <p:cNvCxnSpPr>
            <a:cxnSpLocks/>
          </p:cNvCxnSpPr>
          <p:nvPr/>
        </p:nvCxnSpPr>
        <p:spPr>
          <a:xfrm>
            <a:off x="2460702" y="5895278"/>
            <a:ext cx="654948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B8025C-C2EA-6143-B0FE-774584F57BFB}"/>
              </a:ext>
            </a:extLst>
          </p:cNvPr>
          <p:cNvCxnSpPr>
            <a:cxnSpLocks/>
          </p:cNvCxnSpPr>
          <p:nvPr/>
        </p:nvCxnSpPr>
        <p:spPr>
          <a:xfrm>
            <a:off x="2460702" y="6081131"/>
            <a:ext cx="614803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592A26-C3DC-854B-8F96-771E5770CD04}"/>
              </a:ext>
            </a:extLst>
          </p:cNvPr>
          <p:cNvCxnSpPr>
            <a:cxnSpLocks/>
          </p:cNvCxnSpPr>
          <p:nvPr/>
        </p:nvCxnSpPr>
        <p:spPr>
          <a:xfrm>
            <a:off x="2471853" y="6300438"/>
            <a:ext cx="512212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099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91516-B8C5-21D9-804C-B4577B81B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221" y="157107"/>
            <a:ext cx="8464378" cy="487490"/>
          </a:xfrm>
        </p:spPr>
        <p:txBody>
          <a:bodyPr>
            <a:normAutofit/>
          </a:bodyPr>
          <a:lstStyle/>
          <a:p>
            <a:r>
              <a:rPr lang="en-US" sz="2800" b="0" i="1" dirty="0"/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B8816-EE7F-933E-5CD1-FE613DF6C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07E1C93C-5050-FC42-8F10-D22D4F119D13}" type="slidenum">
              <a:rPr lang="en-US">
                <a:solidFill>
                  <a:srgbClr val="000000"/>
                </a:solidFill>
              </a:rPr>
              <a:pPr defTabSz="914400"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3511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373</TotalTime>
  <Words>110</Words>
  <Application>Microsoft Macintosh PowerPoint</Application>
  <PresentationFormat>Widescreen</PresentationFormat>
  <Paragraphs>22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ＭＳ Ｐゴシック</vt:lpstr>
      <vt:lpstr>PingFangSC-Regular</vt:lpstr>
      <vt:lpstr>.PingFangSC-Regular</vt:lpstr>
      <vt:lpstr>Arial</vt:lpstr>
      <vt:lpstr>Calibri</vt:lpstr>
      <vt:lpstr>Century Gothic</vt:lpstr>
      <vt:lpstr>Garamond</vt:lpstr>
      <vt:lpstr>Savon</vt:lpstr>
      <vt:lpstr>Office Theme</vt:lpstr>
      <vt:lpstr>12 GeV Program Overview</vt:lpstr>
      <vt:lpstr>The Hall Leaders covered where we are and where we’re going…  </vt:lpstr>
      <vt:lpstr>The non-Hall-specific future….</vt:lpstr>
      <vt:lpstr>…and higher energies </vt:lpstr>
      <vt:lpstr>Questions?</vt:lpstr>
    </vt:vector>
  </TitlesOfParts>
  <Company>JLAB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Hires COVID (March 2020)</dc:title>
  <dc:creator>Lorelei Carlson</dc:creator>
  <cp:lastModifiedBy>Cynthia (Thia) Keppel</cp:lastModifiedBy>
  <cp:revision>65</cp:revision>
  <dcterms:created xsi:type="dcterms:W3CDTF">2022-04-18T19:09:12Z</dcterms:created>
  <dcterms:modified xsi:type="dcterms:W3CDTF">2022-07-11T15:49:49Z</dcterms:modified>
</cp:coreProperties>
</file>