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1555" r:id="rId2"/>
    <p:sldId id="1570" r:id="rId3"/>
    <p:sldId id="1589" r:id="rId4"/>
    <p:sldId id="1611" r:id="rId5"/>
    <p:sldId id="1598" r:id="rId6"/>
    <p:sldId id="1574" r:id="rId7"/>
    <p:sldId id="1577" r:id="rId8"/>
    <p:sldId id="1600" r:id="rId9"/>
    <p:sldId id="1579" r:id="rId10"/>
    <p:sldId id="1573" r:id="rId11"/>
    <p:sldId id="1613" r:id="rId12"/>
    <p:sldId id="1604" r:id="rId13"/>
    <p:sldId id="1615" r:id="rId14"/>
    <p:sldId id="1634" r:id="rId15"/>
    <p:sldId id="1616" r:id="rId16"/>
    <p:sldId id="1618" r:id="rId17"/>
    <p:sldId id="339" r:id="rId18"/>
    <p:sldId id="1617" r:id="rId19"/>
    <p:sldId id="1581" r:id="rId20"/>
    <p:sldId id="1624" r:id="rId21"/>
    <p:sldId id="1635" r:id="rId22"/>
    <p:sldId id="1609" r:id="rId23"/>
    <p:sldId id="348" r:id="rId24"/>
    <p:sldId id="1620" r:id="rId25"/>
    <p:sldId id="1619" r:id="rId26"/>
    <p:sldId id="1628" r:id="rId27"/>
    <p:sldId id="1606" r:id="rId28"/>
    <p:sldId id="1607" r:id="rId29"/>
    <p:sldId id="350" r:id="rId30"/>
    <p:sldId id="1623" r:id="rId31"/>
    <p:sldId id="1625" r:id="rId32"/>
    <p:sldId id="1626" r:id="rId33"/>
    <p:sldId id="1627" r:id="rId34"/>
    <p:sldId id="1629" r:id="rId35"/>
    <p:sldId id="1630" r:id="rId36"/>
    <p:sldId id="1631" r:id="rId37"/>
    <p:sldId id="1632" r:id="rId38"/>
    <p:sldId id="1633" r:id="rId39"/>
    <p:sldId id="1571" r:id="rId40"/>
    <p:sldId id="1612" r:id="rId41"/>
    <p:sldId id="1592" r:id="rId42"/>
    <p:sldId id="1596" r:id="rId43"/>
    <p:sldId id="1597" r:id="rId44"/>
    <p:sldId id="791" r:id="rId45"/>
    <p:sldId id="790" r:id="rId46"/>
    <p:sldId id="1590" r:id="rId47"/>
    <p:sldId id="792" r:id="rId48"/>
    <p:sldId id="793" r:id="rId49"/>
    <p:sldId id="341" r:id="rId50"/>
    <p:sldId id="743" r:id="rId51"/>
    <p:sldId id="1610" r:id="rId52"/>
    <p:sldId id="157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rington, John" initials="AJ" lastIdx="2" clrIdx="0">
    <p:extLst>
      <p:ext uri="{19B8F6BF-5375-455C-9EA6-DF929625EA0E}">
        <p15:presenceInfo xmlns:p15="http://schemas.microsoft.com/office/powerpoint/2012/main" userId="0de6bee5a3704c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CC"/>
    <a:srgbClr val="33CC33"/>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1" autoAdjust="0"/>
    <p:restoredTop sz="90371" autoAdjust="0"/>
  </p:normalViewPr>
  <p:slideViewPr>
    <p:cSldViewPr snapToGrid="0">
      <p:cViewPr varScale="1">
        <p:scale>
          <a:sx n="75" d="100"/>
          <a:sy n="75" d="100"/>
        </p:scale>
        <p:origin x="432" y="58"/>
      </p:cViewPr>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F2AEAE-4200-43EE-A757-81E1C9E1141F}"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BC3A7-36E9-4643-91BD-3B8A8FC00171}" type="slidenum">
              <a:rPr lang="en-US" smtClean="0"/>
              <a:t>‹#›</a:t>
            </a:fld>
            <a:endParaRPr lang="en-US"/>
          </a:p>
        </p:txBody>
      </p:sp>
    </p:spTree>
    <p:extLst>
      <p:ext uri="{BB962C8B-B14F-4D97-AF65-F5344CB8AC3E}">
        <p14:creationId xmlns:p14="http://schemas.microsoft.com/office/powerpoint/2010/main" val="3544303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DA3DEED-4C1E-49B5-815B-A6393DF3902B}"/>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353DEBBF-F088-475F-BB19-0412DBA2FC5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5364" name="Slide Number Placeholder 3">
            <a:extLst>
              <a:ext uri="{FF2B5EF4-FFF2-40B4-BE49-F238E27FC236}">
                <a16:creationId xmlns:a16="http://schemas.microsoft.com/office/drawing/2014/main" id="{CCB89B78-AB91-4201-ABE4-F8DF8B95B8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0C763337-EE35-47A9-9FED-12A8F4F4A43B}"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16</a:t>
            </a:fld>
            <a:endParaRPr lang="en-US"/>
          </a:p>
        </p:txBody>
      </p:sp>
    </p:spTree>
    <p:extLst>
      <p:ext uri="{BB962C8B-B14F-4D97-AF65-F5344CB8AC3E}">
        <p14:creationId xmlns:p14="http://schemas.microsoft.com/office/powerpoint/2010/main" val="701032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23</a:t>
            </a:fld>
            <a:endParaRPr lang="en-US"/>
          </a:p>
        </p:txBody>
      </p:sp>
    </p:spTree>
    <p:extLst>
      <p:ext uri="{BB962C8B-B14F-4D97-AF65-F5344CB8AC3E}">
        <p14:creationId xmlns:p14="http://schemas.microsoft.com/office/powerpoint/2010/main" val="2853358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24</a:t>
            </a:fld>
            <a:endParaRPr lang="en-US"/>
          </a:p>
        </p:txBody>
      </p:sp>
    </p:spTree>
    <p:extLst>
      <p:ext uri="{BB962C8B-B14F-4D97-AF65-F5344CB8AC3E}">
        <p14:creationId xmlns:p14="http://schemas.microsoft.com/office/powerpoint/2010/main" val="933161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25</a:t>
            </a:fld>
            <a:endParaRPr lang="en-US"/>
          </a:p>
        </p:txBody>
      </p:sp>
    </p:spTree>
    <p:extLst>
      <p:ext uri="{BB962C8B-B14F-4D97-AF65-F5344CB8AC3E}">
        <p14:creationId xmlns:p14="http://schemas.microsoft.com/office/powerpoint/2010/main" val="3906053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27</a:t>
            </a:fld>
            <a:endParaRPr lang="en-US"/>
          </a:p>
        </p:txBody>
      </p:sp>
    </p:spTree>
    <p:extLst>
      <p:ext uri="{BB962C8B-B14F-4D97-AF65-F5344CB8AC3E}">
        <p14:creationId xmlns:p14="http://schemas.microsoft.com/office/powerpoint/2010/main" val="1395374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28</a:t>
            </a:fld>
            <a:endParaRPr lang="en-US"/>
          </a:p>
        </p:txBody>
      </p:sp>
    </p:spTree>
    <p:extLst>
      <p:ext uri="{BB962C8B-B14F-4D97-AF65-F5344CB8AC3E}">
        <p14:creationId xmlns:p14="http://schemas.microsoft.com/office/powerpoint/2010/main" val="1701022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39</a:t>
            </a:fld>
            <a:endParaRPr lang="en-US"/>
          </a:p>
        </p:txBody>
      </p:sp>
    </p:spTree>
    <p:extLst>
      <p:ext uri="{BB962C8B-B14F-4D97-AF65-F5344CB8AC3E}">
        <p14:creationId xmlns:p14="http://schemas.microsoft.com/office/powerpoint/2010/main" val="1388016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it brief</a:t>
            </a:r>
          </a:p>
        </p:txBody>
      </p:sp>
      <p:sp>
        <p:nvSpPr>
          <p:cNvPr id="4" name="Slide Number Placeholder 3"/>
          <p:cNvSpPr>
            <a:spLocks noGrp="1"/>
          </p:cNvSpPr>
          <p:nvPr>
            <p:ph type="sldNum" sz="quarter" idx="5"/>
          </p:nvPr>
        </p:nvSpPr>
        <p:spPr/>
        <p:txBody>
          <a:bodyPr/>
          <a:lstStyle/>
          <a:p>
            <a:fld id="{CFFBC3A7-36E9-4643-91BD-3B8A8FC00171}" type="slidenum">
              <a:rPr lang="en-US" smtClean="0"/>
              <a:t>41</a:t>
            </a:fld>
            <a:endParaRPr lang="en-US"/>
          </a:p>
        </p:txBody>
      </p:sp>
    </p:spTree>
    <p:extLst>
      <p:ext uri="{BB962C8B-B14F-4D97-AF65-F5344CB8AC3E}">
        <p14:creationId xmlns:p14="http://schemas.microsoft.com/office/powerpoint/2010/main" val="941241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FB94B69-00E6-45F7-94FC-2086CA6E85B1}"/>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A613E811-346C-4883-8059-F0F04BB895BD}"/>
              </a:ext>
            </a:extLst>
          </p:cNvPr>
          <p:cNvSpPr>
            <a:spLocks noGrp="1" noChangeArrowheads="1"/>
          </p:cNvSpPr>
          <p:nvPr>
            <p:ph type="body" idx="1"/>
          </p:nvPr>
        </p:nvSpPr>
        <p:spPr>
          <a:noFill/>
        </p:spPr>
        <p:txBody>
          <a:bodyPr/>
          <a:lstStyle/>
          <a:p>
            <a:r>
              <a:rPr lang="en-US" altLang="en-US" dirty="0">
                <a:latin typeface="Arial" panose="020B0604020202020204" pitchFamily="34" charset="0"/>
              </a:rPr>
              <a:t>Keep it brief</a:t>
            </a:r>
          </a:p>
        </p:txBody>
      </p:sp>
      <p:sp>
        <p:nvSpPr>
          <p:cNvPr id="53252" name="Slide Number Placeholder 3">
            <a:extLst>
              <a:ext uri="{FF2B5EF4-FFF2-40B4-BE49-F238E27FC236}">
                <a16:creationId xmlns:a16="http://schemas.microsoft.com/office/drawing/2014/main" id="{4B2A4A9C-5372-4F29-A1FD-ED993A0DCF0D}"/>
              </a:ext>
            </a:extLst>
          </p:cNvPr>
          <p:cNvSpPr>
            <a:spLocks noGrp="1"/>
          </p:cNvSpPr>
          <p:nvPr>
            <p:ph type="sldNum" sz="quarter" idx="5"/>
          </p:nvPr>
        </p:nvSpPr>
        <p:spPr>
          <a:noFill/>
        </p:spPr>
        <p:txBody>
          <a:bodyPr/>
          <a:lstStyle>
            <a:lvl1pPr defTabSz="923925">
              <a:defRPr sz="2400" i="1">
                <a:solidFill>
                  <a:schemeClr val="tx1"/>
                </a:solidFill>
                <a:latin typeface="Arial" panose="020B0604020202020204" pitchFamily="34" charset="0"/>
                <a:ea typeface="Arial Unicode MS"/>
                <a:cs typeface="Arial Unicode MS"/>
              </a:defRPr>
            </a:lvl1pPr>
            <a:lvl2pPr marL="742950" indent="-285750" defTabSz="923925">
              <a:defRPr sz="2400" i="1">
                <a:solidFill>
                  <a:schemeClr val="tx1"/>
                </a:solidFill>
                <a:latin typeface="Arial" panose="020B0604020202020204" pitchFamily="34" charset="0"/>
                <a:ea typeface="Arial Unicode MS"/>
                <a:cs typeface="Arial Unicode MS"/>
              </a:defRPr>
            </a:lvl2pPr>
            <a:lvl3pPr marL="1143000" indent="-228600" defTabSz="923925">
              <a:defRPr sz="2400" i="1">
                <a:solidFill>
                  <a:schemeClr val="tx1"/>
                </a:solidFill>
                <a:latin typeface="Arial" panose="020B0604020202020204" pitchFamily="34" charset="0"/>
                <a:ea typeface="Arial Unicode MS"/>
                <a:cs typeface="Arial Unicode MS"/>
              </a:defRPr>
            </a:lvl3pPr>
            <a:lvl4pPr marL="1600200" indent="-228600" defTabSz="923925">
              <a:defRPr sz="2400" i="1">
                <a:solidFill>
                  <a:schemeClr val="tx1"/>
                </a:solidFill>
                <a:latin typeface="Arial" panose="020B0604020202020204" pitchFamily="34" charset="0"/>
                <a:ea typeface="Arial Unicode MS"/>
                <a:cs typeface="Arial Unicode MS"/>
              </a:defRPr>
            </a:lvl4pPr>
            <a:lvl5pPr marL="2057400" indent="-228600" defTabSz="923925">
              <a:defRPr sz="2400" i="1">
                <a:solidFill>
                  <a:schemeClr val="tx1"/>
                </a:solidFill>
                <a:latin typeface="Arial" panose="020B0604020202020204" pitchFamily="34" charset="0"/>
                <a:ea typeface="Arial Unicode MS"/>
                <a:cs typeface="Arial Unicode MS"/>
              </a:defRPr>
            </a:lvl5pPr>
            <a:lvl6pPr marL="2514600" indent="-228600" defTabSz="923925" eaLnBrk="0" fontAlgn="base" hangingPunct="0">
              <a:spcBef>
                <a:spcPct val="0"/>
              </a:spcBef>
              <a:spcAft>
                <a:spcPct val="0"/>
              </a:spcAft>
              <a:defRPr sz="2400" i="1">
                <a:solidFill>
                  <a:schemeClr val="tx1"/>
                </a:solidFill>
                <a:latin typeface="Arial" panose="020B0604020202020204" pitchFamily="34" charset="0"/>
                <a:ea typeface="Arial Unicode MS"/>
                <a:cs typeface="Arial Unicode MS"/>
              </a:defRPr>
            </a:lvl6pPr>
            <a:lvl7pPr marL="2971800" indent="-228600" defTabSz="923925" eaLnBrk="0" fontAlgn="base" hangingPunct="0">
              <a:spcBef>
                <a:spcPct val="0"/>
              </a:spcBef>
              <a:spcAft>
                <a:spcPct val="0"/>
              </a:spcAft>
              <a:defRPr sz="2400" i="1">
                <a:solidFill>
                  <a:schemeClr val="tx1"/>
                </a:solidFill>
                <a:latin typeface="Arial" panose="020B0604020202020204" pitchFamily="34" charset="0"/>
                <a:ea typeface="Arial Unicode MS"/>
                <a:cs typeface="Arial Unicode MS"/>
              </a:defRPr>
            </a:lvl7pPr>
            <a:lvl8pPr marL="3429000" indent="-228600" defTabSz="923925" eaLnBrk="0" fontAlgn="base" hangingPunct="0">
              <a:spcBef>
                <a:spcPct val="0"/>
              </a:spcBef>
              <a:spcAft>
                <a:spcPct val="0"/>
              </a:spcAft>
              <a:defRPr sz="2400" i="1">
                <a:solidFill>
                  <a:schemeClr val="tx1"/>
                </a:solidFill>
                <a:latin typeface="Arial" panose="020B0604020202020204" pitchFamily="34" charset="0"/>
                <a:ea typeface="Arial Unicode MS"/>
                <a:cs typeface="Arial Unicode MS"/>
              </a:defRPr>
            </a:lvl8pPr>
            <a:lvl9pPr marL="3886200" indent="-228600" defTabSz="923925" eaLnBrk="0" fontAlgn="base" hangingPunct="0">
              <a:spcBef>
                <a:spcPct val="0"/>
              </a:spcBef>
              <a:spcAft>
                <a:spcPct val="0"/>
              </a:spcAft>
              <a:defRPr sz="2400" i="1">
                <a:solidFill>
                  <a:schemeClr val="tx1"/>
                </a:solidFill>
                <a:latin typeface="Arial" panose="020B0604020202020204" pitchFamily="34" charset="0"/>
                <a:ea typeface="Arial Unicode MS"/>
                <a:cs typeface="Arial Unicode MS"/>
              </a:defRPr>
            </a:lvl9pPr>
          </a:lstStyle>
          <a:p>
            <a:fld id="{990E1985-60D3-458F-9248-8E0EBCC44924}" type="slidenum">
              <a:rPr lang="en-US" altLang="en-US" sz="1200" i="0" smtClean="0"/>
              <a:pPr/>
              <a:t>42</a:t>
            </a:fld>
            <a:endParaRPr lang="en-US" altLang="en-US" sz="1200" i="0"/>
          </a:p>
        </p:txBody>
      </p:sp>
    </p:spTree>
    <p:extLst>
      <p:ext uri="{BB962C8B-B14F-4D97-AF65-F5344CB8AC3E}">
        <p14:creationId xmlns:p14="http://schemas.microsoft.com/office/powerpoint/2010/main" val="698018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46</a:t>
            </a:fld>
            <a:endParaRPr lang="en-US"/>
          </a:p>
        </p:txBody>
      </p:sp>
    </p:spTree>
    <p:extLst>
      <p:ext uri="{BB962C8B-B14F-4D97-AF65-F5344CB8AC3E}">
        <p14:creationId xmlns:p14="http://schemas.microsoft.com/office/powerpoint/2010/main" val="1557158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3</a:t>
            </a:fld>
            <a:endParaRPr lang="en-US"/>
          </a:p>
        </p:txBody>
      </p:sp>
    </p:spTree>
    <p:extLst>
      <p:ext uri="{BB962C8B-B14F-4D97-AF65-F5344CB8AC3E}">
        <p14:creationId xmlns:p14="http://schemas.microsoft.com/office/powerpoint/2010/main" val="4251772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B57BDCEC-1449-44A9-B8EE-647382F844EC}"/>
              </a:ext>
            </a:extLst>
          </p:cNvPr>
          <p:cNvSpPr>
            <a:spLocks noGrp="1" noRot="1" noChangeAspect="1" noChangeArrowheads="1" noTextEdit="1"/>
          </p:cNvSpPr>
          <p:nvPr>
            <p:ph type="sldImg"/>
          </p:nvPr>
        </p:nvSpPr>
        <p:spPr>
          <a:ln/>
        </p:spPr>
      </p:sp>
      <p:sp>
        <p:nvSpPr>
          <p:cNvPr id="99331" name="Notes Placeholder 2">
            <a:extLst>
              <a:ext uri="{FF2B5EF4-FFF2-40B4-BE49-F238E27FC236}">
                <a16:creationId xmlns:a16="http://schemas.microsoft.com/office/drawing/2014/main" id="{1E0678CB-C07B-4617-A80D-1C845BBF875C}"/>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
        <p:nvSpPr>
          <p:cNvPr id="99332" name="Slide Number Placeholder 3">
            <a:extLst>
              <a:ext uri="{FF2B5EF4-FFF2-40B4-BE49-F238E27FC236}">
                <a16:creationId xmlns:a16="http://schemas.microsoft.com/office/drawing/2014/main" id="{43763D5A-D67E-468A-ADF3-8B960CCFD2CD}"/>
              </a:ext>
            </a:extLst>
          </p:cNvPr>
          <p:cNvSpPr>
            <a:spLocks noGrp="1"/>
          </p:cNvSpPr>
          <p:nvPr>
            <p:ph type="sldNum" sz="quarter" idx="5"/>
          </p:nvPr>
        </p:nvSpPr>
        <p:spPr>
          <a:noFill/>
        </p:spPr>
        <p:txBody>
          <a:bodyPr/>
          <a:lstStyle>
            <a:lvl1pPr defTabSz="919163">
              <a:spcBef>
                <a:spcPct val="30000"/>
              </a:spcBef>
              <a:defRPr sz="1200">
                <a:solidFill>
                  <a:schemeClr val="tx1"/>
                </a:solidFill>
                <a:latin typeface="Arial" panose="020B0604020202020204" pitchFamily="34" charset="0"/>
              </a:defRPr>
            </a:lvl1pPr>
            <a:lvl2pPr marL="733425" indent="-282575" defTabSz="919163">
              <a:spcBef>
                <a:spcPct val="30000"/>
              </a:spcBef>
              <a:defRPr sz="1200">
                <a:solidFill>
                  <a:schemeClr val="tx1"/>
                </a:solidFill>
                <a:latin typeface="Arial" panose="020B0604020202020204" pitchFamily="34" charset="0"/>
              </a:defRPr>
            </a:lvl2pPr>
            <a:lvl3pPr marL="1130300" indent="-225425" defTabSz="919163">
              <a:spcBef>
                <a:spcPct val="30000"/>
              </a:spcBef>
              <a:defRPr sz="1200">
                <a:solidFill>
                  <a:schemeClr val="tx1"/>
                </a:solidFill>
                <a:latin typeface="Arial" panose="020B0604020202020204" pitchFamily="34" charset="0"/>
              </a:defRPr>
            </a:lvl3pPr>
            <a:lvl4pPr marL="1584325" indent="-225425" defTabSz="919163">
              <a:spcBef>
                <a:spcPct val="30000"/>
              </a:spcBef>
              <a:defRPr sz="1200">
                <a:solidFill>
                  <a:schemeClr val="tx1"/>
                </a:solidFill>
                <a:latin typeface="Arial" panose="020B0604020202020204" pitchFamily="34" charset="0"/>
              </a:defRPr>
            </a:lvl4pPr>
            <a:lvl5pPr marL="2035175" indent="-225425" defTabSz="919163">
              <a:spcBef>
                <a:spcPct val="30000"/>
              </a:spcBef>
              <a:defRPr sz="1200">
                <a:solidFill>
                  <a:schemeClr val="tx1"/>
                </a:solidFill>
                <a:latin typeface="Arial" panose="020B0604020202020204" pitchFamily="34" charset="0"/>
              </a:defRPr>
            </a:lvl5pPr>
            <a:lvl6pPr marL="2492375" indent="-225425" defTabSz="919163" eaLnBrk="0" fontAlgn="base" hangingPunct="0">
              <a:spcBef>
                <a:spcPct val="30000"/>
              </a:spcBef>
              <a:spcAft>
                <a:spcPct val="0"/>
              </a:spcAft>
              <a:defRPr sz="1200">
                <a:solidFill>
                  <a:schemeClr val="tx1"/>
                </a:solidFill>
                <a:latin typeface="Arial" panose="020B0604020202020204" pitchFamily="34" charset="0"/>
              </a:defRPr>
            </a:lvl6pPr>
            <a:lvl7pPr marL="2949575" indent="-225425" defTabSz="919163" eaLnBrk="0" fontAlgn="base" hangingPunct="0">
              <a:spcBef>
                <a:spcPct val="30000"/>
              </a:spcBef>
              <a:spcAft>
                <a:spcPct val="0"/>
              </a:spcAft>
              <a:defRPr sz="1200">
                <a:solidFill>
                  <a:schemeClr val="tx1"/>
                </a:solidFill>
                <a:latin typeface="Arial" panose="020B0604020202020204" pitchFamily="34" charset="0"/>
              </a:defRPr>
            </a:lvl7pPr>
            <a:lvl8pPr marL="3406775" indent="-225425" defTabSz="919163" eaLnBrk="0" fontAlgn="base" hangingPunct="0">
              <a:spcBef>
                <a:spcPct val="30000"/>
              </a:spcBef>
              <a:spcAft>
                <a:spcPct val="0"/>
              </a:spcAft>
              <a:defRPr sz="1200">
                <a:solidFill>
                  <a:schemeClr val="tx1"/>
                </a:solidFill>
                <a:latin typeface="Arial" panose="020B0604020202020204" pitchFamily="34" charset="0"/>
              </a:defRPr>
            </a:lvl8pPr>
            <a:lvl9pPr marL="3863975" indent="-225425" defTabSz="9191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DD2BB1-1436-4AB9-A448-45EEC2EA97DB}" type="slidenum">
              <a:rPr lang="en-US" altLang="en-US" smtClean="0">
                <a:ea typeface="Arial Unicode MS"/>
                <a:cs typeface="Arial Unicode MS"/>
              </a:rPr>
              <a:pPr>
                <a:spcBef>
                  <a:spcPct val="0"/>
                </a:spcBef>
              </a:pPr>
              <a:t>47</a:t>
            </a:fld>
            <a:endParaRPr lang="en-US" altLang="en-US">
              <a:ea typeface="Arial Unicode MS"/>
              <a:cs typeface="Arial Unicode M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8EF55BD7-B62A-424E-8D59-76527A2373FC}"/>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096B6C25-C2EF-4134-A3D1-43A18E128C21}"/>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
        <p:nvSpPr>
          <p:cNvPr id="111620" name="Slide Number Placeholder 3">
            <a:extLst>
              <a:ext uri="{FF2B5EF4-FFF2-40B4-BE49-F238E27FC236}">
                <a16:creationId xmlns:a16="http://schemas.microsoft.com/office/drawing/2014/main" id="{DC26128A-2317-4E24-A98D-AD1BDB20ADA5}"/>
              </a:ext>
            </a:extLst>
          </p:cNvPr>
          <p:cNvSpPr>
            <a:spLocks noGrp="1"/>
          </p:cNvSpPr>
          <p:nvPr>
            <p:ph type="sldNum" sz="quarter" idx="5"/>
          </p:nvPr>
        </p:nvSpPr>
        <p:spPr>
          <a:noFill/>
        </p:spPr>
        <p:txBody>
          <a:bodyPr/>
          <a:lstStyle>
            <a:lvl1pPr defTabSz="919163">
              <a:spcBef>
                <a:spcPct val="30000"/>
              </a:spcBef>
              <a:defRPr sz="1200">
                <a:solidFill>
                  <a:schemeClr val="tx1"/>
                </a:solidFill>
                <a:latin typeface="Arial" panose="020B0604020202020204" pitchFamily="34" charset="0"/>
              </a:defRPr>
            </a:lvl1pPr>
            <a:lvl2pPr marL="738188" indent="-284163" defTabSz="919163">
              <a:spcBef>
                <a:spcPct val="30000"/>
              </a:spcBef>
              <a:defRPr sz="1200">
                <a:solidFill>
                  <a:schemeClr val="tx1"/>
                </a:solidFill>
                <a:latin typeface="Arial" panose="020B0604020202020204" pitchFamily="34" charset="0"/>
              </a:defRPr>
            </a:lvl2pPr>
            <a:lvl3pPr marL="1136650" indent="-227013" defTabSz="919163">
              <a:spcBef>
                <a:spcPct val="30000"/>
              </a:spcBef>
              <a:defRPr sz="1200">
                <a:solidFill>
                  <a:schemeClr val="tx1"/>
                </a:solidFill>
                <a:latin typeface="Arial" panose="020B0604020202020204" pitchFamily="34" charset="0"/>
              </a:defRPr>
            </a:lvl3pPr>
            <a:lvl4pPr marL="1592263" indent="-227013" defTabSz="919163">
              <a:spcBef>
                <a:spcPct val="30000"/>
              </a:spcBef>
              <a:defRPr sz="1200">
                <a:solidFill>
                  <a:schemeClr val="tx1"/>
                </a:solidFill>
                <a:latin typeface="Arial" panose="020B0604020202020204" pitchFamily="34" charset="0"/>
              </a:defRPr>
            </a:lvl4pPr>
            <a:lvl5pPr marL="2046288" indent="-227013" defTabSz="919163">
              <a:spcBef>
                <a:spcPct val="30000"/>
              </a:spcBef>
              <a:defRPr sz="1200">
                <a:solidFill>
                  <a:schemeClr val="tx1"/>
                </a:solidFill>
                <a:latin typeface="Arial" panose="020B0604020202020204" pitchFamily="34" charset="0"/>
              </a:defRPr>
            </a:lvl5pPr>
            <a:lvl6pPr marL="2503488" indent="-227013" defTabSz="919163" eaLnBrk="0" fontAlgn="base" hangingPunct="0">
              <a:spcBef>
                <a:spcPct val="30000"/>
              </a:spcBef>
              <a:spcAft>
                <a:spcPct val="0"/>
              </a:spcAft>
              <a:defRPr sz="1200">
                <a:solidFill>
                  <a:schemeClr val="tx1"/>
                </a:solidFill>
                <a:latin typeface="Arial" panose="020B0604020202020204" pitchFamily="34" charset="0"/>
              </a:defRPr>
            </a:lvl6pPr>
            <a:lvl7pPr marL="2960688" indent="-227013" defTabSz="919163" eaLnBrk="0" fontAlgn="base" hangingPunct="0">
              <a:spcBef>
                <a:spcPct val="30000"/>
              </a:spcBef>
              <a:spcAft>
                <a:spcPct val="0"/>
              </a:spcAft>
              <a:defRPr sz="1200">
                <a:solidFill>
                  <a:schemeClr val="tx1"/>
                </a:solidFill>
                <a:latin typeface="Arial" panose="020B0604020202020204" pitchFamily="34" charset="0"/>
              </a:defRPr>
            </a:lvl7pPr>
            <a:lvl8pPr marL="3417888" indent="-227013" defTabSz="919163" eaLnBrk="0" fontAlgn="base" hangingPunct="0">
              <a:spcBef>
                <a:spcPct val="30000"/>
              </a:spcBef>
              <a:spcAft>
                <a:spcPct val="0"/>
              </a:spcAft>
              <a:defRPr sz="1200">
                <a:solidFill>
                  <a:schemeClr val="tx1"/>
                </a:solidFill>
                <a:latin typeface="Arial" panose="020B0604020202020204" pitchFamily="34" charset="0"/>
              </a:defRPr>
            </a:lvl8pPr>
            <a:lvl9pPr marL="3875088" indent="-227013" defTabSz="9191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77F14F-B89B-4857-AD2D-B40597D0A085}" type="slidenum">
              <a:rPr lang="en-US" altLang="en-US" smtClean="0">
                <a:ea typeface="Arial Unicode MS"/>
                <a:cs typeface="Arial Unicode MS"/>
              </a:rPr>
              <a:pPr>
                <a:spcBef>
                  <a:spcPct val="0"/>
                </a:spcBef>
              </a:pPr>
              <a:t>48</a:t>
            </a:fld>
            <a:endParaRPr lang="en-US" altLang="en-US">
              <a:ea typeface="Arial Unicode MS"/>
              <a:cs typeface="Arial Unicode M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603E0AD7-FD9C-4B1D-820A-228FD8CF7DE7}"/>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33DE4A37-CF0E-4A9D-9387-5C587011F352}"/>
              </a:ext>
            </a:extLst>
          </p:cNvPr>
          <p:cNvSpPr>
            <a:spLocks noGrp="1" noChangeArrowheads="1"/>
          </p:cNvSpPr>
          <p:nvPr>
            <p:ph type="body" idx="1"/>
          </p:nvPr>
        </p:nvSpPr>
        <p:spPr>
          <a:noFill/>
        </p:spPr>
        <p:txBody>
          <a:bodyPr/>
          <a:lstStyle/>
          <a:p>
            <a:r>
              <a:rPr lang="en-US" altLang="en-US">
                <a:latin typeface="Arial" panose="020B0604020202020204" pitchFamily="34" charset="0"/>
              </a:rPr>
              <a:t>EXAMINE EMC-SRC CORRELATION UNDER THESE DIFFERENT ASSUMPTIONS</a:t>
            </a:r>
          </a:p>
          <a:p>
            <a:endParaRPr lang="en-US" altLang="en-US">
              <a:latin typeface="Arial" panose="020B0604020202020204" pitchFamily="34" charset="0"/>
            </a:endParaRPr>
          </a:p>
          <a:p>
            <a:r>
              <a:rPr lang="en-US" altLang="en-US">
                <a:latin typeface="Arial" panose="020B0604020202020204" pitchFamily="34" charset="0"/>
              </a:rPr>
              <a:t>CORRELATION VS CAUSATION!!!!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51</a:t>
            </a:fld>
            <a:endParaRPr lang="en-US"/>
          </a:p>
        </p:txBody>
      </p:sp>
    </p:spTree>
    <p:extLst>
      <p:ext uri="{BB962C8B-B14F-4D97-AF65-F5344CB8AC3E}">
        <p14:creationId xmlns:p14="http://schemas.microsoft.com/office/powerpoint/2010/main" val="350426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4</a:t>
            </a:fld>
            <a:endParaRPr lang="en-US"/>
          </a:p>
        </p:txBody>
      </p:sp>
    </p:spTree>
    <p:extLst>
      <p:ext uri="{BB962C8B-B14F-4D97-AF65-F5344CB8AC3E}">
        <p14:creationId xmlns:p14="http://schemas.microsoft.com/office/powerpoint/2010/main" val="5473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5</a:t>
            </a:fld>
            <a:endParaRPr lang="en-US"/>
          </a:p>
        </p:txBody>
      </p:sp>
    </p:spTree>
    <p:extLst>
      <p:ext uri="{BB962C8B-B14F-4D97-AF65-F5344CB8AC3E}">
        <p14:creationId xmlns:p14="http://schemas.microsoft.com/office/powerpoint/2010/main" val="167473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7</a:t>
            </a:fld>
            <a:endParaRPr lang="en-US"/>
          </a:p>
        </p:txBody>
      </p:sp>
    </p:spTree>
    <p:extLst>
      <p:ext uri="{BB962C8B-B14F-4D97-AF65-F5344CB8AC3E}">
        <p14:creationId xmlns:p14="http://schemas.microsoft.com/office/powerpoint/2010/main" val="1019295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all: 0.64-0.73%; no </a:t>
            </a:r>
            <a:r>
              <a:rPr lang="en-US" dirty="0" err="1"/>
              <a:t>polarimetery</a:t>
            </a:r>
            <a:r>
              <a:rPr lang="en-US" dirty="0"/>
              <a:t>: 0.49-0.61%, no THY: 0.35-0.51%]</a:t>
            </a:r>
          </a:p>
          <a:p>
            <a:r>
              <a:rPr lang="en-US" dirty="0"/>
              <a:t>Still, min. stat++sys error goes from 0.95 to 0.85% ~10% reduction, probably closer to 5% overall [i.e. extra 5% sensitivity for all PVEMC]</a:t>
            </a:r>
          </a:p>
        </p:txBody>
      </p:sp>
      <p:sp>
        <p:nvSpPr>
          <p:cNvPr id="4" name="Slide Number Placeholder 3"/>
          <p:cNvSpPr>
            <a:spLocks noGrp="1"/>
          </p:cNvSpPr>
          <p:nvPr>
            <p:ph type="sldNum" sz="quarter" idx="5"/>
          </p:nvPr>
        </p:nvSpPr>
        <p:spPr/>
        <p:txBody>
          <a:bodyPr/>
          <a:lstStyle/>
          <a:p>
            <a:fld id="{CFFBC3A7-36E9-4643-91BD-3B8A8FC00171}" type="slidenum">
              <a:rPr lang="en-US" smtClean="0"/>
              <a:t>9</a:t>
            </a:fld>
            <a:endParaRPr lang="en-US"/>
          </a:p>
        </p:txBody>
      </p:sp>
    </p:spTree>
    <p:extLst>
      <p:ext uri="{BB962C8B-B14F-4D97-AF65-F5344CB8AC3E}">
        <p14:creationId xmlns:p14="http://schemas.microsoft.com/office/powerpoint/2010/main" val="3146319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BC3A7-36E9-4643-91BD-3B8A8FC00171}" type="slidenum">
              <a:rPr lang="en-US" smtClean="0"/>
              <a:t>11</a:t>
            </a:fld>
            <a:endParaRPr lang="en-US"/>
          </a:p>
        </p:txBody>
      </p:sp>
    </p:spTree>
    <p:extLst>
      <p:ext uri="{BB962C8B-B14F-4D97-AF65-F5344CB8AC3E}">
        <p14:creationId xmlns:p14="http://schemas.microsoft.com/office/powerpoint/2010/main" val="169665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norm. uncertainty</a:t>
            </a:r>
          </a:p>
        </p:txBody>
      </p:sp>
      <p:sp>
        <p:nvSpPr>
          <p:cNvPr id="4" name="Slide Number Placeholder 3"/>
          <p:cNvSpPr>
            <a:spLocks noGrp="1"/>
          </p:cNvSpPr>
          <p:nvPr>
            <p:ph type="sldNum" sz="quarter" idx="5"/>
          </p:nvPr>
        </p:nvSpPr>
        <p:spPr/>
        <p:txBody>
          <a:bodyPr/>
          <a:lstStyle/>
          <a:p>
            <a:fld id="{CFFBC3A7-36E9-4643-91BD-3B8A8FC00171}" type="slidenum">
              <a:rPr lang="en-US" smtClean="0"/>
              <a:t>12</a:t>
            </a:fld>
            <a:endParaRPr lang="en-US"/>
          </a:p>
        </p:txBody>
      </p:sp>
    </p:spTree>
    <p:extLst>
      <p:ext uri="{BB962C8B-B14F-4D97-AF65-F5344CB8AC3E}">
        <p14:creationId xmlns:p14="http://schemas.microsoft.com/office/powerpoint/2010/main" val="2702870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Less sensitive than SoLID-LD2, also allows comparison to LD2 for several syst.</a:t>
            </a:r>
          </a:p>
        </p:txBody>
      </p:sp>
      <p:sp>
        <p:nvSpPr>
          <p:cNvPr id="4" name="Slide Number Placeholder 3"/>
          <p:cNvSpPr>
            <a:spLocks noGrp="1"/>
          </p:cNvSpPr>
          <p:nvPr>
            <p:ph type="sldNum" sz="quarter" idx="5"/>
          </p:nvPr>
        </p:nvSpPr>
        <p:spPr/>
        <p:txBody>
          <a:bodyPr/>
          <a:lstStyle/>
          <a:p>
            <a:fld id="{CFFBC3A7-36E9-4643-91BD-3B8A8FC00171}" type="slidenum">
              <a:rPr lang="en-US" smtClean="0"/>
              <a:t>15</a:t>
            </a:fld>
            <a:endParaRPr lang="en-US"/>
          </a:p>
        </p:txBody>
      </p:sp>
    </p:spTree>
    <p:extLst>
      <p:ext uri="{BB962C8B-B14F-4D97-AF65-F5344CB8AC3E}">
        <p14:creationId xmlns:p14="http://schemas.microsoft.com/office/powerpoint/2010/main" val="71181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8F54-18F4-4200-BBDB-3E59AD6535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C4FF3-C3D0-4E1B-B67E-49D02623E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7A63A3-7514-4DD1-B290-5AF2089D805B}"/>
              </a:ext>
            </a:extLst>
          </p:cNvPr>
          <p:cNvSpPr>
            <a:spLocks noGrp="1"/>
          </p:cNvSpPr>
          <p:nvPr>
            <p:ph type="dt" sz="half" idx="10"/>
          </p:nvPr>
        </p:nvSpPr>
        <p:spPr/>
        <p:txBody>
          <a:bodyPr/>
          <a:lstStyle/>
          <a:p>
            <a:fld id="{9D067B4F-0123-4D77-880D-B6DC2DF0E938}" type="datetimeFigureOut">
              <a:rPr lang="en-US" smtClean="0"/>
              <a:t>7/11/2022</a:t>
            </a:fld>
            <a:endParaRPr lang="en-US"/>
          </a:p>
        </p:txBody>
      </p:sp>
      <p:sp>
        <p:nvSpPr>
          <p:cNvPr id="5" name="Footer Placeholder 4">
            <a:extLst>
              <a:ext uri="{FF2B5EF4-FFF2-40B4-BE49-F238E27FC236}">
                <a16:creationId xmlns:a16="http://schemas.microsoft.com/office/drawing/2014/main" id="{C456D274-721C-4462-8C43-AC4445690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881F6-5536-4056-8F9E-482204627F2B}"/>
              </a:ext>
            </a:extLst>
          </p:cNvPr>
          <p:cNvSpPr>
            <a:spLocks noGrp="1"/>
          </p:cNvSpPr>
          <p:nvPr>
            <p:ph type="sldNum" sz="quarter" idx="12"/>
          </p:nvPr>
        </p:nvSpPr>
        <p:spPr/>
        <p:txBody>
          <a:bodyPr/>
          <a:lstStyle/>
          <a:p>
            <a:fld id="{07EFD2FA-95A0-44A0-B889-93B99EE9AC5C}" type="slidenum">
              <a:rPr lang="en-US" smtClean="0"/>
              <a:t>‹#›</a:t>
            </a:fld>
            <a:endParaRPr lang="en-US"/>
          </a:p>
        </p:txBody>
      </p:sp>
    </p:spTree>
    <p:extLst>
      <p:ext uri="{BB962C8B-B14F-4D97-AF65-F5344CB8AC3E}">
        <p14:creationId xmlns:p14="http://schemas.microsoft.com/office/powerpoint/2010/main" val="2849011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B5738-9F67-4485-95E5-7E133F727B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9016EB-68B0-4365-9B8A-82C0D6149EB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EE3617-F7A6-46C1-8922-D49648D33283}"/>
              </a:ext>
            </a:extLst>
          </p:cNvPr>
          <p:cNvSpPr>
            <a:spLocks noGrp="1"/>
          </p:cNvSpPr>
          <p:nvPr>
            <p:ph type="dt" sz="half" idx="10"/>
          </p:nvPr>
        </p:nvSpPr>
        <p:spPr/>
        <p:txBody>
          <a:bodyPr/>
          <a:lstStyle/>
          <a:p>
            <a:fld id="{9D067B4F-0123-4D77-880D-B6DC2DF0E938}" type="datetimeFigureOut">
              <a:rPr lang="en-US" smtClean="0"/>
              <a:t>7/11/2022</a:t>
            </a:fld>
            <a:endParaRPr lang="en-US"/>
          </a:p>
        </p:txBody>
      </p:sp>
      <p:sp>
        <p:nvSpPr>
          <p:cNvPr id="5" name="Footer Placeholder 4">
            <a:extLst>
              <a:ext uri="{FF2B5EF4-FFF2-40B4-BE49-F238E27FC236}">
                <a16:creationId xmlns:a16="http://schemas.microsoft.com/office/drawing/2014/main" id="{8B5F7091-4B19-4CAB-BEA3-223513A48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BE8019-4E2A-43EF-AD0A-E237D2C5E732}"/>
              </a:ext>
            </a:extLst>
          </p:cNvPr>
          <p:cNvSpPr>
            <a:spLocks noGrp="1"/>
          </p:cNvSpPr>
          <p:nvPr>
            <p:ph type="sldNum" sz="quarter" idx="12"/>
          </p:nvPr>
        </p:nvSpPr>
        <p:spPr/>
        <p:txBody>
          <a:bodyPr/>
          <a:lstStyle/>
          <a:p>
            <a:fld id="{07EFD2FA-95A0-44A0-B889-93B99EE9AC5C}" type="slidenum">
              <a:rPr lang="en-US" smtClean="0"/>
              <a:t>‹#›</a:t>
            </a:fld>
            <a:endParaRPr lang="en-US"/>
          </a:p>
        </p:txBody>
      </p:sp>
    </p:spTree>
    <p:extLst>
      <p:ext uri="{BB962C8B-B14F-4D97-AF65-F5344CB8AC3E}">
        <p14:creationId xmlns:p14="http://schemas.microsoft.com/office/powerpoint/2010/main" val="2638022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8D57D3-2582-4F73-858E-7C5470A3F3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7AA32D-F5AC-482D-95F3-86D4C481C8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1F287-31B9-4340-AFA2-2E049A72EF63}"/>
              </a:ext>
            </a:extLst>
          </p:cNvPr>
          <p:cNvSpPr>
            <a:spLocks noGrp="1"/>
          </p:cNvSpPr>
          <p:nvPr>
            <p:ph type="dt" sz="half" idx="10"/>
          </p:nvPr>
        </p:nvSpPr>
        <p:spPr/>
        <p:txBody>
          <a:bodyPr/>
          <a:lstStyle/>
          <a:p>
            <a:fld id="{9D067B4F-0123-4D77-880D-B6DC2DF0E938}" type="datetimeFigureOut">
              <a:rPr lang="en-US" smtClean="0"/>
              <a:t>7/11/2022</a:t>
            </a:fld>
            <a:endParaRPr lang="en-US"/>
          </a:p>
        </p:txBody>
      </p:sp>
      <p:sp>
        <p:nvSpPr>
          <p:cNvPr id="5" name="Footer Placeholder 4">
            <a:extLst>
              <a:ext uri="{FF2B5EF4-FFF2-40B4-BE49-F238E27FC236}">
                <a16:creationId xmlns:a16="http://schemas.microsoft.com/office/drawing/2014/main" id="{3CCB42AF-447F-4078-93B5-93551F2BA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0E8D8-A98A-47A7-A4C0-9FE33D4FE2C5}"/>
              </a:ext>
            </a:extLst>
          </p:cNvPr>
          <p:cNvSpPr>
            <a:spLocks noGrp="1"/>
          </p:cNvSpPr>
          <p:nvPr>
            <p:ph type="sldNum" sz="quarter" idx="12"/>
          </p:nvPr>
        </p:nvSpPr>
        <p:spPr/>
        <p:txBody>
          <a:bodyPr/>
          <a:lstStyle/>
          <a:p>
            <a:fld id="{07EFD2FA-95A0-44A0-B889-93B99EE9AC5C}" type="slidenum">
              <a:rPr lang="en-US" smtClean="0"/>
              <a:t>‹#›</a:t>
            </a:fld>
            <a:endParaRPr lang="en-US"/>
          </a:p>
        </p:txBody>
      </p:sp>
    </p:spTree>
    <p:extLst>
      <p:ext uri="{BB962C8B-B14F-4D97-AF65-F5344CB8AC3E}">
        <p14:creationId xmlns:p14="http://schemas.microsoft.com/office/powerpoint/2010/main" val="3083608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w/Image">
    <p:spTree>
      <p:nvGrpSpPr>
        <p:cNvPr id="1" name=""/>
        <p:cNvGrpSpPr/>
        <p:nvPr/>
      </p:nvGrpSpPr>
      <p:grpSpPr>
        <a:xfrm>
          <a:off x="0" y="0"/>
          <a:ext cx="0" cy="0"/>
          <a:chOff x="0" y="0"/>
          <a:chExt cx="0" cy="0"/>
        </a:xfrm>
      </p:grpSpPr>
      <p:grpSp>
        <p:nvGrpSpPr>
          <p:cNvPr id="6" name="Group 151">
            <a:extLst>
              <a:ext uri="{FF2B5EF4-FFF2-40B4-BE49-F238E27FC236}">
                <a16:creationId xmlns:a16="http://schemas.microsoft.com/office/drawing/2014/main" id="{C345F9C5-C2FA-4A02-A9FC-47B2821D913C}"/>
              </a:ext>
            </a:extLst>
          </p:cNvPr>
          <p:cNvGrpSpPr>
            <a:grpSpLocks/>
          </p:cNvGrpSpPr>
          <p:nvPr/>
        </p:nvGrpSpPr>
        <p:grpSpPr bwMode="auto">
          <a:xfrm>
            <a:off x="-201613" y="-141288"/>
            <a:ext cx="12585701" cy="7137401"/>
            <a:chOff x="-151325" y="-141165"/>
            <a:chExt cx="9439923" cy="7136527"/>
          </a:xfrm>
        </p:grpSpPr>
        <p:grpSp>
          <p:nvGrpSpPr>
            <p:cNvPr id="7" name="Group 152">
              <a:extLst>
                <a:ext uri="{FF2B5EF4-FFF2-40B4-BE49-F238E27FC236}">
                  <a16:creationId xmlns:a16="http://schemas.microsoft.com/office/drawing/2014/main" id="{71B75DF5-1728-4B2C-B269-243027B1F646}"/>
                </a:ext>
              </a:extLst>
            </p:cNvPr>
            <p:cNvGrpSpPr>
              <a:grpSpLocks/>
            </p:cNvGrpSpPr>
            <p:nvPr userDrawn="1"/>
          </p:nvGrpSpPr>
          <p:grpSpPr bwMode="auto">
            <a:xfrm>
              <a:off x="457731" y="6873247"/>
              <a:ext cx="8226688" cy="122115"/>
              <a:chOff x="457731" y="6582508"/>
              <a:chExt cx="8226688" cy="486507"/>
            </a:xfrm>
          </p:grpSpPr>
          <p:cxnSp>
            <p:nvCxnSpPr>
              <p:cNvPr id="116" name="Straight Connector 115">
                <a:extLst>
                  <a:ext uri="{FF2B5EF4-FFF2-40B4-BE49-F238E27FC236}">
                    <a16:creationId xmlns:a16="http://schemas.microsoft.com/office/drawing/2014/main" id="{9902338F-2FE8-4BA8-8C10-9CA78B1AC1DE}"/>
                  </a:ext>
                </a:extLst>
              </p:cNvPr>
              <p:cNvCxnSpPr/>
              <p:nvPr userDrawn="1"/>
            </p:nvCxnSpPr>
            <p:spPr>
              <a:xfrm>
                <a:off x="45831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11CDD1A-82E2-47BA-81AD-50227143EE87}"/>
                  </a:ext>
                </a:extLst>
              </p:cNvPr>
              <p:cNvCxnSpPr/>
              <p:nvPr userDrawn="1"/>
            </p:nvCxnSpPr>
            <p:spPr>
              <a:xfrm>
                <a:off x="8684910"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8" name="Group 263">
                <a:extLst>
                  <a:ext uri="{FF2B5EF4-FFF2-40B4-BE49-F238E27FC236}">
                    <a16:creationId xmlns:a16="http://schemas.microsoft.com/office/drawing/2014/main" id="{7E5F234D-74B4-4132-AE4F-000CB8C66A6F}"/>
                  </a:ext>
                </a:extLst>
              </p:cNvPr>
              <p:cNvGrpSpPr>
                <a:grpSpLocks/>
              </p:cNvGrpSpPr>
              <p:nvPr userDrawn="1"/>
            </p:nvGrpSpPr>
            <p:grpSpPr bwMode="auto">
              <a:xfrm>
                <a:off x="7986158" y="6582508"/>
                <a:ext cx="152400" cy="486507"/>
                <a:chOff x="7983415" y="6582508"/>
                <a:chExt cx="152400" cy="486507"/>
              </a:xfrm>
            </p:grpSpPr>
            <p:cxnSp>
              <p:nvCxnSpPr>
                <p:cNvPr id="149" name="Straight Connector 148">
                  <a:extLst>
                    <a:ext uri="{FF2B5EF4-FFF2-40B4-BE49-F238E27FC236}">
                      <a16:creationId xmlns:a16="http://schemas.microsoft.com/office/drawing/2014/main" id="{05E7B1E7-32B7-43BE-9239-80E0B92F1A88}"/>
                    </a:ext>
                  </a:extLst>
                </p:cNvPr>
                <p:cNvCxnSpPr/>
                <p:nvPr userDrawn="1"/>
              </p:nvCxnSpPr>
              <p:spPr>
                <a:xfrm>
                  <a:off x="8148730"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9662D44-A8F6-464B-86C0-43986DA68E62}"/>
                    </a:ext>
                  </a:extLst>
                </p:cNvPr>
                <p:cNvCxnSpPr/>
                <p:nvPr userDrawn="1"/>
              </p:nvCxnSpPr>
              <p:spPr>
                <a:xfrm>
                  <a:off x="7996320"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9" name="Group 264">
                <a:extLst>
                  <a:ext uri="{FF2B5EF4-FFF2-40B4-BE49-F238E27FC236}">
                    <a16:creationId xmlns:a16="http://schemas.microsoft.com/office/drawing/2014/main" id="{4D3E6874-AEC3-446A-8DA4-FD6331F1E015}"/>
                  </a:ext>
                </a:extLst>
              </p:cNvPr>
              <p:cNvGrpSpPr>
                <a:grpSpLocks/>
              </p:cNvGrpSpPr>
              <p:nvPr userDrawn="1"/>
            </p:nvGrpSpPr>
            <p:grpSpPr bwMode="auto">
              <a:xfrm>
                <a:off x="7287901" y="6582508"/>
                <a:ext cx="152400" cy="486507"/>
                <a:chOff x="7983415" y="6582508"/>
                <a:chExt cx="152400" cy="486507"/>
              </a:xfrm>
            </p:grpSpPr>
            <p:cxnSp>
              <p:nvCxnSpPr>
                <p:cNvPr id="147" name="Straight Connector 146">
                  <a:extLst>
                    <a:ext uri="{FF2B5EF4-FFF2-40B4-BE49-F238E27FC236}">
                      <a16:creationId xmlns:a16="http://schemas.microsoft.com/office/drawing/2014/main" id="{85652C1F-C78A-4996-B785-442856284959}"/>
                    </a:ext>
                  </a:extLst>
                </p:cNvPr>
                <p:cNvCxnSpPr/>
                <p:nvPr userDrawn="1"/>
              </p:nvCxnSpPr>
              <p:spPr>
                <a:xfrm>
                  <a:off x="813613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B924376-DD75-48F5-9F71-417205BBA7AC}"/>
                    </a:ext>
                  </a:extLst>
                </p:cNvPr>
                <p:cNvCxnSpPr/>
                <p:nvPr userDrawn="1"/>
              </p:nvCxnSpPr>
              <p:spPr>
                <a:xfrm>
                  <a:off x="798372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265">
                <a:extLst>
                  <a:ext uri="{FF2B5EF4-FFF2-40B4-BE49-F238E27FC236}">
                    <a16:creationId xmlns:a16="http://schemas.microsoft.com/office/drawing/2014/main" id="{4153FBA8-7693-4E59-AA56-EB66205D8C26}"/>
                  </a:ext>
                </a:extLst>
              </p:cNvPr>
              <p:cNvGrpSpPr>
                <a:grpSpLocks/>
              </p:cNvGrpSpPr>
              <p:nvPr userDrawn="1"/>
            </p:nvGrpSpPr>
            <p:grpSpPr bwMode="auto">
              <a:xfrm>
                <a:off x="6589644" y="6582508"/>
                <a:ext cx="152400" cy="486507"/>
                <a:chOff x="7983415" y="6582508"/>
                <a:chExt cx="152400" cy="486507"/>
              </a:xfrm>
            </p:grpSpPr>
            <p:cxnSp>
              <p:nvCxnSpPr>
                <p:cNvPr id="145" name="Straight Connector 144">
                  <a:extLst>
                    <a:ext uri="{FF2B5EF4-FFF2-40B4-BE49-F238E27FC236}">
                      <a16:creationId xmlns:a16="http://schemas.microsoft.com/office/drawing/2014/main" id="{38B6F369-C67C-440B-9918-AA133705C338}"/>
                    </a:ext>
                  </a:extLst>
                </p:cNvPr>
                <p:cNvCxnSpPr/>
                <p:nvPr userDrawn="1"/>
              </p:nvCxnSpPr>
              <p:spPr>
                <a:xfrm>
                  <a:off x="8148546"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4E39E0E-4829-425A-A320-4CE0D29E56BD}"/>
                    </a:ext>
                  </a:extLst>
                </p:cNvPr>
                <p:cNvCxnSpPr/>
                <p:nvPr userDrawn="1"/>
              </p:nvCxnSpPr>
              <p:spPr>
                <a:xfrm>
                  <a:off x="799613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266">
                <a:extLst>
                  <a:ext uri="{FF2B5EF4-FFF2-40B4-BE49-F238E27FC236}">
                    <a16:creationId xmlns:a16="http://schemas.microsoft.com/office/drawing/2014/main" id="{FE4A4AC8-98AE-43BD-8EDC-6FEC31CC7828}"/>
                  </a:ext>
                </a:extLst>
              </p:cNvPr>
              <p:cNvGrpSpPr>
                <a:grpSpLocks/>
              </p:cNvGrpSpPr>
              <p:nvPr userDrawn="1"/>
            </p:nvGrpSpPr>
            <p:grpSpPr bwMode="auto">
              <a:xfrm>
                <a:off x="5891387" y="6582508"/>
                <a:ext cx="152400" cy="486507"/>
                <a:chOff x="7983415" y="6582508"/>
                <a:chExt cx="152400" cy="486507"/>
              </a:xfrm>
            </p:grpSpPr>
            <p:cxnSp>
              <p:nvCxnSpPr>
                <p:cNvPr id="143" name="Straight Connector 142">
                  <a:extLst>
                    <a:ext uri="{FF2B5EF4-FFF2-40B4-BE49-F238E27FC236}">
                      <a16:creationId xmlns:a16="http://schemas.microsoft.com/office/drawing/2014/main" id="{8B26A36B-318B-4373-A9D2-BBBF5B2D8F22}"/>
                    </a:ext>
                  </a:extLst>
                </p:cNvPr>
                <p:cNvCxnSpPr/>
                <p:nvPr userDrawn="1"/>
              </p:nvCxnSpPr>
              <p:spPr>
                <a:xfrm>
                  <a:off x="8135950"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9C572AC-670A-4AC0-835E-6B998D2841E2}"/>
                    </a:ext>
                  </a:extLst>
                </p:cNvPr>
                <p:cNvCxnSpPr/>
                <p:nvPr userDrawn="1"/>
              </p:nvCxnSpPr>
              <p:spPr>
                <a:xfrm>
                  <a:off x="7983540"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267">
                <a:extLst>
                  <a:ext uri="{FF2B5EF4-FFF2-40B4-BE49-F238E27FC236}">
                    <a16:creationId xmlns:a16="http://schemas.microsoft.com/office/drawing/2014/main" id="{025031AA-AD8F-4614-8530-5AA27F19E665}"/>
                  </a:ext>
                </a:extLst>
              </p:cNvPr>
              <p:cNvGrpSpPr>
                <a:grpSpLocks/>
              </p:cNvGrpSpPr>
              <p:nvPr userDrawn="1"/>
            </p:nvGrpSpPr>
            <p:grpSpPr bwMode="auto">
              <a:xfrm>
                <a:off x="5193130" y="6582508"/>
                <a:ext cx="152400" cy="486507"/>
                <a:chOff x="7983415" y="6582508"/>
                <a:chExt cx="152400" cy="486507"/>
              </a:xfrm>
            </p:grpSpPr>
            <p:cxnSp>
              <p:nvCxnSpPr>
                <p:cNvPr id="141" name="Straight Connector 140">
                  <a:extLst>
                    <a:ext uri="{FF2B5EF4-FFF2-40B4-BE49-F238E27FC236}">
                      <a16:creationId xmlns:a16="http://schemas.microsoft.com/office/drawing/2014/main" id="{7DB0890C-708D-40B9-8A87-AB96E6322E82}"/>
                    </a:ext>
                  </a:extLst>
                </p:cNvPr>
                <p:cNvCxnSpPr/>
                <p:nvPr userDrawn="1"/>
              </p:nvCxnSpPr>
              <p:spPr>
                <a:xfrm>
                  <a:off x="8148360"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3A7086F-63BB-4442-8FDB-C43F4A0AD676}"/>
                    </a:ext>
                  </a:extLst>
                </p:cNvPr>
                <p:cNvCxnSpPr/>
                <p:nvPr userDrawn="1"/>
              </p:nvCxnSpPr>
              <p:spPr>
                <a:xfrm>
                  <a:off x="7995950"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268">
                <a:extLst>
                  <a:ext uri="{FF2B5EF4-FFF2-40B4-BE49-F238E27FC236}">
                    <a16:creationId xmlns:a16="http://schemas.microsoft.com/office/drawing/2014/main" id="{E7DB7E75-6114-44AF-BDFD-0B4C4D3CB614}"/>
                  </a:ext>
                </a:extLst>
              </p:cNvPr>
              <p:cNvGrpSpPr>
                <a:grpSpLocks/>
              </p:cNvGrpSpPr>
              <p:nvPr userDrawn="1"/>
            </p:nvGrpSpPr>
            <p:grpSpPr bwMode="auto">
              <a:xfrm>
                <a:off x="4494873" y="6582508"/>
                <a:ext cx="152400" cy="486507"/>
                <a:chOff x="7983415" y="6582508"/>
                <a:chExt cx="152400" cy="486507"/>
              </a:xfrm>
            </p:grpSpPr>
            <p:cxnSp>
              <p:nvCxnSpPr>
                <p:cNvPr id="139" name="Straight Connector 138">
                  <a:extLst>
                    <a:ext uri="{FF2B5EF4-FFF2-40B4-BE49-F238E27FC236}">
                      <a16:creationId xmlns:a16="http://schemas.microsoft.com/office/drawing/2014/main" id="{42508217-8970-44EC-BBF8-062F4C07A0C3}"/>
                    </a:ext>
                  </a:extLst>
                </p:cNvPr>
                <p:cNvCxnSpPr/>
                <p:nvPr userDrawn="1"/>
              </p:nvCxnSpPr>
              <p:spPr>
                <a:xfrm>
                  <a:off x="8135765"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6F4D9EB-8FDD-4EC8-84D5-EB630684714B}"/>
                    </a:ext>
                  </a:extLst>
                </p:cNvPr>
                <p:cNvCxnSpPr/>
                <p:nvPr userDrawn="1"/>
              </p:nvCxnSpPr>
              <p:spPr>
                <a:xfrm>
                  <a:off x="7996452"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269">
                <a:extLst>
                  <a:ext uri="{FF2B5EF4-FFF2-40B4-BE49-F238E27FC236}">
                    <a16:creationId xmlns:a16="http://schemas.microsoft.com/office/drawing/2014/main" id="{F5198642-F16A-4698-9F6B-759333E72204}"/>
                  </a:ext>
                </a:extLst>
              </p:cNvPr>
              <p:cNvGrpSpPr>
                <a:grpSpLocks/>
              </p:cNvGrpSpPr>
              <p:nvPr userDrawn="1"/>
            </p:nvGrpSpPr>
            <p:grpSpPr bwMode="auto">
              <a:xfrm>
                <a:off x="3796616" y="6582508"/>
                <a:ext cx="152400" cy="486507"/>
                <a:chOff x="7983415" y="6582508"/>
                <a:chExt cx="152400" cy="486507"/>
              </a:xfrm>
            </p:grpSpPr>
            <p:cxnSp>
              <p:nvCxnSpPr>
                <p:cNvPr id="137" name="Straight Connector 136">
                  <a:extLst>
                    <a:ext uri="{FF2B5EF4-FFF2-40B4-BE49-F238E27FC236}">
                      <a16:creationId xmlns:a16="http://schemas.microsoft.com/office/drawing/2014/main" id="{BC4FB88E-D3FF-458C-8337-658C4919C42F}"/>
                    </a:ext>
                  </a:extLst>
                </p:cNvPr>
                <p:cNvCxnSpPr/>
                <p:nvPr userDrawn="1"/>
              </p:nvCxnSpPr>
              <p:spPr>
                <a:xfrm>
                  <a:off x="813626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D9B7CEB-BAC1-4A60-8966-CB6D1503D4E4}"/>
                    </a:ext>
                  </a:extLst>
                </p:cNvPr>
                <p:cNvCxnSpPr/>
                <p:nvPr userDrawn="1"/>
              </p:nvCxnSpPr>
              <p:spPr>
                <a:xfrm>
                  <a:off x="798385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270">
                <a:extLst>
                  <a:ext uri="{FF2B5EF4-FFF2-40B4-BE49-F238E27FC236}">
                    <a16:creationId xmlns:a16="http://schemas.microsoft.com/office/drawing/2014/main" id="{946616B0-CD87-40AA-8CC6-6FF1C3220F81}"/>
                  </a:ext>
                </a:extLst>
              </p:cNvPr>
              <p:cNvGrpSpPr>
                <a:grpSpLocks/>
              </p:cNvGrpSpPr>
              <p:nvPr userDrawn="1"/>
            </p:nvGrpSpPr>
            <p:grpSpPr bwMode="auto">
              <a:xfrm>
                <a:off x="3098359" y="6582508"/>
                <a:ext cx="152400" cy="486507"/>
                <a:chOff x="7983415" y="6582508"/>
                <a:chExt cx="152400" cy="486507"/>
              </a:xfrm>
            </p:grpSpPr>
            <p:cxnSp>
              <p:nvCxnSpPr>
                <p:cNvPr id="135" name="Straight Connector 134">
                  <a:extLst>
                    <a:ext uri="{FF2B5EF4-FFF2-40B4-BE49-F238E27FC236}">
                      <a16:creationId xmlns:a16="http://schemas.microsoft.com/office/drawing/2014/main" id="{607B22EF-EC8F-4B90-A040-D50C325FEDD6}"/>
                    </a:ext>
                  </a:extLst>
                </p:cNvPr>
                <p:cNvCxnSpPr/>
                <p:nvPr userDrawn="1"/>
              </p:nvCxnSpPr>
              <p:spPr>
                <a:xfrm>
                  <a:off x="814867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51F0E7C-E3B0-4840-B6EF-999C572D9121}"/>
                    </a:ext>
                  </a:extLst>
                </p:cNvPr>
                <p:cNvCxnSpPr/>
                <p:nvPr userDrawn="1"/>
              </p:nvCxnSpPr>
              <p:spPr>
                <a:xfrm>
                  <a:off x="7996268"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271">
                <a:extLst>
                  <a:ext uri="{FF2B5EF4-FFF2-40B4-BE49-F238E27FC236}">
                    <a16:creationId xmlns:a16="http://schemas.microsoft.com/office/drawing/2014/main" id="{A0EEEE94-1D1E-48AC-A946-750818928690}"/>
                  </a:ext>
                </a:extLst>
              </p:cNvPr>
              <p:cNvGrpSpPr>
                <a:grpSpLocks/>
              </p:cNvGrpSpPr>
              <p:nvPr userDrawn="1"/>
            </p:nvGrpSpPr>
            <p:grpSpPr bwMode="auto">
              <a:xfrm>
                <a:off x="2400102" y="6582508"/>
                <a:ext cx="152400" cy="486507"/>
                <a:chOff x="7983415" y="6582508"/>
                <a:chExt cx="152400" cy="486507"/>
              </a:xfrm>
            </p:grpSpPr>
            <p:cxnSp>
              <p:nvCxnSpPr>
                <p:cNvPr id="133" name="Straight Connector 132">
                  <a:extLst>
                    <a:ext uri="{FF2B5EF4-FFF2-40B4-BE49-F238E27FC236}">
                      <a16:creationId xmlns:a16="http://schemas.microsoft.com/office/drawing/2014/main" id="{0E573901-0FEE-45D6-A020-B467A6D20AA6}"/>
                    </a:ext>
                  </a:extLst>
                </p:cNvPr>
                <p:cNvCxnSpPr/>
                <p:nvPr userDrawn="1"/>
              </p:nvCxnSpPr>
              <p:spPr>
                <a:xfrm>
                  <a:off x="8136084"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51AD5C2-E03D-4D17-8CB9-F526C50DFAD1}"/>
                    </a:ext>
                  </a:extLst>
                </p:cNvPr>
                <p:cNvCxnSpPr/>
                <p:nvPr userDrawn="1"/>
              </p:nvCxnSpPr>
              <p:spPr>
                <a:xfrm>
                  <a:off x="798367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272">
                <a:extLst>
                  <a:ext uri="{FF2B5EF4-FFF2-40B4-BE49-F238E27FC236}">
                    <a16:creationId xmlns:a16="http://schemas.microsoft.com/office/drawing/2014/main" id="{54D932F3-9EED-43D8-B680-F5C8B64C580B}"/>
                  </a:ext>
                </a:extLst>
              </p:cNvPr>
              <p:cNvGrpSpPr>
                <a:grpSpLocks/>
              </p:cNvGrpSpPr>
              <p:nvPr userDrawn="1"/>
            </p:nvGrpSpPr>
            <p:grpSpPr bwMode="auto">
              <a:xfrm>
                <a:off x="1701845" y="6582508"/>
                <a:ext cx="152400" cy="486507"/>
                <a:chOff x="7983415" y="6582508"/>
                <a:chExt cx="152400" cy="486507"/>
              </a:xfrm>
            </p:grpSpPr>
            <p:cxnSp>
              <p:nvCxnSpPr>
                <p:cNvPr id="131" name="Straight Connector 130">
                  <a:extLst>
                    <a:ext uri="{FF2B5EF4-FFF2-40B4-BE49-F238E27FC236}">
                      <a16:creationId xmlns:a16="http://schemas.microsoft.com/office/drawing/2014/main" id="{005D92DD-6535-450C-ACDB-C440EE41B4E6}"/>
                    </a:ext>
                  </a:extLst>
                </p:cNvPr>
                <p:cNvCxnSpPr/>
                <p:nvPr userDrawn="1"/>
              </p:nvCxnSpPr>
              <p:spPr>
                <a:xfrm>
                  <a:off x="814849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D9D26FD-BFAB-447F-8267-2FFFFC9B5F2C}"/>
                    </a:ext>
                  </a:extLst>
                </p:cNvPr>
                <p:cNvCxnSpPr/>
                <p:nvPr userDrawn="1"/>
              </p:nvCxnSpPr>
              <p:spPr>
                <a:xfrm>
                  <a:off x="7996083"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273">
                <a:extLst>
                  <a:ext uri="{FF2B5EF4-FFF2-40B4-BE49-F238E27FC236}">
                    <a16:creationId xmlns:a16="http://schemas.microsoft.com/office/drawing/2014/main" id="{7C3DB7D1-36B6-4874-99FE-5B1FEE0B1011}"/>
                  </a:ext>
                </a:extLst>
              </p:cNvPr>
              <p:cNvGrpSpPr>
                <a:grpSpLocks/>
              </p:cNvGrpSpPr>
              <p:nvPr userDrawn="1"/>
            </p:nvGrpSpPr>
            <p:grpSpPr bwMode="auto">
              <a:xfrm>
                <a:off x="1003588" y="6582508"/>
                <a:ext cx="152400" cy="486507"/>
                <a:chOff x="7983415" y="6582508"/>
                <a:chExt cx="152400" cy="486507"/>
              </a:xfrm>
            </p:grpSpPr>
            <p:cxnSp>
              <p:nvCxnSpPr>
                <p:cNvPr id="129" name="Straight Connector 128">
                  <a:extLst>
                    <a:ext uri="{FF2B5EF4-FFF2-40B4-BE49-F238E27FC236}">
                      <a16:creationId xmlns:a16="http://schemas.microsoft.com/office/drawing/2014/main" id="{7D996A12-21C9-4C42-969F-5741EC68C7DF}"/>
                    </a:ext>
                  </a:extLst>
                </p:cNvPr>
                <p:cNvCxnSpPr/>
                <p:nvPr userDrawn="1"/>
              </p:nvCxnSpPr>
              <p:spPr>
                <a:xfrm>
                  <a:off x="813589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52BEBB5-81B8-45E3-B447-527DFA5DACCF}"/>
                    </a:ext>
                  </a:extLst>
                </p:cNvPr>
                <p:cNvCxnSpPr/>
                <p:nvPr userDrawn="1"/>
              </p:nvCxnSpPr>
              <p:spPr>
                <a:xfrm>
                  <a:off x="7983489" y="658207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8" name="Group 153">
              <a:extLst>
                <a:ext uri="{FF2B5EF4-FFF2-40B4-BE49-F238E27FC236}">
                  <a16:creationId xmlns:a16="http://schemas.microsoft.com/office/drawing/2014/main" id="{EACD79D3-4457-49AB-9FC5-3964900BA034}"/>
                </a:ext>
              </a:extLst>
            </p:cNvPr>
            <p:cNvGrpSpPr>
              <a:grpSpLocks/>
            </p:cNvGrpSpPr>
            <p:nvPr userDrawn="1"/>
          </p:nvGrpSpPr>
          <p:grpSpPr bwMode="auto">
            <a:xfrm>
              <a:off x="-151325" y="454007"/>
              <a:ext cx="122115" cy="5945205"/>
              <a:chOff x="-238875" y="454007"/>
              <a:chExt cx="122115" cy="5945205"/>
            </a:xfrm>
          </p:grpSpPr>
          <p:cxnSp>
            <p:nvCxnSpPr>
              <p:cNvPr id="81" name="Straight Connector 80">
                <a:extLst>
                  <a:ext uri="{FF2B5EF4-FFF2-40B4-BE49-F238E27FC236}">
                    <a16:creationId xmlns:a16="http://schemas.microsoft.com/office/drawing/2014/main" id="{619D1379-EB11-4FEA-8804-D0C70DE9394F}"/>
                  </a:ext>
                </a:extLst>
              </p:cNvPr>
              <p:cNvCxnSpPr/>
              <p:nvPr userDrawn="1"/>
            </p:nvCxnSpPr>
            <p:spPr>
              <a:xfrm rot="5400000">
                <a:off x="-177553" y="392753"/>
                <a:ext cx="0" cy="12264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2" name="Group 227">
                <a:extLst>
                  <a:ext uri="{FF2B5EF4-FFF2-40B4-BE49-F238E27FC236}">
                    <a16:creationId xmlns:a16="http://schemas.microsoft.com/office/drawing/2014/main" id="{13EB70F8-2F71-4020-B1F0-0C3ACD7F9CA9}"/>
                  </a:ext>
                </a:extLst>
              </p:cNvPr>
              <p:cNvGrpSpPr>
                <a:grpSpLocks/>
              </p:cNvGrpSpPr>
              <p:nvPr userDrawn="1"/>
            </p:nvGrpSpPr>
            <p:grpSpPr bwMode="auto">
              <a:xfrm rot="5400000">
                <a:off x="-254017" y="5940709"/>
                <a:ext cx="152400" cy="122115"/>
                <a:chOff x="7983415" y="6582508"/>
                <a:chExt cx="152400" cy="486507"/>
              </a:xfrm>
            </p:grpSpPr>
            <p:cxnSp>
              <p:nvCxnSpPr>
                <p:cNvPr id="114" name="Straight Connector 113">
                  <a:extLst>
                    <a:ext uri="{FF2B5EF4-FFF2-40B4-BE49-F238E27FC236}">
                      <a16:creationId xmlns:a16="http://schemas.microsoft.com/office/drawing/2014/main" id="{4277560E-9A9E-446E-867B-6D8397573803}"/>
                    </a:ext>
                  </a:extLst>
                </p:cNvPr>
                <p:cNvCxnSpPr/>
                <p:nvPr userDrawn="1"/>
              </p:nvCxnSpPr>
              <p:spPr>
                <a:xfrm>
                  <a:off x="8118287"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65AD1AD-EBFB-4C2F-8233-FE7C1087D192}"/>
                    </a:ext>
                  </a:extLst>
                </p:cNvPr>
                <p:cNvCxnSpPr/>
                <p:nvPr userDrawn="1"/>
              </p:nvCxnSpPr>
              <p:spPr>
                <a:xfrm>
                  <a:off x="7965906"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3" name="Group 228">
                <a:extLst>
                  <a:ext uri="{FF2B5EF4-FFF2-40B4-BE49-F238E27FC236}">
                    <a16:creationId xmlns:a16="http://schemas.microsoft.com/office/drawing/2014/main" id="{2885C143-6A51-4A46-8804-B578A10F60C1}"/>
                  </a:ext>
                </a:extLst>
              </p:cNvPr>
              <p:cNvGrpSpPr>
                <a:grpSpLocks/>
              </p:cNvGrpSpPr>
              <p:nvPr userDrawn="1"/>
            </p:nvGrpSpPr>
            <p:grpSpPr bwMode="auto">
              <a:xfrm rot="5400000">
                <a:off x="-254017" y="5467067"/>
                <a:ext cx="152400" cy="122115"/>
                <a:chOff x="7983415" y="6582508"/>
                <a:chExt cx="152400" cy="486507"/>
              </a:xfrm>
            </p:grpSpPr>
            <p:cxnSp>
              <p:nvCxnSpPr>
                <p:cNvPr id="112" name="Straight Connector 111">
                  <a:extLst>
                    <a:ext uri="{FF2B5EF4-FFF2-40B4-BE49-F238E27FC236}">
                      <a16:creationId xmlns:a16="http://schemas.microsoft.com/office/drawing/2014/main" id="{75C4546A-7EE8-47D9-AEB0-59ED460EE92B}"/>
                    </a:ext>
                  </a:extLst>
                </p:cNvPr>
                <p:cNvCxnSpPr/>
                <p:nvPr userDrawn="1"/>
              </p:nvCxnSpPr>
              <p:spPr>
                <a:xfrm>
                  <a:off x="8101452"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2BBC530-36A7-47D3-A2E2-E9F233E94FB3}"/>
                    </a:ext>
                  </a:extLst>
                </p:cNvPr>
                <p:cNvCxnSpPr/>
                <p:nvPr userDrawn="1"/>
              </p:nvCxnSpPr>
              <p:spPr>
                <a:xfrm>
                  <a:off x="7949071"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229">
                <a:extLst>
                  <a:ext uri="{FF2B5EF4-FFF2-40B4-BE49-F238E27FC236}">
                    <a16:creationId xmlns:a16="http://schemas.microsoft.com/office/drawing/2014/main" id="{2A4BDCED-C1DA-452E-B845-78102D0C1C20}"/>
                  </a:ext>
                </a:extLst>
              </p:cNvPr>
              <p:cNvGrpSpPr>
                <a:grpSpLocks/>
              </p:cNvGrpSpPr>
              <p:nvPr userDrawn="1"/>
            </p:nvGrpSpPr>
            <p:grpSpPr bwMode="auto">
              <a:xfrm rot="5400000">
                <a:off x="-254017" y="4993425"/>
                <a:ext cx="152400" cy="122115"/>
                <a:chOff x="7983415" y="6582508"/>
                <a:chExt cx="152400" cy="486507"/>
              </a:xfrm>
            </p:grpSpPr>
            <p:cxnSp>
              <p:nvCxnSpPr>
                <p:cNvPr id="110" name="Straight Connector 109">
                  <a:extLst>
                    <a:ext uri="{FF2B5EF4-FFF2-40B4-BE49-F238E27FC236}">
                      <a16:creationId xmlns:a16="http://schemas.microsoft.com/office/drawing/2014/main" id="{5A667222-3D4C-4EE3-ACED-BD47C42F562D}"/>
                    </a:ext>
                  </a:extLst>
                </p:cNvPr>
                <p:cNvCxnSpPr/>
                <p:nvPr userDrawn="1"/>
              </p:nvCxnSpPr>
              <p:spPr>
                <a:xfrm>
                  <a:off x="8117950"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9574F0A-46BC-4383-9384-67B4DBDF5C06}"/>
                    </a:ext>
                  </a:extLst>
                </p:cNvPr>
                <p:cNvCxnSpPr/>
                <p:nvPr userDrawn="1"/>
              </p:nvCxnSpPr>
              <p:spPr>
                <a:xfrm>
                  <a:off x="7965569"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230">
                <a:extLst>
                  <a:ext uri="{FF2B5EF4-FFF2-40B4-BE49-F238E27FC236}">
                    <a16:creationId xmlns:a16="http://schemas.microsoft.com/office/drawing/2014/main" id="{E3E12316-92D6-47C1-B9E9-607498826C29}"/>
                  </a:ext>
                </a:extLst>
              </p:cNvPr>
              <p:cNvGrpSpPr>
                <a:grpSpLocks/>
              </p:cNvGrpSpPr>
              <p:nvPr userDrawn="1"/>
            </p:nvGrpSpPr>
            <p:grpSpPr bwMode="auto">
              <a:xfrm rot="5400000">
                <a:off x="-254017" y="4519783"/>
                <a:ext cx="152400" cy="122115"/>
                <a:chOff x="7983415" y="6582508"/>
                <a:chExt cx="152400" cy="486507"/>
              </a:xfrm>
            </p:grpSpPr>
            <p:cxnSp>
              <p:nvCxnSpPr>
                <p:cNvPr id="108" name="Straight Connector 107">
                  <a:extLst>
                    <a:ext uri="{FF2B5EF4-FFF2-40B4-BE49-F238E27FC236}">
                      <a16:creationId xmlns:a16="http://schemas.microsoft.com/office/drawing/2014/main" id="{5EA3B118-A72C-418B-B7C3-8FB64973046F}"/>
                    </a:ext>
                  </a:extLst>
                </p:cNvPr>
                <p:cNvCxnSpPr/>
                <p:nvPr userDrawn="1"/>
              </p:nvCxnSpPr>
              <p:spPr>
                <a:xfrm>
                  <a:off x="8118575"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5E8F95A-2434-4031-A467-FAC46327CB82}"/>
                    </a:ext>
                  </a:extLst>
                </p:cNvPr>
                <p:cNvCxnSpPr/>
                <p:nvPr userDrawn="1"/>
              </p:nvCxnSpPr>
              <p:spPr>
                <a:xfrm>
                  <a:off x="7966194"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231">
                <a:extLst>
                  <a:ext uri="{FF2B5EF4-FFF2-40B4-BE49-F238E27FC236}">
                    <a16:creationId xmlns:a16="http://schemas.microsoft.com/office/drawing/2014/main" id="{8D1FD888-7195-495E-8774-F5DA7158353E}"/>
                  </a:ext>
                </a:extLst>
              </p:cNvPr>
              <p:cNvGrpSpPr>
                <a:grpSpLocks/>
              </p:cNvGrpSpPr>
              <p:nvPr userDrawn="1"/>
            </p:nvGrpSpPr>
            <p:grpSpPr bwMode="auto">
              <a:xfrm rot="5400000">
                <a:off x="-254017" y="4046141"/>
                <a:ext cx="152400" cy="122115"/>
                <a:chOff x="7983415" y="6582508"/>
                <a:chExt cx="152400" cy="486507"/>
              </a:xfrm>
            </p:grpSpPr>
            <p:cxnSp>
              <p:nvCxnSpPr>
                <p:cNvPr id="106" name="Straight Connector 105">
                  <a:extLst>
                    <a:ext uri="{FF2B5EF4-FFF2-40B4-BE49-F238E27FC236}">
                      <a16:creationId xmlns:a16="http://schemas.microsoft.com/office/drawing/2014/main" id="{D9C1B68F-144C-4839-80DB-C6D2B4897959}"/>
                    </a:ext>
                  </a:extLst>
                </p:cNvPr>
                <p:cNvCxnSpPr/>
                <p:nvPr userDrawn="1"/>
              </p:nvCxnSpPr>
              <p:spPr>
                <a:xfrm>
                  <a:off x="8117612"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DFB043F-E4CC-413F-B400-06786797BFD5}"/>
                    </a:ext>
                  </a:extLst>
                </p:cNvPr>
                <p:cNvCxnSpPr/>
                <p:nvPr userDrawn="1"/>
              </p:nvCxnSpPr>
              <p:spPr>
                <a:xfrm>
                  <a:off x="7965231"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232">
                <a:extLst>
                  <a:ext uri="{FF2B5EF4-FFF2-40B4-BE49-F238E27FC236}">
                    <a16:creationId xmlns:a16="http://schemas.microsoft.com/office/drawing/2014/main" id="{D4E8D0EE-FB27-40E9-9D9B-B4D19F2B0230}"/>
                  </a:ext>
                </a:extLst>
              </p:cNvPr>
              <p:cNvGrpSpPr>
                <a:grpSpLocks/>
              </p:cNvGrpSpPr>
              <p:nvPr userDrawn="1"/>
            </p:nvGrpSpPr>
            <p:grpSpPr bwMode="auto">
              <a:xfrm rot="5400000">
                <a:off x="-254017" y="3572499"/>
                <a:ext cx="152400" cy="122115"/>
                <a:chOff x="7983415" y="6582508"/>
                <a:chExt cx="152400" cy="486507"/>
              </a:xfrm>
            </p:grpSpPr>
            <p:cxnSp>
              <p:nvCxnSpPr>
                <p:cNvPr id="104" name="Straight Connector 103">
                  <a:extLst>
                    <a:ext uri="{FF2B5EF4-FFF2-40B4-BE49-F238E27FC236}">
                      <a16:creationId xmlns:a16="http://schemas.microsoft.com/office/drawing/2014/main" id="{9A9E06E7-7D57-4945-94D3-124A4ED91B0E}"/>
                    </a:ext>
                  </a:extLst>
                </p:cNvPr>
                <p:cNvCxnSpPr/>
                <p:nvPr userDrawn="1"/>
              </p:nvCxnSpPr>
              <p:spPr>
                <a:xfrm>
                  <a:off x="8118237"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A0A2313-BB4D-4DF7-9626-94BD1EE868F7}"/>
                    </a:ext>
                  </a:extLst>
                </p:cNvPr>
                <p:cNvCxnSpPr/>
                <p:nvPr userDrawn="1"/>
              </p:nvCxnSpPr>
              <p:spPr>
                <a:xfrm>
                  <a:off x="7965856"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233">
                <a:extLst>
                  <a:ext uri="{FF2B5EF4-FFF2-40B4-BE49-F238E27FC236}">
                    <a16:creationId xmlns:a16="http://schemas.microsoft.com/office/drawing/2014/main" id="{BF870D3E-52C3-43CF-BE75-DBFB8023C407}"/>
                  </a:ext>
                </a:extLst>
              </p:cNvPr>
              <p:cNvGrpSpPr>
                <a:grpSpLocks/>
              </p:cNvGrpSpPr>
              <p:nvPr userDrawn="1"/>
            </p:nvGrpSpPr>
            <p:grpSpPr bwMode="auto">
              <a:xfrm rot="5400000">
                <a:off x="-254017" y="3098857"/>
                <a:ext cx="152400" cy="122115"/>
                <a:chOff x="7983415" y="6582508"/>
                <a:chExt cx="152400" cy="486507"/>
              </a:xfrm>
            </p:grpSpPr>
            <p:cxnSp>
              <p:nvCxnSpPr>
                <p:cNvPr id="102" name="Straight Connector 101">
                  <a:extLst>
                    <a:ext uri="{FF2B5EF4-FFF2-40B4-BE49-F238E27FC236}">
                      <a16:creationId xmlns:a16="http://schemas.microsoft.com/office/drawing/2014/main" id="{FD2939FC-BEED-4268-8ECC-A6F9484145BA}"/>
                    </a:ext>
                  </a:extLst>
                </p:cNvPr>
                <p:cNvCxnSpPr/>
                <p:nvPr userDrawn="1"/>
              </p:nvCxnSpPr>
              <p:spPr>
                <a:xfrm>
                  <a:off x="8118862"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E442EEE-0418-4B5A-A0A9-EF1148D52612}"/>
                    </a:ext>
                  </a:extLst>
                </p:cNvPr>
                <p:cNvCxnSpPr/>
                <p:nvPr userDrawn="1"/>
              </p:nvCxnSpPr>
              <p:spPr>
                <a:xfrm>
                  <a:off x="7966481"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234">
                <a:extLst>
                  <a:ext uri="{FF2B5EF4-FFF2-40B4-BE49-F238E27FC236}">
                    <a16:creationId xmlns:a16="http://schemas.microsoft.com/office/drawing/2014/main" id="{7C68F8BF-C12B-4853-9EFD-F8CCC84821F7}"/>
                  </a:ext>
                </a:extLst>
              </p:cNvPr>
              <p:cNvGrpSpPr>
                <a:grpSpLocks/>
              </p:cNvGrpSpPr>
              <p:nvPr userDrawn="1"/>
            </p:nvGrpSpPr>
            <p:grpSpPr bwMode="auto">
              <a:xfrm rot="5400000">
                <a:off x="-254017" y="2625215"/>
                <a:ext cx="152400" cy="122115"/>
                <a:chOff x="7983415" y="6582508"/>
                <a:chExt cx="152400" cy="486507"/>
              </a:xfrm>
            </p:grpSpPr>
            <p:cxnSp>
              <p:nvCxnSpPr>
                <p:cNvPr id="100" name="Straight Connector 99">
                  <a:extLst>
                    <a:ext uri="{FF2B5EF4-FFF2-40B4-BE49-F238E27FC236}">
                      <a16:creationId xmlns:a16="http://schemas.microsoft.com/office/drawing/2014/main" id="{AB4B01E9-0B96-40EB-A362-33F9C26E9B4A}"/>
                    </a:ext>
                  </a:extLst>
                </p:cNvPr>
                <p:cNvCxnSpPr/>
                <p:nvPr userDrawn="1"/>
              </p:nvCxnSpPr>
              <p:spPr>
                <a:xfrm>
                  <a:off x="8117900"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6BBA440-B0D3-476F-9AA8-23A59E9B9FAF}"/>
                    </a:ext>
                  </a:extLst>
                </p:cNvPr>
                <p:cNvCxnSpPr/>
                <p:nvPr userDrawn="1"/>
              </p:nvCxnSpPr>
              <p:spPr>
                <a:xfrm>
                  <a:off x="7965519"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235">
                <a:extLst>
                  <a:ext uri="{FF2B5EF4-FFF2-40B4-BE49-F238E27FC236}">
                    <a16:creationId xmlns:a16="http://schemas.microsoft.com/office/drawing/2014/main" id="{3FC63BCD-40A4-46C4-AA76-B14FC9184854}"/>
                  </a:ext>
                </a:extLst>
              </p:cNvPr>
              <p:cNvGrpSpPr>
                <a:grpSpLocks/>
              </p:cNvGrpSpPr>
              <p:nvPr userDrawn="1"/>
            </p:nvGrpSpPr>
            <p:grpSpPr bwMode="auto">
              <a:xfrm rot="5400000">
                <a:off x="-254017" y="2151573"/>
                <a:ext cx="152400" cy="122115"/>
                <a:chOff x="7983415" y="6582508"/>
                <a:chExt cx="152400" cy="486507"/>
              </a:xfrm>
            </p:grpSpPr>
            <p:cxnSp>
              <p:nvCxnSpPr>
                <p:cNvPr id="98" name="Straight Connector 97">
                  <a:extLst>
                    <a:ext uri="{FF2B5EF4-FFF2-40B4-BE49-F238E27FC236}">
                      <a16:creationId xmlns:a16="http://schemas.microsoft.com/office/drawing/2014/main" id="{A5C21052-74C8-4076-9CF4-DD4CB3151A9E}"/>
                    </a:ext>
                  </a:extLst>
                </p:cNvPr>
                <p:cNvCxnSpPr/>
                <p:nvPr userDrawn="1"/>
              </p:nvCxnSpPr>
              <p:spPr>
                <a:xfrm>
                  <a:off x="8118525"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3889A14-D837-496D-8144-50EE7E6344E2}"/>
                    </a:ext>
                  </a:extLst>
                </p:cNvPr>
                <p:cNvCxnSpPr/>
                <p:nvPr userDrawn="1"/>
              </p:nvCxnSpPr>
              <p:spPr>
                <a:xfrm>
                  <a:off x="7966144"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236">
                <a:extLst>
                  <a:ext uri="{FF2B5EF4-FFF2-40B4-BE49-F238E27FC236}">
                    <a16:creationId xmlns:a16="http://schemas.microsoft.com/office/drawing/2014/main" id="{3D9E0614-CD66-45FA-AE38-CCA521525C1A}"/>
                  </a:ext>
                </a:extLst>
              </p:cNvPr>
              <p:cNvGrpSpPr>
                <a:grpSpLocks/>
              </p:cNvGrpSpPr>
              <p:nvPr userDrawn="1"/>
            </p:nvGrpSpPr>
            <p:grpSpPr bwMode="auto">
              <a:xfrm rot="5400000">
                <a:off x="-254017" y="1677931"/>
                <a:ext cx="152400" cy="122115"/>
                <a:chOff x="7983415" y="6582508"/>
                <a:chExt cx="152400" cy="486507"/>
              </a:xfrm>
            </p:grpSpPr>
            <p:cxnSp>
              <p:nvCxnSpPr>
                <p:cNvPr id="96" name="Straight Connector 95">
                  <a:extLst>
                    <a:ext uri="{FF2B5EF4-FFF2-40B4-BE49-F238E27FC236}">
                      <a16:creationId xmlns:a16="http://schemas.microsoft.com/office/drawing/2014/main" id="{E7696DE2-EE0A-4B1D-9A56-AB56A181E137}"/>
                    </a:ext>
                  </a:extLst>
                </p:cNvPr>
                <p:cNvCxnSpPr/>
                <p:nvPr userDrawn="1"/>
              </p:nvCxnSpPr>
              <p:spPr>
                <a:xfrm>
                  <a:off x="8117562"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0B48C8C-FAD9-4E1A-A4D4-6E775039A9B3}"/>
                    </a:ext>
                  </a:extLst>
                </p:cNvPr>
                <p:cNvCxnSpPr/>
                <p:nvPr userDrawn="1"/>
              </p:nvCxnSpPr>
              <p:spPr>
                <a:xfrm>
                  <a:off x="7965181"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237">
                <a:extLst>
                  <a:ext uri="{FF2B5EF4-FFF2-40B4-BE49-F238E27FC236}">
                    <a16:creationId xmlns:a16="http://schemas.microsoft.com/office/drawing/2014/main" id="{A0578981-6474-495E-8DFE-A2E2D299E06E}"/>
                  </a:ext>
                </a:extLst>
              </p:cNvPr>
              <p:cNvGrpSpPr>
                <a:grpSpLocks/>
              </p:cNvGrpSpPr>
              <p:nvPr userDrawn="1"/>
            </p:nvGrpSpPr>
            <p:grpSpPr bwMode="auto">
              <a:xfrm rot="5400000">
                <a:off x="-254017" y="997340"/>
                <a:ext cx="152400" cy="122115"/>
                <a:chOff x="7983415" y="6582508"/>
                <a:chExt cx="152400" cy="486507"/>
              </a:xfrm>
            </p:grpSpPr>
            <p:cxnSp>
              <p:nvCxnSpPr>
                <p:cNvPr id="94" name="Straight Connector 93">
                  <a:extLst>
                    <a:ext uri="{FF2B5EF4-FFF2-40B4-BE49-F238E27FC236}">
                      <a16:creationId xmlns:a16="http://schemas.microsoft.com/office/drawing/2014/main" id="{BF648F25-CC9D-4BAC-ACC0-C7555CB42A7E}"/>
                    </a:ext>
                  </a:extLst>
                </p:cNvPr>
                <p:cNvCxnSpPr/>
                <p:nvPr userDrawn="1"/>
              </p:nvCxnSpPr>
              <p:spPr>
                <a:xfrm>
                  <a:off x="8118786"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8880977-4321-46DD-9864-C6562C7041F2}"/>
                    </a:ext>
                  </a:extLst>
                </p:cNvPr>
                <p:cNvCxnSpPr/>
                <p:nvPr userDrawn="1"/>
              </p:nvCxnSpPr>
              <p:spPr>
                <a:xfrm>
                  <a:off x="7966405" y="6528227"/>
                  <a:ext cx="0" cy="488608"/>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5D7BE3CA-E852-4537-B7D8-41ABAFEF3737}"/>
                  </a:ext>
                </a:extLst>
              </p:cNvPr>
              <p:cNvCxnSpPr/>
              <p:nvPr userDrawn="1"/>
            </p:nvCxnSpPr>
            <p:spPr>
              <a:xfrm rot="5400000">
                <a:off x="-177553" y="6337213"/>
                <a:ext cx="0" cy="12264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Group 154">
              <a:extLst>
                <a:ext uri="{FF2B5EF4-FFF2-40B4-BE49-F238E27FC236}">
                  <a16:creationId xmlns:a16="http://schemas.microsoft.com/office/drawing/2014/main" id="{2DFABAC8-7605-4CAC-89BD-76469298F2BF}"/>
                </a:ext>
              </a:extLst>
            </p:cNvPr>
            <p:cNvGrpSpPr>
              <a:grpSpLocks/>
            </p:cNvGrpSpPr>
            <p:nvPr userDrawn="1"/>
          </p:nvGrpSpPr>
          <p:grpSpPr bwMode="auto">
            <a:xfrm>
              <a:off x="9166483" y="454007"/>
              <a:ext cx="122115" cy="5945205"/>
              <a:chOff x="-238875" y="454007"/>
              <a:chExt cx="122115" cy="5945205"/>
            </a:xfrm>
          </p:grpSpPr>
          <p:cxnSp>
            <p:nvCxnSpPr>
              <p:cNvPr id="46" name="Straight Connector 45">
                <a:extLst>
                  <a:ext uri="{FF2B5EF4-FFF2-40B4-BE49-F238E27FC236}">
                    <a16:creationId xmlns:a16="http://schemas.microsoft.com/office/drawing/2014/main" id="{C43418C2-1421-45BC-8FB2-727FA8246014}"/>
                  </a:ext>
                </a:extLst>
              </p:cNvPr>
              <p:cNvCxnSpPr/>
              <p:nvPr userDrawn="1"/>
            </p:nvCxnSpPr>
            <p:spPr>
              <a:xfrm rot="5400000">
                <a:off x="-178081" y="392753"/>
                <a:ext cx="0" cy="12264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7" name="Group 192">
                <a:extLst>
                  <a:ext uri="{FF2B5EF4-FFF2-40B4-BE49-F238E27FC236}">
                    <a16:creationId xmlns:a16="http://schemas.microsoft.com/office/drawing/2014/main" id="{2E0B69B4-3F31-4F35-9464-A6B1B5561ED4}"/>
                  </a:ext>
                </a:extLst>
              </p:cNvPr>
              <p:cNvGrpSpPr>
                <a:grpSpLocks/>
              </p:cNvGrpSpPr>
              <p:nvPr userDrawn="1"/>
            </p:nvGrpSpPr>
            <p:grpSpPr bwMode="auto">
              <a:xfrm rot="5400000">
                <a:off x="-254017" y="5940709"/>
                <a:ext cx="152400" cy="122115"/>
                <a:chOff x="7983415" y="6582508"/>
                <a:chExt cx="152400" cy="486507"/>
              </a:xfrm>
            </p:grpSpPr>
            <p:cxnSp>
              <p:nvCxnSpPr>
                <p:cNvPr id="79" name="Straight Connector 78">
                  <a:extLst>
                    <a:ext uri="{FF2B5EF4-FFF2-40B4-BE49-F238E27FC236}">
                      <a16:creationId xmlns:a16="http://schemas.microsoft.com/office/drawing/2014/main" id="{D3CE86C6-33BE-4B5D-A0D9-BC5E4EEA2545}"/>
                    </a:ext>
                  </a:extLst>
                </p:cNvPr>
                <p:cNvCxnSpPr/>
                <p:nvPr userDrawn="1"/>
              </p:nvCxnSpPr>
              <p:spPr>
                <a:xfrm>
                  <a:off x="8135748"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7E18021-21D7-4822-A605-73A15EB4D4CF}"/>
                    </a:ext>
                  </a:extLst>
                </p:cNvPr>
                <p:cNvCxnSpPr/>
                <p:nvPr userDrawn="1"/>
              </p:nvCxnSpPr>
              <p:spPr>
                <a:xfrm>
                  <a:off x="7983367"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193">
                <a:extLst>
                  <a:ext uri="{FF2B5EF4-FFF2-40B4-BE49-F238E27FC236}">
                    <a16:creationId xmlns:a16="http://schemas.microsoft.com/office/drawing/2014/main" id="{A046C28A-A060-49B0-995A-CA6BAA3E1B5A}"/>
                  </a:ext>
                </a:extLst>
              </p:cNvPr>
              <p:cNvGrpSpPr>
                <a:grpSpLocks/>
              </p:cNvGrpSpPr>
              <p:nvPr userDrawn="1"/>
            </p:nvGrpSpPr>
            <p:grpSpPr bwMode="auto">
              <a:xfrm rot="5400000">
                <a:off x="-254017" y="5467067"/>
                <a:ext cx="152400" cy="122115"/>
                <a:chOff x="7983415" y="6582508"/>
                <a:chExt cx="152400" cy="486507"/>
              </a:xfrm>
            </p:grpSpPr>
            <p:cxnSp>
              <p:nvCxnSpPr>
                <p:cNvPr id="77" name="Straight Connector 76">
                  <a:extLst>
                    <a:ext uri="{FF2B5EF4-FFF2-40B4-BE49-F238E27FC236}">
                      <a16:creationId xmlns:a16="http://schemas.microsoft.com/office/drawing/2014/main" id="{99DD6295-997B-4F4A-8D33-356055B8D8D2}"/>
                    </a:ext>
                  </a:extLst>
                </p:cNvPr>
                <p:cNvCxnSpPr/>
                <p:nvPr userDrawn="1"/>
              </p:nvCxnSpPr>
              <p:spPr>
                <a:xfrm>
                  <a:off x="8118912"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2E19F4-4BE0-4062-89BF-304313D86AD2}"/>
                    </a:ext>
                  </a:extLst>
                </p:cNvPr>
                <p:cNvCxnSpPr/>
                <p:nvPr userDrawn="1"/>
              </p:nvCxnSpPr>
              <p:spPr>
                <a:xfrm>
                  <a:off x="7966531"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194">
                <a:extLst>
                  <a:ext uri="{FF2B5EF4-FFF2-40B4-BE49-F238E27FC236}">
                    <a16:creationId xmlns:a16="http://schemas.microsoft.com/office/drawing/2014/main" id="{68B72DFC-5285-407C-9707-941E56CB9510}"/>
                  </a:ext>
                </a:extLst>
              </p:cNvPr>
              <p:cNvGrpSpPr>
                <a:grpSpLocks/>
              </p:cNvGrpSpPr>
              <p:nvPr userDrawn="1"/>
            </p:nvGrpSpPr>
            <p:grpSpPr bwMode="auto">
              <a:xfrm rot="5400000">
                <a:off x="-254017" y="4993425"/>
                <a:ext cx="152400" cy="122115"/>
                <a:chOff x="7983415" y="6582508"/>
                <a:chExt cx="152400" cy="486507"/>
              </a:xfrm>
            </p:grpSpPr>
            <p:cxnSp>
              <p:nvCxnSpPr>
                <p:cNvPr id="75" name="Straight Connector 74">
                  <a:extLst>
                    <a:ext uri="{FF2B5EF4-FFF2-40B4-BE49-F238E27FC236}">
                      <a16:creationId xmlns:a16="http://schemas.microsoft.com/office/drawing/2014/main" id="{38F22868-97FE-4ECC-A7B7-51D774057104}"/>
                    </a:ext>
                  </a:extLst>
                </p:cNvPr>
                <p:cNvCxnSpPr/>
                <p:nvPr userDrawn="1"/>
              </p:nvCxnSpPr>
              <p:spPr>
                <a:xfrm>
                  <a:off x="8135410"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B4126BF-B7A6-4589-A07A-BB11909B3072}"/>
                    </a:ext>
                  </a:extLst>
                </p:cNvPr>
                <p:cNvCxnSpPr/>
                <p:nvPr userDrawn="1"/>
              </p:nvCxnSpPr>
              <p:spPr>
                <a:xfrm>
                  <a:off x="7983029"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195">
                <a:extLst>
                  <a:ext uri="{FF2B5EF4-FFF2-40B4-BE49-F238E27FC236}">
                    <a16:creationId xmlns:a16="http://schemas.microsoft.com/office/drawing/2014/main" id="{2B63C0BE-E42C-48E1-A265-3A14E2155293}"/>
                  </a:ext>
                </a:extLst>
              </p:cNvPr>
              <p:cNvGrpSpPr>
                <a:grpSpLocks/>
              </p:cNvGrpSpPr>
              <p:nvPr userDrawn="1"/>
            </p:nvGrpSpPr>
            <p:grpSpPr bwMode="auto">
              <a:xfrm rot="5400000">
                <a:off x="-254017" y="4519783"/>
                <a:ext cx="152400" cy="122115"/>
                <a:chOff x="7983415" y="6582508"/>
                <a:chExt cx="152400" cy="486507"/>
              </a:xfrm>
            </p:grpSpPr>
            <p:cxnSp>
              <p:nvCxnSpPr>
                <p:cNvPr id="73" name="Straight Connector 72">
                  <a:extLst>
                    <a:ext uri="{FF2B5EF4-FFF2-40B4-BE49-F238E27FC236}">
                      <a16:creationId xmlns:a16="http://schemas.microsoft.com/office/drawing/2014/main" id="{C5040C82-158C-4E33-9B04-E9DB6CE24687}"/>
                    </a:ext>
                  </a:extLst>
                </p:cNvPr>
                <p:cNvCxnSpPr/>
                <p:nvPr userDrawn="1"/>
              </p:nvCxnSpPr>
              <p:spPr>
                <a:xfrm>
                  <a:off x="8136034"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574D37-546A-425D-A0E0-47089EC36905}"/>
                    </a:ext>
                  </a:extLst>
                </p:cNvPr>
                <p:cNvCxnSpPr/>
                <p:nvPr userDrawn="1"/>
              </p:nvCxnSpPr>
              <p:spPr>
                <a:xfrm>
                  <a:off x="7983653"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196">
                <a:extLst>
                  <a:ext uri="{FF2B5EF4-FFF2-40B4-BE49-F238E27FC236}">
                    <a16:creationId xmlns:a16="http://schemas.microsoft.com/office/drawing/2014/main" id="{6642CED3-5638-4565-B79E-F119F1322EEA}"/>
                  </a:ext>
                </a:extLst>
              </p:cNvPr>
              <p:cNvGrpSpPr>
                <a:grpSpLocks/>
              </p:cNvGrpSpPr>
              <p:nvPr userDrawn="1"/>
            </p:nvGrpSpPr>
            <p:grpSpPr bwMode="auto">
              <a:xfrm rot="5400000">
                <a:off x="-254017" y="4046141"/>
                <a:ext cx="152400" cy="122115"/>
                <a:chOff x="7983415" y="6582508"/>
                <a:chExt cx="152400" cy="486507"/>
              </a:xfrm>
            </p:grpSpPr>
            <p:cxnSp>
              <p:nvCxnSpPr>
                <p:cNvPr id="71" name="Straight Connector 70">
                  <a:extLst>
                    <a:ext uri="{FF2B5EF4-FFF2-40B4-BE49-F238E27FC236}">
                      <a16:creationId xmlns:a16="http://schemas.microsoft.com/office/drawing/2014/main" id="{6323AE68-8426-4977-B32F-D634D7BF3737}"/>
                    </a:ext>
                  </a:extLst>
                </p:cNvPr>
                <p:cNvCxnSpPr/>
                <p:nvPr userDrawn="1"/>
              </p:nvCxnSpPr>
              <p:spPr>
                <a:xfrm>
                  <a:off x="8135073"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A5E384A-62E7-404B-84BF-AA5C6226C8E3}"/>
                    </a:ext>
                  </a:extLst>
                </p:cNvPr>
                <p:cNvCxnSpPr/>
                <p:nvPr userDrawn="1"/>
              </p:nvCxnSpPr>
              <p:spPr>
                <a:xfrm>
                  <a:off x="7982692"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197">
                <a:extLst>
                  <a:ext uri="{FF2B5EF4-FFF2-40B4-BE49-F238E27FC236}">
                    <a16:creationId xmlns:a16="http://schemas.microsoft.com/office/drawing/2014/main" id="{B617EDEB-1A2C-4B38-8D72-92FDD4D96A28}"/>
                  </a:ext>
                </a:extLst>
              </p:cNvPr>
              <p:cNvGrpSpPr>
                <a:grpSpLocks/>
              </p:cNvGrpSpPr>
              <p:nvPr userDrawn="1"/>
            </p:nvGrpSpPr>
            <p:grpSpPr bwMode="auto">
              <a:xfrm rot="5400000">
                <a:off x="-254017" y="3572499"/>
                <a:ext cx="152400" cy="122115"/>
                <a:chOff x="7983415" y="6582508"/>
                <a:chExt cx="152400" cy="486507"/>
              </a:xfrm>
            </p:grpSpPr>
            <p:cxnSp>
              <p:nvCxnSpPr>
                <p:cNvPr id="69" name="Straight Connector 68">
                  <a:extLst>
                    <a:ext uri="{FF2B5EF4-FFF2-40B4-BE49-F238E27FC236}">
                      <a16:creationId xmlns:a16="http://schemas.microsoft.com/office/drawing/2014/main" id="{B0E8AD26-6DB9-4489-949F-0B97FD95A7EC}"/>
                    </a:ext>
                  </a:extLst>
                </p:cNvPr>
                <p:cNvCxnSpPr/>
                <p:nvPr userDrawn="1"/>
              </p:nvCxnSpPr>
              <p:spPr>
                <a:xfrm>
                  <a:off x="8135698"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202E023-4496-4FE1-9F93-8B6556E7865D}"/>
                    </a:ext>
                  </a:extLst>
                </p:cNvPr>
                <p:cNvCxnSpPr/>
                <p:nvPr userDrawn="1"/>
              </p:nvCxnSpPr>
              <p:spPr>
                <a:xfrm>
                  <a:off x="7983317"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198">
                <a:extLst>
                  <a:ext uri="{FF2B5EF4-FFF2-40B4-BE49-F238E27FC236}">
                    <a16:creationId xmlns:a16="http://schemas.microsoft.com/office/drawing/2014/main" id="{83C44811-D247-498F-A944-CB564347AEB9}"/>
                  </a:ext>
                </a:extLst>
              </p:cNvPr>
              <p:cNvGrpSpPr>
                <a:grpSpLocks/>
              </p:cNvGrpSpPr>
              <p:nvPr userDrawn="1"/>
            </p:nvGrpSpPr>
            <p:grpSpPr bwMode="auto">
              <a:xfrm rot="5400000">
                <a:off x="-254017" y="3098857"/>
                <a:ext cx="152400" cy="122115"/>
                <a:chOff x="7983415" y="6582508"/>
                <a:chExt cx="152400" cy="486507"/>
              </a:xfrm>
            </p:grpSpPr>
            <p:cxnSp>
              <p:nvCxnSpPr>
                <p:cNvPr id="67" name="Straight Connector 66">
                  <a:extLst>
                    <a:ext uri="{FF2B5EF4-FFF2-40B4-BE49-F238E27FC236}">
                      <a16:creationId xmlns:a16="http://schemas.microsoft.com/office/drawing/2014/main" id="{D420354F-23A7-4A82-88F6-BE7DFDD6DCDF}"/>
                    </a:ext>
                  </a:extLst>
                </p:cNvPr>
                <p:cNvCxnSpPr/>
                <p:nvPr userDrawn="1"/>
              </p:nvCxnSpPr>
              <p:spPr>
                <a:xfrm>
                  <a:off x="8136322"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4E4AEBF-955A-4514-A428-180F4B1026DE}"/>
                    </a:ext>
                  </a:extLst>
                </p:cNvPr>
                <p:cNvCxnSpPr/>
                <p:nvPr userDrawn="1"/>
              </p:nvCxnSpPr>
              <p:spPr>
                <a:xfrm>
                  <a:off x="7983941"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199">
                <a:extLst>
                  <a:ext uri="{FF2B5EF4-FFF2-40B4-BE49-F238E27FC236}">
                    <a16:creationId xmlns:a16="http://schemas.microsoft.com/office/drawing/2014/main" id="{1572BE90-CD2B-4478-85A2-A9EB87E207BA}"/>
                  </a:ext>
                </a:extLst>
              </p:cNvPr>
              <p:cNvGrpSpPr>
                <a:grpSpLocks/>
              </p:cNvGrpSpPr>
              <p:nvPr userDrawn="1"/>
            </p:nvGrpSpPr>
            <p:grpSpPr bwMode="auto">
              <a:xfrm rot="5400000">
                <a:off x="-254017" y="2625215"/>
                <a:ext cx="152400" cy="122115"/>
                <a:chOff x="7983415" y="6582508"/>
                <a:chExt cx="152400" cy="486507"/>
              </a:xfrm>
            </p:grpSpPr>
            <p:cxnSp>
              <p:nvCxnSpPr>
                <p:cNvPr id="65" name="Straight Connector 64">
                  <a:extLst>
                    <a:ext uri="{FF2B5EF4-FFF2-40B4-BE49-F238E27FC236}">
                      <a16:creationId xmlns:a16="http://schemas.microsoft.com/office/drawing/2014/main" id="{0E9D689F-A75C-4F2F-A6BB-06ED273B624F}"/>
                    </a:ext>
                  </a:extLst>
                </p:cNvPr>
                <p:cNvCxnSpPr/>
                <p:nvPr userDrawn="1"/>
              </p:nvCxnSpPr>
              <p:spPr>
                <a:xfrm>
                  <a:off x="8135360"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A21B0D4-02FF-49F4-A485-C53838F2B401}"/>
                    </a:ext>
                  </a:extLst>
                </p:cNvPr>
                <p:cNvCxnSpPr/>
                <p:nvPr userDrawn="1"/>
              </p:nvCxnSpPr>
              <p:spPr>
                <a:xfrm>
                  <a:off x="7982979"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200">
                <a:extLst>
                  <a:ext uri="{FF2B5EF4-FFF2-40B4-BE49-F238E27FC236}">
                    <a16:creationId xmlns:a16="http://schemas.microsoft.com/office/drawing/2014/main" id="{DD9D32E9-6E9A-4B28-BD70-ABF3AB145011}"/>
                  </a:ext>
                </a:extLst>
              </p:cNvPr>
              <p:cNvGrpSpPr>
                <a:grpSpLocks/>
              </p:cNvGrpSpPr>
              <p:nvPr userDrawn="1"/>
            </p:nvGrpSpPr>
            <p:grpSpPr bwMode="auto">
              <a:xfrm rot="5400000">
                <a:off x="-254017" y="2151573"/>
                <a:ext cx="152400" cy="122115"/>
                <a:chOff x="7983415" y="6582508"/>
                <a:chExt cx="152400" cy="486507"/>
              </a:xfrm>
            </p:grpSpPr>
            <p:cxnSp>
              <p:nvCxnSpPr>
                <p:cNvPr id="63" name="Straight Connector 62">
                  <a:extLst>
                    <a:ext uri="{FF2B5EF4-FFF2-40B4-BE49-F238E27FC236}">
                      <a16:creationId xmlns:a16="http://schemas.microsoft.com/office/drawing/2014/main" id="{F8B26C20-F082-4126-BE2A-EE10FFE611E9}"/>
                    </a:ext>
                  </a:extLst>
                </p:cNvPr>
                <p:cNvCxnSpPr/>
                <p:nvPr userDrawn="1"/>
              </p:nvCxnSpPr>
              <p:spPr>
                <a:xfrm>
                  <a:off x="8135984"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D462652-41D2-4865-9726-CD2EAD9E1045}"/>
                    </a:ext>
                  </a:extLst>
                </p:cNvPr>
                <p:cNvCxnSpPr/>
                <p:nvPr userDrawn="1"/>
              </p:nvCxnSpPr>
              <p:spPr>
                <a:xfrm>
                  <a:off x="7983603"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201">
                <a:extLst>
                  <a:ext uri="{FF2B5EF4-FFF2-40B4-BE49-F238E27FC236}">
                    <a16:creationId xmlns:a16="http://schemas.microsoft.com/office/drawing/2014/main" id="{337A50E3-E120-43D7-B620-45299252DF59}"/>
                  </a:ext>
                </a:extLst>
              </p:cNvPr>
              <p:cNvGrpSpPr>
                <a:grpSpLocks/>
              </p:cNvGrpSpPr>
              <p:nvPr userDrawn="1"/>
            </p:nvGrpSpPr>
            <p:grpSpPr bwMode="auto">
              <a:xfrm rot="5400000">
                <a:off x="-254017" y="1677931"/>
                <a:ext cx="152400" cy="122115"/>
                <a:chOff x="7983415" y="6582508"/>
                <a:chExt cx="152400" cy="486507"/>
              </a:xfrm>
            </p:grpSpPr>
            <p:cxnSp>
              <p:nvCxnSpPr>
                <p:cNvPr id="61" name="Straight Connector 60">
                  <a:extLst>
                    <a:ext uri="{FF2B5EF4-FFF2-40B4-BE49-F238E27FC236}">
                      <a16:creationId xmlns:a16="http://schemas.microsoft.com/office/drawing/2014/main" id="{B74A4384-5A49-43B4-80D3-F95DBD1BBD09}"/>
                    </a:ext>
                  </a:extLst>
                </p:cNvPr>
                <p:cNvCxnSpPr/>
                <p:nvPr userDrawn="1"/>
              </p:nvCxnSpPr>
              <p:spPr>
                <a:xfrm>
                  <a:off x="8135023"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D88CA65-4587-4677-9D7A-34F294B0F5C7}"/>
                    </a:ext>
                  </a:extLst>
                </p:cNvPr>
                <p:cNvCxnSpPr/>
                <p:nvPr userDrawn="1"/>
              </p:nvCxnSpPr>
              <p:spPr>
                <a:xfrm>
                  <a:off x="7982642"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202">
                <a:extLst>
                  <a:ext uri="{FF2B5EF4-FFF2-40B4-BE49-F238E27FC236}">
                    <a16:creationId xmlns:a16="http://schemas.microsoft.com/office/drawing/2014/main" id="{2E7DC10C-08EA-4B9A-9420-FE3A1073F17D}"/>
                  </a:ext>
                </a:extLst>
              </p:cNvPr>
              <p:cNvGrpSpPr>
                <a:grpSpLocks/>
              </p:cNvGrpSpPr>
              <p:nvPr userDrawn="1"/>
            </p:nvGrpSpPr>
            <p:grpSpPr bwMode="auto">
              <a:xfrm rot="5400000">
                <a:off x="-254017" y="997340"/>
                <a:ext cx="152400" cy="122115"/>
                <a:chOff x="7983415" y="6582508"/>
                <a:chExt cx="152400" cy="486507"/>
              </a:xfrm>
            </p:grpSpPr>
            <p:cxnSp>
              <p:nvCxnSpPr>
                <p:cNvPr id="59" name="Straight Connector 58">
                  <a:extLst>
                    <a:ext uri="{FF2B5EF4-FFF2-40B4-BE49-F238E27FC236}">
                      <a16:creationId xmlns:a16="http://schemas.microsoft.com/office/drawing/2014/main" id="{8B162538-9DC9-4744-B855-338EC335D1A8}"/>
                    </a:ext>
                  </a:extLst>
                </p:cNvPr>
                <p:cNvCxnSpPr/>
                <p:nvPr userDrawn="1"/>
              </p:nvCxnSpPr>
              <p:spPr>
                <a:xfrm>
                  <a:off x="8136246"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069F205-3E06-4F91-A61D-A7565C2FE2FE}"/>
                    </a:ext>
                  </a:extLst>
                </p:cNvPr>
                <p:cNvCxnSpPr/>
                <p:nvPr userDrawn="1"/>
              </p:nvCxnSpPr>
              <p:spPr>
                <a:xfrm>
                  <a:off x="7983865" y="6582509"/>
                  <a:ext cx="0" cy="488611"/>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8" name="Straight Connector 57">
                <a:extLst>
                  <a:ext uri="{FF2B5EF4-FFF2-40B4-BE49-F238E27FC236}">
                    <a16:creationId xmlns:a16="http://schemas.microsoft.com/office/drawing/2014/main" id="{B712C291-EB97-412C-95FD-43396611F28C}"/>
                  </a:ext>
                </a:extLst>
              </p:cNvPr>
              <p:cNvCxnSpPr/>
              <p:nvPr userDrawn="1"/>
            </p:nvCxnSpPr>
            <p:spPr>
              <a:xfrm rot="5400000">
                <a:off x="-178081" y="6337213"/>
                <a:ext cx="0" cy="12264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155">
              <a:extLst>
                <a:ext uri="{FF2B5EF4-FFF2-40B4-BE49-F238E27FC236}">
                  <a16:creationId xmlns:a16="http://schemas.microsoft.com/office/drawing/2014/main" id="{EE2ED367-2410-40EA-8CD3-02D7E1F3287B}"/>
                </a:ext>
              </a:extLst>
            </p:cNvPr>
            <p:cNvGrpSpPr>
              <a:grpSpLocks/>
            </p:cNvGrpSpPr>
            <p:nvPr userDrawn="1"/>
          </p:nvGrpSpPr>
          <p:grpSpPr bwMode="auto">
            <a:xfrm>
              <a:off x="457731" y="-141165"/>
              <a:ext cx="8226688" cy="122115"/>
              <a:chOff x="457731" y="6582508"/>
              <a:chExt cx="8226688" cy="486507"/>
            </a:xfrm>
          </p:grpSpPr>
          <p:cxnSp>
            <p:nvCxnSpPr>
              <p:cNvPr id="11" name="Straight Connector 10">
                <a:extLst>
                  <a:ext uri="{FF2B5EF4-FFF2-40B4-BE49-F238E27FC236}">
                    <a16:creationId xmlns:a16="http://schemas.microsoft.com/office/drawing/2014/main" id="{527A94D5-53AF-4385-903A-F3E8DBD3C4C2}"/>
                  </a:ext>
                </a:extLst>
              </p:cNvPr>
              <p:cNvCxnSpPr/>
              <p:nvPr userDrawn="1"/>
            </p:nvCxnSpPr>
            <p:spPr>
              <a:xfrm>
                <a:off x="45831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FD1B4C-ADAB-4A90-AB4B-7139919156E9}"/>
                  </a:ext>
                </a:extLst>
              </p:cNvPr>
              <p:cNvCxnSpPr/>
              <p:nvPr userDrawn="1"/>
            </p:nvCxnSpPr>
            <p:spPr>
              <a:xfrm>
                <a:off x="8684910"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3" name="Group 158">
                <a:extLst>
                  <a:ext uri="{FF2B5EF4-FFF2-40B4-BE49-F238E27FC236}">
                    <a16:creationId xmlns:a16="http://schemas.microsoft.com/office/drawing/2014/main" id="{ACA6DDF5-F175-44AF-B534-43ECA94B74FC}"/>
                  </a:ext>
                </a:extLst>
              </p:cNvPr>
              <p:cNvGrpSpPr>
                <a:grpSpLocks/>
              </p:cNvGrpSpPr>
              <p:nvPr userDrawn="1"/>
            </p:nvGrpSpPr>
            <p:grpSpPr bwMode="auto">
              <a:xfrm>
                <a:off x="7986158" y="6582508"/>
                <a:ext cx="152400" cy="486507"/>
                <a:chOff x="7983415" y="6582508"/>
                <a:chExt cx="152400" cy="486507"/>
              </a:xfrm>
            </p:grpSpPr>
            <p:cxnSp>
              <p:nvCxnSpPr>
                <p:cNvPr id="44" name="Straight Connector 43">
                  <a:extLst>
                    <a:ext uri="{FF2B5EF4-FFF2-40B4-BE49-F238E27FC236}">
                      <a16:creationId xmlns:a16="http://schemas.microsoft.com/office/drawing/2014/main" id="{33596A3D-EC46-4D5C-8810-1AAC745FE7A2}"/>
                    </a:ext>
                  </a:extLst>
                </p:cNvPr>
                <p:cNvCxnSpPr/>
                <p:nvPr userDrawn="1"/>
              </p:nvCxnSpPr>
              <p:spPr>
                <a:xfrm>
                  <a:off x="8148730"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9F7B724-5F0A-40E4-B49B-BFA222DC84A6}"/>
                    </a:ext>
                  </a:extLst>
                </p:cNvPr>
                <p:cNvCxnSpPr/>
                <p:nvPr userDrawn="1"/>
              </p:nvCxnSpPr>
              <p:spPr>
                <a:xfrm>
                  <a:off x="7996320"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59">
                <a:extLst>
                  <a:ext uri="{FF2B5EF4-FFF2-40B4-BE49-F238E27FC236}">
                    <a16:creationId xmlns:a16="http://schemas.microsoft.com/office/drawing/2014/main" id="{0DB14832-AC09-40DD-AB9D-63B665E0D90F}"/>
                  </a:ext>
                </a:extLst>
              </p:cNvPr>
              <p:cNvGrpSpPr>
                <a:grpSpLocks/>
              </p:cNvGrpSpPr>
              <p:nvPr userDrawn="1"/>
            </p:nvGrpSpPr>
            <p:grpSpPr bwMode="auto">
              <a:xfrm>
                <a:off x="7287901" y="6582508"/>
                <a:ext cx="152400" cy="486507"/>
                <a:chOff x="7983415" y="6582508"/>
                <a:chExt cx="152400" cy="486507"/>
              </a:xfrm>
            </p:grpSpPr>
            <p:cxnSp>
              <p:nvCxnSpPr>
                <p:cNvPr id="42" name="Straight Connector 41">
                  <a:extLst>
                    <a:ext uri="{FF2B5EF4-FFF2-40B4-BE49-F238E27FC236}">
                      <a16:creationId xmlns:a16="http://schemas.microsoft.com/office/drawing/2014/main" id="{4A3AD1CD-16F5-49EC-8A76-EA0A00C12982}"/>
                    </a:ext>
                  </a:extLst>
                </p:cNvPr>
                <p:cNvCxnSpPr/>
                <p:nvPr userDrawn="1"/>
              </p:nvCxnSpPr>
              <p:spPr>
                <a:xfrm>
                  <a:off x="813613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05DE7C7-C372-4E71-B15E-ED32355F53D2}"/>
                    </a:ext>
                  </a:extLst>
                </p:cNvPr>
                <p:cNvCxnSpPr/>
                <p:nvPr userDrawn="1"/>
              </p:nvCxnSpPr>
              <p:spPr>
                <a:xfrm>
                  <a:off x="798372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60">
                <a:extLst>
                  <a:ext uri="{FF2B5EF4-FFF2-40B4-BE49-F238E27FC236}">
                    <a16:creationId xmlns:a16="http://schemas.microsoft.com/office/drawing/2014/main" id="{C2E88996-0D86-45A8-983C-054AF177C11B}"/>
                  </a:ext>
                </a:extLst>
              </p:cNvPr>
              <p:cNvGrpSpPr>
                <a:grpSpLocks/>
              </p:cNvGrpSpPr>
              <p:nvPr userDrawn="1"/>
            </p:nvGrpSpPr>
            <p:grpSpPr bwMode="auto">
              <a:xfrm>
                <a:off x="6589644" y="6582508"/>
                <a:ext cx="152400" cy="486507"/>
                <a:chOff x="7983415" y="6582508"/>
                <a:chExt cx="152400" cy="486507"/>
              </a:xfrm>
            </p:grpSpPr>
            <p:cxnSp>
              <p:nvCxnSpPr>
                <p:cNvPr id="40" name="Straight Connector 39">
                  <a:extLst>
                    <a:ext uri="{FF2B5EF4-FFF2-40B4-BE49-F238E27FC236}">
                      <a16:creationId xmlns:a16="http://schemas.microsoft.com/office/drawing/2014/main" id="{606BE99C-603A-491A-97CD-CE1A2353C565}"/>
                    </a:ext>
                  </a:extLst>
                </p:cNvPr>
                <p:cNvCxnSpPr/>
                <p:nvPr userDrawn="1"/>
              </p:nvCxnSpPr>
              <p:spPr>
                <a:xfrm>
                  <a:off x="8148546"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F79716C-120E-4730-A111-2997810FF06E}"/>
                    </a:ext>
                  </a:extLst>
                </p:cNvPr>
                <p:cNvCxnSpPr/>
                <p:nvPr userDrawn="1"/>
              </p:nvCxnSpPr>
              <p:spPr>
                <a:xfrm>
                  <a:off x="799613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61">
                <a:extLst>
                  <a:ext uri="{FF2B5EF4-FFF2-40B4-BE49-F238E27FC236}">
                    <a16:creationId xmlns:a16="http://schemas.microsoft.com/office/drawing/2014/main" id="{AB772880-F4AF-4C9E-B573-8C32F34D74F5}"/>
                  </a:ext>
                </a:extLst>
              </p:cNvPr>
              <p:cNvGrpSpPr>
                <a:grpSpLocks/>
              </p:cNvGrpSpPr>
              <p:nvPr userDrawn="1"/>
            </p:nvGrpSpPr>
            <p:grpSpPr bwMode="auto">
              <a:xfrm>
                <a:off x="5891387" y="6582508"/>
                <a:ext cx="152400" cy="486507"/>
                <a:chOff x="7983415" y="6582508"/>
                <a:chExt cx="152400" cy="486507"/>
              </a:xfrm>
            </p:grpSpPr>
            <p:cxnSp>
              <p:nvCxnSpPr>
                <p:cNvPr id="38" name="Straight Connector 37">
                  <a:extLst>
                    <a:ext uri="{FF2B5EF4-FFF2-40B4-BE49-F238E27FC236}">
                      <a16:creationId xmlns:a16="http://schemas.microsoft.com/office/drawing/2014/main" id="{469E1757-51F9-4613-BBAE-7F81A9B67B9B}"/>
                    </a:ext>
                  </a:extLst>
                </p:cNvPr>
                <p:cNvCxnSpPr/>
                <p:nvPr userDrawn="1"/>
              </p:nvCxnSpPr>
              <p:spPr>
                <a:xfrm>
                  <a:off x="8135950"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D84EF30-3739-40B6-BE75-F46460E23F5E}"/>
                    </a:ext>
                  </a:extLst>
                </p:cNvPr>
                <p:cNvCxnSpPr/>
                <p:nvPr userDrawn="1"/>
              </p:nvCxnSpPr>
              <p:spPr>
                <a:xfrm>
                  <a:off x="7983540"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2">
                <a:extLst>
                  <a:ext uri="{FF2B5EF4-FFF2-40B4-BE49-F238E27FC236}">
                    <a16:creationId xmlns:a16="http://schemas.microsoft.com/office/drawing/2014/main" id="{E0DDD02D-BD02-4570-8A89-7EED8AA9F542}"/>
                  </a:ext>
                </a:extLst>
              </p:cNvPr>
              <p:cNvGrpSpPr>
                <a:grpSpLocks/>
              </p:cNvGrpSpPr>
              <p:nvPr userDrawn="1"/>
            </p:nvGrpSpPr>
            <p:grpSpPr bwMode="auto">
              <a:xfrm>
                <a:off x="5193130" y="6582508"/>
                <a:ext cx="152400" cy="486507"/>
                <a:chOff x="7983415" y="6582508"/>
                <a:chExt cx="152400" cy="486507"/>
              </a:xfrm>
            </p:grpSpPr>
            <p:cxnSp>
              <p:nvCxnSpPr>
                <p:cNvPr id="36" name="Straight Connector 35">
                  <a:extLst>
                    <a:ext uri="{FF2B5EF4-FFF2-40B4-BE49-F238E27FC236}">
                      <a16:creationId xmlns:a16="http://schemas.microsoft.com/office/drawing/2014/main" id="{237CB4DC-A80E-4AA0-81C5-BFAF67E07C54}"/>
                    </a:ext>
                  </a:extLst>
                </p:cNvPr>
                <p:cNvCxnSpPr/>
                <p:nvPr userDrawn="1"/>
              </p:nvCxnSpPr>
              <p:spPr>
                <a:xfrm>
                  <a:off x="8148360"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DA7E23D-3276-4226-BB75-875692297DEC}"/>
                    </a:ext>
                  </a:extLst>
                </p:cNvPr>
                <p:cNvCxnSpPr/>
                <p:nvPr userDrawn="1"/>
              </p:nvCxnSpPr>
              <p:spPr>
                <a:xfrm>
                  <a:off x="7995950"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63">
                <a:extLst>
                  <a:ext uri="{FF2B5EF4-FFF2-40B4-BE49-F238E27FC236}">
                    <a16:creationId xmlns:a16="http://schemas.microsoft.com/office/drawing/2014/main" id="{2AF56F39-061B-49DF-AEFA-8BE96303A866}"/>
                  </a:ext>
                </a:extLst>
              </p:cNvPr>
              <p:cNvGrpSpPr>
                <a:grpSpLocks/>
              </p:cNvGrpSpPr>
              <p:nvPr userDrawn="1"/>
            </p:nvGrpSpPr>
            <p:grpSpPr bwMode="auto">
              <a:xfrm>
                <a:off x="4494873" y="6582508"/>
                <a:ext cx="152400" cy="486507"/>
                <a:chOff x="7983415" y="6582508"/>
                <a:chExt cx="152400" cy="486507"/>
              </a:xfrm>
            </p:grpSpPr>
            <p:cxnSp>
              <p:nvCxnSpPr>
                <p:cNvPr id="34" name="Straight Connector 33">
                  <a:extLst>
                    <a:ext uri="{FF2B5EF4-FFF2-40B4-BE49-F238E27FC236}">
                      <a16:creationId xmlns:a16="http://schemas.microsoft.com/office/drawing/2014/main" id="{7CDCBE6A-40E4-4BAC-81D0-D13264902511}"/>
                    </a:ext>
                  </a:extLst>
                </p:cNvPr>
                <p:cNvCxnSpPr/>
                <p:nvPr userDrawn="1"/>
              </p:nvCxnSpPr>
              <p:spPr>
                <a:xfrm>
                  <a:off x="8135765"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EFB5576-0533-4053-B879-808E336F75B7}"/>
                    </a:ext>
                  </a:extLst>
                </p:cNvPr>
                <p:cNvCxnSpPr/>
                <p:nvPr userDrawn="1"/>
              </p:nvCxnSpPr>
              <p:spPr>
                <a:xfrm>
                  <a:off x="7996452"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64">
                <a:extLst>
                  <a:ext uri="{FF2B5EF4-FFF2-40B4-BE49-F238E27FC236}">
                    <a16:creationId xmlns:a16="http://schemas.microsoft.com/office/drawing/2014/main" id="{FDBFB958-1455-45EE-ABC6-2837E4566016}"/>
                  </a:ext>
                </a:extLst>
              </p:cNvPr>
              <p:cNvGrpSpPr>
                <a:grpSpLocks/>
              </p:cNvGrpSpPr>
              <p:nvPr userDrawn="1"/>
            </p:nvGrpSpPr>
            <p:grpSpPr bwMode="auto">
              <a:xfrm>
                <a:off x="3796616" y="6582508"/>
                <a:ext cx="152400" cy="486507"/>
                <a:chOff x="7983415" y="6582508"/>
                <a:chExt cx="152400" cy="486507"/>
              </a:xfrm>
            </p:grpSpPr>
            <p:cxnSp>
              <p:nvCxnSpPr>
                <p:cNvPr id="32" name="Straight Connector 31">
                  <a:extLst>
                    <a:ext uri="{FF2B5EF4-FFF2-40B4-BE49-F238E27FC236}">
                      <a16:creationId xmlns:a16="http://schemas.microsoft.com/office/drawing/2014/main" id="{F6386F36-27C7-4248-A645-2DEEC36ECCF8}"/>
                    </a:ext>
                  </a:extLst>
                </p:cNvPr>
                <p:cNvCxnSpPr/>
                <p:nvPr userDrawn="1"/>
              </p:nvCxnSpPr>
              <p:spPr>
                <a:xfrm>
                  <a:off x="813626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6C632A-977A-4B8D-A1F8-A15F6BFE65A9}"/>
                    </a:ext>
                  </a:extLst>
                </p:cNvPr>
                <p:cNvCxnSpPr/>
                <p:nvPr userDrawn="1"/>
              </p:nvCxnSpPr>
              <p:spPr>
                <a:xfrm>
                  <a:off x="798385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65">
                <a:extLst>
                  <a:ext uri="{FF2B5EF4-FFF2-40B4-BE49-F238E27FC236}">
                    <a16:creationId xmlns:a16="http://schemas.microsoft.com/office/drawing/2014/main" id="{B7B0CCAE-E9FF-4278-897A-2437284F6210}"/>
                  </a:ext>
                </a:extLst>
              </p:cNvPr>
              <p:cNvGrpSpPr>
                <a:grpSpLocks/>
              </p:cNvGrpSpPr>
              <p:nvPr userDrawn="1"/>
            </p:nvGrpSpPr>
            <p:grpSpPr bwMode="auto">
              <a:xfrm>
                <a:off x="3098359" y="6582508"/>
                <a:ext cx="152400" cy="486507"/>
                <a:chOff x="7983415" y="6582508"/>
                <a:chExt cx="152400" cy="486507"/>
              </a:xfrm>
            </p:grpSpPr>
            <p:cxnSp>
              <p:nvCxnSpPr>
                <p:cNvPr id="30" name="Straight Connector 29">
                  <a:extLst>
                    <a:ext uri="{FF2B5EF4-FFF2-40B4-BE49-F238E27FC236}">
                      <a16:creationId xmlns:a16="http://schemas.microsoft.com/office/drawing/2014/main" id="{F56293CE-137D-4A17-A6AB-A9562DB01937}"/>
                    </a:ext>
                  </a:extLst>
                </p:cNvPr>
                <p:cNvCxnSpPr/>
                <p:nvPr userDrawn="1"/>
              </p:nvCxnSpPr>
              <p:spPr>
                <a:xfrm>
                  <a:off x="814867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E27E8F-4E05-4C51-AE37-3F93D232526D}"/>
                    </a:ext>
                  </a:extLst>
                </p:cNvPr>
                <p:cNvCxnSpPr/>
                <p:nvPr userDrawn="1"/>
              </p:nvCxnSpPr>
              <p:spPr>
                <a:xfrm>
                  <a:off x="7996268"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166">
                <a:extLst>
                  <a:ext uri="{FF2B5EF4-FFF2-40B4-BE49-F238E27FC236}">
                    <a16:creationId xmlns:a16="http://schemas.microsoft.com/office/drawing/2014/main" id="{BA02B212-3165-4B8C-8345-CC1F899FB648}"/>
                  </a:ext>
                </a:extLst>
              </p:cNvPr>
              <p:cNvGrpSpPr>
                <a:grpSpLocks/>
              </p:cNvGrpSpPr>
              <p:nvPr userDrawn="1"/>
            </p:nvGrpSpPr>
            <p:grpSpPr bwMode="auto">
              <a:xfrm>
                <a:off x="2400102" y="6582508"/>
                <a:ext cx="152400" cy="486507"/>
                <a:chOff x="7983415" y="6582508"/>
                <a:chExt cx="152400" cy="486507"/>
              </a:xfrm>
            </p:grpSpPr>
            <p:cxnSp>
              <p:nvCxnSpPr>
                <p:cNvPr id="28" name="Straight Connector 27">
                  <a:extLst>
                    <a:ext uri="{FF2B5EF4-FFF2-40B4-BE49-F238E27FC236}">
                      <a16:creationId xmlns:a16="http://schemas.microsoft.com/office/drawing/2014/main" id="{4C9677E9-8B4A-4F6B-B6EF-70DAE9E38ABB}"/>
                    </a:ext>
                  </a:extLst>
                </p:cNvPr>
                <p:cNvCxnSpPr/>
                <p:nvPr userDrawn="1"/>
              </p:nvCxnSpPr>
              <p:spPr>
                <a:xfrm>
                  <a:off x="8136084"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40666C-03E8-4F5C-A6FF-61FD150CA8EB}"/>
                    </a:ext>
                  </a:extLst>
                </p:cNvPr>
                <p:cNvCxnSpPr/>
                <p:nvPr userDrawn="1"/>
              </p:nvCxnSpPr>
              <p:spPr>
                <a:xfrm>
                  <a:off x="798367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167">
                <a:extLst>
                  <a:ext uri="{FF2B5EF4-FFF2-40B4-BE49-F238E27FC236}">
                    <a16:creationId xmlns:a16="http://schemas.microsoft.com/office/drawing/2014/main" id="{90E2BE3A-04D4-43AD-A1CA-CA218C3DB2D8}"/>
                  </a:ext>
                </a:extLst>
              </p:cNvPr>
              <p:cNvGrpSpPr>
                <a:grpSpLocks/>
              </p:cNvGrpSpPr>
              <p:nvPr userDrawn="1"/>
            </p:nvGrpSpPr>
            <p:grpSpPr bwMode="auto">
              <a:xfrm>
                <a:off x="1701845" y="6582508"/>
                <a:ext cx="152400" cy="486507"/>
                <a:chOff x="7983415" y="6582508"/>
                <a:chExt cx="152400" cy="486507"/>
              </a:xfrm>
            </p:grpSpPr>
            <p:cxnSp>
              <p:nvCxnSpPr>
                <p:cNvPr id="26" name="Straight Connector 25">
                  <a:extLst>
                    <a:ext uri="{FF2B5EF4-FFF2-40B4-BE49-F238E27FC236}">
                      <a16:creationId xmlns:a16="http://schemas.microsoft.com/office/drawing/2014/main" id="{D0E45FFC-9FA3-4211-A1C2-5923C97262B9}"/>
                    </a:ext>
                  </a:extLst>
                </p:cNvPr>
                <p:cNvCxnSpPr/>
                <p:nvPr userDrawn="1"/>
              </p:nvCxnSpPr>
              <p:spPr>
                <a:xfrm>
                  <a:off x="814849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C161444-E53C-420B-91B3-F22920B18B66}"/>
                    </a:ext>
                  </a:extLst>
                </p:cNvPr>
                <p:cNvCxnSpPr/>
                <p:nvPr userDrawn="1"/>
              </p:nvCxnSpPr>
              <p:spPr>
                <a:xfrm>
                  <a:off x="7996083"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168">
                <a:extLst>
                  <a:ext uri="{FF2B5EF4-FFF2-40B4-BE49-F238E27FC236}">
                    <a16:creationId xmlns:a16="http://schemas.microsoft.com/office/drawing/2014/main" id="{78FFE237-9411-4821-82A7-12CB3AEA6B65}"/>
                  </a:ext>
                </a:extLst>
              </p:cNvPr>
              <p:cNvGrpSpPr>
                <a:grpSpLocks/>
              </p:cNvGrpSpPr>
              <p:nvPr userDrawn="1"/>
            </p:nvGrpSpPr>
            <p:grpSpPr bwMode="auto">
              <a:xfrm>
                <a:off x="1003588" y="6582508"/>
                <a:ext cx="152400" cy="486507"/>
                <a:chOff x="7983415" y="6582508"/>
                <a:chExt cx="152400" cy="486507"/>
              </a:xfrm>
            </p:grpSpPr>
            <p:cxnSp>
              <p:nvCxnSpPr>
                <p:cNvPr id="24" name="Straight Connector 23">
                  <a:extLst>
                    <a:ext uri="{FF2B5EF4-FFF2-40B4-BE49-F238E27FC236}">
                      <a16:creationId xmlns:a16="http://schemas.microsoft.com/office/drawing/2014/main" id="{D4093BE4-9776-44A0-8F53-44DE1C4AD054}"/>
                    </a:ext>
                  </a:extLst>
                </p:cNvPr>
                <p:cNvCxnSpPr/>
                <p:nvPr userDrawn="1"/>
              </p:nvCxnSpPr>
              <p:spPr>
                <a:xfrm>
                  <a:off x="813589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7D6117-F0C0-40D0-A1FB-30001D915A22}"/>
                    </a:ext>
                  </a:extLst>
                </p:cNvPr>
                <p:cNvCxnSpPr/>
                <p:nvPr userDrawn="1"/>
              </p:nvCxnSpPr>
              <p:spPr>
                <a:xfrm>
                  <a:off x="7983489" y="6582508"/>
                  <a:ext cx="0" cy="48693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1" name="Picture 296" descr="A close up of a sign&#10;&#10;Description automatically generated">
            <a:extLst>
              <a:ext uri="{FF2B5EF4-FFF2-40B4-BE49-F238E27FC236}">
                <a16:creationId xmlns:a16="http://schemas.microsoft.com/office/drawing/2014/main" id="{CF7CB41D-262E-4E0A-9EF5-41EA136FC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406400"/>
            <a:ext cx="32004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297" descr="A close up of a sign&#10;&#10;Description automatically generated">
            <a:extLst>
              <a:ext uri="{FF2B5EF4-FFF2-40B4-BE49-F238E27FC236}">
                <a16:creationId xmlns:a16="http://schemas.microsoft.com/office/drawing/2014/main" id="{0F562DEC-7583-4B5B-9876-37292E477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9350" y="411163"/>
            <a:ext cx="17748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7059" y="1784905"/>
            <a:ext cx="10968916" cy="809919"/>
          </a:xfrm>
        </p:spPr>
        <p:txBody>
          <a:bodyPr anchor="b">
            <a:noAutofit/>
          </a:bodyPr>
          <a:lstStyle>
            <a:lvl1pPr algn="ctr">
              <a:defRPr sz="54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607059" y="2762473"/>
            <a:ext cx="10968916" cy="357392"/>
          </a:xfrm>
        </p:spPr>
        <p:txBody>
          <a:bodyPr>
            <a:noAutofit/>
          </a:bodyPr>
          <a:lstStyle>
            <a:lvl1pPr marL="0" indent="0" algn="ctr" fontAlgn="ctr">
              <a:buNone/>
              <a:defRPr b="0" i="0" baseline="0">
                <a:solidFill>
                  <a:schemeClr val="tx2"/>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4" name="Text Placeholder 153"/>
          <p:cNvSpPr>
            <a:spLocks noGrp="1"/>
          </p:cNvSpPr>
          <p:nvPr>
            <p:ph type="body" sz="quarter" idx="13"/>
          </p:nvPr>
        </p:nvSpPr>
        <p:spPr>
          <a:xfrm>
            <a:off x="607059" y="3289385"/>
            <a:ext cx="10968916" cy="267972"/>
          </a:xfrm>
        </p:spPr>
        <p:txBody>
          <a:bodyPr>
            <a:noAutofit/>
          </a:bodyPr>
          <a:lstStyle>
            <a:lvl1pPr marL="0" indent="0" algn="ctr">
              <a:buNone/>
              <a:defRPr sz="1200" b="1" baseline="0">
                <a:solidFill>
                  <a:schemeClr val="tx2"/>
                </a:solidFill>
              </a:defRPr>
            </a:lvl1pPr>
          </a:lstStyle>
          <a:p>
            <a:pPr lvl="0"/>
            <a:r>
              <a:rPr lang="en-US"/>
              <a:t>Click to edit Master text styles</a:t>
            </a:r>
          </a:p>
        </p:txBody>
      </p:sp>
      <p:sp>
        <p:nvSpPr>
          <p:cNvPr id="155" name="Picture Placeholder 154"/>
          <p:cNvSpPr>
            <a:spLocks noGrp="1"/>
          </p:cNvSpPr>
          <p:nvPr>
            <p:ph type="pic" sz="quarter" idx="14"/>
          </p:nvPr>
        </p:nvSpPr>
        <p:spPr>
          <a:xfrm>
            <a:off x="1" y="3709988"/>
            <a:ext cx="12192000" cy="3148012"/>
          </a:xfrm>
        </p:spPr>
        <p:txBody>
          <a:bodyPr rtlCol="0">
            <a:no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2822861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6D85-2A64-47C8-81D4-2968C282D1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BFB713-331C-4EE5-A59B-6883B52A9D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54B696-ACD0-4234-BDFB-B843A67C4172}"/>
              </a:ext>
            </a:extLst>
          </p:cNvPr>
          <p:cNvSpPr>
            <a:spLocks noGrp="1"/>
          </p:cNvSpPr>
          <p:nvPr>
            <p:ph type="dt" sz="half" idx="10"/>
          </p:nvPr>
        </p:nvSpPr>
        <p:spPr/>
        <p:txBody>
          <a:bodyPr/>
          <a:lstStyle/>
          <a:p>
            <a:fld id="{9D067B4F-0123-4D77-880D-B6DC2DF0E938}" type="datetimeFigureOut">
              <a:rPr lang="en-US" smtClean="0"/>
              <a:t>7/11/2022</a:t>
            </a:fld>
            <a:endParaRPr lang="en-US"/>
          </a:p>
        </p:txBody>
      </p:sp>
      <p:sp>
        <p:nvSpPr>
          <p:cNvPr id="5" name="Footer Placeholder 4">
            <a:extLst>
              <a:ext uri="{FF2B5EF4-FFF2-40B4-BE49-F238E27FC236}">
                <a16:creationId xmlns:a16="http://schemas.microsoft.com/office/drawing/2014/main" id="{54441675-C971-43B4-908D-96D9175A2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B38CF-AB4F-4CC9-96A5-F0A0E03CD878}"/>
              </a:ext>
            </a:extLst>
          </p:cNvPr>
          <p:cNvSpPr>
            <a:spLocks noGrp="1"/>
          </p:cNvSpPr>
          <p:nvPr>
            <p:ph type="sldNum" sz="quarter" idx="12"/>
          </p:nvPr>
        </p:nvSpPr>
        <p:spPr/>
        <p:txBody>
          <a:bodyPr/>
          <a:lstStyle/>
          <a:p>
            <a:fld id="{07EFD2FA-95A0-44A0-B889-93B99EE9AC5C}" type="slidenum">
              <a:rPr lang="en-US" smtClean="0"/>
              <a:t>‹#›</a:t>
            </a:fld>
            <a:endParaRPr lang="en-US"/>
          </a:p>
        </p:txBody>
      </p:sp>
    </p:spTree>
    <p:extLst>
      <p:ext uri="{BB962C8B-B14F-4D97-AF65-F5344CB8AC3E}">
        <p14:creationId xmlns:p14="http://schemas.microsoft.com/office/powerpoint/2010/main" val="409272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143B-C0B7-4A51-8CBD-134B54FF4C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FB112F-E0F7-4BBB-96F7-EC32A2ED92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74FD52-EA68-4C81-8A58-2A44C8D31183}"/>
              </a:ext>
            </a:extLst>
          </p:cNvPr>
          <p:cNvSpPr>
            <a:spLocks noGrp="1"/>
          </p:cNvSpPr>
          <p:nvPr>
            <p:ph type="dt" sz="half" idx="10"/>
          </p:nvPr>
        </p:nvSpPr>
        <p:spPr/>
        <p:txBody>
          <a:bodyPr/>
          <a:lstStyle/>
          <a:p>
            <a:fld id="{9D067B4F-0123-4D77-880D-B6DC2DF0E938}" type="datetimeFigureOut">
              <a:rPr lang="en-US" smtClean="0"/>
              <a:t>7/11/2022</a:t>
            </a:fld>
            <a:endParaRPr lang="en-US"/>
          </a:p>
        </p:txBody>
      </p:sp>
      <p:sp>
        <p:nvSpPr>
          <p:cNvPr id="5" name="Footer Placeholder 4">
            <a:extLst>
              <a:ext uri="{FF2B5EF4-FFF2-40B4-BE49-F238E27FC236}">
                <a16:creationId xmlns:a16="http://schemas.microsoft.com/office/drawing/2014/main" id="{7C6A5D5C-CDC4-451B-B31C-D50F6FEDC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AD6A03-455B-4D20-A859-D58828BCD30B}"/>
              </a:ext>
            </a:extLst>
          </p:cNvPr>
          <p:cNvSpPr>
            <a:spLocks noGrp="1"/>
          </p:cNvSpPr>
          <p:nvPr>
            <p:ph type="sldNum" sz="quarter" idx="12"/>
          </p:nvPr>
        </p:nvSpPr>
        <p:spPr/>
        <p:txBody>
          <a:bodyPr/>
          <a:lstStyle/>
          <a:p>
            <a:fld id="{07EFD2FA-95A0-44A0-B889-93B99EE9AC5C}" type="slidenum">
              <a:rPr lang="en-US" smtClean="0"/>
              <a:t>‹#›</a:t>
            </a:fld>
            <a:endParaRPr lang="en-US"/>
          </a:p>
        </p:txBody>
      </p:sp>
    </p:spTree>
    <p:extLst>
      <p:ext uri="{BB962C8B-B14F-4D97-AF65-F5344CB8AC3E}">
        <p14:creationId xmlns:p14="http://schemas.microsoft.com/office/powerpoint/2010/main" val="3986978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9EF46-9321-42E0-AF03-02F1F95DF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B6B48D-7530-4C90-983B-ABC498A7CB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B1B9AE-A7BC-407F-BA1F-873D4DEAAA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B0E49-4D31-43A8-87EB-65A289ACCF35}"/>
              </a:ext>
            </a:extLst>
          </p:cNvPr>
          <p:cNvSpPr>
            <a:spLocks noGrp="1"/>
          </p:cNvSpPr>
          <p:nvPr>
            <p:ph type="dt" sz="half" idx="10"/>
          </p:nvPr>
        </p:nvSpPr>
        <p:spPr/>
        <p:txBody>
          <a:bodyPr/>
          <a:lstStyle/>
          <a:p>
            <a:fld id="{9D067B4F-0123-4D77-880D-B6DC2DF0E938}" type="datetimeFigureOut">
              <a:rPr lang="en-US" smtClean="0"/>
              <a:t>7/11/2022</a:t>
            </a:fld>
            <a:endParaRPr lang="en-US"/>
          </a:p>
        </p:txBody>
      </p:sp>
      <p:sp>
        <p:nvSpPr>
          <p:cNvPr id="6" name="Footer Placeholder 5">
            <a:extLst>
              <a:ext uri="{FF2B5EF4-FFF2-40B4-BE49-F238E27FC236}">
                <a16:creationId xmlns:a16="http://schemas.microsoft.com/office/drawing/2014/main" id="{141F002E-0088-4ABE-8B11-52B4C4AFEB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56A5E-B793-4B88-8F85-8077C6FBD0D3}"/>
              </a:ext>
            </a:extLst>
          </p:cNvPr>
          <p:cNvSpPr>
            <a:spLocks noGrp="1"/>
          </p:cNvSpPr>
          <p:nvPr>
            <p:ph type="sldNum" sz="quarter" idx="12"/>
          </p:nvPr>
        </p:nvSpPr>
        <p:spPr/>
        <p:txBody>
          <a:bodyPr/>
          <a:lstStyle/>
          <a:p>
            <a:fld id="{07EFD2FA-95A0-44A0-B889-93B99EE9AC5C}" type="slidenum">
              <a:rPr lang="en-US" smtClean="0"/>
              <a:t>‹#›</a:t>
            </a:fld>
            <a:endParaRPr lang="en-US"/>
          </a:p>
        </p:txBody>
      </p:sp>
    </p:spTree>
    <p:extLst>
      <p:ext uri="{BB962C8B-B14F-4D97-AF65-F5344CB8AC3E}">
        <p14:creationId xmlns:p14="http://schemas.microsoft.com/office/powerpoint/2010/main" val="2589539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E5809-8E1E-4867-86E3-AEBEE04787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AAA6EC-569E-46CE-922D-AC2ECF8A51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00BD401-D260-4998-B4F5-B8EA49F7D5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39979C-B5FF-4F97-9F42-2EF6F3D4EF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268081E-9678-46AE-9D59-A3C448D1EB4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5597C6-A1D2-413F-9669-D849DC1B0A3D}"/>
              </a:ext>
            </a:extLst>
          </p:cNvPr>
          <p:cNvSpPr>
            <a:spLocks noGrp="1"/>
          </p:cNvSpPr>
          <p:nvPr>
            <p:ph type="dt" sz="half" idx="10"/>
          </p:nvPr>
        </p:nvSpPr>
        <p:spPr/>
        <p:txBody>
          <a:bodyPr/>
          <a:lstStyle/>
          <a:p>
            <a:fld id="{9D067B4F-0123-4D77-880D-B6DC2DF0E938}" type="datetimeFigureOut">
              <a:rPr lang="en-US" smtClean="0"/>
              <a:t>7/11/2022</a:t>
            </a:fld>
            <a:endParaRPr lang="en-US"/>
          </a:p>
        </p:txBody>
      </p:sp>
      <p:sp>
        <p:nvSpPr>
          <p:cNvPr id="8" name="Footer Placeholder 7">
            <a:extLst>
              <a:ext uri="{FF2B5EF4-FFF2-40B4-BE49-F238E27FC236}">
                <a16:creationId xmlns:a16="http://schemas.microsoft.com/office/drawing/2014/main" id="{51437897-2ED3-4BE2-919F-C70E11615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15CD6A-2243-4D56-9101-6A6223361095}"/>
              </a:ext>
            </a:extLst>
          </p:cNvPr>
          <p:cNvSpPr>
            <a:spLocks noGrp="1"/>
          </p:cNvSpPr>
          <p:nvPr>
            <p:ph type="sldNum" sz="quarter" idx="12"/>
          </p:nvPr>
        </p:nvSpPr>
        <p:spPr/>
        <p:txBody>
          <a:bodyPr/>
          <a:lstStyle/>
          <a:p>
            <a:fld id="{07EFD2FA-95A0-44A0-B889-93B99EE9AC5C}" type="slidenum">
              <a:rPr lang="en-US" smtClean="0"/>
              <a:t>‹#›</a:t>
            </a:fld>
            <a:endParaRPr lang="en-US"/>
          </a:p>
        </p:txBody>
      </p:sp>
    </p:spTree>
    <p:extLst>
      <p:ext uri="{BB962C8B-B14F-4D97-AF65-F5344CB8AC3E}">
        <p14:creationId xmlns:p14="http://schemas.microsoft.com/office/powerpoint/2010/main" val="64748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296B-881C-4946-AEBC-AD53330B9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9BE34A-7D2E-48D1-86A3-C46F05CB34FD}"/>
              </a:ext>
            </a:extLst>
          </p:cNvPr>
          <p:cNvSpPr>
            <a:spLocks noGrp="1"/>
          </p:cNvSpPr>
          <p:nvPr>
            <p:ph type="dt" sz="half" idx="10"/>
          </p:nvPr>
        </p:nvSpPr>
        <p:spPr/>
        <p:txBody>
          <a:bodyPr/>
          <a:lstStyle/>
          <a:p>
            <a:fld id="{9D067B4F-0123-4D77-880D-B6DC2DF0E938}" type="datetimeFigureOut">
              <a:rPr lang="en-US" smtClean="0"/>
              <a:t>7/11/2022</a:t>
            </a:fld>
            <a:endParaRPr lang="en-US"/>
          </a:p>
        </p:txBody>
      </p:sp>
      <p:sp>
        <p:nvSpPr>
          <p:cNvPr id="4" name="Footer Placeholder 3">
            <a:extLst>
              <a:ext uri="{FF2B5EF4-FFF2-40B4-BE49-F238E27FC236}">
                <a16:creationId xmlns:a16="http://schemas.microsoft.com/office/drawing/2014/main" id="{CB0F3241-7710-487C-ADF0-E88E4E0F9F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8CABC2-F610-4E31-AEB3-FDD2112575DD}"/>
              </a:ext>
            </a:extLst>
          </p:cNvPr>
          <p:cNvSpPr>
            <a:spLocks noGrp="1"/>
          </p:cNvSpPr>
          <p:nvPr>
            <p:ph type="sldNum" sz="quarter" idx="12"/>
          </p:nvPr>
        </p:nvSpPr>
        <p:spPr/>
        <p:txBody>
          <a:bodyPr/>
          <a:lstStyle/>
          <a:p>
            <a:fld id="{07EFD2FA-95A0-44A0-B889-93B99EE9AC5C}" type="slidenum">
              <a:rPr lang="en-US" smtClean="0"/>
              <a:t>‹#›</a:t>
            </a:fld>
            <a:endParaRPr lang="en-US"/>
          </a:p>
        </p:txBody>
      </p:sp>
    </p:spTree>
    <p:extLst>
      <p:ext uri="{BB962C8B-B14F-4D97-AF65-F5344CB8AC3E}">
        <p14:creationId xmlns:p14="http://schemas.microsoft.com/office/powerpoint/2010/main" val="182588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5B3BD7-001D-4DFD-BA81-6B7E3BAC1988}"/>
              </a:ext>
            </a:extLst>
          </p:cNvPr>
          <p:cNvSpPr>
            <a:spLocks noGrp="1"/>
          </p:cNvSpPr>
          <p:nvPr>
            <p:ph type="dt" sz="half" idx="10"/>
          </p:nvPr>
        </p:nvSpPr>
        <p:spPr/>
        <p:txBody>
          <a:bodyPr/>
          <a:lstStyle/>
          <a:p>
            <a:fld id="{9D067B4F-0123-4D77-880D-B6DC2DF0E938}" type="datetimeFigureOut">
              <a:rPr lang="en-US" smtClean="0"/>
              <a:t>7/11/2022</a:t>
            </a:fld>
            <a:endParaRPr lang="en-US"/>
          </a:p>
        </p:txBody>
      </p:sp>
      <p:sp>
        <p:nvSpPr>
          <p:cNvPr id="3" name="Footer Placeholder 2">
            <a:extLst>
              <a:ext uri="{FF2B5EF4-FFF2-40B4-BE49-F238E27FC236}">
                <a16:creationId xmlns:a16="http://schemas.microsoft.com/office/drawing/2014/main" id="{C5B73009-FEFD-4791-B0D6-E8C1B228A3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638739-3503-4C4C-B6BE-8CBF960EE9F2}"/>
              </a:ext>
            </a:extLst>
          </p:cNvPr>
          <p:cNvSpPr>
            <a:spLocks noGrp="1"/>
          </p:cNvSpPr>
          <p:nvPr>
            <p:ph type="sldNum" sz="quarter" idx="12"/>
          </p:nvPr>
        </p:nvSpPr>
        <p:spPr/>
        <p:txBody>
          <a:bodyPr/>
          <a:lstStyle/>
          <a:p>
            <a:fld id="{07EFD2FA-95A0-44A0-B889-93B99EE9AC5C}" type="slidenum">
              <a:rPr lang="en-US" smtClean="0"/>
              <a:t>‹#›</a:t>
            </a:fld>
            <a:endParaRPr lang="en-US"/>
          </a:p>
        </p:txBody>
      </p:sp>
    </p:spTree>
    <p:extLst>
      <p:ext uri="{BB962C8B-B14F-4D97-AF65-F5344CB8AC3E}">
        <p14:creationId xmlns:p14="http://schemas.microsoft.com/office/powerpoint/2010/main" val="2541002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25A0-16FF-4014-BA6F-1BD9DD9461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9D0BCB-FB94-4E14-9852-B951C89521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EDF87E-EB90-497A-969A-337102FAF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EFD3EF-29D3-4C63-BD28-9ABBEB5C8374}"/>
              </a:ext>
            </a:extLst>
          </p:cNvPr>
          <p:cNvSpPr>
            <a:spLocks noGrp="1"/>
          </p:cNvSpPr>
          <p:nvPr>
            <p:ph type="dt" sz="half" idx="10"/>
          </p:nvPr>
        </p:nvSpPr>
        <p:spPr/>
        <p:txBody>
          <a:bodyPr/>
          <a:lstStyle/>
          <a:p>
            <a:fld id="{9D067B4F-0123-4D77-880D-B6DC2DF0E938}" type="datetimeFigureOut">
              <a:rPr lang="en-US" smtClean="0"/>
              <a:t>7/11/2022</a:t>
            </a:fld>
            <a:endParaRPr lang="en-US"/>
          </a:p>
        </p:txBody>
      </p:sp>
      <p:sp>
        <p:nvSpPr>
          <p:cNvPr id="6" name="Footer Placeholder 5">
            <a:extLst>
              <a:ext uri="{FF2B5EF4-FFF2-40B4-BE49-F238E27FC236}">
                <a16:creationId xmlns:a16="http://schemas.microsoft.com/office/drawing/2014/main" id="{9A7B0F08-3288-48CD-B168-E7AFBC18AD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B14601-A21D-485A-A1B5-44E9DBFD9714}"/>
              </a:ext>
            </a:extLst>
          </p:cNvPr>
          <p:cNvSpPr>
            <a:spLocks noGrp="1"/>
          </p:cNvSpPr>
          <p:nvPr>
            <p:ph type="sldNum" sz="quarter" idx="12"/>
          </p:nvPr>
        </p:nvSpPr>
        <p:spPr/>
        <p:txBody>
          <a:bodyPr/>
          <a:lstStyle/>
          <a:p>
            <a:fld id="{07EFD2FA-95A0-44A0-B889-93B99EE9AC5C}" type="slidenum">
              <a:rPr lang="en-US" smtClean="0"/>
              <a:t>‹#›</a:t>
            </a:fld>
            <a:endParaRPr lang="en-US"/>
          </a:p>
        </p:txBody>
      </p:sp>
    </p:spTree>
    <p:extLst>
      <p:ext uri="{BB962C8B-B14F-4D97-AF65-F5344CB8AC3E}">
        <p14:creationId xmlns:p14="http://schemas.microsoft.com/office/powerpoint/2010/main" val="1988977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79B8-DAEC-4A8E-A3BA-D06233A84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5F781D-6D0E-4672-B210-2D10F826A3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0D251B-05A7-4C5E-B9CD-EDDE92DD7B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EC652A-E00C-4C76-9D8F-4AB36128C61F}"/>
              </a:ext>
            </a:extLst>
          </p:cNvPr>
          <p:cNvSpPr>
            <a:spLocks noGrp="1"/>
          </p:cNvSpPr>
          <p:nvPr>
            <p:ph type="dt" sz="half" idx="10"/>
          </p:nvPr>
        </p:nvSpPr>
        <p:spPr/>
        <p:txBody>
          <a:bodyPr/>
          <a:lstStyle/>
          <a:p>
            <a:fld id="{9D067B4F-0123-4D77-880D-B6DC2DF0E938}" type="datetimeFigureOut">
              <a:rPr lang="en-US" smtClean="0"/>
              <a:t>7/11/2022</a:t>
            </a:fld>
            <a:endParaRPr lang="en-US"/>
          </a:p>
        </p:txBody>
      </p:sp>
      <p:sp>
        <p:nvSpPr>
          <p:cNvPr id="6" name="Footer Placeholder 5">
            <a:extLst>
              <a:ext uri="{FF2B5EF4-FFF2-40B4-BE49-F238E27FC236}">
                <a16:creationId xmlns:a16="http://schemas.microsoft.com/office/drawing/2014/main" id="{E519D1DD-DDD3-4FBB-A164-39D9F45B10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2520A1-2231-4903-AE0F-F2C968CBD5C7}"/>
              </a:ext>
            </a:extLst>
          </p:cNvPr>
          <p:cNvSpPr>
            <a:spLocks noGrp="1"/>
          </p:cNvSpPr>
          <p:nvPr>
            <p:ph type="sldNum" sz="quarter" idx="12"/>
          </p:nvPr>
        </p:nvSpPr>
        <p:spPr/>
        <p:txBody>
          <a:bodyPr/>
          <a:lstStyle/>
          <a:p>
            <a:fld id="{07EFD2FA-95A0-44A0-B889-93B99EE9AC5C}" type="slidenum">
              <a:rPr lang="en-US" smtClean="0"/>
              <a:t>‹#›</a:t>
            </a:fld>
            <a:endParaRPr lang="en-US"/>
          </a:p>
        </p:txBody>
      </p:sp>
    </p:spTree>
    <p:extLst>
      <p:ext uri="{BB962C8B-B14F-4D97-AF65-F5344CB8AC3E}">
        <p14:creationId xmlns:p14="http://schemas.microsoft.com/office/powerpoint/2010/main" val="118313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E79BD7-96E0-4591-A143-C88AEFAF82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8ED5-DCBB-47BA-AB1C-FE13F0927E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8A59A-636F-4A9D-BF60-0A245E6DD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67B4F-0123-4D77-880D-B6DC2DF0E938}" type="datetimeFigureOut">
              <a:rPr lang="en-US" smtClean="0"/>
              <a:t>7/11/2022</a:t>
            </a:fld>
            <a:endParaRPr lang="en-US"/>
          </a:p>
        </p:txBody>
      </p:sp>
      <p:sp>
        <p:nvSpPr>
          <p:cNvPr id="5" name="Footer Placeholder 4">
            <a:extLst>
              <a:ext uri="{FF2B5EF4-FFF2-40B4-BE49-F238E27FC236}">
                <a16:creationId xmlns:a16="http://schemas.microsoft.com/office/drawing/2014/main" id="{4D046393-CBA9-4086-8131-814BCB1777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DCA7A2-D46D-4F4B-9379-D24013A50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FD2FA-95A0-44A0-B889-93B99EE9AC5C}" type="slidenum">
              <a:rPr lang="en-US" smtClean="0"/>
              <a:t>‹#›</a:t>
            </a:fld>
            <a:endParaRPr lang="en-US"/>
          </a:p>
        </p:txBody>
      </p:sp>
    </p:spTree>
    <p:extLst>
      <p:ext uri="{BB962C8B-B14F-4D97-AF65-F5344CB8AC3E}">
        <p14:creationId xmlns:p14="http://schemas.microsoft.com/office/powerpoint/2010/main" val="3282425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963D-6674-4F7D-A3BD-080E9A95BDC3}"/>
              </a:ext>
            </a:extLst>
          </p:cNvPr>
          <p:cNvSpPr>
            <a:spLocks noGrp="1"/>
          </p:cNvSpPr>
          <p:nvPr>
            <p:ph type="ctrTitle"/>
          </p:nvPr>
        </p:nvSpPr>
        <p:spPr>
          <a:xfrm>
            <a:off x="839944" y="1375088"/>
            <a:ext cx="10512110" cy="1106545"/>
          </a:xfrm>
        </p:spPr>
        <p:txBody>
          <a:bodyPr rtlCol="0"/>
          <a:lstStyle/>
          <a:p>
            <a:pPr eaLnBrk="1" fontAlgn="auto" hangingPunct="1">
              <a:spcAft>
                <a:spcPts val="0"/>
              </a:spcAft>
              <a:defRPr/>
            </a:pPr>
            <a:r>
              <a:rPr lang="en-US" sz="3600" b="1" dirty="0">
                <a:solidFill>
                  <a:srgbClr val="0000FF"/>
                </a:solidFill>
                <a:latin typeface="+mn-lt"/>
              </a:rPr>
              <a:t>PVEMC: First measurement of the flavor dependence of nuclear pdf modification using PVDIS</a:t>
            </a:r>
          </a:p>
        </p:txBody>
      </p:sp>
      <p:sp>
        <p:nvSpPr>
          <p:cNvPr id="14339" name="Subtitle 2">
            <a:extLst>
              <a:ext uri="{FF2B5EF4-FFF2-40B4-BE49-F238E27FC236}">
                <a16:creationId xmlns:a16="http://schemas.microsoft.com/office/drawing/2014/main" id="{D84BB8D1-39AA-44FD-AA0C-09E80C8D59C3}"/>
              </a:ext>
            </a:extLst>
          </p:cNvPr>
          <p:cNvSpPr>
            <a:spLocks noGrp="1" noChangeArrowheads="1"/>
          </p:cNvSpPr>
          <p:nvPr>
            <p:ph type="subTitle" idx="1"/>
          </p:nvPr>
        </p:nvSpPr>
        <p:spPr>
          <a:xfrm>
            <a:off x="1572861" y="2561716"/>
            <a:ext cx="9046276" cy="415063"/>
          </a:xfrm>
        </p:spPr>
        <p:txBody>
          <a:bodyPr/>
          <a:lstStyle/>
          <a:p>
            <a:pPr eaLnBrk="1" hangingPunct="1"/>
            <a:r>
              <a:rPr lang="en-US" altLang="en-US" sz="2000" b="1" dirty="0">
                <a:solidFill>
                  <a:schemeClr val="tx1"/>
                </a:solidFill>
                <a:latin typeface="+mn-lt"/>
              </a:rPr>
              <a:t>J. Arrington, R. </a:t>
            </a:r>
            <a:r>
              <a:rPr lang="en-US" altLang="en-US" sz="2000" b="1" dirty="0" err="1">
                <a:solidFill>
                  <a:schemeClr val="tx1"/>
                </a:solidFill>
                <a:latin typeface="+mn-lt"/>
              </a:rPr>
              <a:t>Beminiwattha</a:t>
            </a:r>
            <a:r>
              <a:rPr lang="en-US" altLang="en-US" sz="2000" b="1" dirty="0">
                <a:solidFill>
                  <a:schemeClr val="tx1"/>
                </a:solidFill>
                <a:latin typeface="+mn-lt"/>
              </a:rPr>
              <a:t>, D. J. Gaskell, J. </a:t>
            </a:r>
            <a:r>
              <a:rPr lang="en-US" altLang="en-US" sz="2000" b="1" dirty="0" err="1">
                <a:solidFill>
                  <a:schemeClr val="tx1"/>
                </a:solidFill>
                <a:latin typeface="+mn-lt"/>
              </a:rPr>
              <a:t>Mammei</a:t>
            </a:r>
            <a:r>
              <a:rPr lang="en-US" altLang="en-US" sz="2000" b="1" dirty="0">
                <a:solidFill>
                  <a:schemeClr val="tx1"/>
                </a:solidFill>
                <a:latin typeface="+mn-lt"/>
              </a:rPr>
              <a:t>, P. E. Reimer - spokespeople</a:t>
            </a:r>
          </a:p>
        </p:txBody>
      </p:sp>
      <p:sp>
        <p:nvSpPr>
          <p:cNvPr id="14340" name="Text Placeholder 3">
            <a:extLst>
              <a:ext uri="{FF2B5EF4-FFF2-40B4-BE49-F238E27FC236}">
                <a16:creationId xmlns:a16="http://schemas.microsoft.com/office/drawing/2014/main" id="{6F3D7EB4-29E4-42C0-B32E-9FAF17F71CF8}"/>
              </a:ext>
            </a:extLst>
          </p:cNvPr>
          <p:cNvSpPr>
            <a:spLocks noGrp="1" noChangeArrowheads="1"/>
          </p:cNvSpPr>
          <p:nvPr>
            <p:ph type="body" sz="quarter" idx="13"/>
          </p:nvPr>
        </p:nvSpPr>
        <p:spPr>
          <a:xfrm>
            <a:off x="2805047" y="6390710"/>
            <a:ext cx="6581905" cy="415063"/>
          </a:xfrm>
        </p:spPr>
        <p:txBody>
          <a:bodyPr/>
          <a:lstStyle/>
          <a:p>
            <a:pPr eaLnBrk="1" hangingPunct="1">
              <a:spcBef>
                <a:spcPts val="600"/>
              </a:spcBef>
            </a:pPr>
            <a:r>
              <a:rPr lang="en-US" altLang="en-US" sz="2400" dirty="0">
                <a:solidFill>
                  <a:srgbClr val="C00000"/>
                </a:solidFill>
              </a:rPr>
              <a:t>PAC50, Jefferson Lab, July 12, 2022</a:t>
            </a:r>
          </a:p>
        </p:txBody>
      </p:sp>
      <p:pic>
        <p:nvPicPr>
          <p:cNvPr id="13" name="Picture 13">
            <a:extLst>
              <a:ext uri="{FF2B5EF4-FFF2-40B4-BE49-F238E27FC236}">
                <a16:creationId xmlns:a16="http://schemas.microsoft.com/office/drawing/2014/main" id="{FC26681F-CD67-416F-B30E-07E62487EC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140" y="2976780"/>
            <a:ext cx="5754860" cy="34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1139D63-091C-47C5-A26D-7F5C966F38E1}"/>
              </a:ext>
            </a:extLst>
          </p:cNvPr>
          <p:cNvPicPr>
            <a:picLocks noChangeAspect="1"/>
          </p:cNvPicPr>
          <p:nvPr/>
        </p:nvPicPr>
        <p:blipFill rotWithShape="1">
          <a:blip r:embed="rId4"/>
          <a:srcRect l="21804" r="5786"/>
          <a:stretch/>
        </p:blipFill>
        <p:spPr>
          <a:xfrm>
            <a:off x="6377354" y="2976780"/>
            <a:ext cx="5389966" cy="34139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Estimates of flavor dependence?</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230129" y="1115842"/>
            <a:ext cx="7371398" cy="5495927"/>
          </a:xfrm>
        </p:spPr>
        <p:txBody>
          <a:bodyPr>
            <a:normAutofit/>
          </a:bodyPr>
          <a:lstStyle/>
          <a:p>
            <a:r>
              <a:rPr lang="en-US" sz="2000" dirty="0"/>
              <a:t>CBT calculation – mean-field model; impact of QCD scalar, vector fields modifies up, down quark differently for N &gt; Z nuclei</a:t>
            </a:r>
          </a:p>
          <a:p>
            <a:endParaRPr lang="en-US" sz="1000" dirty="0"/>
          </a:p>
          <a:p>
            <a:r>
              <a:rPr lang="en-US" sz="2000" dirty="0"/>
              <a:t>Simple assumptions about underlying cause:</a:t>
            </a:r>
          </a:p>
          <a:p>
            <a:pPr lvl="1"/>
            <a:r>
              <a:rPr lang="en-US" sz="1800" dirty="0"/>
              <a:t>EMC scales with #/high-momentum nucleons, avg nucleon kinetic energy, amount of short-distance configurations</a:t>
            </a:r>
          </a:p>
          <a:p>
            <a:pPr lvl="1"/>
            <a:r>
              <a:rPr lang="en-US" sz="1800" dirty="0"/>
              <a:t>All can be calculated for p, n separately </a:t>
            </a:r>
            <a:r>
              <a:rPr lang="en-US" sz="1800" dirty="0">
                <a:sym typeface="Wingdings" panose="05000000000000000000" pitchFamily="2" charset="2"/>
              </a:rPr>
              <a:t> </a:t>
            </a:r>
            <a:r>
              <a:rPr lang="en-US" sz="1800" dirty="0"/>
              <a:t>isospin dependence</a:t>
            </a:r>
          </a:p>
          <a:p>
            <a:endParaRPr lang="en-US" sz="1000" dirty="0"/>
          </a:p>
          <a:p>
            <a:r>
              <a:rPr lang="en-US" sz="2000" dirty="0"/>
              <a:t>“Extreme cases” – EMC is 100% up (or down) quarks</a:t>
            </a:r>
          </a:p>
          <a:p>
            <a:pPr lvl="1"/>
            <a:r>
              <a:rPr lang="en-US" sz="1800" dirty="0"/>
              <a:t>Not very realistic, but sometimes used as reference for other measurements</a:t>
            </a:r>
          </a:p>
          <a:p>
            <a:endParaRPr lang="en-US" sz="1000" dirty="0"/>
          </a:p>
          <a:p>
            <a:r>
              <a:rPr lang="en-US" sz="2000" dirty="0">
                <a:solidFill>
                  <a:schemeClr val="tx1">
                    <a:lumMod val="50000"/>
                    <a:lumOff val="50000"/>
                  </a:schemeClr>
                </a:solidFill>
              </a:rPr>
              <a:t>pdf analyses</a:t>
            </a:r>
          </a:p>
          <a:p>
            <a:pPr lvl="1"/>
            <a:r>
              <a:rPr lang="en-US" sz="1800" dirty="0">
                <a:solidFill>
                  <a:schemeClr val="tx1">
                    <a:lumMod val="50000"/>
                    <a:lumOff val="50000"/>
                  </a:schemeClr>
                </a:solidFill>
              </a:rPr>
              <a:t>Tension between electron and neutrino data suggested possible flavor dependence, of a size similar to the CBT model</a:t>
            </a:r>
          </a:p>
          <a:p>
            <a:pPr lvl="1"/>
            <a:r>
              <a:rPr lang="en-US" sz="1800" dirty="0">
                <a:solidFill>
                  <a:schemeClr val="tx1">
                    <a:lumMod val="50000"/>
                    <a:lumOff val="50000"/>
                  </a:schemeClr>
                </a:solidFill>
              </a:rPr>
              <a:t>Recent updates comparing 3H/3He and 2H/1H DIS data also suggest possible flavor dependence                  </a:t>
            </a:r>
            <a:r>
              <a:rPr lang="en-US" sz="1400" b="1" dirty="0">
                <a:solidFill>
                  <a:schemeClr val="tx1">
                    <a:lumMod val="50000"/>
                    <a:lumOff val="50000"/>
                  </a:schemeClr>
                </a:solidFill>
              </a:rPr>
              <a:t>C. </a:t>
            </a:r>
            <a:r>
              <a:rPr lang="en-US" sz="1400" b="1" dirty="0" err="1">
                <a:solidFill>
                  <a:schemeClr val="tx1">
                    <a:lumMod val="50000"/>
                    <a:lumOff val="50000"/>
                  </a:schemeClr>
                </a:solidFill>
              </a:rPr>
              <a:t>Cocuzza</a:t>
            </a:r>
            <a:r>
              <a:rPr lang="en-US" sz="1400" b="1" dirty="0">
                <a:solidFill>
                  <a:schemeClr val="tx1">
                    <a:lumMod val="50000"/>
                    <a:lumOff val="50000"/>
                  </a:schemeClr>
                </a:solidFill>
              </a:rPr>
              <a:t>, et al., PRL 127 (2021) 242001</a:t>
            </a:r>
          </a:p>
          <a:p>
            <a:pPr lvl="2"/>
            <a:r>
              <a:rPr lang="en-US" sz="1600" dirty="0">
                <a:solidFill>
                  <a:schemeClr val="tx1">
                    <a:lumMod val="50000"/>
                    <a:lumOff val="50000"/>
                  </a:schemeClr>
                </a:solidFill>
              </a:rPr>
              <a:t>Large effect, large uncertainty, hard to translate to </a:t>
            </a:r>
            <a:r>
              <a:rPr lang="en-US" sz="1600" baseline="30000" dirty="0">
                <a:solidFill>
                  <a:schemeClr val="tx1">
                    <a:lumMod val="50000"/>
                    <a:lumOff val="50000"/>
                  </a:schemeClr>
                </a:solidFill>
              </a:rPr>
              <a:t>48</a:t>
            </a:r>
            <a:r>
              <a:rPr lang="en-US" sz="1600" dirty="0">
                <a:solidFill>
                  <a:schemeClr val="tx1">
                    <a:lumMod val="50000"/>
                    <a:lumOff val="50000"/>
                  </a:schemeClr>
                </a:solidFill>
              </a:rPr>
              <a:t>Ca</a:t>
            </a:r>
          </a:p>
          <a:p>
            <a:endParaRPr lang="en-US" sz="2400" dirty="0"/>
          </a:p>
          <a:p>
            <a:endParaRPr lang="en-US" sz="2000" dirty="0"/>
          </a:p>
          <a:p>
            <a:pPr marL="0" indent="0">
              <a:buNone/>
            </a:pPr>
            <a:endParaRPr lang="en-US" sz="2000" dirty="0"/>
          </a:p>
        </p:txBody>
      </p:sp>
      <p:pic>
        <p:nvPicPr>
          <p:cNvPr id="4" name="Picture 3">
            <a:extLst>
              <a:ext uri="{FF2B5EF4-FFF2-40B4-BE49-F238E27FC236}">
                <a16:creationId xmlns:a16="http://schemas.microsoft.com/office/drawing/2014/main" id="{F74E9804-4A98-4902-8BB0-B860F0F353E0}"/>
              </a:ext>
            </a:extLst>
          </p:cNvPr>
          <p:cNvPicPr>
            <a:picLocks noChangeAspect="1"/>
          </p:cNvPicPr>
          <p:nvPr/>
        </p:nvPicPr>
        <p:blipFill>
          <a:blip r:embed="rId2"/>
          <a:stretch>
            <a:fillRect/>
          </a:stretch>
        </p:blipFill>
        <p:spPr>
          <a:xfrm>
            <a:off x="7909033" y="3500024"/>
            <a:ext cx="4124022" cy="3188677"/>
          </a:xfrm>
          <a:prstGeom prst="rect">
            <a:avLst/>
          </a:prstGeom>
        </p:spPr>
      </p:pic>
      <p:pic>
        <p:nvPicPr>
          <p:cNvPr id="6" name="Picture 5">
            <a:extLst>
              <a:ext uri="{FF2B5EF4-FFF2-40B4-BE49-F238E27FC236}">
                <a16:creationId xmlns:a16="http://schemas.microsoft.com/office/drawing/2014/main" id="{1124B00D-D7DB-4605-A6CA-8B1CF7A238C3}"/>
              </a:ext>
            </a:extLst>
          </p:cNvPr>
          <p:cNvPicPr>
            <a:picLocks noChangeAspect="1"/>
          </p:cNvPicPr>
          <p:nvPr/>
        </p:nvPicPr>
        <p:blipFill>
          <a:blip r:embed="rId3"/>
          <a:stretch>
            <a:fillRect/>
          </a:stretch>
        </p:blipFill>
        <p:spPr>
          <a:xfrm>
            <a:off x="7980218" y="483241"/>
            <a:ext cx="3981653" cy="2499253"/>
          </a:xfrm>
          <a:prstGeom prst="rect">
            <a:avLst/>
          </a:prstGeom>
        </p:spPr>
      </p:pic>
      <p:sp>
        <p:nvSpPr>
          <p:cNvPr id="7" name="TextBox 6">
            <a:extLst>
              <a:ext uri="{FF2B5EF4-FFF2-40B4-BE49-F238E27FC236}">
                <a16:creationId xmlns:a16="http://schemas.microsoft.com/office/drawing/2014/main" id="{FBDCDF01-39E1-4833-8FE8-6A9C72604496}"/>
              </a:ext>
            </a:extLst>
          </p:cNvPr>
          <p:cNvSpPr txBox="1"/>
          <p:nvPr/>
        </p:nvSpPr>
        <p:spPr>
          <a:xfrm>
            <a:off x="8580048" y="206243"/>
            <a:ext cx="3381823" cy="276999"/>
          </a:xfrm>
          <a:prstGeom prst="rect">
            <a:avLst/>
          </a:prstGeom>
          <a:noFill/>
        </p:spPr>
        <p:txBody>
          <a:bodyPr wrap="none" rtlCol="0">
            <a:spAutoFit/>
          </a:bodyPr>
          <a:lstStyle/>
          <a:p>
            <a:pPr algn="r"/>
            <a:r>
              <a:rPr lang="en-US" sz="1200" b="1" dirty="0" err="1"/>
              <a:t>Cloët</a:t>
            </a:r>
            <a:r>
              <a:rPr lang="en-US" sz="1200" b="1" dirty="0"/>
              <a:t>, Bentz, and Thomas, PRL 102, 252301 (2009)</a:t>
            </a:r>
          </a:p>
        </p:txBody>
      </p:sp>
      <p:sp>
        <p:nvSpPr>
          <p:cNvPr id="8" name="TextBox 7">
            <a:extLst>
              <a:ext uri="{FF2B5EF4-FFF2-40B4-BE49-F238E27FC236}">
                <a16:creationId xmlns:a16="http://schemas.microsoft.com/office/drawing/2014/main" id="{1032CE70-D957-484F-87FC-8A3A2E69507B}"/>
              </a:ext>
            </a:extLst>
          </p:cNvPr>
          <p:cNvSpPr txBox="1"/>
          <p:nvPr/>
        </p:nvSpPr>
        <p:spPr>
          <a:xfrm>
            <a:off x="8366409" y="3364388"/>
            <a:ext cx="3666646" cy="276999"/>
          </a:xfrm>
          <a:prstGeom prst="rect">
            <a:avLst/>
          </a:prstGeom>
          <a:noFill/>
        </p:spPr>
        <p:txBody>
          <a:bodyPr wrap="none" rtlCol="0">
            <a:spAutoFit/>
          </a:bodyPr>
          <a:lstStyle/>
          <a:p>
            <a:pPr algn="r"/>
            <a:r>
              <a:rPr lang="en-US" sz="1200" b="1" dirty="0"/>
              <a:t>JA, </a:t>
            </a:r>
            <a:r>
              <a:rPr lang="nl-NL" sz="1200" b="1" dirty="0"/>
              <a:t>EPJ Web Conf. 113 (2016) 01011, arXiv: 1508.05042</a:t>
            </a:r>
            <a:endParaRPr lang="en-US" sz="1200" b="1" dirty="0"/>
          </a:p>
        </p:txBody>
      </p:sp>
    </p:spTree>
    <p:extLst>
      <p:ext uri="{BB962C8B-B14F-4D97-AF65-F5344CB8AC3E}">
        <p14:creationId xmlns:p14="http://schemas.microsoft.com/office/powerpoint/2010/main" val="3314335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SIDIS measurements</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257299" y="1237812"/>
            <a:ext cx="5643582" cy="3172823"/>
          </a:xfrm>
        </p:spPr>
        <p:txBody>
          <a:bodyPr>
            <a:normAutofit/>
          </a:bodyPr>
          <a:lstStyle/>
          <a:p>
            <a:pPr marL="0" indent="0">
              <a:spcBef>
                <a:spcPts val="600"/>
              </a:spcBef>
              <a:buNone/>
            </a:pPr>
            <a:r>
              <a:rPr lang="en-US" sz="2000" dirty="0"/>
              <a:t>SIDIS projections: various target ratios for sums (differences) of </a:t>
            </a:r>
            <a:r>
              <a:rPr lang="en-US" sz="2000" dirty="0">
                <a:latin typeface="Symbol" panose="05050102010706020507" pitchFamily="18" charset="2"/>
              </a:rPr>
              <a:t>p+</a:t>
            </a:r>
            <a:r>
              <a:rPr lang="en-US" sz="2000" dirty="0"/>
              <a:t> (valence u) and </a:t>
            </a:r>
            <a:r>
              <a:rPr lang="en-US" sz="2000" dirty="0">
                <a:latin typeface="Symbol" panose="05050102010706020507" pitchFamily="18" charset="2"/>
              </a:rPr>
              <a:t>p-</a:t>
            </a:r>
            <a:r>
              <a:rPr lang="en-US" sz="2000" dirty="0"/>
              <a:t> (valence d); estimates from CLAS proposal (2021)</a:t>
            </a:r>
          </a:p>
          <a:p>
            <a:pPr marL="0" indent="0">
              <a:spcBef>
                <a:spcPts val="600"/>
              </a:spcBef>
              <a:buNone/>
            </a:pPr>
            <a:endParaRPr lang="en-US" sz="1200" dirty="0"/>
          </a:p>
          <a:p>
            <a:pPr marL="0" indent="0">
              <a:spcBef>
                <a:spcPts val="600"/>
              </a:spcBef>
              <a:buNone/>
            </a:pPr>
            <a:r>
              <a:rPr lang="en-US" sz="2000" dirty="0"/>
              <a:t>In general, only</a:t>
            </a:r>
            <a:r>
              <a:rPr lang="en-US" sz="2000" dirty="0">
                <a:solidFill>
                  <a:srgbClr val="0000FF"/>
                </a:solidFill>
              </a:rPr>
              <a:t> “KP” (red dash) and “d-quark only” (blue dotted) curves give effects above few percent</a:t>
            </a:r>
            <a:r>
              <a:rPr lang="en-US" sz="2000" dirty="0"/>
              <a:t> </a:t>
            </a:r>
          </a:p>
          <a:p>
            <a:pPr marL="0" indent="0">
              <a:spcBef>
                <a:spcPts val="600"/>
              </a:spcBef>
              <a:buNone/>
            </a:pPr>
            <a:endParaRPr lang="en-US" sz="2000" dirty="0"/>
          </a:p>
          <a:p>
            <a:pPr marL="0" indent="0">
              <a:spcBef>
                <a:spcPts val="600"/>
              </a:spcBef>
              <a:buNone/>
            </a:pPr>
            <a:r>
              <a:rPr lang="en-US" sz="1600" dirty="0"/>
              <a:t>KP based on the </a:t>
            </a:r>
            <a:r>
              <a:rPr lang="en-US" sz="1600" dirty="0" err="1"/>
              <a:t>Kulagin</a:t>
            </a:r>
            <a:r>
              <a:rPr lang="en-US" sz="1600" dirty="0"/>
              <a:t>-Petti model, but isn’t the KP calculation.  It reproduces the KP EMC effect for 3H &amp; 3He, but applies this as a </a:t>
            </a:r>
            <a:r>
              <a:rPr lang="en-US" sz="1600" u="sng" dirty="0"/>
              <a:t>flavor-independent</a:t>
            </a:r>
            <a:r>
              <a:rPr lang="en-US" sz="1600" dirty="0"/>
              <a:t> EMC effect for the SIDIS calculation.</a:t>
            </a:r>
          </a:p>
          <a:p>
            <a:pPr marL="0" indent="0">
              <a:spcBef>
                <a:spcPts val="600"/>
              </a:spcBef>
              <a:buNone/>
            </a:pPr>
            <a:endParaRPr lang="en-US" sz="1400" dirty="0"/>
          </a:p>
        </p:txBody>
      </p:sp>
      <p:pic>
        <p:nvPicPr>
          <p:cNvPr id="9" name="Picture 8">
            <a:extLst>
              <a:ext uri="{FF2B5EF4-FFF2-40B4-BE49-F238E27FC236}">
                <a16:creationId xmlns:a16="http://schemas.microsoft.com/office/drawing/2014/main" id="{52827A3F-A609-4E17-8987-281C7CD42940}"/>
              </a:ext>
            </a:extLst>
          </p:cNvPr>
          <p:cNvPicPr>
            <a:picLocks noChangeAspect="1"/>
          </p:cNvPicPr>
          <p:nvPr/>
        </p:nvPicPr>
        <p:blipFill rotWithShape="1">
          <a:blip r:embed="rId3">
            <a:extLst>
              <a:ext uri="{28A0092B-C50C-407E-A947-70E740481C1C}">
                <a14:useLocalDpi xmlns:a14="http://schemas.microsoft.com/office/drawing/2010/main" val="0"/>
              </a:ext>
            </a:extLst>
          </a:blip>
          <a:srcRect l="8130" t="1888" r="7383" b="11932"/>
          <a:stretch/>
        </p:blipFill>
        <p:spPr>
          <a:xfrm>
            <a:off x="5900880" y="1807965"/>
            <a:ext cx="6291120" cy="4646623"/>
          </a:xfrm>
          <a:prstGeom prst="rect">
            <a:avLst/>
          </a:prstGeom>
        </p:spPr>
      </p:pic>
      <p:sp>
        <p:nvSpPr>
          <p:cNvPr id="4" name="Rectangle 3">
            <a:extLst>
              <a:ext uri="{FF2B5EF4-FFF2-40B4-BE49-F238E27FC236}">
                <a16:creationId xmlns:a16="http://schemas.microsoft.com/office/drawing/2014/main" id="{C1C9B651-B1AF-4FF9-9B16-5DF4FAD2F3B7}"/>
              </a:ext>
            </a:extLst>
          </p:cNvPr>
          <p:cNvSpPr/>
          <p:nvPr/>
        </p:nvSpPr>
        <p:spPr>
          <a:xfrm>
            <a:off x="10241424" y="1469411"/>
            <a:ext cx="1799595" cy="338554"/>
          </a:xfrm>
          <a:prstGeom prst="rect">
            <a:avLst/>
          </a:prstGeom>
        </p:spPr>
        <p:txBody>
          <a:bodyPr wrap="none">
            <a:spAutoFit/>
          </a:bodyPr>
          <a:lstStyle/>
          <a:p>
            <a:r>
              <a:rPr lang="en-US" sz="1600" b="1" dirty="0"/>
              <a:t>From PR12-21-004 </a:t>
            </a:r>
          </a:p>
        </p:txBody>
      </p:sp>
    </p:spTree>
    <p:extLst>
      <p:ext uri="{BB962C8B-B14F-4D97-AF65-F5344CB8AC3E}">
        <p14:creationId xmlns:p14="http://schemas.microsoft.com/office/powerpoint/2010/main" val="2963876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baseline="30000" dirty="0">
                <a:solidFill>
                  <a:schemeClr val="tx2"/>
                </a:solidFill>
                <a:latin typeface="Arial" panose="020B0604020202020204" pitchFamily="34" charset="0"/>
                <a:cs typeface="Arial" panose="020B0604020202020204" pitchFamily="34" charset="0"/>
              </a:rPr>
              <a:t>48</a:t>
            </a:r>
            <a:r>
              <a:rPr lang="en-US" sz="3200" b="1" dirty="0">
                <a:solidFill>
                  <a:schemeClr val="tx2"/>
                </a:solidFill>
                <a:latin typeface="Arial" panose="020B0604020202020204" pitchFamily="34" charset="0"/>
                <a:cs typeface="Arial" panose="020B0604020202020204" pitchFamily="34" charset="0"/>
              </a:rPr>
              <a:t>Ca/</a:t>
            </a:r>
            <a:r>
              <a:rPr lang="en-US" sz="3200" b="1" baseline="30000" dirty="0">
                <a:solidFill>
                  <a:schemeClr val="tx2"/>
                </a:solidFill>
                <a:latin typeface="Arial" panose="020B0604020202020204" pitchFamily="34" charset="0"/>
                <a:cs typeface="Arial" panose="020B0604020202020204" pitchFamily="34" charset="0"/>
              </a:rPr>
              <a:t>40</a:t>
            </a:r>
            <a:r>
              <a:rPr lang="en-US" sz="3200" b="1" dirty="0">
                <a:solidFill>
                  <a:schemeClr val="tx2"/>
                </a:solidFill>
                <a:latin typeface="Arial" panose="020B0604020202020204" pitchFamily="34" charset="0"/>
                <a:cs typeface="Arial" panose="020B0604020202020204" pitchFamily="34" charset="0"/>
              </a:rPr>
              <a:t>Ca comparison to models/projections</a:t>
            </a:r>
          </a:p>
        </p:txBody>
      </p:sp>
      <p:pic>
        <p:nvPicPr>
          <p:cNvPr id="7" name="Picture 6">
            <a:extLst>
              <a:ext uri="{FF2B5EF4-FFF2-40B4-BE49-F238E27FC236}">
                <a16:creationId xmlns:a16="http://schemas.microsoft.com/office/drawing/2014/main" id="{418A248D-C0D1-49D7-9241-79CF180E8006}"/>
              </a:ext>
            </a:extLst>
          </p:cNvPr>
          <p:cNvPicPr>
            <a:picLocks noChangeAspect="1"/>
          </p:cNvPicPr>
          <p:nvPr/>
        </p:nvPicPr>
        <p:blipFill rotWithShape="1">
          <a:blip r:embed="rId3">
            <a:extLst>
              <a:ext uri="{28A0092B-C50C-407E-A947-70E740481C1C}">
                <a14:useLocalDpi xmlns:a14="http://schemas.microsoft.com/office/drawing/2010/main" val="0"/>
              </a:ext>
            </a:extLst>
          </a:blip>
          <a:srcRect l="3435" r="48570" b="26569"/>
          <a:stretch/>
        </p:blipFill>
        <p:spPr>
          <a:xfrm>
            <a:off x="698499" y="916062"/>
            <a:ext cx="4713805" cy="3287804"/>
          </a:xfrm>
          <a:prstGeom prst="rect">
            <a:avLst/>
          </a:prstGeom>
        </p:spPr>
      </p:pic>
      <p:pic>
        <p:nvPicPr>
          <p:cNvPr id="8" name="Picture 7">
            <a:extLst>
              <a:ext uri="{FF2B5EF4-FFF2-40B4-BE49-F238E27FC236}">
                <a16:creationId xmlns:a16="http://schemas.microsoft.com/office/drawing/2014/main" id="{B0CB0C0E-3900-4498-93DF-25748E3058B6}"/>
              </a:ext>
            </a:extLst>
          </p:cNvPr>
          <p:cNvPicPr>
            <a:picLocks noChangeAspect="1"/>
          </p:cNvPicPr>
          <p:nvPr/>
        </p:nvPicPr>
        <p:blipFill rotWithShape="1">
          <a:blip r:embed="rId3">
            <a:extLst>
              <a:ext uri="{28A0092B-C50C-407E-A947-70E740481C1C}">
                <a14:useLocalDpi xmlns:a14="http://schemas.microsoft.com/office/drawing/2010/main" val="0"/>
              </a:ext>
            </a:extLst>
          </a:blip>
          <a:srcRect l="51428" b="26569"/>
          <a:stretch/>
        </p:blipFill>
        <p:spPr>
          <a:xfrm>
            <a:off x="6214750" y="916062"/>
            <a:ext cx="4770509" cy="3287804"/>
          </a:xfrm>
          <a:prstGeom prst="rect">
            <a:avLst/>
          </a:prstGeom>
        </p:spPr>
      </p:pic>
      <p:sp>
        <p:nvSpPr>
          <p:cNvPr id="9" name="Rectangle 8">
            <a:extLst>
              <a:ext uri="{FF2B5EF4-FFF2-40B4-BE49-F238E27FC236}">
                <a16:creationId xmlns:a16="http://schemas.microsoft.com/office/drawing/2014/main" id="{62706F7E-667D-46EC-9304-E5FA1E750CB5}"/>
              </a:ext>
            </a:extLst>
          </p:cNvPr>
          <p:cNvSpPr/>
          <p:nvPr/>
        </p:nvSpPr>
        <p:spPr>
          <a:xfrm>
            <a:off x="7266487" y="1007520"/>
            <a:ext cx="3529379" cy="553998"/>
          </a:xfrm>
          <a:prstGeom prst="rect">
            <a:avLst/>
          </a:prstGeom>
        </p:spPr>
        <p:txBody>
          <a:bodyPr wrap="square">
            <a:spAutoFit/>
          </a:bodyPr>
          <a:lstStyle/>
          <a:p>
            <a:r>
              <a:rPr lang="en-US" sz="1500" b="1" i="1" dirty="0">
                <a:solidFill>
                  <a:srgbClr val="0000FF"/>
                </a:solidFill>
              </a:rPr>
              <a:t>Error bars assume factor of  four increase over proposed statistics (syst. limited)</a:t>
            </a:r>
            <a:endParaRPr lang="en-US" b="1" dirty="0"/>
          </a:p>
        </p:txBody>
      </p:sp>
      <p:sp>
        <p:nvSpPr>
          <p:cNvPr id="11" name="Content Placeholder 2">
            <a:extLst>
              <a:ext uri="{FF2B5EF4-FFF2-40B4-BE49-F238E27FC236}">
                <a16:creationId xmlns:a16="http://schemas.microsoft.com/office/drawing/2014/main" id="{42E3C141-4E73-4F0B-99BF-B414C9015B34}"/>
              </a:ext>
            </a:extLst>
          </p:cNvPr>
          <p:cNvSpPr txBox="1">
            <a:spLocks/>
          </p:cNvSpPr>
          <p:nvPr/>
        </p:nvSpPr>
        <p:spPr>
          <a:xfrm>
            <a:off x="667901" y="4203866"/>
            <a:ext cx="11093697" cy="265413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Left: comparison to various models                                        Right: Same, but with </a:t>
            </a:r>
            <a:r>
              <a:rPr lang="en-US" sz="2000" dirty="0">
                <a:solidFill>
                  <a:srgbClr val="C00000"/>
                </a:solidFill>
              </a:rPr>
              <a:t>1-sigma normalization shift</a:t>
            </a:r>
          </a:p>
          <a:p>
            <a:pPr marL="0" indent="0">
              <a:buFont typeface="Arial" panose="020B0604020202020204" pitchFamily="34" charset="0"/>
              <a:buNone/>
            </a:pPr>
            <a:r>
              <a:rPr lang="en-US" sz="2000" dirty="0">
                <a:latin typeface="Symbol" panose="05050102010706020507" pitchFamily="18" charset="2"/>
              </a:rPr>
              <a:t>2.1s</a:t>
            </a:r>
            <a:r>
              <a:rPr lang="en-US" sz="2000" dirty="0"/>
              <a:t> deviation from CBT (red line) as proposed                   1.7</a:t>
            </a:r>
            <a:r>
              <a:rPr lang="en-US" sz="2000" dirty="0">
                <a:latin typeface="Symbol" panose="05050102010706020507" pitchFamily="18" charset="2"/>
              </a:rPr>
              <a:t>s</a:t>
            </a:r>
            <a:r>
              <a:rPr lang="en-US" sz="2000" dirty="0"/>
              <a:t> deviation from CBT</a:t>
            </a:r>
          </a:p>
          <a:p>
            <a:pPr marL="0" indent="0">
              <a:buFont typeface="Arial" panose="020B0604020202020204" pitchFamily="34" charset="0"/>
              <a:buNone/>
            </a:pPr>
            <a:r>
              <a:rPr lang="en-US" sz="2000" dirty="0">
                <a:latin typeface="Symbol" panose="05050102010706020507" pitchFamily="18" charset="2"/>
              </a:rPr>
              <a:t>2.9s</a:t>
            </a:r>
            <a:r>
              <a:rPr lang="en-US" sz="2000" dirty="0"/>
              <a:t> deviation if </a:t>
            </a:r>
            <a:r>
              <a:rPr lang="en-US" sz="2000" b="1" dirty="0"/>
              <a:t>quadruple proposed statistics</a:t>
            </a:r>
            <a:r>
              <a:rPr lang="en-US" sz="2000" dirty="0"/>
              <a:t>                  2.3</a:t>
            </a:r>
            <a:r>
              <a:rPr lang="en-US" sz="2000" dirty="0">
                <a:latin typeface="Symbol" panose="05050102010706020507" pitchFamily="18" charset="2"/>
              </a:rPr>
              <a:t>s</a:t>
            </a:r>
            <a:r>
              <a:rPr lang="en-US" sz="2000" dirty="0"/>
              <a:t> deviation with </a:t>
            </a:r>
            <a:r>
              <a:rPr lang="en-US" sz="2000" b="1" dirty="0"/>
              <a:t>quadrupled statistics</a:t>
            </a:r>
          </a:p>
          <a:p>
            <a:pPr marL="0" indent="0">
              <a:buFont typeface="Arial" panose="020B0604020202020204" pitchFamily="34" charset="0"/>
              <a:buNone/>
            </a:pPr>
            <a:endParaRPr lang="en-US" sz="400" b="1" dirty="0"/>
          </a:p>
          <a:p>
            <a:pPr marL="0" indent="0">
              <a:spcBef>
                <a:spcPts val="0"/>
              </a:spcBef>
              <a:buFont typeface="Arial" panose="020B0604020202020204" pitchFamily="34" charset="0"/>
              <a:buNone/>
            </a:pPr>
            <a:r>
              <a:rPr lang="en-US" sz="2000" b="1" i="1" dirty="0"/>
              <a:t>  </a:t>
            </a:r>
            <a:r>
              <a:rPr lang="en-US" sz="1500" b="1" i="1" dirty="0">
                <a:solidFill>
                  <a:srgbClr val="0000FF"/>
                </a:solidFill>
              </a:rPr>
              <a:t>Neglecting normalization uncertainty                                                                     </a:t>
            </a:r>
            <a:r>
              <a:rPr lang="en-US" sz="2000" dirty="0">
                <a:solidFill>
                  <a:srgbClr val="C00000"/>
                </a:solidFill>
                <a:sym typeface="Wingdings" panose="05000000000000000000" pitchFamily="2" charset="2"/>
              </a:rPr>
              <a:t> can reduce to single number: EMC “slope”</a:t>
            </a:r>
            <a:endParaRPr lang="en-US" sz="1500" i="1" dirty="0">
              <a:solidFill>
                <a:srgbClr val="0000FF"/>
              </a:solidFill>
            </a:endParaRPr>
          </a:p>
          <a:p>
            <a:pPr marL="0" indent="0">
              <a:spcBef>
                <a:spcPts val="0"/>
              </a:spcBef>
              <a:buFont typeface="Arial" panose="020B0604020202020204" pitchFamily="34" charset="0"/>
              <a:buNone/>
            </a:pPr>
            <a:endParaRPr lang="en-US" sz="1500" b="1" i="1" dirty="0">
              <a:solidFill>
                <a:srgbClr val="0000FF"/>
              </a:solidFill>
            </a:endParaRPr>
          </a:p>
          <a:p>
            <a:pPr marL="0" indent="0">
              <a:spcBef>
                <a:spcPts val="0"/>
              </a:spcBef>
              <a:buFont typeface="Arial" panose="020B0604020202020204" pitchFamily="34" charset="0"/>
              <a:buNone/>
            </a:pPr>
            <a:endParaRPr lang="en-US" sz="1500" i="1" dirty="0">
              <a:solidFill>
                <a:srgbClr val="0000FF"/>
              </a:solidFill>
            </a:endParaRPr>
          </a:p>
          <a:p>
            <a:pPr marL="0" indent="0">
              <a:buFont typeface="Arial" panose="020B0604020202020204" pitchFamily="34" charset="0"/>
              <a:buNone/>
            </a:pPr>
            <a:r>
              <a:rPr lang="en-US" sz="2000" dirty="0"/>
              <a:t> </a:t>
            </a:r>
          </a:p>
          <a:p>
            <a:pPr marL="0" indent="0">
              <a:buFont typeface="Arial" panose="020B0604020202020204" pitchFamily="34" charset="0"/>
              <a:buNone/>
            </a:pPr>
            <a:r>
              <a:rPr lang="en-US" sz="2000" dirty="0"/>
              <a:t> </a:t>
            </a:r>
            <a:endParaRPr lang="en-US" sz="2400" dirty="0"/>
          </a:p>
        </p:txBody>
      </p:sp>
    </p:spTree>
    <p:extLst>
      <p:ext uri="{BB962C8B-B14F-4D97-AF65-F5344CB8AC3E}">
        <p14:creationId xmlns:p14="http://schemas.microsoft.com/office/powerpoint/2010/main" val="2940998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baseline="30000" dirty="0">
                <a:solidFill>
                  <a:schemeClr val="tx2"/>
                </a:solidFill>
                <a:latin typeface="Arial" panose="020B0604020202020204" pitchFamily="34" charset="0"/>
                <a:cs typeface="Arial" panose="020B0604020202020204" pitchFamily="34" charset="0"/>
              </a:rPr>
              <a:t>48</a:t>
            </a:r>
            <a:r>
              <a:rPr lang="en-US" sz="3200" b="1" dirty="0">
                <a:solidFill>
                  <a:schemeClr val="tx2"/>
                </a:solidFill>
                <a:latin typeface="Arial" panose="020B0604020202020204" pitchFamily="34" charset="0"/>
                <a:cs typeface="Arial" panose="020B0604020202020204" pitchFamily="34" charset="0"/>
              </a:rPr>
              <a:t>Ca/</a:t>
            </a:r>
            <a:r>
              <a:rPr lang="en-US" sz="3200" b="1" baseline="30000" dirty="0">
                <a:solidFill>
                  <a:schemeClr val="tx2"/>
                </a:solidFill>
                <a:latin typeface="Arial" panose="020B0604020202020204" pitchFamily="34" charset="0"/>
                <a:cs typeface="Arial" panose="020B0604020202020204" pitchFamily="34" charset="0"/>
              </a:rPr>
              <a:t>40</a:t>
            </a:r>
            <a:r>
              <a:rPr lang="en-US" sz="3200" b="1" dirty="0">
                <a:solidFill>
                  <a:schemeClr val="tx2"/>
                </a:solidFill>
                <a:latin typeface="Arial" panose="020B0604020202020204" pitchFamily="34" charset="0"/>
                <a:cs typeface="Arial" panose="020B0604020202020204" pitchFamily="34" charset="0"/>
              </a:rPr>
              <a:t>Ca comparison to models/projections</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667901" y="4203866"/>
            <a:ext cx="11093697" cy="2654134"/>
          </a:xfrm>
        </p:spPr>
        <p:txBody>
          <a:bodyPr>
            <a:normAutofit fontScale="92500" lnSpcReduction="10000"/>
          </a:bodyPr>
          <a:lstStyle/>
          <a:p>
            <a:pPr marL="0" indent="0">
              <a:buNone/>
            </a:pPr>
            <a:r>
              <a:rPr lang="en-US" sz="2000" dirty="0"/>
              <a:t>Left: comparison to various models                                        Right: Same, but with </a:t>
            </a:r>
            <a:r>
              <a:rPr lang="en-US" sz="2000" dirty="0">
                <a:solidFill>
                  <a:srgbClr val="C00000"/>
                </a:solidFill>
              </a:rPr>
              <a:t>1-sigma normalization shift</a:t>
            </a:r>
          </a:p>
          <a:p>
            <a:pPr marL="0" indent="0">
              <a:buNone/>
            </a:pPr>
            <a:r>
              <a:rPr lang="en-US" sz="2000" dirty="0">
                <a:latin typeface="Symbol" panose="05050102010706020507" pitchFamily="18" charset="2"/>
              </a:rPr>
              <a:t>2.1s</a:t>
            </a:r>
            <a:r>
              <a:rPr lang="en-US" sz="2000" dirty="0"/>
              <a:t> deviation from CBT (red line) as proposed                   1.7</a:t>
            </a:r>
            <a:r>
              <a:rPr lang="en-US" sz="2000" dirty="0">
                <a:latin typeface="Symbol" panose="05050102010706020507" pitchFamily="18" charset="2"/>
              </a:rPr>
              <a:t>s</a:t>
            </a:r>
            <a:r>
              <a:rPr lang="en-US" sz="2000" dirty="0"/>
              <a:t> deviation from CBT</a:t>
            </a:r>
          </a:p>
          <a:p>
            <a:pPr marL="0" indent="0">
              <a:buNone/>
            </a:pPr>
            <a:r>
              <a:rPr lang="en-US" sz="2000" dirty="0">
                <a:latin typeface="Symbol" panose="05050102010706020507" pitchFamily="18" charset="2"/>
              </a:rPr>
              <a:t>2.9s</a:t>
            </a:r>
            <a:r>
              <a:rPr lang="en-US" sz="2000" dirty="0"/>
              <a:t> deviation if </a:t>
            </a:r>
            <a:r>
              <a:rPr lang="en-US" sz="2000" b="1" dirty="0"/>
              <a:t>quadruple proposed statistics</a:t>
            </a:r>
            <a:r>
              <a:rPr lang="en-US" sz="2000" dirty="0"/>
              <a:t>                  2.3</a:t>
            </a:r>
            <a:r>
              <a:rPr lang="en-US" sz="2000" dirty="0">
                <a:latin typeface="Symbol" panose="05050102010706020507" pitchFamily="18" charset="2"/>
              </a:rPr>
              <a:t>s</a:t>
            </a:r>
            <a:r>
              <a:rPr lang="en-US" sz="2000" dirty="0"/>
              <a:t> deviation with </a:t>
            </a:r>
            <a:r>
              <a:rPr lang="en-US" sz="2000" b="1" dirty="0"/>
              <a:t>quadrupled statistics</a:t>
            </a:r>
          </a:p>
          <a:p>
            <a:pPr marL="0" indent="0">
              <a:buNone/>
            </a:pPr>
            <a:endParaRPr lang="en-US" sz="400" b="1" dirty="0"/>
          </a:p>
          <a:p>
            <a:pPr marL="0" indent="0">
              <a:spcBef>
                <a:spcPts val="0"/>
              </a:spcBef>
              <a:buNone/>
            </a:pPr>
            <a:r>
              <a:rPr lang="en-US" sz="2000" b="1" i="1" dirty="0"/>
              <a:t>  </a:t>
            </a:r>
            <a:r>
              <a:rPr lang="en-US" sz="1500" b="1" i="1" dirty="0">
                <a:solidFill>
                  <a:srgbClr val="0000FF"/>
                </a:solidFill>
              </a:rPr>
              <a:t>Neglecting normalization </a:t>
            </a:r>
            <a:r>
              <a:rPr lang="en-US" sz="1500" b="1" i="1" dirty="0" err="1">
                <a:solidFill>
                  <a:srgbClr val="0000FF"/>
                </a:solidFill>
              </a:rPr>
              <a:t>uncertaintyuncertainty</a:t>
            </a:r>
            <a:r>
              <a:rPr lang="en-US" sz="1500" b="1" i="1" dirty="0">
                <a:solidFill>
                  <a:srgbClr val="0000FF"/>
                </a:solidFill>
              </a:rPr>
              <a:t>                                                </a:t>
            </a:r>
            <a:r>
              <a:rPr lang="en-US" sz="2000" dirty="0">
                <a:solidFill>
                  <a:srgbClr val="C00000"/>
                </a:solidFill>
                <a:sym typeface="Wingdings" panose="05000000000000000000" pitchFamily="2" charset="2"/>
              </a:rPr>
              <a:t> can reduce to single number: EMC “slope”</a:t>
            </a:r>
            <a:endParaRPr lang="en-US" sz="1500" i="1" dirty="0">
              <a:solidFill>
                <a:srgbClr val="0000FF"/>
              </a:solidFill>
            </a:endParaRPr>
          </a:p>
          <a:p>
            <a:pPr marL="0" indent="0">
              <a:spcBef>
                <a:spcPts val="0"/>
              </a:spcBef>
              <a:buNone/>
            </a:pPr>
            <a:endParaRPr lang="en-US" sz="1500" b="1" i="1" dirty="0">
              <a:solidFill>
                <a:srgbClr val="0000FF"/>
              </a:solidFill>
            </a:endParaRPr>
          </a:p>
          <a:p>
            <a:pPr marL="0" indent="0">
              <a:spcBef>
                <a:spcPts val="0"/>
              </a:spcBef>
              <a:buNone/>
            </a:pPr>
            <a:endParaRPr lang="en-US" sz="1500" i="1" dirty="0">
              <a:solidFill>
                <a:srgbClr val="0000FF"/>
              </a:solidFill>
            </a:endParaRPr>
          </a:p>
          <a:p>
            <a:pPr marL="0" indent="0">
              <a:buNone/>
            </a:pPr>
            <a:r>
              <a:rPr lang="en-US" sz="2000" dirty="0"/>
              <a:t>&gt;3</a:t>
            </a:r>
            <a:r>
              <a:rPr lang="en-US" sz="2000" dirty="0">
                <a:latin typeface="Symbol" panose="05050102010706020507" pitchFamily="18" charset="2"/>
              </a:rPr>
              <a:t>s</a:t>
            </a:r>
            <a:r>
              <a:rPr lang="en-US" sz="2000" dirty="0"/>
              <a:t> sensitivity ONLY for largest (green) curve if we assume 4x the proposed statistics</a:t>
            </a:r>
          </a:p>
          <a:p>
            <a:pPr marL="0" indent="0">
              <a:buNone/>
            </a:pPr>
            <a:r>
              <a:rPr lang="en-US" sz="2000" dirty="0"/>
              <a:t>~2</a:t>
            </a:r>
            <a:r>
              <a:rPr lang="en-US" sz="2000" dirty="0">
                <a:latin typeface="Symbol" panose="05050102010706020507" pitchFamily="18" charset="2"/>
              </a:rPr>
              <a:t>s</a:t>
            </a:r>
            <a:r>
              <a:rPr lang="en-US" sz="2000" dirty="0"/>
              <a:t> between largest and smallest non-zero models</a:t>
            </a:r>
            <a:endParaRPr lang="en-US" sz="2400" dirty="0"/>
          </a:p>
        </p:txBody>
      </p:sp>
      <p:pic>
        <p:nvPicPr>
          <p:cNvPr id="7" name="Picture 6">
            <a:extLst>
              <a:ext uri="{FF2B5EF4-FFF2-40B4-BE49-F238E27FC236}">
                <a16:creationId xmlns:a16="http://schemas.microsoft.com/office/drawing/2014/main" id="{418A248D-C0D1-49D7-9241-79CF180E8006}"/>
              </a:ext>
            </a:extLst>
          </p:cNvPr>
          <p:cNvPicPr>
            <a:picLocks noChangeAspect="1"/>
          </p:cNvPicPr>
          <p:nvPr/>
        </p:nvPicPr>
        <p:blipFill rotWithShape="1">
          <a:blip r:embed="rId2">
            <a:extLst>
              <a:ext uri="{28A0092B-C50C-407E-A947-70E740481C1C}">
                <a14:useLocalDpi xmlns:a14="http://schemas.microsoft.com/office/drawing/2010/main" val="0"/>
              </a:ext>
            </a:extLst>
          </a:blip>
          <a:srcRect l="3435" r="48570" b="26569"/>
          <a:stretch/>
        </p:blipFill>
        <p:spPr>
          <a:xfrm>
            <a:off x="698499" y="916062"/>
            <a:ext cx="4713805" cy="3287804"/>
          </a:xfrm>
          <a:prstGeom prst="rect">
            <a:avLst/>
          </a:prstGeom>
        </p:spPr>
      </p:pic>
      <p:pic>
        <p:nvPicPr>
          <p:cNvPr id="8" name="Picture 7">
            <a:extLst>
              <a:ext uri="{FF2B5EF4-FFF2-40B4-BE49-F238E27FC236}">
                <a16:creationId xmlns:a16="http://schemas.microsoft.com/office/drawing/2014/main" id="{B0CB0C0E-3900-4498-93DF-25748E3058B6}"/>
              </a:ext>
            </a:extLst>
          </p:cNvPr>
          <p:cNvPicPr>
            <a:picLocks noChangeAspect="1"/>
          </p:cNvPicPr>
          <p:nvPr/>
        </p:nvPicPr>
        <p:blipFill rotWithShape="1">
          <a:blip r:embed="rId2">
            <a:extLst>
              <a:ext uri="{28A0092B-C50C-407E-A947-70E740481C1C}">
                <a14:useLocalDpi xmlns:a14="http://schemas.microsoft.com/office/drawing/2010/main" val="0"/>
              </a:ext>
            </a:extLst>
          </a:blip>
          <a:srcRect l="51428" b="26569"/>
          <a:stretch/>
        </p:blipFill>
        <p:spPr>
          <a:xfrm>
            <a:off x="6214750" y="916062"/>
            <a:ext cx="4770509" cy="3287804"/>
          </a:xfrm>
          <a:prstGeom prst="rect">
            <a:avLst/>
          </a:prstGeom>
        </p:spPr>
      </p:pic>
      <p:pic>
        <p:nvPicPr>
          <p:cNvPr id="9" name="Picture 8">
            <a:extLst>
              <a:ext uri="{FF2B5EF4-FFF2-40B4-BE49-F238E27FC236}">
                <a16:creationId xmlns:a16="http://schemas.microsoft.com/office/drawing/2014/main" id="{B2521823-9AF5-4815-877D-F5CE04D836F1}"/>
              </a:ext>
            </a:extLst>
          </p:cNvPr>
          <p:cNvPicPr>
            <a:picLocks noChangeAspect="1"/>
          </p:cNvPicPr>
          <p:nvPr/>
        </p:nvPicPr>
        <p:blipFill rotWithShape="1">
          <a:blip r:embed="rId3">
            <a:extLst>
              <a:ext uri="{28A0092B-C50C-407E-A947-70E740481C1C}">
                <a14:useLocalDpi xmlns:a14="http://schemas.microsoft.com/office/drawing/2010/main" val="0"/>
              </a:ext>
            </a:extLst>
          </a:blip>
          <a:srcRect l="16650" t="2119" r="16484" b="24112"/>
          <a:stretch/>
        </p:blipFill>
        <p:spPr>
          <a:xfrm>
            <a:off x="105803" y="987614"/>
            <a:ext cx="6139544" cy="4602958"/>
          </a:xfrm>
          <a:prstGeom prst="rect">
            <a:avLst/>
          </a:prstGeom>
        </p:spPr>
      </p:pic>
      <p:sp>
        <p:nvSpPr>
          <p:cNvPr id="4" name="TextBox 3">
            <a:extLst>
              <a:ext uri="{FF2B5EF4-FFF2-40B4-BE49-F238E27FC236}">
                <a16:creationId xmlns:a16="http://schemas.microsoft.com/office/drawing/2014/main" id="{1659B371-B917-4A65-8383-E3FEE0CEF326}"/>
              </a:ext>
            </a:extLst>
          </p:cNvPr>
          <p:cNvSpPr txBox="1"/>
          <p:nvPr/>
        </p:nvSpPr>
        <p:spPr>
          <a:xfrm>
            <a:off x="1731982" y="2273702"/>
            <a:ext cx="802269" cy="307777"/>
          </a:xfrm>
          <a:prstGeom prst="rect">
            <a:avLst/>
          </a:prstGeom>
          <a:noFill/>
        </p:spPr>
        <p:txBody>
          <a:bodyPr wrap="square" rtlCol="0">
            <a:spAutoFit/>
          </a:bodyPr>
          <a:lstStyle/>
          <a:p>
            <a:r>
              <a:rPr lang="en-US" sz="1400" b="1" dirty="0"/>
              <a:t>CBT</a:t>
            </a:r>
          </a:p>
        </p:txBody>
      </p:sp>
      <p:sp>
        <p:nvSpPr>
          <p:cNvPr id="10" name="TextBox 9">
            <a:extLst>
              <a:ext uri="{FF2B5EF4-FFF2-40B4-BE49-F238E27FC236}">
                <a16:creationId xmlns:a16="http://schemas.microsoft.com/office/drawing/2014/main" id="{26A753B2-217A-4DC1-97E7-A3F27E6F75C2}"/>
              </a:ext>
            </a:extLst>
          </p:cNvPr>
          <p:cNvSpPr txBox="1"/>
          <p:nvPr/>
        </p:nvSpPr>
        <p:spPr>
          <a:xfrm>
            <a:off x="2013474" y="3539657"/>
            <a:ext cx="802269" cy="307777"/>
          </a:xfrm>
          <a:prstGeom prst="rect">
            <a:avLst/>
          </a:prstGeom>
          <a:noFill/>
        </p:spPr>
        <p:txBody>
          <a:bodyPr wrap="square" rtlCol="0">
            <a:spAutoFit/>
          </a:bodyPr>
          <a:lstStyle/>
          <a:p>
            <a:r>
              <a:rPr lang="en-US" sz="1400" b="1" dirty="0"/>
              <a:t>density</a:t>
            </a:r>
          </a:p>
        </p:txBody>
      </p:sp>
      <p:sp>
        <p:nvSpPr>
          <p:cNvPr id="11" name="TextBox 10">
            <a:extLst>
              <a:ext uri="{FF2B5EF4-FFF2-40B4-BE49-F238E27FC236}">
                <a16:creationId xmlns:a16="http://schemas.microsoft.com/office/drawing/2014/main" id="{35213EF2-62C4-4951-87D1-4544769D56A5}"/>
              </a:ext>
            </a:extLst>
          </p:cNvPr>
          <p:cNvSpPr txBox="1"/>
          <p:nvPr/>
        </p:nvSpPr>
        <p:spPr>
          <a:xfrm>
            <a:off x="1791803" y="4358316"/>
            <a:ext cx="1484896" cy="523220"/>
          </a:xfrm>
          <a:prstGeom prst="rect">
            <a:avLst/>
          </a:prstGeom>
          <a:noFill/>
        </p:spPr>
        <p:txBody>
          <a:bodyPr wrap="square" rtlCol="0">
            <a:spAutoFit/>
          </a:bodyPr>
          <a:lstStyle/>
          <a:p>
            <a:r>
              <a:rPr lang="en-US" sz="1400" b="1" dirty="0"/>
              <a:t>Flavor independent</a:t>
            </a:r>
          </a:p>
        </p:txBody>
      </p:sp>
      <p:sp>
        <p:nvSpPr>
          <p:cNvPr id="13" name="TextBox 12">
            <a:extLst>
              <a:ext uri="{FF2B5EF4-FFF2-40B4-BE49-F238E27FC236}">
                <a16:creationId xmlns:a16="http://schemas.microsoft.com/office/drawing/2014/main" id="{B6A18203-EC44-4A21-8594-7ADC5D967918}"/>
              </a:ext>
            </a:extLst>
          </p:cNvPr>
          <p:cNvSpPr txBox="1"/>
          <p:nvPr/>
        </p:nvSpPr>
        <p:spPr>
          <a:xfrm>
            <a:off x="2815743" y="2622076"/>
            <a:ext cx="802269" cy="307777"/>
          </a:xfrm>
          <a:prstGeom prst="rect">
            <a:avLst/>
          </a:prstGeom>
          <a:noFill/>
        </p:spPr>
        <p:txBody>
          <a:bodyPr wrap="square" rtlCol="0">
            <a:spAutoFit/>
          </a:bodyPr>
          <a:lstStyle/>
          <a:p>
            <a:r>
              <a:rPr lang="en-US" sz="1400" b="1" dirty="0"/>
              <a:t>K.E.</a:t>
            </a:r>
          </a:p>
        </p:txBody>
      </p:sp>
      <p:sp>
        <p:nvSpPr>
          <p:cNvPr id="14" name="TextBox 13">
            <a:extLst>
              <a:ext uri="{FF2B5EF4-FFF2-40B4-BE49-F238E27FC236}">
                <a16:creationId xmlns:a16="http://schemas.microsoft.com/office/drawing/2014/main" id="{7AB07B71-8666-406E-B579-2BE54FECEF8D}"/>
              </a:ext>
            </a:extLst>
          </p:cNvPr>
          <p:cNvSpPr txBox="1"/>
          <p:nvPr/>
        </p:nvSpPr>
        <p:spPr>
          <a:xfrm>
            <a:off x="3949851" y="1971872"/>
            <a:ext cx="987909" cy="523220"/>
          </a:xfrm>
          <a:prstGeom prst="rect">
            <a:avLst/>
          </a:prstGeom>
          <a:noFill/>
        </p:spPr>
        <p:txBody>
          <a:bodyPr wrap="square" rtlCol="0">
            <a:spAutoFit/>
          </a:bodyPr>
          <a:lstStyle/>
          <a:p>
            <a:r>
              <a:rPr lang="en-US" sz="1400" b="1" dirty="0"/>
              <a:t>“overlap”</a:t>
            </a:r>
          </a:p>
          <a:p>
            <a:r>
              <a:rPr lang="en-US" sz="1400" b="1" dirty="0"/>
              <a:t>(&lt;1 </a:t>
            </a:r>
            <a:r>
              <a:rPr lang="en-US" sz="1400" b="1" dirty="0" err="1"/>
              <a:t>fm</a:t>
            </a:r>
            <a:r>
              <a:rPr lang="en-US" sz="1400" b="1" dirty="0"/>
              <a:t>)</a:t>
            </a:r>
          </a:p>
        </p:txBody>
      </p:sp>
      <p:sp>
        <p:nvSpPr>
          <p:cNvPr id="15" name="TextBox 14">
            <a:extLst>
              <a:ext uri="{FF2B5EF4-FFF2-40B4-BE49-F238E27FC236}">
                <a16:creationId xmlns:a16="http://schemas.microsoft.com/office/drawing/2014/main" id="{C58C0CFC-B666-4DD3-8E73-E592B730239C}"/>
              </a:ext>
            </a:extLst>
          </p:cNvPr>
          <p:cNvSpPr txBox="1"/>
          <p:nvPr/>
        </p:nvSpPr>
        <p:spPr>
          <a:xfrm>
            <a:off x="4521159" y="1348063"/>
            <a:ext cx="987909" cy="307777"/>
          </a:xfrm>
          <a:prstGeom prst="rect">
            <a:avLst/>
          </a:prstGeom>
          <a:noFill/>
        </p:spPr>
        <p:txBody>
          <a:bodyPr wrap="square" rtlCol="0">
            <a:spAutoFit/>
          </a:bodyPr>
          <a:lstStyle/>
          <a:p>
            <a:r>
              <a:rPr lang="en-US" sz="1400" b="1" dirty="0"/>
              <a:t>% high-p</a:t>
            </a:r>
          </a:p>
        </p:txBody>
      </p:sp>
      <p:sp>
        <p:nvSpPr>
          <p:cNvPr id="16" name="TextBox 15">
            <a:extLst>
              <a:ext uri="{FF2B5EF4-FFF2-40B4-BE49-F238E27FC236}">
                <a16:creationId xmlns:a16="http://schemas.microsoft.com/office/drawing/2014/main" id="{3F09E7A7-E251-43B0-98FE-FBD7B9AE45B2}"/>
              </a:ext>
            </a:extLst>
          </p:cNvPr>
          <p:cNvSpPr txBox="1"/>
          <p:nvPr/>
        </p:nvSpPr>
        <p:spPr>
          <a:xfrm>
            <a:off x="4281544" y="4221237"/>
            <a:ext cx="1041883" cy="307777"/>
          </a:xfrm>
          <a:prstGeom prst="rect">
            <a:avLst/>
          </a:prstGeom>
          <a:noFill/>
        </p:spPr>
        <p:txBody>
          <a:bodyPr wrap="square" rtlCol="0">
            <a:spAutoFit/>
          </a:bodyPr>
          <a:lstStyle/>
          <a:p>
            <a:r>
              <a:rPr lang="en-US" sz="1400" b="1" dirty="0"/>
              <a:t>Down only</a:t>
            </a:r>
          </a:p>
        </p:txBody>
      </p:sp>
      <p:sp>
        <p:nvSpPr>
          <p:cNvPr id="17" name="TextBox 16">
            <a:extLst>
              <a:ext uri="{FF2B5EF4-FFF2-40B4-BE49-F238E27FC236}">
                <a16:creationId xmlns:a16="http://schemas.microsoft.com/office/drawing/2014/main" id="{856FF601-0092-44D9-B046-B90198483D6C}"/>
              </a:ext>
            </a:extLst>
          </p:cNvPr>
          <p:cNvSpPr txBox="1"/>
          <p:nvPr/>
        </p:nvSpPr>
        <p:spPr>
          <a:xfrm>
            <a:off x="5232555" y="4239166"/>
            <a:ext cx="802269" cy="307777"/>
          </a:xfrm>
          <a:prstGeom prst="rect">
            <a:avLst/>
          </a:prstGeom>
          <a:noFill/>
        </p:spPr>
        <p:txBody>
          <a:bodyPr wrap="square" rtlCol="0">
            <a:spAutoFit/>
          </a:bodyPr>
          <a:lstStyle/>
          <a:p>
            <a:r>
              <a:rPr lang="en-US" sz="1400" b="1" dirty="0"/>
              <a:t>Up only</a:t>
            </a:r>
          </a:p>
        </p:txBody>
      </p:sp>
      <p:sp>
        <p:nvSpPr>
          <p:cNvPr id="6" name="Rectangle 5">
            <a:extLst>
              <a:ext uri="{FF2B5EF4-FFF2-40B4-BE49-F238E27FC236}">
                <a16:creationId xmlns:a16="http://schemas.microsoft.com/office/drawing/2014/main" id="{552FC8EC-2E75-4FC2-A8CB-7A85A12FEF92}"/>
              </a:ext>
            </a:extLst>
          </p:cNvPr>
          <p:cNvSpPr/>
          <p:nvPr/>
        </p:nvSpPr>
        <p:spPr>
          <a:xfrm>
            <a:off x="3463962" y="1348063"/>
            <a:ext cx="280858" cy="2358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C1AF4DB-64F7-4230-8529-C8F0FB38994B}"/>
              </a:ext>
            </a:extLst>
          </p:cNvPr>
          <p:cNvSpPr/>
          <p:nvPr/>
        </p:nvSpPr>
        <p:spPr>
          <a:xfrm>
            <a:off x="7266487" y="1007520"/>
            <a:ext cx="3529379" cy="553998"/>
          </a:xfrm>
          <a:prstGeom prst="rect">
            <a:avLst/>
          </a:prstGeom>
        </p:spPr>
        <p:txBody>
          <a:bodyPr wrap="square">
            <a:spAutoFit/>
          </a:bodyPr>
          <a:lstStyle/>
          <a:p>
            <a:r>
              <a:rPr lang="en-US" sz="1500" b="1" i="1" dirty="0">
                <a:solidFill>
                  <a:srgbClr val="0000FF"/>
                </a:solidFill>
              </a:rPr>
              <a:t>Error bars assume factor of  four increase over proposed statistics (syst. limited)</a:t>
            </a:r>
            <a:endParaRPr lang="en-US" b="1" dirty="0"/>
          </a:p>
        </p:txBody>
      </p:sp>
    </p:spTree>
    <p:extLst>
      <p:ext uri="{BB962C8B-B14F-4D97-AF65-F5344CB8AC3E}">
        <p14:creationId xmlns:p14="http://schemas.microsoft.com/office/powerpoint/2010/main" val="395302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PVEMC comparison to models/projections</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698499" y="4203866"/>
            <a:ext cx="11093697" cy="2654134"/>
          </a:xfrm>
        </p:spPr>
        <p:txBody>
          <a:bodyPr>
            <a:normAutofit/>
          </a:bodyPr>
          <a:lstStyle/>
          <a:p>
            <a:pPr marL="0" indent="0">
              <a:buNone/>
            </a:pPr>
            <a:r>
              <a:rPr lang="en-US" sz="2000" dirty="0"/>
              <a:t>Left: comparison to various models                             Right: Same, but with 1-sigma normalization shift</a:t>
            </a:r>
          </a:p>
          <a:p>
            <a:pPr marL="0" indent="0">
              <a:buNone/>
            </a:pPr>
            <a:r>
              <a:rPr lang="en-US" sz="2000" dirty="0">
                <a:latin typeface="Symbol" panose="05050102010706020507" pitchFamily="18" charset="2"/>
              </a:rPr>
              <a:t>7.9s</a:t>
            </a:r>
            <a:r>
              <a:rPr lang="en-US" sz="2000" dirty="0"/>
              <a:t> deviation from CBT (red line)                               7.1</a:t>
            </a:r>
            <a:r>
              <a:rPr lang="en-US" sz="2000" dirty="0">
                <a:latin typeface="Symbol" panose="05050102010706020507" pitchFamily="18" charset="2"/>
              </a:rPr>
              <a:t>s</a:t>
            </a:r>
            <a:r>
              <a:rPr lang="en-US" sz="2000" dirty="0"/>
              <a:t> deviation from CBT</a:t>
            </a:r>
          </a:p>
          <a:p>
            <a:pPr marL="0" indent="0">
              <a:buNone/>
            </a:pPr>
            <a:endParaRPr lang="en-US" sz="1050" b="1" dirty="0"/>
          </a:p>
          <a:p>
            <a:pPr marL="0" indent="0">
              <a:buNone/>
            </a:pPr>
            <a:r>
              <a:rPr lang="en-US" sz="2000" dirty="0"/>
              <a:t>Precision to differentiate models, set significant limit if results consistent with flavor-independent result</a:t>
            </a:r>
          </a:p>
          <a:p>
            <a:r>
              <a:rPr lang="en-US" sz="1800" b="1" dirty="0"/>
              <a:t>Even smallest prediction (cyan curve) is &gt;3</a:t>
            </a:r>
            <a:r>
              <a:rPr lang="en-US" sz="1800" b="1" dirty="0">
                <a:latin typeface="Symbol" panose="05050102010706020507" pitchFamily="18" charset="2"/>
              </a:rPr>
              <a:t>s </a:t>
            </a:r>
            <a:r>
              <a:rPr lang="en-US" sz="1800" b="1" dirty="0"/>
              <a:t>from flavor-independent prediction</a:t>
            </a:r>
          </a:p>
          <a:p>
            <a:r>
              <a:rPr lang="en-US" sz="1800" b="1" dirty="0"/>
              <a:t>Smallest effect (cyan) is ~8</a:t>
            </a:r>
            <a:r>
              <a:rPr lang="en-US" sz="1800" b="1" dirty="0">
                <a:latin typeface="Symbol" panose="05050102010706020507" pitchFamily="18" charset="2"/>
              </a:rPr>
              <a:t>s</a:t>
            </a:r>
            <a:r>
              <a:rPr lang="en-US" sz="1800" b="1" dirty="0"/>
              <a:t> from largest (green), ~4.5</a:t>
            </a:r>
            <a:r>
              <a:rPr lang="en-US" sz="1800" b="1" dirty="0">
                <a:latin typeface="Symbol" panose="05050102010706020507" pitchFamily="18" charset="2"/>
              </a:rPr>
              <a:t>s</a:t>
            </a:r>
            <a:r>
              <a:rPr lang="en-US" sz="1800" b="1" dirty="0"/>
              <a:t> from CBT</a:t>
            </a:r>
            <a:endParaRPr lang="en-US" sz="2000" b="1" dirty="0"/>
          </a:p>
          <a:p>
            <a:pPr marL="0" indent="0">
              <a:buNone/>
            </a:pPr>
            <a:r>
              <a:rPr lang="en-US" sz="2200" dirty="0"/>
              <a:t>If the data are consistent with the flavor-independent prediction, they set significant limits</a:t>
            </a:r>
          </a:p>
        </p:txBody>
      </p:sp>
      <p:pic>
        <p:nvPicPr>
          <p:cNvPr id="5" name="Picture 4">
            <a:extLst>
              <a:ext uri="{FF2B5EF4-FFF2-40B4-BE49-F238E27FC236}">
                <a16:creationId xmlns:a16="http://schemas.microsoft.com/office/drawing/2014/main" id="{1DCDBC55-F63E-44EB-955B-10FCC1866090}"/>
              </a:ext>
            </a:extLst>
          </p:cNvPr>
          <p:cNvPicPr>
            <a:picLocks noChangeAspect="1"/>
          </p:cNvPicPr>
          <p:nvPr/>
        </p:nvPicPr>
        <p:blipFill rotWithShape="1">
          <a:blip r:embed="rId2">
            <a:extLst>
              <a:ext uri="{28A0092B-C50C-407E-A947-70E740481C1C}">
                <a14:useLocalDpi xmlns:a14="http://schemas.microsoft.com/office/drawing/2010/main" val="0"/>
              </a:ext>
            </a:extLst>
          </a:blip>
          <a:srcRect l="50572" b="41831"/>
          <a:stretch/>
        </p:blipFill>
        <p:spPr>
          <a:xfrm>
            <a:off x="6400800" y="884624"/>
            <a:ext cx="4788720" cy="3319242"/>
          </a:xfrm>
          <a:prstGeom prst="rect">
            <a:avLst/>
          </a:prstGeom>
        </p:spPr>
      </p:pic>
      <p:pic>
        <p:nvPicPr>
          <p:cNvPr id="6" name="Picture 5">
            <a:extLst>
              <a:ext uri="{FF2B5EF4-FFF2-40B4-BE49-F238E27FC236}">
                <a16:creationId xmlns:a16="http://schemas.microsoft.com/office/drawing/2014/main" id="{2223EC04-5CFA-4492-BC66-A12CDA72F083}"/>
              </a:ext>
            </a:extLst>
          </p:cNvPr>
          <p:cNvPicPr>
            <a:picLocks noChangeAspect="1"/>
          </p:cNvPicPr>
          <p:nvPr/>
        </p:nvPicPr>
        <p:blipFill rotWithShape="1">
          <a:blip r:embed="rId2">
            <a:extLst>
              <a:ext uri="{28A0092B-C50C-407E-A947-70E740481C1C}">
                <a14:useLocalDpi xmlns:a14="http://schemas.microsoft.com/office/drawing/2010/main" val="0"/>
              </a:ext>
            </a:extLst>
          </a:blip>
          <a:srcRect r="49285" b="41831"/>
          <a:stretch/>
        </p:blipFill>
        <p:spPr>
          <a:xfrm>
            <a:off x="458027" y="884624"/>
            <a:ext cx="4913412" cy="3319242"/>
          </a:xfrm>
          <a:prstGeom prst="rect">
            <a:avLst/>
          </a:prstGeom>
        </p:spPr>
      </p:pic>
    </p:spTree>
    <p:extLst>
      <p:ext uri="{BB962C8B-B14F-4D97-AF65-F5344CB8AC3E}">
        <p14:creationId xmlns:p14="http://schemas.microsoft.com/office/powerpoint/2010/main" val="4225763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Uncertainties in the flavor-independent prediction</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440123" y="1336182"/>
            <a:ext cx="11443316" cy="4614863"/>
          </a:xfrm>
        </p:spPr>
        <p:txBody>
          <a:bodyPr>
            <a:normAutofit/>
          </a:bodyPr>
          <a:lstStyle/>
          <a:p>
            <a:r>
              <a:rPr lang="en-US" sz="2000" dirty="0"/>
              <a:t>Approach: Make initial estimates of uncertainties in the calculation of a</a:t>
            </a:r>
            <a:r>
              <a:rPr lang="en-US" sz="2000" baseline="-25000" dirty="0"/>
              <a:t>1</a:t>
            </a:r>
            <a:r>
              <a:rPr lang="en-US" sz="2000" dirty="0"/>
              <a:t>(x); focus on those that are more significant. </a:t>
            </a:r>
            <a:endParaRPr lang="en-US" sz="2000" i="1" dirty="0">
              <a:solidFill>
                <a:srgbClr val="0000FF"/>
              </a:solidFill>
            </a:endParaRPr>
          </a:p>
          <a:p>
            <a:r>
              <a:rPr lang="en-US" sz="2000" dirty="0"/>
              <a:t>Initial estimates were 0.1-0.2% for the various corrections, but with a large uncertainty. Well below total ~1% level uncertainties, so small impact even if they are factor ~2 larger</a:t>
            </a:r>
          </a:p>
          <a:p>
            <a:r>
              <a:rPr lang="en-US" sz="2000" dirty="0"/>
              <a:t>Many in common with PVDIS-LD2. LD2 looking for 0.4-0.5% statistics (per x bin), 0.3% in total, vs our 0.7-1.3%</a:t>
            </a:r>
          </a:p>
          <a:p>
            <a:r>
              <a:rPr lang="en-US" sz="2000" dirty="0"/>
              <a:t>As work continues for the SoLID program; these will be examined further. More detailed calculations will be performed where indications are that these might be larger. </a:t>
            </a:r>
          </a:p>
          <a:p>
            <a:r>
              <a:rPr lang="en-US" sz="2000" dirty="0"/>
              <a:t>Hard to motivate theorists to put significant time into this in advance of having an approved experiment and formal SoLID project approval. Nonetheless, significant work going on.</a:t>
            </a:r>
          </a:p>
          <a:p>
            <a:endParaRPr lang="en-US" sz="2000" dirty="0"/>
          </a:p>
        </p:txBody>
      </p:sp>
      <p:pic>
        <p:nvPicPr>
          <p:cNvPr id="4" name="Picture 3">
            <a:extLst>
              <a:ext uri="{FF2B5EF4-FFF2-40B4-BE49-F238E27FC236}">
                <a16:creationId xmlns:a16="http://schemas.microsoft.com/office/drawing/2014/main" id="{547ADF1C-9917-4948-B18D-9B89B6DE0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159" y="4750500"/>
            <a:ext cx="3566172" cy="2014286"/>
          </a:xfrm>
          <a:prstGeom prst="rect">
            <a:avLst/>
          </a:prstGeom>
        </p:spPr>
      </p:pic>
      <p:sp>
        <p:nvSpPr>
          <p:cNvPr id="5" name="Rectangle 4">
            <a:extLst>
              <a:ext uri="{FF2B5EF4-FFF2-40B4-BE49-F238E27FC236}">
                <a16:creationId xmlns:a16="http://schemas.microsoft.com/office/drawing/2014/main" id="{C9ABB18E-0796-44E8-A7CD-AA650124D414}"/>
              </a:ext>
            </a:extLst>
          </p:cNvPr>
          <p:cNvSpPr/>
          <p:nvPr/>
        </p:nvSpPr>
        <p:spPr>
          <a:xfrm>
            <a:off x="8318375" y="5681709"/>
            <a:ext cx="3495955" cy="6384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461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INT Workshop</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405414" y="3070578"/>
            <a:ext cx="11381172" cy="3584223"/>
          </a:xfrm>
        </p:spPr>
        <p:txBody>
          <a:bodyPr>
            <a:normAutofit/>
          </a:bodyPr>
          <a:lstStyle/>
          <a:p>
            <a:r>
              <a:rPr lang="en-US" sz="2000" dirty="0"/>
              <a:t>Week-long virtual workshop dedicated to PVES and related topics at Jefferson Lab</a:t>
            </a:r>
          </a:p>
          <a:p>
            <a:r>
              <a:rPr lang="en-US" sz="2000" dirty="0"/>
              <a:t>25 talks, significant time for dedicated discussion</a:t>
            </a:r>
          </a:p>
          <a:p>
            <a:r>
              <a:rPr lang="en-US" sz="2000" dirty="0"/>
              <a:t>SoLID program was a major focus including several talks related to interpretation of the results</a:t>
            </a:r>
          </a:p>
          <a:p>
            <a:pPr lvl="1"/>
            <a:r>
              <a:rPr lang="en-US" sz="2000" dirty="0"/>
              <a:t>6 talks on radiative corrections</a:t>
            </a:r>
          </a:p>
          <a:p>
            <a:pPr lvl="1"/>
            <a:r>
              <a:rPr lang="en-US" sz="2000" dirty="0"/>
              <a:t>3 talks on pdf global fits, 2 more on new and upcoming measurements of d(x)/u(x)</a:t>
            </a:r>
          </a:p>
          <a:p>
            <a:pPr lvl="1"/>
            <a:r>
              <a:rPr lang="en-US" sz="2000" dirty="0"/>
              <a:t>Other talks related to corrections to PVDIS, future data that will be relevant, </a:t>
            </a:r>
            <a:r>
              <a:rPr lang="en-US" sz="2000" dirty="0" err="1"/>
              <a:t>etc</a:t>
            </a:r>
            <a:r>
              <a:rPr lang="en-US" sz="2000" dirty="0"/>
              <a:t>…</a:t>
            </a:r>
          </a:p>
          <a:p>
            <a:r>
              <a:rPr lang="en-US" sz="2000" dirty="0"/>
              <a:t>General conclusions: The data is of significant impact to the community, there were no show-stoppers identified, and there is interest in doing additional work to address model dependence of the interpretation.  Some work will probably wait until it is clear that the SoLID program will run (e.g. after it is an formal DOE project)</a:t>
            </a:r>
          </a:p>
          <a:p>
            <a:endParaRPr lang="en-US" sz="2000" dirty="0"/>
          </a:p>
          <a:p>
            <a:endParaRPr lang="en-US" sz="2000" dirty="0"/>
          </a:p>
        </p:txBody>
      </p:sp>
      <p:pic>
        <p:nvPicPr>
          <p:cNvPr id="6" name="Picture 5">
            <a:extLst>
              <a:ext uri="{FF2B5EF4-FFF2-40B4-BE49-F238E27FC236}">
                <a16:creationId xmlns:a16="http://schemas.microsoft.com/office/drawing/2014/main" id="{F34A1EF9-4976-4EE2-9D16-7655F8851A95}"/>
              </a:ext>
            </a:extLst>
          </p:cNvPr>
          <p:cNvPicPr>
            <a:picLocks noChangeAspect="1"/>
          </p:cNvPicPr>
          <p:nvPr/>
        </p:nvPicPr>
        <p:blipFill rotWithShape="1">
          <a:blip r:embed="rId3"/>
          <a:srcRect b="26356"/>
          <a:stretch/>
        </p:blipFill>
        <p:spPr>
          <a:xfrm>
            <a:off x="1448540" y="933698"/>
            <a:ext cx="8939814" cy="1858454"/>
          </a:xfrm>
          <a:prstGeom prst="rect">
            <a:avLst/>
          </a:prstGeom>
        </p:spPr>
      </p:pic>
    </p:spTree>
    <p:extLst>
      <p:ext uri="{BB962C8B-B14F-4D97-AF65-F5344CB8AC3E}">
        <p14:creationId xmlns:p14="http://schemas.microsoft.com/office/powerpoint/2010/main" val="1581863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BF42-E318-5884-E0EB-221EC608BD7A}"/>
              </a:ext>
            </a:extLst>
          </p:cNvPr>
          <p:cNvSpPr>
            <a:spLocks noGrp="1"/>
          </p:cNvSpPr>
          <p:nvPr>
            <p:ph type="title"/>
          </p:nvPr>
        </p:nvSpPr>
        <p:spPr/>
        <p:txBody>
          <a:bodyPr/>
          <a:lstStyle/>
          <a:p>
            <a:r>
              <a:rPr lang="en-US" dirty="0">
                <a:solidFill>
                  <a:schemeClr val="accent2"/>
                </a:solidFill>
              </a:rPr>
              <a:t>Beamtime Request</a:t>
            </a:r>
          </a:p>
        </p:txBody>
      </p:sp>
      <p:graphicFrame>
        <p:nvGraphicFramePr>
          <p:cNvPr id="4" name="Table 4">
            <a:extLst>
              <a:ext uri="{FF2B5EF4-FFF2-40B4-BE49-F238E27FC236}">
                <a16:creationId xmlns:a16="http://schemas.microsoft.com/office/drawing/2014/main" id="{11811E72-4730-FF13-3FD1-839541C8E5A5}"/>
              </a:ext>
            </a:extLst>
          </p:cNvPr>
          <p:cNvGraphicFramePr>
            <a:graphicFrameLocks noGrp="1"/>
          </p:cNvGraphicFramePr>
          <p:nvPr>
            <p:extLst/>
          </p:nvPr>
        </p:nvGraphicFramePr>
        <p:xfrm>
          <a:off x="2143210" y="3153422"/>
          <a:ext cx="8128000" cy="2595880"/>
        </p:xfrm>
        <a:graphic>
          <a:graphicData uri="http://schemas.openxmlformats.org/drawingml/2006/table">
            <a:tbl>
              <a:tblPr firstRow="1" bandRow="1">
                <a:tableStyleId>{5C22544A-7EE6-4342-B048-85BDC9FD1C3A}</a:tableStyleId>
              </a:tblPr>
              <a:tblGrid>
                <a:gridCol w="2107514">
                  <a:extLst>
                    <a:ext uri="{9D8B030D-6E8A-4147-A177-3AD203B41FA5}">
                      <a16:colId xmlns:a16="http://schemas.microsoft.com/office/drawing/2014/main" val="3049201651"/>
                    </a:ext>
                  </a:extLst>
                </a:gridCol>
                <a:gridCol w="1956486">
                  <a:extLst>
                    <a:ext uri="{9D8B030D-6E8A-4147-A177-3AD203B41FA5}">
                      <a16:colId xmlns:a16="http://schemas.microsoft.com/office/drawing/2014/main" val="6111152"/>
                    </a:ext>
                  </a:extLst>
                </a:gridCol>
                <a:gridCol w="2032000">
                  <a:extLst>
                    <a:ext uri="{9D8B030D-6E8A-4147-A177-3AD203B41FA5}">
                      <a16:colId xmlns:a16="http://schemas.microsoft.com/office/drawing/2014/main" val="1045234395"/>
                    </a:ext>
                  </a:extLst>
                </a:gridCol>
                <a:gridCol w="2032000">
                  <a:extLst>
                    <a:ext uri="{9D8B030D-6E8A-4147-A177-3AD203B41FA5}">
                      <a16:colId xmlns:a16="http://schemas.microsoft.com/office/drawing/2014/main" val="256557747"/>
                    </a:ext>
                  </a:extLst>
                </a:gridCol>
              </a:tblGrid>
              <a:tr h="370840">
                <a:tc>
                  <a:txBody>
                    <a:bodyPr/>
                    <a:lstStyle/>
                    <a:p>
                      <a:r>
                        <a:rPr lang="en-US" dirty="0"/>
                        <a:t>Activity</a:t>
                      </a:r>
                    </a:p>
                  </a:txBody>
                  <a:tcPr/>
                </a:tc>
                <a:tc>
                  <a:txBody>
                    <a:bodyPr/>
                    <a:lstStyle/>
                    <a:p>
                      <a:r>
                        <a:rPr lang="en-US" dirty="0"/>
                        <a:t>Time (days)</a:t>
                      </a:r>
                    </a:p>
                  </a:txBody>
                  <a:tcPr/>
                </a:tc>
                <a:tc>
                  <a:txBody>
                    <a:bodyPr/>
                    <a:lstStyle/>
                    <a:p>
                      <a:r>
                        <a:rPr lang="en-US" dirty="0"/>
                        <a:t>E (GeV)</a:t>
                      </a:r>
                    </a:p>
                  </a:txBody>
                  <a:tcPr/>
                </a:tc>
                <a:tc>
                  <a:txBody>
                    <a:bodyPr/>
                    <a:lstStyle/>
                    <a:p>
                      <a:r>
                        <a:rPr lang="en-US" dirty="0"/>
                        <a:t>Current (</a:t>
                      </a:r>
                      <a:r>
                        <a:rPr lang="en-US" dirty="0">
                          <a:latin typeface="Symbol" pitchFamily="2" charset="2"/>
                        </a:rPr>
                        <a:t>m</a:t>
                      </a:r>
                      <a:r>
                        <a:rPr lang="en-US" dirty="0"/>
                        <a:t>A)</a:t>
                      </a:r>
                    </a:p>
                  </a:txBody>
                  <a:tcPr/>
                </a:tc>
                <a:extLst>
                  <a:ext uri="{0D108BD9-81ED-4DB2-BD59-A6C34878D82A}">
                    <a16:rowId xmlns:a16="http://schemas.microsoft.com/office/drawing/2014/main" val="712951763"/>
                  </a:ext>
                </a:extLst>
              </a:tr>
              <a:tr h="370840">
                <a:tc>
                  <a:txBody>
                    <a:bodyPr/>
                    <a:lstStyle/>
                    <a:p>
                      <a:r>
                        <a:rPr lang="en-US" baseline="30000" dirty="0"/>
                        <a:t>48</a:t>
                      </a:r>
                      <a:r>
                        <a:rPr lang="en-US" dirty="0"/>
                        <a:t>Ca Production</a:t>
                      </a:r>
                    </a:p>
                  </a:txBody>
                  <a:tcPr/>
                </a:tc>
                <a:tc>
                  <a:txBody>
                    <a:bodyPr/>
                    <a:lstStyle/>
                    <a:p>
                      <a:r>
                        <a:rPr lang="en-US" dirty="0"/>
                        <a:t>68</a:t>
                      </a:r>
                    </a:p>
                  </a:txBody>
                  <a:tcPr/>
                </a:tc>
                <a:tc>
                  <a:txBody>
                    <a:bodyPr/>
                    <a:lstStyle/>
                    <a:p>
                      <a:r>
                        <a:rPr lang="en-US" dirty="0"/>
                        <a:t>11</a:t>
                      </a:r>
                    </a:p>
                  </a:txBody>
                  <a:tcPr/>
                </a:tc>
                <a:tc>
                  <a:txBody>
                    <a:bodyPr/>
                    <a:lstStyle/>
                    <a:p>
                      <a:r>
                        <a:rPr lang="en-US" dirty="0"/>
                        <a:t>80</a:t>
                      </a:r>
                    </a:p>
                  </a:txBody>
                  <a:tcPr/>
                </a:tc>
                <a:extLst>
                  <a:ext uri="{0D108BD9-81ED-4DB2-BD59-A6C34878D82A}">
                    <a16:rowId xmlns:a16="http://schemas.microsoft.com/office/drawing/2014/main" val="4056383549"/>
                  </a:ext>
                </a:extLst>
              </a:tr>
              <a:tr h="370840">
                <a:tc>
                  <a:txBody>
                    <a:bodyPr/>
                    <a:lstStyle/>
                    <a:p>
                      <a:r>
                        <a:rPr lang="en-US" dirty="0"/>
                        <a:t>Optics</a:t>
                      </a:r>
                    </a:p>
                  </a:txBody>
                  <a:tcPr/>
                </a:tc>
                <a:tc>
                  <a:txBody>
                    <a:bodyPr/>
                    <a:lstStyle/>
                    <a:p>
                      <a:r>
                        <a:rPr lang="en-US" dirty="0"/>
                        <a:t>2</a:t>
                      </a:r>
                    </a:p>
                  </a:txBody>
                  <a:tcPr/>
                </a:tc>
                <a:tc>
                  <a:txBody>
                    <a:bodyPr/>
                    <a:lstStyle/>
                    <a:p>
                      <a:r>
                        <a:rPr lang="en-US" dirty="0"/>
                        <a:t>4.4</a:t>
                      </a:r>
                    </a:p>
                  </a:txBody>
                  <a:tcPr/>
                </a:tc>
                <a:tc>
                  <a:txBody>
                    <a:bodyPr/>
                    <a:lstStyle/>
                    <a:p>
                      <a:r>
                        <a:rPr lang="en-US" dirty="0"/>
                        <a:t>Up to 80</a:t>
                      </a:r>
                    </a:p>
                  </a:txBody>
                  <a:tcPr/>
                </a:tc>
                <a:extLst>
                  <a:ext uri="{0D108BD9-81ED-4DB2-BD59-A6C34878D82A}">
                    <a16:rowId xmlns:a16="http://schemas.microsoft.com/office/drawing/2014/main" val="2264010624"/>
                  </a:ext>
                </a:extLst>
              </a:tr>
              <a:tr h="370840">
                <a:tc>
                  <a:txBody>
                    <a:bodyPr/>
                    <a:lstStyle/>
                    <a:p>
                      <a:r>
                        <a:rPr lang="en-US" dirty="0"/>
                        <a:t>Positive polarity</a:t>
                      </a:r>
                    </a:p>
                  </a:txBody>
                  <a:tcPr/>
                </a:tc>
                <a:tc>
                  <a:txBody>
                    <a:bodyPr/>
                    <a:lstStyle/>
                    <a:p>
                      <a:r>
                        <a:rPr lang="en-US" dirty="0"/>
                        <a:t>4</a:t>
                      </a:r>
                    </a:p>
                  </a:txBody>
                  <a:tcPr/>
                </a:tc>
                <a:tc>
                  <a:txBody>
                    <a:bodyPr/>
                    <a:lstStyle/>
                    <a:p>
                      <a:r>
                        <a:rPr lang="en-US" dirty="0"/>
                        <a:t>11</a:t>
                      </a:r>
                    </a:p>
                  </a:txBody>
                  <a:tcPr/>
                </a:tc>
                <a:tc>
                  <a:txBody>
                    <a:bodyPr/>
                    <a:lstStyle/>
                    <a:p>
                      <a:r>
                        <a:rPr lang="en-US" dirty="0"/>
                        <a:t>80</a:t>
                      </a:r>
                    </a:p>
                  </a:txBody>
                  <a:tcPr/>
                </a:tc>
                <a:extLst>
                  <a:ext uri="{0D108BD9-81ED-4DB2-BD59-A6C34878D82A}">
                    <a16:rowId xmlns:a16="http://schemas.microsoft.com/office/drawing/2014/main" val="4071239013"/>
                  </a:ext>
                </a:extLst>
              </a:tr>
              <a:tr h="370840">
                <a:tc>
                  <a:txBody>
                    <a:bodyPr/>
                    <a:lstStyle/>
                    <a:p>
                      <a:r>
                        <a:rPr lang="en-US" dirty="0" err="1"/>
                        <a:t>M</a:t>
                      </a:r>
                      <a:r>
                        <a:rPr lang="en-US" dirty="0" err="1">
                          <a:latin typeface="+mn-lt"/>
                        </a:rPr>
                        <a:t>ø</a:t>
                      </a:r>
                      <a:r>
                        <a:rPr lang="en-US" dirty="0" err="1"/>
                        <a:t>ller</a:t>
                      </a:r>
                      <a:r>
                        <a:rPr lang="en-US" dirty="0"/>
                        <a:t> Polarimetry</a:t>
                      </a:r>
                    </a:p>
                  </a:txBody>
                  <a:tcPr/>
                </a:tc>
                <a:tc>
                  <a:txBody>
                    <a:bodyPr/>
                    <a:lstStyle/>
                    <a:p>
                      <a:r>
                        <a:rPr lang="en-US" dirty="0"/>
                        <a:t>4</a:t>
                      </a:r>
                    </a:p>
                  </a:txBody>
                  <a:tcPr/>
                </a:tc>
                <a:tc>
                  <a:txBody>
                    <a:bodyPr/>
                    <a:lstStyle/>
                    <a:p>
                      <a:r>
                        <a:rPr lang="en-US" dirty="0"/>
                        <a:t>11</a:t>
                      </a:r>
                    </a:p>
                  </a:txBody>
                  <a:tcPr/>
                </a:tc>
                <a:tc>
                  <a:txBody>
                    <a:bodyPr/>
                    <a:lstStyle/>
                    <a:p>
                      <a:r>
                        <a:rPr lang="en-US" dirty="0"/>
                        <a:t>2</a:t>
                      </a:r>
                    </a:p>
                  </a:txBody>
                  <a:tcPr/>
                </a:tc>
                <a:extLst>
                  <a:ext uri="{0D108BD9-81ED-4DB2-BD59-A6C34878D82A}">
                    <a16:rowId xmlns:a16="http://schemas.microsoft.com/office/drawing/2014/main" val="3988248358"/>
                  </a:ext>
                </a:extLst>
              </a:tr>
              <a:tr h="370840">
                <a:tc>
                  <a:txBody>
                    <a:bodyPr/>
                    <a:lstStyle/>
                    <a:p>
                      <a:r>
                        <a:rPr lang="en-US" dirty="0"/>
                        <a:t>Commissioning</a:t>
                      </a:r>
                    </a:p>
                  </a:txBody>
                  <a:tcPr/>
                </a:tc>
                <a:tc>
                  <a:txBody>
                    <a:bodyPr/>
                    <a:lstStyle/>
                    <a:p>
                      <a:r>
                        <a:rPr lang="en-US" dirty="0"/>
                        <a:t>5</a:t>
                      </a:r>
                    </a:p>
                  </a:txBody>
                  <a:tcPr/>
                </a:tc>
                <a:tc>
                  <a:txBody>
                    <a:bodyPr/>
                    <a:lstStyle/>
                    <a:p>
                      <a:r>
                        <a:rPr lang="en-US" dirty="0"/>
                        <a:t>11</a:t>
                      </a:r>
                    </a:p>
                  </a:txBody>
                  <a:tcPr/>
                </a:tc>
                <a:tc>
                  <a:txBody>
                    <a:bodyPr/>
                    <a:lstStyle/>
                    <a:p>
                      <a:r>
                        <a:rPr lang="en-US" dirty="0"/>
                        <a:t>Up to 80</a:t>
                      </a:r>
                    </a:p>
                  </a:txBody>
                  <a:tcPr/>
                </a:tc>
                <a:extLst>
                  <a:ext uri="{0D108BD9-81ED-4DB2-BD59-A6C34878D82A}">
                    <a16:rowId xmlns:a16="http://schemas.microsoft.com/office/drawing/2014/main" val="3318803350"/>
                  </a:ext>
                </a:extLst>
              </a:tr>
              <a:tr h="370840">
                <a:tc>
                  <a:txBody>
                    <a:bodyPr/>
                    <a:lstStyle/>
                    <a:p>
                      <a:r>
                        <a:rPr lang="en-US" b="1" dirty="0"/>
                        <a:t>Total</a:t>
                      </a:r>
                    </a:p>
                  </a:txBody>
                  <a:tcPr/>
                </a:tc>
                <a:tc>
                  <a:txBody>
                    <a:bodyPr/>
                    <a:lstStyle/>
                    <a:p>
                      <a:r>
                        <a:rPr lang="en-US" b="1" dirty="0"/>
                        <a:t>83</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970330387"/>
                  </a:ext>
                </a:extLst>
              </a:tr>
            </a:tbl>
          </a:graphicData>
        </a:graphic>
      </p:graphicFrame>
      <p:sp>
        <p:nvSpPr>
          <p:cNvPr id="5" name="TextBox 4">
            <a:extLst>
              <a:ext uri="{FF2B5EF4-FFF2-40B4-BE49-F238E27FC236}">
                <a16:creationId xmlns:a16="http://schemas.microsoft.com/office/drawing/2014/main" id="{41986A68-BE8B-D1C1-EF4E-6B43E83F1C17}"/>
              </a:ext>
            </a:extLst>
          </p:cNvPr>
          <p:cNvSpPr txBox="1"/>
          <p:nvPr/>
        </p:nvSpPr>
        <p:spPr>
          <a:xfrm>
            <a:off x="731108" y="1322173"/>
            <a:ext cx="10729784" cy="1323439"/>
          </a:xfrm>
          <a:prstGeom prst="rect">
            <a:avLst/>
          </a:prstGeom>
          <a:noFill/>
        </p:spPr>
        <p:txBody>
          <a:bodyPr wrap="square" rtlCol="0">
            <a:spAutoFit/>
          </a:bodyPr>
          <a:lstStyle/>
          <a:p>
            <a:r>
              <a:rPr lang="en-US" sz="2000" dirty="0"/>
              <a:t>Request 83 days total for first measurement of flavor dependence of EMC effect via PVDIS from </a:t>
            </a:r>
            <a:r>
              <a:rPr lang="en-US" sz="2000" baseline="30000" dirty="0"/>
              <a:t>48</a:t>
            </a:r>
            <a:r>
              <a:rPr lang="en-US" sz="2000" dirty="0"/>
              <a:t>Ca</a:t>
            </a:r>
          </a:p>
          <a:p>
            <a:r>
              <a:rPr lang="en-US" sz="2000" dirty="0">
                <a:sym typeface="Wingdings" pitchFamily="2" charset="2"/>
              </a:rPr>
              <a:t> Time included for spectrometer optics, charge symmetric background measurements, commissioning and polarimetry</a:t>
            </a:r>
            <a:endParaRPr lang="en-US" sz="2000" dirty="0"/>
          </a:p>
        </p:txBody>
      </p:sp>
      <p:sp>
        <p:nvSpPr>
          <p:cNvPr id="3" name="TextBox 2">
            <a:extLst>
              <a:ext uri="{FF2B5EF4-FFF2-40B4-BE49-F238E27FC236}">
                <a16:creationId xmlns:a16="http://schemas.microsoft.com/office/drawing/2014/main" id="{87F77213-0F94-4A47-8913-498958929EE8}"/>
              </a:ext>
            </a:extLst>
          </p:cNvPr>
          <p:cNvSpPr txBox="1"/>
          <p:nvPr/>
        </p:nvSpPr>
        <p:spPr>
          <a:xfrm>
            <a:off x="4313816" y="5981252"/>
            <a:ext cx="6099586" cy="584775"/>
          </a:xfrm>
          <a:prstGeom prst="rect">
            <a:avLst/>
          </a:prstGeom>
          <a:noFill/>
        </p:spPr>
        <p:txBody>
          <a:bodyPr wrap="square" rtlCol="0">
            <a:spAutoFit/>
          </a:bodyPr>
          <a:lstStyle/>
          <a:p>
            <a:r>
              <a:rPr lang="en-US" sz="1600" dirty="0"/>
              <a:t>*Would need 5 more days to maintain </a:t>
            </a:r>
            <a:r>
              <a:rPr lang="en-US" sz="1600" dirty="0" err="1"/>
              <a:t>FoM</a:t>
            </a:r>
            <a:r>
              <a:rPr lang="en-US" sz="1600" dirty="0"/>
              <a:t> if the target purity is 90%, as suggested by TAC report</a:t>
            </a:r>
          </a:p>
        </p:txBody>
      </p:sp>
    </p:spTree>
    <p:extLst>
      <p:ext uri="{BB962C8B-B14F-4D97-AF65-F5344CB8AC3E}">
        <p14:creationId xmlns:p14="http://schemas.microsoft.com/office/powerpoint/2010/main" val="2517117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Summary</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698500" y="1562100"/>
            <a:ext cx="10807700" cy="4614863"/>
          </a:xfrm>
        </p:spPr>
        <p:txBody>
          <a:bodyPr>
            <a:normAutofit/>
          </a:bodyPr>
          <a:lstStyle/>
          <a:p>
            <a:r>
              <a:rPr lang="en-US" sz="2400" dirty="0"/>
              <a:t>Despite renewed activity in recent years, no consensus on origin of the EMC effect; </a:t>
            </a:r>
            <a:r>
              <a:rPr lang="en-US" sz="2400" i="1" dirty="0">
                <a:solidFill>
                  <a:srgbClr val="0000FF"/>
                </a:solidFill>
              </a:rPr>
              <a:t>new observables required to provide more insight</a:t>
            </a:r>
          </a:p>
          <a:p>
            <a:r>
              <a:rPr lang="en-US" sz="2400" dirty="0"/>
              <a:t>PVDIS offers a precise, interpretable measurement of possible flavor dependence of the EMC effect</a:t>
            </a:r>
          </a:p>
          <a:p>
            <a:pPr lvl="1"/>
            <a:r>
              <a:rPr lang="en-US" sz="2000" dirty="0"/>
              <a:t>Important input to other measurements that need nuclear pdfs</a:t>
            </a:r>
          </a:p>
          <a:p>
            <a:r>
              <a:rPr lang="en-US" sz="2400" dirty="0"/>
              <a:t>PR12-22-002: Measurement of PVDIS from 48Ca using SOLID apparatus</a:t>
            </a:r>
          </a:p>
          <a:p>
            <a:pPr lvl="1"/>
            <a:r>
              <a:rPr lang="en-US" sz="2000" dirty="0"/>
              <a:t>83 days total (68 days production) </a:t>
            </a:r>
          </a:p>
          <a:p>
            <a:pPr lvl="1"/>
            <a:r>
              <a:rPr lang="en-US" sz="2000" dirty="0"/>
              <a:t>Will provide ~7</a:t>
            </a:r>
            <a:r>
              <a:rPr lang="en-US" sz="2000" dirty="0">
                <a:latin typeface="Symbol" panose="05050102010706020507" pitchFamily="18" charset="2"/>
              </a:rPr>
              <a:t>s</a:t>
            </a:r>
            <a:r>
              <a:rPr lang="en-US" sz="2000" dirty="0"/>
              <a:t> test of CBT model, provide significant constraints on flavor dependence no matter what value is obtained</a:t>
            </a:r>
          </a:p>
          <a:p>
            <a:pPr lvl="1"/>
            <a:r>
              <a:rPr lang="en-US" sz="2000" dirty="0"/>
              <a:t>Several aspects less challenging than approved PVDIS on LD2 experiment: lower rates, no target boiling, shorter target (better control of acceptance and collimation)</a:t>
            </a:r>
          </a:p>
          <a:p>
            <a:pPr lvl="1"/>
            <a:endParaRPr lang="en-US" sz="2000" dirty="0"/>
          </a:p>
          <a:p>
            <a:endParaRPr lang="en-US" sz="2400" dirty="0"/>
          </a:p>
          <a:p>
            <a:endParaRPr lang="en-US" sz="2400" dirty="0"/>
          </a:p>
        </p:txBody>
      </p:sp>
    </p:spTree>
    <p:extLst>
      <p:ext uri="{BB962C8B-B14F-4D97-AF65-F5344CB8AC3E}">
        <p14:creationId xmlns:p14="http://schemas.microsoft.com/office/powerpoint/2010/main" val="3896985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426719"/>
            <a:ext cx="10515600" cy="955675"/>
          </a:xfrm>
        </p:spPr>
        <p:txBody>
          <a:bodyPr>
            <a:normAutofit fontScale="90000"/>
          </a:bodyPr>
          <a:lstStyle/>
          <a:p>
            <a:r>
              <a:rPr lang="en-US" sz="3200" b="1" dirty="0">
                <a:solidFill>
                  <a:schemeClr val="tx2"/>
                </a:solidFill>
                <a:latin typeface="Arial" panose="020B0604020202020204" pitchFamily="34" charset="0"/>
                <a:cs typeface="Arial" panose="020B0604020202020204" pitchFamily="34" charset="0"/>
              </a:rPr>
              <a:t>PVEMC - </a:t>
            </a:r>
            <a:br>
              <a:rPr lang="en-US" sz="3200" b="1" dirty="0">
                <a:solidFill>
                  <a:schemeClr val="tx2"/>
                </a:solidFill>
                <a:latin typeface="Arial" panose="020B0604020202020204" pitchFamily="34" charset="0"/>
                <a:cs typeface="Arial" panose="020B0604020202020204" pitchFamily="34" charset="0"/>
              </a:rPr>
            </a:br>
            <a:r>
              <a:rPr lang="en-US" sz="3200" b="1" dirty="0">
                <a:solidFill>
                  <a:schemeClr val="tx2"/>
                </a:solidFill>
                <a:latin typeface="Arial" panose="020B0604020202020204" pitchFamily="34" charset="0"/>
                <a:cs typeface="Arial" panose="020B0604020202020204" pitchFamily="34" charset="0"/>
              </a:rPr>
              <a:t>Projections</a:t>
            </a:r>
          </a:p>
        </p:txBody>
      </p:sp>
      <p:sp>
        <p:nvSpPr>
          <p:cNvPr id="4" name="TextBox 3">
            <a:extLst>
              <a:ext uri="{FF2B5EF4-FFF2-40B4-BE49-F238E27FC236}">
                <a16:creationId xmlns:a16="http://schemas.microsoft.com/office/drawing/2014/main" id="{8F308B68-4EEB-42E9-8455-FD276C06A553}"/>
              </a:ext>
            </a:extLst>
          </p:cNvPr>
          <p:cNvSpPr txBox="1"/>
          <p:nvPr/>
        </p:nvSpPr>
        <p:spPr>
          <a:xfrm>
            <a:off x="10711520" y="716233"/>
            <a:ext cx="1105111" cy="338554"/>
          </a:xfrm>
          <a:prstGeom prst="rect">
            <a:avLst/>
          </a:prstGeom>
          <a:noFill/>
        </p:spPr>
        <p:txBody>
          <a:bodyPr wrap="square" rtlCol="0">
            <a:spAutoFit/>
          </a:bodyPr>
          <a:lstStyle/>
          <a:p>
            <a:r>
              <a:rPr lang="en-US" sz="1600" b="1" dirty="0"/>
              <a:t>CBT Model</a:t>
            </a:r>
          </a:p>
        </p:txBody>
      </p:sp>
      <p:cxnSp>
        <p:nvCxnSpPr>
          <p:cNvPr id="5" name="Straight Arrow Connector 4">
            <a:extLst>
              <a:ext uri="{FF2B5EF4-FFF2-40B4-BE49-F238E27FC236}">
                <a16:creationId xmlns:a16="http://schemas.microsoft.com/office/drawing/2014/main" id="{8FC47FDB-0167-4241-BD45-E2A393A658B4}"/>
              </a:ext>
            </a:extLst>
          </p:cNvPr>
          <p:cNvCxnSpPr>
            <a:cxnSpLocks/>
          </p:cNvCxnSpPr>
          <p:nvPr/>
        </p:nvCxnSpPr>
        <p:spPr>
          <a:xfrm flipH="1">
            <a:off x="10131109" y="1063797"/>
            <a:ext cx="1090712" cy="228245"/>
          </a:xfrm>
          <a:prstGeom prst="straightConnector1">
            <a:avLst/>
          </a:prstGeom>
          <a:ln w="19050">
            <a:solidFill>
              <a:srgbClr val="FF0000"/>
            </a:solidFill>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D3453FB-8431-4476-AE07-A0880100FE73}"/>
              </a:ext>
            </a:extLst>
          </p:cNvPr>
          <p:cNvSpPr txBox="1"/>
          <p:nvPr/>
        </p:nvSpPr>
        <p:spPr>
          <a:xfrm>
            <a:off x="10763650" y="2287752"/>
            <a:ext cx="1265594" cy="584775"/>
          </a:xfrm>
          <a:prstGeom prst="rect">
            <a:avLst/>
          </a:prstGeom>
          <a:noFill/>
        </p:spPr>
        <p:txBody>
          <a:bodyPr wrap="square" rtlCol="0">
            <a:spAutoFit/>
          </a:bodyPr>
          <a:lstStyle/>
          <a:p>
            <a:r>
              <a:rPr lang="en-US" sz="1600" b="1" dirty="0"/>
              <a:t>Flavor independent</a:t>
            </a:r>
          </a:p>
        </p:txBody>
      </p:sp>
      <p:cxnSp>
        <p:nvCxnSpPr>
          <p:cNvPr id="7" name="Straight Arrow Connector 6">
            <a:extLst>
              <a:ext uri="{FF2B5EF4-FFF2-40B4-BE49-F238E27FC236}">
                <a16:creationId xmlns:a16="http://schemas.microsoft.com/office/drawing/2014/main" id="{CFA731AA-417B-4144-9677-10C8E5016D16}"/>
              </a:ext>
            </a:extLst>
          </p:cNvPr>
          <p:cNvCxnSpPr>
            <a:cxnSpLocks/>
          </p:cNvCxnSpPr>
          <p:nvPr/>
        </p:nvCxnSpPr>
        <p:spPr>
          <a:xfrm flipH="1">
            <a:off x="10286818" y="2434318"/>
            <a:ext cx="504539" cy="87086"/>
          </a:xfrm>
          <a:prstGeom prst="straightConnector1">
            <a:avLst/>
          </a:prstGeom>
          <a:ln w="19050">
            <a:solidFill>
              <a:schemeClr val="tx1"/>
            </a:solidFill>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55BFF6BC-9527-415C-8E29-F4AD95242282}"/>
              </a:ext>
            </a:extLst>
          </p:cNvPr>
          <p:cNvSpPr txBox="1"/>
          <p:nvPr/>
        </p:nvSpPr>
        <p:spPr>
          <a:xfrm>
            <a:off x="10571418" y="1731760"/>
            <a:ext cx="1385316" cy="338554"/>
          </a:xfrm>
          <a:prstGeom prst="rect">
            <a:avLst/>
          </a:prstGeom>
          <a:noFill/>
        </p:spPr>
        <p:txBody>
          <a:bodyPr wrap="square" rtlCol="0">
            <a:spAutoFit/>
          </a:bodyPr>
          <a:lstStyle/>
          <a:p>
            <a:r>
              <a:rPr lang="en-US" sz="1600" b="1" dirty="0"/>
              <a:t>Up quark only</a:t>
            </a:r>
          </a:p>
        </p:txBody>
      </p:sp>
      <p:cxnSp>
        <p:nvCxnSpPr>
          <p:cNvPr id="9" name="Straight Arrow Connector 8">
            <a:extLst>
              <a:ext uri="{FF2B5EF4-FFF2-40B4-BE49-F238E27FC236}">
                <a16:creationId xmlns:a16="http://schemas.microsoft.com/office/drawing/2014/main" id="{1C648EC7-E307-4A94-9408-92F4A4005E95}"/>
              </a:ext>
            </a:extLst>
          </p:cNvPr>
          <p:cNvCxnSpPr>
            <a:cxnSpLocks/>
          </p:cNvCxnSpPr>
          <p:nvPr/>
        </p:nvCxnSpPr>
        <p:spPr>
          <a:xfrm flipH="1">
            <a:off x="9837369" y="1917247"/>
            <a:ext cx="781419" cy="118398"/>
          </a:xfrm>
          <a:prstGeom prst="straightConnector1">
            <a:avLst/>
          </a:prstGeom>
          <a:ln w="19050">
            <a:solidFill>
              <a:srgbClr val="0027AC"/>
            </a:solidFill>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CC85694-C6F3-4363-82DC-7C75E132BF52}"/>
              </a:ext>
            </a:extLst>
          </p:cNvPr>
          <p:cNvSpPr txBox="1"/>
          <p:nvPr/>
        </p:nvSpPr>
        <p:spPr>
          <a:xfrm>
            <a:off x="10520727" y="3791782"/>
            <a:ext cx="1643014" cy="338554"/>
          </a:xfrm>
          <a:prstGeom prst="rect">
            <a:avLst/>
          </a:prstGeom>
          <a:noFill/>
        </p:spPr>
        <p:txBody>
          <a:bodyPr wrap="square" rtlCol="0">
            <a:spAutoFit/>
          </a:bodyPr>
          <a:lstStyle/>
          <a:p>
            <a:r>
              <a:rPr lang="en-US" sz="1600" b="1" dirty="0"/>
              <a:t>Down quark only</a:t>
            </a:r>
          </a:p>
        </p:txBody>
      </p:sp>
      <p:cxnSp>
        <p:nvCxnSpPr>
          <p:cNvPr id="11" name="Straight Arrow Connector 10">
            <a:extLst>
              <a:ext uri="{FF2B5EF4-FFF2-40B4-BE49-F238E27FC236}">
                <a16:creationId xmlns:a16="http://schemas.microsoft.com/office/drawing/2014/main" id="{7F76E789-18B3-446E-97CA-0C06C658F153}"/>
              </a:ext>
            </a:extLst>
          </p:cNvPr>
          <p:cNvCxnSpPr>
            <a:cxnSpLocks/>
            <a:stCxn id="10" idx="1"/>
          </p:cNvCxnSpPr>
          <p:nvPr/>
        </p:nvCxnSpPr>
        <p:spPr>
          <a:xfrm flipH="1" flipV="1">
            <a:off x="9942990" y="3791782"/>
            <a:ext cx="577737" cy="169277"/>
          </a:xfrm>
          <a:prstGeom prst="straightConnector1">
            <a:avLst/>
          </a:prstGeom>
          <a:ln w="19050">
            <a:solidFill>
              <a:schemeClr val="accent6"/>
            </a:solidFill>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15B1134-40FB-4F6F-84E0-1E9A9C9150BB}"/>
              </a:ext>
            </a:extLst>
          </p:cNvPr>
          <p:cNvSpPr txBox="1"/>
          <p:nvPr/>
        </p:nvSpPr>
        <p:spPr>
          <a:xfrm>
            <a:off x="4173748" y="68881"/>
            <a:ext cx="4298045" cy="584775"/>
          </a:xfrm>
          <a:prstGeom prst="rect">
            <a:avLst/>
          </a:prstGeom>
          <a:noFill/>
        </p:spPr>
        <p:txBody>
          <a:bodyPr wrap="square" rtlCol="0">
            <a:spAutoFit/>
          </a:bodyPr>
          <a:lstStyle/>
          <a:p>
            <a:r>
              <a:rPr lang="en-US" sz="1600" b="1" dirty="0"/>
              <a:t>Scaling models (p&gt;300 MeV, kinetic energy, average density, overlap probability)</a:t>
            </a:r>
          </a:p>
        </p:txBody>
      </p:sp>
      <p:cxnSp>
        <p:nvCxnSpPr>
          <p:cNvPr id="13" name="Straight Arrow Connector 12">
            <a:extLst>
              <a:ext uri="{FF2B5EF4-FFF2-40B4-BE49-F238E27FC236}">
                <a16:creationId xmlns:a16="http://schemas.microsoft.com/office/drawing/2014/main" id="{C9EABC5B-B89F-4898-AEC2-ADDA46A1FA23}"/>
              </a:ext>
            </a:extLst>
          </p:cNvPr>
          <p:cNvCxnSpPr>
            <a:cxnSpLocks/>
          </p:cNvCxnSpPr>
          <p:nvPr/>
        </p:nvCxnSpPr>
        <p:spPr>
          <a:xfrm>
            <a:off x="7413484" y="527504"/>
            <a:ext cx="1823029" cy="1808152"/>
          </a:xfrm>
          <a:prstGeom prst="straightConnector1">
            <a:avLst/>
          </a:prstGeom>
          <a:ln w="19050">
            <a:prstDash val="dash"/>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878E2CFF-053E-48C3-8B01-60CF1B45F417}"/>
              </a:ext>
            </a:extLst>
          </p:cNvPr>
          <p:cNvPicPr>
            <a:picLocks noChangeAspect="1"/>
          </p:cNvPicPr>
          <p:nvPr/>
        </p:nvPicPr>
        <p:blipFill rotWithShape="1">
          <a:blip r:embed="rId2"/>
          <a:srcRect l="8598" t="9091" r="10036" b="8391"/>
          <a:stretch/>
        </p:blipFill>
        <p:spPr>
          <a:xfrm rot="16200000">
            <a:off x="4878334" y="-294960"/>
            <a:ext cx="4475213" cy="6422570"/>
          </a:xfrm>
          <a:prstGeom prst="rect">
            <a:avLst/>
          </a:prstGeom>
        </p:spPr>
      </p:pic>
      <p:cxnSp>
        <p:nvCxnSpPr>
          <p:cNvPr id="19" name="Straight Arrow Connector 18">
            <a:extLst>
              <a:ext uri="{FF2B5EF4-FFF2-40B4-BE49-F238E27FC236}">
                <a16:creationId xmlns:a16="http://schemas.microsoft.com/office/drawing/2014/main" id="{38920103-4119-4DCD-B6F4-F27B69AD88AB}"/>
              </a:ext>
            </a:extLst>
          </p:cNvPr>
          <p:cNvCxnSpPr>
            <a:cxnSpLocks/>
          </p:cNvCxnSpPr>
          <p:nvPr/>
        </p:nvCxnSpPr>
        <p:spPr>
          <a:xfrm>
            <a:off x="7426184" y="527504"/>
            <a:ext cx="1846824" cy="904076"/>
          </a:xfrm>
          <a:prstGeom prst="straightConnector1">
            <a:avLst/>
          </a:prstGeom>
          <a:ln w="19050">
            <a:prstDash val="dash"/>
            <a:tailEnd type="triangle"/>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7" name="Content Placeholder 2">
            <a:extLst>
              <a:ext uri="{FF2B5EF4-FFF2-40B4-BE49-F238E27FC236}">
                <a16:creationId xmlns:a16="http://schemas.microsoft.com/office/drawing/2014/main" id="{066687CD-CB6C-46D7-ADC3-E644D80D078F}"/>
              </a:ext>
            </a:extLst>
          </p:cNvPr>
          <p:cNvSpPr>
            <a:spLocks noGrp="1"/>
          </p:cNvSpPr>
          <p:nvPr>
            <p:ph idx="1"/>
          </p:nvPr>
        </p:nvSpPr>
        <p:spPr>
          <a:xfrm>
            <a:off x="380011" y="5218546"/>
            <a:ext cx="11412186" cy="1563336"/>
          </a:xfrm>
        </p:spPr>
        <p:txBody>
          <a:bodyPr>
            <a:normAutofit/>
          </a:bodyPr>
          <a:lstStyle/>
          <a:p>
            <a:pPr marL="0" indent="0">
              <a:buNone/>
            </a:pPr>
            <a:r>
              <a:rPr lang="en-US" sz="2400" b="1" dirty="0">
                <a:solidFill>
                  <a:srgbClr val="C00000"/>
                </a:solidFill>
              </a:rPr>
              <a:t>Sensitivity</a:t>
            </a:r>
            <a:r>
              <a:rPr lang="en-US" sz="2000" b="1" dirty="0">
                <a:solidFill>
                  <a:srgbClr val="C00000"/>
                </a:solidFill>
              </a:rPr>
              <a:t> translates to ~2% uncertainty in difference between up and down in </a:t>
            </a:r>
            <a:r>
              <a:rPr lang="en-US" sz="2000" b="1" baseline="30000" dirty="0">
                <a:solidFill>
                  <a:srgbClr val="C00000"/>
                </a:solidFill>
              </a:rPr>
              <a:t>48</a:t>
            </a:r>
            <a:r>
              <a:rPr lang="en-US" sz="2000" b="1" dirty="0">
                <a:solidFill>
                  <a:srgbClr val="C00000"/>
                </a:solidFill>
              </a:rPr>
              <a:t>Ca</a:t>
            </a:r>
          </a:p>
          <a:p>
            <a:r>
              <a:rPr lang="en-US" sz="1800" dirty="0">
                <a:solidFill>
                  <a:srgbClr val="0000FF"/>
                </a:solidFill>
              </a:rPr>
              <a:t>8</a:t>
            </a:r>
            <a:r>
              <a:rPr lang="en-US" sz="1800" dirty="0">
                <a:solidFill>
                  <a:srgbClr val="0000FF"/>
                </a:solidFill>
                <a:latin typeface="Symbol" pitchFamily="2" charset="2"/>
              </a:rPr>
              <a:t>s</a:t>
            </a:r>
            <a:r>
              <a:rPr lang="en-US" sz="1800" dirty="0">
                <a:solidFill>
                  <a:srgbClr val="0000FF"/>
                </a:solidFill>
              </a:rPr>
              <a:t> sensitivity to CBT model </a:t>
            </a:r>
            <a:r>
              <a:rPr lang="en-US" sz="1800" dirty="0"/>
              <a:t>(neglecting normalization); &gt;6.5</a:t>
            </a:r>
            <a:r>
              <a:rPr lang="en-US" sz="1800" dirty="0">
                <a:latin typeface="Symbol" panose="05050102010706020507" pitchFamily="18" charset="2"/>
              </a:rPr>
              <a:t>s </a:t>
            </a:r>
            <a:r>
              <a:rPr lang="en-US" sz="1800" dirty="0"/>
              <a:t>if you shift the data up </a:t>
            </a:r>
            <a:r>
              <a:rPr lang="en-US" sz="1800" u="sng" dirty="0"/>
              <a:t>by twice the scale uncertainty</a:t>
            </a:r>
          </a:p>
          <a:p>
            <a:r>
              <a:rPr lang="en-US" sz="1800" dirty="0">
                <a:solidFill>
                  <a:srgbClr val="0000FF"/>
                </a:solidFill>
              </a:rPr>
              <a:t>&gt;3</a:t>
            </a:r>
            <a:r>
              <a:rPr lang="en-US" sz="1800" dirty="0">
                <a:solidFill>
                  <a:srgbClr val="0000FF"/>
                </a:solidFill>
                <a:latin typeface="Symbol" panose="05050102010706020507" pitchFamily="18" charset="2"/>
              </a:rPr>
              <a:t>s </a:t>
            </a:r>
            <a:r>
              <a:rPr lang="en-US" sz="1800" dirty="0">
                <a:solidFill>
                  <a:srgbClr val="0000FF"/>
                </a:solidFill>
              </a:rPr>
              <a:t>sensitivity to the smallest prediction </a:t>
            </a:r>
            <a:r>
              <a:rPr lang="en-US" sz="1800" dirty="0"/>
              <a:t>(cyan curve)</a:t>
            </a:r>
          </a:p>
          <a:p>
            <a:r>
              <a:rPr lang="en-US" sz="1800" dirty="0">
                <a:solidFill>
                  <a:srgbClr val="0000FF"/>
                </a:solidFill>
              </a:rPr>
              <a:t>Smallest prediction (cyan) is ~8</a:t>
            </a:r>
            <a:r>
              <a:rPr lang="en-US" sz="1800" dirty="0">
                <a:solidFill>
                  <a:srgbClr val="0000FF"/>
                </a:solidFill>
                <a:latin typeface="Symbol" panose="05050102010706020507" pitchFamily="18" charset="2"/>
              </a:rPr>
              <a:t>s</a:t>
            </a:r>
            <a:r>
              <a:rPr lang="en-US" sz="1800" dirty="0">
                <a:solidFill>
                  <a:srgbClr val="0000FF"/>
                </a:solidFill>
              </a:rPr>
              <a:t> from largest (green), ~4.5</a:t>
            </a:r>
            <a:r>
              <a:rPr lang="en-US" sz="1800" dirty="0">
                <a:solidFill>
                  <a:srgbClr val="0000FF"/>
                </a:solidFill>
                <a:latin typeface="Symbol" panose="05050102010706020507" pitchFamily="18" charset="2"/>
              </a:rPr>
              <a:t>s</a:t>
            </a:r>
            <a:r>
              <a:rPr lang="en-US" sz="1800" dirty="0">
                <a:solidFill>
                  <a:srgbClr val="0000FF"/>
                </a:solidFill>
              </a:rPr>
              <a:t> from CBT</a:t>
            </a:r>
          </a:p>
        </p:txBody>
      </p:sp>
    </p:spTree>
    <p:extLst>
      <p:ext uri="{BB962C8B-B14F-4D97-AF65-F5344CB8AC3E}">
        <p14:creationId xmlns:p14="http://schemas.microsoft.com/office/powerpoint/2010/main" val="22931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a:extLst>
              <a:ext uri="{FF2B5EF4-FFF2-40B4-BE49-F238E27FC236}">
                <a16:creationId xmlns:a16="http://schemas.microsoft.com/office/drawing/2014/main" id="{617C5BFB-4A2B-4BC3-B6D4-BE03867941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8048" y="3146593"/>
            <a:ext cx="5405752" cy="370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0E666C2-8D06-45E2-B6D2-11E8A4DA983B}"/>
              </a:ext>
            </a:extLst>
          </p:cNvPr>
          <p:cNvSpPr/>
          <p:nvPr/>
        </p:nvSpPr>
        <p:spPr>
          <a:xfrm>
            <a:off x="6661821" y="3497804"/>
            <a:ext cx="2754312" cy="400110"/>
          </a:xfrm>
          <a:prstGeom prst="rect">
            <a:avLst/>
          </a:prstGeom>
        </p:spPr>
        <p:txBody>
          <a:bodyPr>
            <a:spAutoFit/>
          </a:bodyPr>
          <a:lstStyle/>
          <a:p>
            <a:pPr eaLnBrk="0" fontAlgn="base" hangingPunct="0">
              <a:spcBef>
                <a:spcPct val="0"/>
              </a:spcBef>
              <a:spcAft>
                <a:spcPct val="0"/>
              </a:spcAft>
              <a:defRPr/>
            </a:pPr>
            <a:r>
              <a:rPr lang="en-US" sz="2000" b="1" i="1" dirty="0">
                <a:solidFill>
                  <a:srgbClr val="D2D2D2">
                    <a:lumMod val="10000"/>
                  </a:srgbClr>
                </a:solidFill>
                <a:latin typeface="Arial" panose="020B0604020202020204" pitchFamily="34" charset="0"/>
                <a:ea typeface="Arial Unicode MS" panose="020B0604020202020204" pitchFamily="34" charset="-128"/>
                <a:cs typeface="Arial Unicode MS" panose="020B0604020202020204" pitchFamily="34" charset="-128"/>
              </a:rPr>
              <a:t>R = (F</a:t>
            </a:r>
            <a:r>
              <a:rPr lang="en-US" sz="2000" b="1" i="1" baseline="-25000" dirty="0">
                <a:solidFill>
                  <a:srgbClr val="D2D2D2">
                    <a:lumMod val="10000"/>
                  </a:srgbClr>
                </a:solidFill>
                <a:latin typeface="Arial" panose="020B0604020202020204" pitchFamily="34" charset="0"/>
                <a:ea typeface="Arial Unicode MS" panose="020B0604020202020204" pitchFamily="34" charset="-128"/>
                <a:cs typeface="Arial Unicode MS" panose="020B0604020202020204" pitchFamily="34" charset="-128"/>
              </a:rPr>
              <a:t>2</a:t>
            </a:r>
            <a:r>
              <a:rPr lang="en-US" sz="2000" b="1" i="1" baseline="30000" dirty="0">
                <a:solidFill>
                  <a:srgbClr val="D2D2D2">
                    <a:lumMod val="10000"/>
                  </a:srgbClr>
                </a:solidFill>
                <a:latin typeface="Arial" panose="020B0604020202020204" pitchFamily="34" charset="0"/>
                <a:ea typeface="Arial Unicode MS" panose="020B0604020202020204" pitchFamily="34" charset="-128"/>
                <a:cs typeface="Arial Unicode MS" panose="020B0604020202020204" pitchFamily="34" charset="-128"/>
              </a:rPr>
              <a:t>Fe</a:t>
            </a:r>
            <a:r>
              <a:rPr lang="en-US" sz="2000" b="1" i="1" dirty="0">
                <a:solidFill>
                  <a:srgbClr val="D2D2D2">
                    <a:lumMod val="10000"/>
                  </a:srgbClr>
                </a:solidFill>
                <a:latin typeface="Arial" panose="020B0604020202020204" pitchFamily="34" charset="0"/>
                <a:ea typeface="Arial Unicode MS" panose="020B0604020202020204" pitchFamily="34" charset="-128"/>
                <a:cs typeface="Arial Unicode MS" panose="020B0604020202020204" pitchFamily="34" charset="-128"/>
              </a:rPr>
              <a:t>(x) / F</a:t>
            </a:r>
            <a:r>
              <a:rPr lang="en-US" sz="2000" b="1" i="1" baseline="-25000" dirty="0">
                <a:solidFill>
                  <a:srgbClr val="D2D2D2">
                    <a:lumMod val="10000"/>
                  </a:srgbClr>
                </a:solidFill>
                <a:latin typeface="Arial" panose="020B0604020202020204" pitchFamily="34" charset="0"/>
                <a:ea typeface="Arial Unicode MS" panose="020B0604020202020204" pitchFamily="34" charset="-128"/>
                <a:cs typeface="Arial Unicode MS" panose="020B0604020202020204" pitchFamily="34" charset="-128"/>
              </a:rPr>
              <a:t>2</a:t>
            </a:r>
            <a:r>
              <a:rPr lang="en-US" sz="2000" b="1" i="1" baseline="30000" dirty="0">
                <a:solidFill>
                  <a:srgbClr val="D2D2D2">
                    <a:lumMod val="10000"/>
                  </a:srgbClr>
                </a:solidFill>
                <a:latin typeface="Arial" panose="020B0604020202020204" pitchFamily="34" charset="0"/>
                <a:ea typeface="Arial Unicode MS" panose="020B0604020202020204" pitchFamily="34" charset="-128"/>
                <a:cs typeface="Arial Unicode MS" panose="020B0604020202020204" pitchFamily="34" charset="-128"/>
              </a:rPr>
              <a:t>D</a:t>
            </a:r>
            <a:r>
              <a:rPr lang="en-US" sz="2000" b="1" i="1" dirty="0">
                <a:solidFill>
                  <a:srgbClr val="D2D2D2">
                    <a:lumMod val="10000"/>
                  </a:srgbClr>
                </a:solidFill>
                <a:latin typeface="Arial" panose="020B0604020202020204" pitchFamily="34" charset="0"/>
                <a:ea typeface="Arial Unicode MS" panose="020B0604020202020204" pitchFamily="34" charset="-128"/>
                <a:cs typeface="Arial Unicode MS" panose="020B0604020202020204" pitchFamily="34" charset="-128"/>
              </a:rPr>
              <a:t>(x))</a:t>
            </a:r>
            <a:r>
              <a:rPr lang="en-US" sz="2000" b="1" i="1" baseline="-25000" dirty="0">
                <a:solidFill>
                  <a:srgbClr val="D2D2D2">
                    <a:lumMod val="10000"/>
                  </a:srgbClr>
                </a:solidFill>
                <a:latin typeface="Arial" panose="020B0604020202020204" pitchFamily="34" charset="0"/>
                <a:ea typeface="Arial Unicode MS" panose="020B0604020202020204" pitchFamily="34" charset="-128"/>
                <a:cs typeface="Arial Unicode MS" panose="020B0604020202020204" pitchFamily="34" charset="-128"/>
              </a:rPr>
              <a:t>iso</a:t>
            </a:r>
            <a:endParaRPr lang="en-US" sz="2000" i="1" dirty="0">
              <a:solidFill>
                <a:srgbClr val="D2D2D2">
                  <a:lumMod val="10000"/>
                </a:srgbClr>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8" name="Rectangle 8">
            <a:extLst>
              <a:ext uri="{FF2B5EF4-FFF2-40B4-BE49-F238E27FC236}">
                <a16:creationId xmlns:a16="http://schemas.microsoft.com/office/drawing/2014/main" id="{85CA875F-9ACE-488B-844D-118E73FACA9E}"/>
              </a:ext>
            </a:extLst>
          </p:cNvPr>
          <p:cNvSpPr>
            <a:spLocks noChangeArrowheads="1"/>
          </p:cNvSpPr>
          <p:nvPr/>
        </p:nvSpPr>
        <p:spPr bwMode="auto">
          <a:xfrm>
            <a:off x="8071251" y="3153453"/>
            <a:ext cx="31019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r" eaLnBrk="0" fontAlgn="base" hangingPunct="0">
              <a:spcBef>
                <a:spcPct val="0"/>
              </a:spcBef>
              <a:spcAft>
                <a:spcPct val="0"/>
              </a:spcAft>
              <a:buClrTx/>
              <a:buFontTx/>
              <a:buNone/>
            </a:pPr>
            <a:r>
              <a:rPr lang="en-US" altLang="en-US" sz="1200" b="1" i="1" dirty="0">
                <a:solidFill>
                  <a:srgbClr val="151515"/>
                </a:solidFill>
                <a:latin typeface="+mn-lt"/>
                <a:ea typeface="Arial Unicode MS"/>
              </a:rPr>
              <a:t>J. J. Aubert, et al., PLB 123, 275 (1983)</a:t>
            </a:r>
          </a:p>
        </p:txBody>
      </p:sp>
      <p:pic>
        <p:nvPicPr>
          <p:cNvPr id="9" name="Picture 1">
            <a:extLst>
              <a:ext uri="{FF2B5EF4-FFF2-40B4-BE49-F238E27FC236}">
                <a16:creationId xmlns:a16="http://schemas.microsoft.com/office/drawing/2014/main" id="{00D08540-C9C9-410A-B23F-A4C4861772F3}"/>
              </a:ext>
            </a:extLst>
          </p:cNvPr>
          <p:cNvPicPr>
            <a:picLocks noChangeAspect="1"/>
          </p:cNvPicPr>
          <p:nvPr/>
        </p:nvPicPr>
        <p:blipFill>
          <a:blip r:embed="rId3">
            <a:extLst>
              <a:ext uri="{28A0092B-C50C-407E-A947-70E740481C1C}">
                <a14:useLocalDpi xmlns:a14="http://schemas.microsoft.com/office/drawing/2010/main" val="0"/>
              </a:ext>
            </a:extLst>
          </a:blip>
          <a:srcRect l="5087" r="2914" b="4272"/>
          <a:stretch>
            <a:fillRect/>
          </a:stretch>
        </p:blipFill>
        <p:spPr bwMode="auto">
          <a:xfrm>
            <a:off x="927099" y="3170070"/>
            <a:ext cx="4382127" cy="364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Quark distributions in nuclei: EMC effect</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457200" y="1079501"/>
            <a:ext cx="10515600" cy="2190824"/>
          </a:xfrm>
        </p:spPr>
        <p:txBody>
          <a:bodyPr>
            <a:normAutofit lnSpcReduction="10000"/>
          </a:bodyPr>
          <a:lstStyle/>
          <a:p>
            <a:r>
              <a:rPr lang="en-US" sz="2400" dirty="0"/>
              <a:t>Deeply-inelastic scattering (DIS) measures structure function F</a:t>
            </a:r>
            <a:r>
              <a:rPr lang="en-US" sz="2400" baseline="-25000" dirty="0"/>
              <a:t>2</a:t>
            </a:r>
            <a:r>
              <a:rPr lang="en-US" sz="2400" dirty="0"/>
              <a:t>(x) </a:t>
            </a:r>
          </a:p>
          <a:p>
            <a:pPr lvl="1"/>
            <a:r>
              <a:rPr lang="en-US" sz="2000" dirty="0"/>
              <a:t>x = quark longitudinal momentum fraction</a:t>
            </a:r>
          </a:p>
          <a:p>
            <a:pPr lvl="1"/>
            <a:r>
              <a:rPr lang="en-US" sz="2000" dirty="0"/>
              <a:t>F</a:t>
            </a:r>
            <a:r>
              <a:rPr lang="en-US" sz="2000" baseline="-25000" dirty="0"/>
              <a:t>2</a:t>
            </a:r>
            <a:r>
              <a:rPr lang="en-US" sz="2000" dirty="0"/>
              <a:t>(x) related to parton momentum distributions (pdfs)</a:t>
            </a:r>
          </a:p>
          <a:p>
            <a:endParaRPr lang="en-US" sz="2400" dirty="0"/>
          </a:p>
          <a:p>
            <a:r>
              <a:rPr lang="en-US" sz="2400" dirty="0"/>
              <a:t>Ratio of F</a:t>
            </a:r>
            <a:r>
              <a:rPr lang="en-US" sz="2400" baseline="-25000" dirty="0"/>
              <a:t>2</a:t>
            </a:r>
            <a:r>
              <a:rPr lang="en-US" sz="2400" dirty="0"/>
              <a:t> per nucleon for heavy nucleus to deuteron sensitive to nuclear modification of the pdfs</a:t>
            </a:r>
          </a:p>
          <a:p>
            <a:endParaRPr lang="en-US" sz="2400" dirty="0"/>
          </a:p>
        </p:txBody>
      </p:sp>
      <p:sp>
        <p:nvSpPr>
          <p:cNvPr id="6" name="Rectangle 5">
            <a:extLst>
              <a:ext uri="{FF2B5EF4-FFF2-40B4-BE49-F238E27FC236}">
                <a16:creationId xmlns:a16="http://schemas.microsoft.com/office/drawing/2014/main" id="{038A2CAC-D597-407C-B1D9-D6AAF52BD9A7}"/>
              </a:ext>
            </a:extLst>
          </p:cNvPr>
          <p:cNvSpPr/>
          <p:nvPr/>
        </p:nvSpPr>
        <p:spPr>
          <a:xfrm>
            <a:off x="2268538" y="1984745"/>
            <a:ext cx="5683250" cy="523875"/>
          </a:xfrm>
          <a:prstGeom prst="rect">
            <a:avLst/>
          </a:prstGeom>
        </p:spPr>
        <p:txBody>
          <a:bodyPr>
            <a:spAutoFit/>
          </a:bodyPr>
          <a:lstStyle/>
          <a:p>
            <a:pPr marL="342900" indent="-342900" fontAlgn="base">
              <a:spcBef>
                <a:spcPct val="50000"/>
              </a:spcBef>
              <a:spcAft>
                <a:spcPct val="0"/>
              </a:spcAft>
              <a:defRPr/>
            </a:pPr>
            <a:r>
              <a:rPr lang="en-US" sz="2400" b="1" i="1" kern="0" dirty="0">
                <a:solidFill>
                  <a:srgbClr val="0000FF"/>
                </a:solidFill>
                <a:ea typeface="Arial Unicode MS" panose="020B0604020202020204" pitchFamily="34" charset="-128"/>
                <a:cs typeface="Arial Unicode MS" panose="020B0604020202020204" pitchFamily="34" charset="-128"/>
              </a:rPr>
              <a:t>F</a:t>
            </a:r>
            <a:r>
              <a:rPr lang="en-US" sz="2400" b="1" i="1" kern="0" baseline="-25000" dirty="0">
                <a:solidFill>
                  <a:srgbClr val="0000FF"/>
                </a:solidFill>
                <a:ea typeface="Arial Unicode MS" panose="020B0604020202020204" pitchFamily="34" charset="-128"/>
                <a:cs typeface="Arial Unicode MS" panose="020B0604020202020204" pitchFamily="34" charset="-128"/>
              </a:rPr>
              <a:t>2</a:t>
            </a:r>
            <a:r>
              <a:rPr lang="en-US" sz="2400" b="1" i="1" kern="0" dirty="0">
                <a:solidFill>
                  <a:srgbClr val="0000FF"/>
                </a:solidFill>
                <a:ea typeface="Arial Unicode MS" panose="020B0604020202020204" pitchFamily="34" charset="-128"/>
                <a:cs typeface="Arial Unicode MS" panose="020B0604020202020204" pitchFamily="34" charset="-128"/>
              </a:rPr>
              <a:t>(x)</a:t>
            </a:r>
            <a:r>
              <a:rPr lang="en-US" sz="2400" b="1" kern="0" dirty="0">
                <a:solidFill>
                  <a:srgbClr val="0000FF"/>
                </a:solidFill>
                <a:ea typeface="Arial Unicode MS" panose="020B0604020202020204" pitchFamily="34" charset="-128"/>
                <a:cs typeface="Arial Unicode MS" panose="020B0604020202020204" pitchFamily="34" charset="-128"/>
              </a:rPr>
              <a:t>  </a:t>
            </a:r>
            <a:r>
              <a:rPr lang="en-US" sz="2400" b="1" kern="0" dirty="0">
                <a:solidFill>
                  <a:srgbClr val="0000FF"/>
                </a:solidFill>
                <a:latin typeface="Symbol" pitchFamily="18" charset="2"/>
                <a:ea typeface="Arial Unicode MS" panose="020B0604020202020204" pitchFamily="34" charset="-128"/>
                <a:cs typeface="Arial Unicode MS" panose="020B0604020202020204" pitchFamily="34" charset="-128"/>
              </a:rPr>
              <a:t>~ </a:t>
            </a:r>
            <a:r>
              <a:rPr lang="en-US" sz="2400" b="1" kern="0" dirty="0">
                <a:solidFill>
                  <a:srgbClr val="0000FF"/>
                </a:solidFill>
                <a:ea typeface="Arial Unicode MS" panose="020B0604020202020204" pitchFamily="34" charset="-128"/>
                <a:cs typeface="Arial Unicode MS" panose="020B0604020202020204" pitchFamily="34" charset="-128"/>
              </a:rPr>
              <a:t> </a:t>
            </a:r>
            <a:r>
              <a:rPr lang="en-US" sz="2800" b="1" kern="0" dirty="0">
                <a:solidFill>
                  <a:srgbClr val="0000FF"/>
                </a:solidFill>
                <a:latin typeface="Symbol" pitchFamily="18" charset="2"/>
                <a:ea typeface="Arial Unicode MS" panose="020B0604020202020204" pitchFamily="34" charset="-128"/>
                <a:cs typeface="Arial Unicode MS" panose="020B0604020202020204" pitchFamily="34" charset="-128"/>
              </a:rPr>
              <a:t>S</a:t>
            </a:r>
            <a:r>
              <a:rPr lang="en-US" sz="2400" b="1" kern="0" dirty="0">
                <a:solidFill>
                  <a:srgbClr val="0000FF"/>
                </a:solidFill>
                <a:ea typeface="Arial Unicode MS" panose="020B0604020202020204" pitchFamily="34" charset="-128"/>
                <a:cs typeface="Arial Unicode MS" panose="020B0604020202020204" pitchFamily="34" charset="-128"/>
              </a:rPr>
              <a:t> </a:t>
            </a:r>
            <a:r>
              <a:rPr lang="en-US" sz="2400" b="1" i="1" kern="0" dirty="0">
                <a:solidFill>
                  <a:srgbClr val="0000FF"/>
                </a:solidFill>
                <a:ea typeface="Arial Unicode MS" panose="020B0604020202020204" pitchFamily="34" charset="-128"/>
                <a:cs typeface="Arial Unicode MS" panose="020B0604020202020204" pitchFamily="34" charset="-128"/>
              </a:rPr>
              <a:t>e</a:t>
            </a:r>
            <a:r>
              <a:rPr lang="en-US" sz="2400" b="1" i="1" kern="0" baseline="-25000" dirty="0">
                <a:solidFill>
                  <a:srgbClr val="0000FF"/>
                </a:solidFill>
                <a:ea typeface="Arial Unicode MS" panose="020B0604020202020204" pitchFamily="34" charset="-128"/>
                <a:cs typeface="Arial Unicode MS" panose="020B0604020202020204" pitchFamily="34" charset="-128"/>
              </a:rPr>
              <a:t>i</a:t>
            </a:r>
            <a:r>
              <a:rPr lang="en-US" sz="2400" b="1" i="1" kern="0" baseline="30000" dirty="0">
                <a:solidFill>
                  <a:srgbClr val="0000FF"/>
                </a:solidFill>
                <a:ea typeface="Arial Unicode MS" panose="020B0604020202020204" pitchFamily="34" charset="-128"/>
                <a:cs typeface="Arial Unicode MS" panose="020B0604020202020204" pitchFamily="34" charset="-128"/>
              </a:rPr>
              <a:t>2</a:t>
            </a:r>
            <a:r>
              <a:rPr lang="en-US" sz="2400" b="1" kern="0" dirty="0">
                <a:solidFill>
                  <a:srgbClr val="0000FF"/>
                </a:solidFill>
                <a:ea typeface="Arial Unicode MS" panose="020B0604020202020204" pitchFamily="34" charset="-128"/>
                <a:cs typeface="Arial Unicode MS" panose="020B0604020202020204" pitchFamily="34" charset="-128"/>
              </a:rPr>
              <a:t> </a:t>
            </a:r>
            <a:r>
              <a:rPr lang="en-US" sz="2400" b="1" i="1" kern="0" dirty="0">
                <a:solidFill>
                  <a:srgbClr val="0000FF"/>
                </a:solidFill>
                <a:ea typeface="Arial Unicode MS" panose="020B0604020202020204" pitchFamily="34" charset="-128"/>
                <a:cs typeface="Arial Unicode MS" panose="020B0604020202020204" pitchFamily="34" charset="-128"/>
              </a:rPr>
              <a:t>q</a:t>
            </a:r>
            <a:r>
              <a:rPr lang="en-US" sz="2400" b="1" i="1" kern="0" baseline="-25000" dirty="0">
                <a:solidFill>
                  <a:srgbClr val="0000FF"/>
                </a:solidFill>
                <a:ea typeface="Arial Unicode MS" panose="020B0604020202020204" pitchFamily="34" charset="-128"/>
                <a:cs typeface="Arial Unicode MS" panose="020B0604020202020204" pitchFamily="34" charset="-128"/>
              </a:rPr>
              <a:t>i</a:t>
            </a:r>
            <a:r>
              <a:rPr lang="en-US" sz="2400" b="1" i="1" kern="0" dirty="0">
                <a:solidFill>
                  <a:srgbClr val="0000FF"/>
                </a:solidFill>
                <a:ea typeface="Arial Unicode MS" panose="020B0604020202020204" pitchFamily="34" charset="-128"/>
                <a:cs typeface="Arial Unicode MS" panose="020B0604020202020204" pitchFamily="34" charset="-128"/>
              </a:rPr>
              <a:t>(x)      </a:t>
            </a:r>
            <a:r>
              <a:rPr lang="en-US" sz="2000" i="1" kern="0" dirty="0">
                <a:solidFill>
                  <a:srgbClr val="0000FF"/>
                </a:solidFill>
                <a:ea typeface="Arial Unicode MS" panose="020B0604020202020204" pitchFamily="34" charset="-128"/>
                <a:cs typeface="Arial Unicode MS" panose="020B0604020202020204" pitchFamily="34" charset="-128"/>
              </a:rPr>
              <a:t>i=up, down, strange…</a:t>
            </a:r>
          </a:p>
        </p:txBody>
      </p:sp>
    </p:spTree>
    <p:extLst>
      <p:ext uri="{BB962C8B-B14F-4D97-AF65-F5344CB8AC3E}">
        <p14:creationId xmlns:p14="http://schemas.microsoft.com/office/powerpoint/2010/main" val="2367100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endParaRPr lang="en-US" sz="3200" b="1" dirty="0">
              <a:solidFill>
                <a:schemeClr val="tx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698500" y="1562100"/>
            <a:ext cx="10807700" cy="4614863"/>
          </a:xfrm>
        </p:spPr>
        <p:txBody>
          <a:bodyPr>
            <a:normAutofit/>
          </a:bodyPr>
          <a:lstStyle/>
          <a:p>
            <a:endParaRPr lang="en-US" sz="2400" dirty="0"/>
          </a:p>
        </p:txBody>
      </p:sp>
    </p:spTree>
    <p:extLst>
      <p:ext uri="{BB962C8B-B14F-4D97-AF65-F5344CB8AC3E}">
        <p14:creationId xmlns:p14="http://schemas.microsoft.com/office/powerpoint/2010/main" val="3590801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Estimates of flavor dependence?</a:t>
            </a:r>
          </a:p>
        </p:txBody>
      </p:sp>
      <p:pic>
        <p:nvPicPr>
          <p:cNvPr id="10" name="Picture 9">
            <a:extLst>
              <a:ext uri="{FF2B5EF4-FFF2-40B4-BE49-F238E27FC236}">
                <a16:creationId xmlns:a16="http://schemas.microsoft.com/office/drawing/2014/main" id="{FCC57639-2D56-4FE1-87E2-7B585DFD5C2B}"/>
              </a:ext>
            </a:extLst>
          </p:cNvPr>
          <p:cNvPicPr>
            <a:picLocks noChangeAspect="1"/>
          </p:cNvPicPr>
          <p:nvPr/>
        </p:nvPicPr>
        <p:blipFill>
          <a:blip r:embed="rId2"/>
          <a:stretch>
            <a:fillRect/>
          </a:stretch>
        </p:blipFill>
        <p:spPr>
          <a:xfrm>
            <a:off x="2682240" y="808040"/>
            <a:ext cx="9133840" cy="5928041"/>
          </a:xfrm>
          <a:prstGeom prst="rect">
            <a:avLst/>
          </a:prstGeom>
        </p:spPr>
      </p:pic>
    </p:spTree>
    <p:extLst>
      <p:ext uri="{BB962C8B-B14F-4D97-AF65-F5344CB8AC3E}">
        <p14:creationId xmlns:p14="http://schemas.microsoft.com/office/powerpoint/2010/main" val="3751209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B09F-E70A-4904-AB09-950C960D3F35}"/>
              </a:ext>
            </a:extLst>
          </p:cNvPr>
          <p:cNvSpPr>
            <a:spLocks noGrp="1"/>
          </p:cNvSpPr>
          <p:nvPr>
            <p:ph type="title"/>
          </p:nvPr>
        </p:nvSpPr>
        <p:spPr/>
        <p:txBody>
          <a:bodyPr>
            <a:normAutofit/>
          </a:bodyPr>
          <a:lstStyle/>
          <a:p>
            <a:r>
              <a:rPr lang="en-US" sz="3200" b="1" dirty="0">
                <a:solidFill>
                  <a:schemeClr val="tx2"/>
                </a:solidFill>
                <a:latin typeface="Arial" panose="020B0604020202020204" pitchFamily="34" charset="0"/>
                <a:cs typeface="Arial" panose="020B0604020202020204" pitchFamily="34" charset="0"/>
              </a:rPr>
              <a:t>Radiation summary</a:t>
            </a:r>
            <a:endParaRPr lang="en-US" sz="3200" dirty="0"/>
          </a:p>
        </p:txBody>
      </p:sp>
      <p:pic>
        <p:nvPicPr>
          <p:cNvPr id="6" name="Picture 5">
            <a:extLst>
              <a:ext uri="{FF2B5EF4-FFF2-40B4-BE49-F238E27FC236}">
                <a16:creationId xmlns:a16="http://schemas.microsoft.com/office/drawing/2014/main" id="{C9D42BE1-1B3B-4996-846B-D06E41FB6EC0}"/>
              </a:ext>
            </a:extLst>
          </p:cNvPr>
          <p:cNvPicPr>
            <a:picLocks noChangeAspect="1"/>
          </p:cNvPicPr>
          <p:nvPr/>
        </p:nvPicPr>
        <p:blipFill>
          <a:blip r:embed="rId2"/>
          <a:stretch>
            <a:fillRect/>
          </a:stretch>
        </p:blipFill>
        <p:spPr>
          <a:xfrm>
            <a:off x="6748882" y="2419625"/>
            <a:ext cx="5298308" cy="2018750"/>
          </a:xfrm>
          <a:prstGeom prst="rect">
            <a:avLst/>
          </a:prstGeom>
        </p:spPr>
      </p:pic>
      <p:pic>
        <p:nvPicPr>
          <p:cNvPr id="7" name="Picture 6">
            <a:extLst>
              <a:ext uri="{FF2B5EF4-FFF2-40B4-BE49-F238E27FC236}">
                <a16:creationId xmlns:a16="http://schemas.microsoft.com/office/drawing/2014/main" id="{201F409D-38BF-467F-9F06-5814FD257A28}"/>
              </a:ext>
            </a:extLst>
          </p:cNvPr>
          <p:cNvPicPr>
            <a:picLocks noChangeAspect="1"/>
          </p:cNvPicPr>
          <p:nvPr/>
        </p:nvPicPr>
        <p:blipFill>
          <a:blip r:embed="rId3"/>
          <a:stretch>
            <a:fillRect/>
          </a:stretch>
        </p:blipFill>
        <p:spPr>
          <a:xfrm>
            <a:off x="6927924" y="517437"/>
            <a:ext cx="4940225" cy="1736416"/>
          </a:xfrm>
          <a:prstGeom prst="rect">
            <a:avLst/>
          </a:prstGeom>
        </p:spPr>
      </p:pic>
      <p:sp>
        <p:nvSpPr>
          <p:cNvPr id="8" name="Content Placeholder 2">
            <a:extLst>
              <a:ext uri="{FF2B5EF4-FFF2-40B4-BE49-F238E27FC236}">
                <a16:creationId xmlns:a16="http://schemas.microsoft.com/office/drawing/2014/main" id="{BCD13218-2C0C-4AA4-9659-60876A0AA106}"/>
              </a:ext>
            </a:extLst>
          </p:cNvPr>
          <p:cNvSpPr txBox="1">
            <a:spLocks/>
          </p:cNvSpPr>
          <p:nvPr/>
        </p:nvSpPr>
        <p:spPr>
          <a:xfrm>
            <a:off x="215154" y="1562100"/>
            <a:ext cx="6354688" cy="49307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Site boundary dose</a:t>
            </a:r>
          </a:p>
          <a:p>
            <a:pPr lvl="1"/>
            <a:r>
              <a:rPr lang="en-US" sz="2000" i="1" dirty="0">
                <a:solidFill>
                  <a:srgbClr val="0000FF"/>
                </a:solidFill>
              </a:rPr>
              <a:t>1.3 mrem – PVDIS (LD2)</a:t>
            </a:r>
          </a:p>
          <a:p>
            <a:pPr lvl="1"/>
            <a:r>
              <a:rPr lang="en-US" sz="2000" i="1" dirty="0">
                <a:solidFill>
                  <a:srgbClr val="0000FF"/>
                </a:solidFill>
              </a:rPr>
              <a:t>0.7 mrem – PVDIS (LH2)</a:t>
            </a:r>
          </a:p>
          <a:p>
            <a:pPr lvl="1"/>
            <a:r>
              <a:rPr lang="en-US" sz="2000" i="1" dirty="0">
                <a:solidFill>
                  <a:srgbClr val="0000FF"/>
                </a:solidFill>
              </a:rPr>
              <a:t>0.1 mrem – SoLID (other)</a:t>
            </a:r>
          </a:p>
          <a:p>
            <a:pPr lvl="1"/>
            <a:r>
              <a:rPr lang="en-US" sz="2000" i="1" dirty="0">
                <a:solidFill>
                  <a:srgbClr val="0000FF"/>
                </a:solidFill>
              </a:rPr>
              <a:t>2.5 mrem – PVEMC (48Ca)</a:t>
            </a:r>
          </a:p>
          <a:p>
            <a:pPr lvl="1"/>
            <a:r>
              <a:rPr lang="en-US" sz="2000" i="1" dirty="0">
                <a:solidFill>
                  <a:srgbClr val="0000FF"/>
                </a:solidFill>
              </a:rPr>
              <a:t>~5 mrem total for current multi-year SoLID program</a:t>
            </a:r>
          </a:p>
          <a:p>
            <a:pPr lvl="2"/>
            <a:r>
              <a:rPr lang="en-US" sz="1600" i="1" dirty="0">
                <a:solidFill>
                  <a:srgbClr val="0000FF"/>
                </a:solidFill>
              </a:rPr>
              <a:t>Estimates typically 50+% higher than measured doses</a:t>
            </a:r>
          </a:p>
          <a:p>
            <a:pPr lvl="2"/>
            <a:r>
              <a:rPr lang="en-US" sz="1600" i="1" dirty="0">
                <a:solidFill>
                  <a:srgbClr val="0000FF"/>
                </a:solidFill>
              </a:rPr>
              <a:t>Doses based on PVDIS as approved</a:t>
            </a:r>
          </a:p>
          <a:p>
            <a:pPr lvl="2"/>
            <a:endParaRPr lang="en-US" sz="2400" i="1" dirty="0">
              <a:solidFill>
                <a:srgbClr val="0000FF"/>
              </a:solidFill>
            </a:endParaRPr>
          </a:p>
          <a:p>
            <a:r>
              <a:rPr lang="en-US" sz="2400" dirty="0"/>
              <a:t>Uses same GEANT4 simulation as PREX, CREX, Moller, and SoLID (</a:t>
            </a:r>
            <a:r>
              <a:rPr lang="en-US" sz="2400" baseline="30000" dirty="0"/>
              <a:t>48</a:t>
            </a:r>
            <a:r>
              <a:rPr lang="en-US" sz="2400" dirty="0"/>
              <a:t>Ca results are also consistent with scaling from PVDIS doses)</a:t>
            </a:r>
            <a:endParaRPr lang="en-US" sz="2000" dirty="0"/>
          </a:p>
          <a:p>
            <a:r>
              <a:rPr lang="en-US" sz="2400" dirty="0"/>
              <a:t>SoLID working on improved shielding configurations to reduce site boundary and dose to electronics</a:t>
            </a:r>
          </a:p>
        </p:txBody>
      </p:sp>
      <p:sp>
        <p:nvSpPr>
          <p:cNvPr id="9" name="Rectangle 8">
            <a:extLst>
              <a:ext uri="{FF2B5EF4-FFF2-40B4-BE49-F238E27FC236}">
                <a16:creationId xmlns:a16="http://schemas.microsoft.com/office/drawing/2014/main" id="{6F0488F1-B49A-4594-BB1D-C1F798575758}"/>
              </a:ext>
            </a:extLst>
          </p:cNvPr>
          <p:cNvSpPr/>
          <p:nvPr/>
        </p:nvSpPr>
        <p:spPr>
          <a:xfrm>
            <a:off x="8232826" y="4604147"/>
            <a:ext cx="2707701" cy="646331"/>
          </a:xfrm>
          <a:prstGeom prst="rect">
            <a:avLst/>
          </a:prstGeom>
        </p:spPr>
        <p:txBody>
          <a:bodyPr wrap="square">
            <a:spAutoFit/>
          </a:bodyPr>
          <a:lstStyle/>
          <a:p>
            <a:r>
              <a:rPr lang="en-US" dirty="0"/>
              <a:t>Pre-CDR does not include PVEMC-specific estimates</a:t>
            </a:r>
          </a:p>
        </p:txBody>
      </p:sp>
    </p:spTree>
    <p:extLst>
      <p:ext uri="{BB962C8B-B14F-4D97-AF65-F5344CB8AC3E}">
        <p14:creationId xmlns:p14="http://schemas.microsoft.com/office/powerpoint/2010/main" val="1068224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0D4C12-8B31-44FF-931E-B60ED74BC6C5}"/>
              </a:ext>
            </a:extLst>
          </p:cNvPr>
          <p:cNvPicPr>
            <a:picLocks noChangeAspect="1"/>
          </p:cNvPicPr>
          <p:nvPr/>
        </p:nvPicPr>
        <p:blipFill>
          <a:blip r:embed="rId3"/>
          <a:stretch>
            <a:fillRect/>
          </a:stretch>
        </p:blipFill>
        <p:spPr>
          <a:xfrm>
            <a:off x="-29773" y="3761817"/>
            <a:ext cx="6125773" cy="3044727"/>
          </a:xfrm>
          <a:prstGeom prst="rect">
            <a:avLst/>
          </a:prstGeom>
        </p:spPr>
      </p:pic>
      <p:sp>
        <p:nvSpPr>
          <p:cNvPr id="2" name="Title 1">
            <a:extLst>
              <a:ext uri="{FF2B5EF4-FFF2-40B4-BE49-F238E27FC236}">
                <a16:creationId xmlns:a16="http://schemas.microsoft.com/office/drawing/2014/main" id="{99387356-DCAA-1E7D-D2C3-865AE17874E4}"/>
              </a:ext>
            </a:extLst>
          </p:cNvPr>
          <p:cNvSpPr>
            <a:spLocks noGrp="1"/>
          </p:cNvSpPr>
          <p:nvPr>
            <p:ph type="title"/>
          </p:nvPr>
        </p:nvSpPr>
        <p:spPr>
          <a:xfrm>
            <a:off x="838200" y="365125"/>
            <a:ext cx="10515600" cy="1325563"/>
          </a:xfrm>
        </p:spPr>
        <p:txBody>
          <a:bodyPr/>
          <a:lstStyle/>
          <a:p>
            <a:r>
              <a:rPr lang="en-US" dirty="0">
                <a:solidFill>
                  <a:schemeClr val="accent2"/>
                </a:solidFill>
              </a:rPr>
              <a:t>Radiation</a:t>
            </a:r>
          </a:p>
        </p:txBody>
      </p:sp>
      <p:pic>
        <p:nvPicPr>
          <p:cNvPr id="4" name="Picture 3">
            <a:extLst>
              <a:ext uri="{FF2B5EF4-FFF2-40B4-BE49-F238E27FC236}">
                <a16:creationId xmlns:a16="http://schemas.microsoft.com/office/drawing/2014/main" id="{40657DEF-F072-64F9-AD8C-7E5FBCF3A73D}"/>
              </a:ext>
            </a:extLst>
          </p:cNvPr>
          <p:cNvPicPr>
            <a:picLocks noChangeAspect="1"/>
          </p:cNvPicPr>
          <p:nvPr/>
        </p:nvPicPr>
        <p:blipFill>
          <a:blip r:embed="rId4"/>
          <a:stretch>
            <a:fillRect/>
          </a:stretch>
        </p:blipFill>
        <p:spPr>
          <a:xfrm>
            <a:off x="388994" y="1240971"/>
            <a:ext cx="5152081" cy="2006600"/>
          </a:xfrm>
          <a:prstGeom prst="rect">
            <a:avLst/>
          </a:prstGeom>
        </p:spPr>
      </p:pic>
      <p:sp>
        <p:nvSpPr>
          <p:cNvPr id="5" name="TextBox 4">
            <a:extLst>
              <a:ext uri="{FF2B5EF4-FFF2-40B4-BE49-F238E27FC236}">
                <a16:creationId xmlns:a16="http://schemas.microsoft.com/office/drawing/2014/main" id="{A07070DA-E0F5-3F33-5CC1-9EDB9B630118}"/>
              </a:ext>
            </a:extLst>
          </p:cNvPr>
          <p:cNvSpPr txBox="1"/>
          <p:nvPr/>
        </p:nvSpPr>
        <p:spPr>
          <a:xfrm>
            <a:off x="993981" y="3183022"/>
            <a:ext cx="3942105" cy="369332"/>
          </a:xfrm>
          <a:prstGeom prst="rect">
            <a:avLst/>
          </a:prstGeom>
          <a:noFill/>
        </p:spPr>
        <p:txBody>
          <a:bodyPr wrap="none" rtlCol="0">
            <a:spAutoFit/>
          </a:bodyPr>
          <a:lstStyle/>
          <a:p>
            <a:r>
              <a:rPr lang="en-US" dirty="0"/>
              <a:t>Comparison to previous experiments</a:t>
            </a:r>
          </a:p>
        </p:txBody>
      </p:sp>
      <p:pic>
        <p:nvPicPr>
          <p:cNvPr id="7" name="Picture 6">
            <a:extLst>
              <a:ext uri="{FF2B5EF4-FFF2-40B4-BE49-F238E27FC236}">
                <a16:creationId xmlns:a16="http://schemas.microsoft.com/office/drawing/2014/main" id="{835A68A9-0D4F-CDB6-E76A-2E73E45E92B3}"/>
              </a:ext>
            </a:extLst>
          </p:cNvPr>
          <p:cNvPicPr>
            <a:picLocks noChangeAspect="1"/>
          </p:cNvPicPr>
          <p:nvPr/>
        </p:nvPicPr>
        <p:blipFill>
          <a:blip r:embed="rId5"/>
          <a:stretch>
            <a:fillRect/>
          </a:stretch>
        </p:blipFill>
        <p:spPr>
          <a:xfrm>
            <a:off x="5852100" y="979240"/>
            <a:ext cx="5606545" cy="3396343"/>
          </a:xfrm>
          <a:prstGeom prst="rect">
            <a:avLst/>
          </a:prstGeom>
        </p:spPr>
      </p:pic>
      <p:sp>
        <p:nvSpPr>
          <p:cNvPr id="8" name="TextBox 7">
            <a:extLst>
              <a:ext uri="{FF2B5EF4-FFF2-40B4-BE49-F238E27FC236}">
                <a16:creationId xmlns:a16="http://schemas.microsoft.com/office/drawing/2014/main" id="{613AF434-F33C-1443-630F-7244C68B0262}"/>
              </a:ext>
            </a:extLst>
          </p:cNvPr>
          <p:cNvSpPr txBox="1"/>
          <p:nvPr/>
        </p:nvSpPr>
        <p:spPr>
          <a:xfrm>
            <a:off x="6204474" y="4522507"/>
            <a:ext cx="5758543" cy="1754326"/>
          </a:xfrm>
          <a:prstGeom prst="rect">
            <a:avLst/>
          </a:prstGeom>
          <a:noFill/>
        </p:spPr>
        <p:txBody>
          <a:bodyPr wrap="square" rtlCol="0">
            <a:spAutoFit/>
          </a:bodyPr>
          <a:lstStyle/>
          <a:p>
            <a:r>
              <a:rPr lang="en-US" dirty="0"/>
              <a:t>Electronics damage threshold exceeded only in area near downstream beamline (FLUKA simulations)</a:t>
            </a:r>
          </a:p>
          <a:p>
            <a:endParaRPr lang="en-US" dirty="0"/>
          </a:p>
          <a:p>
            <a:r>
              <a:rPr lang="en-US" dirty="0"/>
              <a:t>Electronics (except limited GEM readout electronics) can be placed away from high-radiation areas; all electronics will have local shielding</a:t>
            </a:r>
          </a:p>
        </p:txBody>
      </p:sp>
    </p:spTree>
    <p:extLst>
      <p:ext uri="{BB962C8B-B14F-4D97-AF65-F5344CB8AC3E}">
        <p14:creationId xmlns:p14="http://schemas.microsoft.com/office/powerpoint/2010/main" val="1744421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BF2188-784B-4022-AAC3-9315D8B78E8F}"/>
              </a:ext>
            </a:extLst>
          </p:cNvPr>
          <p:cNvSpPr>
            <a:spLocks noGrp="1"/>
          </p:cNvSpPr>
          <p:nvPr>
            <p:ph type="title"/>
          </p:nvPr>
        </p:nvSpPr>
        <p:spPr/>
        <p:txBody>
          <a:bodyPr/>
          <a:lstStyle/>
          <a:p>
            <a:endParaRPr lang="en-US"/>
          </a:p>
        </p:txBody>
      </p:sp>
      <p:pic>
        <p:nvPicPr>
          <p:cNvPr id="10" name="Picture 9">
            <a:extLst>
              <a:ext uri="{FF2B5EF4-FFF2-40B4-BE49-F238E27FC236}">
                <a16:creationId xmlns:a16="http://schemas.microsoft.com/office/drawing/2014/main" id="{3AAAA356-D176-4EDE-8049-5635FA7A0DAC}"/>
              </a:ext>
            </a:extLst>
          </p:cNvPr>
          <p:cNvPicPr>
            <a:picLocks noChangeAspect="1"/>
          </p:cNvPicPr>
          <p:nvPr/>
        </p:nvPicPr>
        <p:blipFill rotWithShape="1">
          <a:blip r:embed="rId3"/>
          <a:srcRect l="1641" r="9872"/>
          <a:stretch/>
        </p:blipFill>
        <p:spPr>
          <a:xfrm>
            <a:off x="-1" y="51456"/>
            <a:ext cx="12027049" cy="6755634"/>
          </a:xfrm>
          <a:prstGeom prst="rect">
            <a:avLst/>
          </a:prstGeom>
        </p:spPr>
      </p:pic>
    </p:spTree>
    <p:extLst>
      <p:ext uri="{BB962C8B-B14F-4D97-AF65-F5344CB8AC3E}">
        <p14:creationId xmlns:p14="http://schemas.microsoft.com/office/powerpoint/2010/main" val="574014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97B968-8843-4312-93D2-283F58852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27" y="1081301"/>
            <a:ext cx="5363323" cy="3029373"/>
          </a:xfrm>
          <a:prstGeom prst="rect">
            <a:avLst/>
          </a:prstGeom>
        </p:spPr>
      </p:pic>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Model-dependent corrections and uncertainties</a:t>
            </a:r>
          </a:p>
        </p:txBody>
      </p:sp>
      <p:sp>
        <p:nvSpPr>
          <p:cNvPr id="4" name="Rectangle 3">
            <a:extLst>
              <a:ext uri="{FF2B5EF4-FFF2-40B4-BE49-F238E27FC236}">
                <a16:creationId xmlns:a16="http://schemas.microsoft.com/office/drawing/2014/main" id="{D0A4C64E-28BD-4223-B401-C3BF7F634A95}"/>
              </a:ext>
            </a:extLst>
          </p:cNvPr>
          <p:cNvSpPr/>
          <p:nvPr/>
        </p:nvSpPr>
        <p:spPr>
          <a:xfrm>
            <a:off x="6310574" y="1326595"/>
            <a:ext cx="5818876" cy="615553"/>
          </a:xfrm>
          <a:prstGeom prst="rect">
            <a:avLst/>
          </a:prstGeom>
        </p:spPr>
        <p:txBody>
          <a:bodyPr wrap="square">
            <a:spAutoFit/>
          </a:bodyPr>
          <a:lstStyle/>
          <a:p>
            <a:r>
              <a:rPr lang="en-US" dirty="0"/>
              <a:t>0.4% normalization uncertainty (polarimetry)</a:t>
            </a:r>
          </a:p>
          <a:p>
            <a:r>
              <a:rPr lang="en-US" sz="1600" b="1" dirty="0">
                <a:solidFill>
                  <a:srgbClr val="C00000"/>
                </a:solidFill>
                <a:highlight>
                  <a:srgbClr val="FFFF00"/>
                </a:highlight>
              </a:rPr>
              <a:t>Note: double counted, as </a:t>
            </a:r>
            <a:r>
              <a:rPr lang="en-US" sz="1600" b="1" dirty="0" err="1">
                <a:solidFill>
                  <a:srgbClr val="C00000"/>
                </a:solidFill>
                <a:highlight>
                  <a:srgbClr val="FFFF00"/>
                </a:highlight>
              </a:rPr>
              <a:t>pt</a:t>
            </a:r>
            <a:r>
              <a:rPr lang="en-US" sz="1600" b="1" dirty="0">
                <a:solidFill>
                  <a:srgbClr val="C00000"/>
                </a:solidFill>
                <a:highlight>
                  <a:srgbClr val="FFFF00"/>
                </a:highlight>
              </a:rPr>
              <a:t>-to-</a:t>
            </a:r>
            <a:r>
              <a:rPr lang="en-US" sz="1600" b="1" dirty="0" err="1">
                <a:solidFill>
                  <a:srgbClr val="C00000"/>
                </a:solidFill>
                <a:highlight>
                  <a:srgbClr val="FFFF00"/>
                </a:highlight>
              </a:rPr>
              <a:t>pt</a:t>
            </a:r>
            <a:r>
              <a:rPr lang="en-US" sz="1600" b="1" dirty="0">
                <a:solidFill>
                  <a:srgbClr val="C00000"/>
                </a:solidFill>
                <a:highlight>
                  <a:srgbClr val="FFFF00"/>
                </a:highlight>
              </a:rPr>
              <a:t> AND norm. in sensitivity studies</a:t>
            </a:r>
          </a:p>
        </p:txBody>
      </p:sp>
      <p:sp>
        <p:nvSpPr>
          <p:cNvPr id="6" name="Rectangle 5">
            <a:extLst>
              <a:ext uri="{FF2B5EF4-FFF2-40B4-BE49-F238E27FC236}">
                <a16:creationId xmlns:a16="http://schemas.microsoft.com/office/drawing/2014/main" id="{E9F90986-BC7B-4964-9E3D-948457097456}"/>
              </a:ext>
            </a:extLst>
          </p:cNvPr>
          <p:cNvSpPr/>
          <p:nvPr/>
        </p:nvSpPr>
        <p:spPr>
          <a:xfrm>
            <a:off x="338470" y="2544182"/>
            <a:ext cx="5281746" cy="88061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EAAC109-6E63-4428-8F53-768F15351DD6}"/>
              </a:ext>
            </a:extLst>
          </p:cNvPr>
          <p:cNvCxnSpPr>
            <a:cxnSpLocks/>
          </p:cNvCxnSpPr>
          <p:nvPr/>
        </p:nvCxnSpPr>
        <p:spPr>
          <a:xfrm flipH="1">
            <a:off x="5644351" y="2907121"/>
            <a:ext cx="66622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4AE0B50-CF7F-480B-A11F-1DFBA0839647}"/>
              </a:ext>
            </a:extLst>
          </p:cNvPr>
          <p:cNvSpPr/>
          <p:nvPr/>
        </p:nvSpPr>
        <p:spPr>
          <a:xfrm>
            <a:off x="6310574" y="2721746"/>
            <a:ext cx="5639243" cy="646331"/>
          </a:xfrm>
          <a:prstGeom prst="rect">
            <a:avLst/>
          </a:prstGeom>
        </p:spPr>
        <p:txBody>
          <a:bodyPr wrap="square">
            <a:spAutoFit/>
          </a:bodyPr>
          <a:lstStyle/>
          <a:p>
            <a:r>
              <a:rPr lang="en-US" dirty="0"/>
              <a:t>Estimated model-dependence, treated as experimental systematics in sensitivity studies</a:t>
            </a:r>
            <a:endParaRPr lang="en-US" dirty="0">
              <a:solidFill>
                <a:srgbClr val="C00000"/>
              </a:solidFill>
            </a:endParaRPr>
          </a:p>
        </p:txBody>
      </p:sp>
      <p:sp>
        <p:nvSpPr>
          <p:cNvPr id="14" name="Rectangle 13">
            <a:extLst>
              <a:ext uri="{FF2B5EF4-FFF2-40B4-BE49-F238E27FC236}">
                <a16:creationId xmlns:a16="http://schemas.microsoft.com/office/drawing/2014/main" id="{18A5E20F-4FD3-4A4F-BE1F-CF54CE97710E}"/>
              </a:ext>
            </a:extLst>
          </p:cNvPr>
          <p:cNvSpPr/>
          <p:nvPr/>
        </p:nvSpPr>
        <p:spPr>
          <a:xfrm>
            <a:off x="329502" y="1409249"/>
            <a:ext cx="5281746" cy="29045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1F7E0BD-0144-4D7F-9E3B-DD6F1C53FB35}"/>
              </a:ext>
            </a:extLst>
          </p:cNvPr>
          <p:cNvCxnSpPr>
            <a:cxnSpLocks/>
          </p:cNvCxnSpPr>
          <p:nvPr/>
        </p:nvCxnSpPr>
        <p:spPr>
          <a:xfrm flipH="1">
            <a:off x="5635385" y="1510413"/>
            <a:ext cx="66622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6494B53-65FE-4D9E-A0E4-2B2E93A4760A}"/>
              </a:ext>
            </a:extLst>
          </p:cNvPr>
          <p:cNvSpPr/>
          <p:nvPr/>
        </p:nvSpPr>
        <p:spPr>
          <a:xfrm>
            <a:off x="281027" y="4260366"/>
            <a:ext cx="11197382" cy="2585323"/>
          </a:xfrm>
          <a:prstGeom prst="rect">
            <a:avLst/>
          </a:prstGeom>
        </p:spPr>
        <p:txBody>
          <a:bodyPr wrap="square">
            <a:spAutoFit/>
          </a:bodyPr>
          <a:lstStyle/>
          <a:p>
            <a:r>
              <a:rPr lang="en-US" dirty="0"/>
              <a:t>Details/breakdown:</a:t>
            </a:r>
          </a:p>
          <a:p>
            <a:r>
              <a:rPr lang="en-US" b="1" dirty="0" err="1"/>
              <a:t>R</a:t>
            </a:r>
            <a:r>
              <a:rPr lang="en-US" b="1" baseline="30000" dirty="0" err="1">
                <a:latin typeface="Symbol" panose="05050102010706020507" pitchFamily="18" charset="2"/>
              </a:rPr>
              <a:t>g</a:t>
            </a:r>
            <a:r>
              <a:rPr lang="en-US" dirty="0"/>
              <a:t>: PRD, 77:114023 (2008) – correction up to 2%, </a:t>
            </a:r>
            <a:r>
              <a:rPr lang="en-US" dirty="0">
                <a:solidFill>
                  <a:srgbClr val="C00000"/>
                </a:solidFill>
              </a:rPr>
              <a:t>0.1% a1 uncertainty </a:t>
            </a:r>
            <a:r>
              <a:rPr lang="en-US" dirty="0"/>
              <a:t>based on R1990 fit is [new data to be taken]</a:t>
            </a:r>
          </a:p>
          <a:p>
            <a:r>
              <a:rPr lang="en-US" b="1" dirty="0" err="1"/>
              <a:t>R</a:t>
            </a:r>
            <a:r>
              <a:rPr lang="en-US" b="1" baseline="30000" dirty="0" err="1">
                <a:latin typeface="Symbol" panose="05050102010706020507" pitchFamily="18" charset="2"/>
              </a:rPr>
              <a:t>gZ</a:t>
            </a:r>
            <a:r>
              <a:rPr lang="en-US" b="1" dirty="0"/>
              <a:t>/</a:t>
            </a:r>
            <a:r>
              <a:rPr lang="en-US" b="1" dirty="0" err="1"/>
              <a:t>R</a:t>
            </a:r>
            <a:r>
              <a:rPr lang="en-US" b="1" baseline="30000" dirty="0" err="1">
                <a:latin typeface="Symbol" panose="05050102010706020507" pitchFamily="18" charset="2"/>
              </a:rPr>
              <a:t>g</a:t>
            </a:r>
            <a:r>
              <a:rPr lang="en-US" b="1" baseline="30000" dirty="0">
                <a:latin typeface="Symbol" panose="05050102010706020507" pitchFamily="18" charset="2"/>
              </a:rPr>
              <a:t> </a:t>
            </a:r>
            <a:r>
              <a:rPr lang="en-US" dirty="0"/>
              <a:t>: PRD84, 074008 (2011) estimated expected deviation for proton from target mass effects to be &lt;4%, roughly half that for 2H and 48Ca, giving </a:t>
            </a:r>
            <a:r>
              <a:rPr lang="en-US" dirty="0">
                <a:solidFill>
                  <a:srgbClr val="C00000"/>
                </a:solidFill>
              </a:rPr>
              <a:t>0.1% a1 uncertainty</a:t>
            </a:r>
            <a:r>
              <a:rPr lang="en-US" dirty="0"/>
              <a:t>. Assume </a:t>
            </a:r>
            <a:r>
              <a:rPr lang="en-US" dirty="0">
                <a:solidFill>
                  <a:srgbClr val="C00000"/>
                </a:solidFill>
              </a:rPr>
              <a:t>additional 0.1% for other effects on </a:t>
            </a:r>
            <a:r>
              <a:rPr lang="en-US" b="1" dirty="0" err="1">
                <a:solidFill>
                  <a:srgbClr val="C00000"/>
                </a:solidFill>
              </a:rPr>
              <a:t>R</a:t>
            </a:r>
            <a:r>
              <a:rPr lang="en-US" b="1" baseline="30000" dirty="0" err="1">
                <a:solidFill>
                  <a:srgbClr val="C00000"/>
                </a:solidFill>
                <a:latin typeface="Symbol" panose="05050102010706020507" pitchFamily="18" charset="2"/>
              </a:rPr>
              <a:t>gZ</a:t>
            </a:r>
            <a:endParaRPr lang="en-US" dirty="0">
              <a:solidFill>
                <a:srgbClr val="C00000"/>
              </a:solidFill>
            </a:endParaRPr>
          </a:p>
          <a:p>
            <a:r>
              <a:rPr lang="en-US" b="1" dirty="0"/>
              <a:t>CSV: </a:t>
            </a:r>
            <a:r>
              <a:rPr lang="en-US" dirty="0"/>
              <a:t>Constrained by SoLID-LD2 </a:t>
            </a:r>
            <a:r>
              <a:rPr lang="en-US" dirty="0">
                <a:sym typeface="Wingdings" panose="05000000000000000000" pitchFamily="2" charset="2"/>
              </a:rPr>
              <a:t> </a:t>
            </a:r>
            <a:r>
              <a:rPr lang="en-US" dirty="0">
                <a:solidFill>
                  <a:srgbClr val="C00000"/>
                </a:solidFill>
                <a:sym typeface="Wingdings" panose="05000000000000000000" pitchFamily="2" charset="2"/>
              </a:rPr>
              <a:t>0.2% uncertainty</a:t>
            </a:r>
            <a:endParaRPr lang="en-US" dirty="0">
              <a:solidFill>
                <a:srgbClr val="C00000"/>
              </a:solidFill>
            </a:endParaRPr>
          </a:p>
          <a:p>
            <a:r>
              <a:rPr lang="en-US" b="1" dirty="0"/>
              <a:t>d(x)/u(x): </a:t>
            </a:r>
            <a:r>
              <a:rPr lang="en-US" dirty="0"/>
              <a:t>CJ15 fit gives uncertainty of 0.006 on d/u, but global fits give somewhat inconsistent results. Efforts are underway to understand these differences; we assume d/u uncertainty of 0.01 will be reasonable at the time of publication; especially after new results from BoNUS12 and PVDIS-LH2 </a:t>
            </a:r>
            <a:r>
              <a:rPr lang="en-US" dirty="0">
                <a:sym typeface="Wingdings" panose="05000000000000000000" pitchFamily="2" charset="2"/>
              </a:rPr>
              <a:t> </a:t>
            </a:r>
            <a:r>
              <a:rPr lang="en-US" dirty="0">
                <a:solidFill>
                  <a:srgbClr val="C00000"/>
                </a:solidFill>
                <a:sym typeface="Wingdings" panose="05000000000000000000" pitchFamily="2" charset="2"/>
              </a:rPr>
              <a:t>0.2% on a1</a:t>
            </a:r>
            <a:r>
              <a:rPr lang="en-US" dirty="0"/>
              <a:t>. Sea-quark uncertainty </a:t>
            </a:r>
            <a:r>
              <a:rPr lang="en-US" dirty="0">
                <a:solidFill>
                  <a:srgbClr val="C00000"/>
                </a:solidFill>
              </a:rPr>
              <a:t>is &lt;0.1% </a:t>
            </a:r>
            <a:r>
              <a:rPr lang="en-US" dirty="0"/>
              <a:t>except for lowest x (which has a 1.3% total uncertainty).</a:t>
            </a:r>
            <a:endParaRPr lang="en-US" dirty="0">
              <a:solidFill>
                <a:srgbClr val="C00000"/>
              </a:solidFill>
            </a:endParaRPr>
          </a:p>
        </p:txBody>
      </p:sp>
      <p:cxnSp>
        <p:nvCxnSpPr>
          <p:cNvPr id="18" name="Straight Connector 17">
            <a:extLst>
              <a:ext uri="{FF2B5EF4-FFF2-40B4-BE49-F238E27FC236}">
                <a16:creationId xmlns:a16="http://schemas.microsoft.com/office/drawing/2014/main" id="{188EF724-851E-4B6A-9B4D-0B24EE337D12}"/>
              </a:ext>
            </a:extLst>
          </p:cNvPr>
          <p:cNvCxnSpPr>
            <a:cxnSpLocks/>
          </p:cNvCxnSpPr>
          <p:nvPr/>
        </p:nvCxnSpPr>
        <p:spPr>
          <a:xfrm flipH="1">
            <a:off x="5529431" y="2134358"/>
            <a:ext cx="8044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E83AFC3-7226-426A-BD47-025F52FAC6F9}"/>
              </a:ext>
            </a:extLst>
          </p:cNvPr>
          <p:cNvSpPr/>
          <p:nvPr/>
        </p:nvSpPr>
        <p:spPr>
          <a:xfrm>
            <a:off x="6323123" y="1959741"/>
            <a:ext cx="5639243" cy="646331"/>
          </a:xfrm>
          <a:prstGeom prst="rect">
            <a:avLst/>
          </a:prstGeom>
        </p:spPr>
        <p:txBody>
          <a:bodyPr wrap="square">
            <a:spAutoFit/>
          </a:bodyPr>
          <a:lstStyle/>
          <a:p>
            <a:r>
              <a:rPr lang="en-US" dirty="0"/>
              <a:t>Needs to be verified; still expect ~0.1% level</a:t>
            </a:r>
          </a:p>
          <a:p>
            <a:endParaRPr lang="en-US" dirty="0">
              <a:solidFill>
                <a:srgbClr val="C00000"/>
              </a:solidFill>
            </a:endParaRPr>
          </a:p>
        </p:txBody>
      </p:sp>
    </p:spTree>
    <p:extLst>
      <p:ext uri="{BB962C8B-B14F-4D97-AF65-F5344CB8AC3E}">
        <p14:creationId xmlns:p14="http://schemas.microsoft.com/office/powerpoint/2010/main" val="2839896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138651"/>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TRACKING</a:t>
            </a:r>
          </a:p>
        </p:txBody>
      </p:sp>
      <p:graphicFrame>
        <p:nvGraphicFramePr>
          <p:cNvPr id="4" name="Content Placeholder 3">
            <a:extLst>
              <a:ext uri="{FF2B5EF4-FFF2-40B4-BE49-F238E27FC236}">
                <a16:creationId xmlns:a16="http://schemas.microsoft.com/office/drawing/2014/main" id="{FA15269E-7A96-47AD-A053-89768FB1B219}"/>
              </a:ext>
            </a:extLst>
          </p:cNvPr>
          <p:cNvGraphicFramePr>
            <a:graphicFrameLocks noGrp="1"/>
          </p:cNvGraphicFramePr>
          <p:nvPr>
            <p:ph idx="1"/>
            <p:extLst>
              <p:ext uri="{D42A27DB-BD31-4B8C-83A1-F6EECF244321}">
                <p14:modId xmlns:p14="http://schemas.microsoft.com/office/powerpoint/2010/main" val="733851369"/>
              </p:ext>
            </p:extLst>
          </p:nvPr>
        </p:nvGraphicFramePr>
        <p:xfrm>
          <a:off x="6593134" y="91732"/>
          <a:ext cx="5480333" cy="1549400"/>
        </p:xfrm>
        <a:graphic>
          <a:graphicData uri="http://schemas.openxmlformats.org/drawingml/2006/table">
            <a:tbl>
              <a:tblPr/>
              <a:tblGrid>
                <a:gridCol w="1696956">
                  <a:extLst>
                    <a:ext uri="{9D8B030D-6E8A-4147-A177-3AD203B41FA5}">
                      <a16:colId xmlns:a16="http://schemas.microsoft.com/office/drawing/2014/main" val="3450667307"/>
                    </a:ext>
                  </a:extLst>
                </a:gridCol>
                <a:gridCol w="1928780">
                  <a:extLst>
                    <a:ext uri="{9D8B030D-6E8A-4147-A177-3AD203B41FA5}">
                      <a16:colId xmlns:a16="http://schemas.microsoft.com/office/drawing/2014/main" val="1279948790"/>
                    </a:ext>
                  </a:extLst>
                </a:gridCol>
                <a:gridCol w="1854597">
                  <a:extLst>
                    <a:ext uri="{9D8B030D-6E8A-4147-A177-3AD203B41FA5}">
                      <a16:colId xmlns:a16="http://schemas.microsoft.com/office/drawing/2014/main" val="3707322520"/>
                    </a:ext>
                  </a:extLst>
                </a:gridCol>
              </a:tblGrid>
              <a:tr h="437050">
                <a:tc>
                  <a:txBody>
                    <a:bodyPr/>
                    <a:lstStyle/>
                    <a:p>
                      <a:pPr fontAlgn="t"/>
                      <a:br>
                        <a:rPr lang="en-US" b="1">
                          <a:effectLst/>
                        </a:rPr>
                      </a:br>
                      <a:endParaRPr lang="en-US" b="1">
                        <a:effectLst/>
                      </a:endParaRPr>
                    </a:p>
                  </a:txBody>
                  <a:tcPr marL="88900" marR="88900" marT="50800" marB="5080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9EFF7"/>
                    </a:solidFill>
                  </a:tcPr>
                </a:tc>
                <a:tc>
                  <a:txBody>
                    <a:bodyPr/>
                    <a:lstStyle/>
                    <a:p>
                      <a:pPr algn="ctr" rtl="0" fontAlgn="t">
                        <a:spcBef>
                          <a:spcPts val="0"/>
                        </a:spcBef>
                        <a:spcAft>
                          <a:spcPts val="0"/>
                        </a:spcAft>
                      </a:pPr>
                      <a:r>
                        <a:rPr lang="en-US" sz="1300" b="1" i="0" u="none" strike="noStrike">
                          <a:solidFill>
                            <a:srgbClr val="000000"/>
                          </a:solidFill>
                          <a:effectLst/>
                          <a:latin typeface="Calibri" panose="020F0502020204030204" pitchFamily="34" charset="0"/>
                        </a:rPr>
                        <a:t>Single track efficiency [%]</a:t>
                      </a:r>
                      <a:endParaRPr lang="en-US" b="1">
                        <a:effectLst/>
                      </a:endParaRPr>
                    </a:p>
                  </a:txBody>
                  <a:tcPr marL="88900" marR="88900" marT="50800" marB="5080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9EFF7"/>
                    </a:solidFill>
                  </a:tcPr>
                </a:tc>
                <a:tc>
                  <a:txBody>
                    <a:bodyPr/>
                    <a:lstStyle/>
                    <a:p>
                      <a:pPr algn="ctr" rtl="0" fontAlgn="t">
                        <a:spcBef>
                          <a:spcPts val="0"/>
                        </a:spcBef>
                        <a:spcAft>
                          <a:spcPts val="0"/>
                        </a:spcAft>
                      </a:pPr>
                      <a:r>
                        <a:rPr lang="en-US" sz="1300" b="1" i="0" u="none" strike="noStrike">
                          <a:solidFill>
                            <a:srgbClr val="000000"/>
                          </a:solidFill>
                          <a:effectLst/>
                          <a:latin typeface="Calibri" panose="020F0502020204030204" pitchFamily="34" charset="0"/>
                        </a:rPr>
                        <a:t>Single track accuracy [%]</a:t>
                      </a:r>
                      <a:endParaRPr lang="en-US" b="1">
                        <a:effectLst/>
                      </a:endParaRPr>
                    </a:p>
                  </a:txBody>
                  <a:tcPr marL="88900" marR="88900" marT="50800" marB="5080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9EFF7"/>
                    </a:solidFill>
                  </a:tcPr>
                </a:tc>
                <a:extLst>
                  <a:ext uri="{0D108BD9-81ED-4DB2-BD59-A6C34878D82A}">
                    <a16:rowId xmlns:a16="http://schemas.microsoft.com/office/drawing/2014/main" val="4180597773"/>
                  </a:ext>
                </a:extLst>
              </a:tr>
              <a:tr h="201453">
                <a:tc>
                  <a:txBody>
                    <a:bodyPr/>
                    <a:lstStyle/>
                    <a:p>
                      <a:pPr algn="ctr" rtl="0" fontAlgn="t">
                        <a:spcBef>
                          <a:spcPts val="0"/>
                        </a:spcBef>
                        <a:spcAft>
                          <a:spcPts val="0"/>
                        </a:spcAft>
                      </a:pPr>
                      <a:r>
                        <a:rPr lang="en-US" sz="1300" b="1" i="0" u="none" strike="noStrike">
                          <a:solidFill>
                            <a:srgbClr val="000000"/>
                          </a:solidFill>
                          <a:effectLst/>
                          <a:latin typeface="Calibri" panose="020F0502020204030204" pitchFamily="34" charset="0"/>
                        </a:rPr>
                        <a:t>0% bg, single strips</a:t>
                      </a:r>
                      <a:endParaRPr lang="en-US" b="1">
                        <a:effectLst/>
                      </a:endParaRPr>
                    </a:p>
                  </a:txBody>
                  <a:tcPr marL="88900" marR="88900" marT="50800" marB="5080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0DEEF"/>
                    </a:solidFill>
                  </a:tcPr>
                </a:tc>
                <a:tc>
                  <a:txBody>
                    <a:bodyPr/>
                    <a:lstStyle/>
                    <a:p>
                      <a:pPr algn="ctr" rtl="0" fontAlgn="t">
                        <a:spcBef>
                          <a:spcPts val="0"/>
                        </a:spcBef>
                        <a:spcAft>
                          <a:spcPts val="0"/>
                        </a:spcAft>
                      </a:pPr>
                      <a:r>
                        <a:rPr lang="en-US" sz="1300" b="1" i="0" u="none" strike="noStrike">
                          <a:solidFill>
                            <a:srgbClr val="000000"/>
                          </a:solidFill>
                          <a:effectLst/>
                          <a:latin typeface="Calibri" panose="020F0502020204030204" pitchFamily="34" charset="0"/>
                        </a:rPr>
                        <a:t>90.7 +/- 0.1</a:t>
                      </a:r>
                      <a:endParaRPr lang="en-US" b="1">
                        <a:effectLst/>
                      </a:endParaRPr>
                    </a:p>
                  </a:txBody>
                  <a:tcPr marL="88900" marR="88900" marT="50800" marB="5080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0DEEF"/>
                    </a:solidFill>
                  </a:tcPr>
                </a:tc>
                <a:tc>
                  <a:txBody>
                    <a:bodyPr/>
                    <a:lstStyle/>
                    <a:p>
                      <a:pPr algn="ctr" rtl="0" fontAlgn="t">
                        <a:spcBef>
                          <a:spcPts val="0"/>
                        </a:spcBef>
                        <a:spcAft>
                          <a:spcPts val="0"/>
                        </a:spcAft>
                      </a:pPr>
                      <a:r>
                        <a:rPr lang="en-US" sz="1300" b="1" i="0" u="none" strike="noStrike">
                          <a:solidFill>
                            <a:srgbClr val="000000"/>
                          </a:solidFill>
                          <a:effectLst/>
                          <a:latin typeface="Calibri" panose="020F0502020204030204" pitchFamily="34" charset="0"/>
                        </a:rPr>
                        <a:t>99.41 +/- 0.00</a:t>
                      </a:r>
                      <a:endParaRPr lang="en-US" b="1">
                        <a:effectLst/>
                      </a:endParaRPr>
                    </a:p>
                  </a:txBody>
                  <a:tcPr marL="88900" marR="88900" marT="50800" marB="5080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0DEEF"/>
                    </a:solidFill>
                  </a:tcPr>
                </a:tc>
                <a:extLst>
                  <a:ext uri="{0D108BD9-81ED-4DB2-BD59-A6C34878D82A}">
                    <a16:rowId xmlns:a16="http://schemas.microsoft.com/office/drawing/2014/main" val="288651576"/>
                  </a:ext>
                </a:extLst>
              </a:tr>
              <a:tr h="201453">
                <a:tc>
                  <a:txBody>
                    <a:bodyPr/>
                    <a:lstStyle/>
                    <a:p>
                      <a:pPr algn="ctr" rtl="0" fontAlgn="t">
                        <a:spcBef>
                          <a:spcPts val="0"/>
                        </a:spcBef>
                        <a:spcAft>
                          <a:spcPts val="0"/>
                        </a:spcAft>
                      </a:pPr>
                      <a:r>
                        <a:rPr lang="en-US" sz="1300" b="1" i="0" u="none" strike="noStrike" dirty="0">
                          <a:solidFill>
                            <a:srgbClr val="000000"/>
                          </a:solidFill>
                          <a:effectLst/>
                          <a:latin typeface="Calibri" panose="020F0502020204030204" pitchFamily="34" charset="0"/>
                        </a:rPr>
                        <a:t>100% </a:t>
                      </a:r>
                      <a:r>
                        <a:rPr lang="en-US" sz="1300" b="1" i="0" u="none" strike="noStrike" dirty="0" err="1">
                          <a:solidFill>
                            <a:srgbClr val="000000"/>
                          </a:solidFill>
                          <a:effectLst/>
                          <a:latin typeface="Calibri" panose="020F0502020204030204" pitchFamily="34" charset="0"/>
                        </a:rPr>
                        <a:t>bg</a:t>
                      </a:r>
                      <a:r>
                        <a:rPr lang="en-US" sz="1300" b="1" i="0" u="none" strike="noStrike" dirty="0">
                          <a:solidFill>
                            <a:srgbClr val="000000"/>
                          </a:solidFill>
                          <a:effectLst/>
                          <a:latin typeface="Calibri" panose="020F0502020204030204" pitchFamily="34" charset="0"/>
                        </a:rPr>
                        <a:t>, single strips</a:t>
                      </a:r>
                      <a:endParaRPr lang="en-US" b="1" dirty="0">
                        <a:effectLst/>
                      </a:endParaRPr>
                    </a:p>
                  </a:txBody>
                  <a:tcPr marL="88900" marR="88900" marT="50800" marB="5080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9EFF7"/>
                    </a:solidFill>
                  </a:tcPr>
                </a:tc>
                <a:tc>
                  <a:txBody>
                    <a:bodyPr/>
                    <a:lstStyle/>
                    <a:p>
                      <a:pPr algn="ctr" rtl="0" fontAlgn="t">
                        <a:spcBef>
                          <a:spcPts val="0"/>
                        </a:spcBef>
                        <a:spcAft>
                          <a:spcPts val="0"/>
                        </a:spcAft>
                      </a:pPr>
                      <a:r>
                        <a:rPr lang="en-US" sz="1300" b="1" i="0" u="none" strike="noStrike" dirty="0">
                          <a:solidFill>
                            <a:srgbClr val="000000"/>
                          </a:solidFill>
                          <a:effectLst/>
                          <a:latin typeface="Calibri" panose="020F0502020204030204" pitchFamily="34" charset="0"/>
                        </a:rPr>
                        <a:t>83.8 +/- 0.5</a:t>
                      </a:r>
                      <a:endParaRPr lang="en-US" b="1" dirty="0">
                        <a:effectLst/>
                      </a:endParaRPr>
                    </a:p>
                  </a:txBody>
                  <a:tcPr marL="88900" marR="88900" marT="50800" marB="5080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9EFF7"/>
                    </a:solidFill>
                  </a:tcPr>
                </a:tc>
                <a:tc>
                  <a:txBody>
                    <a:bodyPr/>
                    <a:lstStyle/>
                    <a:p>
                      <a:pPr algn="ctr" rtl="0" fontAlgn="t">
                        <a:spcBef>
                          <a:spcPts val="0"/>
                        </a:spcBef>
                        <a:spcAft>
                          <a:spcPts val="0"/>
                        </a:spcAft>
                      </a:pPr>
                      <a:r>
                        <a:rPr lang="en-US" sz="1300" b="1" i="0" u="none" strike="noStrike" dirty="0">
                          <a:solidFill>
                            <a:srgbClr val="000000"/>
                          </a:solidFill>
                          <a:effectLst/>
                          <a:latin typeface="Calibri" panose="020F0502020204030204" pitchFamily="34" charset="0"/>
                        </a:rPr>
                        <a:t>81.40 +/- 0.05</a:t>
                      </a:r>
                      <a:endParaRPr lang="en-US" b="1" dirty="0">
                        <a:effectLst/>
                      </a:endParaRPr>
                    </a:p>
                  </a:txBody>
                  <a:tcPr marL="88900" marR="88900" marT="50800" marB="5080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9EFF7"/>
                    </a:solidFill>
                  </a:tcPr>
                </a:tc>
                <a:extLst>
                  <a:ext uri="{0D108BD9-81ED-4DB2-BD59-A6C34878D82A}">
                    <a16:rowId xmlns:a16="http://schemas.microsoft.com/office/drawing/2014/main" val="1016392577"/>
                  </a:ext>
                </a:extLst>
              </a:tr>
              <a:tr h="201453">
                <a:tc>
                  <a:txBody>
                    <a:bodyPr/>
                    <a:lstStyle/>
                    <a:p>
                      <a:pPr algn="ctr" rtl="0" fontAlgn="t">
                        <a:spcBef>
                          <a:spcPts val="0"/>
                        </a:spcBef>
                        <a:spcAft>
                          <a:spcPts val="0"/>
                        </a:spcAft>
                      </a:pPr>
                      <a:r>
                        <a:rPr lang="en-US" sz="1300" b="1" i="0" u="none" strike="noStrike">
                          <a:solidFill>
                            <a:srgbClr val="000000"/>
                          </a:solidFill>
                          <a:effectLst/>
                          <a:latin typeface="Calibri" panose="020F0502020204030204" pitchFamily="34" charset="0"/>
                        </a:rPr>
                        <a:t>100% bg, seg. strips</a:t>
                      </a:r>
                      <a:endParaRPr lang="en-US" b="1">
                        <a:effectLst/>
                      </a:endParaRPr>
                    </a:p>
                  </a:txBody>
                  <a:tcPr marL="88900" marR="88900" marT="50800" marB="5080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0DEEF"/>
                    </a:solidFill>
                  </a:tcPr>
                </a:tc>
                <a:tc>
                  <a:txBody>
                    <a:bodyPr/>
                    <a:lstStyle/>
                    <a:p>
                      <a:pPr algn="ctr" rtl="0" fontAlgn="t">
                        <a:spcBef>
                          <a:spcPts val="0"/>
                        </a:spcBef>
                        <a:spcAft>
                          <a:spcPts val="0"/>
                        </a:spcAft>
                      </a:pPr>
                      <a:r>
                        <a:rPr lang="en-US" sz="1300" b="1" i="0" u="none" strike="noStrike">
                          <a:solidFill>
                            <a:srgbClr val="000000"/>
                          </a:solidFill>
                          <a:effectLst/>
                          <a:latin typeface="Calibri" panose="020F0502020204030204" pitchFamily="34" charset="0"/>
                        </a:rPr>
                        <a:t>83.9 +/- 0.4</a:t>
                      </a:r>
                      <a:endParaRPr lang="en-US" b="1">
                        <a:effectLst/>
                      </a:endParaRPr>
                    </a:p>
                  </a:txBody>
                  <a:tcPr marL="88900" marR="88900" marT="50800" marB="5080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0DEEF"/>
                    </a:solidFill>
                  </a:tcPr>
                </a:tc>
                <a:tc>
                  <a:txBody>
                    <a:bodyPr/>
                    <a:lstStyle/>
                    <a:p>
                      <a:pPr algn="ctr" rtl="0" fontAlgn="t">
                        <a:spcBef>
                          <a:spcPts val="0"/>
                        </a:spcBef>
                        <a:spcAft>
                          <a:spcPts val="0"/>
                        </a:spcAft>
                      </a:pPr>
                      <a:r>
                        <a:rPr lang="en-US" sz="1300" b="1" i="0" u="none" strike="noStrike" dirty="0">
                          <a:solidFill>
                            <a:srgbClr val="000000"/>
                          </a:solidFill>
                          <a:effectLst/>
                          <a:latin typeface="Calibri" panose="020F0502020204030204" pitchFamily="34" charset="0"/>
                        </a:rPr>
                        <a:t>92.49 +/- 0.03</a:t>
                      </a:r>
                      <a:endParaRPr lang="en-US" b="1" dirty="0">
                        <a:effectLst/>
                      </a:endParaRPr>
                    </a:p>
                  </a:txBody>
                  <a:tcPr marL="88900" marR="88900" marT="50800" marB="5080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0DEEF"/>
                    </a:solidFill>
                  </a:tcPr>
                </a:tc>
                <a:extLst>
                  <a:ext uri="{0D108BD9-81ED-4DB2-BD59-A6C34878D82A}">
                    <a16:rowId xmlns:a16="http://schemas.microsoft.com/office/drawing/2014/main" val="1673774376"/>
                  </a:ext>
                </a:extLst>
              </a:tr>
            </a:tbl>
          </a:graphicData>
        </a:graphic>
      </p:graphicFrame>
      <p:pic>
        <p:nvPicPr>
          <p:cNvPr id="1027" name="Picture 3" descr="https://lh6.googleusercontent.com/-vpGI47O7bid-eANHELL4OyQXcA40z867HftfkYhfya97SFcjeg5e6jyb0rWa6-ndOUw1IlvUgzyelTdPu1Gf5XXcN6iUtlF-eFo7vY2CZ6taI0Auwnwyd2gMFj2EinJGOLXfgLKIYpY_xN59Gw">
            <a:extLst>
              <a:ext uri="{FF2B5EF4-FFF2-40B4-BE49-F238E27FC236}">
                <a16:creationId xmlns:a16="http://schemas.microsoft.com/office/drawing/2014/main" id="{FD51337F-DC7F-449B-8EE2-D805575A00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155"/>
          <a:stretch/>
        </p:blipFill>
        <p:spPr bwMode="auto">
          <a:xfrm>
            <a:off x="8266175" y="4052289"/>
            <a:ext cx="3705691" cy="27051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A77879BA-85F7-4EED-9ECE-9BFDBF0F2EEE}"/>
              </a:ext>
            </a:extLst>
          </p:cNvPr>
          <p:cNvSpPr txBox="1">
            <a:spLocks/>
          </p:cNvSpPr>
          <p:nvPr/>
        </p:nvSpPr>
        <p:spPr>
          <a:xfrm>
            <a:off x="393876" y="1387763"/>
            <a:ext cx="6643582" cy="4967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Current tracking algorithm: ~15% tracking inefficiency,    20% “imperfect” tracks (missing real hits or including background hits)</a:t>
            </a:r>
            <a:endParaRPr lang="en-US" sz="2000" i="1" dirty="0">
              <a:solidFill>
                <a:srgbClr val="0000FF"/>
              </a:solidFill>
            </a:endParaRPr>
          </a:p>
          <a:p>
            <a:r>
              <a:rPr lang="en-US" sz="2000" dirty="0"/>
              <a:t>Both of these can be improved with additional development of the tracking; track accuracy can also be improved with segmented detectors</a:t>
            </a:r>
          </a:p>
          <a:p>
            <a:r>
              <a:rPr lang="en-US" sz="2000" dirty="0"/>
              <a:t>Anticipate 90% tracking efficiency with further development (5% loss of </a:t>
            </a:r>
            <a:r>
              <a:rPr lang="en-US" sz="2000" dirty="0" err="1"/>
              <a:t>FoM</a:t>
            </a:r>
            <a:r>
              <a:rPr lang="en-US" sz="2000" dirty="0"/>
              <a:t> – balances 5% overestimate due to double-counting polarization error)</a:t>
            </a:r>
          </a:p>
          <a:p>
            <a:r>
              <a:rPr lang="en-US" sz="2000" dirty="0"/>
              <a:t>Anticipate reduction of imperfect tracks, but even now it is mainly a resolution effect (non-gaussian tails)</a:t>
            </a:r>
          </a:p>
          <a:p>
            <a:pPr lvl="1"/>
            <a:r>
              <a:rPr lang="en-US" sz="1800" dirty="0"/>
              <a:t>Deviation between flavor-dependent models and flavor-independent baseline has minimal x and Q</a:t>
            </a:r>
            <a:r>
              <a:rPr lang="en-US" sz="1800" baseline="30000" dirty="0"/>
              <a:t>2</a:t>
            </a:r>
            <a:r>
              <a:rPr lang="en-US" sz="1800" dirty="0"/>
              <a:t> dependence</a:t>
            </a:r>
          </a:p>
          <a:p>
            <a:pPr lvl="1"/>
            <a:r>
              <a:rPr lang="en-US" sz="1800" dirty="0"/>
              <a:t>PVDIS estimate is 0.2% corrections, but uncertainty will be smaller as we can simulate effect of smearing</a:t>
            </a:r>
            <a:endParaRPr lang="en-US" sz="2000" dirty="0"/>
          </a:p>
          <a:p>
            <a:endParaRPr lang="en-US" sz="2000" dirty="0"/>
          </a:p>
        </p:txBody>
      </p:sp>
      <p:pic>
        <p:nvPicPr>
          <p:cNvPr id="8" name="Picture 3" descr="https://lh6.googleusercontent.com/-vpGI47O7bid-eANHELL4OyQXcA40z867HftfkYhfya97SFcjeg5e6jyb0rWa6-ndOUw1IlvUgzyelTdPu1Gf5XXcN6iUtlF-eFo7vY2CZ6taI0Auwnwyd2gMFj2EinJGOLXfgLKIYpY_xN59Gw">
            <a:extLst>
              <a:ext uri="{FF2B5EF4-FFF2-40B4-BE49-F238E27FC236}">
                <a16:creationId xmlns:a16="http://schemas.microsoft.com/office/drawing/2014/main" id="{E0D8EA96-A586-4AEC-83D6-8839F48AEB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40" r="51472"/>
          <a:stretch/>
        </p:blipFill>
        <p:spPr bwMode="auto">
          <a:xfrm>
            <a:off x="8410222" y="1847789"/>
            <a:ext cx="3536809" cy="248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5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SIDIS</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257298" y="968869"/>
            <a:ext cx="10971534" cy="5828148"/>
          </a:xfrm>
        </p:spPr>
        <p:txBody>
          <a:bodyPr>
            <a:normAutofit/>
          </a:bodyPr>
          <a:lstStyle/>
          <a:p>
            <a:pPr marL="0" indent="0">
              <a:spcBef>
                <a:spcPts val="600"/>
              </a:spcBef>
              <a:buNone/>
            </a:pPr>
            <a:r>
              <a:rPr lang="en-US" sz="2000" dirty="0"/>
              <a:t>SIDIS projections: various target ratios for sums (differences) of </a:t>
            </a:r>
            <a:r>
              <a:rPr lang="en-US" sz="2000" dirty="0">
                <a:latin typeface="Symbol" panose="05050102010706020507" pitchFamily="18" charset="2"/>
              </a:rPr>
              <a:t>p+</a:t>
            </a:r>
            <a:r>
              <a:rPr lang="en-US" sz="2000" dirty="0"/>
              <a:t> (valence u) and </a:t>
            </a:r>
            <a:r>
              <a:rPr lang="en-US" sz="2000" dirty="0">
                <a:latin typeface="Symbol" panose="05050102010706020507" pitchFamily="18" charset="2"/>
              </a:rPr>
              <a:t>p-</a:t>
            </a:r>
            <a:r>
              <a:rPr lang="en-US" sz="2000" dirty="0"/>
              <a:t> (valence d)</a:t>
            </a:r>
          </a:p>
          <a:p>
            <a:pPr marL="0" indent="0">
              <a:spcBef>
                <a:spcPts val="600"/>
              </a:spcBef>
              <a:buNone/>
            </a:pPr>
            <a:r>
              <a:rPr lang="en-US" sz="2000" dirty="0"/>
              <a:t>Symmetric EMC effect and “SRC” model (flavor dependence driven by SRC isospin structure) nearly indistinguishable - </a:t>
            </a:r>
            <a:r>
              <a:rPr lang="en-US" sz="2000" dirty="0">
                <a:solidFill>
                  <a:srgbClr val="0000FF"/>
                </a:solidFill>
              </a:rPr>
              <a:t>Large signal only when the EMC effect is d-quark only</a:t>
            </a:r>
          </a:p>
        </p:txBody>
      </p:sp>
      <p:pic>
        <p:nvPicPr>
          <p:cNvPr id="5" name="Picture 4">
            <a:extLst>
              <a:ext uri="{FF2B5EF4-FFF2-40B4-BE49-F238E27FC236}">
                <a16:creationId xmlns:a16="http://schemas.microsoft.com/office/drawing/2014/main" id="{8015A1C3-36B6-43D8-8950-E4267C0126A2}"/>
              </a:ext>
            </a:extLst>
          </p:cNvPr>
          <p:cNvPicPr>
            <a:picLocks noChangeAspect="1"/>
          </p:cNvPicPr>
          <p:nvPr/>
        </p:nvPicPr>
        <p:blipFill rotWithShape="1">
          <a:blip r:embed="rId3">
            <a:extLst>
              <a:ext uri="{28A0092B-C50C-407E-A947-70E740481C1C}">
                <a14:useLocalDpi xmlns:a14="http://schemas.microsoft.com/office/drawing/2010/main" val="0"/>
              </a:ext>
            </a:extLst>
          </a:blip>
          <a:srcRect b="29105"/>
          <a:stretch/>
        </p:blipFill>
        <p:spPr>
          <a:xfrm>
            <a:off x="1332418" y="2229570"/>
            <a:ext cx="9527163" cy="4425231"/>
          </a:xfrm>
          <a:prstGeom prst="rect">
            <a:avLst/>
          </a:prstGeom>
        </p:spPr>
      </p:pic>
    </p:spTree>
    <p:extLst>
      <p:ext uri="{BB962C8B-B14F-4D97-AF65-F5344CB8AC3E}">
        <p14:creationId xmlns:p14="http://schemas.microsoft.com/office/powerpoint/2010/main" val="1983614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SIDIS</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257299" y="968869"/>
            <a:ext cx="3619758" cy="5828148"/>
          </a:xfrm>
        </p:spPr>
        <p:txBody>
          <a:bodyPr>
            <a:normAutofit/>
          </a:bodyPr>
          <a:lstStyle/>
          <a:p>
            <a:pPr marL="0" indent="0">
              <a:spcBef>
                <a:spcPts val="600"/>
              </a:spcBef>
              <a:buNone/>
            </a:pPr>
            <a:endParaRPr lang="en-US" sz="1200" dirty="0"/>
          </a:p>
          <a:p>
            <a:pPr marL="0" indent="0">
              <a:spcBef>
                <a:spcPts val="600"/>
              </a:spcBef>
              <a:buNone/>
            </a:pPr>
            <a:r>
              <a:rPr lang="en-US" sz="2000" dirty="0">
                <a:solidFill>
                  <a:srgbClr val="0000FF"/>
                </a:solidFill>
              </a:rPr>
              <a:t>Only “KP” and “d-quark only” models give effects above few percent</a:t>
            </a:r>
            <a:r>
              <a:rPr lang="en-US" sz="2000" dirty="0"/>
              <a:t>. Other cases are at most 1-2% effects (systematics limited)</a:t>
            </a:r>
          </a:p>
          <a:p>
            <a:pPr marL="0" indent="0">
              <a:spcBef>
                <a:spcPts val="600"/>
              </a:spcBef>
              <a:buNone/>
            </a:pPr>
            <a:r>
              <a:rPr lang="en-US" sz="1600" dirty="0"/>
              <a:t>“KP” refers to the </a:t>
            </a:r>
            <a:r>
              <a:rPr lang="en-US" sz="1600" dirty="0" err="1"/>
              <a:t>Kulagin</a:t>
            </a:r>
            <a:r>
              <a:rPr lang="en-US" sz="1600" dirty="0"/>
              <a:t>-Petti calculation, but isn’t consistent with KP.  It reproduces the KP EMC effect for 3H and 3He, but applies this as a flavor-independent EMC effect for the SIDIS calculation.</a:t>
            </a:r>
          </a:p>
        </p:txBody>
      </p:sp>
      <p:pic>
        <p:nvPicPr>
          <p:cNvPr id="9" name="Picture 8">
            <a:extLst>
              <a:ext uri="{FF2B5EF4-FFF2-40B4-BE49-F238E27FC236}">
                <a16:creationId xmlns:a16="http://schemas.microsoft.com/office/drawing/2014/main" id="{52827A3F-A609-4E17-8987-281C7CD42940}"/>
              </a:ext>
            </a:extLst>
          </p:cNvPr>
          <p:cNvPicPr>
            <a:picLocks noChangeAspect="1"/>
          </p:cNvPicPr>
          <p:nvPr/>
        </p:nvPicPr>
        <p:blipFill rotWithShape="1">
          <a:blip r:embed="rId3">
            <a:extLst>
              <a:ext uri="{28A0092B-C50C-407E-A947-70E740481C1C}">
                <a14:useLocalDpi xmlns:a14="http://schemas.microsoft.com/office/drawing/2010/main" val="0"/>
              </a:ext>
            </a:extLst>
          </a:blip>
          <a:srcRect l="8130" t="1888" r="7383" b="11932"/>
          <a:stretch/>
        </p:blipFill>
        <p:spPr>
          <a:xfrm>
            <a:off x="3772071" y="304800"/>
            <a:ext cx="8162630" cy="6028921"/>
          </a:xfrm>
          <a:prstGeom prst="rect">
            <a:avLst/>
          </a:prstGeom>
        </p:spPr>
      </p:pic>
      <p:sp>
        <p:nvSpPr>
          <p:cNvPr id="4" name="Rectangle 3">
            <a:extLst>
              <a:ext uri="{FF2B5EF4-FFF2-40B4-BE49-F238E27FC236}">
                <a16:creationId xmlns:a16="http://schemas.microsoft.com/office/drawing/2014/main" id="{A27D2A9D-1F08-4A0B-BF69-D4832F7C107B}"/>
              </a:ext>
            </a:extLst>
          </p:cNvPr>
          <p:cNvSpPr/>
          <p:nvPr/>
        </p:nvSpPr>
        <p:spPr>
          <a:xfrm>
            <a:off x="139849" y="4720469"/>
            <a:ext cx="3737208" cy="1569660"/>
          </a:xfrm>
          <a:prstGeom prst="rect">
            <a:avLst/>
          </a:prstGeom>
        </p:spPr>
        <p:txBody>
          <a:bodyPr wrap="square">
            <a:spAutoFit/>
          </a:bodyPr>
          <a:lstStyle/>
          <a:p>
            <a:pPr>
              <a:spcBef>
                <a:spcPts val="600"/>
              </a:spcBef>
            </a:pPr>
            <a:endParaRPr lang="en-US" sz="1100" dirty="0"/>
          </a:p>
          <a:p>
            <a:pPr>
              <a:spcBef>
                <a:spcPts val="600"/>
              </a:spcBef>
            </a:pPr>
            <a:r>
              <a:rPr lang="en-US" sz="1600" dirty="0"/>
              <a:t>Drell-Yan: AMBER plans D-Y with </a:t>
            </a:r>
            <a:r>
              <a:rPr lang="en-US" sz="1600" dirty="0">
                <a:latin typeface="Symbol" panose="05050102010706020507" pitchFamily="18" charset="2"/>
              </a:rPr>
              <a:t>p+</a:t>
            </a:r>
            <a:r>
              <a:rPr lang="en-US" sz="1600" dirty="0"/>
              <a:t> and </a:t>
            </a:r>
            <a:r>
              <a:rPr lang="en-US" sz="1600" dirty="0">
                <a:latin typeface="Symbol" panose="05050102010706020507" pitchFamily="18" charset="2"/>
              </a:rPr>
              <a:t>p-</a:t>
            </a:r>
            <a:r>
              <a:rPr lang="en-US" sz="1600" dirty="0"/>
              <a:t> beams, which is sensitive to flavor dependent EMC effect. Data limited to x &lt; 0.34 – very complimentary, but not covering conventional “EMC effect” region</a:t>
            </a:r>
          </a:p>
        </p:txBody>
      </p:sp>
    </p:spTree>
    <p:extLst>
      <p:ext uri="{BB962C8B-B14F-4D97-AF65-F5344CB8AC3E}">
        <p14:creationId xmlns:p14="http://schemas.microsoft.com/office/powerpoint/2010/main" val="1909009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E0C94-9B29-F2BB-750F-7F1A75DD4763}"/>
              </a:ext>
            </a:extLst>
          </p:cNvPr>
          <p:cNvSpPr>
            <a:spLocks noGrp="1"/>
          </p:cNvSpPr>
          <p:nvPr>
            <p:ph type="title"/>
          </p:nvPr>
        </p:nvSpPr>
        <p:spPr>
          <a:xfrm>
            <a:off x="838200" y="79904"/>
            <a:ext cx="10515600" cy="988520"/>
          </a:xfrm>
        </p:spPr>
        <p:txBody>
          <a:bodyPr/>
          <a:lstStyle/>
          <a:p>
            <a:r>
              <a:rPr lang="en-US" dirty="0">
                <a:solidFill>
                  <a:schemeClr val="accent2"/>
                </a:solidFill>
              </a:rPr>
              <a:t>Backgrounds</a:t>
            </a:r>
          </a:p>
        </p:txBody>
      </p:sp>
      <p:pic>
        <p:nvPicPr>
          <p:cNvPr id="5" name="Picture 4">
            <a:extLst>
              <a:ext uri="{FF2B5EF4-FFF2-40B4-BE49-F238E27FC236}">
                <a16:creationId xmlns:a16="http://schemas.microsoft.com/office/drawing/2014/main" id="{EF5EC3B8-759B-1DF1-DBDC-E3EE5118B29E}"/>
              </a:ext>
            </a:extLst>
          </p:cNvPr>
          <p:cNvPicPr>
            <a:picLocks noChangeAspect="1"/>
          </p:cNvPicPr>
          <p:nvPr/>
        </p:nvPicPr>
        <p:blipFill>
          <a:blip r:embed="rId2"/>
          <a:stretch>
            <a:fillRect/>
          </a:stretch>
        </p:blipFill>
        <p:spPr>
          <a:xfrm>
            <a:off x="609600" y="971601"/>
            <a:ext cx="5015417" cy="4876800"/>
          </a:xfrm>
          <a:prstGeom prst="rect">
            <a:avLst/>
          </a:prstGeom>
        </p:spPr>
      </p:pic>
      <p:pic>
        <p:nvPicPr>
          <p:cNvPr id="7" name="Picture 6">
            <a:extLst>
              <a:ext uri="{FF2B5EF4-FFF2-40B4-BE49-F238E27FC236}">
                <a16:creationId xmlns:a16="http://schemas.microsoft.com/office/drawing/2014/main" id="{6CB4119F-918F-2383-5F30-55F161B68C49}"/>
              </a:ext>
            </a:extLst>
          </p:cNvPr>
          <p:cNvPicPr>
            <a:picLocks noChangeAspect="1"/>
          </p:cNvPicPr>
          <p:nvPr/>
        </p:nvPicPr>
        <p:blipFill>
          <a:blip r:embed="rId3"/>
          <a:stretch>
            <a:fillRect/>
          </a:stretch>
        </p:blipFill>
        <p:spPr>
          <a:xfrm>
            <a:off x="6228402" y="39242"/>
            <a:ext cx="5015417" cy="3759351"/>
          </a:xfrm>
          <a:prstGeom prst="rect">
            <a:avLst/>
          </a:prstGeom>
        </p:spPr>
      </p:pic>
      <p:sp>
        <p:nvSpPr>
          <p:cNvPr id="9" name="TextBox 8">
            <a:extLst>
              <a:ext uri="{FF2B5EF4-FFF2-40B4-BE49-F238E27FC236}">
                <a16:creationId xmlns:a16="http://schemas.microsoft.com/office/drawing/2014/main" id="{CDED318D-0E0E-A3C3-3409-9C927456048B}"/>
              </a:ext>
            </a:extLst>
          </p:cNvPr>
          <p:cNvSpPr txBox="1"/>
          <p:nvPr/>
        </p:nvSpPr>
        <p:spPr>
          <a:xfrm>
            <a:off x="7552757" y="606758"/>
            <a:ext cx="3135923" cy="461665"/>
          </a:xfrm>
          <a:prstGeom prst="rect">
            <a:avLst/>
          </a:prstGeom>
          <a:noFill/>
        </p:spPr>
        <p:txBody>
          <a:bodyPr wrap="none" rtlCol="0">
            <a:spAutoFit/>
          </a:bodyPr>
          <a:lstStyle/>
          <a:p>
            <a:r>
              <a:rPr lang="en-US" sz="1200" b="1" dirty="0"/>
              <a:t>Estimated charge symmetric background</a:t>
            </a:r>
          </a:p>
          <a:p>
            <a:r>
              <a:rPr lang="en-US" sz="1200" b="1" dirty="0">
                <a:sym typeface="Wingdings" pitchFamily="2" charset="2"/>
              </a:rPr>
              <a:t> Model scaled to agree w/Hall C e+/e- ratios</a:t>
            </a:r>
            <a:endParaRPr lang="en-US" sz="1200" b="1" dirty="0"/>
          </a:p>
        </p:txBody>
      </p:sp>
      <p:sp>
        <p:nvSpPr>
          <p:cNvPr id="10" name="TextBox 9">
            <a:extLst>
              <a:ext uri="{FF2B5EF4-FFF2-40B4-BE49-F238E27FC236}">
                <a16:creationId xmlns:a16="http://schemas.microsoft.com/office/drawing/2014/main" id="{61B40690-0CC4-14AF-ACB8-A626AD2CEA41}"/>
              </a:ext>
            </a:extLst>
          </p:cNvPr>
          <p:cNvSpPr txBox="1"/>
          <p:nvPr/>
        </p:nvSpPr>
        <p:spPr>
          <a:xfrm>
            <a:off x="311974" y="5757358"/>
            <a:ext cx="5345318" cy="1077218"/>
          </a:xfrm>
          <a:prstGeom prst="rect">
            <a:avLst/>
          </a:prstGeom>
          <a:noFill/>
        </p:spPr>
        <p:txBody>
          <a:bodyPr wrap="square" rtlCol="0">
            <a:spAutoFit/>
          </a:bodyPr>
          <a:lstStyle/>
          <a:p>
            <a:r>
              <a:rPr lang="en-US" sz="1600" dirty="0"/>
              <a:t>Pion fraction no worse than 4%.</a:t>
            </a:r>
          </a:p>
          <a:p>
            <a:r>
              <a:rPr lang="en-US" sz="1600" dirty="0"/>
              <a:t>Rejection: Cherenkov (1000-400:1), calorimeter (100:1)</a:t>
            </a:r>
          </a:p>
          <a:p>
            <a:r>
              <a:rPr lang="en-US" sz="1600" dirty="0"/>
              <a:t>Uncertainty assumed pion has no asymmetry (will use measured asymmetry, assumed to be smaller but same sign)</a:t>
            </a:r>
          </a:p>
        </p:txBody>
      </p:sp>
      <p:sp>
        <p:nvSpPr>
          <p:cNvPr id="8" name="TextBox 7">
            <a:extLst>
              <a:ext uri="{FF2B5EF4-FFF2-40B4-BE49-F238E27FC236}">
                <a16:creationId xmlns:a16="http://schemas.microsoft.com/office/drawing/2014/main" id="{91D9F18D-E0CC-4E33-8749-3A92A6780F0F}"/>
              </a:ext>
            </a:extLst>
          </p:cNvPr>
          <p:cNvSpPr txBox="1"/>
          <p:nvPr/>
        </p:nvSpPr>
        <p:spPr>
          <a:xfrm>
            <a:off x="5945078" y="3779823"/>
            <a:ext cx="5582063" cy="2862322"/>
          </a:xfrm>
          <a:prstGeom prst="rect">
            <a:avLst/>
          </a:prstGeom>
          <a:noFill/>
        </p:spPr>
        <p:txBody>
          <a:bodyPr wrap="square" rtlCol="0">
            <a:spAutoFit/>
          </a:bodyPr>
          <a:lstStyle/>
          <a:p>
            <a:r>
              <a:rPr lang="en-US" dirty="0"/>
              <a:t>~1% for all but lowest x bin</a:t>
            </a:r>
          </a:p>
          <a:p>
            <a:pPr marL="285750" indent="-285750">
              <a:buFont typeface="Arial" panose="020B0604020202020204" pitchFamily="34" charset="0"/>
              <a:buChar char="•"/>
            </a:pPr>
            <a:r>
              <a:rPr lang="en-US" dirty="0"/>
              <a:t>Dominated by direct production from target: independent of solenoid polarity</a:t>
            </a:r>
          </a:p>
          <a:p>
            <a:pPr marL="285750" indent="-285750">
              <a:buFont typeface="Arial" panose="020B0604020202020204" pitchFamily="34" charset="0"/>
              <a:buChar char="•"/>
            </a:pPr>
            <a:r>
              <a:rPr lang="en-US" dirty="0"/>
              <a:t>Production in baffles is NOT polarity independent (but is generated by high-E scattered electron, i.e. expect production to be well below target production (New simulations in progress)</a:t>
            </a:r>
          </a:p>
          <a:p>
            <a:pPr marL="285750" indent="-285750">
              <a:buFont typeface="Arial" panose="020B0604020202020204" pitchFamily="34" charset="0"/>
              <a:buChar char="•"/>
            </a:pPr>
            <a:r>
              <a:rPr lang="en-US" dirty="0"/>
              <a:t>If target produces 0.9% and baffles produce 0.1%, then doubling the baffle production with modified polarity means 0.1% error in dilution factor: 0.1% error</a:t>
            </a:r>
          </a:p>
        </p:txBody>
      </p:sp>
    </p:spTree>
    <p:extLst>
      <p:ext uri="{BB962C8B-B14F-4D97-AF65-F5344CB8AC3E}">
        <p14:creationId xmlns:p14="http://schemas.microsoft.com/office/powerpoint/2010/main" val="3091165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EMC effect: SLAC E139</a:t>
            </a:r>
          </a:p>
        </p:txBody>
      </p:sp>
      <p:sp>
        <p:nvSpPr>
          <p:cNvPr id="14" name="Rectangle 2">
            <a:extLst>
              <a:ext uri="{FF2B5EF4-FFF2-40B4-BE49-F238E27FC236}">
                <a16:creationId xmlns:a16="http://schemas.microsoft.com/office/drawing/2014/main" id="{D355447F-BE20-4397-81A3-A7208264C6BA}"/>
              </a:ext>
            </a:extLst>
          </p:cNvPr>
          <p:cNvSpPr txBox="1">
            <a:spLocks noChangeArrowheads="1"/>
          </p:cNvSpPr>
          <p:nvPr/>
        </p:nvSpPr>
        <p:spPr bwMode="auto">
          <a:xfrm>
            <a:off x="736784" y="1225290"/>
            <a:ext cx="5305426" cy="245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F497D"/>
              </a:buClr>
              <a:buFont typeface="Wingdings" panose="05000000000000000000" pitchFamily="2" charset="2"/>
              <a:buChar char="§"/>
              <a:defRPr sz="1800">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marR="0" lvl="0" indent="0" algn="l" defTabSz="914400" rtl="0" eaLnBrk="1" fontAlgn="base" latinLnBrk="0" hangingPunct="1">
              <a:lnSpc>
                <a:spcPct val="100000"/>
              </a:lnSpc>
              <a:spcBef>
                <a:spcPts val="300"/>
              </a:spcBef>
              <a:spcAft>
                <a:spcPct val="0"/>
              </a:spcAft>
              <a:buClr>
                <a:srgbClr val="1F497D"/>
              </a:buClr>
              <a:buSzTx/>
              <a:buFont typeface="Wingdings" panose="05000000000000000000" pitchFamily="2" charset="2"/>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SLAC E139</a:t>
            </a: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800" b="1" i="0" u="none" strike="noStrike" kern="0" cap="none" spc="0" normalizeH="0" baseline="0" noProof="0" dirty="0">
                <a:ln>
                  <a:noFill/>
                </a:ln>
                <a:solidFill>
                  <a:srgbClr val="616161">
                    <a:lumMod val="50000"/>
                  </a:srgbClr>
                </a:solidFill>
                <a:effectLst/>
                <a:uLnTx/>
                <a:uFillTx/>
                <a:latin typeface="Calibri"/>
              </a:rPr>
              <a:t>Nuclei from A=4 to 197</a:t>
            </a: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800" b="1" i="0" u="none" strike="noStrike" kern="0" cap="none" spc="0" normalizeH="0" baseline="0" noProof="0" dirty="0">
                <a:ln>
                  <a:noFill/>
                </a:ln>
                <a:solidFill>
                  <a:srgbClr val="C00000"/>
                </a:solidFill>
                <a:effectLst/>
                <a:uLnTx/>
                <a:uFillTx/>
                <a:latin typeface="Calibri"/>
              </a:rPr>
              <a:t>Universal x-dependence </a:t>
            </a: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800" b="1" i="0" u="none" strike="noStrike" kern="0" cap="none" spc="0" normalizeH="0" baseline="0" noProof="0" dirty="0">
                <a:ln>
                  <a:noFill/>
                </a:ln>
                <a:solidFill>
                  <a:srgbClr val="C00000"/>
                </a:solidFill>
                <a:effectLst/>
                <a:uLnTx/>
                <a:uFillTx/>
                <a:latin typeface="Calibri"/>
              </a:rPr>
              <a:t>Size depends</a:t>
            </a:r>
            <a:r>
              <a:rPr kumimoji="0" lang="en-US" sz="1800" b="1" i="0" u="none" strike="noStrike" kern="0" cap="none" spc="0" normalizeH="0" noProof="0" dirty="0">
                <a:ln>
                  <a:noFill/>
                </a:ln>
                <a:solidFill>
                  <a:srgbClr val="C00000"/>
                </a:solidFill>
                <a:effectLst/>
                <a:uLnTx/>
                <a:uFillTx/>
                <a:latin typeface="Calibri"/>
              </a:rPr>
              <a:t> weakly o</a:t>
            </a:r>
            <a:r>
              <a:rPr lang="en-US" sz="1800" b="1" kern="0" dirty="0">
                <a:solidFill>
                  <a:srgbClr val="C00000"/>
                </a:solidFill>
                <a:latin typeface="Calibri"/>
              </a:rPr>
              <a:t>n A</a:t>
            </a:r>
            <a:r>
              <a:rPr kumimoji="0" lang="en-US" sz="1800" b="1" i="0" u="none" strike="noStrike" kern="0" cap="none" spc="0" normalizeH="0" baseline="0" noProof="0" dirty="0">
                <a:ln>
                  <a:noFill/>
                </a:ln>
                <a:solidFill>
                  <a:srgbClr val="C00000"/>
                </a:solidFill>
                <a:effectLst/>
                <a:uLnTx/>
                <a:uFillTx/>
                <a:latin typeface="Calibri"/>
              </a:rPr>
              <a:t> </a:t>
            </a:r>
          </a:p>
          <a:p>
            <a:pPr marL="1143000" marR="0" lvl="2" indent="-22860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600" b="1" i="0" u="none" strike="noStrike" kern="0" cap="none" spc="0" normalizeH="0" baseline="0" noProof="0" dirty="0">
                <a:ln>
                  <a:noFill/>
                </a:ln>
                <a:solidFill>
                  <a:srgbClr val="C00000"/>
                </a:solidFill>
                <a:effectLst/>
                <a:uLnTx/>
                <a:uFillTx/>
                <a:latin typeface="Calibri"/>
              </a:rPr>
              <a:t>Scales well with density or with A (~A</a:t>
            </a:r>
            <a:r>
              <a:rPr kumimoji="0" lang="en-US" sz="1600" b="1" i="0" u="none" strike="noStrike" kern="0" cap="none" spc="0" normalizeH="0" baseline="30000" noProof="0" dirty="0">
                <a:ln>
                  <a:noFill/>
                </a:ln>
                <a:solidFill>
                  <a:srgbClr val="C00000"/>
                </a:solidFill>
                <a:effectLst/>
                <a:uLnTx/>
                <a:uFillTx/>
                <a:latin typeface="Calibri"/>
              </a:rPr>
              <a:t>1/3</a:t>
            </a:r>
            <a:r>
              <a:rPr kumimoji="0" lang="en-US" sz="1600" b="1" i="0" u="none" strike="noStrike" kern="0" cap="none" spc="0" normalizeH="0" baseline="0" noProof="0" dirty="0">
                <a:ln>
                  <a:noFill/>
                </a:ln>
                <a:solidFill>
                  <a:srgbClr val="C00000"/>
                </a:solidFill>
                <a:effectLst/>
                <a:uLnTx/>
                <a:uFillTx/>
                <a:latin typeface="Calibri"/>
              </a:rPr>
              <a:t>)</a:t>
            </a:r>
          </a:p>
          <a:p>
            <a:pPr marL="1143000" marR="0" lvl="2" indent="-228600" algn="l" defTabSz="914400" rtl="0" eaLnBrk="1" fontAlgn="base" latinLnBrk="0" hangingPunct="1">
              <a:lnSpc>
                <a:spcPct val="100000"/>
              </a:lnSpc>
              <a:spcBef>
                <a:spcPts val="300"/>
              </a:spcBef>
              <a:spcAft>
                <a:spcPct val="0"/>
              </a:spcAft>
              <a:buClr>
                <a:srgbClr val="1F497D"/>
              </a:buClr>
              <a:buSzTx/>
              <a:buFontTx/>
              <a:buChar char="•"/>
              <a:tabLst/>
              <a:defRPr/>
            </a:pPr>
            <a:endParaRPr kumimoji="0" lang="en-US" sz="1800" b="1" i="0" u="none" strike="noStrike" kern="0" cap="none" spc="0" normalizeH="0" baseline="0" noProof="0" dirty="0">
              <a:ln>
                <a:noFill/>
              </a:ln>
              <a:solidFill>
                <a:srgbClr val="525252">
                  <a:lumMod val="50000"/>
                </a:srgbClr>
              </a:solidFill>
              <a:effectLst/>
              <a:uLnTx/>
              <a:uFillTx/>
              <a:latin typeface="Calibri"/>
            </a:endParaRP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endParaRPr kumimoji="0" lang="en-US" sz="1800" b="1" i="0" u="none" strike="noStrike" kern="0" cap="none" spc="0" normalizeH="0" baseline="0" noProof="0" dirty="0">
              <a:ln>
                <a:noFill/>
              </a:ln>
              <a:solidFill>
                <a:srgbClr val="616161"/>
              </a:solidFill>
              <a:effectLst/>
              <a:uLnTx/>
              <a:uFillTx/>
              <a:latin typeface="Calibri"/>
            </a:endParaRPr>
          </a:p>
        </p:txBody>
      </p:sp>
      <p:sp>
        <p:nvSpPr>
          <p:cNvPr id="16" name="Rectangle 4">
            <a:extLst>
              <a:ext uri="{FF2B5EF4-FFF2-40B4-BE49-F238E27FC236}">
                <a16:creationId xmlns:a16="http://schemas.microsoft.com/office/drawing/2014/main" id="{2DCC3351-6512-4FE9-90C3-5AA8E608FEE3}"/>
              </a:ext>
            </a:extLst>
          </p:cNvPr>
          <p:cNvSpPr>
            <a:spLocks noChangeArrowheads="1"/>
          </p:cNvSpPr>
          <p:nvPr/>
        </p:nvSpPr>
        <p:spPr bwMode="auto">
          <a:xfrm>
            <a:off x="8154132" y="212786"/>
            <a:ext cx="38385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r">
              <a:spcBef>
                <a:spcPct val="0"/>
              </a:spcBef>
              <a:buClrTx/>
              <a:buFontTx/>
              <a:buNone/>
            </a:pPr>
            <a:r>
              <a:rPr lang="en-US" altLang="en-US" sz="1200" b="1" dirty="0">
                <a:solidFill>
                  <a:srgbClr val="151515"/>
                </a:solidFill>
                <a:latin typeface="+mn-lt"/>
                <a:cs typeface="Arial" panose="020B0604020202020204" pitchFamily="34" charset="0"/>
              </a:rPr>
              <a:t>J. Gomez, et al., PRD49, 4349 (1994)</a:t>
            </a:r>
          </a:p>
        </p:txBody>
      </p:sp>
      <p:grpSp>
        <p:nvGrpSpPr>
          <p:cNvPr id="20" name="Group 19">
            <a:extLst>
              <a:ext uri="{FF2B5EF4-FFF2-40B4-BE49-F238E27FC236}">
                <a16:creationId xmlns:a16="http://schemas.microsoft.com/office/drawing/2014/main" id="{73ECDEF4-C1C8-497F-972F-623594289A70}"/>
              </a:ext>
            </a:extLst>
          </p:cNvPr>
          <p:cNvGrpSpPr/>
          <p:nvPr/>
        </p:nvGrpSpPr>
        <p:grpSpPr>
          <a:xfrm>
            <a:off x="6893047" y="407560"/>
            <a:ext cx="4976812" cy="6042880"/>
            <a:chOff x="6834432" y="611921"/>
            <a:chExt cx="4976812" cy="6042880"/>
          </a:xfrm>
        </p:grpSpPr>
        <p:pic>
          <p:nvPicPr>
            <p:cNvPr id="15" name="Picture 5" descr="e139_alltarg">
              <a:extLst>
                <a:ext uri="{FF2B5EF4-FFF2-40B4-BE49-F238E27FC236}">
                  <a16:creationId xmlns:a16="http://schemas.microsoft.com/office/drawing/2014/main" id="{B00DB94D-DCBA-495B-A339-8304A49320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2"/>
            <a:stretch/>
          </p:blipFill>
          <p:spPr bwMode="auto">
            <a:xfrm>
              <a:off x="6834432" y="611921"/>
              <a:ext cx="4976812" cy="604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CB32AC70-DDF6-49CB-BD42-2801CF38AA67}"/>
                </a:ext>
              </a:extLst>
            </p:cNvPr>
            <p:cNvCxnSpPr/>
            <p:nvPr/>
          </p:nvCxnSpPr>
          <p:spPr>
            <a:xfrm>
              <a:off x="7444154" y="647090"/>
              <a:ext cx="43670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6049F6B6-98CF-4C63-8D85-E8AA9E3AB899}"/>
              </a:ext>
            </a:extLst>
          </p:cNvPr>
          <p:cNvCxnSpPr>
            <a:cxnSpLocks noChangeShapeType="1"/>
          </p:cNvCxnSpPr>
          <p:nvPr/>
        </p:nvCxnSpPr>
        <p:spPr bwMode="auto">
          <a:xfrm>
            <a:off x="10280283" y="3908607"/>
            <a:ext cx="912436" cy="501347"/>
          </a:xfrm>
          <a:prstGeom prst="line">
            <a:avLst/>
          </a:prstGeom>
          <a:noFill/>
          <a:ln w="25400" algn="ctr">
            <a:solidFill>
              <a:srgbClr val="C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46133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138651"/>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Theory report</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308012" y="970429"/>
            <a:ext cx="11575975" cy="5887571"/>
          </a:xfrm>
        </p:spPr>
        <p:txBody>
          <a:bodyPr>
            <a:noAutofit/>
          </a:bodyPr>
          <a:lstStyle/>
          <a:p>
            <a:pPr marL="0" indent="0">
              <a:buNone/>
            </a:pPr>
            <a:r>
              <a:rPr lang="en-US" sz="1400" dirty="0"/>
              <a:t>The proposed experiment aims at measuring the parity violating left-right beam asymmetry on a 48Ca target with the SoLID detector. The measurement will be performed in the deep-inelastic regime at 4 GeV2 &lt; W2 &lt; 12 GeV2 in the valence 0.2 &lt; x &lt; 0.8 region, and will study the flavor dependence of nuclear PDF modifications</a:t>
            </a:r>
            <a:r>
              <a:rPr lang="en-US" sz="1400" dirty="0">
                <a:solidFill>
                  <a:srgbClr val="C00000"/>
                </a:solidFill>
              </a:rPr>
              <a:t>. This should provide important information on the long-standing questions regarding the possibly different nuclear modifications of up vs. down quarks in bound nucleons compared to free nucleons.</a:t>
            </a:r>
          </a:p>
          <a:p>
            <a:pPr marL="0" indent="0">
              <a:buNone/>
            </a:pPr>
            <a:r>
              <a:rPr lang="en-US" sz="1400" dirty="0">
                <a:solidFill>
                  <a:srgbClr val="C00000"/>
                </a:solidFill>
              </a:rPr>
              <a:t>What distinguishes this experiment from similar ones previously approved or proposed is a greater sensitivity to flavor-dependent nuclear PDF modifications and reduced systematic experimental uncertainty. </a:t>
            </a:r>
            <a:r>
              <a:rPr lang="en-US" sz="1400" dirty="0"/>
              <a:t>Achieving the aimed precision of the data would allow one to discriminate the largest predicted flavor-dependent nuclear modification (in the Cloet, Bentz, and Thomas model) from pure neutron excess effects at the 6σ level from a direct analysis of the slope of the data vs. x. Models with milder modifications could be then analyzed, for example, by including experimental data in global fits of nuclear PDFs.</a:t>
            </a:r>
          </a:p>
          <a:p>
            <a:pPr marL="0" indent="0">
              <a:buNone/>
            </a:pPr>
            <a:r>
              <a:rPr lang="en-US" sz="1400" dirty="0">
                <a:solidFill>
                  <a:srgbClr val="C00000"/>
                </a:solidFill>
              </a:rPr>
              <a:t>Reducing the systematics is central to achieving the desired results. </a:t>
            </a:r>
            <a:r>
              <a:rPr lang="en-US" sz="1400" dirty="0"/>
              <a:t>Systematic effects that can affect the interpretation of the data include power corrections (from target mass or higher-twist quark-gluon correlation effects in the target) that, unlike the logarithmic QCD evolution, do not cancel in the asymmetry ratio, and the d vs. u flavor separation in analyses of free nucleon PDFs. The former are expected to be at the ∼ 0.2% level and can be constrained by comparing with the PVDIS measurements on LD2 (E12-10-007). The latter is difficult to quantify at present, since extraction of the d/u ratio at large x still suffer from theoretical uncertainties. With the availability of data from the SoLID and BONuS12 experiments, to complement the recently published MARATHON results, the uncertainties on d/u are likely to be reduced; however, the current uncertainties assigned to this ratio in this proposal may be underestimated. In particular, extractions from the CJ and AKP groups differ at large x by more than the reported statistical PDF uncertainties, due to different treatments of higher twist terms and their interplay with off-shell deformations of the nucleon PDFs. Depending on the kinematics, this systematic difference may be larger than estimated in the proposal, inflating the PDF uncertainties by up to ∼ 60%. Furthermore, compared to the previous proposal, the comparison of the size of nuclear corrections for a1 to the statistical precision of the proposed predictions is not present. A similar figure for the systematic effects from d/u extractions would be informative. By the time the experiment, if approved, would be performed, the mentioned systematic differences in d/u extractions will likely be reconciled, and data from BONuS12 will further reduce the PDF uncertainties. However, at this stage a more comprehensive assessment of these uncertainties would be welcome.</a:t>
            </a:r>
          </a:p>
          <a:p>
            <a:pPr marL="0" indent="0">
              <a:buNone/>
            </a:pPr>
            <a:r>
              <a:rPr lang="en-US" sz="1400" dirty="0"/>
              <a:t>Finally, some of the formulas in Appendix A appear to be inconsistent. While APV in Eq. (17) includes corrections from the R (= </a:t>
            </a:r>
            <a:r>
              <a:rPr lang="en-US" sz="1400" dirty="0" err="1"/>
              <a:t>σL</a:t>
            </a:r>
            <a:r>
              <a:rPr lang="en-US" sz="1400" dirty="0"/>
              <a:t>/</a:t>
            </a:r>
            <a:r>
              <a:rPr lang="en-US" sz="1400" dirty="0" err="1"/>
              <a:t>σT</a:t>
            </a:r>
            <a:r>
              <a:rPr lang="en-US" sz="1400" dirty="0"/>
              <a:t> ) ratio, in </a:t>
            </a:r>
            <a:r>
              <a:rPr lang="en-US" sz="1400" dirty="0" err="1"/>
              <a:t>Eqs</a:t>
            </a:r>
            <a:r>
              <a:rPr lang="en-US" sz="1400" dirty="0"/>
              <a:t>. (21) and (22) R is implicitly set to zero in writing F2 = 2xF1. The authors should verify whether the correct formulas were used in obtaining the numerical estimates presented in this proposal.</a:t>
            </a:r>
          </a:p>
          <a:p>
            <a:pPr marL="0" indent="0">
              <a:buNone/>
            </a:pPr>
            <a:r>
              <a:rPr lang="en-US" sz="1400" dirty="0">
                <a:solidFill>
                  <a:srgbClr val="C00000"/>
                </a:solidFill>
              </a:rPr>
              <a:t>Overall, we expect this could be an important experiment utilizing the unique capabilities of CEBAF at 11 GeV, that should provide complementary data for the determination of the flavor dependence of the EMC effect and give further insight into its underlying mechanism – which still eludes the community 40 years after its discovery.</a:t>
            </a:r>
          </a:p>
        </p:txBody>
      </p:sp>
    </p:spTree>
    <p:extLst>
      <p:ext uri="{BB962C8B-B14F-4D97-AF65-F5344CB8AC3E}">
        <p14:creationId xmlns:p14="http://schemas.microsoft.com/office/powerpoint/2010/main" val="2277264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0B9E-5C02-4D75-A47F-10DF6353C40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6D9B672-6A06-4FD0-BEF3-0F5228340016}"/>
              </a:ext>
            </a:extLst>
          </p:cNvPr>
          <p:cNvPicPr>
            <a:picLocks noChangeAspect="1"/>
          </p:cNvPicPr>
          <p:nvPr/>
        </p:nvPicPr>
        <p:blipFill rotWithShape="1">
          <a:blip r:embed="rId2"/>
          <a:srcRect l="1552"/>
          <a:stretch/>
        </p:blipFill>
        <p:spPr>
          <a:xfrm>
            <a:off x="0" y="0"/>
            <a:ext cx="9785963" cy="6858000"/>
          </a:xfrm>
          <a:prstGeom prst="rect">
            <a:avLst/>
          </a:prstGeom>
        </p:spPr>
      </p:pic>
      <p:sp>
        <p:nvSpPr>
          <p:cNvPr id="5" name="TextBox 4">
            <a:extLst>
              <a:ext uri="{FF2B5EF4-FFF2-40B4-BE49-F238E27FC236}">
                <a16:creationId xmlns:a16="http://schemas.microsoft.com/office/drawing/2014/main" id="{365CA6FC-0FCA-4341-9F0B-E902B4F8DC7A}"/>
              </a:ext>
            </a:extLst>
          </p:cNvPr>
          <p:cNvSpPr txBox="1"/>
          <p:nvPr/>
        </p:nvSpPr>
        <p:spPr>
          <a:xfrm>
            <a:off x="5271248" y="3818967"/>
            <a:ext cx="710004"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93%</a:t>
            </a:r>
          </a:p>
        </p:txBody>
      </p:sp>
      <p:sp>
        <p:nvSpPr>
          <p:cNvPr id="3" name="Content Placeholder 2">
            <a:extLst>
              <a:ext uri="{FF2B5EF4-FFF2-40B4-BE49-F238E27FC236}">
                <a16:creationId xmlns:a16="http://schemas.microsoft.com/office/drawing/2014/main" id="{82385A3F-56BD-40B8-9F32-24A7471D84F1}"/>
              </a:ext>
            </a:extLst>
          </p:cNvPr>
          <p:cNvSpPr>
            <a:spLocks noGrp="1"/>
          </p:cNvSpPr>
          <p:nvPr>
            <p:ph idx="1"/>
          </p:nvPr>
        </p:nvSpPr>
        <p:spPr>
          <a:xfrm>
            <a:off x="9273092" y="4668820"/>
            <a:ext cx="2248348" cy="1161826"/>
          </a:xfrm>
          <a:ln w="19050">
            <a:solidFill>
              <a:srgbClr val="C00000"/>
            </a:solidFill>
          </a:ln>
        </p:spPr>
        <p:txBody>
          <a:bodyPr>
            <a:normAutofit lnSpcReduction="10000"/>
          </a:bodyPr>
          <a:lstStyle/>
          <a:p>
            <a:pPr marL="0" indent="0" algn="ctr">
              <a:buNone/>
            </a:pPr>
            <a:r>
              <a:rPr lang="en-US" sz="2000" dirty="0"/>
              <a:t>If 90% pure, need </a:t>
            </a:r>
            <a:r>
              <a:rPr lang="en-US" sz="2000" b="1" dirty="0">
                <a:solidFill>
                  <a:srgbClr val="0000FF"/>
                </a:solidFill>
              </a:rPr>
              <a:t>five additional days </a:t>
            </a:r>
            <a:r>
              <a:rPr lang="en-US" sz="2000" dirty="0"/>
              <a:t>to maintain same figure of merit</a:t>
            </a:r>
          </a:p>
        </p:txBody>
      </p:sp>
    </p:spTree>
    <p:extLst>
      <p:ext uri="{BB962C8B-B14F-4D97-AF65-F5344CB8AC3E}">
        <p14:creationId xmlns:p14="http://schemas.microsoft.com/office/powerpoint/2010/main" val="2471686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0724-5D3A-4205-A6EF-30897A89B3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40B33C-CC3B-4472-A07A-54BB37F81FE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7007213-96CF-4C42-BB2C-F75A64EB1117}"/>
              </a:ext>
            </a:extLst>
          </p:cNvPr>
          <p:cNvPicPr>
            <a:picLocks noChangeAspect="1"/>
          </p:cNvPicPr>
          <p:nvPr/>
        </p:nvPicPr>
        <p:blipFill>
          <a:blip r:embed="rId2"/>
          <a:stretch>
            <a:fillRect/>
          </a:stretch>
        </p:blipFill>
        <p:spPr>
          <a:xfrm>
            <a:off x="821446" y="180975"/>
            <a:ext cx="10506075" cy="6496050"/>
          </a:xfrm>
          <a:prstGeom prst="rect">
            <a:avLst/>
          </a:prstGeom>
        </p:spPr>
      </p:pic>
    </p:spTree>
    <p:extLst>
      <p:ext uri="{BB962C8B-B14F-4D97-AF65-F5344CB8AC3E}">
        <p14:creationId xmlns:p14="http://schemas.microsoft.com/office/powerpoint/2010/main" val="2398973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66EF2-BAD1-45E9-AD49-5C35B206AF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783C16-ADCD-4808-8CD7-6CD9D534429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F5650EC-9D04-453C-859B-93E8C8A6CB9B}"/>
              </a:ext>
            </a:extLst>
          </p:cNvPr>
          <p:cNvPicPr>
            <a:picLocks noChangeAspect="1"/>
          </p:cNvPicPr>
          <p:nvPr/>
        </p:nvPicPr>
        <p:blipFill>
          <a:blip r:embed="rId2"/>
          <a:stretch>
            <a:fillRect/>
          </a:stretch>
        </p:blipFill>
        <p:spPr>
          <a:xfrm>
            <a:off x="983943" y="0"/>
            <a:ext cx="10073504" cy="6858000"/>
          </a:xfrm>
          <a:prstGeom prst="rect">
            <a:avLst/>
          </a:prstGeom>
        </p:spPr>
      </p:pic>
    </p:spTree>
    <p:extLst>
      <p:ext uri="{BB962C8B-B14F-4D97-AF65-F5344CB8AC3E}">
        <p14:creationId xmlns:p14="http://schemas.microsoft.com/office/powerpoint/2010/main" val="3103570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BDB0-764B-44BE-859A-ED28488C9A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CAFCF3-0C31-4624-BCC2-B0AF9110137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4A3459F-6C09-4BFF-BE7E-EAA828A618CF}"/>
              </a:ext>
            </a:extLst>
          </p:cNvPr>
          <p:cNvPicPr>
            <a:picLocks noChangeAspect="1"/>
          </p:cNvPicPr>
          <p:nvPr/>
        </p:nvPicPr>
        <p:blipFill>
          <a:blip r:embed="rId2"/>
          <a:stretch>
            <a:fillRect/>
          </a:stretch>
        </p:blipFill>
        <p:spPr>
          <a:xfrm>
            <a:off x="1149176" y="0"/>
            <a:ext cx="9893648" cy="6858000"/>
          </a:xfrm>
          <a:prstGeom prst="rect">
            <a:avLst/>
          </a:prstGeom>
        </p:spPr>
      </p:pic>
    </p:spTree>
    <p:extLst>
      <p:ext uri="{BB962C8B-B14F-4D97-AF65-F5344CB8AC3E}">
        <p14:creationId xmlns:p14="http://schemas.microsoft.com/office/powerpoint/2010/main" val="608572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E19FB-9DE6-4646-A35D-33C183A7C3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FED89D-FA9D-4549-9C7B-BE7A13BB52B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FE101AE-6B0F-4DA5-B464-3DCA5FBF3C91}"/>
              </a:ext>
            </a:extLst>
          </p:cNvPr>
          <p:cNvPicPr>
            <a:picLocks noChangeAspect="1"/>
          </p:cNvPicPr>
          <p:nvPr/>
        </p:nvPicPr>
        <p:blipFill>
          <a:blip r:embed="rId2"/>
          <a:stretch>
            <a:fillRect/>
          </a:stretch>
        </p:blipFill>
        <p:spPr>
          <a:xfrm>
            <a:off x="1003382" y="0"/>
            <a:ext cx="10185236" cy="6858000"/>
          </a:xfrm>
          <a:prstGeom prst="rect">
            <a:avLst/>
          </a:prstGeom>
        </p:spPr>
      </p:pic>
    </p:spTree>
    <p:extLst>
      <p:ext uri="{BB962C8B-B14F-4D97-AF65-F5344CB8AC3E}">
        <p14:creationId xmlns:p14="http://schemas.microsoft.com/office/powerpoint/2010/main" val="1033717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FA15B-79DF-404A-A596-A73309AEC2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2E0ACE-692D-4970-87B2-B84474665E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4219573-7EAD-41DB-A38E-E5C0D10A6AE1}"/>
              </a:ext>
            </a:extLst>
          </p:cNvPr>
          <p:cNvPicPr>
            <a:picLocks noChangeAspect="1"/>
          </p:cNvPicPr>
          <p:nvPr/>
        </p:nvPicPr>
        <p:blipFill>
          <a:blip r:embed="rId2"/>
          <a:stretch>
            <a:fillRect/>
          </a:stretch>
        </p:blipFill>
        <p:spPr>
          <a:xfrm>
            <a:off x="927717" y="0"/>
            <a:ext cx="10336565" cy="6858000"/>
          </a:xfrm>
          <a:prstGeom prst="rect">
            <a:avLst/>
          </a:prstGeom>
        </p:spPr>
      </p:pic>
    </p:spTree>
    <p:extLst>
      <p:ext uri="{BB962C8B-B14F-4D97-AF65-F5344CB8AC3E}">
        <p14:creationId xmlns:p14="http://schemas.microsoft.com/office/powerpoint/2010/main" val="1621025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0923-EE21-4BA6-9655-703AEAEC1B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4F4EBE-D242-4CAD-9675-F24A48C70A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EFDA319-6E21-4A77-B169-9B87940C32B6}"/>
              </a:ext>
            </a:extLst>
          </p:cNvPr>
          <p:cNvPicPr>
            <a:picLocks noChangeAspect="1"/>
          </p:cNvPicPr>
          <p:nvPr/>
        </p:nvPicPr>
        <p:blipFill>
          <a:blip r:embed="rId2"/>
          <a:stretch>
            <a:fillRect/>
          </a:stretch>
        </p:blipFill>
        <p:spPr>
          <a:xfrm>
            <a:off x="1187656" y="0"/>
            <a:ext cx="9816688" cy="6858000"/>
          </a:xfrm>
          <a:prstGeom prst="rect">
            <a:avLst/>
          </a:prstGeom>
        </p:spPr>
      </p:pic>
    </p:spTree>
    <p:extLst>
      <p:ext uri="{BB962C8B-B14F-4D97-AF65-F5344CB8AC3E}">
        <p14:creationId xmlns:p14="http://schemas.microsoft.com/office/powerpoint/2010/main" val="4162577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9BA3-21B6-4A82-BB80-D86D6C3631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E5CB30-C4CB-4087-A4F1-BFFA93376BD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41279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EMC–SRC correlation</a:t>
            </a:r>
          </a:p>
        </p:txBody>
      </p:sp>
      <p:pic>
        <p:nvPicPr>
          <p:cNvPr id="6" name="Picture 2">
            <a:extLst>
              <a:ext uri="{FF2B5EF4-FFF2-40B4-BE49-F238E27FC236}">
                <a16:creationId xmlns:a16="http://schemas.microsoft.com/office/drawing/2014/main" id="{91156571-BACB-4C30-B4EE-8809FAC6A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66" r="8295"/>
          <a:stretch>
            <a:fillRect/>
          </a:stretch>
        </p:blipFill>
        <p:spPr bwMode="auto">
          <a:xfrm>
            <a:off x="6156325" y="2823601"/>
            <a:ext cx="505618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8D19FA8A-873A-4D09-92A0-2CF0DF75C8FE}"/>
              </a:ext>
            </a:extLst>
          </p:cNvPr>
          <p:cNvSpPr/>
          <p:nvPr/>
        </p:nvSpPr>
        <p:spPr>
          <a:xfrm>
            <a:off x="6616700" y="5855726"/>
            <a:ext cx="3648075" cy="461665"/>
          </a:xfrm>
          <a:prstGeom prst="rect">
            <a:avLst/>
          </a:prstGeom>
        </p:spPr>
        <p:txBody>
          <a:bodyPr>
            <a:spAutoFit/>
          </a:bodyPr>
          <a:lstStyle/>
          <a:p>
            <a:pPr algn="r">
              <a:defRPr/>
            </a:pPr>
            <a:r>
              <a:rPr lang="en-US" sz="1200" b="1" i="0" dirty="0">
                <a:solidFill>
                  <a:schemeClr val="bg2">
                    <a:lumMod val="10000"/>
                  </a:schemeClr>
                </a:solidFill>
                <a:latin typeface="+mn-lt"/>
                <a:ea typeface="Arial Unicode MS" panose="020B0604020202020204" pitchFamily="34" charset="-128"/>
                <a:cs typeface="Arial Unicode MS" panose="020B0604020202020204" pitchFamily="34" charset="-128"/>
              </a:rPr>
              <a:t>L. Weinstein, et al., PRL 106, 052301 (2011)</a:t>
            </a:r>
          </a:p>
          <a:p>
            <a:pPr marL="39688" algn="r">
              <a:defRPr/>
            </a:pPr>
            <a:r>
              <a:rPr lang="en-US" sz="1200" b="1" i="0" dirty="0">
                <a:solidFill>
                  <a:srgbClr val="D2D2D2">
                    <a:lumMod val="10000"/>
                  </a:srgbClr>
                </a:solidFill>
                <a:latin typeface="Calibri"/>
                <a:ea typeface="ＭＳ Ｐゴシック" pitchFamily="34" charset="-128"/>
                <a:cs typeface="Arial Unicode MS" panose="020B0604020202020204" pitchFamily="34" charset="-128"/>
              </a:rPr>
              <a:t>JA, et al., PRC 86, 065204 (2012)</a:t>
            </a:r>
          </a:p>
        </p:txBody>
      </p:sp>
      <p:pic>
        <p:nvPicPr>
          <p:cNvPr id="8" name="Picture 9">
            <a:extLst>
              <a:ext uri="{FF2B5EF4-FFF2-40B4-BE49-F238E27FC236}">
                <a16:creationId xmlns:a16="http://schemas.microsoft.com/office/drawing/2014/main" id="{7A0EFE24-40A8-4C27-B233-C370F8A8DF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887" y="928565"/>
            <a:ext cx="458152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0">
            <a:extLst>
              <a:ext uri="{FF2B5EF4-FFF2-40B4-BE49-F238E27FC236}">
                <a16:creationId xmlns:a16="http://schemas.microsoft.com/office/drawing/2014/main" id="{62874BD9-D73D-44BE-A38C-911205F6BB87}"/>
              </a:ext>
            </a:extLst>
          </p:cNvPr>
          <p:cNvSpPr>
            <a:spLocks noChangeArrowheads="1"/>
          </p:cNvSpPr>
          <p:nvPr/>
        </p:nvSpPr>
        <p:spPr bwMode="auto">
          <a:xfrm>
            <a:off x="2352675" y="1592420"/>
            <a:ext cx="690563" cy="5762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sz="1800" i="0"/>
          </a:p>
        </p:txBody>
      </p:sp>
      <p:sp>
        <p:nvSpPr>
          <p:cNvPr id="10" name="Oval 11">
            <a:extLst>
              <a:ext uri="{FF2B5EF4-FFF2-40B4-BE49-F238E27FC236}">
                <a16:creationId xmlns:a16="http://schemas.microsoft.com/office/drawing/2014/main" id="{90A1486E-8E62-4328-B9E2-AE193B486282}"/>
              </a:ext>
            </a:extLst>
          </p:cNvPr>
          <p:cNvSpPr>
            <a:spLocks noChangeArrowheads="1"/>
          </p:cNvSpPr>
          <p:nvPr/>
        </p:nvSpPr>
        <p:spPr bwMode="auto">
          <a:xfrm>
            <a:off x="2660650" y="1567020"/>
            <a:ext cx="382588" cy="614363"/>
          </a:xfrm>
          <a:prstGeom prst="ellipse">
            <a:avLst/>
          </a:prstGeom>
          <a:noFill/>
          <a:ln w="28575" algn="ctr">
            <a:solidFill>
              <a:srgbClr val="CC00CC"/>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sz="1800" i="0"/>
          </a:p>
        </p:txBody>
      </p:sp>
      <p:cxnSp>
        <p:nvCxnSpPr>
          <p:cNvPr id="11" name="Straight Arrow Connector 13">
            <a:extLst>
              <a:ext uri="{FF2B5EF4-FFF2-40B4-BE49-F238E27FC236}">
                <a16:creationId xmlns:a16="http://schemas.microsoft.com/office/drawing/2014/main" id="{EABC6394-4B60-4381-BB34-F973C24CDBC9}"/>
              </a:ext>
            </a:extLst>
          </p:cNvPr>
          <p:cNvCxnSpPr>
            <a:cxnSpLocks noChangeShapeType="1"/>
          </p:cNvCxnSpPr>
          <p:nvPr/>
        </p:nvCxnSpPr>
        <p:spPr bwMode="auto">
          <a:xfrm>
            <a:off x="3043238" y="1785376"/>
            <a:ext cx="3457575" cy="1420813"/>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12" name="Straight Arrow Connector 15">
            <a:extLst>
              <a:ext uri="{FF2B5EF4-FFF2-40B4-BE49-F238E27FC236}">
                <a16:creationId xmlns:a16="http://schemas.microsoft.com/office/drawing/2014/main" id="{AE4D38FC-62D6-4F16-AEAD-FDD42572FE28}"/>
              </a:ext>
            </a:extLst>
          </p:cNvPr>
          <p:cNvCxnSpPr>
            <a:cxnSpLocks noChangeShapeType="1"/>
          </p:cNvCxnSpPr>
          <p:nvPr/>
        </p:nvCxnSpPr>
        <p:spPr bwMode="auto">
          <a:xfrm>
            <a:off x="3024802" y="1785376"/>
            <a:ext cx="6143624" cy="2057400"/>
          </a:xfrm>
          <a:prstGeom prst="straightConnector1">
            <a:avLst/>
          </a:prstGeom>
          <a:noFill/>
          <a:ln w="28575" algn="ctr">
            <a:solidFill>
              <a:srgbClr val="CC00CC"/>
            </a:solidFill>
            <a:round/>
            <a:headEnd/>
            <a:tailEnd type="arrow" w="med" len="med"/>
          </a:ln>
          <a:extLst>
            <a:ext uri="{909E8E84-426E-40DD-AFC4-6F175D3DCCD1}">
              <a14:hiddenFill xmlns:a14="http://schemas.microsoft.com/office/drawing/2010/main">
                <a:noFill/>
              </a14:hiddenFill>
            </a:ext>
          </a:extLst>
        </p:spPr>
      </p:cxnSp>
      <p:sp>
        <p:nvSpPr>
          <p:cNvPr id="13" name="Rectangle 13">
            <a:extLst>
              <a:ext uri="{FF2B5EF4-FFF2-40B4-BE49-F238E27FC236}">
                <a16:creationId xmlns:a16="http://schemas.microsoft.com/office/drawing/2014/main" id="{13B7C590-9343-4330-AD50-37C95EF7DEA7}"/>
              </a:ext>
            </a:extLst>
          </p:cNvPr>
          <p:cNvSpPr>
            <a:spLocks noChangeArrowheads="1"/>
          </p:cNvSpPr>
          <p:nvPr/>
        </p:nvSpPr>
        <p:spPr bwMode="auto">
          <a:xfrm>
            <a:off x="2070886" y="4351196"/>
            <a:ext cx="36893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a:spAutoFit/>
          </a:bodyPr>
          <a:lstStyle/>
          <a:p>
            <a:pPr algn="r">
              <a:lnSpc>
                <a:spcPct val="90000"/>
              </a:lnSpc>
              <a:defRPr/>
            </a:pPr>
            <a:r>
              <a:rPr lang="en-US" sz="1200" b="1" i="0" dirty="0">
                <a:solidFill>
                  <a:schemeClr val="bg2">
                    <a:lumMod val="10000"/>
                  </a:schemeClr>
                </a:solidFill>
                <a:latin typeface="+mn-lt"/>
                <a:ea typeface="Arial Unicode MS" panose="020B0604020202020204" pitchFamily="34" charset="-128"/>
                <a:cs typeface="Arial Unicode MS" panose="020B0604020202020204" pitchFamily="34" charset="-128"/>
              </a:rPr>
              <a:t>J. Seely, et al., PRL103, 202301 (2009)</a:t>
            </a:r>
            <a:endParaRPr lang="en-US" sz="1200" b="1" dirty="0">
              <a:solidFill>
                <a:schemeClr val="bg2">
                  <a:lumMod val="10000"/>
                </a:schemeClr>
              </a:solidFill>
              <a:latin typeface="+mn-lt"/>
              <a:ea typeface="Arial Unicode MS" panose="020B0604020202020204" pitchFamily="34" charset="-128"/>
              <a:cs typeface="Arial Unicode MS" panose="020B0604020202020204" pitchFamily="34" charset="-128"/>
            </a:endParaRPr>
          </a:p>
        </p:txBody>
      </p:sp>
      <p:sp>
        <p:nvSpPr>
          <p:cNvPr id="14" name="Rectangle 26">
            <a:extLst>
              <a:ext uri="{FF2B5EF4-FFF2-40B4-BE49-F238E27FC236}">
                <a16:creationId xmlns:a16="http://schemas.microsoft.com/office/drawing/2014/main" id="{4B2D4920-3983-44C9-930E-DC3E8D3AA6C5}"/>
              </a:ext>
            </a:extLst>
          </p:cNvPr>
          <p:cNvSpPr>
            <a:spLocks/>
          </p:cNvSpPr>
          <p:nvPr/>
        </p:nvSpPr>
        <p:spPr bwMode="auto">
          <a:xfrm>
            <a:off x="2416961" y="4528996"/>
            <a:ext cx="330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gn="r">
              <a:defRPr/>
            </a:pPr>
            <a:r>
              <a:rPr lang="en-US" sz="1200" b="1" i="0" dirty="0">
                <a:solidFill>
                  <a:schemeClr val="bg2">
                    <a:lumMod val="10000"/>
                  </a:schemeClr>
                </a:solidFill>
                <a:latin typeface="+mn-lt"/>
                <a:ea typeface="ＭＳ Ｐゴシック" pitchFamily="34" charset="-128"/>
                <a:cs typeface="Arial Unicode MS" panose="020B0604020202020204" pitchFamily="34" charset="-128"/>
              </a:rPr>
              <a:t>N. Fomin, et al., PRL 108, 092052 (2012)</a:t>
            </a:r>
          </a:p>
        </p:txBody>
      </p:sp>
      <p:sp>
        <p:nvSpPr>
          <p:cNvPr id="16" name="Rectangle 13">
            <a:extLst>
              <a:ext uri="{FF2B5EF4-FFF2-40B4-BE49-F238E27FC236}">
                <a16:creationId xmlns:a16="http://schemas.microsoft.com/office/drawing/2014/main" id="{36662665-37C8-4E2F-9111-34E381FA0D6F}"/>
              </a:ext>
            </a:extLst>
          </p:cNvPr>
          <p:cNvSpPr>
            <a:spLocks noChangeArrowheads="1"/>
          </p:cNvSpPr>
          <p:nvPr/>
        </p:nvSpPr>
        <p:spPr bwMode="auto">
          <a:xfrm>
            <a:off x="5741590" y="1170795"/>
            <a:ext cx="5885657" cy="104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a:spAutoFit/>
          </a:bodyPr>
          <a:lstStyle/>
          <a:p>
            <a:pPr>
              <a:lnSpc>
                <a:spcPct val="90000"/>
              </a:lnSpc>
              <a:defRPr/>
            </a:pPr>
            <a:r>
              <a:rPr lang="en-US" b="1" dirty="0">
                <a:solidFill>
                  <a:srgbClr val="0000FF"/>
                </a:solidFill>
                <a:ea typeface="Arial Unicode MS" panose="020B0604020202020204" pitchFamily="34" charset="-128"/>
                <a:cs typeface="Arial Unicode MS" panose="020B0604020202020204" pitchFamily="34" charset="-128"/>
              </a:rPr>
              <a:t>SRCs are mainly np pairs (&gt;90% for heavy nuclei)</a:t>
            </a:r>
          </a:p>
          <a:p>
            <a:pPr>
              <a:lnSpc>
                <a:spcPct val="90000"/>
              </a:lnSpc>
              <a:defRPr/>
            </a:pPr>
            <a:endParaRPr lang="en-US" b="1" dirty="0">
              <a:solidFill>
                <a:srgbClr val="0000FF"/>
              </a:solidFill>
              <a:ea typeface="Arial Unicode MS" panose="020B0604020202020204" pitchFamily="34" charset="-128"/>
              <a:cs typeface="Arial Unicode MS" panose="020B0604020202020204" pitchFamily="34" charset="-128"/>
            </a:endParaRPr>
          </a:p>
          <a:p>
            <a:pPr>
              <a:lnSpc>
                <a:spcPct val="90000"/>
              </a:lnSpc>
              <a:defRPr/>
            </a:pPr>
            <a:r>
              <a:rPr lang="en-US" b="1" dirty="0">
                <a:solidFill>
                  <a:srgbClr val="0000FF"/>
                </a:solidFill>
                <a:ea typeface="Arial Unicode MS" panose="020B0604020202020204" pitchFamily="34" charset="-128"/>
                <a:cs typeface="Arial Unicode MS" panose="020B0604020202020204" pitchFamily="34" charset="-128"/>
              </a:rPr>
              <a:t>Does SRC isospin dependence lead to flavor dependence of the EMC effect?</a:t>
            </a:r>
          </a:p>
        </p:txBody>
      </p:sp>
      <p:grpSp>
        <p:nvGrpSpPr>
          <p:cNvPr id="24" name="Group 23">
            <a:extLst>
              <a:ext uri="{FF2B5EF4-FFF2-40B4-BE49-F238E27FC236}">
                <a16:creationId xmlns:a16="http://schemas.microsoft.com/office/drawing/2014/main" id="{729BF218-9A9B-4246-A65C-83BE245603E1}"/>
              </a:ext>
            </a:extLst>
          </p:cNvPr>
          <p:cNvGrpSpPr>
            <a:grpSpLocks noChangeAspect="1"/>
          </p:cNvGrpSpPr>
          <p:nvPr/>
        </p:nvGrpSpPr>
        <p:grpSpPr bwMode="auto">
          <a:xfrm>
            <a:off x="3109110" y="5257723"/>
            <a:ext cx="1920875" cy="1343423"/>
            <a:chOff x="7145135" y="5218238"/>
            <a:chExt cx="1536200" cy="1075340"/>
          </a:xfrm>
        </p:grpSpPr>
        <p:cxnSp>
          <p:nvCxnSpPr>
            <p:cNvPr id="25" name="Straight Arrow Connector 24">
              <a:extLst>
                <a:ext uri="{FF2B5EF4-FFF2-40B4-BE49-F238E27FC236}">
                  <a16:creationId xmlns:a16="http://schemas.microsoft.com/office/drawing/2014/main" id="{1576A518-82DD-43C1-8D78-9623F1CE5643}"/>
                </a:ext>
              </a:extLst>
            </p:cNvPr>
            <p:cNvCxnSpPr>
              <a:cxnSpLocks noChangeAspect="1"/>
            </p:cNvCxnSpPr>
            <p:nvPr/>
          </p:nvCxnSpPr>
          <p:spPr bwMode="auto">
            <a:xfrm>
              <a:off x="8157630" y="5928248"/>
              <a:ext cx="523705" cy="365330"/>
            </a:xfrm>
            <a:prstGeom prst="straightConnector1">
              <a:avLst/>
            </a:prstGeom>
            <a:noFill/>
            <a:ln w="31750" cap="flat" cmpd="sng" algn="ctr">
              <a:solidFill>
                <a:schemeClr val="bg2">
                  <a:lumMod val="10000"/>
                </a:schemeClr>
              </a:solidFill>
              <a:prstDash val="solid"/>
              <a:round/>
              <a:headEnd type="none" w="med" len="med"/>
              <a:tailEnd type="arrow"/>
            </a:ln>
            <a:effectLst/>
          </p:spPr>
        </p:cxnSp>
        <p:cxnSp>
          <p:nvCxnSpPr>
            <p:cNvPr id="26" name="Straight Arrow Connector 25">
              <a:extLst>
                <a:ext uri="{FF2B5EF4-FFF2-40B4-BE49-F238E27FC236}">
                  <a16:creationId xmlns:a16="http://schemas.microsoft.com/office/drawing/2014/main" id="{C726C1D1-C199-4091-ADC9-749AB1ACDAA3}"/>
                </a:ext>
              </a:extLst>
            </p:cNvPr>
            <p:cNvCxnSpPr>
              <a:cxnSpLocks noChangeAspect="1"/>
            </p:cNvCxnSpPr>
            <p:nvPr/>
          </p:nvCxnSpPr>
          <p:spPr bwMode="auto">
            <a:xfrm>
              <a:off x="7145135" y="5218238"/>
              <a:ext cx="523705" cy="365330"/>
            </a:xfrm>
            <a:prstGeom prst="straightConnector1">
              <a:avLst/>
            </a:prstGeom>
            <a:noFill/>
            <a:ln w="31750" cap="flat" cmpd="sng" algn="ctr">
              <a:solidFill>
                <a:schemeClr val="bg2">
                  <a:lumMod val="10000"/>
                </a:schemeClr>
              </a:solidFill>
              <a:prstDash val="solid"/>
              <a:round/>
              <a:headEnd type="arrow" w="med" len="med"/>
              <a:tailEnd type="none"/>
            </a:ln>
            <a:effectLst/>
          </p:spPr>
        </p:cxnSp>
        <p:sp>
          <p:nvSpPr>
            <p:cNvPr id="27" name="Oval 15">
              <a:extLst>
                <a:ext uri="{FF2B5EF4-FFF2-40B4-BE49-F238E27FC236}">
                  <a16:creationId xmlns:a16="http://schemas.microsoft.com/office/drawing/2014/main" id="{9E03B4CB-6052-4E98-B22D-2DED4BEFAC57}"/>
                </a:ext>
              </a:extLst>
            </p:cNvPr>
            <p:cNvSpPr>
              <a:spLocks noChangeAspect="1" noChangeArrowheads="1"/>
            </p:cNvSpPr>
            <p:nvPr/>
          </p:nvSpPr>
          <p:spPr bwMode="auto">
            <a:xfrm>
              <a:off x="7610122" y="5478734"/>
              <a:ext cx="388810" cy="389156"/>
            </a:xfrm>
            <a:prstGeom prst="ellipse">
              <a:avLst/>
            </a:prstGeom>
            <a:gradFill rotWithShape="0">
              <a:gsLst>
                <a:gs pos="0">
                  <a:schemeClr val="accent2"/>
                </a:gs>
                <a:gs pos="100000">
                  <a:schemeClr val="accent2">
                    <a:gamma/>
                    <a:shade val="0"/>
                    <a:invGamma/>
                  </a:schemeClr>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atin typeface="Arial" charset="0"/>
                <a:ea typeface="Arial Unicode MS" panose="020B0604020202020204" pitchFamily="34" charset="-128"/>
                <a:cs typeface="Arial Unicode MS" panose="020B0604020202020204" pitchFamily="34" charset="-128"/>
              </a:endParaRPr>
            </a:p>
          </p:txBody>
        </p:sp>
        <p:sp>
          <p:nvSpPr>
            <p:cNvPr id="28" name="Oval 16">
              <a:extLst>
                <a:ext uri="{FF2B5EF4-FFF2-40B4-BE49-F238E27FC236}">
                  <a16:creationId xmlns:a16="http://schemas.microsoft.com/office/drawing/2014/main" id="{F9AF5DE3-3724-479F-8FFF-9B395A00824D}"/>
                </a:ext>
              </a:extLst>
            </p:cNvPr>
            <p:cNvSpPr>
              <a:spLocks noChangeAspect="1" noChangeArrowheads="1"/>
            </p:cNvSpPr>
            <p:nvPr/>
          </p:nvSpPr>
          <p:spPr bwMode="auto">
            <a:xfrm>
              <a:off x="7820760" y="5616356"/>
              <a:ext cx="388620" cy="388620"/>
            </a:xfrm>
            <a:prstGeom prst="ellipse">
              <a:avLst/>
            </a:prstGeom>
            <a:gradFill rotWithShape="0">
              <a:gsLst>
                <a:gs pos="0">
                  <a:srgbClr val="CC0000"/>
                </a:gs>
                <a:gs pos="100000">
                  <a:srgbClr val="000000"/>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endParaRPr lang="en-US" altLang="en-US">
                <a:latin typeface="Arial" panose="020B0604020202020204" pitchFamily="34" charset="0"/>
              </a:endParaRPr>
            </a:p>
          </p:txBody>
        </p:sp>
      </p:grpSp>
      <p:grpSp>
        <p:nvGrpSpPr>
          <p:cNvPr id="3" name="Group 2">
            <a:extLst>
              <a:ext uri="{FF2B5EF4-FFF2-40B4-BE49-F238E27FC236}">
                <a16:creationId xmlns:a16="http://schemas.microsoft.com/office/drawing/2014/main" id="{980A4D9A-F2DD-4B7A-B6E9-0C2FA79F9C3C}"/>
              </a:ext>
            </a:extLst>
          </p:cNvPr>
          <p:cNvGrpSpPr/>
          <p:nvPr/>
        </p:nvGrpSpPr>
        <p:grpSpPr>
          <a:xfrm>
            <a:off x="181000" y="4576959"/>
            <a:ext cx="2720756" cy="2189162"/>
            <a:chOff x="496414" y="4668838"/>
            <a:chExt cx="2720756" cy="2189162"/>
          </a:xfrm>
        </p:grpSpPr>
        <p:pic>
          <p:nvPicPr>
            <p:cNvPr id="23" name="Picture 15" descr="qqpot">
              <a:extLst>
                <a:ext uri="{FF2B5EF4-FFF2-40B4-BE49-F238E27FC236}">
                  <a16:creationId xmlns:a16="http://schemas.microsoft.com/office/drawing/2014/main" id="{293B2F5F-8E3F-4F58-918E-78CD81C47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414" y="4668838"/>
              <a:ext cx="2720756"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8EE5387E-7637-42C6-BBA3-E1D825FAAEBC}"/>
                </a:ext>
              </a:extLst>
            </p:cNvPr>
            <p:cNvSpPr txBox="1">
              <a:spLocks noChangeArrowheads="1"/>
            </p:cNvSpPr>
            <p:nvPr/>
          </p:nvSpPr>
          <p:spPr bwMode="auto">
            <a:xfrm>
              <a:off x="1562259" y="4738688"/>
              <a:ext cx="1536687"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r">
                <a:spcBef>
                  <a:spcPct val="0"/>
                </a:spcBef>
                <a:buClrTx/>
                <a:buFontTx/>
                <a:buNone/>
              </a:pPr>
              <a:r>
                <a:rPr lang="en-US" altLang="en-US" sz="1400" b="1" i="0" dirty="0">
                  <a:solidFill>
                    <a:srgbClr val="00FF00"/>
                  </a:solidFill>
                  <a:latin typeface="Times" panose="02020603050405020304" pitchFamily="18" charset="0"/>
                </a:rPr>
                <a:t>Potential between two nucleons</a:t>
              </a:r>
            </a:p>
          </p:txBody>
        </p:sp>
      </p:grpSp>
    </p:spTree>
    <p:extLst>
      <p:ext uri="{BB962C8B-B14F-4D97-AF65-F5344CB8AC3E}">
        <p14:creationId xmlns:p14="http://schemas.microsoft.com/office/powerpoint/2010/main" val="309193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EMC effect: SLAC E139</a:t>
            </a:r>
          </a:p>
        </p:txBody>
      </p:sp>
      <p:sp>
        <p:nvSpPr>
          <p:cNvPr id="14" name="Rectangle 2">
            <a:extLst>
              <a:ext uri="{FF2B5EF4-FFF2-40B4-BE49-F238E27FC236}">
                <a16:creationId xmlns:a16="http://schemas.microsoft.com/office/drawing/2014/main" id="{D355447F-BE20-4397-81A3-A7208264C6BA}"/>
              </a:ext>
            </a:extLst>
          </p:cNvPr>
          <p:cNvSpPr txBox="1">
            <a:spLocks noChangeArrowheads="1"/>
          </p:cNvSpPr>
          <p:nvPr/>
        </p:nvSpPr>
        <p:spPr bwMode="auto">
          <a:xfrm>
            <a:off x="736784" y="1225290"/>
            <a:ext cx="6589172" cy="245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F497D"/>
              </a:buClr>
              <a:buFont typeface="Wingdings" panose="05000000000000000000" pitchFamily="2" charset="2"/>
              <a:buChar char="§"/>
              <a:defRPr sz="1800">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marR="0" lvl="0" indent="0" algn="l" defTabSz="914400" rtl="0" eaLnBrk="1" fontAlgn="base" latinLnBrk="0" hangingPunct="1">
              <a:lnSpc>
                <a:spcPct val="100000"/>
              </a:lnSpc>
              <a:spcBef>
                <a:spcPts val="300"/>
              </a:spcBef>
              <a:spcAft>
                <a:spcPct val="0"/>
              </a:spcAft>
              <a:buClr>
                <a:srgbClr val="1F497D"/>
              </a:buClr>
              <a:buSzTx/>
              <a:buFont typeface="Wingdings" panose="05000000000000000000" pitchFamily="2" charset="2"/>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SLAC E139</a:t>
            </a: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800" b="1" i="0" u="none" strike="noStrike" kern="0" cap="none" spc="0" normalizeH="0" baseline="0" noProof="0" dirty="0">
                <a:ln>
                  <a:noFill/>
                </a:ln>
                <a:solidFill>
                  <a:srgbClr val="616161">
                    <a:lumMod val="50000"/>
                  </a:srgbClr>
                </a:solidFill>
                <a:effectLst/>
                <a:uLnTx/>
                <a:uFillTx/>
                <a:latin typeface="Calibri"/>
              </a:rPr>
              <a:t>Nuclei from A=4 to 197</a:t>
            </a: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800" b="1" i="0" u="none" strike="noStrike" kern="0" cap="none" spc="0" normalizeH="0" baseline="0" noProof="0" dirty="0">
                <a:ln>
                  <a:noFill/>
                </a:ln>
                <a:solidFill>
                  <a:srgbClr val="C00000"/>
                </a:solidFill>
                <a:effectLst/>
                <a:uLnTx/>
                <a:uFillTx/>
                <a:latin typeface="Calibri"/>
              </a:rPr>
              <a:t>Universal x-dependence </a:t>
            </a: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800" b="1" i="0" u="none" strike="noStrike" kern="0" cap="none" spc="0" normalizeH="0" baseline="0" noProof="0" dirty="0">
                <a:ln>
                  <a:noFill/>
                </a:ln>
                <a:solidFill>
                  <a:srgbClr val="C00000"/>
                </a:solidFill>
                <a:effectLst/>
                <a:uLnTx/>
                <a:uFillTx/>
                <a:latin typeface="Calibri"/>
              </a:rPr>
              <a:t>Size depends</a:t>
            </a:r>
            <a:r>
              <a:rPr kumimoji="0" lang="en-US" sz="1800" b="1" i="0" u="none" strike="noStrike" kern="0" cap="none" spc="0" normalizeH="0" noProof="0" dirty="0">
                <a:ln>
                  <a:noFill/>
                </a:ln>
                <a:solidFill>
                  <a:srgbClr val="C00000"/>
                </a:solidFill>
                <a:effectLst/>
                <a:uLnTx/>
                <a:uFillTx/>
                <a:latin typeface="Calibri"/>
              </a:rPr>
              <a:t> weakly o</a:t>
            </a:r>
            <a:r>
              <a:rPr lang="en-US" sz="1800" b="1" kern="0" dirty="0">
                <a:solidFill>
                  <a:srgbClr val="C00000"/>
                </a:solidFill>
                <a:latin typeface="Calibri"/>
              </a:rPr>
              <a:t>n A</a:t>
            </a:r>
            <a:r>
              <a:rPr kumimoji="0" lang="en-US" sz="1800" b="1" i="0" u="none" strike="noStrike" kern="0" cap="none" spc="0" normalizeH="0" baseline="0" noProof="0" dirty="0">
                <a:ln>
                  <a:noFill/>
                </a:ln>
                <a:solidFill>
                  <a:srgbClr val="C00000"/>
                </a:solidFill>
                <a:effectLst/>
                <a:uLnTx/>
                <a:uFillTx/>
                <a:latin typeface="Calibri"/>
              </a:rPr>
              <a:t> </a:t>
            </a:r>
          </a:p>
          <a:p>
            <a:pPr marL="1143000" marR="0" lvl="2" indent="-22860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600" b="1" i="0" u="none" strike="noStrike" kern="0" cap="none" spc="0" normalizeH="0" baseline="0" noProof="0" dirty="0">
                <a:ln>
                  <a:noFill/>
                </a:ln>
                <a:solidFill>
                  <a:srgbClr val="C00000"/>
                </a:solidFill>
                <a:effectLst/>
                <a:uLnTx/>
                <a:uFillTx/>
                <a:latin typeface="Calibri"/>
              </a:rPr>
              <a:t>Scales well with density or with A (~A</a:t>
            </a:r>
            <a:r>
              <a:rPr kumimoji="0" lang="en-US" sz="1600" b="1" i="0" u="none" strike="noStrike" kern="0" cap="none" spc="0" normalizeH="0" baseline="30000" noProof="0" dirty="0">
                <a:ln>
                  <a:noFill/>
                </a:ln>
                <a:solidFill>
                  <a:srgbClr val="C00000"/>
                </a:solidFill>
                <a:effectLst/>
                <a:uLnTx/>
                <a:uFillTx/>
                <a:latin typeface="Calibri"/>
              </a:rPr>
              <a:t>1/3</a:t>
            </a:r>
            <a:r>
              <a:rPr kumimoji="0" lang="en-US" sz="1600" b="1" i="0" u="none" strike="noStrike" kern="0" cap="none" spc="0" normalizeH="0" baseline="0" noProof="0" dirty="0">
                <a:ln>
                  <a:noFill/>
                </a:ln>
                <a:solidFill>
                  <a:srgbClr val="C00000"/>
                </a:solidFill>
                <a:effectLst/>
                <a:uLnTx/>
                <a:uFillTx/>
                <a:latin typeface="Calibri"/>
              </a:rPr>
              <a:t>)</a:t>
            </a:r>
          </a:p>
          <a:p>
            <a:pPr marL="1143000" marR="0" lvl="2" indent="-228600" algn="l" defTabSz="914400" rtl="0" eaLnBrk="1" fontAlgn="base" latinLnBrk="0" hangingPunct="1">
              <a:lnSpc>
                <a:spcPct val="100000"/>
              </a:lnSpc>
              <a:spcBef>
                <a:spcPts val="300"/>
              </a:spcBef>
              <a:spcAft>
                <a:spcPct val="0"/>
              </a:spcAft>
              <a:buClr>
                <a:srgbClr val="1F497D"/>
              </a:buClr>
              <a:buSzTx/>
              <a:buFontTx/>
              <a:buChar char="•"/>
              <a:tabLst/>
              <a:defRPr/>
            </a:pPr>
            <a:endParaRPr kumimoji="0" lang="en-US" b="1" i="0" u="none" strike="noStrike" kern="0" cap="none" spc="0" normalizeH="0" baseline="0" noProof="0" dirty="0">
              <a:ln>
                <a:noFill/>
              </a:ln>
              <a:solidFill>
                <a:srgbClr val="525252">
                  <a:lumMod val="50000"/>
                </a:srgbClr>
              </a:solidFill>
              <a:effectLst/>
              <a:uLnTx/>
              <a:uFillTx/>
              <a:latin typeface="Calibri"/>
            </a:endParaRPr>
          </a:p>
          <a:p>
            <a:pPr marL="0" lvl="0" indent="0" eaLnBrk="1" hangingPunct="1">
              <a:spcBef>
                <a:spcPts val="300"/>
              </a:spcBef>
              <a:buNone/>
              <a:defRPr/>
            </a:pPr>
            <a:r>
              <a:rPr lang="en-US" sz="2000" b="1" kern="0" dirty="0">
                <a:solidFill>
                  <a:srgbClr val="0000FF"/>
                </a:solidFill>
              </a:rPr>
              <a:t>JLab E03-103</a:t>
            </a:r>
          </a:p>
          <a:p>
            <a:pPr lvl="1" eaLnBrk="1" hangingPunct="1">
              <a:spcBef>
                <a:spcPts val="300"/>
              </a:spcBef>
              <a:defRPr/>
            </a:pPr>
            <a:r>
              <a:rPr lang="en-GB" altLang="en-US" sz="1800" b="1" dirty="0">
                <a:solidFill>
                  <a:schemeClr val="tx1">
                    <a:lumMod val="50000"/>
                  </a:schemeClr>
                </a:solidFill>
                <a:ea typeface="Arial Unicode MS" panose="020B0604020202020204" pitchFamily="34" charset="-128"/>
                <a:cs typeface="Arial Unicode MS" panose="020B0604020202020204" pitchFamily="34" charset="-128"/>
              </a:rPr>
              <a:t>High-x ratios for </a:t>
            </a:r>
            <a:r>
              <a:rPr lang="en-GB" altLang="en-US" sz="1800" b="1" baseline="30000" dirty="0">
                <a:solidFill>
                  <a:schemeClr val="tx1">
                    <a:lumMod val="50000"/>
                  </a:schemeClr>
                </a:solidFill>
                <a:ea typeface="Arial Unicode MS" panose="020B0604020202020204" pitchFamily="34" charset="-128"/>
                <a:cs typeface="Arial Unicode MS" panose="020B0604020202020204" pitchFamily="34" charset="-128"/>
              </a:rPr>
              <a:t>3</a:t>
            </a:r>
            <a:r>
              <a:rPr lang="en-GB" altLang="en-US" sz="1800" b="1" dirty="0">
                <a:solidFill>
                  <a:schemeClr val="tx1">
                    <a:lumMod val="50000"/>
                  </a:schemeClr>
                </a:solidFill>
                <a:ea typeface="Arial Unicode MS" panose="020B0604020202020204" pitchFamily="34" charset="-128"/>
                <a:cs typeface="Arial Unicode MS" panose="020B0604020202020204" pitchFamily="34" charset="-128"/>
              </a:rPr>
              <a:t>He, </a:t>
            </a:r>
            <a:r>
              <a:rPr lang="en-GB" altLang="en-US" sz="1800" b="1" baseline="30000" dirty="0">
                <a:solidFill>
                  <a:schemeClr val="tx1">
                    <a:lumMod val="50000"/>
                  </a:schemeClr>
                </a:solidFill>
                <a:ea typeface="Arial Unicode MS" panose="020B0604020202020204" pitchFamily="34" charset="-128"/>
                <a:cs typeface="Arial Unicode MS" panose="020B0604020202020204" pitchFamily="34" charset="-128"/>
              </a:rPr>
              <a:t>4</a:t>
            </a:r>
            <a:r>
              <a:rPr lang="en-GB" altLang="en-US" sz="1800" b="1" dirty="0">
                <a:solidFill>
                  <a:schemeClr val="tx1">
                    <a:lumMod val="50000"/>
                  </a:schemeClr>
                </a:solidFill>
                <a:ea typeface="Arial Unicode MS" panose="020B0604020202020204" pitchFamily="34" charset="-128"/>
                <a:cs typeface="Arial Unicode MS" panose="020B0604020202020204" pitchFamily="34" charset="-128"/>
              </a:rPr>
              <a:t>He,</a:t>
            </a:r>
            <a:r>
              <a:rPr lang="en-GB" altLang="en-US" sz="1800" b="1" baseline="30000" dirty="0">
                <a:solidFill>
                  <a:schemeClr val="tx1">
                    <a:lumMod val="50000"/>
                  </a:schemeClr>
                </a:solidFill>
                <a:ea typeface="Arial Unicode MS" panose="020B0604020202020204" pitchFamily="34" charset="-128"/>
                <a:cs typeface="Arial Unicode MS" panose="020B0604020202020204" pitchFamily="34" charset="-128"/>
              </a:rPr>
              <a:t> 9</a:t>
            </a:r>
            <a:r>
              <a:rPr lang="en-GB" altLang="en-US" sz="1800" b="1" dirty="0">
                <a:solidFill>
                  <a:schemeClr val="tx1">
                    <a:lumMod val="50000"/>
                  </a:schemeClr>
                </a:solidFill>
                <a:ea typeface="Arial Unicode MS" panose="020B0604020202020204" pitchFamily="34" charset="-128"/>
                <a:cs typeface="Arial Unicode MS" panose="020B0604020202020204" pitchFamily="34" charset="-128"/>
              </a:rPr>
              <a:t>Be, </a:t>
            </a:r>
            <a:r>
              <a:rPr lang="en-GB" altLang="en-US" sz="1800" b="1" baseline="30000" dirty="0">
                <a:solidFill>
                  <a:schemeClr val="tx1">
                    <a:lumMod val="50000"/>
                  </a:schemeClr>
                </a:solidFill>
                <a:ea typeface="Arial Unicode MS" panose="020B0604020202020204" pitchFamily="34" charset="-128"/>
                <a:cs typeface="Arial Unicode MS" panose="020B0604020202020204" pitchFamily="34" charset="-128"/>
              </a:rPr>
              <a:t>12</a:t>
            </a:r>
            <a:r>
              <a:rPr lang="en-GB" altLang="en-US" sz="1800" b="1" dirty="0">
                <a:solidFill>
                  <a:schemeClr val="tx1">
                    <a:lumMod val="50000"/>
                  </a:schemeClr>
                </a:solidFill>
                <a:ea typeface="Arial Unicode MS" panose="020B0604020202020204" pitchFamily="34" charset="-128"/>
                <a:cs typeface="Arial Unicode MS" panose="020B0604020202020204" pitchFamily="34" charset="-128"/>
              </a:rPr>
              <a:t>C, </a:t>
            </a:r>
            <a:r>
              <a:rPr lang="en-GB" altLang="en-US" sz="1800" b="1" baseline="30000" dirty="0">
                <a:solidFill>
                  <a:schemeClr val="tx1">
                    <a:lumMod val="50000"/>
                  </a:schemeClr>
                </a:solidFill>
                <a:ea typeface="Arial Unicode MS" panose="020B0604020202020204" pitchFamily="34" charset="-128"/>
                <a:cs typeface="Arial Unicode MS" panose="020B0604020202020204" pitchFamily="34" charset="-128"/>
              </a:rPr>
              <a:t>63</a:t>
            </a:r>
            <a:r>
              <a:rPr lang="en-GB" altLang="en-US" sz="1800" b="1" dirty="0">
                <a:solidFill>
                  <a:schemeClr val="tx1">
                    <a:lumMod val="50000"/>
                  </a:schemeClr>
                </a:solidFill>
                <a:ea typeface="Arial Unicode MS" panose="020B0604020202020204" pitchFamily="34" charset="-128"/>
                <a:cs typeface="Arial Unicode MS" panose="020B0604020202020204" pitchFamily="34" charset="-128"/>
              </a:rPr>
              <a:t>Cu, </a:t>
            </a:r>
            <a:r>
              <a:rPr lang="en-GB" altLang="en-US" sz="1800" b="1" baseline="30000" dirty="0">
                <a:solidFill>
                  <a:schemeClr val="tx1">
                    <a:lumMod val="50000"/>
                  </a:schemeClr>
                </a:solidFill>
                <a:ea typeface="Arial Unicode MS" panose="020B0604020202020204" pitchFamily="34" charset="-128"/>
                <a:cs typeface="Arial Unicode MS" panose="020B0604020202020204" pitchFamily="34" charset="-128"/>
              </a:rPr>
              <a:t>197</a:t>
            </a:r>
            <a:r>
              <a:rPr lang="en-GB" altLang="en-US" sz="1800" b="1" dirty="0">
                <a:solidFill>
                  <a:schemeClr val="tx1">
                    <a:lumMod val="50000"/>
                  </a:schemeClr>
                </a:solidFill>
                <a:ea typeface="Arial Unicode MS" panose="020B0604020202020204" pitchFamily="34" charset="-128"/>
                <a:cs typeface="Arial Unicode MS" panose="020B0604020202020204" pitchFamily="34" charset="-128"/>
              </a:rPr>
              <a:t>Au</a:t>
            </a:r>
            <a:endParaRPr lang="en-US" sz="1800" b="1" kern="0" dirty="0">
              <a:solidFill>
                <a:srgbClr val="616161">
                  <a:lumMod val="50000"/>
                </a:srgbClr>
              </a:solidFill>
            </a:endParaRPr>
          </a:p>
          <a:p>
            <a:pPr lvl="1" eaLnBrk="1" hangingPunct="1">
              <a:spcBef>
                <a:spcPts val="300"/>
              </a:spcBef>
              <a:defRPr/>
            </a:pPr>
            <a:r>
              <a:rPr lang="en-US" sz="1800" b="1" kern="0" dirty="0">
                <a:solidFill>
                  <a:srgbClr val="0000FF"/>
                </a:solidFill>
              </a:rPr>
              <a:t>Universal x-dependence </a:t>
            </a:r>
          </a:p>
          <a:p>
            <a:pPr lvl="1" eaLnBrk="1" hangingPunct="1">
              <a:spcBef>
                <a:spcPts val="300"/>
              </a:spcBef>
              <a:defRPr/>
            </a:pPr>
            <a:r>
              <a:rPr lang="en-US" sz="1800" b="1" kern="0" dirty="0">
                <a:solidFill>
                  <a:srgbClr val="0000FF"/>
                </a:solidFill>
              </a:rPr>
              <a:t>Size does NOT scale with density</a:t>
            </a:r>
          </a:p>
          <a:p>
            <a:pPr lvl="2" eaLnBrk="1" hangingPunct="1">
              <a:spcBef>
                <a:spcPts val="300"/>
              </a:spcBef>
              <a:defRPr/>
            </a:pPr>
            <a:r>
              <a:rPr lang="en-US" sz="1800" b="1" kern="0" baseline="30000" dirty="0">
                <a:solidFill>
                  <a:srgbClr val="0000FF"/>
                </a:solidFill>
              </a:rPr>
              <a:t>9</a:t>
            </a:r>
            <a:r>
              <a:rPr lang="en-US" sz="1800" b="1" kern="0" dirty="0">
                <a:solidFill>
                  <a:srgbClr val="0000FF"/>
                </a:solidFill>
              </a:rPr>
              <a:t>Be is low density, but has ‘large’ EMC effect</a:t>
            </a:r>
          </a:p>
          <a:p>
            <a:pPr lvl="2" eaLnBrk="1" hangingPunct="1">
              <a:spcBef>
                <a:spcPts val="300"/>
              </a:spcBef>
              <a:defRPr/>
            </a:pPr>
            <a:endParaRPr lang="en-US" b="1" kern="0" dirty="0">
              <a:solidFill>
                <a:srgbClr val="0000FF"/>
              </a:solidFill>
            </a:endParaRPr>
          </a:p>
          <a:p>
            <a:pPr marL="0" indent="0" eaLnBrk="1" hangingPunct="1">
              <a:spcBef>
                <a:spcPts val="300"/>
              </a:spcBef>
              <a:buNone/>
              <a:defRPr/>
            </a:pPr>
            <a:r>
              <a:rPr lang="en-US" sz="2200" kern="0" dirty="0"/>
              <a:t>Still have competing explanations of the EMC effect. New observables important to making progress: spin dependence, tagged measurements, </a:t>
            </a:r>
            <a:r>
              <a:rPr lang="en-US" sz="2200" b="1" kern="0" dirty="0"/>
              <a:t>flavor dependence</a:t>
            </a:r>
            <a:endParaRPr lang="en-US" sz="2200" kern="0" dirty="0"/>
          </a:p>
          <a:p>
            <a:pPr marL="914400" marR="0" lvl="2" indent="0" algn="l" defTabSz="914400" rtl="0" eaLnBrk="1" fontAlgn="base" latinLnBrk="0" hangingPunct="1">
              <a:lnSpc>
                <a:spcPct val="100000"/>
              </a:lnSpc>
              <a:spcBef>
                <a:spcPts val="300"/>
              </a:spcBef>
              <a:spcAft>
                <a:spcPct val="0"/>
              </a:spcAft>
              <a:buClr>
                <a:srgbClr val="1F497D"/>
              </a:buClr>
              <a:buSzTx/>
              <a:buNone/>
              <a:tabLst/>
              <a:defRPr/>
            </a:pPr>
            <a:endParaRPr kumimoji="0" lang="en-US" sz="1800" b="1" i="0" u="none" strike="noStrike" kern="0" cap="none" spc="0" normalizeH="0" baseline="0" noProof="0" dirty="0">
              <a:ln>
                <a:noFill/>
              </a:ln>
              <a:solidFill>
                <a:srgbClr val="525252">
                  <a:lumMod val="50000"/>
                </a:srgbClr>
              </a:solidFill>
              <a:effectLst/>
              <a:uLnTx/>
              <a:uFillTx/>
              <a:latin typeface="Calibri"/>
            </a:endParaRP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endParaRPr kumimoji="0" lang="en-US" sz="1800" b="1" i="0" u="none" strike="noStrike" kern="0" cap="none" spc="0" normalizeH="0" baseline="0" noProof="0" dirty="0">
              <a:ln>
                <a:noFill/>
              </a:ln>
              <a:solidFill>
                <a:srgbClr val="616161"/>
              </a:solidFill>
              <a:effectLst/>
              <a:uLnTx/>
              <a:uFillTx/>
              <a:latin typeface="Calibri"/>
            </a:endParaRPr>
          </a:p>
        </p:txBody>
      </p:sp>
      <p:pic>
        <p:nvPicPr>
          <p:cNvPr id="8" name="Picture 8" descr="show_slopes_densitycorr">
            <a:extLst>
              <a:ext uri="{FF2B5EF4-FFF2-40B4-BE49-F238E27FC236}">
                <a16:creationId xmlns:a16="http://schemas.microsoft.com/office/drawing/2014/main" id="{73604BE3-AF0E-4B13-9A8C-7FBF204F0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047" y="662204"/>
            <a:ext cx="4732338" cy="29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EDFDBE7F-926D-4E50-BB7F-E38B36D1BEC4}"/>
              </a:ext>
            </a:extLst>
          </p:cNvPr>
          <p:cNvSpPr>
            <a:spLocks noChangeArrowheads="1"/>
          </p:cNvSpPr>
          <p:nvPr/>
        </p:nvSpPr>
        <p:spPr bwMode="auto">
          <a:xfrm>
            <a:off x="8395554" y="422492"/>
            <a:ext cx="3216275" cy="2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a:spAutoFit/>
          </a:bodyPr>
          <a:lstStyle/>
          <a:p>
            <a:pPr algn="r">
              <a:lnSpc>
                <a:spcPct val="90000"/>
              </a:lnSpc>
              <a:defRPr/>
            </a:pPr>
            <a:r>
              <a:rPr lang="en-US" sz="1400" b="1" i="0" dirty="0" err="1">
                <a:solidFill>
                  <a:schemeClr val="bg2">
                    <a:lumMod val="10000"/>
                  </a:schemeClr>
                </a:solidFill>
                <a:latin typeface="+mn-lt"/>
                <a:ea typeface="Arial Unicode MS" panose="020B0604020202020204" pitchFamily="34" charset="-128"/>
                <a:cs typeface="Arial Unicode MS" panose="020B0604020202020204" pitchFamily="34" charset="-128"/>
              </a:rPr>
              <a:t>J.Seely</a:t>
            </a:r>
            <a:r>
              <a:rPr lang="en-US" sz="1400" b="1" i="0" dirty="0">
                <a:solidFill>
                  <a:schemeClr val="bg2">
                    <a:lumMod val="10000"/>
                  </a:schemeClr>
                </a:solidFill>
                <a:latin typeface="+mn-lt"/>
                <a:ea typeface="Arial Unicode MS" panose="020B0604020202020204" pitchFamily="34" charset="-128"/>
                <a:cs typeface="Arial Unicode MS" panose="020B0604020202020204" pitchFamily="34" charset="-128"/>
              </a:rPr>
              <a:t>, et al., PRL103, 202301 (2009)</a:t>
            </a:r>
            <a:r>
              <a:rPr lang="en-US" sz="1400" b="1" dirty="0">
                <a:solidFill>
                  <a:schemeClr val="bg2">
                    <a:lumMod val="10000"/>
                  </a:schemeClr>
                </a:solidFill>
                <a:latin typeface="+mn-lt"/>
                <a:ea typeface="Arial Unicode MS" panose="020B0604020202020204" pitchFamily="34" charset="-128"/>
                <a:cs typeface="Arial Unicode MS" panose="020B0604020202020204" pitchFamily="34" charset="-128"/>
              </a:rPr>
              <a:t> </a:t>
            </a:r>
          </a:p>
        </p:txBody>
      </p:sp>
      <p:pic>
        <p:nvPicPr>
          <p:cNvPr id="12" name="Picture 5" descr="He4">
            <a:extLst>
              <a:ext uri="{FF2B5EF4-FFF2-40B4-BE49-F238E27FC236}">
                <a16:creationId xmlns:a16="http://schemas.microsoft.com/office/drawing/2014/main" id="{3A72B571-B07D-4176-8C3E-83A9C3A74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44" y="4250803"/>
            <a:ext cx="1695805" cy="167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Be9 90">
            <a:extLst>
              <a:ext uri="{FF2B5EF4-FFF2-40B4-BE49-F238E27FC236}">
                <a16:creationId xmlns:a16="http://schemas.microsoft.com/office/drawing/2014/main" id="{1264D413-5A8E-43AB-8F19-2474526E7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2622" y="4250803"/>
            <a:ext cx="1695805" cy="167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630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Brief digression: short-range structures</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454990" y="1400176"/>
            <a:ext cx="11203609" cy="4614863"/>
          </a:xfrm>
        </p:spPr>
        <p:txBody>
          <a:bodyPr>
            <a:normAutofit/>
          </a:bodyPr>
          <a:lstStyle/>
          <a:p>
            <a:pPr>
              <a:defRPr/>
            </a:pPr>
            <a:r>
              <a:rPr lang="en-US" sz="2200" b="1" dirty="0">
                <a:solidFill>
                  <a:schemeClr val="bg2">
                    <a:lumMod val="10000"/>
                  </a:schemeClr>
                </a:solidFill>
              </a:rPr>
              <a:t>Data on light nuclei suggest importance of ‘local density’</a:t>
            </a:r>
            <a:endParaRPr lang="en-US" sz="2000" b="1" dirty="0">
              <a:solidFill>
                <a:schemeClr val="bg2">
                  <a:lumMod val="10000"/>
                </a:schemeClr>
              </a:solidFill>
            </a:endParaRPr>
          </a:p>
          <a:p>
            <a:pPr lvl="1">
              <a:defRPr/>
            </a:pPr>
            <a:r>
              <a:rPr lang="en-US" sz="2000" dirty="0">
                <a:solidFill>
                  <a:schemeClr val="bg2">
                    <a:lumMod val="10000"/>
                  </a:schemeClr>
                </a:solidFill>
              </a:rPr>
              <a:t>Shows connection to detailed nuclear structure, clustering effects</a:t>
            </a:r>
          </a:p>
          <a:p>
            <a:pPr lvl="1">
              <a:defRPr/>
            </a:pPr>
            <a:r>
              <a:rPr lang="en-US" sz="2000" dirty="0">
                <a:solidFill>
                  <a:schemeClr val="bg2">
                    <a:lumMod val="10000"/>
                  </a:schemeClr>
                </a:solidFill>
              </a:rPr>
              <a:t>Intriguing observation, but microscopic explanation not yet clear</a:t>
            </a:r>
          </a:p>
          <a:p>
            <a:pPr lvl="1">
              <a:defRPr/>
            </a:pPr>
            <a:endParaRPr lang="en-US" sz="2000" dirty="0">
              <a:solidFill>
                <a:schemeClr val="bg2">
                  <a:lumMod val="10000"/>
                </a:schemeClr>
              </a:solidFill>
            </a:endParaRPr>
          </a:p>
          <a:p>
            <a:pPr>
              <a:defRPr/>
            </a:pPr>
            <a:r>
              <a:rPr lang="en-US" sz="2200" b="1" dirty="0">
                <a:solidFill>
                  <a:schemeClr val="bg2">
                    <a:lumMod val="10000"/>
                  </a:schemeClr>
                </a:solidFill>
              </a:rPr>
              <a:t>Can we study these high-density structures directly?</a:t>
            </a:r>
            <a:endParaRPr lang="en-US" sz="2000" dirty="0">
              <a:solidFill>
                <a:schemeClr val="bg2">
                  <a:lumMod val="10000"/>
                </a:schemeClr>
              </a:solidFill>
            </a:endParaRPr>
          </a:p>
          <a:p>
            <a:pPr lvl="1">
              <a:defRPr/>
            </a:pPr>
            <a:r>
              <a:rPr lang="en-US" sz="2000" dirty="0">
                <a:solidFill>
                  <a:schemeClr val="bg2">
                    <a:lumMod val="10000"/>
                  </a:schemeClr>
                </a:solidFill>
              </a:rPr>
              <a:t>Short-range correlation (SRC) measurements  are meant to probe such high-density configurations</a:t>
            </a:r>
          </a:p>
          <a:p>
            <a:pPr lvl="2">
              <a:defRPr/>
            </a:pPr>
            <a:r>
              <a:rPr lang="en-US" dirty="0">
                <a:solidFill>
                  <a:schemeClr val="bg2">
                    <a:lumMod val="10000"/>
                  </a:schemeClr>
                </a:solidFill>
              </a:rPr>
              <a:t>Aim is to </a:t>
            </a:r>
            <a:r>
              <a:rPr lang="en-US" b="1" dirty="0">
                <a:solidFill>
                  <a:srgbClr val="0000FF"/>
                </a:solidFill>
                <a:effectLst>
                  <a:outerShdw blurRad="38100" dist="38100" dir="2700000" algn="tl">
                    <a:srgbClr val="000000">
                      <a:alpha val="43137"/>
                    </a:srgbClr>
                  </a:outerShdw>
                </a:effectLst>
              </a:rPr>
              <a:t>study </a:t>
            </a:r>
            <a:r>
              <a:rPr lang="en-US" dirty="0">
                <a:solidFill>
                  <a:srgbClr val="0000FF"/>
                </a:solidFill>
              </a:rPr>
              <a:t>contribution of high density configurations</a:t>
            </a:r>
          </a:p>
          <a:p>
            <a:pPr lvl="2">
              <a:defRPr/>
            </a:pPr>
            <a:r>
              <a:rPr lang="en-US" dirty="0">
                <a:solidFill>
                  <a:schemeClr val="bg2">
                    <a:lumMod val="10000"/>
                  </a:schemeClr>
                </a:solidFill>
              </a:rPr>
              <a:t>The experiments </a:t>
            </a:r>
            <a:r>
              <a:rPr lang="en-US" b="1" dirty="0">
                <a:solidFill>
                  <a:srgbClr val="C00000"/>
                </a:solidFill>
                <a:effectLst>
                  <a:outerShdw blurRad="38100" dist="38100" dir="2700000" algn="tl">
                    <a:srgbClr val="000000">
                      <a:alpha val="43137"/>
                    </a:srgbClr>
                  </a:outerShdw>
                </a:effectLst>
              </a:rPr>
              <a:t>measure</a:t>
            </a:r>
            <a:r>
              <a:rPr lang="en-US" dirty="0">
                <a:solidFill>
                  <a:srgbClr val="C00000"/>
                </a:solidFill>
                <a:effectLst>
                  <a:outerShdw blurRad="38100" dist="38100" dir="2700000" algn="tl">
                    <a:srgbClr val="000000">
                      <a:alpha val="43137"/>
                    </a:srgbClr>
                  </a:outerShdw>
                </a:effectLst>
              </a:rPr>
              <a:t> </a:t>
            </a:r>
            <a:r>
              <a:rPr lang="en-US" dirty="0">
                <a:solidFill>
                  <a:srgbClr val="C00000"/>
                </a:solidFill>
              </a:rPr>
              <a:t>high momentum nucleons</a:t>
            </a:r>
          </a:p>
          <a:p>
            <a:pPr marL="0" indent="0">
              <a:buNone/>
              <a:defRPr/>
            </a:pPr>
            <a:endParaRPr lang="en-US" dirty="0">
              <a:solidFill>
                <a:srgbClr val="C00000"/>
              </a:solidFill>
            </a:endParaRPr>
          </a:p>
        </p:txBody>
      </p:sp>
      <p:pic>
        <p:nvPicPr>
          <p:cNvPr id="4" name="Picture 15" descr="qqpot">
            <a:extLst>
              <a:ext uri="{FF2B5EF4-FFF2-40B4-BE49-F238E27FC236}">
                <a16:creationId xmlns:a16="http://schemas.microsoft.com/office/drawing/2014/main" id="{1979A641-6F07-48A1-8A0F-8A8F3298A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380" y="3919538"/>
            <a:ext cx="2720756"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D30DED48-1C1D-417C-B9A6-0119EB966259}"/>
              </a:ext>
            </a:extLst>
          </p:cNvPr>
          <p:cNvGrpSpPr>
            <a:grpSpLocks noChangeAspect="1"/>
          </p:cNvGrpSpPr>
          <p:nvPr/>
        </p:nvGrpSpPr>
        <p:grpSpPr bwMode="auto">
          <a:xfrm>
            <a:off x="5809342" y="4912918"/>
            <a:ext cx="1920875" cy="1343423"/>
            <a:chOff x="7145135" y="5218238"/>
            <a:chExt cx="1536200" cy="1075340"/>
          </a:xfrm>
        </p:grpSpPr>
        <p:cxnSp>
          <p:nvCxnSpPr>
            <p:cNvPr id="6" name="Straight Arrow Connector 5">
              <a:extLst>
                <a:ext uri="{FF2B5EF4-FFF2-40B4-BE49-F238E27FC236}">
                  <a16:creationId xmlns:a16="http://schemas.microsoft.com/office/drawing/2014/main" id="{75D160E4-D673-4456-B61B-6C731382E248}"/>
                </a:ext>
              </a:extLst>
            </p:cNvPr>
            <p:cNvCxnSpPr>
              <a:cxnSpLocks noChangeAspect="1"/>
            </p:cNvCxnSpPr>
            <p:nvPr/>
          </p:nvCxnSpPr>
          <p:spPr bwMode="auto">
            <a:xfrm>
              <a:off x="8157630" y="5928248"/>
              <a:ext cx="523705" cy="365330"/>
            </a:xfrm>
            <a:prstGeom prst="straightConnector1">
              <a:avLst/>
            </a:prstGeom>
            <a:noFill/>
            <a:ln w="31750" cap="flat" cmpd="sng" algn="ctr">
              <a:solidFill>
                <a:schemeClr val="bg2">
                  <a:lumMod val="10000"/>
                </a:schemeClr>
              </a:solidFill>
              <a:prstDash val="solid"/>
              <a:round/>
              <a:headEnd type="none" w="med" len="med"/>
              <a:tailEnd type="arrow"/>
            </a:ln>
            <a:effectLst/>
          </p:spPr>
        </p:cxnSp>
        <p:cxnSp>
          <p:nvCxnSpPr>
            <p:cNvPr id="7" name="Straight Arrow Connector 6">
              <a:extLst>
                <a:ext uri="{FF2B5EF4-FFF2-40B4-BE49-F238E27FC236}">
                  <a16:creationId xmlns:a16="http://schemas.microsoft.com/office/drawing/2014/main" id="{1DCD50F6-C418-4246-BE98-516BAA8E00D7}"/>
                </a:ext>
              </a:extLst>
            </p:cNvPr>
            <p:cNvCxnSpPr>
              <a:cxnSpLocks noChangeAspect="1"/>
            </p:cNvCxnSpPr>
            <p:nvPr/>
          </p:nvCxnSpPr>
          <p:spPr bwMode="auto">
            <a:xfrm>
              <a:off x="7145135" y="5218238"/>
              <a:ext cx="523705" cy="365330"/>
            </a:xfrm>
            <a:prstGeom prst="straightConnector1">
              <a:avLst/>
            </a:prstGeom>
            <a:noFill/>
            <a:ln w="31750" cap="flat" cmpd="sng" algn="ctr">
              <a:solidFill>
                <a:schemeClr val="bg2">
                  <a:lumMod val="10000"/>
                </a:schemeClr>
              </a:solidFill>
              <a:prstDash val="solid"/>
              <a:round/>
              <a:headEnd type="arrow" w="med" len="med"/>
              <a:tailEnd type="none"/>
            </a:ln>
            <a:effectLst/>
          </p:spPr>
        </p:cxnSp>
        <p:sp>
          <p:nvSpPr>
            <p:cNvPr id="8" name="Oval 15">
              <a:extLst>
                <a:ext uri="{FF2B5EF4-FFF2-40B4-BE49-F238E27FC236}">
                  <a16:creationId xmlns:a16="http://schemas.microsoft.com/office/drawing/2014/main" id="{6CD0BAF3-C955-4676-88A0-5592D626EE60}"/>
                </a:ext>
              </a:extLst>
            </p:cNvPr>
            <p:cNvSpPr>
              <a:spLocks noChangeAspect="1" noChangeArrowheads="1"/>
            </p:cNvSpPr>
            <p:nvPr/>
          </p:nvSpPr>
          <p:spPr bwMode="auto">
            <a:xfrm>
              <a:off x="7610122" y="5478734"/>
              <a:ext cx="388810" cy="389156"/>
            </a:xfrm>
            <a:prstGeom prst="ellipse">
              <a:avLst/>
            </a:prstGeom>
            <a:gradFill rotWithShape="0">
              <a:gsLst>
                <a:gs pos="0">
                  <a:schemeClr val="accent2"/>
                </a:gs>
                <a:gs pos="100000">
                  <a:schemeClr val="accent2">
                    <a:gamma/>
                    <a:shade val="0"/>
                    <a:invGamma/>
                  </a:schemeClr>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atin typeface="Arial" charset="0"/>
                <a:ea typeface="Arial Unicode MS" panose="020B0604020202020204" pitchFamily="34" charset="-128"/>
                <a:cs typeface="Arial Unicode MS" panose="020B0604020202020204" pitchFamily="34" charset="-128"/>
              </a:endParaRPr>
            </a:p>
          </p:txBody>
        </p:sp>
        <p:sp>
          <p:nvSpPr>
            <p:cNvPr id="9" name="Oval 16">
              <a:extLst>
                <a:ext uri="{FF2B5EF4-FFF2-40B4-BE49-F238E27FC236}">
                  <a16:creationId xmlns:a16="http://schemas.microsoft.com/office/drawing/2014/main" id="{4219999E-9E5E-4809-8565-D51ECB1F9024}"/>
                </a:ext>
              </a:extLst>
            </p:cNvPr>
            <p:cNvSpPr>
              <a:spLocks noChangeAspect="1" noChangeArrowheads="1"/>
            </p:cNvSpPr>
            <p:nvPr/>
          </p:nvSpPr>
          <p:spPr bwMode="auto">
            <a:xfrm>
              <a:off x="7820760" y="5616356"/>
              <a:ext cx="388620" cy="388620"/>
            </a:xfrm>
            <a:prstGeom prst="ellipse">
              <a:avLst/>
            </a:prstGeom>
            <a:gradFill rotWithShape="0">
              <a:gsLst>
                <a:gs pos="0">
                  <a:srgbClr val="CC0000"/>
                </a:gs>
                <a:gs pos="100000">
                  <a:srgbClr val="000000"/>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endParaRPr lang="en-US" altLang="en-US">
                <a:latin typeface="Arial" panose="020B0604020202020204" pitchFamily="34" charset="0"/>
              </a:endParaRPr>
            </a:p>
          </p:txBody>
        </p:sp>
      </p:grpSp>
      <p:sp>
        <p:nvSpPr>
          <p:cNvPr id="10" name="TextBox 9">
            <a:extLst>
              <a:ext uri="{FF2B5EF4-FFF2-40B4-BE49-F238E27FC236}">
                <a16:creationId xmlns:a16="http://schemas.microsoft.com/office/drawing/2014/main" id="{F3DDDA72-5668-4712-BBEC-80DE20938F8C}"/>
              </a:ext>
            </a:extLst>
          </p:cNvPr>
          <p:cNvSpPr txBox="1">
            <a:spLocks noChangeArrowheads="1"/>
          </p:cNvSpPr>
          <p:nvPr/>
        </p:nvSpPr>
        <p:spPr bwMode="auto">
          <a:xfrm>
            <a:off x="9043225" y="3989388"/>
            <a:ext cx="1536687"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r">
              <a:spcBef>
                <a:spcPct val="0"/>
              </a:spcBef>
              <a:buClrTx/>
              <a:buFontTx/>
              <a:buNone/>
            </a:pPr>
            <a:r>
              <a:rPr lang="en-US" altLang="en-US" sz="1400" b="1" i="0" dirty="0">
                <a:solidFill>
                  <a:srgbClr val="00FF00"/>
                </a:solidFill>
                <a:latin typeface="Times" panose="02020603050405020304" pitchFamily="18" charset="0"/>
              </a:rPr>
              <a:t>Potential between two nucleons</a:t>
            </a:r>
          </a:p>
        </p:txBody>
      </p:sp>
    </p:spTree>
    <p:extLst>
      <p:ext uri="{BB962C8B-B14F-4D97-AF65-F5344CB8AC3E}">
        <p14:creationId xmlns:p14="http://schemas.microsoft.com/office/powerpoint/2010/main" val="20595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altLang="en-US" sz="3200" b="1" dirty="0">
                <a:solidFill>
                  <a:schemeClr val="tx2"/>
                </a:solidFill>
                <a:latin typeface="Trebuchet MS" panose="020B0603020202020204" pitchFamily="34" charset="0"/>
              </a:rPr>
              <a:t>Two Hypotheses for EMC-SRC correlation</a:t>
            </a:r>
          </a:p>
        </p:txBody>
      </p:sp>
      <p:pic>
        <p:nvPicPr>
          <p:cNvPr id="15" name="Picture 57" descr="C:\Users\johna\Desktop\Papers,theses,talks\MY_TALKS\XEM\DNP12\Paper,Plots\ajis_lp\plotfit_all_nzaam1_xaxis_force0_xyerr_rean_final_lp.png">
            <a:extLst>
              <a:ext uri="{FF2B5EF4-FFF2-40B4-BE49-F238E27FC236}">
                <a16:creationId xmlns:a16="http://schemas.microsoft.com/office/drawing/2014/main" id="{E5BA662E-150A-4B16-9116-65D007532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83" t="2792" r="11591" b="3963"/>
          <a:stretch>
            <a:fillRect/>
          </a:stretch>
        </p:blipFill>
        <p:spPr bwMode="auto">
          <a:xfrm>
            <a:off x="7541463" y="1027037"/>
            <a:ext cx="4342451" cy="335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8" descr="C:\Users\johna\Desktop\Papers,theses,talks\MY_TALKS\XEM\DNP12\Paper,Plots\ajis_lp\plotfit_all_norescaling_no_cm_force0_rean_final_lp.png">
            <a:extLst>
              <a:ext uri="{FF2B5EF4-FFF2-40B4-BE49-F238E27FC236}">
                <a16:creationId xmlns:a16="http://schemas.microsoft.com/office/drawing/2014/main" id="{BC98ED6F-E7EC-43A4-ACC0-06C816214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26" t="3098" r="10796" b="3349"/>
          <a:stretch>
            <a:fillRect/>
          </a:stretch>
        </p:blipFill>
        <p:spPr bwMode="auto">
          <a:xfrm>
            <a:off x="106794" y="952425"/>
            <a:ext cx="4339982" cy="336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roup 55">
            <a:extLst>
              <a:ext uri="{FF2B5EF4-FFF2-40B4-BE49-F238E27FC236}">
                <a16:creationId xmlns:a16="http://schemas.microsoft.com/office/drawing/2014/main" id="{D51C8690-5647-4945-A686-D7AC01708FD4}"/>
              </a:ext>
            </a:extLst>
          </p:cNvPr>
          <p:cNvGraphicFramePr>
            <a:graphicFrameLocks noGrp="1"/>
          </p:cNvGraphicFramePr>
          <p:nvPr>
            <p:extLst/>
          </p:nvPr>
        </p:nvGraphicFramePr>
        <p:xfrm>
          <a:off x="308086" y="4536995"/>
          <a:ext cx="6797675" cy="2163150"/>
        </p:xfrm>
        <a:graphic>
          <a:graphicData uri="http://schemas.openxmlformats.org/drawingml/2006/table">
            <a:tbl>
              <a:tblPr/>
              <a:tblGrid>
                <a:gridCol w="1700649">
                  <a:extLst>
                    <a:ext uri="{9D8B030D-6E8A-4147-A177-3AD203B41FA5}">
                      <a16:colId xmlns:a16="http://schemas.microsoft.com/office/drawing/2014/main" val="20000"/>
                    </a:ext>
                  </a:extLst>
                </a:gridCol>
                <a:gridCol w="1697368">
                  <a:extLst>
                    <a:ext uri="{9D8B030D-6E8A-4147-A177-3AD203B41FA5}">
                      <a16:colId xmlns:a16="http://schemas.microsoft.com/office/drawing/2014/main" val="20001"/>
                    </a:ext>
                  </a:extLst>
                </a:gridCol>
                <a:gridCol w="1377575">
                  <a:extLst>
                    <a:ext uri="{9D8B030D-6E8A-4147-A177-3AD203B41FA5}">
                      <a16:colId xmlns:a16="http://schemas.microsoft.com/office/drawing/2014/main" val="20002"/>
                    </a:ext>
                  </a:extLst>
                </a:gridCol>
                <a:gridCol w="2022083">
                  <a:extLst>
                    <a:ext uri="{9D8B030D-6E8A-4147-A177-3AD203B41FA5}">
                      <a16:colId xmlns:a16="http://schemas.microsoft.com/office/drawing/2014/main" val="20003"/>
                    </a:ext>
                  </a:extLst>
                </a:gridCol>
              </a:tblGrid>
              <a:tr h="2324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Hypothesis</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FFFF">
                        <a:lumMod val="8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Fit type</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FFFF">
                        <a:lumMod val="8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a:ln>
                            <a:noFill/>
                          </a:ln>
                          <a:solidFill>
                            <a:schemeClr val="tx1"/>
                          </a:solidFill>
                          <a:effectLst/>
                          <a:latin typeface="Times New Roman" pitchFamily="18" charset="0"/>
                          <a:cs typeface="Times New Roman" pitchFamily="18" charset="0"/>
                        </a:rPr>
                        <a:t>χ</a:t>
                      </a:r>
                      <a:r>
                        <a:rPr kumimoji="0" lang="en-US" sz="1600" b="0" i="0" u="none" strike="noStrike" cap="none" normalizeH="0" baseline="30000" dirty="0">
                          <a:ln>
                            <a:noFill/>
                          </a:ln>
                          <a:solidFill>
                            <a:schemeClr val="tx1"/>
                          </a:solidFill>
                          <a:effectLst/>
                          <a:latin typeface="Times New Roman" pitchFamily="18" charset="0"/>
                          <a:cs typeface="Times New Roman" pitchFamily="18" charset="0"/>
                        </a:rPr>
                        <a:t>2</a:t>
                      </a:r>
                      <a:r>
                        <a:rPr kumimoji="0" lang="el-GR" sz="1600" b="0" i="0" u="none" strike="noStrike" cap="none" normalizeH="0" baseline="-25000" dirty="0">
                          <a:ln>
                            <a:noFill/>
                          </a:ln>
                          <a:solidFill>
                            <a:schemeClr val="tx1"/>
                          </a:solidFill>
                          <a:effectLst/>
                          <a:latin typeface="Times New Roman" pitchFamily="18" charset="0"/>
                          <a:cs typeface="Times New Roman" pitchFamily="18" charset="0"/>
                        </a:rPr>
                        <a:t>ν</a:t>
                      </a:r>
                      <a:endParaRPr kumimoji="0" lang="en-US" sz="1600" b="0" i="0" u="none" strike="noStrike" cap="none" normalizeH="0" baseline="-25000" dirty="0">
                        <a:ln>
                          <a:noFill/>
                        </a:ln>
                        <a:solidFill>
                          <a:schemeClr val="tx1"/>
                        </a:solidFill>
                        <a:effectLst/>
                        <a:latin typeface="Times New Roman" pitchFamily="18" charset="0"/>
                        <a:cs typeface="Times New Roman" pitchFamily="18" charset="0"/>
                      </a:endParaRP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FFFF">
                        <a:lumMod val="8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EMC(D)</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FFFFF">
                        <a:lumMod val="85000"/>
                      </a:srgbClr>
                    </a:solidFill>
                  </a:tcPr>
                </a:tc>
                <a:extLst>
                  <a:ext uri="{0D108BD9-81ED-4DB2-BD59-A6C34878D82A}">
                    <a16:rowId xmlns:a16="http://schemas.microsoft.com/office/drawing/2014/main" val="10000"/>
                  </a:ext>
                </a:extLst>
              </a:tr>
              <a:tr h="40680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High Virtuality</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F497D">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2-param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No constraints</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F497D">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1.26</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F497D">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-0.058±0.036</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F497D">
                        <a:lumMod val="40000"/>
                        <a:lumOff val="60000"/>
                      </a:srgbClr>
                    </a:solidFill>
                  </a:tcPr>
                </a:tc>
                <a:extLst>
                  <a:ext uri="{0D108BD9-81ED-4DB2-BD59-A6C34878D82A}">
                    <a16:rowId xmlns:a16="http://schemas.microsoft.com/office/drawing/2014/main" val="10001"/>
                  </a:ext>
                </a:extLst>
              </a:tr>
              <a:tr h="2324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Franklin Gothic Medium" pitchFamily="34" charset="0"/>
                        </a:rPr>
                        <a:t>High Virtuality</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F497D">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Franklin Gothic Medium" pitchFamily="34" charset="0"/>
                        </a:rPr>
                        <a:t>1-param</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F497D">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1.47</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F497D">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F497D">
                        <a:lumMod val="40000"/>
                        <a:lumOff val="60000"/>
                      </a:srgbClr>
                    </a:solidFill>
                  </a:tcPr>
                </a:tc>
                <a:extLst>
                  <a:ext uri="{0D108BD9-81ED-4DB2-BD59-A6C34878D82A}">
                    <a16:rowId xmlns:a16="http://schemas.microsoft.com/office/drawing/2014/main" val="10002"/>
                  </a:ext>
                </a:extLst>
              </a:tr>
              <a:tr h="40680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Local Density</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ABA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2-param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No constraints</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ABA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(0.64) 0.84</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ABA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 -0.012±0.033</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ABAB"/>
                    </a:solidFill>
                  </a:tcPr>
                </a:tc>
                <a:extLst>
                  <a:ext uri="{0D108BD9-81ED-4DB2-BD59-A6C34878D82A}">
                    <a16:rowId xmlns:a16="http://schemas.microsoft.com/office/drawing/2014/main" val="10003"/>
                  </a:ext>
                </a:extLst>
              </a:tr>
              <a:tr h="2324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Franklin Gothic Medium" pitchFamily="34" charset="0"/>
                        </a:rPr>
                        <a:t>Local Density</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ABA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1-param</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ABA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(0.57) 0.74</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ABA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Franklin Gothic Medium" pitchFamily="34" charset="0"/>
                        </a:rPr>
                        <a:t>--</a:t>
                      </a:r>
                    </a:p>
                  </a:txBody>
                  <a:tcPr marL="91435" marR="91435" marT="45627" marB="4562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ABAB"/>
                    </a:solidFill>
                  </a:tcPr>
                </a:tc>
                <a:extLst>
                  <a:ext uri="{0D108BD9-81ED-4DB2-BD59-A6C34878D82A}">
                    <a16:rowId xmlns:a16="http://schemas.microsoft.com/office/drawing/2014/main" val="10004"/>
                  </a:ext>
                </a:extLst>
              </a:tr>
            </a:tbl>
          </a:graphicData>
        </a:graphic>
      </p:graphicFrame>
      <p:sp>
        <p:nvSpPr>
          <p:cNvPr id="18" name="Rectangle 2">
            <a:extLst>
              <a:ext uri="{FF2B5EF4-FFF2-40B4-BE49-F238E27FC236}">
                <a16:creationId xmlns:a16="http://schemas.microsoft.com/office/drawing/2014/main" id="{1F3F7B78-1988-46DF-86CC-D80DC7C6950B}"/>
              </a:ext>
            </a:extLst>
          </p:cNvPr>
          <p:cNvSpPr>
            <a:spLocks noChangeArrowheads="1"/>
          </p:cNvSpPr>
          <p:nvPr/>
        </p:nvSpPr>
        <p:spPr bwMode="auto">
          <a:xfrm>
            <a:off x="4833903" y="2321004"/>
            <a:ext cx="3003247"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8">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0" fontAlgn="base" hangingPunct="0">
              <a:spcBef>
                <a:spcPct val="0"/>
              </a:spcBef>
              <a:spcAft>
                <a:spcPct val="0"/>
              </a:spcAft>
              <a:buClrTx/>
              <a:buFontTx/>
              <a:buNone/>
            </a:pPr>
            <a:r>
              <a:rPr lang="en-US" altLang="en-US" sz="1400" b="1" dirty="0">
                <a:solidFill>
                  <a:srgbClr val="C00000"/>
                </a:solidFill>
                <a:ea typeface="MS PGothic" panose="020B0600070205080204" pitchFamily="34" charset="-128"/>
              </a:rPr>
              <a:t>“LD”: short-distance </a:t>
            </a:r>
            <a:r>
              <a:rPr lang="en-US" altLang="en-US" sz="1400" b="1" dirty="0">
                <a:solidFill>
                  <a:srgbClr val="C00000"/>
                </a:solidFill>
                <a:ea typeface="MS PGothic" panose="020B0600070205080204" pitchFamily="34" charset="-128"/>
                <a:sym typeface="Wingdings" panose="05000000000000000000" pitchFamily="2" charset="2"/>
              </a:rPr>
              <a:t> </a:t>
            </a:r>
            <a:r>
              <a:rPr lang="en-US" altLang="en-US" sz="1400" b="1" dirty="0">
                <a:solidFill>
                  <a:srgbClr val="C00000"/>
                </a:solidFill>
                <a:ea typeface="MS PGothic" panose="020B0600070205080204" pitchFamily="34" charset="-128"/>
              </a:rPr>
              <a:t> SRCs and EMC effect</a:t>
            </a:r>
          </a:p>
          <a:p>
            <a:pPr eaLnBrk="0" fontAlgn="base" hangingPunct="0">
              <a:spcBef>
                <a:spcPct val="0"/>
              </a:spcBef>
              <a:spcAft>
                <a:spcPct val="0"/>
              </a:spcAft>
              <a:buClrTx/>
              <a:buFontTx/>
              <a:buNone/>
            </a:pPr>
            <a:endParaRPr lang="en-US" altLang="en-US" sz="1100" b="1" dirty="0">
              <a:solidFill>
                <a:srgbClr val="C00000"/>
              </a:solidFill>
              <a:ea typeface="MS PGothic" panose="020B0600070205080204" pitchFamily="34" charset="-128"/>
            </a:endParaRPr>
          </a:p>
          <a:p>
            <a:pPr eaLnBrk="0" fontAlgn="base" hangingPunct="0">
              <a:spcBef>
                <a:spcPct val="0"/>
              </a:spcBef>
              <a:spcAft>
                <a:spcPct val="0"/>
              </a:spcAft>
              <a:buClrTx/>
              <a:buFontTx/>
              <a:buNone/>
            </a:pPr>
            <a:r>
              <a:rPr lang="en-US" altLang="en-US" sz="1400" b="1" dirty="0">
                <a:solidFill>
                  <a:srgbClr val="C00000"/>
                </a:solidFill>
                <a:ea typeface="MS PGothic" panose="020B0600070205080204" pitchFamily="34" charset="-128"/>
              </a:rPr>
              <a:t>a</a:t>
            </a:r>
            <a:r>
              <a:rPr lang="en-US" altLang="en-US" sz="1400" b="1" baseline="-25000" dirty="0">
                <a:solidFill>
                  <a:srgbClr val="C00000"/>
                </a:solidFill>
                <a:ea typeface="MS PGothic" panose="020B0600070205080204" pitchFamily="34" charset="-128"/>
              </a:rPr>
              <a:t>2</a:t>
            </a:r>
            <a:r>
              <a:rPr lang="en-US" altLang="en-US" sz="1400" b="1" dirty="0">
                <a:solidFill>
                  <a:srgbClr val="C00000"/>
                </a:solidFill>
                <a:ea typeface="MS PGothic" panose="020B0600070205080204" pitchFamily="34" charset="-128"/>
              </a:rPr>
              <a:t> measures high-p contribution of  np pairs. a</a:t>
            </a:r>
            <a:r>
              <a:rPr lang="en-US" altLang="en-US" sz="1400" b="1" baseline="-25000" dirty="0">
                <a:solidFill>
                  <a:srgbClr val="C00000"/>
                </a:solidFill>
                <a:ea typeface="MS PGothic" panose="020B0600070205080204" pitchFamily="34" charset="-128"/>
              </a:rPr>
              <a:t>2</a:t>
            </a:r>
            <a:r>
              <a:rPr lang="en-US" altLang="en-US" sz="1400" b="1" dirty="0">
                <a:solidFill>
                  <a:srgbClr val="C00000"/>
                </a:solidFill>
                <a:ea typeface="MS PGothic" panose="020B0600070205080204" pitchFamily="34" charset="-128"/>
              </a:rPr>
              <a:t> has to be corrected for smearing from SRC CM motion and scaled from np to NN pairs. </a:t>
            </a:r>
          </a:p>
          <a:p>
            <a:pPr eaLnBrk="0" fontAlgn="base" hangingPunct="0">
              <a:spcBef>
                <a:spcPct val="0"/>
              </a:spcBef>
              <a:spcAft>
                <a:spcPct val="0"/>
              </a:spcAft>
              <a:buClrTx/>
              <a:buFontTx/>
              <a:buNone/>
            </a:pPr>
            <a:r>
              <a:rPr lang="en-US" altLang="en-US" sz="1400" dirty="0">
                <a:solidFill>
                  <a:srgbClr val="C00000"/>
                </a:solidFill>
                <a:ea typeface="MS PGothic" panose="020B0600070205080204" pitchFamily="34" charset="-128"/>
              </a:rPr>
              <a:t>Short-distance pairs assumed to be isospin-independent in this analysis</a:t>
            </a:r>
            <a:endParaRPr lang="en-US" altLang="en-US" sz="1400" dirty="0">
              <a:solidFill>
                <a:srgbClr val="151515"/>
              </a:solidFill>
              <a:ea typeface="MS PGothic" panose="020B0600070205080204" pitchFamily="34" charset="-128"/>
            </a:endParaRPr>
          </a:p>
        </p:txBody>
      </p:sp>
      <p:sp>
        <p:nvSpPr>
          <p:cNvPr id="19" name="Rectangle 2">
            <a:extLst>
              <a:ext uri="{FF2B5EF4-FFF2-40B4-BE49-F238E27FC236}">
                <a16:creationId xmlns:a16="http://schemas.microsoft.com/office/drawing/2014/main" id="{8B26F072-DE96-4DAB-A9D9-CA25BBD4E5A9}"/>
              </a:ext>
            </a:extLst>
          </p:cNvPr>
          <p:cNvSpPr>
            <a:spLocks noChangeArrowheads="1"/>
          </p:cNvSpPr>
          <p:nvPr/>
        </p:nvSpPr>
        <p:spPr bwMode="auto">
          <a:xfrm>
            <a:off x="7246982" y="5037405"/>
            <a:ext cx="4636932" cy="1323439"/>
          </a:xfrm>
          <a:prstGeom prst="rect">
            <a:avLst/>
          </a:prstGeom>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style>
          <a:lnRef idx="2">
            <a:schemeClr val="dk1"/>
          </a:lnRef>
          <a:fillRef idx="1">
            <a:schemeClr val="lt1"/>
          </a:fillRef>
          <a:effectRef idx="0">
            <a:schemeClr val="dk1"/>
          </a:effectRef>
          <a:fontRef idx="minor">
            <a:schemeClr val="dk1"/>
          </a:fontRef>
        </p:style>
        <p:txBody>
          <a:bodyPr wrap="square">
            <a:spAutoFit/>
          </a:bodyPr>
          <a:lstStyle>
            <a:lvl1pPr marL="39688">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eaLnBrk="0" fontAlgn="base" hangingPunct="0">
              <a:spcBef>
                <a:spcPct val="0"/>
              </a:spcBef>
              <a:spcAft>
                <a:spcPct val="0"/>
              </a:spcAft>
              <a:buClrTx/>
              <a:buFontTx/>
              <a:buNone/>
            </a:pPr>
            <a:r>
              <a:rPr lang="en-US" altLang="en-US" sz="2000" b="1" dirty="0">
                <a:solidFill>
                  <a:schemeClr val="accent1"/>
                </a:solidFill>
                <a:ea typeface="MS PGothic" panose="020B0600070205080204" pitchFamily="34" charset="-128"/>
              </a:rPr>
              <a:t>“Local Density” (flavor-independent) model gives better correlation, better extrapolation to (known) deuteron values</a:t>
            </a:r>
          </a:p>
          <a:p>
            <a:pPr algn="ctr" eaLnBrk="0" fontAlgn="base" hangingPunct="0">
              <a:spcBef>
                <a:spcPct val="0"/>
              </a:spcBef>
              <a:spcAft>
                <a:spcPct val="0"/>
              </a:spcAft>
              <a:buClrTx/>
              <a:buFontTx/>
              <a:buNone/>
            </a:pPr>
            <a:r>
              <a:rPr lang="en-US" altLang="en-US" sz="2000" dirty="0">
                <a:solidFill>
                  <a:schemeClr val="accent1"/>
                </a:solidFill>
                <a:ea typeface="MS PGothic" panose="020B0600070205080204" pitchFamily="34" charset="-128"/>
              </a:rPr>
              <a:t>Difference only at the 2</a:t>
            </a:r>
            <a:r>
              <a:rPr lang="en-US" altLang="en-US" sz="2000" dirty="0">
                <a:solidFill>
                  <a:schemeClr val="accent1"/>
                </a:solidFill>
                <a:latin typeface="Symbol" panose="05050102010706020507" pitchFamily="18" charset="2"/>
                <a:ea typeface="MS PGothic" panose="020B0600070205080204" pitchFamily="34" charset="-128"/>
              </a:rPr>
              <a:t>s</a:t>
            </a:r>
            <a:r>
              <a:rPr lang="en-US" altLang="en-US" sz="2000" dirty="0">
                <a:solidFill>
                  <a:schemeClr val="accent1"/>
                </a:solidFill>
                <a:ea typeface="MS PGothic" panose="020B0600070205080204" pitchFamily="34" charset="-128"/>
              </a:rPr>
              <a:t> level</a:t>
            </a:r>
          </a:p>
        </p:txBody>
      </p:sp>
      <p:sp>
        <p:nvSpPr>
          <p:cNvPr id="21" name="Rectangle 20">
            <a:extLst>
              <a:ext uri="{FF2B5EF4-FFF2-40B4-BE49-F238E27FC236}">
                <a16:creationId xmlns:a16="http://schemas.microsoft.com/office/drawing/2014/main" id="{82B9044F-EFB6-454B-B5AE-8D4B1054B55E}"/>
              </a:ext>
            </a:extLst>
          </p:cNvPr>
          <p:cNvSpPr/>
          <p:nvPr/>
        </p:nvSpPr>
        <p:spPr>
          <a:xfrm>
            <a:off x="9791223" y="831616"/>
            <a:ext cx="2191113" cy="276999"/>
          </a:xfrm>
          <a:prstGeom prst="rect">
            <a:avLst/>
          </a:prstGeom>
        </p:spPr>
        <p:txBody>
          <a:bodyPr wrap="none">
            <a:spAutoFit/>
          </a:bodyPr>
          <a:lstStyle/>
          <a:p>
            <a:pPr lvl="0" eaLnBrk="0" fontAlgn="base" hangingPunct="0">
              <a:spcBef>
                <a:spcPct val="0"/>
              </a:spcBef>
              <a:spcAft>
                <a:spcPct val="0"/>
              </a:spcAft>
            </a:pPr>
            <a:r>
              <a:rPr lang="en-US" altLang="en-US" sz="1200" b="1" dirty="0">
                <a:solidFill>
                  <a:srgbClr val="151515"/>
                </a:solidFill>
                <a:ea typeface="MS PGothic" panose="020B0600070205080204" pitchFamily="34" charset="-128"/>
              </a:rPr>
              <a:t>JA, et al., PRC 86 (2012) 065204</a:t>
            </a:r>
          </a:p>
        </p:txBody>
      </p:sp>
      <p:sp>
        <p:nvSpPr>
          <p:cNvPr id="24" name="TextBox 23">
            <a:extLst>
              <a:ext uri="{FF2B5EF4-FFF2-40B4-BE49-F238E27FC236}">
                <a16:creationId xmlns:a16="http://schemas.microsoft.com/office/drawing/2014/main" id="{C4119021-C4DF-49AD-AF7E-81ACAB44B5DD}"/>
              </a:ext>
            </a:extLst>
          </p:cNvPr>
          <p:cNvSpPr txBox="1"/>
          <p:nvPr/>
        </p:nvSpPr>
        <p:spPr>
          <a:xfrm>
            <a:off x="735330" y="1097185"/>
            <a:ext cx="2133600" cy="738664"/>
          </a:xfrm>
          <a:prstGeom prst="rect">
            <a:avLst/>
          </a:prstGeom>
          <a:solidFill>
            <a:schemeClr val="bg1"/>
          </a:solidFill>
        </p:spPr>
        <p:txBody>
          <a:bodyPr wrap="square" rtlCol="0">
            <a:spAutoFit/>
          </a:bodyPr>
          <a:lstStyle/>
          <a:p>
            <a:r>
              <a:rPr lang="en-US" sz="1400" b="1" dirty="0">
                <a:solidFill>
                  <a:srgbClr val="0000FF"/>
                </a:solidFill>
              </a:rPr>
              <a:t>High-Virtuality (HV): </a:t>
            </a:r>
          </a:p>
          <a:p>
            <a:r>
              <a:rPr lang="en-US" sz="1400" b="1" dirty="0">
                <a:solidFill>
                  <a:srgbClr val="0000FF"/>
                </a:solidFill>
              </a:rPr>
              <a:t>EMC ~ #/high-p nucleons</a:t>
            </a:r>
          </a:p>
          <a:p>
            <a:endParaRPr lang="en-US" sz="1400" b="1" dirty="0">
              <a:solidFill>
                <a:srgbClr val="0000FF"/>
              </a:solidFill>
            </a:endParaRPr>
          </a:p>
        </p:txBody>
      </p:sp>
      <p:sp>
        <p:nvSpPr>
          <p:cNvPr id="25" name="TextBox 24">
            <a:extLst>
              <a:ext uri="{FF2B5EF4-FFF2-40B4-BE49-F238E27FC236}">
                <a16:creationId xmlns:a16="http://schemas.microsoft.com/office/drawing/2014/main" id="{182AC2B0-8979-49F3-AC15-E298BAD061D9}"/>
              </a:ext>
            </a:extLst>
          </p:cNvPr>
          <p:cNvSpPr txBox="1"/>
          <p:nvPr/>
        </p:nvSpPr>
        <p:spPr>
          <a:xfrm>
            <a:off x="8204835" y="1184498"/>
            <a:ext cx="2191112" cy="738664"/>
          </a:xfrm>
          <a:prstGeom prst="rect">
            <a:avLst/>
          </a:prstGeom>
          <a:solidFill>
            <a:schemeClr val="bg1"/>
          </a:solidFill>
        </p:spPr>
        <p:txBody>
          <a:bodyPr wrap="square" rtlCol="0">
            <a:spAutoFit/>
          </a:bodyPr>
          <a:lstStyle/>
          <a:p>
            <a:r>
              <a:rPr lang="en-US" sz="1400" b="1" dirty="0">
                <a:solidFill>
                  <a:srgbClr val="C00000"/>
                </a:solidFill>
              </a:rPr>
              <a:t>Local Density (LD):</a:t>
            </a:r>
          </a:p>
          <a:p>
            <a:r>
              <a:rPr lang="en-US" sz="1400" b="1" dirty="0">
                <a:solidFill>
                  <a:srgbClr val="C00000"/>
                </a:solidFill>
              </a:rPr>
              <a:t>EMC ~ short-distance pairs</a:t>
            </a:r>
          </a:p>
          <a:p>
            <a:endParaRPr lang="en-US" sz="1400" b="1" dirty="0">
              <a:solidFill>
                <a:srgbClr val="C00000"/>
              </a:solidFill>
            </a:endParaRPr>
          </a:p>
        </p:txBody>
      </p:sp>
      <p:sp>
        <p:nvSpPr>
          <p:cNvPr id="26" name="Rectangle 2">
            <a:extLst>
              <a:ext uri="{FF2B5EF4-FFF2-40B4-BE49-F238E27FC236}">
                <a16:creationId xmlns:a16="http://schemas.microsoft.com/office/drawing/2014/main" id="{FFF3BA9E-4928-42BD-A2C1-0D837C490063}"/>
              </a:ext>
            </a:extLst>
          </p:cNvPr>
          <p:cNvSpPr>
            <a:spLocks noChangeArrowheads="1"/>
          </p:cNvSpPr>
          <p:nvPr/>
        </p:nvSpPr>
        <p:spPr bwMode="auto">
          <a:xfrm>
            <a:off x="4243735" y="980442"/>
            <a:ext cx="3332564"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8">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0" fontAlgn="base" hangingPunct="0">
              <a:spcBef>
                <a:spcPct val="0"/>
              </a:spcBef>
              <a:spcAft>
                <a:spcPct val="0"/>
              </a:spcAft>
              <a:buClrTx/>
              <a:buFontTx/>
              <a:buNone/>
            </a:pPr>
            <a:r>
              <a:rPr lang="en-US" altLang="en-US" sz="1400" b="1" dirty="0">
                <a:solidFill>
                  <a:srgbClr val="0000FF"/>
                </a:solidFill>
                <a:ea typeface="MS PGothic" panose="020B0600070205080204" pitchFamily="34" charset="-128"/>
              </a:rPr>
              <a:t>“HV”: short-distance </a:t>
            </a:r>
            <a:r>
              <a:rPr lang="en-US" altLang="en-US" sz="1400" b="1" dirty="0">
                <a:solidFill>
                  <a:srgbClr val="0000FF"/>
                </a:solidFill>
                <a:ea typeface="MS PGothic" panose="020B0600070205080204" pitchFamily="34" charset="-128"/>
                <a:sym typeface="Wingdings" panose="05000000000000000000" pitchFamily="2" charset="2"/>
              </a:rPr>
              <a:t> SRCs, but large momenta in SRCs  EMC</a:t>
            </a:r>
          </a:p>
          <a:p>
            <a:pPr eaLnBrk="0" fontAlgn="base" hangingPunct="0">
              <a:spcBef>
                <a:spcPct val="0"/>
              </a:spcBef>
              <a:spcAft>
                <a:spcPct val="0"/>
              </a:spcAft>
              <a:buClrTx/>
              <a:buFontTx/>
              <a:buNone/>
            </a:pPr>
            <a:endParaRPr lang="en-US" altLang="en-US" sz="1100" b="1" dirty="0">
              <a:solidFill>
                <a:srgbClr val="0000FF"/>
              </a:solidFill>
              <a:ea typeface="MS PGothic" panose="020B0600070205080204" pitchFamily="34" charset="-128"/>
              <a:sym typeface="Wingdings" panose="05000000000000000000" pitchFamily="2" charset="2"/>
            </a:endParaRPr>
          </a:p>
          <a:p>
            <a:pPr eaLnBrk="0" fontAlgn="base" hangingPunct="0">
              <a:spcBef>
                <a:spcPct val="0"/>
              </a:spcBef>
              <a:spcAft>
                <a:spcPct val="0"/>
              </a:spcAft>
              <a:buClrTx/>
              <a:buFontTx/>
              <a:buNone/>
            </a:pPr>
            <a:r>
              <a:rPr lang="en-US" altLang="en-US" sz="1400" b="1" dirty="0">
                <a:solidFill>
                  <a:srgbClr val="0000FF"/>
                </a:solidFill>
                <a:ea typeface="MS PGothic" panose="020B0600070205080204" pitchFamily="34" charset="-128"/>
                <a:sym typeface="Wingdings" panose="05000000000000000000" pitchFamily="2" charset="2"/>
              </a:rPr>
              <a:t>EMC ~ # of high-p nucleons ~ a</a:t>
            </a:r>
            <a:r>
              <a:rPr lang="en-US" altLang="en-US" sz="1400" b="1" baseline="-25000" dirty="0">
                <a:solidFill>
                  <a:srgbClr val="0000FF"/>
                </a:solidFill>
                <a:ea typeface="MS PGothic" panose="020B0600070205080204" pitchFamily="34" charset="-128"/>
                <a:sym typeface="Wingdings" panose="05000000000000000000" pitchFamily="2" charset="2"/>
              </a:rPr>
              <a:t>2</a:t>
            </a:r>
          </a:p>
          <a:p>
            <a:pPr eaLnBrk="0" fontAlgn="base" hangingPunct="0">
              <a:spcBef>
                <a:spcPct val="0"/>
              </a:spcBef>
              <a:spcAft>
                <a:spcPct val="0"/>
              </a:spcAft>
              <a:buClrTx/>
              <a:buFontTx/>
              <a:buNone/>
            </a:pPr>
            <a:r>
              <a:rPr lang="en-US" altLang="en-US" sz="1400" b="1" dirty="0">
                <a:solidFill>
                  <a:srgbClr val="0000FF"/>
                </a:solidFill>
                <a:ea typeface="MS PGothic" panose="020B0600070205080204" pitchFamily="34" charset="-128"/>
                <a:sym typeface="Wingdings" panose="05000000000000000000" pitchFamily="2" charset="2"/>
              </a:rPr>
              <a:t>a</a:t>
            </a:r>
            <a:r>
              <a:rPr lang="en-US" altLang="en-US" sz="1400" b="1" baseline="-25000" dirty="0">
                <a:solidFill>
                  <a:srgbClr val="0000FF"/>
                </a:solidFill>
                <a:ea typeface="MS PGothic" panose="020B0600070205080204" pitchFamily="34" charset="-128"/>
                <a:sym typeface="Wingdings" panose="05000000000000000000" pitchFamily="2" charset="2"/>
              </a:rPr>
              <a:t>2</a:t>
            </a:r>
            <a:r>
              <a:rPr lang="en-US" altLang="en-US" sz="1400" b="1" dirty="0">
                <a:solidFill>
                  <a:srgbClr val="0000FF"/>
                </a:solidFill>
                <a:ea typeface="MS PGothic" panose="020B0600070205080204" pitchFamily="34" charset="-128"/>
                <a:sym typeface="Wingdings" panose="05000000000000000000" pitchFamily="2" charset="2"/>
              </a:rPr>
              <a:t> ~ (</a:t>
            </a:r>
            <a:r>
              <a:rPr lang="en-US" altLang="en-US" sz="1400" b="1" dirty="0" err="1">
                <a:solidFill>
                  <a:srgbClr val="0000FF"/>
                </a:solidFill>
                <a:latin typeface="Symbol" panose="05050102010706020507" pitchFamily="18" charset="2"/>
                <a:ea typeface="MS PGothic" panose="020B0600070205080204" pitchFamily="34" charset="-128"/>
                <a:sym typeface="Wingdings" panose="05000000000000000000" pitchFamily="2" charset="2"/>
              </a:rPr>
              <a:t>s</a:t>
            </a:r>
            <a:r>
              <a:rPr lang="en-US" altLang="en-US" sz="1400" b="1" baseline="-25000" dirty="0" err="1">
                <a:solidFill>
                  <a:srgbClr val="0000FF"/>
                </a:solidFill>
                <a:ea typeface="MS PGothic" panose="020B0600070205080204" pitchFamily="34" charset="-128"/>
                <a:sym typeface="Wingdings" panose="05000000000000000000" pitchFamily="2" charset="2"/>
              </a:rPr>
              <a:t>A</a:t>
            </a:r>
            <a:r>
              <a:rPr lang="en-US" altLang="en-US" sz="1400" b="1" dirty="0">
                <a:solidFill>
                  <a:srgbClr val="0000FF"/>
                </a:solidFill>
                <a:ea typeface="MS PGothic" panose="020B0600070205080204" pitchFamily="34" charset="-128"/>
                <a:sym typeface="Wingdings" panose="05000000000000000000" pitchFamily="2" charset="2"/>
              </a:rPr>
              <a:t>/A)/(</a:t>
            </a:r>
            <a:r>
              <a:rPr lang="en-US" altLang="en-US" sz="1400" b="1" dirty="0" err="1">
                <a:solidFill>
                  <a:srgbClr val="0000FF"/>
                </a:solidFill>
                <a:latin typeface="Symbol" panose="05050102010706020507" pitchFamily="18" charset="2"/>
                <a:ea typeface="MS PGothic" panose="020B0600070205080204" pitchFamily="34" charset="-128"/>
                <a:sym typeface="Wingdings" panose="05000000000000000000" pitchFamily="2" charset="2"/>
              </a:rPr>
              <a:t>s</a:t>
            </a:r>
            <a:r>
              <a:rPr lang="en-US" altLang="en-US" sz="1400" b="1" baseline="-25000" dirty="0" err="1">
                <a:solidFill>
                  <a:srgbClr val="0000FF"/>
                </a:solidFill>
                <a:ea typeface="MS PGothic" panose="020B0600070205080204" pitchFamily="34" charset="-128"/>
                <a:sym typeface="Wingdings" panose="05000000000000000000" pitchFamily="2" charset="2"/>
              </a:rPr>
              <a:t>D</a:t>
            </a:r>
            <a:r>
              <a:rPr lang="en-US" altLang="en-US" sz="1400" b="1" dirty="0">
                <a:solidFill>
                  <a:srgbClr val="0000FF"/>
                </a:solidFill>
                <a:ea typeface="MS PGothic" panose="020B0600070205080204" pitchFamily="34" charset="-128"/>
                <a:sym typeface="Wingdings" panose="05000000000000000000" pitchFamily="2" charset="2"/>
              </a:rPr>
              <a:t>/2) in SRC region</a:t>
            </a:r>
          </a:p>
          <a:p>
            <a:pPr eaLnBrk="0" fontAlgn="base" hangingPunct="0">
              <a:spcBef>
                <a:spcPct val="0"/>
              </a:spcBef>
              <a:spcAft>
                <a:spcPct val="0"/>
              </a:spcAft>
              <a:buClrTx/>
              <a:buFontTx/>
              <a:buNone/>
            </a:pPr>
            <a:r>
              <a:rPr lang="en-US" altLang="en-US" sz="1400" dirty="0">
                <a:solidFill>
                  <a:srgbClr val="0000FF"/>
                </a:solidFill>
                <a:ea typeface="MS PGothic" panose="020B0600070205080204" pitchFamily="34" charset="-128"/>
                <a:sym typeface="Wingdings" panose="05000000000000000000" pitchFamily="2" charset="2"/>
              </a:rPr>
              <a:t>Isospin dependence, due to np dominance</a:t>
            </a:r>
          </a:p>
          <a:p>
            <a:pPr eaLnBrk="0" fontAlgn="base" hangingPunct="0">
              <a:spcBef>
                <a:spcPct val="0"/>
              </a:spcBef>
              <a:spcAft>
                <a:spcPct val="0"/>
              </a:spcAft>
              <a:buClrTx/>
              <a:buFontTx/>
              <a:buNone/>
            </a:pPr>
            <a:endParaRPr lang="en-US" altLang="en-US" sz="1200" b="1" dirty="0">
              <a:solidFill>
                <a:srgbClr val="151515"/>
              </a:solidFill>
              <a:ea typeface="MS PGothic" panose="020B0600070205080204" pitchFamily="34" charset="-128"/>
            </a:endParaRPr>
          </a:p>
        </p:txBody>
      </p:sp>
    </p:spTree>
    <p:extLst>
      <p:ext uri="{BB962C8B-B14F-4D97-AF65-F5344CB8AC3E}">
        <p14:creationId xmlns:p14="http://schemas.microsoft.com/office/powerpoint/2010/main" val="138531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B0C20D9C-FB96-4000-A58E-5B2DA35C8D59}"/>
              </a:ext>
            </a:extLst>
          </p:cNvPr>
          <p:cNvPicPr>
            <a:picLocks noChangeAspect="1"/>
          </p:cNvPicPr>
          <p:nvPr/>
        </p:nvPicPr>
        <p:blipFill>
          <a:blip r:embed="rId3">
            <a:extLst>
              <a:ext uri="{28A0092B-C50C-407E-A947-70E740481C1C}">
                <a14:useLocalDpi xmlns:a14="http://schemas.microsoft.com/office/drawing/2010/main" val="0"/>
              </a:ext>
            </a:extLst>
          </a:blip>
          <a:srcRect l="5347" t="3954" r="5309" b="13036"/>
          <a:stretch>
            <a:fillRect/>
          </a:stretch>
        </p:blipFill>
        <p:spPr bwMode="auto">
          <a:xfrm>
            <a:off x="3698247" y="38780"/>
            <a:ext cx="4240213"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a:extLst>
              <a:ext uri="{FF2B5EF4-FFF2-40B4-BE49-F238E27FC236}">
                <a16:creationId xmlns:a16="http://schemas.microsoft.com/office/drawing/2014/main" id="{FCE5B691-74E1-4387-BD1C-6146B558E1DB}"/>
              </a:ext>
            </a:extLst>
          </p:cNvPr>
          <p:cNvPicPr>
            <a:picLocks noChangeAspect="1"/>
          </p:cNvPicPr>
          <p:nvPr/>
        </p:nvPicPr>
        <p:blipFill>
          <a:blip r:embed="rId4">
            <a:extLst>
              <a:ext uri="{28A0092B-C50C-407E-A947-70E740481C1C}">
                <a14:useLocalDpi xmlns:a14="http://schemas.microsoft.com/office/drawing/2010/main" val="0"/>
              </a:ext>
            </a:extLst>
          </a:blip>
          <a:srcRect l="6036" t="8022" r="4617" b="12920"/>
          <a:stretch>
            <a:fillRect/>
          </a:stretch>
        </p:blipFill>
        <p:spPr bwMode="auto">
          <a:xfrm>
            <a:off x="7929061" y="192766"/>
            <a:ext cx="4227513"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9">
            <a:extLst>
              <a:ext uri="{FF2B5EF4-FFF2-40B4-BE49-F238E27FC236}">
                <a16:creationId xmlns:a16="http://schemas.microsoft.com/office/drawing/2014/main" id="{E32C5541-5700-40F0-A70C-E24829CD3C73}"/>
              </a:ext>
            </a:extLst>
          </p:cNvPr>
          <p:cNvPicPr>
            <a:picLocks noChangeAspect="1"/>
          </p:cNvPicPr>
          <p:nvPr/>
        </p:nvPicPr>
        <p:blipFill>
          <a:blip r:embed="rId5">
            <a:extLst>
              <a:ext uri="{28A0092B-C50C-407E-A947-70E740481C1C}">
                <a14:useLocalDpi xmlns:a14="http://schemas.microsoft.com/office/drawing/2010/main" val="0"/>
              </a:ext>
            </a:extLst>
          </a:blip>
          <a:srcRect r="3030" b="14169"/>
          <a:stretch>
            <a:fillRect/>
          </a:stretch>
        </p:blipFill>
        <p:spPr bwMode="auto">
          <a:xfrm>
            <a:off x="4442305" y="326116"/>
            <a:ext cx="278606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0">
            <a:extLst>
              <a:ext uri="{FF2B5EF4-FFF2-40B4-BE49-F238E27FC236}">
                <a16:creationId xmlns:a16="http://schemas.microsoft.com/office/drawing/2014/main" id="{B64932DB-B6E2-4203-A60A-66E83392EDD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39313" y="2189841"/>
            <a:ext cx="1849437"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2" name="Group 12">
            <a:extLst>
              <a:ext uri="{FF2B5EF4-FFF2-40B4-BE49-F238E27FC236}">
                <a16:creationId xmlns:a16="http://schemas.microsoft.com/office/drawing/2014/main" id="{47FA8E32-CBF6-4029-A79F-49D30187FFAD}"/>
              </a:ext>
            </a:extLst>
          </p:cNvPr>
          <p:cNvGrpSpPr>
            <a:grpSpLocks/>
          </p:cNvGrpSpPr>
          <p:nvPr/>
        </p:nvGrpSpPr>
        <p:grpSpPr bwMode="auto">
          <a:xfrm>
            <a:off x="7167253" y="3427414"/>
            <a:ext cx="4416425" cy="3227387"/>
            <a:chOff x="4648200" y="3312418"/>
            <a:chExt cx="4416425" cy="3227387"/>
          </a:xfrm>
        </p:grpSpPr>
        <p:grpSp>
          <p:nvGrpSpPr>
            <p:cNvPr id="52235" name="Group 2">
              <a:extLst>
                <a:ext uri="{FF2B5EF4-FFF2-40B4-BE49-F238E27FC236}">
                  <a16:creationId xmlns:a16="http://schemas.microsoft.com/office/drawing/2014/main" id="{025F1B0A-E683-413D-86D5-30FC6C9F0B01}"/>
                </a:ext>
              </a:extLst>
            </p:cNvPr>
            <p:cNvGrpSpPr>
              <a:grpSpLocks/>
            </p:cNvGrpSpPr>
            <p:nvPr/>
          </p:nvGrpSpPr>
          <p:grpSpPr bwMode="auto">
            <a:xfrm>
              <a:off x="4648200" y="3312418"/>
              <a:ext cx="4416425" cy="3227387"/>
              <a:chOff x="4648810" y="3429000"/>
              <a:chExt cx="4416575" cy="3226020"/>
            </a:xfrm>
          </p:grpSpPr>
          <p:pic>
            <p:nvPicPr>
              <p:cNvPr id="52237" name="Picture 13">
                <a:extLst>
                  <a:ext uri="{FF2B5EF4-FFF2-40B4-BE49-F238E27FC236}">
                    <a16:creationId xmlns:a16="http://schemas.microsoft.com/office/drawing/2014/main" id="{524623C1-9239-4A40-A6C1-B3B9AFA0955B}"/>
                  </a:ext>
                </a:extLst>
              </p:cNvPr>
              <p:cNvPicPr>
                <a:picLocks noChangeAspect="1"/>
              </p:cNvPicPr>
              <p:nvPr/>
            </p:nvPicPr>
            <p:blipFill>
              <a:blip r:embed="rId7">
                <a:extLst>
                  <a:ext uri="{28A0092B-C50C-407E-A947-70E740481C1C}">
                    <a14:useLocalDpi xmlns:a14="http://schemas.microsoft.com/office/drawing/2010/main" val="0"/>
                  </a:ext>
                </a:extLst>
              </a:blip>
              <a:srcRect l="7133" t="8218" r="5328" b="9036"/>
              <a:stretch>
                <a:fillRect/>
              </a:stretch>
            </p:blipFill>
            <p:spPr bwMode="auto">
              <a:xfrm>
                <a:off x="4648810" y="3429000"/>
                <a:ext cx="4416575" cy="322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Rectangle 1">
                <a:extLst>
                  <a:ext uri="{FF2B5EF4-FFF2-40B4-BE49-F238E27FC236}">
                    <a16:creationId xmlns:a16="http://schemas.microsoft.com/office/drawing/2014/main" id="{834C6323-FDB9-4BE7-8383-CB755B6282D9}"/>
                  </a:ext>
                </a:extLst>
              </p:cNvPr>
              <p:cNvSpPr>
                <a:spLocks noChangeArrowheads="1"/>
              </p:cNvSpPr>
              <p:nvPr/>
            </p:nvSpPr>
            <p:spPr bwMode="auto">
              <a:xfrm>
                <a:off x="6761085" y="3592790"/>
                <a:ext cx="2035465" cy="20162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a:p>
            </p:txBody>
          </p:sp>
        </p:grpSp>
        <p:sp>
          <p:nvSpPr>
            <p:cNvPr id="15" name="TextBox 14">
              <a:extLst>
                <a:ext uri="{FF2B5EF4-FFF2-40B4-BE49-F238E27FC236}">
                  <a16:creationId xmlns:a16="http://schemas.microsoft.com/office/drawing/2014/main" id="{40D18569-5515-40F8-BD18-07C1537ABBBD}"/>
                </a:ext>
              </a:extLst>
            </p:cNvPr>
            <p:cNvSpPr txBox="1"/>
            <p:nvPr/>
          </p:nvSpPr>
          <p:spPr>
            <a:xfrm>
              <a:off x="5302250" y="3466405"/>
              <a:ext cx="1716088" cy="400050"/>
            </a:xfrm>
            <a:prstGeom prst="rect">
              <a:avLst/>
            </a:prstGeom>
            <a:noFill/>
          </p:spPr>
          <p:txBody>
            <a:bodyPr>
              <a:spAutoFit/>
            </a:bodyPr>
            <a:lstStyle/>
            <a:p>
              <a:pPr>
                <a:defRPr/>
              </a:pPr>
              <a:r>
                <a:rPr lang="en-US" sz="1000" b="1" dirty="0">
                  <a:solidFill>
                    <a:srgbClr val="C00000"/>
                  </a:solidFill>
                  <a:ea typeface="Arial Unicode MS" panose="020B0604020202020204" pitchFamily="34" charset="-128"/>
                  <a:cs typeface="Arial Unicode MS" panose="020B0604020202020204" pitchFamily="34" charset="-128"/>
                </a:rPr>
                <a:t>HV: Slope = (5.0+/-2.8)x10</a:t>
              </a:r>
              <a:r>
                <a:rPr lang="en-US" sz="1000" b="1" baseline="30000" dirty="0">
                  <a:solidFill>
                    <a:srgbClr val="C00000"/>
                  </a:solidFill>
                  <a:ea typeface="Arial Unicode MS" panose="020B0604020202020204" pitchFamily="34" charset="-128"/>
                  <a:cs typeface="Arial Unicode MS" panose="020B0604020202020204" pitchFamily="34" charset="-128"/>
                </a:rPr>
                <a:t>-3</a:t>
              </a:r>
            </a:p>
            <a:p>
              <a:pPr>
                <a:defRPr/>
              </a:pPr>
              <a:r>
                <a:rPr lang="en-US" sz="1000" b="1" dirty="0">
                  <a:solidFill>
                    <a:srgbClr val="002060"/>
                  </a:solidFill>
                  <a:ea typeface="Arial Unicode MS" panose="020B0604020202020204" pitchFamily="34" charset="-128"/>
                  <a:cs typeface="Arial Unicode MS" panose="020B0604020202020204" pitchFamily="34" charset="-128"/>
                </a:rPr>
                <a:t>LD: Slope  = (0.8+/-1.6)x10</a:t>
              </a:r>
              <a:r>
                <a:rPr lang="en-US" sz="1000" b="1" baseline="30000" dirty="0">
                  <a:solidFill>
                    <a:srgbClr val="002060"/>
                  </a:solidFill>
                  <a:ea typeface="Arial Unicode MS" panose="020B0604020202020204" pitchFamily="34" charset="-128"/>
                  <a:cs typeface="Arial Unicode MS" panose="020B0604020202020204" pitchFamily="34" charset="-128"/>
                </a:rPr>
                <a:t>-3</a:t>
              </a:r>
              <a:endParaRPr lang="en-US" sz="1000" b="1" dirty="0">
                <a:solidFill>
                  <a:srgbClr val="002060"/>
                </a:solidFill>
                <a:ea typeface="Arial Unicode MS" panose="020B0604020202020204" pitchFamily="34" charset="-128"/>
                <a:cs typeface="Arial Unicode MS" panose="020B0604020202020204" pitchFamily="34" charset="-128"/>
              </a:endParaRPr>
            </a:p>
          </p:txBody>
        </p:sp>
      </p:grpSp>
      <p:sp>
        <p:nvSpPr>
          <p:cNvPr id="18" name="TextBox 17">
            <a:extLst>
              <a:ext uri="{FF2B5EF4-FFF2-40B4-BE49-F238E27FC236}">
                <a16:creationId xmlns:a16="http://schemas.microsoft.com/office/drawing/2014/main" id="{F64A7F20-FAE1-4A95-9908-4F8994D35773}"/>
              </a:ext>
            </a:extLst>
          </p:cNvPr>
          <p:cNvSpPr txBox="1"/>
          <p:nvPr/>
        </p:nvSpPr>
        <p:spPr>
          <a:xfrm>
            <a:off x="312070" y="4163944"/>
            <a:ext cx="6207481" cy="1938992"/>
          </a:xfrm>
          <a:prstGeom prst="rect">
            <a:avLst/>
          </a:prstGeom>
          <a:noFill/>
          <a:ln w="38100">
            <a:solidFill>
              <a:srgbClr val="0070C0"/>
            </a:solidFill>
          </a:ln>
        </p:spPr>
        <p:txBody>
          <a:bodyPr wrap="square">
            <a:spAutoFit/>
          </a:bodyPr>
          <a:lstStyle/>
          <a:p>
            <a:pPr algn="ctr">
              <a:defRPr/>
            </a:pPr>
            <a:r>
              <a:rPr lang="en-US" sz="2000" b="1" dirty="0">
                <a:solidFill>
                  <a:schemeClr val="accent1"/>
                </a:solidFill>
                <a:latin typeface="Calibri"/>
                <a:ea typeface="Arial Unicode MS" panose="020B0604020202020204" pitchFamily="34" charset="-128"/>
                <a:cs typeface="Arial Unicode MS" panose="020B0604020202020204" pitchFamily="34" charset="-128"/>
              </a:rPr>
              <a:t>Both give reasonable description; slightly better for LD</a:t>
            </a:r>
          </a:p>
          <a:p>
            <a:pPr algn="ctr">
              <a:defRPr/>
            </a:pPr>
            <a:endParaRPr lang="en-US" sz="2000" b="1" dirty="0">
              <a:solidFill>
                <a:schemeClr val="accent1"/>
              </a:solidFill>
              <a:latin typeface="Calibri"/>
              <a:ea typeface="Arial Unicode MS" panose="020B0604020202020204" pitchFamily="34" charset="-128"/>
              <a:cs typeface="Arial Unicode MS" panose="020B0604020202020204" pitchFamily="34" charset="-128"/>
            </a:endParaRPr>
          </a:p>
          <a:p>
            <a:pPr algn="ctr">
              <a:defRPr/>
            </a:pPr>
            <a:r>
              <a:rPr lang="en-US" sz="2000" b="1" dirty="0">
                <a:solidFill>
                  <a:schemeClr val="accent1"/>
                </a:solidFill>
                <a:latin typeface="Calibri"/>
                <a:ea typeface="Arial Unicode MS" panose="020B0604020202020204" pitchFamily="34" charset="-128"/>
                <a:cs typeface="Arial Unicode MS" panose="020B0604020202020204" pitchFamily="34" charset="-128"/>
              </a:rPr>
              <a:t>Very different deuteron EMC effect for HV and LD</a:t>
            </a:r>
          </a:p>
          <a:p>
            <a:pPr algn="ctr">
              <a:defRPr/>
            </a:pPr>
            <a:endParaRPr lang="en-US" sz="2000" b="1" dirty="0">
              <a:solidFill>
                <a:schemeClr val="accent1"/>
              </a:solidFill>
              <a:latin typeface="Calibri"/>
              <a:ea typeface="Arial Unicode MS" panose="020B0604020202020204" pitchFamily="34" charset="-128"/>
              <a:cs typeface="Arial Unicode MS" panose="020B0604020202020204" pitchFamily="34" charset="-128"/>
            </a:endParaRPr>
          </a:p>
          <a:p>
            <a:pPr algn="ctr">
              <a:defRPr/>
            </a:pPr>
            <a:r>
              <a:rPr lang="en-US" sz="2000" b="1" dirty="0">
                <a:solidFill>
                  <a:srgbClr val="C00000"/>
                </a:solidFill>
                <a:latin typeface="Calibri"/>
                <a:ea typeface="Arial Unicode MS" panose="020B0604020202020204" pitchFamily="34" charset="-128"/>
                <a:cs typeface="Arial Unicode MS" panose="020B0604020202020204" pitchFamily="34" charset="-128"/>
              </a:rPr>
              <a:t>This approach is nearly identical to the previous analysis (looking at the quality of EMC-SRC correlation)</a:t>
            </a:r>
          </a:p>
        </p:txBody>
      </p:sp>
      <p:sp>
        <p:nvSpPr>
          <p:cNvPr id="19" name="TextBox 18">
            <a:extLst>
              <a:ext uri="{FF2B5EF4-FFF2-40B4-BE49-F238E27FC236}">
                <a16:creationId xmlns:a16="http://schemas.microsoft.com/office/drawing/2014/main" id="{2CC36C0A-421F-4255-8817-7C78DFEB3207}"/>
              </a:ext>
            </a:extLst>
          </p:cNvPr>
          <p:cNvSpPr txBox="1"/>
          <p:nvPr/>
        </p:nvSpPr>
        <p:spPr>
          <a:xfrm>
            <a:off x="9279456" y="3255622"/>
            <a:ext cx="2533650" cy="276225"/>
          </a:xfrm>
          <a:prstGeom prst="rect">
            <a:avLst/>
          </a:prstGeom>
          <a:noFill/>
          <a:ln>
            <a:noFill/>
          </a:ln>
        </p:spPr>
        <p:txBody>
          <a:bodyPr>
            <a:spAutoFit/>
          </a:bodyPr>
          <a:lstStyle/>
          <a:p>
            <a:pPr>
              <a:defRPr/>
            </a:pPr>
            <a:r>
              <a:rPr lang="en-US" sz="1200" b="1" dirty="0">
                <a:solidFill>
                  <a:schemeClr val="tx1">
                    <a:lumMod val="50000"/>
                  </a:schemeClr>
                </a:solidFill>
                <a:ea typeface="Arial Unicode MS" panose="020B0604020202020204" pitchFamily="34" charset="-128"/>
                <a:cs typeface="Arial Unicode MS" panose="020B0604020202020204" pitchFamily="34" charset="-128"/>
              </a:rPr>
              <a:t>JA, N. Fomin, PRL 123 (2019) 042501</a:t>
            </a:r>
          </a:p>
        </p:txBody>
      </p:sp>
      <p:sp>
        <p:nvSpPr>
          <p:cNvPr id="16" name="TextBox 2">
            <a:extLst>
              <a:ext uri="{FF2B5EF4-FFF2-40B4-BE49-F238E27FC236}">
                <a16:creationId xmlns:a16="http://schemas.microsoft.com/office/drawing/2014/main" id="{78089252-7FE5-47B4-A6FB-AD1E23B9A350}"/>
              </a:ext>
            </a:extLst>
          </p:cNvPr>
          <p:cNvSpPr txBox="1">
            <a:spLocks noChangeArrowheads="1"/>
          </p:cNvSpPr>
          <p:nvPr/>
        </p:nvSpPr>
        <p:spPr bwMode="auto">
          <a:xfrm>
            <a:off x="132538" y="441457"/>
            <a:ext cx="3802062"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r>
              <a:rPr lang="en-US" altLang="en-US" dirty="0"/>
              <a:t>Similar analysis, looking at </a:t>
            </a:r>
            <a:r>
              <a:rPr lang="en-US" altLang="en-US" b="1" dirty="0"/>
              <a:t>“universal EMC effect”</a:t>
            </a:r>
            <a:r>
              <a:rPr lang="en-US" altLang="en-US" dirty="0"/>
              <a:t> extracted under similar assumptions:</a:t>
            </a:r>
          </a:p>
          <a:p>
            <a:pPr>
              <a:spcBef>
                <a:spcPct val="0"/>
              </a:spcBef>
              <a:buClrTx/>
              <a:buFontTx/>
              <a:buNone/>
            </a:pPr>
            <a:r>
              <a:rPr lang="en-US" altLang="en-US" sz="1200" b="1" dirty="0"/>
              <a:t>                 B. </a:t>
            </a:r>
            <a:r>
              <a:rPr lang="en-US" altLang="en-US" sz="1200" b="1" dirty="0" err="1"/>
              <a:t>Schmookler</a:t>
            </a:r>
            <a:r>
              <a:rPr lang="en-US" altLang="en-US" sz="1200" b="1" dirty="0"/>
              <a:t>, et al., Nature 566 (2019) 345 </a:t>
            </a:r>
            <a:endParaRPr lang="en-US" altLang="en-US" dirty="0"/>
          </a:p>
          <a:p>
            <a:pPr lvl="0">
              <a:spcBef>
                <a:spcPts val="0"/>
              </a:spcBef>
              <a:buClrTx/>
              <a:buNone/>
              <a:defRPr/>
            </a:pPr>
            <a:r>
              <a:rPr lang="en-US" sz="1200" b="1" dirty="0">
                <a:solidFill>
                  <a:prstClr val="black">
                    <a:lumMod val="50000"/>
                  </a:prstClr>
                </a:solidFill>
                <a:latin typeface="Calibri" panose="020F0502020204030204"/>
                <a:ea typeface="Arial Unicode MS" panose="020B0604020202020204" pitchFamily="34" charset="-128"/>
                <a:cs typeface="Arial Unicode MS" panose="020B0604020202020204" pitchFamily="34" charset="-128"/>
              </a:rPr>
              <a:t>                               JA, N. Fomin, PRL 123 (2019) 042501</a:t>
            </a:r>
          </a:p>
          <a:p>
            <a:pPr>
              <a:spcBef>
                <a:spcPct val="0"/>
              </a:spcBef>
              <a:buClrTx/>
              <a:buFontTx/>
              <a:buNone/>
            </a:pPr>
            <a:endParaRPr lang="en-US" altLang="en-US" dirty="0"/>
          </a:p>
          <a:p>
            <a:pPr>
              <a:spcBef>
                <a:spcPct val="0"/>
              </a:spcBef>
              <a:buClrTx/>
              <a:buNone/>
            </a:pPr>
            <a:r>
              <a:rPr lang="en-US" altLang="en-US" dirty="0">
                <a:solidFill>
                  <a:srgbClr val="C00000"/>
                </a:solidFill>
              </a:rPr>
              <a:t>HV picture (left)</a:t>
            </a:r>
            <a:r>
              <a:rPr lang="en-US" altLang="en-US" dirty="0">
                <a:solidFill>
                  <a:srgbClr val="303030"/>
                </a:solidFill>
              </a:rPr>
              <a:t>: </a:t>
            </a:r>
            <a:r>
              <a:rPr lang="en-US" altLang="en-US" dirty="0">
                <a:solidFill>
                  <a:srgbClr val="C00000"/>
                </a:solidFill>
              </a:rPr>
              <a:t>EMC effect from np-SRC, yields specific flavor dependence</a:t>
            </a:r>
            <a:endParaRPr lang="en-US" altLang="en-US" dirty="0">
              <a:solidFill>
                <a:srgbClr val="002060"/>
              </a:solidFill>
            </a:endParaRPr>
          </a:p>
          <a:p>
            <a:pPr>
              <a:spcBef>
                <a:spcPct val="0"/>
              </a:spcBef>
              <a:buClrTx/>
              <a:buFontTx/>
              <a:buNone/>
            </a:pPr>
            <a:endParaRPr lang="en-US" altLang="en-US" dirty="0"/>
          </a:p>
          <a:p>
            <a:pPr>
              <a:spcBef>
                <a:spcPct val="0"/>
              </a:spcBef>
              <a:buClrTx/>
              <a:buNone/>
            </a:pPr>
            <a:r>
              <a:rPr lang="en-US" altLang="en-US" dirty="0">
                <a:solidFill>
                  <a:srgbClr val="002060"/>
                </a:solidFill>
              </a:rPr>
              <a:t>LD picture (right): Driven by short-distance pairs, assumed to be flavor independent</a:t>
            </a:r>
          </a:p>
          <a:p>
            <a:pPr>
              <a:spcBef>
                <a:spcPct val="0"/>
              </a:spcBef>
              <a:buClrTx/>
              <a:buFontTx/>
              <a:buNone/>
            </a:pPr>
            <a:endParaRPr lang="en-US" altLang="en-US" dirty="0"/>
          </a:p>
        </p:txBody>
      </p:sp>
    </p:spTree>
    <p:extLst>
      <p:ext uri="{BB962C8B-B14F-4D97-AF65-F5344CB8AC3E}">
        <p14:creationId xmlns:p14="http://schemas.microsoft.com/office/powerpoint/2010/main" val="371863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6" end="6"/>
                                            </p:txEl>
                                          </p:spTgt>
                                        </p:tgtEl>
                                        <p:attrNameLst>
                                          <p:attrName>style.visibility</p:attrName>
                                        </p:attrNameLst>
                                      </p:cBhvr>
                                      <p:to>
                                        <p:strVal val="visible"/>
                                      </p:to>
                                    </p:set>
                                    <p:animEffect transition="in" filter="fade">
                                      <p:cBhvr>
                                        <p:cTn id="7" dur="500"/>
                                        <p:tgtEl>
                                          <p:spTgt spid="16">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2227"/>
                                        </p:tgtEl>
                                        <p:attrNameLst>
                                          <p:attrName>style.visibility</p:attrName>
                                        </p:attrNameLst>
                                      </p:cBhvr>
                                      <p:to>
                                        <p:strVal val="visible"/>
                                      </p:to>
                                    </p:set>
                                    <p:animEffect transition="in" filter="fade">
                                      <p:cBhvr>
                                        <p:cTn id="10" dur="500"/>
                                        <p:tgtEl>
                                          <p:spTgt spid="52227"/>
                                        </p:tgtEl>
                                      </p:cBhvr>
                                    </p:animEffect>
                                  </p:childTnLst>
                                </p:cTn>
                              </p:par>
                              <p:par>
                                <p:cTn id="11" presetID="10" presetClass="entr" presetSubtype="0" fill="hold" nodeType="withEffect">
                                  <p:stCondLst>
                                    <p:cond delay="0"/>
                                  </p:stCondLst>
                                  <p:childTnLst>
                                    <p:set>
                                      <p:cBhvr>
                                        <p:cTn id="12" dur="1" fill="hold">
                                          <p:stCondLst>
                                            <p:cond delay="0"/>
                                          </p:stCondLst>
                                        </p:cTn>
                                        <p:tgtEl>
                                          <p:spTgt spid="52231"/>
                                        </p:tgtEl>
                                        <p:attrNameLst>
                                          <p:attrName>style.visibility</p:attrName>
                                        </p:attrNameLst>
                                      </p:cBhvr>
                                      <p:to>
                                        <p:strVal val="visible"/>
                                      </p:to>
                                    </p:set>
                                    <p:animEffect transition="in" filter="fade">
                                      <p:cBhvr>
                                        <p:cTn id="13" dur="500"/>
                                        <p:tgtEl>
                                          <p:spTgt spid="522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2232"/>
                                        </p:tgtEl>
                                        <p:attrNameLst>
                                          <p:attrName>style.visibility</p:attrName>
                                        </p:attrNameLst>
                                      </p:cBhvr>
                                      <p:to>
                                        <p:strVal val="visible"/>
                                      </p:to>
                                    </p:set>
                                    <p:animEffect transition="in" filter="fade">
                                      <p:cBhvr>
                                        <p:cTn id="18" dur="500"/>
                                        <p:tgtEl>
                                          <p:spTgt spid="522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a:extLst>
              <a:ext uri="{FF2B5EF4-FFF2-40B4-BE49-F238E27FC236}">
                <a16:creationId xmlns:a16="http://schemas.microsoft.com/office/drawing/2014/main" id="{66A8BE28-8643-46E5-84AF-01EA1CF698F3}"/>
              </a:ext>
            </a:extLst>
          </p:cNvPr>
          <p:cNvPicPr>
            <a:picLocks noChangeAspect="1"/>
          </p:cNvPicPr>
          <p:nvPr/>
        </p:nvPicPr>
        <p:blipFill>
          <a:blip r:embed="rId2">
            <a:extLst>
              <a:ext uri="{28A0092B-C50C-407E-A947-70E740481C1C}">
                <a14:useLocalDpi xmlns:a14="http://schemas.microsoft.com/office/drawing/2010/main" val="0"/>
              </a:ext>
            </a:extLst>
          </a:blip>
          <a:srcRect l="6000" t="9412" r="4488" b="8801"/>
          <a:stretch>
            <a:fillRect/>
          </a:stretch>
        </p:blipFill>
        <p:spPr bwMode="auto">
          <a:xfrm>
            <a:off x="831480" y="1123951"/>
            <a:ext cx="6329363"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EDDC7902-B62B-4DE1-8CFD-FB048F8C6BE3}"/>
              </a:ext>
            </a:extLst>
          </p:cNvPr>
          <p:cNvSpPr txBox="1"/>
          <p:nvPr/>
        </p:nvSpPr>
        <p:spPr>
          <a:xfrm>
            <a:off x="7422078" y="1624013"/>
            <a:ext cx="4096987" cy="3293209"/>
          </a:xfrm>
          <a:prstGeom prst="rect">
            <a:avLst/>
          </a:prstGeom>
          <a:noFill/>
        </p:spPr>
        <p:txBody>
          <a:bodyPr wrap="square">
            <a:spAutoFit/>
          </a:bodyPr>
          <a:lstStyle/>
          <a:p>
            <a:pPr>
              <a:defRPr/>
            </a:pPr>
            <a:r>
              <a:rPr lang="en-US" sz="1600" dirty="0">
                <a:solidFill>
                  <a:srgbClr val="002060"/>
                </a:solidFill>
                <a:ea typeface="Arial Unicode MS" panose="020B0604020202020204" pitchFamily="34" charset="-128"/>
                <a:cs typeface="Arial Unicode MS" panose="020B0604020202020204" pitchFamily="34" charset="-128"/>
              </a:rPr>
              <a:t>HV: 100% np dominance</a:t>
            </a:r>
          </a:p>
          <a:p>
            <a:pPr>
              <a:defRPr/>
            </a:pPr>
            <a:r>
              <a:rPr lang="en-US" sz="1600" u="sng" dirty="0">
                <a:solidFill>
                  <a:srgbClr val="002060"/>
                </a:solidFill>
                <a:ea typeface="Arial Unicode MS" panose="020B0604020202020204" pitchFamily="34" charset="-128"/>
                <a:cs typeface="Arial Unicode MS" panose="020B0604020202020204" pitchFamily="34" charset="-128"/>
              </a:rPr>
              <a:t>Flavor-dependent</a:t>
            </a:r>
            <a:r>
              <a:rPr lang="en-US" sz="1600" dirty="0">
                <a:solidFill>
                  <a:srgbClr val="002060"/>
                </a:solidFill>
                <a:ea typeface="Arial Unicode MS" panose="020B0604020202020204" pitchFamily="34" charset="-128"/>
                <a:cs typeface="Arial Unicode MS" panose="020B0604020202020204" pitchFamily="34" charset="-128"/>
              </a:rPr>
              <a:t> </a:t>
            </a:r>
          </a:p>
          <a:p>
            <a:pPr>
              <a:defRPr/>
            </a:pPr>
            <a:endParaRPr lang="en-US" sz="1600" dirty="0">
              <a:solidFill>
                <a:srgbClr val="002060"/>
              </a:solidFill>
              <a:ea typeface="Arial Unicode MS" panose="020B0604020202020204" pitchFamily="34" charset="-128"/>
              <a:cs typeface="Arial Unicode MS" panose="020B0604020202020204" pitchFamily="34" charset="-128"/>
            </a:endParaRPr>
          </a:p>
          <a:p>
            <a:pPr>
              <a:defRPr/>
            </a:pPr>
            <a:r>
              <a:rPr lang="en-US" sz="1600" dirty="0">
                <a:solidFill>
                  <a:srgbClr val="FF0000"/>
                </a:solidFill>
                <a:ea typeface="Arial Unicode MS" panose="020B0604020202020204" pitchFamily="34" charset="-128"/>
                <a:cs typeface="Arial Unicode MS" panose="020B0604020202020204" pitchFamily="34" charset="-128"/>
              </a:rPr>
              <a:t>LD: For comparison with HV, chosen to be </a:t>
            </a:r>
            <a:r>
              <a:rPr lang="en-US" sz="1600" u="sng" dirty="0">
                <a:solidFill>
                  <a:srgbClr val="FF0000"/>
                </a:solidFill>
                <a:ea typeface="Arial Unicode MS" panose="020B0604020202020204" pitchFamily="34" charset="-128"/>
                <a:cs typeface="Arial Unicode MS" panose="020B0604020202020204" pitchFamily="34" charset="-128"/>
              </a:rPr>
              <a:t>flavor-independent</a:t>
            </a:r>
            <a:endParaRPr lang="en-US" sz="1600" dirty="0">
              <a:solidFill>
                <a:srgbClr val="FF0000"/>
              </a:solidFill>
              <a:ea typeface="Arial Unicode MS" panose="020B0604020202020204" pitchFamily="34" charset="-128"/>
              <a:cs typeface="Arial Unicode MS" panose="020B0604020202020204" pitchFamily="34" charset="-128"/>
            </a:endParaRPr>
          </a:p>
          <a:p>
            <a:pPr>
              <a:defRPr/>
            </a:pPr>
            <a:endParaRPr lang="en-US" sz="1600" dirty="0">
              <a:solidFill>
                <a:srgbClr val="002060"/>
              </a:solidFill>
              <a:ea typeface="Arial Unicode MS" panose="020B0604020202020204" pitchFamily="34" charset="-128"/>
              <a:cs typeface="Arial Unicode MS" panose="020B0604020202020204" pitchFamily="34" charset="-128"/>
            </a:endParaRPr>
          </a:p>
          <a:p>
            <a:pPr>
              <a:defRPr/>
            </a:pPr>
            <a:r>
              <a:rPr lang="en-US" sz="1600" dirty="0">
                <a:solidFill>
                  <a:srgbClr val="008000"/>
                </a:solidFill>
                <a:ea typeface="Arial Unicode MS" panose="020B0604020202020204" pitchFamily="34" charset="-128"/>
                <a:cs typeface="Arial Unicode MS" panose="020B0604020202020204" pitchFamily="34" charset="-128"/>
              </a:rPr>
              <a:t>Naïve EMC-SRC correlation:</a:t>
            </a:r>
          </a:p>
          <a:p>
            <a:pPr>
              <a:defRPr/>
            </a:pPr>
            <a:r>
              <a:rPr lang="en-US" sz="1600" dirty="0">
                <a:solidFill>
                  <a:srgbClr val="008000"/>
                </a:solidFill>
                <a:ea typeface="Arial Unicode MS" panose="020B0604020202020204" pitchFamily="34" charset="-128"/>
                <a:cs typeface="Arial Unicode MS" panose="020B0604020202020204" pitchFamily="34" charset="-128"/>
              </a:rPr>
              <a:t>slope =  EMC slope / a</a:t>
            </a:r>
            <a:r>
              <a:rPr lang="en-US" sz="1600" baseline="-25000" dirty="0">
                <a:solidFill>
                  <a:srgbClr val="008000"/>
                </a:solidFill>
                <a:ea typeface="Arial Unicode MS" panose="020B0604020202020204" pitchFamily="34" charset="-128"/>
                <a:cs typeface="Arial Unicode MS" panose="020B0604020202020204" pitchFamily="34" charset="-128"/>
              </a:rPr>
              <a:t>2</a:t>
            </a:r>
            <a:endParaRPr lang="en-US" sz="1600" dirty="0">
              <a:solidFill>
                <a:srgbClr val="008000"/>
              </a:solidFill>
              <a:ea typeface="Arial Unicode MS" panose="020B0604020202020204" pitchFamily="34" charset="-128"/>
              <a:cs typeface="Arial Unicode MS" panose="020B0604020202020204" pitchFamily="34" charset="-128"/>
            </a:endParaRPr>
          </a:p>
          <a:p>
            <a:pPr>
              <a:defRPr/>
            </a:pPr>
            <a:r>
              <a:rPr lang="en-US" sz="1600" u="sng" dirty="0">
                <a:solidFill>
                  <a:srgbClr val="008000"/>
                </a:solidFill>
                <a:ea typeface="Arial Unicode MS" panose="020B0604020202020204" pitchFamily="34" charset="-128"/>
                <a:cs typeface="Arial Unicode MS" panose="020B0604020202020204" pitchFamily="34" charset="-128"/>
              </a:rPr>
              <a:t>Flavor-independent</a:t>
            </a:r>
          </a:p>
          <a:p>
            <a:pPr>
              <a:defRPr/>
            </a:pPr>
            <a:endParaRPr lang="en-US" sz="1600" dirty="0">
              <a:solidFill>
                <a:schemeClr val="bg2">
                  <a:lumMod val="10000"/>
                </a:schemeClr>
              </a:solidFill>
              <a:ea typeface="Arial Unicode MS" panose="020B0604020202020204" pitchFamily="34" charset="-128"/>
              <a:cs typeface="Arial Unicode MS" panose="020B0604020202020204" pitchFamily="34" charset="-128"/>
            </a:endParaRPr>
          </a:p>
          <a:p>
            <a:pPr algn="ctr">
              <a:defRPr/>
            </a:pPr>
            <a:r>
              <a:rPr lang="en-US" sz="1600" b="1" dirty="0">
                <a:solidFill>
                  <a:schemeClr val="tx1">
                    <a:lumMod val="50000"/>
                  </a:schemeClr>
                </a:solidFill>
                <a:ea typeface="Arial Unicode MS" panose="020B0604020202020204" pitchFamily="34" charset="-128"/>
                <a:cs typeface="Arial Unicode MS" panose="020B0604020202020204" pitchFamily="34" charset="-128"/>
              </a:rPr>
              <a:t>Sensitivity of a single nucleus to flavor dependence is small; </a:t>
            </a:r>
            <a:r>
              <a:rPr lang="en-US" sz="1600" b="1" dirty="0">
                <a:solidFill>
                  <a:srgbClr val="0000FF"/>
                </a:solidFill>
                <a:ea typeface="Arial Unicode MS" panose="020B0604020202020204" pitchFamily="34" charset="-128"/>
                <a:cs typeface="Arial Unicode MS" panose="020B0604020202020204" pitchFamily="34" charset="-128"/>
              </a:rPr>
              <a:t>need large N/Z range, systematic study</a:t>
            </a:r>
          </a:p>
        </p:txBody>
      </p:sp>
      <p:sp>
        <p:nvSpPr>
          <p:cNvPr id="54276" name="Title 1">
            <a:extLst>
              <a:ext uri="{FF2B5EF4-FFF2-40B4-BE49-F238E27FC236}">
                <a16:creationId xmlns:a16="http://schemas.microsoft.com/office/drawing/2014/main" id="{F7895B09-4BDF-4F4D-A9E2-D8F556FEB8FB}"/>
              </a:ext>
            </a:extLst>
          </p:cNvPr>
          <p:cNvSpPr txBox="1">
            <a:spLocks/>
          </p:cNvSpPr>
          <p:nvPr/>
        </p:nvSpPr>
        <p:spPr bwMode="auto">
          <a:xfrm>
            <a:off x="1947863" y="157163"/>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en-US" altLang="en-US" sz="2600" b="1">
                <a:solidFill>
                  <a:schemeClr val="tx2"/>
                </a:solidFill>
                <a:latin typeface="Trebuchet MS" panose="020B0603020202020204" pitchFamily="34" charset="0"/>
              </a:rPr>
              <a:t>How flavor-sensitive are the non-isoscalar nuclei?</a:t>
            </a:r>
          </a:p>
        </p:txBody>
      </p:sp>
    </p:spTree>
    <p:extLst>
      <p:ext uri="{BB962C8B-B14F-4D97-AF65-F5344CB8AC3E}">
        <p14:creationId xmlns:p14="http://schemas.microsoft.com/office/powerpoint/2010/main" val="291301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E2BFB824-2CA2-4EFB-A503-CC06850D7ACA}"/>
              </a:ext>
            </a:extLst>
          </p:cNvPr>
          <p:cNvSpPr>
            <a:spLocks noGrp="1" noChangeArrowheads="1"/>
          </p:cNvSpPr>
          <p:nvPr>
            <p:ph type="title"/>
          </p:nvPr>
        </p:nvSpPr>
        <p:spPr>
          <a:xfrm>
            <a:off x="1981200" y="274638"/>
            <a:ext cx="8229600" cy="849312"/>
          </a:xfrm>
        </p:spPr>
        <p:txBody>
          <a:bodyPr>
            <a:normAutofit fontScale="90000"/>
          </a:bodyPr>
          <a:lstStyle/>
          <a:p>
            <a:r>
              <a:rPr lang="en-US" altLang="en-US"/>
              <a:t>Estimates from Quantum Monte Carlo</a:t>
            </a:r>
          </a:p>
        </p:txBody>
      </p:sp>
      <p:sp>
        <p:nvSpPr>
          <p:cNvPr id="5" name="Content Placeholder 2">
            <a:extLst>
              <a:ext uri="{FF2B5EF4-FFF2-40B4-BE49-F238E27FC236}">
                <a16:creationId xmlns:a16="http://schemas.microsoft.com/office/drawing/2014/main" id="{B836E951-C298-43CC-9359-4727BECDA377}"/>
              </a:ext>
            </a:extLst>
          </p:cNvPr>
          <p:cNvSpPr txBox="1">
            <a:spLocks/>
          </p:cNvSpPr>
          <p:nvPr/>
        </p:nvSpPr>
        <p:spPr bwMode="auto">
          <a:xfrm>
            <a:off x="1255395" y="1123950"/>
            <a:ext cx="8559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1F497D"/>
              </a:buClr>
              <a:buFont typeface="Wingdings" pitchFamily="2" charset="2"/>
              <a:buChar char="§"/>
              <a:defRPr sz="1800">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pitchFamily="34"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defRPr/>
            </a:pPr>
            <a:r>
              <a:rPr lang="en-US" sz="2000" kern="0" dirty="0">
                <a:solidFill>
                  <a:schemeClr val="bg2">
                    <a:lumMod val="10000"/>
                  </a:schemeClr>
                </a:solidFill>
              </a:rPr>
              <a:t>Provides ab initio calculations of several important quantities up to A=12</a:t>
            </a:r>
          </a:p>
          <a:p>
            <a:pPr lvl="1">
              <a:defRPr/>
            </a:pPr>
            <a:r>
              <a:rPr lang="en-US" sz="1800" dirty="0">
                <a:solidFill>
                  <a:schemeClr val="bg2">
                    <a:lumMod val="10000"/>
                  </a:schemeClr>
                </a:solidFill>
                <a:ea typeface="Arial Unicode MS" panose="020B0604020202020204" pitchFamily="34" charset="-128"/>
                <a:cs typeface="Arial Unicode MS" panose="020B0604020202020204" pitchFamily="34" charset="-128"/>
              </a:rPr>
              <a:t>Momentum distributions: </a:t>
            </a: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Fraction of </a:t>
            </a:r>
            <a:r>
              <a:rPr lang="en-US" sz="1800" b="1" u="sng"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high-momentum nucleons</a:t>
            </a:r>
          </a:p>
          <a:p>
            <a:pPr lvl="1">
              <a:defRPr/>
            </a:pP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Momentum distributions: Average </a:t>
            </a:r>
            <a:r>
              <a:rPr lang="en-US" sz="1800" b="1" u="sng"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kinetic energ</a:t>
            </a:r>
            <a:r>
              <a:rPr lang="en-US" sz="1800" b="1"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y </a:t>
            </a: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of nucleons</a:t>
            </a:r>
          </a:p>
          <a:p>
            <a:pPr lvl="1">
              <a:defRPr/>
            </a:pP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Density distributions: Average </a:t>
            </a:r>
            <a:r>
              <a:rPr lang="en-US" sz="1800" b="1" u="sng"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density</a:t>
            </a: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 of nucleus</a:t>
            </a:r>
          </a:p>
          <a:p>
            <a:pPr lvl="1">
              <a:defRPr/>
            </a:pP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Two-body densities: Average </a:t>
            </a:r>
            <a:r>
              <a:rPr lang="en-US" sz="1800" b="1"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a:t>
            </a:r>
            <a:r>
              <a:rPr lang="en-US" sz="1800" b="1" u="sng"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overlap’ (local density)</a:t>
            </a:r>
            <a:r>
              <a:rPr lang="en-US" sz="1800" b="1"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 </a:t>
            </a: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of nn, pn, pp pairs</a:t>
            </a:r>
            <a:endParaRPr lang="en-US" sz="20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endParaRPr>
          </a:p>
          <a:p>
            <a:pPr marL="0" indent="0">
              <a:buNone/>
              <a:defRPr/>
            </a:pPr>
            <a:endParaRPr lang="en-US" sz="2000" b="1" kern="0" dirty="0">
              <a:solidFill>
                <a:schemeClr val="tx1">
                  <a:lumMod val="50000"/>
                </a:schemeClr>
              </a:solidFill>
              <a:sym typeface="Wingdings" panose="05000000000000000000" pitchFamily="2" charset="2"/>
            </a:endParaRPr>
          </a:p>
          <a:p>
            <a:pPr>
              <a:defRPr/>
            </a:pPr>
            <a:r>
              <a:rPr lang="en-US" sz="2000" b="1" kern="0" dirty="0">
                <a:solidFill>
                  <a:schemeClr val="bg2">
                    <a:lumMod val="10000"/>
                  </a:schemeClr>
                </a:solidFill>
                <a:sym typeface="Wingdings" panose="05000000000000000000" pitchFamily="2" charset="2"/>
              </a:rPr>
              <a:t>Predict</a:t>
            </a:r>
            <a:r>
              <a:rPr lang="en-US" sz="2000" b="1" kern="0" dirty="0">
                <a:solidFill>
                  <a:srgbClr val="0000FF"/>
                </a:solidFill>
                <a:sym typeface="Wingdings" panose="05000000000000000000" pitchFamily="2" charset="2"/>
              </a:rPr>
              <a:t> A-dependence of unpolarized EMC effect [JLab E12-10-008]</a:t>
            </a:r>
          </a:p>
          <a:p>
            <a:pPr lvl="1">
              <a:defRPr/>
            </a:pPr>
            <a:r>
              <a:rPr lang="en-US" b="1" kern="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Cross section weighted average of proton and neutrons</a:t>
            </a:r>
          </a:p>
          <a:p>
            <a:pPr lvl="1">
              <a:defRPr/>
            </a:pPr>
            <a:endParaRPr lang="en-US" b="1" kern="0" dirty="0">
              <a:solidFill>
                <a:srgbClr val="0000FF"/>
              </a:solidFill>
              <a:ea typeface="Arial Unicode MS" panose="020B0604020202020204" pitchFamily="34" charset="-128"/>
              <a:cs typeface="Arial Unicode MS" panose="020B0604020202020204" pitchFamily="34" charset="-128"/>
              <a:sym typeface="Wingdings" panose="05000000000000000000" pitchFamily="2" charset="2"/>
            </a:endParaRPr>
          </a:p>
          <a:p>
            <a:pPr>
              <a:defRPr/>
            </a:pPr>
            <a:r>
              <a:rPr lang="en-US" sz="2000" b="1" kern="0" dirty="0">
                <a:solidFill>
                  <a:schemeClr val="bg2">
                    <a:lumMod val="10000"/>
                  </a:schemeClr>
                </a:solidFill>
                <a:sym typeface="Wingdings" panose="05000000000000000000" pitchFamily="2" charset="2"/>
              </a:rPr>
              <a:t>Can calculate each of these for </a:t>
            </a:r>
            <a:r>
              <a:rPr lang="en-US" sz="2000" b="1" kern="0" dirty="0">
                <a:solidFill>
                  <a:srgbClr val="C00000"/>
                </a:solidFill>
                <a:sym typeface="Wingdings" panose="05000000000000000000" pitchFamily="2" charset="2"/>
              </a:rPr>
              <a:t>protons and neutron separately</a:t>
            </a:r>
          </a:p>
          <a:p>
            <a:pPr lvl="1">
              <a:defRPr/>
            </a:pPr>
            <a:r>
              <a:rPr lang="en-US" b="1" kern="0" dirty="0">
                <a:solidFill>
                  <a:srgbClr val="C00000"/>
                </a:solidFill>
                <a:ea typeface="Arial Unicode MS" panose="020B0604020202020204" pitchFamily="34" charset="-128"/>
                <a:cs typeface="Arial Unicode MS" panose="020B0604020202020204" pitchFamily="34" charset="-128"/>
                <a:sym typeface="Wingdings" panose="05000000000000000000" pitchFamily="2" charset="2"/>
              </a:rPr>
              <a:t>Isospin/flavor dependence as function of fractional neutron excess: (N-Z)/A</a:t>
            </a:r>
            <a:endParaRPr lang="en-US" sz="2000" kern="0" dirty="0">
              <a:solidFill>
                <a:srgbClr val="C00000"/>
              </a:solidFill>
              <a:ea typeface="Arial Unicode MS" panose="020B0604020202020204" pitchFamily="34" charset="-128"/>
              <a:cs typeface="Arial Unicode MS" panose="020B0604020202020204" pitchFamily="34" charset="-128"/>
              <a:sym typeface="Wingdings" panose="05000000000000000000" pitchFamily="2" charset="2"/>
            </a:endParaRPr>
          </a:p>
          <a:p>
            <a:pPr>
              <a:defRPr/>
            </a:pPr>
            <a:endParaRPr lang="en-US" sz="2000" kern="0" dirty="0">
              <a:solidFill>
                <a:schemeClr val="tx1">
                  <a:lumMod val="50000"/>
                </a:schemeClr>
              </a:solidFill>
              <a:sym typeface="Wingdings" panose="05000000000000000000" pitchFamily="2" charset="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65A6218-DA94-4FEE-86DF-DAEB7CD84021}"/>
              </a:ext>
            </a:extLst>
          </p:cNvPr>
          <p:cNvGrpSpPr>
            <a:grpSpLocks/>
          </p:cNvGrpSpPr>
          <p:nvPr/>
        </p:nvGrpSpPr>
        <p:grpSpPr bwMode="auto">
          <a:xfrm>
            <a:off x="5611813" y="3241673"/>
            <a:ext cx="4598987" cy="3017838"/>
            <a:chOff x="4433455" y="3543300"/>
            <a:chExt cx="4249369" cy="2711450"/>
          </a:xfrm>
        </p:grpSpPr>
        <p:pic>
          <p:nvPicPr>
            <p:cNvPr id="97287" name="Picture 4" descr="rho2">
              <a:extLst>
                <a:ext uri="{FF2B5EF4-FFF2-40B4-BE49-F238E27FC236}">
                  <a16:creationId xmlns:a16="http://schemas.microsoft.com/office/drawing/2014/main" id="{9BD979A8-1EFF-44CA-80E0-C093CDFAA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570" t="53688" r="6290" b="3687"/>
            <a:stretch>
              <a:fillRect/>
            </a:stretch>
          </p:blipFill>
          <p:spPr bwMode="auto">
            <a:xfrm>
              <a:off x="4433455" y="3543300"/>
              <a:ext cx="4249369"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Oval 7">
              <a:extLst>
                <a:ext uri="{FF2B5EF4-FFF2-40B4-BE49-F238E27FC236}">
                  <a16:creationId xmlns:a16="http://schemas.microsoft.com/office/drawing/2014/main" id="{5779F94B-6DFA-4ED8-AEF3-72DD4FFE9344}"/>
                </a:ext>
              </a:extLst>
            </p:cNvPr>
            <p:cNvSpPr>
              <a:spLocks noChangeArrowheads="1"/>
            </p:cNvSpPr>
            <p:nvPr/>
          </p:nvSpPr>
          <p:spPr bwMode="auto">
            <a:xfrm>
              <a:off x="5245100" y="5405489"/>
              <a:ext cx="1181100" cy="466624"/>
            </a:xfrm>
            <a:prstGeom prst="ellipse">
              <a:avLst/>
            </a:prstGeom>
            <a:noFill/>
            <a:ln w="38100" algn="ctr">
              <a:solidFill>
                <a:srgbClr val="CC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endParaRPr lang="en-US" altLang="en-US">
                <a:latin typeface="Arial" panose="020B0604020202020204" pitchFamily="34" charset="0"/>
              </a:endParaRPr>
            </a:p>
          </p:txBody>
        </p:sp>
      </p:grpSp>
      <p:sp>
        <p:nvSpPr>
          <p:cNvPr id="97283" name="Title 1">
            <a:extLst>
              <a:ext uri="{FF2B5EF4-FFF2-40B4-BE49-F238E27FC236}">
                <a16:creationId xmlns:a16="http://schemas.microsoft.com/office/drawing/2014/main" id="{F1FF2B89-BC8F-4932-A7FD-2A3B16C1F814}"/>
              </a:ext>
            </a:extLst>
          </p:cNvPr>
          <p:cNvSpPr>
            <a:spLocks noGrp="1" noChangeArrowheads="1"/>
          </p:cNvSpPr>
          <p:nvPr>
            <p:ph type="title"/>
          </p:nvPr>
        </p:nvSpPr>
        <p:spPr>
          <a:xfrm>
            <a:off x="1981200" y="274638"/>
            <a:ext cx="8229600" cy="849312"/>
          </a:xfrm>
        </p:spPr>
        <p:txBody>
          <a:bodyPr>
            <a:normAutofit fontScale="90000"/>
          </a:bodyPr>
          <a:lstStyle/>
          <a:p>
            <a:r>
              <a:rPr lang="en-US" altLang="en-US" dirty="0"/>
              <a:t>Estimates from Quantum Monte Carlo</a:t>
            </a:r>
          </a:p>
        </p:txBody>
      </p:sp>
      <p:pic>
        <p:nvPicPr>
          <p:cNvPr id="97284" name="Content Placeholder 4" descr="Single-Particle.png">
            <a:extLst>
              <a:ext uri="{FF2B5EF4-FFF2-40B4-BE49-F238E27FC236}">
                <a16:creationId xmlns:a16="http://schemas.microsoft.com/office/drawing/2014/main" id="{CBE21889-1277-4A4C-B76F-DA6468F95BC9}"/>
              </a:ext>
            </a:extLst>
          </p:cNvPr>
          <p:cNvPicPr>
            <a:picLocks noChangeAspect="1"/>
          </p:cNvPicPr>
          <p:nvPr/>
        </p:nvPicPr>
        <p:blipFill>
          <a:blip r:embed="rId3">
            <a:extLst>
              <a:ext uri="{28A0092B-C50C-407E-A947-70E740481C1C}">
                <a14:useLocalDpi xmlns:a14="http://schemas.microsoft.com/office/drawing/2010/main" val="0"/>
              </a:ext>
            </a:extLst>
          </a:blip>
          <a:srcRect l="459" r="1881"/>
          <a:stretch>
            <a:fillRect/>
          </a:stretch>
        </p:blipFill>
        <p:spPr bwMode="auto">
          <a:xfrm>
            <a:off x="1416050" y="3087687"/>
            <a:ext cx="4278313"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9B3EBD9-0567-4CFC-B045-086F74370572}"/>
              </a:ext>
            </a:extLst>
          </p:cNvPr>
          <p:cNvSpPr txBox="1"/>
          <p:nvPr/>
        </p:nvSpPr>
        <p:spPr>
          <a:xfrm>
            <a:off x="2259013" y="6121399"/>
            <a:ext cx="3227387" cy="461963"/>
          </a:xfrm>
          <a:prstGeom prst="rect">
            <a:avLst/>
          </a:prstGeom>
          <a:noFill/>
        </p:spPr>
        <p:txBody>
          <a:bodyPr>
            <a:spAutoFit/>
          </a:bodyPr>
          <a:lstStyle/>
          <a:p>
            <a:pPr>
              <a:defRPr/>
            </a:pPr>
            <a:r>
              <a:rPr lang="en-US" sz="1200" b="1" dirty="0">
                <a:solidFill>
                  <a:schemeClr val="tx1">
                    <a:lumMod val="50000"/>
                  </a:schemeClr>
                </a:solidFill>
                <a:ea typeface="Arial Unicode MS" panose="020B0604020202020204" pitchFamily="34" charset="-128"/>
                <a:cs typeface="Arial Unicode MS" panose="020B0604020202020204" pitchFamily="34" charset="-128"/>
              </a:rPr>
              <a:t>R. </a:t>
            </a:r>
            <a:r>
              <a:rPr lang="en-US" sz="1200" b="1" dirty="0" err="1">
                <a:solidFill>
                  <a:schemeClr val="tx1">
                    <a:lumMod val="50000"/>
                  </a:schemeClr>
                </a:solidFill>
                <a:ea typeface="Arial Unicode MS" panose="020B0604020202020204" pitchFamily="34" charset="-128"/>
                <a:cs typeface="Arial Unicode MS" panose="020B0604020202020204" pitchFamily="34" charset="-128"/>
              </a:rPr>
              <a:t>Wiringa</a:t>
            </a:r>
            <a:r>
              <a:rPr lang="en-US" sz="1200" b="1" dirty="0">
                <a:solidFill>
                  <a:schemeClr val="tx1">
                    <a:lumMod val="50000"/>
                  </a:schemeClr>
                </a:solidFill>
                <a:ea typeface="Arial Unicode MS" panose="020B0604020202020204" pitchFamily="34" charset="-128"/>
                <a:cs typeface="Arial Unicode MS" panose="020B0604020202020204" pitchFamily="34" charset="-128"/>
              </a:rPr>
              <a:t>, R. </a:t>
            </a:r>
            <a:r>
              <a:rPr lang="en-US" sz="1200" b="1" dirty="0" err="1">
                <a:solidFill>
                  <a:schemeClr val="tx1">
                    <a:lumMod val="50000"/>
                  </a:schemeClr>
                </a:solidFill>
                <a:ea typeface="Arial Unicode MS" panose="020B0604020202020204" pitchFamily="34" charset="-128"/>
                <a:cs typeface="Arial Unicode MS" panose="020B0604020202020204" pitchFamily="34" charset="-128"/>
              </a:rPr>
              <a:t>Schiavilla</a:t>
            </a:r>
            <a:r>
              <a:rPr lang="en-US" sz="1200" b="1" dirty="0">
                <a:solidFill>
                  <a:schemeClr val="tx1">
                    <a:lumMod val="50000"/>
                  </a:schemeClr>
                </a:solidFill>
                <a:ea typeface="Arial Unicode MS" panose="020B0604020202020204" pitchFamily="34" charset="-128"/>
                <a:cs typeface="Arial Unicode MS" panose="020B0604020202020204" pitchFamily="34" charset="-128"/>
              </a:rPr>
              <a:t>, S. Pieper, and</a:t>
            </a:r>
          </a:p>
          <a:p>
            <a:pPr>
              <a:defRPr/>
            </a:pPr>
            <a:r>
              <a:rPr lang="en-US" sz="1200" b="1" dirty="0">
                <a:solidFill>
                  <a:schemeClr val="tx1">
                    <a:lumMod val="50000"/>
                  </a:schemeClr>
                </a:solidFill>
                <a:ea typeface="Arial Unicode MS" panose="020B0604020202020204" pitchFamily="34" charset="-128"/>
                <a:cs typeface="Arial Unicode MS" panose="020B0604020202020204" pitchFamily="34" charset="-128"/>
              </a:rPr>
              <a:t>J. Carlson, Phys. Rev. C89 (2014) 024305</a:t>
            </a:r>
          </a:p>
        </p:txBody>
      </p:sp>
      <p:sp>
        <p:nvSpPr>
          <p:cNvPr id="12" name="Content Placeholder 2">
            <a:extLst>
              <a:ext uri="{FF2B5EF4-FFF2-40B4-BE49-F238E27FC236}">
                <a16:creationId xmlns:a16="http://schemas.microsoft.com/office/drawing/2014/main" id="{43FCA2AB-B5DF-4FAB-89A3-9D719A5C1F6B}"/>
              </a:ext>
            </a:extLst>
          </p:cNvPr>
          <p:cNvSpPr txBox="1">
            <a:spLocks/>
          </p:cNvSpPr>
          <p:nvPr/>
        </p:nvSpPr>
        <p:spPr bwMode="auto">
          <a:xfrm>
            <a:off x="1568449" y="1204911"/>
            <a:ext cx="855980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1F497D"/>
              </a:buClr>
              <a:buFont typeface="Wingdings" pitchFamily="2" charset="2"/>
              <a:buChar char="§"/>
              <a:defRPr sz="1800">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pitchFamily="34"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defRPr/>
            </a:pPr>
            <a:r>
              <a:rPr lang="en-US" sz="2000" kern="0" dirty="0">
                <a:solidFill>
                  <a:schemeClr val="bg2">
                    <a:lumMod val="10000"/>
                  </a:schemeClr>
                </a:solidFill>
              </a:rPr>
              <a:t>Provides ab initio calculations of several important quantities up to A=12</a:t>
            </a:r>
          </a:p>
          <a:p>
            <a:pPr lvl="1">
              <a:defRPr/>
            </a:pPr>
            <a:r>
              <a:rPr lang="en-US" sz="1800" dirty="0">
                <a:solidFill>
                  <a:schemeClr val="bg2">
                    <a:lumMod val="10000"/>
                  </a:schemeClr>
                </a:solidFill>
                <a:ea typeface="Arial Unicode MS" panose="020B0604020202020204" pitchFamily="34" charset="-128"/>
                <a:cs typeface="Arial Unicode MS" panose="020B0604020202020204" pitchFamily="34" charset="-128"/>
              </a:rPr>
              <a:t>Momentum distributions: </a:t>
            </a: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Fraction of </a:t>
            </a:r>
            <a:r>
              <a:rPr lang="en-US" sz="1800" b="1" u="sng"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high-momentum nucleons</a:t>
            </a:r>
          </a:p>
          <a:p>
            <a:pPr lvl="1">
              <a:defRPr/>
            </a:pP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Momentum distributions: Average </a:t>
            </a:r>
            <a:r>
              <a:rPr lang="en-US" sz="1800" b="1" u="sng"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kinetic energ</a:t>
            </a:r>
            <a:r>
              <a:rPr lang="en-US" sz="1800" b="1"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y </a:t>
            </a: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of nucleons</a:t>
            </a:r>
          </a:p>
          <a:p>
            <a:pPr lvl="1">
              <a:defRPr/>
            </a:pP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Density distributions: Average </a:t>
            </a:r>
            <a:r>
              <a:rPr lang="en-US" sz="1800" b="1" u="sng"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density</a:t>
            </a: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 of nucleus</a:t>
            </a:r>
          </a:p>
          <a:p>
            <a:pPr lvl="1">
              <a:defRPr/>
            </a:pP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Two-body densities: Average </a:t>
            </a:r>
            <a:r>
              <a:rPr lang="en-US" sz="1800" b="1"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a:t>
            </a:r>
            <a:r>
              <a:rPr lang="en-US" sz="1800" b="1" u="sng"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overlap’ (local density)</a:t>
            </a:r>
            <a:r>
              <a:rPr lang="en-US" sz="1800" b="1"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 </a:t>
            </a:r>
            <a:r>
              <a:rPr lang="en-US" sz="180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rPr>
              <a:t>of nn, pn, pp pairs</a:t>
            </a:r>
            <a:endParaRPr lang="en-US" sz="2000" kern="0" dirty="0">
              <a:solidFill>
                <a:schemeClr val="bg2">
                  <a:lumMod val="10000"/>
                </a:schemeClr>
              </a:solidFill>
              <a:ea typeface="Arial Unicode MS" panose="020B0604020202020204" pitchFamily="34" charset="-128"/>
              <a:cs typeface="Arial Unicode MS" panose="020B0604020202020204" pitchFamily="34" charset="-128"/>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533399"/>
            <a:ext cx="10515600" cy="955675"/>
          </a:xfrm>
        </p:spPr>
        <p:txBody>
          <a:bodyPr>
            <a:normAutofit fontScale="90000"/>
          </a:bodyPr>
          <a:lstStyle/>
          <a:p>
            <a:r>
              <a:rPr lang="en-US" sz="3600" b="1" dirty="0">
                <a:solidFill>
                  <a:srgbClr val="44546A"/>
                </a:solidFill>
                <a:latin typeface="Arial" panose="020B0604020202020204" pitchFamily="34" charset="0"/>
                <a:cs typeface="Arial" panose="020B0604020202020204" pitchFamily="34" charset="0"/>
              </a:rPr>
              <a:t>EMC effect in light nuclei</a:t>
            </a:r>
            <a:br>
              <a:rPr lang="en-US" sz="2900" b="1" dirty="0">
                <a:solidFill>
                  <a:srgbClr val="44546A"/>
                </a:solidFill>
                <a:latin typeface="Arial" panose="020B0604020202020204" pitchFamily="34" charset="0"/>
                <a:cs typeface="Arial" panose="020B0604020202020204" pitchFamily="34" charset="0"/>
              </a:rPr>
            </a:br>
            <a:r>
              <a:rPr lang="en-US" sz="2200" dirty="0">
                <a:solidFill>
                  <a:srgbClr val="4472C4"/>
                </a:solidFill>
                <a:latin typeface="Calibri" panose="020F0502020204030204"/>
              </a:rPr>
              <a:t>JLab E03-103: JA, D. Gaskell - spokespersons</a:t>
            </a:r>
            <a:br>
              <a:rPr lang="en-US" sz="2200" dirty="0">
                <a:solidFill>
                  <a:prstClr val="black"/>
                </a:solidFill>
                <a:latin typeface="Calibri" panose="020F0502020204030204"/>
              </a:rPr>
            </a:br>
            <a:endParaRPr lang="en-US" sz="3200" b="1" dirty="0">
              <a:solidFill>
                <a:schemeClr val="tx2"/>
              </a:solidFill>
              <a:latin typeface="Arial" panose="020B0604020202020204" pitchFamily="34" charset="0"/>
              <a:cs typeface="Arial" panose="020B0604020202020204" pitchFamily="34" charset="0"/>
            </a:endParaRPr>
          </a:p>
        </p:txBody>
      </p:sp>
      <p:pic>
        <p:nvPicPr>
          <p:cNvPr id="7" name="Picture 2" descr="C:\Users\johna\Desktop\Papers,theses,talks\MY_TALKS\XEM\EMC_alltalks\PAC35_defense\he3_pub_4_28_2009.jpg">
            <a:extLst>
              <a:ext uri="{FF2B5EF4-FFF2-40B4-BE49-F238E27FC236}">
                <a16:creationId xmlns:a16="http://schemas.microsoft.com/office/drawing/2014/main" id="{279776ED-8893-463F-9BF5-461D6EBE2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265238"/>
            <a:ext cx="4035425"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8AF85E7F-CF0E-4CBE-99F9-F663A00A970B}"/>
              </a:ext>
            </a:extLst>
          </p:cNvPr>
          <p:cNvSpPr>
            <a:spLocks noChangeArrowheads="1"/>
          </p:cNvSpPr>
          <p:nvPr/>
        </p:nvSpPr>
        <p:spPr bwMode="auto">
          <a:xfrm>
            <a:off x="411163" y="1265238"/>
            <a:ext cx="4262437" cy="287813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sz="1800" i="0"/>
          </a:p>
        </p:txBody>
      </p:sp>
      <p:sp>
        <p:nvSpPr>
          <p:cNvPr id="9" name="Text Box 3">
            <a:extLst>
              <a:ext uri="{FF2B5EF4-FFF2-40B4-BE49-F238E27FC236}">
                <a16:creationId xmlns:a16="http://schemas.microsoft.com/office/drawing/2014/main" id="{E9C521AD-68F9-438D-9D91-D4D8F9C52113}"/>
              </a:ext>
            </a:extLst>
          </p:cNvPr>
          <p:cNvSpPr txBox="1">
            <a:spLocks noChangeArrowheads="1"/>
          </p:cNvSpPr>
          <p:nvPr/>
        </p:nvSpPr>
        <p:spPr bwMode="auto">
          <a:xfrm>
            <a:off x="517525" y="1230313"/>
            <a:ext cx="6672263" cy="114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lr>
                <a:srgbClr val="1F497D"/>
              </a:buClr>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spcBef>
                <a:spcPct val="20000"/>
              </a:spcBef>
              <a:buClr>
                <a:srgbClr val="1F497D"/>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Calibri" panose="020F0502020204030204" pitchFamily="34" charset="0"/>
              </a:defRPr>
            </a:lvl2pPr>
            <a:lvl3pPr marL="1143000" indent="-228600">
              <a:spcBef>
                <a:spcPct val="20000"/>
              </a:spcBef>
              <a:buClr>
                <a:srgbClr val="1F497D"/>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Calibri" panose="020F0502020204030204" pitchFamily="34" charset="0"/>
              </a:defRPr>
            </a:lvl3pPr>
            <a:lvl4pPr marL="1600200" indent="-228600">
              <a:spcBef>
                <a:spcPct val="20000"/>
              </a:spcBef>
              <a:buClr>
                <a:srgbClr val="1F497D"/>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Calibri" panose="020F0502020204030204" pitchFamily="34" charset="0"/>
              </a:defRPr>
            </a:lvl9pPr>
          </a:lstStyle>
          <a:p>
            <a:pPr>
              <a:spcBef>
                <a:spcPct val="0"/>
              </a:spcBef>
              <a:buClrTx/>
              <a:buFontTx/>
              <a:buNone/>
              <a:defRPr/>
            </a:pPr>
            <a:r>
              <a:rPr lang="en-GB" altLang="en-US" sz="1800" b="1" i="0" dirty="0">
                <a:solidFill>
                  <a:schemeClr val="tx1">
                    <a:lumMod val="50000"/>
                  </a:schemeClr>
                </a:solidFill>
                <a:latin typeface="+mn-lt"/>
                <a:ea typeface="Arial Unicode MS" panose="020B0604020202020204" pitchFamily="34" charset="-128"/>
                <a:cs typeface="Arial Unicode MS" panose="020B0604020202020204" pitchFamily="34" charset="-128"/>
              </a:rPr>
              <a:t>Measured EMC effect for </a:t>
            </a:r>
            <a:r>
              <a:rPr lang="en-GB" altLang="en-US" sz="1800" b="1" i="0" baseline="30000" dirty="0">
                <a:solidFill>
                  <a:schemeClr val="tx1">
                    <a:lumMod val="50000"/>
                  </a:schemeClr>
                </a:solidFill>
                <a:latin typeface="+mn-lt"/>
                <a:ea typeface="Arial Unicode MS" panose="020B0604020202020204" pitchFamily="34" charset="-128"/>
                <a:cs typeface="Arial Unicode MS" panose="020B0604020202020204" pitchFamily="34" charset="-128"/>
              </a:rPr>
              <a:t>3</a:t>
            </a:r>
            <a:r>
              <a:rPr lang="en-GB" altLang="en-US" sz="1800" b="1" i="0" dirty="0">
                <a:solidFill>
                  <a:schemeClr val="tx1">
                    <a:lumMod val="50000"/>
                  </a:schemeClr>
                </a:solidFill>
                <a:latin typeface="+mn-lt"/>
                <a:ea typeface="Arial Unicode MS" panose="020B0604020202020204" pitchFamily="34" charset="-128"/>
                <a:cs typeface="Arial Unicode MS" panose="020B0604020202020204" pitchFamily="34" charset="-128"/>
              </a:rPr>
              <a:t>He, </a:t>
            </a:r>
            <a:r>
              <a:rPr lang="en-GB" altLang="en-US" sz="1800" b="1" i="0" baseline="30000" dirty="0">
                <a:solidFill>
                  <a:schemeClr val="tx1">
                    <a:lumMod val="50000"/>
                  </a:schemeClr>
                </a:solidFill>
                <a:latin typeface="+mn-lt"/>
                <a:ea typeface="Arial Unicode MS" panose="020B0604020202020204" pitchFamily="34" charset="-128"/>
                <a:cs typeface="Arial Unicode MS" panose="020B0604020202020204" pitchFamily="34" charset="-128"/>
              </a:rPr>
              <a:t>4</a:t>
            </a:r>
            <a:r>
              <a:rPr lang="en-GB" altLang="en-US" sz="1800" b="1" i="0" dirty="0">
                <a:solidFill>
                  <a:schemeClr val="tx1">
                    <a:lumMod val="50000"/>
                  </a:schemeClr>
                </a:solidFill>
                <a:latin typeface="+mn-lt"/>
                <a:ea typeface="Arial Unicode MS" panose="020B0604020202020204" pitchFamily="34" charset="-128"/>
                <a:cs typeface="Arial Unicode MS" panose="020B0604020202020204" pitchFamily="34" charset="-128"/>
              </a:rPr>
              <a:t>He,</a:t>
            </a:r>
            <a:r>
              <a:rPr lang="en-GB" altLang="en-US" sz="1800" b="1" i="0" baseline="30000" dirty="0">
                <a:solidFill>
                  <a:schemeClr val="tx1">
                    <a:lumMod val="50000"/>
                  </a:schemeClr>
                </a:solidFill>
                <a:latin typeface="+mn-lt"/>
                <a:ea typeface="Arial Unicode MS" panose="020B0604020202020204" pitchFamily="34" charset="-128"/>
                <a:cs typeface="Arial Unicode MS" panose="020B0604020202020204" pitchFamily="34" charset="-128"/>
              </a:rPr>
              <a:t> 9</a:t>
            </a:r>
            <a:r>
              <a:rPr lang="en-GB" altLang="en-US" sz="1800" b="1" i="0" dirty="0">
                <a:solidFill>
                  <a:schemeClr val="tx1">
                    <a:lumMod val="50000"/>
                  </a:schemeClr>
                </a:solidFill>
                <a:latin typeface="+mn-lt"/>
                <a:ea typeface="Arial Unicode MS" panose="020B0604020202020204" pitchFamily="34" charset="-128"/>
                <a:cs typeface="Arial Unicode MS" panose="020B0604020202020204" pitchFamily="34" charset="-128"/>
              </a:rPr>
              <a:t>Be, </a:t>
            </a:r>
            <a:r>
              <a:rPr lang="en-GB" altLang="en-US" sz="1800" b="1" i="0" baseline="30000" dirty="0">
                <a:solidFill>
                  <a:schemeClr val="tx1">
                    <a:lumMod val="50000"/>
                  </a:schemeClr>
                </a:solidFill>
                <a:latin typeface="+mn-lt"/>
                <a:ea typeface="Arial Unicode MS" panose="020B0604020202020204" pitchFamily="34" charset="-128"/>
                <a:cs typeface="Arial Unicode MS" panose="020B0604020202020204" pitchFamily="34" charset="-128"/>
              </a:rPr>
              <a:t>12</a:t>
            </a:r>
            <a:r>
              <a:rPr lang="en-GB" altLang="en-US" sz="1800" b="1" i="0" dirty="0">
                <a:solidFill>
                  <a:schemeClr val="tx1">
                    <a:lumMod val="50000"/>
                  </a:schemeClr>
                </a:solidFill>
                <a:latin typeface="+mn-lt"/>
                <a:ea typeface="Arial Unicode MS" panose="020B0604020202020204" pitchFamily="34" charset="-128"/>
                <a:cs typeface="Arial Unicode MS" panose="020B0604020202020204" pitchFamily="34" charset="-128"/>
              </a:rPr>
              <a:t>C, </a:t>
            </a:r>
            <a:r>
              <a:rPr lang="en-GB" altLang="en-US" sz="1800" b="1" i="0" baseline="30000" dirty="0">
                <a:solidFill>
                  <a:schemeClr val="tx1">
                    <a:lumMod val="50000"/>
                  </a:schemeClr>
                </a:solidFill>
                <a:latin typeface="+mn-lt"/>
                <a:ea typeface="Arial Unicode MS" panose="020B0604020202020204" pitchFamily="34" charset="-128"/>
                <a:cs typeface="Arial Unicode MS" panose="020B0604020202020204" pitchFamily="34" charset="-128"/>
              </a:rPr>
              <a:t>63</a:t>
            </a:r>
            <a:r>
              <a:rPr lang="en-GB" altLang="en-US" b="1" dirty="0">
                <a:solidFill>
                  <a:schemeClr val="tx1">
                    <a:lumMod val="50000"/>
                  </a:schemeClr>
                </a:solidFill>
                <a:ea typeface="Arial Unicode MS" panose="020B0604020202020204" pitchFamily="34" charset="-128"/>
                <a:cs typeface="Arial Unicode MS" panose="020B0604020202020204" pitchFamily="34" charset="-128"/>
              </a:rPr>
              <a:t>Cu, </a:t>
            </a:r>
            <a:r>
              <a:rPr lang="en-GB" altLang="en-US" b="1" baseline="30000" dirty="0">
                <a:solidFill>
                  <a:schemeClr val="tx1">
                    <a:lumMod val="50000"/>
                  </a:schemeClr>
                </a:solidFill>
                <a:ea typeface="Arial Unicode MS" panose="020B0604020202020204" pitchFamily="34" charset="-128"/>
                <a:cs typeface="Arial Unicode MS" panose="020B0604020202020204" pitchFamily="34" charset="-128"/>
              </a:rPr>
              <a:t>197</a:t>
            </a:r>
            <a:r>
              <a:rPr lang="en-GB" altLang="en-US" b="1" dirty="0">
                <a:solidFill>
                  <a:schemeClr val="tx1">
                    <a:lumMod val="50000"/>
                  </a:schemeClr>
                </a:solidFill>
                <a:ea typeface="Arial Unicode MS" panose="020B0604020202020204" pitchFamily="34" charset="-128"/>
                <a:cs typeface="Arial Unicode MS" panose="020B0604020202020204" pitchFamily="34" charset="-128"/>
              </a:rPr>
              <a:t>Au, </a:t>
            </a:r>
            <a:endParaRPr lang="en-GB" altLang="en-US" sz="1800" b="1" i="0" dirty="0">
              <a:solidFill>
                <a:schemeClr val="tx1">
                  <a:lumMod val="50000"/>
                </a:schemeClr>
              </a:solidFill>
              <a:latin typeface="+mn-lt"/>
              <a:ea typeface="Arial Unicode MS" panose="020B0604020202020204" pitchFamily="34" charset="-128"/>
              <a:cs typeface="Arial Unicode MS" panose="020B0604020202020204" pitchFamily="34" charset="-128"/>
            </a:endParaRPr>
          </a:p>
          <a:p>
            <a:pPr>
              <a:spcBef>
                <a:spcPct val="0"/>
              </a:spcBef>
              <a:buClrTx/>
              <a:buFontTx/>
              <a:buNone/>
              <a:defRPr/>
            </a:pPr>
            <a:r>
              <a:rPr lang="en-GB" altLang="en-US" sz="1800" b="1" i="0" dirty="0">
                <a:solidFill>
                  <a:srgbClr val="C00000"/>
                </a:solidFill>
                <a:latin typeface="+mn-lt"/>
                <a:ea typeface="Arial Unicode MS" panose="020B0604020202020204" pitchFamily="34" charset="-128"/>
                <a:cs typeface="Arial Unicode MS" panose="020B0604020202020204" pitchFamily="34" charset="-128"/>
              </a:rPr>
              <a:t>Consistent shape for all nuclei </a:t>
            </a:r>
            <a:r>
              <a:rPr lang="en-GB" altLang="en-US" sz="1400" i="0" dirty="0">
                <a:solidFill>
                  <a:srgbClr val="C00000"/>
                </a:solidFill>
                <a:latin typeface="+mn-lt"/>
                <a:ea typeface="Arial Unicode MS" panose="020B0604020202020204" pitchFamily="34" charset="-128"/>
                <a:cs typeface="Arial Unicode MS" panose="020B0604020202020204" pitchFamily="34" charset="-128"/>
              </a:rPr>
              <a:t>       </a:t>
            </a:r>
            <a:r>
              <a:rPr lang="en-GB" altLang="en-US" sz="1400" i="0" dirty="0">
                <a:solidFill>
                  <a:srgbClr val="000000"/>
                </a:solidFill>
                <a:latin typeface="+mn-lt"/>
                <a:ea typeface="Arial Unicode MS" panose="020B0604020202020204" pitchFamily="34" charset="-128"/>
                <a:cs typeface="Arial Unicode MS" panose="020B0604020202020204" pitchFamily="34" charset="-128"/>
              </a:rPr>
              <a:t>(Curve is SLAC fit for </a:t>
            </a:r>
            <a:r>
              <a:rPr lang="en-GB" altLang="en-US" sz="1400" i="0" baseline="30000" dirty="0">
                <a:solidFill>
                  <a:srgbClr val="000000"/>
                </a:solidFill>
                <a:latin typeface="+mn-lt"/>
                <a:ea typeface="Arial Unicode MS" panose="020B0604020202020204" pitchFamily="34" charset="-128"/>
                <a:cs typeface="Arial Unicode MS" panose="020B0604020202020204" pitchFamily="34" charset="-128"/>
              </a:rPr>
              <a:t>12</a:t>
            </a:r>
            <a:r>
              <a:rPr lang="en-GB" altLang="en-US" sz="1400" i="0" dirty="0">
                <a:solidFill>
                  <a:srgbClr val="000000"/>
                </a:solidFill>
                <a:latin typeface="+mn-lt"/>
                <a:ea typeface="Arial Unicode MS" panose="020B0604020202020204" pitchFamily="34" charset="-128"/>
                <a:cs typeface="Arial Unicode MS" panose="020B0604020202020204" pitchFamily="34" charset="-128"/>
              </a:rPr>
              <a:t>C)</a:t>
            </a:r>
          </a:p>
          <a:p>
            <a:pPr>
              <a:spcBef>
                <a:spcPct val="0"/>
              </a:spcBef>
              <a:buClrTx/>
              <a:buFontTx/>
              <a:buNone/>
              <a:defRPr/>
            </a:pPr>
            <a:r>
              <a:rPr lang="en-US" altLang="en-US" b="1" dirty="0">
                <a:solidFill>
                  <a:srgbClr val="C00000"/>
                </a:solidFill>
                <a:latin typeface="+mn-lt"/>
              </a:rPr>
              <a:t>Quantify EMC effect using the slope in the linear region (0.35&lt;x&lt;0.7)</a:t>
            </a:r>
          </a:p>
          <a:p>
            <a:pPr>
              <a:spcBef>
                <a:spcPct val="0"/>
              </a:spcBef>
              <a:buClrTx/>
              <a:buFontTx/>
              <a:buNone/>
              <a:defRPr/>
            </a:pPr>
            <a:endParaRPr lang="en-GB" altLang="en-US" sz="1400" i="0" dirty="0">
              <a:solidFill>
                <a:srgbClr val="000000"/>
              </a:solidFill>
              <a:latin typeface="+mn-lt"/>
              <a:ea typeface="Arial Unicode MS" panose="020B0604020202020204" pitchFamily="34" charset="-128"/>
              <a:cs typeface="Arial Unicode MS" panose="020B0604020202020204" pitchFamily="34" charset="-128"/>
            </a:endParaRPr>
          </a:p>
        </p:txBody>
      </p:sp>
      <p:pic>
        <p:nvPicPr>
          <p:cNvPr id="14" name="Picture 8" descr="carbon_be_he4_pub_03_19_2009_v2">
            <a:extLst>
              <a:ext uri="{FF2B5EF4-FFF2-40B4-BE49-F238E27FC236}">
                <a16:creationId xmlns:a16="http://schemas.microsoft.com/office/drawing/2014/main" id="{A3E083BF-FEAD-4478-B56B-23587DF15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03199"/>
            <a:ext cx="4164012"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9">
            <a:extLst>
              <a:ext uri="{FF2B5EF4-FFF2-40B4-BE49-F238E27FC236}">
                <a16:creationId xmlns:a16="http://schemas.microsoft.com/office/drawing/2014/main" id="{6A3D0DA3-2755-4E2D-87ED-A3D9380E91D4}"/>
              </a:ext>
            </a:extLst>
          </p:cNvPr>
          <p:cNvSpPr txBox="1">
            <a:spLocks noChangeArrowheads="1"/>
          </p:cNvSpPr>
          <p:nvPr/>
        </p:nvSpPr>
        <p:spPr bwMode="auto">
          <a:xfrm>
            <a:off x="7889875" y="380999"/>
            <a:ext cx="7254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sz="2000" b="1" i="0" baseline="30000">
                <a:solidFill>
                  <a:srgbClr val="FF0000"/>
                </a:solidFill>
                <a:latin typeface="Arial" panose="020B0604020202020204" pitchFamily="34" charset="0"/>
              </a:rPr>
              <a:t>12</a:t>
            </a:r>
            <a:r>
              <a:rPr lang="en-US" altLang="en-US" sz="2000" b="1" i="0">
                <a:solidFill>
                  <a:srgbClr val="FF0000"/>
                </a:solidFill>
                <a:latin typeface="Arial" panose="020B0604020202020204" pitchFamily="34" charset="0"/>
              </a:rPr>
              <a:t>C</a:t>
            </a:r>
            <a:endParaRPr lang="en-US" altLang="en-US" sz="2000" b="1" i="0" baseline="30000">
              <a:solidFill>
                <a:srgbClr val="FF0000"/>
              </a:solidFill>
              <a:latin typeface="Arial" panose="020B0604020202020204" pitchFamily="34" charset="0"/>
            </a:endParaRPr>
          </a:p>
        </p:txBody>
      </p:sp>
      <p:sp>
        <p:nvSpPr>
          <p:cNvPr id="16" name="Text Box 10">
            <a:extLst>
              <a:ext uri="{FF2B5EF4-FFF2-40B4-BE49-F238E27FC236}">
                <a16:creationId xmlns:a16="http://schemas.microsoft.com/office/drawing/2014/main" id="{7C50F3DA-36FB-4D3D-8CA3-EACBE3DBD1B8}"/>
              </a:ext>
            </a:extLst>
          </p:cNvPr>
          <p:cNvSpPr txBox="1">
            <a:spLocks noChangeArrowheads="1"/>
          </p:cNvSpPr>
          <p:nvPr/>
        </p:nvSpPr>
        <p:spPr bwMode="auto">
          <a:xfrm>
            <a:off x="7889875" y="2222499"/>
            <a:ext cx="7254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sz="2000" b="1" i="0" baseline="30000">
                <a:solidFill>
                  <a:srgbClr val="FF0000"/>
                </a:solidFill>
                <a:latin typeface="Arial" panose="020B0604020202020204" pitchFamily="34" charset="0"/>
              </a:rPr>
              <a:t>9</a:t>
            </a:r>
            <a:r>
              <a:rPr lang="en-US" altLang="en-US" sz="2000" b="1" i="0">
                <a:solidFill>
                  <a:srgbClr val="FF0000"/>
                </a:solidFill>
                <a:latin typeface="Arial" panose="020B0604020202020204" pitchFamily="34" charset="0"/>
              </a:rPr>
              <a:t>Be</a:t>
            </a:r>
            <a:endParaRPr lang="en-US" altLang="en-US" sz="2000" b="1" i="0" baseline="30000">
              <a:solidFill>
                <a:srgbClr val="FF0000"/>
              </a:solidFill>
              <a:latin typeface="Arial" panose="020B0604020202020204" pitchFamily="34" charset="0"/>
            </a:endParaRPr>
          </a:p>
        </p:txBody>
      </p:sp>
      <p:sp>
        <p:nvSpPr>
          <p:cNvPr id="17" name="Text Box 11">
            <a:extLst>
              <a:ext uri="{FF2B5EF4-FFF2-40B4-BE49-F238E27FC236}">
                <a16:creationId xmlns:a16="http://schemas.microsoft.com/office/drawing/2014/main" id="{6CFBD646-D054-49FC-8F58-DB884E2E7F73}"/>
              </a:ext>
            </a:extLst>
          </p:cNvPr>
          <p:cNvSpPr txBox="1">
            <a:spLocks noChangeArrowheads="1"/>
          </p:cNvSpPr>
          <p:nvPr/>
        </p:nvSpPr>
        <p:spPr bwMode="auto">
          <a:xfrm>
            <a:off x="7889875" y="4183061"/>
            <a:ext cx="7254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spcBef>
                <a:spcPct val="50000"/>
              </a:spcBef>
              <a:buClrTx/>
              <a:buFontTx/>
              <a:buNone/>
            </a:pPr>
            <a:r>
              <a:rPr lang="en-US" altLang="en-US" sz="2000" b="1" i="0" baseline="30000">
                <a:solidFill>
                  <a:srgbClr val="FF0000"/>
                </a:solidFill>
                <a:latin typeface="Arial" panose="020B0604020202020204" pitchFamily="34" charset="0"/>
              </a:rPr>
              <a:t>4</a:t>
            </a:r>
            <a:r>
              <a:rPr lang="en-US" altLang="en-US" sz="2000" b="1" i="0">
                <a:solidFill>
                  <a:srgbClr val="FF0000"/>
                </a:solidFill>
                <a:latin typeface="Arial" panose="020B0604020202020204" pitchFamily="34" charset="0"/>
              </a:rPr>
              <a:t>He</a:t>
            </a:r>
            <a:endParaRPr lang="en-US" altLang="en-US" sz="2000" b="1" i="0" baseline="30000">
              <a:solidFill>
                <a:srgbClr val="FF0000"/>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EF5290C6-EF1D-425F-9B11-C22CA84A6B5A}"/>
              </a:ext>
            </a:extLst>
          </p:cNvPr>
          <p:cNvCxnSpPr>
            <a:cxnSpLocks noChangeShapeType="1"/>
          </p:cNvCxnSpPr>
          <p:nvPr/>
        </p:nvCxnSpPr>
        <p:spPr bwMode="auto">
          <a:xfrm>
            <a:off x="8559800" y="5133974"/>
            <a:ext cx="1651000" cy="460375"/>
          </a:xfrm>
          <a:prstGeom prst="line">
            <a:avLst/>
          </a:prstGeom>
          <a:noFill/>
          <a:ln w="25400" algn="ctr">
            <a:solidFill>
              <a:srgbClr val="C00000"/>
            </a:solidFill>
            <a:round/>
            <a:headEnd/>
            <a:tailEnd/>
          </a:ln>
          <a:extLst>
            <a:ext uri="{909E8E84-426E-40DD-AFC4-6F175D3DCCD1}">
              <a14:hiddenFill xmlns:a14="http://schemas.microsoft.com/office/drawing/2010/main">
                <a:noFill/>
              </a14:hiddenFill>
            </a:ext>
          </a:extLst>
        </p:spPr>
      </p:cxnSp>
      <p:sp>
        <p:nvSpPr>
          <p:cNvPr id="19" name="Rectangle 18">
            <a:extLst>
              <a:ext uri="{FF2B5EF4-FFF2-40B4-BE49-F238E27FC236}">
                <a16:creationId xmlns:a16="http://schemas.microsoft.com/office/drawing/2014/main" id="{568D1FD2-6654-4D9E-9B1E-9316AA9E5E89}"/>
              </a:ext>
            </a:extLst>
          </p:cNvPr>
          <p:cNvSpPr>
            <a:spLocks noChangeArrowheads="1"/>
          </p:cNvSpPr>
          <p:nvPr/>
        </p:nvSpPr>
        <p:spPr bwMode="auto">
          <a:xfrm>
            <a:off x="7789862" y="6349999"/>
            <a:ext cx="3216275" cy="2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a:spAutoFit/>
          </a:bodyPr>
          <a:lstStyle/>
          <a:p>
            <a:pPr algn="r">
              <a:lnSpc>
                <a:spcPct val="90000"/>
              </a:lnSpc>
              <a:defRPr/>
            </a:pPr>
            <a:r>
              <a:rPr lang="en-US" sz="1400" b="1" i="0" dirty="0" err="1">
                <a:solidFill>
                  <a:schemeClr val="bg2">
                    <a:lumMod val="10000"/>
                  </a:schemeClr>
                </a:solidFill>
                <a:latin typeface="+mn-lt"/>
                <a:ea typeface="Arial Unicode MS" panose="020B0604020202020204" pitchFamily="34" charset="-128"/>
                <a:cs typeface="Arial Unicode MS" panose="020B0604020202020204" pitchFamily="34" charset="-128"/>
              </a:rPr>
              <a:t>J.Seely</a:t>
            </a:r>
            <a:r>
              <a:rPr lang="en-US" sz="1400" b="1" i="0" dirty="0">
                <a:solidFill>
                  <a:schemeClr val="bg2">
                    <a:lumMod val="10000"/>
                  </a:schemeClr>
                </a:solidFill>
                <a:latin typeface="+mn-lt"/>
                <a:ea typeface="Arial Unicode MS" panose="020B0604020202020204" pitchFamily="34" charset="-128"/>
                <a:cs typeface="Arial Unicode MS" panose="020B0604020202020204" pitchFamily="34" charset="-128"/>
              </a:rPr>
              <a:t>, et al., PRL103, 202301 (2009)</a:t>
            </a:r>
            <a:r>
              <a:rPr lang="en-US" sz="1400" b="1" dirty="0">
                <a:solidFill>
                  <a:schemeClr val="bg2">
                    <a:lumMod val="10000"/>
                  </a:schemeClr>
                </a:solidFill>
                <a:latin typeface="+mn-lt"/>
                <a:ea typeface="Arial Unicode MS" panose="020B0604020202020204" pitchFamily="34" charset="-128"/>
                <a:cs typeface="Arial Unicode MS" panose="020B0604020202020204" pitchFamily="34" charset="-128"/>
              </a:rPr>
              <a:t> </a:t>
            </a:r>
          </a:p>
        </p:txBody>
      </p:sp>
      <p:pic>
        <p:nvPicPr>
          <p:cNvPr id="21" name="Picture 8" descr="show_slopes_densitycorr">
            <a:extLst>
              <a:ext uri="{FF2B5EF4-FFF2-40B4-BE49-F238E27FC236}">
                <a16:creationId xmlns:a16="http://schemas.microsoft.com/office/drawing/2014/main" id="{590B5EB5-F7CD-4A8D-B293-EE28885BD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2" y="2358536"/>
            <a:ext cx="4732338" cy="29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He4">
            <a:extLst>
              <a:ext uri="{FF2B5EF4-FFF2-40B4-BE49-F238E27FC236}">
                <a16:creationId xmlns:a16="http://schemas.microsoft.com/office/drawing/2014/main" id="{786FF22E-9E07-4495-B439-7D437AC2A4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7812" y="2491620"/>
            <a:ext cx="1695805" cy="167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Be9 90">
            <a:extLst>
              <a:ext uri="{FF2B5EF4-FFF2-40B4-BE49-F238E27FC236}">
                <a16:creationId xmlns:a16="http://schemas.microsoft.com/office/drawing/2014/main" id="{9262835F-2171-461C-BC73-1F5D633C86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2" y="4234693"/>
            <a:ext cx="1695805" cy="167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3ACF549F-2317-4BF4-A05F-8418523A80FB}"/>
              </a:ext>
            </a:extLst>
          </p:cNvPr>
          <p:cNvSpPr/>
          <p:nvPr/>
        </p:nvSpPr>
        <p:spPr>
          <a:xfrm>
            <a:off x="291923" y="5793966"/>
            <a:ext cx="5072239" cy="830997"/>
          </a:xfrm>
          <a:prstGeom prst="rect">
            <a:avLst/>
          </a:prstGeom>
        </p:spPr>
        <p:txBody>
          <a:bodyPr wrap="square">
            <a:spAutoFit/>
          </a:bodyPr>
          <a:lstStyle/>
          <a:p>
            <a:pPr lvl="0" eaLnBrk="0" fontAlgn="base" hangingPunct="0">
              <a:spcBef>
                <a:spcPct val="0"/>
              </a:spcBef>
              <a:spcAft>
                <a:spcPct val="0"/>
              </a:spcAft>
              <a:defRPr/>
            </a:pPr>
            <a:r>
              <a:rPr lang="en-US" dirty="0">
                <a:solidFill>
                  <a:srgbClr val="D2D2D2">
                    <a:lumMod val="10000"/>
                  </a:srgbClr>
                </a:solidFill>
                <a:ea typeface="Arial Unicode MS"/>
              </a:rPr>
              <a:t>EMC effect grows with density </a:t>
            </a:r>
            <a:r>
              <a:rPr lang="en-US" dirty="0">
                <a:solidFill>
                  <a:srgbClr val="CC0099"/>
                </a:solidFill>
                <a:ea typeface="Arial Unicode MS"/>
              </a:rPr>
              <a:t>except for </a:t>
            </a:r>
            <a:r>
              <a:rPr lang="en-US" baseline="30000" dirty="0">
                <a:solidFill>
                  <a:srgbClr val="CC0099"/>
                </a:solidFill>
                <a:ea typeface="Arial Unicode MS"/>
              </a:rPr>
              <a:t>9</a:t>
            </a:r>
            <a:r>
              <a:rPr lang="en-US" dirty="0">
                <a:solidFill>
                  <a:srgbClr val="CC0099"/>
                </a:solidFill>
                <a:ea typeface="Arial Unicode MS"/>
              </a:rPr>
              <a:t>Be – low </a:t>
            </a:r>
          </a:p>
          <a:p>
            <a:pPr lvl="0" eaLnBrk="0" fontAlgn="base" hangingPunct="0">
              <a:spcBef>
                <a:spcPct val="0"/>
              </a:spcBef>
              <a:spcAft>
                <a:spcPct val="0"/>
              </a:spcAft>
              <a:defRPr/>
            </a:pPr>
            <a:r>
              <a:rPr lang="en-US" b="1" dirty="0">
                <a:solidFill>
                  <a:srgbClr val="CC0099"/>
                </a:solidFill>
                <a:ea typeface="Arial Unicode MS"/>
              </a:rPr>
              <a:t>average </a:t>
            </a:r>
            <a:r>
              <a:rPr lang="en-US" dirty="0">
                <a:solidFill>
                  <a:srgbClr val="CC0099"/>
                </a:solidFill>
                <a:ea typeface="Arial Unicode MS"/>
              </a:rPr>
              <a:t>density but significant alpha clustering</a:t>
            </a:r>
          </a:p>
          <a:p>
            <a:pPr lvl="0" eaLnBrk="0" fontAlgn="base" hangingPunct="0">
              <a:spcBef>
                <a:spcPct val="0"/>
              </a:spcBef>
              <a:spcAft>
                <a:spcPct val="0"/>
              </a:spcAft>
              <a:defRPr/>
            </a:pPr>
            <a:r>
              <a:rPr lang="en-US" sz="1200" b="1" i="1" dirty="0">
                <a:solidFill>
                  <a:srgbClr val="D2D2D2">
                    <a:lumMod val="10000"/>
                  </a:srgbClr>
                </a:solidFill>
                <a:ea typeface="Arial Unicode MS"/>
              </a:rPr>
              <a:t>			K. Arai, et al., PRC54, 132 (1996)</a:t>
            </a:r>
          </a:p>
        </p:txBody>
      </p:sp>
    </p:spTree>
    <p:extLst>
      <p:ext uri="{BB962C8B-B14F-4D97-AF65-F5344CB8AC3E}">
        <p14:creationId xmlns:p14="http://schemas.microsoft.com/office/powerpoint/2010/main" val="297705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a:extLst>
              <a:ext uri="{FF2B5EF4-FFF2-40B4-BE49-F238E27FC236}">
                <a16:creationId xmlns:a16="http://schemas.microsoft.com/office/drawing/2014/main" id="{36BB48B3-ED9B-44BD-9633-FB5768C662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0359" y="1327469"/>
            <a:ext cx="5106987"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itle 1">
            <a:extLst>
              <a:ext uri="{FF2B5EF4-FFF2-40B4-BE49-F238E27FC236}">
                <a16:creationId xmlns:a16="http://schemas.microsoft.com/office/drawing/2014/main" id="{BC539C0C-4E7B-4FEF-BD1B-9AD8243D86D4}"/>
              </a:ext>
            </a:extLst>
          </p:cNvPr>
          <p:cNvSpPr>
            <a:spLocks noGrp="1" noChangeArrowheads="1"/>
          </p:cNvSpPr>
          <p:nvPr>
            <p:ph type="title"/>
          </p:nvPr>
        </p:nvSpPr>
        <p:spPr>
          <a:xfrm>
            <a:off x="1041400" y="184467"/>
            <a:ext cx="10515600" cy="1325563"/>
          </a:xfrm>
        </p:spPr>
        <p:txBody>
          <a:bodyPr>
            <a:normAutofit/>
          </a:bodyPr>
          <a:lstStyle/>
          <a:p>
            <a:r>
              <a:rPr lang="en-US" altLang="en-US" sz="4000" dirty="0"/>
              <a:t>A-dependence of unpolarized EMC effect</a:t>
            </a:r>
          </a:p>
        </p:txBody>
      </p:sp>
      <p:sp>
        <p:nvSpPr>
          <p:cNvPr id="5" name="TextBox 4">
            <a:extLst>
              <a:ext uri="{FF2B5EF4-FFF2-40B4-BE49-F238E27FC236}">
                <a16:creationId xmlns:a16="http://schemas.microsoft.com/office/drawing/2014/main" id="{5B3CB04A-FB9A-45A8-8A91-5849B76F1794}"/>
              </a:ext>
            </a:extLst>
          </p:cNvPr>
          <p:cNvSpPr txBox="1"/>
          <p:nvPr/>
        </p:nvSpPr>
        <p:spPr>
          <a:xfrm>
            <a:off x="1636396" y="1510030"/>
            <a:ext cx="3802063" cy="3170238"/>
          </a:xfrm>
          <a:prstGeom prst="rect">
            <a:avLst/>
          </a:prstGeom>
          <a:noFill/>
        </p:spPr>
        <p:txBody>
          <a:bodyPr>
            <a:spAutoFit/>
          </a:bodyPr>
          <a:lstStyle/>
          <a:p>
            <a:pPr>
              <a:defRPr/>
            </a:pPr>
            <a:r>
              <a:rPr lang="en-US" sz="2000" u="sng" dirty="0">
                <a:solidFill>
                  <a:schemeClr val="bg2">
                    <a:lumMod val="10000"/>
                  </a:schemeClr>
                </a:solidFill>
                <a:ea typeface="Arial Unicode MS" panose="020B0604020202020204" pitchFamily="34" charset="-128"/>
                <a:cs typeface="Arial Unicode MS" panose="020B0604020202020204" pitchFamily="34" charset="-128"/>
              </a:rPr>
              <a:t>4 simple models of EMC scaling:</a:t>
            </a:r>
          </a:p>
          <a:p>
            <a:pPr>
              <a:defRPr/>
            </a:pPr>
            <a:endParaRPr lang="en-US" sz="2000" dirty="0">
              <a:solidFill>
                <a:schemeClr val="tx1">
                  <a:lumMod val="50000"/>
                </a:schemeClr>
              </a:solidFill>
              <a:ea typeface="Arial Unicode MS" panose="020B0604020202020204" pitchFamily="34" charset="-128"/>
              <a:cs typeface="Arial Unicode MS" panose="020B0604020202020204" pitchFamily="34" charset="-128"/>
            </a:endParaRPr>
          </a:p>
          <a:p>
            <a:pPr>
              <a:defRPr/>
            </a:pPr>
            <a:r>
              <a:rPr lang="en-US" sz="2000" b="1" dirty="0">
                <a:solidFill>
                  <a:schemeClr val="tx1">
                    <a:lumMod val="50000"/>
                  </a:schemeClr>
                </a:solidFill>
                <a:ea typeface="Arial Unicode MS" panose="020B0604020202020204" pitchFamily="34" charset="-128"/>
                <a:cs typeface="Arial Unicode MS" panose="020B0604020202020204" pitchFamily="34" charset="-128"/>
              </a:rPr>
              <a:t>Fraction of n(k) above 300 MeV</a:t>
            </a:r>
            <a:endParaRPr lang="en-US" sz="1200" b="1" dirty="0">
              <a:solidFill>
                <a:schemeClr val="tx1">
                  <a:lumMod val="50000"/>
                </a:schemeClr>
              </a:solidFill>
              <a:ea typeface="Arial Unicode MS" panose="020B0604020202020204" pitchFamily="34" charset="-128"/>
              <a:cs typeface="Arial Unicode MS" panose="020B0604020202020204" pitchFamily="34" charset="-128"/>
            </a:endParaRPr>
          </a:p>
          <a:p>
            <a:pPr>
              <a:defRPr/>
            </a:pPr>
            <a:r>
              <a:rPr lang="en-US" sz="2000" b="1" dirty="0">
                <a:solidFill>
                  <a:srgbClr val="C00000"/>
                </a:solidFill>
                <a:ea typeface="Arial Unicode MS" panose="020B0604020202020204" pitchFamily="34" charset="-128"/>
                <a:cs typeface="Arial Unicode MS" panose="020B0604020202020204" pitchFamily="34" charset="-128"/>
              </a:rPr>
              <a:t>Average Kinetic Energy</a:t>
            </a:r>
            <a:endParaRPr lang="en-US" sz="1200" b="1" dirty="0">
              <a:solidFill>
                <a:schemeClr val="tx1">
                  <a:lumMod val="50000"/>
                </a:schemeClr>
              </a:solidFill>
              <a:ea typeface="Arial Unicode MS" panose="020B0604020202020204" pitchFamily="34" charset="-128"/>
              <a:cs typeface="Arial Unicode MS" panose="020B0604020202020204" pitchFamily="34" charset="-128"/>
            </a:endParaRPr>
          </a:p>
          <a:p>
            <a:pPr>
              <a:defRPr/>
            </a:pPr>
            <a:r>
              <a:rPr lang="en-US" sz="2000" b="1" dirty="0">
                <a:solidFill>
                  <a:srgbClr val="7030A0"/>
                </a:solidFill>
                <a:ea typeface="Arial Unicode MS" panose="020B0604020202020204" pitchFamily="34" charset="-128"/>
                <a:cs typeface="Arial Unicode MS" panose="020B0604020202020204" pitchFamily="34" charset="-128"/>
              </a:rPr>
              <a:t>Average Density</a:t>
            </a:r>
            <a:endParaRPr lang="en-US" sz="1200" b="1" dirty="0">
              <a:solidFill>
                <a:srgbClr val="7030A0"/>
              </a:solidFill>
              <a:ea typeface="Arial Unicode MS" panose="020B0604020202020204" pitchFamily="34" charset="-128"/>
              <a:cs typeface="Arial Unicode MS" panose="020B0604020202020204" pitchFamily="34" charset="-128"/>
            </a:endParaRPr>
          </a:p>
          <a:p>
            <a:pPr>
              <a:defRPr/>
            </a:pPr>
            <a:r>
              <a:rPr lang="en-US" sz="2000" b="1" dirty="0">
                <a:solidFill>
                  <a:srgbClr val="0000FF"/>
                </a:solidFill>
                <a:ea typeface="Arial Unicode MS" panose="020B0604020202020204" pitchFamily="34" charset="-128"/>
                <a:cs typeface="Arial Unicode MS" panose="020B0604020202020204" pitchFamily="34" charset="-128"/>
              </a:rPr>
              <a:t>Nucleon Overlap (r</a:t>
            </a:r>
            <a:r>
              <a:rPr lang="en-US" sz="2000" b="1" baseline="-25000" dirty="0">
                <a:solidFill>
                  <a:srgbClr val="0000FF"/>
                </a:solidFill>
                <a:ea typeface="Arial Unicode MS" panose="020B0604020202020204" pitchFamily="34" charset="-128"/>
                <a:cs typeface="Arial Unicode MS" panose="020B0604020202020204" pitchFamily="34" charset="-128"/>
              </a:rPr>
              <a:t>12</a:t>
            </a:r>
            <a:r>
              <a:rPr lang="en-US" sz="2000" b="1" dirty="0">
                <a:solidFill>
                  <a:srgbClr val="0000FF"/>
                </a:solidFill>
                <a:ea typeface="Arial Unicode MS" panose="020B0604020202020204" pitchFamily="34" charset="-128"/>
                <a:cs typeface="Arial Unicode MS" panose="020B0604020202020204" pitchFamily="34" charset="-128"/>
              </a:rPr>
              <a:t> &lt; 1 fm)</a:t>
            </a:r>
          </a:p>
          <a:p>
            <a:pPr>
              <a:defRPr/>
            </a:pPr>
            <a:endParaRPr lang="en-US" sz="2000" dirty="0">
              <a:solidFill>
                <a:schemeClr val="tx1">
                  <a:lumMod val="50000"/>
                </a:schemeClr>
              </a:solidFill>
              <a:ea typeface="Arial Unicode MS" panose="020B0604020202020204" pitchFamily="34" charset="-128"/>
              <a:cs typeface="Arial Unicode MS" panose="020B0604020202020204" pitchFamily="34" charset="-128"/>
            </a:endParaRPr>
          </a:p>
          <a:p>
            <a:pPr>
              <a:defRPr/>
            </a:pPr>
            <a:endParaRPr lang="en-US" sz="2000" dirty="0">
              <a:solidFill>
                <a:schemeClr val="tx1">
                  <a:lumMod val="50000"/>
                </a:schemeClr>
              </a:solidFill>
              <a:ea typeface="Arial Unicode MS" panose="020B0604020202020204" pitchFamily="34" charset="-128"/>
              <a:cs typeface="Arial Unicode MS" panose="020B0604020202020204" pitchFamily="34" charset="-128"/>
            </a:endParaRPr>
          </a:p>
          <a:p>
            <a:pPr>
              <a:defRPr/>
            </a:pPr>
            <a:r>
              <a:rPr lang="en-US" sz="2000" dirty="0">
                <a:solidFill>
                  <a:schemeClr val="bg2">
                    <a:lumMod val="10000"/>
                  </a:schemeClr>
                </a:solidFill>
                <a:ea typeface="Arial Unicode MS" panose="020B0604020202020204" pitchFamily="34" charset="-128"/>
                <a:cs typeface="Arial Unicode MS" panose="020B0604020202020204" pitchFamily="34" charset="-128"/>
              </a:rPr>
              <a:t>Fixed normalizations for </a:t>
            </a:r>
            <a:r>
              <a:rPr lang="en-US" sz="2000" baseline="30000" dirty="0">
                <a:solidFill>
                  <a:schemeClr val="bg2">
                    <a:lumMod val="10000"/>
                  </a:schemeClr>
                </a:solidFill>
                <a:ea typeface="Arial Unicode MS" panose="020B0604020202020204" pitchFamily="34" charset="-128"/>
                <a:cs typeface="Arial Unicode MS" panose="020B0604020202020204" pitchFamily="34" charset="-128"/>
              </a:rPr>
              <a:t>2</a:t>
            </a:r>
            <a:r>
              <a:rPr lang="en-US" sz="2000" dirty="0">
                <a:solidFill>
                  <a:schemeClr val="bg2">
                    <a:lumMod val="10000"/>
                  </a:schemeClr>
                </a:solidFill>
                <a:ea typeface="Arial Unicode MS" panose="020B0604020202020204" pitchFamily="34" charset="-128"/>
                <a:cs typeface="Arial Unicode MS" panose="020B0604020202020204" pitchFamily="34" charset="-128"/>
              </a:rPr>
              <a:t>H for </a:t>
            </a:r>
            <a:r>
              <a:rPr lang="en-US" sz="2000" baseline="30000" dirty="0">
                <a:solidFill>
                  <a:schemeClr val="bg2">
                    <a:lumMod val="10000"/>
                  </a:schemeClr>
                </a:solidFill>
                <a:ea typeface="Arial Unicode MS" panose="020B0604020202020204" pitchFamily="34" charset="-128"/>
                <a:cs typeface="Arial Unicode MS" panose="020B0604020202020204" pitchFamily="34" charset="-128"/>
              </a:rPr>
              <a:t>12</a:t>
            </a:r>
            <a:r>
              <a:rPr lang="en-US" sz="2000" dirty="0">
                <a:solidFill>
                  <a:schemeClr val="bg2">
                    <a:lumMod val="10000"/>
                  </a:schemeClr>
                </a:solidFill>
                <a:ea typeface="Arial Unicode MS" panose="020B0604020202020204" pitchFamily="34" charset="-128"/>
                <a:cs typeface="Arial Unicode MS" panose="020B0604020202020204" pitchFamily="34" charset="-128"/>
              </a:rPr>
              <a:t>C</a:t>
            </a:r>
          </a:p>
          <a:p>
            <a:pPr>
              <a:defRPr/>
            </a:pPr>
            <a:endParaRPr lang="en-US" sz="2000" dirty="0">
              <a:solidFill>
                <a:schemeClr val="tx1">
                  <a:lumMod val="50000"/>
                </a:schemeClr>
              </a:solidFill>
              <a:ea typeface="Arial Unicode MS" panose="020B0604020202020204" pitchFamily="34" charset="-128"/>
              <a:cs typeface="Arial Unicode MS" panose="020B0604020202020204" pitchFamily="34" charset="-128"/>
            </a:endParaRPr>
          </a:p>
        </p:txBody>
      </p:sp>
      <p:sp>
        <p:nvSpPr>
          <p:cNvPr id="6" name="TextBox 5">
            <a:extLst>
              <a:ext uri="{FF2B5EF4-FFF2-40B4-BE49-F238E27FC236}">
                <a16:creationId xmlns:a16="http://schemas.microsoft.com/office/drawing/2014/main" id="{E5360D09-6A28-46E5-949F-DCD21B458A9C}"/>
              </a:ext>
            </a:extLst>
          </p:cNvPr>
          <p:cNvSpPr txBox="1"/>
          <p:nvPr/>
        </p:nvSpPr>
        <p:spPr>
          <a:xfrm>
            <a:off x="1712595" y="5256530"/>
            <a:ext cx="8142288" cy="1016000"/>
          </a:xfrm>
          <a:prstGeom prst="rect">
            <a:avLst/>
          </a:prstGeom>
          <a:noFill/>
        </p:spPr>
        <p:txBody>
          <a:bodyPr>
            <a:spAutoFit/>
          </a:bodyPr>
          <a:lstStyle/>
          <a:p>
            <a:pPr>
              <a:defRPr/>
            </a:pPr>
            <a:r>
              <a:rPr lang="en-US" sz="2000" dirty="0">
                <a:solidFill>
                  <a:schemeClr val="bg2">
                    <a:lumMod val="10000"/>
                  </a:schemeClr>
                </a:solidFill>
                <a:ea typeface="Arial Unicode MS" panose="020B0604020202020204" pitchFamily="34" charset="-128"/>
                <a:cs typeface="Arial Unicode MS" panose="020B0604020202020204" pitchFamily="34" charset="-128"/>
              </a:rPr>
              <a:t>A-dependence of light nuclei already excludes </a:t>
            </a:r>
            <a:r>
              <a:rPr lang="en-US" sz="2000" b="1" dirty="0">
                <a:solidFill>
                  <a:srgbClr val="7030A0"/>
                </a:solidFill>
                <a:ea typeface="Arial Unicode MS" panose="020B0604020202020204" pitchFamily="34" charset="-128"/>
                <a:cs typeface="Arial Unicode MS" panose="020B0604020202020204" pitchFamily="34" charset="-128"/>
              </a:rPr>
              <a:t>average density</a:t>
            </a:r>
          </a:p>
          <a:p>
            <a:pPr>
              <a:defRPr/>
            </a:pPr>
            <a:endParaRPr lang="en-US" sz="2000" dirty="0">
              <a:solidFill>
                <a:schemeClr val="tx1">
                  <a:lumMod val="50000"/>
                </a:schemeClr>
              </a:solidFill>
              <a:ea typeface="Arial Unicode MS" panose="020B0604020202020204" pitchFamily="34" charset="-128"/>
              <a:cs typeface="Arial Unicode MS" panose="020B0604020202020204" pitchFamily="34" charset="-128"/>
            </a:endParaRPr>
          </a:p>
          <a:p>
            <a:pPr>
              <a:defRPr/>
            </a:pPr>
            <a:r>
              <a:rPr lang="en-US" sz="2000" b="1" dirty="0">
                <a:solidFill>
                  <a:schemeClr val="bg2">
                    <a:lumMod val="10000"/>
                  </a:schemeClr>
                </a:solidFill>
                <a:ea typeface="Arial Unicode MS" panose="020B0604020202020204" pitchFamily="34" charset="-128"/>
                <a:cs typeface="Arial Unicode MS" panose="020B0604020202020204" pitchFamily="34" charset="-128"/>
              </a:rPr>
              <a:t>High-momentum tail </a:t>
            </a:r>
            <a:r>
              <a:rPr lang="en-US" sz="2000" dirty="0">
                <a:solidFill>
                  <a:schemeClr val="bg2">
                    <a:lumMod val="10000"/>
                  </a:schemeClr>
                </a:solidFill>
                <a:ea typeface="Arial Unicode MS" panose="020B0604020202020204" pitchFamily="34" charset="-128"/>
                <a:cs typeface="Arial Unicode MS" panose="020B0604020202020204" pitchFamily="34" charset="-128"/>
              </a:rPr>
              <a:t>has small, systematic difference for most nuclei</a:t>
            </a:r>
          </a:p>
        </p:txBody>
      </p:sp>
      <p:sp>
        <p:nvSpPr>
          <p:cNvPr id="7" name="TextBox 6">
            <a:extLst>
              <a:ext uri="{FF2B5EF4-FFF2-40B4-BE49-F238E27FC236}">
                <a16:creationId xmlns:a16="http://schemas.microsoft.com/office/drawing/2014/main" id="{B4FF6D61-BD37-4E6B-9693-23E4C7CAF53F}"/>
              </a:ext>
            </a:extLst>
          </p:cNvPr>
          <p:cNvSpPr txBox="1"/>
          <p:nvPr/>
        </p:nvSpPr>
        <p:spPr>
          <a:xfrm>
            <a:off x="6590983" y="4235769"/>
            <a:ext cx="461962" cy="307975"/>
          </a:xfrm>
          <a:prstGeom prst="rect">
            <a:avLst/>
          </a:prstGeom>
          <a:noFill/>
        </p:spPr>
        <p:txBody>
          <a:bodyPr>
            <a:spAutoFit/>
          </a:bodyPr>
          <a:lstStyle/>
          <a:p>
            <a:pPr algn="ctr">
              <a:defRPr/>
            </a:pPr>
            <a:r>
              <a:rPr lang="en-US" sz="1400" b="1" baseline="30000" dirty="0">
                <a:solidFill>
                  <a:schemeClr val="tx1">
                    <a:lumMod val="50000"/>
                  </a:schemeClr>
                </a:solidFill>
                <a:ea typeface="Arial Unicode MS" panose="020B0604020202020204" pitchFamily="34" charset="-128"/>
                <a:cs typeface="Arial Unicode MS" panose="020B0604020202020204" pitchFamily="34" charset="-128"/>
              </a:rPr>
              <a:t>3</a:t>
            </a:r>
            <a:r>
              <a:rPr lang="en-US" sz="1400" b="1" dirty="0">
                <a:solidFill>
                  <a:schemeClr val="tx1">
                    <a:lumMod val="50000"/>
                  </a:schemeClr>
                </a:solidFill>
                <a:ea typeface="Arial Unicode MS" panose="020B0604020202020204" pitchFamily="34" charset="-128"/>
                <a:cs typeface="Arial Unicode MS" panose="020B0604020202020204" pitchFamily="34" charset="-128"/>
              </a:rPr>
              <a:t>H</a:t>
            </a:r>
          </a:p>
        </p:txBody>
      </p:sp>
      <p:sp>
        <p:nvSpPr>
          <p:cNvPr id="8" name="TextBox 7">
            <a:extLst>
              <a:ext uri="{FF2B5EF4-FFF2-40B4-BE49-F238E27FC236}">
                <a16:creationId xmlns:a16="http://schemas.microsoft.com/office/drawing/2014/main" id="{CF2B7980-6CD6-4B1D-8D81-E80EA4311607}"/>
              </a:ext>
            </a:extLst>
          </p:cNvPr>
          <p:cNvSpPr txBox="1"/>
          <p:nvPr/>
        </p:nvSpPr>
        <p:spPr>
          <a:xfrm>
            <a:off x="6744971" y="4350069"/>
            <a:ext cx="461963" cy="307975"/>
          </a:xfrm>
          <a:prstGeom prst="rect">
            <a:avLst/>
          </a:prstGeom>
          <a:noFill/>
        </p:spPr>
        <p:txBody>
          <a:bodyPr>
            <a:spAutoFit/>
          </a:bodyPr>
          <a:lstStyle/>
          <a:p>
            <a:pPr algn="ctr">
              <a:defRPr/>
            </a:pPr>
            <a:r>
              <a:rPr lang="en-US" sz="1400" b="1" baseline="30000" dirty="0">
                <a:solidFill>
                  <a:schemeClr val="tx1">
                    <a:lumMod val="50000"/>
                  </a:schemeClr>
                </a:solidFill>
                <a:ea typeface="Arial Unicode MS" panose="020B0604020202020204" pitchFamily="34" charset="-128"/>
                <a:cs typeface="Arial Unicode MS" panose="020B0604020202020204" pitchFamily="34" charset="-128"/>
              </a:rPr>
              <a:t>3</a:t>
            </a:r>
            <a:r>
              <a:rPr lang="en-US" sz="1400" b="1" dirty="0">
                <a:solidFill>
                  <a:schemeClr val="tx1">
                    <a:lumMod val="50000"/>
                  </a:schemeClr>
                </a:solidFill>
                <a:ea typeface="Arial Unicode MS" panose="020B0604020202020204" pitchFamily="34" charset="-128"/>
                <a:cs typeface="Arial Unicode MS" panose="020B0604020202020204" pitchFamily="34" charset="-128"/>
              </a:rPr>
              <a:t>He</a:t>
            </a:r>
          </a:p>
        </p:txBody>
      </p:sp>
      <p:sp>
        <p:nvSpPr>
          <p:cNvPr id="9" name="TextBox 8">
            <a:extLst>
              <a:ext uri="{FF2B5EF4-FFF2-40B4-BE49-F238E27FC236}">
                <a16:creationId xmlns:a16="http://schemas.microsoft.com/office/drawing/2014/main" id="{D117BDF3-3E34-433A-BE14-45D2C6B0BD88}"/>
              </a:ext>
            </a:extLst>
          </p:cNvPr>
          <p:cNvSpPr txBox="1"/>
          <p:nvPr/>
        </p:nvSpPr>
        <p:spPr>
          <a:xfrm rot="20445262">
            <a:off x="8313421" y="3575368"/>
            <a:ext cx="1654175" cy="400050"/>
          </a:xfrm>
          <a:prstGeom prst="rect">
            <a:avLst/>
          </a:prstGeom>
          <a:noFill/>
        </p:spPr>
        <p:txBody>
          <a:bodyPr>
            <a:spAutoFit/>
          </a:bodyPr>
          <a:lstStyle/>
          <a:p>
            <a:pPr>
              <a:defRPr/>
            </a:pPr>
            <a:r>
              <a:rPr lang="en-US" sz="2000" b="1" dirty="0">
                <a:solidFill>
                  <a:schemeClr val="tx2">
                    <a:lumMod val="40000"/>
                    <a:lumOff val="60000"/>
                  </a:schemeClr>
                </a:solidFill>
                <a:ea typeface="Arial Unicode MS" panose="020B0604020202020204" pitchFamily="34" charset="-128"/>
                <a:cs typeface="Arial Unicode MS" panose="020B0604020202020204" pitchFamily="34" charset="-128"/>
              </a:rPr>
              <a:t>Preliminary</a:t>
            </a:r>
            <a:endParaRPr lang="en-US" b="1" dirty="0">
              <a:solidFill>
                <a:schemeClr val="tx2">
                  <a:lumMod val="40000"/>
                  <a:lumOff val="60000"/>
                </a:schemeClr>
              </a:solidFill>
              <a:ea typeface="Arial Unicode MS" panose="020B0604020202020204" pitchFamily="34" charset="-128"/>
              <a:cs typeface="Arial Unicode MS" panose="020B0604020202020204" pitchFamily="34"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0">
            <a:extLst>
              <a:ext uri="{FF2B5EF4-FFF2-40B4-BE49-F238E27FC236}">
                <a16:creationId xmlns:a16="http://schemas.microsoft.com/office/drawing/2014/main" id="{F2ABD890-BC8E-4A7E-AFA3-4F92228AD7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1531" y="1296671"/>
            <a:ext cx="45624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itle 1">
            <a:extLst>
              <a:ext uri="{FF2B5EF4-FFF2-40B4-BE49-F238E27FC236}">
                <a16:creationId xmlns:a16="http://schemas.microsoft.com/office/drawing/2014/main" id="{10CBE51F-205F-4A4E-935E-2C2F330682E3}"/>
              </a:ext>
            </a:extLst>
          </p:cNvPr>
          <p:cNvSpPr>
            <a:spLocks noGrp="1" noChangeArrowheads="1"/>
          </p:cNvSpPr>
          <p:nvPr>
            <p:ph type="title"/>
          </p:nvPr>
        </p:nvSpPr>
        <p:spPr>
          <a:xfrm>
            <a:off x="817880" y="259240"/>
            <a:ext cx="10515600" cy="1325563"/>
          </a:xfrm>
        </p:spPr>
        <p:txBody>
          <a:bodyPr>
            <a:normAutofit/>
          </a:bodyPr>
          <a:lstStyle/>
          <a:p>
            <a:r>
              <a:rPr lang="en-US" altLang="en-US" sz="4000" dirty="0"/>
              <a:t>Isospin dependence vs fractional neutron excess</a:t>
            </a:r>
          </a:p>
        </p:txBody>
      </p:sp>
      <p:sp>
        <p:nvSpPr>
          <p:cNvPr id="5" name="TextBox 4">
            <a:extLst>
              <a:ext uri="{FF2B5EF4-FFF2-40B4-BE49-F238E27FC236}">
                <a16:creationId xmlns:a16="http://schemas.microsoft.com/office/drawing/2014/main" id="{1626B34E-C2D2-4B06-BFF3-6EFF2F2A44E9}"/>
              </a:ext>
            </a:extLst>
          </p:cNvPr>
          <p:cNvSpPr txBox="1"/>
          <p:nvPr/>
        </p:nvSpPr>
        <p:spPr>
          <a:xfrm>
            <a:off x="1697355" y="1296671"/>
            <a:ext cx="3917950" cy="3476625"/>
          </a:xfrm>
          <a:prstGeom prst="rect">
            <a:avLst/>
          </a:prstGeom>
          <a:noFill/>
        </p:spPr>
        <p:txBody>
          <a:bodyPr>
            <a:spAutoFit/>
          </a:bodyPr>
          <a:lstStyle/>
          <a:p>
            <a:pPr>
              <a:defRPr/>
            </a:pPr>
            <a:r>
              <a:rPr lang="en-US" sz="2000" u="sng" dirty="0">
                <a:solidFill>
                  <a:schemeClr val="bg2">
                    <a:lumMod val="10000"/>
                  </a:schemeClr>
                </a:solidFill>
                <a:ea typeface="Arial Unicode MS" panose="020B0604020202020204" pitchFamily="34" charset="-128"/>
                <a:cs typeface="Arial Unicode MS" panose="020B0604020202020204" pitchFamily="34" charset="-128"/>
              </a:rPr>
              <a:t>4 simple models of EMC scaling:</a:t>
            </a:r>
          </a:p>
          <a:p>
            <a:pPr>
              <a:defRPr/>
            </a:pPr>
            <a:endParaRPr lang="en-US" sz="2000" dirty="0">
              <a:solidFill>
                <a:schemeClr val="tx1">
                  <a:lumMod val="50000"/>
                </a:schemeClr>
              </a:solidFill>
              <a:ea typeface="Arial Unicode MS" panose="020B0604020202020204" pitchFamily="34" charset="-128"/>
              <a:cs typeface="Arial Unicode MS" panose="020B0604020202020204" pitchFamily="34" charset="-128"/>
            </a:endParaRPr>
          </a:p>
          <a:p>
            <a:pPr>
              <a:defRPr/>
            </a:pPr>
            <a:r>
              <a:rPr lang="en-US" sz="2000" b="1" dirty="0">
                <a:solidFill>
                  <a:schemeClr val="bg2">
                    <a:lumMod val="10000"/>
                  </a:schemeClr>
                </a:solidFill>
                <a:ea typeface="Arial Unicode MS" panose="020B0604020202020204" pitchFamily="34" charset="-128"/>
                <a:cs typeface="Arial Unicode MS" panose="020B0604020202020204" pitchFamily="34" charset="-128"/>
              </a:rPr>
              <a:t>Fraction of n(k) above 300 MeV</a:t>
            </a:r>
            <a:endParaRPr lang="en-US" sz="1200" b="1" dirty="0">
              <a:solidFill>
                <a:schemeClr val="bg2">
                  <a:lumMod val="10000"/>
                </a:schemeClr>
              </a:solidFill>
              <a:ea typeface="Arial Unicode MS" panose="020B0604020202020204" pitchFamily="34" charset="-128"/>
              <a:cs typeface="Arial Unicode MS" panose="020B0604020202020204" pitchFamily="34" charset="-128"/>
            </a:endParaRPr>
          </a:p>
          <a:p>
            <a:pPr>
              <a:defRPr/>
            </a:pPr>
            <a:r>
              <a:rPr lang="en-US" sz="2000" b="1" dirty="0">
                <a:solidFill>
                  <a:srgbClr val="C00000"/>
                </a:solidFill>
                <a:ea typeface="Arial Unicode MS" panose="020B0604020202020204" pitchFamily="34" charset="-128"/>
                <a:cs typeface="Arial Unicode MS" panose="020B0604020202020204" pitchFamily="34" charset="-128"/>
              </a:rPr>
              <a:t>Average Kinetic Energy</a:t>
            </a:r>
            <a:endParaRPr lang="en-US" sz="1200" b="1" dirty="0">
              <a:solidFill>
                <a:schemeClr val="tx1">
                  <a:lumMod val="50000"/>
                </a:schemeClr>
              </a:solidFill>
              <a:ea typeface="Arial Unicode MS" panose="020B0604020202020204" pitchFamily="34" charset="-128"/>
              <a:cs typeface="Arial Unicode MS" panose="020B0604020202020204" pitchFamily="34" charset="-128"/>
            </a:endParaRPr>
          </a:p>
          <a:p>
            <a:pPr>
              <a:defRPr/>
            </a:pPr>
            <a:r>
              <a:rPr lang="en-US" sz="2000" b="1" dirty="0">
                <a:solidFill>
                  <a:srgbClr val="00B050"/>
                </a:solidFill>
                <a:ea typeface="Arial Unicode MS" panose="020B0604020202020204" pitchFamily="34" charset="-128"/>
                <a:cs typeface="Arial Unicode MS" panose="020B0604020202020204" pitchFamily="34" charset="-128"/>
              </a:rPr>
              <a:t>Average Density</a:t>
            </a:r>
            <a:endParaRPr lang="en-US" sz="1200" b="1" dirty="0">
              <a:solidFill>
                <a:schemeClr val="tx1">
                  <a:lumMod val="50000"/>
                </a:schemeClr>
              </a:solidFill>
              <a:ea typeface="Arial Unicode MS" panose="020B0604020202020204" pitchFamily="34" charset="-128"/>
              <a:cs typeface="Arial Unicode MS" panose="020B0604020202020204" pitchFamily="34" charset="-128"/>
            </a:endParaRPr>
          </a:p>
          <a:p>
            <a:pPr>
              <a:defRPr/>
            </a:pPr>
            <a:r>
              <a:rPr lang="en-US" sz="2000" b="1" dirty="0">
                <a:solidFill>
                  <a:srgbClr val="0000FF"/>
                </a:solidFill>
                <a:ea typeface="Arial Unicode MS" panose="020B0604020202020204" pitchFamily="34" charset="-128"/>
                <a:cs typeface="Arial Unicode MS" panose="020B0604020202020204" pitchFamily="34" charset="-128"/>
              </a:rPr>
              <a:t>Nucleon Overlap (r</a:t>
            </a:r>
            <a:r>
              <a:rPr lang="en-US" sz="2000" b="1" baseline="-25000" dirty="0">
                <a:solidFill>
                  <a:srgbClr val="0000FF"/>
                </a:solidFill>
                <a:ea typeface="Arial Unicode MS" panose="020B0604020202020204" pitchFamily="34" charset="-128"/>
                <a:cs typeface="Arial Unicode MS" panose="020B0604020202020204" pitchFamily="34" charset="-128"/>
              </a:rPr>
              <a:t>12</a:t>
            </a:r>
            <a:r>
              <a:rPr lang="en-US" sz="2000" b="1" dirty="0">
                <a:solidFill>
                  <a:srgbClr val="0000FF"/>
                </a:solidFill>
                <a:ea typeface="Arial Unicode MS" panose="020B0604020202020204" pitchFamily="34" charset="-128"/>
                <a:cs typeface="Arial Unicode MS" panose="020B0604020202020204" pitchFamily="34" charset="-128"/>
              </a:rPr>
              <a:t> &lt; 1 fm)</a:t>
            </a:r>
          </a:p>
          <a:p>
            <a:pPr>
              <a:defRPr/>
            </a:pPr>
            <a:endParaRPr lang="en-US" sz="2000" dirty="0">
              <a:solidFill>
                <a:schemeClr val="tx1">
                  <a:lumMod val="50000"/>
                </a:schemeClr>
              </a:solidFill>
              <a:ea typeface="Arial Unicode MS" panose="020B0604020202020204" pitchFamily="34" charset="-128"/>
              <a:cs typeface="Arial Unicode MS" panose="020B0604020202020204" pitchFamily="34" charset="-128"/>
            </a:endParaRPr>
          </a:p>
          <a:p>
            <a:pPr>
              <a:defRPr/>
            </a:pPr>
            <a:r>
              <a:rPr lang="en-US" sz="2000" dirty="0">
                <a:solidFill>
                  <a:schemeClr val="bg2">
                    <a:lumMod val="10000"/>
                  </a:schemeClr>
                </a:solidFill>
                <a:ea typeface="Arial Unicode MS" panose="020B0604020202020204" pitchFamily="34" charset="-128"/>
                <a:cs typeface="Arial Unicode MS" panose="020B0604020202020204" pitchFamily="34" charset="-128"/>
              </a:rPr>
              <a:t>EMC effect isospin asymmetry: (neutron-proton)/average</a:t>
            </a:r>
          </a:p>
          <a:p>
            <a:pPr>
              <a:defRPr/>
            </a:pPr>
            <a:endParaRPr lang="en-US" sz="2000" dirty="0">
              <a:solidFill>
                <a:schemeClr val="tx1">
                  <a:lumMod val="50000"/>
                </a:schemeClr>
              </a:solidFill>
              <a:ea typeface="Arial Unicode MS" panose="020B0604020202020204" pitchFamily="34" charset="-128"/>
              <a:cs typeface="Arial Unicode MS" panose="020B0604020202020204" pitchFamily="34" charset="-128"/>
            </a:endParaRPr>
          </a:p>
          <a:p>
            <a:pPr>
              <a:defRPr/>
            </a:pPr>
            <a:r>
              <a:rPr lang="en-US" sz="2000" b="1" dirty="0">
                <a:solidFill>
                  <a:srgbClr val="7030A0"/>
                </a:solidFill>
                <a:ea typeface="Arial Unicode MS" panose="020B0604020202020204" pitchFamily="34" charset="-128"/>
                <a:cs typeface="Arial Unicode MS" panose="020B0604020202020204" pitchFamily="34" charset="-128"/>
              </a:rPr>
              <a:t>Cloet estimates: scaled from NM</a:t>
            </a:r>
          </a:p>
        </p:txBody>
      </p:sp>
      <p:sp>
        <p:nvSpPr>
          <p:cNvPr id="6" name="TextBox 5">
            <a:extLst>
              <a:ext uri="{FF2B5EF4-FFF2-40B4-BE49-F238E27FC236}">
                <a16:creationId xmlns:a16="http://schemas.microsoft.com/office/drawing/2014/main" id="{65CFF839-FBBB-43F4-A95E-184AA88A6EC1}"/>
              </a:ext>
            </a:extLst>
          </p:cNvPr>
          <p:cNvSpPr txBox="1"/>
          <p:nvPr/>
        </p:nvSpPr>
        <p:spPr>
          <a:xfrm>
            <a:off x="1811655" y="5119370"/>
            <a:ext cx="8566150" cy="1322388"/>
          </a:xfrm>
          <a:prstGeom prst="rect">
            <a:avLst/>
          </a:prstGeom>
          <a:noFill/>
        </p:spPr>
        <p:txBody>
          <a:bodyPr>
            <a:spAutoFit/>
          </a:bodyPr>
          <a:lstStyle/>
          <a:p>
            <a:pPr>
              <a:defRPr/>
            </a:pPr>
            <a:r>
              <a:rPr lang="en-US" sz="2000" b="1" dirty="0">
                <a:solidFill>
                  <a:schemeClr val="bg2">
                    <a:lumMod val="10000"/>
                  </a:schemeClr>
                </a:solidFill>
                <a:ea typeface="Arial Unicode MS" panose="020B0604020202020204" pitchFamily="34" charset="-128"/>
                <a:cs typeface="Arial Unicode MS" panose="020B0604020202020204" pitchFamily="34" charset="-128"/>
              </a:rPr>
              <a:t>Can be probed directly in parity-violating electron scattering</a:t>
            </a:r>
          </a:p>
          <a:p>
            <a:pPr marL="285750" indent="-285750">
              <a:buFont typeface="Arial" panose="020B0604020202020204" pitchFamily="34" charset="0"/>
              <a:buChar char="•"/>
              <a:defRPr/>
            </a:pPr>
            <a:r>
              <a:rPr lang="en-US" sz="2000" baseline="30000" dirty="0">
                <a:solidFill>
                  <a:schemeClr val="bg2">
                    <a:lumMod val="10000"/>
                  </a:schemeClr>
                </a:solidFill>
                <a:ea typeface="Arial Unicode MS" panose="020B0604020202020204" pitchFamily="34" charset="-128"/>
                <a:cs typeface="Arial Unicode MS" panose="020B0604020202020204" pitchFamily="34" charset="-128"/>
              </a:rPr>
              <a:t>48</a:t>
            </a:r>
            <a:r>
              <a:rPr lang="en-US" sz="2000" dirty="0">
                <a:solidFill>
                  <a:schemeClr val="bg2">
                    <a:lumMod val="10000"/>
                  </a:schemeClr>
                </a:solidFill>
                <a:ea typeface="Arial Unicode MS" panose="020B0604020202020204" pitchFamily="34" charset="-128"/>
                <a:cs typeface="Arial Unicode MS" panose="020B0604020202020204" pitchFamily="34" charset="-128"/>
              </a:rPr>
              <a:t>Ca measurements proposed at JLab</a:t>
            </a:r>
          </a:p>
          <a:p>
            <a:pPr marL="285750" indent="-285750">
              <a:buFont typeface="Arial" panose="020B0604020202020204" pitchFamily="34" charset="0"/>
              <a:buChar char="•"/>
              <a:defRPr/>
            </a:pPr>
            <a:r>
              <a:rPr lang="en-US" sz="2000" dirty="0">
                <a:solidFill>
                  <a:schemeClr val="bg2">
                    <a:lumMod val="10000"/>
                  </a:schemeClr>
                </a:solidFill>
                <a:ea typeface="Arial Unicode MS" panose="020B0604020202020204" pitchFamily="34" charset="-128"/>
                <a:cs typeface="Arial Unicode MS" panose="020B0604020202020204" pitchFamily="34" charset="-128"/>
              </a:rPr>
              <a:t>Light nuclei (e.g. </a:t>
            </a:r>
            <a:r>
              <a:rPr lang="en-US" sz="2000" baseline="30000" dirty="0">
                <a:solidFill>
                  <a:schemeClr val="bg2">
                    <a:lumMod val="10000"/>
                  </a:schemeClr>
                </a:solidFill>
                <a:ea typeface="Arial Unicode MS" panose="020B0604020202020204" pitchFamily="34" charset="-128"/>
                <a:cs typeface="Arial Unicode MS" panose="020B0604020202020204" pitchFamily="34" charset="-128"/>
              </a:rPr>
              <a:t>9</a:t>
            </a:r>
            <a:r>
              <a:rPr lang="en-US" sz="2000" dirty="0">
                <a:solidFill>
                  <a:schemeClr val="bg2">
                    <a:lumMod val="10000"/>
                  </a:schemeClr>
                </a:solidFill>
                <a:ea typeface="Arial Unicode MS" panose="020B0604020202020204" pitchFamily="34" charset="-128"/>
                <a:cs typeface="Arial Unicode MS" panose="020B0604020202020204" pitchFamily="34" charset="-128"/>
              </a:rPr>
              <a:t>Be) may also have good sensitivity; help disentangle effects</a:t>
            </a:r>
          </a:p>
          <a:p>
            <a:pPr>
              <a:defRPr/>
            </a:pPr>
            <a:endParaRPr lang="en-US" sz="2000" b="1" dirty="0">
              <a:solidFill>
                <a:schemeClr val="bg2">
                  <a:lumMod val="10000"/>
                </a:schemeClr>
              </a:solidFill>
              <a:ea typeface="Arial Unicode MS" panose="020B0604020202020204" pitchFamily="34" charset="-128"/>
              <a:cs typeface="Arial Unicode MS" panose="020B0604020202020204" pitchFamily="34" charset="-128"/>
            </a:endParaRPr>
          </a:p>
        </p:txBody>
      </p:sp>
      <p:sp>
        <p:nvSpPr>
          <p:cNvPr id="7" name="TextBox 6">
            <a:extLst>
              <a:ext uri="{FF2B5EF4-FFF2-40B4-BE49-F238E27FC236}">
                <a16:creationId xmlns:a16="http://schemas.microsoft.com/office/drawing/2014/main" id="{87745277-50A8-4802-8C3B-2B78B6F6CFF1}"/>
              </a:ext>
            </a:extLst>
          </p:cNvPr>
          <p:cNvSpPr txBox="1"/>
          <p:nvPr/>
        </p:nvSpPr>
        <p:spPr>
          <a:xfrm>
            <a:off x="8841106" y="1680846"/>
            <a:ext cx="538163" cy="307975"/>
          </a:xfrm>
          <a:prstGeom prst="rect">
            <a:avLst/>
          </a:prstGeom>
          <a:noFill/>
        </p:spPr>
        <p:txBody>
          <a:bodyPr>
            <a:spAutoFit/>
          </a:bodyPr>
          <a:lstStyle/>
          <a:p>
            <a:pPr>
              <a:defRPr/>
            </a:pPr>
            <a:r>
              <a:rPr lang="en-US" sz="1400" b="1" baseline="30000" dirty="0">
                <a:solidFill>
                  <a:schemeClr val="tx1">
                    <a:lumMod val="50000"/>
                  </a:schemeClr>
                </a:solidFill>
                <a:ea typeface="Arial Unicode MS" panose="020B0604020202020204" pitchFamily="34" charset="-128"/>
                <a:cs typeface="Arial Unicode MS" panose="020B0604020202020204" pitchFamily="34" charset="-128"/>
              </a:rPr>
              <a:t>48</a:t>
            </a:r>
            <a:r>
              <a:rPr lang="en-US" sz="1400" b="1" dirty="0">
                <a:solidFill>
                  <a:schemeClr val="tx1">
                    <a:lumMod val="50000"/>
                  </a:schemeClr>
                </a:solidFill>
                <a:ea typeface="Arial Unicode MS" panose="020B0604020202020204" pitchFamily="34" charset="-128"/>
                <a:cs typeface="Arial Unicode MS" panose="020B0604020202020204" pitchFamily="34" charset="-128"/>
              </a:rPr>
              <a:t>Ca</a:t>
            </a:r>
            <a:endParaRPr lang="en-US" sz="1200" dirty="0">
              <a:solidFill>
                <a:schemeClr val="tx1">
                  <a:lumMod val="50000"/>
                </a:schemeClr>
              </a:solidFill>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8BE0445-B291-4E54-B0A2-4C6A1C4E023D}"/>
              </a:ext>
            </a:extLst>
          </p:cNvPr>
          <p:cNvSpPr txBox="1"/>
          <p:nvPr/>
        </p:nvSpPr>
        <p:spPr>
          <a:xfrm>
            <a:off x="8409306" y="1911034"/>
            <a:ext cx="536575" cy="307975"/>
          </a:xfrm>
          <a:prstGeom prst="rect">
            <a:avLst/>
          </a:prstGeom>
          <a:noFill/>
        </p:spPr>
        <p:txBody>
          <a:bodyPr>
            <a:spAutoFit/>
          </a:bodyPr>
          <a:lstStyle/>
          <a:p>
            <a:pPr>
              <a:defRPr/>
            </a:pPr>
            <a:r>
              <a:rPr lang="en-US" sz="1400" b="1" baseline="30000" dirty="0">
                <a:solidFill>
                  <a:schemeClr val="tx1">
                    <a:lumMod val="50000"/>
                  </a:schemeClr>
                </a:solidFill>
                <a:ea typeface="Arial Unicode MS" panose="020B0604020202020204" pitchFamily="34" charset="-128"/>
                <a:cs typeface="Arial Unicode MS" panose="020B0604020202020204" pitchFamily="34" charset="-128"/>
              </a:rPr>
              <a:t>9</a:t>
            </a:r>
            <a:r>
              <a:rPr lang="en-US" sz="1400" b="1" dirty="0">
                <a:solidFill>
                  <a:schemeClr val="tx1">
                    <a:lumMod val="50000"/>
                  </a:schemeClr>
                </a:solidFill>
                <a:ea typeface="Arial Unicode MS" panose="020B0604020202020204" pitchFamily="34" charset="-128"/>
                <a:cs typeface="Arial Unicode MS" panose="020B0604020202020204" pitchFamily="34" charset="-128"/>
              </a:rPr>
              <a:t>Be</a:t>
            </a:r>
            <a:endParaRPr lang="en-US" sz="1200" dirty="0">
              <a:solidFill>
                <a:schemeClr val="tx1">
                  <a:lumMod val="50000"/>
                </a:schemeClr>
              </a:solidFill>
              <a:ea typeface="Arial Unicode MS" panose="020B0604020202020204" pitchFamily="34" charset="-128"/>
              <a:cs typeface="Arial Unicode MS" panose="020B0604020202020204" pitchFamily="34" charset="-128"/>
            </a:endParaRPr>
          </a:p>
        </p:txBody>
      </p:sp>
      <p:cxnSp>
        <p:nvCxnSpPr>
          <p:cNvPr id="10" name="Straight Arrow Connector 9">
            <a:extLst>
              <a:ext uri="{FF2B5EF4-FFF2-40B4-BE49-F238E27FC236}">
                <a16:creationId xmlns:a16="http://schemas.microsoft.com/office/drawing/2014/main" id="{CEB89A08-13F7-4B35-B442-B4AD8C264584}"/>
              </a:ext>
            </a:extLst>
          </p:cNvPr>
          <p:cNvCxnSpPr/>
          <p:nvPr/>
        </p:nvCxnSpPr>
        <p:spPr bwMode="auto">
          <a:xfrm>
            <a:off x="8677593" y="2180909"/>
            <a:ext cx="0" cy="401637"/>
          </a:xfrm>
          <a:prstGeom prst="straightConnector1">
            <a:avLst/>
          </a:prstGeom>
          <a:noFill/>
          <a:ln w="12700" cap="flat" cmpd="sng" algn="ctr">
            <a:solidFill>
              <a:schemeClr val="tx1">
                <a:lumMod val="50000"/>
              </a:schemeClr>
            </a:solidFill>
            <a:prstDash val="solid"/>
            <a:round/>
            <a:headEnd type="none" w="med" len="med"/>
            <a:tailEnd type="triangle" w="med" len="med"/>
          </a:ln>
          <a:effectLst/>
        </p:spPr>
      </p:cxnSp>
      <p:sp>
        <p:nvSpPr>
          <p:cNvPr id="11" name="TextBox 10">
            <a:extLst>
              <a:ext uri="{FF2B5EF4-FFF2-40B4-BE49-F238E27FC236}">
                <a16:creationId xmlns:a16="http://schemas.microsoft.com/office/drawing/2014/main" id="{A166180E-CD0C-468D-AF97-424C0F9224B1}"/>
              </a:ext>
            </a:extLst>
          </p:cNvPr>
          <p:cNvSpPr txBox="1"/>
          <p:nvPr/>
        </p:nvSpPr>
        <p:spPr>
          <a:xfrm>
            <a:off x="6728143" y="3860483"/>
            <a:ext cx="1530350" cy="400050"/>
          </a:xfrm>
          <a:prstGeom prst="rect">
            <a:avLst/>
          </a:prstGeom>
          <a:noFill/>
        </p:spPr>
        <p:txBody>
          <a:bodyPr>
            <a:spAutoFit/>
          </a:bodyPr>
          <a:lstStyle/>
          <a:p>
            <a:pPr>
              <a:defRPr/>
            </a:pPr>
            <a:r>
              <a:rPr lang="en-US" sz="2000" b="1" dirty="0">
                <a:solidFill>
                  <a:schemeClr val="tx2">
                    <a:lumMod val="40000"/>
                    <a:lumOff val="60000"/>
                  </a:schemeClr>
                </a:solidFill>
                <a:ea typeface="Arial Unicode MS" panose="020B0604020202020204" pitchFamily="34" charset="-128"/>
                <a:cs typeface="Arial Unicode MS" panose="020B0604020202020204" pitchFamily="34" charset="-128"/>
              </a:rPr>
              <a:t>Preliminary</a:t>
            </a:r>
            <a:endParaRPr lang="en-US" b="1" dirty="0">
              <a:solidFill>
                <a:schemeClr val="tx2">
                  <a:lumMod val="40000"/>
                  <a:lumOff val="60000"/>
                </a:schemeClr>
              </a:solidFill>
              <a:ea typeface="Arial Unicode MS" panose="020B0604020202020204" pitchFamily="34" charset="-128"/>
              <a:cs typeface="Arial Unicode MS" panose="020B0604020202020204" pitchFamily="34" charset="-128"/>
            </a:endParaRPr>
          </a:p>
        </p:txBody>
      </p:sp>
      <p:sp>
        <p:nvSpPr>
          <p:cNvPr id="2" name="Multiply 1">
            <a:extLst>
              <a:ext uri="{FF2B5EF4-FFF2-40B4-BE49-F238E27FC236}">
                <a16:creationId xmlns:a16="http://schemas.microsoft.com/office/drawing/2014/main" id="{5E2BC05A-C219-4DC9-9427-61A6B6CDB00E}"/>
              </a:ext>
            </a:extLst>
          </p:cNvPr>
          <p:cNvSpPr/>
          <p:nvPr/>
        </p:nvSpPr>
        <p:spPr bwMode="auto">
          <a:xfrm>
            <a:off x="8803005" y="3101659"/>
            <a:ext cx="192088" cy="192087"/>
          </a:xfrm>
          <a:prstGeom prst="mathMultiply">
            <a:avLst/>
          </a:prstGeom>
          <a:solidFill>
            <a:srgbClr val="7030A0"/>
          </a:solidFill>
          <a:ln w="9525" cap="flat" cmpd="sng" algn="ctr">
            <a:solidFill>
              <a:srgbClr val="002060"/>
            </a:solidFill>
            <a:prstDash val="solid"/>
            <a:round/>
            <a:headEnd type="none" w="med" len="med"/>
            <a:tailEnd type="none" w="med" len="med"/>
          </a:ln>
          <a:effectLst/>
        </p:spPr>
        <p:txBody>
          <a:bodyPr/>
          <a:lstStyle/>
          <a:p>
            <a:pPr>
              <a:defRPr/>
            </a:pPr>
            <a:endParaRPr lang="en-US">
              <a:latin typeface="Calibri" pitchFamily="34" charset="0"/>
              <a:ea typeface="Arial Unicode MS" panose="020B0604020202020204" pitchFamily="34" charset="-128"/>
              <a:cs typeface="Arial Unicode MS" panose="020B0604020202020204" pitchFamily="34" charset="-128"/>
            </a:endParaRPr>
          </a:p>
        </p:txBody>
      </p:sp>
      <p:sp>
        <p:nvSpPr>
          <p:cNvPr id="12" name="TextBox 11">
            <a:extLst>
              <a:ext uri="{FF2B5EF4-FFF2-40B4-BE49-F238E27FC236}">
                <a16:creationId xmlns:a16="http://schemas.microsoft.com/office/drawing/2014/main" id="{B977324E-CF76-409D-A213-7CB31FFB60A8}"/>
              </a:ext>
            </a:extLst>
          </p:cNvPr>
          <p:cNvSpPr txBox="1"/>
          <p:nvPr/>
        </p:nvSpPr>
        <p:spPr>
          <a:xfrm>
            <a:off x="7304406" y="3415984"/>
            <a:ext cx="1039813" cy="276225"/>
          </a:xfrm>
          <a:prstGeom prst="rect">
            <a:avLst/>
          </a:prstGeom>
          <a:noFill/>
        </p:spPr>
        <p:txBody>
          <a:bodyPr>
            <a:spAutoFit/>
          </a:bodyPr>
          <a:lstStyle/>
          <a:p>
            <a:pPr>
              <a:defRPr/>
            </a:pPr>
            <a:r>
              <a:rPr lang="en-US" sz="1200" b="1" dirty="0">
                <a:solidFill>
                  <a:schemeClr val="tx1">
                    <a:lumMod val="50000"/>
                  </a:schemeClr>
                </a:solidFill>
                <a:ea typeface="Arial Unicode MS" panose="020B0604020202020204" pitchFamily="34" charset="-128"/>
                <a:cs typeface="Arial Unicode MS" panose="020B0604020202020204" pitchFamily="34" charset="-128"/>
              </a:rPr>
              <a:t>Cloet, et al.</a:t>
            </a:r>
          </a:p>
        </p:txBody>
      </p:sp>
      <p:sp>
        <p:nvSpPr>
          <p:cNvPr id="13" name="Multiply 12">
            <a:extLst>
              <a:ext uri="{FF2B5EF4-FFF2-40B4-BE49-F238E27FC236}">
                <a16:creationId xmlns:a16="http://schemas.microsoft.com/office/drawing/2014/main" id="{85D05778-0E0A-4341-B91D-2D55A9215EA8}"/>
              </a:ext>
            </a:extLst>
          </p:cNvPr>
          <p:cNvSpPr/>
          <p:nvPr/>
        </p:nvSpPr>
        <p:spPr bwMode="auto">
          <a:xfrm>
            <a:off x="8571230" y="2909570"/>
            <a:ext cx="192088" cy="192088"/>
          </a:xfrm>
          <a:prstGeom prst="mathMultiply">
            <a:avLst/>
          </a:prstGeom>
          <a:solidFill>
            <a:srgbClr val="7030A0"/>
          </a:solidFill>
          <a:ln w="9525" cap="flat" cmpd="sng" algn="ctr">
            <a:solidFill>
              <a:srgbClr val="002060"/>
            </a:solidFill>
            <a:prstDash val="solid"/>
            <a:round/>
            <a:headEnd type="none" w="med" len="med"/>
            <a:tailEnd type="none" w="med" len="med"/>
          </a:ln>
          <a:effectLst/>
        </p:spPr>
        <p:txBody>
          <a:bodyPr/>
          <a:lstStyle/>
          <a:p>
            <a:pPr>
              <a:defRPr/>
            </a:pPr>
            <a:endParaRPr lang="en-US">
              <a:latin typeface="Calibri" pitchFamily="34" charset="0"/>
              <a:ea typeface="Arial Unicode MS" panose="020B0604020202020204" pitchFamily="34" charset="-128"/>
              <a:cs typeface="Arial Unicode MS" panose="020B0604020202020204" pitchFamily="34" charset="-128"/>
            </a:endParaRPr>
          </a:p>
        </p:txBody>
      </p:sp>
      <p:cxnSp>
        <p:nvCxnSpPr>
          <p:cNvPr id="4" name="Straight Arrow Connector 3">
            <a:extLst>
              <a:ext uri="{FF2B5EF4-FFF2-40B4-BE49-F238E27FC236}">
                <a16:creationId xmlns:a16="http://schemas.microsoft.com/office/drawing/2014/main" id="{C5BD9950-17D7-4F0A-AF31-5937BFF2EBDF}"/>
              </a:ext>
            </a:extLst>
          </p:cNvPr>
          <p:cNvCxnSpPr/>
          <p:nvPr/>
        </p:nvCxnSpPr>
        <p:spPr bwMode="auto">
          <a:xfrm flipV="1">
            <a:off x="8155306" y="3133408"/>
            <a:ext cx="442913" cy="342900"/>
          </a:xfrm>
          <a:prstGeom prst="straightConnector1">
            <a:avLst/>
          </a:prstGeom>
          <a:noFill/>
          <a:ln w="9525" cap="flat" cmpd="sng" algn="ctr">
            <a:solidFill>
              <a:schemeClr val="tx1">
                <a:lumMod val="50000"/>
              </a:schemeClr>
            </a:solidFill>
            <a:prstDash val="solid"/>
            <a:round/>
            <a:headEnd type="none" w="med" len="med"/>
            <a:tailEnd type="arrow"/>
          </a:ln>
          <a:effectLst/>
        </p:spPr>
      </p:cxnSp>
      <p:cxnSp>
        <p:nvCxnSpPr>
          <p:cNvPr id="17" name="Straight Arrow Connector 16">
            <a:extLst>
              <a:ext uri="{FF2B5EF4-FFF2-40B4-BE49-F238E27FC236}">
                <a16:creationId xmlns:a16="http://schemas.microsoft.com/office/drawing/2014/main" id="{A005FB7F-6BFC-43FE-B448-7183DA891181}"/>
              </a:ext>
            </a:extLst>
          </p:cNvPr>
          <p:cNvCxnSpPr/>
          <p:nvPr/>
        </p:nvCxnSpPr>
        <p:spPr bwMode="auto">
          <a:xfrm flipV="1">
            <a:off x="8172769" y="3255646"/>
            <a:ext cx="631825" cy="220663"/>
          </a:xfrm>
          <a:prstGeom prst="straightConnector1">
            <a:avLst/>
          </a:prstGeom>
          <a:noFill/>
          <a:ln w="9525" cap="flat" cmpd="sng" algn="ctr">
            <a:solidFill>
              <a:schemeClr val="tx1">
                <a:lumMod val="50000"/>
              </a:schemeClr>
            </a:solidFill>
            <a:prstDash val="solid"/>
            <a:round/>
            <a:headEnd type="none" w="med" len="med"/>
            <a:tailEnd type="arrow"/>
          </a:ln>
          <a:effectLst/>
        </p:spPr>
      </p:cxnSp>
      <p:cxnSp>
        <p:nvCxnSpPr>
          <p:cNvPr id="23" name="Straight Connector 22">
            <a:extLst>
              <a:ext uri="{FF2B5EF4-FFF2-40B4-BE49-F238E27FC236}">
                <a16:creationId xmlns:a16="http://schemas.microsoft.com/office/drawing/2014/main" id="{E1E3625B-8D5D-4BE4-8E49-4E49E337B1EE}"/>
              </a:ext>
            </a:extLst>
          </p:cNvPr>
          <p:cNvCxnSpPr/>
          <p:nvPr/>
        </p:nvCxnSpPr>
        <p:spPr bwMode="auto">
          <a:xfrm>
            <a:off x="6613843" y="2603183"/>
            <a:ext cx="3840162" cy="0"/>
          </a:xfrm>
          <a:prstGeom prst="line">
            <a:avLst/>
          </a:prstGeom>
          <a:noFill/>
          <a:ln w="15875" cap="flat" cmpd="sng" algn="ctr">
            <a:solidFill>
              <a:schemeClr val="bg2">
                <a:lumMod val="10000"/>
              </a:schemeClr>
            </a:solidFill>
            <a:prstDash val="solid"/>
            <a:round/>
            <a:headEnd type="none" w="med" len="med"/>
            <a:tailEnd type="none" w="med" len="med"/>
          </a:ln>
          <a:effectLst/>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F351B-F22D-CA60-5C1F-35BE941DB12A}"/>
              </a:ext>
            </a:extLst>
          </p:cNvPr>
          <p:cNvSpPr>
            <a:spLocks noGrp="1"/>
          </p:cNvSpPr>
          <p:nvPr>
            <p:ph type="title"/>
          </p:nvPr>
        </p:nvSpPr>
        <p:spPr/>
        <p:txBody>
          <a:bodyPr/>
          <a:lstStyle/>
          <a:p>
            <a:r>
              <a:rPr lang="en-US" dirty="0">
                <a:solidFill>
                  <a:schemeClr val="accent2"/>
                </a:solidFill>
              </a:rPr>
              <a:t>Systematic Uncertainties</a:t>
            </a:r>
          </a:p>
        </p:txBody>
      </p:sp>
      <p:graphicFrame>
        <p:nvGraphicFramePr>
          <p:cNvPr id="4" name="Table 4">
            <a:extLst>
              <a:ext uri="{FF2B5EF4-FFF2-40B4-BE49-F238E27FC236}">
                <a16:creationId xmlns:a16="http://schemas.microsoft.com/office/drawing/2014/main" id="{5F9C862B-83C7-A8A9-56F8-CCB6323913C1}"/>
              </a:ext>
            </a:extLst>
          </p:cNvPr>
          <p:cNvGraphicFramePr>
            <a:graphicFrameLocks noGrp="1"/>
          </p:cNvGraphicFramePr>
          <p:nvPr>
            <p:extLst/>
          </p:nvPr>
        </p:nvGraphicFramePr>
        <p:xfrm>
          <a:off x="1019628" y="1570531"/>
          <a:ext cx="6872514" cy="3337560"/>
        </p:xfrm>
        <a:graphic>
          <a:graphicData uri="http://schemas.openxmlformats.org/drawingml/2006/table">
            <a:tbl>
              <a:tblPr firstRow="1" lastRow="1" bandRow="1">
                <a:tableStyleId>{F5AB1C69-6EDB-4FF4-983F-18BD219EF322}</a:tableStyleId>
              </a:tblPr>
              <a:tblGrid>
                <a:gridCol w="4281714">
                  <a:extLst>
                    <a:ext uri="{9D8B030D-6E8A-4147-A177-3AD203B41FA5}">
                      <a16:colId xmlns:a16="http://schemas.microsoft.com/office/drawing/2014/main" val="3237845842"/>
                    </a:ext>
                  </a:extLst>
                </a:gridCol>
                <a:gridCol w="2590800">
                  <a:extLst>
                    <a:ext uri="{9D8B030D-6E8A-4147-A177-3AD203B41FA5}">
                      <a16:colId xmlns:a16="http://schemas.microsoft.com/office/drawing/2014/main" val="1185139949"/>
                    </a:ext>
                  </a:extLst>
                </a:gridCol>
              </a:tblGrid>
              <a:tr h="370840">
                <a:tc>
                  <a:txBody>
                    <a:bodyPr/>
                    <a:lstStyle/>
                    <a:p>
                      <a:r>
                        <a:rPr lang="en-US" dirty="0"/>
                        <a:t>Effect</a:t>
                      </a:r>
                    </a:p>
                  </a:txBody>
                  <a:tcPr/>
                </a:tc>
                <a:tc>
                  <a:txBody>
                    <a:bodyPr/>
                    <a:lstStyle/>
                    <a:p>
                      <a:pPr algn="r"/>
                      <a:r>
                        <a:rPr lang="en-US" dirty="0"/>
                        <a:t>Uncertainty (%)</a:t>
                      </a:r>
                    </a:p>
                  </a:txBody>
                  <a:tcPr/>
                </a:tc>
                <a:extLst>
                  <a:ext uri="{0D108BD9-81ED-4DB2-BD59-A6C34878D82A}">
                    <a16:rowId xmlns:a16="http://schemas.microsoft.com/office/drawing/2014/main" val="1720055484"/>
                  </a:ext>
                </a:extLst>
              </a:tr>
              <a:tr h="370840">
                <a:tc>
                  <a:txBody>
                    <a:bodyPr/>
                    <a:lstStyle/>
                    <a:p>
                      <a:r>
                        <a:rPr lang="en-US" dirty="0"/>
                        <a:t>Beam polarimetry</a:t>
                      </a:r>
                    </a:p>
                  </a:txBody>
                  <a:tcPr/>
                </a:tc>
                <a:tc>
                  <a:txBody>
                    <a:bodyPr/>
                    <a:lstStyle/>
                    <a:p>
                      <a:pPr algn="r"/>
                      <a:r>
                        <a:rPr lang="en-US" dirty="0"/>
                        <a:t>0.4</a:t>
                      </a:r>
                    </a:p>
                  </a:txBody>
                  <a:tcPr/>
                </a:tc>
                <a:extLst>
                  <a:ext uri="{0D108BD9-81ED-4DB2-BD59-A6C34878D82A}">
                    <a16:rowId xmlns:a16="http://schemas.microsoft.com/office/drawing/2014/main" val="3625620293"/>
                  </a:ext>
                </a:extLst>
              </a:tr>
              <a:tr h="370840">
                <a:tc>
                  <a:txBody>
                    <a:bodyPr/>
                    <a:lstStyle/>
                    <a:p>
                      <a:r>
                        <a:rPr lang="en-US" i="1" dirty="0" err="1"/>
                        <a:t>R</a:t>
                      </a:r>
                      <a:r>
                        <a:rPr lang="en-US" i="1" baseline="30000" dirty="0" err="1">
                          <a:latin typeface="Symbol" pitchFamily="2" charset="2"/>
                        </a:rPr>
                        <a:t>g</a:t>
                      </a:r>
                      <a:r>
                        <a:rPr lang="en-US" i="1" baseline="30000" dirty="0" err="1"/>
                        <a:t>Z</a:t>
                      </a:r>
                      <a:r>
                        <a:rPr lang="en-US" i="1" dirty="0"/>
                        <a:t>/</a:t>
                      </a:r>
                      <a:r>
                        <a:rPr lang="en-US" i="1" dirty="0" err="1"/>
                        <a:t>R</a:t>
                      </a:r>
                      <a:r>
                        <a:rPr lang="en-US" i="1" baseline="30000" dirty="0" err="1">
                          <a:latin typeface="Symbol" pitchFamily="2" charset="2"/>
                        </a:rPr>
                        <a:t>g</a:t>
                      </a:r>
                      <a:endParaRPr lang="en-US" i="1" baseline="30000" dirty="0">
                        <a:latin typeface="Symbol" pitchFamily="2" charset="2"/>
                      </a:endParaRPr>
                    </a:p>
                  </a:txBody>
                  <a:tcPr/>
                </a:tc>
                <a:tc>
                  <a:txBody>
                    <a:bodyPr/>
                    <a:lstStyle/>
                    <a:p>
                      <a:pPr algn="r"/>
                      <a:r>
                        <a:rPr lang="en-US" dirty="0"/>
                        <a:t>0.2</a:t>
                      </a:r>
                    </a:p>
                  </a:txBody>
                  <a:tcPr/>
                </a:tc>
                <a:extLst>
                  <a:ext uri="{0D108BD9-81ED-4DB2-BD59-A6C34878D82A}">
                    <a16:rowId xmlns:a16="http://schemas.microsoft.com/office/drawing/2014/main" val="3835495722"/>
                  </a:ext>
                </a:extLst>
              </a:tr>
              <a:tr h="370840">
                <a:tc>
                  <a:txBody>
                    <a:bodyPr/>
                    <a:lstStyle/>
                    <a:p>
                      <a:r>
                        <a:rPr lang="en-US" dirty="0"/>
                        <a:t>Pions (bin-to-bin)</a:t>
                      </a:r>
                    </a:p>
                  </a:txBody>
                  <a:tcPr/>
                </a:tc>
                <a:tc>
                  <a:txBody>
                    <a:bodyPr/>
                    <a:lstStyle/>
                    <a:p>
                      <a:pPr algn="r"/>
                      <a:r>
                        <a:rPr lang="en-US" dirty="0"/>
                        <a:t>0.1-0.5</a:t>
                      </a:r>
                    </a:p>
                  </a:txBody>
                  <a:tcPr/>
                </a:tc>
                <a:extLst>
                  <a:ext uri="{0D108BD9-81ED-4DB2-BD59-A6C34878D82A}">
                    <a16:rowId xmlns:a16="http://schemas.microsoft.com/office/drawing/2014/main" val="649150193"/>
                  </a:ext>
                </a:extLst>
              </a:tr>
              <a:tr h="370840">
                <a:tc>
                  <a:txBody>
                    <a:bodyPr/>
                    <a:lstStyle/>
                    <a:p>
                      <a:r>
                        <a:rPr lang="en-US" dirty="0"/>
                        <a:t>Charge-symmetric background</a:t>
                      </a:r>
                    </a:p>
                  </a:txBody>
                  <a:tcPr/>
                </a:tc>
                <a:tc>
                  <a:txBody>
                    <a:bodyPr/>
                    <a:lstStyle/>
                    <a:p>
                      <a:pPr algn="r"/>
                      <a:r>
                        <a:rPr lang="en-US" dirty="0"/>
                        <a:t>&lt;0.1</a:t>
                      </a:r>
                    </a:p>
                  </a:txBody>
                  <a:tcPr/>
                </a:tc>
                <a:extLst>
                  <a:ext uri="{0D108BD9-81ED-4DB2-BD59-A6C34878D82A}">
                    <a16:rowId xmlns:a16="http://schemas.microsoft.com/office/drawing/2014/main" val="1990273730"/>
                  </a:ext>
                </a:extLst>
              </a:tr>
              <a:tr h="370840">
                <a:tc>
                  <a:txBody>
                    <a:bodyPr/>
                    <a:lstStyle/>
                    <a:p>
                      <a:r>
                        <a:rPr lang="en-US" dirty="0"/>
                        <a:t>Radiative corrections (bin-to-bin)</a:t>
                      </a:r>
                    </a:p>
                  </a:txBody>
                  <a:tcPr/>
                </a:tc>
                <a:tc>
                  <a:txBody>
                    <a:bodyPr/>
                    <a:lstStyle/>
                    <a:p>
                      <a:pPr algn="r"/>
                      <a:r>
                        <a:rPr lang="en-US" dirty="0"/>
                        <a:t>0.5-0.1</a:t>
                      </a:r>
                    </a:p>
                  </a:txBody>
                  <a:tcPr/>
                </a:tc>
                <a:extLst>
                  <a:ext uri="{0D108BD9-81ED-4DB2-BD59-A6C34878D82A}">
                    <a16:rowId xmlns:a16="http://schemas.microsoft.com/office/drawing/2014/main" val="2712823888"/>
                  </a:ext>
                </a:extLst>
              </a:tr>
              <a:tr h="370840">
                <a:tc>
                  <a:txBody>
                    <a:bodyPr/>
                    <a:lstStyle/>
                    <a:p>
                      <a:r>
                        <a:rPr lang="en-US" dirty="0"/>
                        <a:t>Other corrections (including CSV)</a:t>
                      </a:r>
                    </a:p>
                  </a:txBody>
                  <a:tcPr/>
                </a:tc>
                <a:tc>
                  <a:txBody>
                    <a:bodyPr/>
                    <a:lstStyle/>
                    <a:p>
                      <a:pPr algn="r"/>
                      <a:r>
                        <a:rPr lang="en-US" dirty="0"/>
                        <a:t>0.2</a:t>
                      </a:r>
                    </a:p>
                  </a:txBody>
                  <a:tcPr/>
                </a:tc>
                <a:extLst>
                  <a:ext uri="{0D108BD9-81ED-4DB2-BD59-A6C34878D82A}">
                    <a16:rowId xmlns:a16="http://schemas.microsoft.com/office/drawing/2014/main" val="356561918"/>
                  </a:ext>
                </a:extLst>
              </a:tr>
              <a:tr h="370840">
                <a:tc>
                  <a:txBody>
                    <a:bodyPr/>
                    <a:lstStyle/>
                    <a:p>
                      <a:r>
                        <a:rPr lang="en-US" dirty="0"/>
                        <a:t>PDF uncertainties</a:t>
                      </a:r>
                    </a:p>
                  </a:txBody>
                  <a:tcPr/>
                </a:tc>
                <a:tc>
                  <a:txBody>
                    <a:bodyPr/>
                    <a:lstStyle/>
                    <a:p>
                      <a:pPr algn="r"/>
                      <a:r>
                        <a:rPr lang="en-US" dirty="0"/>
                        <a:t>0.2</a:t>
                      </a:r>
                    </a:p>
                  </a:txBody>
                  <a:tcPr/>
                </a:tc>
                <a:extLst>
                  <a:ext uri="{0D108BD9-81ED-4DB2-BD59-A6C34878D82A}">
                    <a16:rowId xmlns:a16="http://schemas.microsoft.com/office/drawing/2014/main" val="1559667415"/>
                  </a:ext>
                </a:extLst>
              </a:tr>
              <a:tr h="370840">
                <a:tc>
                  <a:txBody>
                    <a:bodyPr/>
                    <a:lstStyle/>
                    <a:p>
                      <a:r>
                        <a:rPr lang="en-US" dirty="0"/>
                        <a:t>Total Systematic</a:t>
                      </a:r>
                    </a:p>
                  </a:txBody>
                  <a:tcPr/>
                </a:tc>
                <a:tc>
                  <a:txBody>
                    <a:bodyPr/>
                    <a:lstStyle/>
                    <a:p>
                      <a:pPr algn="r"/>
                      <a:r>
                        <a:rPr lang="en-US" dirty="0"/>
                        <a:t>0.6-0.7</a:t>
                      </a:r>
                    </a:p>
                  </a:txBody>
                  <a:tcPr/>
                </a:tc>
                <a:extLst>
                  <a:ext uri="{0D108BD9-81ED-4DB2-BD59-A6C34878D82A}">
                    <a16:rowId xmlns:a16="http://schemas.microsoft.com/office/drawing/2014/main" val="3140317163"/>
                  </a:ext>
                </a:extLst>
              </a:tr>
            </a:tbl>
          </a:graphicData>
        </a:graphic>
      </p:graphicFrame>
      <p:sp>
        <p:nvSpPr>
          <p:cNvPr id="5" name="TextBox 4">
            <a:extLst>
              <a:ext uri="{FF2B5EF4-FFF2-40B4-BE49-F238E27FC236}">
                <a16:creationId xmlns:a16="http://schemas.microsoft.com/office/drawing/2014/main" id="{90AD907F-1F96-328C-4336-2D808FC5C3F9}"/>
              </a:ext>
            </a:extLst>
          </p:cNvPr>
          <p:cNvSpPr txBox="1"/>
          <p:nvPr/>
        </p:nvSpPr>
        <p:spPr>
          <a:xfrm>
            <a:off x="1052286" y="5102803"/>
            <a:ext cx="4230645" cy="400110"/>
          </a:xfrm>
          <a:prstGeom prst="rect">
            <a:avLst/>
          </a:prstGeom>
          <a:noFill/>
        </p:spPr>
        <p:txBody>
          <a:bodyPr wrap="none" rtlCol="0">
            <a:spAutoFit/>
          </a:bodyPr>
          <a:lstStyle/>
          <a:p>
            <a:r>
              <a:rPr lang="en-US" sz="2000" b="1" dirty="0"/>
              <a:t>Statistical uncertainty  = 0.7-1.3%</a:t>
            </a:r>
          </a:p>
        </p:txBody>
      </p:sp>
      <p:sp>
        <p:nvSpPr>
          <p:cNvPr id="6" name="TextBox 5">
            <a:extLst>
              <a:ext uri="{FF2B5EF4-FFF2-40B4-BE49-F238E27FC236}">
                <a16:creationId xmlns:a16="http://schemas.microsoft.com/office/drawing/2014/main" id="{E49CB319-8A17-6C8C-3CFD-3F64C28CC5BE}"/>
              </a:ext>
            </a:extLst>
          </p:cNvPr>
          <p:cNvSpPr txBox="1"/>
          <p:nvPr/>
        </p:nvSpPr>
        <p:spPr>
          <a:xfrm>
            <a:off x="7968341" y="1970705"/>
            <a:ext cx="2659702" cy="369332"/>
          </a:xfrm>
          <a:prstGeom prst="rect">
            <a:avLst/>
          </a:prstGeom>
          <a:noFill/>
        </p:spPr>
        <p:txBody>
          <a:bodyPr wrap="none" rtlCol="0">
            <a:spAutoFit/>
          </a:bodyPr>
          <a:lstStyle/>
          <a:p>
            <a:r>
              <a:rPr lang="en-US" dirty="0"/>
              <a:t>Same as PVDIS on LD2</a:t>
            </a:r>
          </a:p>
        </p:txBody>
      </p:sp>
      <p:sp>
        <p:nvSpPr>
          <p:cNvPr id="9" name="TextBox 8">
            <a:extLst>
              <a:ext uri="{FF2B5EF4-FFF2-40B4-BE49-F238E27FC236}">
                <a16:creationId xmlns:a16="http://schemas.microsoft.com/office/drawing/2014/main" id="{4B08AD60-9660-BB63-6ACB-AC572D301A74}"/>
              </a:ext>
            </a:extLst>
          </p:cNvPr>
          <p:cNvSpPr txBox="1"/>
          <p:nvPr/>
        </p:nvSpPr>
        <p:spPr>
          <a:xfrm>
            <a:off x="7924800" y="3105101"/>
            <a:ext cx="4071257" cy="307777"/>
          </a:xfrm>
          <a:prstGeom prst="rect">
            <a:avLst/>
          </a:prstGeom>
          <a:noFill/>
        </p:spPr>
        <p:txBody>
          <a:bodyPr wrap="square" rtlCol="0">
            <a:spAutoFit/>
          </a:bodyPr>
          <a:lstStyle/>
          <a:p>
            <a:r>
              <a:rPr lang="en-US" sz="1400" dirty="0"/>
              <a:t>Constrained by measurements at opposite field</a:t>
            </a:r>
          </a:p>
        </p:txBody>
      </p:sp>
      <p:sp>
        <p:nvSpPr>
          <p:cNvPr id="13" name="TextBox 12">
            <a:extLst>
              <a:ext uri="{FF2B5EF4-FFF2-40B4-BE49-F238E27FC236}">
                <a16:creationId xmlns:a16="http://schemas.microsoft.com/office/drawing/2014/main" id="{87F1BDC3-D31A-5CE6-F731-0D9200E5862D}"/>
              </a:ext>
            </a:extLst>
          </p:cNvPr>
          <p:cNvSpPr txBox="1"/>
          <p:nvPr/>
        </p:nvSpPr>
        <p:spPr>
          <a:xfrm>
            <a:off x="7968341" y="2340037"/>
            <a:ext cx="2296885" cy="369332"/>
          </a:xfrm>
          <a:prstGeom prst="rect">
            <a:avLst/>
          </a:prstGeom>
          <a:noFill/>
        </p:spPr>
        <p:txBody>
          <a:bodyPr wrap="square">
            <a:spAutoFit/>
          </a:bodyPr>
          <a:lstStyle/>
          <a:p>
            <a:r>
              <a:rPr lang="en-US" i="1" dirty="0">
                <a:latin typeface="NimbusRomNo9L"/>
              </a:rPr>
              <a:t>P</a:t>
            </a:r>
            <a:r>
              <a:rPr lang="en-US" sz="1800" i="1" dirty="0">
                <a:effectLst/>
                <a:latin typeface="NimbusRomNo9L"/>
              </a:rPr>
              <a:t>RD 84:074008, 2011 </a:t>
            </a:r>
            <a:endParaRPr lang="en-US" i="1" dirty="0">
              <a:effectLst/>
            </a:endParaRPr>
          </a:p>
        </p:txBody>
      </p:sp>
      <p:sp>
        <p:nvSpPr>
          <p:cNvPr id="14" name="TextBox 13">
            <a:extLst>
              <a:ext uri="{FF2B5EF4-FFF2-40B4-BE49-F238E27FC236}">
                <a16:creationId xmlns:a16="http://schemas.microsoft.com/office/drawing/2014/main" id="{22C91E5B-8CEB-FC28-A85B-5F2139FA5E20}"/>
              </a:ext>
            </a:extLst>
          </p:cNvPr>
          <p:cNvSpPr txBox="1"/>
          <p:nvPr/>
        </p:nvSpPr>
        <p:spPr>
          <a:xfrm>
            <a:off x="7924800" y="4212040"/>
            <a:ext cx="4029758" cy="307777"/>
          </a:xfrm>
          <a:prstGeom prst="rect">
            <a:avLst/>
          </a:prstGeom>
          <a:noFill/>
        </p:spPr>
        <p:txBody>
          <a:bodyPr wrap="none" rtlCol="0">
            <a:spAutoFit/>
          </a:bodyPr>
          <a:lstStyle/>
          <a:p>
            <a:r>
              <a:rPr lang="en-US" sz="1400" dirty="0"/>
              <a:t>Constrained by MARATHON, PVDIS, BONUS12</a:t>
            </a:r>
          </a:p>
        </p:txBody>
      </p:sp>
      <p:sp>
        <p:nvSpPr>
          <p:cNvPr id="15" name="TextBox 14">
            <a:extLst>
              <a:ext uri="{FF2B5EF4-FFF2-40B4-BE49-F238E27FC236}">
                <a16:creationId xmlns:a16="http://schemas.microsoft.com/office/drawing/2014/main" id="{71AD5F65-E542-F740-5B3C-4CEA5606CC20}"/>
              </a:ext>
            </a:extLst>
          </p:cNvPr>
          <p:cNvSpPr txBox="1"/>
          <p:nvPr/>
        </p:nvSpPr>
        <p:spPr>
          <a:xfrm>
            <a:off x="453955" y="5761230"/>
            <a:ext cx="11609460" cy="400110"/>
          </a:xfrm>
          <a:prstGeom prst="rect">
            <a:avLst/>
          </a:prstGeom>
          <a:noFill/>
        </p:spPr>
        <p:txBody>
          <a:bodyPr wrap="none" rtlCol="0">
            <a:spAutoFit/>
          </a:bodyPr>
          <a:lstStyle/>
          <a:p>
            <a:r>
              <a:rPr lang="en-US" sz="2000" b="1" i="1" dirty="0">
                <a:solidFill>
                  <a:srgbClr val="0027AC"/>
                </a:solidFill>
              </a:rPr>
              <a:t>Total systematic uncertainty expected to be comparable or smaller than statistical uncertainty</a:t>
            </a:r>
          </a:p>
        </p:txBody>
      </p:sp>
    </p:spTree>
    <p:extLst>
      <p:ext uri="{BB962C8B-B14F-4D97-AF65-F5344CB8AC3E}">
        <p14:creationId xmlns:p14="http://schemas.microsoft.com/office/powerpoint/2010/main" val="1818645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Flavor-dependent EMC effect?</a:t>
            </a:r>
          </a:p>
        </p:txBody>
      </p:sp>
      <p:sp>
        <p:nvSpPr>
          <p:cNvPr id="7" name="Content Placeholder 2">
            <a:extLst>
              <a:ext uri="{FF2B5EF4-FFF2-40B4-BE49-F238E27FC236}">
                <a16:creationId xmlns:a16="http://schemas.microsoft.com/office/drawing/2014/main" id="{9ABCC7D1-D487-435F-912E-91E6F420615B}"/>
              </a:ext>
            </a:extLst>
          </p:cNvPr>
          <p:cNvSpPr txBox="1">
            <a:spLocks/>
          </p:cNvSpPr>
          <p:nvPr/>
        </p:nvSpPr>
        <p:spPr bwMode="auto">
          <a:xfrm>
            <a:off x="298450" y="1072593"/>
            <a:ext cx="11322050"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F497D"/>
              </a:buClr>
              <a:buFont typeface="Wingdings" panose="05000000000000000000" pitchFamily="2" charset="2"/>
              <a:buChar char="§"/>
              <a:defRPr sz="1800">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1F497D"/>
              </a:buClr>
              <a:buSzTx/>
              <a:buFont typeface="Wingdings" panose="05000000000000000000" pitchFamily="2" charset="2"/>
              <a:buChar char="§"/>
              <a:tabLst/>
              <a:defRPr/>
            </a:pPr>
            <a:r>
              <a:rPr kumimoji="0" lang="en-US" altLang="en-US" sz="2000" b="1" i="0" u="none" strike="noStrike" kern="0" cap="none" spc="0" normalizeH="0" baseline="0" noProof="0" dirty="0">
                <a:ln>
                  <a:noFill/>
                </a:ln>
                <a:solidFill>
                  <a:srgbClr val="616161">
                    <a:lumMod val="50000"/>
                  </a:srgbClr>
                </a:solidFill>
                <a:effectLst/>
                <a:uLnTx/>
                <a:uFillTx/>
                <a:latin typeface="Calibri"/>
                <a:ea typeface="+mn-ea"/>
                <a:cs typeface="+mn-cs"/>
              </a:rPr>
              <a:t>Always assumed that EMC effect is </a:t>
            </a:r>
            <a:r>
              <a:rPr kumimoji="0" lang="en-US" altLang="en-US" sz="2000" b="1" i="0" u="sng" strike="noStrike" kern="0" cap="none" spc="0" normalizeH="0" baseline="0" noProof="0" dirty="0">
                <a:ln>
                  <a:noFill/>
                </a:ln>
                <a:solidFill>
                  <a:srgbClr val="616161">
                    <a:lumMod val="50000"/>
                  </a:srgbClr>
                </a:solidFill>
                <a:effectLst/>
                <a:uLnTx/>
                <a:uFillTx/>
                <a:latin typeface="Calibri"/>
                <a:ea typeface="+mn-ea"/>
                <a:cs typeface="+mn-cs"/>
              </a:rPr>
              <a:t>identical for proton and neutron</a:t>
            </a:r>
            <a:r>
              <a:rPr kumimoji="0" lang="en-US" altLang="en-US" sz="2000" b="1" i="0" u="none" strike="noStrike" kern="0" cap="none" spc="0" normalizeH="0" baseline="0" noProof="0" dirty="0">
                <a:ln>
                  <a:noFill/>
                </a:ln>
                <a:solidFill>
                  <a:srgbClr val="616161">
                    <a:lumMod val="50000"/>
                  </a:srgbClr>
                </a:solidFill>
                <a:effectLst/>
                <a:uLnTx/>
                <a:uFillTx/>
                <a:latin typeface="Calibri"/>
                <a:ea typeface="+mn-ea"/>
                <a:cs typeface="+mn-cs"/>
              </a:rPr>
              <a:t>; becoming extremely hard to believe, at least for non-</a:t>
            </a:r>
            <a:r>
              <a:rPr kumimoji="0" lang="en-US" altLang="en-US" sz="2000" b="1" i="0" u="none" strike="noStrike" kern="0" cap="none" spc="0" normalizeH="0" baseline="0" noProof="0" dirty="0" err="1">
                <a:ln>
                  <a:noFill/>
                </a:ln>
                <a:solidFill>
                  <a:srgbClr val="616161">
                    <a:lumMod val="50000"/>
                  </a:srgbClr>
                </a:solidFill>
                <a:effectLst/>
                <a:uLnTx/>
                <a:uFillTx/>
                <a:latin typeface="Calibri"/>
                <a:ea typeface="+mn-ea"/>
                <a:cs typeface="+mn-cs"/>
              </a:rPr>
              <a:t>isoscalar</a:t>
            </a:r>
            <a:r>
              <a:rPr kumimoji="0" lang="en-US" altLang="en-US" sz="2000" b="1" i="0" u="none" strike="noStrike" kern="0" cap="none" spc="0" normalizeH="0" baseline="0" noProof="0" dirty="0">
                <a:ln>
                  <a:noFill/>
                </a:ln>
                <a:solidFill>
                  <a:srgbClr val="616161">
                    <a:lumMod val="50000"/>
                  </a:srgbClr>
                </a:solidFill>
                <a:effectLst/>
                <a:uLnTx/>
                <a:uFillTx/>
                <a:latin typeface="Calibri"/>
                <a:ea typeface="+mn-ea"/>
                <a:cs typeface="+mn-cs"/>
              </a:rPr>
              <a:t> nuclei</a:t>
            </a:r>
          </a:p>
          <a:p>
            <a:pPr marL="342900" marR="0" lvl="0" indent="-342900" algn="l" defTabSz="914400" rtl="0" eaLnBrk="0" fontAlgn="base" latinLnBrk="0" hangingPunct="0">
              <a:lnSpc>
                <a:spcPct val="100000"/>
              </a:lnSpc>
              <a:spcBef>
                <a:spcPct val="20000"/>
              </a:spcBef>
              <a:spcAft>
                <a:spcPct val="0"/>
              </a:spcAft>
              <a:buClr>
                <a:srgbClr val="1F497D"/>
              </a:buClr>
              <a:buSzTx/>
              <a:buFont typeface="Wingdings" panose="05000000000000000000" pitchFamily="2" charset="2"/>
              <a:buChar char="§"/>
              <a:tabLst/>
              <a:defRPr/>
            </a:pPr>
            <a:endParaRPr kumimoji="0" lang="en-US" altLang="en-US" sz="1200" b="1" i="0" u="none" strike="noStrike" kern="0" cap="none" spc="0" normalizeH="0" baseline="0" noProof="0" dirty="0">
              <a:ln>
                <a:noFill/>
              </a:ln>
              <a:solidFill>
                <a:srgbClr val="616161">
                  <a:lumMod val="50000"/>
                </a:srgbClr>
              </a:solidFill>
              <a:effectLst/>
              <a:uLnTx/>
              <a:uFillTx/>
              <a:latin typeface="Calibri"/>
              <a:ea typeface="+mn-ea"/>
              <a:cs typeface="+mn-cs"/>
            </a:endParaRPr>
          </a:p>
          <a:p>
            <a:pPr marL="742950" marR="0" lvl="1" indent="-285750" algn="l" defTabSz="914400" rtl="0" eaLnBrk="0" fontAlgn="base" latinLnBrk="0" hangingPunct="0">
              <a:lnSpc>
                <a:spcPct val="100000"/>
              </a:lnSpc>
              <a:spcBef>
                <a:spcPct val="20000"/>
              </a:spcBef>
              <a:spcAft>
                <a:spcPct val="0"/>
              </a:spcAft>
              <a:buClr>
                <a:srgbClr val="1F497D"/>
              </a:buClr>
              <a:buSzTx/>
              <a:buFontTx/>
              <a:buChar char="–"/>
              <a:tabLst/>
              <a:defRPr/>
            </a:pPr>
            <a:r>
              <a:rPr kumimoji="0" lang="en-US" altLang="en-US" sz="1800" b="1" i="0" u="none" strike="noStrike" kern="0" cap="none" spc="0" normalizeH="0" baseline="0" noProof="0" dirty="0">
                <a:ln>
                  <a:noFill/>
                </a:ln>
                <a:solidFill>
                  <a:srgbClr val="C00000"/>
                </a:solidFill>
                <a:effectLst/>
                <a:uLnTx/>
                <a:uFillTx/>
                <a:latin typeface="Calibri"/>
              </a:rPr>
              <a:t>EMC-SRC correlation + n-p dominance of SRCs </a:t>
            </a:r>
            <a:r>
              <a:rPr kumimoji="0" lang="en-US" altLang="en-US" sz="1800" b="1" i="0" u="none" strike="noStrike" kern="0" cap="none" spc="0" normalizeH="0" baseline="0" noProof="0" dirty="0">
                <a:ln>
                  <a:noFill/>
                </a:ln>
                <a:solidFill>
                  <a:srgbClr val="C00000"/>
                </a:solidFill>
                <a:effectLst/>
                <a:uLnTx/>
                <a:uFillTx/>
                <a:latin typeface="Calibri"/>
                <a:sym typeface="Wingdings" panose="05000000000000000000" pitchFamily="2" charset="2"/>
              </a:rPr>
              <a:t>suggests enhanced </a:t>
            </a:r>
            <a:r>
              <a:rPr kumimoji="0" lang="en-US" altLang="en-US" sz="1800" b="1" i="0" u="none" strike="noStrike" kern="0" cap="none" spc="0" normalizeH="0" baseline="0" noProof="0" dirty="0">
                <a:ln>
                  <a:noFill/>
                </a:ln>
                <a:solidFill>
                  <a:srgbClr val="C00000"/>
                </a:solidFill>
                <a:effectLst/>
                <a:uLnTx/>
                <a:uFillTx/>
                <a:latin typeface="Calibri"/>
              </a:rPr>
              <a:t>EMC effect in minority nucleons</a:t>
            </a:r>
          </a:p>
          <a:p>
            <a:pPr marL="1143000" marR="0" lvl="2" indent="-228600" algn="l" defTabSz="914400" rtl="0" eaLnBrk="0" fontAlgn="base" latinLnBrk="0" hangingPunct="0">
              <a:lnSpc>
                <a:spcPct val="100000"/>
              </a:lnSpc>
              <a:spcBef>
                <a:spcPct val="20000"/>
              </a:spcBef>
              <a:spcAft>
                <a:spcPct val="0"/>
              </a:spcAft>
              <a:buClr>
                <a:srgbClr val="1F497D"/>
              </a:buClr>
              <a:buSzTx/>
              <a:buFontTx/>
              <a:buChar char="•"/>
              <a:tabLst/>
              <a:defRPr/>
            </a:pPr>
            <a:r>
              <a:rPr kumimoji="0" lang="en-US" altLang="en-US" sz="1800" b="0" i="0" u="none" strike="noStrike" kern="0" cap="none" spc="0" normalizeH="0" baseline="0" noProof="0" dirty="0">
                <a:ln>
                  <a:noFill/>
                </a:ln>
                <a:solidFill>
                  <a:srgbClr val="616161">
                    <a:lumMod val="50000"/>
                  </a:srgbClr>
                </a:solidFill>
                <a:effectLst/>
                <a:uLnTx/>
                <a:uFillTx/>
                <a:latin typeface="Calibri"/>
              </a:rPr>
              <a:t>In </a:t>
            </a:r>
            <a:r>
              <a:rPr kumimoji="0" lang="en-US" altLang="en-US" sz="1800" b="0" i="0" u="none" strike="noStrike" kern="0" cap="none" spc="0" normalizeH="0" baseline="30000" noProof="0" dirty="0">
                <a:ln>
                  <a:noFill/>
                </a:ln>
                <a:solidFill>
                  <a:srgbClr val="616161">
                    <a:lumMod val="50000"/>
                  </a:srgbClr>
                </a:solidFill>
                <a:effectLst/>
                <a:uLnTx/>
                <a:uFillTx/>
                <a:latin typeface="Calibri"/>
              </a:rPr>
              <a:t>3</a:t>
            </a:r>
            <a:r>
              <a:rPr kumimoji="0" lang="en-US" altLang="en-US" sz="1800" b="0" i="0" u="none" strike="noStrike" kern="0" cap="none" spc="0" normalizeH="0" baseline="0" noProof="0" dirty="0">
                <a:ln>
                  <a:noFill/>
                </a:ln>
                <a:solidFill>
                  <a:srgbClr val="616161">
                    <a:lumMod val="50000"/>
                  </a:srgbClr>
                </a:solidFill>
                <a:effectLst/>
                <a:uLnTx/>
                <a:uFillTx/>
                <a:latin typeface="Calibri"/>
              </a:rPr>
              <a:t>H, np-dominance suggests single proton generates same high-momentum component as two neutrons –&gt; larger proton EMC effect if caused by high-momentum components</a:t>
            </a:r>
          </a:p>
          <a:p>
            <a:pPr marL="1143000" marR="0" lvl="2" indent="-228600" algn="l" defTabSz="914400" rtl="0" eaLnBrk="0" fontAlgn="base" latinLnBrk="0" hangingPunct="0">
              <a:lnSpc>
                <a:spcPct val="100000"/>
              </a:lnSpc>
              <a:spcBef>
                <a:spcPct val="20000"/>
              </a:spcBef>
              <a:spcAft>
                <a:spcPct val="0"/>
              </a:spcAft>
              <a:buClr>
                <a:srgbClr val="1F497D"/>
              </a:buClr>
              <a:buSzTx/>
              <a:buFontTx/>
              <a:buChar char="•"/>
              <a:tabLst/>
              <a:defRPr/>
            </a:pPr>
            <a:endParaRPr kumimoji="0" lang="en-US" altLang="en-US" sz="1200" b="0" i="0" u="none" strike="noStrike" kern="0" cap="none" spc="0" normalizeH="0" baseline="0" noProof="0" dirty="0">
              <a:ln>
                <a:noFill/>
              </a:ln>
              <a:solidFill>
                <a:srgbClr val="616161">
                  <a:lumMod val="50000"/>
                </a:srgbClr>
              </a:solidFill>
              <a:effectLst/>
              <a:uLnTx/>
              <a:uFillTx/>
              <a:latin typeface="Calibri"/>
            </a:endParaRPr>
          </a:p>
          <a:p>
            <a:pPr marL="742950" marR="0" lvl="1" indent="-285750" algn="l" defTabSz="914400" rtl="0" eaLnBrk="0" fontAlgn="base" latinLnBrk="0" hangingPunct="0">
              <a:lnSpc>
                <a:spcPct val="100000"/>
              </a:lnSpc>
              <a:spcBef>
                <a:spcPct val="20000"/>
              </a:spcBef>
              <a:spcAft>
                <a:spcPct val="0"/>
              </a:spcAft>
              <a:buClr>
                <a:srgbClr val="1F497D"/>
              </a:buClr>
              <a:buSzTx/>
              <a:buFontTx/>
              <a:buChar char="–"/>
              <a:tabLst/>
              <a:defRPr/>
            </a:pPr>
            <a:r>
              <a:rPr kumimoji="0" lang="en-US" altLang="en-US" sz="1800" b="1" i="0" u="none" strike="noStrike" kern="0" cap="none" spc="0" normalizeH="0" baseline="0" noProof="0" dirty="0">
                <a:ln>
                  <a:noFill/>
                </a:ln>
                <a:solidFill>
                  <a:srgbClr val="C00000"/>
                </a:solidFill>
                <a:effectLst/>
                <a:uLnTx/>
                <a:uFillTx/>
                <a:latin typeface="Calibri"/>
              </a:rPr>
              <a:t>Neutron rich nuclei like </a:t>
            </a:r>
            <a:r>
              <a:rPr kumimoji="0" lang="en-US" altLang="en-US" sz="1800" b="1" i="0" u="none" strike="noStrike" kern="0" cap="none" spc="0" normalizeH="0" baseline="30000" noProof="0" dirty="0">
                <a:ln>
                  <a:noFill/>
                </a:ln>
                <a:solidFill>
                  <a:srgbClr val="C00000"/>
                </a:solidFill>
                <a:effectLst/>
                <a:uLnTx/>
                <a:uFillTx/>
                <a:latin typeface="Calibri"/>
              </a:rPr>
              <a:t>48</a:t>
            </a:r>
            <a:r>
              <a:rPr kumimoji="0" lang="en-US" altLang="en-US" sz="1800" b="1" i="0" u="none" strike="noStrike" kern="0" cap="none" spc="0" normalizeH="0" baseline="0" noProof="0" dirty="0">
                <a:ln>
                  <a:noFill/>
                </a:ln>
                <a:solidFill>
                  <a:srgbClr val="C00000"/>
                </a:solidFill>
                <a:effectLst/>
                <a:uLnTx/>
                <a:uFillTx/>
                <a:latin typeface="Calibri"/>
              </a:rPr>
              <a:t>Ca, </a:t>
            </a:r>
            <a:r>
              <a:rPr kumimoji="0" lang="en-US" altLang="en-US" sz="1800" b="1" i="0" u="none" strike="noStrike" kern="0" cap="none" spc="0" normalizeH="0" baseline="30000" noProof="0" dirty="0">
                <a:ln>
                  <a:noFill/>
                </a:ln>
                <a:solidFill>
                  <a:srgbClr val="C00000"/>
                </a:solidFill>
                <a:effectLst/>
                <a:uLnTx/>
                <a:uFillTx/>
                <a:latin typeface="Calibri"/>
              </a:rPr>
              <a:t>208</a:t>
            </a:r>
            <a:r>
              <a:rPr kumimoji="0" lang="en-US" altLang="en-US" sz="1800" b="1" i="0" u="none" strike="noStrike" kern="0" cap="none" spc="0" normalizeH="0" baseline="0" noProof="0" dirty="0">
                <a:ln>
                  <a:noFill/>
                </a:ln>
                <a:solidFill>
                  <a:srgbClr val="C00000"/>
                </a:solidFill>
                <a:effectLst/>
                <a:uLnTx/>
                <a:uFillTx/>
                <a:latin typeface="Calibri"/>
              </a:rPr>
              <a:t>Pb expected to have significant neutron skin; neutrons preferentially sit near the surface in lower density regions</a:t>
            </a:r>
          </a:p>
          <a:p>
            <a:pPr marL="1143000" marR="0" lvl="2" indent="-228600" algn="l" defTabSz="914400" rtl="0" eaLnBrk="0" fontAlgn="base" latinLnBrk="0" hangingPunct="0">
              <a:lnSpc>
                <a:spcPct val="100000"/>
              </a:lnSpc>
              <a:spcBef>
                <a:spcPct val="20000"/>
              </a:spcBef>
              <a:spcAft>
                <a:spcPct val="0"/>
              </a:spcAft>
              <a:buClr>
                <a:srgbClr val="1F497D"/>
              </a:buClr>
              <a:buSzTx/>
              <a:buFontTx/>
              <a:buChar char="•"/>
              <a:tabLst/>
              <a:defRPr/>
            </a:pPr>
            <a:r>
              <a:rPr kumimoji="0" lang="en-US" altLang="en-US" sz="1800" b="0" i="0" u="none" strike="noStrike" kern="0" cap="none" spc="0" normalizeH="0" baseline="0" noProof="0" dirty="0">
                <a:ln>
                  <a:noFill/>
                </a:ln>
                <a:solidFill>
                  <a:srgbClr val="616161">
                    <a:lumMod val="50000"/>
                  </a:srgbClr>
                </a:solidFill>
                <a:effectLst/>
                <a:uLnTx/>
                <a:uFillTx/>
                <a:latin typeface="Calibri"/>
              </a:rPr>
              <a:t>Larger proton EMC effect in ‘local-density’ picture</a:t>
            </a:r>
          </a:p>
          <a:p>
            <a:pPr marL="742950" marR="0" lvl="1" indent="-285750" algn="l" defTabSz="914400" rtl="0" eaLnBrk="0" fontAlgn="base" latinLnBrk="0" hangingPunct="0">
              <a:lnSpc>
                <a:spcPct val="100000"/>
              </a:lnSpc>
              <a:spcBef>
                <a:spcPct val="20000"/>
              </a:spcBef>
              <a:spcAft>
                <a:spcPct val="0"/>
              </a:spcAft>
              <a:buClr>
                <a:srgbClr val="1F497D"/>
              </a:buClr>
              <a:buSzTx/>
              <a:buFontTx/>
              <a:buChar char="–"/>
              <a:tabLst/>
              <a:defRPr/>
            </a:pPr>
            <a:endParaRPr kumimoji="0" lang="en-US" altLang="en-US" sz="1200" b="1" i="0" u="none" strike="noStrike" kern="0" cap="none" spc="0" normalizeH="0" baseline="0" noProof="0" dirty="0">
              <a:ln>
                <a:noFill/>
              </a:ln>
              <a:solidFill>
                <a:srgbClr val="C00000"/>
              </a:solidFill>
              <a:effectLst/>
              <a:uLnTx/>
              <a:uFillTx/>
              <a:latin typeface="Calibri"/>
            </a:endParaRPr>
          </a:p>
          <a:p>
            <a:pPr marL="742950" marR="0" lvl="1" indent="-285750" algn="l" defTabSz="914400" rtl="0" eaLnBrk="0" fontAlgn="base" latinLnBrk="0" hangingPunct="0">
              <a:lnSpc>
                <a:spcPct val="100000"/>
              </a:lnSpc>
              <a:spcBef>
                <a:spcPct val="20000"/>
              </a:spcBef>
              <a:spcAft>
                <a:spcPct val="0"/>
              </a:spcAft>
              <a:buClr>
                <a:srgbClr val="1F497D"/>
              </a:buClr>
              <a:buSzTx/>
              <a:buFontTx/>
              <a:buChar char="–"/>
              <a:tabLst/>
              <a:defRPr/>
            </a:pPr>
            <a:r>
              <a:rPr kumimoji="0" lang="en-US" altLang="en-US" sz="1800" b="1" i="0" u="none" strike="noStrike" kern="0" cap="none" spc="0" normalizeH="0" baseline="0" noProof="0" dirty="0">
                <a:ln>
                  <a:noFill/>
                </a:ln>
                <a:solidFill>
                  <a:srgbClr val="C00000"/>
                </a:solidFill>
                <a:effectLst/>
                <a:uLnTx/>
                <a:uFillTx/>
                <a:latin typeface="Calibri"/>
              </a:rPr>
              <a:t>Calculations show difference for u-, d-quark as result of scalar and vector mean-field potentials in asymmetric nuclear matter                                                                                                                    </a:t>
            </a:r>
            <a:r>
              <a:rPr lang="en-US" altLang="en-US" sz="1200" b="1" i="1" kern="0" dirty="0">
                <a:solidFill>
                  <a:srgbClr val="D2D2D2">
                    <a:lumMod val="10000"/>
                  </a:srgbClr>
                </a:solidFill>
                <a:latin typeface="Calibri"/>
              </a:rPr>
              <a:t>I</a:t>
            </a:r>
            <a:r>
              <a:rPr kumimoji="0" lang="en-US" altLang="en-US" sz="1200" b="1" i="1" u="none" strike="noStrike" kern="0" cap="none" spc="0" normalizeH="0" baseline="0" noProof="0" dirty="0">
                <a:ln>
                  <a:noFill/>
                </a:ln>
                <a:solidFill>
                  <a:srgbClr val="D2D2D2">
                    <a:lumMod val="10000"/>
                  </a:srgbClr>
                </a:solidFill>
                <a:effectLst/>
                <a:uLnTx/>
                <a:uFillTx/>
                <a:latin typeface="Calibri"/>
              </a:rPr>
              <a:t>. Cloet, et al., PRL 102, 252301 (2009)</a:t>
            </a:r>
          </a:p>
          <a:p>
            <a:pPr marL="342900" marR="0" lvl="0" indent="-342900" algn="l" defTabSz="914400" rtl="0" eaLnBrk="0" fontAlgn="base" latinLnBrk="0" hangingPunct="0">
              <a:lnSpc>
                <a:spcPct val="100000"/>
              </a:lnSpc>
              <a:spcBef>
                <a:spcPct val="20000"/>
              </a:spcBef>
              <a:spcAft>
                <a:spcPct val="0"/>
              </a:spcAft>
              <a:buClr>
                <a:srgbClr val="1F497D"/>
              </a:buClr>
              <a:buSzTx/>
              <a:buFont typeface="Wingdings" panose="05000000000000000000" pitchFamily="2" charset="2"/>
              <a:buChar char="§"/>
              <a:tabLst/>
              <a:defRPr/>
            </a:pPr>
            <a:endParaRPr kumimoji="0" lang="en-US" altLang="en-US" sz="1600" b="0" i="0" u="none" strike="noStrike" kern="0" cap="none" spc="0" normalizeH="0" baseline="0" noProof="0" dirty="0">
              <a:ln>
                <a:noFill/>
              </a:ln>
              <a:solidFill>
                <a:srgbClr val="151515"/>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1F497D"/>
              </a:buClr>
              <a:buSzTx/>
              <a:buFont typeface="Wingdings" panose="05000000000000000000" pitchFamily="2" charset="2"/>
              <a:buChar char="§"/>
              <a:tabLst/>
              <a:defRPr/>
            </a:pPr>
            <a:r>
              <a:rPr kumimoji="0" lang="en-US" altLang="en-US" sz="2000" b="0" i="0" u="none" strike="noStrike" kern="0" cap="none" spc="0" normalizeH="0" baseline="0" noProof="0" dirty="0">
                <a:ln>
                  <a:noFill/>
                </a:ln>
                <a:solidFill>
                  <a:srgbClr val="616161">
                    <a:lumMod val="50000"/>
                  </a:srgbClr>
                </a:solidFill>
                <a:effectLst/>
                <a:uLnTx/>
                <a:uFillTx/>
                <a:latin typeface="Calibri"/>
                <a:ea typeface="+mn-ea"/>
                <a:cs typeface="+mn-cs"/>
              </a:rPr>
              <a:t>All show </a:t>
            </a:r>
            <a:r>
              <a:rPr kumimoji="0" lang="en-US" altLang="en-US" sz="2000" b="1" i="0" u="none" strike="noStrike" kern="0" cap="none" spc="0" normalizeH="0" baseline="0" noProof="0" dirty="0">
                <a:ln>
                  <a:noFill/>
                </a:ln>
                <a:solidFill>
                  <a:srgbClr val="0000FF"/>
                </a:solidFill>
                <a:effectLst/>
                <a:uLnTx/>
                <a:uFillTx/>
                <a:latin typeface="Calibri"/>
                <a:ea typeface="+mn-ea"/>
                <a:cs typeface="+mn-cs"/>
              </a:rPr>
              <a:t>enhanced EMC for minority nucleons</a:t>
            </a:r>
            <a:r>
              <a:rPr kumimoji="0" lang="en-US" altLang="en-US" sz="2000" b="0" i="0" u="none" strike="noStrike" kern="0" cap="none" spc="0" normalizeH="0" baseline="0" noProof="0" dirty="0">
                <a:ln>
                  <a:noFill/>
                </a:ln>
                <a:solidFill>
                  <a:srgbClr val="616161">
                    <a:lumMod val="50000"/>
                  </a:srgbClr>
                </a:solidFill>
                <a:effectLst/>
                <a:uLnTx/>
                <a:uFillTx/>
                <a:latin typeface="Calibri"/>
                <a:ea typeface="+mn-ea"/>
                <a:cs typeface="+mn-cs"/>
              </a:rPr>
              <a:t>; size of effect varies factor of ~3</a:t>
            </a:r>
          </a:p>
          <a:p>
            <a:pPr marL="57150" marR="0" lvl="0" indent="0" algn="l" defTabSz="914400" rtl="0" eaLnBrk="0" fontAlgn="base" latinLnBrk="0" hangingPunct="0">
              <a:lnSpc>
                <a:spcPct val="100000"/>
              </a:lnSpc>
              <a:spcBef>
                <a:spcPct val="20000"/>
              </a:spcBef>
              <a:spcAft>
                <a:spcPct val="0"/>
              </a:spcAft>
              <a:buClr>
                <a:srgbClr val="1F497D"/>
              </a:buClr>
              <a:buSzTx/>
              <a:buFontTx/>
              <a:buNone/>
              <a:tabLst/>
              <a:defRPr/>
            </a:pPr>
            <a:endParaRPr kumimoji="0" lang="en-US" altLang="en-US" sz="2000" b="1" i="0" u="none" strike="noStrike" kern="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4150378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026AFEB5-6118-4E1A-8848-5340BA75FF96}"/>
              </a:ext>
            </a:extLst>
          </p:cNvPr>
          <p:cNvSpPr>
            <a:spLocks noGrp="1" noChangeArrowheads="1"/>
          </p:cNvSpPr>
          <p:nvPr>
            <p:ph type="title"/>
          </p:nvPr>
        </p:nvSpPr>
        <p:spPr>
          <a:xfrm>
            <a:off x="1981200" y="209550"/>
            <a:ext cx="8229600" cy="762000"/>
          </a:xfrm>
        </p:spPr>
        <p:txBody>
          <a:bodyPr>
            <a:normAutofit fontScale="90000"/>
          </a:bodyPr>
          <a:lstStyle/>
          <a:p>
            <a:pPr eaLnBrk="1" hangingPunct="1"/>
            <a:r>
              <a:rPr lang="en-US" altLang="en-US"/>
              <a:t>Short-distance behavior and the EMC effect</a:t>
            </a:r>
          </a:p>
        </p:txBody>
      </p:sp>
      <p:sp>
        <p:nvSpPr>
          <p:cNvPr id="36867" name="Text Box 9">
            <a:extLst>
              <a:ext uri="{FF2B5EF4-FFF2-40B4-BE49-F238E27FC236}">
                <a16:creationId xmlns:a16="http://schemas.microsoft.com/office/drawing/2014/main" id="{A68F7475-DAB0-4B1B-A7BC-A407CB5F0E99}"/>
              </a:ext>
            </a:extLst>
          </p:cNvPr>
          <p:cNvSpPr txBox="1">
            <a:spLocks noChangeArrowheads="1"/>
          </p:cNvSpPr>
          <p:nvPr/>
        </p:nvSpPr>
        <p:spPr bwMode="auto">
          <a:xfrm>
            <a:off x="1941514" y="1970088"/>
            <a:ext cx="8116887" cy="1231900"/>
          </a:xfrm>
          <a:prstGeom prst="rect">
            <a:avLst/>
          </a:prstGeom>
          <a:solidFill>
            <a:schemeClr val="bg1"/>
          </a:solidFill>
          <a:ln w="28575" algn="ctr">
            <a:solidFill>
              <a:srgbClr val="29292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i="1">
                <a:solidFill>
                  <a:schemeClr val="tx1"/>
                </a:solidFill>
                <a:latin typeface="Arial" charset="0"/>
                <a:ea typeface="Arial Unicode MS" pitchFamily="34" charset="-128"/>
                <a:cs typeface="Arial Unicode MS" pitchFamily="34" charset="-128"/>
              </a:defRPr>
            </a:lvl1pPr>
            <a:lvl2pPr marL="800100" indent="-342900">
              <a:defRPr sz="2400" i="1">
                <a:solidFill>
                  <a:schemeClr val="tx1"/>
                </a:solidFill>
                <a:latin typeface="Arial" charset="0"/>
                <a:ea typeface="Arial Unicode MS" pitchFamily="34" charset="-128"/>
                <a:cs typeface="Arial Unicode MS" pitchFamily="34" charset="-128"/>
              </a:defRPr>
            </a:lvl2pPr>
            <a:lvl3pPr marL="1143000" indent="-228600">
              <a:defRPr sz="2400" i="1">
                <a:solidFill>
                  <a:schemeClr val="tx1"/>
                </a:solidFill>
                <a:latin typeface="Arial" charset="0"/>
                <a:ea typeface="Arial Unicode MS" pitchFamily="34" charset="-128"/>
                <a:cs typeface="Arial Unicode MS" pitchFamily="34" charset="-128"/>
              </a:defRPr>
            </a:lvl3pPr>
            <a:lvl4pPr marL="1600200" indent="-228600">
              <a:defRPr sz="2400" i="1">
                <a:solidFill>
                  <a:schemeClr val="tx1"/>
                </a:solidFill>
                <a:latin typeface="Arial" charset="0"/>
                <a:ea typeface="Arial Unicode MS" pitchFamily="34" charset="-128"/>
                <a:cs typeface="Arial Unicode MS" pitchFamily="34" charset="-128"/>
              </a:defRPr>
            </a:lvl4pPr>
            <a:lvl5pPr marL="2057400" indent="-228600">
              <a:defRPr sz="2400" i="1">
                <a:solidFill>
                  <a:schemeClr val="tx1"/>
                </a:solidFill>
                <a:latin typeface="Arial" charset="0"/>
                <a:ea typeface="Arial Unicode MS" pitchFamily="34" charset="-128"/>
                <a:cs typeface="Arial Unicode MS" pitchFamily="34" charset="-128"/>
              </a:defRPr>
            </a:lvl5pPr>
            <a:lvl6pPr marL="2514600" indent="-228600" algn="ctr" eaLnBrk="0" fontAlgn="base" hangingPunct="0">
              <a:spcBef>
                <a:spcPct val="0"/>
              </a:spcBef>
              <a:spcAft>
                <a:spcPct val="0"/>
              </a:spcAft>
              <a:defRPr sz="2400" i="1">
                <a:solidFill>
                  <a:schemeClr val="tx1"/>
                </a:solidFill>
                <a:latin typeface="Arial" charset="0"/>
                <a:ea typeface="Arial Unicode MS" pitchFamily="34" charset="-128"/>
                <a:cs typeface="Arial Unicode MS" pitchFamily="34" charset="-128"/>
              </a:defRPr>
            </a:lvl6pPr>
            <a:lvl7pPr marL="2971800" indent="-228600" algn="ctr" eaLnBrk="0" fontAlgn="base" hangingPunct="0">
              <a:spcBef>
                <a:spcPct val="0"/>
              </a:spcBef>
              <a:spcAft>
                <a:spcPct val="0"/>
              </a:spcAft>
              <a:defRPr sz="2400" i="1">
                <a:solidFill>
                  <a:schemeClr val="tx1"/>
                </a:solidFill>
                <a:latin typeface="Arial" charset="0"/>
                <a:ea typeface="Arial Unicode MS" pitchFamily="34" charset="-128"/>
                <a:cs typeface="Arial Unicode MS" pitchFamily="34" charset="-128"/>
              </a:defRPr>
            </a:lvl7pPr>
            <a:lvl8pPr marL="3429000" indent="-228600" algn="ctr" eaLnBrk="0" fontAlgn="base" hangingPunct="0">
              <a:spcBef>
                <a:spcPct val="0"/>
              </a:spcBef>
              <a:spcAft>
                <a:spcPct val="0"/>
              </a:spcAft>
              <a:defRPr sz="2400" i="1">
                <a:solidFill>
                  <a:schemeClr val="tx1"/>
                </a:solidFill>
                <a:latin typeface="Arial" charset="0"/>
                <a:ea typeface="Arial Unicode MS" pitchFamily="34" charset="-128"/>
                <a:cs typeface="Arial Unicode MS" pitchFamily="34" charset="-128"/>
              </a:defRPr>
            </a:lvl8pPr>
            <a:lvl9pPr marL="3886200" indent="-228600" algn="ctr" eaLnBrk="0" fontAlgn="base" hangingPunct="0">
              <a:spcBef>
                <a:spcPct val="0"/>
              </a:spcBef>
              <a:spcAft>
                <a:spcPct val="0"/>
              </a:spcAft>
              <a:defRPr sz="2400" i="1">
                <a:solidFill>
                  <a:schemeClr val="tx1"/>
                </a:solidFill>
                <a:latin typeface="Arial" charset="0"/>
                <a:ea typeface="Arial Unicode MS" pitchFamily="34" charset="-128"/>
                <a:cs typeface="Arial Unicode MS" pitchFamily="34" charset="-128"/>
              </a:defRPr>
            </a:lvl9pPr>
          </a:lstStyle>
          <a:p>
            <a:pPr algn="ctr" eaLnBrk="1" hangingPunct="1">
              <a:defRPr/>
            </a:pPr>
            <a:r>
              <a:rPr lang="en-US" i="0" dirty="0">
                <a:solidFill>
                  <a:schemeClr val="tx1">
                    <a:lumMod val="50000"/>
                  </a:schemeClr>
                </a:solidFill>
                <a:latin typeface="+mn-lt"/>
              </a:rPr>
              <a:t>2. </a:t>
            </a:r>
            <a:r>
              <a:rPr lang="en-US" sz="2200" i="0" dirty="0">
                <a:solidFill>
                  <a:schemeClr val="tx1">
                    <a:lumMod val="50000"/>
                  </a:schemeClr>
                </a:solidFill>
                <a:latin typeface="+mn-lt"/>
              </a:rPr>
              <a:t>EMC effect is driven by </a:t>
            </a:r>
            <a:r>
              <a:rPr lang="en-US" sz="2200" b="1" i="0" dirty="0">
                <a:solidFill>
                  <a:srgbClr val="C00000"/>
                </a:solidFill>
                <a:latin typeface="+mn-lt"/>
              </a:rPr>
              <a:t>Local Density (LD) </a:t>
            </a:r>
            <a:r>
              <a:rPr lang="en-US" sz="2200" i="0" dirty="0">
                <a:solidFill>
                  <a:schemeClr val="tx1">
                    <a:lumMod val="50000"/>
                  </a:schemeClr>
                </a:solidFill>
                <a:latin typeface="+mn-lt"/>
              </a:rPr>
              <a:t>– overlap of nucleons</a:t>
            </a:r>
            <a:endParaRPr lang="en-US" sz="2200" b="1" i="0" dirty="0">
              <a:solidFill>
                <a:srgbClr val="C00000"/>
              </a:solidFill>
              <a:latin typeface="+mn-lt"/>
            </a:endParaRPr>
          </a:p>
          <a:p>
            <a:pPr algn="ctr" eaLnBrk="1" hangingPunct="1">
              <a:defRPr/>
            </a:pPr>
            <a:r>
              <a:rPr lang="en-US" sz="1400" i="0" dirty="0">
                <a:solidFill>
                  <a:schemeClr val="bg2">
                    <a:lumMod val="10000"/>
                  </a:schemeClr>
                </a:solidFill>
                <a:latin typeface="+mn-lt"/>
              </a:rPr>
              <a:t>[J. Seely et al., PRL  103, 202301, 2009</a:t>
            </a:r>
            <a:r>
              <a:rPr lang="en-US" sz="1400" i="0" dirty="0">
                <a:solidFill>
                  <a:schemeClr val="accent4">
                    <a:lumMod val="50000"/>
                  </a:schemeClr>
                </a:solidFill>
                <a:latin typeface="+mn-lt"/>
              </a:rPr>
              <a:t>]</a:t>
            </a:r>
          </a:p>
          <a:p>
            <a:pPr marL="457200" lvl="1" indent="0" algn="ctr">
              <a:defRPr/>
            </a:pPr>
            <a:r>
              <a:rPr lang="en-US" sz="1800" b="1" i="0" dirty="0">
                <a:solidFill>
                  <a:schemeClr val="tx1">
                    <a:lumMod val="50000"/>
                  </a:schemeClr>
                </a:solidFill>
                <a:latin typeface="+mn-lt"/>
              </a:rPr>
              <a:t>SRCs generated by </a:t>
            </a:r>
            <a:r>
              <a:rPr lang="en-US" sz="1800" b="1" i="0" dirty="0">
                <a:solidFill>
                  <a:srgbClr val="C00000"/>
                </a:solidFill>
                <a:latin typeface="+mn-lt"/>
              </a:rPr>
              <a:t>interactions in short-distance (high-density) np pairs</a:t>
            </a:r>
          </a:p>
          <a:p>
            <a:pPr marL="457200" lvl="1" indent="0" algn="ctr">
              <a:defRPr/>
            </a:pPr>
            <a:r>
              <a:rPr lang="en-US" sz="1800" b="1" i="0" dirty="0">
                <a:solidFill>
                  <a:schemeClr val="tx1">
                    <a:lumMod val="50000"/>
                  </a:schemeClr>
                </a:solidFill>
                <a:latin typeface="+mn-lt"/>
              </a:rPr>
              <a:t>EMC effect driven by </a:t>
            </a:r>
            <a:r>
              <a:rPr lang="en-US" sz="1800" b="1" i="0" dirty="0">
                <a:solidFill>
                  <a:srgbClr val="C00000"/>
                </a:solidFill>
                <a:latin typeface="+mn-lt"/>
              </a:rPr>
              <a:t>high-density nucleon configurations (pairs, clusters)</a:t>
            </a:r>
          </a:p>
        </p:txBody>
      </p:sp>
      <p:sp>
        <p:nvSpPr>
          <p:cNvPr id="36868" name="Text Box 14">
            <a:extLst>
              <a:ext uri="{FF2B5EF4-FFF2-40B4-BE49-F238E27FC236}">
                <a16:creationId xmlns:a16="http://schemas.microsoft.com/office/drawing/2014/main" id="{8B645B6E-6A6B-40AF-BB03-38E78CE2E359}"/>
              </a:ext>
            </a:extLst>
          </p:cNvPr>
          <p:cNvSpPr txBox="1">
            <a:spLocks noChangeArrowheads="1"/>
          </p:cNvSpPr>
          <p:nvPr/>
        </p:nvSpPr>
        <p:spPr bwMode="auto">
          <a:xfrm>
            <a:off x="1941514" y="3468688"/>
            <a:ext cx="8116887" cy="1231900"/>
          </a:xfrm>
          <a:prstGeom prst="rect">
            <a:avLst/>
          </a:prstGeom>
          <a:solidFill>
            <a:schemeClr val="bg1"/>
          </a:solidFill>
          <a:ln w="28575" algn="ctr">
            <a:solidFill>
              <a:srgbClr val="29292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i="1">
                <a:solidFill>
                  <a:schemeClr val="tx1"/>
                </a:solidFill>
                <a:latin typeface="Arial" charset="0"/>
                <a:ea typeface="Arial Unicode MS" pitchFamily="34" charset="-128"/>
                <a:cs typeface="Arial Unicode MS" pitchFamily="34" charset="-128"/>
              </a:defRPr>
            </a:lvl1pPr>
            <a:lvl2pPr>
              <a:defRPr sz="2400" i="1">
                <a:solidFill>
                  <a:schemeClr val="tx1"/>
                </a:solidFill>
                <a:latin typeface="Arial" charset="0"/>
                <a:ea typeface="Arial Unicode MS" pitchFamily="34" charset="-128"/>
                <a:cs typeface="Arial Unicode MS" pitchFamily="34" charset="-128"/>
              </a:defRPr>
            </a:lvl2pPr>
            <a:lvl3pPr marL="1143000" indent="-228600">
              <a:defRPr sz="2400" i="1">
                <a:solidFill>
                  <a:schemeClr val="tx1"/>
                </a:solidFill>
                <a:latin typeface="Arial" charset="0"/>
                <a:ea typeface="Arial Unicode MS" pitchFamily="34" charset="-128"/>
                <a:cs typeface="Arial Unicode MS" pitchFamily="34" charset="-128"/>
              </a:defRPr>
            </a:lvl3pPr>
            <a:lvl4pPr marL="1600200" indent="-228600">
              <a:defRPr sz="2400" i="1">
                <a:solidFill>
                  <a:schemeClr val="tx1"/>
                </a:solidFill>
                <a:latin typeface="Arial" charset="0"/>
                <a:ea typeface="Arial Unicode MS" pitchFamily="34" charset="-128"/>
                <a:cs typeface="Arial Unicode MS" pitchFamily="34" charset="-128"/>
              </a:defRPr>
            </a:lvl4pPr>
            <a:lvl5pPr marL="2057400" indent="-228600">
              <a:defRPr sz="2400" i="1">
                <a:solidFill>
                  <a:schemeClr val="tx1"/>
                </a:solidFill>
                <a:latin typeface="Arial" charset="0"/>
                <a:ea typeface="Arial Unicode MS" pitchFamily="34" charset="-128"/>
                <a:cs typeface="Arial Unicode MS" pitchFamily="34" charset="-128"/>
              </a:defRPr>
            </a:lvl5pPr>
            <a:lvl6pPr marL="2514600" indent="-228600" algn="ctr" eaLnBrk="0" fontAlgn="base" hangingPunct="0">
              <a:spcBef>
                <a:spcPct val="0"/>
              </a:spcBef>
              <a:spcAft>
                <a:spcPct val="0"/>
              </a:spcAft>
              <a:defRPr sz="2400" i="1">
                <a:solidFill>
                  <a:schemeClr val="tx1"/>
                </a:solidFill>
                <a:latin typeface="Arial" charset="0"/>
                <a:ea typeface="Arial Unicode MS" pitchFamily="34" charset="-128"/>
                <a:cs typeface="Arial Unicode MS" pitchFamily="34" charset="-128"/>
              </a:defRPr>
            </a:lvl6pPr>
            <a:lvl7pPr marL="2971800" indent="-228600" algn="ctr" eaLnBrk="0" fontAlgn="base" hangingPunct="0">
              <a:spcBef>
                <a:spcPct val="0"/>
              </a:spcBef>
              <a:spcAft>
                <a:spcPct val="0"/>
              </a:spcAft>
              <a:defRPr sz="2400" i="1">
                <a:solidFill>
                  <a:schemeClr val="tx1"/>
                </a:solidFill>
                <a:latin typeface="Arial" charset="0"/>
                <a:ea typeface="Arial Unicode MS" pitchFamily="34" charset="-128"/>
                <a:cs typeface="Arial Unicode MS" pitchFamily="34" charset="-128"/>
              </a:defRPr>
            </a:lvl7pPr>
            <a:lvl8pPr marL="3429000" indent="-228600" algn="ctr" eaLnBrk="0" fontAlgn="base" hangingPunct="0">
              <a:spcBef>
                <a:spcPct val="0"/>
              </a:spcBef>
              <a:spcAft>
                <a:spcPct val="0"/>
              </a:spcAft>
              <a:defRPr sz="2400" i="1">
                <a:solidFill>
                  <a:schemeClr val="tx1"/>
                </a:solidFill>
                <a:latin typeface="Arial" charset="0"/>
                <a:ea typeface="Arial Unicode MS" pitchFamily="34" charset="-128"/>
                <a:cs typeface="Arial Unicode MS" pitchFamily="34" charset="-128"/>
              </a:defRPr>
            </a:lvl8pPr>
            <a:lvl9pPr marL="3886200" indent="-228600" algn="ctr" eaLnBrk="0" fontAlgn="base" hangingPunct="0">
              <a:spcBef>
                <a:spcPct val="0"/>
              </a:spcBef>
              <a:spcAft>
                <a:spcPct val="0"/>
              </a:spcAft>
              <a:defRPr sz="2400" i="1">
                <a:solidFill>
                  <a:schemeClr val="tx1"/>
                </a:solidFill>
                <a:latin typeface="Arial" charset="0"/>
                <a:ea typeface="Arial Unicode MS" pitchFamily="34" charset="-128"/>
                <a:cs typeface="Arial Unicode MS" pitchFamily="34" charset="-128"/>
              </a:defRPr>
            </a:lvl9pPr>
          </a:lstStyle>
          <a:p>
            <a:pPr algn="ctr" eaLnBrk="1" hangingPunct="1">
              <a:defRPr/>
            </a:pPr>
            <a:r>
              <a:rPr lang="en-US" i="0" dirty="0">
                <a:solidFill>
                  <a:schemeClr val="bg2">
                    <a:lumMod val="10000"/>
                  </a:schemeClr>
                </a:solidFill>
                <a:latin typeface="+mn-lt"/>
              </a:rPr>
              <a:t>3. </a:t>
            </a:r>
            <a:r>
              <a:rPr lang="en-US" sz="2200" i="0" dirty="0">
                <a:solidFill>
                  <a:schemeClr val="bg2">
                    <a:lumMod val="10000"/>
                  </a:schemeClr>
                </a:solidFill>
                <a:latin typeface="+mn-lt"/>
              </a:rPr>
              <a:t>EMC effect driven by </a:t>
            </a:r>
            <a:r>
              <a:rPr lang="en-US" sz="2200" b="1" i="0" dirty="0">
                <a:solidFill>
                  <a:srgbClr val="0000FF"/>
                </a:solidFill>
                <a:latin typeface="+mn-lt"/>
              </a:rPr>
              <a:t>High</a:t>
            </a:r>
            <a:r>
              <a:rPr lang="en-US" sz="2200" i="0" dirty="0">
                <a:latin typeface="+mn-lt"/>
              </a:rPr>
              <a:t> </a:t>
            </a:r>
            <a:r>
              <a:rPr lang="en-US" sz="2200" b="1" i="0" dirty="0">
                <a:solidFill>
                  <a:srgbClr val="0000FF"/>
                </a:solidFill>
                <a:latin typeface="+mn-lt"/>
              </a:rPr>
              <a:t>Virtuality (HV)</a:t>
            </a:r>
            <a:r>
              <a:rPr lang="en-US" sz="2200" i="0" dirty="0">
                <a:latin typeface="+mn-lt"/>
              </a:rPr>
              <a:t> </a:t>
            </a:r>
            <a:r>
              <a:rPr lang="en-US" sz="2200" i="0" dirty="0">
                <a:solidFill>
                  <a:schemeClr val="bg2">
                    <a:lumMod val="10000"/>
                  </a:schemeClr>
                </a:solidFill>
                <a:latin typeface="+mn-lt"/>
              </a:rPr>
              <a:t>of the nucleons                </a:t>
            </a:r>
            <a:r>
              <a:rPr lang="en-US" sz="1400" i="0" dirty="0">
                <a:solidFill>
                  <a:schemeClr val="bg2">
                    <a:lumMod val="10000"/>
                  </a:schemeClr>
                </a:solidFill>
                <a:latin typeface="+mn-lt"/>
              </a:rPr>
              <a:t>[L. Weinstein et al, PRL 106, 052301,2011]</a:t>
            </a:r>
          </a:p>
          <a:p>
            <a:pPr lvl="1" algn="ctr" eaLnBrk="1" hangingPunct="1">
              <a:defRPr/>
            </a:pPr>
            <a:r>
              <a:rPr lang="en-US" sz="1800" b="1" i="0" dirty="0">
                <a:solidFill>
                  <a:schemeClr val="tx1">
                    <a:lumMod val="50000"/>
                  </a:schemeClr>
                </a:solidFill>
                <a:latin typeface="+mn-lt"/>
              </a:rPr>
              <a:t>SRC measurements directly probe </a:t>
            </a:r>
            <a:r>
              <a:rPr lang="en-US" sz="1800" b="1" i="0" dirty="0">
                <a:solidFill>
                  <a:srgbClr val="0000FF"/>
                </a:solidFill>
                <a:latin typeface="+mn-lt"/>
              </a:rPr>
              <a:t>high-momentum nucleons</a:t>
            </a:r>
          </a:p>
          <a:p>
            <a:pPr lvl="1" algn="ctr" eaLnBrk="1" hangingPunct="1">
              <a:defRPr/>
            </a:pPr>
            <a:r>
              <a:rPr lang="en-US" sz="1800" b="1" i="0" dirty="0">
                <a:solidFill>
                  <a:schemeClr val="tx1">
                    <a:lumMod val="50000"/>
                  </a:schemeClr>
                </a:solidFill>
                <a:latin typeface="+mn-lt"/>
              </a:rPr>
              <a:t>EMC effect driven by off-shell effects in</a:t>
            </a:r>
            <a:r>
              <a:rPr lang="en-US" sz="1800" b="1" i="0" dirty="0">
                <a:solidFill>
                  <a:schemeClr val="bg2">
                    <a:lumMod val="10000"/>
                  </a:schemeClr>
                </a:solidFill>
                <a:latin typeface="+mn-lt"/>
              </a:rPr>
              <a:t> </a:t>
            </a:r>
            <a:r>
              <a:rPr lang="en-US" sz="1800" b="1" i="0" dirty="0">
                <a:solidFill>
                  <a:srgbClr val="0000FF"/>
                </a:solidFill>
                <a:latin typeface="+mn-lt"/>
              </a:rPr>
              <a:t>high-momentum nucleons</a:t>
            </a:r>
          </a:p>
        </p:txBody>
      </p:sp>
      <p:sp>
        <p:nvSpPr>
          <p:cNvPr id="36872" name="Text Box 14">
            <a:extLst>
              <a:ext uri="{FF2B5EF4-FFF2-40B4-BE49-F238E27FC236}">
                <a16:creationId xmlns:a16="http://schemas.microsoft.com/office/drawing/2014/main" id="{472AF789-EDDD-43DC-AC37-5E5012CD1B60}"/>
              </a:ext>
            </a:extLst>
          </p:cNvPr>
          <p:cNvSpPr txBox="1">
            <a:spLocks noChangeArrowheads="1"/>
          </p:cNvSpPr>
          <p:nvPr/>
        </p:nvSpPr>
        <p:spPr bwMode="auto">
          <a:xfrm>
            <a:off x="1941514" y="933451"/>
            <a:ext cx="8110537" cy="862013"/>
          </a:xfrm>
          <a:prstGeom prst="rect">
            <a:avLst/>
          </a:prstGeom>
          <a:solidFill>
            <a:schemeClr val="bg1"/>
          </a:solidFill>
          <a:ln w="28575" algn="ctr">
            <a:solidFill>
              <a:srgbClr val="29292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i="1">
                <a:solidFill>
                  <a:schemeClr val="tx1"/>
                </a:solidFill>
                <a:latin typeface="Arial" charset="0"/>
                <a:ea typeface="Arial Unicode MS" pitchFamily="34" charset="-128"/>
                <a:cs typeface="Arial Unicode MS" pitchFamily="34" charset="-128"/>
              </a:defRPr>
            </a:lvl1pPr>
            <a:lvl2pPr marL="742950" indent="-285750">
              <a:defRPr sz="2400" i="1">
                <a:solidFill>
                  <a:schemeClr val="tx1"/>
                </a:solidFill>
                <a:latin typeface="Arial" charset="0"/>
                <a:ea typeface="Arial Unicode MS" pitchFamily="34" charset="-128"/>
                <a:cs typeface="Arial Unicode MS" pitchFamily="34" charset="-128"/>
              </a:defRPr>
            </a:lvl2pPr>
            <a:lvl3pPr marL="1143000" indent="-228600">
              <a:defRPr sz="2400" i="1">
                <a:solidFill>
                  <a:schemeClr val="tx1"/>
                </a:solidFill>
                <a:latin typeface="Arial" charset="0"/>
                <a:ea typeface="Arial Unicode MS" pitchFamily="34" charset="-128"/>
                <a:cs typeface="Arial Unicode MS" pitchFamily="34" charset="-128"/>
              </a:defRPr>
            </a:lvl3pPr>
            <a:lvl4pPr marL="1600200" indent="-228600">
              <a:defRPr sz="2400" i="1">
                <a:solidFill>
                  <a:schemeClr val="tx1"/>
                </a:solidFill>
                <a:latin typeface="Arial" charset="0"/>
                <a:ea typeface="Arial Unicode MS" pitchFamily="34" charset="-128"/>
                <a:cs typeface="Arial Unicode MS" pitchFamily="34" charset="-128"/>
              </a:defRPr>
            </a:lvl4pPr>
            <a:lvl5pPr marL="2057400" indent="-228600">
              <a:defRPr sz="2400" i="1">
                <a:solidFill>
                  <a:schemeClr val="tx1"/>
                </a:solidFill>
                <a:latin typeface="Arial" charset="0"/>
                <a:ea typeface="Arial Unicode MS" pitchFamily="34" charset="-128"/>
                <a:cs typeface="Arial Unicode MS" pitchFamily="34" charset="-128"/>
              </a:defRPr>
            </a:lvl5pPr>
            <a:lvl6pPr marL="2514600" indent="-228600" algn="ctr" eaLnBrk="0" fontAlgn="base" hangingPunct="0">
              <a:spcBef>
                <a:spcPct val="0"/>
              </a:spcBef>
              <a:spcAft>
                <a:spcPct val="0"/>
              </a:spcAft>
              <a:defRPr sz="2400" i="1">
                <a:solidFill>
                  <a:schemeClr val="tx1"/>
                </a:solidFill>
                <a:latin typeface="Arial" charset="0"/>
                <a:ea typeface="Arial Unicode MS" pitchFamily="34" charset="-128"/>
                <a:cs typeface="Arial Unicode MS" pitchFamily="34" charset="-128"/>
              </a:defRPr>
            </a:lvl6pPr>
            <a:lvl7pPr marL="2971800" indent="-228600" algn="ctr" eaLnBrk="0" fontAlgn="base" hangingPunct="0">
              <a:spcBef>
                <a:spcPct val="0"/>
              </a:spcBef>
              <a:spcAft>
                <a:spcPct val="0"/>
              </a:spcAft>
              <a:defRPr sz="2400" i="1">
                <a:solidFill>
                  <a:schemeClr val="tx1"/>
                </a:solidFill>
                <a:latin typeface="Arial" charset="0"/>
                <a:ea typeface="Arial Unicode MS" pitchFamily="34" charset="-128"/>
                <a:cs typeface="Arial Unicode MS" pitchFamily="34" charset="-128"/>
              </a:defRPr>
            </a:lvl7pPr>
            <a:lvl8pPr marL="3429000" indent="-228600" algn="ctr" eaLnBrk="0" fontAlgn="base" hangingPunct="0">
              <a:spcBef>
                <a:spcPct val="0"/>
              </a:spcBef>
              <a:spcAft>
                <a:spcPct val="0"/>
              </a:spcAft>
              <a:defRPr sz="2400" i="1">
                <a:solidFill>
                  <a:schemeClr val="tx1"/>
                </a:solidFill>
                <a:latin typeface="Arial" charset="0"/>
                <a:ea typeface="Arial Unicode MS" pitchFamily="34" charset="-128"/>
                <a:cs typeface="Arial Unicode MS" pitchFamily="34" charset="-128"/>
              </a:defRPr>
            </a:lvl8pPr>
            <a:lvl9pPr marL="3886200" indent="-228600" algn="ctr" eaLnBrk="0" fontAlgn="base" hangingPunct="0">
              <a:spcBef>
                <a:spcPct val="0"/>
              </a:spcBef>
              <a:spcAft>
                <a:spcPct val="0"/>
              </a:spcAft>
              <a:defRPr sz="2400" i="1">
                <a:solidFill>
                  <a:schemeClr val="tx1"/>
                </a:solidFill>
                <a:latin typeface="Arial" charset="0"/>
                <a:ea typeface="Arial Unicode MS" pitchFamily="34" charset="-128"/>
                <a:cs typeface="Arial Unicode MS" pitchFamily="34" charset="-128"/>
              </a:defRPr>
            </a:lvl9pPr>
          </a:lstStyle>
          <a:p>
            <a:pPr marL="457200" indent="-457200" algn="ctr">
              <a:buFontTx/>
              <a:buAutoNum type="arabicPeriod"/>
              <a:defRPr/>
            </a:pPr>
            <a:r>
              <a:rPr lang="en-US" sz="2200" i="0" dirty="0">
                <a:solidFill>
                  <a:schemeClr val="tx1">
                    <a:lumMod val="50000"/>
                  </a:schemeClr>
                </a:solidFill>
                <a:latin typeface="+mn-lt"/>
              </a:rPr>
              <a:t>EMC effect driven by </a:t>
            </a:r>
            <a:r>
              <a:rPr lang="en-US" sz="2200" b="1" i="0" dirty="0">
                <a:solidFill>
                  <a:schemeClr val="tx1">
                    <a:lumMod val="50000"/>
                  </a:schemeClr>
                </a:solidFill>
                <a:latin typeface="+mn-lt"/>
              </a:rPr>
              <a:t>average density</a:t>
            </a:r>
            <a:r>
              <a:rPr lang="en-US" sz="2200" i="0" dirty="0">
                <a:solidFill>
                  <a:schemeClr val="tx1">
                    <a:lumMod val="50000"/>
                  </a:schemeClr>
                </a:solidFill>
                <a:latin typeface="+mn-lt"/>
              </a:rPr>
              <a:t>  of the nucleus             </a:t>
            </a:r>
          </a:p>
          <a:p>
            <a:pPr algn="ctr" eaLnBrk="1" hangingPunct="1">
              <a:defRPr/>
            </a:pPr>
            <a:r>
              <a:rPr lang="en-US" sz="1400" i="0" dirty="0">
                <a:solidFill>
                  <a:schemeClr val="tx1">
                    <a:lumMod val="50000"/>
                  </a:schemeClr>
                </a:solidFill>
                <a:latin typeface="+mn-lt"/>
              </a:rPr>
              <a:t>[J. Gomez, et al., PRD 94, 4348 (1994), Frankfurt and Strikman, Phys. Rept. 160 (1988) 235]</a:t>
            </a:r>
          </a:p>
          <a:p>
            <a:pPr algn="ctr" eaLnBrk="1" hangingPunct="1">
              <a:defRPr/>
            </a:pPr>
            <a:endParaRPr lang="en-US" sz="1400" i="0" dirty="0">
              <a:solidFill>
                <a:schemeClr val="tx1">
                  <a:lumMod val="50000"/>
                </a:schemeClr>
              </a:solidFill>
              <a:latin typeface="+mn-lt"/>
            </a:endParaRPr>
          </a:p>
        </p:txBody>
      </p:sp>
      <p:cxnSp>
        <p:nvCxnSpPr>
          <p:cNvPr id="45062" name="Straight Connector 3">
            <a:extLst>
              <a:ext uri="{FF2B5EF4-FFF2-40B4-BE49-F238E27FC236}">
                <a16:creationId xmlns:a16="http://schemas.microsoft.com/office/drawing/2014/main" id="{422059CA-C228-416A-93AF-47064C0A5D96}"/>
              </a:ext>
            </a:extLst>
          </p:cNvPr>
          <p:cNvCxnSpPr>
            <a:cxnSpLocks noChangeShapeType="1"/>
          </p:cNvCxnSpPr>
          <p:nvPr/>
        </p:nvCxnSpPr>
        <p:spPr bwMode="auto">
          <a:xfrm>
            <a:off x="1641476" y="933451"/>
            <a:ext cx="8602663" cy="862013"/>
          </a:xfrm>
          <a:prstGeom prst="line">
            <a:avLst/>
          </a:prstGeom>
          <a:noFill/>
          <a:ln w="19050" algn="ctr">
            <a:solidFill>
              <a:srgbClr val="7030A0"/>
            </a:solidFill>
            <a:round/>
            <a:headEnd/>
            <a:tailEnd/>
          </a:ln>
          <a:extLst>
            <a:ext uri="{909E8E84-426E-40DD-AFC4-6F175D3DCCD1}">
              <a14:hiddenFill xmlns:a14="http://schemas.microsoft.com/office/drawing/2010/main">
                <a:noFill/>
              </a14:hiddenFill>
            </a:ext>
          </a:extLst>
        </p:spPr>
      </p:cxnSp>
      <p:cxnSp>
        <p:nvCxnSpPr>
          <p:cNvPr id="45063" name="Straight Connector 9">
            <a:extLst>
              <a:ext uri="{FF2B5EF4-FFF2-40B4-BE49-F238E27FC236}">
                <a16:creationId xmlns:a16="http://schemas.microsoft.com/office/drawing/2014/main" id="{E2440B5C-C60A-4264-8ECC-5039C2CE5F88}"/>
              </a:ext>
            </a:extLst>
          </p:cNvPr>
          <p:cNvCxnSpPr>
            <a:cxnSpLocks noChangeShapeType="1"/>
          </p:cNvCxnSpPr>
          <p:nvPr/>
        </p:nvCxnSpPr>
        <p:spPr bwMode="auto">
          <a:xfrm flipV="1">
            <a:off x="1793876" y="933451"/>
            <a:ext cx="8264525" cy="652463"/>
          </a:xfrm>
          <a:prstGeom prst="line">
            <a:avLst/>
          </a:prstGeom>
          <a:noFill/>
          <a:ln w="19050" algn="ctr">
            <a:solidFill>
              <a:srgbClr val="7030A0"/>
            </a:solidFill>
            <a:round/>
            <a:headEnd/>
            <a:tailEnd/>
          </a:ln>
          <a:extLst>
            <a:ext uri="{909E8E84-426E-40DD-AFC4-6F175D3DCCD1}">
              <a14:hiddenFill xmlns:a14="http://schemas.microsoft.com/office/drawing/2010/main">
                <a:noFill/>
              </a14:hiddenFill>
            </a:ext>
          </a:extLst>
        </p:spPr>
      </p:cxnSp>
      <p:grpSp>
        <p:nvGrpSpPr>
          <p:cNvPr id="30728" name="Group 15">
            <a:extLst>
              <a:ext uri="{FF2B5EF4-FFF2-40B4-BE49-F238E27FC236}">
                <a16:creationId xmlns:a16="http://schemas.microsoft.com/office/drawing/2014/main" id="{098FD0AF-DC23-4280-B448-A8FB39416671}"/>
              </a:ext>
            </a:extLst>
          </p:cNvPr>
          <p:cNvGrpSpPr>
            <a:grpSpLocks/>
          </p:cNvGrpSpPr>
          <p:nvPr/>
        </p:nvGrpSpPr>
        <p:grpSpPr bwMode="auto">
          <a:xfrm>
            <a:off x="8016875" y="4797425"/>
            <a:ext cx="1536700" cy="1074738"/>
            <a:chOff x="7145135" y="5218238"/>
            <a:chExt cx="1536200" cy="1075340"/>
          </a:xfrm>
        </p:grpSpPr>
        <p:cxnSp>
          <p:nvCxnSpPr>
            <p:cNvPr id="12" name="Straight Arrow Connector 11">
              <a:extLst>
                <a:ext uri="{FF2B5EF4-FFF2-40B4-BE49-F238E27FC236}">
                  <a16:creationId xmlns:a16="http://schemas.microsoft.com/office/drawing/2014/main" id="{7B8EE2CC-8CE3-4708-8F35-27FAA6A72451}"/>
                </a:ext>
              </a:extLst>
            </p:cNvPr>
            <p:cNvCxnSpPr>
              <a:cxnSpLocks noChangeAspect="1"/>
            </p:cNvCxnSpPr>
            <p:nvPr/>
          </p:nvCxnSpPr>
          <p:spPr bwMode="auto">
            <a:xfrm>
              <a:off x="8157630" y="5928248"/>
              <a:ext cx="523705" cy="365330"/>
            </a:xfrm>
            <a:prstGeom prst="straightConnector1">
              <a:avLst/>
            </a:prstGeom>
            <a:noFill/>
            <a:ln w="31750" cap="flat" cmpd="sng" algn="ctr">
              <a:solidFill>
                <a:schemeClr val="bg2">
                  <a:lumMod val="10000"/>
                </a:schemeClr>
              </a:solidFill>
              <a:prstDash val="solid"/>
              <a:round/>
              <a:headEnd type="none" w="med" len="med"/>
              <a:tailEnd type="arrow"/>
            </a:ln>
            <a:effectLst/>
          </p:spPr>
        </p:cxnSp>
        <p:cxnSp>
          <p:nvCxnSpPr>
            <p:cNvPr id="13" name="Straight Arrow Connector 12">
              <a:extLst>
                <a:ext uri="{FF2B5EF4-FFF2-40B4-BE49-F238E27FC236}">
                  <a16:creationId xmlns:a16="http://schemas.microsoft.com/office/drawing/2014/main" id="{1843A5F6-448C-4CBC-8E86-CF5626FB9E2B}"/>
                </a:ext>
              </a:extLst>
            </p:cNvPr>
            <p:cNvCxnSpPr>
              <a:cxnSpLocks noChangeAspect="1"/>
            </p:cNvCxnSpPr>
            <p:nvPr/>
          </p:nvCxnSpPr>
          <p:spPr bwMode="auto">
            <a:xfrm>
              <a:off x="7145135" y="5218238"/>
              <a:ext cx="523705" cy="365330"/>
            </a:xfrm>
            <a:prstGeom prst="straightConnector1">
              <a:avLst/>
            </a:prstGeom>
            <a:noFill/>
            <a:ln w="31750" cap="flat" cmpd="sng" algn="ctr">
              <a:solidFill>
                <a:schemeClr val="bg2">
                  <a:lumMod val="10000"/>
                </a:schemeClr>
              </a:solidFill>
              <a:prstDash val="solid"/>
              <a:round/>
              <a:headEnd type="arrow" w="med" len="med"/>
              <a:tailEnd type="none"/>
            </a:ln>
            <a:effectLst/>
          </p:spPr>
        </p:cxnSp>
        <p:sp>
          <p:nvSpPr>
            <p:cNvPr id="14" name="Oval 15">
              <a:extLst>
                <a:ext uri="{FF2B5EF4-FFF2-40B4-BE49-F238E27FC236}">
                  <a16:creationId xmlns:a16="http://schemas.microsoft.com/office/drawing/2014/main" id="{C991BF57-88AB-464C-B114-3B4844CC611F}"/>
                </a:ext>
              </a:extLst>
            </p:cNvPr>
            <p:cNvSpPr>
              <a:spLocks noChangeAspect="1" noChangeArrowheads="1"/>
            </p:cNvSpPr>
            <p:nvPr/>
          </p:nvSpPr>
          <p:spPr bwMode="auto">
            <a:xfrm>
              <a:off x="7610122" y="5478734"/>
              <a:ext cx="388810" cy="389156"/>
            </a:xfrm>
            <a:prstGeom prst="ellipse">
              <a:avLst/>
            </a:prstGeom>
            <a:gradFill rotWithShape="0">
              <a:gsLst>
                <a:gs pos="0">
                  <a:schemeClr val="accent2"/>
                </a:gs>
                <a:gs pos="100000">
                  <a:schemeClr val="accent2">
                    <a:gamma/>
                    <a:shade val="0"/>
                    <a:invGamma/>
                  </a:schemeClr>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atin typeface="Arial" charset="0"/>
                <a:ea typeface="Arial Unicode MS" panose="020B0604020202020204" pitchFamily="34" charset="-128"/>
                <a:cs typeface="Arial Unicode MS" panose="020B0604020202020204" pitchFamily="34" charset="-128"/>
              </a:endParaRPr>
            </a:p>
          </p:txBody>
        </p:sp>
        <p:sp>
          <p:nvSpPr>
            <p:cNvPr id="45089" name="Oval 16">
              <a:extLst>
                <a:ext uri="{FF2B5EF4-FFF2-40B4-BE49-F238E27FC236}">
                  <a16:creationId xmlns:a16="http://schemas.microsoft.com/office/drawing/2014/main" id="{B7DCA498-FE29-4539-A392-88163E84CBAF}"/>
                </a:ext>
              </a:extLst>
            </p:cNvPr>
            <p:cNvSpPr>
              <a:spLocks noChangeAspect="1" noChangeArrowheads="1"/>
            </p:cNvSpPr>
            <p:nvPr/>
          </p:nvSpPr>
          <p:spPr bwMode="auto">
            <a:xfrm>
              <a:off x="7820760" y="5616356"/>
              <a:ext cx="388620" cy="388620"/>
            </a:xfrm>
            <a:prstGeom prst="ellipse">
              <a:avLst/>
            </a:prstGeom>
            <a:gradFill rotWithShape="0">
              <a:gsLst>
                <a:gs pos="0">
                  <a:srgbClr val="CC0000"/>
                </a:gs>
                <a:gs pos="100000">
                  <a:srgbClr val="000000"/>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endParaRPr lang="en-US" altLang="en-US">
                <a:latin typeface="Arial" panose="020B0604020202020204" pitchFamily="34" charset="0"/>
              </a:endParaRPr>
            </a:p>
          </p:txBody>
        </p:sp>
      </p:grpSp>
      <p:cxnSp>
        <p:nvCxnSpPr>
          <p:cNvPr id="17" name="Straight Arrow Connector 16">
            <a:extLst>
              <a:ext uri="{FF2B5EF4-FFF2-40B4-BE49-F238E27FC236}">
                <a16:creationId xmlns:a16="http://schemas.microsoft.com/office/drawing/2014/main" id="{3D5E2664-6217-4882-A739-B3C9FDAB4199}"/>
              </a:ext>
            </a:extLst>
          </p:cNvPr>
          <p:cNvCxnSpPr>
            <a:cxnSpLocks noChangeAspect="1"/>
          </p:cNvCxnSpPr>
          <p:nvPr/>
        </p:nvCxnSpPr>
        <p:spPr bwMode="auto">
          <a:xfrm>
            <a:off x="3603625" y="5764214"/>
            <a:ext cx="230188" cy="161925"/>
          </a:xfrm>
          <a:prstGeom prst="straightConnector1">
            <a:avLst/>
          </a:prstGeom>
          <a:noFill/>
          <a:ln w="31750" cap="flat" cmpd="sng" algn="ctr">
            <a:solidFill>
              <a:schemeClr val="bg2">
                <a:lumMod val="10000"/>
              </a:schemeClr>
            </a:solidFill>
            <a:prstDash val="solid"/>
            <a:round/>
            <a:headEnd type="arrow" w="med" len="med"/>
            <a:tailEnd type="none"/>
          </a:ln>
          <a:effectLst/>
        </p:spPr>
      </p:cxnSp>
      <p:grpSp>
        <p:nvGrpSpPr>
          <p:cNvPr id="30730" name="Group 15">
            <a:extLst>
              <a:ext uri="{FF2B5EF4-FFF2-40B4-BE49-F238E27FC236}">
                <a16:creationId xmlns:a16="http://schemas.microsoft.com/office/drawing/2014/main" id="{9F6A221F-5289-4302-9FC2-03616FEEA880}"/>
              </a:ext>
            </a:extLst>
          </p:cNvPr>
          <p:cNvGrpSpPr>
            <a:grpSpLocks/>
          </p:cNvGrpSpPr>
          <p:nvPr/>
        </p:nvGrpSpPr>
        <p:grpSpPr bwMode="auto">
          <a:xfrm>
            <a:off x="3303588" y="4956175"/>
            <a:ext cx="1536700" cy="1073150"/>
            <a:chOff x="7145135" y="5218238"/>
            <a:chExt cx="1536200" cy="1075340"/>
          </a:xfrm>
        </p:grpSpPr>
        <p:cxnSp>
          <p:nvCxnSpPr>
            <p:cNvPr id="30" name="Straight Arrow Connector 29">
              <a:extLst>
                <a:ext uri="{FF2B5EF4-FFF2-40B4-BE49-F238E27FC236}">
                  <a16:creationId xmlns:a16="http://schemas.microsoft.com/office/drawing/2014/main" id="{E48A941A-8366-429A-B30C-E875E2BEF61D}"/>
                </a:ext>
              </a:extLst>
            </p:cNvPr>
            <p:cNvCxnSpPr>
              <a:cxnSpLocks noChangeAspect="1"/>
            </p:cNvCxnSpPr>
            <p:nvPr/>
          </p:nvCxnSpPr>
          <p:spPr bwMode="auto">
            <a:xfrm>
              <a:off x="8157630" y="5927708"/>
              <a:ext cx="523705" cy="365870"/>
            </a:xfrm>
            <a:prstGeom prst="straightConnector1">
              <a:avLst/>
            </a:prstGeom>
            <a:noFill/>
            <a:ln w="31750" cap="flat" cmpd="sng" algn="ctr">
              <a:solidFill>
                <a:schemeClr val="bg2">
                  <a:lumMod val="10000"/>
                </a:schemeClr>
              </a:solidFill>
              <a:prstDash val="solid"/>
              <a:round/>
              <a:headEnd type="none" w="med" len="med"/>
              <a:tailEnd type="arrow"/>
            </a:ln>
            <a:effectLst/>
          </p:spPr>
        </p:cxnSp>
        <p:cxnSp>
          <p:nvCxnSpPr>
            <p:cNvPr id="31" name="Straight Arrow Connector 30">
              <a:extLst>
                <a:ext uri="{FF2B5EF4-FFF2-40B4-BE49-F238E27FC236}">
                  <a16:creationId xmlns:a16="http://schemas.microsoft.com/office/drawing/2014/main" id="{1F2415FB-A659-40E0-ADAF-C5D1FD6519DB}"/>
                </a:ext>
              </a:extLst>
            </p:cNvPr>
            <p:cNvCxnSpPr>
              <a:cxnSpLocks noChangeAspect="1"/>
            </p:cNvCxnSpPr>
            <p:nvPr/>
          </p:nvCxnSpPr>
          <p:spPr bwMode="auto">
            <a:xfrm>
              <a:off x="7145135" y="5218238"/>
              <a:ext cx="523705" cy="365870"/>
            </a:xfrm>
            <a:prstGeom prst="straightConnector1">
              <a:avLst/>
            </a:prstGeom>
            <a:noFill/>
            <a:ln w="31750" cap="flat" cmpd="sng" algn="ctr">
              <a:solidFill>
                <a:schemeClr val="bg2">
                  <a:lumMod val="10000"/>
                </a:schemeClr>
              </a:solidFill>
              <a:prstDash val="solid"/>
              <a:round/>
              <a:headEnd type="arrow" w="med" len="med"/>
              <a:tailEnd type="none"/>
            </a:ln>
            <a:effectLst/>
          </p:spPr>
        </p:cxnSp>
        <p:sp>
          <p:nvSpPr>
            <p:cNvPr id="32" name="Oval 15">
              <a:extLst>
                <a:ext uri="{FF2B5EF4-FFF2-40B4-BE49-F238E27FC236}">
                  <a16:creationId xmlns:a16="http://schemas.microsoft.com/office/drawing/2014/main" id="{10243DBD-E111-406D-80ED-32673F6009F3}"/>
                </a:ext>
              </a:extLst>
            </p:cNvPr>
            <p:cNvSpPr>
              <a:spLocks noChangeAspect="1" noChangeArrowheads="1"/>
            </p:cNvSpPr>
            <p:nvPr/>
          </p:nvSpPr>
          <p:spPr bwMode="auto">
            <a:xfrm>
              <a:off x="7610121" y="5479119"/>
              <a:ext cx="388811" cy="388140"/>
            </a:xfrm>
            <a:prstGeom prst="ellipse">
              <a:avLst/>
            </a:prstGeom>
            <a:gradFill rotWithShape="0">
              <a:gsLst>
                <a:gs pos="0">
                  <a:schemeClr val="accent2"/>
                </a:gs>
                <a:gs pos="100000">
                  <a:schemeClr val="accent2">
                    <a:gamma/>
                    <a:shade val="0"/>
                    <a:invGamma/>
                  </a:schemeClr>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atin typeface="Arial" charset="0"/>
                <a:ea typeface="Arial Unicode MS" panose="020B0604020202020204" pitchFamily="34" charset="-128"/>
                <a:cs typeface="Arial Unicode MS" panose="020B0604020202020204" pitchFamily="34" charset="-128"/>
              </a:endParaRPr>
            </a:p>
          </p:txBody>
        </p:sp>
        <p:sp>
          <p:nvSpPr>
            <p:cNvPr id="45085" name="Oval 16">
              <a:extLst>
                <a:ext uri="{FF2B5EF4-FFF2-40B4-BE49-F238E27FC236}">
                  <a16:creationId xmlns:a16="http://schemas.microsoft.com/office/drawing/2014/main" id="{74B249AF-C823-4A0C-9D3C-89B1F8F34B60}"/>
                </a:ext>
              </a:extLst>
            </p:cNvPr>
            <p:cNvSpPr>
              <a:spLocks noChangeAspect="1" noChangeArrowheads="1"/>
            </p:cNvSpPr>
            <p:nvPr/>
          </p:nvSpPr>
          <p:spPr bwMode="auto">
            <a:xfrm>
              <a:off x="7820760" y="5616356"/>
              <a:ext cx="388620" cy="388620"/>
            </a:xfrm>
            <a:prstGeom prst="ellipse">
              <a:avLst/>
            </a:prstGeom>
            <a:gradFill rotWithShape="0">
              <a:gsLst>
                <a:gs pos="0">
                  <a:srgbClr val="CC0000"/>
                </a:gs>
                <a:gs pos="100000">
                  <a:srgbClr val="000000"/>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endParaRPr lang="en-US" altLang="en-US">
                <a:latin typeface="Arial" panose="020B0604020202020204" pitchFamily="34" charset="0"/>
              </a:endParaRPr>
            </a:p>
          </p:txBody>
        </p:sp>
      </p:grpSp>
      <p:grpSp>
        <p:nvGrpSpPr>
          <p:cNvPr id="30731" name="Group 15">
            <a:extLst>
              <a:ext uri="{FF2B5EF4-FFF2-40B4-BE49-F238E27FC236}">
                <a16:creationId xmlns:a16="http://schemas.microsoft.com/office/drawing/2014/main" id="{235103B6-E599-4C84-BA66-95450E41BD0B}"/>
              </a:ext>
            </a:extLst>
          </p:cNvPr>
          <p:cNvGrpSpPr>
            <a:grpSpLocks/>
          </p:cNvGrpSpPr>
          <p:nvPr/>
        </p:nvGrpSpPr>
        <p:grpSpPr bwMode="auto">
          <a:xfrm>
            <a:off x="3744914" y="5778501"/>
            <a:ext cx="600075" cy="525463"/>
            <a:chOff x="7610122" y="5478734"/>
            <a:chExt cx="599258" cy="526242"/>
          </a:xfrm>
        </p:grpSpPr>
        <p:sp>
          <p:nvSpPr>
            <p:cNvPr id="28" name="Oval 15">
              <a:extLst>
                <a:ext uri="{FF2B5EF4-FFF2-40B4-BE49-F238E27FC236}">
                  <a16:creationId xmlns:a16="http://schemas.microsoft.com/office/drawing/2014/main" id="{43A48FA5-48CD-48EE-9634-CB7A95E26FE1}"/>
                </a:ext>
              </a:extLst>
            </p:cNvPr>
            <p:cNvSpPr>
              <a:spLocks noChangeAspect="1" noChangeArrowheads="1"/>
            </p:cNvSpPr>
            <p:nvPr/>
          </p:nvSpPr>
          <p:spPr bwMode="auto">
            <a:xfrm>
              <a:off x="7610122" y="5478734"/>
              <a:ext cx="388407" cy="389515"/>
            </a:xfrm>
            <a:prstGeom prst="ellipse">
              <a:avLst/>
            </a:prstGeom>
            <a:gradFill rotWithShape="0">
              <a:gsLst>
                <a:gs pos="0">
                  <a:schemeClr val="accent2"/>
                </a:gs>
                <a:gs pos="100000">
                  <a:schemeClr val="accent2">
                    <a:gamma/>
                    <a:shade val="0"/>
                    <a:invGamma/>
                  </a:schemeClr>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atin typeface="Arial" charset="0"/>
                <a:ea typeface="Arial Unicode MS" panose="020B0604020202020204" pitchFamily="34" charset="-128"/>
                <a:cs typeface="Arial Unicode MS" panose="020B0604020202020204" pitchFamily="34" charset="-128"/>
              </a:endParaRPr>
            </a:p>
          </p:txBody>
        </p:sp>
        <p:sp>
          <p:nvSpPr>
            <p:cNvPr id="45081" name="Oval 16">
              <a:extLst>
                <a:ext uri="{FF2B5EF4-FFF2-40B4-BE49-F238E27FC236}">
                  <a16:creationId xmlns:a16="http://schemas.microsoft.com/office/drawing/2014/main" id="{B0D7F438-A11F-4FCA-B09D-0A461B19A394}"/>
                </a:ext>
              </a:extLst>
            </p:cNvPr>
            <p:cNvSpPr>
              <a:spLocks noChangeAspect="1" noChangeArrowheads="1"/>
            </p:cNvSpPr>
            <p:nvPr/>
          </p:nvSpPr>
          <p:spPr bwMode="auto">
            <a:xfrm>
              <a:off x="7820760" y="5616356"/>
              <a:ext cx="388620" cy="388620"/>
            </a:xfrm>
            <a:prstGeom prst="ellipse">
              <a:avLst/>
            </a:prstGeom>
            <a:gradFill rotWithShape="0">
              <a:gsLst>
                <a:gs pos="0">
                  <a:srgbClr val="CC0000"/>
                </a:gs>
                <a:gs pos="100000">
                  <a:srgbClr val="000000"/>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endParaRPr lang="en-US" altLang="en-US">
                <a:latin typeface="Arial" panose="020B0604020202020204" pitchFamily="34" charset="0"/>
              </a:endParaRPr>
            </a:p>
          </p:txBody>
        </p:sp>
      </p:grpSp>
      <p:grpSp>
        <p:nvGrpSpPr>
          <p:cNvPr id="30732" name="Group 1">
            <a:extLst>
              <a:ext uri="{FF2B5EF4-FFF2-40B4-BE49-F238E27FC236}">
                <a16:creationId xmlns:a16="http://schemas.microsoft.com/office/drawing/2014/main" id="{B382F6EA-6440-4564-A9FA-1C6758BB831E}"/>
              </a:ext>
            </a:extLst>
          </p:cNvPr>
          <p:cNvGrpSpPr>
            <a:grpSpLocks/>
          </p:cNvGrpSpPr>
          <p:nvPr/>
        </p:nvGrpSpPr>
        <p:grpSpPr bwMode="auto">
          <a:xfrm>
            <a:off x="2147889" y="5656263"/>
            <a:ext cx="922337" cy="647700"/>
            <a:chOff x="1632035" y="5717381"/>
            <a:chExt cx="922337" cy="647700"/>
          </a:xfrm>
        </p:grpSpPr>
        <p:cxnSp>
          <p:nvCxnSpPr>
            <p:cNvPr id="20" name="Straight Arrow Connector 19">
              <a:extLst>
                <a:ext uri="{FF2B5EF4-FFF2-40B4-BE49-F238E27FC236}">
                  <a16:creationId xmlns:a16="http://schemas.microsoft.com/office/drawing/2014/main" id="{2FC6EB37-92E1-441C-9FDB-35F3DE14B41A}"/>
                </a:ext>
              </a:extLst>
            </p:cNvPr>
            <p:cNvCxnSpPr>
              <a:cxnSpLocks noChangeAspect="1"/>
            </p:cNvCxnSpPr>
            <p:nvPr/>
          </p:nvCxnSpPr>
          <p:spPr bwMode="auto">
            <a:xfrm>
              <a:off x="2351172" y="6223793"/>
              <a:ext cx="203200" cy="141288"/>
            </a:xfrm>
            <a:prstGeom prst="straightConnector1">
              <a:avLst/>
            </a:prstGeom>
            <a:noFill/>
            <a:ln w="31750" cap="flat" cmpd="sng" algn="ctr">
              <a:solidFill>
                <a:schemeClr val="bg2">
                  <a:lumMod val="10000"/>
                </a:schemeClr>
              </a:solidFill>
              <a:prstDash val="solid"/>
              <a:round/>
              <a:headEnd type="none" w="med" len="med"/>
              <a:tailEnd type="arrow"/>
            </a:ln>
            <a:effectLst/>
          </p:spPr>
        </p:cxnSp>
        <p:cxnSp>
          <p:nvCxnSpPr>
            <p:cNvPr id="21" name="Straight Arrow Connector 20">
              <a:extLst>
                <a:ext uri="{FF2B5EF4-FFF2-40B4-BE49-F238E27FC236}">
                  <a16:creationId xmlns:a16="http://schemas.microsoft.com/office/drawing/2014/main" id="{B001AB99-CA83-4E2F-8D40-5F349482879C}"/>
                </a:ext>
              </a:extLst>
            </p:cNvPr>
            <p:cNvCxnSpPr>
              <a:cxnSpLocks noChangeAspect="1"/>
            </p:cNvCxnSpPr>
            <p:nvPr/>
          </p:nvCxnSpPr>
          <p:spPr bwMode="auto">
            <a:xfrm>
              <a:off x="1632035" y="5717381"/>
              <a:ext cx="230187" cy="161925"/>
            </a:xfrm>
            <a:prstGeom prst="straightConnector1">
              <a:avLst/>
            </a:prstGeom>
            <a:noFill/>
            <a:ln w="31750" cap="flat" cmpd="sng" algn="ctr">
              <a:solidFill>
                <a:schemeClr val="bg2">
                  <a:lumMod val="10000"/>
                </a:schemeClr>
              </a:solidFill>
              <a:prstDash val="solid"/>
              <a:round/>
              <a:headEnd type="arrow" w="med" len="med"/>
              <a:tailEnd type="none"/>
            </a:ln>
            <a:effectLst/>
          </p:spPr>
        </p:cxnSp>
        <p:sp>
          <p:nvSpPr>
            <p:cNvPr id="45078" name="Oval 16">
              <a:extLst>
                <a:ext uri="{FF2B5EF4-FFF2-40B4-BE49-F238E27FC236}">
                  <a16:creationId xmlns:a16="http://schemas.microsoft.com/office/drawing/2014/main" id="{E0847415-F6B2-406C-A3EC-5F4160ED1372}"/>
                </a:ext>
              </a:extLst>
            </p:cNvPr>
            <p:cNvSpPr>
              <a:spLocks noChangeAspect="1" noChangeArrowheads="1"/>
            </p:cNvSpPr>
            <p:nvPr/>
          </p:nvSpPr>
          <p:spPr bwMode="auto">
            <a:xfrm>
              <a:off x="2014853" y="5912344"/>
              <a:ext cx="388746" cy="388346"/>
            </a:xfrm>
            <a:prstGeom prst="ellipse">
              <a:avLst/>
            </a:prstGeom>
            <a:gradFill rotWithShape="0">
              <a:gsLst>
                <a:gs pos="0">
                  <a:srgbClr val="CC0000"/>
                </a:gs>
                <a:gs pos="100000">
                  <a:srgbClr val="000000"/>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endParaRPr lang="en-US" altLang="en-US">
                <a:latin typeface="Arial" panose="020B0604020202020204" pitchFamily="34" charset="0"/>
              </a:endParaRPr>
            </a:p>
          </p:txBody>
        </p:sp>
        <p:sp>
          <p:nvSpPr>
            <p:cNvPr id="45079" name="Oval 16">
              <a:extLst>
                <a:ext uri="{FF2B5EF4-FFF2-40B4-BE49-F238E27FC236}">
                  <a16:creationId xmlns:a16="http://schemas.microsoft.com/office/drawing/2014/main" id="{E4495634-D67F-4A21-9493-44598EF52521}"/>
                </a:ext>
              </a:extLst>
            </p:cNvPr>
            <p:cNvSpPr>
              <a:spLocks noChangeAspect="1" noChangeArrowheads="1"/>
            </p:cNvSpPr>
            <p:nvPr/>
          </p:nvSpPr>
          <p:spPr bwMode="auto">
            <a:xfrm>
              <a:off x="1777254" y="5718171"/>
              <a:ext cx="388746" cy="388346"/>
            </a:xfrm>
            <a:prstGeom prst="ellipse">
              <a:avLst/>
            </a:prstGeom>
            <a:gradFill rotWithShape="0">
              <a:gsLst>
                <a:gs pos="0">
                  <a:srgbClr val="CC0000"/>
                </a:gs>
                <a:gs pos="100000">
                  <a:srgbClr val="000000"/>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endParaRPr lang="en-US" altLang="en-US">
                <a:latin typeface="Arial" panose="020B0604020202020204" pitchFamily="34" charset="0"/>
              </a:endParaRPr>
            </a:p>
          </p:txBody>
        </p:sp>
      </p:grpSp>
      <p:cxnSp>
        <p:nvCxnSpPr>
          <p:cNvPr id="26" name="Straight Arrow Connector 25">
            <a:extLst>
              <a:ext uri="{FF2B5EF4-FFF2-40B4-BE49-F238E27FC236}">
                <a16:creationId xmlns:a16="http://schemas.microsoft.com/office/drawing/2014/main" id="{71E3DBDF-1205-4A52-80A3-318271442A18}"/>
              </a:ext>
            </a:extLst>
          </p:cNvPr>
          <p:cNvCxnSpPr>
            <a:cxnSpLocks noChangeAspect="1"/>
          </p:cNvCxnSpPr>
          <p:nvPr/>
        </p:nvCxnSpPr>
        <p:spPr bwMode="auto">
          <a:xfrm>
            <a:off x="4300538" y="6203950"/>
            <a:ext cx="203200" cy="141288"/>
          </a:xfrm>
          <a:prstGeom prst="straightConnector1">
            <a:avLst/>
          </a:prstGeom>
          <a:noFill/>
          <a:ln w="31750" cap="flat" cmpd="sng" algn="ctr">
            <a:solidFill>
              <a:schemeClr val="bg2">
                <a:lumMod val="10000"/>
              </a:schemeClr>
            </a:solidFill>
            <a:prstDash val="solid"/>
            <a:round/>
            <a:headEnd type="none" w="med" len="med"/>
            <a:tailEnd type="arrow"/>
          </a:ln>
          <a:effectLst/>
        </p:spPr>
      </p:cxnSp>
      <p:grpSp>
        <p:nvGrpSpPr>
          <p:cNvPr id="30734" name="Group 2">
            <a:extLst>
              <a:ext uri="{FF2B5EF4-FFF2-40B4-BE49-F238E27FC236}">
                <a16:creationId xmlns:a16="http://schemas.microsoft.com/office/drawing/2014/main" id="{EE0AF253-749E-49FF-9301-8F54D2EF4C22}"/>
              </a:ext>
            </a:extLst>
          </p:cNvPr>
          <p:cNvGrpSpPr>
            <a:grpSpLocks/>
          </p:cNvGrpSpPr>
          <p:nvPr/>
        </p:nvGrpSpPr>
        <p:grpSpPr bwMode="auto">
          <a:xfrm>
            <a:off x="2171701" y="4943476"/>
            <a:ext cx="893763" cy="625475"/>
            <a:chOff x="1682835" y="3036094"/>
            <a:chExt cx="893762" cy="625475"/>
          </a:xfrm>
        </p:grpSpPr>
        <p:cxnSp>
          <p:nvCxnSpPr>
            <p:cNvPr id="16" name="Straight Arrow Connector 15">
              <a:extLst>
                <a:ext uri="{FF2B5EF4-FFF2-40B4-BE49-F238E27FC236}">
                  <a16:creationId xmlns:a16="http://schemas.microsoft.com/office/drawing/2014/main" id="{EAA4B369-995C-4900-8643-A9CCA13E19D5}"/>
                </a:ext>
              </a:extLst>
            </p:cNvPr>
            <p:cNvCxnSpPr>
              <a:cxnSpLocks noChangeAspect="1"/>
            </p:cNvCxnSpPr>
            <p:nvPr/>
          </p:nvCxnSpPr>
          <p:spPr bwMode="auto">
            <a:xfrm>
              <a:off x="1682835" y="3036094"/>
              <a:ext cx="231775" cy="161925"/>
            </a:xfrm>
            <a:prstGeom prst="straightConnector1">
              <a:avLst/>
            </a:prstGeom>
            <a:noFill/>
            <a:ln w="31750" cap="flat" cmpd="sng" algn="ctr">
              <a:solidFill>
                <a:schemeClr val="bg2">
                  <a:lumMod val="10000"/>
                </a:schemeClr>
              </a:solidFill>
              <a:prstDash val="solid"/>
              <a:round/>
              <a:headEnd type="arrow" w="med" len="med"/>
              <a:tailEnd type="none"/>
            </a:ln>
            <a:effectLst/>
          </p:spPr>
        </p:cxnSp>
        <p:sp>
          <p:nvSpPr>
            <p:cNvPr id="23" name="Oval 15">
              <a:extLst>
                <a:ext uri="{FF2B5EF4-FFF2-40B4-BE49-F238E27FC236}">
                  <a16:creationId xmlns:a16="http://schemas.microsoft.com/office/drawing/2014/main" id="{A758B8AE-29AB-4F4D-8447-A79620FD1243}"/>
                </a:ext>
              </a:extLst>
            </p:cNvPr>
            <p:cNvSpPr>
              <a:spLocks noChangeAspect="1" noChangeArrowheads="1"/>
            </p:cNvSpPr>
            <p:nvPr/>
          </p:nvSpPr>
          <p:spPr bwMode="auto">
            <a:xfrm>
              <a:off x="1825710" y="3063082"/>
              <a:ext cx="388938" cy="388937"/>
            </a:xfrm>
            <a:prstGeom prst="ellipse">
              <a:avLst/>
            </a:prstGeom>
            <a:gradFill rotWithShape="0">
              <a:gsLst>
                <a:gs pos="0">
                  <a:schemeClr val="accent2"/>
                </a:gs>
                <a:gs pos="100000">
                  <a:schemeClr val="accent2">
                    <a:gamma/>
                    <a:shade val="0"/>
                    <a:invGamma/>
                  </a:schemeClr>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atin typeface="Arial" charset="0"/>
                <a:ea typeface="Arial Unicode MS" panose="020B0604020202020204" pitchFamily="34" charset="-128"/>
                <a:cs typeface="Arial Unicode MS" panose="020B0604020202020204" pitchFamily="34" charset="-128"/>
              </a:endParaRPr>
            </a:p>
          </p:txBody>
        </p:sp>
        <p:sp>
          <p:nvSpPr>
            <p:cNvPr id="24" name="Oval 15">
              <a:extLst>
                <a:ext uri="{FF2B5EF4-FFF2-40B4-BE49-F238E27FC236}">
                  <a16:creationId xmlns:a16="http://schemas.microsoft.com/office/drawing/2014/main" id="{45D1D11E-F3A2-4C9F-807E-9B5438B65939}"/>
                </a:ext>
              </a:extLst>
            </p:cNvPr>
            <p:cNvSpPr>
              <a:spLocks noChangeAspect="1" noChangeArrowheads="1"/>
            </p:cNvSpPr>
            <p:nvPr/>
          </p:nvSpPr>
          <p:spPr bwMode="auto">
            <a:xfrm>
              <a:off x="2036848" y="3217069"/>
              <a:ext cx="388937" cy="388938"/>
            </a:xfrm>
            <a:prstGeom prst="ellipse">
              <a:avLst/>
            </a:prstGeom>
            <a:gradFill rotWithShape="0">
              <a:gsLst>
                <a:gs pos="0">
                  <a:schemeClr val="accent2"/>
                </a:gs>
                <a:gs pos="100000">
                  <a:schemeClr val="accent2">
                    <a:gamma/>
                    <a:shade val="0"/>
                    <a:invGamma/>
                  </a:schemeClr>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atin typeface="Arial" charset="0"/>
                <a:ea typeface="Arial Unicode MS" panose="020B0604020202020204" pitchFamily="34" charset="-128"/>
                <a:cs typeface="Arial Unicode MS" panose="020B0604020202020204" pitchFamily="34" charset="-128"/>
              </a:endParaRPr>
            </a:p>
          </p:txBody>
        </p:sp>
        <p:cxnSp>
          <p:nvCxnSpPr>
            <p:cNvPr id="27" name="Straight Arrow Connector 26">
              <a:extLst>
                <a:ext uri="{FF2B5EF4-FFF2-40B4-BE49-F238E27FC236}">
                  <a16:creationId xmlns:a16="http://schemas.microsoft.com/office/drawing/2014/main" id="{2D200487-2728-4914-9A2E-7B4ADF376133}"/>
                </a:ext>
              </a:extLst>
            </p:cNvPr>
            <p:cNvCxnSpPr>
              <a:cxnSpLocks noChangeAspect="1"/>
            </p:cNvCxnSpPr>
            <p:nvPr/>
          </p:nvCxnSpPr>
          <p:spPr bwMode="auto">
            <a:xfrm>
              <a:off x="2373397" y="3520282"/>
              <a:ext cx="203200" cy="141287"/>
            </a:xfrm>
            <a:prstGeom prst="straightConnector1">
              <a:avLst/>
            </a:prstGeom>
            <a:noFill/>
            <a:ln w="31750" cap="flat" cmpd="sng" algn="ctr">
              <a:solidFill>
                <a:schemeClr val="bg2">
                  <a:lumMod val="10000"/>
                </a:schemeClr>
              </a:solidFill>
              <a:prstDash val="solid"/>
              <a:round/>
              <a:headEnd type="none" w="med" len="med"/>
              <a:tailEnd type="arrow"/>
            </a:ln>
            <a:effectLst/>
          </p:spPr>
        </p:cxnSp>
      </p:grpSp>
      <p:sp>
        <p:nvSpPr>
          <p:cNvPr id="35" name="Rectangle 34">
            <a:extLst>
              <a:ext uri="{FF2B5EF4-FFF2-40B4-BE49-F238E27FC236}">
                <a16:creationId xmlns:a16="http://schemas.microsoft.com/office/drawing/2014/main" id="{963A8B33-1BF6-4CD1-AD32-C9689076FBDC}"/>
              </a:ext>
            </a:extLst>
          </p:cNvPr>
          <p:cNvSpPr/>
          <p:nvPr/>
        </p:nvSpPr>
        <p:spPr>
          <a:xfrm>
            <a:off x="4689475" y="6040439"/>
            <a:ext cx="5976938" cy="523875"/>
          </a:xfrm>
          <a:prstGeom prst="rect">
            <a:avLst/>
          </a:prstGeom>
        </p:spPr>
        <p:txBody>
          <a:bodyPr>
            <a:spAutoFit/>
          </a:bodyPr>
          <a:lstStyle/>
          <a:p>
            <a:pPr marL="39688" algn="r">
              <a:defRPr/>
            </a:pPr>
            <a:r>
              <a:rPr lang="en-US" sz="1400" b="1" dirty="0">
                <a:solidFill>
                  <a:schemeClr val="tx1">
                    <a:lumMod val="50000"/>
                  </a:schemeClr>
                </a:solidFill>
                <a:latin typeface="Calibri"/>
                <a:ea typeface="ＭＳ Ｐゴシック" pitchFamily="34" charset="-128"/>
                <a:cs typeface="Arial Unicode MS" panose="020B0604020202020204" pitchFamily="34" charset="-128"/>
              </a:rPr>
              <a:t>Comparison of HV/LD explanations of EMC-SRC correlation:</a:t>
            </a:r>
          </a:p>
          <a:p>
            <a:pPr marL="39688" algn="r">
              <a:defRPr/>
            </a:pPr>
            <a:r>
              <a:rPr lang="en-US" sz="1400" b="1" dirty="0">
                <a:solidFill>
                  <a:schemeClr val="tx1">
                    <a:lumMod val="50000"/>
                  </a:schemeClr>
                </a:solidFill>
                <a:latin typeface="Calibri"/>
                <a:ea typeface="ＭＳ Ｐゴシック" pitchFamily="34" charset="-128"/>
                <a:cs typeface="Arial Unicode MS" panose="020B0604020202020204" pitchFamily="34" charset="-128"/>
              </a:rPr>
              <a:t>JA, A. Daniel, D. Day, N. Fomin, D. Gaskell, P. Solvignon, PRC 86 (2012) 065204</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EMC effect: SLAC E139</a:t>
            </a:r>
          </a:p>
        </p:txBody>
      </p:sp>
      <p:sp>
        <p:nvSpPr>
          <p:cNvPr id="14" name="Rectangle 2">
            <a:extLst>
              <a:ext uri="{FF2B5EF4-FFF2-40B4-BE49-F238E27FC236}">
                <a16:creationId xmlns:a16="http://schemas.microsoft.com/office/drawing/2014/main" id="{D355447F-BE20-4397-81A3-A7208264C6BA}"/>
              </a:ext>
            </a:extLst>
          </p:cNvPr>
          <p:cNvSpPr txBox="1">
            <a:spLocks noChangeArrowheads="1"/>
          </p:cNvSpPr>
          <p:nvPr/>
        </p:nvSpPr>
        <p:spPr bwMode="auto">
          <a:xfrm>
            <a:off x="790574" y="1268322"/>
            <a:ext cx="5305426" cy="245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F497D"/>
              </a:buClr>
              <a:buFont typeface="Wingdings" panose="05000000000000000000" pitchFamily="2" charset="2"/>
              <a:buChar char="§"/>
              <a:defRPr sz="1800">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marR="0" lvl="0" indent="0" algn="l" defTabSz="914400" rtl="0" eaLnBrk="1" fontAlgn="base" latinLnBrk="0" hangingPunct="1">
              <a:lnSpc>
                <a:spcPct val="100000"/>
              </a:lnSpc>
              <a:spcBef>
                <a:spcPts val="300"/>
              </a:spcBef>
              <a:spcAft>
                <a:spcPct val="0"/>
              </a:spcAft>
              <a:buClr>
                <a:srgbClr val="1F497D"/>
              </a:buClr>
              <a:buSzTx/>
              <a:buFont typeface="Wingdings" panose="05000000000000000000" pitchFamily="2" charset="2"/>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SLAC E139</a:t>
            </a: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800" b="1" i="0" u="none" strike="noStrike" kern="0" cap="none" spc="0" normalizeH="0" baseline="0" noProof="0" dirty="0">
                <a:ln>
                  <a:noFill/>
                </a:ln>
                <a:solidFill>
                  <a:srgbClr val="616161">
                    <a:lumMod val="50000"/>
                  </a:srgbClr>
                </a:solidFill>
                <a:effectLst/>
                <a:uLnTx/>
                <a:uFillTx/>
                <a:latin typeface="Calibri"/>
              </a:rPr>
              <a:t>Most precise large-x data</a:t>
            </a: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800" b="1" i="0" u="none" strike="noStrike" kern="0" cap="none" spc="0" normalizeH="0" baseline="0" noProof="0" dirty="0">
                <a:ln>
                  <a:noFill/>
                </a:ln>
                <a:solidFill>
                  <a:srgbClr val="616161">
                    <a:lumMod val="50000"/>
                  </a:srgbClr>
                </a:solidFill>
                <a:effectLst/>
                <a:uLnTx/>
                <a:uFillTx/>
                <a:latin typeface="Calibri"/>
              </a:rPr>
              <a:t>Nuclei from A=4 to 197</a:t>
            </a: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800" b="1" i="0" u="none" strike="noStrike" kern="0" cap="none" spc="0" normalizeH="0" baseline="0" noProof="0" dirty="0">
                <a:ln>
                  <a:noFill/>
                </a:ln>
                <a:solidFill>
                  <a:srgbClr val="C00000"/>
                </a:solidFill>
                <a:effectLst/>
                <a:uLnTx/>
                <a:uFillTx/>
                <a:latin typeface="Calibri"/>
              </a:rPr>
              <a:t>Universal x-dependence </a:t>
            </a: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800" b="1" i="0" u="none" strike="noStrike" kern="0" cap="none" spc="0" normalizeH="0" baseline="0" noProof="0" dirty="0">
                <a:ln>
                  <a:noFill/>
                </a:ln>
                <a:solidFill>
                  <a:srgbClr val="C00000"/>
                </a:solidFill>
                <a:effectLst/>
                <a:uLnTx/>
                <a:uFillTx/>
                <a:latin typeface="Calibri"/>
              </a:rPr>
              <a:t>Size depends</a:t>
            </a:r>
            <a:r>
              <a:rPr kumimoji="0" lang="en-US" sz="1800" b="1" i="0" u="none" strike="noStrike" kern="0" cap="none" spc="0" normalizeH="0" noProof="0" dirty="0">
                <a:ln>
                  <a:noFill/>
                </a:ln>
                <a:solidFill>
                  <a:srgbClr val="C00000"/>
                </a:solidFill>
                <a:effectLst/>
                <a:uLnTx/>
                <a:uFillTx/>
                <a:latin typeface="Calibri"/>
              </a:rPr>
              <a:t> weakly o</a:t>
            </a:r>
            <a:r>
              <a:rPr lang="en-US" sz="1800" b="1" kern="0" dirty="0">
                <a:solidFill>
                  <a:srgbClr val="C00000"/>
                </a:solidFill>
                <a:latin typeface="Calibri"/>
              </a:rPr>
              <a:t>n A</a:t>
            </a:r>
            <a:r>
              <a:rPr kumimoji="0" lang="en-US" sz="1800" b="1" i="0" u="none" strike="noStrike" kern="0" cap="none" spc="0" normalizeH="0" baseline="0" noProof="0" dirty="0">
                <a:ln>
                  <a:noFill/>
                </a:ln>
                <a:solidFill>
                  <a:srgbClr val="C00000"/>
                </a:solidFill>
                <a:effectLst/>
                <a:uLnTx/>
                <a:uFillTx/>
                <a:latin typeface="Calibri"/>
              </a:rPr>
              <a:t> </a:t>
            </a:r>
          </a:p>
          <a:p>
            <a:pPr marL="1143000" marR="0" lvl="2" indent="-22860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600" b="1" i="0" u="none" strike="noStrike" kern="0" cap="none" spc="0" normalizeH="0" baseline="0" noProof="0" dirty="0">
                <a:ln>
                  <a:noFill/>
                </a:ln>
                <a:solidFill>
                  <a:srgbClr val="C00000"/>
                </a:solidFill>
                <a:effectLst/>
                <a:uLnTx/>
                <a:uFillTx/>
                <a:latin typeface="Calibri"/>
              </a:rPr>
              <a:t>Scales well with density or with A (~A</a:t>
            </a:r>
            <a:r>
              <a:rPr kumimoji="0" lang="en-US" sz="1600" b="1" i="0" u="none" strike="noStrike" kern="0" cap="none" spc="0" normalizeH="0" baseline="30000" noProof="0" dirty="0">
                <a:ln>
                  <a:noFill/>
                </a:ln>
                <a:solidFill>
                  <a:srgbClr val="C00000"/>
                </a:solidFill>
                <a:effectLst/>
                <a:uLnTx/>
                <a:uFillTx/>
                <a:latin typeface="Calibri"/>
              </a:rPr>
              <a:t>1/3</a:t>
            </a:r>
            <a:r>
              <a:rPr kumimoji="0" lang="en-US" sz="1600" b="1" i="0" u="none" strike="noStrike" kern="0" cap="none" spc="0" normalizeH="0" baseline="0" noProof="0" dirty="0">
                <a:ln>
                  <a:noFill/>
                </a:ln>
                <a:solidFill>
                  <a:srgbClr val="C00000"/>
                </a:solidFill>
                <a:effectLst/>
                <a:uLnTx/>
                <a:uFillTx/>
                <a:latin typeface="Calibri"/>
              </a:rPr>
              <a:t>)</a:t>
            </a:r>
          </a:p>
          <a:p>
            <a:pPr marL="1143000" marR="0" lvl="2" indent="-228600" algn="l" defTabSz="914400" rtl="0" eaLnBrk="1" fontAlgn="base" latinLnBrk="0" hangingPunct="1">
              <a:lnSpc>
                <a:spcPct val="100000"/>
              </a:lnSpc>
              <a:spcBef>
                <a:spcPts val="300"/>
              </a:spcBef>
              <a:spcAft>
                <a:spcPct val="0"/>
              </a:spcAft>
              <a:buClr>
                <a:srgbClr val="1F497D"/>
              </a:buClr>
              <a:buSzTx/>
              <a:buFontTx/>
              <a:buChar char="•"/>
              <a:tabLst/>
              <a:defRPr/>
            </a:pPr>
            <a:r>
              <a:rPr kumimoji="0" lang="en-US" sz="1600" b="1" i="0" u="none" strike="noStrike" kern="0" cap="none" spc="0" normalizeH="0" baseline="0" noProof="0" dirty="0">
                <a:ln>
                  <a:noFill/>
                </a:ln>
                <a:solidFill>
                  <a:srgbClr val="C00000"/>
                </a:solidFill>
                <a:effectLst/>
                <a:uLnTx/>
                <a:uFillTx/>
                <a:latin typeface="Calibri"/>
              </a:rPr>
              <a:t>Scales with density</a:t>
            </a:r>
            <a:endParaRPr kumimoji="0" lang="en-US" sz="2000" b="1" i="0" u="none" strike="noStrike" kern="0" cap="none" spc="0" normalizeH="0" baseline="0" noProof="0" dirty="0">
              <a:ln>
                <a:noFill/>
              </a:ln>
              <a:solidFill>
                <a:srgbClr val="616161">
                  <a:lumMod val="50000"/>
                </a:srgbClr>
              </a:solidFill>
              <a:effectLst/>
              <a:uLnTx/>
              <a:uFillTx/>
              <a:latin typeface="Calibri"/>
              <a:ea typeface="+mn-ea"/>
              <a:cs typeface="+mn-cs"/>
            </a:endParaRPr>
          </a:p>
          <a:p>
            <a:pPr marL="1143000" marR="0" lvl="2" indent="-228600" algn="l" defTabSz="914400" rtl="0" eaLnBrk="1" fontAlgn="base" latinLnBrk="0" hangingPunct="1">
              <a:lnSpc>
                <a:spcPct val="100000"/>
              </a:lnSpc>
              <a:spcBef>
                <a:spcPts val="300"/>
              </a:spcBef>
              <a:spcAft>
                <a:spcPct val="0"/>
              </a:spcAft>
              <a:buClr>
                <a:srgbClr val="1F497D"/>
              </a:buClr>
              <a:buSzTx/>
              <a:buFontTx/>
              <a:buChar char="•"/>
              <a:tabLst/>
              <a:defRPr/>
            </a:pPr>
            <a:endParaRPr kumimoji="0" lang="en-US" sz="1800" b="1" i="0" u="none" strike="noStrike" kern="0" cap="none" spc="0" normalizeH="0" baseline="0" noProof="0" dirty="0">
              <a:ln>
                <a:noFill/>
              </a:ln>
              <a:solidFill>
                <a:srgbClr val="525252">
                  <a:lumMod val="50000"/>
                </a:srgbClr>
              </a:solidFill>
              <a:effectLst/>
              <a:uLnTx/>
              <a:uFillTx/>
              <a:latin typeface="Calibri"/>
            </a:endParaRPr>
          </a:p>
          <a:p>
            <a:pPr marL="742950" marR="0" lvl="1" indent="-285750" algn="l" defTabSz="914400" rtl="0" eaLnBrk="1" fontAlgn="base" latinLnBrk="0" hangingPunct="1">
              <a:lnSpc>
                <a:spcPct val="100000"/>
              </a:lnSpc>
              <a:spcBef>
                <a:spcPts val="300"/>
              </a:spcBef>
              <a:spcAft>
                <a:spcPct val="0"/>
              </a:spcAft>
              <a:buClr>
                <a:srgbClr val="1F497D"/>
              </a:buClr>
              <a:buSzTx/>
              <a:buFontTx/>
              <a:buChar char="–"/>
              <a:tabLst/>
              <a:defRPr/>
            </a:pPr>
            <a:endParaRPr kumimoji="0" lang="en-US" sz="1800" b="1" i="0" u="none" strike="noStrike" kern="0" cap="none" spc="0" normalizeH="0" baseline="0" noProof="0" dirty="0">
              <a:ln>
                <a:noFill/>
              </a:ln>
              <a:solidFill>
                <a:srgbClr val="616161"/>
              </a:solidFill>
              <a:effectLst/>
              <a:uLnTx/>
              <a:uFillTx/>
              <a:latin typeface="Calibri"/>
            </a:endParaRPr>
          </a:p>
        </p:txBody>
      </p:sp>
      <p:sp>
        <p:nvSpPr>
          <p:cNvPr id="16" name="Rectangle 4">
            <a:extLst>
              <a:ext uri="{FF2B5EF4-FFF2-40B4-BE49-F238E27FC236}">
                <a16:creationId xmlns:a16="http://schemas.microsoft.com/office/drawing/2014/main" id="{2DCC3351-6512-4FE9-90C3-5AA8E608FEE3}"/>
              </a:ext>
            </a:extLst>
          </p:cNvPr>
          <p:cNvSpPr>
            <a:spLocks noChangeArrowheads="1"/>
          </p:cNvSpPr>
          <p:nvPr/>
        </p:nvSpPr>
        <p:spPr bwMode="auto">
          <a:xfrm>
            <a:off x="8154132" y="212786"/>
            <a:ext cx="38385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r">
              <a:spcBef>
                <a:spcPct val="0"/>
              </a:spcBef>
              <a:buClrTx/>
              <a:buFontTx/>
              <a:buNone/>
            </a:pPr>
            <a:r>
              <a:rPr lang="en-US" altLang="en-US" sz="1200" b="1" dirty="0">
                <a:solidFill>
                  <a:srgbClr val="151515"/>
                </a:solidFill>
                <a:latin typeface="+mn-lt"/>
                <a:cs typeface="Arial" panose="020B0604020202020204" pitchFamily="34" charset="0"/>
              </a:rPr>
              <a:t>J. Gomez, et al., PRD49, 4349 (1994)</a:t>
            </a:r>
          </a:p>
        </p:txBody>
      </p:sp>
      <p:grpSp>
        <p:nvGrpSpPr>
          <p:cNvPr id="31" name="Group 30">
            <a:extLst>
              <a:ext uri="{FF2B5EF4-FFF2-40B4-BE49-F238E27FC236}">
                <a16:creationId xmlns:a16="http://schemas.microsoft.com/office/drawing/2014/main" id="{70748A66-5D95-46CD-9E72-174DE2F7F6ED}"/>
              </a:ext>
            </a:extLst>
          </p:cNvPr>
          <p:cNvGrpSpPr/>
          <p:nvPr/>
        </p:nvGrpSpPr>
        <p:grpSpPr>
          <a:xfrm>
            <a:off x="106997" y="3904207"/>
            <a:ext cx="3424579" cy="2277374"/>
            <a:chOff x="187007" y="4114799"/>
            <a:chExt cx="3424579" cy="1998202"/>
          </a:xfrm>
        </p:grpSpPr>
        <p:grpSp>
          <p:nvGrpSpPr>
            <p:cNvPr id="27" name="Group 26">
              <a:extLst>
                <a:ext uri="{FF2B5EF4-FFF2-40B4-BE49-F238E27FC236}">
                  <a16:creationId xmlns:a16="http://schemas.microsoft.com/office/drawing/2014/main" id="{34727339-C2E3-4BAC-B0D3-48DC80FF35FC}"/>
                </a:ext>
              </a:extLst>
            </p:cNvPr>
            <p:cNvGrpSpPr/>
            <p:nvPr/>
          </p:nvGrpSpPr>
          <p:grpSpPr>
            <a:xfrm>
              <a:off x="187007" y="4114799"/>
              <a:ext cx="3424579" cy="1998202"/>
              <a:chOff x="198437" y="4080509"/>
              <a:chExt cx="3424579" cy="1998202"/>
            </a:xfrm>
          </p:grpSpPr>
          <p:pic>
            <p:nvPicPr>
              <p:cNvPr id="24" name="Picture 23">
                <a:extLst>
                  <a:ext uri="{FF2B5EF4-FFF2-40B4-BE49-F238E27FC236}">
                    <a16:creationId xmlns:a16="http://schemas.microsoft.com/office/drawing/2014/main" id="{229DB9E7-3460-41FD-A928-6795252E4DB8}"/>
                  </a:ext>
                </a:extLst>
              </p:cNvPr>
              <p:cNvPicPr>
                <a:picLocks noChangeAspect="1"/>
              </p:cNvPicPr>
              <p:nvPr/>
            </p:nvPicPr>
            <p:blipFill rotWithShape="1">
              <a:blip r:embed="rId3">
                <a:extLst>
                  <a:ext uri="{28A0092B-C50C-407E-A947-70E740481C1C}">
                    <a14:useLocalDpi xmlns:a14="http://schemas.microsoft.com/office/drawing/2010/main" val="0"/>
                  </a:ext>
                </a:extLst>
              </a:blip>
              <a:srcRect l="17810" t="30769" r="8049" b="26343"/>
              <a:stretch/>
            </p:blipFill>
            <p:spPr>
              <a:xfrm>
                <a:off x="480060" y="4080509"/>
                <a:ext cx="3142956" cy="1998202"/>
              </a:xfrm>
              <a:prstGeom prst="rect">
                <a:avLst/>
              </a:prstGeom>
            </p:spPr>
          </p:pic>
          <p:pic>
            <p:nvPicPr>
              <p:cNvPr id="25" name="Picture 24">
                <a:extLst>
                  <a:ext uri="{FF2B5EF4-FFF2-40B4-BE49-F238E27FC236}">
                    <a16:creationId xmlns:a16="http://schemas.microsoft.com/office/drawing/2014/main" id="{4EF80796-4DFC-4051-8C50-255B699C4972}"/>
                  </a:ext>
                </a:extLst>
              </p:cNvPr>
              <p:cNvPicPr>
                <a:picLocks noChangeAspect="1"/>
              </p:cNvPicPr>
              <p:nvPr/>
            </p:nvPicPr>
            <p:blipFill rotWithShape="1">
              <a:blip r:embed="rId3">
                <a:extLst>
                  <a:ext uri="{28A0092B-C50C-407E-A947-70E740481C1C}">
                    <a14:useLocalDpi xmlns:a14="http://schemas.microsoft.com/office/drawing/2010/main" val="0"/>
                  </a:ext>
                </a:extLst>
              </a:blip>
              <a:srcRect l="10839" t="25301" r="81934" b="58126"/>
              <a:stretch/>
            </p:blipFill>
            <p:spPr>
              <a:xfrm>
                <a:off x="198437" y="4539250"/>
                <a:ext cx="285750" cy="695690"/>
              </a:xfrm>
              <a:prstGeom prst="rect">
                <a:avLst/>
              </a:prstGeom>
            </p:spPr>
          </p:pic>
        </p:grpSp>
        <p:sp>
          <p:nvSpPr>
            <p:cNvPr id="29" name="Rectangle 28">
              <a:extLst>
                <a:ext uri="{FF2B5EF4-FFF2-40B4-BE49-F238E27FC236}">
                  <a16:creationId xmlns:a16="http://schemas.microsoft.com/office/drawing/2014/main" id="{54D518C7-B7B1-4220-917D-89A37F48A283}"/>
                </a:ext>
              </a:extLst>
            </p:cNvPr>
            <p:cNvSpPr/>
            <p:nvPr/>
          </p:nvSpPr>
          <p:spPr>
            <a:xfrm>
              <a:off x="708660" y="4114800"/>
              <a:ext cx="2788920" cy="102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8AD7BC61-7207-4075-B84E-262509A63C1F}"/>
              </a:ext>
            </a:extLst>
          </p:cNvPr>
          <p:cNvGrpSpPr/>
          <p:nvPr/>
        </p:nvGrpSpPr>
        <p:grpSpPr>
          <a:xfrm>
            <a:off x="3429976" y="3931718"/>
            <a:ext cx="3430027" cy="2286609"/>
            <a:chOff x="3625556" y="4106546"/>
            <a:chExt cx="3430027" cy="2043202"/>
          </a:xfrm>
        </p:grpSpPr>
        <p:grpSp>
          <p:nvGrpSpPr>
            <p:cNvPr id="28" name="Group 27">
              <a:extLst>
                <a:ext uri="{FF2B5EF4-FFF2-40B4-BE49-F238E27FC236}">
                  <a16:creationId xmlns:a16="http://schemas.microsoft.com/office/drawing/2014/main" id="{BDE75547-C2CA-4E94-9297-6FC2A4B14AD3}"/>
                </a:ext>
              </a:extLst>
            </p:cNvPr>
            <p:cNvGrpSpPr/>
            <p:nvPr/>
          </p:nvGrpSpPr>
          <p:grpSpPr>
            <a:xfrm>
              <a:off x="3625556" y="4114799"/>
              <a:ext cx="3430027" cy="2034949"/>
              <a:chOff x="3747719" y="4080509"/>
              <a:chExt cx="3430027" cy="2034949"/>
            </a:xfrm>
          </p:grpSpPr>
          <p:pic>
            <p:nvPicPr>
              <p:cNvPr id="22" name="Picture 21">
                <a:extLst>
                  <a:ext uri="{FF2B5EF4-FFF2-40B4-BE49-F238E27FC236}">
                    <a16:creationId xmlns:a16="http://schemas.microsoft.com/office/drawing/2014/main" id="{3300CCCC-4E76-4CDC-9749-307F66985339}"/>
                  </a:ext>
                </a:extLst>
              </p:cNvPr>
              <p:cNvPicPr>
                <a:picLocks noChangeAspect="1"/>
              </p:cNvPicPr>
              <p:nvPr/>
            </p:nvPicPr>
            <p:blipFill rotWithShape="1">
              <a:blip r:embed="rId4">
                <a:extLst>
                  <a:ext uri="{28A0092B-C50C-407E-A947-70E740481C1C}">
                    <a14:useLocalDpi xmlns:a14="http://schemas.microsoft.com/office/drawing/2010/main" val="0"/>
                  </a:ext>
                </a:extLst>
              </a:blip>
              <a:srcRect l="15776" t="25809" r="10138" b="29126"/>
              <a:stretch/>
            </p:blipFill>
            <p:spPr>
              <a:xfrm>
                <a:off x="4019499" y="4080509"/>
                <a:ext cx="3158247" cy="2034949"/>
              </a:xfrm>
              <a:prstGeom prst="rect">
                <a:avLst/>
              </a:prstGeom>
            </p:spPr>
          </p:pic>
          <p:pic>
            <p:nvPicPr>
              <p:cNvPr id="26" name="Picture 25">
                <a:extLst>
                  <a:ext uri="{FF2B5EF4-FFF2-40B4-BE49-F238E27FC236}">
                    <a16:creationId xmlns:a16="http://schemas.microsoft.com/office/drawing/2014/main" id="{B76D6DFD-04B8-4775-8064-C7D878CE9C0A}"/>
                  </a:ext>
                </a:extLst>
              </p:cNvPr>
              <p:cNvPicPr>
                <a:picLocks noChangeAspect="1"/>
              </p:cNvPicPr>
              <p:nvPr/>
            </p:nvPicPr>
            <p:blipFill rotWithShape="1">
              <a:blip r:embed="rId3">
                <a:extLst>
                  <a:ext uri="{28A0092B-C50C-407E-A947-70E740481C1C}">
                    <a14:useLocalDpi xmlns:a14="http://schemas.microsoft.com/office/drawing/2010/main" val="0"/>
                  </a:ext>
                </a:extLst>
              </a:blip>
              <a:srcRect l="10839" t="25301" r="81934" b="58126"/>
              <a:stretch/>
            </p:blipFill>
            <p:spPr>
              <a:xfrm>
                <a:off x="3747719" y="4526456"/>
                <a:ext cx="285750" cy="708484"/>
              </a:xfrm>
              <a:prstGeom prst="rect">
                <a:avLst/>
              </a:prstGeom>
            </p:spPr>
          </p:pic>
        </p:grpSp>
        <p:sp>
          <p:nvSpPr>
            <p:cNvPr id="30" name="Rectangle 29">
              <a:extLst>
                <a:ext uri="{FF2B5EF4-FFF2-40B4-BE49-F238E27FC236}">
                  <a16:creationId xmlns:a16="http://schemas.microsoft.com/office/drawing/2014/main" id="{C21D1C5F-83AF-4C92-9C59-71FA504993ED}"/>
                </a:ext>
              </a:extLst>
            </p:cNvPr>
            <p:cNvSpPr/>
            <p:nvPr/>
          </p:nvSpPr>
          <p:spPr>
            <a:xfrm>
              <a:off x="4183380" y="4106546"/>
              <a:ext cx="2823673" cy="114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73ECDEF4-C1C8-497F-972F-623594289A70}"/>
              </a:ext>
            </a:extLst>
          </p:cNvPr>
          <p:cNvGrpSpPr/>
          <p:nvPr/>
        </p:nvGrpSpPr>
        <p:grpSpPr>
          <a:xfrm>
            <a:off x="6893047" y="407560"/>
            <a:ext cx="4976812" cy="6042880"/>
            <a:chOff x="6834432" y="611921"/>
            <a:chExt cx="4976812" cy="6042880"/>
          </a:xfrm>
        </p:grpSpPr>
        <p:pic>
          <p:nvPicPr>
            <p:cNvPr id="15" name="Picture 5" descr="e139_alltarg">
              <a:extLst>
                <a:ext uri="{FF2B5EF4-FFF2-40B4-BE49-F238E27FC236}">
                  <a16:creationId xmlns:a16="http://schemas.microsoft.com/office/drawing/2014/main" id="{B00DB94D-DCBA-495B-A339-8304A49320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2"/>
            <a:stretch/>
          </p:blipFill>
          <p:spPr bwMode="auto">
            <a:xfrm>
              <a:off x="6834432" y="611921"/>
              <a:ext cx="4976812" cy="604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CB32AC70-DDF6-49CB-BD42-2801CF38AA67}"/>
                </a:ext>
              </a:extLst>
            </p:cNvPr>
            <p:cNvCxnSpPr/>
            <p:nvPr/>
          </p:nvCxnSpPr>
          <p:spPr>
            <a:xfrm>
              <a:off x="7444154" y="647090"/>
              <a:ext cx="43670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681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Nuclear structure </a:t>
            </a:r>
            <a:r>
              <a:rPr lang="en-US" sz="3200" b="1" dirty="0">
                <a:solidFill>
                  <a:schemeClr val="tx2"/>
                </a:solidFill>
                <a:latin typeface="Arial" panose="020B0604020202020204" pitchFamily="34" charset="0"/>
                <a:cs typeface="Arial" panose="020B0604020202020204" pitchFamily="34" charset="0"/>
                <a:sym typeface="Wingdings" panose="05000000000000000000" pitchFamily="2" charset="2"/>
              </a:rPr>
              <a:t></a:t>
            </a:r>
            <a:r>
              <a:rPr lang="en-US" sz="3200" b="1" dirty="0">
                <a:solidFill>
                  <a:schemeClr val="tx2"/>
                </a:solidFill>
                <a:latin typeface="Arial" panose="020B0604020202020204" pitchFamily="34" charset="0"/>
                <a:cs typeface="Arial" panose="020B0604020202020204" pitchFamily="34" charset="0"/>
              </a:rPr>
              <a:t> Quark effects?</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454990" y="1400176"/>
            <a:ext cx="11203609" cy="4614863"/>
          </a:xfrm>
        </p:spPr>
        <p:txBody>
          <a:bodyPr>
            <a:normAutofit/>
          </a:bodyPr>
          <a:lstStyle/>
          <a:p>
            <a:pPr>
              <a:defRPr/>
            </a:pPr>
            <a:r>
              <a:rPr lang="en-US" sz="2200" b="1" dirty="0">
                <a:solidFill>
                  <a:schemeClr val="bg2">
                    <a:lumMod val="10000"/>
                  </a:schemeClr>
                </a:solidFill>
              </a:rPr>
              <a:t>Data on light nuclei suggest importance of ‘local density’</a:t>
            </a:r>
            <a:endParaRPr lang="en-US" sz="2000" b="1" dirty="0">
              <a:solidFill>
                <a:schemeClr val="bg2">
                  <a:lumMod val="10000"/>
                </a:schemeClr>
              </a:solidFill>
            </a:endParaRPr>
          </a:p>
          <a:p>
            <a:pPr lvl="1">
              <a:defRPr/>
            </a:pPr>
            <a:r>
              <a:rPr lang="en-US" sz="2000" dirty="0">
                <a:solidFill>
                  <a:schemeClr val="bg2">
                    <a:lumMod val="10000"/>
                  </a:schemeClr>
                </a:solidFill>
              </a:rPr>
              <a:t>Shows connection to detailed nuclear structure, clustering effects</a:t>
            </a:r>
          </a:p>
          <a:p>
            <a:pPr lvl="1">
              <a:defRPr/>
            </a:pPr>
            <a:r>
              <a:rPr lang="en-US" sz="2000" dirty="0">
                <a:solidFill>
                  <a:schemeClr val="bg2">
                    <a:lumMod val="10000"/>
                  </a:schemeClr>
                </a:solidFill>
              </a:rPr>
              <a:t>Intriguing observation, but microscopic explanation not yet clear</a:t>
            </a:r>
          </a:p>
          <a:p>
            <a:pPr lvl="1">
              <a:defRPr/>
            </a:pPr>
            <a:endParaRPr lang="en-US" sz="2000" dirty="0">
              <a:solidFill>
                <a:schemeClr val="bg2">
                  <a:lumMod val="10000"/>
                </a:schemeClr>
              </a:solidFill>
            </a:endParaRPr>
          </a:p>
          <a:p>
            <a:pPr>
              <a:defRPr/>
            </a:pPr>
            <a:r>
              <a:rPr lang="en-US" sz="2200" b="1" dirty="0">
                <a:solidFill>
                  <a:schemeClr val="bg2">
                    <a:lumMod val="10000"/>
                  </a:schemeClr>
                </a:solidFill>
              </a:rPr>
              <a:t>Can we study these high-density structures directly?</a:t>
            </a:r>
            <a:endParaRPr lang="en-US" sz="2000" dirty="0">
              <a:solidFill>
                <a:schemeClr val="bg2">
                  <a:lumMod val="10000"/>
                </a:schemeClr>
              </a:solidFill>
            </a:endParaRPr>
          </a:p>
          <a:p>
            <a:pPr lvl="1">
              <a:defRPr/>
            </a:pPr>
            <a:r>
              <a:rPr lang="en-US" sz="2000" dirty="0">
                <a:solidFill>
                  <a:schemeClr val="bg2">
                    <a:lumMod val="10000"/>
                  </a:schemeClr>
                </a:solidFill>
              </a:rPr>
              <a:t>Short-range correlation (SRC) measurements  are meant to probe such high-density configurations</a:t>
            </a:r>
          </a:p>
          <a:p>
            <a:pPr lvl="2">
              <a:defRPr/>
            </a:pPr>
            <a:r>
              <a:rPr lang="en-US" dirty="0">
                <a:solidFill>
                  <a:schemeClr val="bg2">
                    <a:lumMod val="10000"/>
                  </a:schemeClr>
                </a:solidFill>
              </a:rPr>
              <a:t>Aim is to </a:t>
            </a:r>
            <a:r>
              <a:rPr lang="en-US" b="1" dirty="0">
                <a:solidFill>
                  <a:srgbClr val="0000FF"/>
                </a:solidFill>
                <a:effectLst>
                  <a:outerShdw blurRad="38100" dist="38100" dir="2700000" algn="tl">
                    <a:srgbClr val="000000">
                      <a:alpha val="43137"/>
                    </a:srgbClr>
                  </a:outerShdw>
                </a:effectLst>
              </a:rPr>
              <a:t>study </a:t>
            </a:r>
            <a:r>
              <a:rPr lang="en-US" dirty="0">
                <a:solidFill>
                  <a:srgbClr val="0000FF"/>
                </a:solidFill>
              </a:rPr>
              <a:t>contribution of high density configurations</a:t>
            </a:r>
          </a:p>
          <a:p>
            <a:pPr lvl="2">
              <a:defRPr/>
            </a:pPr>
            <a:r>
              <a:rPr lang="en-US" dirty="0">
                <a:solidFill>
                  <a:schemeClr val="bg2">
                    <a:lumMod val="10000"/>
                  </a:schemeClr>
                </a:solidFill>
              </a:rPr>
              <a:t>The experiments </a:t>
            </a:r>
            <a:r>
              <a:rPr lang="en-US" b="1" dirty="0">
                <a:solidFill>
                  <a:srgbClr val="C00000"/>
                </a:solidFill>
                <a:effectLst>
                  <a:outerShdw blurRad="38100" dist="38100" dir="2700000" algn="tl">
                    <a:srgbClr val="000000">
                      <a:alpha val="43137"/>
                    </a:srgbClr>
                  </a:outerShdw>
                </a:effectLst>
              </a:rPr>
              <a:t>measure</a:t>
            </a:r>
            <a:r>
              <a:rPr lang="en-US" dirty="0">
                <a:solidFill>
                  <a:srgbClr val="C00000"/>
                </a:solidFill>
                <a:effectLst>
                  <a:outerShdw blurRad="38100" dist="38100" dir="2700000" algn="tl">
                    <a:srgbClr val="000000">
                      <a:alpha val="43137"/>
                    </a:srgbClr>
                  </a:outerShdw>
                </a:effectLst>
              </a:rPr>
              <a:t> </a:t>
            </a:r>
            <a:r>
              <a:rPr lang="en-US" dirty="0">
                <a:solidFill>
                  <a:srgbClr val="C00000"/>
                </a:solidFill>
              </a:rPr>
              <a:t>high momentum nucleons</a:t>
            </a:r>
          </a:p>
        </p:txBody>
      </p:sp>
      <p:pic>
        <p:nvPicPr>
          <p:cNvPr id="4" name="Picture 15" descr="qqpot">
            <a:extLst>
              <a:ext uri="{FF2B5EF4-FFF2-40B4-BE49-F238E27FC236}">
                <a16:creationId xmlns:a16="http://schemas.microsoft.com/office/drawing/2014/main" id="{1979A641-6F07-48A1-8A0F-8A8F3298A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380" y="3919538"/>
            <a:ext cx="2720756"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D30DED48-1C1D-417C-B9A6-0119EB966259}"/>
              </a:ext>
            </a:extLst>
          </p:cNvPr>
          <p:cNvGrpSpPr>
            <a:grpSpLocks noChangeAspect="1"/>
          </p:cNvGrpSpPr>
          <p:nvPr/>
        </p:nvGrpSpPr>
        <p:grpSpPr bwMode="auto">
          <a:xfrm>
            <a:off x="5809342" y="4912918"/>
            <a:ext cx="1920875" cy="1343423"/>
            <a:chOff x="7145135" y="5218238"/>
            <a:chExt cx="1536200" cy="1075340"/>
          </a:xfrm>
        </p:grpSpPr>
        <p:cxnSp>
          <p:nvCxnSpPr>
            <p:cNvPr id="6" name="Straight Arrow Connector 5">
              <a:extLst>
                <a:ext uri="{FF2B5EF4-FFF2-40B4-BE49-F238E27FC236}">
                  <a16:creationId xmlns:a16="http://schemas.microsoft.com/office/drawing/2014/main" id="{75D160E4-D673-4456-B61B-6C731382E248}"/>
                </a:ext>
              </a:extLst>
            </p:cNvPr>
            <p:cNvCxnSpPr>
              <a:cxnSpLocks noChangeAspect="1"/>
            </p:cNvCxnSpPr>
            <p:nvPr/>
          </p:nvCxnSpPr>
          <p:spPr bwMode="auto">
            <a:xfrm>
              <a:off x="8157630" y="5928248"/>
              <a:ext cx="523705" cy="365330"/>
            </a:xfrm>
            <a:prstGeom prst="straightConnector1">
              <a:avLst/>
            </a:prstGeom>
            <a:noFill/>
            <a:ln w="31750" cap="flat" cmpd="sng" algn="ctr">
              <a:solidFill>
                <a:schemeClr val="bg2">
                  <a:lumMod val="10000"/>
                </a:schemeClr>
              </a:solidFill>
              <a:prstDash val="solid"/>
              <a:round/>
              <a:headEnd type="none" w="med" len="med"/>
              <a:tailEnd type="arrow"/>
            </a:ln>
            <a:effectLst/>
          </p:spPr>
        </p:cxnSp>
        <p:cxnSp>
          <p:nvCxnSpPr>
            <p:cNvPr id="7" name="Straight Arrow Connector 6">
              <a:extLst>
                <a:ext uri="{FF2B5EF4-FFF2-40B4-BE49-F238E27FC236}">
                  <a16:creationId xmlns:a16="http://schemas.microsoft.com/office/drawing/2014/main" id="{1DCD50F6-C418-4246-BE98-516BAA8E00D7}"/>
                </a:ext>
              </a:extLst>
            </p:cNvPr>
            <p:cNvCxnSpPr>
              <a:cxnSpLocks noChangeAspect="1"/>
            </p:cNvCxnSpPr>
            <p:nvPr/>
          </p:nvCxnSpPr>
          <p:spPr bwMode="auto">
            <a:xfrm>
              <a:off x="7145135" y="5218238"/>
              <a:ext cx="523705" cy="365330"/>
            </a:xfrm>
            <a:prstGeom prst="straightConnector1">
              <a:avLst/>
            </a:prstGeom>
            <a:noFill/>
            <a:ln w="31750" cap="flat" cmpd="sng" algn="ctr">
              <a:solidFill>
                <a:schemeClr val="bg2">
                  <a:lumMod val="10000"/>
                </a:schemeClr>
              </a:solidFill>
              <a:prstDash val="solid"/>
              <a:round/>
              <a:headEnd type="arrow" w="med" len="med"/>
              <a:tailEnd type="none"/>
            </a:ln>
            <a:effectLst/>
          </p:spPr>
        </p:cxnSp>
        <p:sp>
          <p:nvSpPr>
            <p:cNvPr id="8" name="Oval 15">
              <a:extLst>
                <a:ext uri="{FF2B5EF4-FFF2-40B4-BE49-F238E27FC236}">
                  <a16:creationId xmlns:a16="http://schemas.microsoft.com/office/drawing/2014/main" id="{6CD0BAF3-C955-4676-88A0-5592D626EE60}"/>
                </a:ext>
              </a:extLst>
            </p:cNvPr>
            <p:cNvSpPr>
              <a:spLocks noChangeAspect="1" noChangeArrowheads="1"/>
            </p:cNvSpPr>
            <p:nvPr/>
          </p:nvSpPr>
          <p:spPr bwMode="auto">
            <a:xfrm>
              <a:off x="7610122" y="5478734"/>
              <a:ext cx="388810" cy="389156"/>
            </a:xfrm>
            <a:prstGeom prst="ellipse">
              <a:avLst/>
            </a:prstGeom>
            <a:gradFill rotWithShape="0">
              <a:gsLst>
                <a:gs pos="0">
                  <a:schemeClr val="accent2"/>
                </a:gs>
                <a:gs pos="100000">
                  <a:schemeClr val="accent2">
                    <a:gamma/>
                    <a:shade val="0"/>
                    <a:invGamma/>
                  </a:schemeClr>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atin typeface="Arial" charset="0"/>
                <a:ea typeface="Arial Unicode MS" panose="020B0604020202020204" pitchFamily="34" charset="-128"/>
                <a:cs typeface="Arial Unicode MS" panose="020B0604020202020204" pitchFamily="34" charset="-128"/>
              </a:endParaRPr>
            </a:p>
          </p:txBody>
        </p:sp>
        <p:sp>
          <p:nvSpPr>
            <p:cNvPr id="9" name="Oval 16">
              <a:extLst>
                <a:ext uri="{FF2B5EF4-FFF2-40B4-BE49-F238E27FC236}">
                  <a16:creationId xmlns:a16="http://schemas.microsoft.com/office/drawing/2014/main" id="{4219999E-9E5E-4809-8565-D51ECB1F9024}"/>
                </a:ext>
              </a:extLst>
            </p:cNvPr>
            <p:cNvSpPr>
              <a:spLocks noChangeAspect="1" noChangeArrowheads="1"/>
            </p:cNvSpPr>
            <p:nvPr/>
          </p:nvSpPr>
          <p:spPr bwMode="auto">
            <a:xfrm>
              <a:off x="7820760" y="5616356"/>
              <a:ext cx="388620" cy="388620"/>
            </a:xfrm>
            <a:prstGeom prst="ellipse">
              <a:avLst/>
            </a:prstGeom>
            <a:gradFill rotWithShape="0">
              <a:gsLst>
                <a:gs pos="0">
                  <a:srgbClr val="CC0000"/>
                </a:gs>
                <a:gs pos="100000">
                  <a:srgbClr val="000000"/>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ctr">
                <a:spcBef>
                  <a:spcPct val="0"/>
                </a:spcBef>
                <a:buClrTx/>
                <a:buFontTx/>
                <a:buNone/>
              </a:pPr>
              <a:endParaRPr lang="en-US" altLang="en-US">
                <a:latin typeface="Arial" panose="020B0604020202020204" pitchFamily="34" charset="0"/>
              </a:endParaRPr>
            </a:p>
          </p:txBody>
        </p:sp>
      </p:grpSp>
      <p:sp>
        <p:nvSpPr>
          <p:cNvPr id="10" name="TextBox 9">
            <a:extLst>
              <a:ext uri="{FF2B5EF4-FFF2-40B4-BE49-F238E27FC236}">
                <a16:creationId xmlns:a16="http://schemas.microsoft.com/office/drawing/2014/main" id="{F3DDDA72-5668-4712-BBEC-80DE20938F8C}"/>
              </a:ext>
            </a:extLst>
          </p:cNvPr>
          <p:cNvSpPr txBox="1">
            <a:spLocks noChangeArrowheads="1"/>
          </p:cNvSpPr>
          <p:nvPr/>
        </p:nvSpPr>
        <p:spPr bwMode="auto">
          <a:xfrm>
            <a:off x="9043225" y="3989388"/>
            <a:ext cx="1536687"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F497D"/>
              </a:buClr>
              <a:buFont typeface="Wingdings" panose="05000000000000000000" pitchFamily="2" charset="2"/>
              <a:buChar char="§"/>
              <a:defRPr>
                <a:solidFill>
                  <a:schemeClr val="tx1"/>
                </a:solidFill>
                <a:latin typeface="Calibri" panose="020F0502020204030204" pitchFamily="34" charset="0"/>
              </a:defRPr>
            </a:lvl1pPr>
            <a:lvl2pPr marL="742950" indent="-285750">
              <a:spcBef>
                <a:spcPct val="20000"/>
              </a:spcBef>
              <a:buClr>
                <a:srgbClr val="1F497D"/>
              </a:buClr>
              <a:buChar char="–"/>
              <a:defRPr sz="1600">
                <a:solidFill>
                  <a:schemeClr val="tx1"/>
                </a:solidFill>
                <a:latin typeface="Calibri" panose="020F0502020204030204" pitchFamily="34" charset="0"/>
              </a:defRPr>
            </a:lvl2pPr>
            <a:lvl3pPr marL="1143000" indent="-228600">
              <a:spcBef>
                <a:spcPct val="20000"/>
              </a:spcBef>
              <a:buClr>
                <a:srgbClr val="1F497D"/>
              </a:buClr>
              <a:buChar char="•"/>
              <a:defRPr sz="1400">
                <a:solidFill>
                  <a:schemeClr val="tx1"/>
                </a:solidFill>
                <a:latin typeface="Calibri" panose="020F0502020204030204" pitchFamily="34" charset="0"/>
              </a:defRPr>
            </a:lvl3pPr>
            <a:lvl4pPr marL="1600200" indent="-228600">
              <a:spcBef>
                <a:spcPct val="20000"/>
              </a:spcBef>
              <a:buClr>
                <a:srgbClr val="1F497D"/>
              </a:buClr>
              <a:buChar char="–"/>
              <a:defRPr sz="1400">
                <a:solidFill>
                  <a:schemeClr val="tx1"/>
                </a:solidFill>
                <a:latin typeface="Calibri" panose="020F0502020204030204" pitchFamily="34" charset="0"/>
              </a:defRPr>
            </a:lvl4pPr>
            <a:lvl5pPr marL="2057400" indent="-228600">
              <a:spcBef>
                <a:spcPct val="20000"/>
              </a:spcBef>
              <a:buClr>
                <a:srgbClr val="1F497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Calibri" panose="020F0502020204030204" pitchFamily="34" charset="0"/>
              </a:defRPr>
            </a:lvl9pPr>
          </a:lstStyle>
          <a:p>
            <a:pPr algn="r">
              <a:spcBef>
                <a:spcPct val="0"/>
              </a:spcBef>
              <a:buClrTx/>
              <a:buFontTx/>
              <a:buNone/>
            </a:pPr>
            <a:r>
              <a:rPr lang="en-US" altLang="en-US" sz="1400" b="1" i="0" dirty="0">
                <a:solidFill>
                  <a:srgbClr val="00FF00"/>
                </a:solidFill>
                <a:latin typeface="Times" panose="02020603050405020304" pitchFamily="18" charset="0"/>
              </a:rPr>
              <a:t>Potential between two nucleons</a:t>
            </a:r>
          </a:p>
        </p:txBody>
      </p:sp>
    </p:spTree>
    <p:extLst>
      <p:ext uri="{BB962C8B-B14F-4D97-AF65-F5344CB8AC3E}">
        <p14:creationId xmlns:p14="http://schemas.microsoft.com/office/powerpoint/2010/main" val="150680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Flavor-dependent EMC effect?</a:t>
            </a:r>
          </a:p>
        </p:txBody>
      </p:sp>
      <p:sp>
        <p:nvSpPr>
          <p:cNvPr id="5" name="Rectangle 3">
            <a:extLst>
              <a:ext uri="{FF2B5EF4-FFF2-40B4-BE49-F238E27FC236}">
                <a16:creationId xmlns:a16="http://schemas.microsoft.com/office/drawing/2014/main" id="{3B00FC3C-D6D1-4685-930A-2CCAF4490A25}"/>
              </a:ext>
            </a:extLst>
          </p:cNvPr>
          <p:cNvSpPr txBox="1">
            <a:spLocks noChangeArrowheads="1"/>
          </p:cNvSpPr>
          <p:nvPr/>
        </p:nvSpPr>
        <p:spPr bwMode="auto">
          <a:xfrm>
            <a:off x="469941" y="1158874"/>
            <a:ext cx="11026734" cy="511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F497D"/>
              </a:buClr>
              <a:buFont typeface="Wingdings" panose="05000000000000000000" pitchFamily="2" charset="2"/>
              <a:buChar char="§"/>
              <a:defRPr sz="1800">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defRPr/>
            </a:pPr>
            <a:r>
              <a:rPr kumimoji="0" lang="en-US" sz="2000" b="1" i="0" u="none" strike="noStrike" kern="0" cap="none" spc="0" normalizeH="0" baseline="0" noProof="0" dirty="0">
                <a:ln>
                  <a:noFill/>
                </a:ln>
                <a:solidFill>
                  <a:srgbClr val="616161">
                    <a:lumMod val="50000"/>
                  </a:srgbClr>
                </a:solidFill>
                <a:effectLst/>
                <a:uLnTx/>
                <a:uFillTx/>
                <a:latin typeface="Calibri"/>
                <a:ea typeface="+mn-ea"/>
                <a:cs typeface="+mn-cs"/>
              </a:rPr>
              <a:t>There is reason to </a:t>
            </a:r>
            <a:r>
              <a:rPr kumimoji="0" lang="en-US" sz="2000" b="1" i="0" u="sng" strike="noStrike" kern="0" cap="none" spc="0" normalizeH="0" baseline="0" noProof="0" dirty="0">
                <a:ln>
                  <a:noFill/>
                </a:ln>
                <a:solidFill>
                  <a:srgbClr val="616161">
                    <a:lumMod val="50000"/>
                  </a:srgbClr>
                </a:solidFill>
                <a:effectLst/>
                <a:uLnTx/>
                <a:uFillTx/>
                <a:latin typeface="Calibri"/>
                <a:ea typeface="+mn-ea"/>
                <a:cs typeface="+mn-cs"/>
              </a:rPr>
              <a:t>expect</a:t>
            </a:r>
            <a:r>
              <a:rPr kumimoji="0" lang="en-US" sz="2000" b="1" i="0" u="none" strike="noStrike" kern="0" cap="none" spc="0" normalizeH="0" baseline="0" noProof="0" dirty="0">
                <a:ln>
                  <a:noFill/>
                </a:ln>
                <a:solidFill>
                  <a:srgbClr val="616161">
                    <a:lumMod val="50000"/>
                  </a:srgbClr>
                </a:solidFill>
                <a:effectLst/>
                <a:uLnTx/>
                <a:uFillTx/>
                <a:latin typeface="Calibri"/>
                <a:ea typeface="+mn-ea"/>
                <a:cs typeface="+mn-cs"/>
              </a:rPr>
              <a:t> flavor-dependent EMC effect</a:t>
            </a:r>
          </a:p>
          <a:p>
            <a:pPr lvl="1" eaLnBrk="1" hangingPunct="1">
              <a:defRPr/>
            </a:pPr>
            <a:r>
              <a:rPr lang="en-US" sz="2000" kern="0" dirty="0">
                <a:solidFill>
                  <a:srgbClr val="0000FF"/>
                </a:solidFill>
              </a:rPr>
              <a:t>EMC-SRC correlation</a:t>
            </a:r>
          </a:p>
          <a:p>
            <a:pPr lvl="1" eaLnBrk="1" hangingPunct="1">
              <a:defRPr/>
            </a:pPr>
            <a:r>
              <a:rPr lang="en-US" sz="2000" kern="0" dirty="0">
                <a:solidFill>
                  <a:srgbClr val="0000FF"/>
                </a:solidFill>
              </a:rPr>
              <a:t>Calculation </a:t>
            </a:r>
          </a:p>
          <a:p>
            <a:pPr lvl="1" eaLnBrk="1" hangingPunct="1">
              <a:defRPr/>
            </a:pPr>
            <a:r>
              <a:rPr lang="en-US" sz="2000" kern="0" dirty="0">
                <a:solidFill>
                  <a:srgbClr val="0000FF"/>
                </a:solidFill>
              </a:rPr>
              <a:t>Multiple predictions based on simple scaling models</a:t>
            </a:r>
            <a:endParaRPr kumimoji="0" lang="en-US" sz="2000" b="1" i="0" u="none" strike="noStrike" kern="0" cap="none" spc="0" normalizeH="0" baseline="0" noProof="0" dirty="0">
              <a:ln>
                <a:noFill/>
              </a:ln>
              <a:solidFill>
                <a:srgbClr val="616161">
                  <a:lumMod val="50000"/>
                </a:srgbClr>
              </a:solidFill>
              <a:effectLst/>
              <a:uLnTx/>
              <a:uFillTx/>
              <a:latin typeface="Calibri"/>
              <a:ea typeface="+mn-ea"/>
              <a:cs typeface="+mn-cs"/>
            </a:endParaRPr>
          </a:p>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defRPr/>
            </a:pPr>
            <a:endParaRPr lang="en-US" sz="2000" b="1" kern="0" dirty="0">
              <a:solidFill>
                <a:srgbClr val="616161">
                  <a:lumMod val="50000"/>
                </a:srgbClr>
              </a:solidFill>
              <a:latin typeface="Calibri"/>
            </a:endParaRPr>
          </a:p>
          <a:p>
            <a:pPr marL="0" marR="0" lvl="0" indent="0" algn="l" defTabSz="914400" rtl="0" eaLnBrk="1" fontAlgn="base" latinLnBrk="0" hangingPunct="1">
              <a:lnSpc>
                <a:spcPct val="100000"/>
              </a:lnSpc>
              <a:spcBef>
                <a:spcPct val="20000"/>
              </a:spcBef>
              <a:spcAft>
                <a:spcPct val="0"/>
              </a:spcAft>
              <a:buClr>
                <a:srgbClr val="1F497D"/>
              </a:buClr>
              <a:buSzTx/>
              <a:buFont typeface="Wingdings" panose="05000000000000000000" pitchFamily="2" charset="2"/>
              <a:buNone/>
              <a:tabLst/>
              <a:defRPr/>
            </a:pPr>
            <a:r>
              <a:rPr kumimoji="0" lang="en-US" sz="2000" b="1" i="0" u="none" strike="noStrike" kern="0" cap="none" spc="0" normalizeH="0" baseline="0" noProof="0" dirty="0">
                <a:ln>
                  <a:noFill/>
                </a:ln>
                <a:solidFill>
                  <a:srgbClr val="616161">
                    <a:lumMod val="50000"/>
                  </a:srgbClr>
                </a:solidFill>
                <a:effectLst/>
                <a:uLnTx/>
                <a:uFillTx/>
                <a:latin typeface="Calibri"/>
                <a:ea typeface="+mn-ea"/>
                <a:cs typeface="+mn-cs"/>
              </a:rPr>
              <a:t>It is critical that it be measured</a:t>
            </a:r>
          </a:p>
          <a:p>
            <a:pPr marL="742950" marR="0" lvl="1" indent="-285750" algn="l" defTabSz="914400" rtl="0" eaLnBrk="1" fontAlgn="base" latinLnBrk="0" hangingPunct="1">
              <a:lnSpc>
                <a:spcPct val="100000"/>
              </a:lnSpc>
              <a:spcBef>
                <a:spcPct val="20000"/>
              </a:spcBef>
              <a:spcAft>
                <a:spcPct val="0"/>
              </a:spcAft>
              <a:buClr>
                <a:srgbClr val="1F497D"/>
              </a:buClr>
              <a:buSzTx/>
              <a:buFontTx/>
              <a:buChar char="–"/>
              <a:tabLst/>
              <a:defRPr/>
            </a:pPr>
            <a:r>
              <a:rPr kumimoji="0" lang="en-US" sz="2000" b="0" i="0" u="none" strike="noStrike" kern="0" cap="none" spc="0" normalizeH="0" baseline="0" noProof="0" dirty="0">
                <a:ln>
                  <a:noFill/>
                </a:ln>
                <a:solidFill>
                  <a:srgbClr val="0000FF"/>
                </a:solidFill>
                <a:effectLst/>
                <a:uLnTx/>
                <a:uFillTx/>
                <a:latin typeface="Calibri"/>
              </a:rPr>
              <a:t>Totally new information to help elucidate origin of the EMC effect</a:t>
            </a:r>
          </a:p>
          <a:p>
            <a:pPr marL="742950" marR="0" lvl="1" indent="-285750" algn="l" defTabSz="914400" rtl="0" eaLnBrk="1" fontAlgn="base" latinLnBrk="0" hangingPunct="1">
              <a:lnSpc>
                <a:spcPct val="100000"/>
              </a:lnSpc>
              <a:spcBef>
                <a:spcPct val="20000"/>
              </a:spcBef>
              <a:spcAft>
                <a:spcPct val="0"/>
              </a:spcAft>
              <a:buClr>
                <a:srgbClr val="1F497D"/>
              </a:buClr>
              <a:buSzTx/>
              <a:buFontTx/>
              <a:buChar char="–"/>
              <a:tabLst/>
              <a:defRPr/>
            </a:pPr>
            <a:r>
              <a:rPr kumimoji="0" lang="en-US" sz="2000" b="0" i="0" u="none" strike="noStrike" kern="0" cap="none" spc="0" normalizeH="0" baseline="0" noProof="0" dirty="0">
                <a:ln>
                  <a:noFill/>
                </a:ln>
                <a:solidFill>
                  <a:srgbClr val="0000FF"/>
                </a:solidFill>
                <a:effectLst/>
                <a:uLnTx/>
                <a:uFillTx/>
                <a:latin typeface="Calibri"/>
              </a:rPr>
              <a:t>Input to high-energy e-A, </a:t>
            </a:r>
            <a:r>
              <a:rPr kumimoji="0" lang="en-US" sz="2000" b="0" i="0" u="none" strike="noStrike" kern="0" cap="none" spc="0" normalizeH="0" baseline="0" noProof="0" dirty="0">
                <a:ln>
                  <a:noFill/>
                </a:ln>
                <a:solidFill>
                  <a:srgbClr val="0000FF"/>
                </a:solidFill>
                <a:effectLst/>
                <a:uLnTx/>
                <a:uFillTx/>
                <a:latin typeface="Symbol" panose="05050102010706020507" pitchFamily="18" charset="2"/>
              </a:rPr>
              <a:t>n</a:t>
            </a:r>
            <a:r>
              <a:rPr kumimoji="0" lang="en-US" sz="2000" b="0" i="0" u="none" strike="noStrike" kern="0" cap="none" spc="0" normalizeH="0" baseline="0" noProof="0" dirty="0">
                <a:ln>
                  <a:noFill/>
                </a:ln>
                <a:solidFill>
                  <a:srgbClr val="0000FF"/>
                </a:solidFill>
                <a:effectLst/>
                <a:uLnTx/>
                <a:uFillTx/>
                <a:latin typeface="Calibri"/>
              </a:rPr>
              <a:t>-A, p-A, and A-A measurements (polarized e-</a:t>
            </a:r>
            <a:r>
              <a:rPr kumimoji="0" lang="en-US" sz="2000" b="0" i="0" u="none" strike="noStrike" kern="0" cap="none" spc="0" normalizeH="0" baseline="30000" noProof="0" dirty="0">
                <a:ln>
                  <a:noFill/>
                </a:ln>
                <a:solidFill>
                  <a:srgbClr val="0000FF"/>
                </a:solidFill>
                <a:effectLst/>
                <a:uLnTx/>
                <a:uFillTx/>
                <a:latin typeface="Calibri"/>
              </a:rPr>
              <a:t>3</a:t>
            </a:r>
            <a:r>
              <a:rPr kumimoji="0" lang="en-US" sz="2000" b="0" i="0" u="none" strike="noStrike" kern="0" cap="none" spc="0" normalizeH="0" baseline="0" noProof="0" dirty="0">
                <a:ln>
                  <a:noFill/>
                </a:ln>
                <a:solidFill>
                  <a:srgbClr val="0000FF"/>
                </a:solidFill>
                <a:effectLst/>
                <a:uLnTx/>
                <a:uFillTx/>
                <a:latin typeface="Calibri"/>
              </a:rPr>
              <a:t>He)</a:t>
            </a:r>
          </a:p>
          <a:p>
            <a:pPr marL="742950" marR="0" lvl="1" indent="-285750" algn="l" defTabSz="914400" rtl="0" eaLnBrk="1" fontAlgn="base" latinLnBrk="0" hangingPunct="1">
              <a:lnSpc>
                <a:spcPct val="100000"/>
              </a:lnSpc>
              <a:spcBef>
                <a:spcPct val="20000"/>
              </a:spcBef>
              <a:spcAft>
                <a:spcPct val="0"/>
              </a:spcAft>
              <a:buClr>
                <a:srgbClr val="1F497D"/>
              </a:buClr>
              <a:buSzTx/>
              <a:buFontTx/>
              <a:buChar char="–"/>
              <a:tabLst/>
              <a:defRPr/>
            </a:pPr>
            <a:r>
              <a:rPr lang="en-US" sz="2000" kern="0" dirty="0">
                <a:solidFill>
                  <a:srgbClr val="0000FF"/>
                </a:solidFill>
                <a:latin typeface="Calibri"/>
              </a:rPr>
              <a:t>Confirm significance of the effect on </a:t>
            </a:r>
            <a:r>
              <a:rPr lang="en-US" sz="2000" kern="0" dirty="0" err="1">
                <a:solidFill>
                  <a:srgbClr val="0000FF"/>
                </a:solidFill>
                <a:latin typeface="Calibri"/>
              </a:rPr>
              <a:t>NuTeV</a:t>
            </a:r>
            <a:r>
              <a:rPr lang="en-US" sz="2000" kern="0" dirty="0">
                <a:solidFill>
                  <a:srgbClr val="0000FF"/>
                </a:solidFill>
                <a:latin typeface="Calibri"/>
              </a:rPr>
              <a:t> anomaly</a:t>
            </a:r>
            <a:endParaRPr kumimoji="0" lang="en-US" sz="2000" b="0" i="0" u="none" strike="noStrike" kern="0" cap="none" spc="0" normalizeH="0" baseline="0" noProof="0" dirty="0">
              <a:ln>
                <a:noFill/>
              </a:ln>
              <a:solidFill>
                <a:srgbClr val="0000FF"/>
              </a:solidFill>
              <a:effectLst/>
              <a:uLnTx/>
              <a:uFillTx/>
              <a:latin typeface="Calibri"/>
            </a:endParaRPr>
          </a:p>
          <a:p>
            <a:pPr marL="457200" marR="0" lvl="1" indent="0" algn="ctr" defTabSz="914400" rtl="0" eaLnBrk="1" fontAlgn="base" latinLnBrk="0" hangingPunct="1">
              <a:lnSpc>
                <a:spcPct val="100000"/>
              </a:lnSpc>
              <a:spcBef>
                <a:spcPct val="20000"/>
              </a:spcBef>
              <a:spcAft>
                <a:spcPct val="0"/>
              </a:spcAft>
              <a:buClr>
                <a:srgbClr val="1F497D"/>
              </a:buClr>
              <a:buSzTx/>
              <a:buFontTx/>
              <a:buNone/>
              <a:tabLst/>
              <a:defRPr/>
            </a:pPr>
            <a:endParaRPr kumimoji="0" lang="en-US" sz="2000" b="0" i="0" u="none" strike="noStrike" kern="0" cap="none" spc="0" normalizeH="0" baseline="0" noProof="0" dirty="0">
              <a:ln>
                <a:noFill/>
              </a:ln>
              <a:solidFill>
                <a:srgbClr val="0000FF"/>
              </a:solidFill>
              <a:effectLst/>
              <a:uLnTx/>
              <a:uFillTx/>
              <a:latin typeface="Calibri"/>
            </a:endParaRPr>
          </a:p>
          <a:p>
            <a:pPr marL="457200" marR="0" lvl="1" indent="0" algn="ctr" defTabSz="914400" rtl="0" eaLnBrk="1" fontAlgn="base" latinLnBrk="0" hangingPunct="1">
              <a:lnSpc>
                <a:spcPct val="100000"/>
              </a:lnSpc>
              <a:spcBef>
                <a:spcPct val="20000"/>
              </a:spcBef>
              <a:spcAft>
                <a:spcPct val="0"/>
              </a:spcAft>
              <a:buClr>
                <a:srgbClr val="1F497D"/>
              </a:buClr>
              <a:buSzTx/>
              <a:buFontTx/>
              <a:buNone/>
              <a:tabLst/>
              <a:defRPr/>
            </a:pPr>
            <a:endParaRPr kumimoji="0" lang="en-US" sz="2000" b="0" i="0" u="none" strike="noStrike" kern="0" cap="none" spc="0" normalizeH="0" baseline="0" noProof="0" dirty="0">
              <a:ln>
                <a:noFill/>
              </a:ln>
              <a:solidFill>
                <a:srgbClr val="0000FF"/>
              </a:solidFill>
              <a:effectLst/>
              <a:uLnTx/>
              <a:uFillTx/>
              <a:latin typeface="Calibri"/>
            </a:endParaRPr>
          </a:p>
          <a:p>
            <a:pPr marL="57150" marR="0" lvl="0" indent="0" algn="ctr" defTabSz="914400" rtl="0" eaLnBrk="1" fontAlgn="base" latinLnBrk="0" hangingPunct="1">
              <a:lnSpc>
                <a:spcPct val="100000"/>
              </a:lnSpc>
              <a:spcBef>
                <a:spcPct val="20000"/>
              </a:spcBef>
              <a:spcAft>
                <a:spcPct val="0"/>
              </a:spcAft>
              <a:buClr>
                <a:srgbClr val="1F497D"/>
              </a:buClr>
              <a:buSzTx/>
              <a:buFontTx/>
              <a:buNone/>
              <a:tabLst/>
              <a:defRPr/>
            </a:pPr>
            <a:r>
              <a:rPr kumimoji="0" lang="en-US" sz="2000" b="1" i="1" u="none" strike="noStrike" kern="0" cap="none" spc="0" normalizeH="0" baseline="0" noProof="0" dirty="0">
                <a:ln>
                  <a:noFill/>
                </a:ln>
                <a:solidFill>
                  <a:srgbClr val="C00000"/>
                </a:solidFill>
                <a:effectLst/>
                <a:uLnTx/>
                <a:uFillTx/>
                <a:latin typeface="Calibri"/>
                <a:ea typeface="+mn-ea"/>
                <a:cs typeface="+mn-cs"/>
              </a:rPr>
              <a:t>As of today, </a:t>
            </a:r>
            <a:r>
              <a:rPr kumimoji="0" lang="en-US" sz="2000" b="1" i="1" u="sng" strike="noStrike" kern="0" cap="none" spc="0" normalizeH="0" baseline="0" noProof="0" dirty="0">
                <a:ln>
                  <a:noFill/>
                </a:ln>
                <a:solidFill>
                  <a:srgbClr val="C00000"/>
                </a:solidFill>
                <a:effectLst/>
                <a:uLnTx/>
                <a:uFillTx/>
                <a:latin typeface="Calibri"/>
                <a:ea typeface="+mn-ea"/>
                <a:cs typeface="+mn-cs"/>
              </a:rPr>
              <a:t>no significant observation to support</a:t>
            </a:r>
            <a:r>
              <a:rPr kumimoji="0" lang="en-US" sz="2000" b="1" i="1" u="none" strike="noStrike" kern="0" cap="none" spc="0" normalizeH="0" baseline="0" noProof="0" dirty="0">
                <a:ln>
                  <a:noFill/>
                </a:ln>
                <a:solidFill>
                  <a:srgbClr val="C00000"/>
                </a:solidFill>
                <a:effectLst/>
                <a:uLnTx/>
                <a:uFillTx/>
                <a:latin typeface="Calibri"/>
                <a:ea typeface="+mn-ea"/>
                <a:cs typeface="+mn-cs"/>
              </a:rPr>
              <a:t> flavor dependence</a:t>
            </a:r>
          </a:p>
          <a:p>
            <a:pPr marL="57150" marR="0" lvl="0" indent="0" algn="ctr" defTabSz="914400" rtl="0" eaLnBrk="1" fontAlgn="base" latinLnBrk="0" hangingPunct="1">
              <a:lnSpc>
                <a:spcPct val="100000"/>
              </a:lnSpc>
              <a:spcBef>
                <a:spcPct val="20000"/>
              </a:spcBef>
              <a:spcAft>
                <a:spcPct val="0"/>
              </a:spcAft>
              <a:buClr>
                <a:srgbClr val="1F497D"/>
              </a:buClr>
              <a:buSzTx/>
              <a:buFontTx/>
              <a:buNone/>
              <a:tabLst/>
              <a:defRPr/>
            </a:pPr>
            <a:r>
              <a:rPr kumimoji="0" lang="en-US" sz="2000" b="1" i="1" u="none" strike="noStrike" kern="0" cap="none" spc="0" normalizeH="0" baseline="0" noProof="0" dirty="0">
                <a:ln>
                  <a:noFill/>
                </a:ln>
                <a:solidFill>
                  <a:srgbClr val="C00000"/>
                </a:solidFill>
                <a:effectLst/>
                <a:uLnTx/>
                <a:uFillTx/>
                <a:latin typeface="Calibri"/>
                <a:ea typeface="+mn-ea"/>
                <a:cs typeface="+mn-cs"/>
              </a:rPr>
              <a:t>(or to set </a:t>
            </a:r>
            <a:r>
              <a:rPr lang="en-US" sz="2000" b="1" i="1" kern="0" dirty="0">
                <a:solidFill>
                  <a:srgbClr val="C00000"/>
                </a:solidFill>
                <a:latin typeface="Calibri"/>
              </a:rPr>
              <a:t>strong </a:t>
            </a:r>
            <a:r>
              <a:rPr kumimoji="0" lang="en-US" sz="2000" b="1" i="1" u="none" strike="noStrike" kern="0" cap="none" spc="0" normalizeH="0" baseline="0" noProof="0" dirty="0">
                <a:ln>
                  <a:noFill/>
                </a:ln>
                <a:solidFill>
                  <a:srgbClr val="C00000"/>
                </a:solidFill>
                <a:effectLst/>
                <a:uLnTx/>
                <a:uFillTx/>
                <a:latin typeface="Calibri"/>
                <a:ea typeface="+mn-ea"/>
                <a:cs typeface="+mn-cs"/>
              </a:rPr>
              <a:t>upper limits on flavor dependence)</a:t>
            </a:r>
            <a:endParaRPr kumimoji="0" lang="en-US" altLang="en-US" sz="2000" b="1" i="1" u="none" strike="noStrike" kern="0" cap="none" spc="0" normalizeH="0" baseline="0" noProof="0" dirty="0">
              <a:ln>
                <a:noFill/>
              </a:ln>
              <a:solidFill>
                <a:srgbClr val="C00000"/>
              </a:solidFill>
              <a:effectLst/>
              <a:uLnTx/>
              <a:uFillTx/>
              <a:latin typeface="Calibri"/>
              <a:ea typeface="+mn-ea"/>
              <a:cs typeface="+mn-cs"/>
              <a:sym typeface="Wingdings" pitchFamily="2" charset="2"/>
            </a:endParaRPr>
          </a:p>
        </p:txBody>
      </p:sp>
    </p:spTree>
    <p:extLst>
      <p:ext uri="{BB962C8B-B14F-4D97-AF65-F5344CB8AC3E}">
        <p14:creationId xmlns:p14="http://schemas.microsoft.com/office/powerpoint/2010/main" val="533600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PVEMC: Flavor dependence</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838200" y="1314667"/>
            <a:ext cx="10515600" cy="1667434"/>
          </a:xfrm>
        </p:spPr>
        <p:txBody>
          <a:bodyPr>
            <a:normAutofit/>
          </a:bodyPr>
          <a:lstStyle/>
          <a:p>
            <a:pPr marL="0" indent="0">
              <a:buNone/>
            </a:pPr>
            <a:r>
              <a:rPr lang="en-US" sz="2400" dirty="0"/>
              <a:t>PVDIS on </a:t>
            </a:r>
            <a:r>
              <a:rPr lang="en-US" sz="2400" baseline="30000" dirty="0"/>
              <a:t>48</a:t>
            </a:r>
            <a:r>
              <a:rPr lang="en-US" sz="2400" dirty="0"/>
              <a:t>Ca</a:t>
            </a:r>
          </a:p>
          <a:p>
            <a:r>
              <a:rPr lang="en-US" sz="2000" dirty="0"/>
              <a:t>Photon-Z interference / photon-squared</a:t>
            </a:r>
          </a:p>
          <a:p>
            <a:pPr lvl="1"/>
            <a:r>
              <a:rPr lang="en-US" sz="2000" dirty="0">
                <a:solidFill>
                  <a:srgbClr val="C00000"/>
                </a:solidFill>
              </a:rPr>
              <a:t>Flavor-independent EMC effect </a:t>
            </a:r>
            <a:r>
              <a:rPr lang="en-US" sz="2000" dirty="0">
                <a:solidFill>
                  <a:srgbClr val="C00000"/>
                </a:solidFill>
                <a:sym typeface="Wingdings" panose="05000000000000000000" pitchFamily="2" charset="2"/>
              </a:rPr>
              <a:t> all pdfs rescaled same way, cancels in ratio</a:t>
            </a:r>
          </a:p>
          <a:p>
            <a:r>
              <a:rPr lang="en-US" sz="2000" dirty="0">
                <a:sym typeface="Wingdings" panose="05000000000000000000" pitchFamily="2" charset="2"/>
              </a:rPr>
              <a:t>Flavor-dependent EMC gives enhanced impact from d-quarks in numerator (weak vs EM charge)</a:t>
            </a:r>
            <a:endParaRPr lang="en-US" sz="2000" dirty="0"/>
          </a:p>
          <a:p>
            <a:pPr marL="0" indent="0">
              <a:buNone/>
            </a:pPr>
            <a:endParaRPr lang="en-US" sz="2000" dirty="0"/>
          </a:p>
        </p:txBody>
      </p:sp>
      <p:pic>
        <p:nvPicPr>
          <p:cNvPr id="4" name="Picture 3">
            <a:extLst>
              <a:ext uri="{FF2B5EF4-FFF2-40B4-BE49-F238E27FC236}">
                <a16:creationId xmlns:a16="http://schemas.microsoft.com/office/drawing/2014/main" id="{617EC976-4E63-4A3B-9B19-64B3A92D42AD}"/>
              </a:ext>
            </a:extLst>
          </p:cNvPr>
          <p:cNvPicPr>
            <a:picLocks noChangeAspect="1"/>
          </p:cNvPicPr>
          <p:nvPr/>
        </p:nvPicPr>
        <p:blipFill>
          <a:blip r:embed="rId3"/>
          <a:stretch>
            <a:fillRect/>
          </a:stretch>
        </p:blipFill>
        <p:spPr>
          <a:xfrm>
            <a:off x="2494280" y="3032900"/>
            <a:ext cx="6370320" cy="799659"/>
          </a:xfrm>
          <a:prstGeom prst="rect">
            <a:avLst/>
          </a:prstGeom>
        </p:spPr>
      </p:pic>
      <p:pic>
        <p:nvPicPr>
          <p:cNvPr id="5" name="Picture 4">
            <a:extLst>
              <a:ext uri="{FF2B5EF4-FFF2-40B4-BE49-F238E27FC236}">
                <a16:creationId xmlns:a16="http://schemas.microsoft.com/office/drawing/2014/main" id="{724F8A8B-0E8F-495B-B5F6-A741260F027B}"/>
              </a:ext>
            </a:extLst>
          </p:cNvPr>
          <p:cNvPicPr>
            <a:picLocks noChangeAspect="1"/>
          </p:cNvPicPr>
          <p:nvPr/>
        </p:nvPicPr>
        <p:blipFill>
          <a:blip r:embed="rId4"/>
          <a:stretch>
            <a:fillRect/>
          </a:stretch>
        </p:blipFill>
        <p:spPr>
          <a:xfrm>
            <a:off x="2494280" y="4567734"/>
            <a:ext cx="5082747" cy="847125"/>
          </a:xfrm>
          <a:prstGeom prst="rect">
            <a:avLst/>
          </a:prstGeom>
        </p:spPr>
      </p:pic>
      <p:pic>
        <p:nvPicPr>
          <p:cNvPr id="6" name="Picture 5">
            <a:extLst>
              <a:ext uri="{FF2B5EF4-FFF2-40B4-BE49-F238E27FC236}">
                <a16:creationId xmlns:a16="http://schemas.microsoft.com/office/drawing/2014/main" id="{5795CFD5-71A2-4B9A-A668-4D88E68B3A22}"/>
              </a:ext>
            </a:extLst>
          </p:cNvPr>
          <p:cNvPicPr>
            <a:picLocks noChangeAspect="1"/>
          </p:cNvPicPr>
          <p:nvPr/>
        </p:nvPicPr>
        <p:blipFill>
          <a:blip r:embed="rId5"/>
          <a:stretch>
            <a:fillRect/>
          </a:stretch>
        </p:blipFill>
        <p:spPr>
          <a:xfrm>
            <a:off x="8272469" y="4798710"/>
            <a:ext cx="2600033" cy="418396"/>
          </a:xfrm>
          <a:prstGeom prst="rect">
            <a:avLst/>
          </a:prstGeom>
        </p:spPr>
      </p:pic>
      <p:sp>
        <p:nvSpPr>
          <p:cNvPr id="7" name="TextBox 6">
            <a:extLst>
              <a:ext uri="{FF2B5EF4-FFF2-40B4-BE49-F238E27FC236}">
                <a16:creationId xmlns:a16="http://schemas.microsoft.com/office/drawing/2014/main" id="{9783A9B9-A15C-4A12-A6B1-D07198222AAB}"/>
              </a:ext>
            </a:extLst>
          </p:cNvPr>
          <p:cNvSpPr txBox="1"/>
          <p:nvPr/>
        </p:nvSpPr>
        <p:spPr>
          <a:xfrm>
            <a:off x="1320800" y="4147602"/>
            <a:ext cx="5641353" cy="369332"/>
          </a:xfrm>
          <a:prstGeom prst="rect">
            <a:avLst/>
          </a:prstGeom>
          <a:noFill/>
        </p:spPr>
        <p:txBody>
          <a:bodyPr wrap="none" rtlCol="0">
            <a:spAutoFit/>
          </a:bodyPr>
          <a:lstStyle/>
          <a:p>
            <a:r>
              <a:rPr lang="en-US" dirty="0"/>
              <a:t>Expanding about </a:t>
            </a:r>
            <a:r>
              <a:rPr lang="en-US" dirty="0" err="1"/>
              <a:t>u</a:t>
            </a:r>
            <a:r>
              <a:rPr lang="en-US" baseline="-25000" dirty="0" err="1"/>
              <a:t>A</a:t>
            </a:r>
            <a:r>
              <a:rPr lang="en-US" dirty="0"/>
              <a:t>=</a:t>
            </a:r>
            <a:r>
              <a:rPr lang="en-US" dirty="0" err="1"/>
              <a:t>d</a:t>
            </a:r>
            <a:r>
              <a:rPr lang="en-US" baseline="-25000" dirty="0" err="1"/>
              <a:t>A</a:t>
            </a:r>
            <a:r>
              <a:rPr lang="en-US" dirty="0"/>
              <a:t> limit, neglecting sea quarks: </a:t>
            </a:r>
          </a:p>
        </p:txBody>
      </p:sp>
      <p:sp>
        <p:nvSpPr>
          <p:cNvPr id="8" name="TextBox 7">
            <a:extLst>
              <a:ext uri="{FF2B5EF4-FFF2-40B4-BE49-F238E27FC236}">
                <a16:creationId xmlns:a16="http://schemas.microsoft.com/office/drawing/2014/main" id="{D7D25178-FB27-4CC2-98D3-B1F849DA4AD0}"/>
              </a:ext>
            </a:extLst>
          </p:cNvPr>
          <p:cNvSpPr txBox="1"/>
          <p:nvPr/>
        </p:nvSpPr>
        <p:spPr>
          <a:xfrm>
            <a:off x="8864600" y="3924418"/>
            <a:ext cx="1415772" cy="369332"/>
          </a:xfrm>
          <a:prstGeom prst="rect">
            <a:avLst/>
          </a:prstGeom>
          <a:noFill/>
        </p:spPr>
        <p:txBody>
          <a:bodyPr wrap="none" rtlCol="0">
            <a:spAutoFit/>
          </a:bodyPr>
          <a:lstStyle/>
          <a:p>
            <a:r>
              <a:rPr lang="en-US" dirty="0"/>
              <a:t>Suppressed</a:t>
            </a:r>
          </a:p>
        </p:txBody>
      </p:sp>
      <p:cxnSp>
        <p:nvCxnSpPr>
          <p:cNvPr id="9" name="Straight Arrow Connector 8">
            <a:extLst>
              <a:ext uri="{FF2B5EF4-FFF2-40B4-BE49-F238E27FC236}">
                <a16:creationId xmlns:a16="http://schemas.microsoft.com/office/drawing/2014/main" id="{DA0AB590-E3BE-48E1-BB59-333568F17106}"/>
              </a:ext>
            </a:extLst>
          </p:cNvPr>
          <p:cNvCxnSpPr>
            <a:cxnSpLocks/>
          </p:cNvCxnSpPr>
          <p:nvPr/>
        </p:nvCxnSpPr>
        <p:spPr>
          <a:xfrm flipH="1" flipV="1">
            <a:off x="8133080" y="3805412"/>
            <a:ext cx="731521" cy="2989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B3BAC2F-2570-4B10-98AC-925EEB570F83}"/>
              </a:ext>
            </a:extLst>
          </p:cNvPr>
          <p:cNvSpPr txBox="1"/>
          <p:nvPr/>
        </p:nvSpPr>
        <p:spPr>
          <a:xfrm>
            <a:off x="927100" y="5867234"/>
            <a:ext cx="9793002" cy="461665"/>
          </a:xfrm>
          <a:prstGeom prst="rect">
            <a:avLst/>
          </a:prstGeom>
          <a:noFill/>
        </p:spPr>
        <p:txBody>
          <a:bodyPr wrap="square" rtlCol="0">
            <a:spAutoFit/>
          </a:bodyPr>
          <a:lstStyle/>
          <a:p>
            <a:pPr algn="ctr"/>
            <a:r>
              <a:rPr lang="en-US" sz="2400" b="1" i="1" dirty="0">
                <a:solidFill>
                  <a:srgbClr val="C00000"/>
                </a:solidFill>
              </a:rPr>
              <a:t>PVDIS sensitive to difference in up and down quark distributions in nuclei</a:t>
            </a:r>
          </a:p>
        </p:txBody>
      </p:sp>
    </p:spTree>
    <p:extLst>
      <p:ext uri="{BB962C8B-B14F-4D97-AF65-F5344CB8AC3E}">
        <p14:creationId xmlns:p14="http://schemas.microsoft.com/office/powerpoint/2010/main" val="2887992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576445"/>
            <a:ext cx="10515600" cy="955675"/>
          </a:xfrm>
        </p:spPr>
        <p:txBody>
          <a:bodyPr>
            <a:normAutofit fontScale="90000"/>
          </a:bodyPr>
          <a:lstStyle/>
          <a:p>
            <a:pPr lvl="0">
              <a:spcBef>
                <a:spcPts val="1000"/>
              </a:spcBef>
            </a:pPr>
            <a:r>
              <a:rPr lang="en-US" sz="3600" b="1" dirty="0">
                <a:solidFill>
                  <a:schemeClr val="tx2"/>
                </a:solidFill>
                <a:latin typeface="Arial" panose="020B0604020202020204" pitchFamily="34" charset="0"/>
                <a:cs typeface="Arial" panose="020B0604020202020204" pitchFamily="34" charset="0"/>
              </a:rPr>
              <a:t>PVEMC</a:t>
            </a:r>
            <a:r>
              <a:rPr lang="en-US" sz="3200" b="1" dirty="0">
                <a:solidFill>
                  <a:schemeClr val="tx2"/>
                </a:solidFill>
                <a:latin typeface="Arial" panose="020B0604020202020204" pitchFamily="34" charset="0"/>
                <a:cs typeface="Arial" panose="020B0604020202020204" pitchFamily="34" charset="0"/>
              </a:rPr>
              <a:t> proposal - SoLID detector</a:t>
            </a:r>
            <a:br>
              <a:rPr lang="en-US" sz="3200" b="1" dirty="0">
                <a:solidFill>
                  <a:schemeClr val="tx2"/>
                </a:solidFill>
                <a:latin typeface="Arial" panose="020B0604020202020204" pitchFamily="34" charset="0"/>
                <a:cs typeface="Arial" panose="020B0604020202020204" pitchFamily="34" charset="0"/>
              </a:rPr>
            </a:br>
            <a:br>
              <a:rPr lang="en-US" sz="2400" dirty="0">
                <a:solidFill>
                  <a:prstClr val="black"/>
                </a:solidFill>
                <a:latin typeface="Calibri" panose="020F0502020204030204"/>
                <a:ea typeface="+mn-ea"/>
                <a:cs typeface="+mn-cs"/>
              </a:rPr>
            </a:br>
            <a:endParaRPr lang="en-US" sz="3200" b="1" dirty="0">
              <a:solidFill>
                <a:schemeClr val="tx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368136" y="1532120"/>
            <a:ext cx="4916384" cy="4614863"/>
          </a:xfrm>
        </p:spPr>
        <p:txBody>
          <a:bodyPr>
            <a:normAutofit/>
          </a:bodyPr>
          <a:lstStyle/>
          <a:p>
            <a:pPr marL="0" lvl="0" indent="0" defTabSz="457200">
              <a:lnSpc>
                <a:spcPct val="100000"/>
              </a:lnSpc>
              <a:spcBef>
                <a:spcPts val="0"/>
              </a:spcBef>
              <a:buNone/>
              <a:defRPr/>
            </a:pPr>
            <a:r>
              <a:rPr lang="en-US" sz="2400" dirty="0">
                <a:solidFill>
                  <a:prstClr val="black"/>
                </a:solidFill>
              </a:rPr>
              <a:t>Uses SOLID in PVDIS configuration</a:t>
            </a:r>
          </a:p>
          <a:p>
            <a:pPr marL="285750" lvl="0" indent="-285750" defTabSz="457200">
              <a:lnSpc>
                <a:spcPct val="100000"/>
              </a:lnSpc>
              <a:spcBef>
                <a:spcPts val="0"/>
              </a:spcBef>
              <a:buFont typeface="Wingdings" pitchFamily="2" charset="2"/>
              <a:buChar char="à"/>
              <a:defRPr/>
            </a:pPr>
            <a:r>
              <a:rPr lang="en-US" sz="2000" dirty="0">
                <a:solidFill>
                  <a:prstClr val="black"/>
                </a:solidFill>
                <a:sym typeface="Wingdings" pitchFamily="2" charset="2"/>
              </a:rPr>
              <a:t>Identical spectrometer/detector configuration as PVDIS (baffles, etc.)</a:t>
            </a:r>
          </a:p>
          <a:p>
            <a:pPr marL="285750" lvl="0" indent="-285750" defTabSz="457200">
              <a:lnSpc>
                <a:spcPct val="100000"/>
              </a:lnSpc>
              <a:spcBef>
                <a:spcPts val="0"/>
              </a:spcBef>
              <a:buFont typeface="Wingdings" pitchFamily="2" charset="2"/>
              <a:buChar char="à"/>
              <a:defRPr/>
            </a:pPr>
            <a:r>
              <a:rPr lang="en-US" sz="2000" dirty="0">
                <a:solidFill>
                  <a:prstClr val="black"/>
                </a:solidFill>
                <a:sym typeface="Wingdings" pitchFamily="2" charset="2"/>
              </a:rPr>
              <a:t>Only the target is different</a:t>
            </a:r>
          </a:p>
          <a:p>
            <a:pPr marL="285750" lvl="0" indent="-285750" defTabSz="457200">
              <a:lnSpc>
                <a:spcPct val="100000"/>
              </a:lnSpc>
              <a:spcBef>
                <a:spcPts val="0"/>
              </a:spcBef>
              <a:buFont typeface="Wingdings" pitchFamily="2" charset="2"/>
              <a:buChar char="à"/>
              <a:defRPr/>
            </a:pPr>
            <a:endParaRPr lang="en-US" sz="2000" dirty="0">
              <a:solidFill>
                <a:prstClr val="black"/>
              </a:solidFill>
              <a:sym typeface="Wingdings" pitchFamily="2" charset="2"/>
            </a:endParaRPr>
          </a:p>
          <a:p>
            <a:pPr marL="0" lvl="0" indent="0" defTabSz="457200">
              <a:lnSpc>
                <a:spcPct val="100000"/>
              </a:lnSpc>
              <a:spcBef>
                <a:spcPts val="0"/>
              </a:spcBef>
              <a:buNone/>
              <a:defRPr/>
            </a:pPr>
            <a:r>
              <a:rPr lang="en-US" sz="2400" dirty="0">
                <a:solidFill>
                  <a:prstClr val="black"/>
                </a:solidFill>
              </a:rPr>
              <a:t>PVEMC measurement requires target with N ≠ Z and large EMC effect</a:t>
            </a:r>
          </a:p>
          <a:p>
            <a:pPr marL="285750" lvl="0" indent="-285750" defTabSz="457200">
              <a:lnSpc>
                <a:spcPct val="100000"/>
              </a:lnSpc>
              <a:spcBef>
                <a:spcPts val="0"/>
              </a:spcBef>
              <a:buFont typeface="Wingdings" pitchFamily="2" charset="2"/>
              <a:buChar char="à"/>
              <a:defRPr/>
            </a:pPr>
            <a:r>
              <a:rPr lang="en-US" sz="2000" baseline="30000" dirty="0">
                <a:solidFill>
                  <a:prstClr val="black"/>
                </a:solidFill>
              </a:rPr>
              <a:t>48</a:t>
            </a:r>
            <a:r>
              <a:rPr lang="en-US" sz="2000" dirty="0">
                <a:solidFill>
                  <a:prstClr val="black"/>
                </a:solidFill>
              </a:rPr>
              <a:t>Ca satisfies both requirements with smaller radiation length than heavier targets (e.g., gold or lead)</a:t>
            </a:r>
          </a:p>
          <a:p>
            <a:pPr marL="285750" lvl="0" indent="-285750" defTabSz="457200">
              <a:lnSpc>
                <a:spcPct val="100000"/>
              </a:lnSpc>
              <a:spcBef>
                <a:spcPts val="0"/>
              </a:spcBef>
              <a:buFont typeface="Wingdings" pitchFamily="2" charset="2"/>
              <a:buChar char="à"/>
              <a:defRPr/>
            </a:pPr>
            <a:r>
              <a:rPr lang="en-US" sz="2000" dirty="0">
                <a:solidFill>
                  <a:prstClr val="black"/>
                </a:solidFill>
              </a:rPr>
              <a:t>Sufficient </a:t>
            </a:r>
            <a:r>
              <a:rPr lang="en-US" sz="2000" baseline="30000" dirty="0">
                <a:solidFill>
                  <a:prstClr val="black"/>
                </a:solidFill>
              </a:rPr>
              <a:t>48</a:t>
            </a:r>
            <a:r>
              <a:rPr lang="en-US" sz="2000" dirty="0">
                <a:solidFill>
                  <a:prstClr val="black"/>
                </a:solidFill>
              </a:rPr>
              <a:t>Ca at JLab to provide 2.4 g/cm</a:t>
            </a:r>
            <a:r>
              <a:rPr lang="en-US" sz="2000" baseline="30000" dirty="0">
                <a:solidFill>
                  <a:prstClr val="black"/>
                </a:solidFill>
              </a:rPr>
              <a:t>2</a:t>
            </a:r>
            <a:r>
              <a:rPr lang="en-US" sz="2000" dirty="0">
                <a:solidFill>
                  <a:prstClr val="black"/>
                </a:solidFill>
              </a:rPr>
              <a:t> thickness – modified target design; reprocessing of existing calcium will be </a:t>
            </a:r>
            <a:r>
              <a:rPr lang="en-US" sz="2000">
                <a:solidFill>
                  <a:prstClr val="black"/>
                </a:solidFill>
              </a:rPr>
              <a:t>required </a:t>
            </a:r>
            <a:endParaRPr lang="en-US" sz="1600" dirty="0">
              <a:solidFill>
                <a:prstClr val="black"/>
              </a:solidFill>
            </a:endParaRPr>
          </a:p>
          <a:p>
            <a:pPr marL="285750" lvl="0" indent="-285750" defTabSz="457200">
              <a:lnSpc>
                <a:spcPct val="100000"/>
              </a:lnSpc>
              <a:spcBef>
                <a:spcPts val="0"/>
              </a:spcBef>
              <a:buFont typeface="Wingdings" pitchFamily="2" charset="2"/>
              <a:buChar char="à"/>
              <a:defRPr/>
            </a:pPr>
            <a:endParaRPr lang="en-US" sz="1800" dirty="0">
              <a:solidFill>
                <a:prstClr val="black"/>
              </a:solidFill>
            </a:endParaRPr>
          </a:p>
          <a:p>
            <a:pPr marL="0" indent="0">
              <a:buNone/>
            </a:pPr>
            <a:endParaRPr lang="en-US" sz="1800" dirty="0"/>
          </a:p>
        </p:txBody>
      </p:sp>
      <p:pic>
        <p:nvPicPr>
          <p:cNvPr id="4" name="Picture 3">
            <a:extLst>
              <a:ext uri="{FF2B5EF4-FFF2-40B4-BE49-F238E27FC236}">
                <a16:creationId xmlns:a16="http://schemas.microsoft.com/office/drawing/2014/main" id="{F7F08145-700F-4531-9EEC-15C64339F614}"/>
              </a:ext>
            </a:extLst>
          </p:cNvPr>
          <p:cNvPicPr>
            <a:picLocks noChangeAspect="1"/>
          </p:cNvPicPr>
          <p:nvPr/>
        </p:nvPicPr>
        <p:blipFill rotWithShape="1">
          <a:blip r:embed="rId2"/>
          <a:srcRect l="21804" r="5786"/>
          <a:stretch/>
        </p:blipFill>
        <p:spPr>
          <a:xfrm>
            <a:off x="5374010" y="1532120"/>
            <a:ext cx="6647935" cy="4210711"/>
          </a:xfrm>
          <a:prstGeom prst="rect">
            <a:avLst/>
          </a:prstGeom>
        </p:spPr>
      </p:pic>
    </p:spTree>
    <p:extLst>
      <p:ext uri="{BB962C8B-B14F-4D97-AF65-F5344CB8AC3E}">
        <p14:creationId xmlns:p14="http://schemas.microsoft.com/office/powerpoint/2010/main" val="3832798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97B968-8843-4312-93D2-283F58852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27" y="3663138"/>
            <a:ext cx="5363323" cy="3029373"/>
          </a:xfrm>
          <a:prstGeom prst="rect">
            <a:avLst/>
          </a:prstGeom>
        </p:spPr>
      </p:pic>
      <p:pic>
        <p:nvPicPr>
          <p:cNvPr id="5" name="Picture 4">
            <a:extLst>
              <a:ext uri="{FF2B5EF4-FFF2-40B4-BE49-F238E27FC236}">
                <a16:creationId xmlns:a16="http://schemas.microsoft.com/office/drawing/2014/main" id="{CFA6133B-8F10-4DDD-8E3A-9D69599ABDCE}"/>
              </a:ext>
            </a:extLst>
          </p:cNvPr>
          <p:cNvPicPr>
            <a:picLocks noChangeAspect="1"/>
          </p:cNvPicPr>
          <p:nvPr/>
        </p:nvPicPr>
        <p:blipFill rotWithShape="1">
          <a:blip r:embed="rId4">
            <a:extLst>
              <a:ext uri="{28A0092B-C50C-407E-A947-70E740481C1C}">
                <a14:useLocalDpi xmlns:a14="http://schemas.microsoft.com/office/drawing/2010/main" val="0"/>
              </a:ext>
            </a:extLst>
          </a:blip>
          <a:srcRect l="2197" t="2494" r="4277" b="11650"/>
          <a:stretch/>
        </p:blipFill>
        <p:spPr>
          <a:xfrm>
            <a:off x="5774196" y="1120448"/>
            <a:ext cx="6355255" cy="4129165"/>
          </a:xfrm>
          <a:prstGeom prst="rect">
            <a:avLst/>
          </a:prstGeom>
        </p:spPr>
      </p:pic>
      <p:sp>
        <p:nvSpPr>
          <p:cNvPr id="2" name="Title 1">
            <a:extLst>
              <a:ext uri="{FF2B5EF4-FFF2-40B4-BE49-F238E27FC236}">
                <a16:creationId xmlns:a16="http://schemas.microsoft.com/office/drawing/2014/main" id="{0A438F17-87B8-4294-93F0-607F7C99D0C8}"/>
              </a:ext>
            </a:extLst>
          </p:cNvPr>
          <p:cNvSpPr>
            <a:spLocks noGrp="1"/>
          </p:cNvSpPr>
          <p:nvPr>
            <p:ph type="title"/>
          </p:nvPr>
        </p:nvSpPr>
        <p:spPr>
          <a:xfrm>
            <a:off x="838200" y="203199"/>
            <a:ext cx="10515600" cy="955675"/>
          </a:xfrm>
        </p:spPr>
        <p:txBody>
          <a:bodyPr>
            <a:normAutofit/>
          </a:bodyPr>
          <a:lstStyle/>
          <a:p>
            <a:r>
              <a:rPr lang="en-US" sz="3200" b="1" dirty="0">
                <a:solidFill>
                  <a:schemeClr val="tx2"/>
                </a:solidFill>
                <a:latin typeface="Arial" panose="020B0604020202020204" pitchFamily="34" charset="0"/>
                <a:cs typeface="Arial" panose="020B0604020202020204" pitchFamily="34" charset="0"/>
              </a:rPr>
              <a:t>Kinematic coverage and projected precision</a:t>
            </a:r>
          </a:p>
        </p:txBody>
      </p:sp>
      <p:sp>
        <p:nvSpPr>
          <p:cNvPr id="3" name="Content Placeholder 2">
            <a:extLst>
              <a:ext uri="{FF2B5EF4-FFF2-40B4-BE49-F238E27FC236}">
                <a16:creationId xmlns:a16="http://schemas.microsoft.com/office/drawing/2014/main" id="{EACEA071-C183-4142-BCF6-D9FAF67E5C20}"/>
              </a:ext>
            </a:extLst>
          </p:cNvPr>
          <p:cNvSpPr>
            <a:spLocks noGrp="1"/>
          </p:cNvSpPr>
          <p:nvPr>
            <p:ph idx="1"/>
          </p:nvPr>
        </p:nvSpPr>
        <p:spPr>
          <a:xfrm>
            <a:off x="338470" y="1158873"/>
            <a:ext cx="5456274" cy="2119642"/>
          </a:xfrm>
        </p:spPr>
        <p:txBody>
          <a:bodyPr>
            <a:normAutofit lnSpcReduction="10000"/>
          </a:bodyPr>
          <a:lstStyle/>
          <a:p>
            <a:r>
              <a:rPr lang="en-US" sz="2000" dirty="0"/>
              <a:t>Kinematics and statistics (%) for 68 days data taking shown on right</a:t>
            </a:r>
          </a:p>
          <a:p>
            <a:endParaRPr lang="en-US" sz="1600" dirty="0"/>
          </a:p>
          <a:p>
            <a:r>
              <a:rPr lang="en-US" sz="2000" dirty="0"/>
              <a:t>Estimated systematics summarized below - includes experimental uncertainties AND model dependence associated with interpreting the data in terms of flavor dependence.</a:t>
            </a:r>
          </a:p>
          <a:p>
            <a:pPr marL="0" indent="0">
              <a:buNone/>
            </a:pPr>
            <a:endParaRPr lang="en-US" sz="2000" dirty="0"/>
          </a:p>
        </p:txBody>
      </p:sp>
      <p:sp>
        <p:nvSpPr>
          <p:cNvPr id="4" name="Rectangle 3">
            <a:extLst>
              <a:ext uri="{FF2B5EF4-FFF2-40B4-BE49-F238E27FC236}">
                <a16:creationId xmlns:a16="http://schemas.microsoft.com/office/drawing/2014/main" id="{D0A4C64E-28BD-4223-B401-C3BF7F634A95}"/>
              </a:ext>
            </a:extLst>
          </p:cNvPr>
          <p:cNvSpPr/>
          <p:nvPr/>
        </p:nvSpPr>
        <p:spPr>
          <a:xfrm>
            <a:off x="6096000" y="6033235"/>
            <a:ext cx="5818876" cy="615553"/>
          </a:xfrm>
          <a:prstGeom prst="rect">
            <a:avLst/>
          </a:prstGeom>
        </p:spPr>
        <p:txBody>
          <a:bodyPr wrap="square">
            <a:spAutoFit/>
          </a:bodyPr>
          <a:lstStyle/>
          <a:p>
            <a:r>
              <a:rPr lang="en-US" dirty="0"/>
              <a:t>0.4% normalization uncertainty (polarimetry)</a:t>
            </a:r>
          </a:p>
          <a:p>
            <a:r>
              <a:rPr lang="en-US" sz="1600" b="1" dirty="0">
                <a:solidFill>
                  <a:srgbClr val="C00000"/>
                </a:solidFill>
                <a:highlight>
                  <a:srgbClr val="FFFF00"/>
                </a:highlight>
              </a:rPr>
              <a:t>Note: double counted, as </a:t>
            </a:r>
            <a:r>
              <a:rPr lang="en-US" sz="1600" b="1" dirty="0" err="1">
                <a:solidFill>
                  <a:srgbClr val="C00000"/>
                </a:solidFill>
                <a:highlight>
                  <a:srgbClr val="FFFF00"/>
                </a:highlight>
              </a:rPr>
              <a:t>pt</a:t>
            </a:r>
            <a:r>
              <a:rPr lang="en-US" sz="1600" b="1" dirty="0">
                <a:solidFill>
                  <a:srgbClr val="C00000"/>
                </a:solidFill>
                <a:highlight>
                  <a:srgbClr val="FFFF00"/>
                </a:highlight>
              </a:rPr>
              <a:t>-to-</a:t>
            </a:r>
            <a:r>
              <a:rPr lang="en-US" sz="1600" b="1" dirty="0" err="1">
                <a:solidFill>
                  <a:srgbClr val="C00000"/>
                </a:solidFill>
                <a:highlight>
                  <a:srgbClr val="FFFF00"/>
                </a:highlight>
              </a:rPr>
              <a:t>pt</a:t>
            </a:r>
            <a:r>
              <a:rPr lang="en-US" sz="1600" b="1" dirty="0">
                <a:solidFill>
                  <a:srgbClr val="C00000"/>
                </a:solidFill>
                <a:highlight>
                  <a:srgbClr val="FFFF00"/>
                </a:highlight>
              </a:rPr>
              <a:t> AND norm. in sensitivity studies</a:t>
            </a:r>
          </a:p>
        </p:txBody>
      </p:sp>
      <p:sp>
        <p:nvSpPr>
          <p:cNvPr id="6" name="Rectangle 5">
            <a:extLst>
              <a:ext uri="{FF2B5EF4-FFF2-40B4-BE49-F238E27FC236}">
                <a16:creationId xmlns:a16="http://schemas.microsoft.com/office/drawing/2014/main" id="{E9F90986-BC7B-4964-9E3D-948457097456}"/>
              </a:ext>
            </a:extLst>
          </p:cNvPr>
          <p:cNvSpPr/>
          <p:nvPr/>
        </p:nvSpPr>
        <p:spPr>
          <a:xfrm>
            <a:off x="338470" y="5126019"/>
            <a:ext cx="5281746" cy="88061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EAAC109-6E63-4428-8F53-768F15351DD6}"/>
              </a:ext>
            </a:extLst>
          </p:cNvPr>
          <p:cNvCxnSpPr/>
          <p:nvPr/>
        </p:nvCxnSpPr>
        <p:spPr>
          <a:xfrm flipH="1">
            <a:off x="5644350" y="5488958"/>
            <a:ext cx="89026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4AE0B50-CF7F-480B-A11F-1DFBA0839647}"/>
              </a:ext>
            </a:extLst>
          </p:cNvPr>
          <p:cNvSpPr/>
          <p:nvPr/>
        </p:nvSpPr>
        <p:spPr>
          <a:xfrm>
            <a:off x="6490207" y="5206764"/>
            <a:ext cx="5639243" cy="923330"/>
          </a:xfrm>
          <a:prstGeom prst="rect">
            <a:avLst/>
          </a:prstGeom>
        </p:spPr>
        <p:txBody>
          <a:bodyPr wrap="square">
            <a:spAutoFit/>
          </a:bodyPr>
          <a:lstStyle/>
          <a:p>
            <a:r>
              <a:rPr lang="en-US" dirty="0"/>
              <a:t>Estimated model-dependence</a:t>
            </a:r>
            <a:r>
              <a:rPr lang="en-US"/>
              <a:t>, treated as experimental </a:t>
            </a:r>
            <a:r>
              <a:rPr lang="en-US" dirty="0"/>
              <a:t>systematics in sensitivity studies</a:t>
            </a:r>
          </a:p>
          <a:p>
            <a:endParaRPr lang="en-US" dirty="0">
              <a:solidFill>
                <a:srgbClr val="C00000"/>
              </a:solidFill>
            </a:endParaRPr>
          </a:p>
        </p:txBody>
      </p:sp>
    </p:spTree>
    <p:extLst>
      <p:ext uri="{BB962C8B-B14F-4D97-AF65-F5344CB8AC3E}">
        <p14:creationId xmlns:p14="http://schemas.microsoft.com/office/powerpoint/2010/main" val="1007125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38023</TotalTime>
  <Words>4926</Words>
  <Application>Microsoft Office PowerPoint</Application>
  <PresentationFormat>Widescreen</PresentationFormat>
  <Paragraphs>520</Paragraphs>
  <Slides>52</Slides>
  <Notes>23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52</vt:i4>
      </vt:variant>
    </vt:vector>
  </HeadingPairs>
  <TitlesOfParts>
    <vt:vector size="66" baseType="lpstr">
      <vt:lpstr>MS PGothic</vt:lpstr>
      <vt:lpstr>MS PGothic</vt:lpstr>
      <vt:lpstr>Arial</vt:lpstr>
      <vt:lpstr>Arial Unicode MS</vt:lpstr>
      <vt:lpstr>Calibri</vt:lpstr>
      <vt:lpstr>Calibri Light</vt:lpstr>
      <vt:lpstr>Franklin Gothic Medium</vt:lpstr>
      <vt:lpstr>NimbusRomNo9L</vt:lpstr>
      <vt:lpstr>Symbol</vt:lpstr>
      <vt:lpstr>Times</vt:lpstr>
      <vt:lpstr>Times New Roman</vt:lpstr>
      <vt:lpstr>Trebuchet MS</vt:lpstr>
      <vt:lpstr>Wingdings</vt:lpstr>
      <vt:lpstr>Office Theme</vt:lpstr>
      <vt:lpstr>PVEMC: First measurement of the flavor dependence of nuclear pdf modification using PVDIS</vt:lpstr>
      <vt:lpstr>Quark distributions in nuclei: EMC effect</vt:lpstr>
      <vt:lpstr>EMC effect: SLAC E139</vt:lpstr>
      <vt:lpstr>EMC effect: SLAC E139</vt:lpstr>
      <vt:lpstr>Flavor-dependent EMC effect?</vt:lpstr>
      <vt:lpstr>Flavor-dependent EMC effect?</vt:lpstr>
      <vt:lpstr>PVEMC: Flavor dependence</vt:lpstr>
      <vt:lpstr>PVEMC proposal - SoLID detector  </vt:lpstr>
      <vt:lpstr>Kinematic coverage and projected precision</vt:lpstr>
      <vt:lpstr>Estimates of flavor dependence?</vt:lpstr>
      <vt:lpstr>SIDIS measurements</vt:lpstr>
      <vt:lpstr>48Ca/40Ca comparison to models/projections</vt:lpstr>
      <vt:lpstr>48Ca/40Ca comparison to models/projections</vt:lpstr>
      <vt:lpstr>PVEMC comparison to models/projections</vt:lpstr>
      <vt:lpstr>Uncertainties in the flavor-independent prediction</vt:lpstr>
      <vt:lpstr>INT Workshop</vt:lpstr>
      <vt:lpstr>Beamtime Request</vt:lpstr>
      <vt:lpstr>Summary</vt:lpstr>
      <vt:lpstr>PVEMC -  Projections</vt:lpstr>
      <vt:lpstr>PowerPoint Presentation</vt:lpstr>
      <vt:lpstr>Estimates of flavor dependence?</vt:lpstr>
      <vt:lpstr>Radiation summary</vt:lpstr>
      <vt:lpstr>Radiation</vt:lpstr>
      <vt:lpstr>PowerPoint Presentation</vt:lpstr>
      <vt:lpstr>Model-dependent corrections and uncertainties</vt:lpstr>
      <vt:lpstr>TRACKING</vt:lpstr>
      <vt:lpstr>SIDIS</vt:lpstr>
      <vt:lpstr>SIDIS</vt:lpstr>
      <vt:lpstr>Backgrounds</vt:lpstr>
      <vt:lpstr>Theory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EMC–SRC correlation</vt:lpstr>
      <vt:lpstr>Brief digression: short-range structures</vt:lpstr>
      <vt:lpstr>Two Hypotheses for EMC-SRC correlation</vt:lpstr>
      <vt:lpstr>PowerPoint Presentation</vt:lpstr>
      <vt:lpstr>PowerPoint Presentation</vt:lpstr>
      <vt:lpstr>Estimates from Quantum Monte Carlo</vt:lpstr>
      <vt:lpstr>Estimates from Quantum Monte Carlo</vt:lpstr>
      <vt:lpstr>EMC effect in light nuclei JLab E03-103: JA, D. Gaskell - spokespersons </vt:lpstr>
      <vt:lpstr>A-dependence of unpolarized EMC effect</vt:lpstr>
      <vt:lpstr>Isospin dependence vs fractional neutron excess</vt:lpstr>
      <vt:lpstr>Systematic Uncertainties</vt:lpstr>
      <vt:lpstr>Short-distance behavior and the EMC effect</vt:lpstr>
      <vt:lpstr>EMC effect: SLAC E139</vt:lpstr>
      <vt:lpstr>Nuclear structure  Quark effects?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Arrington, John</dc:creator>
  <cp:lastModifiedBy>Arrington, John</cp:lastModifiedBy>
  <cp:revision>273</cp:revision>
  <dcterms:created xsi:type="dcterms:W3CDTF">2021-11-09T20:44:12Z</dcterms:created>
  <dcterms:modified xsi:type="dcterms:W3CDTF">2022-07-12T13:37:21Z</dcterms:modified>
</cp:coreProperties>
</file>