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8" r:id="rId3"/>
    <p:sldMasterId id="2147483710" r:id="rId4"/>
    <p:sldMasterId id="2147483730" r:id="rId5"/>
    <p:sldMasterId id="2147483753" r:id="rId6"/>
    <p:sldMasterId id="2147483766" r:id="rId7"/>
    <p:sldMasterId id="2147483788" r:id="rId8"/>
    <p:sldMasterId id="2147483920" r:id="rId9"/>
    <p:sldMasterId id="2147483935" r:id="rId10"/>
    <p:sldMasterId id="2147483948" r:id="rId11"/>
    <p:sldMasterId id="2147483985" r:id="rId12"/>
    <p:sldMasterId id="2147483999" r:id="rId13"/>
    <p:sldMasterId id="2147484017" r:id="rId14"/>
  </p:sldMasterIdLst>
  <p:notesMasterIdLst>
    <p:notesMasterId r:id="rId52"/>
  </p:notesMasterIdLst>
  <p:sldIdLst>
    <p:sldId id="630" r:id="rId15"/>
    <p:sldId id="294" r:id="rId16"/>
    <p:sldId id="299" r:id="rId17"/>
    <p:sldId id="761" r:id="rId18"/>
    <p:sldId id="2305" r:id="rId19"/>
    <p:sldId id="2306" r:id="rId20"/>
    <p:sldId id="890" r:id="rId21"/>
    <p:sldId id="336" r:id="rId22"/>
    <p:sldId id="354" r:id="rId23"/>
    <p:sldId id="307" r:id="rId24"/>
    <p:sldId id="456" r:id="rId25"/>
    <p:sldId id="447" r:id="rId26"/>
    <p:sldId id="836" r:id="rId27"/>
    <p:sldId id="472" r:id="rId28"/>
    <p:sldId id="2252" r:id="rId29"/>
    <p:sldId id="2251" r:id="rId30"/>
    <p:sldId id="1264" r:id="rId31"/>
    <p:sldId id="1242" r:id="rId32"/>
    <p:sldId id="787" r:id="rId33"/>
    <p:sldId id="2302" r:id="rId34"/>
    <p:sldId id="1267" r:id="rId35"/>
    <p:sldId id="266" r:id="rId36"/>
    <p:sldId id="265" r:id="rId37"/>
    <p:sldId id="262" r:id="rId38"/>
    <p:sldId id="1268" r:id="rId39"/>
    <p:sldId id="2246" r:id="rId40"/>
    <p:sldId id="2248" r:id="rId41"/>
    <p:sldId id="2249" r:id="rId42"/>
    <p:sldId id="2241" r:id="rId43"/>
    <p:sldId id="2243" r:id="rId44"/>
    <p:sldId id="2244" r:id="rId45"/>
    <p:sldId id="1262" r:id="rId46"/>
    <p:sldId id="1263" r:id="rId47"/>
    <p:sldId id="378" r:id="rId48"/>
    <p:sldId id="440" r:id="rId49"/>
    <p:sldId id="749" r:id="rId50"/>
    <p:sldId id="230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93485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25"/>
    <p:restoredTop sz="94646"/>
  </p:normalViewPr>
  <p:slideViewPr>
    <p:cSldViewPr snapToGrid="0" snapToObjects="1" showGuides="1">
      <p:cViewPr varScale="1">
        <p:scale>
          <a:sx n="108" d="100"/>
          <a:sy n="108" d="100"/>
        </p:scale>
        <p:origin x="11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DCA20-A8D0-254A-904A-5639DD172F67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2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69315" y="8829967"/>
            <a:ext cx="3039463" cy="464820"/>
          </a:xfrm>
          <a:noFill/>
        </p:spPr>
        <p:txBody>
          <a:bodyPr lIns="90476" tIns="45243" rIns="90476" bIns="45243"/>
          <a:lstStyle>
            <a:lvl1pPr defTabSz="92683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56992" indent="-291151" defTabSz="92683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64603" indent="-232921" defTabSz="92683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30445" indent="-232921" defTabSz="92683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96286" indent="-232921" defTabSz="92683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62127" indent="-232921" defTabSz="9268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27967" indent="-232921" defTabSz="9268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93809" indent="-232921" defTabSz="9268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59650" indent="-232921" defTabSz="9268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969315" y="8829967"/>
            <a:ext cx="3039463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97" tIns="47303" rIns="94597" bIns="47303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  <a:ea typeface=""/>
                <a:cs typeface=""/>
              </a:rPr>
              <a:pPr algn="r"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  <a:ea typeface=""/>
              <a:cs typeface="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1675"/>
            <a:ext cx="4637088" cy="347662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7404"/>
            <a:ext cx="5140960" cy="4181766"/>
          </a:xfrm>
          <a:noFill/>
        </p:spPr>
        <p:txBody>
          <a:bodyPr lIns="94597" tIns="47303" rIns="94597" bIns="47303"/>
          <a:lstStyle/>
          <a:p>
            <a:pPr defTabSz="1209893">
              <a:spcBef>
                <a:spcPct val="0"/>
              </a:spcBef>
            </a:pPr>
            <a:r>
              <a:rPr lang="en-US" altLang="en-US"/>
              <a:t>Note BSM not included in project</a:t>
            </a:r>
          </a:p>
        </p:txBody>
      </p:sp>
    </p:spTree>
    <p:extLst>
      <p:ext uri="{BB962C8B-B14F-4D97-AF65-F5344CB8AC3E}">
        <p14:creationId xmlns:p14="http://schemas.microsoft.com/office/powerpoint/2010/main" val="146564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976505" y="8842028"/>
            <a:ext cx="3044969" cy="465454"/>
          </a:xfrm>
          <a:prstGeom prst="rect">
            <a:avLst/>
          </a:prstGeom>
          <a:noFill/>
          <a:ln>
            <a:noFill/>
          </a:ln>
        </p:spPr>
        <p:txBody>
          <a:bodyPr wrap="square" lIns="90600" tIns="45300" rIns="90600" bIns="453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3976505" y="8842028"/>
            <a:ext cx="3044969" cy="465454"/>
          </a:xfrm>
          <a:prstGeom prst="rect">
            <a:avLst/>
          </a:prstGeom>
          <a:noFill/>
          <a:ln>
            <a:noFill/>
          </a:ln>
        </p:spPr>
        <p:txBody>
          <a:bodyPr wrap="square" lIns="94725" tIns="47350" rIns="94725" bIns="4735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703263"/>
            <a:ext cx="4643437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936415" y="4423439"/>
            <a:ext cx="5150272" cy="4187477"/>
          </a:xfrm>
          <a:prstGeom prst="rect">
            <a:avLst/>
          </a:prstGeom>
          <a:noFill/>
          <a:ln>
            <a:noFill/>
          </a:ln>
        </p:spPr>
        <p:txBody>
          <a:bodyPr wrap="square" lIns="94725" tIns="47350" rIns="94725" bIns="47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20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jp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5/31/22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6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488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757" y="75625"/>
            <a:ext cx="7770612" cy="76055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lvl1pPr>
          </a:lstStyle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993" b="1" strike="noStrike" spc="-1">
              <a:solidFill>
                <a:srgbClr val="8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85757" y="1065404"/>
            <a:ext cx="7770612" cy="5105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542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lvl1pPr>
          </a:lstStyle>
          <a:p>
            <a:pPr algn="ctr">
              <a:spcBef>
                <a:spcPts val="59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17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2491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757" y="75625"/>
            <a:ext cx="7770612" cy="76055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lvl1pPr>
          </a:lstStyle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993" b="1" strike="noStrike" spc="-1">
              <a:solidFill>
                <a:srgbClr val="8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85757" y="1065404"/>
            <a:ext cx="7770612" cy="5105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3475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85757" y="75625"/>
            <a:ext cx="7770612" cy="76055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lvl1pPr>
          </a:lstStyle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993" b="1" strike="noStrike" spc="-1">
              <a:solidFill>
                <a:srgbClr val="8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85758" y="1065404"/>
            <a:ext cx="3791912" cy="5105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67723" y="1065404"/>
            <a:ext cx="3791912" cy="5105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428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757" y="75625"/>
            <a:ext cx="7770612" cy="76055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lvl1pPr>
          </a:lstStyle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993" b="1" strike="noStrike" spc="-1">
              <a:solidFill>
                <a:srgbClr val="8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5529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85757" y="75625"/>
            <a:ext cx="7770612" cy="352692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542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lvl1pPr>
          </a:lstStyle>
          <a:p>
            <a:pPr algn="ctr">
              <a:spcBef>
                <a:spcPts val="598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17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460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85757" y="75625"/>
            <a:ext cx="7770612" cy="76055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lvl1pPr>
          </a:lstStyle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993" b="1" strike="noStrike" spc="-1">
              <a:solidFill>
                <a:srgbClr val="8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85758" y="1065404"/>
            <a:ext cx="37919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67723" y="1065404"/>
            <a:ext cx="3791912" cy="5105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85758" y="3731853"/>
            <a:ext cx="37919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0254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85757" y="75625"/>
            <a:ext cx="7770612" cy="76055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lvl1pPr>
          </a:lstStyle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993" b="1" strike="noStrike" spc="-1">
              <a:solidFill>
                <a:srgbClr val="8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85758" y="1065404"/>
            <a:ext cx="3791912" cy="5105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67723" y="1065404"/>
            <a:ext cx="37919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67723" y="3731853"/>
            <a:ext cx="37919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2062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85757" y="75625"/>
            <a:ext cx="7770612" cy="76055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lvl1pPr>
          </a:lstStyle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993" b="1" strike="noStrike" spc="-1">
              <a:solidFill>
                <a:srgbClr val="8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85758" y="1065404"/>
            <a:ext cx="37919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67723" y="1065404"/>
            <a:ext cx="37919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85757" y="3731853"/>
            <a:ext cx="77706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4975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85757" y="75625"/>
            <a:ext cx="7770612" cy="76055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lvl1pPr>
          </a:lstStyle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993" b="1" strike="noStrike" spc="-1">
              <a:solidFill>
                <a:srgbClr val="8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85757" y="1065404"/>
            <a:ext cx="77706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85757" y="3731853"/>
            <a:ext cx="77706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6879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85757" y="75625"/>
            <a:ext cx="7770612" cy="76055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lvl1pPr>
          </a:lstStyle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993" b="1" strike="noStrike" spc="-1">
              <a:solidFill>
                <a:srgbClr val="8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85758" y="1065404"/>
            <a:ext cx="37919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67723" y="1065404"/>
            <a:ext cx="37919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85758" y="3731853"/>
            <a:ext cx="37919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67723" y="3731853"/>
            <a:ext cx="3791912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89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918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85757" y="75625"/>
            <a:ext cx="7770612" cy="76055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lvl1pPr>
          </a:lstStyle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993" b="1" strike="noStrike" spc="-1">
              <a:solidFill>
                <a:srgbClr val="8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85758" y="1065404"/>
            <a:ext cx="2502035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313188" y="1065404"/>
            <a:ext cx="2502035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940619" y="1065404"/>
            <a:ext cx="2502035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85758" y="3731853"/>
            <a:ext cx="2502035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313188" y="3731853"/>
            <a:ext cx="2502035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5940619" y="3731853"/>
            <a:ext cx="2502035" cy="24348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5" b="0" strike="noStrike" spc="-1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3284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424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" y="-1278447"/>
            <a:ext cx="9144000" cy="104241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0"/>
            <a:ext cx="7696200" cy="1069975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itle footer_Blue_646.jp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gradFill flip="none" rotWithShape="0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0"/>
            <a:ext cx="800456" cy="10668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15473" y="228600"/>
            <a:ext cx="10275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NANJING</a:t>
            </a:r>
            <a:r>
              <a:rPr kumimoji="1" lang="zh-CN" altLang="en-US" sz="135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 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180379" y="515035"/>
            <a:ext cx="13626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35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UNIVERSITY</a:t>
            </a:r>
            <a:endParaRPr kumimoji="1" lang="zh-CN" altLang="en-US" sz="1350" b="1" dirty="0">
              <a:solidFill>
                <a:schemeClr val="accent1">
                  <a:lumMod val="50000"/>
                </a:schemeClr>
              </a:solidFill>
              <a:latin typeface="Adobe Hebrew" charset="0"/>
              <a:ea typeface="Adobe Hebrew" charset="0"/>
              <a:cs typeface="Adobe Hebr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165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5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1513" y="6611939"/>
            <a:ext cx="3392487" cy="25501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Hadron Structure at High-Energy, High-Luminosity Facilities: 2021 Oct 25-27  (37)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Craig Roberts. cdroberts@nju.edu.cn "New Horizons for New Facilities"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3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225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4050" y="6629400"/>
            <a:ext cx="3528558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Hadron Structure at High-Energy, High-Luminosity Facilities: 2021 Oct 25-27  (37)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cdroberts@nju.edu.cn "New Horizons for New Facilities"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2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 u="none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66269" y="6629400"/>
            <a:ext cx="3295651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Hadron Structure at High-Energy, High-Luminosity Facilities: 2021 Oct 25-27  (37)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cdroberts@nju.edu.cn "New Horizons for New Facilities"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7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Hadron Structure at High-Energy, High-Luminosity Facilities: 2021 Oct 25-27  (37)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cdroberts@nju.edu.cn "New Horizons for New Facilities"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8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Hadron Structure at High-Energy, High-Luminosity Facilities: 2021 Oct 25-27  (37)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Roberts. cdroberts@nju.edu.cn "New Horizons for New Facilities"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Hadron Structure at High-Energy, High-Luminosity Facilities: 2021 Oct 25-27  (37)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cdroberts@nju.edu.cn "New Horizons for New Facilities"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5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479550"/>
          </a:xfrm>
        </p:spPr>
        <p:txBody>
          <a:bodyPr anchor="t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52601"/>
            <a:ext cx="3008313" cy="4419600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5018" y="6596148"/>
            <a:ext cx="3651019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Hadron Structure at High-Energy, High-Luminosity Facilities: 2021 Oct 25-27  (37)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cdroberts@nju.edu.cn "New Horizons for New Facilities"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Hadron Structure at High-Energy, High-Luminosity Facilities: 2021 Oct 25-27  (37)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cdroberts@nju.edu.cn "New Horizons for New Facilities"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1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Hadron Structure at High-Energy, High-Luminosity Facilities: 2021 Oct 25-27  (37)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cdroberts@nju.edu.cn "New Horizons for New Facilities"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Hadron Structure at High-Energy, High-Luminosity Facilities: 2021 Oct 25-27  (37)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cdroberts@nju.edu.cn "New Horizons for New Facilities"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8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F957-4B9C-4313-9E0A-454B0DE5D2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1DAA-85D4-4ABE-84B8-5CFC03D7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625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F957-4B9C-4313-9E0A-454B0DE5D2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1DAA-85D4-4ABE-84B8-5CFC03D7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079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F957-4B9C-4313-9E0A-454B0DE5D2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1DAA-85D4-4ABE-84B8-5CFC03D7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346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F957-4B9C-4313-9E0A-454B0DE5D2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1DAA-85D4-4ABE-84B8-5CFC03D7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272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F957-4B9C-4313-9E0A-454B0DE5D2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1DAA-85D4-4ABE-84B8-5CFC03D7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174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F957-4B9C-4313-9E0A-454B0DE5D2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1DAA-85D4-4ABE-84B8-5CFC03D7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678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F957-4B9C-4313-9E0A-454B0DE5D2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1DAA-85D4-4ABE-84B8-5CFC03D7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163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F957-4B9C-4313-9E0A-454B0DE5D2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1DAA-85D4-4ABE-84B8-5CFC03D7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4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629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F957-4B9C-4313-9E0A-454B0DE5D2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1DAA-85D4-4ABE-84B8-5CFC03D7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84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F957-4B9C-4313-9E0A-454B0DE5D2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1DAA-85D4-4ABE-84B8-5CFC03D7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543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F957-4B9C-4313-9E0A-454B0DE5D2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1DAA-85D4-4ABE-84B8-5CFC03D7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597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853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07514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9C4A3-6D8F-4445-A97C-A3A4651E8F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336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8E47F-2640-6247-84AA-7D83096F19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099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79BCF-2025-DB40-A547-33C9B4FBC3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530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425BA-6F50-B945-81EB-6F59D67B0E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12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00791-5747-174A-B08B-ADF74DBE60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84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680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56691-455B-8247-AFC7-BC1BED53A9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913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4110E-022D-4745-88EC-F1A0E0A667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576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2EAC1-5BC9-FA4E-B893-D6318EA888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850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1DC0B-762A-4D44-BD38-118BAA46EE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402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021CA-D6F1-584B-86D9-781537F3A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976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8C049-4604-FB4A-A9D9-257CE649A3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258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6758124-CFA5-1D4E-BD4F-890569AFFC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954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0FC4DA5-EEB2-0648-9F9A-B936C4EA7F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722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A082E8-8040-8043-AD49-226FBB6FFC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563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>
                <a:solidFill>
                  <a:srgbClr val="000000"/>
                </a:solidFill>
              </a:rPr>
              <a:pPr/>
              <a:t>Tuesday, May 31, 2022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2204178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08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Applications of Nuclear Physics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27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2193933" y="645972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772" marR="0" lvl="1" indent="-12272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548" marR="0" lvl="2" indent="-1184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322" marR="0" lvl="3" indent="-1142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094" marR="0" lvl="4" indent="-109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3868" marR="0" lvl="5" indent="-10567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0642" marR="0" lvl="6" indent="-10142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7412" marR="0" lvl="7" indent="-9712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4188" marR="0" lvl="8" indent="-92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5853478" y="645328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 sz="12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pPr algn="ctr">
                <a:buSzPct val="25000"/>
              </a:pPr>
              <a:t>‹#›</a:t>
            </a:fld>
            <a:endParaRPr lang="en-US" sz="12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Applications of Nuclear Physics 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16868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21" indent="0" algn="ctr">
              <a:buNone/>
              <a:defRPr/>
            </a:lvl2pPr>
            <a:lvl3pPr marL="913437" indent="0" algn="ctr">
              <a:buNone/>
              <a:defRPr/>
            </a:lvl3pPr>
            <a:lvl4pPr marL="1370158" indent="0" algn="ctr">
              <a:buNone/>
              <a:defRPr/>
            </a:lvl4pPr>
            <a:lvl5pPr marL="1826876" indent="0" algn="ctr">
              <a:buNone/>
              <a:defRPr/>
            </a:lvl5pPr>
            <a:lvl6pPr marL="2283597" indent="0" algn="ctr">
              <a:buNone/>
              <a:defRPr/>
            </a:lvl6pPr>
            <a:lvl7pPr marL="2740313" indent="0" algn="ctr">
              <a:buNone/>
              <a:defRPr/>
            </a:lvl7pPr>
            <a:lvl8pPr marL="3197034" indent="0" algn="ctr">
              <a:buNone/>
              <a:defRPr/>
            </a:lvl8pPr>
            <a:lvl9pPr marL="365375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82471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6721" indent="-456721">
              <a:defRPr>
                <a:latin typeface="Arial" pitchFamily="34" charset="0"/>
                <a:cs typeface="Arial" pitchFamily="34" charset="0"/>
              </a:defRPr>
            </a:lvl1pPr>
            <a:lvl2pPr marL="913437" indent="-456721">
              <a:defRPr>
                <a:latin typeface="Arial" pitchFamily="34" charset="0"/>
                <a:cs typeface="Arial" pitchFamily="34" charset="0"/>
              </a:defRPr>
            </a:lvl2pPr>
            <a:lvl3pPr marL="1255978" indent="-342539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2693" indent="-342539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9465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1" indent="0">
              <a:buNone/>
              <a:defRPr sz="1800"/>
            </a:lvl2pPr>
            <a:lvl3pPr marL="913437" indent="0">
              <a:buNone/>
              <a:defRPr sz="1600"/>
            </a:lvl3pPr>
            <a:lvl4pPr marL="1370158" indent="0">
              <a:buNone/>
              <a:defRPr sz="1400"/>
            </a:lvl4pPr>
            <a:lvl5pPr marL="1826876" indent="0">
              <a:buNone/>
              <a:defRPr sz="1400"/>
            </a:lvl5pPr>
            <a:lvl6pPr marL="2283597" indent="0">
              <a:buNone/>
              <a:defRPr sz="1400"/>
            </a:lvl6pPr>
            <a:lvl7pPr marL="2740313" indent="0">
              <a:buNone/>
              <a:defRPr sz="1400"/>
            </a:lvl7pPr>
            <a:lvl8pPr marL="3197034" indent="0">
              <a:buNone/>
              <a:defRPr sz="1400"/>
            </a:lvl8pPr>
            <a:lvl9pPr marL="365375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29722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29845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58270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83016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8012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5591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733085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21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000"/>
            </a:lvl4pPr>
            <a:lvl5pPr marL="1826876" indent="0">
              <a:buNone/>
              <a:defRPr sz="2000"/>
            </a:lvl5pPr>
            <a:lvl6pPr marL="2283597" indent="0">
              <a:buNone/>
              <a:defRPr sz="2000"/>
            </a:lvl6pPr>
            <a:lvl7pPr marL="2740313" indent="0">
              <a:buNone/>
              <a:defRPr sz="2000"/>
            </a:lvl7pPr>
            <a:lvl8pPr marL="3197034" indent="0">
              <a:buNone/>
              <a:defRPr sz="2000"/>
            </a:lvl8pPr>
            <a:lvl9pPr marL="3653752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6118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93329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244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8569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3426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36785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637628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8600" y="2941863"/>
            <a:ext cx="4258582" cy="425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386" y="6232329"/>
            <a:ext cx="1720202" cy="55706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332386" y="505596"/>
            <a:ext cx="5774500" cy="617839"/>
          </a:xfrm>
          <a:prstGeom prst="rect">
            <a:avLst/>
          </a:prstGeom>
        </p:spPr>
        <p:txBody>
          <a:bodyPr anchor="b"/>
          <a:lstStyle>
            <a:lvl1pPr>
              <a:defRPr sz="2912"/>
            </a:lvl1pPr>
          </a:lstStyle>
          <a:p>
            <a:r>
              <a:t>Title Text</a:t>
            </a:r>
          </a:p>
        </p:txBody>
      </p:sp>
      <p:pic>
        <p:nvPicPr>
          <p:cNvPr id="115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22405" y="6459469"/>
            <a:ext cx="407284" cy="273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92909" y="6450041"/>
            <a:ext cx="1629562" cy="27353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4506687" y="1725952"/>
            <a:ext cx="4630965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06886" y="849094"/>
            <a:ext cx="2898322" cy="2775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165">
                <a:solidFill>
                  <a:srgbClr val="C00000"/>
                </a:solidFill>
              </a:defRPr>
            </a:lvl1pPr>
            <a:lvl2pPr marL="554721" indent="-110944">
              <a:buFontTx/>
              <a:buChar char="•"/>
              <a:defRPr sz="1165">
                <a:solidFill>
                  <a:srgbClr val="C00000"/>
                </a:solidFill>
              </a:defRPr>
            </a:lvl2pPr>
            <a:lvl3pPr marL="1020686" indent="-133133">
              <a:buFontTx/>
              <a:defRPr sz="1165">
                <a:solidFill>
                  <a:srgbClr val="C00000"/>
                </a:solidFill>
              </a:defRPr>
            </a:lvl3pPr>
            <a:lvl4pPr marL="1479255" indent="-147926">
              <a:buFontTx/>
              <a:buChar char="•"/>
              <a:defRPr sz="1165">
                <a:solidFill>
                  <a:srgbClr val="C00000"/>
                </a:solidFill>
              </a:defRPr>
            </a:lvl4pPr>
            <a:lvl5pPr marL="1923032" indent="-147926">
              <a:buFontTx/>
              <a:defRPr sz="1165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106886" y="156700"/>
            <a:ext cx="2898322" cy="63200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20" name="Text Placeholder 6"/>
          <p:cNvSpPr>
            <a:spLocks noGrp="1"/>
          </p:cNvSpPr>
          <p:nvPr>
            <p:ph type="body" sz="half" idx="15"/>
          </p:nvPr>
        </p:nvSpPr>
        <p:spPr>
          <a:xfrm>
            <a:off x="318637" y="1726358"/>
            <a:ext cx="4098244" cy="3861333"/>
          </a:xfrm>
          <a:prstGeom prst="rect">
            <a:avLst/>
          </a:prstGeom>
        </p:spPr>
        <p:txBody>
          <a:bodyPr/>
          <a:lstStyle>
            <a:lvl1pPr marL="302575" indent="-302575">
              <a:defRPr>
                <a:solidFill>
                  <a:schemeClr val="accent1"/>
                </a:solidFill>
              </a:defRPr>
            </a:lvl1pPr>
          </a:lstStyle>
          <a:p>
            <a:pPr marL="342900" indent="-342900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8126" y="6220544"/>
            <a:ext cx="275074" cy="271613"/>
          </a:xfrm>
          <a:prstGeom prst="rect">
            <a:avLst/>
          </a:prstGeom>
        </p:spPr>
        <p:txBody>
          <a:bodyPr/>
          <a:lstStyle>
            <a:lvl1pPr algn="r">
              <a:defRPr sz="1165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19964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0679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931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366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740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479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9634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4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920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1352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331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4327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9C4A3-6D8F-4445-A97C-A3A4651E8F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8E47F-2640-6247-84AA-7D83096F19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79BCF-2025-DB40-A547-33C9B4FBC3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8935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425BA-6F50-B945-81EB-6F59D67B0E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00791-5747-174A-B08B-ADF74DBE60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56691-455B-8247-AFC7-BC1BED53A9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4110E-022D-4745-88EC-F1A0E0A667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2EAC1-5BC9-FA4E-B893-D6318EA888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1DC0B-762A-4D44-BD38-118BAA46EE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021CA-D6F1-584B-86D9-781537F3A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8C049-4604-FB4A-A9D9-257CE649A3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6758124-CFA5-1D4E-BD4F-890569AFFC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0FC4DA5-EEB2-0648-9F9A-B936C4EA7F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8CA4-6626-6D47-9374-D3A1FB239F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650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A082E8-8040-8043-AD49-226FBB6FFC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8600" y="2941863"/>
            <a:ext cx="4258582" cy="425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386" y="6232329"/>
            <a:ext cx="1720202" cy="55706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332386" y="505596"/>
            <a:ext cx="7937298" cy="617839"/>
          </a:xfrm>
          <a:prstGeom prst="rect">
            <a:avLst/>
          </a:prstGeom>
        </p:spPr>
        <p:txBody>
          <a:bodyPr anchor="b"/>
          <a:lstStyle>
            <a:lvl1pPr>
              <a:defRPr sz="2912"/>
            </a:lvl1pPr>
          </a:lstStyle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2388" y="1720792"/>
            <a:ext cx="4051835" cy="32466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443777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887553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1331330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1775106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22405" y="6459469"/>
            <a:ext cx="407284" cy="273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92909" y="6450041"/>
            <a:ext cx="1629562" cy="27353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4506687" y="1725952"/>
            <a:ext cx="4630965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2386" y="5126731"/>
            <a:ext cx="4051836" cy="4208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chemeClr val="accent6"/>
                </a:solidFill>
              </a:defRPr>
            </a:lvl1pPr>
          </a:lstStyle>
          <a:p>
            <a:pPr marL="0" indent="0">
              <a:buSzTx/>
              <a:buFontTx/>
              <a:buNone/>
              <a:defRPr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8126" y="6220544"/>
            <a:ext cx="275074" cy="271613"/>
          </a:xfrm>
          <a:prstGeom prst="rect">
            <a:avLst/>
          </a:prstGeom>
        </p:spPr>
        <p:txBody>
          <a:bodyPr/>
          <a:lstStyle>
            <a:lvl1pPr algn="r">
              <a:defRPr sz="1165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4355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72580" y="6498150"/>
            <a:ext cx="244617" cy="24173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886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08917" y="966055"/>
            <a:ext cx="4148782" cy="538169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72580" y="6498150"/>
            <a:ext cx="244617" cy="24173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6567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08917" y="966055"/>
            <a:ext cx="4148782" cy="538169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72580" y="6498150"/>
            <a:ext cx="244617" cy="24173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5" y="983116"/>
            <a:ext cx="4148781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50548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8917" y="3439833"/>
            <a:ext cx="4148782" cy="290791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72580" y="6498150"/>
            <a:ext cx="244617" cy="24173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6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7" y="983116"/>
            <a:ext cx="4148782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44364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08917" y="966055"/>
            <a:ext cx="4148782" cy="538169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72580" y="6498150"/>
            <a:ext cx="244617" cy="24173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81199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24516" y="966055"/>
            <a:ext cx="4148782" cy="538169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72580" y="6498150"/>
            <a:ext cx="244617" cy="24173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8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6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6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43247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8917" y="3439833"/>
            <a:ext cx="4148782" cy="290791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72580" y="6498150"/>
            <a:ext cx="244617" cy="24173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7" y="983116"/>
            <a:ext cx="4148782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23745" y="983116"/>
            <a:ext cx="4148781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084345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8917" y="939513"/>
            <a:ext cx="4148782" cy="29079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72580" y="6498150"/>
            <a:ext cx="244617" cy="24173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7" y="3966758"/>
            <a:ext cx="4148782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23745" y="3966758"/>
            <a:ext cx="4148781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08700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1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79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8600" y="2941863"/>
            <a:ext cx="4258582" cy="425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386" y="6232329"/>
            <a:ext cx="1720202" cy="55706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332386" y="505596"/>
            <a:ext cx="5774500" cy="617839"/>
          </a:xfrm>
          <a:prstGeom prst="rect">
            <a:avLst/>
          </a:prstGeom>
        </p:spPr>
        <p:txBody>
          <a:bodyPr anchor="b"/>
          <a:lstStyle>
            <a:lvl1pPr>
              <a:defRPr sz="2912"/>
            </a:lvl1pPr>
          </a:lstStyle>
          <a:p>
            <a:r>
              <a:t>Title Text</a:t>
            </a:r>
          </a:p>
        </p:txBody>
      </p:sp>
      <p:pic>
        <p:nvPicPr>
          <p:cNvPr id="115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22405" y="6459469"/>
            <a:ext cx="407284" cy="273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92909" y="6450041"/>
            <a:ext cx="1629562" cy="27353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4506687" y="1725952"/>
            <a:ext cx="4630965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06886" y="849094"/>
            <a:ext cx="2898322" cy="2775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165">
                <a:solidFill>
                  <a:srgbClr val="C00000"/>
                </a:solidFill>
              </a:defRPr>
            </a:lvl1pPr>
            <a:lvl2pPr marL="554721" indent="-110944">
              <a:buFontTx/>
              <a:buChar char="•"/>
              <a:defRPr sz="1165">
                <a:solidFill>
                  <a:srgbClr val="C00000"/>
                </a:solidFill>
              </a:defRPr>
            </a:lvl2pPr>
            <a:lvl3pPr marL="1020686" indent="-133133">
              <a:buFontTx/>
              <a:defRPr sz="1165">
                <a:solidFill>
                  <a:srgbClr val="C00000"/>
                </a:solidFill>
              </a:defRPr>
            </a:lvl3pPr>
            <a:lvl4pPr marL="1479255" indent="-147926">
              <a:buFontTx/>
              <a:buChar char="•"/>
              <a:defRPr sz="1165">
                <a:solidFill>
                  <a:srgbClr val="C00000"/>
                </a:solidFill>
              </a:defRPr>
            </a:lvl4pPr>
            <a:lvl5pPr marL="1923032" indent="-147926">
              <a:buFontTx/>
              <a:defRPr sz="1165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106886" y="156700"/>
            <a:ext cx="2898322" cy="63200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20" name="Text Placeholder 6"/>
          <p:cNvSpPr>
            <a:spLocks noGrp="1"/>
          </p:cNvSpPr>
          <p:nvPr>
            <p:ph type="body" sz="half" idx="15"/>
          </p:nvPr>
        </p:nvSpPr>
        <p:spPr>
          <a:xfrm>
            <a:off x="318637" y="1726358"/>
            <a:ext cx="4098244" cy="3861333"/>
          </a:xfrm>
          <a:prstGeom prst="rect">
            <a:avLst/>
          </a:prstGeom>
        </p:spPr>
        <p:txBody>
          <a:bodyPr/>
          <a:lstStyle>
            <a:lvl1pPr marL="302575" indent="-302575">
              <a:defRPr>
                <a:solidFill>
                  <a:schemeClr val="accent1"/>
                </a:solidFill>
              </a:defRPr>
            </a:lvl1pPr>
          </a:lstStyle>
          <a:p>
            <a:pPr marL="342900" indent="-342900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8126" y="6220544"/>
            <a:ext cx="275074" cy="271613"/>
          </a:xfrm>
          <a:prstGeom prst="rect">
            <a:avLst/>
          </a:prstGeom>
        </p:spPr>
        <p:txBody>
          <a:bodyPr/>
          <a:lstStyle>
            <a:lvl1pPr algn="r">
              <a:defRPr sz="1165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08246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5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2074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92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905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11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065920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821277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1771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35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35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303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8/6/2015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SBIR/STTR Meeting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358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744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516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118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312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975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330239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08613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54140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522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77079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97464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749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9923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201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77370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7239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483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6722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4091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90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8471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035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81698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83115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3951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BF27-5A89-1D4D-AD92-CB5BB8560403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C2DA-7C73-5D4F-943E-ECC138728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358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BF27-5A89-1D4D-AD92-CB5BB8560403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C2DA-7C73-5D4F-943E-ECC138728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62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BF27-5A89-1D4D-AD92-CB5BB8560403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C2DA-7C73-5D4F-943E-ECC138728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355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BF27-5A89-1D4D-AD92-CB5BB8560403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C2DA-7C73-5D4F-943E-ECC138728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950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BF27-5A89-1D4D-AD92-CB5BB8560403}" type="datetimeFigureOut">
              <a:rPr lang="en-US" smtClean="0"/>
              <a:t>5/31/22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C2DA-7C73-5D4F-943E-ECC138728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9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54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BF27-5A89-1D4D-AD92-CB5BB8560403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C2DA-7C73-5D4F-943E-ECC138728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424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BF27-5A89-1D4D-AD92-CB5BB8560403}" type="datetimeFigureOut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C2DA-7C73-5D4F-943E-ECC138728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449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BF27-5A89-1D4D-AD92-CB5BB8560403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C2DA-7C73-5D4F-943E-ECC138728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287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BF27-5A89-1D4D-AD92-CB5BB8560403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C2DA-7C73-5D4F-943E-ECC138728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3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BF27-5A89-1D4D-AD92-CB5BB8560403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C2DA-7C73-5D4F-943E-ECC138728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3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BF27-5A89-1D4D-AD92-CB5BB8560403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C2DA-7C73-5D4F-943E-ECC138728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008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8600" y="2941863"/>
            <a:ext cx="4258582" cy="425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386" y="6232329"/>
            <a:ext cx="1720202" cy="55706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332386" y="505596"/>
            <a:ext cx="5774500" cy="617839"/>
          </a:xfrm>
          <a:prstGeom prst="rect">
            <a:avLst/>
          </a:prstGeom>
        </p:spPr>
        <p:txBody>
          <a:bodyPr anchor="b"/>
          <a:lstStyle>
            <a:lvl1pPr>
              <a:defRPr sz="2912"/>
            </a:lvl1pPr>
          </a:lstStyle>
          <a:p>
            <a:r>
              <a:t>Title Text</a:t>
            </a:r>
          </a:p>
        </p:txBody>
      </p:sp>
      <p:pic>
        <p:nvPicPr>
          <p:cNvPr id="115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22405" y="6459469"/>
            <a:ext cx="407284" cy="273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92909" y="6450041"/>
            <a:ext cx="1629562" cy="27353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4506687" y="1725952"/>
            <a:ext cx="4630965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06886" y="849094"/>
            <a:ext cx="2898322" cy="2775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165">
                <a:solidFill>
                  <a:srgbClr val="C00000"/>
                </a:solidFill>
              </a:defRPr>
            </a:lvl1pPr>
            <a:lvl2pPr marL="554721" indent="-110944">
              <a:buFontTx/>
              <a:buChar char="•"/>
              <a:defRPr sz="1165">
                <a:solidFill>
                  <a:srgbClr val="C00000"/>
                </a:solidFill>
              </a:defRPr>
            </a:lvl2pPr>
            <a:lvl3pPr marL="1020686" indent="-133133">
              <a:buFontTx/>
              <a:defRPr sz="1165">
                <a:solidFill>
                  <a:srgbClr val="C00000"/>
                </a:solidFill>
              </a:defRPr>
            </a:lvl3pPr>
            <a:lvl4pPr marL="1479255" indent="-147926">
              <a:buFontTx/>
              <a:buChar char="•"/>
              <a:defRPr sz="1165">
                <a:solidFill>
                  <a:srgbClr val="C00000"/>
                </a:solidFill>
              </a:defRPr>
            </a:lvl4pPr>
            <a:lvl5pPr marL="1923032" indent="-147926">
              <a:buFontTx/>
              <a:defRPr sz="1165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106886" y="156700"/>
            <a:ext cx="2898322" cy="63200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20" name="Text Placeholder 6"/>
          <p:cNvSpPr>
            <a:spLocks noGrp="1"/>
          </p:cNvSpPr>
          <p:nvPr>
            <p:ph type="body" sz="half" idx="15"/>
          </p:nvPr>
        </p:nvSpPr>
        <p:spPr>
          <a:xfrm>
            <a:off x="318637" y="1726358"/>
            <a:ext cx="4098244" cy="3861333"/>
          </a:xfrm>
          <a:prstGeom prst="rect">
            <a:avLst/>
          </a:prstGeom>
        </p:spPr>
        <p:txBody>
          <a:bodyPr/>
          <a:lstStyle>
            <a:lvl1pPr marL="302575" indent="-302575">
              <a:defRPr>
                <a:solidFill>
                  <a:schemeClr val="accent1"/>
                </a:solidFill>
              </a:defRPr>
            </a:lvl1pPr>
          </a:lstStyle>
          <a:p>
            <a:pPr marL="342900" indent="-342900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8126" y="6220544"/>
            <a:ext cx="275074" cy="271613"/>
          </a:xfrm>
          <a:prstGeom prst="rect">
            <a:avLst/>
          </a:prstGeom>
        </p:spPr>
        <p:txBody>
          <a:bodyPr/>
          <a:lstStyle>
            <a:lvl1pPr algn="r">
              <a:defRPr sz="1165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311458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283823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Hall A SBS, MOLLER, SoLID Experiments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7112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7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4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7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5/31/22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8" r:id="rId2"/>
    <p:sldLayoutId id="2147483709" r:id="rId3"/>
    <p:sldLayoutId id="2147483908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757" y="75625"/>
            <a:ext cx="7770612" cy="76055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993" b="1" strike="noStrike" spc="-1">
                <a:solidFill>
                  <a:srgbClr val="8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85757" y="1065404"/>
            <a:ext cx="7770612" cy="397675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41280" indent="-341280">
              <a:spcBef>
                <a:spcPts val="541"/>
              </a:spcBef>
              <a:buClr>
                <a:srgbClr val="000000"/>
              </a:buClr>
              <a:buSzPct val="150000"/>
              <a:buFont typeface="Arial"/>
              <a:buChar char="•"/>
              <a:tabLst>
                <a:tab pos="115560" algn="l"/>
                <a:tab pos="572760" algn="l"/>
                <a:tab pos="1029960" algn="l"/>
                <a:tab pos="1487160" algn="l"/>
                <a:tab pos="1944360" algn="l"/>
                <a:tab pos="2401560" algn="l"/>
                <a:tab pos="2858760" algn="l"/>
                <a:tab pos="3315960" algn="l"/>
                <a:tab pos="3773160" algn="l"/>
                <a:tab pos="4230360" algn="l"/>
                <a:tab pos="4687560" algn="l"/>
                <a:tab pos="5144760" algn="l"/>
                <a:tab pos="5601960" algn="l"/>
                <a:tab pos="6059160" algn="l"/>
                <a:tab pos="6516360" algn="l"/>
                <a:tab pos="6973560" algn="l"/>
                <a:tab pos="7430760" algn="l"/>
                <a:tab pos="7887960" algn="l"/>
                <a:tab pos="8345160" algn="l"/>
                <a:tab pos="8802360" algn="l"/>
              </a:tabLst>
            </a:pPr>
            <a:r>
              <a:rPr lang="en-US" sz="2005" b="0" strike="noStrike" spc="-1">
                <a:solidFill>
                  <a:srgbClr val="000080"/>
                </a:solidFill>
                <a:latin typeface="Arial"/>
              </a:rPr>
              <a:t>Click to edit the outline text format</a:t>
            </a:r>
          </a:p>
          <a:p>
            <a:pPr marL="672379" lvl="1" indent="-257653">
              <a:spcBef>
                <a:spcPts val="491"/>
              </a:spcBef>
              <a:buClr>
                <a:srgbClr val="000000"/>
              </a:buClr>
              <a:buFont typeface="Arial"/>
              <a:buChar char="→"/>
              <a:tabLst>
                <a:tab pos="156747" algn="l"/>
                <a:tab pos="571473" algn="l"/>
                <a:tab pos="986199" algn="l"/>
                <a:tab pos="1400925" algn="l"/>
                <a:tab pos="1815651" algn="l"/>
                <a:tab pos="2230377" algn="l"/>
                <a:tab pos="2645104" algn="l"/>
                <a:tab pos="3059830" algn="l"/>
                <a:tab pos="3474556" algn="l"/>
                <a:tab pos="3889282" algn="l"/>
                <a:tab pos="4304008" algn="l"/>
                <a:tab pos="4718734" algn="l"/>
                <a:tab pos="5133460" algn="l"/>
                <a:tab pos="5548186" algn="l"/>
                <a:tab pos="5962913" algn="l"/>
                <a:tab pos="6377639" algn="l"/>
                <a:tab pos="6792365" algn="l"/>
                <a:tab pos="7207091" algn="l"/>
                <a:tab pos="7621817" algn="l"/>
                <a:tab pos="8036543" algn="l"/>
              </a:tabLst>
            </a:pPr>
            <a:r>
              <a:rPr lang="en-US" sz="2005" b="0" strike="noStrike" spc="-1">
                <a:solidFill>
                  <a:srgbClr val="008000"/>
                </a:solidFill>
                <a:latin typeface="Arial"/>
              </a:rPr>
              <a:t>Second Outline Level</a:t>
            </a:r>
          </a:p>
          <a:p>
            <a:pPr marL="1036815" lvl="2" indent="-207363">
              <a:spcBef>
                <a:spcPts val="491"/>
              </a:spcBef>
              <a:buClr>
                <a:srgbClr val="000000"/>
              </a:buClr>
              <a:buSzPct val="70000"/>
              <a:buFont typeface="Arial"/>
              <a:buChar char="»"/>
              <a:tabLst>
                <a:tab pos="207363" algn="l"/>
                <a:tab pos="622089" algn="l"/>
                <a:tab pos="1036815" algn="l"/>
                <a:tab pos="1451541" algn="l"/>
                <a:tab pos="1866268" algn="l"/>
                <a:tab pos="2280994" algn="l"/>
                <a:tab pos="2695720" algn="l"/>
                <a:tab pos="3110446" algn="l"/>
                <a:tab pos="3525172" algn="l"/>
                <a:tab pos="3939898" algn="l"/>
                <a:tab pos="4354624" algn="l"/>
                <a:tab pos="4769350" algn="l"/>
                <a:tab pos="5184077" algn="l"/>
                <a:tab pos="5598803" algn="l"/>
                <a:tab pos="6013529" algn="l"/>
                <a:tab pos="6428255" algn="l"/>
                <a:tab pos="6842981" algn="l"/>
                <a:tab pos="7257707" algn="l"/>
                <a:tab pos="7672433" algn="l"/>
                <a:tab pos="8087159" algn="l"/>
              </a:tabLst>
            </a:pPr>
            <a:r>
              <a:rPr lang="en-US" sz="2005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451541" lvl="3" indent="-207363">
              <a:spcBef>
                <a:spcPts val="491"/>
              </a:spcBef>
              <a:buClr>
                <a:srgbClr val="000000"/>
              </a:buClr>
              <a:buFont typeface="Arial"/>
              <a:buChar char="–"/>
              <a:tabLst>
                <a:tab pos="207363" algn="l"/>
                <a:tab pos="622089" algn="l"/>
                <a:tab pos="1036815" algn="l"/>
                <a:tab pos="1451541" algn="l"/>
                <a:tab pos="1866268" algn="l"/>
                <a:tab pos="2280994" algn="l"/>
                <a:tab pos="2695720" algn="l"/>
                <a:tab pos="3110446" algn="l"/>
                <a:tab pos="3525172" algn="l"/>
                <a:tab pos="3939898" algn="l"/>
                <a:tab pos="4354624" algn="l"/>
                <a:tab pos="4769350" algn="l"/>
                <a:tab pos="5184077" algn="l"/>
                <a:tab pos="5598803" algn="l"/>
                <a:tab pos="6013529" algn="l"/>
                <a:tab pos="6428255" algn="l"/>
                <a:tab pos="6842981" algn="l"/>
                <a:tab pos="7257707" algn="l"/>
                <a:tab pos="7672433" algn="l"/>
                <a:tab pos="8087159" algn="l"/>
              </a:tabLst>
            </a:pPr>
            <a:r>
              <a:rPr lang="en-US" sz="2005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866268" lvl="4" indent="-207363">
              <a:spcBef>
                <a:spcPts val="491"/>
              </a:spcBef>
              <a:buClr>
                <a:srgbClr val="000000"/>
              </a:buClr>
              <a:buFont typeface="Arial"/>
              <a:buChar char="»"/>
              <a:tabLst>
                <a:tab pos="207363" algn="l"/>
                <a:tab pos="622089" algn="l"/>
                <a:tab pos="1036815" algn="l"/>
                <a:tab pos="1451541" algn="l"/>
                <a:tab pos="1866268" algn="l"/>
                <a:tab pos="2280994" algn="l"/>
                <a:tab pos="2695720" algn="l"/>
                <a:tab pos="3110446" algn="l"/>
                <a:tab pos="3525172" algn="l"/>
                <a:tab pos="3939898" algn="l"/>
                <a:tab pos="4354624" algn="l"/>
                <a:tab pos="4769350" algn="l"/>
                <a:tab pos="5184077" algn="l"/>
                <a:tab pos="5598803" algn="l"/>
                <a:tab pos="6013529" algn="l"/>
                <a:tab pos="6428255" algn="l"/>
                <a:tab pos="6842981" algn="l"/>
                <a:tab pos="7257707" algn="l"/>
                <a:tab pos="7672433" algn="l"/>
              </a:tabLst>
            </a:pPr>
            <a:r>
              <a:rPr lang="en-US" sz="2005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866268" lvl="5" indent="-207363">
              <a:spcBef>
                <a:spcPts val="491"/>
              </a:spcBef>
              <a:buClr>
                <a:srgbClr val="000000"/>
              </a:buClr>
              <a:buFont typeface="Arial"/>
              <a:buChar char="»"/>
              <a:tabLst>
                <a:tab pos="207363" algn="l"/>
                <a:tab pos="622089" algn="l"/>
                <a:tab pos="1036815" algn="l"/>
                <a:tab pos="1451541" algn="l"/>
                <a:tab pos="1866268" algn="l"/>
                <a:tab pos="2280994" algn="l"/>
                <a:tab pos="2695720" algn="l"/>
                <a:tab pos="3110446" algn="l"/>
                <a:tab pos="3525172" algn="l"/>
                <a:tab pos="3939898" algn="l"/>
                <a:tab pos="4354624" algn="l"/>
                <a:tab pos="4769350" algn="l"/>
                <a:tab pos="5184077" algn="l"/>
                <a:tab pos="5598803" algn="l"/>
                <a:tab pos="6013529" algn="l"/>
                <a:tab pos="6428255" algn="l"/>
                <a:tab pos="6842981" algn="l"/>
                <a:tab pos="7257707" algn="l"/>
                <a:tab pos="7672433" algn="l"/>
              </a:tabLst>
            </a:pPr>
            <a:r>
              <a:rPr lang="en-US" sz="2005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866268" lvl="6" indent="-207363">
              <a:spcBef>
                <a:spcPts val="491"/>
              </a:spcBef>
              <a:buClr>
                <a:srgbClr val="000000"/>
              </a:buClr>
              <a:buFont typeface="Arial"/>
              <a:buChar char="»"/>
              <a:tabLst>
                <a:tab pos="207363" algn="l"/>
                <a:tab pos="622089" algn="l"/>
                <a:tab pos="1036815" algn="l"/>
                <a:tab pos="1451541" algn="l"/>
                <a:tab pos="1866268" algn="l"/>
                <a:tab pos="2280994" algn="l"/>
                <a:tab pos="2695720" algn="l"/>
                <a:tab pos="3110446" algn="l"/>
                <a:tab pos="3525172" algn="l"/>
                <a:tab pos="3939898" algn="l"/>
                <a:tab pos="4354624" algn="l"/>
                <a:tab pos="4769350" algn="l"/>
                <a:tab pos="5184077" algn="l"/>
                <a:tab pos="5598803" algn="l"/>
                <a:tab pos="6013529" algn="l"/>
                <a:tab pos="6428255" algn="l"/>
                <a:tab pos="6842981" algn="l"/>
                <a:tab pos="7257707" algn="l"/>
                <a:tab pos="7672433" algn="l"/>
              </a:tabLst>
            </a:pPr>
            <a:r>
              <a:rPr lang="en-US" sz="2005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483021" y="6390073"/>
            <a:ext cx="2130093" cy="472555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fld id="{2DC16C7D-A71E-4B03-A5B2-CA9716A75E27}" type="slidenum">
              <a:rPr lang="en-US" sz="1361" spc="-1" smtClean="0">
                <a:solidFill>
                  <a:srgbClr val="B3B3B3"/>
                </a:solidFill>
                <a:latin typeface="Arial"/>
              </a:rPr>
              <a:pPr algn="ctr"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t>‹#›</a:t>
            </a:fld>
            <a:endParaRPr lang="en-US" sz="1361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3"/>
          <p:cNvPicPr/>
          <p:nvPr/>
        </p:nvPicPr>
        <p:blipFill>
          <a:blip r:embed="rId14"/>
          <a:stretch/>
        </p:blipFill>
        <p:spPr>
          <a:xfrm>
            <a:off x="8155616" y="6418677"/>
            <a:ext cx="946019" cy="41887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78368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txStyles>
    <p:titleStyle>
      <a:lvl1pPr algn="ctr" defTabSz="829452" rtl="0" eaLnBrk="1" latinLnBrk="0" hangingPunct="1">
        <a:lnSpc>
          <a:spcPct val="90000"/>
        </a:lnSpc>
        <a:spcBef>
          <a:spcPct val="0"/>
        </a:spcBef>
        <a:buNone/>
        <a:tabLst>
          <a:tab pos="0" algn="l"/>
          <a:tab pos="414726" algn="l"/>
          <a:tab pos="829452" algn="l"/>
          <a:tab pos="1244178" algn="l"/>
          <a:tab pos="1658904" algn="l"/>
          <a:tab pos="2073631" algn="l"/>
          <a:tab pos="2488357" algn="l"/>
          <a:tab pos="2903083" algn="l"/>
          <a:tab pos="3317809" algn="l"/>
          <a:tab pos="3732535" algn="l"/>
          <a:tab pos="4147261" algn="l"/>
          <a:tab pos="4561987" algn="l"/>
          <a:tab pos="4976713" algn="l"/>
          <a:tab pos="5391440" algn="l"/>
          <a:tab pos="5806166" algn="l"/>
          <a:tab pos="6220892" algn="l"/>
          <a:tab pos="6635618" algn="l"/>
          <a:tab pos="7050344" algn="l"/>
          <a:tab pos="7465070" algn="l"/>
          <a:tab pos="7879796" algn="l"/>
          <a:tab pos="8294522" algn="l"/>
        </a:tabLst>
        <a:defRPr sz="39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9575" indent="-309575" algn="l" defTabSz="829452" rtl="0" eaLnBrk="1" latinLnBrk="0" hangingPunct="1">
        <a:lnSpc>
          <a:spcPct val="90000"/>
        </a:lnSpc>
        <a:spcBef>
          <a:spcPts val="491"/>
        </a:spcBef>
        <a:buClr>
          <a:srgbClr val="000000"/>
        </a:buClr>
        <a:buSzPct val="150000"/>
        <a:buFont typeface="Arial"/>
        <a:buChar char="•"/>
        <a:tabLst>
          <a:tab pos="104824" algn="l"/>
          <a:tab pos="519551" algn="l"/>
          <a:tab pos="934277" algn="l"/>
          <a:tab pos="1349003" algn="l"/>
          <a:tab pos="1763729" algn="l"/>
          <a:tab pos="2178455" algn="l"/>
          <a:tab pos="2593181" algn="l"/>
          <a:tab pos="3007907" algn="l"/>
          <a:tab pos="3422633" algn="l"/>
          <a:tab pos="3837360" algn="l"/>
          <a:tab pos="4252086" algn="l"/>
          <a:tab pos="4666812" algn="l"/>
          <a:tab pos="5081538" algn="l"/>
          <a:tab pos="5496264" algn="l"/>
          <a:tab pos="5910990" algn="l"/>
          <a:tab pos="6325716" algn="l"/>
          <a:tab pos="6740442" algn="l"/>
          <a:tab pos="7155169" algn="l"/>
          <a:tab pos="7569895" algn="l"/>
          <a:tab pos="7984621" algn="l"/>
        </a:tabLst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699"/>
            <a:ext cx="9144000" cy="53035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4723" y="101844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40333" y="6505575"/>
            <a:ext cx="20970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Hadron Structure at High-Energy, High-Luminosity Facilities: 2021 Oct 25-27  (37)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6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Roberts. cdroberts@nju.edu.cn "New Horizons for New Facilities"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1" y="6489702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75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7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Trebuchet M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2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05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05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7F957-4B9C-4313-9E0A-454B0DE5D25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71DAA-85D4-4ABE-84B8-5CFC03D7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9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59EBBD-009C-DA4C-9219-F823F60A378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4" tIns="45672" rIns="91344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4" tIns="45672" rIns="91344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44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6721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3437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015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6876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539" indent="-34253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167" indent="-285449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1799" indent="-22836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598516" indent="-22836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5235" indent="-22836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1955" indent="-22836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68675" indent="-22836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5393" indent="-22836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2110" indent="-22836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1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6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9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34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52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5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501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659EBBD-009C-DA4C-9219-F823F60A3782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0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08919" y="240539"/>
            <a:ext cx="8464378" cy="48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08919" y="966055"/>
            <a:ext cx="8464378" cy="538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72579" y="6498151"/>
            <a:ext cx="244617" cy="24173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97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887553" hangingPunct="0"/>
            <a:fld id="{86CB4B4D-7CA3-9044-876B-883B54F8677D}" type="slidenum">
              <a:rPr lang="uk-UA" kern="0" smtClean="0">
                <a:solidFill>
                  <a:srgbClr val="000000"/>
                </a:solidFill>
              </a:rPr>
              <a:pPr defTabSz="887553" hangingPunct="0"/>
              <a:t>‹#›</a:t>
            </a:fld>
            <a:endParaRPr lang="uk-UA" kern="0">
              <a:solidFill>
                <a:srgbClr val="000000"/>
              </a:solidFill>
            </a:endParaRPr>
          </a:p>
        </p:txBody>
      </p:sp>
      <p:pic>
        <p:nvPicPr>
          <p:cNvPr id="5" name="Picture 6" descr="Picture 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51950" y="6407802"/>
            <a:ext cx="1329051" cy="4303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traight Connector 8"/>
          <p:cNvSpPr/>
          <p:nvPr/>
        </p:nvSpPr>
        <p:spPr>
          <a:xfrm>
            <a:off x="-12357" y="735988"/>
            <a:ext cx="9156359" cy="1"/>
          </a:xfrm>
          <a:prstGeom prst="line">
            <a:avLst/>
          </a:prstGeom>
          <a:ln w="57150">
            <a:solidFill>
              <a:srgbClr val="C00000"/>
            </a:solidFill>
            <a:miter/>
          </a:ln>
        </p:spPr>
        <p:txBody>
          <a:bodyPr lIns="44374" rIns="44374"/>
          <a:lstStyle/>
          <a:p>
            <a:pPr defTabSz="887553" hangingPunct="0"/>
            <a:endParaRPr sz="1588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769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transition spd="med"/>
  <p:txStyles>
    <p:titleStyle>
      <a:lvl1pPr marL="0" marR="0" indent="0" algn="l" defTabSz="8875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8875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8875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8875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8875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8875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8875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8875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88755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3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1888" marR="0" indent="-221888" algn="l" defTabSz="887553" rtl="0" latinLnBrk="0">
        <a:lnSpc>
          <a:spcPct val="90000"/>
        </a:lnSpc>
        <a:spcBef>
          <a:spcPts val="971"/>
        </a:spcBef>
        <a:spcAft>
          <a:spcPts val="0"/>
        </a:spcAft>
        <a:buClrTx/>
        <a:buSzPct val="100000"/>
        <a:buFont typeface="Arial"/>
        <a:buChar char="•"/>
        <a:tabLst/>
        <a:defRPr sz="2135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687853" marR="0" indent="-244076" algn="l" defTabSz="887553" rtl="0" latinLnBrk="0">
        <a:lnSpc>
          <a:spcPct val="90000"/>
        </a:lnSpc>
        <a:spcBef>
          <a:spcPts val="971"/>
        </a:spcBef>
        <a:spcAft>
          <a:spcPts val="0"/>
        </a:spcAft>
        <a:buClrTx/>
        <a:buSzPct val="100000"/>
        <a:buFont typeface="Arial"/>
        <a:buChar char="－"/>
        <a:tabLst/>
        <a:defRPr sz="2135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58750" marR="0" indent="-271197" algn="l" defTabSz="887553" rtl="0" latinLnBrk="0">
        <a:lnSpc>
          <a:spcPct val="90000"/>
        </a:lnSpc>
        <a:spcBef>
          <a:spcPts val="971"/>
        </a:spcBef>
        <a:spcAft>
          <a:spcPts val="0"/>
        </a:spcAft>
        <a:buClrTx/>
        <a:buSzPct val="100000"/>
        <a:buFont typeface="Arial"/>
        <a:buChar char="•"/>
        <a:tabLst/>
        <a:defRPr sz="2135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12700" marR="0" indent="-381371" algn="l" defTabSz="887553" rtl="0" latinLnBrk="0">
        <a:lnSpc>
          <a:spcPct val="90000"/>
        </a:lnSpc>
        <a:spcBef>
          <a:spcPts val="971"/>
        </a:spcBef>
        <a:spcAft>
          <a:spcPts val="0"/>
        </a:spcAft>
        <a:buClrTx/>
        <a:buSzPct val="100000"/>
        <a:buFont typeface="Arial"/>
        <a:buChar char="－"/>
        <a:tabLst/>
        <a:defRPr sz="2135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23788" marR="0" indent="-348681" algn="l" defTabSz="887553" rtl="0" latinLnBrk="0">
        <a:lnSpc>
          <a:spcPct val="90000"/>
        </a:lnSpc>
        <a:spcBef>
          <a:spcPts val="971"/>
        </a:spcBef>
        <a:spcAft>
          <a:spcPts val="0"/>
        </a:spcAft>
        <a:buClrTx/>
        <a:buSzPct val="100000"/>
        <a:buFont typeface="Arial"/>
        <a:buChar char="•"/>
        <a:tabLst/>
        <a:defRPr sz="2135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490080" marR="0" indent="-271197" algn="l" defTabSz="887553" rtl="0" latinLnBrk="0">
        <a:lnSpc>
          <a:spcPct val="90000"/>
        </a:lnSpc>
        <a:spcBef>
          <a:spcPts val="971"/>
        </a:spcBef>
        <a:spcAft>
          <a:spcPts val="0"/>
        </a:spcAft>
        <a:buClrTx/>
        <a:buSzPct val="100000"/>
        <a:buFont typeface="Arial"/>
        <a:buChar char="•"/>
        <a:tabLst/>
        <a:defRPr sz="2135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33856" marR="0" indent="-271197" algn="l" defTabSz="887553" rtl="0" latinLnBrk="0">
        <a:lnSpc>
          <a:spcPct val="90000"/>
        </a:lnSpc>
        <a:spcBef>
          <a:spcPts val="971"/>
        </a:spcBef>
        <a:spcAft>
          <a:spcPts val="0"/>
        </a:spcAft>
        <a:buClrTx/>
        <a:buSzPct val="100000"/>
        <a:buFont typeface="Arial"/>
        <a:buChar char="•"/>
        <a:tabLst/>
        <a:defRPr sz="2135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377633" marR="0" indent="-271197" algn="l" defTabSz="887553" rtl="0" latinLnBrk="0">
        <a:lnSpc>
          <a:spcPct val="90000"/>
        </a:lnSpc>
        <a:spcBef>
          <a:spcPts val="971"/>
        </a:spcBef>
        <a:spcAft>
          <a:spcPts val="0"/>
        </a:spcAft>
        <a:buClrTx/>
        <a:buSzPct val="100000"/>
        <a:buFont typeface="Arial"/>
        <a:buChar char="•"/>
        <a:tabLst/>
        <a:defRPr sz="2135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821410" marR="0" indent="-271197" algn="l" defTabSz="887553" rtl="0" latinLnBrk="0">
        <a:lnSpc>
          <a:spcPct val="90000"/>
        </a:lnSpc>
        <a:spcBef>
          <a:spcPts val="971"/>
        </a:spcBef>
        <a:spcAft>
          <a:spcPts val="0"/>
        </a:spcAft>
        <a:buClrTx/>
        <a:buSzPct val="100000"/>
        <a:buFont typeface="Arial"/>
        <a:buChar char="•"/>
        <a:tabLst/>
        <a:defRPr sz="2135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8875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1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43777" algn="ctr" defTabSz="8875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1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887553" algn="ctr" defTabSz="8875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1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31330" algn="ctr" defTabSz="8875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1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775106" algn="ctr" defTabSz="8875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1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18883" algn="ctr" defTabSz="8875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1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662660" algn="ctr" defTabSz="8875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1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106436" algn="ctr" defTabSz="8875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1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550213" algn="ctr" defTabSz="8875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71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July 25,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0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July 25,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3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63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7BF27-5A89-1D4D-AD92-CB5BB8560403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BC2DA-7C73-5D4F-943E-ECC138728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7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8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9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70.png"/><Relationship Id="rId4" Type="http://schemas.openxmlformats.org/officeDocument/2006/relationships/hyperlink" Target="https://misportal.jlab.org/mis/physics/experiments/viewProposal.cfm?paperId=97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7.xml"/><Relationship Id="rId5" Type="http://schemas.openxmlformats.org/officeDocument/2006/relationships/hyperlink" Target="http://dx.doi.org/10.1103/PhysRevLett.125.262501" TargetMode="External"/><Relationship Id="rId4" Type="http://schemas.openxmlformats.org/officeDocument/2006/relationships/hyperlink" Target="http://dx.doi.org/10.1103/PhysRevLett.126.08230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isportal.jlab.org/mis/physics/experiments/viewProposal.cfm?paperId=920" TargetMode="External"/><Relationship Id="rId2" Type="http://schemas.openxmlformats.org/officeDocument/2006/relationships/hyperlink" Target="https://misportal.jlab.org/mis/physics/experiments/viewProposal.cfm?paperId=970" TargetMode="Externa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03.png"/><Relationship Id="rId5" Type="http://schemas.openxmlformats.org/officeDocument/2006/relationships/hyperlink" Target="https://misportal.jlab.org/mis/physics/experiments/viewProposal.cfm?paperId=684" TargetMode="External"/><Relationship Id="rId4" Type="http://schemas.openxmlformats.org/officeDocument/2006/relationships/hyperlink" Target="https://misportal.jlab.org/mis/physics/experiments/viewProposal.cfm?paperId=628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s://misportal.jlab.org/mis/physics/experiments/viewProposal.cfm?paperId=970" TargetMode="External"/><Relationship Id="rId7" Type="http://schemas.openxmlformats.org/officeDocument/2006/relationships/hyperlink" Target="https://misportal.jlab.org/mis/physics/experiments/viewProposal.cfm?paperId=634" TargetMode="External"/><Relationship Id="rId2" Type="http://schemas.openxmlformats.org/officeDocument/2006/relationships/hyperlink" Target="https://misportal.jlab.org/mis/physics/experiments/viewProposal.cfm?paperId=920" TargetMode="External"/><Relationship Id="rId1" Type="http://schemas.openxmlformats.org/officeDocument/2006/relationships/slideLayout" Target="../slideLayouts/slideLayout97.xml"/><Relationship Id="rId6" Type="http://schemas.openxmlformats.org/officeDocument/2006/relationships/hyperlink" Target="https://misportal.jlab.org/mis/physics/experiments/viewProposal.cfm?paperId=683" TargetMode="External"/><Relationship Id="rId5" Type="http://schemas.openxmlformats.org/officeDocument/2006/relationships/image" Target="../media/image104.png"/><Relationship Id="rId4" Type="http://schemas.openxmlformats.org/officeDocument/2006/relationships/hyperlink" Target="https://misportal.jlab.org/mis/physics/experiments/viewProposal.cfm?paperId=623" TargetMode="External"/><Relationship Id="rId9" Type="http://schemas.openxmlformats.org/officeDocument/2006/relationships/hyperlink" Target="https://misportal.jlab.org/mis/physics/experiments/viewProposal.cfm?paperId=797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109.emf"/><Relationship Id="rId12" Type="http://schemas.openxmlformats.org/officeDocument/2006/relationships/hyperlink" Target="https://journals.aps.org/prl/abstract/10.1103/PhysRevLett.127.262501" TargetMode="External"/><Relationship Id="rId17" Type="http://schemas.openxmlformats.org/officeDocument/2006/relationships/image" Target="../media/image115.jpeg"/><Relationship Id="rId2" Type="http://schemas.openxmlformats.org/officeDocument/2006/relationships/hyperlink" Target="https://journals.aps.org/prl/pdf/10.1103/PhysRevLett.126.152501" TargetMode="External"/><Relationship Id="rId16" Type="http://schemas.openxmlformats.org/officeDocument/2006/relationships/image" Target="NUL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08.emf"/><Relationship Id="rId11" Type="http://schemas.openxmlformats.org/officeDocument/2006/relationships/image" Target="../media/image113.jpeg"/><Relationship Id="rId5" Type="http://schemas.openxmlformats.org/officeDocument/2006/relationships/image" Target="../media/image107.emf"/><Relationship Id="rId15" Type="http://schemas.openxmlformats.org/officeDocument/2006/relationships/image" Target="NULL"/><Relationship Id="rId10" Type="http://schemas.openxmlformats.org/officeDocument/2006/relationships/image" Target="../media/image112.tiff"/><Relationship Id="rId4" Type="http://schemas.openxmlformats.org/officeDocument/2006/relationships/image" Target="../media/image106.tiff"/><Relationship Id="rId9" Type="http://schemas.openxmlformats.org/officeDocument/2006/relationships/image" Target="../media/image111.jpeg"/><Relationship Id="rId14" Type="http://schemas.openxmlformats.org/officeDocument/2006/relationships/image" Target="../media/image11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tiff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17.tiff"/><Relationship Id="rId7" Type="http://schemas.openxmlformats.org/officeDocument/2006/relationships/image" Target="NULL"/><Relationship Id="rId12" Type="http://schemas.openxmlformats.org/officeDocument/2006/relationships/image" Target="../media/image123.tif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20.png"/><Relationship Id="rId11" Type="http://schemas.openxmlformats.org/officeDocument/2006/relationships/image" Target="../media/image122.tiff"/><Relationship Id="rId5" Type="http://schemas.openxmlformats.org/officeDocument/2006/relationships/image" Target="../media/image119.jpeg"/><Relationship Id="rId10" Type="http://schemas.openxmlformats.org/officeDocument/2006/relationships/image" Target="NULL"/><Relationship Id="rId4" Type="http://schemas.openxmlformats.org/officeDocument/2006/relationships/image" Target="../media/image118.gif"/><Relationship Id="rId9" Type="http://schemas.openxmlformats.org/officeDocument/2006/relationships/image" Target="../media/image1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25.tiff"/><Relationship Id="rId7" Type="http://schemas.openxmlformats.org/officeDocument/2006/relationships/image" Target="../media/image129.tiff"/><Relationship Id="rId12" Type="http://schemas.openxmlformats.org/officeDocument/2006/relationships/image" Target="NULL"/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28.jpeg"/><Relationship Id="rId11" Type="http://schemas.openxmlformats.org/officeDocument/2006/relationships/image" Target="NULL"/><Relationship Id="rId5" Type="http://schemas.openxmlformats.org/officeDocument/2006/relationships/image" Target="../media/image127.tiff"/><Relationship Id="rId10" Type="http://schemas.openxmlformats.org/officeDocument/2006/relationships/image" Target="NULL"/><Relationship Id="rId4" Type="http://schemas.openxmlformats.org/officeDocument/2006/relationships/image" Target="../media/image126.tiff"/><Relationship Id="rId9" Type="http://schemas.openxmlformats.org/officeDocument/2006/relationships/image" Target="../media/image130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3.png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37.png"/><Relationship Id="rId4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9.png"/><Relationship Id="rId7" Type="http://schemas.openxmlformats.org/officeDocument/2006/relationships/image" Target="../media/image142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jpeg"/><Relationship Id="rId11" Type="http://schemas.openxmlformats.org/officeDocument/2006/relationships/image" Target="../media/image146.png"/><Relationship Id="rId5" Type="http://schemas.openxmlformats.org/officeDocument/2006/relationships/image" Target="../media/image140.jpeg"/><Relationship Id="rId10" Type="http://schemas.openxmlformats.org/officeDocument/2006/relationships/image" Target="../media/image145.png"/><Relationship Id="rId4" Type="http://schemas.microsoft.com/office/2007/relationships/hdphoto" Target="../media/hdphoto1.wdp"/><Relationship Id="rId9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g"/><Relationship Id="rId3" Type="http://schemas.openxmlformats.org/officeDocument/2006/relationships/image" Target="../media/image147.jp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50.png"/><Relationship Id="rId5" Type="http://schemas.openxmlformats.org/officeDocument/2006/relationships/image" Target="../media/image149.jpg"/><Relationship Id="rId4" Type="http://schemas.openxmlformats.org/officeDocument/2006/relationships/image" Target="../media/image148.jpg"/><Relationship Id="rId9" Type="http://schemas.openxmlformats.org/officeDocument/2006/relationships/image" Target="../media/image1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tiff"/><Relationship Id="rId2" Type="http://schemas.openxmlformats.org/officeDocument/2006/relationships/image" Target="../media/image15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com/imgres?imgurl=https%3A%2F%2Fcerncourier.com%2Fwp-content%2Fuploads%2F2004%2F11%2FCCEasy2_11-04.jpg&amp;imgrefurl=https%3A%2F%2Fcerncourier.com%2Fa%2Fasymptotic-freedom-wins-nobel%2F&amp;tbnid=kCTfGPU0YIfbjM&amp;vet=12ahUKEwiT0qrsqYr4AhWckWoFHbU4DrQQMygAegUIARC_AQ..i&amp;docid=9BQyFAPm7hIq9M&amp;w=600&amp;h=968&amp;q=asymptotic%20freedom&amp;client=firefox-b-1-d&amp;ved=2ahUKEwiT0qrsqYr4AhWckWoFHbU4DrQQMygAegUIARC_AQ" TargetMode="Externa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33.jpeg"/><Relationship Id="rId4" Type="http://schemas.openxmlformats.org/officeDocument/2006/relationships/hyperlink" Target="https://www.google.com/url?sa=i&amp;url=https%3A%2F%2Fwww.lindau-nobel.org%2Fa-conversation-with-gross-on-the-edge-of-knowledge%2F&amp;psig=AOvVaw3e4e4rn76mYb4rSCjKLf75&amp;ust=1654106718603000&amp;source=images&amp;cd=vfe&amp;ved=0CAwQjRxqFwoTCNiAqv-pivgCFQAAAAAdAAAAABB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.stack.imgur.com/DAKCzm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2431836" y="3189036"/>
            <a:ext cx="89679" cy="116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4374" rIns="44374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endParaRPr kumimoji="0" sz="698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" name="Title 1"/>
          <p:cNvSpPr txBox="1">
            <a:spLocks noGrp="1"/>
          </p:cNvSpPr>
          <p:nvPr>
            <p:ph type="title"/>
          </p:nvPr>
        </p:nvSpPr>
        <p:spPr>
          <a:xfrm>
            <a:off x="151133" y="376693"/>
            <a:ext cx="8616007" cy="90397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sz="3200" b="0" dirty="0"/>
              <a:t>Nuclear Science at Jefferson Lab</a:t>
            </a:r>
            <a:endParaRPr lang="en-US" sz="4400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1133" y="1472125"/>
            <a:ext cx="8355559" cy="112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88755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Arial"/>
              </a:rPr>
              <a:t>Thia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Arial"/>
              </a:rPr>
              <a:t> Keppel</a:t>
            </a:r>
          </a:p>
          <a:p>
            <a:pPr lvl="0">
              <a:defRPr/>
            </a:pPr>
            <a:r>
              <a:rPr lang="en-US" sz="2400" b="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Hampton University Graduate Studies (HUGS) at </a:t>
            </a:r>
            <a:r>
              <a:rPr lang="en-US" sz="2400" b="0" dirty="0" err="1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JLab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  <a:sym typeface="Arial"/>
            </a:endParaRPr>
          </a:p>
          <a:p>
            <a:pPr marL="0" marR="0" lvl="0" indent="0" algn="ctr" defTabSz="88755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  <a:sym typeface="Arial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64237" y="5693701"/>
            <a:ext cx="8003643" cy="1895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88755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  <a:sym typeface="Arial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448" y="2376348"/>
            <a:ext cx="3890211" cy="3338129"/>
            <a:chOff x="196113" y="914400"/>
            <a:chExt cx="5073320" cy="5423210"/>
          </a:xfrm>
        </p:grpSpPr>
        <p:pic>
          <p:nvPicPr>
            <p:cNvPr id="12" name="Picture 11" descr="aerialOverview2.jpg"/>
            <p:cNvPicPr>
              <a:picLocks noChangeAspect="1"/>
            </p:cNvPicPr>
            <p:nvPr/>
          </p:nvPicPr>
          <p:blipFill>
            <a:blip r:embed="rId2"/>
            <a:srcRect t="12344"/>
            <a:stretch>
              <a:fillRect/>
            </a:stretch>
          </p:blipFill>
          <p:spPr bwMode="auto">
            <a:xfrm>
              <a:off x="196113" y="914400"/>
              <a:ext cx="5073320" cy="5423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 flipH="1">
              <a:off x="1447800" y="914400"/>
              <a:ext cx="76200" cy="5760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08141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371600" y="1447800"/>
              <a:ext cx="76200" cy="762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08141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ＭＳ Ｐゴシック"/>
                <a:cs typeface="ＭＳ Ｐゴシック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752" y="4600352"/>
            <a:ext cx="5711248" cy="1603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2E2420-E956-1649-B80F-F1F6E825B1AD}"/>
              </a:ext>
            </a:extLst>
          </p:cNvPr>
          <p:cNvSpPr txBox="1"/>
          <p:nvPr/>
        </p:nvSpPr>
        <p:spPr>
          <a:xfrm>
            <a:off x="6955966" y="2889393"/>
            <a:ext cx="437606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+mj-ea"/>
                <a:cs typeface="Calibri"/>
                <a:sym typeface="Calibri"/>
              </a:rPr>
              <a:t>June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2022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40B95888-8295-794E-9CE4-A62FCCBB0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89" y="2374019"/>
            <a:ext cx="2914111" cy="218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61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4937036" y="792096"/>
            <a:ext cx="411636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  <a:latin typeface="Comic Sans MS" panose="030F0702030302020204" pitchFamily="66" charset="0"/>
                <a:ea typeface=""/>
              </a:rPr>
              <a:t>Hall D</a:t>
            </a:r>
            <a:r>
              <a:rPr lang="en-US" altLang="en-US" sz="1600" b="1" dirty="0">
                <a:solidFill>
                  <a:srgbClr val="008000"/>
                </a:solidFill>
                <a:latin typeface="Comic Sans MS" panose="030F0702030302020204" pitchFamily="66" charset="0"/>
                <a:ea typeface=""/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  <a:latin typeface="Comic Sans MS" panose="030F0702030302020204" pitchFamily="66" charset="0"/>
                <a:ea typeface=""/>
              </a:rPr>
              <a:t>– exploring origin of</a:t>
            </a:r>
            <a:r>
              <a:rPr lang="en-US" altLang="en-US" sz="1600" b="1" dirty="0">
                <a:solidFill>
                  <a:srgbClr val="000000"/>
                </a:solidFill>
                <a:latin typeface="Comic Sans MS" panose="030F0702030302020204" pitchFamily="66" charset="0"/>
                <a:ea typeface=""/>
              </a:rPr>
              <a:t> </a:t>
            </a:r>
            <a:r>
              <a:rPr lang="en-US" altLang="en-US" sz="1600" b="1" dirty="0">
                <a:solidFill>
                  <a:srgbClr val="C00000"/>
                </a:solidFill>
                <a:latin typeface="Comic Sans MS" panose="030F0702030302020204" pitchFamily="66" charset="0"/>
                <a:ea typeface=""/>
              </a:rPr>
              <a:t>confinement</a:t>
            </a:r>
            <a:r>
              <a:rPr lang="en-US" altLang="en-US" sz="1600" b="1" dirty="0">
                <a:solidFill>
                  <a:srgbClr val="000000"/>
                </a:solidFill>
                <a:latin typeface="Comic Sans MS" panose="030F0702030302020204" pitchFamily="66" charset="0"/>
                <a:ea typeface=""/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  <a:latin typeface="Comic Sans MS" panose="030F0702030302020204" pitchFamily="66" charset="0"/>
                <a:ea typeface=""/>
              </a:rPr>
              <a:t>by studying </a:t>
            </a:r>
            <a:r>
              <a:rPr lang="en-US" altLang="en-US" sz="1600" b="1" dirty="0">
                <a:solidFill>
                  <a:srgbClr val="7030A0"/>
                </a:solidFill>
                <a:latin typeface="Comic Sans MS" panose="030F0702030302020204" pitchFamily="66" charset="0"/>
                <a:ea typeface=""/>
              </a:rPr>
              <a:t>exotic mesons</a:t>
            </a:r>
          </a:p>
        </p:txBody>
      </p:sp>
      <p:sp>
        <p:nvSpPr>
          <p:cNvPr id="48131" name="Rectangle 8"/>
          <p:cNvSpPr>
            <a:spLocks noChangeArrowheads="1"/>
          </p:cNvSpPr>
          <p:nvPr/>
        </p:nvSpPr>
        <p:spPr bwMode="auto">
          <a:xfrm>
            <a:off x="104775" y="784412"/>
            <a:ext cx="4619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  <a:latin typeface="Comic Sans MS" panose="030F0702030302020204" pitchFamily="66" charset="0"/>
                <a:ea typeface=""/>
              </a:rPr>
              <a:t>Hall B</a:t>
            </a:r>
            <a:r>
              <a:rPr lang="en-US" altLang="en-US" sz="1600" b="1" dirty="0">
                <a:solidFill>
                  <a:srgbClr val="002060"/>
                </a:solidFill>
                <a:latin typeface="Comic Sans MS" panose="030F0702030302020204" pitchFamily="66" charset="0"/>
                <a:ea typeface=""/>
              </a:rPr>
              <a:t> – understanding </a:t>
            </a:r>
            <a:r>
              <a:rPr lang="en-US" altLang="en-US" sz="1600" b="1" dirty="0">
                <a:solidFill>
                  <a:srgbClr val="C00000"/>
                </a:solidFill>
                <a:latin typeface="Comic Sans MS" panose="030F0702030302020204" pitchFamily="66" charset="0"/>
                <a:ea typeface=""/>
              </a:rPr>
              <a:t>nucleon structure </a:t>
            </a:r>
            <a:r>
              <a:rPr lang="en-US" altLang="en-US" sz="1600" b="1" dirty="0">
                <a:solidFill>
                  <a:srgbClr val="002060"/>
                </a:solidFill>
                <a:latin typeface="Comic Sans MS" panose="030F0702030302020204" pitchFamily="66" charset="0"/>
                <a:ea typeface=""/>
              </a:rPr>
              <a:t>via</a:t>
            </a:r>
            <a:r>
              <a:rPr lang="en-US" altLang="en-US" sz="1600" b="1" dirty="0">
                <a:solidFill>
                  <a:srgbClr val="FFFFFF"/>
                </a:solidFill>
                <a:latin typeface="Comic Sans MS" panose="030F0702030302020204" pitchFamily="66" charset="0"/>
                <a:ea typeface=""/>
              </a:rPr>
              <a:t> </a:t>
            </a:r>
            <a:r>
              <a:rPr lang="en-US" altLang="en-US" sz="1600" b="1" dirty="0">
                <a:solidFill>
                  <a:srgbClr val="7030A0"/>
                </a:solidFill>
                <a:latin typeface="Comic Sans MS" panose="030F0702030302020204" pitchFamily="66" charset="0"/>
                <a:ea typeface=""/>
              </a:rPr>
              <a:t>3D imaging</a:t>
            </a:r>
          </a:p>
        </p:txBody>
      </p:sp>
      <p:sp>
        <p:nvSpPr>
          <p:cNvPr id="48132" name="Rectangle 10"/>
          <p:cNvSpPr>
            <a:spLocks noChangeArrowheads="1"/>
          </p:cNvSpPr>
          <p:nvPr/>
        </p:nvSpPr>
        <p:spPr bwMode="auto">
          <a:xfrm>
            <a:off x="4724400" y="3853256"/>
            <a:ext cx="441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  <a:latin typeface="Comic Sans MS" panose="030F0702030302020204" pitchFamily="66" charset="0"/>
                <a:ea typeface=""/>
              </a:rPr>
              <a:t>Hall C</a:t>
            </a:r>
            <a:r>
              <a:rPr lang="en-US" altLang="en-US" sz="1600" b="1" dirty="0">
                <a:solidFill>
                  <a:srgbClr val="008000"/>
                </a:solidFill>
                <a:latin typeface="Comic Sans MS" panose="030F0702030302020204" pitchFamily="66" charset="0"/>
                <a:ea typeface=""/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  <a:latin typeface="Comic Sans MS" panose="030F0702030302020204" pitchFamily="66" charset="0"/>
                <a:ea typeface=""/>
              </a:rPr>
              <a:t>– </a:t>
            </a:r>
            <a:r>
              <a:rPr lang="en-US" altLang="en-US" sz="1600" b="1" dirty="0">
                <a:solidFill>
                  <a:srgbClr val="C00000"/>
                </a:solidFill>
                <a:latin typeface="Comic Sans MS" panose="030F0702030302020204" pitchFamily="66" charset="0"/>
                <a:ea typeface=""/>
              </a:rPr>
              <a:t>precision</a:t>
            </a:r>
            <a:r>
              <a:rPr lang="en-US" altLang="en-US" sz="1600" b="1" dirty="0">
                <a:solidFill>
                  <a:srgbClr val="002060"/>
                </a:solidFill>
                <a:latin typeface="Comic Sans MS" panose="030F0702030302020204" pitchFamily="66" charset="0"/>
                <a:ea typeface=""/>
              </a:rPr>
              <a:t> determination of </a:t>
            </a:r>
            <a:r>
              <a:rPr lang="en-US" altLang="en-US" sz="1600" b="1" dirty="0">
                <a:solidFill>
                  <a:srgbClr val="093485"/>
                </a:solidFill>
                <a:latin typeface="Comic Sans MS" panose="030F0702030302020204" pitchFamily="66" charset="0"/>
                <a:ea typeface=""/>
              </a:rPr>
              <a:t>quark properties in nucleons/nuclei </a:t>
            </a:r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-96106" y="4117739"/>
            <a:ext cx="426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  <a:latin typeface="Comic Sans MS" panose="030F0702030302020204" pitchFamily="66" charset="0"/>
                <a:ea typeface=""/>
              </a:rPr>
              <a:t>Hall A</a:t>
            </a:r>
            <a:r>
              <a:rPr lang="en-US" altLang="en-US" sz="1600" b="1" dirty="0">
                <a:solidFill>
                  <a:srgbClr val="008000"/>
                </a:solidFill>
                <a:latin typeface="Comic Sans MS" panose="030F0702030302020204" pitchFamily="66" charset="0"/>
                <a:ea typeface=""/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  <a:latin typeface="Comic Sans MS" panose="030F0702030302020204" pitchFamily="66" charset="0"/>
                <a:ea typeface=""/>
              </a:rPr>
              <a:t>– charge distributions, </a:t>
            </a:r>
            <a:r>
              <a:rPr lang="en-US" altLang="en-US" sz="1600" b="1" dirty="0">
                <a:solidFill>
                  <a:srgbClr val="C00000"/>
                </a:solidFill>
                <a:latin typeface="Comic Sans MS" panose="030F0702030302020204" pitchFamily="66" charset="0"/>
                <a:ea typeface=""/>
              </a:rPr>
              <a:t>future new experiments</a:t>
            </a:r>
          </a:p>
        </p:txBody>
      </p:sp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>
          <a:xfrm>
            <a:off x="284008" y="-54553"/>
            <a:ext cx="8636133" cy="804863"/>
          </a:xfrm>
        </p:spPr>
        <p:txBody>
          <a:bodyPr/>
          <a:lstStyle/>
          <a:p>
            <a:pPr eaLnBrk="1" hangingPunct="1"/>
            <a:r>
              <a:rPr lang="en-US" altLang="en-US" sz="2800" i="1" dirty="0">
                <a:solidFill>
                  <a:srgbClr val="093485"/>
                </a:solidFill>
                <a:latin typeface="Calibri" charset="0"/>
                <a:ea typeface="Calibri" charset="0"/>
                <a:cs typeface="Calibri" charset="0"/>
              </a:rPr>
              <a:t>Detectors in 4 Halls = </a:t>
            </a:r>
            <a:r>
              <a:rPr lang="en-US" altLang="en-US" sz="2800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Numerous</a:t>
            </a:r>
            <a:r>
              <a:rPr lang="en-US" altLang="en-US" sz="2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Scientific Capabilities!</a:t>
            </a:r>
            <a:endParaRPr lang="en-US" altLang="en-US" sz="2800" i="1" u="sng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8135" name="Picture 2" descr="M:\PhyCoord\cameras\halldcam3\201404\halldcam3-20140425-14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74" y="1445040"/>
            <a:ext cx="3645458" cy="205035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6" descr="halla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3" y="4878627"/>
            <a:ext cx="2766060" cy="180548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bmck\AppData\Local\Temp\HallA_Moller_v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754" y="4709385"/>
            <a:ext cx="1873177" cy="1371099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rcRect l="1596" t="10110" r="5309" b="7733"/>
          <a:stretch>
            <a:fillRect/>
          </a:stretch>
        </p:blipFill>
        <p:spPr>
          <a:xfrm>
            <a:off x="2342531" y="1767053"/>
            <a:ext cx="1828563" cy="136208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9" name="Picture 3" descr="C:\Users\ent\Downloads\DSC_00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14984"/>
            <a:ext cx="2853903" cy="1890248"/>
          </a:xfrm>
          <a:prstGeom prst="rect">
            <a:avLst/>
          </a:prstGeom>
          <a:noFill/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3" descr="SHMS-HMS.JPG"/>
          <p:cNvPicPr>
            <a:picLocks noChangeAspect="1"/>
          </p:cNvPicPr>
          <p:nvPr/>
        </p:nvPicPr>
        <p:blipFill>
          <a:blip r:embed="rId8" cstate="print">
            <a:lum bright="20000" contrast="20000"/>
          </a:blip>
          <a:srcRect/>
          <a:stretch>
            <a:fillRect/>
          </a:stretch>
        </p:blipFill>
        <p:spPr bwMode="auto">
          <a:xfrm>
            <a:off x="7222969" y="5005320"/>
            <a:ext cx="1870364" cy="13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18" descr="100_241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681" y="1357758"/>
            <a:ext cx="1925726" cy="256763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97054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Detection: an analogy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19" y="946006"/>
            <a:ext cx="4036218" cy="53816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886" y="2467255"/>
            <a:ext cx="2617355" cy="1970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886" y="4577555"/>
            <a:ext cx="2663577" cy="17500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4886" y="894485"/>
            <a:ext cx="3803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at water wake</a:t>
            </a: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height of waves, width of waves, how long, direction, how fast dissipating.....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61990" y="2867891"/>
            <a:ext cx="1674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Provides information about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ship that created them!</a:t>
            </a:r>
          </a:p>
        </p:txBody>
      </p:sp>
    </p:spTree>
    <p:extLst>
      <p:ext uri="{BB962C8B-B14F-4D97-AF65-F5344CB8AC3E}">
        <p14:creationId xmlns:p14="http://schemas.microsoft.com/office/powerpoint/2010/main" val="2701318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C8AC3-3AA5-FB4E-98D2-2284222B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89B0A3-6B76-5F41-B0D8-EE633F522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03871"/>
            <a:ext cx="9265484" cy="521183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D80573-FF91-3945-86E7-3E8182A09B67}"/>
              </a:ext>
            </a:extLst>
          </p:cNvPr>
          <p:cNvSpPr/>
          <p:nvPr/>
        </p:nvSpPr>
        <p:spPr>
          <a:xfrm>
            <a:off x="231228" y="4834759"/>
            <a:ext cx="7136524" cy="116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F264A-7F04-6D46-AE8B-6579FFEA6095}"/>
              </a:ext>
            </a:extLst>
          </p:cNvPr>
          <p:cNvSpPr txBox="1"/>
          <p:nvPr/>
        </p:nvSpPr>
        <p:spPr>
          <a:xfrm>
            <a:off x="1072055" y="5391807"/>
            <a:ext cx="589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Let’s look at some currently/recently running experiments….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414A6-42FE-774E-87AC-1027181217B7}"/>
              </a:ext>
            </a:extLst>
          </p:cNvPr>
          <p:cNvSpPr/>
          <p:nvPr/>
        </p:nvSpPr>
        <p:spPr>
          <a:xfrm>
            <a:off x="4004441" y="809297"/>
            <a:ext cx="3363311" cy="378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50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73088" y="1558478"/>
            <a:ext cx="7961312" cy="830997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Neutron has no charge, but it does have a charge distribution: n = p +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pitchFamily="84" charset="-128"/>
              </a:rPr>
              <a:t>p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, n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ddu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. Use polarization and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H(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e,e’n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) to access.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sym typeface="Wingdings" pitchFamily="2" charset="2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</a:rPr>
              <a:t>Guarantee” that electron hits a neutron AND electron transfers its polarization to this neutron.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62000" y="152400"/>
            <a:ext cx="77724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ＭＳ Ｐゴシック" pitchFamily="84" charset="-128"/>
            </a:endParaRP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>
          <a:xfrm>
            <a:off x="917027" y="548824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+mn-lt"/>
              </a:rPr>
              <a:t>Basic Experiment Example: Neutron “Form Factor” (charge distribution)….. </a:t>
            </a:r>
            <a:r>
              <a:rPr lang="en-US" sz="3200" b="1" dirty="0">
                <a:solidFill>
                  <a:srgbClr val="7030A0"/>
                </a:solidFill>
                <a:latin typeface="+mn-lt"/>
              </a:rPr>
              <a:t>Why not zero?</a:t>
            </a:r>
          </a:p>
        </p:txBody>
      </p:sp>
      <p:pic>
        <p:nvPicPr>
          <p:cNvPr id="49163" name="Picture 11" descr="gen_present.eps"/>
          <p:cNvPicPr>
            <a:picLocks noChangeAspect="1"/>
          </p:cNvPicPr>
          <p:nvPr/>
        </p:nvPicPr>
        <p:blipFill>
          <a:blip r:embed="rId2" cstate="print"/>
          <a:srcRect r="7765"/>
          <a:stretch>
            <a:fillRect/>
          </a:stretch>
        </p:blipFill>
        <p:spPr bwMode="auto">
          <a:xfrm>
            <a:off x="88900" y="2664373"/>
            <a:ext cx="45593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27" y="2737945"/>
            <a:ext cx="4191000" cy="292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DEDA6-BBB5-A340-B7B0-DEA12E19B308}"/>
              </a:ext>
            </a:extLst>
          </p:cNvPr>
          <p:cNvSpPr txBox="1"/>
          <p:nvPr/>
        </p:nvSpPr>
        <p:spPr>
          <a:xfrm>
            <a:off x="3562597" y="6104033"/>
            <a:ext cx="277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Arial" pitchFamily="84" charset="0"/>
                <a:ea typeface="ＭＳ Ｐゴシック" pitchFamily="84" charset="-128"/>
              </a:rPr>
              <a:t>n = p + </a:t>
            </a:r>
            <a:r>
              <a:rPr lang="en-US" sz="2800" dirty="0">
                <a:solidFill>
                  <a:srgbClr val="7030A0"/>
                </a:solidFill>
                <a:latin typeface="Symbol" pitchFamily="18" charset="2"/>
                <a:ea typeface="ＭＳ Ｐゴシック" pitchFamily="84" charset="-128"/>
              </a:rPr>
              <a:t>p</a:t>
            </a:r>
            <a:r>
              <a:rPr lang="en-US" sz="2800" baseline="30000" dirty="0">
                <a:solidFill>
                  <a:srgbClr val="7030A0"/>
                </a:solidFill>
                <a:latin typeface="Arial" pitchFamily="84" charset="0"/>
                <a:ea typeface="ＭＳ Ｐゴシック" pitchFamily="84" charset="-128"/>
              </a:rPr>
              <a:t>-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18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2431836" y="3189036"/>
            <a:ext cx="89679" cy="116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4374" rIns="44374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</a:pPr>
            <a:endParaRPr sz="6989" kern="0" dirty="0">
              <a:solidFill>
                <a:srgbClr val="000000"/>
              </a:solidFill>
            </a:endParaRPr>
          </a:p>
        </p:txBody>
      </p:sp>
      <p:sp>
        <p:nvSpPr>
          <p:cNvPr id="554" name="Title 1"/>
          <p:cNvSpPr txBox="1">
            <a:spLocks noGrp="1"/>
          </p:cNvSpPr>
          <p:nvPr>
            <p:ph type="title"/>
          </p:nvPr>
        </p:nvSpPr>
        <p:spPr>
          <a:xfrm>
            <a:off x="148018" y="111101"/>
            <a:ext cx="8616007" cy="90397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sz="2400" b="0" dirty="0" err="1">
                <a:solidFill>
                  <a:schemeClr val="tx1"/>
                </a:solidFill>
              </a:rPr>
              <a:t>JLab</a:t>
            </a:r>
            <a:r>
              <a:rPr lang="en-US" sz="2400" b="0" dirty="0">
                <a:solidFill>
                  <a:schemeClr val="tx1"/>
                </a:solidFill>
              </a:rPr>
              <a:t> Hall A Super </a:t>
            </a:r>
            <a:r>
              <a:rPr lang="en-US" sz="2400" b="0" dirty="0" err="1">
                <a:solidFill>
                  <a:schemeClr val="tx1"/>
                </a:solidFill>
              </a:rPr>
              <a:t>BigBite</a:t>
            </a:r>
            <a:r>
              <a:rPr lang="en-US" sz="2400" b="0" dirty="0">
                <a:solidFill>
                  <a:schemeClr val="tx1"/>
                </a:solidFill>
              </a:rPr>
              <a:t> Spectrometer Program</a:t>
            </a:r>
            <a:endParaRPr lang="en-US" sz="3200" i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64237" y="5693701"/>
            <a:ext cx="8003643" cy="1895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endParaRPr lang="en-US" sz="3600" i="1" kern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0" y="938307"/>
            <a:ext cx="4527080" cy="3612545"/>
            <a:chOff x="196113" y="914400"/>
            <a:chExt cx="5073320" cy="5423210"/>
          </a:xfrm>
        </p:grpSpPr>
        <p:pic>
          <p:nvPicPr>
            <p:cNvPr id="12" name="Picture 11" descr="aerialOverview2.jpg"/>
            <p:cNvPicPr>
              <a:picLocks noChangeAspect="1"/>
            </p:cNvPicPr>
            <p:nvPr/>
          </p:nvPicPr>
          <p:blipFill>
            <a:blip r:embed="rId2"/>
            <a:srcRect t="12344"/>
            <a:stretch>
              <a:fillRect/>
            </a:stretch>
          </p:blipFill>
          <p:spPr bwMode="auto">
            <a:xfrm>
              <a:off x="196113" y="914400"/>
              <a:ext cx="5073320" cy="5423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 flipH="1">
              <a:off x="1447800" y="914400"/>
              <a:ext cx="76200" cy="5760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8141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" pitchFamily="18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371600" y="1447800"/>
              <a:ext cx="76200" cy="762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8141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" pitchFamily="18" charset="0"/>
                <a:ea typeface="ＭＳ Ｐゴシック"/>
                <a:cs typeface="ＭＳ Ｐゴシック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62E2420-E956-1649-B80F-F1F6E825B1AD}"/>
              </a:ext>
            </a:extLst>
          </p:cNvPr>
          <p:cNvSpPr txBox="1"/>
          <p:nvPr/>
        </p:nvSpPr>
        <p:spPr>
          <a:xfrm>
            <a:off x="2226170" y="6267030"/>
            <a:ext cx="437606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spc="0" normalizeH="0" baseline="0" dirty="0">
                <a:ln>
                  <a:noFill/>
                </a:ln>
                <a:solidFill>
                  <a:srgbClr val="21833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Started taking data &lt; two weeks ago!</a:t>
            </a:r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B148C7BC-6F70-A24E-9754-FE345F384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204" y="2556737"/>
            <a:ext cx="4800486" cy="3600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6AB2A8-6881-9242-8B2C-632B1E484333}"/>
              </a:ext>
            </a:extLst>
          </p:cNvPr>
          <p:cNvCxnSpPr>
            <a:cxnSpLocks/>
          </p:cNvCxnSpPr>
          <p:nvPr/>
        </p:nvCxnSpPr>
        <p:spPr>
          <a:xfrm flipV="1">
            <a:off x="2521515" y="2863685"/>
            <a:ext cx="1775063" cy="782447"/>
          </a:xfrm>
          <a:prstGeom prst="straightConnector1">
            <a:avLst/>
          </a:prstGeom>
          <a:noFill/>
          <a:ln w="57150" cap="flat">
            <a:solidFill>
              <a:srgbClr val="CC00FF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787F760-CA76-094E-8DF4-784163B61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940" y="938307"/>
            <a:ext cx="4782750" cy="1529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EFB084-7AE2-B947-8784-7F50FA7D98FB}"/>
              </a:ext>
            </a:extLst>
          </p:cNvPr>
          <p:cNvSpPr txBox="1"/>
          <p:nvPr/>
        </p:nvSpPr>
        <p:spPr>
          <a:xfrm>
            <a:off x="7303325" y="1009036"/>
            <a:ext cx="18406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Prior to last year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D040C-E97C-BF49-821D-3AA12369E14A}"/>
              </a:ext>
            </a:extLst>
          </p:cNvPr>
          <p:cNvSpPr txBox="1"/>
          <p:nvPr/>
        </p:nvSpPr>
        <p:spPr>
          <a:xfrm>
            <a:off x="6419770" y="2598299"/>
            <a:ext cx="23442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Remove and Install SBS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FF6335-3F68-6845-9890-44A55C94620B}"/>
              </a:ext>
            </a:extLst>
          </p:cNvPr>
          <p:cNvSpPr txBox="1"/>
          <p:nvPr/>
        </p:nvSpPr>
        <p:spPr>
          <a:xfrm>
            <a:off x="230291" y="4639394"/>
            <a:ext cx="3953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Substantial new equipment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to precision measurements of nucleon form factors to highest Q</a:t>
            </a:r>
            <a:r>
              <a:rPr lang="en-US" baseline="30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48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686271" y="32119"/>
            <a:ext cx="7096741" cy="6338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8294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2993" b="0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pitchFamily="84" charset="-128"/>
              </a:rPr>
              <a:t>Polarized </a:t>
            </a:r>
            <a:r>
              <a:rPr kumimoji="0" lang="en-US" sz="2993" b="0" i="0" u="none" strike="noStrike" kern="1200" cap="none" spc="-1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pitchFamily="84" charset="-128"/>
              </a:rPr>
              <a:t>3</a:t>
            </a:r>
            <a:r>
              <a:rPr kumimoji="0" lang="en-US" sz="2993" b="0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pitchFamily="84" charset="-128"/>
              </a:rPr>
              <a:t>He Target in </a:t>
            </a:r>
            <a:r>
              <a:rPr kumimoji="0" lang="en-US" sz="2993" b="0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pitchFamily="84" charset="-128"/>
              </a:rPr>
              <a:t>JLab</a:t>
            </a:r>
            <a:r>
              <a:rPr kumimoji="0" lang="en-US" sz="2993" b="0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pitchFamily="84" charset="-128"/>
              </a:rPr>
              <a:t> Hall C</a:t>
            </a:r>
          </a:p>
        </p:txBody>
      </p:sp>
      <p:sp>
        <p:nvSpPr>
          <p:cNvPr id="141" name="TextShape 2"/>
          <p:cNvSpPr txBox="1"/>
          <p:nvPr/>
        </p:nvSpPr>
        <p:spPr>
          <a:xfrm>
            <a:off x="-1295" y="871313"/>
            <a:ext cx="2814034" cy="37393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0" marR="0" lvl="0" indent="0" algn="r" defTabSz="829452" rtl="0" eaLnBrk="1" fontAlgn="auto" latinLnBrk="0" hangingPunct="1">
              <a:lnSpc>
                <a:spcPct val="100000"/>
              </a:lnSpc>
              <a:spcBef>
                <a:spcPts val="491"/>
              </a:spcBef>
              <a:spcAft>
                <a:spcPts val="0"/>
              </a:spcAft>
              <a:buClr>
                <a:srgbClr val="000000"/>
              </a:buClr>
              <a:buSzPct val="150000"/>
              <a:buFontTx/>
              <a:buNone/>
              <a:tabLst>
                <a:tab pos="104824" algn="l"/>
                <a:tab pos="519551" algn="l"/>
                <a:tab pos="934277" algn="l"/>
                <a:tab pos="1349003" algn="l"/>
                <a:tab pos="1763729" algn="l"/>
                <a:tab pos="2178455" algn="l"/>
                <a:tab pos="2593181" algn="l"/>
                <a:tab pos="3007907" algn="l"/>
                <a:tab pos="3422633" algn="l"/>
                <a:tab pos="3837360" algn="l"/>
                <a:tab pos="4252086" algn="l"/>
                <a:tab pos="4666812" algn="l"/>
                <a:tab pos="5081538" algn="l"/>
                <a:tab pos="5496264" algn="l"/>
                <a:tab pos="5910990" algn="l"/>
                <a:tab pos="6325716" algn="l"/>
                <a:tab pos="6740442" algn="l"/>
                <a:tab pos="7155169" algn="l"/>
                <a:tab pos="7569895" algn="l"/>
                <a:tab pos="7984621" algn="l"/>
              </a:tabLst>
              <a:defRPr/>
            </a:pPr>
            <a:r>
              <a:rPr kumimoji="0" lang="en-US" sz="1996" b="0" i="0" u="none" strike="noStrike" kern="1200" cap="none" spc="-1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ＭＳ Ｐゴシック" pitchFamily="84" charset="-128"/>
              </a:rPr>
              <a:t>Data collected in 2020 for</a:t>
            </a:r>
            <a:br>
              <a:rPr kumimoji="0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84" charset="-128"/>
              </a:rPr>
            </a:br>
            <a:r>
              <a:rPr kumimoji="0" lang="en-US" sz="1996" b="0" i="0" u="none" strike="noStrike" kern="1200" cap="none" spc="-1" normalizeH="0" baseline="0" noProof="0" dirty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Arial"/>
                <a:ea typeface="ＭＳ Ｐゴシック" pitchFamily="84" charset="-128"/>
              </a:rPr>
              <a:t>three experiments:</a:t>
            </a:r>
            <a:endParaRPr kumimoji="0" lang="en-US" sz="1996" b="0" i="0" u="none" strike="noStrike" kern="1200" cap="none" spc="-1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Arial"/>
              <a:ea typeface="ＭＳ Ｐゴシック" pitchFamily="84" charset="-128"/>
            </a:endParaRPr>
          </a:p>
          <a:p>
            <a:pPr marL="757626" marR="0" lvl="1" indent="-342900" algn="l" defTabSz="829452" rtl="0" eaLnBrk="1" fontAlgn="auto" latinLnBrk="0" hangingPunct="1">
              <a:lnSpc>
                <a:spcPct val="100000"/>
              </a:lnSpc>
              <a:spcBef>
                <a:spcPts val="491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156747" algn="l"/>
                <a:tab pos="571473" algn="l"/>
                <a:tab pos="986199" algn="l"/>
                <a:tab pos="1400925" algn="l"/>
                <a:tab pos="1815651" algn="l"/>
                <a:tab pos="2230377" algn="l"/>
                <a:tab pos="2645104" algn="l"/>
                <a:tab pos="3059830" algn="l"/>
                <a:tab pos="3474556" algn="l"/>
                <a:tab pos="3889282" algn="l"/>
                <a:tab pos="4304008" algn="l"/>
                <a:tab pos="4718734" algn="l"/>
                <a:tab pos="5133460" algn="l"/>
                <a:tab pos="5548186" algn="l"/>
                <a:tab pos="5962913" algn="l"/>
                <a:tab pos="6377639" algn="l"/>
                <a:tab pos="6792365" algn="l"/>
                <a:tab pos="7207091" algn="l"/>
                <a:tab pos="7621817" algn="l"/>
                <a:tab pos="8036543" algn="l"/>
              </a:tabLst>
              <a:defRPr/>
            </a:pPr>
            <a:r>
              <a:rPr kumimoji="0" lang="en-US" sz="1996" b="0" i="0" u="none" strike="noStrike" kern="1200" cap="none" spc="-1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 pitchFamily="84" charset="-128"/>
              </a:rPr>
              <a:t>E12-06-110 (A1n)</a:t>
            </a:r>
          </a:p>
          <a:p>
            <a:pPr marL="757626" marR="0" lvl="1" indent="-342900" algn="l" defTabSz="829452" rtl="0" eaLnBrk="1" fontAlgn="auto" latinLnBrk="0" hangingPunct="1">
              <a:lnSpc>
                <a:spcPct val="100000"/>
              </a:lnSpc>
              <a:spcBef>
                <a:spcPts val="491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156747" algn="l"/>
                <a:tab pos="571473" algn="l"/>
                <a:tab pos="986199" algn="l"/>
                <a:tab pos="1400925" algn="l"/>
                <a:tab pos="1815651" algn="l"/>
                <a:tab pos="2230377" algn="l"/>
                <a:tab pos="2645104" algn="l"/>
                <a:tab pos="3059830" algn="l"/>
                <a:tab pos="3474556" algn="l"/>
                <a:tab pos="3889282" algn="l"/>
                <a:tab pos="4304008" algn="l"/>
                <a:tab pos="4718734" algn="l"/>
                <a:tab pos="5133460" algn="l"/>
                <a:tab pos="5548186" algn="l"/>
                <a:tab pos="5962913" algn="l"/>
                <a:tab pos="6377639" algn="l"/>
                <a:tab pos="6792365" algn="l"/>
                <a:tab pos="7207091" algn="l"/>
                <a:tab pos="7621817" algn="l"/>
                <a:tab pos="8036543" algn="l"/>
              </a:tabLst>
              <a:defRPr/>
            </a:pPr>
            <a:r>
              <a:rPr kumimoji="0" lang="en-US" sz="1996" b="0" i="0" u="none" strike="noStrike" kern="1200" cap="none" spc="-1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 pitchFamily="84" charset="-128"/>
              </a:rPr>
              <a:t>E12-06-121 (d2n, g2n)</a:t>
            </a:r>
          </a:p>
          <a:p>
            <a:pPr marL="757626" marR="0" lvl="1" indent="-342900" algn="l" defTabSz="829452" rtl="0" eaLnBrk="1" fontAlgn="auto" latinLnBrk="0" hangingPunct="1">
              <a:lnSpc>
                <a:spcPct val="100000"/>
              </a:lnSpc>
              <a:spcBef>
                <a:spcPts val="491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156747" algn="l"/>
                <a:tab pos="571473" algn="l"/>
                <a:tab pos="986199" algn="l"/>
                <a:tab pos="1400925" algn="l"/>
                <a:tab pos="1815651" algn="l"/>
                <a:tab pos="2230377" algn="l"/>
                <a:tab pos="2645104" algn="l"/>
                <a:tab pos="3059830" algn="l"/>
                <a:tab pos="3474556" algn="l"/>
                <a:tab pos="3889282" algn="l"/>
                <a:tab pos="4304008" algn="l"/>
                <a:tab pos="4718734" algn="l"/>
                <a:tab pos="5133460" algn="l"/>
                <a:tab pos="5548186" algn="l"/>
                <a:tab pos="5962913" algn="l"/>
                <a:tab pos="6377639" algn="l"/>
                <a:tab pos="6792365" algn="l"/>
                <a:tab pos="7207091" algn="l"/>
                <a:tab pos="7621817" algn="l"/>
                <a:tab pos="8036543" algn="l"/>
              </a:tabLst>
              <a:defRPr/>
            </a:pPr>
            <a:r>
              <a:rPr kumimoji="0" lang="en-US" sz="1996" b="0" i="0" u="none" strike="noStrike" kern="1200" cap="none" spc="-1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 pitchFamily="84" charset="-128"/>
              </a:rPr>
              <a:t>E12-06-121A</a:t>
            </a:r>
          </a:p>
          <a:p>
            <a:pPr marL="123378" marR="0" lvl="0" indent="-207363" algn="l" defTabSz="829452" rtl="0" eaLnBrk="1" fontAlgn="auto" latinLnBrk="0" hangingPunct="1">
              <a:lnSpc>
                <a:spcPct val="100000"/>
              </a:lnSpc>
              <a:spcBef>
                <a:spcPts val="491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Arial"/>
              <a:buChar char="»"/>
              <a:tabLst>
                <a:tab pos="207363" algn="l"/>
                <a:tab pos="622089" algn="l"/>
                <a:tab pos="1036815" algn="l"/>
                <a:tab pos="1451541" algn="l"/>
                <a:tab pos="1866268" algn="l"/>
                <a:tab pos="2280994" algn="l"/>
                <a:tab pos="2695720" algn="l"/>
                <a:tab pos="3110446" algn="l"/>
                <a:tab pos="3525172" algn="l"/>
                <a:tab pos="3939898" algn="l"/>
                <a:tab pos="4354624" algn="l"/>
                <a:tab pos="4769350" algn="l"/>
                <a:tab pos="5184077" algn="l"/>
                <a:tab pos="5598803" algn="l"/>
                <a:tab pos="6013529" algn="l"/>
                <a:tab pos="6428255" algn="l"/>
                <a:tab pos="6842981" algn="l"/>
                <a:tab pos="7257707" algn="l"/>
                <a:tab pos="7672433" algn="l"/>
                <a:tab pos="8087159" algn="l"/>
              </a:tabLst>
              <a:defRPr/>
            </a:pPr>
            <a:endParaRPr kumimoji="0" lang="en-US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84" charset="-128"/>
            </a:endParaRPr>
          </a:p>
        </p:txBody>
      </p:sp>
      <p:pic>
        <p:nvPicPr>
          <p:cNvPr id="142" name="Picture 141"/>
          <p:cNvPicPr/>
          <p:nvPr/>
        </p:nvPicPr>
        <p:blipFill>
          <a:blip r:embed="rId2"/>
          <a:srcRect t="13984" r="8991"/>
          <a:stretch/>
        </p:blipFill>
        <p:spPr>
          <a:xfrm>
            <a:off x="2961909" y="818520"/>
            <a:ext cx="3271429" cy="2423548"/>
          </a:xfrm>
          <a:prstGeom prst="rect">
            <a:avLst/>
          </a:prstGeom>
          <a:ln w="38160">
            <a:solidFill>
              <a:srgbClr val="FFFFFF"/>
            </a:solidFill>
            <a:round/>
          </a:ln>
        </p:spPr>
      </p:pic>
      <p:pic>
        <p:nvPicPr>
          <p:cNvPr id="143" name="Picture 142"/>
          <p:cNvPicPr/>
          <p:nvPr/>
        </p:nvPicPr>
        <p:blipFill>
          <a:blip r:embed="rId3"/>
          <a:srcRect l="4846" t="4388" r="2323" b="9696"/>
          <a:stretch/>
        </p:blipFill>
        <p:spPr>
          <a:xfrm>
            <a:off x="4234642" y="3234498"/>
            <a:ext cx="4927228" cy="3606281"/>
          </a:xfrm>
          <a:prstGeom prst="rect">
            <a:avLst/>
          </a:prstGeom>
          <a:ln w="29160">
            <a:solidFill>
              <a:srgbClr val="FFFFFF"/>
            </a:solidFill>
            <a:round/>
          </a:ln>
        </p:spPr>
      </p:pic>
      <p:pic>
        <p:nvPicPr>
          <p:cNvPr id="144" name="Picture 143"/>
          <p:cNvPicPr/>
          <p:nvPr/>
        </p:nvPicPr>
        <p:blipFill>
          <a:blip r:embed="rId4"/>
          <a:srcRect t="12789"/>
          <a:stretch/>
        </p:blipFill>
        <p:spPr>
          <a:xfrm>
            <a:off x="6300192" y="692696"/>
            <a:ext cx="2847200" cy="2488320"/>
          </a:xfrm>
          <a:prstGeom prst="rect">
            <a:avLst/>
          </a:prstGeom>
          <a:ln w="29160">
            <a:solidFill>
              <a:srgbClr val="FFFFFF"/>
            </a:solidFill>
            <a:round/>
          </a:ln>
        </p:spPr>
      </p:pic>
      <p:pic>
        <p:nvPicPr>
          <p:cNvPr id="145" name="Picture 144"/>
          <p:cNvPicPr/>
          <p:nvPr/>
        </p:nvPicPr>
        <p:blipFill>
          <a:blip r:embed="rId5"/>
          <a:stretch/>
        </p:blipFill>
        <p:spPr>
          <a:xfrm>
            <a:off x="466955" y="3276292"/>
            <a:ext cx="3767687" cy="273716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816037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B0F7-FCB7-6C40-B0D8-1CE2BAC3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76" y="186827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SBS Physics: Extending Q</a:t>
            </a:r>
            <a:r>
              <a:rPr lang="en-US" baseline="30000" dirty="0"/>
              <a:t>2</a:t>
            </a:r>
            <a:r>
              <a:rPr lang="en-US" dirty="0"/>
              <a:t> Range of Nucleon Form Factors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E8C2DB-97AE-A344-87C6-9057AA52C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338413" y="-1352774"/>
            <a:ext cx="4467174" cy="9144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A20C1-3D14-2845-A442-3E7389FF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Hall A SBS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Experiments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1FFDD-DAE7-B54E-8F68-B0A5A9259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864E12-49D9-7749-ABB4-6CE7DA213917}"/>
              </a:ext>
            </a:extLst>
          </p:cNvPr>
          <p:cNvSpPr txBox="1"/>
          <p:nvPr/>
        </p:nvSpPr>
        <p:spPr>
          <a:xfrm>
            <a:off x="90604" y="5482836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Imaging of the nucleon charge and magnetization densities in impact-parameter space in the infinite momentum frame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data allows flavor separation for large range of Q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indent="-285750" defTabSz="914400">
              <a:buFont typeface="Arial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</a:rPr>
              <a:t>Map transition to perturbative regime—running of dressed quark mass function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D8E852-ACCE-BA4A-BFCC-30950436AE08}"/>
              </a:ext>
            </a:extLst>
          </p:cNvPr>
          <p:cNvGrpSpPr/>
          <p:nvPr/>
        </p:nvGrpSpPr>
        <p:grpSpPr>
          <a:xfrm>
            <a:off x="90604" y="4558765"/>
            <a:ext cx="888144" cy="893678"/>
            <a:chOff x="1143000" y="3276600"/>
            <a:chExt cx="1295400" cy="1295400"/>
          </a:xfrm>
        </p:grpSpPr>
        <p:sp>
          <p:nvSpPr>
            <p:cNvPr id="10" name="Explosion 1 1">
              <a:extLst>
                <a:ext uri="{FF2B5EF4-FFF2-40B4-BE49-F238E27FC236}">
                  <a16:creationId xmlns:a16="http://schemas.microsoft.com/office/drawing/2014/main" id="{F0776EE9-E519-884C-99F2-203298155290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1143000" y="3276600"/>
              <a:ext cx="1295400" cy="1295400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numCol="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5C01FFE8-27EA-894F-BC52-0BE4CD674A9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66025" y="3483962"/>
              <a:ext cx="1219201" cy="63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high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impact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4C88614-8D0D-4840-8D63-4C4C40A777B7}"/>
              </a:ext>
            </a:extLst>
          </p:cNvPr>
          <p:cNvSpPr txBox="1"/>
          <p:nvPr/>
        </p:nvSpPr>
        <p:spPr>
          <a:xfrm>
            <a:off x="2267864" y="3396208"/>
            <a:ext cx="52347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30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DAC1CC-0CEB-A24B-88A4-61F0176D8D74}"/>
              </a:ext>
            </a:extLst>
          </p:cNvPr>
          <p:cNvSpPr txBox="1"/>
          <p:nvPr/>
        </p:nvSpPr>
        <p:spPr>
          <a:xfrm>
            <a:off x="5185766" y="902400"/>
            <a:ext cx="72438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30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E55FD-D59A-F744-AE24-5C892FCA9655}"/>
              </a:ext>
            </a:extLst>
          </p:cNvPr>
          <p:cNvSpPr txBox="1"/>
          <p:nvPr/>
        </p:nvSpPr>
        <p:spPr>
          <a:xfrm>
            <a:off x="3632029" y="3398062"/>
            <a:ext cx="52347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30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201FD-FE1E-7B42-9A0B-14379B8C32D3}"/>
              </a:ext>
            </a:extLst>
          </p:cNvPr>
          <p:cNvSpPr txBox="1"/>
          <p:nvPr/>
        </p:nvSpPr>
        <p:spPr>
          <a:xfrm>
            <a:off x="2191664" y="902400"/>
            <a:ext cx="67587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30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F9DB31-4836-E04F-AD06-FE94257073B4}"/>
              </a:ext>
            </a:extLst>
          </p:cNvPr>
          <p:cNvSpPr/>
          <p:nvPr/>
        </p:nvSpPr>
        <p:spPr>
          <a:xfrm>
            <a:off x="0" y="3796318"/>
            <a:ext cx="308920" cy="76244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36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22" y="100237"/>
            <a:ext cx="8464378" cy="487490"/>
          </a:xfrm>
        </p:spPr>
        <p:txBody>
          <a:bodyPr/>
          <a:lstStyle/>
          <a:p>
            <a:r>
              <a:rPr lang="en-US" dirty="0"/>
              <a:t>Hall C Charged Pion Form Factor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14" descr="pion2a">
            <a:extLst>
              <a:ext uri="{FF2B5EF4-FFF2-40B4-BE49-F238E27FC236}">
                <a16:creationId xmlns:a16="http://schemas.microsoft.com/office/drawing/2014/main" id="{6305F725-28B2-4B7C-9860-1352EFB5D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048" y="2225404"/>
            <a:ext cx="3009466" cy="211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A18C3B39-7112-405C-9417-7B80EB9C7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19" y="1763664"/>
            <a:ext cx="480060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6688" indent="-166688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"/>
              </a:spcBef>
              <a:spcAft>
                <a:spcPct val="15000"/>
              </a:spcAft>
              <a:buClr>
                <a:schemeClr val="folHlink"/>
              </a:buClr>
              <a:buSzTx/>
              <a:buFont typeface="Wingdings" panose="05000000000000000000" pitchFamily="2" charset="2"/>
              <a:buChar char="§"/>
            </a:pPr>
            <a:r>
              <a:rPr lang="en-US" altLang="en-US" sz="1600" dirty="0"/>
              <a:t>The pion is attractive as a QCD laboratory:</a:t>
            </a:r>
          </a:p>
          <a:p>
            <a:pPr eaLnBrk="1" hangingPunct="1">
              <a:spcBef>
                <a:spcPct val="5000"/>
              </a:spcBef>
              <a:spcAft>
                <a:spcPct val="15000"/>
              </a:spcAft>
              <a:buClr>
                <a:schemeClr val="folHlink"/>
              </a:buClr>
              <a:buSzTx/>
              <a:buFont typeface="Wingdings" panose="05000000000000000000" pitchFamily="2" charset="2"/>
              <a:buChar char="§"/>
            </a:pPr>
            <a:r>
              <a:rPr lang="en-US" altLang="en-US" sz="1600" dirty="0">
                <a:sym typeface="Wingdings" panose="05000000000000000000" pitchFamily="2" charset="2"/>
              </a:rPr>
              <a:t>Simple, 2 quark system</a:t>
            </a:r>
          </a:p>
          <a:p>
            <a:pPr eaLnBrk="1" hangingPunct="1">
              <a:spcBef>
                <a:spcPct val="5000"/>
              </a:spcBef>
              <a:spcAft>
                <a:spcPct val="15000"/>
              </a:spcAft>
              <a:buClr>
                <a:schemeClr val="folHlink"/>
              </a:buClr>
              <a:buSzTx/>
              <a:buFont typeface="Wingdings" panose="05000000000000000000" pitchFamily="2" charset="2"/>
              <a:buChar char="§"/>
            </a:pPr>
            <a:endParaRPr lang="en-US" altLang="en-US" sz="16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"/>
              </a:spcBef>
              <a:spcAft>
                <a:spcPct val="15000"/>
              </a:spcAft>
              <a:buClr>
                <a:schemeClr val="folHlink"/>
              </a:buClr>
              <a:buSzTx/>
              <a:buFont typeface="Wingdings" panose="05000000000000000000" pitchFamily="2" charset="2"/>
              <a:buChar char="§"/>
            </a:pPr>
            <a:r>
              <a:rPr lang="en-US" altLang="en-US" sz="1600" dirty="0">
                <a:sym typeface="Wingdings" panose="05000000000000000000" pitchFamily="2" charset="2"/>
              </a:rPr>
              <a:t>Electromagnetic form factor can be calculated exactly at very large momentum transfer (small distances).</a:t>
            </a:r>
          </a:p>
        </p:txBody>
      </p:sp>
      <p:pic>
        <p:nvPicPr>
          <p:cNvPr id="8" name="Picture 13" descr="Quark_structure_pion">
            <a:extLst>
              <a:ext uri="{FF2B5EF4-FFF2-40B4-BE49-F238E27FC236}">
                <a16:creationId xmlns:a16="http://schemas.microsoft.com/office/drawing/2014/main" id="{D654E7C6-D7F4-4BB1-A05E-66046CDC8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203" y="1999874"/>
            <a:ext cx="1517588" cy="64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3AB87440-1B1A-4218-BE13-27E8BE81E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651" y="1627032"/>
            <a:ext cx="3657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/>
              <a:t>Pion’s structure is determined by two valence quarks, and the quark-gluon sea.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BA6E613-9FF5-4A46-9A0E-FD6141F0DC6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8919" y="758023"/>
          <a:ext cx="8256061" cy="627668"/>
        </p:xfrm>
        <a:graphic>
          <a:graphicData uri="http://schemas.openxmlformats.org/drawingml/2006/table">
            <a:tbl>
              <a:tblPr/>
              <a:tblGrid>
                <a:gridCol w="8256061">
                  <a:extLst>
                    <a:ext uri="{9D8B030D-6E8A-4147-A177-3AD203B41FA5}">
                      <a16:colId xmlns:a16="http://schemas.microsoft.com/office/drawing/2014/main" val="1074940783"/>
                    </a:ext>
                  </a:extLst>
                </a:gridCol>
              </a:tblGrid>
              <a:tr h="627668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E12-19-006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: </a:t>
                      </a:r>
                      <a:r>
                        <a:rPr lang="en-US" sz="1400" i="1" dirty="0">
                          <a:effectLst/>
                          <a:latin typeface="Arial" panose="020B0604020202020204" pitchFamily="34" charset="0"/>
                        </a:rPr>
                        <a:t>Study of the L–T Separated Pion Electroproduction Cross Section at 11 GeV and Measurement of the Charged Pion Form Factor to High Q</a:t>
                      </a:r>
                      <a:r>
                        <a:rPr lang="en-US" sz="1400" i="1" baseline="30000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286830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2672A11-DFBA-4298-A6A3-79976A18C1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09"/>
          <a:stretch/>
        </p:blipFill>
        <p:spPr>
          <a:xfrm>
            <a:off x="3188854" y="4571928"/>
            <a:ext cx="5932055" cy="20386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902A05-F1B3-409F-8B26-3E7ECE8C05FD}"/>
              </a:ext>
            </a:extLst>
          </p:cNvPr>
          <p:cNvSpPr txBox="1"/>
          <p:nvPr/>
        </p:nvSpPr>
        <p:spPr>
          <a:xfrm>
            <a:off x="110836" y="1385691"/>
            <a:ext cx="350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/>
              <a:t>Why measure the pion factor?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2EE88E-AAF9-4DAC-938F-D556F9707F2A}"/>
              </a:ext>
            </a:extLst>
          </p:cNvPr>
          <p:cNvSpPr txBox="1"/>
          <p:nvPr/>
        </p:nvSpPr>
        <p:spPr>
          <a:xfrm>
            <a:off x="236523" y="4131495"/>
            <a:ext cx="4631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Tx/>
            </a:pPr>
            <a:r>
              <a:rPr lang="en-US" altLang="en-US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Indirectly measure </a:t>
            </a:r>
            <a:r>
              <a:rPr lang="en-US" altLang="en-US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pion form factor </a:t>
            </a:r>
            <a:r>
              <a:rPr lang="en-US" altLang="en-US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using the “pion cloud” of the proton via p(</a:t>
            </a:r>
            <a:r>
              <a:rPr lang="en-US" altLang="en-US" sz="18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e,e</a:t>
            </a:r>
            <a:r>
              <a:rPr lang="en-US" altLang="en-US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el-GR" altLang="en-US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en-US" sz="18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altLang="en-US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)n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6C9E274A-69B5-45A9-8307-FB25B3C40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90" y="5144243"/>
            <a:ext cx="265545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en-US" altLang="en-US" dirty="0">
                <a:latin typeface="Arial" panose="020B0604020202020204" pitchFamily="34" charset="0"/>
              </a:rPr>
              <a:t>Online results:</a:t>
            </a:r>
          </a:p>
          <a:p>
            <a:pPr marL="0" indent="0"/>
            <a:r>
              <a:rPr lang="en-US" altLang="en-US" dirty="0">
                <a:latin typeface="Arial" panose="020B0604020202020204" pitchFamily="34" charset="0"/>
              </a:rPr>
              <a:t>Clean identification of </a:t>
            </a:r>
            <a:r>
              <a:rPr lang="en-US" altLang="en-US" dirty="0">
                <a:cs typeface="Times New Roman" panose="02020603050405020304" pitchFamily="18" charset="0"/>
              </a:rPr>
              <a:t>p(</a:t>
            </a:r>
            <a:r>
              <a:rPr lang="en-US" altLang="en-US" dirty="0" err="1">
                <a:cs typeface="Times New Roman" panose="02020603050405020304" pitchFamily="18" charset="0"/>
              </a:rPr>
              <a:t>e,e</a:t>
            </a:r>
            <a:r>
              <a:rPr lang="en-US" altLang="en-US" dirty="0">
                <a:cs typeface="Times New Roman" panose="02020603050405020304" pitchFamily="18" charset="0"/>
              </a:rPr>
              <a:t>’</a:t>
            </a:r>
            <a:r>
              <a:rPr lang="el-GR" altLang="en-US" dirty="0">
                <a:cs typeface="Times New Roman" panose="02020603050405020304" pitchFamily="18" charset="0"/>
              </a:rPr>
              <a:t>π</a:t>
            </a:r>
            <a:r>
              <a:rPr lang="en-US" altLang="en-US" baseline="30000" dirty="0">
                <a:cs typeface="Times New Roman" panose="02020603050405020304" pitchFamily="18" charset="0"/>
              </a:rPr>
              <a:t>+</a:t>
            </a:r>
            <a:r>
              <a:rPr lang="en-US" altLang="en-US" dirty="0">
                <a:cs typeface="Times New Roman" panose="02020603050405020304" pitchFamily="18" charset="0"/>
              </a:rPr>
              <a:t>)n</a:t>
            </a:r>
            <a:r>
              <a:rPr lang="en-US" altLang="en-US" dirty="0">
                <a:latin typeface="Arial" panose="020B0604020202020204" pitchFamily="34" charset="0"/>
              </a:rPr>
              <a:t> final state</a:t>
            </a:r>
            <a:endParaRPr lang="el-GR" altLang="en-US" dirty="0">
              <a:latin typeface="Arial" panose="020B060402020202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E1D8E9E-AE40-4CCD-81FA-7C12CD77D97B}"/>
              </a:ext>
            </a:extLst>
          </p:cNvPr>
          <p:cNvSpPr/>
          <p:nvPr/>
        </p:nvSpPr>
        <p:spPr>
          <a:xfrm>
            <a:off x="2955637" y="5605908"/>
            <a:ext cx="241992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28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94DF04E7-71FA-4FA6-83EE-9855E835F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3164" y="8490"/>
            <a:ext cx="7843837" cy="72866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2800" dirty="0"/>
              <a:t>Pion and Kaon Form Factors (</a:t>
            </a:r>
            <a:r>
              <a:rPr lang="en-US" altLang="en-US" sz="2800" dirty="0" err="1"/>
              <a:t>JLab</a:t>
            </a:r>
            <a:r>
              <a:rPr lang="en-US" altLang="en-US" sz="2800" dirty="0"/>
              <a:t> Hall 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636205-D3DB-445C-AC14-0314BB227860}"/>
              </a:ext>
            </a:extLst>
          </p:cNvPr>
          <p:cNvSpPr txBox="1"/>
          <p:nvPr/>
        </p:nvSpPr>
        <p:spPr>
          <a:xfrm>
            <a:off x="253602" y="1050815"/>
            <a:ext cx="8462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Jefferson Lab will provide tantalizing data for the pion (kaon) form factor up to Q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 10 (5) GeV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measurements of the pion (kaon) structure functions at large-x (&gt; 0.5) through the Sullivan process.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54200-B1E4-4F7D-A950-D4180850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5" y="1755671"/>
            <a:ext cx="8636796" cy="2958273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4B8C78D2-2B15-4524-B115-7BE25019E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8500"/>
            <a:ext cx="9144000" cy="63500"/>
          </a:xfrm>
          <a:prstGeom prst="rect">
            <a:avLst/>
          </a:prstGeom>
          <a:solidFill>
            <a:srgbClr val="0505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523C5464-C9D1-49EA-A29E-E19A94CCA33F}"/>
              </a:ext>
            </a:extLst>
          </p:cNvPr>
          <p:cNvSpPr txBox="1">
            <a:spLocks/>
          </p:cNvSpPr>
          <p:nvPr/>
        </p:nvSpPr>
        <p:spPr>
          <a:xfrm>
            <a:off x="8245475" y="6461125"/>
            <a:ext cx="746125" cy="2746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Lucida Sans Unicode" panose="020B0602030504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Lucida Sans Unicode" panose="020B0602030504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Lucida Sans Unicode" panose="020B0602030504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Lucida Sans Unicode" panose="020B0602030504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Lucida Sans Unicode" panose="020B0602030504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Lucida Sans Unicode" panose="020B0602030504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Lucida Sans Unicode" panose="020B0602030504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Lucida Sans Unicode" panose="020B0602030504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Lucida Sans Unicode" panose="020B0602030504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F86E8858-9C7D-492E-9403-797CD93DF2A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ucida Sans Unicode" panose="020B0602030504020204" pitchFamily="34" charset="0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Lucida Sans Unicode" panose="020B0602030504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D25F20-0953-C842-9783-E48C4E97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24" y="4711375"/>
            <a:ext cx="7097518" cy="19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1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1812" y="762000"/>
            <a:ext cx="9155811" cy="56880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Elementary Particles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ＭＳ Ｐゴシック" charset="0"/>
              <a:cs typeface="Tahoma"/>
            </a:endParaRPr>
          </a:p>
        </p:txBody>
      </p:sp>
      <p:pic>
        <p:nvPicPr>
          <p:cNvPr id="5" name="Picture 4" descr="Screen Shot 2012-11-12 at 11.4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47800"/>
            <a:ext cx="4038600" cy="3738898"/>
          </a:xfrm>
          <a:prstGeom prst="rect">
            <a:avLst/>
          </a:prstGeom>
        </p:spPr>
      </p:pic>
      <p:pic>
        <p:nvPicPr>
          <p:cNvPr id="6" name="Picture 5" descr="Screen Shot 2012-10-23 at 17.47.4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b="2287"/>
          <a:stretch/>
        </p:blipFill>
        <p:spPr>
          <a:xfrm>
            <a:off x="381000" y="1905000"/>
            <a:ext cx="3918553" cy="341006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6477000" y="762000"/>
            <a:ext cx="163818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charset="0"/>
                <a:cs typeface="Tahoma"/>
              </a:rPr>
              <a:t>Nucleon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81600" y="5029200"/>
            <a:ext cx="38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500" marR="0" lvl="0" indent="-33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ＭＳ Ｐゴシック" charset="0"/>
                <a:cs typeface="Trebuchet MS"/>
                <a:sym typeface="Wingdings" pitchFamily="2" charset="2"/>
              </a:rPr>
              <a:t>Proton Mass 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  <a:cs typeface="Trebuchet MS"/>
                <a:sym typeface="Wingdings" pitchFamily="2" charset="2"/>
              </a:rPr>
              <a:t>M(up) + M(up) + M(down) ~ 10 MeV </a:t>
            </a:r>
          </a:p>
          <a:p>
            <a:pPr marL="337500" marR="0" lvl="0" indent="-33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charset="0"/>
              <a:cs typeface="Trebuchet MS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ＭＳ Ｐゴシック" charset="0"/>
                <a:cs typeface="Trebuchet MS"/>
                <a:sym typeface="Wingdings" pitchFamily="2" charset="2"/>
              </a:rPr>
              <a:t>Proton  Spin 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charset="0"/>
                <a:ea typeface="ＭＳ Ｐゴシック" charset="0"/>
                <a:cs typeface="Trebuchet MS" charset="0"/>
              </a:rPr>
              <a:t>Only 25% of the proton spin is carried by the quarks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ＭＳ Ｐゴシック" charset="0"/>
              <a:cs typeface="Trebuchet MS"/>
              <a:sym typeface="Wingdings" pitchFamily="2" charset="2"/>
            </a:endParaRPr>
          </a:p>
        </p:txBody>
      </p:sp>
      <p:sp>
        <p:nvSpPr>
          <p:cNvPr id="8" name="Curved Down Arrow 7"/>
          <p:cNvSpPr/>
          <p:nvPr/>
        </p:nvSpPr>
        <p:spPr bwMode="auto">
          <a:xfrm>
            <a:off x="3276600" y="1524000"/>
            <a:ext cx="2590800" cy="838200"/>
          </a:xfrm>
          <a:prstGeom prst="curvedDownArrow">
            <a:avLst/>
          </a:prstGeom>
          <a:solidFill>
            <a:srgbClr val="AAA1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ＭＳ Ｐゴシック" charset="0"/>
              <a:cs typeface=""/>
            </a:endParaRPr>
          </a:p>
        </p:txBody>
      </p:sp>
      <p:pic>
        <p:nvPicPr>
          <p:cNvPr id="9" name="Picture 8" descr="question_mark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16662" r="22836" b="17317"/>
          <a:stretch/>
        </p:blipFill>
        <p:spPr>
          <a:xfrm>
            <a:off x="3810000" y="804149"/>
            <a:ext cx="1386583" cy="171045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The Standard Model and QCD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5B941B-AE2E-CF45-AA03-93BE5098EE5D}"/>
              </a:ext>
            </a:extLst>
          </p:cNvPr>
          <p:cNvSpPr txBox="1"/>
          <p:nvPr/>
        </p:nvSpPr>
        <p:spPr>
          <a:xfrm rot="21173032">
            <a:off x="2593916" y="5354170"/>
            <a:ext cx="2561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 proton mass is close to ~1 GeV!!</a:t>
            </a:r>
          </a:p>
        </p:txBody>
      </p:sp>
    </p:spTree>
    <p:extLst>
      <p:ext uri="{BB962C8B-B14F-4D97-AF65-F5344CB8AC3E}">
        <p14:creationId xmlns:p14="http://schemas.microsoft.com/office/powerpoint/2010/main" val="395177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372120" cy="628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914"/>
            <a:ext cx="9144000" cy="441181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1043608" y="490865"/>
            <a:ext cx="1292456" cy="11521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c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342346" y="1529270"/>
            <a:ext cx="781382" cy="37719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11560" y="5385990"/>
            <a:ext cx="8064896" cy="92333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/>
              <a:t>Nuclear Physics Seeks to: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Understand the fundamental structure of visible matter (quarks, gluons,..)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Understand how hadrons (mesons, nucleons,..) and nuclei</a:t>
            </a:r>
            <a:r>
              <a:rPr lang="is-IS" sz="1800" dirty="0"/>
              <a:t> are formed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1979712" y="87015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Nuclear Physics – Fundamental  Questions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538884" y="518903"/>
            <a:ext cx="1002072" cy="1152128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3084A6-06B4-8649-9F25-8BC899A3D3EF}"/>
              </a:ext>
            </a:extLst>
          </p:cNvPr>
          <p:cNvSpPr/>
          <p:nvPr/>
        </p:nvSpPr>
        <p:spPr>
          <a:xfrm>
            <a:off x="3774831" y="4560277"/>
            <a:ext cx="3880338" cy="3516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FA16-E003-4029-B0B6-ECEA2C99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Mistral" panose="03090702030407020403" pitchFamily="66" charset="0"/>
              </a:rPr>
              <a:t>Epilogue</a:t>
            </a:r>
            <a:endParaRPr lang="en-US" sz="40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ED9B5-357D-4D8C-8538-06DA02BB7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1"/>
            <a:ext cx="5772150" cy="3394472"/>
          </a:xfrm>
        </p:spPr>
        <p:txBody>
          <a:bodyPr/>
          <a:lstStyle/>
          <a:p>
            <a:r>
              <a:rPr lang="en-GB" dirty="0"/>
              <a:t>Nature has two sources of mass</a:t>
            </a:r>
          </a:p>
          <a:p>
            <a:pPr lvl="1"/>
            <a:r>
              <a:rPr lang="en-GB" sz="1650" dirty="0"/>
              <a:t>Higgs mass-generating mechanism = understood</a:t>
            </a:r>
          </a:p>
          <a:p>
            <a:pPr lvl="1"/>
            <a:r>
              <a:rPr lang="en-GB" sz="1650" dirty="0"/>
              <a:t>Phenomenon of Emergent Hadron Mass (EHM) = much to learn</a:t>
            </a:r>
          </a:p>
          <a:p>
            <a:r>
              <a:rPr lang="en-GB" dirty="0"/>
              <a:t>EHM (possibly/probably?) lies within the Standard Model, </a:t>
            </a:r>
          </a:p>
          <a:p>
            <a:pPr marL="0" indent="0">
              <a:buNone/>
            </a:pPr>
            <a:r>
              <a:rPr lang="en-GB" dirty="0"/>
              <a:t>	i.e., in strong QCD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7A398-A632-419C-BBF0-CFEE8232E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1" u="none" strike="noStrike" kern="1200" cap="none" spc="0" normalizeH="0" baseline="0" noProof="0">
                <a:ln>
                  <a:noFill/>
                </a:ln>
                <a:solidFill>
                  <a:srgbClr val="92278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Hadron Structure at High-Energy, High-Luminosity Facilities: 2021 Oct 25-27  (37)</a:t>
            </a:r>
            <a:endParaRPr kumimoji="0" lang="en-US" sz="750" b="0" i="1" u="none" strike="noStrike" kern="1200" cap="none" spc="0" normalizeH="0" baseline="0" noProof="0" dirty="0">
              <a:ln>
                <a:noFill/>
              </a:ln>
              <a:solidFill>
                <a:srgbClr val="92278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1F75A-F115-47D2-862B-59ECA1C61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>
                <a:ln>
                  <a:noFill/>
                </a:ln>
                <a:solidFill>
                  <a:srgbClr val="92278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Craig Roberts. cdroberts@nju.edu.cn "New Horizons for New Facilities"</a:t>
            </a:r>
            <a:endParaRPr kumimoji="0" lang="en-US" sz="675" b="0" i="1" u="none" strike="noStrike" kern="1200" cap="none" spc="0" normalizeH="0" baseline="0" noProof="0" dirty="0">
              <a:ln>
                <a:noFill/>
              </a:ln>
              <a:solidFill>
                <a:srgbClr val="92278F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92764-CC97-4954-99B2-A45F0B803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34D8C-3CB4-402A-BC46-2AB14C0FE90A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7107E-7996-4EED-BC23-DBD7616F2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84" y="855862"/>
            <a:ext cx="2408230" cy="244435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BA8C41D-AF8C-45F4-861C-4AA1BB42CC49}"/>
              </a:ext>
            </a:extLst>
          </p:cNvPr>
          <p:cNvSpPr txBox="1">
            <a:spLocks/>
          </p:cNvSpPr>
          <p:nvPr/>
        </p:nvSpPr>
        <p:spPr bwMode="auto">
          <a:xfrm>
            <a:off x="457200" y="3230564"/>
            <a:ext cx="82867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25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650" b="0" i="0" u="none" strike="noStrike" kern="0" cap="none" spc="0" normalizeH="0" baseline="0" noProof="0" dirty="0">
                <a:ln>
                  <a:noFill/>
                </a:ln>
                <a:solidFill>
                  <a:srgbClr val="632E6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Basic predictions:</a:t>
            </a:r>
          </a:p>
          <a:p>
            <a:pPr marL="742950" marR="0" lvl="1" indent="-285750" algn="l" defTabSz="91425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r>
              <a:rPr kumimoji="0" lang="en-GB" sz="1650" b="0" i="0" u="none" strike="noStrike" kern="0" cap="none" spc="0" normalizeH="0" baseline="0" noProof="0" dirty="0">
                <a:ln>
                  <a:noFill/>
                </a:ln>
                <a:solidFill>
                  <a:srgbClr val="632E6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Gluons acquire mass ⇒ running coupling saturates on infrared domain, restoring approximate conformal behaviour</a:t>
            </a:r>
          </a:p>
          <a:p>
            <a:pPr marL="742950" marR="0" lvl="1" indent="-285750" algn="l" defTabSz="91425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Char char="–"/>
              <a:tabLst/>
              <a:defRPr/>
            </a:pPr>
            <a:r>
              <a:rPr kumimoji="0" lang="en-GB" sz="1650" b="0" i="0" u="none" strike="noStrike" kern="0" cap="none" spc="0" normalizeH="0" baseline="0" noProof="0" dirty="0">
                <a:ln>
                  <a:noFill/>
                </a:ln>
                <a:solidFill>
                  <a:srgbClr val="632E6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Enigmatically, the unusually light </a:t>
            </a:r>
            <a:r>
              <a:rPr kumimoji="0" lang="en-GB" sz="1650" b="0" i="0" u="none" strike="noStrike" kern="0" cap="none" spc="0" normalizeH="0" baseline="0" noProof="0" dirty="0" err="1">
                <a:ln>
                  <a:noFill/>
                </a:ln>
                <a:solidFill>
                  <a:srgbClr val="632E6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Nambu</a:t>
            </a:r>
            <a:r>
              <a:rPr kumimoji="0" lang="en-GB" sz="1650" b="0" i="0" u="none" strike="noStrike" kern="0" cap="none" spc="0" normalizeH="0" baseline="0" noProof="0" dirty="0">
                <a:ln>
                  <a:noFill/>
                </a:ln>
                <a:solidFill>
                  <a:srgbClr val="632E6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-Goldstone bosons provide the clearest windows onto the Emergence of Mass in Nature</a:t>
            </a:r>
          </a:p>
          <a:p>
            <a:pPr marL="342900" marR="0" lvl="0" indent="-342900" algn="l" defTabSz="91425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650" b="0" i="0" u="none" strike="noStrike" kern="0" cap="none" spc="0" normalizeH="0" baseline="0" noProof="0" dirty="0">
                <a:ln w="0"/>
                <a:solidFill>
                  <a:srgbClr val="92278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With modern &amp; on-the-horizon facilities having the capacity to deliver practical pion &amp; kaon “targets”, science can finally move beyond proton, to explore &amp; explain an entirely different form of hadron matter = the mesons without which observable Universe could not exist</a:t>
            </a:r>
            <a:endParaRPr kumimoji="0" lang="en-US" sz="1650" b="0" i="0" u="none" strike="noStrike" kern="0" cap="none" spc="0" normalizeH="0" baseline="0" noProof="0" dirty="0">
              <a:ln w="0"/>
              <a:solidFill>
                <a:srgbClr val="92278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CC8C91-A23C-A340-A7BD-FFCC4FC925DA}"/>
              </a:ext>
            </a:extLst>
          </p:cNvPr>
          <p:cNvSpPr/>
          <p:nvPr/>
        </p:nvSpPr>
        <p:spPr bwMode="auto">
          <a:xfrm>
            <a:off x="550843" y="6147412"/>
            <a:ext cx="1432193" cy="330167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DD2869-6914-C848-9A27-09E5872A59FE}"/>
              </a:ext>
            </a:extLst>
          </p:cNvPr>
          <p:cNvSpPr/>
          <p:nvPr/>
        </p:nvSpPr>
        <p:spPr bwMode="auto">
          <a:xfrm>
            <a:off x="252547" y="4329690"/>
            <a:ext cx="9101660" cy="1779621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13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8351D-7987-4478-9B61-12D675F61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91" y="921625"/>
            <a:ext cx="1540912" cy="490970"/>
          </a:xfrm>
        </p:spPr>
        <p:txBody>
          <a:bodyPr>
            <a:no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Hall 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ACE6A-B822-4B7F-9ACB-CBD9753C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183" y="924015"/>
            <a:ext cx="3478343" cy="1912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75EC20-BD2F-48B8-9EA2-0A43D80F7596}"/>
              </a:ext>
            </a:extLst>
          </p:cNvPr>
          <p:cNvSpPr txBox="1"/>
          <p:nvPr/>
        </p:nvSpPr>
        <p:spPr>
          <a:xfrm>
            <a:off x="175740" y="1464839"/>
            <a:ext cx="54970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Tagged photon </a:t>
            </a:r>
            <a:r>
              <a:rPr lang="en-US" sz="1500" dirty="0" err="1"/>
              <a:t>Bremsstahlung</a:t>
            </a:r>
            <a:r>
              <a:rPr lang="en-US" sz="1500" dirty="0"/>
              <a:t> beam, linearly polarized at </a:t>
            </a:r>
            <a:r>
              <a:rPr lang="en-US" sz="1500" dirty="0">
                <a:solidFill>
                  <a:srgbClr val="C00000"/>
                </a:solidFill>
                <a:sym typeface="Symbol" panose="05050102010706020507" pitchFamily="18" charset="2"/>
              </a:rPr>
              <a:t>9 GeV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A hermetic spectrometer based on a solenoid magnet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Inclusive trigger: a very large statistics of photoproduction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59D254-6D2A-49DA-90FC-C43EAFD08274}"/>
              </a:ext>
            </a:extLst>
          </p:cNvPr>
          <p:cNvSpPr txBox="1"/>
          <p:nvPr/>
        </p:nvSpPr>
        <p:spPr>
          <a:xfrm>
            <a:off x="1519900" y="921624"/>
            <a:ext cx="39129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u="sng" dirty="0"/>
              <a:t>Experiments and Runs up to FY23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4C7CD40-AD21-4433-B8C2-2D0367B0C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59859"/>
              </p:ext>
            </p:extLst>
          </p:nvPr>
        </p:nvGraphicFramePr>
        <p:xfrm>
          <a:off x="275992" y="3251575"/>
          <a:ext cx="8592017" cy="2660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0">
                  <a:extLst>
                    <a:ext uri="{9D8B030D-6E8A-4147-A177-3AD203B41FA5}">
                      <a16:colId xmlns:a16="http://schemas.microsoft.com/office/drawing/2014/main" val="1931351812"/>
                    </a:ext>
                  </a:extLst>
                </a:gridCol>
                <a:gridCol w="3992211">
                  <a:extLst>
                    <a:ext uri="{9D8B030D-6E8A-4147-A177-3AD203B41FA5}">
                      <a16:colId xmlns:a16="http://schemas.microsoft.com/office/drawing/2014/main" val="670131927"/>
                    </a:ext>
                  </a:extLst>
                </a:gridCol>
                <a:gridCol w="555726">
                  <a:extLst>
                    <a:ext uri="{9D8B030D-6E8A-4147-A177-3AD203B41FA5}">
                      <a16:colId xmlns:a16="http://schemas.microsoft.com/office/drawing/2014/main" val="1737521786"/>
                    </a:ext>
                  </a:extLst>
                </a:gridCol>
                <a:gridCol w="438721">
                  <a:extLst>
                    <a:ext uri="{9D8B030D-6E8A-4147-A177-3AD203B41FA5}">
                      <a16:colId xmlns:a16="http://schemas.microsoft.com/office/drawing/2014/main" val="604713073"/>
                    </a:ext>
                  </a:extLst>
                </a:gridCol>
                <a:gridCol w="438721">
                  <a:extLst>
                    <a:ext uri="{9D8B030D-6E8A-4147-A177-3AD203B41FA5}">
                      <a16:colId xmlns:a16="http://schemas.microsoft.com/office/drawing/2014/main" val="2564635245"/>
                    </a:ext>
                  </a:extLst>
                </a:gridCol>
                <a:gridCol w="438721">
                  <a:extLst>
                    <a:ext uri="{9D8B030D-6E8A-4147-A177-3AD203B41FA5}">
                      <a16:colId xmlns:a16="http://schemas.microsoft.com/office/drawing/2014/main" val="2762002141"/>
                    </a:ext>
                  </a:extLst>
                </a:gridCol>
                <a:gridCol w="438721">
                  <a:extLst>
                    <a:ext uri="{9D8B030D-6E8A-4147-A177-3AD203B41FA5}">
                      <a16:colId xmlns:a16="http://schemas.microsoft.com/office/drawing/2014/main" val="176371863"/>
                    </a:ext>
                  </a:extLst>
                </a:gridCol>
                <a:gridCol w="438721">
                  <a:extLst>
                    <a:ext uri="{9D8B030D-6E8A-4147-A177-3AD203B41FA5}">
                      <a16:colId xmlns:a16="http://schemas.microsoft.com/office/drawing/2014/main" val="3339441142"/>
                    </a:ext>
                  </a:extLst>
                </a:gridCol>
                <a:gridCol w="438721">
                  <a:extLst>
                    <a:ext uri="{9D8B030D-6E8A-4147-A177-3AD203B41FA5}">
                      <a16:colId xmlns:a16="http://schemas.microsoft.com/office/drawing/2014/main" val="4007799108"/>
                    </a:ext>
                  </a:extLst>
                </a:gridCol>
                <a:gridCol w="554504">
                  <a:extLst>
                    <a:ext uri="{9D8B030D-6E8A-4147-A177-3AD203B41FA5}">
                      <a16:colId xmlns:a16="http://schemas.microsoft.com/office/drawing/2014/main" val="2422180834"/>
                    </a:ext>
                  </a:extLst>
                </a:gridCol>
              </a:tblGrid>
              <a:tr h="251870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dirty="0" err="1"/>
                        <a:t>JLab</a:t>
                      </a:r>
                      <a:r>
                        <a:rPr lang="en-US" sz="1200" dirty="0"/>
                        <a:t> code</a:t>
                      </a:r>
                    </a:p>
                  </a:txBody>
                  <a:tcPr marL="68580" marR="68580" marT="34290" marB="34290"/>
                </a:tc>
                <a:tc rowSpan="2">
                  <a:txBody>
                    <a:bodyPr/>
                    <a:lstStyle/>
                    <a:p>
                      <a:r>
                        <a:rPr lang="en-US" sz="1200" dirty="0"/>
                        <a:t>Experiment</a:t>
                      </a:r>
                    </a:p>
                  </a:txBody>
                  <a:tcPr marL="68580" marR="68580" marT="34290" marB="34290"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PAC  appr. days</a:t>
                      </a:r>
                    </a:p>
                  </a:txBody>
                  <a:tcPr marL="68580" marR="68580" marT="34290" marB="34290"/>
                </a:tc>
                <a:tc gridSpan="6">
                  <a:txBody>
                    <a:bodyPr/>
                    <a:lstStyle/>
                    <a:p>
                      <a:r>
                        <a:rPr lang="en-US" sz="1200" dirty="0"/>
                        <a:t>Runs:  calendar days of running in FYs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% data taken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07445843"/>
                  </a:ext>
                </a:extLst>
              </a:tr>
              <a:tr h="3663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22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23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634007"/>
                  </a:ext>
                </a:extLst>
              </a:tr>
              <a:tr h="281375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E12-06-102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GlueX</a:t>
                      </a:r>
                      <a:r>
                        <a:rPr lang="en-US" sz="1200" b="1" dirty="0"/>
                        <a:t>-I: Light meson Spectroscopy, search for hybrids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62837002"/>
                  </a:ext>
                </a:extLst>
              </a:tr>
              <a:tr h="281375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E12-12-002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GlueX</a:t>
                      </a:r>
                      <a:r>
                        <a:rPr lang="en-US" sz="1200" b="1" dirty="0"/>
                        <a:t>-II: Study of Final States with Strangeness (with DIRC)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33%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8717205"/>
                  </a:ext>
                </a:extLst>
              </a:tr>
              <a:tr h="281375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               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JEF: Rare decays of </a:t>
                      </a:r>
                      <a:r>
                        <a:rPr lang="en-US" sz="1200" b="1" dirty="0">
                          <a:sym typeface="Symbol" panose="05050102010706020507" pitchFamily="18" charset="2"/>
                        </a:rPr>
                        <a:t> (with FCAL upgrade)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(100)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0" dirty="0" err="1">
                          <a:solidFill>
                            <a:srgbClr val="C00000"/>
                          </a:solidFill>
                        </a:rPr>
                        <a:t>instal</a:t>
                      </a:r>
                      <a:r>
                        <a:rPr lang="en-US" sz="1200" i="1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0367166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E12-10-011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ym typeface="Symbol" panose="05050102010706020507" pitchFamily="18" charset="2"/>
                        </a:rPr>
                        <a:t>PrimeX</a:t>
                      </a:r>
                      <a:r>
                        <a:rPr lang="en-US" sz="1200" b="1" dirty="0">
                          <a:sym typeface="Symbol" panose="05050102010706020507" pitchFamily="18" charset="2"/>
                        </a:rPr>
                        <a:t>-:    Width using the </a:t>
                      </a:r>
                      <a:r>
                        <a:rPr lang="en-US" sz="1200" b="1" dirty="0" err="1">
                          <a:sym typeface="Symbol" panose="05050102010706020507" pitchFamily="18" charset="2"/>
                        </a:rPr>
                        <a:t>Primakoff</a:t>
                      </a:r>
                      <a:r>
                        <a:rPr lang="en-US" sz="1200" b="1" dirty="0">
                          <a:sym typeface="Symbol" panose="05050102010706020507" pitchFamily="18" charset="2"/>
                        </a:rPr>
                        <a:t> process (..)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79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35</a:t>
                      </a:r>
                    </a:p>
                    <a:p>
                      <a:pPr algn="r"/>
                      <a:r>
                        <a:rPr lang="en-US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17</a:t>
                      </a:r>
                      <a:r>
                        <a:rPr lang="en-US" sz="1400" dirty="0"/>
                        <a:t>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53%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6978328"/>
                  </a:ext>
                </a:extLst>
              </a:tr>
              <a:tr h="281375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E12-19-003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SRC/CT: Short-Range Correlations in photon beam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617965"/>
                  </a:ext>
                </a:extLst>
              </a:tr>
              <a:tr h="281375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E12-13-008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ym typeface="Symbol" panose="05050102010706020507" pitchFamily="18" charset="2"/>
                        </a:rPr>
                        <a:t>CPP/NPP: </a:t>
                      </a:r>
                      <a:r>
                        <a:rPr lang="en-US" sz="1200" b="1" baseline="30000" dirty="0"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1200" b="1" baseline="0" dirty="0">
                          <a:sym typeface="Symbol" panose="05050102010706020507" pitchFamily="18" charset="2"/>
                        </a:rPr>
                        <a:t> Polarizability using </a:t>
                      </a:r>
                      <a:r>
                        <a:rPr lang="en-US" sz="1200" b="1" dirty="0">
                          <a:sym typeface="Symbol" panose="05050102010706020507" pitchFamily="18" charset="2"/>
                        </a:rPr>
                        <a:t>the </a:t>
                      </a:r>
                      <a:r>
                        <a:rPr lang="en-US" sz="1200" b="1" dirty="0" err="1">
                          <a:sym typeface="Symbol" panose="05050102010706020507" pitchFamily="18" charset="2"/>
                        </a:rPr>
                        <a:t>Primakoff</a:t>
                      </a:r>
                      <a:r>
                        <a:rPr lang="en-US" sz="1200" b="1" dirty="0">
                          <a:sym typeface="Symbol" panose="05050102010706020507" pitchFamily="18" charset="2"/>
                        </a:rPr>
                        <a:t> process (.)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57024557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BBF89E1-20D5-4951-887C-C26F50BE30F1}"/>
              </a:ext>
            </a:extLst>
          </p:cNvPr>
          <p:cNvSpPr txBox="1"/>
          <p:nvPr/>
        </p:nvSpPr>
        <p:spPr>
          <a:xfrm>
            <a:off x="275992" y="5682532"/>
            <a:ext cx="13614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chemeClr val="accent2">
                    <a:lumMod val="75000"/>
                  </a:schemeClr>
                </a:solidFill>
              </a:rPr>
              <a:t>Red</a:t>
            </a:r>
            <a:r>
              <a:rPr lang="en-US" sz="1350" i="1" dirty="0">
                <a:solidFill>
                  <a:srgbClr val="0070C0"/>
                </a:solidFill>
              </a:rPr>
              <a:t> </a:t>
            </a:r>
            <a:r>
              <a:rPr lang="en-US" sz="1350" dirty="0">
                <a:solidFill>
                  <a:srgbClr val="0070C0"/>
                </a:solidFill>
              </a:rPr>
              <a:t>-</a:t>
            </a:r>
            <a:r>
              <a:rPr lang="en-US" sz="1350" dirty="0"/>
              <a:t> </a:t>
            </a:r>
            <a:r>
              <a:rPr lang="en-US" sz="1350" i="1" dirty="0"/>
              <a:t>scheduled</a:t>
            </a:r>
            <a:r>
              <a:rPr lang="en-US" sz="1350" dirty="0">
                <a:solidFill>
                  <a:srgbClr val="0070C0"/>
                </a:solidFill>
              </a:rPr>
              <a:t> </a:t>
            </a:r>
            <a:r>
              <a:rPr lang="en-US" sz="1350" dirty="0"/>
              <a:t> </a:t>
            </a:r>
            <a:endParaRPr lang="en-US" sz="1350" b="1" dirty="0">
              <a:latin typeface="Symbol" pitchFamily="2" charset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D4EC4F-6334-4735-B164-8D223E8EBC87}"/>
              </a:ext>
            </a:extLst>
          </p:cNvPr>
          <p:cNvSpPr txBox="1"/>
          <p:nvPr/>
        </p:nvSpPr>
        <p:spPr>
          <a:xfrm>
            <a:off x="175740" y="2241309"/>
            <a:ext cx="549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Publications since 2017: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1 in PRL 2019 (112 citations), 5 in PRC, 2 submitted to PRC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7 in NIMA (on instrumentation)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500" dirty="0">
              <a:sym typeface="Symbol" panose="05050102010706020507" pitchFamily="18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DCD47-979F-C749-B92D-9BE2BBCD5429}"/>
              </a:ext>
            </a:extLst>
          </p:cNvPr>
          <p:cNvSpPr txBox="1"/>
          <p:nvPr/>
        </p:nvSpPr>
        <p:spPr>
          <a:xfrm>
            <a:off x="175740" y="179056"/>
            <a:ext cx="6988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Let’s look at the recent life of a Hall….</a:t>
            </a:r>
          </a:p>
        </p:txBody>
      </p:sp>
    </p:spTree>
    <p:extLst>
      <p:ext uri="{BB962C8B-B14F-4D97-AF65-F5344CB8AC3E}">
        <p14:creationId xmlns:p14="http://schemas.microsoft.com/office/powerpoint/2010/main" val="3441935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8351D-7987-4478-9B61-12D675F61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91" y="921625"/>
            <a:ext cx="1540912" cy="490970"/>
          </a:xfrm>
        </p:spPr>
        <p:txBody>
          <a:bodyPr>
            <a:no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Hall 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59D254-6D2A-49DA-90FC-C43EAFD08274}"/>
              </a:ext>
            </a:extLst>
          </p:cNvPr>
          <p:cNvSpPr txBox="1"/>
          <p:nvPr/>
        </p:nvSpPr>
        <p:spPr>
          <a:xfrm>
            <a:off x="1519899" y="921624"/>
            <a:ext cx="60898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u="sng" dirty="0"/>
              <a:t>FY21-22: Physics results and progress in data analysis</a:t>
            </a:r>
          </a:p>
        </p:txBody>
      </p:sp>
      <p:pic>
        <p:nvPicPr>
          <p:cNvPr id="16" name="Picture 15" descr="Diagram, schematic&#10;&#10;Description automatically generated">
            <a:extLst>
              <a:ext uri="{FF2B5EF4-FFF2-40B4-BE49-F238E27FC236}">
                <a16:creationId xmlns:a16="http://schemas.microsoft.com/office/drawing/2014/main" id="{E97C5336-BFDD-48A5-B088-1599D4490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961" y="1412594"/>
            <a:ext cx="1235249" cy="12899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DB6A5F-6300-4FFA-A513-7FFA45A67311}"/>
              </a:ext>
            </a:extLst>
          </p:cNvPr>
          <p:cNvSpPr txBox="1"/>
          <p:nvPr/>
        </p:nvSpPr>
        <p:spPr>
          <a:xfrm>
            <a:off x="7572325" y="1141066"/>
            <a:ext cx="16490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1">
                    <a:lumMod val="50000"/>
                  </a:schemeClr>
                </a:solidFill>
              </a:rPr>
              <a:t>Meson Production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178175-D848-45EB-A8D2-570A3A4FD22C}"/>
              </a:ext>
            </a:extLst>
          </p:cNvPr>
          <p:cNvSpPr txBox="1"/>
          <p:nvPr/>
        </p:nvSpPr>
        <p:spPr>
          <a:xfrm>
            <a:off x="927063" y="1360852"/>
            <a:ext cx="35262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1">
                    <a:lumMod val="50000"/>
                  </a:schemeClr>
                </a:solidFill>
              </a:rPr>
              <a:t>Meson Spectroscopy: Data Analysis Path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56CA14-FE89-45D3-B7C6-EBF7B70D8929}"/>
              </a:ext>
            </a:extLst>
          </p:cNvPr>
          <p:cNvSpPr txBox="1"/>
          <p:nvPr/>
        </p:nvSpPr>
        <p:spPr>
          <a:xfrm>
            <a:off x="158426" y="1635475"/>
            <a:ext cx="672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Understand production mechanisms: </a:t>
            </a:r>
            <a:r>
              <a:rPr lang="en-US" sz="1500" dirty="0">
                <a:solidFill>
                  <a:srgbClr val="C00000"/>
                </a:solidFill>
                <a:sym typeface="Symbol" panose="05050102010706020507" pitchFamily="18" charset="2"/>
              </a:rPr>
              <a:t>Natural </a:t>
            </a:r>
            <a:r>
              <a:rPr lang="en-US" sz="15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J</a:t>
            </a:r>
            <a:r>
              <a:rPr lang="en-US" sz="1500" baseline="300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P</a:t>
            </a:r>
            <a:r>
              <a:rPr lang="en-US" sz="15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=0</a:t>
            </a:r>
            <a:r>
              <a:rPr lang="en-US" sz="1500" baseline="300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+</a:t>
            </a:r>
            <a:r>
              <a:rPr lang="en-US" sz="15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, 1</a:t>
            </a:r>
            <a:r>
              <a:rPr lang="en-US" sz="1500" baseline="300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-</a:t>
            </a:r>
            <a:r>
              <a:rPr lang="en-US" sz="15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, 2</a:t>
            </a:r>
            <a:r>
              <a:rPr lang="en-US" sz="1500" baseline="300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+</a:t>
            </a:r>
            <a:r>
              <a:rPr lang="en-US" sz="15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, …</a:t>
            </a:r>
            <a:r>
              <a:rPr lang="en-US" sz="1500" dirty="0">
                <a:sym typeface="Symbol" panose="05050102010706020507" pitchFamily="18" charset="2"/>
              </a:rPr>
              <a:t>and </a:t>
            </a:r>
            <a:r>
              <a:rPr lang="en-US" sz="1500" dirty="0">
                <a:solidFill>
                  <a:srgbClr val="C00000"/>
                </a:solidFill>
                <a:sym typeface="Symbol" panose="05050102010706020507" pitchFamily="18" charset="2"/>
              </a:rPr>
              <a:t>unnatural</a:t>
            </a:r>
            <a:r>
              <a:rPr lang="en-US" sz="1500" dirty="0">
                <a:sym typeface="Symbol" panose="05050102010706020507" pitchFamily="18" charset="2"/>
              </a:rPr>
              <a:t> </a:t>
            </a:r>
            <a:r>
              <a:rPr lang="en-US" sz="15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J</a:t>
            </a:r>
            <a:r>
              <a:rPr lang="en-US" sz="1500" baseline="300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P</a:t>
            </a:r>
            <a:r>
              <a:rPr lang="en-US" sz="15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=0</a:t>
            </a:r>
            <a:r>
              <a:rPr lang="en-US" sz="1500" baseline="300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-</a:t>
            </a:r>
            <a:r>
              <a:rPr lang="en-US" sz="15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, 1</a:t>
            </a:r>
            <a:r>
              <a:rPr lang="en-US" sz="1500" baseline="300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+</a:t>
            </a:r>
            <a:r>
              <a:rPr lang="en-US" sz="15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, 2</a:t>
            </a:r>
            <a:r>
              <a:rPr lang="en-US" sz="1500" baseline="300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- </a:t>
            </a:r>
            <a:r>
              <a:rPr lang="en-US" sz="1500" dirty="0">
                <a:sym typeface="Symbol" panose="05050102010706020507" pitchFamily="18" charset="2"/>
              </a:rPr>
              <a:t>exchanges: measure the beam asymmetry  using linearly polarized beam     6 PRC papers 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500" dirty="0">
                <a:sym typeface="Symbol" panose="05050102010706020507" pitchFamily="18" charset="2"/>
              </a:rPr>
              <a:t>SDME measurements, 1 paper submitted to PRC, 1 paper is under internal review</a:t>
            </a:r>
            <a:endParaRPr lang="en-US" altLang="en-US" sz="15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D4A4AE2-E1B5-4833-87B6-A7D2C8A31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791" y="1692248"/>
            <a:ext cx="938283" cy="37255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B8C7E7-9191-4695-8B44-4B905C387114}"/>
              </a:ext>
            </a:extLst>
          </p:cNvPr>
          <p:cNvCxnSpPr>
            <a:cxnSpLocks/>
          </p:cNvCxnSpPr>
          <p:nvPr/>
        </p:nvCxnSpPr>
        <p:spPr>
          <a:xfrm>
            <a:off x="6235432" y="1870167"/>
            <a:ext cx="1950764" cy="352996"/>
          </a:xfrm>
          <a:prstGeom prst="straightConnector1">
            <a:avLst/>
          </a:prstGeom>
          <a:ln w="22225">
            <a:solidFill>
              <a:srgbClr val="C00000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D0CCCD-E1E8-45F5-A0AA-03D7747E4B76}"/>
              </a:ext>
            </a:extLst>
          </p:cNvPr>
          <p:cNvGrpSpPr/>
          <p:nvPr/>
        </p:nvGrpSpPr>
        <p:grpSpPr>
          <a:xfrm>
            <a:off x="98080" y="2558397"/>
            <a:ext cx="2625953" cy="2010514"/>
            <a:chOff x="264815" y="4177315"/>
            <a:chExt cx="3501270" cy="2680685"/>
          </a:xfrm>
        </p:grpSpPr>
        <p:pic>
          <p:nvPicPr>
            <p:cNvPr id="30" name="Picture 29" descr="Chart, histogram&#10;&#10;Description automatically generated">
              <a:extLst>
                <a:ext uri="{FF2B5EF4-FFF2-40B4-BE49-F238E27FC236}">
                  <a16:creationId xmlns:a16="http://schemas.microsoft.com/office/drawing/2014/main" id="{150C7150-CEE8-47E0-AAE7-0D17C96AA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815" y="4278299"/>
              <a:ext cx="3488046" cy="2579701"/>
            </a:xfrm>
            <a:prstGeom prst="rect">
              <a:avLst/>
            </a:prstGeom>
          </p:spPr>
        </p:pic>
        <p:sp>
          <p:nvSpPr>
            <p:cNvPr id="31" name="ɣ p → p + π0 η…">
              <a:extLst>
                <a:ext uri="{FF2B5EF4-FFF2-40B4-BE49-F238E27FC236}">
                  <a16:creationId xmlns:a16="http://schemas.microsoft.com/office/drawing/2014/main" id="{F86DEB05-9203-4BA0-92EA-9B967EEB4D21}"/>
                </a:ext>
              </a:extLst>
            </p:cNvPr>
            <p:cNvSpPr txBox="1"/>
            <p:nvPr/>
          </p:nvSpPr>
          <p:spPr>
            <a:xfrm>
              <a:off x="2329376" y="6235425"/>
              <a:ext cx="1222812" cy="2937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>
                <a:lnSpc>
                  <a:spcPct val="90000"/>
                </a:lnSpc>
                <a:defRPr sz="32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1200" dirty="0">
                  <a:sym typeface="Symbol" panose="05050102010706020507" pitchFamily="18" charset="2"/>
                </a:rPr>
                <a:t>p</a:t>
              </a:r>
              <a:r>
                <a:rPr lang="en-US" sz="1200" baseline="30000" dirty="0">
                  <a:sym typeface="Symbol" panose="05050102010706020507" pitchFamily="18" charset="2"/>
                </a:rPr>
                <a:t>-</a:t>
              </a:r>
              <a:r>
                <a:rPr lang="en-US" sz="1200" dirty="0">
                  <a:sym typeface="Symbol" panose="05050102010706020507" pitchFamily="18" charset="2"/>
                </a:rPr>
                <a:t></a:t>
              </a:r>
              <a:r>
                <a:rPr lang="en-US" sz="1200" baseline="30000" dirty="0">
                  <a:sym typeface="Symbol" panose="05050102010706020507" pitchFamily="18" charset="2"/>
                </a:rPr>
                <a:t>++</a:t>
              </a:r>
              <a:endParaRPr sz="12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6122F2-8095-4C43-8368-22051E00E58F}"/>
                </a:ext>
              </a:extLst>
            </p:cNvPr>
            <p:cNvSpPr txBox="1"/>
            <p:nvPr/>
          </p:nvSpPr>
          <p:spPr>
            <a:xfrm>
              <a:off x="852467" y="4177315"/>
              <a:ext cx="291361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i="1" dirty="0">
                  <a:solidFill>
                    <a:srgbClr val="0070C0"/>
                  </a:solidFill>
                </a:rPr>
                <a:t>PRC 103, L02201 (2021) asymmetry</a:t>
              </a:r>
              <a:r>
                <a:rPr lang="en-US" sz="1050" b="1" i="1" dirty="0"/>
                <a:t> </a:t>
              </a:r>
              <a:endParaRPr lang="en-US" sz="1050" b="1" i="1" dirty="0">
                <a:latin typeface="Symbol" pitchFamily="2" charset="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932090-EAE0-4051-BEF1-72E8CD918C76}"/>
                </a:ext>
              </a:extLst>
            </p:cNvPr>
            <p:cNvSpPr txBox="1"/>
            <p:nvPr/>
          </p:nvSpPr>
          <p:spPr>
            <a:xfrm>
              <a:off x="2358851" y="5153466"/>
              <a:ext cx="876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srgbClr val="C00000"/>
                  </a:solidFill>
                </a:rPr>
                <a:t>natural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7434DF-327E-4585-917A-30D8DF9E4D88}"/>
                </a:ext>
              </a:extLst>
            </p:cNvPr>
            <p:cNvSpPr txBox="1"/>
            <p:nvPr/>
          </p:nvSpPr>
          <p:spPr>
            <a:xfrm>
              <a:off x="645122" y="5190982"/>
              <a:ext cx="1094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srgbClr val="C00000"/>
                  </a:solidFill>
                </a:rPr>
                <a:t>unnatural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519127-0045-4D02-95BA-87DCC18F08F5}"/>
              </a:ext>
            </a:extLst>
          </p:cNvPr>
          <p:cNvGrpSpPr/>
          <p:nvPr/>
        </p:nvGrpSpPr>
        <p:grpSpPr>
          <a:xfrm>
            <a:off x="2808691" y="2562992"/>
            <a:ext cx="2384352" cy="1820352"/>
            <a:chOff x="7814605" y="4196948"/>
            <a:chExt cx="3179137" cy="242713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A56FE0B-EC00-49EB-B9EC-26D5CD3E9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4605" y="4485092"/>
              <a:ext cx="3013099" cy="213899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D8337D-E460-4AC2-963A-5191289A8CA2}"/>
                </a:ext>
              </a:extLst>
            </p:cNvPr>
            <p:cNvSpPr txBox="1"/>
            <p:nvPr/>
          </p:nvSpPr>
          <p:spPr>
            <a:xfrm>
              <a:off x="8396450" y="4196948"/>
              <a:ext cx="259729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i="1" dirty="0">
                  <a:solidFill>
                    <a:srgbClr val="0070C0"/>
                  </a:solidFill>
                </a:rPr>
                <a:t>2107.12314 (2021) asymmetry </a:t>
              </a:r>
              <a:r>
                <a:rPr lang="en-US" sz="1050" b="1" i="1" dirty="0"/>
                <a:t> </a:t>
              </a:r>
              <a:endParaRPr lang="en-US" sz="1050" b="1" i="1" dirty="0">
                <a:latin typeface="Symbol" pitchFamily="2" charset="2"/>
              </a:endParaRPr>
            </a:p>
          </p:txBody>
        </p:sp>
        <p:sp>
          <p:nvSpPr>
            <p:cNvPr id="38" name="ɣ p → p + π0 η…">
              <a:extLst>
                <a:ext uri="{FF2B5EF4-FFF2-40B4-BE49-F238E27FC236}">
                  <a16:creationId xmlns:a16="http://schemas.microsoft.com/office/drawing/2014/main" id="{03E91C92-B24C-4684-B4B0-FC3AB91264F2}"/>
                </a:ext>
              </a:extLst>
            </p:cNvPr>
            <p:cNvSpPr txBox="1"/>
            <p:nvPr/>
          </p:nvSpPr>
          <p:spPr>
            <a:xfrm>
              <a:off x="8548031" y="5198285"/>
              <a:ext cx="1542832" cy="2937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>
                <a:lnSpc>
                  <a:spcPct val="90000"/>
                </a:lnSpc>
                <a:defRPr sz="3200" b="1">
                  <a:solidFill>
                    <a:schemeClr val="accent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1200" dirty="0">
                  <a:sym typeface="Symbol" panose="05050102010706020507" pitchFamily="18" charset="2"/>
                </a:rPr>
                <a:t></a:t>
              </a:r>
              <a:r>
                <a:rPr lang="en-US" sz="1200" dirty="0" err="1">
                  <a:sym typeface="Symbol" panose="05050102010706020507" pitchFamily="18" charset="2"/>
                </a:rPr>
                <a:t>pK</a:t>
              </a:r>
              <a:r>
                <a:rPr lang="en-US" sz="1200" baseline="30000" dirty="0">
                  <a:sym typeface="Symbol" panose="05050102010706020507" pitchFamily="18" charset="2"/>
                </a:rPr>
                <a:t>+</a:t>
              </a:r>
              <a:r>
                <a:rPr lang="en-US" sz="1200" dirty="0">
                  <a:sym typeface="Symbol" panose="05050102010706020507" pitchFamily="18" charset="2"/>
                </a:rPr>
                <a:t>(1520</a:t>
              </a:r>
              <a:r>
                <a:rPr lang="en-US" sz="1200" baseline="30000" dirty="0">
                  <a:sym typeface="Symbol" panose="05050102010706020507" pitchFamily="18" charset="2"/>
                </a:rPr>
                <a:t>)</a:t>
              </a:r>
              <a:endParaRPr sz="12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239F557-FA27-45DB-B7EC-C3EE6BE691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20" y="2789230"/>
            <a:ext cx="2993280" cy="167504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2F9356D-AD43-4B05-8641-FDE08D067D87}"/>
              </a:ext>
            </a:extLst>
          </p:cNvPr>
          <p:cNvSpPr txBox="1"/>
          <p:nvPr/>
        </p:nvSpPr>
        <p:spPr>
          <a:xfrm>
            <a:off x="5547465" y="2569355"/>
            <a:ext cx="22156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0070C0"/>
                </a:solidFill>
              </a:rPr>
              <a:t>2109.13439 (2021) search for axion </a:t>
            </a:r>
            <a:r>
              <a:rPr lang="en-US" sz="1050" b="1" i="1" dirty="0"/>
              <a:t> </a:t>
            </a:r>
            <a:endParaRPr lang="en-US" sz="1050" b="1" i="1" dirty="0">
              <a:latin typeface="Symbol" pitchFamily="2" charset="2"/>
            </a:endParaRPr>
          </a:p>
        </p:txBody>
      </p:sp>
      <p:sp>
        <p:nvSpPr>
          <p:cNvPr id="40" name="ɣ p → p + π0 η…">
            <a:extLst>
              <a:ext uri="{FF2B5EF4-FFF2-40B4-BE49-F238E27FC236}">
                <a16:creationId xmlns:a16="http://schemas.microsoft.com/office/drawing/2014/main" id="{B48FF1E1-8A54-47EC-BFB0-CC87D3CB35E9}"/>
              </a:ext>
            </a:extLst>
          </p:cNvPr>
          <p:cNvSpPr txBox="1"/>
          <p:nvPr/>
        </p:nvSpPr>
        <p:spPr>
          <a:xfrm>
            <a:off x="8107769" y="3331718"/>
            <a:ext cx="917109" cy="3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>
                <a:sym typeface="Symbol" panose="05050102010706020507" pitchFamily="18" charset="2"/>
              </a:rPr>
              <a:t></a:t>
            </a:r>
            <a:r>
              <a:rPr lang="en-US" sz="1200" dirty="0" err="1">
                <a:sym typeface="Symbol" panose="05050102010706020507" pitchFamily="18" charset="2"/>
              </a:rPr>
              <a:t>pp</a:t>
            </a:r>
            <a:r>
              <a:rPr lang="en-US" sz="1200" dirty="0">
                <a:sym typeface="Symbol" panose="05050102010706020507" pitchFamily="18" charset="2"/>
              </a:rPr>
              <a:t></a:t>
            </a:r>
            <a:r>
              <a:rPr lang="en-US" sz="1200" baseline="30000" dirty="0">
                <a:sym typeface="Symbol" panose="05050102010706020507" pitchFamily="18" charset="2"/>
              </a:rPr>
              <a:t>-</a:t>
            </a:r>
            <a:r>
              <a:rPr lang="en-US" sz="1200" dirty="0">
                <a:sym typeface="Symbol" panose="05050102010706020507" pitchFamily="18" charset="2"/>
              </a:rPr>
              <a:t></a:t>
            </a:r>
            <a:r>
              <a:rPr lang="en-US" sz="1200" baseline="30000" dirty="0">
                <a:sym typeface="Symbol" panose="05050102010706020507" pitchFamily="18" charset="2"/>
              </a:rPr>
              <a:t>+</a:t>
            </a:r>
            <a:r>
              <a:rPr lang="en-US" sz="1200" dirty="0">
                <a:sym typeface="Symbol" panose="05050102010706020507" pitchFamily="18" charset="2"/>
              </a:rPr>
              <a:t></a:t>
            </a:r>
            <a:r>
              <a:rPr lang="en-US" sz="1200" baseline="30000" dirty="0">
                <a:sym typeface="Symbol" panose="05050102010706020507" pitchFamily="18" charset="2"/>
              </a:rPr>
              <a:t>+</a:t>
            </a:r>
          </a:p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>
                <a:sym typeface="Symbol" panose="05050102010706020507" pitchFamily="18" charset="2"/>
              </a:rPr>
              <a:t></a:t>
            </a:r>
            <a:r>
              <a:rPr lang="en-US" sz="1200" dirty="0" err="1">
                <a:sym typeface="Symbol" panose="05050102010706020507" pitchFamily="18" charset="2"/>
              </a:rPr>
              <a:t>pp</a:t>
            </a:r>
            <a:r>
              <a:rPr lang="en-US" sz="1200" dirty="0">
                <a:sym typeface="Symbol" panose="05050102010706020507" pitchFamily="18" charset="2"/>
              </a:rPr>
              <a:t></a:t>
            </a:r>
            <a:endParaRPr lang="en-US" sz="1200" baseline="30000" dirty="0">
              <a:sym typeface="Symbol" panose="05050102010706020507" pitchFamily="18" charset="2"/>
            </a:endParaRPr>
          </a:p>
        </p:txBody>
      </p:sp>
      <p:sp>
        <p:nvSpPr>
          <p:cNvPr id="41" name="ɣ p → p + π0 η…">
            <a:extLst>
              <a:ext uri="{FF2B5EF4-FFF2-40B4-BE49-F238E27FC236}">
                <a16:creationId xmlns:a16="http://schemas.microsoft.com/office/drawing/2014/main" id="{EFA58199-3311-4C48-B043-4B7B9C1B7D58}"/>
              </a:ext>
            </a:extLst>
          </p:cNvPr>
          <p:cNvSpPr txBox="1"/>
          <p:nvPr/>
        </p:nvSpPr>
        <p:spPr>
          <a:xfrm>
            <a:off x="8085874" y="2990899"/>
            <a:ext cx="917109" cy="165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1200" baseline="30000" dirty="0">
              <a:sym typeface="Symbol" panose="05050102010706020507" pitchFamily="18" charset="2"/>
            </a:endParaRPr>
          </a:p>
        </p:txBody>
      </p:sp>
      <p:sp>
        <p:nvSpPr>
          <p:cNvPr id="43" name="ɣ p → p + π0 η…">
            <a:extLst>
              <a:ext uri="{FF2B5EF4-FFF2-40B4-BE49-F238E27FC236}">
                <a16:creationId xmlns:a16="http://schemas.microsoft.com/office/drawing/2014/main" id="{16097FB3-B685-40F3-BEEB-7F43D1AB3889}"/>
              </a:ext>
            </a:extLst>
          </p:cNvPr>
          <p:cNvSpPr txBox="1"/>
          <p:nvPr/>
        </p:nvSpPr>
        <p:spPr>
          <a:xfrm>
            <a:off x="5633551" y="5084065"/>
            <a:ext cx="917109" cy="276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400" baseline="30000" dirty="0">
              <a:sym typeface="Symbol" panose="05050102010706020507" pitchFamily="18" charset="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381F94-A07A-457A-8270-A2DD72DE8BAA}"/>
              </a:ext>
            </a:extLst>
          </p:cNvPr>
          <p:cNvSpPr txBox="1"/>
          <p:nvPr/>
        </p:nvSpPr>
        <p:spPr>
          <a:xfrm>
            <a:off x="8080394" y="3004563"/>
            <a:ext cx="1062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Axion search</a:t>
            </a:r>
            <a:r>
              <a:rPr lang="en-US" sz="1050" b="1" dirty="0"/>
              <a:t>  </a:t>
            </a:r>
            <a:endParaRPr lang="en-US" sz="1050" b="1" dirty="0">
              <a:latin typeface="Symbol" pitchFamily="2" charset="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D7149A-8A98-467F-AA07-240BF8FEA5D2}"/>
              </a:ext>
            </a:extLst>
          </p:cNvPr>
          <p:cNvSpPr txBox="1"/>
          <p:nvPr/>
        </p:nvSpPr>
        <p:spPr>
          <a:xfrm>
            <a:off x="5684367" y="4050348"/>
            <a:ext cx="1426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GlueX</a:t>
            </a:r>
            <a:r>
              <a:rPr lang="en-US" sz="1200" b="1" dirty="0"/>
              <a:t> limit (in red)</a:t>
            </a:r>
            <a:r>
              <a:rPr lang="en-US" sz="1050" b="1" dirty="0"/>
              <a:t> </a:t>
            </a:r>
            <a:endParaRPr lang="en-US" sz="1050" b="1" dirty="0">
              <a:latin typeface="Symbol" pitchFamily="2" charset="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C1DEDA-A080-4CCB-95EB-9CD2458D9975}"/>
              </a:ext>
            </a:extLst>
          </p:cNvPr>
          <p:cNvSpPr txBox="1"/>
          <p:nvPr/>
        </p:nvSpPr>
        <p:spPr>
          <a:xfrm>
            <a:off x="103723" y="4710938"/>
            <a:ext cx="3146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u="sng" dirty="0"/>
              <a:t>      Status of search for hybrid mesons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Prerequisites: SDME, cross sections, </a:t>
            </a:r>
            <a:r>
              <a:rPr lang="en-US" sz="1350" dirty="0">
                <a:solidFill>
                  <a:schemeClr val="accent6">
                    <a:lumMod val="75000"/>
                  </a:schemeClr>
                </a:solidFill>
              </a:rPr>
              <a:t>PWA of known resonances – in progress </a:t>
            </a:r>
            <a:r>
              <a:rPr lang="en-US" sz="1350" dirty="0"/>
              <a:t>many final states are studied</a:t>
            </a:r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00FCE44A-451C-4C1C-BE0C-2E443DC584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499" y="4304263"/>
            <a:ext cx="1676958" cy="160424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B661FE2-6F73-4B81-B61E-DF9B56FE2115}"/>
              </a:ext>
            </a:extLst>
          </p:cNvPr>
          <p:cNvSpPr txBox="1"/>
          <p:nvPr/>
        </p:nvSpPr>
        <p:spPr>
          <a:xfrm>
            <a:off x="4956767" y="4684152"/>
            <a:ext cx="1930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ym typeface="Symbol" panose="05050102010706020507" pitchFamily="18" charset="2"/>
              </a:rPr>
              <a:t>PWA identifies the well known  </a:t>
            </a:r>
            <a:r>
              <a:rPr lang="en-US" sz="1350" dirty="0">
                <a:solidFill>
                  <a:srgbClr val="C00000"/>
                </a:solidFill>
                <a:sym typeface="Symbol" panose="05050102010706020507" pitchFamily="18" charset="2"/>
              </a:rPr>
              <a:t>a</a:t>
            </a:r>
            <a:r>
              <a:rPr lang="en-US" sz="1350" baseline="-25000" dirty="0">
                <a:solidFill>
                  <a:srgbClr val="C00000"/>
                </a:solidFill>
                <a:sym typeface="Symbol" panose="05050102010706020507" pitchFamily="18" charset="2"/>
              </a:rPr>
              <a:t>2</a:t>
            </a:r>
            <a:r>
              <a:rPr lang="en-US" sz="1350" dirty="0">
                <a:solidFill>
                  <a:srgbClr val="C00000"/>
                </a:solidFill>
                <a:sym typeface="Symbol" panose="05050102010706020507" pitchFamily="18" charset="2"/>
              </a:rPr>
              <a:t>(1320)</a:t>
            </a:r>
            <a:r>
              <a:rPr lang="en-US" sz="1350" dirty="0">
                <a:sym typeface="Symbol" panose="05050102010706020507" pitchFamily="18" charset="2"/>
              </a:rPr>
              <a:t>:</a:t>
            </a:r>
            <a:r>
              <a:rPr lang="en-US" sz="1350" dirty="0">
                <a:solidFill>
                  <a:srgbClr val="C00000"/>
                </a:solidFill>
                <a:sym typeface="Symbol" panose="05050102010706020507" pitchFamily="18" charset="2"/>
              </a:rPr>
              <a:t>             </a:t>
            </a:r>
            <a:r>
              <a:rPr lang="en-US" sz="1350" dirty="0">
                <a:sym typeface="Symbol" panose="05050102010706020507" pitchFamily="18" charset="2"/>
              </a:rPr>
              <a:t>D waves for +/- naturality</a:t>
            </a:r>
            <a:endParaRPr lang="en-US" sz="1350" dirty="0"/>
          </a:p>
        </p:txBody>
      </p:sp>
      <p:sp>
        <p:nvSpPr>
          <p:cNvPr id="51" name="ɣ p → p + π0 η…">
            <a:extLst>
              <a:ext uri="{FF2B5EF4-FFF2-40B4-BE49-F238E27FC236}">
                <a16:creationId xmlns:a16="http://schemas.microsoft.com/office/drawing/2014/main" id="{354C8C2C-AD55-41DA-8DCB-939F2C231BEB}"/>
              </a:ext>
            </a:extLst>
          </p:cNvPr>
          <p:cNvSpPr txBox="1"/>
          <p:nvPr/>
        </p:nvSpPr>
        <p:spPr>
          <a:xfrm>
            <a:off x="4571909" y="5716075"/>
            <a:ext cx="319950" cy="22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>
                <a:sym typeface="Symbol" panose="05050102010706020507" pitchFamily="18" charset="2"/>
              </a:rPr>
              <a:t></a:t>
            </a:r>
            <a:r>
              <a:rPr lang="en-US" sz="1200" baseline="30000" dirty="0">
                <a:sym typeface="Symbol" panose="05050102010706020507" pitchFamily="18" charset="2"/>
              </a:rPr>
              <a:t>0</a:t>
            </a:r>
            <a:endParaRPr sz="1200" dirty="0"/>
          </a:p>
        </p:txBody>
      </p:sp>
      <p:sp>
        <p:nvSpPr>
          <p:cNvPr id="52" name="ɣ p → p + π0 η…">
            <a:extLst>
              <a:ext uri="{FF2B5EF4-FFF2-40B4-BE49-F238E27FC236}">
                <a16:creationId xmlns:a16="http://schemas.microsoft.com/office/drawing/2014/main" id="{C7A4D0D8-B7FE-44EB-866E-D3BE5F36C428}"/>
              </a:ext>
            </a:extLst>
          </p:cNvPr>
          <p:cNvSpPr txBox="1"/>
          <p:nvPr/>
        </p:nvSpPr>
        <p:spPr>
          <a:xfrm>
            <a:off x="3752022" y="4348162"/>
            <a:ext cx="673913" cy="22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>
              <a:lnSpc>
                <a:spcPct val="90000"/>
              </a:lnSpc>
              <a:defRPr sz="32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US" sz="1050" dirty="0">
                <a:solidFill>
                  <a:srgbClr val="C00000"/>
                </a:solidFill>
                <a:sym typeface="Symbol" panose="05050102010706020507" pitchFamily="18" charset="2"/>
              </a:rPr>
              <a:t>a</a:t>
            </a:r>
            <a:r>
              <a:rPr lang="en-US" sz="1050" baseline="-25000" dirty="0">
                <a:solidFill>
                  <a:srgbClr val="C00000"/>
                </a:solidFill>
                <a:sym typeface="Symbol" panose="05050102010706020507" pitchFamily="18" charset="2"/>
              </a:rPr>
              <a:t>2</a:t>
            </a:r>
            <a:r>
              <a:rPr lang="en-US" sz="1050" dirty="0">
                <a:solidFill>
                  <a:srgbClr val="C00000"/>
                </a:solidFill>
                <a:sym typeface="Symbol" panose="05050102010706020507" pitchFamily="18" charset="2"/>
              </a:rPr>
              <a:t>(1320)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658147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8351D-7987-4478-9B61-12D675F61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91" y="921625"/>
            <a:ext cx="1540912" cy="490970"/>
          </a:xfrm>
        </p:spPr>
        <p:txBody>
          <a:bodyPr>
            <a:no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Hall 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59D254-6D2A-49DA-90FC-C43EAFD08274}"/>
              </a:ext>
            </a:extLst>
          </p:cNvPr>
          <p:cNvSpPr txBox="1"/>
          <p:nvPr/>
        </p:nvSpPr>
        <p:spPr>
          <a:xfrm>
            <a:off x="1519899" y="921624"/>
            <a:ext cx="60898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u="sng" dirty="0"/>
              <a:t>FY21-22: Physics results and progress in data analysis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081CC7A-0E65-46DC-82C4-E7896839E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748" b="581"/>
          <a:stretch/>
        </p:blipFill>
        <p:spPr>
          <a:xfrm>
            <a:off x="3446362" y="1491237"/>
            <a:ext cx="2763662" cy="2315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318E2-AB38-4CB5-8B92-6CF47EC83ACA}"/>
              </a:ext>
            </a:extLst>
          </p:cNvPr>
          <p:cNvSpPr txBox="1"/>
          <p:nvPr/>
        </p:nvSpPr>
        <p:spPr>
          <a:xfrm>
            <a:off x="66790" y="1412595"/>
            <a:ext cx="33795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 err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sz="1500" b="1" u="sng" dirty="0" err="1">
                <a:solidFill>
                  <a:srgbClr val="C00000"/>
                </a:solidFill>
              </a:rPr>
              <a:t>p</a:t>
            </a:r>
            <a:r>
              <a:rPr lang="en-GB" sz="1500" b="1" u="sng" dirty="0">
                <a:solidFill>
                  <a:srgbClr val="C00000"/>
                </a:solidFill>
                <a:latin typeface="Symbol" pitchFamily="2" charset="2"/>
              </a:rPr>
              <a:t>  </a:t>
            </a:r>
            <a:r>
              <a:rPr lang="en-GB" sz="1500" b="1" u="sng" dirty="0">
                <a:solidFill>
                  <a:srgbClr val="C00000"/>
                </a:solidFill>
              </a:rPr>
              <a:t>p J/</a:t>
            </a:r>
            <a:r>
              <a:rPr lang="en-GB" sz="1500" b="1" u="sng" dirty="0">
                <a:solidFill>
                  <a:srgbClr val="C00000"/>
                </a:solidFill>
                <a:latin typeface="Symbol" pitchFamily="2" charset="2"/>
              </a:rPr>
              <a:t>y </a:t>
            </a:r>
            <a:r>
              <a:rPr lang="en-US" sz="1500" u="sng" dirty="0"/>
              <a:t>Cross section at threshold</a:t>
            </a:r>
            <a:endParaRPr lang="en-US" sz="1500" dirty="0"/>
          </a:p>
          <a:p>
            <a:r>
              <a:rPr lang="en-US" sz="1350" dirty="0"/>
              <a:t>  </a:t>
            </a:r>
            <a:r>
              <a:rPr lang="en-US" sz="1350" dirty="0" err="1"/>
              <a:t>GlueX</a:t>
            </a:r>
            <a:r>
              <a:rPr lang="en-US" sz="1350" dirty="0"/>
              <a:t> paper </a:t>
            </a:r>
            <a:r>
              <a:rPr lang="en-US" sz="1350" i="1" dirty="0">
                <a:solidFill>
                  <a:srgbClr val="0070C0"/>
                </a:solidFill>
              </a:rPr>
              <a:t>PRL 123, 2019 (112 citations)</a:t>
            </a:r>
          </a:p>
          <a:p>
            <a:r>
              <a:rPr lang="en-US" sz="1350" dirty="0"/>
              <a:t>Plenty of interest to the subject: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Production mechanism probes QCD objects (gravitational form factors, mass radius of the proton </a:t>
            </a:r>
            <a:r>
              <a:rPr lang="en-US" sz="1350" dirty="0" err="1"/>
              <a:t>etc</a:t>
            </a:r>
            <a:r>
              <a:rPr lang="en-US" sz="1350" dirty="0"/>
              <a:t>), many theoretical papers and discussions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Constraints on the </a:t>
            </a:r>
            <a:r>
              <a:rPr lang="en-US" sz="1350" dirty="0" err="1"/>
              <a:t>LHCb</a:t>
            </a:r>
            <a:r>
              <a:rPr lang="en-US" sz="1350" dirty="0"/>
              <a:t> pentaquark  properties</a:t>
            </a:r>
          </a:p>
          <a:p>
            <a:r>
              <a:rPr lang="en-US" sz="1350" b="1" dirty="0">
                <a:solidFill>
                  <a:schemeClr val="accent6">
                    <a:lumMod val="75000"/>
                  </a:schemeClr>
                </a:solidFill>
              </a:rPr>
              <a:t>New results with 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4 statistics  (full </a:t>
            </a:r>
            <a:r>
              <a:rPr lang="en-US" sz="1350" b="1" dirty="0" err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GlueX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-I data) – under </a:t>
            </a:r>
            <a:r>
              <a:rPr lang="en-US" sz="1350" b="1" dirty="0" err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GlueX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 internal review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0B32DD-094E-416F-9555-5B37A36DA027}"/>
              </a:ext>
            </a:extLst>
          </p:cNvPr>
          <p:cNvSpPr/>
          <p:nvPr/>
        </p:nvSpPr>
        <p:spPr>
          <a:xfrm>
            <a:off x="3749396" y="1313416"/>
            <a:ext cx="234070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i="1" dirty="0" err="1">
                <a:solidFill>
                  <a:srgbClr val="0070C0"/>
                </a:solidFill>
              </a:rPr>
              <a:t>GlueX</a:t>
            </a:r>
            <a:r>
              <a:rPr lang="en-US" sz="1350" i="1" dirty="0">
                <a:solidFill>
                  <a:srgbClr val="0070C0"/>
                </a:solidFill>
              </a:rPr>
              <a:t> PRL 123, 072001 (2019)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3F231F-E810-4DC1-9109-0AA083F94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04" y="1508553"/>
            <a:ext cx="2924706" cy="20224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186013-585D-4828-A851-E7EDB5A3A921}"/>
              </a:ext>
            </a:extLst>
          </p:cNvPr>
          <p:cNvSpPr/>
          <p:nvPr/>
        </p:nvSpPr>
        <p:spPr>
          <a:xfrm>
            <a:off x="6189115" y="1292518"/>
            <a:ext cx="292470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>
                <a:solidFill>
                  <a:srgbClr val="0070C0"/>
                </a:solidFill>
              </a:rPr>
              <a:t>Accuracy of new results, in preparation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BD138B-86B7-4CCA-B5D6-FDCBA9F9C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34" y="3790169"/>
            <a:ext cx="3146777" cy="21419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68EB72F-C6D4-4590-949C-61796E2150CE}"/>
              </a:ext>
            </a:extLst>
          </p:cNvPr>
          <p:cNvSpPr/>
          <p:nvPr/>
        </p:nvSpPr>
        <p:spPr>
          <a:xfrm>
            <a:off x="6219295" y="3586969"/>
            <a:ext cx="292470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>
                <a:solidFill>
                  <a:srgbClr val="0070C0"/>
                </a:solidFill>
              </a:rPr>
              <a:t>New results: </a:t>
            </a:r>
            <a:r>
              <a:rPr lang="en-US" sz="1350" b="1" dirty="0" err="1">
                <a:solidFill>
                  <a:srgbClr val="0070C0"/>
                </a:solidFill>
                <a:sym typeface="Symbol" panose="05050102010706020507" pitchFamily="18" charset="2"/>
              </a:rPr>
              <a:t>e</a:t>
            </a:r>
            <a:r>
              <a:rPr lang="en-US" sz="1350" b="1" baseline="30000" dirty="0" err="1">
                <a:solidFill>
                  <a:srgbClr val="0070C0"/>
                </a:solidFill>
                <a:sym typeface="Symbol" panose="05050102010706020507" pitchFamily="18" charset="2"/>
              </a:rPr>
              <a:t>+</a:t>
            </a:r>
            <a:r>
              <a:rPr lang="en-US" sz="1350" b="1" dirty="0" err="1">
                <a:solidFill>
                  <a:srgbClr val="0070C0"/>
                </a:solidFill>
                <a:sym typeface="Symbol" panose="05050102010706020507" pitchFamily="18" charset="2"/>
              </a:rPr>
              <a:t>e</a:t>
            </a:r>
            <a:r>
              <a:rPr lang="en-US" sz="1350" b="1" baseline="30000" dirty="0">
                <a:solidFill>
                  <a:srgbClr val="0070C0"/>
                </a:solidFill>
                <a:sym typeface="Symbol" panose="05050102010706020507" pitchFamily="18" charset="2"/>
              </a:rPr>
              <a:t>- </a:t>
            </a:r>
            <a:r>
              <a:rPr lang="en-US" sz="1350" i="1" dirty="0">
                <a:solidFill>
                  <a:srgbClr val="0070C0"/>
                </a:solidFill>
                <a:sym typeface="Symbol" panose="05050102010706020507" pitchFamily="18" charset="2"/>
              </a:rPr>
              <a:t>mass spectrum</a:t>
            </a:r>
            <a:r>
              <a:rPr lang="en-US" sz="1350" i="1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65999-3785-4FA4-B983-17101760E6D3}"/>
              </a:ext>
            </a:extLst>
          </p:cNvPr>
          <p:cNvSpPr txBox="1"/>
          <p:nvPr/>
        </p:nvSpPr>
        <p:spPr>
          <a:xfrm>
            <a:off x="66790" y="4177807"/>
            <a:ext cx="3146777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 err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sz="1500" b="1" u="sng" dirty="0" err="1">
                <a:solidFill>
                  <a:srgbClr val="C00000"/>
                </a:solidFill>
              </a:rPr>
              <a:t>p</a:t>
            </a:r>
            <a:r>
              <a:rPr lang="en-GB" sz="1500" b="1" u="sng" dirty="0">
                <a:solidFill>
                  <a:srgbClr val="C00000"/>
                </a:solidFill>
                <a:latin typeface="Symbol" pitchFamily="2" charset="2"/>
              </a:rPr>
              <a:t>  </a:t>
            </a:r>
            <a:r>
              <a:rPr lang="en-GB" sz="1500" b="1" u="sng" dirty="0">
                <a:solidFill>
                  <a:srgbClr val="C00000"/>
                </a:solidFill>
              </a:rPr>
              <a:t>p J/</a:t>
            </a:r>
            <a:r>
              <a:rPr lang="en-GB" sz="1500" b="1" u="sng" dirty="0">
                <a:solidFill>
                  <a:srgbClr val="C00000"/>
                </a:solidFill>
                <a:latin typeface="Symbol" pitchFamily="2" charset="2"/>
              </a:rPr>
              <a:t>y </a:t>
            </a:r>
            <a:r>
              <a:rPr lang="en-GB" sz="1500" u="sng" dirty="0"/>
              <a:t>Outlook for </a:t>
            </a:r>
            <a:r>
              <a:rPr lang="en-GB" sz="1500" u="sng" dirty="0" err="1"/>
              <a:t>GlueX</a:t>
            </a: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/>
              <a:t>GlueX</a:t>
            </a:r>
            <a:r>
              <a:rPr lang="en-US" sz="1350" dirty="0"/>
              <a:t>-II: statistics 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4</a:t>
            </a:r>
            <a:r>
              <a:rPr lang="en-US" sz="1350" dirty="0"/>
              <a:t> of </a:t>
            </a:r>
            <a:r>
              <a:rPr lang="en-US" sz="1350" dirty="0" err="1"/>
              <a:t>GlueX</a:t>
            </a:r>
            <a:r>
              <a:rPr lang="en-US" sz="1350" dirty="0"/>
              <a:t>-I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Reduction of dominant systematic uncertainty caused by e/</a:t>
            </a:r>
            <a:r>
              <a:rPr lang="en-US" sz="1350" dirty="0">
                <a:sym typeface="Symbol" panose="05050102010706020507" pitchFamily="18" charset="2"/>
              </a:rPr>
              <a:t></a:t>
            </a:r>
            <a:r>
              <a:rPr lang="en-US" sz="1350" dirty="0"/>
              <a:t> PID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FCAL2 – better resolution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TRD for electron PID (considered)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Ready for JEF data taking (last 100 PAC days of </a:t>
            </a:r>
            <a:r>
              <a:rPr lang="en-US" sz="1350" dirty="0" err="1"/>
              <a:t>GlueX</a:t>
            </a:r>
            <a:r>
              <a:rPr lang="en-US" sz="1350" dirty="0"/>
              <a:t>-II) FY24-25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63F9D7-456E-48F0-9465-9AC8D7DB6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567" y="4461188"/>
            <a:ext cx="1309102" cy="13372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E1FDED-A2FC-44EF-934E-B544C64CB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32" y="4447027"/>
            <a:ext cx="1309102" cy="123637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2FEE92E-2D7F-4997-9F22-2AA42624F62E}"/>
              </a:ext>
            </a:extLst>
          </p:cNvPr>
          <p:cNvSpPr/>
          <p:nvPr/>
        </p:nvSpPr>
        <p:spPr>
          <a:xfrm>
            <a:off x="3464441" y="4184189"/>
            <a:ext cx="5699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>
                <a:solidFill>
                  <a:srgbClr val="0070C0"/>
                </a:solidFill>
              </a:rPr>
              <a:t>FCAL2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41A50-B067-425D-90BD-DBD09CE456A4}"/>
              </a:ext>
            </a:extLst>
          </p:cNvPr>
          <p:cNvSpPr/>
          <p:nvPr/>
        </p:nvSpPr>
        <p:spPr>
          <a:xfrm>
            <a:off x="4862280" y="4170028"/>
            <a:ext cx="56990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>
                <a:solidFill>
                  <a:srgbClr val="0070C0"/>
                </a:solidFill>
              </a:rPr>
              <a:t>TRD </a:t>
            </a:r>
          </a:p>
        </p:txBody>
      </p:sp>
    </p:spTree>
    <p:extLst>
      <p:ext uri="{BB962C8B-B14F-4D97-AF65-F5344CB8AC3E}">
        <p14:creationId xmlns:p14="http://schemas.microsoft.com/office/powerpoint/2010/main" val="846946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B1059F5-5CF4-425D-9A80-96A381424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" y="3954275"/>
            <a:ext cx="1701275" cy="2358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F6B155-0872-4FFE-95C5-C127F5E46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82" y="2177589"/>
            <a:ext cx="2358569" cy="1808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75D90C-11FC-4B5E-8A63-ED16F6147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48" y="4228306"/>
            <a:ext cx="2514359" cy="1734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E8B4BA-C01A-45E0-99B9-855AEAAD5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67" y="1560534"/>
            <a:ext cx="2215809" cy="1454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28351D-7987-4478-9B61-12D675F61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63" y="396306"/>
            <a:ext cx="1705851" cy="490970"/>
          </a:xfrm>
        </p:spPr>
        <p:txBody>
          <a:bodyPr>
            <a:no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Hall 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59D254-6D2A-49DA-90FC-C43EAFD08274}"/>
              </a:ext>
            </a:extLst>
          </p:cNvPr>
          <p:cNvSpPr txBox="1"/>
          <p:nvPr/>
        </p:nvSpPr>
        <p:spPr>
          <a:xfrm>
            <a:off x="1859714" y="922843"/>
            <a:ext cx="40392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u="sng" dirty="0"/>
              <a:t>Runs in FY22: SRC/CT</a:t>
            </a:r>
            <a:r>
              <a:rPr lang="en-US" sz="2100" b="1" u="sng" dirty="0">
                <a:sym typeface="Symbol" panose="05050102010706020507" pitchFamily="18" charset="2"/>
              </a:rPr>
              <a:t>    E12-19-003</a:t>
            </a:r>
            <a:endParaRPr lang="en-US" sz="2100" b="1" u="sng" dirty="0"/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6B6411DB-9F12-46D6-882C-EF327A914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851" y="465099"/>
            <a:ext cx="2294480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2857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buClr>
                <a:srgbClr val="3366FF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rgbClr val="0070C0"/>
                </a:solidFill>
                <a:latin typeface="+mn-lt"/>
                <a:sym typeface="Symbol" panose="05050102010706020507" pitchFamily="18" charset="2"/>
              </a:rPr>
              <a:t>Short range correlations</a:t>
            </a:r>
          </a:p>
          <a:p>
            <a:pPr lvl="1" eaLnBrk="1" hangingPunct="1">
              <a:buClr>
                <a:srgbClr val="3366FF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rgbClr val="0070C0"/>
                </a:solidFill>
                <a:latin typeface="+mn-lt"/>
                <a:sym typeface="Symbol" panose="05050102010706020507" pitchFamily="18" charset="2"/>
              </a:rPr>
              <a:t>Color transparency</a:t>
            </a:r>
          </a:p>
          <a:p>
            <a:pPr marL="0" lvl="1" indent="0" eaLnBrk="1" hangingPunct="1">
              <a:buClr>
                <a:srgbClr val="3366FF"/>
              </a:buClr>
              <a:buSzPct val="70000"/>
            </a:pPr>
            <a:r>
              <a:rPr lang="en-US" altLang="en-US" sz="1500" b="1" dirty="0">
                <a:solidFill>
                  <a:srgbClr val="0070C0"/>
                </a:solidFill>
                <a:latin typeface="+mn-lt"/>
                <a:sym typeface="Symbol" panose="05050102010706020507" pitchFamily="18" charset="2"/>
              </a:rPr>
              <a:t>       </a:t>
            </a:r>
            <a:r>
              <a:rPr lang="en-US" altLang="en-US" sz="1500" b="1" dirty="0">
                <a:latin typeface="+mn-lt"/>
                <a:sym typeface="Symbol" panose="05050102010706020507" pitchFamily="18" charset="2"/>
              </a:rPr>
              <a:t>In real photon beam</a:t>
            </a:r>
          </a:p>
          <a:p>
            <a:pPr marL="0" lvl="1" indent="0" eaLnBrk="1" hangingPunct="1">
              <a:buClr>
                <a:srgbClr val="3366FF"/>
              </a:buClr>
              <a:buSzPct val="70000"/>
            </a:pPr>
            <a:endParaRPr lang="en-US" altLang="en-US" sz="1350" dirty="0">
              <a:latin typeface="+mn-lt"/>
              <a:sym typeface="Symbol" panose="05050102010706020507" pitchFamily="18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E8E179-1D5E-4BE8-8E55-E61957C7BC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8"/>
          <a:stretch/>
        </p:blipFill>
        <p:spPr>
          <a:xfrm>
            <a:off x="6912306" y="2926183"/>
            <a:ext cx="2033170" cy="14773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939E6A-AE55-44CC-AC8B-6616D8D0E1EB}"/>
              </a:ext>
            </a:extLst>
          </p:cNvPr>
          <p:cNvSpPr txBox="1"/>
          <p:nvPr/>
        </p:nvSpPr>
        <p:spPr>
          <a:xfrm>
            <a:off x="6246244" y="4603519"/>
            <a:ext cx="1087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Carbon foils</a:t>
            </a:r>
          </a:p>
          <a:p>
            <a:r>
              <a:rPr lang="en-US" sz="1200" b="1" dirty="0"/>
              <a:t>2-track vertex</a:t>
            </a:r>
          </a:p>
          <a:p>
            <a:r>
              <a:rPr lang="en-US" sz="1200" b="1" dirty="0"/>
              <a:t>Z-position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448B52-C8C7-485E-B79B-B3C513545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75" y="4603519"/>
            <a:ext cx="1693901" cy="1586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45E5D4-BD36-483B-BDF8-DE4CA824B4E3}"/>
              </a:ext>
            </a:extLst>
          </p:cNvPr>
          <p:cNvSpPr txBox="1"/>
          <p:nvPr/>
        </p:nvSpPr>
        <p:spPr>
          <a:xfrm>
            <a:off x="198711" y="1373908"/>
            <a:ext cx="5728684" cy="2608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Reconstruct </a:t>
            </a:r>
            <a:r>
              <a:rPr lang="en-US" sz="1500" dirty="0">
                <a:solidFill>
                  <a:srgbClr val="0000FF"/>
                </a:solidFill>
              </a:rPr>
              <a:t>recoil nucleons </a:t>
            </a:r>
            <a:r>
              <a:rPr lang="en-US" sz="1500" dirty="0"/>
              <a:t>in reactions  A(</a:t>
            </a:r>
            <a:r>
              <a:rPr lang="en-US" sz="1500" dirty="0">
                <a:sym typeface="Symbol" panose="05050102010706020507" pitchFamily="18" charset="2"/>
              </a:rPr>
              <a:t>, p </a:t>
            </a:r>
            <a:r>
              <a:rPr lang="en-US" sz="1500" baseline="30000" dirty="0">
                <a:sym typeface="Symbol" panose="05050102010706020507" pitchFamily="18" charset="2"/>
              </a:rPr>
              <a:t>-</a:t>
            </a:r>
            <a:r>
              <a:rPr lang="en-US" sz="1500" dirty="0">
                <a:sym typeface="Symbol" panose="05050102010706020507" pitchFamily="18" charset="2"/>
              </a:rPr>
              <a:t> p) , A(, </a:t>
            </a:r>
            <a:r>
              <a:rPr lang="en-US" sz="1500" baseline="30000" dirty="0">
                <a:sym typeface="Symbol" panose="05050102010706020507" pitchFamily="18" charset="2"/>
              </a:rPr>
              <a:t>0</a:t>
            </a:r>
            <a:r>
              <a:rPr lang="en-US" sz="1500" dirty="0">
                <a:sym typeface="Symbol" panose="05050102010706020507" pitchFamily="18" charset="2"/>
              </a:rPr>
              <a:t> p p) . . . 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Determine fraction of np, pp SRC pairs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Nuclear targets:  LD, </a:t>
            </a:r>
            <a:r>
              <a:rPr lang="en-US" sz="1500" dirty="0" err="1"/>
              <a:t>LHe</a:t>
            </a:r>
            <a:r>
              <a:rPr lang="en-US" sz="1500" dirty="0"/>
              <a:t>, 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 SRCs have never been tested using a photon beam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Challenge: nuclear target </a:t>
            </a:r>
            <a:r>
              <a:rPr lang="en-US" sz="1500" dirty="0">
                <a:sym typeface="Symbol" panose="05050102010706020507" pitchFamily="18" charset="2"/>
              </a:rPr>
              <a:t></a:t>
            </a:r>
            <a:r>
              <a:rPr lang="en-US" sz="1500" dirty="0"/>
              <a:t> no kinematic fit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43 calendar days,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100% data taking complete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</a:rPr>
              <a:t>Preliminary data analysis: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Final states well identified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Kinematic range in </a:t>
            </a:r>
            <a:r>
              <a:rPr lang="en-US" sz="1500" i="1" dirty="0"/>
              <a:t>t </a:t>
            </a:r>
            <a:r>
              <a:rPr lang="en-US" sz="1500" dirty="0"/>
              <a:t>is sufficient for SRC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SRC: spectator proton detected </a:t>
            </a:r>
            <a:r>
              <a:rPr lang="en-US" sz="1500" dirty="0">
                <a:sym typeface="Symbol" panose="05050102010706020507" pitchFamily="18" charset="2"/>
              </a:rPr>
              <a:t>n(</a:t>
            </a:r>
            <a:r>
              <a:rPr lang="en-US" sz="1500" dirty="0">
                <a:solidFill>
                  <a:srgbClr val="00B0F0"/>
                </a:solidFill>
                <a:sym typeface="Symbol" panose="05050102010706020507" pitchFamily="18" charset="2"/>
              </a:rPr>
              <a:t>p</a:t>
            </a:r>
            <a:r>
              <a:rPr lang="en-US" sz="1500" dirty="0">
                <a:sym typeface="Symbol" panose="05050102010706020507" pitchFamily="18" charset="2"/>
              </a:rPr>
              <a:t>)</a:t>
            </a:r>
            <a:r>
              <a:rPr lang="en-US" sz="1500" baseline="30000" dirty="0">
                <a:sym typeface="Symbol" panose="05050102010706020507" pitchFamily="18" charset="2"/>
              </a:rPr>
              <a:t>-</a:t>
            </a:r>
            <a:r>
              <a:rPr lang="en-US" sz="1500" dirty="0">
                <a:sym typeface="Symbol" panose="05050102010706020507" pitchFamily="18" charset="2"/>
              </a:rPr>
              <a:t>p (</a:t>
            </a:r>
            <a:r>
              <a:rPr lang="en-US" sz="1500" dirty="0">
                <a:solidFill>
                  <a:srgbClr val="00B0F0"/>
                </a:solidFill>
                <a:sym typeface="Symbol" panose="05050102010706020507" pitchFamily="18" charset="2"/>
              </a:rPr>
              <a:t>p</a:t>
            </a:r>
            <a:r>
              <a:rPr lang="en-US" sz="1500" dirty="0">
                <a:sym typeface="Symbol" panose="05050102010706020507" pitchFamily="18" charset="2"/>
              </a:rPr>
              <a:t>) 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980A07-C3D3-40A6-83EC-17803A7851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66" y="4203599"/>
            <a:ext cx="2261574" cy="16789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46E352-94E6-49D0-8645-88A4B46E0950}"/>
              </a:ext>
            </a:extLst>
          </p:cNvPr>
          <p:cNvSpPr txBox="1"/>
          <p:nvPr/>
        </p:nvSpPr>
        <p:spPr>
          <a:xfrm>
            <a:off x="3407149" y="5407706"/>
            <a:ext cx="41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sym typeface="Symbol" panose="05050102010706020507" pitchFamily="18" charset="2"/>
              </a:rPr>
              <a:t>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F7B4A8-24AB-4AF7-AEE6-BED7E1C346E2}"/>
              </a:ext>
            </a:extLst>
          </p:cNvPr>
          <p:cNvSpPr txBox="1"/>
          <p:nvPr/>
        </p:nvSpPr>
        <p:spPr>
          <a:xfrm>
            <a:off x="3407148" y="5303830"/>
            <a:ext cx="4182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</a:rPr>
              <a:t>SRC</a:t>
            </a:r>
          </a:p>
        </p:txBody>
      </p:sp>
    </p:spTree>
    <p:extLst>
      <p:ext uri="{BB962C8B-B14F-4D97-AF65-F5344CB8AC3E}">
        <p14:creationId xmlns:p14="http://schemas.microsoft.com/office/powerpoint/2010/main" val="89275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8351D-7987-4478-9B61-12D675F61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6" y="392583"/>
            <a:ext cx="1705851" cy="490970"/>
          </a:xfrm>
        </p:spPr>
        <p:txBody>
          <a:bodyPr>
            <a:no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Hall 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59D254-6D2A-49DA-90FC-C43EAFD08274}"/>
              </a:ext>
            </a:extLst>
          </p:cNvPr>
          <p:cNvSpPr txBox="1"/>
          <p:nvPr/>
        </p:nvSpPr>
        <p:spPr>
          <a:xfrm>
            <a:off x="1336876" y="922843"/>
            <a:ext cx="20747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dirty="0"/>
              <a:t>Detector  testing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6B7F5D-AC61-41B2-B664-B4DCA09E9720}"/>
              </a:ext>
            </a:extLst>
          </p:cNvPr>
          <p:cNvSpPr txBox="1"/>
          <p:nvPr/>
        </p:nvSpPr>
        <p:spPr>
          <a:xfrm>
            <a:off x="3837008" y="922844"/>
            <a:ext cx="5112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u="sng" dirty="0"/>
              <a:t>FY22-23: CPP/NPP</a:t>
            </a:r>
            <a:r>
              <a:rPr lang="en-US" sz="2100" b="1" u="sng" dirty="0">
                <a:sym typeface="Symbol" panose="05050102010706020507" pitchFamily="18" charset="2"/>
              </a:rPr>
              <a:t>  E12-12-008 new; </a:t>
            </a:r>
          </a:p>
          <a:p>
            <a:r>
              <a:rPr lang="en-US" sz="2100" b="1" u="sng" dirty="0">
                <a:sym typeface="Symbol" panose="05050102010706020507" pitchFamily="18" charset="2"/>
              </a:rPr>
              <a:t>PRIMEX-, </a:t>
            </a:r>
            <a:r>
              <a:rPr lang="en-US" sz="2100" b="1" u="sng" dirty="0" err="1">
                <a:sym typeface="Symbol" panose="05050102010706020507" pitchFamily="18" charset="2"/>
              </a:rPr>
              <a:t>GlueX</a:t>
            </a:r>
            <a:r>
              <a:rPr lang="en-US" sz="2100" b="1" u="sng" dirty="0">
                <a:sym typeface="Symbol" panose="05050102010706020507" pitchFamily="18" charset="2"/>
              </a:rPr>
              <a:t>-II - continue</a:t>
            </a:r>
            <a:endParaRPr lang="en-US" sz="2100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82242D-69A9-4A56-9EEA-A0B72716F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>
          <a:xfrm>
            <a:off x="73756" y="2853397"/>
            <a:ext cx="2731550" cy="30817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ED5A56-C6A5-4176-A5DD-EDA410C94E75}"/>
              </a:ext>
            </a:extLst>
          </p:cNvPr>
          <p:cNvSpPr txBox="1"/>
          <p:nvPr/>
        </p:nvSpPr>
        <p:spPr>
          <a:xfrm>
            <a:off x="158378" y="1377631"/>
            <a:ext cx="3522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Pair Spectrometer   </a:t>
            </a:r>
            <a:r>
              <a:rPr lang="en-US" sz="1500" b="1" dirty="0">
                <a:solidFill>
                  <a:srgbClr val="0070C0"/>
                </a:solidFill>
                <a:sym typeface="Symbol" panose="05050102010706020507" pitchFamily="18" charset="2"/>
              </a:rPr>
              <a:t></a:t>
            </a:r>
            <a:r>
              <a:rPr lang="en-US" sz="1500" b="1" dirty="0" err="1">
                <a:solidFill>
                  <a:srgbClr val="0070C0"/>
                </a:solidFill>
                <a:sym typeface="Symbol" panose="05050102010706020507" pitchFamily="18" charset="2"/>
              </a:rPr>
              <a:t>e</a:t>
            </a:r>
            <a:r>
              <a:rPr lang="en-US" sz="1500" b="1" baseline="30000" dirty="0" err="1">
                <a:solidFill>
                  <a:srgbClr val="0070C0"/>
                </a:solidFill>
                <a:sym typeface="Symbol" panose="05050102010706020507" pitchFamily="18" charset="2"/>
              </a:rPr>
              <a:t>+</a:t>
            </a:r>
            <a:r>
              <a:rPr lang="en-US" sz="1500" b="1" dirty="0" err="1">
                <a:solidFill>
                  <a:srgbClr val="0070C0"/>
                </a:solidFill>
                <a:sym typeface="Symbol" panose="05050102010706020507" pitchFamily="18" charset="2"/>
              </a:rPr>
              <a:t>e</a:t>
            </a:r>
            <a:r>
              <a:rPr lang="en-US" sz="1500" b="1" baseline="30000" dirty="0">
                <a:solidFill>
                  <a:srgbClr val="0070C0"/>
                </a:solidFill>
                <a:sym typeface="Symbol" panose="05050102010706020507" pitchFamily="18" charset="2"/>
              </a:rPr>
              <a:t>- </a:t>
            </a:r>
            <a:r>
              <a:rPr lang="en-US" sz="1500" dirty="0">
                <a:sym typeface="Symbol" panose="05050102010706020507" pitchFamily="18" charset="2"/>
              </a:rPr>
              <a:t>provides electrons 3-6 GeV, </a:t>
            </a:r>
            <a:r>
              <a:rPr lang="en-US" sz="1500" dirty="0" err="1">
                <a:sym typeface="Symbol" panose="05050102010706020507" pitchFamily="18" charset="2"/>
              </a:rPr>
              <a:t>dE</a:t>
            </a:r>
            <a:r>
              <a:rPr lang="en-US" sz="1500" dirty="0">
                <a:sym typeface="Symbol" panose="05050102010706020507" pitchFamily="18" charset="2"/>
              </a:rPr>
              <a:t>/E1%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Used to test parasitically detector prototypes for </a:t>
            </a:r>
            <a:r>
              <a:rPr lang="en-US" sz="1500" dirty="0" err="1">
                <a:sym typeface="Symbol" panose="05050102010706020507" pitchFamily="18" charset="2"/>
              </a:rPr>
              <a:t>Jlab</a:t>
            </a:r>
            <a:r>
              <a:rPr lang="en-US" sz="1500" dirty="0">
                <a:sym typeface="Symbol" panose="05050102010706020507" pitchFamily="18" charset="2"/>
              </a:rPr>
              <a:t> and EIC: </a:t>
            </a:r>
            <a:r>
              <a:rPr lang="en-US" sz="1500" dirty="0">
                <a:solidFill>
                  <a:srgbClr val="0070C0"/>
                </a:solidFill>
                <a:sym typeface="Symbol" panose="05050102010706020507" pitchFamily="18" charset="2"/>
              </a:rPr>
              <a:t>GEM, TRD, </a:t>
            </a:r>
            <a:r>
              <a:rPr lang="en-US" sz="1500" dirty="0" err="1">
                <a:solidFill>
                  <a:srgbClr val="0070C0"/>
                </a:solidFill>
                <a:sym typeface="Symbol" panose="05050102010706020507" pitchFamily="18" charset="2"/>
              </a:rPr>
              <a:t>mRICH</a:t>
            </a:r>
            <a:r>
              <a:rPr lang="en-US" sz="1500" dirty="0">
                <a:solidFill>
                  <a:srgbClr val="0070C0"/>
                </a:solidFill>
                <a:sym typeface="Symbol" panose="05050102010706020507" pitchFamily="18" charset="2"/>
              </a:rPr>
              <a:t>, ECAL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Active program for FY22 and later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13C65C-FDCC-4DA3-9FE1-2C5FC6352303}"/>
              </a:ext>
            </a:extLst>
          </p:cNvPr>
          <p:cNvCxnSpPr/>
          <p:nvPr/>
        </p:nvCxnSpPr>
        <p:spPr>
          <a:xfrm>
            <a:off x="3524492" y="1377630"/>
            <a:ext cx="0" cy="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31CA5E-03E6-43FB-ACD3-4E28217A51C5}"/>
              </a:ext>
            </a:extLst>
          </p:cNvPr>
          <p:cNvCxnSpPr/>
          <p:nvPr/>
        </p:nvCxnSpPr>
        <p:spPr>
          <a:xfrm>
            <a:off x="3541854" y="1315259"/>
            <a:ext cx="0" cy="4533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CD473CA-1B89-452F-BD87-183BB52E52E5}"/>
              </a:ext>
            </a:extLst>
          </p:cNvPr>
          <p:cNvSpPr txBox="1"/>
          <p:nvPr/>
        </p:nvSpPr>
        <p:spPr>
          <a:xfrm>
            <a:off x="3637344" y="1692658"/>
            <a:ext cx="5432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  <a:sym typeface="Symbol" panose="05050102010706020507" pitchFamily="18" charset="2"/>
              </a:rPr>
              <a:t>CPP/NPP (Pion Polarizability) </a:t>
            </a:r>
            <a:r>
              <a:rPr lang="en-US" sz="1500" dirty="0">
                <a:sym typeface="Symbol" panose="05050102010706020507" pitchFamily="18" charset="2"/>
              </a:rPr>
              <a:t>– requires installation of a muon detector, a new solid target, moving the tagger counter, and a trigger upgrade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Installation in progress: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FF8938D-1DFB-4543-9FF0-095368B18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95"/>
          <a:stretch/>
        </p:blipFill>
        <p:spPr>
          <a:xfrm>
            <a:off x="7059218" y="4351860"/>
            <a:ext cx="2011025" cy="15832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EBAB01-1770-4E34-A33D-1682553996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" b="3175"/>
          <a:stretch/>
        </p:blipFill>
        <p:spPr>
          <a:xfrm>
            <a:off x="7302189" y="2232704"/>
            <a:ext cx="1768054" cy="20867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685139-FD69-40C4-9530-2BC06B5E8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44" y="2739473"/>
            <a:ext cx="1508270" cy="20110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16147E-944F-4822-96DC-8797B726F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605" y="2739473"/>
            <a:ext cx="2106592" cy="15799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3E2CC69-C8EF-4ADB-99B1-E53B592680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3043"/>
          <a:stretch/>
        </p:blipFill>
        <p:spPr>
          <a:xfrm>
            <a:off x="5707584" y="4470352"/>
            <a:ext cx="1371435" cy="1464805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AE66869-F3DE-47C0-8B97-D0B3DA5618C9}"/>
              </a:ext>
            </a:extLst>
          </p:cNvPr>
          <p:cNvCxnSpPr>
            <a:cxnSpLocks/>
          </p:cNvCxnSpPr>
          <p:nvPr/>
        </p:nvCxnSpPr>
        <p:spPr>
          <a:xfrm flipH="1" flipV="1">
            <a:off x="5985199" y="3582046"/>
            <a:ext cx="203585" cy="912104"/>
          </a:xfrm>
          <a:prstGeom prst="straightConnector1">
            <a:avLst/>
          </a:prstGeom>
          <a:ln w="22225">
            <a:solidFill>
              <a:srgbClr val="C00000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F4A7C5F-1AD8-4A98-9A17-2DB2E5B215F3}"/>
              </a:ext>
            </a:extLst>
          </p:cNvPr>
          <p:cNvCxnSpPr>
            <a:cxnSpLocks/>
          </p:cNvCxnSpPr>
          <p:nvPr/>
        </p:nvCxnSpPr>
        <p:spPr>
          <a:xfrm flipH="1" flipV="1">
            <a:off x="4748515" y="4319417"/>
            <a:ext cx="1510505" cy="522419"/>
          </a:xfrm>
          <a:prstGeom prst="straightConnector1">
            <a:avLst/>
          </a:prstGeom>
          <a:ln w="22225">
            <a:solidFill>
              <a:srgbClr val="C00000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896B7AF-4A52-4CF8-B0B9-0FEA097E1E30}"/>
              </a:ext>
            </a:extLst>
          </p:cNvPr>
          <p:cNvCxnSpPr>
            <a:cxnSpLocks/>
          </p:cNvCxnSpPr>
          <p:nvPr/>
        </p:nvCxnSpPr>
        <p:spPr>
          <a:xfrm flipV="1">
            <a:off x="6820990" y="3582046"/>
            <a:ext cx="1097614" cy="2266787"/>
          </a:xfrm>
          <a:prstGeom prst="straightConnector1">
            <a:avLst/>
          </a:prstGeom>
          <a:ln w="22225">
            <a:solidFill>
              <a:srgbClr val="C00000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5680125-C503-4022-947B-CF0BC8C92D45}"/>
              </a:ext>
            </a:extLst>
          </p:cNvPr>
          <p:cNvSpPr txBox="1"/>
          <p:nvPr/>
        </p:nvSpPr>
        <p:spPr>
          <a:xfrm>
            <a:off x="5475428" y="2745260"/>
            <a:ext cx="6565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FF00"/>
                </a:solidFill>
              </a:rPr>
              <a:t>MWPC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FFC8E3-A4F3-4B1E-8739-F783A46C4690}"/>
              </a:ext>
            </a:extLst>
          </p:cNvPr>
          <p:cNvSpPr txBox="1"/>
          <p:nvPr/>
        </p:nvSpPr>
        <p:spPr>
          <a:xfrm>
            <a:off x="3968152" y="3899598"/>
            <a:ext cx="7803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FF00"/>
                </a:solidFill>
              </a:rPr>
              <a:t>Steel absorber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2AD055-C2DD-4D03-86EA-7A2B48B769F3}"/>
              </a:ext>
            </a:extLst>
          </p:cNvPr>
          <p:cNvSpPr txBox="1"/>
          <p:nvPr/>
        </p:nvSpPr>
        <p:spPr>
          <a:xfrm>
            <a:off x="7788498" y="3796958"/>
            <a:ext cx="7623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FF00"/>
                </a:solidFill>
              </a:rPr>
              <a:t>Support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A47321-48D2-4FA2-8E4A-09E02757AD9D}"/>
              </a:ext>
            </a:extLst>
          </p:cNvPr>
          <p:cNvSpPr txBox="1"/>
          <p:nvPr/>
        </p:nvSpPr>
        <p:spPr>
          <a:xfrm>
            <a:off x="6497247" y="4417820"/>
            <a:ext cx="9516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ym typeface="Symbol" panose="05050102010706020507" pitchFamily="18" charset="2"/>
              </a:rPr>
              <a:t>-detector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4221126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F26681D-7227-435A-AC8B-1EC684E6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120" y="3163826"/>
            <a:ext cx="3135062" cy="3677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r>
              <a:rPr lang="en-US" dirty="0"/>
              <a:t>Hall C FY21 Highlights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F0213-37CE-4E89-9E7D-221DF8EC6C74}"/>
              </a:ext>
            </a:extLst>
          </p:cNvPr>
          <p:cNvSpPr txBox="1"/>
          <p:nvPr/>
        </p:nvSpPr>
        <p:spPr>
          <a:xfrm>
            <a:off x="2992580" y="884463"/>
            <a:ext cx="5754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Deinstalled the polarized helium target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Installed standard </a:t>
            </a:r>
            <a:r>
              <a:rPr lang="en-US" dirty="0" err="1"/>
              <a:t>cryo</a:t>
            </a:r>
            <a:r>
              <a:rPr lang="en-US" dirty="0"/>
              <a:t> target and small angle beam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Installed new power supplies for 3 HMS quads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CCEC4-23B0-4189-A744-AAC53BA53F91}"/>
              </a:ext>
            </a:extLst>
          </p:cNvPr>
          <p:cNvSpPr txBox="1"/>
          <p:nvPr/>
        </p:nvSpPr>
        <p:spPr>
          <a:xfrm>
            <a:off x="410519" y="1121035"/>
            <a:ext cx="159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Work in Hall 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3B4CCD-8075-4F46-B31C-C3A4A499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0" y="3062362"/>
            <a:ext cx="3823623" cy="35758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35A621-2ED3-4E2F-B91B-6995A65E2948}"/>
              </a:ext>
            </a:extLst>
          </p:cNvPr>
          <p:cNvSpPr txBox="1"/>
          <p:nvPr/>
        </p:nvSpPr>
        <p:spPr>
          <a:xfrm>
            <a:off x="308917" y="1971442"/>
            <a:ext cx="207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Scientific Highlights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6F932C-5D9A-42BA-B5DC-015F4A8EB13D}"/>
              </a:ext>
            </a:extLst>
          </p:cNvPr>
          <p:cNvSpPr txBox="1"/>
          <p:nvPr/>
        </p:nvSpPr>
        <p:spPr>
          <a:xfrm>
            <a:off x="410519" y="2446809"/>
            <a:ext cx="426420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linkClick r:id="rId4"/>
              </a:rPr>
              <a:t>PRL 126  </a:t>
            </a:r>
            <a:r>
              <a:rPr lang="en-US" sz="1600" i="1" dirty="0"/>
              <a:t>“Ruling out color transparency in quasi-elastic 12C(</a:t>
            </a:r>
            <a:r>
              <a:rPr lang="en-US" sz="1600" i="1" dirty="0" err="1"/>
              <a:t>e,ep</a:t>
            </a:r>
            <a:r>
              <a:rPr lang="en-US" sz="1600" i="1" dirty="0"/>
              <a:t>) up to Q</a:t>
            </a:r>
            <a:r>
              <a:rPr lang="en-US" sz="1600" i="1" baseline="30000" dirty="0"/>
              <a:t>2</a:t>
            </a:r>
            <a:r>
              <a:rPr lang="en-US" sz="1600" i="1" dirty="0"/>
              <a:t> of 14.2 (GeV/c)2”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7CE9434-5F4D-4EB4-A16D-B6D0C44103FB}"/>
              </a:ext>
            </a:extLst>
          </p:cNvPr>
          <p:cNvSpPr/>
          <p:nvPr/>
        </p:nvSpPr>
        <p:spPr>
          <a:xfrm>
            <a:off x="2059824" y="1109827"/>
            <a:ext cx="83127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8B301A-8F9B-4E2E-9601-BAA4EF4348D5}"/>
              </a:ext>
            </a:extLst>
          </p:cNvPr>
          <p:cNvSpPr txBox="1"/>
          <p:nvPr/>
        </p:nvSpPr>
        <p:spPr>
          <a:xfrm>
            <a:off x="3135742" y="2033322"/>
            <a:ext cx="546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First PRLs with data using new SHMS in 12 GeV Era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B55F85-DE7F-4D3C-A94F-006733AEC96F}"/>
              </a:ext>
            </a:extLst>
          </p:cNvPr>
          <p:cNvSpPr txBox="1"/>
          <p:nvPr/>
        </p:nvSpPr>
        <p:spPr>
          <a:xfrm>
            <a:off x="5204349" y="2507187"/>
            <a:ext cx="3062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hlinkClick r:id="rId5"/>
              </a:rPr>
              <a:t>PRL 125 </a:t>
            </a:r>
            <a:r>
              <a:rPr lang="en-US" sz="1600" i="1" dirty="0"/>
              <a:t>“Probing the Deuteron at Very Large Internal Momenta”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BA2C0491-B86C-4D73-8AF3-331FC83B6517}"/>
              </a:ext>
            </a:extLst>
          </p:cNvPr>
          <p:cNvSpPr/>
          <p:nvPr/>
        </p:nvSpPr>
        <p:spPr>
          <a:xfrm>
            <a:off x="2272145" y="2002382"/>
            <a:ext cx="83127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867F79-F2F7-44BE-8A83-2113ECE1C885}"/>
              </a:ext>
            </a:extLst>
          </p:cNvPr>
          <p:cNvSpPr txBox="1"/>
          <p:nvPr/>
        </p:nvSpPr>
        <p:spPr>
          <a:xfrm>
            <a:off x="4762966" y="3062362"/>
            <a:ext cx="4144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Only 3 days of beam. PAC approved remaining 18 days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6E2F39-F7B3-46D1-8339-4EC5595B1786}"/>
              </a:ext>
            </a:extLst>
          </p:cNvPr>
          <p:cNvSpPr txBox="1"/>
          <p:nvPr/>
        </p:nvSpPr>
        <p:spPr>
          <a:xfrm>
            <a:off x="2115425" y="3687370"/>
            <a:ext cx="28078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Prediction with Color Transparency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C7E22A1-4555-4E0F-9167-7180EA0AD3F2}"/>
              </a:ext>
            </a:extLst>
          </p:cNvPr>
          <p:cNvCxnSpPr>
            <a:cxnSpLocks/>
          </p:cNvCxnSpPr>
          <p:nvPr/>
        </p:nvCxnSpPr>
        <p:spPr>
          <a:xfrm>
            <a:off x="2475460" y="3924660"/>
            <a:ext cx="67160" cy="42566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F935A1C-1C82-464D-B21F-C46F1C016B95}"/>
              </a:ext>
            </a:extLst>
          </p:cNvPr>
          <p:cNvSpPr txBox="1"/>
          <p:nvPr/>
        </p:nvSpPr>
        <p:spPr>
          <a:xfrm>
            <a:off x="2620113" y="4756643"/>
            <a:ext cx="21428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Data has flat dependence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No Color Transparency !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F10CD13-9795-4ED4-BF20-4CDC52F9FDE7}"/>
              </a:ext>
            </a:extLst>
          </p:cNvPr>
          <p:cNvCxnSpPr>
            <a:cxnSpLocks/>
          </p:cNvCxnSpPr>
          <p:nvPr/>
        </p:nvCxnSpPr>
        <p:spPr>
          <a:xfrm flipH="1" flipV="1">
            <a:off x="2382982" y="4756643"/>
            <a:ext cx="237131" cy="142071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7D9F97C-436E-4BC6-B8E2-2C8579B645B3}"/>
              </a:ext>
            </a:extLst>
          </p:cNvPr>
          <p:cNvSpPr txBox="1"/>
          <p:nvPr/>
        </p:nvSpPr>
        <p:spPr>
          <a:xfrm>
            <a:off x="6900335" y="3351666"/>
            <a:ext cx="20681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CD-BONN theory (magenta) explains data for p</a:t>
            </a:r>
            <a:r>
              <a:rPr lang="en-US" sz="1200" baseline="-25000" dirty="0"/>
              <a:t>r</a:t>
            </a:r>
            <a:r>
              <a:rPr lang="en-US" sz="1200" dirty="0"/>
              <a:t> &lt; 600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5FE65D0-62CF-419F-BA9B-E44FD049A3A8}"/>
              </a:ext>
            </a:extLst>
          </p:cNvPr>
          <p:cNvCxnSpPr>
            <a:stCxn id="39" idx="1"/>
          </p:cNvCxnSpPr>
          <p:nvPr/>
        </p:nvCxnSpPr>
        <p:spPr>
          <a:xfrm flipH="1">
            <a:off x="6428509" y="3582499"/>
            <a:ext cx="471826" cy="230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EF10BE4-0674-4E41-BB77-385EE1A7B616}"/>
              </a:ext>
            </a:extLst>
          </p:cNvPr>
          <p:cNvSpPr txBox="1"/>
          <p:nvPr/>
        </p:nvSpPr>
        <p:spPr>
          <a:xfrm>
            <a:off x="7569583" y="4309967"/>
            <a:ext cx="150976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CD-BONN theory  cannot explain data for p</a:t>
            </a:r>
            <a:r>
              <a:rPr lang="en-US" sz="1200" baseline="-25000" dirty="0"/>
              <a:t>r</a:t>
            </a:r>
            <a:r>
              <a:rPr lang="en-US" sz="1200" dirty="0"/>
              <a:t> &gt; 0.6 </a:t>
            </a:r>
          </a:p>
          <a:p>
            <a:r>
              <a:rPr lang="en-US" sz="1200" dirty="0"/>
              <a:t>Need to complete experiment to explore if trend continues to  p</a:t>
            </a:r>
            <a:r>
              <a:rPr lang="en-US" sz="1200" baseline="-25000" dirty="0"/>
              <a:t>r</a:t>
            </a:r>
            <a:r>
              <a:rPr lang="en-US" sz="1200" dirty="0"/>
              <a:t> &gt; 1.1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E89EFD0-40AB-4FEC-83ED-61F5FF53589B}"/>
              </a:ext>
            </a:extLst>
          </p:cNvPr>
          <p:cNvCxnSpPr>
            <a:cxnSpLocks/>
          </p:cNvCxnSpPr>
          <p:nvPr/>
        </p:nvCxnSpPr>
        <p:spPr>
          <a:xfrm flipH="1" flipV="1">
            <a:off x="7130473" y="4309967"/>
            <a:ext cx="563418" cy="262033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F6F96D2-3C7D-483B-BD3A-7424431BFE7F}"/>
              </a:ext>
            </a:extLst>
          </p:cNvPr>
          <p:cNvCxnSpPr>
            <a:cxnSpLocks/>
          </p:cNvCxnSpPr>
          <p:nvPr/>
        </p:nvCxnSpPr>
        <p:spPr>
          <a:xfrm flipH="1">
            <a:off x="7244709" y="4572000"/>
            <a:ext cx="324874" cy="184643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655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r>
              <a:rPr lang="en-US" dirty="0"/>
              <a:t>Hall C FY22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48549-08B9-4D16-A0D0-024FCE628C8D}"/>
              </a:ext>
            </a:extLst>
          </p:cNvPr>
          <p:cNvSpPr txBox="1"/>
          <p:nvPr/>
        </p:nvSpPr>
        <p:spPr>
          <a:xfrm>
            <a:off x="218225" y="818937"/>
            <a:ext cx="8297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Ran in Oct 2021 to Feb 2022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E12-19-006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200" i="1" dirty="0">
                <a:effectLst/>
                <a:latin typeface="Arial" panose="020B0604020202020204" pitchFamily="34" charset="0"/>
              </a:rPr>
              <a:t>Study of the L–T Separated Pion Electroproduction Cross Section at 11 GeV and Measurement of the                  Charged Pion Form Factor to High Q</a:t>
            </a:r>
            <a:r>
              <a:rPr lang="en-US" sz="1200" i="1" baseline="30000" dirty="0">
                <a:effectLst/>
                <a:latin typeface="Arial" panose="020B0604020202020204" pitchFamily="34" charset="0"/>
              </a:rPr>
              <a:t>2</a:t>
            </a:r>
            <a:r>
              <a:rPr lang="en-US" sz="1200" i="1" dirty="0">
                <a:effectLst/>
                <a:latin typeface="Arial" panose="020B0604020202020204" pitchFamily="34" charset="0"/>
              </a:rPr>
              <a:t>  </a:t>
            </a:r>
            <a:r>
              <a:rPr lang="en-US" sz="1200" dirty="0">
                <a:effectLst/>
                <a:latin typeface="Arial" panose="020B0604020202020204" pitchFamily="34" charset="0"/>
              </a:rPr>
              <a:t>(Continuation of experiment from FY21, low epsilon kinematics)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B683F-A861-4BBA-9A0F-1E7B535ABE50}"/>
              </a:ext>
            </a:extLst>
          </p:cNvPr>
          <p:cNvSpPr txBox="1"/>
          <p:nvPr/>
        </p:nvSpPr>
        <p:spPr>
          <a:xfrm>
            <a:off x="218225" y="1654988"/>
            <a:ext cx="8297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u="none" strike="noStrike" dirty="0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 to run </a:t>
            </a:r>
            <a:r>
              <a:rPr lang="en-US" sz="1400" b="1" dirty="0"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starting June 2022</a:t>
            </a:r>
            <a:endParaRPr lang="en-US" sz="1400" b="1" i="0" u="none" strike="noStrike" dirty="0">
              <a:effectLst/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941100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E12-17-005</a:t>
            </a:r>
            <a:r>
              <a:rPr lang="en-US" sz="12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: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CaFe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Experiment: Short-Range Pairing Mechanisms in Heavy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4"/>
              </a:rPr>
              <a:t>E12-10-008</a:t>
            </a:r>
            <a:r>
              <a:rPr lang="en-US" sz="12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Detailed studies of the nuclear dependence of F</a:t>
            </a:r>
            <a:r>
              <a:rPr lang="en-US" sz="1200" b="0" i="1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light nuclei.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5"/>
              </a:rPr>
              <a:t>E12-06-105</a:t>
            </a:r>
            <a:r>
              <a:rPr lang="en-US" sz="12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Inclusive Scattering from Nuclei at x &gt; 1 in the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quasielastic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deeply inelastic regimes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58F03-A4B4-4DF9-B2E7-99BFC87268F1}"/>
              </a:ext>
            </a:extLst>
          </p:cNvPr>
          <p:cNvSpPr txBox="1"/>
          <p:nvPr/>
        </p:nvSpPr>
        <p:spPr>
          <a:xfrm>
            <a:off x="308919" y="3011054"/>
            <a:ext cx="4955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dirty="0"/>
              <a:t>Inclusive electron scattering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/>
              <a:t>Variety of nuclei to study:</a:t>
            </a:r>
          </a:p>
          <a:p>
            <a:pPr marL="1025525" lvl="2" indent="-111125">
              <a:buFont typeface="Arial" panose="020B0604020202020204" pitchFamily="34" charset="0"/>
              <a:buChar char="•"/>
            </a:pPr>
            <a:r>
              <a:rPr lang="en-US" dirty="0"/>
              <a:t>Density effects</a:t>
            </a:r>
          </a:p>
          <a:p>
            <a:pPr marL="1025525" lvl="2" indent="-111125">
              <a:buFont typeface="Arial" panose="020B0604020202020204" pitchFamily="34" charset="0"/>
              <a:buChar char="•"/>
            </a:pPr>
            <a:r>
              <a:rPr lang="en-US" dirty="0"/>
              <a:t>N/P= # Neutron/# Proton dependence</a:t>
            </a:r>
          </a:p>
          <a:p>
            <a:pPr marL="1025525" lvl="2" indent="-111125">
              <a:buFont typeface="Arial" panose="020B0604020202020204" pitchFamily="34" charset="0"/>
              <a:buChar char="•"/>
            </a:pPr>
            <a:r>
              <a:rPr lang="en-US" dirty="0"/>
              <a:t>Isospin dependence ( e.g. </a:t>
            </a:r>
            <a:r>
              <a:rPr lang="en-US" baseline="30000" dirty="0"/>
              <a:t>40</a:t>
            </a:r>
            <a:r>
              <a:rPr lang="en-US" dirty="0"/>
              <a:t>Ca/</a:t>
            </a:r>
            <a:r>
              <a:rPr lang="en-US" baseline="30000" dirty="0"/>
              <a:t>48</a:t>
            </a:r>
            <a:r>
              <a:rPr lang="en-US" dirty="0"/>
              <a:t>Ca)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dirty="0"/>
              <a:t>Study 2N and 3N short range correlations (SRC)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dirty="0"/>
              <a:t>Study the F</a:t>
            </a:r>
            <a:r>
              <a:rPr lang="en-US" baseline="-25000" dirty="0"/>
              <a:t>2 </a:t>
            </a:r>
            <a:r>
              <a:rPr lang="en-US" dirty="0"/>
              <a:t> nuclear 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CC5015-1415-437D-BFE1-D5E34A265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435" y="2568959"/>
            <a:ext cx="4004565" cy="32868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255DCE-1FCB-4741-8695-1D1851EB0BB7}"/>
              </a:ext>
            </a:extLst>
          </p:cNvPr>
          <p:cNvSpPr txBox="1"/>
          <p:nvPr/>
        </p:nvSpPr>
        <p:spPr>
          <a:xfrm>
            <a:off x="218224" y="2654056"/>
            <a:ext cx="5046501" cy="38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Use the nucleus a laboratory to study the nucleon</a:t>
            </a:r>
          </a:p>
        </p:txBody>
      </p:sp>
    </p:spTree>
    <p:extLst>
      <p:ext uri="{BB962C8B-B14F-4D97-AF65-F5344CB8AC3E}">
        <p14:creationId xmlns:p14="http://schemas.microsoft.com/office/powerpoint/2010/main" val="803119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r>
              <a:rPr lang="en-US" dirty="0"/>
              <a:t>Hall C FY23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70F1CA-1AE1-404D-8720-4B06C4E5DE25}"/>
              </a:ext>
            </a:extLst>
          </p:cNvPr>
          <p:cNvSpPr txBox="1"/>
          <p:nvPr/>
        </p:nvSpPr>
        <p:spPr>
          <a:xfrm>
            <a:off x="216555" y="943787"/>
            <a:ext cx="8297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u="none" strike="noStrike" dirty="0"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 to run Oct 2022 to March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Arial" panose="020B0604020202020204" pitchFamily="34" charset="0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E12-19-006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200" i="1" dirty="0">
                <a:effectLst/>
                <a:latin typeface="Arial" panose="020B0604020202020204" pitchFamily="34" charset="0"/>
              </a:rPr>
              <a:t>Study of the L–T Separated Pion Electroproduction Cross Section at 11 GeV and Measurement of the                  Charged Pion Form Factor to High Q</a:t>
            </a:r>
            <a:r>
              <a:rPr lang="en-US" sz="1200" i="1" baseline="30000" dirty="0">
                <a:effectLst/>
                <a:latin typeface="Arial" panose="020B0604020202020204" pitchFamily="34" charset="0"/>
              </a:rPr>
              <a:t>2</a:t>
            </a:r>
            <a:r>
              <a:rPr lang="en-US" sz="1200" i="1" dirty="0">
                <a:effectLst/>
                <a:latin typeface="Arial" panose="020B0604020202020204" pitchFamily="34" charset="0"/>
              </a:rPr>
              <a:t>  </a:t>
            </a:r>
            <a:r>
              <a:rPr lang="en-US" sz="1200" dirty="0">
                <a:effectLst/>
                <a:latin typeface="Arial" panose="020B0604020202020204" pitchFamily="34" charset="0"/>
              </a:rPr>
              <a:t>(Continuation of experiment with high  epsilon kinematics)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4"/>
              </a:rPr>
              <a:t>E12-10-003</a:t>
            </a:r>
            <a:r>
              <a:rPr lang="en-US" sz="12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Deuteron Electro-Disintegration at Very High Missing Momentum (complete the experiment)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F2E28B-454B-4497-91BB-759F05092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9767" y="3862787"/>
            <a:ext cx="3583530" cy="2674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1D3ECF-7C7A-4185-82F6-1D055E186A79}"/>
              </a:ext>
            </a:extLst>
          </p:cNvPr>
          <p:cNvSpPr txBox="1"/>
          <p:nvPr/>
        </p:nvSpPr>
        <p:spPr>
          <a:xfrm>
            <a:off x="216555" y="1980262"/>
            <a:ext cx="4973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Options of experiments to install after March 2023</a:t>
            </a:r>
          </a:p>
          <a:p>
            <a:pPr marL="111125" indent="-111125">
              <a:buFont typeface="+mj-lt"/>
              <a:buAutoNum type="arabicPeriod"/>
            </a:pPr>
            <a:r>
              <a:rPr lang="en-US" dirty="0"/>
              <a:t> Standard SHMS/HMS </a:t>
            </a:r>
          </a:p>
          <a:p>
            <a:pPr marL="396875" lvl="1" indent="-53975">
              <a:buFont typeface="Arial" panose="020B0604020202020204" pitchFamily="34" charset="0"/>
              <a:buChar char="•"/>
            </a:pPr>
            <a:r>
              <a:rPr lang="en-US" dirty="0"/>
              <a:t>  </a:t>
            </a:r>
            <a:r>
              <a:rPr lang="en-US" sz="14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6"/>
              </a:rPr>
              <a:t>E12-06-104</a:t>
            </a:r>
            <a:r>
              <a:rPr lang="en-US" sz="14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R=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en-US" sz="1400" b="0" i="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en-US" sz="1400" b="0" i="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SIDIS</a:t>
            </a:r>
          </a:p>
          <a:p>
            <a:pPr marL="396875" lvl="1" indent="-53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sz="140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7"/>
              </a:rPr>
              <a:t>E12-11-107</a:t>
            </a:r>
            <a:r>
              <a:rPr lang="en-US" sz="140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Spectator tagged DIS d(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e,e’p</a:t>
            </a:r>
            <a:r>
              <a:rPr lang="en-US" sz="1400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marL="342900" lvl="1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 Install Large Angle Detector</a:t>
            </a:r>
          </a:p>
          <a:p>
            <a:pPr marL="342900" lvl="1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	             HMS/SHMS detect electron </a:t>
            </a:r>
            <a:endParaRPr lang="en-US" sz="14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00C2332-F036-4A47-9C2E-8C0E726934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650" y="3679349"/>
          <a:ext cx="7886700" cy="64389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20486365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br>
                        <a:rPr lang="en-US" u="none" strike="noStrike" dirty="0">
                          <a:solidFill>
                            <a:srgbClr val="831422"/>
                          </a:solidFill>
                          <a:effectLst/>
                          <a:latin typeface="Arial" panose="020B0604020202020204" pitchFamily="34" charset="0"/>
                          <a:hlinkClick r:id="rId7"/>
                        </a:rPr>
                      </a:br>
                      <a:endParaRPr lang="en-US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649690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4878553E-2987-4F86-8107-041DB3C0F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4218" y="2058319"/>
            <a:ext cx="3394628" cy="18737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FC6F68-B62E-4AD8-95E6-70759D5458C1}"/>
              </a:ext>
            </a:extLst>
          </p:cNvPr>
          <p:cNvSpPr txBox="1"/>
          <p:nvPr/>
        </p:nvSpPr>
        <p:spPr>
          <a:xfrm>
            <a:off x="6474691" y="1795596"/>
            <a:ext cx="1320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Detect proton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C30975-BC5D-4A58-9C00-BF55BF8204B9}"/>
              </a:ext>
            </a:extLst>
          </p:cNvPr>
          <p:cNvCxnSpPr/>
          <p:nvPr/>
        </p:nvCxnSpPr>
        <p:spPr>
          <a:xfrm flipV="1">
            <a:off x="4128655" y="2558473"/>
            <a:ext cx="1607127" cy="6201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05DCDAC-7AE7-4CA4-A8D2-44B65F2D4325}"/>
              </a:ext>
            </a:extLst>
          </p:cNvPr>
          <p:cNvSpPr txBox="1"/>
          <p:nvPr/>
        </p:nvSpPr>
        <p:spPr>
          <a:xfrm>
            <a:off x="308919" y="3679349"/>
            <a:ext cx="51128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HMS with Neutral Particle Spectrometer (NPS) </a:t>
            </a:r>
          </a:p>
          <a:p>
            <a:pPr marL="341313" lvl="1" indent="120650">
              <a:buFont typeface="Arial" panose="020B0604020202020204" pitchFamily="34" charset="0"/>
              <a:buChar char="•"/>
            </a:pPr>
            <a:r>
              <a:rPr lang="en-US" dirty="0"/>
              <a:t>NPS </a:t>
            </a:r>
          </a:p>
          <a:p>
            <a:pPr marL="798513" lvl="3" indent="231775">
              <a:buFont typeface="Arial" panose="020B0604020202020204" pitchFamily="34" charset="0"/>
              <a:buChar char="•"/>
            </a:pPr>
            <a:r>
              <a:rPr lang="en-US" dirty="0"/>
              <a:t>Magnet with calorimeter</a:t>
            </a:r>
          </a:p>
          <a:p>
            <a:pPr marL="798513" lvl="3" indent="231775">
              <a:buFont typeface="Arial" panose="020B0604020202020204" pitchFamily="34" charset="0"/>
              <a:buChar char="•"/>
            </a:pPr>
            <a:r>
              <a:rPr lang="en-US" dirty="0"/>
              <a:t>Calorimeter to detect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and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baseline="30000" dirty="0"/>
              <a:t>0</a:t>
            </a:r>
          </a:p>
          <a:p>
            <a:pPr marL="798513" lvl="3" indent="231775">
              <a:buFont typeface="Arial" panose="020B0604020202020204" pitchFamily="34" charset="0"/>
              <a:buChar char="•"/>
            </a:pPr>
            <a:r>
              <a:rPr lang="en-US" dirty="0"/>
              <a:t>Remove the SHMS HB magnet</a:t>
            </a:r>
          </a:p>
          <a:p>
            <a:pPr marL="341313" lvl="1" indent="231775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9"/>
              </a:rPr>
              <a:t>E12-13-010</a:t>
            </a:r>
            <a:r>
              <a:rPr lang="en-US" sz="1400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u="none" strike="noStrike" dirty="0">
                <a:effectLst/>
                <a:latin typeface="Arial" panose="020B0604020202020204" pitchFamily="34" charset="0"/>
              </a:rPr>
              <a:t>is two experiments</a:t>
            </a:r>
          </a:p>
          <a:p>
            <a:pPr marL="798513" lvl="3" indent="231775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Exclusive Deeply Virtual Compton </a:t>
            </a:r>
          </a:p>
          <a:p>
            <a:pPr marL="798513" lvl="3" indent="231775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en-US" sz="1600" b="0" i="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</a:t>
            </a:r>
            <a:r>
              <a:rPr lang="en-US" sz="16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and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en-US" sz="1600" b="0" i="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measured in e</a:t>
            </a:r>
            <a:r>
              <a:rPr lang="en-US" sz="1600" dirty="0">
                <a:solidFill>
                  <a:srgbClr val="000000"/>
                </a:solidFill>
              </a:rPr>
              <a:t>xclusive </a:t>
            </a:r>
            <a:r>
              <a:rPr lang="en-US" sz="1600" dirty="0">
                <a:latin typeface="Symbol" panose="05050102010706020507" pitchFamily="18" charset="2"/>
              </a:rPr>
              <a:t>p</a:t>
            </a:r>
            <a:r>
              <a:rPr lang="en-US" sz="1600" baseline="30000" dirty="0"/>
              <a:t>0 </a:t>
            </a:r>
            <a:r>
              <a:rPr lang="en-US" sz="1600" dirty="0"/>
              <a:t>production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731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FB31-CD96-DE41-AB3E-3E0FB4109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54964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Hall-B Physics Highlights from FY21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56E3-71F9-4B4F-8D4F-5FAB0AE1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56ADF2-B9FB-7D4E-AFFA-259DBDCC7CBE}" type="datetime1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5/31/22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44B15-0C69-F04F-BBFA-2886F219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Hall B highlights and plans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4FFF8-C19F-7546-AAD5-A1417710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CC718D9-F51A-BD44-A906-EE11676502A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1DABAA-FF41-D942-A644-962C2861184D}"/>
                  </a:ext>
                </a:extLst>
              </p:cNvPr>
              <p:cNvSpPr txBox="1"/>
              <p:nvPr/>
            </p:nvSpPr>
            <p:spPr>
              <a:xfrm>
                <a:off x="171356" y="1481433"/>
                <a:ext cx="4197968" cy="1426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</a:rPr>
                  <a:t>T.B. Hayward et al. (CLAS Collaboration), “Observation of Beam Spin Asymmetries in the Process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sSup>
                      <m:sSup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</a:rPr>
                  <a:t> with CLAS12", 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  <a:hlinkClick r:id="rId2"/>
                  </a:rPr>
                  <a:t>Phys. Rev. Lett. 126, 152501 (2021)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</a:rPr>
                  <a:t>.</a:t>
                </a:r>
              </a:p>
              <a:p>
                <a:pPr marL="129779" indent="-129779" defTabSz="685800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Direct extraction of twist-3 collinear PDF </a:t>
                </a:r>
                <a14:m>
                  <m:oMath xmlns:m="http://schemas.openxmlformats.org/officeDocument/2006/math">
                    <m:r>
                      <a:rPr lang="en-US" sz="10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d>
                      <m:dPr>
                        <m:ctrlPr>
                          <a:rPr lang="en-US" sz="10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𝐿𝑈</m:t>
                        </m:r>
                      </m:sub>
                      <m:sup>
                        <m:func>
                          <m:funcPr>
                            <m:ctrlP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05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10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0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105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05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sup>
                    </m:sSubSup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0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10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0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05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 –  provides information about the interaction between gluons and quarks. </a:t>
                </a:r>
              </a:p>
              <a:p>
                <a:pPr marL="129779" indent="-129779" defTabSz="685800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The first ever signal sensitive to the helicity-dependent two-pion fragmentation function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sz="10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10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5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𝐿𝑈</m:t>
                            </m:r>
                          </m:sub>
                          <m:sup>
                            <m:func>
                              <m:funcPr>
                                <m:ctrlPr>
                                  <a:rPr lang="en-US" sz="10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05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10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05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05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sz="10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05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05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sz="105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⊥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0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sup>
                        </m:sSubSup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10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sz="10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105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1DABAA-FF41-D942-A644-962C28611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56" y="1481433"/>
                <a:ext cx="4197968" cy="1426416"/>
              </a:xfrm>
              <a:prstGeom prst="rect">
                <a:avLst/>
              </a:prstGeom>
              <a:blipFill>
                <a:blip r:embed="rId3"/>
                <a:stretch>
                  <a:fillRect r="-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4E90140-E7C7-4643-8427-0D5A234B67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336" y="1323854"/>
            <a:ext cx="1586246" cy="891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0A9D7E-DD22-F148-9961-0A610E99DD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396" y="1132567"/>
            <a:ext cx="1895245" cy="1234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F115EC-5367-AD42-93BC-F1F50B0C8F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74"/>
          <a:stretch/>
        </p:blipFill>
        <p:spPr>
          <a:xfrm rot="5400000">
            <a:off x="7447393" y="3201290"/>
            <a:ext cx="1055996" cy="1714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2D1B1B-28DF-704C-AA5E-6BCEE8BBAC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"/>
          <a:stretch/>
        </p:blipFill>
        <p:spPr>
          <a:xfrm rot="5400000">
            <a:off x="7477048" y="4269860"/>
            <a:ext cx="1047905" cy="1714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D571E7D-0230-5449-A6F1-F4923396B2A2}"/>
              </a:ext>
            </a:extLst>
          </p:cNvPr>
          <p:cNvGrpSpPr>
            <a:grpSpLocks noChangeAspect="1"/>
          </p:cNvGrpSpPr>
          <p:nvPr/>
        </p:nvGrpSpPr>
        <p:grpSpPr>
          <a:xfrm>
            <a:off x="3948224" y="3669166"/>
            <a:ext cx="3001640" cy="891540"/>
            <a:chOff x="740290" y="2283246"/>
            <a:chExt cx="3879705" cy="1152341"/>
          </a:xfrm>
        </p:grpSpPr>
        <p:pic>
          <p:nvPicPr>
            <p:cNvPr id="16" name="Picture 30" descr="tcs">
              <a:extLst>
                <a:ext uri="{FF2B5EF4-FFF2-40B4-BE49-F238E27FC236}">
                  <a16:creationId xmlns:a16="http://schemas.microsoft.com/office/drawing/2014/main" id="{A54949D2-8C30-0345-87E4-13830DEA3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290" y="2338307"/>
              <a:ext cx="1303614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id="{4A8188C1-C881-A340-83CF-5C30AA75D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7650" y="2338306"/>
              <a:ext cx="587713" cy="28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685800">
                <a:spcBef>
                  <a:spcPct val="50000"/>
                </a:spcBef>
              </a:pPr>
              <a:r>
                <a:rPr lang="en-US" sz="825" dirty="0">
                  <a:solidFill>
                    <a:prstClr val="black"/>
                  </a:solidFill>
                </a:rPr>
                <a:t>TCS</a:t>
              </a:r>
            </a:p>
          </p:txBody>
        </p: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id="{68E571F3-1FA3-3749-B968-973F4BF8C0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4671" y="2283246"/>
              <a:ext cx="1699799" cy="28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685800">
                <a:spcBef>
                  <a:spcPct val="50000"/>
                </a:spcBef>
              </a:pPr>
              <a:r>
                <a:rPr lang="en-US" sz="825" dirty="0">
                  <a:solidFill>
                    <a:prstClr val="black"/>
                  </a:solidFill>
                </a:rPr>
                <a:t>Bethe-</a:t>
              </a:r>
              <a:r>
                <a:rPr lang="en-US" sz="825" dirty="0" err="1">
                  <a:solidFill>
                    <a:prstClr val="black"/>
                  </a:solidFill>
                </a:rPr>
                <a:t>Heitler</a:t>
              </a:r>
              <a:r>
                <a:rPr lang="en-US" sz="825" dirty="0">
                  <a:solidFill>
                    <a:prstClr val="black"/>
                  </a:solidFill>
                </a:rPr>
                <a:t> (BH)</a:t>
              </a:r>
            </a:p>
          </p:txBody>
        </p:sp>
        <p:sp>
          <p:nvSpPr>
            <p:cNvPr id="19" name="Text Box 23">
              <a:extLst>
                <a:ext uri="{FF2B5EF4-FFF2-40B4-BE49-F238E27FC236}">
                  <a16:creationId xmlns:a16="http://schemas.microsoft.com/office/drawing/2014/main" id="{3E0E6149-5BC7-DF4F-B22A-10EEA5CBF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0044" y="2846209"/>
              <a:ext cx="253951" cy="477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685800">
                <a:spcBef>
                  <a:spcPct val="50000"/>
                </a:spcBef>
              </a:pPr>
              <a:r>
                <a:rPr lang="en-US" sz="1800" dirty="0">
                  <a:solidFill>
                    <a:prstClr val="black"/>
                  </a:solidFill>
                </a:rPr>
                <a:t>+</a:t>
              </a:r>
            </a:p>
          </p:txBody>
        </p:sp>
        <p:pic>
          <p:nvPicPr>
            <p:cNvPr id="20" name="Picture 29" descr="bh">
              <a:extLst>
                <a:ext uri="{FF2B5EF4-FFF2-40B4-BE49-F238E27FC236}">
                  <a16:creationId xmlns:a16="http://schemas.microsoft.com/office/drawing/2014/main" id="{40BBB8E6-3E98-2E4A-B089-94BD59FC1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146" y="2610858"/>
              <a:ext cx="2290849" cy="68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86FFF1-C45A-4C47-9ABD-0B3D6DD0B0EB}"/>
              </a:ext>
            </a:extLst>
          </p:cNvPr>
          <p:cNvGrpSpPr>
            <a:grpSpLocks noChangeAspect="1"/>
          </p:cNvGrpSpPr>
          <p:nvPr/>
        </p:nvGrpSpPr>
        <p:grpSpPr>
          <a:xfrm>
            <a:off x="3939918" y="4572805"/>
            <a:ext cx="3096158" cy="1028700"/>
            <a:chOff x="162239" y="3144423"/>
            <a:chExt cx="4953854" cy="1645920"/>
          </a:xfrm>
        </p:grpSpPr>
        <p:pic>
          <p:nvPicPr>
            <p:cNvPr id="22" name="Picture 21" descr="tcs_xs.tiff">
              <a:extLst>
                <a:ext uri="{FF2B5EF4-FFF2-40B4-BE49-F238E27FC236}">
                  <a16:creationId xmlns:a16="http://schemas.microsoft.com/office/drawing/2014/main" id="{72B4C74E-2DC1-C547-9AB5-A07219A47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53" b="3405"/>
            <a:stretch/>
          </p:blipFill>
          <p:spPr>
            <a:xfrm>
              <a:off x="262021" y="3144423"/>
              <a:ext cx="4854072" cy="164592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9EFA73E-9378-384B-8636-175185CD9146}"/>
                </a:ext>
              </a:extLst>
            </p:cNvPr>
            <p:cNvSpPr/>
            <p:nvPr/>
          </p:nvSpPr>
          <p:spPr>
            <a:xfrm>
              <a:off x="1197487" y="3982623"/>
              <a:ext cx="381000" cy="381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4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A1628FF-0468-AB48-B192-8096E5AF8BBD}"/>
                </a:ext>
              </a:extLst>
            </p:cNvPr>
            <p:cNvSpPr txBox="1"/>
            <p:nvPr/>
          </p:nvSpPr>
          <p:spPr>
            <a:xfrm>
              <a:off x="162239" y="4015711"/>
              <a:ext cx="1014626" cy="53553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525" dirty="0">
                  <a:solidFill>
                    <a:prstClr val="black"/>
                  </a:solidFill>
                  <a:latin typeface="Calibri" panose="020F0502020204030204"/>
                </a:rPr>
                <a:t>Incoming photon polarization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B785B10-E8BD-324F-A072-7786B3F6E83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454" y="2199695"/>
            <a:ext cx="2576810" cy="822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50D3C6B-7EC4-1541-B464-E7E38246D487}"/>
                  </a:ext>
                </a:extLst>
              </p:cNvPr>
              <p:cNvSpPr/>
              <p:nvPr/>
            </p:nvSpPr>
            <p:spPr>
              <a:xfrm>
                <a:off x="168739" y="3449493"/>
                <a:ext cx="3885539" cy="2097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/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</a:rPr>
                  <a:t>P. </a:t>
                </a:r>
                <a:r>
                  <a:rPr lang="en-US" sz="1200" i="1" dirty="0" err="1">
                    <a:solidFill>
                      <a:prstClr val="black"/>
                    </a:solidFill>
                    <a:latin typeface="Calibri" panose="020F0502020204030204"/>
                  </a:rPr>
                  <a:t>Chatagnon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</a:rPr>
                  <a:t> et al. (CLAS Collaboration), "First-time Measurement of </a:t>
                </a:r>
                <a:r>
                  <a:rPr lang="en-US" sz="1200" i="1" dirty="0" err="1">
                    <a:solidFill>
                      <a:prstClr val="black"/>
                    </a:solidFill>
                    <a:latin typeface="Calibri" panose="020F0502020204030204"/>
                  </a:rPr>
                  <a:t>Timelike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</a:rPr>
                  <a:t> Compton Scattering", 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  <a:hlinkClick r:id="rId12"/>
                  </a:rPr>
                  <a:t>Phys. Rev. Lett. 127, 262501 (2021)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</a:rPr>
                  <a:t>. </a:t>
                </a:r>
              </a:p>
              <a:p>
                <a:pPr defTabSz="685800"/>
                <a:r>
                  <a:rPr lang="en-US" sz="1200" b="1" i="1" dirty="0">
                    <a:solidFill>
                      <a:prstClr val="black"/>
                    </a:solidFill>
                    <a:latin typeface="Calibri" panose="020F0502020204030204"/>
                  </a:rPr>
                  <a:t>First ever measurement of the TCS process</a:t>
                </a:r>
              </a:p>
              <a:p>
                <a:pPr marL="133350" indent="-133350" defTabSz="685800">
                  <a:spcBef>
                    <a:spcPts val="450"/>
                  </a:spcBef>
                  <a:buFont typeface="Arial"/>
                  <a:buChar char="•"/>
                </a:pP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The beam helicity asymmetry,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0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, accesses the imaginary part of the Compton amplitude, the same way as in DVCS and probes universality of GPDs </a:t>
                </a:r>
              </a:p>
              <a:p>
                <a:pPr marL="133350" indent="-133350" defTabSz="685800">
                  <a:spcBef>
                    <a:spcPts val="450"/>
                  </a:spcBef>
                  <a:buFont typeface="Arial"/>
                  <a:buChar char="•"/>
                </a:pP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The forward-backward asymmetry,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𝐹𝐵</m:t>
                        </m:r>
                      </m:sub>
                    </m:sSub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0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, projects out the real part of the Compton amplitude – direct access to the EM FF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sup>
                    </m:sSup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 (D-term) that relates to mechanical properties of the nucleon (quark pressure distribution inside the nucleon).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50D3C6B-7EC4-1541-B464-E7E38246D4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39" y="3449493"/>
                <a:ext cx="3885539" cy="2097882"/>
              </a:xfrm>
              <a:prstGeom prst="rect">
                <a:avLst/>
              </a:prstGeom>
              <a:blipFill>
                <a:blip r:embed="rId13"/>
                <a:stretch>
                  <a:fillRect b="-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6223E7B1-0747-2843-A71F-74571FD6A8F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943" y="2339794"/>
            <a:ext cx="1901698" cy="1097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8EF425-CFA9-DC4D-9F2D-C8EF9ECC628F}"/>
                  </a:ext>
                </a:extLst>
              </p:cNvPr>
              <p:cNvSpPr txBox="1"/>
              <p:nvPr/>
            </p:nvSpPr>
            <p:spPr>
              <a:xfrm>
                <a:off x="7425289" y="4279839"/>
                <a:ext cx="59708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105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Im</m:t>
                      </m:r>
                      <m:r>
                        <a:rPr lang="en-US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</m:oMath>
                  </m:oMathPara>
                </a14:m>
                <a:endParaRPr lang="en-US"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8EF425-CFA9-DC4D-9F2D-C8EF9ECC6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289" y="4279839"/>
                <a:ext cx="597087" cy="25391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7E4A7E6-CD39-814F-8103-F61D5A041A4D}"/>
                  </a:ext>
                </a:extLst>
              </p:cNvPr>
              <p:cNvSpPr txBox="1"/>
              <p:nvPr/>
            </p:nvSpPr>
            <p:spPr>
              <a:xfrm>
                <a:off x="7422512" y="5446311"/>
                <a:ext cx="404406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105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</m:t>
                      </m:r>
                      <m:r>
                        <a:rPr lang="en-US" sz="10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</m:oMath>
                  </m:oMathPara>
                </a14:m>
                <a:endParaRPr lang="en-US"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7E4A7E6-CD39-814F-8103-F61D5A041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512" y="5446311"/>
                <a:ext cx="404406" cy="161583"/>
              </a:xfrm>
              <a:prstGeom prst="rect">
                <a:avLst/>
              </a:prstGeom>
              <a:blipFill>
                <a:blip r:embed="rId16"/>
                <a:stretch>
                  <a:fillRect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86AEE1C-E8B8-CF43-804B-99F95732D44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712" y="2848661"/>
            <a:ext cx="1831823" cy="2743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C080F9-2DED-3B47-BADF-FA9E8108D664}"/>
              </a:ext>
            </a:extLst>
          </p:cNvPr>
          <p:cNvSpPr/>
          <p:nvPr/>
        </p:nvSpPr>
        <p:spPr>
          <a:xfrm>
            <a:off x="3947001" y="3359439"/>
            <a:ext cx="2954999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TCS – time-reversal symmetric process to DVCS: incoming photon is real, and the outgoing photon has large time-like </a:t>
            </a:r>
            <a:r>
              <a:rPr lang="en-US" sz="825" dirty="0" err="1">
                <a:solidFill>
                  <a:prstClr val="black"/>
                </a:solidFill>
                <a:latin typeface="Calibri" panose="020F0502020204030204"/>
              </a:rPr>
              <a:t>virtuality</a:t>
            </a:r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7601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560" y="-90264"/>
            <a:ext cx="9144000" cy="1143000"/>
          </a:xfrm>
        </p:spPr>
        <p:txBody>
          <a:bodyPr/>
          <a:lstStyle/>
          <a:p>
            <a:pPr algn="l"/>
            <a:r>
              <a:rPr lang="en-US" sz="4000" dirty="0">
                <a:latin typeface="Calibri"/>
                <a:cs typeface="Calibri"/>
              </a:rPr>
              <a:t>  How to probe </a:t>
            </a:r>
            <a:r>
              <a:rPr lang="en-US" sz="4000">
                <a:latin typeface="Calibri"/>
                <a:cs typeface="Calibri"/>
              </a:rPr>
              <a:t>the nucleons </a:t>
            </a:r>
            <a:r>
              <a:rPr lang="en-US" sz="4000" dirty="0">
                <a:latin typeface="Calibri"/>
                <a:cs typeface="Calibri"/>
              </a:rPr>
              <a:t>/ quarks?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4297" name="Text Box 25"/>
          <p:cNvSpPr txBox="1">
            <a:spLocks noChangeArrowheads="1"/>
          </p:cNvSpPr>
          <p:nvPr/>
        </p:nvSpPr>
        <p:spPr bwMode="auto">
          <a:xfrm>
            <a:off x="5026396" y="639319"/>
            <a:ext cx="4038601" cy="326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3333CC"/>
                </a:solidFill>
                <a:latin typeface="Chalkboard" charset="0"/>
              </a:rPr>
              <a:t>    </a:t>
            </a:r>
            <a:r>
              <a:rPr lang="en-US" sz="2400" i="1" dirty="0">
                <a:solidFill>
                  <a:srgbClr val="3333CC"/>
                </a:solidFill>
                <a:latin typeface="Calibri"/>
                <a:cs typeface="Calibri"/>
              </a:rPr>
              <a:t>    </a:t>
            </a:r>
            <a:endParaRPr lang="en-US" sz="2400" dirty="0">
              <a:solidFill>
                <a:srgbClr val="3333CC"/>
              </a:solidFill>
              <a:latin typeface="Calibri"/>
              <a:cs typeface="Calibri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333CC"/>
                </a:solidFill>
                <a:latin typeface="Calibri"/>
                <a:cs typeface="Calibri"/>
              </a:rPr>
              <a:t>Electron scattering  experiments employ the high momentum point-like electrons, + electromagnetic interactions, 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which are well understood, </a:t>
            </a:r>
            <a:r>
              <a:rPr lang="en-US" sz="2400" dirty="0">
                <a:solidFill>
                  <a:srgbClr val="3333CC"/>
                </a:solidFill>
                <a:latin typeface="Calibri"/>
                <a:cs typeface="Calibri"/>
              </a:rPr>
              <a:t>to probe nuclear structure 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(which isn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ヒラギノ角ゴ ProN W3" charset="0"/>
                <a:cs typeface="Calibri"/>
              </a:rPr>
              <a:t>’t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3333CC"/>
                </a:solidFill>
                <a:latin typeface="Calibri"/>
                <a:cs typeface="Calibri"/>
              </a:rPr>
              <a:t>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3333CC"/>
              </a:solidFill>
              <a:latin typeface="Calibri"/>
              <a:cs typeface="Calibri"/>
            </a:endParaRPr>
          </a:p>
        </p:txBody>
      </p:sp>
      <p:graphicFrame>
        <p:nvGraphicFramePr>
          <p:cNvPr id="54307" name="Object 35"/>
          <p:cNvGraphicFramePr>
            <a:graphicFrameLocks noGrp="1" noChangeAspect="1"/>
          </p:cNvGraphicFramePr>
          <p:nvPr>
            <p:ph sz="quarter" idx="4"/>
            <p:extLst/>
          </p:nvPr>
        </p:nvGraphicFramePr>
        <p:xfrm>
          <a:off x="5044008" y="5733256"/>
          <a:ext cx="32004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Equation" r:id="rId4" imgW="1549796" imgH="419497" progId="Equation.3">
                  <p:embed/>
                </p:oleObj>
              </mc:Choice>
              <mc:Fallback>
                <p:oleObj name="Equation" r:id="rId4" imgW="1549796" imgH="4194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4008" y="5733256"/>
                        <a:ext cx="3200400" cy="823913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313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6280"/>
            <a:ext cx="364172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314" name="Text Box 42"/>
          <p:cNvSpPr txBox="1">
            <a:spLocks noChangeArrowheads="1"/>
          </p:cNvSpPr>
          <p:nvPr/>
        </p:nvSpPr>
        <p:spPr bwMode="auto">
          <a:xfrm>
            <a:off x="207639" y="5948087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8C1C63"/>
                </a:solidFill>
                <a:latin typeface="Calibri"/>
                <a:cs typeface="Calibri"/>
              </a:rPr>
              <a:t>short distance -&gt; large momentum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470" y="4801950"/>
            <a:ext cx="2402821" cy="7208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3469" y="3865723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84" charset="0"/>
                <a:cs typeface="ＭＳ Ｐゴシック" pitchFamily="84" charset="-128"/>
              </a:rPr>
              <a:t>High energy electrons are a great tool for the job!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211960" y="5373216"/>
            <a:ext cx="827584" cy="360040"/>
          </a:xfrm>
          <a:prstGeom prst="straightConnector1">
            <a:avLst/>
          </a:prstGeom>
          <a:noFill/>
          <a:ln w="38100">
            <a:solidFill>
              <a:schemeClr val="tx1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ight Brace 7"/>
          <p:cNvSpPr/>
          <p:nvPr/>
        </p:nvSpPr>
        <p:spPr bwMode="auto">
          <a:xfrm rot="5400000">
            <a:off x="6564795" y="1724237"/>
            <a:ext cx="550913" cy="3816424"/>
          </a:xfrm>
          <a:prstGeom prst="rightBrace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FF0000"/>
              </a:solidFill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589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FB31-CD96-DE41-AB3E-3E0FB4109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54964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Hall-B Experiment in FY21 - HPS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56E3-71F9-4B4F-8D4F-5FAB0AE1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316A42A-BBCF-3540-8348-BBE22CAAA466}" type="datetime1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5/31/22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44B15-0C69-F04F-BBFA-2886F219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Hall B highlights and plans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4FFF8-C19F-7546-AAD5-A1417710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CC718D9-F51A-BD44-A906-EE11676502A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F6A091-832F-8D4C-AD0B-5115CB53AA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780" y="4477985"/>
            <a:ext cx="1556299" cy="11658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4DC447-E13C-7042-937B-3DBAC0065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115050" y="2978189"/>
            <a:ext cx="2931394" cy="2743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6FE93B-FC12-FA4B-A8C3-EDEC708AF7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628" y="857251"/>
            <a:ext cx="1682372" cy="10287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DE4A345-13C9-6143-84E2-CB360B392DC7}"/>
              </a:ext>
            </a:extLst>
          </p:cNvPr>
          <p:cNvGrpSpPr>
            <a:grpSpLocks noChangeAspect="1"/>
          </p:cNvGrpSpPr>
          <p:nvPr/>
        </p:nvGrpSpPr>
        <p:grpSpPr>
          <a:xfrm>
            <a:off x="309905" y="4081341"/>
            <a:ext cx="2109356" cy="1577340"/>
            <a:chOff x="556005" y="266142"/>
            <a:chExt cx="7825995" cy="585216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52FD78C-3DB9-4145-BE9F-D1B2FE41BD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6005" y="266142"/>
              <a:ext cx="7825995" cy="585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9BD1433-C454-5D47-B8A3-AB1C38A794E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57522" y="931059"/>
              <a:ext cx="3842601" cy="117163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80000"/>
                </a:lnSpc>
              </a:pPr>
              <a:r>
                <a:rPr lang="en-US" sz="600" b="1" dirty="0">
                  <a:solidFill>
                    <a:srgbClr val="FFFF00"/>
                  </a:solidFill>
                  <a:latin typeface="Calibri" panose="020F0502020204030204"/>
                </a:rPr>
                <a:t>Beam’s Eye View of the SVT inside the vacuum chamber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28082EC-1144-A540-AEF5-F0E53F93959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56005" y="4647678"/>
              <a:ext cx="5690876" cy="1445688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80000"/>
                </a:lnSpc>
              </a:pPr>
              <a:r>
                <a:rPr lang="en-US" sz="600" b="1" dirty="0">
                  <a:solidFill>
                    <a:srgbClr val="FFFF00"/>
                  </a:solidFill>
                  <a:latin typeface="Calibri" panose="020F0502020204030204"/>
                </a:rPr>
                <a:t>Si Layer I is only 5 cm from W target and has only 1 mm gap between top and bottom modules for ~10</a:t>
              </a:r>
              <a:r>
                <a:rPr lang="en-US" sz="600" b="1" baseline="30000" dirty="0">
                  <a:solidFill>
                    <a:srgbClr val="FFFF00"/>
                  </a:solidFill>
                  <a:latin typeface="Calibri" panose="020F0502020204030204"/>
                </a:rPr>
                <a:t>12</a:t>
              </a:r>
              <a:r>
                <a:rPr lang="en-US" sz="600" b="1" dirty="0">
                  <a:solidFill>
                    <a:srgbClr val="FFFF00"/>
                  </a:solidFill>
                  <a:latin typeface="Calibri" panose="020F0502020204030204"/>
                </a:rPr>
                <a:t>/sec electrons go through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97C7959-8FB3-C14E-9AE5-EFE7CF58B3C7}"/>
                </a:ext>
              </a:extLst>
            </p:cNvPr>
            <p:cNvCxnSpPr>
              <a:cxnSpLocks/>
              <a:stCxn id="36" idx="0"/>
            </p:cNvCxnSpPr>
            <p:nvPr/>
          </p:nvCxnSpPr>
          <p:spPr>
            <a:xfrm flipV="1">
              <a:off x="3401445" y="3188252"/>
              <a:ext cx="1400672" cy="1459426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F0A6C6B-81BD-3E4C-9FD3-83225451FD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42" y="2803172"/>
            <a:ext cx="2540237" cy="137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01BC45-C64C-3C4B-8271-9852AAF65F68}"/>
                  </a:ext>
                </a:extLst>
              </p:cNvPr>
              <p:cNvSpPr txBox="1"/>
              <p:nvPr/>
            </p:nvSpPr>
            <p:spPr>
              <a:xfrm>
                <a:off x="32571" y="1323800"/>
                <a:ext cx="5453829" cy="1763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3350" indent="-133350" defTabSz="68580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Experiment searches for dark matter force carrier, a heavy or dark photon,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, over a wide range of couplings,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120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, masses,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20 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&lt;220 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.</a:t>
                </a:r>
              </a:p>
              <a:p>
                <a:pPr marL="133350" indent="-133350" defTabSz="685800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HPS uses a compact spectrometer in downstream alcove of Hall-B to detect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 pairs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 decay radiated in electron scattering off tungsten target.</a:t>
                </a:r>
              </a:p>
              <a:p>
                <a:pPr marL="133350" indent="-133350" defTabSz="685800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Experiment is 40% complete and with available data  will be able to expect to explore a new, uncharted territory of mass and coupling using a displaced vertex search method.</a:t>
                </a:r>
              </a:p>
              <a:p>
                <a:pPr marL="133350" indent="-133350" defTabSz="685800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01BC45-C64C-3C4B-8271-9852AAF65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1" y="1323800"/>
                <a:ext cx="5453829" cy="17632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C737C54-D4AF-1B48-B170-2C7981C9A6CA}"/>
              </a:ext>
            </a:extLst>
          </p:cNvPr>
          <p:cNvSpPr txBox="1"/>
          <p:nvPr/>
        </p:nvSpPr>
        <p:spPr>
          <a:xfrm>
            <a:off x="547851" y="2985448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HPS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8F8F11-ABB3-9749-A6AC-3728EA5EE84F}"/>
                  </a:ext>
                </a:extLst>
              </p:cNvPr>
              <p:cNvSpPr txBox="1"/>
              <p:nvPr/>
            </p:nvSpPr>
            <p:spPr>
              <a:xfrm>
                <a:off x="2670578" y="2822340"/>
                <a:ext cx="1837751" cy="1528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91679" indent="-91679" defTabSz="685800">
                  <a:spcBef>
                    <a:spcPts val="225"/>
                  </a:spcBef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prstClr val="black"/>
                    </a:solidFill>
                    <a:latin typeface="Calibri" panose="020F0502020204030204"/>
                  </a:rPr>
                  <a:t>Compact, forward spectrometer consist of SVT, a hodoscope and a calorimeter.</a:t>
                </a:r>
              </a:p>
              <a:p>
                <a:pPr marL="91679" indent="-91679" defTabSz="685800">
                  <a:spcBef>
                    <a:spcPts val="225"/>
                  </a:spcBef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prstClr val="black"/>
                    </a:solidFill>
                    <a:latin typeface="Calibri" panose="020F0502020204030204"/>
                  </a:rPr>
                  <a:t>SVT and the hodoscope are inside the vacuum chamber in the magnet bore.</a:t>
                </a:r>
              </a:p>
              <a:p>
                <a:pPr marL="91679" indent="-91679" defTabSz="685800">
                  <a:spcBef>
                    <a:spcPts val="225"/>
                  </a:spcBef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prstClr val="black"/>
                    </a:solidFill>
                    <a:latin typeface="Calibri" panose="020F0502020204030204"/>
                  </a:rPr>
                  <a:t>The edge of the firs layer of the tracker is only 500 </a:t>
                </a:r>
                <a:r>
                  <a:rPr lang="en-US" sz="900" dirty="0">
                    <a:solidFill>
                      <a:prstClr val="black"/>
                    </a:solidFill>
                    <a:latin typeface="Symbol" pitchFamily="2" charset="2"/>
                  </a:rPr>
                  <a:t>m</a:t>
                </a:r>
                <a:r>
                  <a:rPr lang="en-US" sz="900" dirty="0">
                    <a:solidFill>
                      <a:prstClr val="black"/>
                    </a:solidFill>
                    <a:latin typeface="Calibri" panose="020F0502020204030204"/>
                  </a:rPr>
                  <a:t>m from the beam plane, providing detection of electrons at </a:t>
                </a:r>
                <a14:m>
                  <m:oMath xmlns:m="http://schemas.openxmlformats.org/officeDocument/2006/math">
                    <m:r>
                      <a:rPr lang="en-US" sz="9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~15</m:t>
                    </m:r>
                  </m:oMath>
                </a14:m>
                <a:r>
                  <a:rPr lang="en-US" sz="9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900" dirty="0" err="1">
                    <a:solidFill>
                      <a:prstClr val="black"/>
                    </a:solidFill>
                    <a:latin typeface="Calibri" panose="020F0502020204030204"/>
                  </a:rPr>
                  <a:t>mrad</a:t>
                </a:r>
                <a:r>
                  <a:rPr lang="en-US" sz="900" dirty="0">
                    <a:solidFill>
                      <a:prstClr val="black"/>
                    </a:solidFill>
                    <a:latin typeface="Calibri" panose="020F0502020204030204"/>
                  </a:rPr>
                  <a:t> angles.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8F8F11-ABB3-9749-A6AC-3728EA5EE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578" y="2822340"/>
                <a:ext cx="1837751" cy="15286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70023E6-84E6-F74C-A05C-F5CA931E62A0}"/>
              </a:ext>
            </a:extLst>
          </p:cNvPr>
          <p:cNvGrpSpPr/>
          <p:nvPr/>
        </p:nvGrpSpPr>
        <p:grpSpPr>
          <a:xfrm>
            <a:off x="5488004" y="1559897"/>
            <a:ext cx="1851654" cy="1097280"/>
            <a:chOff x="7090177" y="621743"/>
            <a:chExt cx="2468871" cy="1463040"/>
          </a:xfrm>
        </p:grpSpPr>
        <p:pic>
          <p:nvPicPr>
            <p:cNvPr id="20" name="Google Shape;241;p25">
              <a:extLst>
                <a:ext uri="{FF2B5EF4-FFF2-40B4-BE49-F238E27FC236}">
                  <a16:creationId xmlns:a16="http://schemas.microsoft.com/office/drawing/2014/main" id="{0CB377CA-4B08-D847-B716-C16F5EDE53B8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8278" y="621743"/>
              <a:ext cx="1622360" cy="1463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EED91FA-2BA0-B846-9F08-64EAC4109A85}"/>
                </a:ext>
              </a:extLst>
            </p:cNvPr>
            <p:cNvSpPr/>
            <p:nvPr/>
          </p:nvSpPr>
          <p:spPr>
            <a:xfrm>
              <a:off x="8936610" y="685801"/>
              <a:ext cx="537328" cy="541846"/>
            </a:xfrm>
            <a:prstGeom prst="ellipse">
              <a:avLst/>
            </a:prstGeom>
            <a:noFill/>
            <a:ln w="1905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4A6D9D-F575-1E48-8195-9747AE88D39E}"/>
                </a:ext>
              </a:extLst>
            </p:cNvPr>
            <p:cNvSpPr txBox="1"/>
            <p:nvPr/>
          </p:nvSpPr>
          <p:spPr>
            <a:xfrm>
              <a:off x="9071307" y="802086"/>
              <a:ext cx="48774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FF40FF"/>
                  </a:solidFill>
                  <a:latin typeface="Calibri" panose="020F0502020204030204"/>
                </a:rPr>
                <a:t>SM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9C04084-E408-5F4E-A0A1-DBA50596BD38}"/>
                </a:ext>
              </a:extLst>
            </p:cNvPr>
            <p:cNvSpPr/>
            <p:nvPr/>
          </p:nvSpPr>
          <p:spPr>
            <a:xfrm>
              <a:off x="7139425" y="685801"/>
              <a:ext cx="609408" cy="54184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1A78DC-1579-EC4A-9385-E5BF8C4048F7}"/>
                </a:ext>
              </a:extLst>
            </p:cNvPr>
            <p:cNvSpPr txBox="1"/>
            <p:nvPr/>
          </p:nvSpPr>
          <p:spPr>
            <a:xfrm>
              <a:off x="7090177" y="811404"/>
              <a:ext cx="44499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srgbClr val="FF0000"/>
                  </a:solidFill>
                  <a:latin typeface="Calibri" panose="020F0502020204030204"/>
                </a:rPr>
                <a:t>DS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12D71F-DF2F-C049-9334-82F8CAD4B882}"/>
                  </a:ext>
                </a:extLst>
              </p:cNvPr>
              <p:cNvSpPr txBox="1"/>
              <p:nvPr/>
            </p:nvSpPr>
            <p:spPr>
              <a:xfrm>
                <a:off x="6921100" y="2686767"/>
                <a:ext cx="19063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Parameter space in mass and coupling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 search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12D71F-DF2F-C049-9334-82F8CAD4B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1100" y="2686767"/>
                <a:ext cx="1906328" cy="461665"/>
              </a:xfrm>
              <a:prstGeom prst="rect">
                <a:avLst/>
              </a:prstGeom>
              <a:blipFill>
                <a:blip r:embed="rId10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BD529C12-3014-9941-9E90-73A6CB7BC04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4738" y="3248303"/>
            <a:ext cx="1174898" cy="838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0F4DA7-7B4D-574E-A749-79A4D8C5AFB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5706" y="4494239"/>
            <a:ext cx="1231637" cy="914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9DDC1B-14A8-C447-81E6-BDEAD5C60E4D}"/>
              </a:ext>
            </a:extLst>
          </p:cNvPr>
          <p:cNvSpPr txBox="1"/>
          <p:nvPr/>
        </p:nvSpPr>
        <p:spPr>
          <a:xfrm>
            <a:off x="4732066" y="2865172"/>
            <a:ext cx="1527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Two search strategies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84EAE1-ED7D-E14B-BE39-555BB78841B8}"/>
                  </a:ext>
                </a:extLst>
              </p:cNvPr>
              <p:cNvSpPr txBox="1"/>
              <p:nvPr/>
            </p:nvSpPr>
            <p:spPr>
              <a:xfrm>
                <a:off x="5539766" y="1249762"/>
                <a:ext cx="1953116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825" dirty="0">
                    <a:solidFill>
                      <a:prstClr val="black"/>
                    </a:solidFill>
                    <a:latin typeface="Calibri" panose="020F0502020204030204"/>
                  </a:rPr>
                  <a:t>Kinetic mixing between Dark Sector photon,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82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82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82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825" dirty="0">
                    <a:solidFill>
                      <a:prstClr val="black"/>
                    </a:solidFill>
                    <a:latin typeface="Calibri" panose="020F0502020204030204"/>
                  </a:rPr>
                  <a:t>, and the Standard Model 𝛄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84EAE1-ED7D-E14B-BE39-555BB7884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766" y="1249762"/>
                <a:ext cx="1953116" cy="346249"/>
              </a:xfrm>
              <a:prstGeom prst="rect">
                <a:avLst/>
              </a:prstGeom>
              <a:blipFill>
                <a:blip r:embed="rId1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1220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FB31-CD96-DE41-AB3E-3E0FB4109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54964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Hall-B Experiments in FY22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56E3-71F9-4B4F-8D4F-5FAB0AE1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A931EAC-0272-B24A-AF01-07842C88954A}" type="datetime1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5/31/22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44B15-0C69-F04F-BBFA-2886F219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Hall B highlights and plans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4FFF8-C19F-7546-AAD5-A1417710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CC718D9-F51A-BD44-A906-EE11676502A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EC754-39D7-7345-8A45-9D3131B526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442" y="3065477"/>
            <a:ext cx="2751667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FB52CA-35C2-2A4E-AC95-27C974BF4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038" y="4174299"/>
            <a:ext cx="1631264" cy="1303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5782B1-F3D9-4E4F-A36D-F2434C399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742" y="3065477"/>
            <a:ext cx="1851660" cy="1097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EF72DA-F765-1A43-BC6D-3553B9CB7C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7" y="2157458"/>
            <a:ext cx="2031148" cy="1234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004FF3-79A4-9649-85E9-6D3E40B061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15" y="4005953"/>
            <a:ext cx="1406514" cy="1097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343B75-B340-0942-9638-35B726D82B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106" y="3971895"/>
            <a:ext cx="1753688" cy="10972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8F3F8E-8989-0D43-9D25-F1958FB1458C}"/>
              </a:ext>
            </a:extLst>
          </p:cNvPr>
          <p:cNvSpPr/>
          <p:nvPr/>
        </p:nvSpPr>
        <p:spPr>
          <a:xfrm>
            <a:off x="515575" y="1338718"/>
            <a:ext cx="315983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RG-M – two experiments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5A13B8-D043-A54C-8A31-D6A46CE67709}"/>
              </a:ext>
            </a:extLst>
          </p:cNvPr>
          <p:cNvSpPr/>
          <p:nvPr/>
        </p:nvSpPr>
        <p:spPr>
          <a:xfrm>
            <a:off x="4802394" y="1338718"/>
            <a:ext cx="34275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RG-C – seven experiments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EEE0D7-A7DD-A641-AA54-325E44BD4860}"/>
              </a:ext>
            </a:extLst>
          </p:cNvPr>
          <p:cNvSpPr txBox="1"/>
          <p:nvPr/>
        </p:nvSpPr>
        <p:spPr>
          <a:xfrm>
            <a:off x="5041815" y="3726185"/>
            <a:ext cx="7457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b="1" dirty="0">
                <a:solidFill>
                  <a:srgbClr val="E7E6E6"/>
                </a:solidFill>
                <a:latin typeface="Calibri" panose="020F0502020204030204"/>
              </a:rPr>
              <a:t>NMR coils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F017FC-6784-B647-AC8E-D2477D031EDD}"/>
              </a:ext>
            </a:extLst>
          </p:cNvPr>
          <p:cNvSpPr txBox="1"/>
          <p:nvPr/>
        </p:nvSpPr>
        <p:spPr>
          <a:xfrm>
            <a:off x="4372319" y="4127462"/>
            <a:ext cx="13179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b="1" dirty="0">
                <a:solidFill>
                  <a:srgbClr val="E7E6E6"/>
                </a:solidFill>
                <a:latin typeface="Calibri" panose="020F0502020204030204"/>
              </a:rPr>
              <a:t>Ammonia target cell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DD4BD3-3CBE-364A-9A11-BC2CC194D12E}"/>
                  </a:ext>
                </a:extLst>
              </p:cNvPr>
              <p:cNvSpPr txBox="1"/>
              <p:nvPr/>
            </p:nvSpPr>
            <p:spPr>
              <a:xfrm>
                <a:off x="4115827" y="1671813"/>
                <a:ext cx="4881282" cy="1769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9779" indent="-129779" defTabSz="685800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Target single and beam/target double spin asymmetries in proton and neutron DVCS</a:t>
                </a:r>
              </a:p>
              <a:p>
                <a:pPr marL="129779" indent="-129779" defTabSz="685800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Measure spin- and transverse momentum-dependent PDFs (SIDIS</a:t>
                </a:r>
              </a:p>
              <a:p>
                <a:pPr marL="129779" indent="-129779" defTabSz="685800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Inclusive structure functions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 of the proton and deuteron</a:t>
                </a:r>
              </a:p>
              <a:p>
                <a:pPr marL="129779" indent="-129779" defTabSz="685800">
                  <a:buFont typeface="Arial" panose="020B0604020202020204" pitchFamily="34" charset="0"/>
                  <a:buChar char="•"/>
                </a:pP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Flavor tagging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 to extract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 in the valence and moderate-</a:t>
                </a:r>
                <a:r>
                  <a:rPr lang="en-US" sz="1050" i="1" dirty="0">
                    <a:solidFill>
                      <a:prstClr val="black"/>
                    </a:solidFill>
                    <a:latin typeface="Calibri" panose="020F0502020204030204"/>
                    <a:cs typeface="Al Bayan Plain" pitchFamily="2" charset="-78"/>
                  </a:rPr>
                  <a:t>x</a:t>
                </a:r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 sea regions</a:t>
                </a:r>
                <a:endParaRPr lang="en-US" sz="13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>
                  <a:spcBef>
                    <a:spcPts val="450"/>
                  </a:spcBef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Will use longitudinally polarized NH</a:t>
                </a:r>
                <a:r>
                  <a:rPr lang="en-US" sz="1200" baseline="-2500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 and ND</a:t>
                </a:r>
                <a:r>
                  <a:rPr lang="en-US" sz="1200" baseline="-2500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 targets and a 11 GeV polarized beam. Target is undergoing final tests, will be moved to the hall in mid April.</a:t>
                </a:r>
              </a:p>
              <a:p>
                <a:pPr algn="ctr" defTabSz="685800">
                  <a:spcBef>
                    <a:spcPts val="450"/>
                  </a:spcBef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Run is scheduled to start in June for 122 beam days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DD4BD3-3CBE-364A-9A11-BC2CC194D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827" y="1671813"/>
                <a:ext cx="4881282" cy="1769202"/>
              </a:xfrm>
              <a:prstGeom prst="rect">
                <a:avLst/>
              </a:prstGeom>
              <a:blipFill>
                <a:blip r:embed="rId8"/>
                <a:stretch>
                  <a:fillRect t="-719" b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40EE62E-FBDC-734F-90D5-3D8A29660213}"/>
              </a:ext>
            </a:extLst>
          </p:cNvPr>
          <p:cNvSpPr txBox="1"/>
          <p:nvPr/>
        </p:nvSpPr>
        <p:spPr>
          <a:xfrm>
            <a:off x="6288819" y="4757229"/>
            <a:ext cx="27638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900" b="1" dirty="0">
                <a:solidFill>
                  <a:srgbClr val="E7E6E6"/>
                </a:solidFill>
                <a:latin typeface="Calibri" panose="020F0502020204030204"/>
              </a:rPr>
              <a:t>Hall-B longitudinally polarized target assembly on EEL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4776E4-37D4-AA4D-B7C9-3EDC92EB75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343" y="5016426"/>
            <a:ext cx="1593850" cy="685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7B9F7B-EEED-F24E-ACC6-329708C6CA60}"/>
              </a:ext>
            </a:extLst>
          </p:cNvPr>
          <p:cNvSpPr txBox="1"/>
          <p:nvPr/>
        </p:nvSpPr>
        <p:spPr>
          <a:xfrm>
            <a:off x="6184216" y="5044954"/>
            <a:ext cx="16514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b="1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Superconducting shim coil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200EB1-52E4-A84B-A531-329804E600FE}"/>
                  </a:ext>
                </a:extLst>
              </p:cNvPr>
              <p:cNvSpPr txBox="1"/>
              <p:nvPr/>
            </p:nvSpPr>
            <p:spPr>
              <a:xfrm>
                <a:off x="144786" y="1675849"/>
                <a:ext cx="373155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Electrons for neutrinos (E12-17-006): test vector-current part of neutrino event generators using </a:t>
                </a:r>
                <a14:m>
                  <m:oMath xmlns:m="http://schemas.openxmlformats.org/officeDocument/2006/math"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 reactions. Event generators are key to reconstruct neutrino oscillation parameters.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200EB1-52E4-A84B-A531-329804E60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6" y="1675849"/>
                <a:ext cx="3731559" cy="738664"/>
              </a:xfrm>
              <a:prstGeom prst="rect">
                <a:avLst/>
              </a:prstGeom>
              <a:blipFill>
                <a:blip r:embed="rId10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801D81-E0C4-9D45-8F38-FCA81D54293F}"/>
                  </a:ext>
                </a:extLst>
              </p:cNvPr>
              <p:cNvSpPr txBox="1"/>
              <p:nvPr/>
            </p:nvSpPr>
            <p:spPr>
              <a:xfrm>
                <a:off x="108411" y="3430730"/>
                <a:ext cx="412142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Short range correlations (E12-20-002): Study SRCs using the reactions </a:t>
                </a:r>
                <a14:m>
                  <m:oMath xmlns:m="http://schemas.openxmlformats.org/officeDocument/2006/math"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𝑝𝑁</m:t>
                        </m:r>
                      </m:e>
                    </m:d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0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𝑝𝑁𝑁</m:t>
                        </m:r>
                      </m:e>
                    </m:d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 to understand the SRC formation, connection to EMC effect, and NN interactions and nuclear wave function.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801D81-E0C4-9D45-8F38-FCA81D542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11" y="3430730"/>
                <a:ext cx="4121421" cy="738664"/>
              </a:xfrm>
              <a:prstGeom prst="rect">
                <a:avLst/>
              </a:prstGeom>
              <a:blipFill>
                <a:blip r:embed="rId11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5EEA74D1-2910-DC44-9095-B872F0E17CA7}"/>
              </a:ext>
            </a:extLst>
          </p:cNvPr>
          <p:cNvSpPr txBox="1"/>
          <p:nvPr/>
        </p:nvSpPr>
        <p:spPr>
          <a:xfrm>
            <a:off x="2418819" y="2191266"/>
            <a:ext cx="135954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In neutrino scattering experiments, reconstruction of the incoming neutrino energy relies on models for neutrino interactions.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5CE6CD-CFB4-8646-8B68-D2D0809571C3}"/>
                  </a:ext>
                </a:extLst>
              </p:cNvPr>
              <p:cNvSpPr txBox="1"/>
              <p:nvPr/>
            </p:nvSpPr>
            <p:spPr>
              <a:xfrm>
                <a:off x="141298" y="5090400"/>
                <a:ext cx="3868599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RG-M successfully completed </a:t>
                </a:r>
                <a14:m>
                  <m:oMath xmlns:m="http://schemas.openxmlformats.org/officeDocument/2006/math">
                    <m:r>
                      <a:rPr lang="en-US" sz="105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~80%</m:t>
                    </m:r>
                  </m:oMath>
                </a14:m>
                <a:r>
                  <a:rPr lang="en-US" sz="1050" dirty="0">
                    <a:solidFill>
                      <a:prstClr val="black"/>
                    </a:solidFill>
                    <a:latin typeface="Calibri" panose="020F0502020204030204"/>
                  </a:rPr>
                  <a:t> of the program. Acquired data at the beam energies 2 GeV, 4 GeV and 6 GeV with various targets ranging from deuterium to tin (Sn).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5CE6CD-CFB4-8646-8B68-D2D080957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8" y="5090400"/>
                <a:ext cx="3868599" cy="577081"/>
              </a:xfrm>
              <a:prstGeom prst="rect">
                <a:avLst/>
              </a:prstGeom>
              <a:blipFill>
                <a:blip r:embed="rId12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7020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r>
              <a:rPr lang="en-US" dirty="0"/>
              <a:t>Hall A FY21 Highlights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2801A-192E-4FF5-BB8B-9EBB13AED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566" y="1924033"/>
            <a:ext cx="4583434" cy="3438993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AE979B0-D501-4908-9F36-2C8F21603B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8009" y="1226059"/>
          <a:ext cx="2898704" cy="534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9" name="Equation" r:id="rId4" imgW="2349500" imgH="431800" progId="Equation.3">
                  <p:embed/>
                </p:oleObj>
              </mc:Choice>
              <mc:Fallback>
                <p:oleObj name="Equation" r:id="rId4" imgW="2349500" imgH="4318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AE979B0-D501-4908-9F36-2C8F21603B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09" y="1226059"/>
                        <a:ext cx="2898704" cy="5343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052B221-5E7C-4689-B2ED-AB6E5209C4D6}"/>
              </a:ext>
            </a:extLst>
          </p:cNvPr>
          <p:cNvSpPr txBox="1"/>
          <p:nvPr/>
        </p:nvSpPr>
        <p:spPr>
          <a:xfrm>
            <a:off x="1335650" y="883945"/>
            <a:ext cx="795797" cy="37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</a:rPr>
              <a:t>208</a:t>
            </a:r>
            <a:r>
              <a:rPr lang="en-US" b="1" dirty="0">
                <a:solidFill>
                  <a:srgbClr val="FF0000"/>
                </a:solidFill>
              </a:rPr>
              <a:t>Pb 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E76D7-E4C8-4B36-B3C9-273D1FA8647A}"/>
              </a:ext>
            </a:extLst>
          </p:cNvPr>
          <p:cNvSpPr txBox="1"/>
          <p:nvPr/>
        </p:nvSpPr>
        <p:spPr>
          <a:xfrm>
            <a:off x="391327" y="1780196"/>
            <a:ext cx="3762564" cy="93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Electroweak  Asymmetry  in  </a:t>
            </a:r>
          </a:p>
          <a:p>
            <a:r>
              <a:rPr lang="en-US" dirty="0">
                <a:solidFill>
                  <a:srgbClr val="C00000"/>
                </a:solidFill>
              </a:rPr>
              <a:t>Elastic   Electron-Nucleus  Scattering </a:t>
            </a:r>
            <a:r>
              <a:rPr lang="en-US" dirty="0">
                <a:solidFill>
                  <a:srgbClr val="0070C0"/>
                </a:solidFill>
              </a:rPr>
              <a:t>Extract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74E7-87FA-4813-BCFF-0A92E85A2053}"/>
              </a:ext>
            </a:extLst>
          </p:cNvPr>
          <p:cNvSpPr txBox="1"/>
          <p:nvPr/>
        </p:nvSpPr>
        <p:spPr>
          <a:xfrm>
            <a:off x="329809" y="736057"/>
            <a:ext cx="1745611" cy="65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PREX</a:t>
            </a:r>
            <a:r>
              <a:rPr lang="en-US" sz="3600" dirty="0">
                <a:solidFill>
                  <a:srgbClr val="FF0000"/>
                </a:solidFill>
              </a:rPr>
              <a:t>    </a:t>
            </a:r>
            <a:r>
              <a:rPr lang="en-US" dirty="0"/>
              <a:t> 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CD5DDF6-FB2C-4C1B-97EA-B8F708F5C7E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30640" y="2354721"/>
          <a:ext cx="1842888" cy="401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0" name="Microsoft Equation 3.0" r:id="rId6" imgW="1524000" imgH="330200" progId="Equation.3">
                  <p:embed/>
                </p:oleObj>
              </mc:Choice>
              <mc:Fallback>
                <p:oleObj name="Microsoft Equation 3.0" r:id="rId6" imgW="1524000" imgH="330200" progId="Equation.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CD5DDF6-FB2C-4C1B-97EA-B8F708F5C7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640" y="2354721"/>
                        <a:ext cx="1842888" cy="40176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7B53E69-E3F4-4755-AA79-2BF4971400F4}"/>
              </a:ext>
            </a:extLst>
          </p:cNvPr>
          <p:cNvSpPr txBox="1"/>
          <p:nvPr/>
        </p:nvSpPr>
        <p:spPr>
          <a:xfrm>
            <a:off x="2075420" y="790180"/>
            <a:ext cx="2687545" cy="40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  <a:r>
              <a:rPr lang="en-US" dirty="0"/>
              <a:t>PRL 126, 172502 (2021)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894850-E54A-4ABB-A7F0-B53D83E5EEE4}"/>
              </a:ext>
            </a:extLst>
          </p:cNvPr>
          <p:cNvGrpSpPr/>
          <p:nvPr/>
        </p:nvGrpSpPr>
        <p:grpSpPr>
          <a:xfrm>
            <a:off x="620765" y="2840705"/>
            <a:ext cx="2909309" cy="3778313"/>
            <a:chOff x="7537348" y="682508"/>
            <a:chExt cx="3953868" cy="50149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78795F-1096-49FC-BA72-EE68FA31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37348" y="682508"/>
              <a:ext cx="3953868" cy="495958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37C0A5-3EFE-4274-87B9-A99101EB24BC}"/>
                </a:ext>
              </a:extLst>
            </p:cNvPr>
            <p:cNvSpPr txBox="1"/>
            <p:nvPr/>
          </p:nvSpPr>
          <p:spPr>
            <a:xfrm>
              <a:off x="8941048" y="5328110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</a:t>
              </a:r>
              <a:r>
                <a:rPr lang="en-US" b="1" baseline="-25000" dirty="0"/>
                <a:t>n</a:t>
              </a:r>
              <a:r>
                <a:rPr lang="en-US" b="1" dirty="0"/>
                <a:t>-R</a:t>
              </a:r>
              <a:r>
                <a:rPr lang="en-US" b="1" baseline="-25000" dirty="0"/>
                <a:t>p</a:t>
              </a:r>
              <a:r>
                <a:rPr lang="en-US" b="1" dirty="0"/>
                <a:t> [</a:t>
              </a:r>
              <a:r>
                <a:rPr lang="en-US" b="1" dirty="0" err="1"/>
                <a:t>fm</a:t>
              </a:r>
              <a:r>
                <a:rPr lang="en-US" b="1" dirty="0"/>
                <a:t>]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0861991-8D86-48BE-BB86-4935FF2E6689}"/>
              </a:ext>
            </a:extLst>
          </p:cNvPr>
          <p:cNvSpPr txBox="1"/>
          <p:nvPr/>
        </p:nvSpPr>
        <p:spPr>
          <a:xfrm>
            <a:off x="4642554" y="826213"/>
            <a:ext cx="4304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BigBite</a:t>
            </a:r>
            <a:r>
              <a:rPr lang="en-US" dirty="0"/>
              <a:t> and</a:t>
            </a:r>
          </a:p>
          <a:p>
            <a:pPr algn="ctr"/>
            <a:r>
              <a:rPr lang="en-US" dirty="0"/>
              <a:t>Super </a:t>
            </a:r>
            <a:r>
              <a:rPr lang="en-US" dirty="0" err="1"/>
              <a:t>BigBite</a:t>
            </a:r>
            <a:r>
              <a:rPr lang="en-US" dirty="0"/>
              <a:t> (SBS)  Installation </a:t>
            </a:r>
          </a:p>
        </p:txBody>
      </p:sp>
    </p:spTree>
    <p:extLst>
      <p:ext uri="{BB962C8B-B14F-4D97-AF65-F5344CB8AC3E}">
        <p14:creationId xmlns:p14="http://schemas.microsoft.com/office/powerpoint/2010/main" val="1520488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930"/>
            <a:ext cx="8464378" cy="487490"/>
          </a:xfrm>
        </p:spPr>
        <p:txBody>
          <a:bodyPr/>
          <a:lstStyle/>
          <a:p>
            <a:r>
              <a:rPr lang="en-US" dirty="0"/>
              <a:t>Hall A FY22 Highlights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BC924-D984-4FA3-958F-5249E91A5476}"/>
              </a:ext>
            </a:extLst>
          </p:cNvPr>
          <p:cNvSpPr txBox="1"/>
          <p:nvPr/>
        </p:nvSpPr>
        <p:spPr>
          <a:xfrm>
            <a:off x="308919" y="804066"/>
            <a:ext cx="1158645" cy="500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CREX </a:t>
            </a:r>
            <a:r>
              <a:rPr lang="en-US" sz="32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C730B-2FFA-4F04-ABEA-F124C329867E}"/>
              </a:ext>
            </a:extLst>
          </p:cNvPr>
          <p:cNvSpPr txBox="1"/>
          <p:nvPr/>
        </p:nvSpPr>
        <p:spPr>
          <a:xfrm>
            <a:off x="535664" y="1269043"/>
            <a:ext cx="881300" cy="316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chemeClr val="accent1"/>
                </a:solidFill>
              </a:rPr>
              <a:t>48</a:t>
            </a:r>
            <a:r>
              <a:rPr lang="en-US" b="1" dirty="0">
                <a:solidFill>
                  <a:schemeClr val="accent1"/>
                </a:solidFill>
              </a:rPr>
              <a:t>Ca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55D73-5085-4CDC-8947-B286F0124B7D}"/>
              </a:ext>
            </a:extLst>
          </p:cNvPr>
          <p:cNvSpPr txBox="1"/>
          <p:nvPr/>
        </p:nvSpPr>
        <p:spPr>
          <a:xfrm>
            <a:off x="1327213" y="859159"/>
            <a:ext cx="315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CREX  - accepted to PRL!</a:t>
            </a:r>
          </a:p>
          <a:p>
            <a:endParaRPr lang="en-US" dirty="0"/>
          </a:p>
        </p:txBody>
      </p:sp>
      <p:pic>
        <p:nvPicPr>
          <p:cNvPr id="9" name="Picture 8" descr="Fw.png">
            <a:extLst>
              <a:ext uri="{FF2B5EF4-FFF2-40B4-BE49-F238E27FC236}">
                <a16:creationId xmlns:a16="http://schemas.microsoft.com/office/drawing/2014/main" id="{4F358825-6DCB-414E-AE1C-EAC6F65C87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1717" y="1455709"/>
            <a:ext cx="3946585" cy="2746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8C26CF-1B4B-49D7-BE29-3111B66B0EE4}"/>
              </a:ext>
            </a:extLst>
          </p:cNvPr>
          <p:cNvSpPr txBox="1"/>
          <p:nvPr/>
        </p:nvSpPr>
        <p:spPr>
          <a:xfrm>
            <a:off x="5083701" y="859159"/>
            <a:ext cx="3086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Extracting the weak form factor   </a:t>
            </a:r>
            <a:r>
              <a:rPr lang="en-US" sz="1600" dirty="0" err="1"/>
              <a:t>F</a:t>
            </a:r>
            <a:r>
              <a:rPr lang="en-US" sz="1600" baseline="-25000" dirty="0" err="1"/>
              <a:t>w</a:t>
            </a:r>
            <a:endParaRPr lang="en-US" sz="1600" baseline="-25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E38E34-5A25-41B3-8959-C1D3384790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0327" y="1846052"/>
            <a:ext cx="2300671" cy="21243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75D264-134E-4EC4-B1D1-A8A0D3AD8728}"/>
              </a:ext>
            </a:extLst>
          </p:cNvPr>
          <p:cNvSpPr txBox="1"/>
          <p:nvPr/>
        </p:nvSpPr>
        <p:spPr>
          <a:xfrm>
            <a:off x="1416964" y="1251423"/>
            <a:ext cx="2606952" cy="5531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Asymmetries </a:t>
            </a:r>
            <a:r>
              <a:rPr lang="en-US" sz="1600" dirty="0"/>
              <a:t> –  </a:t>
            </a:r>
            <a:r>
              <a:rPr lang="en-US" sz="1600" dirty="0">
                <a:solidFill>
                  <a:srgbClr val="FF0000"/>
                </a:solidFill>
              </a:rPr>
              <a:t>raw (red)</a:t>
            </a:r>
            <a:r>
              <a:rPr lang="en-US" sz="1600" dirty="0"/>
              <a:t>,   </a:t>
            </a:r>
            <a:r>
              <a:rPr lang="en-US" sz="1600" dirty="0">
                <a:solidFill>
                  <a:srgbClr val="0070C0"/>
                </a:solidFill>
              </a:rPr>
              <a:t>corrected for beam (blue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C0D4CC-BD4D-455C-B3F7-D5DA93F249B3}"/>
              </a:ext>
            </a:extLst>
          </p:cNvPr>
          <p:cNvSpPr txBox="1"/>
          <p:nvPr/>
        </p:nvSpPr>
        <p:spPr>
          <a:xfrm>
            <a:off x="6997786" y="2289979"/>
            <a:ext cx="801789" cy="316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Prelim.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19242-3443-489C-9A83-9E4A65562C52}"/>
              </a:ext>
            </a:extLst>
          </p:cNvPr>
          <p:cNvSpPr txBox="1"/>
          <p:nvPr/>
        </p:nvSpPr>
        <p:spPr>
          <a:xfrm>
            <a:off x="357005" y="4186173"/>
            <a:ext cx="8250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Published “Deep Exclusive Electroproduction of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 at High Q</a:t>
            </a:r>
            <a:r>
              <a:rPr lang="en-US" baseline="30000" dirty="0"/>
              <a:t>2</a:t>
            </a:r>
            <a:r>
              <a:rPr lang="en-US" dirty="0"/>
              <a:t>”, Phys. Rev. Lett. 127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F0E975-5C01-49C4-9B48-933A09C57680}"/>
              </a:ext>
            </a:extLst>
          </p:cNvPr>
          <p:cNvSpPr txBox="1"/>
          <p:nvPr/>
        </p:nvSpPr>
        <p:spPr>
          <a:xfrm>
            <a:off x="4952428" y="1197713"/>
            <a:ext cx="3445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Curves are model with different skin thickness </a:t>
            </a:r>
            <a:r>
              <a:rPr lang="en-US" dirty="0" err="1"/>
              <a:t>R</a:t>
            </a:r>
            <a:r>
              <a:rPr lang="en-US" baseline="-25000" dirty="0" err="1"/>
              <a:t>w</a:t>
            </a:r>
            <a:r>
              <a:rPr lang="en-US" dirty="0"/>
              <a:t>- </a:t>
            </a:r>
            <a:r>
              <a:rPr lang="en-US" dirty="0" err="1"/>
              <a:t>R</a:t>
            </a:r>
            <a:r>
              <a:rPr lang="en-US" baseline="-25000" dirty="0" err="1"/>
              <a:t>ch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5">
                <a:extLst>
                  <a:ext uri="{FF2B5EF4-FFF2-40B4-BE49-F238E27FC236}">
                    <a16:creationId xmlns:a16="http://schemas.microsoft.com/office/drawing/2014/main" id="{DAD8E62A-2B70-4477-9D55-5590FA5374BC}"/>
                  </a:ext>
                </a:extLst>
              </p:cNvPr>
              <p:cNvSpPr txBox="1"/>
              <p:nvPr/>
            </p:nvSpPr>
            <p:spPr bwMode="auto">
              <a:xfrm>
                <a:off x="139340" y="2341467"/>
                <a:ext cx="1622827" cy="487490"/>
              </a:xfrm>
              <a:prstGeom prst="rect">
                <a:avLst/>
              </a:prstGeom>
              <a:noFill/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𝑃𝑉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 = 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 − 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 + 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Object 15">
                <a:extLst>
                  <a:ext uri="{FF2B5EF4-FFF2-40B4-BE49-F238E27FC236}">
                    <a16:creationId xmlns:a16="http://schemas.microsoft.com/office/drawing/2014/main" id="{DAD8E62A-2B70-4477-9D55-5590FA537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340" y="2341467"/>
                <a:ext cx="1622827" cy="4874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F87EB6-D5D0-41D0-ADC3-6C1D7CE5347E}"/>
              </a:ext>
            </a:extLst>
          </p:cNvPr>
          <p:cNvCxnSpPr/>
          <p:nvPr/>
        </p:nvCxnSpPr>
        <p:spPr>
          <a:xfrm>
            <a:off x="143561" y="4119077"/>
            <a:ext cx="88568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D7CAF62-F048-4927-A84D-533005336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599" y="4586004"/>
            <a:ext cx="3666836" cy="21555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3BD7FBA-2EF0-4217-942C-44BBA9CF4F41}"/>
              </a:ext>
            </a:extLst>
          </p:cNvPr>
          <p:cNvSpPr txBox="1"/>
          <p:nvPr/>
        </p:nvSpPr>
        <p:spPr>
          <a:xfrm>
            <a:off x="3390514" y="4622444"/>
            <a:ext cx="54100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600" dirty="0"/>
              <a:t>Extract structure functions from cross sections measured from Q</a:t>
            </a:r>
            <a:r>
              <a:rPr lang="en-US" sz="1600" baseline="30000" dirty="0"/>
              <a:t>2</a:t>
            </a:r>
            <a:r>
              <a:rPr lang="en-US" sz="1600" dirty="0"/>
              <a:t> = 3.1 to 8.4 GeV</a:t>
            </a:r>
            <a:r>
              <a:rPr lang="en-US" sz="1600" baseline="30000" dirty="0"/>
              <a:t>2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600" dirty="0"/>
              <a:t> The data are well described by calculations based on </a:t>
            </a:r>
            <a:r>
              <a:rPr lang="en-US" sz="1600" dirty="0" err="1"/>
              <a:t>transversity</a:t>
            </a:r>
            <a:r>
              <a:rPr lang="en-US" sz="1600" dirty="0"/>
              <a:t> Generalized Parton Distributions (GPDs) coupled to a helicity ﬂip Distribution Amplitude (DA) of the pion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600" dirty="0"/>
              <a:t> Suggest the amplitude for transversely polarized virtual photons continues to dominate</a:t>
            </a:r>
          </a:p>
        </p:txBody>
      </p:sp>
    </p:spTree>
    <p:extLst>
      <p:ext uri="{BB962C8B-B14F-4D97-AF65-F5344CB8AC3E}">
        <p14:creationId xmlns:p14="http://schemas.microsoft.com/office/powerpoint/2010/main" val="3254442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351" cy="676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-8793" y="676469"/>
            <a:ext cx="9153144" cy="5791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52463"/>
          </a:xfrm>
        </p:spPr>
        <p:txBody>
          <a:bodyPr/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Laboratory for Medium Energy Nuclear Science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r="54337"/>
          <a:stretch/>
        </p:blipFill>
        <p:spPr>
          <a:xfrm>
            <a:off x="2639791" y="667726"/>
            <a:ext cx="4218209" cy="579994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6" name="Group 5"/>
          <p:cNvGrpSpPr/>
          <p:nvPr/>
        </p:nvGrpSpPr>
        <p:grpSpPr>
          <a:xfrm>
            <a:off x="609601" y="4267200"/>
            <a:ext cx="1828800" cy="2224066"/>
            <a:chOff x="609601" y="4267200"/>
            <a:chExt cx="1828800" cy="2224066"/>
          </a:xfrm>
        </p:grpSpPr>
        <p:sp>
          <p:nvSpPr>
            <p:cNvPr id="19" name="TextBox 18"/>
            <p:cNvSpPr txBox="1"/>
            <p:nvPr/>
          </p:nvSpPr>
          <p:spPr>
            <a:xfrm>
              <a:off x="807813" y="6183489"/>
              <a:ext cx="1630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Cryogenics</a:t>
              </a:r>
            </a:p>
          </p:txBody>
        </p:sp>
        <p:pic>
          <p:nvPicPr>
            <p:cNvPr id="33" name="Picture 32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1" y="4267200"/>
              <a:ext cx="1828800" cy="1957913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5" name="Group 4"/>
          <p:cNvGrpSpPr/>
          <p:nvPr/>
        </p:nvGrpSpPr>
        <p:grpSpPr>
          <a:xfrm>
            <a:off x="149811" y="2514600"/>
            <a:ext cx="2217656" cy="1645510"/>
            <a:chOff x="149811" y="2514600"/>
            <a:chExt cx="2217656" cy="1645510"/>
          </a:xfrm>
        </p:grpSpPr>
        <p:sp>
          <p:nvSpPr>
            <p:cNvPr id="18" name="TextBox 17"/>
            <p:cNvSpPr txBox="1"/>
            <p:nvPr/>
          </p:nvSpPr>
          <p:spPr>
            <a:xfrm>
              <a:off x="149811" y="3852333"/>
              <a:ext cx="22045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Medical Imaging</a:t>
              </a:r>
            </a:p>
          </p:txBody>
        </p:sp>
        <p:pic>
          <p:nvPicPr>
            <p:cNvPr id="32" name="Picture 2" descr="P1080582.JPG"/>
            <p:cNvPicPr>
              <a:picLocks noChangeAspect="1"/>
            </p:cNvPicPr>
            <p:nvPr/>
          </p:nvPicPr>
          <p:blipFill rotWithShape="1">
            <a:blip r:embed="rId5" cstate="print"/>
            <a:srcRect t="6183" b="15185"/>
            <a:stretch/>
          </p:blipFill>
          <p:spPr bwMode="auto">
            <a:xfrm>
              <a:off x="152400" y="2514600"/>
              <a:ext cx="2215067" cy="1306691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6432173" y="725545"/>
            <a:ext cx="1896673" cy="2003010"/>
            <a:chOff x="6660773" y="725545"/>
            <a:chExt cx="1896673" cy="2003010"/>
          </a:xfrm>
        </p:grpSpPr>
        <p:sp>
          <p:nvSpPr>
            <p:cNvPr id="15" name="TextBox 14"/>
            <p:cNvSpPr txBox="1"/>
            <p:nvPr/>
          </p:nvSpPr>
          <p:spPr>
            <a:xfrm>
              <a:off x="6660773" y="2205335"/>
              <a:ext cx="1896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Fundamental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Forces &amp; Symmetries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6705600" y="725545"/>
              <a:ext cx="1828800" cy="1470806"/>
              <a:chOff x="5695457" y="593011"/>
              <a:chExt cx="3657600" cy="2611528"/>
            </a:xfrm>
            <a:effectLst/>
          </p:grpSpPr>
          <p:pic>
            <p:nvPicPr>
              <p:cNvPr id="49" name="Picture 4" descr="Elementary particles behave differently in the mirror world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5457" y="593011"/>
                <a:ext cx="3657600" cy="2611528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6218710" y="1828800"/>
                <a:ext cx="41069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Z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0</a:t>
                </a:r>
                <a:endPara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7162449" y="4801140"/>
            <a:ext cx="1981551" cy="1675860"/>
            <a:chOff x="7162799" y="4651813"/>
            <a:chExt cx="1981551" cy="1675860"/>
          </a:xfrm>
        </p:grpSpPr>
        <p:sp>
          <p:nvSpPr>
            <p:cNvPr id="31" name="TextBox 30"/>
            <p:cNvSpPr txBox="1"/>
            <p:nvPr/>
          </p:nvSpPr>
          <p:spPr>
            <a:xfrm>
              <a:off x="7162799" y="6019896"/>
              <a:ext cx="19815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Theory &amp; Computation</a:t>
              </a:r>
            </a:p>
          </p:txBody>
        </p:sp>
        <p:pic>
          <p:nvPicPr>
            <p:cNvPr id="54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99029" y="4651813"/>
              <a:ext cx="151558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Group 8"/>
          <p:cNvGrpSpPr/>
          <p:nvPr/>
        </p:nvGrpSpPr>
        <p:grpSpPr>
          <a:xfrm>
            <a:off x="7056314" y="2743008"/>
            <a:ext cx="1857945" cy="2072382"/>
            <a:chOff x="5024342" y="4246937"/>
            <a:chExt cx="1857945" cy="2072382"/>
          </a:xfrm>
        </p:grpSpPr>
        <p:sp>
          <p:nvSpPr>
            <p:cNvPr id="16" name="TextBox 15"/>
            <p:cNvSpPr txBox="1"/>
            <p:nvPr/>
          </p:nvSpPr>
          <p:spPr>
            <a:xfrm>
              <a:off x="5024342" y="6011542"/>
              <a:ext cx="1857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Nuclear Astrophysics</a:t>
              </a:r>
            </a:p>
          </p:txBody>
        </p:sp>
        <p:pic>
          <p:nvPicPr>
            <p:cNvPr id="52" name="Picture 2" descr="http://blogs.scientificamerican.com/basic-space/files/2012/04/casa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" t="1674" r="51910" b="1523"/>
            <a:stretch/>
          </p:blipFill>
          <p:spPr bwMode="auto">
            <a:xfrm>
              <a:off x="5048629" y="4246937"/>
              <a:ext cx="1809371" cy="177295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0" y="780834"/>
            <a:ext cx="2102602" cy="1660543"/>
            <a:chOff x="0" y="780834"/>
            <a:chExt cx="2102602" cy="1660543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780834"/>
              <a:ext cx="2102602" cy="1476943"/>
              <a:chOff x="152401" y="780834"/>
              <a:chExt cx="2102602" cy="147694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407" y="780834"/>
                <a:ext cx="1786620" cy="1368836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 bwMode="auto">
              <a:xfrm>
                <a:off x="152401" y="2128467"/>
                <a:ext cx="2102602" cy="12931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28600" y="2133600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Nuclear Structure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57040" y="4634672"/>
            <a:ext cx="2047506" cy="1704536"/>
            <a:chOff x="6934200" y="2819402"/>
            <a:chExt cx="2047506" cy="1704536"/>
          </a:xfrm>
        </p:grpSpPr>
        <p:sp>
          <p:nvSpPr>
            <p:cNvPr id="21" name="TextBox 20"/>
            <p:cNvSpPr txBox="1"/>
            <p:nvPr/>
          </p:nvSpPr>
          <p:spPr>
            <a:xfrm>
              <a:off x="6939435" y="4216161"/>
              <a:ext cx="2042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Accelerator S&amp;T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4" t="18775" r="6656" b="10765"/>
            <a:stretch/>
          </p:blipFill>
          <p:spPr bwMode="auto">
            <a:xfrm>
              <a:off x="6934200" y="2819402"/>
              <a:ext cx="2047506" cy="135968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625936" y="1066800"/>
            <a:ext cx="1835759" cy="1669776"/>
            <a:chOff x="2625936" y="1194934"/>
            <a:chExt cx="1835759" cy="1669776"/>
          </a:xfrm>
        </p:grpSpPr>
        <p:sp>
          <p:nvSpPr>
            <p:cNvPr id="20" name="TextBox 19"/>
            <p:cNvSpPr txBox="1"/>
            <p:nvPr/>
          </p:nvSpPr>
          <p:spPr>
            <a:xfrm>
              <a:off x="2625936" y="2556933"/>
              <a:ext cx="1835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Structure of Hadrons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" t="555" r="3337" b="3091"/>
            <a:stretch/>
          </p:blipFill>
          <p:spPr>
            <a:xfrm>
              <a:off x="2859064" y="1194934"/>
              <a:ext cx="1397976" cy="134599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889105" y="3023734"/>
            <a:ext cx="4068052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Jefferson Lab is a state-of-the-art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user facility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nuclear physics research and beyond.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7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/>
        </p:nvSpPr>
        <p:spPr>
          <a:xfrm>
            <a:off x="442599" y="141749"/>
            <a:ext cx="9144000" cy="584774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Particle Detector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Spin-Offs Advance Patient Care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373887" y="869086"/>
            <a:ext cx="8394106" cy="6463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Nuclear physics detector technology developed to explore the structure of matter at Jefferson Lab leads to new and advanced tools for better patient care. </a:t>
            </a:r>
          </a:p>
        </p:txBody>
      </p:sp>
      <p:pic>
        <p:nvPicPr>
          <p:cNvPr id="312" name="Shape 312" descr="HALC_10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925" y="2450745"/>
            <a:ext cx="2019647" cy="3078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313" name="Shape 313" descr="Dilon 6800 06 (1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3572" y="2845354"/>
            <a:ext cx="1749523" cy="232512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314" name="Shape 314" descr="P108058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2487" y="1995810"/>
            <a:ext cx="1795506" cy="236362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315" name="Shape 3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710" y="5175794"/>
            <a:ext cx="1391791" cy="104495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sp>
        <p:nvSpPr>
          <p:cNvPr id="316" name="Shape 316"/>
          <p:cNvSpPr txBox="1"/>
          <p:nvPr/>
        </p:nvSpPr>
        <p:spPr>
          <a:xfrm>
            <a:off x="4207833" y="5267655"/>
            <a:ext cx="2318299" cy="523219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Compact gamma camera for breast cancer detection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6759388" y="4391076"/>
            <a:ext cx="2347831" cy="523219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Hand held gamma camera to guide surgeons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131440" y="1606123"/>
            <a:ext cx="4004726" cy="954106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Tools for nuclear physics research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photomultiplier tubes, silicon photo multipliers, scintillator and detector electronics.</a:t>
            </a:r>
          </a:p>
        </p:txBody>
      </p:sp>
      <p:pic>
        <p:nvPicPr>
          <p:cNvPr id="319" name="Shape 3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075" y="3410228"/>
            <a:ext cx="1439711" cy="103537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320" name="Shape 320" descr="Friont_view_3phot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29325" y="4590179"/>
            <a:ext cx="2221060" cy="163903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sp>
        <p:nvSpPr>
          <p:cNvPr id="321" name="Shape 321"/>
          <p:cNvSpPr txBox="1"/>
          <p:nvPr/>
        </p:nvSpPr>
        <p:spPr>
          <a:xfrm>
            <a:off x="6560637" y="1604799"/>
            <a:ext cx="2688125" cy="307777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Tools for better patient care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4042306" y="5888048"/>
            <a:ext cx="2471730" cy="1461939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285483" marR="0" lvl="0" indent="-28548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Led to several Jefferson Lab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patents and 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start-up company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6665392" y="4929430"/>
            <a:ext cx="2478617" cy="1461939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285483" marR="0" lvl="0" indent="-28548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Silicon photo multipliers provide precise imaging at low voltages</a:t>
            </a:r>
          </a:p>
          <a:p>
            <a:pPr marL="285483" marR="0" lvl="0" indent="-28548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Now also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wireless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to give flexible motion without tethering</a:t>
            </a:r>
          </a:p>
          <a:p>
            <a:pPr marL="285483" marR="0" lvl="0" indent="-28548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Working on on-board display</a:t>
            </a:r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5853478" y="645328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Applications of Nuclear Physics 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19" y="1730911"/>
            <a:ext cx="2426917" cy="93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067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874610"/>
            <a:ext cx="4320480" cy="2843915"/>
          </a:xfrm>
          <a:noFill/>
        </p:spPr>
        <p:txBody>
          <a:bodyPr>
            <a:normAutofit fontScale="85000" lnSpcReduction="10000"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Calibri" charset="0"/>
              </a:rPr>
              <a:t>Roughly a decade of 12 GeV experiments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libri" charset="0"/>
              </a:rPr>
              <a:t>Perhaps a positron beam or energy upgrade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libri" charset="0"/>
              </a:rPr>
              <a:t>More new detectors</a:t>
            </a:r>
          </a:p>
          <a:p>
            <a:pPr>
              <a:buFont typeface="Arial"/>
              <a:buChar char="•"/>
            </a:pPr>
            <a:r>
              <a:rPr lang="en-US" dirty="0">
                <a:latin typeface="Calibri" charset="0"/>
              </a:rPr>
              <a:t>…and the EIC is coming!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06" y="878833"/>
            <a:ext cx="3563888" cy="1995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778" y="1515586"/>
            <a:ext cx="4243175" cy="27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88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2431836" y="3189036"/>
            <a:ext cx="89679" cy="116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4374" rIns="44374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endParaRPr kumimoji="0" sz="698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" name="Title 1"/>
          <p:cNvSpPr txBox="1">
            <a:spLocks noGrp="1"/>
          </p:cNvSpPr>
          <p:nvPr>
            <p:ph type="title"/>
          </p:nvPr>
        </p:nvSpPr>
        <p:spPr>
          <a:xfrm>
            <a:off x="276819" y="-47511"/>
            <a:ext cx="8616007" cy="90397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sz="2735" i="1" dirty="0">
                <a:latin typeface="Arial" charset="0"/>
                <a:ea typeface="ＭＳ Ｐゴシック" charset="0"/>
                <a:cs typeface="ＭＳ Ｐゴシック" charset="0"/>
              </a:rPr>
              <a:t>Thank You!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9875" y="5524339"/>
            <a:ext cx="2234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Jefferson Lab Hall C</a:t>
            </a:r>
          </a:p>
        </p:txBody>
      </p:sp>
      <p:pic>
        <p:nvPicPr>
          <p:cNvPr id="551" name="Picture 3" descr="Picture 3"/>
          <p:cNvPicPr>
            <a:picLocks noChangeAspect="1"/>
          </p:cNvPicPr>
          <p:nvPr/>
        </p:nvPicPr>
        <p:blipFill>
          <a:blip r:embed="rId2">
            <a:alphaModFix/>
            <a:extLst/>
          </a:blip>
          <a:stretch>
            <a:fillRect/>
          </a:stretch>
        </p:blipFill>
        <p:spPr>
          <a:xfrm>
            <a:off x="1980358" y="1034316"/>
            <a:ext cx="5488616" cy="423379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5E9CF-4633-8F4D-9241-8D166CB1F716}"/>
              </a:ext>
            </a:extLst>
          </p:cNvPr>
          <p:cNvSpPr txBox="1"/>
          <p:nvPr/>
        </p:nvSpPr>
        <p:spPr>
          <a:xfrm>
            <a:off x="221734" y="5508950"/>
            <a:ext cx="5475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…and apologies to all the exciting experiments and efforts I didn’t have time to touch on</a:t>
            </a:r>
          </a:p>
        </p:txBody>
      </p:sp>
    </p:spTree>
    <p:extLst>
      <p:ext uri="{BB962C8B-B14F-4D97-AF65-F5344CB8AC3E}">
        <p14:creationId xmlns:p14="http://schemas.microsoft.com/office/powerpoint/2010/main" val="145837840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ighly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 relativistic motion</a:t>
            </a:r>
            <a:r>
              <a:rPr kumimoji="0" lang="is-I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  <a:cs typeface="+mn-cs"/>
            </a:endParaRPr>
          </a:p>
        </p:txBody>
      </p:sp>
      <p:pic>
        <p:nvPicPr>
          <p:cNvPr id="17411" name="Picture 3" descr="heart2quar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6791" y="892579"/>
            <a:ext cx="4028326" cy="348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" y="685800"/>
            <a:ext cx="8839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  <a:cs typeface="+mn-cs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67544" y="834965"/>
            <a:ext cx="393010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 Protons and neutrons swirl in a heavy atomic nucleus with speeds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up to some ¾ 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. More commonly, their speed is some ¼ the speed of light. They are “strong-forced” to reside in a small space.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  <a:cs typeface="+mn-cs"/>
            </a:endParaRPr>
          </a:p>
        </p:txBody>
      </p:sp>
      <p:pic>
        <p:nvPicPr>
          <p:cNvPr id="6" name="Picture 5" descr="gzero_ani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67638"/>
            <a:ext cx="2016224" cy="196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4852317"/>
            <a:ext cx="5184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Quarks (and gluons) are “confined” to the even smaller space inside protons and neutrons. Because of this, they swirl around 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the speed of light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7066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What we know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  <a:cs typeface="+mn-cs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" y="685800"/>
            <a:ext cx="8839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12CA65-7377-B94D-BF46-75126E4BDCC2}"/>
              </a:ext>
            </a:extLst>
          </p:cNvPr>
          <p:cNvSpPr txBox="1"/>
          <p:nvPr/>
        </p:nvSpPr>
        <p:spPr>
          <a:xfrm>
            <a:off x="152400" y="241558"/>
            <a:ext cx="218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Nucleons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32CC5-B58A-324A-8F81-9074ADBF5F69}"/>
              </a:ext>
            </a:extLst>
          </p:cNvPr>
          <p:cNvSpPr txBox="1"/>
          <p:nvPr/>
        </p:nvSpPr>
        <p:spPr>
          <a:xfrm>
            <a:off x="7461597" y="241557"/>
            <a:ext cx="218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Nuclei</a:t>
            </a:r>
          </a:p>
        </p:txBody>
      </p:sp>
      <p:pic>
        <p:nvPicPr>
          <p:cNvPr id="21506" name="Picture 2" descr="Asymptotic freedom wins Nobel – CERN Courier">
            <a:hlinkClick r:id="rId2"/>
            <a:extLst>
              <a:ext uri="{FF2B5EF4-FFF2-40B4-BE49-F238E27FC236}">
                <a16:creationId xmlns:a16="http://schemas.microsoft.com/office/drawing/2014/main" id="{583AEBC8-6DE9-7745-8E75-FB6F1BE1A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80" y="973396"/>
            <a:ext cx="2385620" cy="383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 Conversation with Gross on the Edge of Knowledge - Lindau Nobel">
            <a:hlinkClick r:id="rId4"/>
            <a:extLst>
              <a:ext uri="{FF2B5EF4-FFF2-40B4-BE49-F238E27FC236}">
                <a16:creationId xmlns:a16="http://schemas.microsoft.com/office/drawing/2014/main" id="{6F60C03B-BF13-544C-BBC4-7F329F466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465" y="1092223"/>
            <a:ext cx="5123792" cy="35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00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</a:rPr>
              <a:t>What we know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  <a:cs typeface="+mn-cs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" y="685800"/>
            <a:ext cx="8839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84" charset="0"/>
                <a:ea typeface="ＭＳ Ｐゴシック" pitchFamily="84" charset="-128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84" charset="0"/>
              <a:ea typeface="ＭＳ Ｐゴシック" pitchFamily="8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12CA65-7377-B94D-BF46-75126E4BDCC2}"/>
              </a:ext>
            </a:extLst>
          </p:cNvPr>
          <p:cNvSpPr txBox="1"/>
          <p:nvPr/>
        </p:nvSpPr>
        <p:spPr>
          <a:xfrm>
            <a:off x="152400" y="241558"/>
            <a:ext cx="218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Nucleons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32CC5-B58A-324A-8F81-9074ADBF5F69}"/>
              </a:ext>
            </a:extLst>
          </p:cNvPr>
          <p:cNvSpPr txBox="1"/>
          <p:nvPr/>
        </p:nvSpPr>
        <p:spPr>
          <a:xfrm>
            <a:off x="7461597" y="241557"/>
            <a:ext cx="2187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Nuclei</a:t>
            </a:r>
          </a:p>
        </p:txBody>
      </p:sp>
      <p:pic>
        <p:nvPicPr>
          <p:cNvPr id="22534" name="Picture 6" descr="https://qph.fs.quoracdn.net/main-qimg-520ab66468642750cfa4ad39c172a8c4">
            <a:extLst>
              <a:ext uri="{FF2B5EF4-FFF2-40B4-BE49-F238E27FC236}">
                <a16:creationId xmlns:a16="http://schemas.microsoft.com/office/drawing/2014/main" id="{794DF811-2D23-814E-A1C1-9A082A2A5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176080"/>
            <a:ext cx="3967769" cy="33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pionexchange">
            <a:hlinkClick r:id="rId3"/>
            <a:extLst>
              <a:ext uri="{FF2B5EF4-FFF2-40B4-BE49-F238E27FC236}">
                <a16:creationId xmlns:a16="http://schemas.microsoft.com/office/drawing/2014/main" id="{40655C23-3E21-FD4F-AB8C-2AC29EC3E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22" y="1417638"/>
            <a:ext cx="3492060" cy="336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854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789000"/>
            <a:ext cx="9144000" cy="568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6553436" y="1512728"/>
            <a:ext cx="2209328" cy="52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</a:t>
            </a:r>
            <a:r>
              <a:rPr lang="ja-JP" altLang="en-US" sz="2800" b="1" dirty="0">
                <a:solidFill>
                  <a:srgbClr val="FFFF00"/>
                </a:solidFill>
              </a:rPr>
              <a:t>’</a:t>
            </a:r>
            <a:r>
              <a:rPr lang="en-US" sz="2800" b="1" dirty="0">
                <a:solidFill>
                  <a:srgbClr val="FFFF00"/>
                </a:solidFill>
              </a:rPr>
              <a:t> = (E’, k</a:t>
            </a:r>
            <a:r>
              <a:rPr lang="ja-JP" altLang="en-US" sz="2800" b="1" dirty="0">
                <a:solidFill>
                  <a:srgbClr val="FFFF00"/>
                </a:solidFill>
              </a:rPr>
              <a:t>’</a:t>
            </a:r>
            <a:r>
              <a:rPr lang="en-US" sz="2800" b="1" dirty="0">
                <a:solidFill>
                  <a:srgbClr val="FFFF00"/>
                </a:solidFill>
              </a:rPr>
              <a:t>)</a:t>
            </a:r>
          </a:p>
        </p:txBody>
      </p:sp>
      <p:grpSp>
        <p:nvGrpSpPr>
          <p:cNvPr id="54" name="Group 10"/>
          <p:cNvGrpSpPr>
            <a:grpSpLocks/>
          </p:cNvGrpSpPr>
          <p:nvPr/>
        </p:nvGrpSpPr>
        <p:grpSpPr bwMode="auto">
          <a:xfrm>
            <a:off x="2057400" y="5361000"/>
            <a:ext cx="1705180" cy="742129"/>
            <a:chOff x="618" y="3758"/>
            <a:chExt cx="1530" cy="523"/>
          </a:xfrm>
        </p:grpSpPr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618" y="3912"/>
              <a:ext cx="1530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E8E36"/>
                  </a:solidFill>
                </a:rPr>
                <a:t>p = (M, 0)</a:t>
              </a:r>
            </a:p>
          </p:txBody>
        </p:sp>
        <p:sp>
          <p:nvSpPr>
            <p:cNvPr id="79" name="Rectangle 12"/>
            <p:cNvSpPr>
              <a:spLocks noChangeArrowheads="1"/>
            </p:cNvSpPr>
            <p:nvPr/>
          </p:nvSpPr>
          <p:spPr bwMode="auto">
            <a:xfrm>
              <a:off x="1247" y="3758"/>
              <a:ext cx="48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E8E36"/>
                  </a:solidFill>
                  <a:sym typeface="Symbol" charset="0"/>
                </a:rPr>
                <a:t></a:t>
              </a:r>
              <a:endParaRPr lang="en-US" sz="2800" dirty="0">
                <a:sym typeface="Symbol" charset="0"/>
              </a:endParaRPr>
            </a:p>
          </p:txBody>
        </p:sp>
      </p:grpSp>
      <p:sp>
        <p:nvSpPr>
          <p:cNvPr id="58" name="Rectangle 35"/>
          <p:cNvSpPr>
            <a:spLocks noChangeArrowheads="1"/>
          </p:cNvSpPr>
          <p:nvPr/>
        </p:nvSpPr>
        <p:spPr bwMode="auto">
          <a:xfrm>
            <a:off x="7239000" y="4876800"/>
            <a:ext cx="170531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E4EE9"/>
                </a:solidFill>
              </a:rPr>
              <a:t>Hadrons</a:t>
            </a:r>
          </a:p>
        </p:txBody>
      </p:sp>
      <p:pic>
        <p:nvPicPr>
          <p:cNvPr id="85" name="Picture 84" descr="Screen Shot 2012-11-13 at 03.24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6" t="11027" r="18973" b="7894"/>
          <a:stretch/>
        </p:blipFill>
        <p:spPr>
          <a:xfrm>
            <a:off x="1775436" y="1371600"/>
            <a:ext cx="4777764" cy="4724400"/>
          </a:xfrm>
          <a:prstGeom prst="rect">
            <a:avLst/>
          </a:prstGeom>
        </p:spPr>
      </p:pic>
      <p:sp>
        <p:nvSpPr>
          <p:cNvPr id="87" name="Line 32"/>
          <p:cNvSpPr>
            <a:spLocks noChangeShapeType="1"/>
          </p:cNvSpPr>
          <p:nvPr/>
        </p:nvSpPr>
        <p:spPr bwMode="auto">
          <a:xfrm flipV="1">
            <a:off x="5410200" y="4724400"/>
            <a:ext cx="1676400" cy="134513"/>
          </a:xfrm>
          <a:prstGeom prst="line">
            <a:avLst/>
          </a:prstGeom>
          <a:ln w="57150" cmpd="sng">
            <a:solidFill>
              <a:srgbClr val="0000FF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0" name="Oval 89"/>
          <p:cNvSpPr/>
          <p:nvPr/>
        </p:nvSpPr>
        <p:spPr bwMode="auto">
          <a:xfrm>
            <a:off x="3352800" y="2971800"/>
            <a:ext cx="3276600" cy="3191400"/>
          </a:xfrm>
          <a:prstGeom prst="ellipse">
            <a:avLst/>
          </a:prstGeom>
          <a:noFill/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6600">
                <a:alpha val="40000"/>
              </a:srgbClr>
            </a:glow>
            <a:outerShdw blurRad="152400" dist="317500" dir="5400000" sx="90000" sy="-19000" rotWithShape="0">
              <a:srgbClr val="FF6600">
                <a:alpha val="1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noFill/>
              <a:effectLst/>
              <a:latin typeface="Times" pitchFamily="18" charset="0"/>
            </a:endParaRPr>
          </a:p>
        </p:txBody>
      </p:sp>
      <p:sp>
        <p:nvSpPr>
          <p:cNvPr id="76" name="Rectangle 14"/>
          <p:cNvSpPr>
            <a:spLocks noChangeArrowheads="1"/>
          </p:cNvSpPr>
          <p:nvPr/>
        </p:nvSpPr>
        <p:spPr bwMode="auto">
          <a:xfrm>
            <a:off x="3810000" y="4065600"/>
            <a:ext cx="5118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Symbol" charset="0"/>
                <a:sym typeface="Symbol" charset="0"/>
              </a:rPr>
              <a:t></a:t>
            </a:r>
            <a:r>
              <a:rPr lang="en-US" sz="2800" b="1" dirty="0">
                <a:solidFill>
                  <a:srgbClr val="FFFFFF"/>
                </a:solidFill>
              </a:rPr>
              <a:t>*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1" name="Line 32"/>
          <p:cNvSpPr>
            <a:spLocks noChangeShapeType="1"/>
          </p:cNvSpPr>
          <p:nvPr/>
        </p:nvSpPr>
        <p:spPr bwMode="auto">
          <a:xfrm>
            <a:off x="5410200" y="4953000"/>
            <a:ext cx="1600200" cy="246487"/>
          </a:xfrm>
          <a:prstGeom prst="line">
            <a:avLst/>
          </a:prstGeom>
          <a:ln w="57150" cmpd="sng">
            <a:solidFill>
              <a:srgbClr val="0000FF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2" name="Line 32"/>
          <p:cNvSpPr>
            <a:spLocks noChangeShapeType="1"/>
          </p:cNvSpPr>
          <p:nvPr/>
        </p:nvSpPr>
        <p:spPr bwMode="auto">
          <a:xfrm>
            <a:off x="5334000" y="5029200"/>
            <a:ext cx="1600200" cy="533400"/>
          </a:xfrm>
          <a:prstGeom prst="line">
            <a:avLst/>
          </a:prstGeom>
          <a:ln w="57150" cmpd="sng">
            <a:solidFill>
              <a:srgbClr val="0000FF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0238" y="854699"/>
            <a:ext cx="6968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charset="0"/>
              </a:rPr>
              <a:t>The best evidence we have for what the nucleon looks like comes from electron scattering experiments </a:t>
            </a:r>
          </a:p>
        </p:txBody>
      </p:sp>
      <p:grpSp>
        <p:nvGrpSpPr>
          <p:cNvPr id="53" name="Group 7"/>
          <p:cNvGrpSpPr>
            <a:grpSpLocks/>
          </p:cNvGrpSpPr>
          <p:nvPr/>
        </p:nvGrpSpPr>
        <p:grpSpPr bwMode="auto">
          <a:xfrm>
            <a:off x="153516" y="4801191"/>
            <a:ext cx="1832996" cy="750897"/>
            <a:chOff x="-3392" y="4576"/>
            <a:chExt cx="1643" cy="528"/>
          </a:xfrm>
        </p:grpSpPr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-2505" y="4576"/>
              <a:ext cx="48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sym typeface="Symbol" charset="0"/>
                </a:rPr>
                <a:t>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80" name="Rectangle 8"/>
            <p:cNvSpPr>
              <a:spLocks noChangeArrowheads="1"/>
            </p:cNvSpPr>
            <p:nvPr/>
          </p:nvSpPr>
          <p:spPr bwMode="auto">
            <a:xfrm>
              <a:off x="-3392" y="4736"/>
              <a:ext cx="164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e = (E, k)</a:t>
              </a: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7843146" y="1143000"/>
            <a:ext cx="538854" cy="52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sym typeface="Symbol" charset="0"/>
              </a:rPr>
              <a:t>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4" name="Title 1"/>
          <p:cNvSpPr txBox="1">
            <a:spLocks noGrp="1"/>
          </p:cNvSpPr>
          <p:nvPr>
            <p:ph type="title"/>
          </p:nvPr>
        </p:nvSpPr>
        <p:spPr bwMode="auto">
          <a:xfrm>
            <a:off x="1005578" y="-2308"/>
            <a:ext cx="7619912" cy="7036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Lepton Scattering: a Powerful Tool </a:t>
            </a: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113928" y="2609617"/>
            <a:ext cx="381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251024" indent="-251024">
              <a:lnSpc>
                <a:spcPts val="1602"/>
              </a:lnSpc>
              <a:buFont typeface="Wingdings" charset="0"/>
              <a:buChar char="§"/>
            </a:pPr>
            <a:r>
              <a:rPr lang="en-US" altLang="zh-CN" sz="1800" dirty="0">
                <a:solidFill>
                  <a:srgbClr val="39FF1E"/>
                </a:solidFill>
                <a:latin typeface="Tahoma" charset="0"/>
                <a:cs typeface="Tahoma" charset="0"/>
              </a:rPr>
              <a:t>Clean probe of hadron structure</a:t>
            </a:r>
          </a:p>
          <a:p>
            <a:pPr marL="251024" indent="-251024">
              <a:lnSpc>
                <a:spcPts val="1602"/>
              </a:lnSpc>
              <a:buFont typeface="Wingdings" charset="0"/>
              <a:buChar char="§"/>
            </a:pPr>
            <a:r>
              <a:rPr lang="en-US" altLang="zh-CN" sz="1800" dirty="0">
                <a:solidFill>
                  <a:srgbClr val="39FF1E"/>
                </a:solidFill>
                <a:latin typeface="Tahoma" charset="0"/>
                <a:cs typeface="Tahoma" charset="0"/>
              </a:rPr>
              <a:t>Electron (lepton) vertex well-known from QED</a:t>
            </a:r>
          </a:p>
          <a:p>
            <a:pPr marL="285750" indent="-285750">
              <a:lnSpc>
                <a:spcPts val="1602"/>
              </a:lnSpc>
              <a:buFont typeface="Wingdings" charset="2"/>
              <a:buChar char="§"/>
            </a:pPr>
            <a:r>
              <a:rPr lang="en-US" altLang="zh-CN" sz="1800" dirty="0">
                <a:solidFill>
                  <a:srgbClr val="39FF1E"/>
                </a:solidFill>
                <a:latin typeface="Tahoma" charset="0"/>
                <a:cs typeface="Tahoma" charset="0"/>
              </a:rPr>
              <a:t>One can vary the wave-length of the probe to view deeper inside the hadron</a:t>
            </a:r>
          </a:p>
        </p:txBody>
      </p:sp>
      <p:sp>
        <p:nvSpPr>
          <p:cNvPr id="25" name="Rectangle 30"/>
          <p:cNvSpPr>
            <a:spLocks noChangeArrowheads="1"/>
          </p:cNvSpPr>
          <p:nvPr/>
        </p:nvSpPr>
        <p:spPr bwMode="auto">
          <a:xfrm>
            <a:off x="5900464" y="2564904"/>
            <a:ext cx="3208040" cy="152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251024" indent="-251024">
              <a:lnSpc>
                <a:spcPts val="1602"/>
              </a:lnSpc>
              <a:buFont typeface="Wingdings" charset="0"/>
              <a:buChar char="§"/>
              <a:defRPr/>
            </a:pPr>
            <a:r>
              <a:rPr lang="en-US" altLang="zh-CN" sz="1800" dirty="0">
                <a:solidFill>
                  <a:srgbClr val="FF5B2D"/>
                </a:solidFill>
                <a:latin typeface="Tahoma" charset="0"/>
                <a:cs typeface="Tahoma" charset="0"/>
              </a:rPr>
              <a:t>The interaction is weak </a:t>
            </a:r>
          </a:p>
          <a:p>
            <a:pPr>
              <a:lnSpc>
                <a:spcPts val="1602"/>
              </a:lnSpc>
              <a:defRPr/>
            </a:pPr>
            <a:r>
              <a:rPr lang="en-US" altLang="zh-CN" sz="1800" dirty="0">
                <a:solidFill>
                  <a:srgbClr val="FF5B2D"/>
                </a:solidFill>
                <a:latin typeface="Tahoma" charset="0"/>
                <a:cs typeface="Tahoma" charset="0"/>
              </a:rPr>
              <a:t>→ small cross sections</a:t>
            </a:r>
          </a:p>
          <a:p>
            <a:pPr marL="251024" indent="-251024">
              <a:lnSpc>
                <a:spcPts val="1602"/>
              </a:lnSpc>
              <a:buFont typeface="Wingdings" charset="0"/>
              <a:buChar char="§"/>
              <a:defRPr/>
            </a:pPr>
            <a:r>
              <a:rPr lang="en-US" altLang="zh-CN" sz="1800" dirty="0">
                <a:solidFill>
                  <a:srgbClr val="FF5B2D"/>
                </a:solidFill>
                <a:latin typeface="Tahoma" charset="0"/>
                <a:cs typeface="Tahoma" charset="0"/>
              </a:rPr>
              <a:t>Small cross sections also in large x “valence” regime</a:t>
            </a:r>
          </a:p>
          <a:p>
            <a:pPr marL="251024" indent="-251024">
              <a:lnSpc>
                <a:spcPts val="1602"/>
              </a:lnSpc>
              <a:buFont typeface="Wingdings" charset="0"/>
              <a:buChar char="§"/>
              <a:defRPr/>
            </a:pPr>
            <a:r>
              <a:rPr lang="en-US" altLang="zh-CN" sz="1800" dirty="0">
                <a:solidFill>
                  <a:srgbClr val="FF5B2D"/>
                </a:solidFill>
                <a:latin typeface="Tahoma" charset="0"/>
                <a:cs typeface="Tahoma" charset="0"/>
              </a:rPr>
              <a:t>Would also like coincidence measurements with struck/created hadrons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03648" y="2132856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9FF1E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ahoma"/>
                <a:cs typeface="Tahoma"/>
              </a:rPr>
              <a:t>SUCCESS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4631" y="2134202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ahoma"/>
                <a:cs typeface="Tahoma"/>
              </a:rPr>
              <a:t>CHALLENGES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ahoma"/>
              <a:cs typeface="Tahoma"/>
            </a:endParaRPr>
          </a:p>
        </p:txBody>
      </p:sp>
      <p:pic>
        <p:nvPicPr>
          <p:cNvPr id="32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38600"/>
            <a:ext cx="1004794" cy="58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242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745351"/>
              </p:ext>
            </p:extLst>
          </p:nvPr>
        </p:nvGraphicFramePr>
        <p:xfrm>
          <a:off x="4762965" y="3673932"/>
          <a:ext cx="4673798" cy="3096768"/>
        </p:xfrm>
        <a:graphic>
          <a:graphicData uri="http://schemas.openxmlformats.org/drawingml/2006/table">
            <a:tbl>
              <a:tblPr firstRow="1" bandRow="1"/>
              <a:tblGrid>
                <a:gridCol w="4673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404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Jefferson Lab by the numbers: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~700 employees, 27 Joint faculty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169 acre site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~1,700 Active Users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~700 PhDs granted to-date (200 more in progress)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K-12 programs 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serve more than 12,000 students and 950 teachers annually (non-COVID)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Scientific users from 39 countries, 278 institutes (124 institutions in 34 states)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240539"/>
            <a:ext cx="8464378" cy="48749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Jefferson Lab – because there’s still lots we don’t know!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6038" y="852461"/>
          <a:ext cx="4354512" cy="6565392"/>
        </p:xfrm>
        <a:graphic>
          <a:graphicData uri="http://schemas.openxmlformats.org/drawingml/2006/table">
            <a:tbl>
              <a:tblPr firstRow="1" bandRow="1"/>
              <a:tblGrid>
                <a:gridCol w="435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148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DOE Office of Science Laboratory with a single program focused on Nuclear Physics.</a:t>
                      </a:r>
                    </a:p>
                    <a:p>
                      <a:pPr marL="744538" marR="0" lvl="1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charset="0"/>
                        <a:buChar char="o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 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operation since 1995</a:t>
                      </a:r>
                    </a:p>
                    <a:p>
                      <a:pPr marL="287338" marR="0" lvl="0" indent="-2873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Created to build and operate the Continuous Electron Beam Accelerator Facility (CEBAF), world-unique user facility for Nuclear Physics.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Mission is to gain a deeper understanding of the structure of matter: 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Through advances in fundamental research in nuclear physics </a:t>
                      </a:r>
                    </a:p>
                    <a:p>
                      <a:pPr marL="742950" marR="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Through advances in accelerator and nuclear science and technology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Largest Nuclear Physics user community in the world…</a:t>
                      </a:r>
                      <a:r>
                        <a:rPr lang="en-US" sz="18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growing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9EA5754-5FB1-8F43-A589-65A903AFD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50" y="852461"/>
            <a:ext cx="4172189" cy="27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8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43300" y="6571526"/>
            <a:ext cx="2057400" cy="31908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F546AA-4D7D-854A-93FC-293B099FE9E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4401" y="4049957"/>
            <a:ext cx="401781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Diagram representational of below ground structure</a:t>
            </a:r>
          </a:p>
        </p:txBody>
      </p:sp>
    </p:spTree>
    <p:extLst>
      <p:ext uri="{BB962C8B-B14F-4D97-AF65-F5344CB8AC3E}">
        <p14:creationId xmlns:p14="http://schemas.microsoft.com/office/powerpoint/2010/main" val="36050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blue_2007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7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8.xml><?xml version="1.0" encoding="utf-8"?>
<a:theme xmlns:a="http://schemas.openxmlformats.org/drawingml/2006/main" name="4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4229</TotalTime>
  <Words>3450</Words>
  <Application>Microsoft Macintosh PowerPoint</Application>
  <PresentationFormat>On-screen Show (4:3)</PresentationFormat>
  <Paragraphs>439</Paragraphs>
  <Slides>37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26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79" baseType="lpstr">
      <vt:lpstr>MS PGothic</vt:lpstr>
      <vt:lpstr>MS PGothic</vt:lpstr>
      <vt:lpstr>PingFangSC-Regular</vt:lpstr>
      <vt:lpstr>ヒラギノ角ゴ ProN W3</vt:lpstr>
      <vt:lpstr>.PingFangSC-Regular</vt:lpstr>
      <vt:lpstr>Adobe Hebrew</vt:lpstr>
      <vt:lpstr>Al Bayan Plain</vt:lpstr>
      <vt:lpstr>Arial</vt:lpstr>
      <vt:lpstr>Calibri</vt:lpstr>
      <vt:lpstr>Calibri Light</vt:lpstr>
      <vt:lpstr>Cambria Math</vt:lpstr>
      <vt:lpstr>Chalkboard</vt:lpstr>
      <vt:lpstr>Comic Sans MS</vt:lpstr>
      <vt:lpstr>Courier New</vt:lpstr>
      <vt:lpstr>DejaVu Sans</vt:lpstr>
      <vt:lpstr>EB Garamond</vt:lpstr>
      <vt:lpstr>Helvetica</vt:lpstr>
      <vt:lpstr>Lucida Sans Unicode</vt:lpstr>
      <vt:lpstr>Minion Pro</vt:lpstr>
      <vt:lpstr>Mistral</vt:lpstr>
      <vt:lpstr>Symbol</vt:lpstr>
      <vt:lpstr>Tahoma</vt:lpstr>
      <vt:lpstr>Times</vt:lpstr>
      <vt:lpstr>Times New Roman</vt:lpstr>
      <vt:lpstr>Trebuchet MS</vt:lpstr>
      <vt:lpstr>Wingdings</vt:lpstr>
      <vt:lpstr>1_JLabPowerpointMain</vt:lpstr>
      <vt:lpstr>JLabPowerpointMain</vt:lpstr>
      <vt:lpstr>3_JLab_PowerPoint1</vt:lpstr>
      <vt:lpstr>1_Default Design</vt:lpstr>
      <vt:lpstr>4_Office Theme</vt:lpstr>
      <vt:lpstr>Office Theme</vt:lpstr>
      <vt:lpstr>1_Office Theme</vt:lpstr>
      <vt:lpstr>4_JLab_PowerPoint1</vt:lpstr>
      <vt:lpstr>2_Office Theme</vt:lpstr>
      <vt:lpstr>5_Office Theme</vt:lpstr>
      <vt:lpstr>blue_2007</vt:lpstr>
      <vt:lpstr>3_Office Theme</vt:lpstr>
      <vt:lpstr>2_Default Design</vt:lpstr>
      <vt:lpstr>5_JLab_PowerPoint1</vt:lpstr>
      <vt:lpstr>Equation</vt:lpstr>
      <vt:lpstr>Microsoft Equation 3.0</vt:lpstr>
      <vt:lpstr>Nuclear Science at Jefferson Lab</vt:lpstr>
      <vt:lpstr>PowerPoint Presentation</vt:lpstr>
      <vt:lpstr>  How to probe the nucleons / quarks?</vt:lpstr>
      <vt:lpstr>PowerPoint Presentation</vt:lpstr>
      <vt:lpstr>PowerPoint Presentation</vt:lpstr>
      <vt:lpstr>PowerPoint Presentation</vt:lpstr>
      <vt:lpstr>Lepton Scattering: a Powerful Tool </vt:lpstr>
      <vt:lpstr>Jefferson Lab – because there’s still lots we don’t know!</vt:lpstr>
      <vt:lpstr>PowerPoint Presentation</vt:lpstr>
      <vt:lpstr>Detectors in 4 Halls = Numerous Scientific Capabilities!</vt:lpstr>
      <vt:lpstr>Particle Detection: an analogy</vt:lpstr>
      <vt:lpstr>PowerPoint Presentation</vt:lpstr>
      <vt:lpstr>Basic Experiment Example: Neutron “Form Factor” (charge distribution)….. Why not zero?</vt:lpstr>
      <vt:lpstr>JLab Hall A Super BigBite Spectrometer Program</vt:lpstr>
      <vt:lpstr>PowerPoint Presentation</vt:lpstr>
      <vt:lpstr>SBS Physics: Extending Q2 Range of Nucleon Form Factors</vt:lpstr>
      <vt:lpstr>Hall C Charged Pion Form Factor Experiment</vt:lpstr>
      <vt:lpstr>Pion and Kaon Form Factors (JLab Hall C)</vt:lpstr>
      <vt:lpstr>The Standard Model and QCD</vt:lpstr>
      <vt:lpstr>Epilogue</vt:lpstr>
      <vt:lpstr>Hall D</vt:lpstr>
      <vt:lpstr>Hall D</vt:lpstr>
      <vt:lpstr>Hall D</vt:lpstr>
      <vt:lpstr>Hall D</vt:lpstr>
      <vt:lpstr>Hall D</vt:lpstr>
      <vt:lpstr>Hall C FY21 Highlights</vt:lpstr>
      <vt:lpstr>Hall C FY22 experiments</vt:lpstr>
      <vt:lpstr>Hall C FY23 plans</vt:lpstr>
      <vt:lpstr>Hall-B Physics Highlights from FY21</vt:lpstr>
      <vt:lpstr>Hall-B Experiment in FY21 - HPS</vt:lpstr>
      <vt:lpstr>Hall-B Experiments in FY22</vt:lpstr>
      <vt:lpstr>Hall A FY21 Highlights</vt:lpstr>
      <vt:lpstr>Hall A FY22 Highlights</vt:lpstr>
      <vt:lpstr>JLab: A Laboratory for Medium Energy Nuclear Science</vt:lpstr>
      <vt:lpstr>PowerPoint Presentation</vt:lpstr>
      <vt:lpstr>PowerPoint Presentation</vt:lpstr>
      <vt:lpstr>Thank You!</vt:lpstr>
    </vt:vector>
  </TitlesOfParts>
  <Company>Jefferson 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Cynthia (Thia) Keppel</cp:lastModifiedBy>
  <cp:revision>354</cp:revision>
  <cp:lastPrinted>2017-08-07T17:02:08Z</cp:lastPrinted>
  <dcterms:created xsi:type="dcterms:W3CDTF">2013-08-22T19:51:08Z</dcterms:created>
  <dcterms:modified xsi:type="dcterms:W3CDTF">2022-05-31T18:11:20Z</dcterms:modified>
</cp:coreProperties>
</file>