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309" r:id="rId2"/>
    <p:sldId id="342" r:id="rId3"/>
    <p:sldId id="308" r:id="rId4"/>
    <p:sldId id="338" r:id="rId5"/>
    <p:sldId id="311" r:id="rId6"/>
    <p:sldId id="312" r:id="rId7"/>
    <p:sldId id="313" r:id="rId8"/>
    <p:sldId id="337" r:id="rId9"/>
    <p:sldId id="320" r:id="rId10"/>
    <p:sldId id="340" r:id="rId11"/>
    <p:sldId id="335" r:id="rId12"/>
    <p:sldId id="339" r:id="rId13"/>
    <p:sldId id="329" r:id="rId14"/>
    <p:sldId id="319" r:id="rId15"/>
    <p:sldId id="321" r:id="rId16"/>
    <p:sldId id="315" r:id="rId17"/>
    <p:sldId id="323" r:id="rId18"/>
    <p:sldId id="336" r:id="rId19"/>
    <p:sldId id="325" r:id="rId20"/>
    <p:sldId id="326" r:id="rId21"/>
    <p:sldId id="327" r:id="rId22"/>
    <p:sldId id="328" r:id="rId23"/>
    <p:sldId id="317" r:id="rId24"/>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30" autoAdjust="0"/>
    <p:restoredTop sz="43861" autoAdjust="0"/>
  </p:normalViewPr>
  <p:slideViewPr>
    <p:cSldViewPr snapToGrid="0" snapToObjects="1">
      <p:cViewPr varScale="1">
        <p:scale>
          <a:sx n="52" d="100"/>
          <a:sy n="52" d="100"/>
        </p:scale>
        <p:origin x="2760" y="168"/>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08D09-B1B1-4EC1-AC5A-C89B722EA580}"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US"/>
        </a:p>
      </dgm:t>
    </dgm:pt>
    <dgm:pt modelId="{B2E1CD05-871B-4FE0-98E9-02303CAB00F5}">
      <dgm:prSet phldrT="[Text]"/>
      <dgm:spPr/>
      <dgm:t>
        <a:bodyPr/>
        <a:lstStyle/>
        <a:p>
          <a:r>
            <a:rPr lang="en-US" dirty="0">
              <a:solidFill>
                <a:srgbClr val="C00000"/>
              </a:solidFill>
            </a:rPr>
            <a:t>Include:</a:t>
          </a:r>
        </a:p>
      </dgm:t>
    </dgm:pt>
    <dgm:pt modelId="{036E63B2-CFD0-467B-AA77-9B0AB86993F7}" type="parTrans" cxnId="{33257D3C-3AED-45AE-999A-236C02353E59}">
      <dgm:prSet/>
      <dgm:spPr/>
      <dgm:t>
        <a:bodyPr/>
        <a:lstStyle/>
        <a:p>
          <a:endParaRPr lang="en-US"/>
        </a:p>
      </dgm:t>
    </dgm:pt>
    <dgm:pt modelId="{BDEFAC0B-ED8C-43C8-8693-3D60C8D4FB96}" type="sibTrans" cxnId="{33257D3C-3AED-45AE-999A-236C02353E59}">
      <dgm:prSet/>
      <dgm:spPr/>
      <dgm:t>
        <a:bodyPr/>
        <a:lstStyle/>
        <a:p>
          <a:endParaRPr lang="en-US"/>
        </a:p>
      </dgm:t>
    </dgm:pt>
    <dgm:pt modelId="{1578D367-67FE-464D-A4C6-30967CA2B890}">
      <dgm:prSet phldrT="[Text]"/>
      <dgm:spPr/>
      <dgm:t>
        <a:bodyPr/>
        <a:lstStyle/>
        <a:p>
          <a:r>
            <a:rPr lang="en-US" dirty="0"/>
            <a:t>Abusive, threatening, offensive, degrading, inappropriate, belittling, or intimidating comments, jokes, phone calls, emails, notes, text, or posts on social media</a:t>
          </a:r>
        </a:p>
      </dgm:t>
    </dgm:pt>
    <dgm:pt modelId="{BA233F5B-E804-49F7-8CC5-09FD09443EB8}" type="parTrans" cxnId="{D1BA74C9-F7F6-433C-BCA1-8BEDC0E634CF}">
      <dgm:prSet/>
      <dgm:spPr/>
      <dgm:t>
        <a:bodyPr/>
        <a:lstStyle/>
        <a:p>
          <a:endParaRPr lang="en-US"/>
        </a:p>
      </dgm:t>
    </dgm:pt>
    <dgm:pt modelId="{520FB1B4-BC40-46C9-98FF-5F6815677714}" type="sibTrans" cxnId="{D1BA74C9-F7F6-433C-BCA1-8BEDC0E634CF}">
      <dgm:prSet/>
      <dgm:spPr/>
      <dgm:t>
        <a:bodyPr/>
        <a:lstStyle/>
        <a:p>
          <a:endParaRPr lang="en-US"/>
        </a:p>
      </dgm:t>
    </dgm:pt>
    <dgm:pt modelId="{E0FA37CB-2A6B-42B9-B296-F69AE067914C}">
      <dgm:prSet phldrT="[Text]"/>
      <dgm:spPr/>
      <dgm:t>
        <a:bodyPr/>
        <a:lstStyle/>
        <a:p>
          <a:r>
            <a:rPr lang="en-US" dirty="0"/>
            <a:t>Inappropriate physical contact or coercive behavior which is intended to be derogatory or intimidating </a:t>
          </a:r>
        </a:p>
      </dgm:t>
    </dgm:pt>
    <dgm:pt modelId="{A6E9FAE0-61CC-4590-92CC-F911ABA553C6}" type="parTrans" cxnId="{6315C9D6-58C9-44E7-8F6F-E331F1CA6A45}">
      <dgm:prSet/>
      <dgm:spPr/>
      <dgm:t>
        <a:bodyPr/>
        <a:lstStyle/>
        <a:p>
          <a:endParaRPr lang="en-US"/>
        </a:p>
      </dgm:t>
    </dgm:pt>
    <dgm:pt modelId="{2C192D0A-56B9-45D6-90C0-DBFF230D40F2}" type="sibTrans" cxnId="{6315C9D6-58C9-44E7-8F6F-E331F1CA6A45}">
      <dgm:prSet/>
      <dgm:spPr/>
      <dgm:t>
        <a:bodyPr/>
        <a:lstStyle/>
        <a:p>
          <a:endParaRPr lang="en-US"/>
        </a:p>
      </dgm:t>
    </dgm:pt>
    <dgm:pt modelId="{8ED45A7B-0D3F-4D3C-AB0C-9040182F5400}">
      <dgm:prSet phldrT="[Text]"/>
      <dgm:spPr/>
      <dgm:t>
        <a:bodyPr/>
        <a:lstStyle/>
        <a:p>
          <a:r>
            <a:rPr lang="en-US" dirty="0"/>
            <a:t>Insulting or threatening gestures</a:t>
          </a:r>
        </a:p>
      </dgm:t>
    </dgm:pt>
    <dgm:pt modelId="{292213DF-CCFE-4C6A-BC6C-8070E4E05DF0}" type="parTrans" cxnId="{1E735A66-94E5-43C7-B400-EBB975BD7C19}">
      <dgm:prSet/>
      <dgm:spPr/>
      <dgm:t>
        <a:bodyPr/>
        <a:lstStyle/>
        <a:p>
          <a:endParaRPr lang="en-US"/>
        </a:p>
      </dgm:t>
    </dgm:pt>
    <dgm:pt modelId="{E9523247-FAA2-45D2-9BC5-49E8FF635C23}" type="sibTrans" cxnId="{1E735A66-94E5-43C7-B400-EBB975BD7C19}">
      <dgm:prSet/>
      <dgm:spPr/>
      <dgm:t>
        <a:bodyPr/>
        <a:lstStyle/>
        <a:p>
          <a:endParaRPr lang="en-US"/>
        </a:p>
      </dgm:t>
    </dgm:pt>
    <dgm:pt modelId="{63BECE68-40E9-44CF-888F-ED2EA699BAA1}">
      <dgm:prSet phldrT="[Text]"/>
      <dgm:spPr/>
      <dgm:t>
        <a:bodyPr/>
        <a:lstStyle/>
        <a:p>
          <a:r>
            <a:rPr lang="en-US" dirty="0"/>
            <a:t>Unwelcome touching or continual invitations for dates</a:t>
          </a:r>
        </a:p>
      </dgm:t>
    </dgm:pt>
    <dgm:pt modelId="{9896C0B4-D153-4DCE-BA52-CF2673D3CDEB}" type="parTrans" cxnId="{3501103D-DB59-4C6A-A4D5-435630712D3E}">
      <dgm:prSet/>
      <dgm:spPr/>
      <dgm:t>
        <a:bodyPr/>
        <a:lstStyle/>
        <a:p>
          <a:endParaRPr lang="en-US"/>
        </a:p>
      </dgm:t>
    </dgm:pt>
    <dgm:pt modelId="{F0E5256D-C290-4FDA-B1BE-01420BB561F9}" type="sibTrans" cxnId="{3501103D-DB59-4C6A-A4D5-435630712D3E}">
      <dgm:prSet/>
      <dgm:spPr/>
      <dgm:t>
        <a:bodyPr/>
        <a:lstStyle/>
        <a:p>
          <a:endParaRPr lang="en-US"/>
        </a:p>
      </dgm:t>
    </dgm:pt>
    <dgm:pt modelId="{00BF4311-4939-444A-A1D9-5D2F1C263264}">
      <dgm:prSet phldrT="[Text]"/>
      <dgm:spPr/>
      <dgm:t>
        <a:bodyPr/>
        <a:lstStyle/>
        <a:p>
          <a:r>
            <a:rPr lang="en-US" dirty="0"/>
            <a:t>Suggestion that sexual engagement is a condition of continued work/employment</a:t>
          </a:r>
        </a:p>
      </dgm:t>
    </dgm:pt>
    <dgm:pt modelId="{0BB67961-CE3B-45BE-95FC-9C5B7ED33FBD}" type="parTrans" cxnId="{3EE8BEE6-639E-43AF-9787-26BCEC95FD1F}">
      <dgm:prSet/>
      <dgm:spPr/>
      <dgm:t>
        <a:bodyPr/>
        <a:lstStyle/>
        <a:p>
          <a:endParaRPr lang="en-US"/>
        </a:p>
      </dgm:t>
    </dgm:pt>
    <dgm:pt modelId="{AE30404C-7E8A-4739-9B56-29FF68148C45}" type="sibTrans" cxnId="{3EE8BEE6-639E-43AF-9787-26BCEC95FD1F}">
      <dgm:prSet/>
      <dgm:spPr/>
      <dgm:t>
        <a:bodyPr/>
        <a:lstStyle/>
        <a:p>
          <a:endParaRPr lang="en-US"/>
        </a:p>
      </dgm:t>
    </dgm:pt>
    <dgm:pt modelId="{66B1FFD5-55CE-4D39-89F0-B32C58F26F1A}" type="pres">
      <dgm:prSet presAssocID="{00208D09-B1B1-4EC1-AC5A-C89B722EA580}" presName="vert0" presStyleCnt="0">
        <dgm:presLayoutVars>
          <dgm:dir/>
          <dgm:animOne val="branch"/>
          <dgm:animLvl val="lvl"/>
        </dgm:presLayoutVars>
      </dgm:prSet>
      <dgm:spPr/>
    </dgm:pt>
    <dgm:pt modelId="{CC4A6364-3D3F-477D-A747-CCB457D05B7A}" type="pres">
      <dgm:prSet presAssocID="{B2E1CD05-871B-4FE0-98E9-02303CAB00F5}" presName="thickLine" presStyleLbl="alignNode1" presStyleIdx="0" presStyleCnt="1"/>
      <dgm:spPr/>
    </dgm:pt>
    <dgm:pt modelId="{660913D3-2148-4460-ABAC-31E971BEFBF4}" type="pres">
      <dgm:prSet presAssocID="{B2E1CD05-871B-4FE0-98E9-02303CAB00F5}" presName="horz1" presStyleCnt="0"/>
      <dgm:spPr/>
    </dgm:pt>
    <dgm:pt modelId="{7F9F4C5F-E3AA-437C-9578-D3EFC1DA6348}" type="pres">
      <dgm:prSet presAssocID="{B2E1CD05-871B-4FE0-98E9-02303CAB00F5}" presName="tx1" presStyleLbl="revTx" presStyleIdx="0" presStyleCnt="6"/>
      <dgm:spPr/>
    </dgm:pt>
    <dgm:pt modelId="{D5E17FAA-6B15-4A34-B73D-A238732EA3CC}" type="pres">
      <dgm:prSet presAssocID="{B2E1CD05-871B-4FE0-98E9-02303CAB00F5}" presName="vert1" presStyleCnt="0"/>
      <dgm:spPr/>
    </dgm:pt>
    <dgm:pt modelId="{A4A6B580-F621-4FC2-861C-8A4C4F8E1FF5}" type="pres">
      <dgm:prSet presAssocID="{1578D367-67FE-464D-A4C6-30967CA2B890}" presName="vertSpace2a" presStyleCnt="0"/>
      <dgm:spPr/>
    </dgm:pt>
    <dgm:pt modelId="{72C2DA94-03F4-4ECF-ACF9-4F5E5C7B8229}" type="pres">
      <dgm:prSet presAssocID="{1578D367-67FE-464D-A4C6-30967CA2B890}" presName="horz2" presStyleCnt="0"/>
      <dgm:spPr/>
    </dgm:pt>
    <dgm:pt modelId="{156C39A8-0DEB-40D9-AA8B-9A68BA70B5CB}" type="pres">
      <dgm:prSet presAssocID="{1578D367-67FE-464D-A4C6-30967CA2B890}" presName="horzSpace2" presStyleCnt="0"/>
      <dgm:spPr/>
    </dgm:pt>
    <dgm:pt modelId="{70458CDA-F9AB-4FC1-B2D6-1F14215B4BAB}" type="pres">
      <dgm:prSet presAssocID="{1578D367-67FE-464D-A4C6-30967CA2B890}" presName="tx2" presStyleLbl="revTx" presStyleIdx="1" presStyleCnt="6"/>
      <dgm:spPr/>
    </dgm:pt>
    <dgm:pt modelId="{A20C580F-BA5A-4D65-B117-039C245281CA}" type="pres">
      <dgm:prSet presAssocID="{1578D367-67FE-464D-A4C6-30967CA2B890}" presName="vert2" presStyleCnt="0"/>
      <dgm:spPr/>
    </dgm:pt>
    <dgm:pt modelId="{E63D4210-B194-4566-8D45-52A0A62C9982}" type="pres">
      <dgm:prSet presAssocID="{1578D367-67FE-464D-A4C6-30967CA2B890}" presName="thinLine2b" presStyleLbl="callout" presStyleIdx="0" presStyleCnt="5"/>
      <dgm:spPr/>
    </dgm:pt>
    <dgm:pt modelId="{E9413AF8-80A4-4FA3-BAB6-29930E452214}" type="pres">
      <dgm:prSet presAssocID="{1578D367-67FE-464D-A4C6-30967CA2B890}" presName="vertSpace2b" presStyleCnt="0"/>
      <dgm:spPr/>
    </dgm:pt>
    <dgm:pt modelId="{42384B82-2DA1-4F78-9F44-342CC40741A3}" type="pres">
      <dgm:prSet presAssocID="{E0FA37CB-2A6B-42B9-B296-F69AE067914C}" presName="horz2" presStyleCnt="0"/>
      <dgm:spPr/>
    </dgm:pt>
    <dgm:pt modelId="{4D2A84EA-8218-4C5E-8066-F84B0661EB8F}" type="pres">
      <dgm:prSet presAssocID="{E0FA37CB-2A6B-42B9-B296-F69AE067914C}" presName="horzSpace2" presStyleCnt="0"/>
      <dgm:spPr/>
    </dgm:pt>
    <dgm:pt modelId="{05DDB6B2-A801-46C6-9F3B-F0DE2317B00E}" type="pres">
      <dgm:prSet presAssocID="{E0FA37CB-2A6B-42B9-B296-F69AE067914C}" presName="tx2" presStyleLbl="revTx" presStyleIdx="2" presStyleCnt="6"/>
      <dgm:spPr/>
    </dgm:pt>
    <dgm:pt modelId="{570A2870-17D3-406F-9C76-F56A8E9C172C}" type="pres">
      <dgm:prSet presAssocID="{E0FA37CB-2A6B-42B9-B296-F69AE067914C}" presName="vert2" presStyleCnt="0"/>
      <dgm:spPr/>
    </dgm:pt>
    <dgm:pt modelId="{65FEBC95-BDFC-4AF2-8194-5492130310C6}" type="pres">
      <dgm:prSet presAssocID="{E0FA37CB-2A6B-42B9-B296-F69AE067914C}" presName="thinLine2b" presStyleLbl="callout" presStyleIdx="1" presStyleCnt="5"/>
      <dgm:spPr/>
    </dgm:pt>
    <dgm:pt modelId="{53C343E4-B410-4C01-B8EC-2B64558E21E1}" type="pres">
      <dgm:prSet presAssocID="{E0FA37CB-2A6B-42B9-B296-F69AE067914C}" presName="vertSpace2b" presStyleCnt="0"/>
      <dgm:spPr/>
    </dgm:pt>
    <dgm:pt modelId="{F0E010FB-EF62-471D-95B4-DB7D5073A235}" type="pres">
      <dgm:prSet presAssocID="{8ED45A7B-0D3F-4D3C-AB0C-9040182F5400}" presName="horz2" presStyleCnt="0"/>
      <dgm:spPr/>
    </dgm:pt>
    <dgm:pt modelId="{7E8254C6-DDB8-4E4E-9F04-8E91E53D0FEB}" type="pres">
      <dgm:prSet presAssocID="{8ED45A7B-0D3F-4D3C-AB0C-9040182F5400}" presName="horzSpace2" presStyleCnt="0"/>
      <dgm:spPr/>
    </dgm:pt>
    <dgm:pt modelId="{2C7811DC-0E67-475C-8C9E-9392261E3360}" type="pres">
      <dgm:prSet presAssocID="{8ED45A7B-0D3F-4D3C-AB0C-9040182F5400}" presName="tx2" presStyleLbl="revTx" presStyleIdx="3" presStyleCnt="6"/>
      <dgm:spPr/>
    </dgm:pt>
    <dgm:pt modelId="{BCC01C77-CB1C-4C09-98A7-BFB086ECE702}" type="pres">
      <dgm:prSet presAssocID="{8ED45A7B-0D3F-4D3C-AB0C-9040182F5400}" presName="vert2" presStyleCnt="0"/>
      <dgm:spPr/>
    </dgm:pt>
    <dgm:pt modelId="{0DA8434A-E81F-459D-A67B-174BF8D0AEB2}" type="pres">
      <dgm:prSet presAssocID="{8ED45A7B-0D3F-4D3C-AB0C-9040182F5400}" presName="thinLine2b" presStyleLbl="callout" presStyleIdx="2" presStyleCnt="5"/>
      <dgm:spPr/>
    </dgm:pt>
    <dgm:pt modelId="{4710EF3B-7510-4B44-8F3F-E791DDF6BF49}" type="pres">
      <dgm:prSet presAssocID="{8ED45A7B-0D3F-4D3C-AB0C-9040182F5400}" presName="vertSpace2b" presStyleCnt="0"/>
      <dgm:spPr/>
    </dgm:pt>
    <dgm:pt modelId="{D0E3E9C9-11B9-4FCC-94CD-0631D3366149}" type="pres">
      <dgm:prSet presAssocID="{63BECE68-40E9-44CF-888F-ED2EA699BAA1}" presName="horz2" presStyleCnt="0"/>
      <dgm:spPr/>
    </dgm:pt>
    <dgm:pt modelId="{9E4E2190-AFFA-4A9B-A3AC-70A30EC51A4E}" type="pres">
      <dgm:prSet presAssocID="{63BECE68-40E9-44CF-888F-ED2EA699BAA1}" presName="horzSpace2" presStyleCnt="0"/>
      <dgm:spPr/>
    </dgm:pt>
    <dgm:pt modelId="{F9038AD7-426B-4FDB-B1E4-75BE49E959C3}" type="pres">
      <dgm:prSet presAssocID="{63BECE68-40E9-44CF-888F-ED2EA699BAA1}" presName="tx2" presStyleLbl="revTx" presStyleIdx="4" presStyleCnt="6"/>
      <dgm:spPr/>
    </dgm:pt>
    <dgm:pt modelId="{A2EF6BA8-F2A2-445D-A825-94C0283F3F9F}" type="pres">
      <dgm:prSet presAssocID="{63BECE68-40E9-44CF-888F-ED2EA699BAA1}" presName="vert2" presStyleCnt="0"/>
      <dgm:spPr/>
    </dgm:pt>
    <dgm:pt modelId="{09B7303B-7600-4802-ADCC-6A81F09FE235}" type="pres">
      <dgm:prSet presAssocID="{63BECE68-40E9-44CF-888F-ED2EA699BAA1}" presName="thinLine2b" presStyleLbl="callout" presStyleIdx="3" presStyleCnt="5"/>
      <dgm:spPr/>
    </dgm:pt>
    <dgm:pt modelId="{729148BB-C1E9-4F63-B2A1-33105EA7CEC5}" type="pres">
      <dgm:prSet presAssocID="{63BECE68-40E9-44CF-888F-ED2EA699BAA1}" presName="vertSpace2b" presStyleCnt="0"/>
      <dgm:spPr/>
    </dgm:pt>
    <dgm:pt modelId="{62C8266E-B70D-471E-A239-916D6FA15E80}" type="pres">
      <dgm:prSet presAssocID="{00BF4311-4939-444A-A1D9-5D2F1C263264}" presName="horz2" presStyleCnt="0"/>
      <dgm:spPr/>
    </dgm:pt>
    <dgm:pt modelId="{0A640071-5668-4A38-B32F-8DB633876BB1}" type="pres">
      <dgm:prSet presAssocID="{00BF4311-4939-444A-A1D9-5D2F1C263264}" presName="horzSpace2" presStyleCnt="0"/>
      <dgm:spPr/>
    </dgm:pt>
    <dgm:pt modelId="{D77827EB-6346-4D3F-8197-24094344EBC8}" type="pres">
      <dgm:prSet presAssocID="{00BF4311-4939-444A-A1D9-5D2F1C263264}" presName="tx2" presStyleLbl="revTx" presStyleIdx="5" presStyleCnt="6"/>
      <dgm:spPr/>
    </dgm:pt>
    <dgm:pt modelId="{9E4D41A6-B962-4BF2-85FF-5BB0AE410070}" type="pres">
      <dgm:prSet presAssocID="{00BF4311-4939-444A-A1D9-5D2F1C263264}" presName="vert2" presStyleCnt="0"/>
      <dgm:spPr/>
    </dgm:pt>
    <dgm:pt modelId="{117A159E-4488-4956-BBCF-F3F1686F0AC0}" type="pres">
      <dgm:prSet presAssocID="{00BF4311-4939-444A-A1D9-5D2F1C263264}" presName="thinLine2b" presStyleLbl="callout" presStyleIdx="4" presStyleCnt="5"/>
      <dgm:spPr/>
    </dgm:pt>
    <dgm:pt modelId="{1D1280B6-C224-4957-81CB-2241085A8E7D}" type="pres">
      <dgm:prSet presAssocID="{00BF4311-4939-444A-A1D9-5D2F1C263264}" presName="vertSpace2b" presStyleCnt="0"/>
      <dgm:spPr/>
    </dgm:pt>
  </dgm:ptLst>
  <dgm:cxnLst>
    <dgm:cxn modelId="{228C7A04-0BB3-4E29-941E-3D2848887736}" type="presOf" srcId="{00BF4311-4939-444A-A1D9-5D2F1C263264}" destId="{D77827EB-6346-4D3F-8197-24094344EBC8}" srcOrd="0" destOrd="0" presId="urn:microsoft.com/office/officeart/2008/layout/LinedList"/>
    <dgm:cxn modelId="{69A92D05-1547-4026-AA5C-845D37E0E1CD}" type="presOf" srcId="{8ED45A7B-0D3F-4D3C-AB0C-9040182F5400}" destId="{2C7811DC-0E67-475C-8C9E-9392261E3360}" srcOrd="0" destOrd="0" presId="urn:microsoft.com/office/officeart/2008/layout/LinedList"/>
    <dgm:cxn modelId="{89B2D407-1A61-452E-978F-B001C5C40D19}" type="presOf" srcId="{E0FA37CB-2A6B-42B9-B296-F69AE067914C}" destId="{05DDB6B2-A801-46C6-9F3B-F0DE2317B00E}" srcOrd="0" destOrd="0" presId="urn:microsoft.com/office/officeart/2008/layout/LinedList"/>
    <dgm:cxn modelId="{33257D3C-3AED-45AE-999A-236C02353E59}" srcId="{00208D09-B1B1-4EC1-AC5A-C89B722EA580}" destId="{B2E1CD05-871B-4FE0-98E9-02303CAB00F5}" srcOrd="0" destOrd="0" parTransId="{036E63B2-CFD0-467B-AA77-9B0AB86993F7}" sibTransId="{BDEFAC0B-ED8C-43C8-8693-3D60C8D4FB96}"/>
    <dgm:cxn modelId="{3501103D-DB59-4C6A-A4D5-435630712D3E}" srcId="{B2E1CD05-871B-4FE0-98E9-02303CAB00F5}" destId="{63BECE68-40E9-44CF-888F-ED2EA699BAA1}" srcOrd="3" destOrd="0" parTransId="{9896C0B4-D153-4DCE-BA52-CF2673D3CDEB}" sibTransId="{F0E5256D-C290-4FDA-B1BE-01420BB561F9}"/>
    <dgm:cxn modelId="{0BD15A4F-E51D-407F-82B2-A3145A44E842}" type="presOf" srcId="{1578D367-67FE-464D-A4C6-30967CA2B890}" destId="{70458CDA-F9AB-4FC1-B2D6-1F14215B4BAB}" srcOrd="0" destOrd="0" presId="urn:microsoft.com/office/officeart/2008/layout/LinedList"/>
    <dgm:cxn modelId="{494D3252-F13C-4AB1-AEE2-06A64A6A652E}" type="presOf" srcId="{00208D09-B1B1-4EC1-AC5A-C89B722EA580}" destId="{66B1FFD5-55CE-4D39-89F0-B32C58F26F1A}" srcOrd="0" destOrd="0" presId="urn:microsoft.com/office/officeart/2008/layout/LinedList"/>
    <dgm:cxn modelId="{1E735A66-94E5-43C7-B400-EBB975BD7C19}" srcId="{B2E1CD05-871B-4FE0-98E9-02303CAB00F5}" destId="{8ED45A7B-0D3F-4D3C-AB0C-9040182F5400}" srcOrd="2" destOrd="0" parTransId="{292213DF-CCFE-4C6A-BC6C-8070E4E05DF0}" sibTransId="{E9523247-FAA2-45D2-9BC5-49E8FF635C23}"/>
    <dgm:cxn modelId="{CCB69A76-DDED-40DA-9A07-6A541BF9332A}" type="presOf" srcId="{B2E1CD05-871B-4FE0-98E9-02303CAB00F5}" destId="{7F9F4C5F-E3AA-437C-9578-D3EFC1DA6348}" srcOrd="0" destOrd="0" presId="urn:microsoft.com/office/officeart/2008/layout/LinedList"/>
    <dgm:cxn modelId="{0914F69A-195A-47E6-8F5A-A9EDB6227C14}" type="presOf" srcId="{63BECE68-40E9-44CF-888F-ED2EA699BAA1}" destId="{F9038AD7-426B-4FDB-B1E4-75BE49E959C3}" srcOrd="0" destOrd="0" presId="urn:microsoft.com/office/officeart/2008/layout/LinedList"/>
    <dgm:cxn modelId="{D1BA74C9-F7F6-433C-BCA1-8BEDC0E634CF}" srcId="{B2E1CD05-871B-4FE0-98E9-02303CAB00F5}" destId="{1578D367-67FE-464D-A4C6-30967CA2B890}" srcOrd="0" destOrd="0" parTransId="{BA233F5B-E804-49F7-8CC5-09FD09443EB8}" sibTransId="{520FB1B4-BC40-46C9-98FF-5F6815677714}"/>
    <dgm:cxn modelId="{6315C9D6-58C9-44E7-8F6F-E331F1CA6A45}" srcId="{B2E1CD05-871B-4FE0-98E9-02303CAB00F5}" destId="{E0FA37CB-2A6B-42B9-B296-F69AE067914C}" srcOrd="1" destOrd="0" parTransId="{A6E9FAE0-61CC-4590-92CC-F911ABA553C6}" sibTransId="{2C192D0A-56B9-45D6-90C0-DBFF230D40F2}"/>
    <dgm:cxn modelId="{3EE8BEE6-639E-43AF-9787-26BCEC95FD1F}" srcId="{B2E1CD05-871B-4FE0-98E9-02303CAB00F5}" destId="{00BF4311-4939-444A-A1D9-5D2F1C263264}" srcOrd="4" destOrd="0" parTransId="{0BB67961-CE3B-45BE-95FC-9C5B7ED33FBD}" sibTransId="{AE30404C-7E8A-4739-9B56-29FF68148C45}"/>
    <dgm:cxn modelId="{C4012FE0-0FD7-4CE3-A8EB-405E26ACAE55}" type="presParOf" srcId="{66B1FFD5-55CE-4D39-89F0-B32C58F26F1A}" destId="{CC4A6364-3D3F-477D-A747-CCB457D05B7A}" srcOrd="0" destOrd="0" presId="urn:microsoft.com/office/officeart/2008/layout/LinedList"/>
    <dgm:cxn modelId="{AF980C68-1994-469F-99A1-53588DF195E8}" type="presParOf" srcId="{66B1FFD5-55CE-4D39-89F0-B32C58F26F1A}" destId="{660913D3-2148-4460-ABAC-31E971BEFBF4}" srcOrd="1" destOrd="0" presId="urn:microsoft.com/office/officeart/2008/layout/LinedList"/>
    <dgm:cxn modelId="{369B1059-FFCD-4989-96CA-08EBF849BD6A}" type="presParOf" srcId="{660913D3-2148-4460-ABAC-31E971BEFBF4}" destId="{7F9F4C5F-E3AA-437C-9578-D3EFC1DA6348}" srcOrd="0" destOrd="0" presId="urn:microsoft.com/office/officeart/2008/layout/LinedList"/>
    <dgm:cxn modelId="{BB1F9669-5D2E-4DF8-B86D-71634AC1B2D3}" type="presParOf" srcId="{660913D3-2148-4460-ABAC-31E971BEFBF4}" destId="{D5E17FAA-6B15-4A34-B73D-A238732EA3CC}" srcOrd="1" destOrd="0" presId="urn:microsoft.com/office/officeart/2008/layout/LinedList"/>
    <dgm:cxn modelId="{A26D7ED0-F94F-4C21-B895-7F857264DB77}" type="presParOf" srcId="{D5E17FAA-6B15-4A34-B73D-A238732EA3CC}" destId="{A4A6B580-F621-4FC2-861C-8A4C4F8E1FF5}" srcOrd="0" destOrd="0" presId="urn:microsoft.com/office/officeart/2008/layout/LinedList"/>
    <dgm:cxn modelId="{6C09D1C9-2569-498B-810D-BD6CEEBBE05C}" type="presParOf" srcId="{D5E17FAA-6B15-4A34-B73D-A238732EA3CC}" destId="{72C2DA94-03F4-4ECF-ACF9-4F5E5C7B8229}" srcOrd="1" destOrd="0" presId="urn:microsoft.com/office/officeart/2008/layout/LinedList"/>
    <dgm:cxn modelId="{E9817801-8D09-43A7-BF58-15BC0893EE23}" type="presParOf" srcId="{72C2DA94-03F4-4ECF-ACF9-4F5E5C7B8229}" destId="{156C39A8-0DEB-40D9-AA8B-9A68BA70B5CB}" srcOrd="0" destOrd="0" presId="urn:microsoft.com/office/officeart/2008/layout/LinedList"/>
    <dgm:cxn modelId="{8516294D-DA58-46FD-B963-AE9FA1EB2DCD}" type="presParOf" srcId="{72C2DA94-03F4-4ECF-ACF9-4F5E5C7B8229}" destId="{70458CDA-F9AB-4FC1-B2D6-1F14215B4BAB}" srcOrd="1" destOrd="0" presId="urn:microsoft.com/office/officeart/2008/layout/LinedList"/>
    <dgm:cxn modelId="{3B31FC53-8B81-4A88-8C41-9087712E9FE2}" type="presParOf" srcId="{72C2DA94-03F4-4ECF-ACF9-4F5E5C7B8229}" destId="{A20C580F-BA5A-4D65-B117-039C245281CA}" srcOrd="2" destOrd="0" presId="urn:microsoft.com/office/officeart/2008/layout/LinedList"/>
    <dgm:cxn modelId="{9A3DEE99-330F-48C7-A4E8-A6D62CB4481C}" type="presParOf" srcId="{D5E17FAA-6B15-4A34-B73D-A238732EA3CC}" destId="{E63D4210-B194-4566-8D45-52A0A62C9982}" srcOrd="2" destOrd="0" presId="urn:microsoft.com/office/officeart/2008/layout/LinedList"/>
    <dgm:cxn modelId="{ED00E786-4EC2-4F7A-B0F3-807476E704D8}" type="presParOf" srcId="{D5E17FAA-6B15-4A34-B73D-A238732EA3CC}" destId="{E9413AF8-80A4-4FA3-BAB6-29930E452214}" srcOrd="3" destOrd="0" presId="urn:microsoft.com/office/officeart/2008/layout/LinedList"/>
    <dgm:cxn modelId="{9FC04E2B-0832-468A-9AE4-AB27EC5F725C}" type="presParOf" srcId="{D5E17FAA-6B15-4A34-B73D-A238732EA3CC}" destId="{42384B82-2DA1-4F78-9F44-342CC40741A3}" srcOrd="4" destOrd="0" presId="urn:microsoft.com/office/officeart/2008/layout/LinedList"/>
    <dgm:cxn modelId="{F5F98EAC-B9CF-48BF-9AB6-F18B79CC4DDF}" type="presParOf" srcId="{42384B82-2DA1-4F78-9F44-342CC40741A3}" destId="{4D2A84EA-8218-4C5E-8066-F84B0661EB8F}" srcOrd="0" destOrd="0" presId="urn:microsoft.com/office/officeart/2008/layout/LinedList"/>
    <dgm:cxn modelId="{C7C969C9-E4DC-4C48-BE91-BDAA1BE30BAF}" type="presParOf" srcId="{42384B82-2DA1-4F78-9F44-342CC40741A3}" destId="{05DDB6B2-A801-46C6-9F3B-F0DE2317B00E}" srcOrd="1" destOrd="0" presId="urn:microsoft.com/office/officeart/2008/layout/LinedList"/>
    <dgm:cxn modelId="{AD7FF144-FFF0-465B-A44F-447D59009B05}" type="presParOf" srcId="{42384B82-2DA1-4F78-9F44-342CC40741A3}" destId="{570A2870-17D3-406F-9C76-F56A8E9C172C}" srcOrd="2" destOrd="0" presId="urn:microsoft.com/office/officeart/2008/layout/LinedList"/>
    <dgm:cxn modelId="{513805EE-EA39-4D95-BA07-EB805AA28FEF}" type="presParOf" srcId="{D5E17FAA-6B15-4A34-B73D-A238732EA3CC}" destId="{65FEBC95-BDFC-4AF2-8194-5492130310C6}" srcOrd="5" destOrd="0" presId="urn:microsoft.com/office/officeart/2008/layout/LinedList"/>
    <dgm:cxn modelId="{DA164D37-1E4E-47DF-8C7E-588D03A17C5D}" type="presParOf" srcId="{D5E17FAA-6B15-4A34-B73D-A238732EA3CC}" destId="{53C343E4-B410-4C01-B8EC-2B64558E21E1}" srcOrd="6" destOrd="0" presId="urn:microsoft.com/office/officeart/2008/layout/LinedList"/>
    <dgm:cxn modelId="{2F0D64E3-330E-4913-A4C9-709EA0023C7D}" type="presParOf" srcId="{D5E17FAA-6B15-4A34-B73D-A238732EA3CC}" destId="{F0E010FB-EF62-471D-95B4-DB7D5073A235}" srcOrd="7" destOrd="0" presId="urn:microsoft.com/office/officeart/2008/layout/LinedList"/>
    <dgm:cxn modelId="{3DABF516-2F90-4088-831C-36169CA464AA}" type="presParOf" srcId="{F0E010FB-EF62-471D-95B4-DB7D5073A235}" destId="{7E8254C6-DDB8-4E4E-9F04-8E91E53D0FEB}" srcOrd="0" destOrd="0" presId="urn:microsoft.com/office/officeart/2008/layout/LinedList"/>
    <dgm:cxn modelId="{F9FBD729-F922-4822-972B-1F4E89E6FCDC}" type="presParOf" srcId="{F0E010FB-EF62-471D-95B4-DB7D5073A235}" destId="{2C7811DC-0E67-475C-8C9E-9392261E3360}" srcOrd="1" destOrd="0" presId="urn:microsoft.com/office/officeart/2008/layout/LinedList"/>
    <dgm:cxn modelId="{17999FDE-76B2-41F5-A40E-FEA4DE8A3BE7}" type="presParOf" srcId="{F0E010FB-EF62-471D-95B4-DB7D5073A235}" destId="{BCC01C77-CB1C-4C09-98A7-BFB086ECE702}" srcOrd="2" destOrd="0" presId="urn:microsoft.com/office/officeart/2008/layout/LinedList"/>
    <dgm:cxn modelId="{EABD2014-3A9B-4388-A0C7-2D371D5A2F77}" type="presParOf" srcId="{D5E17FAA-6B15-4A34-B73D-A238732EA3CC}" destId="{0DA8434A-E81F-459D-A67B-174BF8D0AEB2}" srcOrd="8" destOrd="0" presId="urn:microsoft.com/office/officeart/2008/layout/LinedList"/>
    <dgm:cxn modelId="{3106670E-366C-4B6F-B4C4-C5892CFA0E21}" type="presParOf" srcId="{D5E17FAA-6B15-4A34-B73D-A238732EA3CC}" destId="{4710EF3B-7510-4B44-8F3F-E791DDF6BF49}" srcOrd="9" destOrd="0" presId="urn:microsoft.com/office/officeart/2008/layout/LinedList"/>
    <dgm:cxn modelId="{7BD2AF18-2A13-4457-986B-7DBB73F9AD10}" type="presParOf" srcId="{D5E17FAA-6B15-4A34-B73D-A238732EA3CC}" destId="{D0E3E9C9-11B9-4FCC-94CD-0631D3366149}" srcOrd="10" destOrd="0" presId="urn:microsoft.com/office/officeart/2008/layout/LinedList"/>
    <dgm:cxn modelId="{18EA672D-B5DB-404E-B52C-7161EEA6E11E}" type="presParOf" srcId="{D0E3E9C9-11B9-4FCC-94CD-0631D3366149}" destId="{9E4E2190-AFFA-4A9B-A3AC-70A30EC51A4E}" srcOrd="0" destOrd="0" presId="urn:microsoft.com/office/officeart/2008/layout/LinedList"/>
    <dgm:cxn modelId="{C36B44D9-6F77-4138-AB5D-364451C24E7A}" type="presParOf" srcId="{D0E3E9C9-11B9-4FCC-94CD-0631D3366149}" destId="{F9038AD7-426B-4FDB-B1E4-75BE49E959C3}" srcOrd="1" destOrd="0" presId="urn:microsoft.com/office/officeart/2008/layout/LinedList"/>
    <dgm:cxn modelId="{48427E3D-3263-42DD-AEEE-61C990904D6B}" type="presParOf" srcId="{D0E3E9C9-11B9-4FCC-94CD-0631D3366149}" destId="{A2EF6BA8-F2A2-445D-A825-94C0283F3F9F}" srcOrd="2" destOrd="0" presId="urn:microsoft.com/office/officeart/2008/layout/LinedList"/>
    <dgm:cxn modelId="{89EDEB08-596E-458B-9FC2-CCDB647362A6}" type="presParOf" srcId="{D5E17FAA-6B15-4A34-B73D-A238732EA3CC}" destId="{09B7303B-7600-4802-ADCC-6A81F09FE235}" srcOrd="11" destOrd="0" presId="urn:microsoft.com/office/officeart/2008/layout/LinedList"/>
    <dgm:cxn modelId="{0592F159-A630-4A11-9570-BA10BA2D04EB}" type="presParOf" srcId="{D5E17FAA-6B15-4A34-B73D-A238732EA3CC}" destId="{729148BB-C1E9-4F63-B2A1-33105EA7CEC5}" srcOrd="12" destOrd="0" presId="urn:microsoft.com/office/officeart/2008/layout/LinedList"/>
    <dgm:cxn modelId="{002CB793-E30A-4DE5-B8B0-9267B44E445C}" type="presParOf" srcId="{D5E17FAA-6B15-4A34-B73D-A238732EA3CC}" destId="{62C8266E-B70D-471E-A239-916D6FA15E80}" srcOrd="13" destOrd="0" presId="urn:microsoft.com/office/officeart/2008/layout/LinedList"/>
    <dgm:cxn modelId="{F26F7A11-A266-46BE-B21F-DC25C4797863}" type="presParOf" srcId="{62C8266E-B70D-471E-A239-916D6FA15E80}" destId="{0A640071-5668-4A38-B32F-8DB633876BB1}" srcOrd="0" destOrd="0" presId="urn:microsoft.com/office/officeart/2008/layout/LinedList"/>
    <dgm:cxn modelId="{0F6AB77D-E208-4C82-B428-1C2362F81009}" type="presParOf" srcId="{62C8266E-B70D-471E-A239-916D6FA15E80}" destId="{D77827EB-6346-4D3F-8197-24094344EBC8}" srcOrd="1" destOrd="0" presId="urn:microsoft.com/office/officeart/2008/layout/LinedList"/>
    <dgm:cxn modelId="{7A170BC2-9DDD-481A-B31C-0245044FEC45}" type="presParOf" srcId="{62C8266E-B70D-471E-A239-916D6FA15E80}" destId="{9E4D41A6-B962-4BF2-85FF-5BB0AE410070}" srcOrd="2" destOrd="0" presId="urn:microsoft.com/office/officeart/2008/layout/LinedList"/>
    <dgm:cxn modelId="{3A3EBDF5-FB22-4201-BAA4-11FDF0E0095A}" type="presParOf" srcId="{D5E17FAA-6B15-4A34-B73D-A238732EA3CC}" destId="{117A159E-4488-4956-BBCF-F3F1686F0AC0}" srcOrd="14" destOrd="0" presId="urn:microsoft.com/office/officeart/2008/layout/LinedList"/>
    <dgm:cxn modelId="{4BD0AE34-D484-4A94-B066-662C3A246423}" type="presParOf" srcId="{D5E17FAA-6B15-4A34-B73D-A238732EA3CC}" destId="{1D1280B6-C224-4957-81CB-2241085A8E7D}"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A6364-3D3F-477D-A747-CCB457D05B7A}">
      <dsp:nvSpPr>
        <dsp:cNvPr id="0" name=""/>
        <dsp:cNvSpPr/>
      </dsp:nvSpPr>
      <dsp:spPr>
        <a:xfrm>
          <a:off x="0" y="0"/>
          <a:ext cx="11528425"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F9F4C5F-E3AA-437C-9578-D3EFC1DA6348}">
      <dsp:nvSpPr>
        <dsp:cNvPr id="0" name=""/>
        <dsp:cNvSpPr/>
      </dsp:nvSpPr>
      <dsp:spPr>
        <a:xfrm>
          <a:off x="0" y="0"/>
          <a:ext cx="2305685" cy="538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solidFill>
                <a:srgbClr val="C00000"/>
              </a:solidFill>
            </a:rPr>
            <a:t>Include:</a:t>
          </a:r>
        </a:p>
      </dsp:txBody>
      <dsp:txXfrm>
        <a:off x="0" y="0"/>
        <a:ext cx="2305685" cy="5381625"/>
      </dsp:txXfrm>
    </dsp:sp>
    <dsp:sp modelId="{70458CDA-F9AB-4FC1-B2D6-1F14215B4BAB}">
      <dsp:nvSpPr>
        <dsp:cNvPr id="0" name=""/>
        <dsp:cNvSpPr/>
      </dsp:nvSpPr>
      <dsp:spPr>
        <a:xfrm>
          <a:off x="2478611" y="50715"/>
          <a:ext cx="9049813" cy="10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Abusive, threatening, offensive, degrading, inappropriate, belittling, or intimidating comments, jokes, phone calls, emails, notes, text, or posts on social media</a:t>
          </a:r>
        </a:p>
      </dsp:txBody>
      <dsp:txXfrm>
        <a:off x="2478611" y="50715"/>
        <a:ext cx="9049813" cy="1014310"/>
      </dsp:txXfrm>
    </dsp:sp>
    <dsp:sp modelId="{E63D4210-B194-4566-8D45-52A0A62C9982}">
      <dsp:nvSpPr>
        <dsp:cNvPr id="0" name=""/>
        <dsp:cNvSpPr/>
      </dsp:nvSpPr>
      <dsp:spPr>
        <a:xfrm>
          <a:off x="2305685" y="1065025"/>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05DDB6B2-A801-46C6-9F3B-F0DE2317B00E}">
      <dsp:nvSpPr>
        <dsp:cNvPr id="0" name=""/>
        <dsp:cNvSpPr/>
      </dsp:nvSpPr>
      <dsp:spPr>
        <a:xfrm>
          <a:off x="2478611" y="1115741"/>
          <a:ext cx="9049813" cy="10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Inappropriate physical contact or coercive behavior which is intended to be derogatory or intimidating </a:t>
          </a:r>
        </a:p>
      </dsp:txBody>
      <dsp:txXfrm>
        <a:off x="2478611" y="1115741"/>
        <a:ext cx="9049813" cy="1014310"/>
      </dsp:txXfrm>
    </dsp:sp>
    <dsp:sp modelId="{65FEBC95-BDFC-4AF2-8194-5492130310C6}">
      <dsp:nvSpPr>
        <dsp:cNvPr id="0" name=""/>
        <dsp:cNvSpPr/>
      </dsp:nvSpPr>
      <dsp:spPr>
        <a:xfrm>
          <a:off x="2305685" y="2130051"/>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2C7811DC-0E67-475C-8C9E-9392261E3360}">
      <dsp:nvSpPr>
        <dsp:cNvPr id="0" name=""/>
        <dsp:cNvSpPr/>
      </dsp:nvSpPr>
      <dsp:spPr>
        <a:xfrm>
          <a:off x="2478611" y="2180766"/>
          <a:ext cx="9049813" cy="10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Insulting or threatening gestures</a:t>
          </a:r>
        </a:p>
      </dsp:txBody>
      <dsp:txXfrm>
        <a:off x="2478611" y="2180766"/>
        <a:ext cx="9049813" cy="1014310"/>
      </dsp:txXfrm>
    </dsp:sp>
    <dsp:sp modelId="{0DA8434A-E81F-459D-A67B-174BF8D0AEB2}">
      <dsp:nvSpPr>
        <dsp:cNvPr id="0" name=""/>
        <dsp:cNvSpPr/>
      </dsp:nvSpPr>
      <dsp:spPr>
        <a:xfrm>
          <a:off x="2305685" y="3195077"/>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F9038AD7-426B-4FDB-B1E4-75BE49E959C3}">
      <dsp:nvSpPr>
        <dsp:cNvPr id="0" name=""/>
        <dsp:cNvSpPr/>
      </dsp:nvSpPr>
      <dsp:spPr>
        <a:xfrm>
          <a:off x="2478611" y="3245792"/>
          <a:ext cx="9049813" cy="10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Unwelcome touching or continual invitations for dates</a:t>
          </a:r>
        </a:p>
      </dsp:txBody>
      <dsp:txXfrm>
        <a:off x="2478611" y="3245792"/>
        <a:ext cx="9049813" cy="1014310"/>
      </dsp:txXfrm>
    </dsp:sp>
    <dsp:sp modelId="{09B7303B-7600-4802-ADCC-6A81F09FE235}">
      <dsp:nvSpPr>
        <dsp:cNvPr id="0" name=""/>
        <dsp:cNvSpPr/>
      </dsp:nvSpPr>
      <dsp:spPr>
        <a:xfrm>
          <a:off x="2305685" y="4260102"/>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D77827EB-6346-4D3F-8197-24094344EBC8}">
      <dsp:nvSpPr>
        <dsp:cNvPr id="0" name=""/>
        <dsp:cNvSpPr/>
      </dsp:nvSpPr>
      <dsp:spPr>
        <a:xfrm>
          <a:off x="2478611" y="4310818"/>
          <a:ext cx="9049813" cy="10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Suggestion that sexual engagement is a condition of continued work/employment</a:t>
          </a:r>
        </a:p>
      </dsp:txBody>
      <dsp:txXfrm>
        <a:off x="2478611" y="4310818"/>
        <a:ext cx="9049813" cy="1014310"/>
      </dsp:txXfrm>
    </dsp:sp>
    <dsp:sp modelId="{117A159E-4488-4956-BBCF-F3F1686F0AC0}">
      <dsp:nvSpPr>
        <dsp:cNvPr id="0" name=""/>
        <dsp:cNvSpPr/>
      </dsp:nvSpPr>
      <dsp:spPr>
        <a:xfrm>
          <a:off x="2305685" y="5325128"/>
          <a:ext cx="9222740"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2"/>
          </a:xfrm>
          <a:prstGeom prst="rect">
            <a:avLst/>
          </a:prstGeom>
        </p:spPr>
        <p:txBody>
          <a:bodyPr vert="horz" lIns="92372" tIns="46186" rIns="92372" bIns="46186" rtlCol="0"/>
          <a:lstStyle>
            <a:lvl1pPr algn="l">
              <a:defRPr sz="1200"/>
            </a:lvl1pPr>
          </a:lstStyle>
          <a:p>
            <a:endParaRPr lang="en-US"/>
          </a:p>
        </p:txBody>
      </p:sp>
      <p:sp>
        <p:nvSpPr>
          <p:cNvPr id="3" name="Date Placeholder 2"/>
          <p:cNvSpPr>
            <a:spLocks noGrp="1"/>
          </p:cNvSpPr>
          <p:nvPr>
            <p:ph type="dt" idx="1"/>
          </p:nvPr>
        </p:nvSpPr>
        <p:spPr>
          <a:xfrm>
            <a:off x="3934970" y="0"/>
            <a:ext cx="3010323" cy="462612"/>
          </a:xfrm>
          <a:prstGeom prst="rect">
            <a:avLst/>
          </a:prstGeom>
        </p:spPr>
        <p:txBody>
          <a:bodyPr vert="horz" lIns="92372" tIns="46186" rIns="92372" bIns="46186" rtlCol="0"/>
          <a:lstStyle>
            <a:lvl1pPr algn="r">
              <a:defRPr sz="1200"/>
            </a:lvl1pPr>
          </a:lstStyle>
          <a:p>
            <a:fld id="{AF8F3527-BB28-884B-A511-C22C3DCF5453}" type="datetimeFigureOut">
              <a:rPr lang="en-US" smtClean="0"/>
              <a:t>5/31/22</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72" tIns="46186" rIns="92372" bIns="46186"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2" tIns="46186" rIns="92372" bIns="461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3010323" cy="462611"/>
          </a:xfrm>
          <a:prstGeom prst="rect">
            <a:avLst/>
          </a:prstGeom>
        </p:spPr>
        <p:txBody>
          <a:bodyPr vert="horz" lIns="92372" tIns="46186" rIns="92372" bIns="46186"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1"/>
            <a:ext cx="3010323" cy="462611"/>
          </a:xfrm>
          <a:prstGeom prst="rect">
            <a:avLst/>
          </a:prstGeom>
        </p:spPr>
        <p:txBody>
          <a:bodyPr vert="horz" lIns="92372" tIns="46186" rIns="92372" bIns="46186"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339685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381557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337285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264501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13</a:t>
            </a:fld>
            <a:endParaRPr lang="en-US"/>
          </a:p>
        </p:txBody>
      </p:sp>
    </p:spTree>
    <p:extLst>
      <p:ext uri="{BB962C8B-B14F-4D97-AF65-F5344CB8AC3E}">
        <p14:creationId xmlns:p14="http://schemas.microsoft.com/office/powerpoint/2010/main" val="400146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defTabSz="923718">
              <a:defRPr/>
            </a:pPr>
            <a:fld id="{FBBF1341-3AFE-B447-A831-9671D6A7009B}" type="slidenum">
              <a:rPr lang="en-US">
                <a:solidFill>
                  <a:prstClr val="black"/>
                </a:solidFill>
                <a:latin typeface="Calibri" panose="020F0502020204030204"/>
              </a:rPr>
              <a:pPr defTabSz="92371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80997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defTabSz="923718">
              <a:defRPr/>
            </a:pPr>
            <a:fld id="{FBBF1341-3AFE-B447-A831-9671D6A7009B}" type="slidenum">
              <a:rPr lang="en-US">
                <a:solidFill>
                  <a:prstClr val="black"/>
                </a:solidFill>
                <a:latin typeface="Calibri" panose="020F0502020204030204"/>
              </a:rPr>
              <a:pPr defTabSz="923718">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68776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115317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718">
              <a:defRPr/>
            </a:pPr>
            <a:fld id="{FBBF1341-3AFE-B447-A831-9671D6A7009B}" type="slidenum">
              <a:rPr lang="en-US">
                <a:solidFill>
                  <a:prstClr val="black"/>
                </a:solidFill>
                <a:latin typeface="Calibri" panose="020F0502020204030204"/>
              </a:rPr>
              <a:pPr defTabSz="92371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79034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18</a:t>
            </a:fld>
            <a:endParaRPr lang="en-US"/>
          </a:p>
        </p:txBody>
      </p:sp>
    </p:spTree>
    <p:extLst>
      <p:ext uri="{BB962C8B-B14F-4D97-AF65-F5344CB8AC3E}">
        <p14:creationId xmlns:p14="http://schemas.microsoft.com/office/powerpoint/2010/main" val="392634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718">
              <a:defRPr/>
            </a:pPr>
            <a:fld id="{FBBF1341-3AFE-B447-A831-9671D6A7009B}" type="slidenum">
              <a:rPr lang="en-US">
                <a:solidFill>
                  <a:prstClr val="black"/>
                </a:solidFill>
                <a:latin typeface="Calibri" panose="020F0502020204030204"/>
              </a:rPr>
              <a:pPr defTabSz="92371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44821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D37C7-AF34-4F83-853C-44D03194EDEE}" type="slidenum">
              <a:rPr lang="en-US" smtClean="0"/>
              <a:t>2</a:t>
            </a:fld>
            <a:endParaRPr lang="en-US"/>
          </a:p>
        </p:txBody>
      </p:sp>
    </p:spTree>
    <p:extLst>
      <p:ext uri="{BB962C8B-B14F-4D97-AF65-F5344CB8AC3E}">
        <p14:creationId xmlns:p14="http://schemas.microsoft.com/office/powerpoint/2010/main" val="1971948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1768618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4206423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22</a:t>
            </a:fld>
            <a:endParaRPr lang="en-US"/>
          </a:p>
        </p:txBody>
      </p:sp>
    </p:spTree>
    <p:extLst>
      <p:ext uri="{BB962C8B-B14F-4D97-AF65-F5344CB8AC3E}">
        <p14:creationId xmlns:p14="http://schemas.microsoft.com/office/powerpoint/2010/main" val="570110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3952256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281125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420080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107670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309923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193383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109743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3718">
              <a:defRPr/>
            </a:pPr>
            <a:fld id="{FBBF1341-3AFE-B447-A831-9671D6A7009B}" type="slidenum">
              <a:rPr lang="en-US">
                <a:solidFill>
                  <a:prstClr val="black"/>
                </a:solidFill>
                <a:latin typeface="Calibri" panose="020F0502020204030204"/>
              </a:rPr>
              <a:pPr defTabSz="92371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940813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May 31, 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Tuesday, May 31, 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May 31,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www.youtube.com/embed/hDd3bzA7450"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www.jsaecp.ethicspoint.co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Fostering a Positive and Respectful Workplace</a:t>
            </a:r>
          </a:p>
        </p:txBody>
      </p:sp>
      <p:sp>
        <p:nvSpPr>
          <p:cNvPr id="3" name="Subtitle 2"/>
          <p:cNvSpPr>
            <a:spLocks noGrp="1"/>
          </p:cNvSpPr>
          <p:nvPr>
            <p:ph type="subTitle" idx="1"/>
          </p:nvPr>
        </p:nvSpPr>
        <p:spPr/>
        <p:txBody>
          <a:bodyPr/>
          <a:lstStyle/>
          <a:p>
            <a:r>
              <a:rPr lang="en-US" b="1" dirty="0"/>
              <a:t>Awareness and Resources To Prevent  Bullying, Harassment &amp; Discrimination in the Workplace</a:t>
            </a:r>
          </a:p>
        </p:txBody>
      </p:sp>
      <p:sp>
        <p:nvSpPr>
          <p:cNvPr id="4" name="Date Placeholder 3"/>
          <p:cNvSpPr>
            <a:spLocks noGrp="1"/>
          </p:cNvSpPr>
          <p:nvPr>
            <p:ph type="dt" sz="half" idx="12"/>
          </p:nvPr>
        </p:nvSpPr>
        <p:spPr/>
        <p:txBody>
          <a:bodyPr/>
          <a:lstStyle/>
          <a:p>
            <a:fld id="{C1B74398-39EA-0749-9F74-6FE982C11DA9}" type="datetime2">
              <a:rPr lang="en-US" smtClean="0"/>
              <a:pPr/>
              <a:t>Tuesday, May 31, 2022</a:t>
            </a:fld>
            <a:endParaRPr lang="en-US" dirty="0"/>
          </a:p>
        </p:txBody>
      </p:sp>
      <p:sp>
        <p:nvSpPr>
          <p:cNvPr id="5" name="Text Placeholder 4"/>
          <p:cNvSpPr>
            <a:spLocks noGrp="1"/>
          </p:cNvSpPr>
          <p:nvPr>
            <p:ph type="body" sz="quarter" idx="14"/>
          </p:nvPr>
        </p:nvSpPr>
        <p:spPr/>
        <p:txBody>
          <a:bodyPr/>
          <a:lstStyle/>
          <a:p>
            <a:r>
              <a:rPr lang="en-US" dirty="0"/>
              <a:t>Human Resources</a:t>
            </a:r>
          </a:p>
        </p:txBody>
      </p:sp>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660" r="2660"/>
          <a:stretch>
            <a:fillRect/>
          </a:stretch>
        </p:blipFill>
        <p:spPr>
          <a:xfrm>
            <a:off x="6438138" y="1720850"/>
            <a:ext cx="5619750" cy="3840163"/>
          </a:xfr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Microaggressions</a:t>
            </a:r>
            <a:r>
              <a:rPr lang="en-US" dirty="0"/>
              <a:t>	</a:t>
            </a:r>
          </a:p>
        </p:txBody>
      </p:sp>
      <p:sp>
        <p:nvSpPr>
          <p:cNvPr id="3" name="Content Placeholder 2"/>
          <p:cNvSpPr>
            <a:spLocks noGrp="1"/>
          </p:cNvSpPr>
          <p:nvPr>
            <p:ph idx="1"/>
          </p:nvPr>
        </p:nvSpPr>
        <p:spPr>
          <a:xfrm>
            <a:off x="411893" y="827509"/>
            <a:ext cx="6478765" cy="2954781"/>
          </a:xfrm>
        </p:spPr>
        <p:txBody>
          <a:bodyPr/>
          <a:lstStyle/>
          <a:p>
            <a:pPr>
              <a:spcAft>
                <a:spcPts val="600"/>
              </a:spcAft>
            </a:pPr>
            <a:r>
              <a:rPr lang="en-US" dirty="0"/>
              <a:t>Everyday comments that are intended to be a compliment to a marginalized group in society but are actually insulting</a:t>
            </a:r>
          </a:p>
          <a:p>
            <a:r>
              <a:rPr lang="en-US" dirty="0"/>
              <a:t>Self awareness of one’s own biases and fears is key to foster more inclusive environment</a:t>
            </a:r>
          </a:p>
          <a:p>
            <a:pPr lvl="1"/>
            <a:r>
              <a:rPr lang="en-US" dirty="0"/>
              <a:t>Avoid making assumptions and assigning labels to individuals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6" name="Content Placeholder 5"/>
          <p:cNvSpPr>
            <a:spLocks noGrp="1"/>
          </p:cNvSpPr>
          <p:nvPr>
            <p:ph idx="13"/>
          </p:nvPr>
        </p:nvSpPr>
        <p:spPr>
          <a:xfrm>
            <a:off x="7595818" y="926529"/>
            <a:ext cx="4050020" cy="1940924"/>
          </a:xfrm>
        </p:spPr>
        <p:txBody>
          <a:bodyPr/>
          <a:lstStyle/>
          <a:p>
            <a:r>
              <a:rPr lang="en-US" dirty="0" err="1"/>
              <a:t>Microagressions</a:t>
            </a:r>
            <a:r>
              <a:rPr lang="en-US" dirty="0"/>
              <a:t>:</a:t>
            </a:r>
          </a:p>
          <a:p>
            <a:pPr lvl="1"/>
            <a:r>
              <a:rPr lang="en-US" dirty="0"/>
              <a:t>Race</a:t>
            </a:r>
          </a:p>
          <a:p>
            <a:pPr lvl="1"/>
            <a:r>
              <a:rPr lang="en-US" dirty="0"/>
              <a:t>Gender</a:t>
            </a:r>
          </a:p>
          <a:p>
            <a:pPr lvl="1"/>
            <a:r>
              <a:rPr lang="en-US" dirty="0"/>
              <a:t>Sexual Orientation</a:t>
            </a:r>
          </a:p>
          <a:p>
            <a:pPr lvl="1"/>
            <a:r>
              <a:rPr lang="en-US" dirty="0"/>
              <a:t>Disability</a:t>
            </a:r>
          </a:p>
        </p:txBody>
      </p:sp>
      <p:sp>
        <p:nvSpPr>
          <p:cNvPr id="9"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pic>
        <p:nvPicPr>
          <p:cNvPr id="8" name="hDd3bzA7450"/>
          <p:cNvPicPr>
            <a:picLocks noRot="1" noChangeAspect="1"/>
          </p:cNvPicPr>
          <p:nvPr>
            <a:videoFile r:link="rId1"/>
          </p:nvPr>
        </p:nvPicPr>
        <p:blipFill>
          <a:blip r:embed="rId4"/>
          <a:stretch>
            <a:fillRect/>
          </a:stretch>
        </p:blipFill>
        <p:spPr>
          <a:xfrm>
            <a:off x="2911857" y="2931514"/>
            <a:ext cx="6285905" cy="3535822"/>
          </a:xfrm>
          <a:prstGeom prst="rect">
            <a:avLst/>
          </a:prstGeom>
        </p:spPr>
      </p:pic>
    </p:spTree>
    <p:extLst>
      <p:ext uri="{BB962C8B-B14F-4D97-AF65-F5344CB8AC3E}">
        <p14:creationId xmlns:p14="http://schemas.microsoft.com/office/powerpoint/2010/main" val="1051096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Just Sand By?</a:t>
            </a:r>
          </a:p>
        </p:txBody>
      </p:sp>
      <p:pic>
        <p:nvPicPr>
          <p:cNvPr id="6" name="harassmentsample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22513" y="966788"/>
            <a:ext cx="7464425" cy="5381625"/>
          </a:xfrm>
        </p:spPr>
      </p:pic>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262286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Everyone Knows there’s a Problem…</a:t>
            </a:r>
          </a:p>
        </p:txBody>
      </p:sp>
      <p:sp>
        <p:nvSpPr>
          <p:cNvPr id="3" name="Content Placeholder 2"/>
          <p:cNvSpPr>
            <a:spLocks noGrp="1"/>
          </p:cNvSpPr>
          <p:nvPr>
            <p:ph idx="1"/>
          </p:nvPr>
        </p:nvSpPr>
        <p:spPr>
          <a:xfrm>
            <a:off x="411892" y="966055"/>
            <a:ext cx="6478765" cy="945872"/>
          </a:xfrm>
        </p:spPr>
        <p:txBody>
          <a:bodyPr>
            <a:normAutofit/>
          </a:bodyPr>
          <a:lstStyle/>
          <a:p>
            <a:r>
              <a:rPr lang="en-US" sz="2400" dirty="0"/>
              <a:t>The top reasons why people do not come forward with concerns:</a:t>
            </a:r>
          </a:p>
        </p:txBody>
      </p:sp>
      <p:sp>
        <p:nvSpPr>
          <p:cNvPr id="4" name="Footer Placeholder 3"/>
          <p:cNvSpPr>
            <a:spLocks noGrp="1"/>
          </p:cNvSpPr>
          <p:nvPr>
            <p:ph type="ftr" sz="quarter" idx="11"/>
          </p:nvPr>
        </p:nvSpPr>
        <p:spPr/>
        <p:txBody>
          <a:bodyPr/>
          <a:lstStyle/>
          <a:p>
            <a:r>
              <a:rPr lang="en-US" dirty="0"/>
              <a:t>Fostering a Positive and Respectful Workplace</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8" name="TextBox 7"/>
          <p:cNvSpPr txBox="1"/>
          <p:nvPr/>
        </p:nvSpPr>
        <p:spPr>
          <a:xfrm>
            <a:off x="411893" y="2458089"/>
            <a:ext cx="6171787" cy="3488134"/>
          </a:xfrm>
          <a:prstGeom prst="rect">
            <a:avLst/>
          </a:prstGeom>
          <a:noFill/>
        </p:spPr>
        <p:txBody>
          <a:bodyPr wrap="square" rtlCol="0">
            <a:spAutoFit/>
          </a:bodyPr>
          <a:lstStyle/>
          <a:p>
            <a:pPr marL="228600" lvl="0" indent="-228600">
              <a:lnSpc>
                <a:spcPct val="150000"/>
              </a:lnSpc>
              <a:spcBef>
                <a:spcPts val="1000"/>
              </a:spcBef>
              <a:buFont typeface="Arial" panose="020B0604020202020204" pitchFamily="34" charset="0"/>
              <a:buChar char="•"/>
            </a:pPr>
            <a:r>
              <a:rPr lang="en-US" sz="2800" dirty="0">
                <a:solidFill>
                  <a:srgbClr val="000000"/>
                </a:solidFill>
                <a:latin typeface="Arial" charset="0"/>
                <a:cs typeface="Arial" panose="020B0604020202020204" pitchFamily="34" charset="0"/>
              </a:rPr>
              <a:t>Fear of retaliation</a:t>
            </a:r>
          </a:p>
          <a:p>
            <a:pPr marL="228600" lvl="0" indent="-228600">
              <a:lnSpc>
                <a:spcPct val="150000"/>
              </a:lnSpc>
              <a:spcBef>
                <a:spcPts val="1000"/>
              </a:spcBef>
              <a:buFont typeface="Arial" panose="020B0604020202020204" pitchFamily="34" charset="0"/>
              <a:buChar char="•"/>
            </a:pPr>
            <a:r>
              <a:rPr lang="en-US" sz="2800" dirty="0">
                <a:solidFill>
                  <a:srgbClr val="000000"/>
                </a:solidFill>
                <a:latin typeface="Arial" charset="0"/>
                <a:cs typeface="Arial" panose="020B0604020202020204" pitchFamily="34" charset="0"/>
              </a:rPr>
              <a:t>Bystander effect (less likely to help someone when others are around)</a:t>
            </a:r>
          </a:p>
          <a:p>
            <a:pPr marL="228600" lvl="0" indent="-228600">
              <a:lnSpc>
                <a:spcPct val="150000"/>
              </a:lnSpc>
              <a:spcBef>
                <a:spcPts val="1000"/>
              </a:spcBef>
              <a:buFont typeface="Arial" panose="020B0604020202020204" pitchFamily="34" charset="0"/>
              <a:buChar char="•"/>
            </a:pPr>
            <a:r>
              <a:rPr lang="en-US" sz="2800" dirty="0">
                <a:solidFill>
                  <a:srgbClr val="000000"/>
                </a:solidFill>
                <a:latin typeface="Arial" charset="0"/>
                <a:cs typeface="Arial" panose="020B0604020202020204" pitchFamily="34" charset="0"/>
              </a:rPr>
              <a:t>Male-dominated work environments</a:t>
            </a:r>
          </a:p>
          <a:p>
            <a:pPr>
              <a:lnSpc>
                <a:spcPct val="150000"/>
              </a:lnSpc>
            </a:pP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529" y="1274191"/>
            <a:ext cx="5241200" cy="4328764"/>
          </a:xfrm>
          <a:prstGeom prst="rect">
            <a:avLst/>
          </a:prstGeom>
        </p:spPr>
      </p:pic>
    </p:spTree>
    <p:extLst>
      <p:ext uri="{BB962C8B-B14F-4D97-AF65-F5344CB8AC3E}">
        <p14:creationId xmlns:p14="http://schemas.microsoft.com/office/powerpoint/2010/main" val="8298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Actions Bystanders and Victims Should Take</a:t>
            </a:r>
          </a:p>
        </p:txBody>
      </p:sp>
      <p:sp>
        <p:nvSpPr>
          <p:cNvPr id="3" name="Content Placeholder 2"/>
          <p:cNvSpPr>
            <a:spLocks noGrp="1"/>
          </p:cNvSpPr>
          <p:nvPr>
            <p:ph idx="1"/>
          </p:nvPr>
        </p:nvSpPr>
        <p:spPr>
          <a:xfrm>
            <a:off x="411892" y="966055"/>
            <a:ext cx="6579923" cy="5381694"/>
          </a:xfrm>
        </p:spPr>
        <p:txBody>
          <a:bodyPr/>
          <a:lstStyle/>
          <a:p>
            <a:pPr marL="0" indent="0">
              <a:buNone/>
            </a:pPr>
            <a:r>
              <a:rPr lang="en-US" dirty="0">
                <a:latin typeface="Arial" panose="020B0604020202020204" pitchFamily="34" charset="0"/>
              </a:rPr>
              <a:t>Intervene when you see someone encountering harassment or discrimination:</a:t>
            </a:r>
          </a:p>
          <a:p>
            <a:pPr marL="342900" lvl="0" indent="-342900" defTabSz="457200">
              <a:lnSpc>
                <a:spcPct val="100000"/>
              </a:lnSpc>
              <a:spcBef>
                <a:spcPct val="20000"/>
              </a:spcBef>
              <a:buFont typeface="Arial"/>
              <a:buChar char="•"/>
            </a:pPr>
            <a:r>
              <a:rPr lang="en-US" sz="2000" dirty="0">
                <a:solidFill>
                  <a:prstClr val="black"/>
                </a:solidFill>
                <a:latin typeface="Arial" panose="020B0604020202020204" pitchFamily="34" charset="0"/>
              </a:rPr>
              <a:t>Keep a detailed account of the situation or incident(s)</a:t>
            </a:r>
          </a:p>
          <a:p>
            <a:pPr marL="342900" lvl="0" indent="-342900" defTabSz="457200">
              <a:lnSpc>
                <a:spcPct val="100000"/>
              </a:lnSpc>
              <a:spcBef>
                <a:spcPct val="20000"/>
              </a:spcBef>
              <a:buFont typeface="Arial"/>
              <a:buChar char="•"/>
            </a:pPr>
            <a:r>
              <a:rPr lang="en-US" sz="2000" dirty="0">
                <a:solidFill>
                  <a:prstClr val="black"/>
                </a:solidFill>
                <a:latin typeface="Arial" panose="020B0604020202020204" pitchFamily="34" charset="0"/>
              </a:rPr>
              <a:t>Interpret it as a problem, and if you feel comfortable, let the person know that his or her behavior makes you feel uncomfortable </a:t>
            </a:r>
          </a:p>
          <a:p>
            <a:pPr marL="342900" lvl="0" indent="-342900" defTabSz="457200">
              <a:lnSpc>
                <a:spcPct val="100000"/>
              </a:lnSpc>
              <a:spcBef>
                <a:spcPct val="20000"/>
              </a:spcBef>
              <a:buFont typeface="Arial"/>
              <a:buChar char="•"/>
            </a:pPr>
            <a:r>
              <a:rPr lang="en-US" sz="2000" dirty="0">
                <a:solidFill>
                  <a:prstClr val="black"/>
                </a:solidFill>
                <a:latin typeface="Arial" panose="020B0604020202020204" pitchFamily="34" charset="0"/>
              </a:rPr>
              <a:t>Talk about it with someone who can provide assistance such as your sponsor, program manager, Human Resources staff, Ethics Officer or log your concern via the Employee Concerns Program (ECP)</a:t>
            </a:r>
          </a:p>
          <a:p>
            <a:pPr marL="342900" lvl="0" indent="-342900" defTabSz="457200">
              <a:lnSpc>
                <a:spcPct val="100000"/>
              </a:lnSpc>
              <a:spcBef>
                <a:spcPct val="20000"/>
              </a:spcBef>
              <a:buFont typeface="Arial"/>
              <a:buChar char="•"/>
            </a:pPr>
            <a:r>
              <a:rPr lang="en-US" sz="2000" b="1" dirty="0">
                <a:solidFill>
                  <a:srgbClr val="C00000"/>
                </a:solidFill>
                <a:latin typeface="Arial" panose="020B0604020202020204" pitchFamily="34" charset="0"/>
              </a:rPr>
              <a:t>Do not retaliate! </a:t>
            </a:r>
            <a:r>
              <a:rPr lang="en-US" sz="2000" dirty="0">
                <a:solidFill>
                  <a:prstClr val="black"/>
                </a:solidFill>
                <a:latin typeface="Arial" panose="020B0604020202020204" pitchFamily="34" charset="0"/>
              </a:rPr>
              <a:t>Walk away from the situation as soon as you are uncomfortable </a:t>
            </a:r>
          </a:p>
          <a:p>
            <a:pPr marL="342900" lvl="0" indent="-342900" defTabSz="457200">
              <a:lnSpc>
                <a:spcPct val="100000"/>
              </a:lnSpc>
              <a:spcBef>
                <a:spcPct val="20000"/>
              </a:spcBef>
              <a:buFont typeface="Arial"/>
              <a:buChar char="•"/>
            </a:pPr>
            <a:r>
              <a:rPr lang="en-US" sz="2000" dirty="0">
                <a:solidFill>
                  <a:prstClr val="black"/>
                </a:solidFill>
                <a:latin typeface="Arial" panose="020B0604020202020204" pitchFamily="34" charset="0"/>
              </a:rPr>
              <a:t>Seek out professional assistance/support</a:t>
            </a:r>
          </a:p>
          <a:p>
            <a:pPr marL="342900" lvl="0" indent="-342900" defTabSz="457200">
              <a:lnSpc>
                <a:spcPct val="100000"/>
              </a:lnSpc>
              <a:spcBef>
                <a:spcPct val="20000"/>
              </a:spcBef>
              <a:buFont typeface="Arial"/>
              <a:buChar char="•"/>
            </a:pPr>
            <a:r>
              <a:rPr lang="en-US" sz="2000" dirty="0">
                <a:solidFill>
                  <a:prstClr val="black"/>
                </a:solidFill>
                <a:latin typeface="Arial" panose="020B0604020202020204" pitchFamily="34" charset="0"/>
              </a:rPr>
              <a:t>Do not engage in gossip with others to rally support </a:t>
            </a:r>
          </a:p>
          <a:p>
            <a:pPr marL="342900" lvl="0" indent="-342900" defTabSz="457200">
              <a:lnSpc>
                <a:spcPct val="100000"/>
              </a:lnSpc>
              <a:spcBef>
                <a:spcPct val="20000"/>
              </a:spcBef>
              <a:buFont typeface="Arial"/>
              <a:buChar char="•"/>
            </a:pPr>
            <a:endParaRPr lang="en-US" sz="2000" dirty="0">
              <a:solidFill>
                <a:prstClr val="black"/>
              </a:solidFill>
              <a:latin typeface="Minion Pro"/>
            </a:endParaRP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15" name="Picture 14"/>
          <p:cNvPicPr>
            <a:picLocks noChangeAspect="1"/>
          </p:cNvPicPr>
          <p:nvPr/>
        </p:nvPicPr>
        <p:blipFill>
          <a:blip r:embed="rId3"/>
          <a:stretch>
            <a:fillRect/>
          </a:stretch>
        </p:blipFill>
        <p:spPr>
          <a:xfrm>
            <a:off x="7652550" y="1026836"/>
            <a:ext cx="3719745" cy="5260132"/>
          </a:xfrm>
          <a:prstGeom prst="rect">
            <a:avLst/>
          </a:prstGeom>
        </p:spPr>
      </p:pic>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300679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a:t>
            </a:r>
          </a:p>
        </p:txBody>
      </p:sp>
      <p:sp>
        <p:nvSpPr>
          <p:cNvPr id="3" name="Content Placeholder 2"/>
          <p:cNvSpPr>
            <a:spLocks noGrp="1"/>
          </p:cNvSpPr>
          <p:nvPr>
            <p:ph idx="1"/>
          </p:nvPr>
        </p:nvSpPr>
        <p:spPr/>
        <p:txBody>
          <a:bodyPr/>
          <a:lstStyle/>
          <a:p>
            <a:pPr marL="0" indent="0">
              <a:buNone/>
            </a:pPr>
            <a:endParaRPr lang="en-US" dirty="0">
              <a:solidFill>
                <a:srgbClr val="000000"/>
              </a:solidFill>
            </a:endParaRPr>
          </a:p>
          <a:p>
            <a:pPr marL="457200" lvl="1" indent="0">
              <a:buNone/>
            </a:pPr>
            <a:endParaRPr lang="en-US" dirty="0">
              <a:solidFill>
                <a:srgbClr val="000000"/>
              </a:solidFill>
            </a:endParaRPr>
          </a:p>
          <a:p>
            <a:pPr marL="457200" lvl="1" indent="0">
              <a:buNone/>
            </a:pPr>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Picture Placeholder 1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22" b="1922"/>
          <a:stretch>
            <a:fillRect/>
          </a:stretch>
        </p:blipFill>
        <p:spPr/>
      </p:pic>
      <p:pic>
        <p:nvPicPr>
          <p:cNvPr id="15" name="Picture Placeholder 1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9474" r="9474"/>
          <a:stretch>
            <a:fillRect/>
          </a:stretch>
        </p:blipFill>
        <p:spPr/>
      </p:pic>
      <p:pic>
        <p:nvPicPr>
          <p:cNvPr id="10" name="Content Placeholder 9"/>
          <p:cNvPicPr>
            <a:picLocks noGrp="1" noChangeAspect="1"/>
          </p:cNvPicPr>
          <p:nvPr>
            <p:ph idx="4294967295"/>
          </p:nvPr>
        </p:nvPicPr>
        <p:blipFill>
          <a:blip r:embed="rId5"/>
          <a:stretch>
            <a:fillRect/>
          </a:stretch>
        </p:blipFill>
        <p:spPr>
          <a:xfrm>
            <a:off x="4268115" y="810377"/>
            <a:ext cx="3463925" cy="2720975"/>
          </a:xfrm>
          <a:prstGeom prst="rect">
            <a:avLst/>
          </a:prstGeom>
        </p:spPr>
      </p:pic>
      <p:sp>
        <p:nvSpPr>
          <p:cNvPr id="11" name="Content Placeholder 3"/>
          <p:cNvSpPr txBox="1">
            <a:spLocks/>
          </p:cNvSpPr>
          <p:nvPr/>
        </p:nvSpPr>
        <p:spPr>
          <a:xfrm>
            <a:off x="9055222" y="981707"/>
            <a:ext cx="2642507" cy="31354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ysClr val="windowText" lastClr="000000"/>
                </a:solidFill>
                <a:effectLst/>
                <a:uLnTx/>
                <a:uFillTx/>
                <a:latin typeface="Minion Pro"/>
                <a:ea typeface="+mn-ea"/>
                <a:cs typeface="+mn-cs"/>
              </a:rPr>
              <a:t>Would a ‘reasonable person’ feel the behavior is</a:t>
            </a:r>
            <a:r>
              <a:rPr kumimoji="0" lang="en-US" sz="2000" b="0" i="0" u="none" strike="noStrike" kern="1200" cap="none" spc="0" normalizeH="0" noProof="0" dirty="0">
                <a:ln>
                  <a:noFill/>
                </a:ln>
                <a:solidFill>
                  <a:sysClr val="windowText" lastClr="000000"/>
                </a:solidFill>
                <a:effectLst/>
                <a:uLnTx/>
                <a:uFillTx/>
                <a:latin typeface="Minion Pro"/>
                <a:ea typeface="+mn-ea"/>
                <a:cs typeface="+mn-cs"/>
              </a:rPr>
              <a:t> </a:t>
            </a:r>
            <a:r>
              <a:rPr kumimoji="0" lang="en-US" sz="2000" b="0" i="0" u="none" strike="noStrike" kern="1200" cap="none" spc="0" normalizeH="0" baseline="0" noProof="0" dirty="0">
                <a:ln>
                  <a:noFill/>
                </a:ln>
                <a:solidFill>
                  <a:sysClr val="windowText" lastClr="000000"/>
                </a:solidFill>
                <a:effectLst/>
                <a:uLnTx/>
                <a:uFillTx/>
                <a:latin typeface="Minion Pro"/>
                <a:ea typeface="+mn-ea"/>
                <a:cs typeface="+mn-cs"/>
              </a:rPr>
              <a:t>offensive, intimidating or humiliating the person involved?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Minion Pro"/>
              <a:ea typeface="+mn-ea"/>
              <a:cs typeface="+mn-cs"/>
            </a:endParaRPr>
          </a:p>
        </p:txBody>
      </p:sp>
      <p:sp>
        <p:nvSpPr>
          <p:cNvPr id="12" name="Content Placeholder 2"/>
          <p:cNvSpPr txBox="1">
            <a:spLocks/>
          </p:cNvSpPr>
          <p:nvPr/>
        </p:nvSpPr>
        <p:spPr>
          <a:xfrm>
            <a:off x="839503" y="1031635"/>
            <a:ext cx="2639333" cy="18202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rgbClr val="C00000"/>
                </a:solidFill>
                <a:effectLst/>
                <a:uLnTx/>
                <a:uFillTx/>
                <a:latin typeface="Minion Pro"/>
                <a:ea typeface="+mn-ea"/>
                <a:cs typeface="+mn-cs"/>
              </a:rPr>
              <a:t>Does the person feel offended, intimidated or humiliated?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a:ln>
                <a:noFill/>
              </a:ln>
              <a:solidFill>
                <a:srgbClr val="C00000"/>
              </a:solidFill>
              <a:effectLst/>
              <a:uLnTx/>
              <a:uFillTx/>
              <a:latin typeface="Minion Pro"/>
              <a:ea typeface="+mn-ea"/>
              <a:cs typeface="+mn-cs"/>
            </a:endParaRPr>
          </a:p>
        </p:txBody>
      </p:sp>
      <p:sp>
        <p:nvSpPr>
          <p:cNvPr id="13" name="Rectangle 12"/>
          <p:cNvSpPr/>
          <p:nvPr/>
        </p:nvSpPr>
        <p:spPr>
          <a:xfrm>
            <a:off x="1368968" y="3404897"/>
            <a:ext cx="9143998" cy="523220"/>
          </a:xfrm>
          <a:prstGeom prst="rect">
            <a:avLst/>
          </a:prstGeom>
        </p:spPr>
        <p:txBody>
          <a:bodyPr wrap="square">
            <a:spAutoFit/>
          </a:bodyPr>
          <a:lstStyle/>
          <a:p>
            <a:pPr algn="ctr" defTabSz="457200"/>
            <a:r>
              <a:rPr lang="en-US" sz="2800" dirty="0">
                <a:solidFill>
                  <a:srgbClr val="C00000"/>
                </a:solidFill>
                <a:latin typeface="Abadi MT Condensed Extra Bold" charset="0"/>
                <a:ea typeface="Abadi MT Condensed Extra Bold" charset="0"/>
                <a:cs typeface="Abadi MT Condensed Extra Bold" charset="0"/>
              </a:rPr>
              <a:t>INTENT IS IRRELEVANT!!</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3123" b="3123"/>
          <a:stretch>
            <a:fillRect/>
          </a:stretch>
        </p:blipFill>
        <p:spPr/>
      </p:pic>
      <p:sp>
        <p:nvSpPr>
          <p:cNvPr id="16"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260864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907" y="1187981"/>
            <a:ext cx="6478765" cy="3387581"/>
          </a:xfrm>
        </p:spPr>
        <p:txBody>
          <a:bodyPr>
            <a:normAutofit/>
          </a:bodyPr>
          <a:lstStyle/>
          <a:p>
            <a:pPr marL="342900" lvl="0" indent="-342900" defTabSz="457200">
              <a:lnSpc>
                <a:spcPct val="100000"/>
              </a:lnSpc>
              <a:spcBef>
                <a:spcPct val="20000"/>
              </a:spcBef>
              <a:buFont typeface="Arial"/>
              <a:buChar char="•"/>
            </a:pPr>
            <a:r>
              <a:rPr lang="en-US" dirty="0">
                <a:solidFill>
                  <a:prstClr val="black"/>
                </a:solidFill>
                <a:latin typeface="Arial" panose="020B0604020202020204" pitchFamily="34" charset="0"/>
              </a:rPr>
              <a:t>Accurate, constructive and courteous remarks </a:t>
            </a:r>
          </a:p>
          <a:p>
            <a:pPr marL="342900" lvl="0" indent="-342900" defTabSz="457200">
              <a:lnSpc>
                <a:spcPct val="100000"/>
              </a:lnSpc>
              <a:spcBef>
                <a:spcPct val="20000"/>
              </a:spcBef>
              <a:buFont typeface="Arial"/>
              <a:buChar char="•"/>
            </a:pPr>
            <a:r>
              <a:rPr lang="en-US" dirty="0">
                <a:solidFill>
                  <a:prstClr val="black"/>
                </a:solidFill>
                <a:latin typeface="Arial" panose="020B0604020202020204" pitchFamily="34" charset="0"/>
              </a:rPr>
              <a:t>Reasonable management decisions, discussions or actions (including performance management)</a:t>
            </a:r>
          </a:p>
          <a:p>
            <a:pPr marL="342900" lvl="0" indent="-342900" defTabSz="457200">
              <a:lnSpc>
                <a:spcPct val="100000"/>
              </a:lnSpc>
              <a:spcBef>
                <a:spcPct val="20000"/>
              </a:spcBef>
              <a:buFont typeface="Arial"/>
              <a:buChar char="•"/>
            </a:pPr>
            <a:r>
              <a:rPr lang="en-US" dirty="0">
                <a:solidFill>
                  <a:prstClr val="black"/>
                </a:solidFill>
                <a:latin typeface="Arial" panose="020B0604020202020204" pitchFamily="34" charset="0"/>
              </a:rPr>
              <a:t>Differences of opinion </a:t>
            </a:r>
          </a:p>
          <a:p>
            <a:pPr marL="742950" lvl="1" indent="-285750" defTabSz="457200">
              <a:lnSpc>
                <a:spcPct val="100000"/>
              </a:lnSpc>
              <a:spcBef>
                <a:spcPct val="20000"/>
              </a:spcBef>
              <a:buFont typeface="Arial"/>
              <a:buChar char="–"/>
            </a:pPr>
            <a:r>
              <a:rPr lang="en-US" sz="2200" dirty="0">
                <a:solidFill>
                  <a:prstClr val="black"/>
                </a:solidFill>
                <a:latin typeface="Arial" panose="020B0604020202020204" pitchFamily="34" charset="0"/>
              </a:rPr>
              <a:t>Conflicts and disagreements with co-workers generally do not constitute harassment/bullying </a:t>
            </a:r>
          </a:p>
          <a:p>
            <a:pPr marL="0" lvl="0" indent="0" defTabSz="457200">
              <a:lnSpc>
                <a:spcPct val="100000"/>
              </a:lnSpc>
              <a:spcBef>
                <a:spcPct val="20000"/>
              </a:spcBef>
              <a:buNone/>
            </a:pPr>
            <a:endParaRPr lang="en-US" sz="1900" dirty="0">
              <a:solidFill>
                <a:prstClr val="black"/>
              </a:solidFill>
              <a:latin typeface="Minion Pro"/>
              <a:cs typeface="+mn-cs"/>
            </a:endParaRPr>
          </a:p>
          <a:p>
            <a:pPr marL="0" indent="0">
              <a:buNone/>
            </a:pPr>
            <a:endParaRPr lang="en-US" dirty="0">
              <a:solidFill>
                <a:srgbClr val="000000"/>
              </a:solidFill>
            </a:endParaRPr>
          </a:p>
          <a:p>
            <a:pPr marL="457200" lvl="1" indent="0">
              <a:buNone/>
            </a:pPr>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Content Placeholder 7"/>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7874758" y="1132763"/>
            <a:ext cx="3630305" cy="5214985"/>
          </a:xfrm>
        </p:spPr>
      </p:pic>
      <p:sp>
        <p:nvSpPr>
          <p:cNvPr id="7" name="Title 1"/>
          <p:cNvSpPr txBox="1">
            <a:spLocks/>
          </p:cNvSpPr>
          <p:nvPr/>
        </p:nvSpPr>
        <p:spPr>
          <a:xfrm>
            <a:off x="0" y="194726"/>
            <a:ext cx="9144000" cy="397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Minion Pro"/>
                <a:ea typeface="+mj-ea"/>
                <a:cs typeface="+mj-cs"/>
              </a:rPr>
              <a:t>Bullying and Harassment Are NOT:</a:t>
            </a:r>
            <a:endParaRPr kumimoji="0" lang="en-US" sz="4000" b="1" i="0" u="none" strike="noStrike" kern="1200" cap="none" spc="0" normalizeH="0" baseline="0" noProof="0" dirty="0">
              <a:ln>
                <a:noFill/>
              </a:ln>
              <a:solidFill>
                <a:sysClr val="windowText" lastClr="000000"/>
              </a:solidFill>
              <a:effectLst/>
              <a:uLnTx/>
              <a:uFillTx/>
              <a:latin typeface="Minion Pro"/>
              <a:ea typeface="+mj-ea"/>
              <a:cs typeface="+mj-cs"/>
            </a:endParaRPr>
          </a:p>
        </p:txBody>
      </p:sp>
      <p:sp>
        <p:nvSpPr>
          <p:cNvPr id="9"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1676035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Guidance </a:t>
            </a:r>
          </a:p>
        </p:txBody>
      </p:sp>
      <p:sp>
        <p:nvSpPr>
          <p:cNvPr id="3" name="Content Placeholder 2"/>
          <p:cNvSpPr>
            <a:spLocks noGrp="1"/>
          </p:cNvSpPr>
          <p:nvPr>
            <p:ph idx="1"/>
          </p:nvPr>
        </p:nvSpPr>
        <p:spPr/>
        <p:txBody>
          <a:bodyPr/>
          <a:lstStyle/>
          <a:p>
            <a:r>
              <a:rPr lang="en-US" sz="2000" dirty="0"/>
              <a:t>Inform those engaging in inappropriate behavior you find it objectionable </a:t>
            </a:r>
          </a:p>
          <a:p>
            <a:r>
              <a:rPr lang="en-US" sz="2000" dirty="0"/>
              <a:t>If you believe you are victim of unwelcome bullying/harassment, you have a responsibility to notify others: speak with offender, report or file a complaint about the situation </a:t>
            </a:r>
            <a:r>
              <a:rPr lang="en-US" sz="2000" b="1" dirty="0">
                <a:solidFill>
                  <a:srgbClr val="C00000"/>
                </a:solidFill>
              </a:rPr>
              <a:t>as soon as possible</a:t>
            </a:r>
            <a:r>
              <a:rPr lang="en-US" b="1" dirty="0">
                <a:solidFill>
                  <a:srgbClr val="C00000"/>
                </a:solidFill>
              </a:rPr>
              <a:t>! </a:t>
            </a:r>
          </a:p>
        </p:txBody>
      </p:sp>
      <p:sp>
        <p:nvSpPr>
          <p:cNvPr id="8" name="Content Placeholder 7"/>
          <p:cNvSpPr>
            <a:spLocks noGrp="1"/>
          </p:cNvSpPr>
          <p:nvPr>
            <p:ph idx="16"/>
          </p:nvPr>
        </p:nvSpPr>
        <p:spPr/>
        <p:txBody>
          <a:bodyPr>
            <a:normAutofit/>
          </a:bodyPr>
          <a:lstStyle/>
          <a:p>
            <a:r>
              <a:rPr lang="en-US" sz="2000" dirty="0"/>
              <a:t>Avoid behavior that may be questionable in the workplace:  do </a:t>
            </a:r>
            <a:r>
              <a:rPr lang="en-US" sz="2000" b="1" dirty="0">
                <a:solidFill>
                  <a:srgbClr val="C00000"/>
                </a:solidFill>
              </a:rPr>
              <a:t>NOT </a:t>
            </a:r>
            <a:r>
              <a:rPr lang="en-US" sz="2000" dirty="0"/>
              <a:t>assume familiarity with co-workers</a:t>
            </a:r>
          </a:p>
          <a:p>
            <a:r>
              <a:rPr lang="en-US" sz="2000" dirty="0"/>
              <a:t>Do </a:t>
            </a:r>
            <a:r>
              <a:rPr lang="en-US" sz="2000" b="1" dirty="0">
                <a:solidFill>
                  <a:srgbClr val="C00000"/>
                </a:solidFill>
              </a:rPr>
              <a:t>NOT</a:t>
            </a:r>
            <a:r>
              <a:rPr lang="en-US" sz="2000" dirty="0"/>
              <a:t> invade another individual’s personal space</a:t>
            </a:r>
          </a:p>
          <a:p>
            <a:r>
              <a:rPr lang="en-US" sz="2000" dirty="0"/>
              <a:t>No touching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15" name="Picture 14"/>
          <p:cNvPicPr>
            <a:picLocks noChangeAspect="1"/>
          </p:cNvPicPr>
          <p:nvPr/>
        </p:nvPicPr>
        <p:blipFill rotWithShape="1">
          <a:blip r:embed="rId3"/>
          <a:srcRect t="3119" r="809"/>
          <a:stretch/>
        </p:blipFill>
        <p:spPr>
          <a:xfrm>
            <a:off x="2408664" y="3276151"/>
            <a:ext cx="6969512" cy="3183227"/>
          </a:xfrm>
          <a:prstGeom prst="rect">
            <a:avLst/>
          </a:prstGeom>
        </p:spPr>
      </p:pic>
      <p:sp>
        <p:nvSpPr>
          <p:cNvPr id="9"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18840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Employee Concerns </a:t>
            </a:r>
            <a:r>
              <a:rPr lang="en-US" dirty="0"/>
              <a:t>Program</a:t>
            </a:r>
          </a:p>
        </p:txBody>
      </p:sp>
      <p:sp>
        <p:nvSpPr>
          <p:cNvPr id="3" name="Content Placeholder 2"/>
          <p:cNvSpPr>
            <a:spLocks noGrp="1"/>
          </p:cNvSpPr>
          <p:nvPr>
            <p:ph idx="1"/>
          </p:nvPr>
        </p:nvSpPr>
        <p:spPr>
          <a:xfrm>
            <a:off x="411893" y="966055"/>
            <a:ext cx="6125386" cy="5381694"/>
          </a:xfrm>
        </p:spPr>
        <p:txBody>
          <a:bodyPr>
            <a:normAutofit fontScale="77500" lnSpcReduction="20000"/>
          </a:bodyPr>
          <a:lstStyle/>
          <a:p>
            <a:pPr marL="0" indent="0" defTabSz="457200">
              <a:lnSpc>
                <a:spcPct val="100000"/>
              </a:lnSpc>
              <a:spcBef>
                <a:spcPct val="20000"/>
              </a:spcBef>
              <a:buNone/>
            </a:pPr>
            <a:r>
              <a:rPr lang="en-US" sz="2600" dirty="0">
                <a:solidFill>
                  <a:prstClr val="black"/>
                </a:solidFill>
                <a:latin typeface="Arial" panose="020B0604020202020204" pitchFamily="34" charset="0"/>
              </a:rPr>
              <a:t>Have issues or concerns that are work-related 	</a:t>
            </a:r>
          </a:p>
          <a:p>
            <a:pPr defTabSz="457200">
              <a:lnSpc>
                <a:spcPct val="100000"/>
              </a:lnSpc>
              <a:spcBef>
                <a:spcPct val="20000"/>
              </a:spcBef>
              <a:buFont typeface="Wingdings" panose="05000000000000000000" pitchFamily="2" charset="2"/>
              <a:buChar char="§"/>
            </a:pPr>
            <a:r>
              <a:rPr lang="en-US" sz="2300" dirty="0">
                <a:solidFill>
                  <a:prstClr val="black"/>
                </a:solidFill>
                <a:latin typeface="Arial" panose="020B0604020202020204" pitchFamily="34" charset="0"/>
              </a:rPr>
              <a:t>Seek resolution from your sponsor or program manager</a:t>
            </a:r>
          </a:p>
          <a:p>
            <a:pPr defTabSz="457200">
              <a:lnSpc>
                <a:spcPct val="100000"/>
              </a:lnSpc>
              <a:spcBef>
                <a:spcPct val="20000"/>
              </a:spcBef>
              <a:buFont typeface="Wingdings" panose="05000000000000000000" pitchFamily="2" charset="2"/>
              <a:buChar char="§"/>
            </a:pPr>
            <a:r>
              <a:rPr lang="en-US" sz="2300" dirty="0">
                <a:solidFill>
                  <a:prstClr val="black"/>
                </a:solidFill>
                <a:latin typeface="Arial" panose="020B0604020202020204" pitchFamily="34" charset="0"/>
              </a:rPr>
              <a:t>Seek assistance from Human Resources:</a:t>
            </a:r>
          </a:p>
          <a:p>
            <a:pPr marL="0" indent="0" defTabSz="457200">
              <a:lnSpc>
                <a:spcPct val="100000"/>
              </a:lnSpc>
              <a:spcBef>
                <a:spcPct val="20000"/>
              </a:spcBef>
              <a:buNone/>
            </a:pPr>
            <a:r>
              <a:rPr lang="en-US" sz="2300" dirty="0">
                <a:solidFill>
                  <a:prstClr val="black"/>
                </a:solidFill>
                <a:latin typeface="Arial" panose="020B0604020202020204" pitchFamily="34" charset="0"/>
              </a:rPr>
              <a:t>	Cassandra Andrews </a:t>
            </a:r>
            <a:r>
              <a:rPr lang="en-US" sz="2300" dirty="0">
                <a:solidFill>
                  <a:srgbClr val="C00000"/>
                </a:solidFill>
                <a:latin typeface="Arial" panose="020B0604020202020204" pitchFamily="34" charset="0"/>
              </a:rPr>
              <a:t>x7068</a:t>
            </a:r>
            <a:r>
              <a:rPr lang="en-US" sz="2300" dirty="0">
                <a:solidFill>
                  <a:prstClr val="black"/>
                </a:solidFill>
                <a:latin typeface="Arial" panose="020B0604020202020204" pitchFamily="34" charset="0"/>
              </a:rPr>
              <a:t> </a:t>
            </a:r>
          </a:p>
          <a:p>
            <a:pPr marL="0" indent="0" defTabSz="457200">
              <a:lnSpc>
                <a:spcPct val="100000"/>
              </a:lnSpc>
              <a:spcBef>
                <a:spcPct val="20000"/>
              </a:spcBef>
              <a:buNone/>
            </a:pPr>
            <a:r>
              <a:rPr lang="en-US" sz="2300" dirty="0">
                <a:solidFill>
                  <a:prstClr val="black"/>
                </a:solidFill>
                <a:latin typeface="Arial" panose="020B0604020202020204" pitchFamily="34" charset="0"/>
              </a:rPr>
              <a:t>	 Rhonda Barbosa </a:t>
            </a:r>
            <a:r>
              <a:rPr lang="en-US" sz="2300" dirty="0">
                <a:solidFill>
                  <a:srgbClr val="C00000"/>
                </a:solidFill>
                <a:latin typeface="Arial" panose="020B0604020202020204" pitchFamily="34" charset="0"/>
              </a:rPr>
              <a:t>x5991</a:t>
            </a:r>
          </a:p>
          <a:p>
            <a:pPr marL="0" lvl="0" indent="0" defTabSz="457200">
              <a:lnSpc>
                <a:spcPct val="100000"/>
              </a:lnSpc>
              <a:spcBef>
                <a:spcPct val="20000"/>
              </a:spcBef>
              <a:buNone/>
            </a:pPr>
            <a:endParaRPr lang="en-US" sz="2300" dirty="0">
              <a:solidFill>
                <a:prstClr val="black"/>
              </a:solidFill>
              <a:latin typeface="Minion Pro"/>
              <a:cs typeface="+mn-cs"/>
            </a:endParaRPr>
          </a:p>
          <a:p>
            <a:pPr marL="0" lvl="0" indent="0" defTabSz="457200">
              <a:lnSpc>
                <a:spcPct val="100000"/>
              </a:lnSpc>
              <a:spcBef>
                <a:spcPct val="20000"/>
              </a:spcBef>
              <a:buNone/>
            </a:pPr>
            <a:r>
              <a:rPr lang="en-US" sz="2600" dirty="0">
                <a:solidFill>
                  <a:prstClr val="black"/>
                </a:solidFill>
                <a:latin typeface="Arial" panose="020B0604020202020204" pitchFamily="34" charset="0"/>
              </a:rPr>
              <a:t>If the issue is not resolved internally, then concerns may be filed to our third-party ECP – Ethics Hotline 24 hours a day</a:t>
            </a:r>
          </a:p>
          <a:p>
            <a:pPr marL="742950" lvl="1" indent="-285750" defTabSz="457200">
              <a:lnSpc>
                <a:spcPct val="100000"/>
              </a:lnSpc>
              <a:spcBef>
                <a:spcPct val="20000"/>
              </a:spcBef>
              <a:buFont typeface="Arial"/>
              <a:buChar char="–"/>
            </a:pPr>
            <a:r>
              <a:rPr lang="en-US" sz="2300" dirty="0">
                <a:solidFill>
                  <a:prstClr val="black"/>
                </a:solidFill>
                <a:latin typeface="Arial" panose="020B0604020202020204" pitchFamily="34" charset="0"/>
              </a:rPr>
              <a:t>Employee Concerns Hotline: </a:t>
            </a:r>
            <a:r>
              <a:rPr lang="en-US" sz="2300" b="1" dirty="0">
                <a:solidFill>
                  <a:srgbClr val="C00000"/>
                </a:solidFill>
                <a:latin typeface="Arial" panose="020B0604020202020204" pitchFamily="34" charset="0"/>
              </a:rPr>
              <a:t>1-888-296-8301 </a:t>
            </a:r>
            <a:endParaRPr lang="en-US" sz="2300" dirty="0">
              <a:solidFill>
                <a:srgbClr val="C00000"/>
              </a:solidFill>
              <a:latin typeface="Arial" panose="020B0604020202020204" pitchFamily="34" charset="0"/>
            </a:endParaRPr>
          </a:p>
          <a:p>
            <a:pPr marL="742950" lvl="1" indent="-285750" defTabSz="457200">
              <a:lnSpc>
                <a:spcPct val="100000"/>
              </a:lnSpc>
              <a:spcBef>
                <a:spcPct val="20000"/>
              </a:spcBef>
              <a:buFont typeface="Arial"/>
              <a:buChar char="–"/>
            </a:pPr>
            <a:r>
              <a:rPr lang="en-US" sz="2300" dirty="0">
                <a:solidFill>
                  <a:prstClr val="black"/>
                </a:solidFill>
                <a:latin typeface="Arial" panose="020B0604020202020204" pitchFamily="34" charset="0"/>
              </a:rPr>
              <a:t>Employee Concerns Website: </a:t>
            </a:r>
            <a:r>
              <a:rPr lang="en-US" sz="2300" dirty="0">
                <a:solidFill>
                  <a:prstClr val="black"/>
                </a:solidFill>
                <a:latin typeface="Arial" panose="020B0604020202020204" pitchFamily="34" charset="0"/>
                <a:hlinkClick r:id="rId3"/>
              </a:rPr>
              <a:t>http://www.jsaecp.ethicspoint.com</a:t>
            </a:r>
            <a:endParaRPr lang="en-US" sz="2300" dirty="0">
              <a:solidFill>
                <a:prstClr val="black"/>
              </a:solidFill>
              <a:latin typeface="Arial" panose="020B0604020202020204" pitchFamily="34" charset="0"/>
            </a:endParaRPr>
          </a:p>
          <a:p>
            <a:pPr marL="0" lvl="0" indent="0" defTabSz="457200">
              <a:lnSpc>
                <a:spcPct val="100000"/>
              </a:lnSpc>
              <a:spcBef>
                <a:spcPct val="20000"/>
              </a:spcBef>
              <a:buNone/>
            </a:pPr>
            <a:endParaRPr lang="en-US" sz="2300" dirty="0">
              <a:solidFill>
                <a:prstClr val="black"/>
              </a:solidFill>
              <a:latin typeface="Minion Pro"/>
              <a:cs typeface="+mn-cs"/>
            </a:endParaRPr>
          </a:p>
          <a:p>
            <a:pPr marL="0" lvl="0" indent="0" defTabSz="457200">
              <a:lnSpc>
                <a:spcPct val="100000"/>
              </a:lnSpc>
              <a:spcBef>
                <a:spcPct val="20000"/>
              </a:spcBef>
              <a:buNone/>
            </a:pPr>
            <a:r>
              <a:rPr lang="en-US" sz="2600" dirty="0">
                <a:solidFill>
                  <a:prstClr val="black"/>
                </a:solidFill>
                <a:latin typeface="Arial" panose="020B0604020202020204" pitchFamily="34" charset="0"/>
              </a:rPr>
              <a:t>The Department of Energy Employee Concerns Program</a:t>
            </a:r>
          </a:p>
          <a:p>
            <a:pPr marL="742950" lvl="1" indent="-285750" defTabSz="457200">
              <a:lnSpc>
                <a:spcPct val="100000"/>
              </a:lnSpc>
              <a:spcBef>
                <a:spcPct val="20000"/>
              </a:spcBef>
              <a:buFont typeface="Arial"/>
              <a:buChar char="–"/>
            </a:pPr>
            <a:r>
              <a:rPr lang="en-US" sz="2300" dirty="0">
                <a:solidFill>
                  <a:prstClr val="black"/>
                </a:solidFill>
                <a:latin typeface="Arial" panose="020B0604020202020204" pitchFamily="34" charset="0"/>
              </a:rPr>
              <a:t>Employees of contractors who believe they have been retaliated against for engaging in protected activity have the right to file a complaint under the DOE Contractor Whistleblower Protection Program </a:t>
            </a:r>
          </a:p>
          <a:p>
            <a:pPr marL="457200" lvl="1" indent="0">
              <a:buNone/>
            </a:pPr>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a:off x="7729443" y="936548"/>
            <a:ext cx="3853006" cy="5322269"/>
          </a:xfrm>
          <a:prstGeom prst="rect">
            <a:avLst/>
          </a:prstGeom>
        </p:spPr>
      </p:pic>
      <p:sp>
        <p:nvSpPr>
          <p:cNvPr id="8"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2500299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So What’s the Scenario!</a:t>
            </a:r>
          </a:p>
        </p:txBody>
      </p:sp>
      <p:sp>
        <p:nvSpPr>
          <p:cNvPr id="9" name="Subtitle 8"/>
          <p:cNvSpPr>
            <a:spLocks noGrp="1"/>
          </p:cNvSpPr>
          <p:nvPr>
            <p:ph type="subTitle" idx="1"/>
          </p:nvPr>
        </p:nvSpPr>
        <p:spPr>
          <a:xfrm>
            <a:off x="443183" y="1720793"/>
            <a:ext cx="5116370" cy="3246670"/>
          </a:xfrm>
        </p:spPr>
        <p:txBody>
          <a:bodyPr/>
          <a:lstStyle/>
          <a:p>
            <a:r>
              <a:rPr lang="en-US" dirty="0"/>
              <a:t>Checking your Understanding</a:t>
            </a:r>
          </a:p>
        </p:txBody>
      </p:sp>
      <p:pic>
        <p:nvPicPr>
          <p:cNvPr id="12" name="Picture Placeholder 1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8841" r="8841"/>
          <a:stretch>
            <a:fillRect/>
          </a:stretch>
        </p:blipFill>
        <p:spPr>
          <a:xfrm>
            <a:off x="6060186" y="1598930"/>
            <a:ext cx="5619750" cy="3840163"/>
          </a:xfrm>
        </p:spPr>
      </p:pic>
      <p:sp>
        <p:nvSpPr>
          <p:cNvPr id="5" name="Slide Number Placeholder 4"/>
          <p:cNvSpPr>
            <a:spLocks noGrp="1"/>
          </p:cNvSpPr>
          <p:nvPr>
            <p:ph type="sldNum" sz="quarter" idx="4294967295"/>
          </p:nvPr>
        </p:nvSpPr>
        <p:spPr>
          <a:xfrm>
            <a:off x="0" y="6467475"/>
            <a:ext cx="714375" cy="303213"/>
          </a:xfrm>
        </p:spPr>
        <p:txBody>
          <a:bodyPr/>
          <a:lstStyle/>
          <a:p>
            <a:fld id="{07E1C93C-5050-FC42-8F10-D22D4F119D13}" type="slidenum">
              <a:rPr lang="en-US" smtClean="0"/>
              <a:pPr/>
              <a:t>18</a:t>
            </a:fld>
            <a:endParaRPr lang="en-US" dirty="0"/>
          </a:p>
        </p:txBody>
      </p:sp>
      <p:sp>
        <p:nvSpPr>
          <p:cNvPr id="7" name="Footer Placeholder 3"/>
          <p:cNvSpPr txBox="1">
            <a:spLocks/>
          </p:cNvSpPr>
          <p:nvPr/>
        </p:nvSpPr>
        <p:spPr>
          <a:xfrm>
            <a:off x="2476220" y="6459366"/>
            <a:ext cx="5223851" cy="3113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Fostering a Positive and Respectful Workplace</a:t>
            </a:r>
          </a:p>
        </p:txBody>
      </p:sp>
    </p:spTree>
    <p:extLst>
      <p:ext uri="{BB962C8B-B14F-4D97-AF65-F5344CB8AC3E}">
        <p14:creationId xmlns:p14="http://schemas.microsoft.com/office/powerpoint/2010/main" val="2361665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3" y="966055"/>
            <a:ext cx="5938728" cy="5381694"/>
          </a:xfrm>
        </p:spPr>
        <p:txBody>
          <a:bodyPr>
            <a:normAutofit fontScale="85000" lnSpcReduction="10000"/>
          </a:bodyPr>
          <a:lstStyle/>
          <a:p>
            <a:pPr marL="0" lvl="0" indent="0" defTabSz="457200">
              <a:lnSpc>
                <a:spcPct val="100000"/>
              </a:lnSpc>
              <a:spcBef>
                <a:spcPct val="20000"/>
              </a:spcBef>
              <a:buNone/>
            </a:pPr>
            <a:r>
              <a:rPr lang="en-US" sz="2400" b="1" dirty="0">
                <a:solidFill>
                  <a:srgbClr val="C00000"/>
                </a:solidFill>
                <a:latin typeface="Minion Pro"/>
                <a:cs typeface="+mn-cs"/>
              </a:rPr>
              <a:t>Participants: </a:t>
            </a:r>
            <a:r>
              <a:rPr lang="en-US" sz="2400" dirty="0">
                <a:solidFill>
                  <a:prstClr val="black"/>
                </a:solidFill>
                <a:latin typeface="Minion Pro"/>
                <a:cs typeface="+mn-cs"/>
              </a:rPr>
              <a:t>Sarah and John, both students, are working on a project. They overhear/see Brian, another student, making sexual overtures toward Jessica. Jessica turns red but Brian keeps taunting her and smiles. </a:t>
            </a:r>
          </a:p>
          <a:p>
            <a:pPr marL="0" lvl="0" indent="0" defTabSz="457200">
              <a:lnSpc>
                <a:spcPct val="100000"/>
              </a:lnSpc>
              <a:spcBef>
                <a:spcPct val="20000"/>
              </a:spcBef>
              <a:buNone/>
            </a:pPr>
            <a:endParaRPr lang="en-US" sz="2400" dirty="0">
              <a:solidFill>
                <a:prstClr val="black"/>
              </a:solidFill>
              <a:latin typeface="Minion Pro"/>
              <a:cs typeface="+mn-cs"/>
            </a:endParaRPr>
          </a:p>
          <a:p>
            <a:pPr marL="0" lvl="0" indent="0" defTabSz="457200">
              <a:lnSpc>
                <a:spcPct val="100000"/>
              </a:lnSpc>
              <a:spcBef>
                <a:spcPct val="20000"/>
              </a:spcBef>
              <a:buNone/>
            </a:pPr>
            <a:r>
              <a:rPr lang="en-US" sz="2400" dirty="0">
                <a:solidFill>
                  <a:prstClr val="black"/>
                </a:solidFill>
                <a:latin typeface="Minion Pro"/>
                <a:cs typeface="+mn-cs"/>
              </a:rPr>
              <a:t>What would </a:t>
            </a:r>
            <a:r>
              <a:rPr lang="en-US" sz="2400" b="1" dirty="0">
                <a:solidFill>
                  <a:srgbClr val="C00000"/>
                </a:solidFill>
                <a:latin typeface="Minion Pro"/>
                <a:cs typeface="+mn-cs"/>
              </a:rPr>
              <a:t>YOU</a:t>
            </a:r>
            <a:r>
              <a:rPr lang="en-US" sz="2400" dirty="0">
                <a:solidFill>
                  <a:srgbClr val="C00000"/>
                </a:solidFill>
                <a:latin typeface="Minion Pro"/>
                <a:cs typeface="+mn-cs"/>
              </a:rPr>
              <a:t> </a:t>
            </a:r>
            <a:r>
              <a:rPr lang="en-US" sz="2400" dirty="0">
                <a:solidFill>
                  <a:prstClr val="black"/>
                </a:solidFill>
                <a:latin typeface="Minion Pro"/>
                <a:cs typeface="+mn-cs"/>
              </a:rPr>
              <a:t>do if you were Sarah or John?</a:t>
            </a:r>
          </a:p>
          <a:p>
            <a:pPr marL="0" lvl="0" indent="0" defTabSz="457200">
              <a:lnSpc>
                <a:spcPct val="100000"/>
              </a:lnSpc>
              <a:spcBef>
                <a:spcPct val="20000"/>
              </a:spcBef>
              <a:buNone/>
            </a:pPr>
            <a:endParaRPr lang="en-US" sz="2800" b="1" dirty="0">
              <a:solidFill>
                <a:srgbClr val="C00000"/>
              </a:solidFill>
              <a:latin typeface="Minion Pro"/>
              <a:cs typeface="+mn-cs"/>
            </a:endParaRPr>
          </a:p>
          <a:p>
            <a:pPr marL="0" lvl="0" indent="0" defTabSz="457200">
              <a:lnSpc>
                <a:spcPct val="100000"/>
              </a:lnSpc>
              <a:spcBef>
                <a:spcPct val="20000"/>
              </a:spcBef>
              <a:buNone/>
            </a:pPr>
            <a:r>
              <a:rPr lang="en-US" sz="2800" b="1" dirty="0">
                <a:solidFill>
                  <a:srgbClr val="C00000"/>
                </a:solidFill>
                <a:latin typeface="Minion Pro"/>
                <a:cs typeface="+mn-cs"/>
              </a:rPr>
              <a:t>Action to take: </a:t>
            </a:r>
          </a:p>
          <a:p>
            <a:pPr marL="742950" lvl="1" indent="-285750" defTabSz="457200">
              <a:lnSpc>
                <a:spcPct val="100000"/>
              </a:lnSpc>
              <a:spcBef>
                <a:spcPct val="20000"/>
              </a:spcBef>
              <a:buFont typeface="Arial"/>
              <a:buChar char="–"/>
            </a:pPr>
            <a:r>
              <a:rPr lang="en-US" b="1" dirty="0">
                <a:solidFill>
                  <a:prstClr val="black"/>
                </a:solidFill>
                <a:latin typeface="Minion Pro"/>
                <a:cs typeface="+mn-cs"/>
              </a:rPr>
              <a:t>Action 1</a:t>
            </a:r>
            <a:r>
              <a:rPr lang="en-US" dirty="0">
                <a:solidFill>
                  <a:prstClr val="black"/>
                </a:solidFill>
                <a:latin typeface="Minion Pro"/>
                <a:cs typeface="+mn-cs"/>
              </a:rPr>
              <a:t>: Report this immediately to your mentor </a:t>
            </a:r>
          </a:p>
          <a:p>
            <a:pPr marL="742950" lvl="1" indent="-285750" defTabSz="457200">
              <a:lnSpc>
                <a:spcPct val="100000"/>
              </a:lnSpc>
              <a:spcBef>
                <a:spcPct val="20000"/>
              </a:spcBef>
              <a:buFont typeface="Arial"/>
              <a:buChar char="–"/>
            </a:pPr>
            <a:r>
              <a:rPr lang="en-US" b="1" dirty="0">
                <a:solidFill>
                  <a:prstClr val="black"/>
                </a:solidFill>
                <a:latin typeface="Minion Pro"/>
                <a:cs typeface="+mn-cs"/>
              </a:rPr>
              <a:t>Action 2: </a:t>
            </a:r>
            <a:r>
              <a:rPr lang="en-US" dirty="0">
                <a:solidFill>
                  <a:prstClr val="black"/>
                </a:solidFill>
                <a:latin typeface="Minion Pro"/>
                <a:cs typeface="+mn-cs"/>
              </a:rPr>
              <a:t>Walk over to Brian and explain that this behavior is not tolerated at the Lab</a:t>
            </a:r>
          </a:p>
          <a:p>
            <a:pPr marL="742950" lvl="1" indent="-285750" defTabSz="457200">
              <a:lnSpc>
                <a:spcPct val="100000"/>
              </a:lnSpc>
              <a:spcBef>
                <a:spcPct val="20000"/>
              </a:spcBef>
              <a:buFont typeface="Arial"/>
              <a:buChar char="–"/>
            </a:pPr>
            <a:r>
              <a:rPr lang="en-US" b="1" dirty="0">
                <a:solidFill>
                  <a:prstClr val="black"/>
                </a:solidFill>
                <a:latin typeface="Minion Pro"/>
                <a:cs typeface="+mn-cs"/>
              </a:rPr>
              <a:t>Action 3</a:t>
            </a:r>
            <a:r>
              <a:rPr lang="en-US" dirty="0">
                <a:solidFill>
                  <a:prstClr val="black"/>
                </a:solidFill>
                <a:latin typeface="Minion Pro"/>
                <a:cs typeface="+mn-cs"/>
              </a:rPr>
              <a:t>: Report this incident to either your sponsor, mentor, program manager, Human Resources, or the Employee Concerns Program</a:t>
            </a:r>
          </a:p>
          <a:p>
            <a:pPr marL="742950" lvl="1" indent="-285750" defTabSz="457200">
              <a:lnSpc>
                <a:spcPct val="100000"/>
              </a:lnSpc>
              <a:spcBef>
                <a:spcPct val="20000"/>
              </a:spcBef>
              <a:buFont typeface="Arial"/>
              <a:buChar char="–"/>
            </a:pPr>
            <a:r>
              <a:rPr lang="en-US" b="1" dirty="0">
                <a:solidFill>
                  <a:prstClr val="black"/>
                </a:solidFill>
                <a:latin typeface="Minion Pro"/>
                <a:cs typeface="+mn-cs"/>
              </a:rPr>
              <a:t>Action 4: </a:t>
            </a:r>
            <a:r>
              <a:rPr lang="en-US" dirty="0">
                <a:solidFill>
                  <a:prstClr val="black"/>
                </a:solidFill>
                <a:latin typeface="Minion Pro"/>
                <a:cs typeface="+mn-cs"/>
              </a:rPr>
              <a:t>Ignore the situation, it’s not your problem</a:t>
            </a:r>
          </a:p>
          <a:p>
            <a:pPr marL="742950" lvl="1" indent="-285750" defTabSz="457200">
              <a:lnSpc>
                <a:spcPct val="100000"/>
              </a:lnSpc>
              <a:spcBef>
                <a:spcPct val="20000"/>
              </a:spcBef>
              <a:buFont typeface="Arial"/>
              <a:buChar char="–"/>
            </a:pPr>
            <a:r>
              <a:rPr lang="en-US" b="1" dirty="0">
                <a:solidFill>
                  <a:prstClr val="black"/>
                </a:solidFill>
                <a:latin typeface="Minion Pro"/>
                <a:cs typeface="+mn-cs"/>
              </a:rPr>
              <a:t>Action 5: </a:t>
            </a:r>
            <a:r>
              <a:rPr lang="en-US" dirty="0">
                <a:solidFill>
                  <a:prstClr val="black"/>
                </a:solidFill>
                <a:latin typeface="Minion Pro"/>
                <a:cs typeface="+mn-cs"/>
              </a:rPr>
              <a:t>Make sure Jessica knows her options and who to go to for help</a:t>
            </a:r>
          </a:p>
          <a:p>
            <a:pPr marL="0" lvl="0" indent="0" defTabSz="457200">
              <a:lnSpc>
                <a:spcPct val="100000"/>
              </a:lnSpc>
              <a:spcBef>
                <a:spcPct val="20000"/>
              </a:spcBef>
              <a:buNone/>
            </a:pPr>
            <a:endParaRPr lang="en-US" sz="1900" dirty="0">
              <a:solidFill>
                <a:prstClr val="black"/>
              </a:solidFill>
              <a:latin typeface="Minion Pro"/>
              <a:cs typeface="+mn-cs"/>
            </a:endParaRPr>
          </a:p>
          <a:p>
            <a:pPr marL="0" lvl="0" indent="0" defTabSz="457200">
              <a:lnSpc>
                <a:spcPct val="100000"/>
              </a:lnSpc>
              <a:spcBef>
                <a:spcPct val="20000"/>
              </a:spcBef>
              <a:buNone/>
            </a:pPr>
            <a:endParaRPr lang="en-US" sz="1900" dirty="0">
              <a:solidFill>
                <a:prstClr val="black"/>
              </a:solidFill>
              <a:latin typeface="Minion Pro"/>
              <a:cs typeface="+mn-cs"/>
            </a:endParaRPr>
          </a:p>
          <a:p>
            <a:pPr marL="0" indent="0">
              <a:buNone/>
            </a:pPr>
            <a:endParaRPr lang="en-US" dirty="0">
              <a:solidFill>
                <a:srgbClr val="000000"/>
              </a:solidFill>
            </a:endParaRPr>
          </a:p>
          <a:p>
            <a:pPr marL="457200" lvl="1" indent="0">
              <a:buNone/>
            </a:pPr>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 name="Picture Placeholder 9"/>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173" r="23223"/>
          <a:stretch/>
        </p:blipFill>
        <p:spPr>
          <a:xfrm>
            <a:off x="6350620" y="2161785"/>
            <a:ext cx="5673057" cy="2990234"/>
          </a:xfrm>
        </p:spPr>
      </p:pic>
      <p:sp>
        <p:nvSpPr>
          <p:cNvPr id="7" name="Title 1"/>
          <p:cNvSpPr txBox="1">
            <a:spLocks/>
          </p:cNvSpPr>
          <p:nvPr/>
        </p:nvSpPr>
        <p:spPr>
          <a:xfrm>
            <a:off x="0" y="194726"/>
            <a:ext cx="9144000" cy="397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Minion Pro"/>
                <a:ea typeface="+mj-ea"/>
                <a:cs typeface="+mj-cs"/>
              </a:rPr>
              <a:t>Scenario 1: All in Fun</a:t>
            </a:r>
          </a:p>
        </p:txBody>
      </p:sp>
      <p:sp>
        <p:nvSpPr>
          <p:cNvPr id="8"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274925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2C49-E6E5-4CE7-AF5D-237CDEDE6FEB}"/>
              </a:ext>
            </a:extLst>
          </p:cNvPr>
          <p:cNvSpPr>
            <a:spLocks noGrp="1"/>
          </p:cNvSpPr>
          <p:nvPr>
            <p:ph type="title"/>
          </p:nvPr>
        </p:nvSpPr>
        <p:spPr/>
        <p:txBody>
          <a:bodyPr>
            <a:noAutofit/>
          </a:bodyPr>
          <a:lstStyle/>
          <a:p>
            <a:pPr>
              <a:lnSpc>
                <a:spcPct val="107000"/>
              </a:lnSpc>
            </a:pPr>
            <a:r>
              <a:rPr lang="en-US" dirty="0">
                <a:latin typeface="Arial" panose="020B0604020202020204" pitchFamily="34" charset="0"/>
                <a:ea typeface="Calibri" panose="020F0502020204030204" pitchFamily="34" charset="0"/>
              </a:rPr>
              <a:t>YOU MATTER TO US: INCLUSION AT THE LAB</a:t>
            </a:r>
          </a:p>
        </p:txBody>
      </p:sp>
      <p:sp>
        <p:nvSpPr>
          <p:cNvPr id="3" name="Content Placeholder 2">
            <a:extLst>
              <a:ext uri="{FF2B5EF4-FFF2-40B4-BE49-F238E27FC236}">
                <a16:creationId xmlns:a16="http://schemas.microsoft.com/office/drawing/2014/main" id="{574556FF-8460-42A5-9B71-366408CAFA5A}"/>
              </a:ext>
            </a:extLst>
          </p:cNvPr>
          <p:cNvSpPr>
            <a:spLocks noGrp="1"/>
          </p:cNvSpPr>
          <p:nvPr>
            <p:ph idx="1"/>
          </p:nvPr>
        </p:nvSpPr>
        <p:spPr/>
        <p:txBody>
          <a:bodyPr/>
          <a:lstStyle/>
          <a:p>
            <a:pPr marL="0" lvl="0" indent="0">
              <a:lnSpc>
                <a:spcPct val="100000"/>
              </a:lnSpc>
              <a:spcBef>
                <a:spcPts val="0"/>
              </a:spcBef>
              <a:buNone/>
            </a:pPr>
            <a:r>
              <a:rPr lang="en-US" sz="2000" dirty="0">
                <a:solidFill>
                  <a:prstClr val="black"/>
                </a:solidFill>
                <a:latin typeface="Calibri" panose="020F0502020204030204"/>
                <a:cs typeface="+mn-cs"/>
              </a:rPr>
              <a:t> </a:t>
            </a:r>
            <a:endParaRPr lang="en-US" dirty="0"/>
          </a:p>
        </p:txBody>
      </p:sp>
      <p:sp>
        <p:nvSpPr>
          <p:cNvPr id="5" name="Slide Number Placeholder 4">
            <a:extLst>
              <a:ext uri="{FF2B5EF4-FFF2-40B4-BE49-F238E27FC236}">
                <a16:creationId xmlns:a16="http://schemas.microsoft.com/office/drawing/2014/main" id="{29835AD5-F508-4C01-A407-3BFE1B5CEDF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Content Placeholder 6"/>
          <p:cNvPicPr>
            <a:picLocks noGrp="1" noChangeAspect="1"/>
          </p:cNvPicPr>
          <p:nvPr>
            <p:ph idx="13"/>
          </p:nvPr>
        </p:nvPicPr>
        <p:blipFill>
          <a:blip r:embed="rId3"/>
          <a:stretch>
            <a:fillRect/>
          </a:stretch>
        </p:blipFill>
        <p:spPr>
          <a:xfrm>
            <a:off x="7650846" y="876807"/>
            <a:ext cx="3626754" cy="5261613"/>
          </a:xfrm>
          <a:prstGeom prst="rect">
            <a:avLst/>
          </a:prstGeom>
        </p:spPr>
      </p:pic>
      <p:sp>
        <p:nvSpPr>
          <p:cNvPr id="11" name="Rectangle 10"/>
          <p:cNvSpPr/>
          <p:nvPr/>
        </p:nvSpPr>
        <p:spPr>
          <a:xfrm>
            <a:off x="794657" y="876807"/>
            <a:ext cx="6096000" cy="5201232"/>
          </a:xfrm>
          <a:prstGeom prst="rect">
            <a:avLst/>
          </a:prstGeom>
        </p:spPr>
        <p:txBody>
          <a:bodyPr>
            <a:spAutoFit/>
          </a:bodyPr>
          <a:lstStyle/>
          <a:p>
            <a:pPr algn="ctr">
              <a:lnSpc>
                <a:spcPct val="107000"/>
              </a:lnSpc>
            </a:pPr>
            <a:r>
              <a:rPr lang="en-US" sz="2400" b="1" dirty="0">
                <a:solidFill>
                  <a:srgbClr val="C00000"/>
                </a:solidFill>
                <a:latin typeface="Arial" panose="020B0604020202020204" pitchFamily="34" charset="0"/>
                <a:ea typeface="Times New Roman" panose="02020603050405020304" pitchFamily="18" charset="0"/>
                <a:cs typeface="Arial" panose="020B0604020202020204" pitchFamily="34" charset="0"/>
              </a:rPr>
              <a:t>DIVERSITY</a:t>
            </a:r>
          </a:p>
          <a:p>
            <a:pPr algn="ctr">
              <a:lnSpc>
                <a:spcPct val="107000"/>
              </a:lnSpc>
              <a:spcAft>
                <a:spcPts val="1500"/>
              </a:spcAft>
            </a:pP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Demographic composition (</a:t>
            </a:r>
            <a:r>
              <a:rPr lang="en-US" i="1" dirty="0">
                <a:solidFill>
                  <a:srgbClr val="5B6065"/>
                </a:solidFill>
                <a:latin typeface="Arial" panose="020B0604020202020204" pitchFamily="34" charset="0"/>
                <a:ea typeface="Times New Roman" panose="02020603050405020304" pitchFamily="18" charset="0"/>
                <a:cs typeface="Arial" panose="020B0604020202020204" pitchFamily="34" charset="0"/>
              </a:rPr>
              <a:t>male, female, age, veteran, education, technical/non-technical staff, etc.)</a:t>
            </a:r>
          </a:p>
          <a:p>
            <a:pPr algn="ctr"/>
            <a:r>
              <a:rPr lang="en-US" sz="2400" b="1" dirty="0">
                <a:solidFill>
                  <a:srgbClr val="C00000"/>
                </a:solidFill>
                <a:latin typeface="Arial" panose="020B0604020202020204" pitchFamily="34" charset="0"/>
                <a:ea typeface="Times New Roman" panose="02020603050405020304" pitchFamily="18" charset="0"/>
                <a:cs typeface="Arial" panose="020B0604020202020204" pitchFamily="34" charset="0"/>
              </a:rPr>
              <a:t>INCLUSION</a:t>
            </a:r>
          </a:p>
          <a:p>
            <a:pPr algn="ct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 Experience, Belonging, Respect, Value, Fairness </a:t>
            </a:r>
          </a:p>
          <a:p>
            <a:pPr algn="ct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 </a:t>
            </a:r>
          </a:p>
          <a:p>
            <a:pPr algn="ctr">
              <a:spcAft>
                <a:spcPts val="1500"/>
              </a:spcAft>
            </a:pP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Various opinions are considered, equal access to opportunities </a:t>
            </a:r>
            <a:r>
              <a:rPr lang="en-US" i="1" dirty="0">
                <a:solidFill>
                  <a:srgbClr val="5B6065"/>
                </a:solidFill>
                <a:latin typeface="Arial" panose="020B0604020202020204" pitchFamily="34" charset="0"/>
                <a:ea typeface="Times New Roman" panose="02020603050405020304" pitchFamily="18" charset="0"/>
                <a:cs typeface="Arial" panose="020B0604020202020204" pitchFamily="34" charset="0"/>
              </a:rPr>
              <a:t>(promotion, development, training activities, mentoring, etc.)</a:t>
            </a:r>
            <a:endParaRPr lang="en-US"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1500"/>
              </a:spcAft>
            </a:pPr>
            <a:r>
              <a:rPr lang="en-US" b="1" dirty="0">
                <a:solidFill>
                  <a:schemeClr val="accent1"/>
                </a:solidFill>
                <a:latin typeface="Arial" panose="020B0604020202020204" pitchFamily="34" charset="0"/>
                <a:ea typeface="Times New Roman" panose="02020603050405020304" pitchFamily="18" charset="0"/>
                <a:cs typeface="Arial" panose="020B0604020202020204" pitchFamily="34" charset="0"/>
              </a:rPr>
              <a:t>Inclusion leads to a psychologically safe workplace:</a:t>
            </a:r>
            <a:endParaRPr lang="en-US" b="1"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R="0" lvl="0" algn="ctr">
              <a:lnSpc>
                <a:spcPct val="107000"/>
              </a:lnSpc>
              <a:spcBef>
                <a:spcPts val="0"/>
              </a:spcBef>
              <a:spcAft>
                <a:spcPts val="800"/>
              </a:spcAft>
              <a:buSzPts val="1000"/>
              <a:tabLst>
                <a:tab pos="457200" algn="l"/>
              </a:tabLst>
            </a:pP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Speak up without fear/offer different view points</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ctr">
              <a:lnSpc>
                <a:spcPct val="107000"/>
              </a:lnSpc>
              <a:spcBef>
                <a:spcPts val="0"/>
              </a:spcBef>
              <a:spcAft>
                <a:spcPts val="800"/>
              </a:spcAft>
              <a:buSzPts val="1000"/>
              <a:tabLst>
                <a:tab pos="457200" algn="l"/>
              </a:tabLst>
            </a:pP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Take measured risks, admit mistakes</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ctr">
              <a:lnSpc>
                <a:spcPct val="107000"/>
              </a:lnSpc>
              <a:spcBef>
                <a:spcPts val="0"/>
              </a:spcBef>
              <a:spcAft>
                <a:spcPts val="800"/>
              </a:spcAft>
              <a:buSzPts val="1000"/>
              <a:tabLst>
                <a:tab pos="457200" algn="l"/>
              </a:tabLst>
            </a:pP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Ask questions without being judged</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ctr">
              <a:lnSpc>
                <a:spcPct val="107000"/>
              </a:lnSpc>
              <a:spcBef>
                <a:spcPts val="0"/>
              </a:spcBef>
              <a:spcAft>
                <a:spcPts val="800"/>
              </a:spcAft>
              <a:buSzPts val="1000"/>
              <a:tabLst>
                <a:tab pos="457200" algn="l"/>
              </a:tabLst>
            </a:pPr>
            <a:r>
              <a:rPr lang="en-US" dirty="0">
                <a:solidFill>
                  <a:srgbClr val="5B6065"/>
                </a:solidFill>
                <a:latin typeface="Arial" panose="020B0604020202020204" pitchFamily="34" charset="0"/>
                <a:ea typeface="Times New Roman" panose="02020603050405020304" pitchFamily="18" charset="0"/>
                <a:cs typeface="Arial" panose="020B0604020202020204" pitchFamily="34" charset="0"/>
              </a:rPr>
              <a:t>Trust between colleagues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182" y="5219290"/>
            <a:ext cx="1260685" cy="1099114"/>
          </a:xfrm>
          <a:prstGeom prst="rect">
            <a:avLst/>
          </a:prstGeom>
        </p:spPr>
      </p:pic>
      <p:pic>
        <p:nvPicPr>
          <p:cNvPr id="13" name="Picture Placeholder 7"/>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939" b="1939"/>
          <a:stretch>
            <a:fillRect/>
          </a:stretch>
        </p:blipFill>
        <p:spPr>
          <a:xfrm>
            <a:off x="6018509" y="5133657"/>
            <a:ext cx="2849851" cy="1637043"/>
          </a:xfrm>
        </p:spPr>
      </p:pic>
    </p:spTree>
    <p:extLst>
      <p:ext uri="{BB962C8B-B14F-4D97-AF65-F5344CB8AC3E}">
        <p14:creationId xmlns:p14="http://schemas.microsoft.com/office/powerpoint/2010/main" val="127037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Scenario 2: Singled Out</a:t>
            </a:r>
          </a:p>
        </p:txBody>
      </p:sp>
      <p:sp>
        <p:nvSpPr>
          <p:cNvPr id="3" name="Content Placeholder 2"/>
          <p:cNvSpPr>
            <a:spLocks noGrp="1"/>
          </p:cNvSpPr>
          <p:nvPr>
            <p:ph idx="1"/>
          </p:nvPr>
        </p:nvSpPr>
        <p:spPr>
          <a:xfrm>
            <a:off x="6155140" y="966055"/>
            <a:ext cx="5478967" cy="5381694"/>
          </a:xfrm>
        </p:spPr>
        <p:txBody>
          <a:bodyPr>
            <a:normAutofit lnSpcReduction="10000"/>
          </a:bodyPr>
          <a:lstStyle/>
          <a:p>
            <a:pPr marL="0" lvl="0" indent="0" defTabSz="457200">
              <a:lnSpc>
                <a:spcPct val="100000"/>
              </a:lnSpc>
              <a:spcBef>
                <a:spcPct val="20000"/>
              </a:spcBef>
              <a:buNone/>
            </a:pPr>
            <a:r>
              <a:rPr lang="en-US" sz="1800" b="1" dirty="0">
                <a:solidFill>
                  <a:srgbClr val="C00000"/>
                </a:solidFill>
                <a:latin typeface="Minion Pro"/>
                <a:cs typeface="+mn-cs"/>
              </a:rPr>
              <a:t>Participants: </a:t>
            </a:r>
            <a:r>
              <a:rPr lang="en-US" sz="1800" dirty="0">
                <a:solidFill>
                  <a:prstClr val="black"/>
                </a:solidFill>
                <a:latin typeface="Minion Pro"/>
                <a:cs typeface="+mn-cs"/>
              </a:rPr>
              <a:t>Paula shows up for work everyday on time. However she is falling behind and not completing her assignments on time, which is impacting others on the team. Her mentor, Jenna, has been critical of her work and advised her she needs to improve or she risks being removed from the program. </a:t>
            </a:r>
          </a:p>
          <a:p>
            <a:pPr marL="0" lvl="0" indent="0" defTabSz="457200">
              <a:lnSpc>
                <a:spcPct val="100000"/>
              </a:lnSpc>
              <a:spcBef>
                <a:spcPct val="20000"/>
              </a:spcBef>
              <a:buNone/>
            </a:pPr>
            <a:endParaRPr lang="en-US" sz="1800" dirty="0">
              <a:solidFill>
                <a:prstClr val="black"/>
              </a:solidFill>
              <a:latin typeface="Minion Pro"/>
              <a:cs typeface="+mn-cs"/>
            </a:endParaRPr>
          </a:p>
          <a:p>
            <a:pPr marL="0" lvl="0" indent="0" defTabSz="457200">
              <a:lnSpc>
                <a:spcPct val="100000"/>
              </a:lnSpc>
              <a:spcBef>
                <a:spcPct val="20000"/>
              </a:spcBef>
              <a:buNone/>
            </a:pPr>
            <a:r>
              <a:rPr lang="en-US" sz="1800" dirty="0">
                <a:solidFill>
                  <a:prstClr val="black"/>
                </a:solidFill>
                <a:latin typeface="Minion Pro"/>
                <a:cs typeface="+mn-cs"/>
              </a:rPr>
              <a:t>What would </a:t>
            </a:r>
            <a:r>
              <a:rPr lang="en-US" sz="1800" b="1" dirty="0">
                <a:solidFill>
                  <a:srgbClr val="C00000"/>
                </a:solidFill>
                <a:latin typeface="Minion Pro"/>
                <a:cs typeface="+mn-cs"/>
              </a:rPr>
              <a:t>YOU</a:t>
            </a:r>
            <a:r>
              <a:rPr lang="en-US" sz="1800" dirty="0">
                <a:solidFill>
                  <a:srgbClr val="C00000"/>
                </a:solidFill>
                <a:latin typeface="Minion Pro"/>
                <a:cs typeface="+mn-cs"/>
              </a:rPr>
              <a:t> </a:t>
            </a:r>
            <a:r>
              <a:rPr lang="en-US" sz="1800" dirty="0">
                <a:solidFill>
                  <a:prstClr val="black"/>
                </a:solidFill>
                <a:latin typeface="Minion Pro"/>
                <a:cs typeface="+mn-cs"/>
              </a:rPr>
              <a:t>do if you were Paula?</a:t>
            </a:r>
          </a:p>
          <a:p>
            <a:pPr marL="0" lvl="0" indent="0" defTabSz="457200">
              <a:lnSpc>
                <a:spcPct val="100000"/>
              </a:lnSpc>
              <a:spcBef>
                <a:spcPct val="20000"/>
              </a:spcBef>
              <a:buNone/>
            </a:pPr>
            <a:endParaRPr lang="en-US" sz="1800" dirty="0">
              <a:solidFill>
                <a:prstClr val="black"/>
              </a:solidFill>
              <a:latin typeface="Minion Pro"/>
              <a:cs typeface="+mn-cs"/>
            </a:endParaRPr>
          </a:p>
          <a:p>
            <a:pPr marL="0" lvl="0" indent="0" defTabSz="457200">
              <a:lnSpc>
                <a:spcPct val="100000"/>
              </a:lnSpc>
              <a:spcBef>
                <a:spcPct val="20000"/>
              </a:spcBef>
              <a:buNone/>
            </a:pPr>
            <a:r>
              <a:rPr lang="en-US" sz="1800" b="1" dirty="0">
                <a:solidFill>
                  <a:srgbClr val="C00000"/>
                </a:solidFill>
                <a:latin typeface="Minion Pro"/>
                <a:cs typeface="+mn-cs"/>
              </a:rPr>
              <a:t>Action to take</a:t>
            </a:r>
            <a:r>
              <a:rPr lang="en-US" sz="1800" b="1" dirty="0">
                <a:solidFill>
                  <a:prstClr val="black"/>
                </a:solidFill>
                <a:latin typeface="Minion Pro"/>
                <a:cs typeface="+mn-cs"/>
              </a:rPr>
              <a:t>: </a:t>
            </a:r>
          </a:p>
          <a:p>
            <a:pPr marL="742950" lvl="1" indent="-285750" defTabSz="457200">
              <a:lnSpc>
                <a:spcPct val="100000"/>
              </a:lnSpc>
              <a:spcBef>
                <a:spcPct val="20000"/>
              </a:spcBef>
              <a:buFont typeface="Arial"/>
              <a:buChar char="–"/>
            </a:pPr>
            <a:r>
              <a:rPr lang="en-US" sz="1800" b="1" dirty="0">
                <a:latin typeface="Minion Pro"/>
                <a:cs typeface="+mn-cs"/>
              </a:rPr>
              <a:t>Action 1: </a:t>
            </a:r>
            <a:r>
              <a:rPr lang="en-US" sz="1800" dirty="0">
                <a:solidFill>
                  <a:prstClr val="black"/>
                </a:solidFill>
                <a:latin typeface="Minion Pro"/>
                <a:cs typeface="+mn-cs"/>
              </a:rPr>
              <a:t>Set up a meeting with the mentor and explain that the comments are making you uncomfortable</a:t>
            </a:r>
          </a:p>
          <a:p>
            <a:pPr marL="742950" lvl="1" indent="-285750" defTabSz="457200">
              <a:lnSpc>
                <a:spcPct val="100000"/>
              </a:lnSpc>
              <a:spcBef>
                <a:spcPct val="20000"/>
              </a:spcBef>
              <a:buFont typeface="Arial"/>
              <a:buChar char="–"/>
            </a:pPr>
            <a:r>
              <a:rPr lang="en-US" sz="1800" b="1" dirty="0">
                <a:solidFill>
                  <a:prstClr val="black"/>
                </a:solidFill>
                <a:latin typeface="Minion Pro"/>
                <a:cs typeface="+mn-cs"/>
              </a:rPr>
              <a:t>Action 2</a:t>
            </a:r>
            <a:r>
              <a:rPr lang="en-US" sz="1800" dirty="0">
                <a:solidFill>
                  <a:prstClr val="black"/>
                </a:solidFill>
                <a:latin typeface="Minion Pro"/>
                <a:cs typeface="+mn-cs"/>
              </a:rPr>
              <a:t>: Accept the feedback; ask for additional help if needed and make an effort to complete your part of the project on time</a:t>
            </a:r>
          </a:p>
          <a:p>
            <a:pPr marL="742950" lvl="1" indent="-285750" defTabSz="457200">
              <a:lnSpc>
                <a:spcPct val="100000"/>
              </a:lnSpc>
              <a:spcBef>
                <a:spcPct val="20000"/>
              </a:spcBef>
              <a:buFont typeface="Arial"/>
              <a:buChar char="–"/>
            </a:pPr>
            <a:r>
              <a:rPr lang="en-US" sz="1800" b="1" dirty="0">
                <a:solidFill>
                  <a:prstClr val="black"/>
                </a:solidFill>
                <a:latin typeface="Minion Pro"/>
                <a:cs typeface="+mn-cs"/>
              </a:rPr>
              <a:t>Action 3</a:t>
            </a:r>
            <a:r>
              <a:rPr lang="en-US" sz="1800" dirty="0">
                <a:solidFill>
                  <a:prstClr val="black"/>
                </a:solidFill>
                <a:latin typeface="Minion Pro"/>
                <a:cs typeface="+mn-cs"/>
              </a:rPr>
              <a:t>: Ignore Jenna; she comes on strong but doesn’t follow through with consequences</a:t>
            </a:r>
          </a:p>
          <a:p>
            <a:pPr marL="342900" lvl="0" indent="-342900" defTabSz="457200">
              <a:lnSpc>
                <a:spcPct val="100000"/>
              </a:lnSpc>
              <a:spcBef>
                <a:spcPct val="20000"/>
              </a:spcBef>
              <a:buFont typeface="Arial"/>
              <a:buChar char="•"/>
            </a:pPr>
            <a:endParaRPr lang="en-US" sz="18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10" name="Picture Placeholder 9"/>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587" t="3626" r="19176" b="-3626"/>
          <a:stretch/>
        </p:blipFill>
        <p:spPr>
          <a:xfrm>
            <a:off x="232012" y="1946879"/>
            <a:ext cx="5581933" cy="3420045"/>
          </a:xfrm>
        </p:spPr>
      </p:pic>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279975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Scenario 3: Bias in the Workplace</a:t>
            </a:r>
          </a:p>
        </p:txBody>
      </p:sp>
      <p:sp>
        <p:nvSpPr>
          <p:cNvPr id="3" name="Content Placeholder 2"/>
          <p:cNvSpPr>
            <a:spLocks noGrp="1"/>
          </p:cNvSpPr>
          <p:nvPr>
            <p:ph idx="1"/>
          </p:nvPr>
        </p:nvSpPr>
        <p:spPr>
          <a:xfrm>
            <a:off x="411892" y="966054"/>
            <a:ext cx="5754292" cy="5501281"/>
          </a:xfrm>
        </p:spPr>
        <p:txBody>
          <a:bodyPr>
            <a:normAutofit fontScale="92500" lnSpcReduction="10000"/>
          </a:bodyPr>
          <a:lstStyle/>
          <a:p>
            <a:pPr marL="0" indent="0">
              <a:buNone/>
            </a:pPr>
            <a:r>
              <a:rPr lang="en-US" sz="1900" b="1" dirty="0">
                <a:solidFill>
                  <a:srgbClr val="C00000"/>
                </a:solidFill>
              </a:rPr>
              <a:t>Participants: </a:t>
            </a:r>
            <a:r>
              <a:rPr lang="en-US" sz="1900" dirty="0"/>
              <a:t>A white, male senior scientist mentoring a dynamic and gifted black female student, commented that she needed to remove her braids, which he said weren’t appropriate and appeared ‘unkempt’ for a professional work environment if she wanted to advance her research studies.</a:t>
            </a:r>
          </a:p>
          <a:p>
            <a:pPr marL="0" indent="0">
              <a:buNone/>
            </a:pPr>
            <a:endParaRPr lang="en-US" sz="1900" dirty="0"/>
          </a:p>
          <a:p>
            <a:pPr marL="0" indent="0">
              <a:buNone/>
            </a:pPr>
            <a:r>
              <a:rPr lang="en-US" sz="1900" dirty="0"/>
              <a:t>What would </a:t>
            </a:r>
            <a:r>
              <a:rPr lang="en-US" sz="1900" b="1" dirty="0">
                <a:solidFill>
                  <a:srgbClr val="C00000"/>
                </a:solidFill>
              </a:rPr>
              <a:t>YOU</a:t>
            </a:r>
            <a:r>
              <a:rPr lang="en-US" sz="1900" dirty="0"/>
              <a:t> do if you were the female student?</a:t>
            </a:r>
          </a:p>
          <a:p>
            <a:pPr marL="0" indent="0">
              <a:buNone/>
            </a:pPr>
            <a:endParaRPr lang="en-US" sz="1900" b="1" dirty="0"/>
          </a:p>
          <a:p>
            <a:pPr marL="0" indent="0">
              <a:buNone/>
            </a:pPr>
            <a:r>
              <a:rPr lang="en-US" sz="1900" b="1" dirty="0">
                <a:solidFill>
                  <a:srgbClr val="C00000"/>
                </a:solidFill>
              </a:rPr>
              <a:t>Action to take:</a:t>
            </a:r>
            <a:r>
              <a:rPr lang="en-US" sz="1900" dirty="0">
                <a:solidFill>
                  <a:srgbClr val="C00000"/>
                </a:solidFill>
              </a:rPr>
              <a:t> </a:t>
            </a:r>
          </a:p>
          <a:p>
            <a:pPr lvl="1"/>
            <a:r>
              <a:rPr lang="en-US" sz="1900" b="1" dirty="0"/>
              <a:t>Action 1: </a:t>
            </a:r>
            <a:r>
              <a:rPr lang="en-US" sz="1900" dirty="0"/>
              <a:t>Keep quiet, you’ve worked too hard to get to this point</a:t>
            </a:r>
          </a:p>
          <a:p>
            <a:pPr lvl="1"/>
            <a:r>
              <a:rPr lang="en-US" sz="1900" b="1" dirty="0"/>
              <a:t>Action 2</a:t>
            </a:r>
            <a:r>
              <a:rPr lang="en-US" sz="1900" dirty="0"/>
              <a:t>: Immediately get a new hair style</a:t>
            </a:r>
          </a:p>
          <a:p>
            <a:pPr lvl="1"/>
            <a:r>
              <a:rPr lang="en-US" sz="1900" b="1" dirty="0"/>
              <a:t>Action 3</a:t>
            </a:r>
            <a:r>
              <a:rPr lang="en-US" sz="1900" dirty="0"/>
              <a:t>: Report this incident to either your sponsor, mentor, program manager, Human Resources, or the Employee Concerns Program</a:t>
            </a:r>
          </a:p>
          <a:p>
            <a:pPr lvl="1"/>
            <a:r>
              <a:rPr lang="en-US" sz="1900" b="1" dirty="0"/>
              <a:t>Action 4: </a:t>
            </a:r>
            <a:r>
              <a:rPr lang="en-US" sz="1900" dirty="0"/>
              <a:t>Discuss the situation with your mentor to understand why he holds this position about your appearance</a:t>
            </a:r>
          </a:p>
          <a:p>
            <a:pPr marL="0" lvl="0" indent="0" defTabSz="457200">
              <a:lnSpc>
                <a:spcPct val="100000"/>
              </a:lnSpc>
              <a:spcBef>
                <a:spcPct val="20000"/>
              </a:spcBef>
              <a:buNone/>
            </a:pPr>
            <a:endParaRPr lang="en-US" dirty="0">
              <a:solidFill>
                <a:prstClr val="black"/>
              </a:solidFill>
              <a:latin typeface="Minion Pro"/>
              <a:cs typeface="+mn-cs"/>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942" y="1370214"/>
            <a:ext cx="4312781" cy="4321424"/>
          </a:xfrm>
          <a:prstGeom prst="rect">
            <a:avLst/>
          </a:prstGeom>
        </p:spPr>
      </p:pic>
    </p:spTree>
    <p:extLst>
      <p:ext uri="{BB962C8B-B14F-4D97-AF65-F5344CB8AC3E}">
        <p14:creationId xmlns:p14="http://schemas.microsoft.com/office/powerpoint/2010/main" val="3225142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200" dirty="0"/>
              <a:t>Scenario 4: Chat Comments</a:t>
            </a:r>
          </a:p>
        </p:txBody>
      </p:sp>
      <p:sp>
        <p:nvSpPr>
          <p:cNvPr id="9" name="Content Placeholder 8"/>
          <p:cNvSpPr>
            <a:spLocks noGrp="1"/>
          </p:cNvSpPr>
          <p:nvPr>
            <p:ph idx="1"/>
          </p:nvPr>
        </p:nvSpPr>
        <p:spPr>
          <a:xfrm>
            <a:off x="5527343" y="966055"/>
            <a:ext cx="6106764" cy="5381694"/>
          </a:xfrm>
        </p:spPr>
        <p:txBody>
          <a:bodyPr>
            <a:normAutofit/>
          </a:bodyPr>
          <a:lstStyle/>
          <a:p>
            <a:pPr marL="0" lvl="0" indent="0" defTabSz="457200">
              <a:lnSpc>
                <a:spcPct val="100000"/>
              </a:lnSpc>
              <a:spcBef>
                <a:spcPct val="20000"/>
              </a:spcBef>
              <a:buNone/>
            </a:pPr>
            <a:r>
              <a:rPr lang="en-US" sz="1900" b="1" dirty="0">
                <a:solidFill>
                  <a:srgbClr val="C00000"/>
                </a:solidFill>
                <a:latin typeface="Minion Pro"/>
                <a:cs typeface="+mn-cs"/>
              </a:rPr>
              <a:t>Participants:</a:t>
            </a:r>
            <a:r>
              <a:rPr lang="en-US" sz="1900" dirty="0">
                <a:solidFill>
                  <a:srgbClr val="C00000"/>
                </a:solidFill>
                <a:latin typeface="Minion Pro"/>
                <a:cs typeface="+mn-cs"/>
              </a:rPr>
              <a:t> </a:t>
            </a:r>
            <a:r>
              <a:rPr lang="en-US" sz="1900" dirty="0">
                <a:solidFill>
                  <a:prstClr val="black"/>
                </a:solidFill>
                <a:latin typeface="Minion Pro"/>
                <a:cs typeface="+mn-cs"/>
              </a:rPr>
              <a:t>A group of students are presenting project ideas to their mentor via a virtual meeting. After Adam presents he notices two students making disrespectful comments about his presentation in the chat box.</a:t>
            </a:r>
          </a:p>
          <a:p>
            <a:pPr marL="0" lvl="0" indent="0" defTabSz="457200">
              <a:lnSpc>
                <a:spcPct val="100000"/>
              </a:lnSpc>
              <a:spcBef>
                <a:spcPct val="20000"/>
              </a:spcBef>
              <a:buNone/>
            </a:pPr>
            <a:endParaRPr lang="en-US" sz="1900" dirty="0">
              <a:solidFill>
                <a:prstClr val="black"/>
              </a:solidFill>
              <a:latin typeface="Minion Pro"/>
              <a:cs typeface="+mn-cs"/>
            </a:endParaRPr>
          </a:p>
          <a:p>
            <a:pPr marL="0" lvl="0" indent="0" defTabSz="457200">
              <a:lnSpc>
                <a:spcPct val="100000"/>
              </a:lnSpc>
              <a:spcBef>
                <a:spcPct val="20000"/>
              </a:spcBef>
              <a:buNone/>
            </a:pPr>
            <a:r>
              <a:rPr lang="en-US" sz="1900" dirty="0">
                <a:solidFill>
                  <a:prstClr val="black"/>
                </a:solidFill>
                <a:latin typeface="Minion Pro"/>
                <a:cs typeface="+mn-cs"/>
              </a:rPr>
              <a:t>What would </a:t>
            </a:r>
            <a:r>
              <a:rPr lang="en-US" sz="1900" b="1" dirty="0">
                <a:solidFill>
                  <a:srgbClr val="C00000"/>
                </a:solidFill>
                <a:latin typeface="Minion Pro"/>
                <a:cs typeface="+mn-cs"/>
              </a:rPr>
              <a:t>YOU</a:t>
            </a:r>
            <a:r>
              <a:rPr lang="en-US" sz="1900" dirty="0">
                <a:solidFill>
                  <a:srgbClr val="C00000"/>
                </a:solidFill>
                <a:latin typeface="Minion Pro"/>
                <a:cs typeface="+mn-cs"/>
              </a:rPr>
              <a:t> </a:t>
            </a:r>
            <a:r>
              <a:rPr lang="en-US" sz="1900" dirty="0">
                <a:solidFill>
                  <a:prstClr val="black"/>
                </a:solidFill>
                <a:latin typeface="Minion Pro"/>
                <a:cs typeface="+mn-cs"/>
              </a:rPr>
              <a:t>do if you were Adam?</a:t>
            </a:r>
          </a:p>
          <a:p>
            <a:pPr marL="0" lvl="0" indent="0" defTabSz="457200">
              <a:lnSpc>
                <a:spcPct val="100000"/>
              </a:lnSpc>
              <a:spcBef>
                <a:spcPct val="20000"/>
              </a:spcBef>
              <a:buNone/>
            </a:pPr>
            <a:endParaRPr lang="en-US" sz="1900" b="1" dirty="0">
              <a:solidFill>
                <a:prstClr val="black"/>
              </a:solidFill>
              <a:latin typeface="Minion Pro"/>
              <a:cs typeface="+mn-cs"/>
            </a:endParaRPr>
          </a:p>
          <a:p>
            <a:pPr marL="0" lvl="0" indent="0" defTabSz="457200">
              <a:lnSpc>
                <a:spcPct val="100000"/>
              </a:lnSpc>
              <a:spcBef>
                <a:spcPct val="20000"/>
              </a:spcBef>
              <a:buNone/>
            </a:pPr>
            <a:r>
              <a:rPr lang="en-US" sz="1900" b="1" dirty="0">
                <a:solidFill>
                  <a:srgbClr val="C00000"/>
                </a:solidFill>
                <a:latin typeface="Minion Pro"/>
                <a:cs typeface="+mn-cs"/>
              </a:rPr>
              <a:t>Action to take:</a:t>
            </a:r>
            <a:r>
              <a:rPr lang="en-US" sz="1900" dirty="0">
                <a:solidFill>
                  <a:srgbClr val="C00000"/>
                </a:solidFill>
                <a:latin typeface="Minion Pro"/>
                <a:cs typeface="+mn-cs"/>
              </a:rPr>
              <a:t> </a:t>
            </a:r>
          </a:p>
          <a:p>
            <a:pPr marL="742950" lvl="1" indent="-285750" defTabSz="457200">
              <a:lnSpc>
                <a:spcPct val="100000"/>
              </a:lnSpc>
              <a:spcBef>
                <a:spcPct val="20000"/>
              </a:spcBef>
              <a:buFont typeface="Arial"/>
              <a:buChar char="–"/>
            </a:pPr>
            <a:r>
              <a:rPr lang="en-US" sz="1900" b="1" dirty="0">
                <a:latin typeface="Minion Pro"/>
                <a:cs typeface="+mn-cs"/>
              </a:rPr>
              <a:t>Action 1: </a:t>
            </a:r>
            <a:r>
              <a:rPr lang="en-US" sz="1900" dirty="0">
                <a:solidFill>
                  <a:prstClr val="black"/>
                </a:solidFill>
                <a:latin typeface="Minion Pro"/>
                <a:cs typeface="+mn-cs"/>
              </a:rPr>
              <a:t>Respond in the chat box that the comments are unprofessional and inappropriate</a:t>
            </a:r>
          </a:p>
          <a:p>
            <a:pPr marL="742950" lvl="1" indent="-285750" defTabSz="457200">
              <a:lnSpc>
                <a:spcPct val="100000"/>
              </a:lnSpc>
              <a:spcBef>
                <a:spcPct val="20000"/>
              </a:spcBef>
              <a:buFont typeface="Arial"/>
              <a:buChar char="–"/>
            </a:pPr>
            <a:r>
              <a:rPr lang="en-US" sz="1900" b="1" dirty="0">
                <a:solidFill>
                  <a:prstClr val="black"/>
                </a:solidFill>
                <a:latin typeface="Minion Pro"/>
                <a:cs typeface="+mn-cs"/>
              </a:rPr>
              <a:t>Action 2</a:t>
            </a:r>
            <a:r>
              <a:rPr lang="en-US" sz="1900" dirty="0">
                <a:solidFill>
                  <a:prstClr val="black"/>
                </a:solidFill>
                <a:latin typeface="Minion Pro"/>
                <a:cs typeface="+mn-cs"/>
              </a:rPr>
              <a:t>: Speak directly to the two students if you are comfortable</a:t>
            </a:r>
          </a:p>
          <a:p>
            <a:pPr marL="742950" lvl="1" indent="-285750" defTabSz="457200">
              <a:lnSpc>
                <a:spcPct val="100000"/>
              </a:lnSpc>
              <a:spcBef>
                <a:spcPct val="20000"/>
              </a:spcBef>
              <a:buFont typeface="Arial"/>
              <a:buChar char="–"/>
            </a:pPr>
            <a:r>
              <a:rPr lang="en-US" sz="1900" b="1" dirty="0">
                <a:solidFill>
                  <a:prstClr val="black"/>
                </a:solidFill>
                <a:latin typeface="Minion Pro"/>
                <a:cs typeface="+mn-cs"/>
              </a:rPr>
              <a:t>Action 3: </a:t>
            </a:r>
            <a:r>
              <a:rPr lang="en-US" sz="1900" dirty="0">
                <a:solidFill>
                  <a:prstClr val="black"/>
                </a:solidFill>
                <a:latin typeface="Minion Pro"/>
                <a:cs typeface="+mn-cs"/>
              </a:rPr>
              <a:t>Report this incident to either your sponsor, mentor, program manager, Human Resources, or the Employee Concerns Program</a:t>
            </a:r>
          </a:p>
          <a:p>
            <a:pPr marL="742950" lvl="1" indent="-285750" defTabSz="457200">
              <a:lnSpc>
                <a:spcPct val="100000"/>
              </a:lnSpc>
              <a:spcBef>
                <a:spcPct val="20000"/>
              </a:spcBef>
              <a:buFont typeface="Arial"/>
              <a:buChar char="–"/>
            </a:pPr>
            <a:r>
              <a:rPr lang="en-US" sz="1900" b="1" dirty="0">
                <a:solidFill>
                  <a:prstClr val="black"/>
                </a:solidFill>
                <a:latin typeface="Minion Pro"/>
                <a:cs typeface="+mn-cs"/>
              </a:rPr>
              <a:t>Action 4: </a:t>
            </a:r>
            <a:r>
              <a:rPr lang="en-US" sz="1900" dirty="0">
                <a:solidFill>
                  <a:prstClr val="black"/>
                </a:solidFill>
                <a:latin typeface="Minion Pro"/>
                <a:cs typeface="+mn-cs"/>
              </a:rPr>
              <a:t>Ignore them</a:t>
            </a:r>
          </a:p>
          <a:p>
            <a:pPr marL="0" lvl="0" indent="0" defTabSz="457200">
              <a:lnSpc>
                <a:spcPct val="100000"/>
              </a:lnSpc>
              <a:spcBef>
                <a:spcPct val="20000"/>
              </a:spcBef>
              <a:buNone/>
            </a:pPr>
            <a:endParaRPr lang="en-US" sz="1900" dirty="0">
              <a:solidFill>
                <a:prstClr val="black"/>
              </a:solidFill>
              <a:latin typeface="Minion Pro"/>
              <a:cs typeface="+mn-cs"/>
            </a:endParaRP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pic>
        <p:nvPicPr>
          <p:cNvPr id="3" name="Picture 2" descr="What have I done!?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3905"/>
            <a:ext cx="5527343" cy="3667555"/>
          </a:xfrm>
          <a:prstGeom prst="rect">
            <a:avLst/>
          </a:prstGeom>
        </p:spPr>
      </p:pic>
    </p:spTree>
    <p:extLst>
      <p:ext uri="{BB962C8B-B14F-4D97-AF65-F5344CB8AC3E}">
        <p14:creationId xmlns:p14="http://schemas.microsoft.com/office/powerpoint/2010/main" val="4223655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Final Thoughts</a:t>
            </a:r>
          </a:p>
        </p:txBody>
      </p:sp>
      <p:sp>
        <p:nvSpPr>
          <p:cNvPr id="3" name="Date Placeholder 2"/>
          <p:cNvSpPr>
            <a:spLocks noGrp="1"/>
          </p:cNvSpPr>
          <p:nvPr>
            <p:ph type="dt" sz="half" idx="12"/>
          </p:nvPr>
        </p:nvSpPr>
        <p:spPr/>
        <p:txBody>
          <a:bodyPr/>
          <a:lstStyle/>
          <a:p>
            <a:fld id="{C1B74398-39EA-0749-9F74-6FE982C11DA9}" type="datetime2">
              <a:rPr lang="en-US" smtClean="0"/>
              <a:pPr/>
              <a:t>Tuesday, May 31, 2022</a:t>
            </a:fld>
            <a:endParaRPr lang="en-US" dirty="0"/>
          </a:p>
        </p:txBody>
      </p:sp>
      <p:sp>
        <p:nvSpPr>
          <p:cNvPr id="7" name="Text Placeholder 6"/>
          <p:cNvSpPr>
            <a:spLocks noGrp="1"/>
          </p:cNvSpPr>
          <p:nvPr>
            <p:ph type="body" sz="quarter" idx="17"/>
          </p:nvPr>
        </p:nvSpPr>
        <p:spPr>
          <a:xfrm>
            <a:off x="443181" y="4330888"/>
            <a:ext cx="8835529" cy="1687526"/>
          </a:xfrm>
        </p:spPr>
        <p:txBody>
          <a:bodyPr/>
          <a:lstStyle/>
          <a:p>
            <a:r>
              <a:rPr lang="en-US" dirty="0"/>
              <a:t>Contact Information</a:t>
            </a:r>
          </a:p>
          <a:p>
            <a:pPr lvl="1"/>
            <a:r>
              <a:rPr lang="en-US" dirty="0">
                <a:solidFill>
                  <a:schemeClr val="tx1"/>
                </a:solidFill>
              </a:rPr>
              <a:t>Cassandra Andrews </a:t>
            </a:r>
            <a:r>
              <a:rPr lang="en-US" dirty="0"/>
              <a:t>X7068</a:t>
            </a:r>
          </a:p>
          <a:p>
            <a:pPr lvl="1"/>
            <a:r>
              <a:rPr lang="en-US" dirty="0">
                <a:solidFill>
                  <a:schemeClr val="tx1"/>
                </a:solidFill>
              </a:rPr>
              <a:t>Rhonda Barbosa </a:t>
            </a:r>
            <a:r>
              <a:rPr lang="en-US" dirty="0"/>
              <a:t>x5991</a:t>
            </a:r>
          </a:p>
          <a:p>
            <a:pPr lvl="1"/>
            <a:r>
              <a:rPr lang="en-US" dirty="0">
                <a:solidFill>
                  <a:schemeClr val="tx1"/>
                </a:solidFill>
              </a:rPr>
              <a:t>Employee Concerns Hotline </a:t>
            </a:r>
            <a:r>
              <a:rPr lang="en-US" dirty="0"/>
              <a:t>1-888-296-8301</a:t>
            </a:r>
          </a:p>
        </p:txBody>
      </p:sp>
      <p:sp>
        <p:nvSpPr>
          <p:cNvPr id="6" name="Text Placeholder 6"/>
          <p:cNvSpPr>
            <a:spLocks noGrp="1"/>
          </p:cNvSpPr>
          <p:nvPr>
            <p:ph type="body" sz="quarter" idx="17"/>
          </p:nvPr>
        </p:nvSpPr>
        <p:spPr>
          <a:xfrm>
            <a:off x="424849" y="1363287"/>
            <a:ext cx="11129842" cy="2199146"/>
          </a:xfrm>
        </p:spPr>
        <p:txBody>
          <a:bodyPr>
            <a:normAutofit lnSpcReduction="10000"/>
          </a:bodyPr>
          <a:lstStyle/>
          <a:p>
            <a:pPr marL="0" indent="0">
              <a:buNone/>
            </a:pPr>
            <a:r>
              <a:rPr lang="en-US" dirty="0">
                <a:solidFill>
                  <a:schemeClr val="tx1"/>
                </a:solidFill>
              </a:rPr>
              <a:t>Diversity &amp; Inclusion Statement from the Lab Director</a:t>
            </a:r>
          </a:p>
          <a:p>
            <a:pPr marL="0" indent="0">
              <a:lnSpc>
                <a:spcPct val="100000"/>
              </a:lnSpc>
              <a:buNone/>
            </a:pPr>
            <a:endParaRPr lang="en-US" sz="800" dirty="0"/>
          </a:p>
          <a:p>
            <a:pPr marL="0" indent="0">
              <a:buNone/>
            </a:pPr>
            <a:r>
              <a:rPr lang="en-US" dirty="0"/>
              <a:t>“Intentionally create and sustain a professional, ethical, and respectful work environment in which everyone contributes to the Lab’s mission while striving for a fully inclusive workplace…”</a:t>
            </a:r>
          </a:p>
          <a:p>
            <a:pPr marL="0" indent="0">
              <a:buNone/>
            </a:pPr>
            <a:endParaRPr lang="en-US" sz="800" dirty="0"/>
          </a:p>
          <a:p>
            <a:pPr marL="0" indent="0" algn="r">
              <a:buNone/>
            </a:pPr>
            <a:r>
              <a:rPr lang="en-US" dirty="0">
                <a:solidFill>
                  <a:schemeClr val="tx1"/>
                </a:solidFill>
              </a:rPr>
              <a:t>See the full statement on the JLab D&amp;I Webpage</a:t>
            </a:r>
          </a:p>
        </p:txBody>
      </p:sp>
    </p:spTree>
    <p:extLst>
      <p:ext uri="{BB962C8B-B14F-4D97-AF65-F5344CB8AC3E}">
        <p14:creationId xmlns:p14="http://schemas.microsoft.com/office/powerpoint/2010/main" val="13655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marL="0" indent="0">
              <a:buNone/>
            </a:pPr>
            <a:r>
              <a:rPr lang="en-US" sz="2400" b="1" dirty="0"/>
              <a:t>By the end of the session, you will be able to:</a:t>
            </a:r>
          </a:p>
          <a:p>
            <a:pPr marL="0" indent="0">
              <a:buNone/>
            </a:pPr>
            <a:endParaRPr lang="en-US" dirty="0"/>
          </a:p>
          <a:p>
            <a:r>
              <a:rPr lang="en-US" dirty="0"/>
              <a:t>Recognize the value Jefferson Lab places on an inclusive work environment</a:t>
            </a:r>
          </a:p>
          <a:p>
            <a:r>
              <a:rPr lang="en-US" dirty="0"/>
              <a:t>Understand and follow JSA/Jefferson Lab’s policies regarding harassment and bullying</a:t>
            </a:r>
          </a:p>
          <a:p>
            <a:r>
              <a:rPr lang="en-US" dirty="0"/>
              <a:t>Recognize workplace harassment &amp; bullying and differentiate between the two</a:t>
            </a:r>
          </a:p>
          <a:p>
            <a:r>
              <a:rPr lang="en-US" dirty="0"/>
              <a:t>Know who and how to report an incident and cooperate with any investigative process</a:t>
            </a:r>
          </a:p>
          <a:p>
            <a:r>
              <a:rPr lang="en-US" dirty="0"/>
              <a:t>Help promote and maintain a comfortable, productive work environment</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5797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56" y="240539"/>
            <a:ext cx="11285837" cy="487490"/>
          </a:xfrm>
        </p:spPr>
        <p:txBody>
          <a:bodyPr/>
          <a:lstStyle/>
          <a:p>
            <a:r>
              <a:rPr lang="en-US" dirty="0"/>
              <a:t>Diversity &amp; Inclusion - Community Standards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70" y="767571"/>
            <a:ext cx="4343029" cy="5611302"/>
          </a:xfrm>
          <a:prstGeom prst="rect">
            <a:avLst/>
          </a:prstGeom>
        </p:spPr>
      </p:pic>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946" t="4133" r="13188" b="13636"/>
          <a:stretch/>
        </p:blipFill>
        <p:spPr>
          <a:xfrm>
            <a:off x="263237" y="968568"/>
            <a:ext cx="6923930" cy="5209309"/>
          </a:xfrm>
          <a:prstGeom prst="rect">
            <a:avLst/>
          </a:prstGeom>
        </p:spPr>
      </p:pic>
    </p:spTree>
    <p:extLst>
      <p:ext uri="{BB962C8B-B14F-4D97-AF65-F5344CB8AC3E}">
        <p14:creationId xmlns:p14="http://schemas.microsoft.com/office/powerpoint/2010/main" val="1428840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Jefferson Lab</a:t>
            </a:r>
          </a:p>
        </p:txBody>
      </p:sp>
      <p:sp>
        <p:nvSpPr>
          <p:cNvPr id="3" name="Content Placeholder 2"/>
          <p:cNvSpPr>
            <a:spLocks noGrp="1"/>
          </p:cNvSpPr>
          <p:nvPr>
            <p:ph idx="1"/>
          </p:nvPr>
        </p:nvSpPr>
        <p:spPr>
          <a:xfrm>
            <a:off x="411892" y="1296313"/>
            <a:ext cx="5702305" cy="4844172"/>
          </a:xfrm>
        </p:spPr>
        <p:txBody>
          <a:bodyPr/>
          <a:lstStyle/>
          <a:p>
            <a:pPr marL="0" indent="0">
              <a:buNone/>
            </a:pPr>
            <a:r>
              <a:rPr lang="en-US" dirty="0"/>
              <a:t>The Lab’s policy is to promote an environment</a:t>
            </a:r>
          </a:p>
          <a:p>
            <a:r>
              <a:rPr lang="en-US" dirty="0"/>
              <a:t>Respectful and professional</a:t>
            </a:r>
          </a:p>
          <a:p>
            <a:r>
              <a:rPr lang="en-US" dirty="0"/>
              <a:t>Values differing opinions </a:t>
            </a:r>
          </a:p>
          <a:p>
            <a:r>
              <a:rPr lang="en-US" dirty="0"/>
              <a:t>Free from harassment and discrimination of </a:t>
            </a:r>
            <a:r>
              <a:rPr lang="en-US" b="1" dirty="0">
                <a:solidFill>
                  <a:srgbClr val="C00000"/>
                </a:solidFill>
              </a:rPr>
              <a:t>ANY</a:t>
            </a:r>
            <a:r>
              <a:rPr lang="en-US" dirty="0"/>
              <a:t> kind</a:t>
            </a:r>
          </a:p>
          <a:p>
            <a:r>
              <a:rPr lang="en-US" dirty="0"/>
              <a:t>We do not tolerate:</a:t>
            </a:r>
          </a:p>
          <a:p>
            <a:pPr lvl="1"/>
            <a:r>
              <a:rPr lang="en-US" dirty="0"/>
              <a:t>Verbal or physical harassing conduct</a:t>
            </a:r>
          </a:p>
          <a:p>
            <a:pPr lvl="1"/>
            <a:r>
              <a:rPr lang="en-US" dirty="0"/>
              <a:t>Creating an intimidating offensive or hostile environment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8" name="Picture Placehold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467" r="9467"/>
          <a:stretch>
            <a:fillRect/>
          </a:stretch>
        </p:blipFill>
        <p:spPr/>
      </p:pic>
      <p:pic>
        <p:nvPicPr>
          <p:cNvPr id="11" name="Content Placeholder 10"/>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7053942" y="4062413"/>
            <a:ext cx="4643787" cy="2286000"/>
          </a:xfrm>
        </p:spPr>
      </p:pic>
      <p:sp>
        <p:nvSpPr>
          <p:cNvPr id="9"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26082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Bullying and Harassment: What’s the Difference?</a:t>
            </a:r>
          </a:p>
        </p:txBody>
      </p:sp>
      <p:sp>
        <p:nvSpPr>
          <p:cNvPr id="3" name="Content Placeholder 2"/>
          <p:cNvSpPr>
            <a:spLocks noGrp="1"/>
          </p:cNvSpPr>
          <p:nvPr>
            <p:ph idx="1"/>
          </p:nvPr>
        </p:nvSpPr>
        <p:spPr>
          <a:xfrm>
            <a:off x="273815" y="3099460"/>
            <a:ext cx="6400800" cy="3297885"/>
          </a:xfrm>
        </p:spPr>
        <p:txBody>
          <a:bodyPr>
            <a:normAutofit fontScale="55000" lnSpcReduction="20000"/>
          </a:bodyPr>
          <a:lstStyle/>
          <a:p>
            <a:pPr marL="0" lvl="0" indent="0">
              <a:lnSpc>
                <a:spcPct val="110000"/>
              </a:lnSpc>
              <a:buNone/>
            </a:pPr>
            <a:r>
              <a:rPr lang="en-US" sz="3600" b="1" dirty="0">
                <a:solidFill>
                  <a:srgbClr val="C00000"/>
                </a:solidFill>
              </a:rPr>
              <a:t>Harassment</a:t>
            </a:r>
            <a:r>
              <a:rPr lang="en-US" sz="3600" b="1" dirty="0">
                <a:solidFill>
                  <a:srgbClr val="000000"/>
                </a:solidFill>
              </a:rPr>
              <a:t> </a:t>
            </a:r>
            <a:r>
              <a:rPr lang="en-US" sz="3600" dirty="0">
                <a:solidFill>
                  <a:srgbClr val="000000"/>
                </a:solidFill>
              </a:rPr>
              <a:t>can be a form of discrimination if based on the victim's race, gender, orientation, disability, or other protected characteristics. It includes:</a:t>
            </a:r>
          </a:p>
          <a:p>
            <a:pPr lvl="1">
              <a:lnSpc>
                <a:spcPct val="120000"/>
              </a:lnSpc>
              <a:buFont typeface="Arial" panose="020B0604020202020204" pitchFamily="34" charset="0"/>
              <a:buChar char="•"/>
            </a:pPr>
            <a:r>
              <a:rPr lang="en-US" sz="2900" dirty="0">
                <a:solidFill>
                  <a:srgbClr val="000000"/>
                </a:solidFill>
                <a:latin typeface="Arial" panose="020B0604020202020204" pitchFamily="34" charset="0"/>
              </a:rPr>
              <a:t>Any unwanted, unwelcome, physical or verbal behavior that offends or humiliates </a:t>
            </a:r>
          </a:p>
          <a:p>
            <a:pPr lvl="1">
              <a:lnSpc>
                <a:spcPct val="120000"/>
              </a:lnSpc>
              <a:buFont typeface="Arial" panose="020B0604020202020204" pitchFamily="34" charset="0"/>
              <a:buChar char="•"/>
            </a:pPr>
            <a:r>
              <a:rPr lang="en-US" sz="2900" dirty="0">
                <a:solidFill>
                  <a:srgbClr val="000000"/>
                </a:solidFill>
                <a:latin typeface="Arial" panose="020B0604020202020204" pitchFamily="34" charset="0"/>
              </a:rPr>
              <a:t>Offensive conduct becomes a condition of continued employment (ex:  victim must go on a date/accept sexual advances or miss out on work opportunities)</a:t>
            </a:r>
          </a:p>
          <a:p>
            <a:pPr lvl="1">
              <a:lnSpc>
                <a:spcPct val="120000"/>
              </a:lnSpc>
              <a:buFont typeface="Arial" panose="020B0604020202020204" pitchFamily="34" charset="0"/>
              <a:buChar char="•"/>
            </a:pPr>
            <a:r>
              <a:rPr lang="en-US" sz="2900" dirty="0">
                <a:solidFill>
                  <a:srgbClr val="000000"/>
                </a:solidFill>
                <a:latin typeface="Arial" panose="020B0604020202020204" pitchFamily="34" charset="0"/>
              </a:rPr>
              <a:t>Doesn't directly result in lost opportunities, but does make it difficult for the victim to work because of constant ridicule, belittling comments, teasing</a:t>
            </a:r>
          </a:p>
          <a:p>
            <a:pPr lvl="1">
              <a:buFont typeface="Arial" panose="020B0604020202020204" pitchFamily="34" charset="0"/>
              <a:buChar char="•"/>
            </a:pPr>
            <a:r>
              <a:rPr lang="en-US" sz="2900" dirty="0">
                <a:solidFill>
                  <a:srgbClr val="000000"/>
                </a:solidFill>
                <a:latin typeface="Arial" panose="020B0604020202020204" pitchFamily="34" charset="0"/>
              </a:rPr>
              <a:t>Persists over time</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8" name="Content Placeholder 7"/>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7028733" y="1942992"/>
            <a:ext cx="4668996" cy="2284412"/>
          </a:xfrm>
        </p:spPr>
      </p:pic>
      <p:sp>
        <p:nvSpPr>
          <p:cNvPr id="6" name="TextBox 5"/>
          <p:cNvSpPr txBox="1"/>
          <p:nvPr/>
        </p:nvSpPr>
        <p:spPr>
          <a:xfrm>
            <a:off x="7028733" y="4606945"/>
            <a:ext cx="4807072" cy="923330"/>
          </a:xfrm>
          <a:prstGeom prst="rect">
            <a:avLst/>
          </a:prstGeom>
          <a:solidFill>
            <a:schemeClr val="accent1">
              <a:lumMod val="75000"/>
            </a:schemeClr>
          </a:solidFill>
          <a:ln>
            <a:solidFill>
              <a:schemeClr val="accent1">
                <a:lumMod val="75000"/>
              </a:schemeClr>
            </a:solidFill>
          </a:ln>
        </p:spPr>
        <p:txBody>
          <a:bodyPr wrap="square" rtlCol="0">
            <a:spAutoFit/>
          </a:bodyPr>
          <a:lstStyle/>
          <a:p>
            <a:pPr lvl="0" algn="ctr"/>
            <a:r>
              <a:rPr lang="en-US" b="1" dirty="0">
                <a:solidFill>
                  <a:schemeClr val="bg1"/>
                </a:solidFill>
              </a:rPr>
              <a:t>Both can create a hostile work environment that “a reasonable person” would consider intimidating of abusive</a:t>
            </a:r>
          </a:p>
        </p:txBody>
      </p:sp>
      <p:sp>
        <p:nvSpPr>
          <p:cNvPr id="7" name="TextBox 6"/>
          <p:cNvSpPr txBox="1"/>
          <p:nvPr/>
        </p:nvSpPr>
        <p:spPr>
          <a:xfrm>
            <a:off x="273816" y="779366"/>
            <a:ext cx="6400800" cy="2523768"/>
          </a:xfrm>
          <a:prstGeom prst="rect">
            <a:avLst/>
          </a:prstGeom>
          <a:noFill/>
        </p:spPr>
        <p:txBody>
          <a:bodyPr wrap="square" rtlCol="0">
            <a:spAutoFit/>
          </a:bodyPr>
          <a:lstStyle/>
          <a:p>
            <a:r>
              <a:rPr lang="en-US" sz="2000" b="1" dirty="0">
                <a:solidFill>
                  <a:srgbClr val="C00000"/>
                </a:solidFill>
                <a:latin typeface="Arial" charset="0"/>
                <a:cs typeface="Arial" panose="020B0604020202020204" pitchFamily="34" charset="0"/>
              </a:rPr>
              <a:t>Bullying</a:t>
            </a:r>
            <a:r>
              <a:rPr lang="en-US" sz="2000" dirty="0">
                <a:solidFill>
                  <a:srgbClr val="000000"/>
                </a:solidFill>
                <a:latin typeface="Arial" charset="0"/>
                <a:cs typeface="Arial" panose="020B0604020202020204" pitchFamily="34" charset="0"/>
              </a:rPr>
              <a:t> is unwanted behavior among co-workers or supervisor that involves a real or perceived power imbalance.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behavior is targeted, repeated, or has the potential to be repeated over time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Impacts morale of the group/individual</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Socially excluding someone or negatively affecting someone’s work tasks</a:t>
            </a:r>
          </a:p>
          <a:p>
            <a:pPr lvl="1"/>
            <a:endParaRPr lang="en-US" dirty="0"/>
          </a:p>
        </p:txBody>
      </p:sp>
      <p:sp>
        <p:nvSpPr>
          <p:cNvPr id="9"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7451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Harassment and Bullying Behaviors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19109897"/>
              </p:ext>
            </p:extLst>
          </p:nvPr>
        </p:nvGraphicFramePr>
        <p:xfrm>
          <a:off x="411163" y="966788"/>
          <a:ext cx="11528425" cy="538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6"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1450949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Hostile Environment?</a:t>
            </a:r>
          </a:p>
        </p:txBody>
      </p:sp>
      <p:pic>
        <p:nvPicPr>
          <p:cNvPr id="6" name="harassmentsample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15963" y="966788"/>
            <a:ext cx="10675937" cy="5381625"/>
          </a:xfrm>
        </p:spPr>
      </p:pic>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1249994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Harassment:  Hostile Work Environment</a:t>
            </a:r>
          </a:p>
        </p:txBody>
      </p:sp>
      <p:sp>
        <p:nvSpPr>
          <p:cNvPr id="3" name="Content Placeholder 2"/>
          <p:cNvSpPr>
            <a:spLocks noGrp="1"/>
          </p:cNvSpPr>
          <p:nvPr>
            <p:ph idx="1"/>
          </p:nvPr>
        </p:nvSpPr>
        <p:spPr>
          <a:xfrm>
            <a:off x="411893" y="1085642"/>
            <a:ext cx="5361111" cy="5381694"/>
          </a:xfrm>
        </p:spPr>
        <p:txBody>
          <a:bodyPr/>
          <a:lstStyle/>
          <a:p>
            <a:pPr marL="0" lvl="0" indent="0" defTabSz="457200">
              <a:lnSpc>
                <a:spcPct val="100000"/>
              </a:lnSpc>
              <a:spcBef>
                <a:spcPct val="20000"/>
              </a:spcBef>
              <a:buNone/>
            </a:pPr>
            <a:r>
              <a:rPr lang="en-US" sz="2400" b="1" dirty="0">
                <a:solidFill>
                  <a:srgbClr val="C00000"/>
                </a:solidFill>
                <a:latin typeface="Minion Pro"/>
                <a:cs typeface="+mn-cs"/>
              </a:rPr>
              <a:t>Key characteristics:</a:t>
            </a:r>
          </a:p>
          <a:p>
            <a:pPr marL="742950" lvl="1" indent="-285750" defTabSz="457200">
              <a:lnSpc>
                <a:spcPct val="100000"/>
              </a:lnSpc>
              <a:spcBef>
                <a:spcPct val="20000"/>
              </a:spcBef>
              <a:buFont typeface="Arial"/>
              <a:buChar char="–"/>
            </a:pPr>
            <a:r>
              <a:rPr lang="en-US" dirty="0">
                <a:solidFill>
                  <a:prstClr val="black"/>
                </a:solidFill>
                <a:latin typeface="Minion Pro"/>
                <a:cs typeface="+mn-cs"/>
              </a:rPr>
              <a:t>Frequency and severity of behavior</a:t>
            </a:r>
          </a:p>
          <a:p>
            <a:pPr marL="742950" lvl="1" indent="-285750" defTabSz="457200">
              <a:lnSpc>
                <a:spcPct val="100000"/>
              </a:lnSpc>
              <a:spcBef>
                <a:spcPct val="20000"/>
              </a:spcBef>
              <a:buFont typeface="Arial"/>
              <a:buChar char="–"/>
            </a:pPr>
            <a:r>
              <a:rPr lang="en-US" dirty="0">
                <a:solidFill>
                  <a:prstClr val="black"/>
                </a:solidFill>
                <a:latin typeface="Minion Pro"/>
                <a:cs typeface="+mn-cs"/>
              </a:rPr>
              <a:t>Anyone can commit this type of harassment – supervisors/sponsors, co-workers, students, and non-employees who are at the Lab</a:t>
            </a:r>
          </a:p>
          <a:p>
            <a:pPr marL="742950" lvl="1" indent="-285750" defTabSz="457200">
              <a:lnSpc>
                <a:spcPct val="100000"/>
              </a:lnSpc>
              <a:spcBef>
                <a:spcPct val="20000"/>
              </a:spcBef>
              <a:buFont typeface="Arial"/>
              <a:buChar char="–"/>
            </a:pPr>
            <a:r>
              <a:rPr lang="en-US" dirty="0">
                <a:solidFill>
                  <a:prstClr val="black"/>
                </a:solidFill>
                <a:latin typeface="Minion Pro"/>
                <a:cs typeface="+mn-cs"/>
              </a:rPr>
              <a:t>Behavior is unwelcome</a:t>
            </a:r>
          </a:p>
          <a:p>
            <a:pPr marL="742950" lvl="1" indent="-285750" defTabSz="457200">
              <a:lnSpc>
                <a:spcPct val="100000"/>
              </a:lnSpc>
              <a:spcBef>
                <a:spcPct val="20000"/>
              </a:spcBef>
              <a:buFont typeface="Arial"/>
              <a:buChar char="–"/>
            </a:pPr>
            <a:r>
              <a:rPr lang="en-US" dirty="0">
                <a:solidFill>
                  <a:prstClr val="black"/>
                </a:solidFill>
                <a:latin typeface="Minion Pro"/>
                <a:cs typeface="+mn-cs"/>
              </a:rPr>
              <a:t>Conduct is pervasive and long-lasting</a:t>
            </a:r>
          </a:p>
          <a:p>
            <a:pPr marL="742950" lvl="1" indent="-285750" defTabSz="457200">
              <a:lnSpc>
                <a:spcPct val="100000"/>
              </a:lnSpc>
              <a:spcBef>
                <a:spcPct val="20000"/>
              </a:spcBef>
              <a:buFont typeface="Arial"/>
              <a:buChar char="–"/>
            </a:pPr>
            <a:r>
              <a:rPr lang="en-US" dirty="0">
                <a:solidFill>
                  <a:prstClr val="black"/>
                </a:solidFill>
                <a:latin typeface="Minion Pro"/>
                <a:cs typeface="+mn-cs"/>
              </a:rPr>
              <a:t>Atmosphere perceived to be intimidating or offensive</a:t>
            </a:r>
            <a:endParaRPr lang="en-US" dirty="0">
              <a:solidFill>
                <a:srgbClr val="000000"/>
              </a:solidFill>
            </a:endParaRPr>
          </a:p>
          <a:p>
            <a:pPr marL="457200" lvl="1" indent="0">
              <a:buNone/>
            </a:pPr>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Content Placeholder 7"/>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054571" y="1184790"/>
            <a:ext cx="5643158" cy="4232369"/>
          </a:xfrm>
        </p:spPr>
      </p:pic>
      <p:sp>
        <p:nvSpPr>
          <p:cNvPr id="7" name="Footer Placeholder 3"/>
          <p:cNvSpPr>
            <a:spLocks noGrp="1"/>
          </p:cNvSpPr>
          <p:nvPr>
            <p:ph type="ftr" sz="quarter" idx="11"/>
          </p:nvPr>
        </p:nvSpPr>
        <p:spPr>
          <a:xfrm>
            <a:off x="411893" y="6467336"/>
            <a:ext cx="5223851" cy="311322"/>
          </a:xfrm>
        </p:spPr>
        <p:txBody>
          <a:bodyPr/>
          <a:lstStyle/>
          <a:p>
            <a:r>
              <a:rPr lang="en-US" dirty="0"/>
              <a:t>Fostering a Positive and Respectful Workplace</a:t>
            </a:r>
          </a:p>
        </p:txBody>
      </p:sp>
    </p:spTree>
    <p:extLst>
      <p:ext uri="{BB962C8B-B14F-4D97-AF65-F5344CB8AC3E}">
        <p14:creationId xmlns:p14="http://schemas.microsoft.com/office/powerpoint/2010/main" val="951712456"/>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1862</TotalTime>
  <Words>1776</Words>
  <Application>Microsoft Macintosh PowerPoint</Application>
  <PresentationFormat>Widescreen</PresentationFormat>
  <Paragraphs>232</Paragraphs>
  <Slides>23</Slides>
  <Notes>23</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PingFangSC-Regular</vt:lpstr>
      <vt:lpstr>.PingFangSC-Regular</vt:lpstr>
      <vt:lpstr>Abadi MT Condensed Extra Bold</vt:lpstr>
      <vt:lpstr>Arial</vt:lpstr>
      <vt:lpstr>Calibri</vt:lpstr>
      <vt:lpstr>Minion Pro</vt:lpstr>
      <vt:lpstr>Times New Roman</vt:lpstr>
      <vt:lpstr>Wingdings</vt:lpstr>
      <vt:lpstr>Office Theme</vt:lpstr>
      <vt:lpstr>Fostering a Positive and Respectful Workplace</vt:lpstr>
      <vt:lpstr>YOU MATTER TO US: INCLUSION AT THE LAB</vt:lpstr>
      <vt:lpstr>Objectives</vt:lpstr>
      <vt:lpstr>Diversity &amp; Inclusion - Community Standards</vt:lpstr>
      <vt:lpstr>At Jefferson Lab</vt:lpstr>
      <vt:lpstr>Bullying and Harassment: What’s the Difference?</vt:lpstr>
      <vt:lpstr>Harassment and Bullying Behaviors</vt:lpstr>
      <vt:lpstr>A Hostile Environment?</vt:lpstr>
      <vt:lpstr>Harassment:  Hostile Work Environment</vt:lpstr>
      <vt:lpstr>Microaggressions </vt:lpstr>
      <vt:lpstr>Do You Just Sand By?</vt:lpstr>
      <vt:lpstr>Everyone Knows there’s a Problem…</vt:lpstr>
      <vt:lpstr>What Actions Bystanders and Victims Should Take</vt:lpstr>
      <vt:lpstr>Balance</vt:lpstr>
      <vt:lpstr>PowerPoint Presentation</vt:lpstr>
      <vt:lpstr>Prevention Guidance </vt:lpstr>
      <vt:lpstr>Employee Concerns Program</vt:lpstr>
      <vt:lpstr>So What’s the Scenario!</vt:lpstr>
      <vt:lpstr>PowerPoint Presentation</vt:lpstr>
      <vt:lpstr>Scenario 2: Singled Out</vt:lpstr>
      <vt:lpstr>Scenario 3: Bias in the Workplace</vt:lpstr>
      <vt:lpstr>Scenario 4: Chat Comments</vt:lpstr>
      <vt:lpstr>Final Thoughts</vt:lpstr>
    </vt:vector>
  </TitlesOfParts>
  <Company>JLAB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Harassment and Bullying</dc:title>
  <dc:creator>Tish Creery</dc:creator>
  <cp:lastModifiedBy>Lisa Surles-Law</cp:lastModifiedBy>
  <cp:revision>112</cp:revision>
  <cp:lastPrinted>2019-05-28T12:50:54Z</cp:lastPrinted>
  <dcterms:created xsi:type="dcterms:W3CDTF">2019-05-10T18:55:34Z</dcterms:created>
  <dcterms:modified xsi:type="dcterms:W3CDTF">2022-05-31T04:19:14Z</dcterms:modified>
</cp:coreProperties>
</file>