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296" r:id="rId5"/>
    <p:sldId id="289" r:id="rId6"/>
    <p:sldId id="293" r:id="rId7"/>
    <p:sldId id="297" r:id="rId8"/>
    <p:sldId id="295" r:id="rId9"/>
    <p:sldId id="294" r:id="rId10"/>
    <p:sldId id="266" r:id="rId11"/>
    <p:sldId id="282" r:id="rId12"/>
    <p:sldId id="301" r:id="rId13"/>
    <p:sldId id="292" r:id="rId14"/>
    <p:sldId id="261" r:id="rId15"/>
    <p:sldId id="302" r:id="rId16"/>
    <p:sldId id="287" r:id="rId17"/>
    <p:sldId id="303" r:id="rId18"/>
    <p:sldId id="264" r:id="rId19"/>
    <p:sldId id="298" r:id="rId20"/>
    <p:sldId id="306" r:id="rId21"/>
    <p:sldId id="307" r:id="rId22"/>
    <p:sldId id="314" r:id="rId23"/>
    <p:sldId id="308" r:id="rId24"/>
    <p:sldId id="311" r:id="rId25"/>
    <p:sldId id="313" r:id="rId26"/>
    <p:sldId id="299" r:id="rId27"/>
    <p:sldId id="304" r:id="rId28"/>
    <p:sldId id="305" r:id="rId29"/>
    <p:sldId id="316" r:id="rId30"/>
    <p:sldId id="31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4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E3406-B2A2-4C3B-98DC-A592C8FB0AD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3D41C-95C2-4278-B996-DBCF76C4C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 all we are doing is rescaling x. If the functions are nearly the same, simply rescaling x will leave functions invariant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3D41C-95C2-4278-B996-DBCF76C4C4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3D41C-95C2-4278-B996-DBCF76C4C4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7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**Cross Checking the generated data with the theory used to generate it is a good way to make sure the algorithm is working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3D41C-95C2-4278-B996-DBCF76C4C4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4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**Cross Checking the generated data with the theory used to generate it is a good way to make sure the algorithm is working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3D41C-95C2-4278-B996-DBCF76C4C4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**Cross Checking the generated data with the theory used to generate it is a good way to make sure the algorithm is working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3D41C-95C2-4278-B996-DBCF76C4C4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7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**Cross Checking the generated data with the theory used to generate it is a good way to make sure the algorithm is working correctly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3D41C-95C2-4278-B996-DBCF76C4C4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DA25C-244A-7DAD-3524-7C9BD39AC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96B1AD-3697-FE36-D363-A92EFD58F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9F6410-F153-5950-989D-570150AB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80EC-6459-450F-8C4A-C81369C9B9FF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F58E76-509E-B2A0-ECBC-D89D2887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2DE001-23D6-72EB-28B1-0ACB7B43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5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70AF1-41BF-4F70-52F7-3B3B7815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57D78B-5521-3791-17EE-AFEB70A97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D7F3A2-4FBA-726D-1C5E-C780BA9F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E938-F890-471D-8052-42DA1153D898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E113B5-6564-B34C-93F4-6DB699A2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94AC27-96E2-D360-2201-16F0E40A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5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ADFA7A-24FA-201B-459F-3BDA491F0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26C41-0A84-2F60-7404-A94D455A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0FFFE2-BDC6-4FE1-54EC-2265B17B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8129-0774-48AF-89B2-EA91C042B95E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5E4B61-8273-253F-ABB2-D4D2B457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34CE14-5F48-C8E0-9DA6-C612C1D3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5F39E-32A4-56DA-B35E-DDE37E13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2C0907-021D-2059-825B-3980FA98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D5A90B-2EA4-19FB-312D-7D8AF8CC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0EEF-932D-445A-BE60-1A7C574B75B9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1A896B-A7D4-82E7-F9C1-12D6CA8F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3E9D58-9B3C-BAA6-4EBD-3E5C1221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1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F81F4-30B2-BD32-1A9B-DF333011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59A5CB-6627-E42B-764E-748F06AA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C8CA5-0E48-EDEA-3F00-0484A612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513B-D71C-42E6-9273-94DFE36D23E5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D92C9F-F9D8-1C2A-0E8F-5CEC7D83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EEA4D8-7DA8-819E-1B55-79217469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8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332E1-AEDD-CE54-F8BC-4FC57E79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8F3F81-11AD-A636-9A49-5878CDBB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5B07C-9CF8-8208-5252-73CEF6811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1D913-5FDC-847D-1BBA-347E6D5A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BD66-6520-445B-8C7F-695C549473F6}" type="datetime1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E02FDD-69DA-07F1-8C7B-D0E2B0E2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780DDA-5D23-A21E-4349-B46F10E2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4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A6670-A9BE-2775-2C61-961750A4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981C66-5A04-0F82-3D17-C0A2CF5F7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7CC683-FACB-DB87-7CA1-89A39C1F6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AEB0B4-462F-1A9D-A43D-DA05AAE1D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87A54F-231F-44FE-C792-34A20E050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23E981-1197-2E96-4410-6FCFF46D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693E-C1A2-4DC5-B9CE-959BEDCA9AD8}" type="datetime1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7207F0-9AF0-4A72-5244-4318B713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8392E86-07B5-23BA-643C-203451D0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7479C-2C37-236C-7E0C-17BD629F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56B96E-8648-5BAF-A18F-E7A8BE74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529B-DC09-4C8D-9A74-B2276C9862D7}" type="datetime1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48B4AF-0C27-472F-3B02-A9656200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AB7B15-11E8-7AB1-E22F-524E1D9C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A51280-C379-36F9-6A50-08FDF99B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B834-6BA5-4DD1-B5B3-49303D1083D9}" type="datetime1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A53494-12AA-0B45-B4A3-AD957BF0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627C0B-E2C4-A75E-A0B5-2C99E6C8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92751-5FF5-2490-3D3C-A51B9542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AC8A50-6F56-A74D-C39F-AD4011B57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D5F0BF-3FF9-E2C5-4702-22A534B9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9C423A-8FFC-92B4-D8E8-DBFAF9222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32CC-D40A-4999-A49B-3B6E68035B4D}" type="datetime1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CE5988-4CD5-FB5B-6535-6A2011FE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87D80F-FE20-C91F-72EA-46490B82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67CB2-806A-B9A2-0F73-FBB7D651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45B8EF-373D-A911-7B4A-D6ECB7C0F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6A9B88-F19D-E5C0-68B2-1C4447ED0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F93B98-FF8C-2A29-2CB7-6D995FF4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DA4B-F30E-4F6D-96B5-481ED48C3B95}" type="datetime1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7A4D12-FFDA-FC13-4FA2-E630760D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0E3276-39A5-3D26-D71D-876A91E9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4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42A3F5-B4EE-BDB8-DB20-9E996728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B88632-A6E1-3079-1E30-60FA21565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53ACEC-7A77-B7E8-CA34-47A25C16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B67A8-A9C3-401F-AA0C-F122DB66756B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DEF461-9A9B-A17F-CD44-9B86B6F45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Andy Krause Hampton University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773D2F-9CD8-4066-BA51-147203CCB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4FE3-A97A-46B7-AB06-E88EA3859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9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3DF6EF1B-EA7A-7FDB-6025-66E9BFA14DD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Testing the Validity of Collinear Factorization @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F6EF1B-EA7A-7FDB-6025-66E9BFA14D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867" r="-2400" b="-15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C163C-7331-6A08-E8DB-491965DB31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Andy </a:t>
            </a:r>
            <a:r>
              <a:rPr lang="en-US" dirty="0" smtClean="0"/>
              <a:t>Krause</a:t>
            </a:r>
          </a:p>
          <a:p>
            <a:r>
              <a:rPr lang="en-US" dirty="0" smtClean="0"/>
              <a:t>In collaboration with: Dr. Alberto </a:t>
            </a:r>
            <a:r>
              <a:rPr lang="en-US" dirty="0" err="1" smtClean="0"/>
              <a:t>Accardi</a:t>
            </a:r>
            <a:r>
              <a:rPr lang="en-US" dirty="0" smtClean="0"/>
              <a:t>, Juan Guerrero</a:t>
            </a:r>
            <a:endParaRPr lang="en-US" dirty="0" smtClean="0"/>
          </a:p>
          <a:p>
            <a:r>
              <a:rPr lang="en-US" dirty="0" smtClean="0"/>
              <a:t>Hampton University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FC57C17-5D6B-7590-D8BB-3272669CB1F8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2A6D66D-5E48-FEF8-DA8F-C382E890CBFF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EACB5FD-441F-5D79-63A0-A3357B6E1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84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4E96A-C10A-4B0E-A0FA-59197F28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 err="1"/>
              <a:t>II.i.a</a:t>
            </a:r>
            <a:r>
              <a:rPr lang="en-US" dirty="0"/>
              <a:t>) Binning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64D2D72-CF96-41DF-8C9B-F58D34605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5190518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 data generated via: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With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&lt;16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data is then binned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/>
                  <a:t> equal bins and…</a:t>
                </a:r>
              </a:p>
              <a:p>
                <a:r>
                  <a:rPr lang="en-US" dirty="0"/>
                  <a:t>The data is then binned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equal bins</a:t>
                </a:r>
              </a:p>
              <a:p>
                <a:r>
                  <a:rPr lang="en-US" dirty="0"/>
                  <a:t>The set of data for experiment,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is then,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Data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Counts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Counts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Counts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Counts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D2D72-CF96-41DF-8C9B-F58D34605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5190518" cy="4351338"/>
              </a:xfrm>
              <a:blipFill>
                <a:blip r:embed="rId2"/>
                <a:stretch>
                  <a:fillRect l="-129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5BB3A9-26BD-3665-AAE5-C28BA9C1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549A03-9EFF-B3FD-1E3B-AC97FB4D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287E31-1F53-D9D6-623E-BE514A09F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518" y="1120776"/>
            <a:ext cx="5477482" cy="523557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A3EC5C4-2659-D496-D717-52DDBDA55140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4C106CCC-91C2-9709-FDF6-7FF11E385233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72EFA3E-D397-F51E-FF65-057D00157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28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3A83A-B951-4F26-BC2E-37E0F7F6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 err="1"/>
              <a:t>II.ii</a:t>
            </a:r>
            <a:r>
              <a:rPr lang="en-US" dirty="0"/>
              <a:t>) Fitting to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0B39B2-8D79-46D1-A33D-014CBB129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829800" cy="4351338"/>
          </a:xfrm>
        </p:spPr>
        <p:txBody>
          <a:bodyPr/>
          <a:lstStyle/>
          <a:p>
            <a:r>
              <a:rPr lang="en-US" dirty="0"/>
              <a:t>Fits are generated using the method of least squares</a:t>
            </a:r>
          </a:p>
          <a:p>
            <a:pPr lvl="1"/>
            <a:r>
              <a:rPr lang="en-US" dirty="0"/>
              <a:t>A Bernstein Polynomial is chosen to fit the data</a:t>
            </a:r>
          </a:p>
          <a:p>
            <a:r>
              <a:rPr lang="en-US" dirty="0"/>
              <a:t>Generate fits for the chosen “observable”</a:t>
            </a:r>
          </a:p>
          <a:p>
            <a:pPr lvl="1"/>
            <a:r>
              <a:rPr lang="en-US" dirty="0"/>
              <a:t>Fit using the same scaling value to generate the data</a:t>
            </a:r>
          </a:p>
          <a:p>
            <a:pPr lvl="1"/>
            <a:r>
              <a:rPr lang="en-US" dirty="0"/>
              <a:t>This ensures that the Bernstein Polynomial can fit the quark PDF</a:t>
            </a:r>
          </a:p>
          <a:p>
            <a:r>
              <a:rPr lang="en-US" dirty="0"/>
              <a:t>Generate fits with extracted correction terms</a:t>
            </a:r>
          </a:p>
          <a:p>
            <a:pPr lvl="1"/>
            <a:r>
              <a:rPr lang="en-US" dirty="0"/>
              <a:t>This will allow us to extract information about our chosen observable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158D36-17B0-90E3-177C-71E176CA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0B3230-36AD-B471-06DD-D7B07B1B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7983053-2601-7E80-50FC-399498EAC85E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BB04714-ED32-BCCF-051B-EE581AD1C01A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6FF095C-4A28-C5CB-1323-6209E2B5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8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3A83A-B951-4F26-BC2E-37E0F7F6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 err="1"/>
              <a:t>II.ii.a</a:t>
            </a:r>
            <a:r>
              <a:rPr lang="en-US" dirty="0"/>
              <a:t>) Bernstein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50B39B2-8D79-46D1-A33D-014CBB129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6143625" cy="4351338"/>
              </a:xfrm>
            </p:spPr>
            <p:txBody>
              <a:bodyPr/>
              <a:lstStyle/>
              <a:p>
                <a:r>
                  <a:rPr lang="en-US" dirty="0"/>
                  <a:t>Bernstein Polynomial: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Properties</a:t>
                </a:r>
              </a:p>
              <a:p>
                <a:pPr lvl="1"/>
                <a:r>
                  <a:rPr lang="en-US" dirty="0"/>
                  <a:t>It is nice when dealing with PDF’s</a:t>
                </a:r>
              </a:p>
              <a:p>
                <a:pPr lvl="2"/>
                <a:r>
                  <a:rPr lang="en-US" dirty="0"/>
                  <a:t>Already normalized between 0-1</a:t>
                </a:r>
              </a:p>
              <a:p>
                <a:pPr lvl="2"/>
                <a:r>
                  <a:rPr lang="en-US" dirty="0"/>
                  <a:t>It can adjust itself well for the shape of the desired function</a:t>
                </a: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B39B2-8D79-46D1-A33D-014CBB129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6143625" cy="4351338"/>
              </a:xfrm>
              <a:blipFill>
                <a:blip r:embed="rId2"/>
                <a:stretch>
                  <a:fillRect l="-1786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8BB4AA-84EB-25B9-5B4C-BF8A44D7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2477CB-0B67-1FDE-E8AE-CEF267E0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7EEEBD-1984-25AA-1D31-1D87A5FF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1812975"/>
            <a:ext cx="4524375" cy="44536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9797428-D6BB-79C9-B851-0C246969653B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45B5B93-59AA-F3CD-4451-8D12D4F6463A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8DE9382-F1DA-452F-43B5-447753123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89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3A83A-B951-4F26-BC2E-37E0F7F6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 err="1"/>
              <a:t>II.ii.b</a:t>
            </a:r>
            <a:r>
              <a:rPr lang="en-US" dirty="0"/>
              <a:t>) Fitting The Observables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50B39B2-8D79-46D1-A33D-014CBB129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Modified Bernstein Polynomial: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Satisfies the condition that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are fitting using a 6</a:t>
                </a:r>
                <a:r>
                  <a:rPr lang="en-US" baseline="30000" dirty="0"/>
                  <a:t>th</a:t>
                </a:r>
                <a:r>
                  <a:rPr lang="en-US" dirty="0"/>
                  <a:t> degree modified Bernstein polynomial: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8</a:t>
                </a:r>
                <a:r>
                  <a:rPr lang="en-US" dirty="0"/>
                  <a:t> parameters used to fit the polynomial to the data: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B39B2-8D79-46D1-A33D-014CBB129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  <a:blipFill>
                <a:blip r:embed="rId2"/>
                <a:stretch>
                  <a:fillRect l="-1116" t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15A4F3-B942-CBBE-A097-829C37C0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F40558-BBCD-4EC3-4926-B3D3FA1F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4F1EB6A-76A2-D2AE-CC63-4B92F6FD14B7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6E3AC42-AD4B-DD55-0A3B-67F8B8C7F8D0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0FB9287-7D97-93E1-31F7-462DB0898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090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4E96A-C10A-4B0E-A0FA-59197F28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 err="1"/>
              <a:t>II.ii.b</a:t>
            </a:r>
            <a:r>
              <a:rPr lang="en-US" dirty="0"/>
              <a:t>) Fitting The Observables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64D2D72-CF96-41DF-8C9B-F58D34605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mBP</a:t>
                </a:r>
                <a:r>
                  <a:rPr lang="en-US" dirty="0"/>
                  <a:t> is then fit to each experimental data for a desired scaling factor,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d>
                          <m:dPr>
                            <m:ctrlPr>
                              <a:rPr lang="el-G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the extracted parton distribution function is simply: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D2D72-CF96-41DF-8C9B-F58D34605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  <a:blipFill>
                <a:blip r:embed="rId2"/>
                <a:stretch>
                  <a:fillRect l="-111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xmlns="" id="{8916B555-EB18-60DC-4DA5-72798F20A5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8268878"/>
                  </p:ext>
                </p:extLst>
              </p:nvPr>
            </p:nvGraphicFramePr>
            <p:xfrm>
              <a:off x="2032000" y="4677660"/>
              <a:ext cx="8128000" cy="12788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xmlns="" val="7556287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xmlns="" val="4698850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0182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9842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𝐶𝐹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l-GR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Φ</m:t>
                                        </m:r>
                                        <m:d>
                                          <m:dPr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408866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916B555-EB18-60DC-4DA5-72798F20A5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8268878"/>
                  </p:ext>
                </p:extLst>
              </p:nvPr>
            </p:nvGraphicFramePr>
            <p:xfrm>
              <a:off x="2032000" y="4677660"/>
              <a:ext cx="8128000" cy="12788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7556287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698850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82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34426" r="-100600" b="-478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134426" r="-600" b="-4786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421539"/>
                      </a:ext>
                    </a:extLst>
                  </a:tr>
                  <a:tr h="5371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0" t="-160674" r="-100600" b="-2280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50" t="-160674" r="-600" b="-2280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08866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015D03-F118-15FE-595F-6A26C3B5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32FF9D-DDAE-D2D2-F205-077A4F9E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BB841FA-EE8E-640E-7BB3-4BC460A37BCE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B2BD5F3-F3C8-E177-8D9A-66A349432AA0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864B318-73AE-945D-E000-7E92B7D53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35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3A83A-B951-4F26-BC2E-37E0F7F6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 err="1"/>
              <a:t>II.ii.c</a:t>
            </a:r>
            <a:r>
              <a:rPr lang="en-US" dirty="0"/>
              <a:t>) Fitting The Correction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50B39B2-8D79-46D1-A33D-014CBB129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3998" y="1825625"/>
                <a:ext cx="98298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Correction Terms will be fit using a 3</a:t>
                </a:r>
                <a:r>
                  <a:rPr lang="en-US" baseline="30000" dirty="0"/>
                  <a:t>rd</a:t>
                </a:r>
                <a:r>
                  <a:rPr lang="en-US" dirty="0"/>
                  <a:t> degree Bernstein Polynomial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4</a:t>
                </a:r>
                <a:r>
                  <a:rPr lang="en-US" dirty="0"/>
                  <a:t> parameters used to fit the correction terms are to the data: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B39B2-8D79-46D1-A33D-014CBB129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8" y="1825625"/>
                <a:ext cx="9829801" cy="4351338"/>
              </a:xfrm>
              <a:blipFill>
                <a:blip r:embed="rId2"/>
                <a:stretch>
                  <a:fillRect l="-11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371762-4D15-825B-7446-49539D3A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787CC5-6D59-D412-0C38-C818142F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3A46342-D4B9-4E34-E0B4-A295B88125D9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02CC810-47E0-AF8A-548A-A9CE96AC3AB7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498A007-4493-A472-4CF5-1D9144D2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2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4E96A-C10A-4B0E-A0FA-59197F28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 err="1"/>
              <a:t>II.ii.c</a:t>
            </a:r>
            <a:r>
              <a:rPr lang="en-US" dirty="0"/>
              <a:t>) Fitting The Correction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64D2D72-CF96-41DF-8C9B-F58D34605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1034610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Extracting the parton distribution function by fitting out the dependance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d>
                              <m:dPr>
                                <m:ctrlPr>
                                  <a:rPr lang="el-GR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the parton density function uses the modified Bernstein Polynomial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And the correction term uses a 3</a:t>
                </a:r>
                <a:r>
                  <a:rPr lang="en-US" baseline="30000" dirty="0"/>
                  <a:t>rd</a:t>
                </a:r>
                <a:r>
                  <a:rPr lang="en-US" dirty="0"/>
                  <a:t> degree Bernstein Polynomial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d>
                          <m:dPr>
                            <m:ctrlPr>
                              <a:rPr lang="el-G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Η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all, the data is being fit to: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p>
                        <m:d>
                          <m:dPr>
                            <m:ctrlPr>
                              <a:rPr lang="el-G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Η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D2D72-CF96-41DF-8C9B-F58D34605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10346107" cy="4351338"/>
              </a:xfrm>
              <a:blipFill>
                <a:blip r:embed="rId2"/>
                <a:stretch>
                  <a:fillRect l="-106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458C12-E5B7-5067-88E3-E116D945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60214A-D54D-51DD-E4AE-65D8B5EA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99D28C8-A4AD-8490-157C-313BD452FC71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6ADAABD-2213-9210-A9D9-E5C135086CFD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7F72F43-4A3C-1C23-B62C-B987A7455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95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4E96A-C10A-4B0E-A0FA-59197F28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 err="1"/>
              <a:t>II.ii.c</a:t>
            </a:r>
            <a:r>
              <a:rPr lang="en-US" dirty="0"/>
              <a:t>) Fitting The Correction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64D2D72-CF96-41DF-8C9B-F58D34605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mBP</a:t>
                </a:r>
                <a:r>
                  <a:rPr lang="en-US" dirty="0"/>
                  <a:t> is then fit to each experimental data for a desired scaling factor (observable)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p>
                        <m:d>
                          <m:dPr>
                            <m:ctrlPr>
                              <a:rPr lang="el-G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d>
                          <m:dPr>
                            <m:ctrlPr>
                              <a:rPr lang="el-G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Where the extracted parton distribution function is simply: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p>
                        <m:d>
                          <m:dPr>
                            <m:ctrlPr>
                              <a:rPr lang="el-G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Η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D2D72-CF96-41DF-8C9B-F58D34605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  <a:blipFill>
                <a:blip r:embed="rId2"/>
                <a:stretch>
                  <a:fillRect l="-111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xmlns="" id="{8916B555-EB18-60DC-4DA5-72798F20A5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937410"/>
                  </p:ext>
                </p:extLst>
              </p:nvPr>
            </p:nvGraphicFramePr>
            <p:xfrm>
              <a:off x="2031999" y="4694809"/>
              <a:ext cx="8325502" cy="12788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62751">
                      <a:extLst>
                        <a:ext uri="{9D8B030D-6E8A-4147-A177-3AD203B41FA5}">
                          <a16:colId xmlns:a16="http://schemas.microsoft.com/office/drawing/2014/main" xmlns="" val="75562874"/>
                        </a:ext>
                      </a:extLst>
                    </a:gridCol>
                    <a:gridCol w="4162751">
                      <a:extLst>
                        <a:ext uri="{9D8B030D-6E8A-4147-A177-3AD203B41FA5}">
                          <a16:colId xmlns:a16="http://schemas.microsoft.com/office/drawing/2014/main" xmlns="" val="4698850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0182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98421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𝐶𝐹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Τ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l-GR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l-GR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408866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916B555-EB18-60DC-4DA5-72798F20A5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937410"/>
                  </p:ext>
                </p:extLst>
              </p:nvPr>
            </p:nvGraphicFramePr>
            <p:xfrm>
              <a:off x="2031999" y="4694809"/>
              <a:ext cx="8325502" cy="12788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62751">
                      <a:extLst>
                        <a:ext uri="{9D8B030D-6E8A-4147-A177-3AD203B41FA5}">
                          <a16:colId xmlns:a16="http://schemas.microsoft.com/office/drawing/2014/main" val="75562874"/>
                        </a:ext>
                      </a:extLst>
                    </a:gridCol>
                    <a:gridCol w="4162751">
                      <a:extLst>
                        <a:ext uri="{9D8B030D-6E8A-4147-A177-3AD203B41FA5}">
                          <a16:colId xmlns:a16="http://schemas.microsoft.com/office/drawing/2014/main" val="4698850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Theory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Model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822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134426" r="-100439" b="-478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93" t="-134426" r="-586" b="-4786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421539"/>
                      </a:ext>
                    </a:extLst>
                  </a:tr>
                  <a:tr h="5371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6" t="-162500" r="-100439" b="-2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93" t="-162500" r="-586" b="-23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08866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2D2B2D-A55D-5469-4784-69E7C801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08E6F0-F114-B8B9-B8C2-38C604D8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AA2564A-AE79-A94C-5089-53A3D745E26A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26D5928-9657-DDDC-FA93-F1741BC30744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8CB2BA9-D0FE-35FB-6F62-C0811531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855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4E96A-C10A-4B0E-A0FA-59197F28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 err="1"/>
              <a:t>II.ii.c</a:t>
            </a:r>
            <a:r>
              <a:rPr lang="en-US" dirty="0"/>
              <a:t>) The Mean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64D2D72-CF96-41DF-8C9B-F58D34605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the individual fits,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to the experimental data (Counts per bin),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Data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an average of these can easily be found</a:t>
                </a:r>
              </a:p>
              <a:p>
                <a:r>
                  <a:rPr lang="en-US" dirty="0"/>
                  <a:t>The</a:t>
                </a:r>
                <a:r>
                  <a:rPr lang="en-US" b="1" dirty="0"/>
                  <a:t> Mean Fi</a:t>
                </a:r>
                <a:r>
                  <a:rPr lang="en-US" dirty="0"/>
                  <a:t>t: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the polynomial fits the individual data sets well, taking the average of the fits should produce a good fit for the underlying theory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Clearly if the above is true, then: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𝐶𝐹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D2D72-CF96-41DF-8C9B-F58D34605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  <a:blipFill>
                <a:blip r:embed="rId3"/>
                <a:stretch>
                  <a:fillRect l="-1116" t="-1961" r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E629E9-0312-3208-3F61-05DBB78F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1A32A9-E3FB-9B54-3AE9-718EB822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7D7CD5A-1151-FE0A-20AA-A90E6CFEA7C9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97C1686-27A4-C93C-CEA4-60F950E6B2DC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D8947A9-A281-268B-8982-CA8A1750E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076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09AB-A20B-479E-8811-A75A3E03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/>
              <a:t>III.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7FD06-23C6-496C-8B53-38B00830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829800" cy="43513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/>
              <a:t>QCD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Simulating the Theory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>
                <a:solidFill>
                  <a:srgbClr val="FF0000"/>
                </a:solidFill>
              </a:rPr>
              <a:t>Analysis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>
                <a:solidFill>
                  <a:srgbClr val="FF0000"/>
                </a:solidFill>
              </a:rPr>
              <a:t>Statistical Analysis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>
                <a:solidFill>
                  <a:srgbClr val="FF0000"/>
                </a:solidFill>
              </a:rPr>
              <a:t>Analyzing the Observables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>
                <a:solidFill>
                  <a:srgbClr val="FF0000"/>
                </a:solidFill>
              </a:rPr>
              <a:t>Analyzing the Higher Twist Correction Terms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Conclusion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Appendix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7388C3-E7E3-DA7F-D855-ACBDA254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C662BE-D295-C6F1-BCFF-0595B63D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C7D05E1-11AB-D801-1607-5D59DDD20646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7A5C37D-4CCB-A0DB-FF33-1AD622EA6A7A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559F19E-9CD0-1693-CC6A-668BBD6B7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27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09AB-A20B-479E-8811-A75A3E03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7FD06-23C6-496C-8B53-38B00830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8" y="1825625"/>
            <a:ext cx="9829801" cy="43513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000" dirty="0"/>
              <a:t>QCD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/>
              <a:t>Simulating the Theory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/>
              <a:t>Analysis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ABAACA-B7DC-7456-E8CA-329B708D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F0C10E-BC92-1C25-C0D2-F1728527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0011626-2484-B948-DB99-5209D6B0D2DF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17D1C8F-BE5E-026D-C503-40EBA8C71C9D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5A4B499-B160-E808-D98C-8A7AEA71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51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09AB-A20B-479E-8811-A75A3E03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 err="1"/>
              <a:t>III.i</a:t>
            </a:r>
            <a:r>
              <a:rPr lang="en-US" dirty="0"/>
              <a:t>) Statistical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077FD06-23C6-496C-8B53-38B008309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200" u="sng" dirty="0"/>
                  <a:t>Residual: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Ob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Ex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Ex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Ex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is the error in the expected value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Ex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Ex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/>
              </a:p>
              <a:p>
                <a:pPr lvl="1"/>
                <a:r>
                  <a:rPr lang="en-US" sz="2800" dirty="0"/>
                  <a:t>Residual Distribution</a:t>
                </a:r>
              </a:p>
              <a:p>
                <a:pPr lvl="2"/>
                <a:r>
                  <a:rPr lang="en-US" sz="2400" dirty="0"/>
                  <a:t>Gaussian distribution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3200" u="sng" dirty="0"/>
                  <a:t>Chi-Squared: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Ob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Ex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Ex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- Distribution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- Distribution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7FD06-23C6-496C-8B53-38B008309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  <a:blipFill>
                <a:blip r:embed="rId3"/>
                <a:stretch>
                  <a:fillRect l="-1240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7388C3-E7E3-DA7F-D855-ACBDA254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C662BE-D295-C6F1-BCFF-0595B63D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99CE603-4047-C93D-C74A-C74169A90D01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28762F7-EC72-F8C6-22C3-FFC9857485A2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19B62AA-E2E4-1C46-B4A6-CD5CCA7C9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951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09AB-A20B-479E-8811-A75A3E03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799" cy="1325563"/>
          </a:xfrm>
        </p:spPr>
        <p:txBody>
          <a:bodyPr/>
          <a:lstStyle/>
          <a:p>
            <a:r>
              <a:rPr lang="en-US" dirty="0" err="1"/>
              <a:t>III.i</a:t>
            </a:r>
            <a:r>
              <a:rPr lang="en-US" dirty="0"/>
              <a:t>) Statistical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077FD06-23C6-496C-8B53-38B008309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200" dirty="0"/>
                  <a:t>Continuous Residuals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RES</m:t>
                    </m:r>
                    <m:d>
                      <m:dPr>
                        <m:ctrlPr>
                          <a:rPr lang="el-GR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l-GR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𝐸𝑥</m:t>
                    </m:r>
                  </m:oMath>
                </a14:m>
                <a:r>
                  <a:rPr lang="en-US" sz="2800" dirty="0"/>
                  <a:t> is the error in the expected value</a:t>
                </a:r>
              </a:p>
              <a:p>
                <a:pPr lvl="1"/>
                <a:r>
                  <a:rPr lang="en-US" sz="2800" dirty="0"/>
                  <a:t>Residual Distribution</a:t>
                </a:r>
              </a:p>
              <a:p>
                <a:pPr lvl="2"/>
                <a:r>
                  <a:rPr lang="en-US" sz="2400" dirty="0"/>
                  <a:t>Gaussian distribution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3200" dirty="0"/>
                  <a:t>Continuous Chi-Squared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  <m:d>
                          <m:dPr>
                            <m:ctrlPr>
                              <a:rPr lang="el-GR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Φ</m:t>
                                    </m:r>
                                    <m:d>
                                      <m:dPr>
                                        <m:ctrlPr>
                                          <a:rPr lang="el-GR" sz="28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- Distribution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- Distribution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7FD06-23C6-496C-8B53-38B008309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  <a:blipFill>
                <a:blip r:embed="rId2"/>
                <a:stretch>
                  <a:fillRect l="-1240" t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7388C3-E7E3-DA7F-D855-ACBDA254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C662BE-D295-C6F1-BCFF-0595B63D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84A6DE6-19E1-B47E-8AFC-21261EA1C691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B86EDB9-995C-7779-E4F6-05F29F3F236C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859B923-D573-36FC-F85E-D3AE1C12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0824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8F72D-5B1C-99E3-76AB-E11A3C41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 err="1"/>
              <a:t>III.ii</a:t>
            </a:r>
            <a:r>
              <a:rPr lang="en-US" dirty="0"/>
              <a:t>) Analyzing the </a:t>
            </a:r>
            <a:r>
              <a:rPr lang="en-US" dirty="0" smtClean="0"/>
              <a:t>Observables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59A5BD-577E-238C-BD0D-2776FAA0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5099222" cy="4351338"/>
          </a:xfrm>
        </p:spPr>
        <p:txBody>
          <a:bodyPr/>
          <a:lstStyle/>
          <a:p>
            <a:r>
              <a:rPr lang="en-US" dirty="0"/>
              <a:t>Residual distribution of </a:t>
            </a:r>
            <a:r>
              <a:rPr lang="en-US" dirty="0" smtClean="0"/>
              <a:t>the counts with the average count</a:t>
            </a:r>
            <a:endParaRPr lang="en-US" dirty="0"/>
          </a:p>
          <a:p>
            <a:pPr lvl="1"/>
            <a:r>
              <a:rPr lang="en-US" dirty="0" smtClean="0"/>
              <a:t>The data generation is working as it should!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F99174-BA3B-4655-31E1-31F7251F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490DF8-6BC5-7FFF-C77E-26ED7E3D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22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1F9B9AA-15EB-873B-2585-62EAAA136619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5C90F48-BA9D-179C-9133-0D0253F43839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BA901FA-5117-9355-A032-D2C9A8E1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  <p:sp>
        <p:nvSpPr>
          <p:cNvPr id="7" name="AutoShape 2" descr="data:image/png;base64,iVBORw0KGgoAAAANSUhEUgAAAngAAAJrCAYAAABz1e4PAAAABHNCSVQICAgIfAhkiAAAAAlwSFlzAAALEgAACxIB0t1+/AAAADh0RVh0U29mdHdhcmUAbWF0cGxvdGxpYiB2ZXJzaW9uMy4yLjIsIGh0dHA6Ly9tYXRwbG90bGliLm9yZy+WH4yJAAAgAElEQVR4nOzdd3gUVdsG8PtJDwFiQGoCARGCgC+RKihNpIkIgoj6KiD4In6iKKJYUGMFRAWRooiAAoIUkQ6CEKSJgB2lSpRQpHcIKc/3x8wuu5tNZZPZ3dy/69orOzNnZp4zO7t59pyZs6KqICIiIiL/EWB1AERERETkWUzwiIiIiPwMEzwiIiIiP8MEj4iIiMjPMMEjIiIi8jNM8IiIiIj8DBM8Ihci0ltEVER6Wx3L1RCRBiKyUkSOmfX52eqYyH/OL18gIlXMYz01j+slikiRHkNMRJJEJMnqOCj/mOCRW+aHouMjXUROmB98vUVErI4xOyIy1U38p0Vkr4h8LSIDRKR0Ae07wdxny4LYfi5jKAlgCYBGAGYBeA3ARzmsk+DmdXd97HVZp2UO5YfnIeactqVF/Z+uN8lv8uQNHD4fqhTCvm4RkXdEZIuIHBWRFBHZJyKTROT6bNYLF5HXRGSniFwSkSMiMltEbsjj/t29rzPMz8ONIvK4iARdfU3J2/BFpZy8Zv4NBnA9gLsBtADQAMAAq4LKgwUAbC1XJQBUAtAMQGcAb4nIQFWd6rLOfADfAzhUWEEWgEYAygJ4SVXfzuU6idks6wSgHoBlWSxfm8X663O5b0d/A5iaj/V8hT+cX77iAIAbAJy2MIZ5AMoA2AhgBoA0AE0A9AVwn4i0UdVNjiuISCiAlQBuAbAVwAcwPru6A+goIrep6uY8xuH4Hg0yt3cXgLEAmgL4r0v51nncPnkZJniULVVNcJwWkVsAfAfg/0TkPVXdZ0lgufe1awJnflvtA+NDc4qIpKjqTNtyVT0Na/8heEJF8+/B3K6gqolwk6SJSCCMf0YAMDGL1RNdz5WrkOTBbXkdPzm/fIKqpgLYYXEYowBMU1Wn96KIvAjgLRjvqRtd1hkEI7mbC6CHqmaY63wJ4GsAk0XkRtv8XMr0HhWRygD+APCAiLykqkm2Zaq6F+TT2EVLeaKqG2B8YAqA+q7LRaSxiMwVkcMicllE9ovIxyJS0U3Z60RkoojsEZGLZhfwbyLyUUF1n5p1SFPViQD+z5z1voiEO8Tl9hopEfmPiMw0r01JMbtbfhSR0SISbJZJAvCqucoaT3YtikhrEVluHqcUEdklIsNFJNKhTBVzX5+Zs6Y4xNDb7YZzdgeAGADfq+qvV1cLzxGRrma9vrcdf4dldUTkgogcFJGyDvOTzEekiIwVkQNm99cfIvKkiPtLD/J4XieacYWIyCtmF1uKrSszm/PLFltxERll7uOiiPwsIl3MMkEi8pKI7Dbj3isiWbaki0g7EVkqxnWYKWb5kSJyjZuytv1HmGX+MdfZIyJDHI+NiCQAsH256yXO3X+9zTIiIr3E6AY8asa7X0RWiEiPrGJ22Mej5vb+5zL/YXP+BTFauhyXbTb3E25OZ+pGNt8fvczJfQ5xJ7mJIUhEXjSPd4oZ/wgRCckpfhtVHeGa3JlGALgIoI44fN6Zx7m/OfmcYxKnqgsArANQC0ZPylVR1X8A7DQnyzguEzfX4DmeuyLSyjzXz4rIGRFZIm66j0WknIi8a74PzovIKfP5VBG57mrrQFljCx5djVTHCRHpA+PbaAqAhQD2A6gO4BEAnUTkZvMDBSJSAcAWACUBLIXRjREGoCqAh2B0Gxwv4Pg/g5GMxQK4DcY1a26JyH8AbAagMOq2D0bs18NIFIfCOB6jAXSB8eH7GYAkTwQqIo8CmADgPIA5AI4AaAlgCIxje4uqngJwCka3ejyMbmjHLur83mTRz/ybVesdAFxvJholARwGsE5Vd+dzf7miql+JyDgAj8NoCXkOAESkGIDZAEIB/FdVj7isGgJgFYBrYFyfGAKgG4wW3Thze3Z5Oa9dzAPQEEa39tcwXrOcBMPomisF47ULAXA/gHki0hbGudbY3GYKjC67D0XkqKp+6RL3qwASAJwAsNjc/38ADAZwh4g0UdUzbva/AkYL8DIY3YldAAyH8f60XbKRCOP4DQTwi1k/G9t59haAF2C8V2bDaLWsYB6T7gCc4nXjW/NvawCfOMy3dR2Gw+jqTDTrGwnjS+c6Vb2YzXZfM+tUF8Zrfsqcf8pN2S9gXNKxDMAZGF92noNx+cPDOcSfE4VxfAEg3WF+NQCVAezKoodkmRnTbQDWXE0AIlIJxjl/FlcSvdy4E8bnyzIY1/bWgnFsGopILVU9Zm6/GIANMOq0EsAiGI0Dseb6cwH8dTV1oGyoKh98ZHrA+PBRN/Obw/gwSgFQwWF+DQCXAewBEO2yTmtznfkO854w9zHQzT4iAIRfZfxTze33zqHcNLPcaw7zeruuC+A9c15nN9uIAhDgMJ1glm3podci1jzeZwDUdFk23tzXRJf5meqQz33HwPgndApAMTfLW9rOFTePuQCi8rAv27aSzGPo7nGfyzqhAH4EkAGgvTlviutr6lA+yVy2HkCow/xSAPaay5rn97w25yea2/kVwLVuYnD72jjEtsgltmbm/BMwvhRd47DsOjO+n1y21cpcZ6NjeZf9j8pi/0vh8P6DkczYvjwEO8yvYpafmsXreRxAchbnTabjksU2/oaRmIrDvIMwkr90AG84zO9sxvNyTjHiyudDlSz2a3sNtwEo5TA/wjwX0gGUv8r3Vg9zH5tc5ne0nQdZrHePufzLXO4nwSyfiCvvozdhvE+Om4+uWbxXkrI4d9IAtHZZNsxc9pzDvE7uzjVzWQiAEldzDPnI/sEuWsqWGHdgJYjIW2Jc/7EKxjewwarqeJH4YzC+/Q9U1QOO21DVb2G0fHQSkRIuu8j0TVtVz2v238A9yRZrmWxLXeEu3pOat2th8upBGB+GY1XV9Xqil2B8+37ItbvKQ/oCCAQwXVUvuFl+FMDzMK4hKgHjOHYA8BOMVrFFIpLXz5lYGC2r7h73ORZU1RQY/yjPA/hcRAbD+Cf0HYDXs9nHC+a6tu2cAPCGOenYMpPf8xowEo1j2dbUvadcYlsHoxUsCsAQNVpqbcv+gtFCUkeMayVtnjT//s+xvLnOVBitbK4X1dvXdXz/qdECugBAJIzWnrxIhXPrlG2buT0uq2GcUzcCgIjUgtEKOBdGYu94I4Dt+bfwnCHmuQHA+GyCcaNEAIwbzfJFRKoC+BBGojTIZbHtkousrtO0zc/UzZ6DFrjyPnoJxvukJIzW1R/yuK1Z5vnvyNbC38hNeXefm5dV9Wwe90t5wC5aysmrLtMKoK+qTnGZ38T820JEGrrZTlkYiUINGN+KFwJ4G8A4EWkHo1toA4A/1Px6V0hs1xXltM8vYXRHfS0ic2Ekuhu0cC5Ermf+Xe26QFVPishPMFpWa8LoLvMIMzGz3VzxsbsyqrodwHaHWecALBeRjTCSiFtgfItfkIddr1XVlrktrKq7RaQ/gOkARgI4BuABVc2UWJjSYLRsuUo0/97kMC+v57WjvP7TBIBTWZxTB2FcvuC6D8D4khIEoDyufGFpAiO56i4i3d2sEwKgjIiUVlXHSyFOq+oeN+X3m3+jclEHmxkwWur/EJHZMO7i3KTGTSa5tRpGItIaRovobeb8b2G0zg0SkRJmonAbjPMvP8c9K1vdzMvPsbAT45rQZTAS18fV5Q7aAvSamjdZmO/tCjC6qt8D0EVEGqnq/mzWd5Tb47IWxjn5vIjUg9E6vAHAz9m8P8lDmOBRtlRVAEBEImD80/gUwEci8reqOiYctouEn81hk8XN7f4tIo1gdBe0B9DVXL5fRN5V1TEeqkJObBfJH82ukKr+ICLNYHzzvQfGdYIQkZ0wPjhnZrf+VbJ9o89qWA3b/Lx+o89JBxhDKXyvqr/lZUVVPSMiX8A4Xs2RtwQvP76B0YVdEsAc19Y2F8ey+Ody2Pwb6TAvT+d1FtvLi6ySnzTAfgeu22UwWhptSsP4fHf9guaqOJyvdXV3HZrjPgKzWO7O0zCur3oYRivv8wDSRGQpgGeySCRdOV6HN8r8m6yqu0TkWxjXw7UQka0AagNYqqpp7jeVd66tn6b8HAsA9uRuNYyW0IGqOt5NMdtrHOlmmeP8rF6rHJk9DgdgfMGuAON9OhTAo7ncRKZ9q2qaeR9OoMO8MyJyM4zrHu8C0M5cdExExgN4U407nakAsIuWcsXsNl0FozUmEMBn5gW0NvYPJVWVbB5rHbb5p6r2gPHPqAGMfwABAD4Qkb4oYOa32ObmZI5jSqnqJlW9E8Y31FtgdOmVA/CFiNxeYIFeObbls1hewaWcp9hurnDbepcLtqQ5wgOxZMm86/BzGMndMQD9RKR5Nqtc69KdaWM7vo7HMc/ntU0ht0S7Og3gZA4xi6r+XVABqGq6qo5W1bow3ifdYIwBeBeMVt4cLylQ4+7TnQCam+Vb4krStx7G9Ye340rLXqZWbm9hJlKJMG5IeDybL7G2mx1qZLG8uvl3l4dCs332uetavWqqmqyqfWG0dteBcfnAcQCvmA8qIEzwKE/UGCbjExgX3z/tsOh782+zfGwzTVW3qeoIGHcMAkbXQUHrDeNutUPIw91oqpqiqhtV9RVcudaps0MRW+tQnr/hZ+En829L1wViDHcRD+ASgD89tD+IMfxHRxiJQk53O2blZvNvQd8l9yyMVuAZMP7Rp8JIurMaaicIxsCurlqaf39ymJfv89pi3wOIEpHaBbiPXJ/nqnpEVb9S1XthJGHVYPyzz41vYVzf+RiMVupvzW1egFHP1nDuuvVo7J4gIjEwuitrAuifRcudzV4A/wCoYV6r56qD+ddTyaytS7VA8wE1bFfVDwG0MWcXxud8kcUEj/LjTRh3dQ4WEduHw1gY/1hHiUimb55ijAnWzGG6vjiM3+agnPn3gkPZYBGpKSLVPBG8ObbV/wCMg3Ht3dOqeimHdZqKw1h52cWLK11elbPYVqRZnwrulrsxHcaxfUIy/7TRGzBarqY7XpjvAbabK6Zld8OLiLi90FxEHoRx88NlGBdxFwiz++ctGHc2PmZ2JT8NIBpGK3NWP6k3zLEFSURKweiiAoy7C23ydF57kVHm30/E/Vh9EeaxuxonYbx/Mp3nIhIqxqDorvODYdyxDDi/Z7JjS2ReMP9+67KsDoxWwePI/TWo2b5HPUlEYmHc9FMNQB81xuDMktnya/tZwXccb1ISkc4wvmz8ASNhvNrYQnFlPNDEq92em+3XFpFybha5+9wkD+M1eJRnqnpARD6CcdPBczDuSNxhjhc2GcB2EVkOowshGMaHaDMYXXY1zc08BOBREVkP4xvrSRgfgJ1gJI+jHXYZDaN16m8YF1bnRRe58nuTEQ6xVIDROtVPXcYPy8JzAG4TEdsdjedgXPPTwYzd8UN7DYxhO4aJSB1zOVT1TXP53TCSiM9gtCJmS1WTROQpGAnpj+YF60dh3BXXBMbA00NyUYdccbm5Itt/RgDmikgajIuuk2GMldYQRndPGoBH1WF0/FyqIsZAulkZraqnzNbLmTCO9X22O/JU9SMRaQ3jWslBMC4id3QIxvAqv4vIQhjn6D0wzonxqvqdrWA+zmuvoKrfisjzMIau2G1e97YPxjV3sTDOnfUwWj7zu49zIrIZQDMRmQHjuKTDuIHqHwDrRWQPjBtD/oZxbrSB8dNhC1U1ty3OtvdTWQA71HnQ4G9hXMdbBsDcPHSLfwuj5fcTEZkH4070U6o6Npfr50UijM+tbcj63J7q8j55H8ZYc/cA2Gxeb1gZxviBF2Akinm9c7+lw74FxvneAUZvzF8wvih5WhsAI0VkE4zz44i5v84wXtORBbBPslEvGKuFD+97IItx8ByWl4MxNMV5AOUc5t8IY4ypv2EkaicA/A7jOq7bHMo1hjFw7y9mmYswWmGmAKjjsq8qZjxJeYh/qq0O5iMdxkX4e2EMyjoADuNbuazbG5nHwWtrxvYHjMTwPIxrZcYAiHWzjQdh3EV60fVYOmx/ah5fk7YwbiY4aR7bPQDegcs4Z1nVIQ/76QA343NlUXYIjAFM95t1vWQe4ykA6uZxvy1dXrOsHlXM8vNwpQXWdVuRMP5pXQbQyGF+kvmIhJEwHzCP5Z8wutsli9hydV6bZROR/XvH7WsDN+OO5WabyGZMNwC3wmhBPWgei6Pmefk+gAZ52H8C3IztCGOg70UwWsQybPWCkQA/B+Nu0X/M8+IojC7V/gBC8nhubDO3Pc5lfjCML1sKowXXdb0qyOK9BiP5/9N8PZ0+X3I43m5fv2xiz8053dLNesVgDPWz24zxKIxBzmvl8dglZLHP8zA+f9+E+8+QTOdDTnU3lyU6TN9gnmtbzfhTzO3OBdA0L/XgI+8PMV8EIiK/J+ZPL6lqFWsjISIqWLwGj4iIiMjPWJ7giUh7MX54eI95zYjr8t5i/FD1z+bjEYdlvcT4EejdItKrcCMnIiIi8k6WdtGaY1HtgnEhZjKM31m8X1X/cCjTG8a1IgNc1i0Fo1+/Aa78ZmB9VT1ZONETka9hFy0RFRVWt+A1ArBHVf9S1csAZsF5PLHstAOwUlVPmEndSlzFHWFE5P9UtQqTOyIqCqxO8KJx5ffrAKMVL9pNuW4i8quIzBWRSnlcl4iIiKhI8YVx8BYBmKmqKSLyKIyxw27LYR07EekH8yeXwsLC6leuXODjWlomIyMDAQFW5+wFh/Xzbf5cP3+uG8D6+TrWz3ft2rXrmKqWyc+6Vid4B2D8mLlNjDnPTlUdfwh7Eoxxv2zrtnRZN9F1B2qMGj4RAOLi4nTnzp2uRfxGYmIiWrZsaXUYBYb1823+XD9/rhvA+vk61s93iUi+fy/a6pR3C4DqIlJVREIA3AdjFHQ7l59zugtXfm9zBYC2IhJl/lxWW3MeERERUZFmaQueqqaJyAAYiVkggMmqul1EXgewVVUXAnhSRO6C8bNHJ2D+tJOqnhCRN2AkiQDwuqqeKPRKEBEREXkZq7tooapLASx1mfeKw/MXcOVHpl3XnQzjNyKJiIiIyGR1Fy0REREReRgTPCIiIiI/wwSPiIiIyM9Yfg0eEVnjzJkzOHLkCFJTUwtlf5GRkfjzzz9zLuiD/LluAOvn61g/7xQcHIyyZcuiZMmSBbJ9JnhERdCZM2fw77//Ijo6GuHh4RCRAt/n2bNnUaJEiQLfjxX8uW4A6+frWD/vo6q4ePEiDhwwhv4tiCSPXbRERdCRI0cQHR2NYsWKFUpyR0REV4gIihUrhujoaBw5cqRA9sEEj6gISk1NRXh4uNVhEBEVaeHh4QV2mQwTPKIiii13RETWKsjPYSZ4RERERH6GCR4R+bSvv/4abdu2RenSpRESEoLo6Gjcc889WL58eaHHkpCQABGBiKBLly6Fss+UlBQ888wzKFu2LCIiItCxY0ckJSUVyr7d2bp1K3r37o24uDgEBASgd+/emcokJSXZj5OI4Ny5c4UfKJGfY4JHRD7r6aefRrdu3RAdHY1JkyZh1apVGD58OC5evIgOHTpg7969hR5TZGQkNm3ahHfeeadQ9vfkk09i6tSpePfddzF37lwcO3YMbdq0waVLlwpl/642bNiA9evXo2HDhihfvrzbMhUqVMCmTZswdOjQQo6OqOjgMClE5JMWLFiA0aNHY8qUKZlaiR566CEsWrTIkhtJgoKCcPPNNxfKvpKTk/Hpp59i8uTJ6NmzJwDgP//5D6pWrYrp06fjkUceKZQ4HD3xxBMYOHAgAKBBgwZuy4SGhuLmm2/Gjh07CjM0oiKFLXhE5JNGjx6Nhg0buu0CBIBOnTqhYsWKAID33nsPDRs2RGRkJMqVK4dOnTphz549TuWrVKmCwYMHO82bOnWqUxdiamoqBg8ejMqVKyM0NBQVK1bE3XffjcuXL2cba+/evTMlO7ZuysWLF+el2k6++eYbAEDXrl3t86Kjo3Hrrbdi2bJl2a574MABdO/eHaVKlXLqLhURtGzZMt8xBQTw3wqRN2ALHhH5nLS0NGzatClTQpaV5ORkDBgwALGxsThz5gw++ugjNG3aFLt370ZkZGSu9zts2DDMmDEDw4cPR9WqVXH48GEsXboU6enp+a2Kk4yMDGRkZGRbRkQQGBgIANixYwdiYmJQvHhxpzI33HADEhMTs93Of//7X/z000/2unz++eeYOXMmOnfujE6dOtnLpaWl2R9ZCQwM5F3ZRF6GX7WIyM7xJoGcHv369cu0fr9+/bIsX7JkSafphISEfMd5/PhxpKSkoFKlSk7zVdUpIVFVAMCoUaPQq1cvtGzZEh07dsS8efNw8eJFLFiwIE/7/eGHH/DAAw+gV69eaN68Oe69915MnTrVY13Bffr0QXBwcLaP1q1b28ufPHkS11xzTabtREVF4eTJk9nWY+3atRg3bhwee+wxtG/fHl988QXi4+MhIujbty8Ao5UxODgYpUqVyjamtWvXeqT+ROQ5bMEjIp/l2mr03nvv4dlnn7VPf/jhhxgwYAC+//57vPzyy/jxxx9x4sQJ+/Jdu3blaX/x8fGYMGECypUrh/bt2+PGG2/0aMtVQkICBgwYkG0ZT/wk02+//QYA6Natm9P8rl27YvTo0fbpihUrYsuWLTh//jwiIiKy3F5cXNxVx0REnsUEj4h8TunSpREaGork5GSn+Q899JD9+rGGDRsCAP755x+0bdsWjRo1wscff4yKFSsiJCQEHTt2zPOdpkOHDkVAQADGjx+PIUOGIDo6Gs8++yz69OnjkXpVrlwZMTEx2ZZxTCijoqJw+vTpTGVOnjyJqKioLLdx7NgxFC9ePFPLY9myZXHixAmkpaUhKCgIISEhiI+Pz/G3Pm1dxkTkPdhFS0R2CQkJUNVcPSZOnJhp/YkTJ2ZZ/syZM07TV9NFGxQUhCZNmthvMrApV64cGjRo4HRDw/Lly3HhwgUsWLAA99xzD5o2bYr4+HinljwACAsLy3SzhGs3Z1hYGF5//XUkJSVh165d6NGjB5566imsXLkyx5hdr2E7f/58pjJ57aKtWbMm9u/fn2lbO3bsQM2aNbOMJSYmBufOncs0/tyhQ4dQrlw5BAUZ3/3ZRUvku9iCR0Q+6amnnkKXLl0wbdo0PPTQQ1mWu3jxIgICAuxJCwDMnj07U8IVExODP//802meawLpqHr16nj33Xcxbtw47Ny5M8d4k5KSkJKSgtDQUADGgMCu8tpF27ZtWwDA/Pnz8eCDDwIADh48iHXr1mH8+PFZbqNx48YICAjA3Llz7XchZ2RkYM6cOU5DvLCLlsh3McEjIp/UuXNnPPXUU+jduzfWrFmDTp064dprr8Xx48ftiVnx4sVRv359pKen4+GHH0bfvn2xfft2vPvuu5luTrj77rvxxBNP4O2330bDhg0xb948bN++PVOZ+vXr46abbkJ4eDjmzp2LtLQ0NG3aNMd4z549i4ceegj/+9//kJycjFdeeQUAsHr1atSpUwdVqlSxP3IrJiYGffv2xVNPPQVVRZkyZZCQkIDY2Fh7wgcYw708/PDD2LdvH6pUqYLrr78ePXv2xBNPPIFz586hWrVq+OSTT7Br1y5Mnz7dvl5ISAgaNGiQYxeto6NHj9pb9E6ePIm///4bc+fOBQDcc889ua4bEV0dJnhE5LNGjRqF5s2bY/z48ejbty/Onj2LMmXKoEmTJli6dCk6dOgAwEhwEhISMH/+fNStWxdz5sxBjx49nLbVr18/7N27F2PGjEFKSgp69uyJoUOH4tFHH7WXadq0Kb788kuMHDkSGRkZqFWrFubNm4d69erlGGt8fDzKlSuHu+++G5GRkXj//fcxY8YMTJ48GXfffXeeEjtHY8aMQUREBAYNGoQLFy6gRYsWmDlzJsLCwuxlLly4gJCQEKekdvz48YiMjMQbb7yBU6dO4cYbb8TixYtx00035SsOm+3bt6N79+726b/++ss+ZIvtrmYiKnhSlN5wcXFxmpuuFF+VmJh4VQOUejvWz3P+/PNP3HDDDYWyL5u8tAL5GlvdEhISMHbsWBw+fBgBAQH2QX979+6N33//3W23bGHo1asXAgICMGXKlHytXxCvXVpaGj7//HN7Yu46ll9h8udzE2D9vF12n8cisk1V3f8kTA7YgkdE5EHHjx9HcHAwOnfujK+//trqcAAAmzZtwrx586wOwy4pKQlVq1a1Ogwiv8YEj4jIQ/r164c777wTALIdpqSw5XW8v4Jmu3nDplixYhZGQ+SfmOAREXlIxYoV7b9/62jq1KmFH4wXs928QUQFh+PgEREREfkZJnhEREREfoYJHhEREZGfYYJHRERE5GeY4BERERH5GSZ4RERERH6GCR4R+aSEhASIiP1Rvnx53Hnnnfj11189up8qVarY91HYAxcfOHAAxYsXh4jg3LlzuVrnq6++QsOGDREeHo7SpUujffv2OH/+vH254zFzfISGhtrLuB7bkiVL2p8PGzYsT9vavn072rdvj4oVKyI0NBSVK1fGI488gkOHDjnFrap46623ULlyZYSFhaFevXpYsWJFodTRsX6udQSABQsW4MYbb0RYWBhq1aqFL7/8MlNMW7duRdu2bVGqVCmUKlUKt99+OzZv3uxUxlPHKz09HSNGjECzZs1QunRplC5dGm3btnUaW9DRhg0b0KJFC0REROCaa65BixYt8M8//7gtm1dffvklunbtigoVKkBE3A4J1Lt37yzrPnPmTI/EkVe5iTsrGzZsQOPGjREWFoaqVatizJgxTsuTkpKc6pjb966ncRw8IvJZkZGRWL58OQDjQ/WVV15BmzZt8Oeff6JUqVIe288DDzyAJ554AnFxcR7bZm48++yzKF68uFPykp1JkyZhwIABeO655zBy5EicPHkSq1evRlpamr3Mpk2bMq3XqVMn3HLLLfbpRx55BO3bt7dPnz9/HitXrsSIESPsv++b222dPn0aVatWRc+ePVGxYkXs27cPr732GrZt24YtW7YgKMj4NzR8+HC8/vrreP311xEfH4/p06ejU73kH8EAACAASURBVKdO2LBhAxo2bFigdTx//jwiIiLw9ddfZ6rj+vXr0a1bN/zf//0fxowZg6VLl+L+++9HVFQU2rZtCwDYv38/br/9dtSrVw/Tpk0DAIwcORJt2rTBb7/9htjYWI8er4sXL2L48OF4+OGH8cILL0BEMHbsWNx6663YuHEj6tevb9/e8uXLcdddd6F///545ZVXcPHiRaxfvx6XLl3KFEt+zJ07F0lJSbjzzjsxadIkt2Vefvll9O/f32nehAkT8MUXX6BNmzYeiSOvchO3O3v27EG7du1w5513YtiwYfjhhx8waNAgFCtWDI888ggAoEKFCti0aROWLFmCN998s6CqkDNVLTKPGjVqqD9bs2aN1SEUKNbPc/74449C25fNmTNnPLq9V199VUuXLu00b9OmTQpAZ8yY4bH9xMbG6jPPPJNtGU/XTVV17dq1GhUVpSNHjlQAevbs2WzLHz16VIsXL64TJ07M035++OEHBaCzZs3KssyZM2f0jjvu0Jo1a171tlRVv/nmGwWg27ZtU1XVlJQULVGihA4dOtSpXL169bRjx4726YKqo+31c1fHtm3baqtWrZzmdejQQW+55Rb79IQJEzQgIEBPnTpln3fixAkNCAjQ8ePH5zsuG9fjlZaWpidOnHAqk5KSorGxsdq7d2/7vMuXL2tMTIwOHjw42+1fjfT0dFVVPXv2rALQKVOm5Gq9WrVqafv27T0SQ37ef/mNu1+/flq9enVNTU21z3vsscc0JiZGMzIynMpOmTIlV+/d7D6PAWzVfOY87KIlIr9Rt25dAEaLis2kSZNQu3ZthIaGIjY2Fu+8847TOrYusVKlSiEiIgI33HADxo0bl+O+bK0mjhISEnDttddedT3S09PxxBNP4JVXXsn19mbPng0A6NWrV572NXPmTERERKBTp05Zljl+/DhWrlyJ+++//6q3BQClS5cGAFy+fBkAsHfvXpw9ezZTa07btm2xcuVKe7nCrmNKSgrWrFmDe++916nsfffdh02bNuH06dMAgNTUVAQFBSEiIsJepnjx4ggKCoLxPzr/cQGZj1dgYGCmn8ILCQlB7dq1cfDgQfu8lStXIjk5Gf/73/+y3T5gdEM3aNAAYWFhKF++PJ577jmkpqbmuF5AQN7TiF9//RV//PFHjucTYHSHNmvWDBEREZm6dxMSEvK8b5v8xA0Ay5YtQ9euXe0tz4BxPiQnJ+P333/PdzwFgQkeEfkN23VFth+yHzlyJB577DF06dIFixcvxmOPPYaXX37ZKTHr1KkTAgMDMX36dCxcuBBPPPEEzp4967GY0tLScny4JgEfffQRUlJS8Pjjj+d6P5s3b0ZcXBw+/fRTxMTEIDg4GI0bN8bGjRuzXEdVMXv2bHTu3Dnb34NduHAhUlNTs/2HnNO2MjIycPnyZezcuRPPP/88GjZsiEaNGgGAvbswJCTEaZ2QkBBcvnwZf/31V4HXcd68eZnquHfvXqSmpqJmzZpOZW+44QZkZGTYf+O3W7duKFasGJ555hkcOXIER44cwdNPP42oqCh0797d48fLnZSUFPz444+oUaOGfd7mzZtRunRpbNmyBdWrV0dQUBDq1KmDRYsWOa07e/ZsdO3aFY0aNcLChQvx6quvYuLEiXjhhRey3N/VmDVrFsLCwtClS5dsy506dQp33nknTpw4galTp+Krr76ydz8/+eSTaN68OQDjWObmfXa1zp8/j/3797s9HwBgx44dV70Pj8pv058vPthF69tYP8/xpy7a1NRUTU1N1T179ujtt9+u8fHxeunSJT19+rRGRERoQkKC03ovv/yylitXTtPS0vTo0aMKQH/99dcs95NVFy0A/fDDD53q5q7bGECOD8fuoWPHjmlUVJQuWbJEVXPfzdO2bVstXry4VqxYUadPn67Lli3TVq1aaYkSJfTw4cNu11m7dq0C0IULF2a77ebNm2u9evWyLZPTttq1a2evb/369fXff/+1Lzt16pSKiI4ZM8Zpnfbt2ysA3bBhQ4HW8cyZM9qqVatMdVy/fr0C0J9++slp/u7duxWArlixwj7vp59+0ujoaHsdK1SooD///HOW+7ya4+XOyy+/rCEhIbpjxw77vH79+mlYWJiWKlVKP/roI125cqV2795dAwMD7ed8RkaGVq5c2alrV1X1008/1bCwMD127Fi2+7XJS1fnddddp127ds2x3IgRIzQoKEj37dtnn3f48GENDQ3V0aNH2+dNmDAhV++zq407OTlZAej8+fOd5qempioA/fjjj53mW91Fy5ssiAgA0EpaWR0C1uiaPJU/fvw4goOD7dO21orQ0FAkJibi/Pnz6N69u9O399tuuw1vvPEGkpOTUalSJVSqVAn9+/fHk08+iVatWqFs2bIeqw+ALO9sdGRrcQSAl156CTfffDPuuOOOPO1HVXHu3DnMmTPHfvNA06ZNERsbi7Fjx+KNN97ItM7MmTMRFRWFdu3aZbndQ4cOYf369RgxYkS2+89pWx9++CFOnDiB3bt3480330SHDh2wYcMGhIWFITIyEvfffz/eeust1KlTB3Xr1sWMGTOwatUqAFe60wqqjocPH8batWtzrGNWDh06hO7du6N+/fr2C/bHjRuHjh07YuPGjahcuXKe48rueLlasmQJ3nrrLbz33ntONwKpKi5duoRhw4bh0UcfBQC0atUKNWvWxDvvvINp06Zh165d+Oeff3Dvvfdmep9cunQJv//+O1q0aOG0TEQQGBiYr2O1efNm/PXXX7k61r/99hvq1auHKlWq2OeVK1cOt9xyC7777jsMHDgQANC+fftcvc+KGiZ4ROSzIiMjsWrVKqSnp+OXX37B4MGD8cADD2DDhg04duwYAKB27dpu192/fz9iY2PxzTff4KWXXkKfPn1w8eJF3HLLLRgzZgxuuukmj8QYHx+fYxnbP8vt27dj8uTJ+O6773Dq1CkAwIULFwAYd1cGBgYiPDzc7TaioqIgImjZsqV9XsmSJVG/fn388ccfmcqnpaVh3rx56NatW6auUUezZ8+GqqJHjx5ZlsnNtqpXrw4AaNy4MZo1a4aqVaviiy++QJ8+fQAAo0ePRo8ePXDbbbcBACpVqoShQ4ciISEB5cuXL9A6fvXVV27raLvOzXatnc3Jkyedlo8cORKpqamYO3eu/QvHbbfdhurVq+Pdd9/NNIyGJ46XzZYtW9CjRw/0798fTz31lNv4bV2ZgHGutWjRAj/99BMA2N8nWX2h2L9/P5KSkpy+hMTGxiIpKclt+ZzMmjULJUqUQMeOHXMse+zYMbdfuMqWLYvk5GT7dKlSpRATE5OvePLimmuuAZDz+eAtmOARkc8KCgpCgwYNABj/CMPDw9GzZ0/MmTPHPkzK4sWLUa5cuUzr2lo6atasab/+at26dRgyZAg6duyI5OTkHC/Edr2ux91wJo4tjFmZMmUKevfujd27dyM1NRVNmjTJVCYmJgZ9+/bNckiHG264wd4140hV3dbj22+/xdGjR3O80H3WrFlo0qQJKlWqlGWZ3G7LJjY2FqVKlbJfWwcAZcqUwerVq5GcnIzTp08jLi4Oo0ePRvny5e0tOAVVx3nz5uHWW2/NVMdq1aohODgYO3bsQIsWLezzd+zYgYCAAPv1bjt27EDt2rWdXmvbTQ979+7Nd1w27o4XAOzatQsdO3ZE69atMyWRwJVrw7I7Xrb3ycSJE91+qalatSpKlCjh1ELmOG5fXmRkZGD27Nno0qVLll9UHMXExODnn3/ONP/QoUOIjo62T3/xxRd47LHHctye63HIq4iICFSqVCnTtXa2addr86zGBI+IAOS9ezSvzp49ixIlShToPh588EGMGDECI0aMwOrVqxEeHo6DBw/mqrUgODgYt912GwYNGoQHHngAp06dynEsPdcP+q1bt2Yqk5cu2ltvvRVr1ji/DsuXL8eIESOwdOlSXHfddVlu484778Rrr72GNWvW2FtjTp8+jW3btmHw4MGZys+cORMVKlRwag1zlZSUhO+//x7vv/9+tvHnZluOdu7ciePHjzu1CtnExMQgJiYGly5dwuTJk51arAqqjlu2bMH48eMzLQsNDUWrVq0wZ84cexcnYAyS26RJE0RGRgIwErClS5fi8uXL9ha5lJQU/P77727vkPXE8Tp06BDatWuHatWqYebMmW67TNu1a4egoCCsXbvWfnNCeno61q5da993XFwcoqOjkZSUlO3dtrYvUlfju+++w8GDB3Od2DZp0gSTJ0/G3r17Ua1aNQBGi+LGjRud7oYvzC7aDh06YP78+XjzzTftx/zLL79EpUqVUKdOnUKJIdfye/GeLz54k4VvY/08x59usnA1Y8YMBaCrVq3SESNGaHh4uL700ku6YsUKXbZsmX7wwQfapUsXVVX95ZdftE2bNjpp0iRdvXq1zps3T+vWrat169a1by+7mywiIiJ01KhRunDhQh00aJAGBwdrcHCwzp0712P1zOpC7WrVqmmfPn2c5nXu3FnLly+vU6dO1cWLF2vz5s312muvzTRm2qVLlzQyMlIHDhyY7b6HDRuW6SJ3Vzlt65lnntEhQ4boV199patXr9Zx48ZpbGysVqtWTc+dO2cv9/nnn+unn36qa9as0c8++0zj4+O1Tp06mepdUHU8evSo2+Xr1q3TwMBAHThwoK5Zs0afffZZFRGnGyy2bt2qQUFBescdd+jixYt10aJF2r59ew0KCsp0o4UnjteFCxe0bt26GhkZqYsXL9ZNmzbZHz/++KPT9gYOHKglSpTQsWPH6vLly7Vr164aGhqqe/bssZeZNWuWBgcH64ABA3TJkiW6cuVK/fjjj7VDhw56/vz5bI/f9u3bdc6cOTpt2jQFoI8//rjOmTNHExMTM5V99NFH9dprr3UaQ85Rr169NDY21j59+fJlrV69utaoUUO//PJLnTt3rtauXVujo6P1woUL9nL5+WzJTdyJiYkaGBjoNG/37t0aERGh999/v65evdp+I8gnn3ySaR9W32RhedJVmA8meL6N9fMcf07w0tLStHr16tq2bVtVVZ02bZrWq1dPw8LC9JprrtFGjRrpe++9p6qq//77rz744INatWpVDQ0N1XLlyul9992nf//9t3172SV4Tz/9tDZs2FBDQkL01ltv1VWrVmnZsmU1Pj7eY/XM6p9EbGys9urVy2ne2bNntX///lqqVCkNCwvT1q1bu71DeP78+QpAN23alO2+69atq+3atcv2tctpWzNnztSmTZtqVFSUhoeHa1xcnA4aNChTQjV16lStUaOGhoaGatmyZbVfv35u7+AsiDq2bt062zLz58/X2rVra0hIiMbFxenMmTMzlVm1apU2a9ZMo6KiNCoqSps3b+72Pe2J47Vv374s7xR1TJBUjSRp8ODBWr58eQ0JCdHGjRu7Tb6WLl2qt956qxYrVkxLlCihdevW1ZdeeinLZMzm1VdfdRtHixYtnMqlpqbqtddeq48++miW2+revbs2bNjQaV5SUpJ26dJFixcvrhEREdqxY0fdtWuXU5n8fLbkJu41a9YogEyv47p167Rhw4YaGhqqsbGx+sEHH7jdBxM8JngewwTItzHB806xsbE6aNAgTU1NdRqpHm6GSfFXrJ9v85X6Va5cWadOnZrn9byxfqmpqfrpp5/ylyyIiLzZ+++/j+DgYCxYsMDqUIj80oEDB3IcTNtXJCUlITg4GH379rU0Dt5kQUSUjUWLFiElJQUAcP3111scDZF/io6OdvqZNV9WsWJFp5s+svsFlYJkeYInIu0BfAAgEMAkVR2eRbluAOYCaKiqW0WkCoA/Aew0i3yvqv0LPmIiKkpuvPFGt/ON3hMiImchISEeuev4alma4IlIIIBxANoASAawRUQWquofLuVKABgIYLPLJvaqas6jiBIREREVIVZfg9cIwB5V/UtVLwOYBaCzm3JvABgB4FJhBkdERETki6xO8KIB7HeYTjbn2YlIPQCVVHWJm/WrishPIrJWRJoVYJxEfoddjERE1irIz2HLr8HLjogEAHgfQG83iw8BqKyqx0WkPoCvRaS2qp5x2UY/AP0A46dwEhMTCzZoC507d47182GFWb+SJUvi+PHj+f7JofxIT0/H2bNnC21/hcmf6wawfr6O9fNeKSkpuHjxYoF89lud4B0A4PjjfzHmPJsSAOoASBQRACgPYKGI3KWqWwGkAICqbhORvQBqAHD6rSBVnQhgIgDExcVpbn8axhclJibm+qdvfBHr5zlnzpzBv//+i+joaISHh8N8fxWowvipMqv4c90A1s/XsX7eR1Vx8eJFnDx5Etdffz1Klizp8X1YneBtAVBdRKrCSOzuA/CAbaGqngZwrW1aRBIBDDbvoi0D4ISqpovIdQCqA3D+JWYicsv2YXLw4EGkpqYWyj4vXbqEsLCwQtlXYfPnugGsn69j/bxTcHAwypUrVyDJHWBxgqeqaSIyAMAKGMOkTFbV7SLyOozRmxdms3pzAK+LSCqADAD9VfVEwUdN5B9KlixZYB8s7iQmJuKmm24qtP0VJn+uG8D6+TrWr2iyugUPqroUwFKXea9kUbalw/N5AOYVaHBEREREPsjqu2iJiIiIyMOY4BERERH5GSZ4RERERH6GCR4RERGRn2GCR0RERORnmOARERER+RkmeERERER+hgkeERERkZ9hgkdERETkZ5jgEREREfkZJnhEREREfoYJHhEREZGfYYJHRERE5GeY4BERERH5GSZ4RERERH6GCR4RERGRn2GCR0RERORnmOARERER+RkmeERERER+hgkeERERkZ9hgkdERETkZ5jgEREREfkZJnhEREREfoYJHhEREZGfYYJHRERE5GeY4BERERH5GSZ4RERERH6GCR4RERGRn2GCR0RERORnmOARERER+RkmeERERER+hgkeERERkZ9hgkdERETkZ5jgEREREfkZJnhEREREfoYJHhEREZGfYYJHRERE5GeY4BERERH5GSZ4RERERH6GCR4RERGRn2GCR0RERORnmOARERER+RkmeERERER+hgkeERERkZ9hgkdERETkZyxP8ESkvYjsFJE9IvJ8NuW6iYiKSAOHeS+Y6+0UkXaFEzERERGRdwuycuciEghgHIA2AJIBbBGRhar6h0u5EgAGAtjsMK8WgPsA1AZQEcAqEamhqumFFT8RERGRN7K6Ba8RgD2q+peqXgYwC0BnN+XeADACwCWHeZ0BzFLVFFXdB2CPuT0iIiKiIs3qBC8awH6H6WRznp2I1ANQSVWX5HVdIqKCcvzIcSTtTkLS7iQc3n8YRw4cwenjp5FyMcXq0IiIrO2izYmIBAB4H0Dvq9hGPwD9AKBMmTJITEz0SGze6Ny5c6yfD2P9fMPmbzdj6filkBMCgdjnf4yPAQABgQGo3ao2mj/UHNdWvtaqMD3KX167rLB+vs3f65dfVid4BwBUcpiOMefZlABQB0CiiABAeQALReSuXKwLAFDViQAmAkBcXJy2bNnSg+F7l8TERLB+vov1826LZi7CmEFjkHY4DQHZdH5kpGfgt1W/Yfvq7ajRrAbuG3IfWnRoUYiRep6vv3Y5Yf18m7/XL7+s7qLdAqC6iFQVkRAYN00stC1U1dOqeq2qVlHVKgC+B3CXqm41y90nIqEiUhVAdQA/FH4ViMifLflyCdpUaIP3H3gfaYfTnJalSZr9ERoRihJRJezLMjIysGPtDrx6x6voeF1HrFuxrrBDJ6IizNIET1XTAAwAsALAnwBmq+p2EXndbKXLbt3tAGYD+APAcgCP8w5aIvKkF3q/gJH3jcyU2IVEh+D5uc9jXcY6rMtYhzdWv4Hl55Zj4YmFGLtxLBq2a2gvKxBc2HcBQ9sPxfsvvl/YVSCiIsrqLlqo6lIAS13mvZJF2ZYu028BeKvAgiMiv/Z8x+exeenmbMs4XmcHANfVuw6fbvs0y/K1m9TGO8vfwZxP52DCkAnQ4woACEAAFgxbgIz0DAweMfjqgyciyoblCR4RkVVySu7c+evHv9BKWmWa/xpeyzSv8R2NcVPnm/DhgA8RnBqMAARg0TuLkJ6RjiEjh+QrZiKi3LD6GjwiIsut0TX2x5Njn3RaVrNhTSw8sRBrdA0a39E4T9vdvHQzevTrgQkbJyAt2OjmDUAAlr27DMMGDfNY/ERErtiCR0RkevaBZ7F15lb79A2Nb8A7y99B8WuKAwCGLxnudj13d/E5tvLd2OBGfPT9R+h/c38EpQZBIFgxagUy0jPw0gcveb4iRFTksQWPiAjAwG4DnZK7WjfXwjsrriR3V6t2vdr4+IePkRZitOQJBCvHrMSktyd5ZPtERI6Y4BFRkffZB5/hl69+sU8Hlw42krtIzyR3NrXia+GTLZ84JXmzX5+NpD+SPLofIiImeERU5H0y+BP73bIZxTMw7ddpiCgZUSD7qvmfmpi0bRIiyhjbT01JxbCew5CWmpbDmkREuccEj4iKvOC0YADGwMVj14xFuYrlCnR/cXXi8OHqDxEcYux317ZdmPH2jALdJxEVLUzwiIhMbR5rgxsb3Fgo+6papyr6vNnHPj3tzWnYlritUPZNRP6Pd9ESUZH0956/naZDokMw9MOhhRpD90HdsXHhRvy2/jekp6VjcKvcD4Dc+I7GWd7VS0TEFjwiKpL6t+5vf54WkIYJ305AQEDhfiQGBgZi8KTByJCMPK+bn0GaiajoYAseERU5bz/1Ni79c8k+3e3Fbrgu7jpLYqkcVxkN72+IbV8Y3bMKxcOjH0avgb2yXMfdL2kQETliCx4RFSnHDx3HqgmrnOY99cZTFkVjeGfaO/bnAsEngz/Bvwf/tTAiIvJ1TPCIqEj5cOCH0MtqdRhOXLuGg9OCMaDjAIuiISJ/wC5aIvIrz3d83i+uTzvy8xFs27AN9W+pb3UoROSD2IJHRH4lr8ld4zsaF1Ak+ZNRwrjhIgABSHg4wdpgiMhnsQWPiPzSGl3jNL12wVokdEkAYHSJTv59MmJviLUgsuz1eaMPpj41FQBwdvdZJC5NRMs7WloaExH5HrbgEZHfy8jIwCsPvWKfbtuzrVcmdwDQa2AvSGnjZ9MEguGPcqw7Iso7JnhE5PfGvjYWAWeNj7sMZKD9Y+0tjih7T4560v48JTkFv2/63cJoiMgXMcEjIr+WlpaGOe/MsU+X+U8Z1G1U18KIctbloS6IqhFln572+jQLoyEiX8QEj4j82vBBwxF0ybjcOB3peGvGWxZHlDujvh5lHz7lh+U/4JfvfrE4IiLyJUzwiMhvXbxwEcs/Wm6frty0MuLqxFkYUe7F3hCLtj3b2qcnvTgJqt41fh8ReS8meETktxL6JyA4NRgAkCZpGDZ9mMUR5U2vV3shKNhoffx9w+9Y8vkSiyMiIl/BYVKIyC+dOXUGG2ZsQDCMBK9mm5qoVLVSocdxNb8bW75KedzZ7058Pe5rAMCIx0ag/X+9+wYRIvIObMEjIr+U0D8BwRlm611AGoZPK9zhRvIzgLK7dTr074B0pAMAgi4GYcwrY646NiLyf2zBIyK/tGX+FgSZH3Hxd8WjdNnShbr/4Us8k1DWqFMDMY1icOiHQwCARRMWeWS7ROTf2IJHRH4p6PKVO2eHjhtqcTRX57kxz0Fh3mBxytpYiMg3MMEjIr8W0zAG5SqWszqMqxLfOB5hMWFWh0FEPoQJHhH5LRHByC9GWh2GR/R8safVIRCRD+E1eETk9Z7v+Dw2L92c5/Vu7ngzoq+PLoCICt99j96Hj575CIEXA60OhYh8AFvwiMjr5Se5A4BuA7t5OBLrBAQEoOWDLZ3mXbxw0ZpgiMjrsQWPiHzGGl2T7fLnHngOW2ZuAQDE1opFvdb1CiOsQvPsu89izaQ1CFLjo3vUS6Pw4qgXLY6KiLwRW/CIyC9cvnwZG+dstE/XaVcHImJhRJ5XomQJXNfsOvv0N59+Y2E0ROTNmOARkV8Y/8Z4BKdd+Vmyh59/2OKICsaQD4bYn8tZwc6tOy2Mhoi8FRM8IvILC8YtsD+PaRBT6AMbF5Za8bWcpueNmWdRJETkzZjgEZHP+2b+N8BJ47lCMXjUYGsDKkRrZq3BicMnrA6DiLwMEzwi8nnjXxxvfx4aHYr6t9S3MJrClZaahkUf8+fLiMgZEzwi8mkH/zmIEzuutGD9d8h/LYzGGjPfm4mUSylWh0FEXoQJHhH5tDEvj0EgjMF/08LS8ODjD1ocUeEJDDfqnXI2BZ+M+MTiaIjImzDBIyKftmn+Jvvz+HbxCAgoOh9rZeqUsT9fPGmxhZEQkbcpOp+EROR3NqzagICzxsdYBjLw5FtPWhxR4erzYh/784vJF7F/334LoyEib8IEj4h81rIpy+zPQ8qHoHrt6hZGU/jadGmD9GLpAIAABOCDFz+wOCIi8hZM8IjIJ2VkZGDP+j326fufut/CaKxTv+OVO4a3LNpiYSRE5E2Y4BGRT/o58Wf8+8+/AICSpUvioacfsjgiawx8ayAykAEACDgfgDVLsv+9XiIqGpjgEZFPWj51uf156wdaIzgk2MJorFOlehWEVQyzT096c5KF0RCRt2CCR0Q+58LZC1g3b519ul2vdhZGY70OfTrYn//zwz+4fPmyhdEQkTewPMETkfYislNE9ojI826W9xeR30TkZxFZLyK1zPlVROSiOf9nEfmo8KMnIiu8/fTbuHThEgAgtlYsatSrYXFE1nr0hUeRJmkAgKCMIEx+d7LFERGR1SxN8EQkEMA4AB0A1AJwvy2Bc/CFqt6oqvEA3gHwvsOyvaoabz76F07URGS19XPX259HVIuAiFgYjfXCi4Wjwk0V7NOOdxcTUdFkdQteIwB7VPUvVb0MYBaAzo4FVPWMw2QEAC3E+IjIy2xO3Aw5bSR0CsUTbz5hcUTewXFMvEvJl3Du9DkLoyEiq1md4EUDcByZWED8WgAAIABJREFUM9mc50REHheRvTBa8BxHMq0qIj+JyFoRaVawoRKRN5iQMMH+PKhsEGr+p6aF0XiP9t3a4/r46wEAly9dRuLsRGsDIiJLBVkdQG6o6jgA40TkAQBDAfQCcAhAZVU9LiL1AXwtIrVdWvwgIv0A9AOAMmXKIDExsXCDL0Tnzp1j/XwY65ezb1d9i93rdyMEIQCAuBZxXnHMrHrtXPdZ7ZZq2POzMTbg7A9mo3j14h7ZD89N38b6FU1WJ3gHAFRymI4x52VlFoAJAKCqKQBSzOfbzBa+GgC2Oq6gqhMBTASAuLg4bdmypadi9zqJiYlg/XwX65e11/AaACB5ezJC0o3kLk3SMHzScJQoWcJTIeZbYb92tuPhus/42vFY9fEqpKelY//2/bg++nrEVI+56v3x3PRtrF/RZHUX7RYA1UWkqoiEALgPwELHAiLi+NtDHQHsNueXMW/SgIhcB6A6gL8KJWoissS8cfPsz8vULuMVyZ03uabMNbi548326XcHv2thNERkJUsTPFVNAzAAwAoAfwKYrarbReR1EbnLLDZARLaLyM8ABsHongWA5gB+NefPBdBfVU8UchWIqBCd3HPS/vy+gfdZGIn3uv7W6+3Pty3bhoyMDAujISKrWN1FC1VdCmCpy7xXHJ4PzGK9eQDmuVtGRP4pSI2PrNTAVNzT5x6Lo/FOXfp0weRnJyMQgQhKDcKKr1agwz0dcl6RiPyK1V20RER5FnNTDAIC+PHlzjWlrkFEbIR9+ovRX1gYDRFZhZ+QRORzuv9fd6tD8Gqte7S2P0/6IYndtERFEBM8IvIpJcqUwN297rY6DK/2yJBHkI50AEBQahCWz11ucUREVNiY4BGRT7mj1x3sns2BazftzDEzLYyGiKzAT0ki8mqpl1Odplve29KaQHzM7fffbn/OblqioocJHhF5tW2rttmfl69SHnEN4iyMxnf0fbYvu2mJijAmeETk1UY+O9L+vFnXZhARC6PxHdeUugbFY6/8VNkXH/BuWqKihAkeEXmt8+fO48gfR+zT5W4sZ2E0vqf1/Vfupv1n6z9QVQujIaLCxASPiLzW5HcnI8hhPPa7e/Lu2bx45LlH7MPZB14OxN5f9lobEBEVGiZ4ROS1Vkxf4TTNu2fzJjIqEq3vvdKKlzgn0bpgiKhQ8dOSiLzS+XPncXrvaavD8Hktu7e0P0+cnchuWqIiggkeEXmlT9/91Kl7lvKnUftGCC8eDgA4sOcAu2mJiggmeETklb6Z/o3VIfiFkLAQNL2rqX164lsTLYyGiAoLEzwi8jrsnvWsqo2r2p9vXLCRgx4TFQHs/yAirzP1/an27tnUoFQEpwVbHJF3aiWtclWufpv6SEc6AhGI4NRgLJuzDB17dCzg6IjISmzBIyKvs3LmSvvzmLoxFkbinRrf0ThP5bet3Ob027RzP57r6ZCIyMuwBY+IvEpGRgbO7Dtjn+7UpxMmbZtkYUTeZ/iS4bkua2vlu7XzrVg1ZhUAYO/3vNGCyN+xBY+IvMrOrTuhKcZQHqHFQ9H9ke4WR+QfHn7mYWTAuPYu8GIgfvnhF4sjIqKCxASPiLzKxoUb7c9b3dMKISEhFkbjPypWrojAUoH26c/e/8zCaIiooDHBIyKvsmHBBvtzx+E96OrVbV3X/vznVT9bGAkRFTQmeETkNQ7+dRD7ft8HAAgODUaDtg0sjsi/9Hy6p/15+vF0HE4+bGE0RFSQmOARkdcYmzDW/rz+7fURHhFuYTT+56YmNyE9PB0AEIAATHlvisUREVFBYYJHRF5j06JN9udSRiyMxH9d1+g6+/N1X6+zMBIiKkhM8IjIK/y992/oKbVPPzjwQQuj8V/39L/H/lxOCNJS0yyMhogKChM8IvIKU96dAoHRapcRkYFa8bUsjsg/dezREWUrlQUAXDhzAb+t/83iiIioIDDBIyKv8P3i7+3PazStYWEk/k1EnO5OdrxrmYj8BxM8IrLc2TNncSH5gn26x+M9LIzG/zkmeBsXboSqZlOaiHwREzwistz0D6cjEMYgvKlBqbit020WR+Tf4lvGo1iJYgCAQ/sOYevarRZHRESexgSPiCz3zcxv7M8r/uf/2bvv8Kiq/I/j7zOZhI7SVAREEURRQZpRVzF0BFcUVIrdddlV2XUt7A93begW1G269rWgLFIUFRUQUIiKLkiRKh1EiiAIKDXJZM7vj4k3hRAyycycKZ/X8+ThnDv3ks8lZPLNufeecyI+n96aoik9I52GZzb0+s//+XmHaUQkGvQuKiJOBYNBdqzY4fV7X9fbYZrUcVK7k7z26v+tdphERKLB7zqAiKS2915/j/RgOgABE2DQrwc5TpScOpvOR3wtbX9asdcze2cycvLIWMQSkSjRCJ6IOPXeK+957don16ZK1SoO0ySfzN6ZYR8zd8rcKCQRkVjSCJ6IuPV9YfOS6y5xlyNJlTUSd0f/O1jy1hIAfA18fPTdR2WO9IlI4tAInog4s2PzDtYtXgeAP93Pzffc7DhRarnuzuu8dmBHgF07dzlMIyKRpAJPRJyZO7XwUmCbi9t4U3dIbHS4sAOBKqGlynz4eP3p1x0nEpFIUYEnIs4UvderIveKSeU1OruR1541cZbDJCISSSrwRMSJ/fv2M2dq4fJkKvDc6D6wu9fevmK7wyQiEkl6yEJEYm54n+GHPal5w+k3OEqT2gb+aiCv3vMqaaSRHkh3HUdEIkQjeCIScxWZhkMjfNFRo2YNqjas6jqGiESYRvBExLn+D/Vn6INDXcdIWbfedytP3v6k6xgiEkEawRMRp4IEGXz7YNcxUtqFl13oOoKIRJgKPBFxyl/fT936dV3HSGkNGjegWetmrmOISASpwBMRp87OOtt1BAHO632e6wgiEkEq8EQkpn7c82Ox/tW/vtpREimqTZc2xfrBYNBREhGJBBV4IhJTrz9TuFpCID3ABV0vcJhGftLmojYECHj9Dyd96DCNiFSWCjwRiamP3vjIazc8q6HDJFJUlapVqNG4htd/6z9vOUwjIpXlvMAzxvQyxqwyxqw1xgwv5fVfG2OWGmMWGWNmG2NaFXnt3oLjVhljesY2uYhUxLbl27x216u6OkwiJXXo2cFrr/x8pcMkIlJZTgs8Y0wa8DRwCdAKGFS0gCvwurX2bGvtOcBjwD8Kjm0FDATOBHoBzxT8fSISpzat3oQ/r3D6zUG3DXKYRkq69rfXem37g2XrN1sdphGRynA9gncusNZau95amwuMA/oW3cFaW/SO7BqALWj3BcZZa3OstRuAtQV/n4jEqS8++KJYv/YxtR0lkdKc3vp0r+3Dx+h/j3aYRkQqw3WB1wjYVKS/uWBbMcaY240x6wiN4P02nGNFJH5UZIkyceezSZ+5jiAiFZQQS5VZa58GnjbGDAbuA8q9KrkxZggwBKBBgwZkZ2dHJWM82Ldvn84vgSX7+e3euZuFMxcW25Ys55usX7tda3cxc+ZMDhw4kJTn95Nk/fr9ROeXmlwXeFuAJkX6jQu2Hck44NlwjrXWvgC8ANCyZUublZVVibjxLTs7G51f4kr28/vX/f8iPy+/2LZkOd9k+tqNYITXTrfpHNxxkJrH10ya8ytNMn39SqPzS02uL9HOA1oYY04xxmQQemji3aI7GGNaFOn2AdYUtN8FBhpjqhhjTgFaAMVv8BGRuDH1v1NdR5AKeOeld1xHEJEKcDqCZ60NGGOGAtOANOBla+1yY8zDwHxr7bvAUGNMNyAP2E3B5dmC/SYAXwEB4HZrbX6pn0hEnNu3aR8ZZLiOIWH6btV3riOISAW4vkSLtXYKMKXEtgeKtO8o49g/A3+OXjoRiYS52XPJyA8Vd/nkk4ZmNEoU+7fuJ+dAjusYIhIm15doRSQFTHh+gtfOOE6jeImg+TnNAcgP5PP1l1+7DSMiYXM+giciyWF4n+HlmgYl/zvdSZEIOvTowNpFawFYN3+d4zQiEi6N4IlIRIQ7x11m78woJZFI6Nizo9deN08FnkiiKfcInjHmeGvt9miGEZHEN8vOKtYf/dRoXv7NywDkpeXxSe4n+Hz63TLenfWzs6hSvQo5B3LYtWUXcz+eS+bFKspFEkU477LfGGPGG2O6RC2NiCSd6eOme+16LeqpuEsQGVUyCNQIeP0Jz00oY28RiTfhvNOuBq4CZhhjVhtj7jbG1ItSLhFJEhsXbfTaF1x6gcMkEq4zLzrTay/JXuIwiYiEq9wFnrX2bOBCYDShNV8fBzYbY8YYYzpFKZ+IJLD1q9bj2x96m7FYrrn9GseJJBxX3HKF187ZlsPBAwcdphGRcIR1rcRa+7m19kbgROAOYC0wCJhljPnKGHOHMaZO5GOKSCKaM3UOBgNAoFqAxic3dpxIwtGpZyfy0vIASCONia9MdJxIRMqrQjfDWGt/sNb+u8io3mtAU+AfhEb1RhljOkQwp4gkoE1LNnnt83qf5zCJVITP56Nei8I7caaNneYwjYiEIxJ3O+8ktITYIcAAVYDrgbnGmHeMMXUj8DlEJMFYa5k/bb7XP6fLOQ7TSEVd0Kfwvsmi91OKSHyrUIFnjEk3xgw0xswCVgC/A3YAdwH1gS6E1pe9DHg6QllFJIF8/dXX7Ny6E4Cax9bkxJYnOk4kFTH49sFYLAC+/T42rN7gOJGIlEdYBZ4xprkx5jFgCzCG0OXZd4Du1trTrbX/stbusdZmW2t7A28BvSKeWkTi3rxp87x2+27t8aVpepRE1OSUJgSqhaZLMRjGPD3GcSIRKY9yv+MaYz4CVgH3AHnAI0BTa21/a+1HRzhsAVC70ilFJOGM+scor906q7W7IFJp9U+r77XnTg1vxRIRcSOcX6k7A9mE5sI7yVr7kLV261GOeQ+4uYLZRCRB7dm1h/1b9nv9k9ue7C6MVFq7ru289p71ewgGgw7TiEh5hFPgnWGt7WqtnWitLddq4dbaZdbaVyuYTUQS1Ljnx+EreHsJZARod0G7oxwh8ez8nufjywh9Pf35fjau0MMWIvEunAJvwNEmNDbGXGSMeaCSmUQkwc2aWLge7QmtTnCYRCIhPSOdiy67yOsXvb9SROJTOAXeQ0DWUfbpBDxY0TAikhy2Liu8e+Piyy92mEQipUOPwqlN50+fX8aeIhIPIv1YWzqgmzNEUtjS+Uvx5/gBCBJk0K2DHCeSSOjYs6PXXvzxYnIO5jhMIyJHE+kCrx2hiY9FJEWNf2681/bV8VHvuHpl7C2J4viTjuek008CIPdQLtMmaFULkXjmL+tFY8zMEptuNMZklbJrGtCE0HJlYyMTTUQS0cKPFnrtFpktHCaRSKt2YjVYGWqPfWYsl91wmdtAInJEZRZ4FL/nzgInF3yUFAS+B8YDd0Ygl4gkqL3f7MVf8NbS55o+jtNIJLU8ryWrZq4CYPPSzY7TiEhZyrxEa631/fRBaJ3Zh4puK/Lht9Yeb60dbK3dEZvoIhKP/MFQcRcwAfoMVIGXTAbdOshbtsx/0M+6FescJxKRIwnnHrybCC1LJiJyVDUa18DvP9pFAkkkJzQ+AVvLev2xz+qOHJF4Ve4Cz1r7qrV2STTDiEjy6DGgh+sIEgXN2jfz2l988IXDJCJSliP+el1kUuMvrLWHjjbJcVHW2k8qnUxEEtrg2we7jiCV0Nl0LtYfwYjD9tm7Zi//1/v/eHTKo7GKJSLlVNb1k2xCD1acAawu0i+PtEqlEpGE1qh5I044WStYJKLM3pnMnTK33Pt/MVWjeCLxqKwC72FCBd3OEn0RkTK1797edQSpoJGTRx62LTs7m6ysLK/fvWF3AtsCMUwlIuE6YoFnrX2orL6IyJF06N7h6DtJwjrzwjNZ/OZi1zFEpAyRXslCRFLQ12u/9toWyxnnn+EujETdFTdfUayfc0jLlonEGxV4IlJp454d57VtDUv9E+o7TCPRdlHPiwj4Cy/RLv1sqcM0IlKasp6iLblMWXlZa23XCh4rIglozpQ5Xrtp26YOk0gs+Hw+Lr3uUj545QMAln+2nA5ddVleJJ6U9ZBFVgX/Tj2IIZJidq7dSTrpAHS7upvjNBILHbp38Aq8BTMWcMMDNzhOJCJFlfWQhS7fishRzZk1h/RAutfvf1N/h2kkVtp1bee1v5rzFQf2HqB6reoOE4lIUSriRKRS3nzxzWL9GjVrOEoisVTnuDpeOz+Qz8KPFjpMIyIlqcATkUpZ+rFusBd44qEnXEcQkSK0VJmIVFhubi4Hth7AX+btvJIKtq3Y5jqCiBShpcpEpMLeG/MefqviTsCf62fJvCW07tjadRQRQUuVicgRDO8zPKw1SUUmPD9BBZ5InNBSZSJSqooUd5m9M6OQRBLFwg/1oIVIvNC1FREp0yw7q9TtB/cfpG/dvuTl5gHw5tY3qdewXiyjSZzZ+81egsEgPp+e3xNxrULfhcaYi4wxvzXG3F/w50WRDiYi8W3p7KVecXfymSeruEthARNatsxv/cx4e4bjNCICYY7gGWN+BrwMNP9pEwX35Rlj1gA3W2s/j2hCEYlLRS/Hte/W3mESca1GoxrkbM4B4L3R79Gzf0/HiUSk3CN4xpj2wAygBfAJoYcubi3481PgNGCGMabdEf8SEUkaX0z7wmurwEttrS8ufLBixecrHCYRkZ+Ec4n2z4RG/Ppaaztba0dYa58v+DMLuALIKNhPRJLYuhXr2LB0Q6hjoHUnPTmZyvrfUrg8Xd6OPPbv2+8wjYhAeAXeBcBb1tr3SnvRWjsJeLtgPxFJYuOeG+e1bS1LjdpaniyVZWZlkucP3Y+ZRhofv/ex40QiEk6BFwTWHmWfNYQ5V54xppcxZpUxZq0xZngpr99ljPnKGLPEGPORMaZpkdfyjTGLCj7eDefzikjFFb08e3Lbk90Fkbhx3iXnee3tK7c7TCIiEF6BNx9oc5R92gBfHGUfjzEmDXgauARoBQwyxrQqsduXQAdrbWvgTeCxIq8dtNaeU/BxWXk/r4hUXDAY5Pu133v97ld3d5hG4kWfa/t47QUfLnCYREQgvALvPqC7MebW0l40xtwOdAXuD+PvPBdYa61db63NBcYBfYvuYK2dZa09UNCdAzQO4+8XkQibmz2X9Px0APLJp9+N/RwnknjQrkvh83Ur5q5g/4+6D0/EpSNOk2KMeaCUzTOBp4wxvyP05Ox24HjgQkJP134A9ADKOwV+I2BTkf5moKyp8H8BTC3Sr2qMmQ8EgJHW2nfK+XlFpILeeuktr51xXAbVqldzmEbixTH1j6FF2xas+XINwfwgiz9ezAU/1y3ZIq6UNQ/eQ2W81qLgo6RLgF7AI5XIVCpjzLVAB+DiIpubWmu3GGOaATONMUuttetKHDcEGALQoEEDsrOzIx0tbuzbt0/nl8Di9fxKZpo3fR4GA0CD08r/PRWv5xcJyXxucPTz++m1+qfVZ82XawB44qEnyK2VG4N0lZfqX79El+znV1FlFXidY/D5twBNivQbF2wrxhjTDfgjcLG1Nuen7dbaLQV/rjfGZANtgWIFnrX2BeAFgJYtW9qsrKzInkEcyc7ORueXuOLt/EYwAqBYpry8PPK/z8df8NZx0103lTtzvJ1fJCXzucGRz6/k/5HVc1bzv/H/A2Dr8q0J82+Sql+/ZJHs51dRRyzwrLWxeM59HtDCGHMKocJuIDC46A7GmLbA80Ava+13RbbXAQ5Ya3OMMfWBn1H8AQwRibApE6bgt6G3jYAvQLe+3Rwnknhy5S1XMubeMfjw4c/x89WXX9Gqbcnn5kQkFpyuCG2tDQBDgWnACmCCtXa5MeZhY8xPT8U+DtQE3igxHcoZwHxjzGJgFqF78L6K8SmIpJQpY6Z47Von1dKi8lJM3fp18R1b+H9i/PPjHaYRSW1hrUUbDdbaKcCUEtseKNIudYigYM3bs6ObTkSK2r1ut9du11WrEsrhTu1wKus+DN0po+lSRNwJ69dvY0xDY8zTBZMSHyyYaLjkRyBaYUXEnZyDOezZuMfr3/i7G92FkbjVc2BPr/3Dhh8IBoMO04ikrnIXeMaYRoQmO/4VsB+oAnxDaPWKfMAAiwlNnyIiSWbZ58vIywktR9WkZROan9XccSKJR5ddcxkBQr/n+4N+Pp6qZctEXAhnBO8B4ARCDzv8tKLFK9ba04FmhO6jqwZo1lORJLTww4Veu3239g6TSDyrUrUK1RoWzo04adQkh2lEUlc4BV5P4ANr7YclX7DWbgauIlTgjYhQNhGJI0Xvp1KBJ2U588Izvfby2csdJhFJXeEUeCcARb9T8wkVdABYa/cBMyix1JiIJL6N6zayav4qAIzPcE7WOY4TSTy7/KbLvXbOthxyDuWUsbeIREM4Bd6PQEaR/m5CS40V9QPQoLKhRCS+jHtunNfOr5ZPzWNrOkwj8e6inheRlxa6XzONNN55TatIisRaOAXeRoqvOrEY6GKMqQ5gjPERWod2c+TiiUg8mDNljtdu0qZJGXuKgM/n46TWJ3n9/Vv2O0wjkprCKfA+AjobY9IL+q8CJwKfG2MeBz4DzgQ0s6VIktmxZofX7naVVq+Qo7vp7pu89uLsxQ6TiKSmcCY6fonQZdn6wLfW2v8aY9oDvwFaF+wzDvhzZCOKiEvzZ88nPS/0e10++fS/ub/jRJII2nctfBDnq/99xcF9B6lWs1oZR4hIJJW7wLPWrgEeLbHtTmPMXwhNk/K1tXZ7hPOJiGMTX5zotf31/NSqXcthGolHnU3nMl8P5AXoXas3mb0zGTl5ZIxSiaS2Si8kaa3dYa2dq+JOJDktmrXIa7c8r6XDJBJvMntnhrX/3Clzo5REREqq0Fq0xpgmQFvgGEJPzn5prd0UyWAiEh/2bdqHv+Ct4tLrLnWcRuLJ0UbjJr4wkad+9VSM0ohIUeGuRdvCGDMD+Bp4GxhV8OfXxpgZxpjTIp5QRJzy21BxFzABevbveZS9RQp1uqwTQbQWrYgL5R7BM8Y0Bz4H6gHrgNnANkITIF8IdAVmG2MusNaujUJWEXGoZpOa+P0VGvSXFNXghAaY2iY0i6qIxFQ4I3h/JVTc3QG0tNbeZK2911p7E9ASuJPQE7Z/iXxMEXGtTVabo+8kUsIp7U9xHUEkJYVT4HUFplhr/22tLTbmbq0NWmufAD4ANEmWSBIa8OsBriNIAuoxoEexfjCoS7YisRBOgZcBLDrKPl8C6UfZR0QSTKPmjWh7flvXMSQBXX7d5eST7/U//+hzh2lEUkc4Bd5ioPlR9mkOLKl4HBGJR+27tT/6TiKlqFa9GhnHFy5j/vbLbztMI5I6winw/gL0M8ZcUtqLxpg+wBVoJQuRpNOuWzvXESSBnfmzM7320k+WOkwikjqO+EicMeb6UjZPBd43xnwEfAJsB44HLga6AO8RetBCRBLY1m+2em1jDG076/KsVNxlN1zGkrdCF3cOfnuQ3NxcMjIyjnKUiFRGWXMejAJsiW2m4M9ulP4wxWXAz4HXKp1MRJwZ++xYr51RL4PadWs7TCOJrvOlnfkTfwJC8yq+P/Z9+t3Qz3EqkeRWVoF3U8xSiEhc+Xxy4Y3w9ZrXc5hEkoHPV/xuoA0LN8ANjsKIpIgjFnjW2ldjGURE4sd3q77zlifr3K/sheRFwrVl2RbXEUSSXlhLlYlI8ls0dxH+3MLf/a7+5dUO00gyWjZ7GYcOHHIdQySphb3ukDGmOtAPaAscC/wALATettbuj2w8EYm1N//zZrF+7WN1/51EVl5uHss+W0aH7h1cRxFJWmEVeMaY3sCrQF0KH7iA0MMY/zTG3GStfT+C+UQkxhZ+tNB1BEkBCz5coAJPJIrKfYnWGNMOeIvQqN0Y4GbgkoI/xxRsf9MYoxlRRRJUMBhk7zd7XceQFDD+2fGuI4gktXBG8P5IaKTuImvtnBKvjTLGPA1kA38A+kcmnojE0oy3Z+APhn3nhki5BQniw4fda1m/aj3NWjZzHUkkKYXzkMVFwBulFHcAWGvnAm8W7CciCejd1951HUGSXa3C5thnxh55PxGplHAKvGOATUfZ5xtAd2SLJKiVn690HUGSXLP2hSN2cz+Y6zCJSHILp8DbCpx7lH06AN9WPI6IuJKbk4v50Rx9R5FK6DGwh9fetW4XwWDQYRqR5BVOgTcF6GKMGW6MSSv6gjHGZ4y5m9DyZVMiGVBEYmP558vJz80HoFHzRo7TSLLqd0M/8gn9P0vPT+fTaZ86TiSSnMIp8B4BtgF/BtYaY14zxjxqjHkVWAM8VvD6nyIfU0Sibf6M+V67fXc9DC/RUaVqFaqcUMXrv/3y2w7TiCSvchd41tptwIXAh0BT4FpgGHAdcErB9guttbpEK5KAFsxY4LU1P5lE01kXneW1l89e7jCJSPIKaz4Ea+0GoKcxphGhlSyOIbSSxZfWWi0uKJKgdm3fxeoFq4HQwvBtO7d1nEiS2RU3X8GiNxYBkLMth4MHDlKtejXHqUSSS7kLPGPMemCqtfb2gmJOBZ1IghneZzhzp5T95GIwGOTndX4eo0SSii7scSF5aXmk56eTRhpvv/o2g28d7DqWSFIJ5x68BoRG60QkQR2tuCsps3dmlJJIKvP5fNQ9ta7XnzO11OlVRaQSwrlEuxw4NVpBRCR2ZtlZXjsYDNKpSifSA+kA3Pzvm7lu6HWuokmK6HtjX/77h/8CEPxeU6WIRFo4I3hPAj83xrSOVhgRib05s+Z4xV0++Vx585WOE0kquPKXV2JMaN7FFXNXsO+HfY4TiSSXcEbwNhN6UvYzY8zzwDxC06LYkjtaaz+JTDwRibaJL0702hnHZ+hmd4mJY+ofQ/O2zVmzcA3B/CCLshdxYd8LXccSSRrhFHjZhIo5A9xFKYVdEWllvCYicWTpx0u99lkXnlXGniKR1aF7B9YsXAOEpulRgScSOeEUeA9TdlEnIgkm51AOB789iL/greDymy93nEhSSfvukWf0AAAgAElEQVTu7Rn76FgApo+fzh1P3eE4kUjyKHeBZ619KIo5RMSBd0a/4xV3eWl5dOrVyXEiSSVnZJ5BkCA+fBzYeYCFny+k3QXtXMcSSQrlKvCMMScBHQmN4M2z1m6KaioRiYkPxn7gtes0q4PPF85zVyLh62w6F+v7ijzrd/fP7i72WmbvTEZOHhmTXCLJ5qjv5saYvwHrgQnAG8AGY8zj0Q4mItG3YcEGr31uz3MdJpFkV5E5FcOdt1FECpU5gmeMGUThAxUrCT1g0RK4yxiz0Fo7trIBjDG9gCcIPZjxorV2ZInX7wJuAQLADuBma+3GgtduAO4r2PVP1tpXK5tHJFXs+2Ef7C3sD/z1QHdhJOkdaSRuyoQpPD4gNGYQMAFm5c7C7/cfNtInIuE52gjeT4VVN2vtmdbaVkBPIAj8orKf3BiTBjwNXAK0AgYZY1qV2O1LoIO1tjXwJvBYwbF1gQeBTOBc4EFjTJ3KZhJJFUs+WYKxoXnIjj/1eFqc2cJxIklFPfr1IGACAPitn8njJztOJJIcjlbgtQYmWVs47b219kNgEnBOBD7/ucBaa+16a20uMA7oW3QHa+0sa+2Bgu4coHFBuycww1q7y1q7G5gB9IpAJpGUMH/GfK+d1S/LXRBJaX6/n1on1fL6k0erwBOJhKMVeHUIXZotaSVwbAQ+fyOg6AMbmwu2HckvgKkVPFZEilgwY4HX7tC9g8MkkuradSt8cnbNF2scJhFJHkd7itYH5JWyPY/Q/XgxY4y5FugAXBzmcUOAIQANGjQgOzs78uHixL59+3R+CSyW5zdp/CS+WfkNAP4MP7uDu6P+uZP565fM5wbRP79TO57KZy99BkBwd5BJb0/yXovFv6u+fokt2c+vosozTUo0JzfeAjQp0m9csK0YY0w34I/AxdbanCLHZpU4NrvksdbaF4AXAFq2bGmzsrJK7pI0srOz0fklrlic3whGAMVXr2hzcRu69+we1c8Lyf31S+Zzg+ifX1ZWFi/f8TL+HD8+fGxcvLHYa9Gmr19iS/bzq6jyTHr1kDEmv+gH8ABAye0FH4EwPv88oIUx5hRjTAYwEHi36A7GmLbA88Bl1trvirw0DehhjKlT8HBFj4JtInIUn777qdc+VP2QwyQiIY3OKrzD5pO3tZy5SGWVp8AzYX6Ue6ZUa20AGEqoMFsBTLDWLjfGPGyMuaxgt8eBmsAbxphFxph3C47dBTxCqEicBzxcsE1EjuLAlgNeW8uTSTzoPrBwFNm/N5xVNEWkNGV+F1lroz6tvbV2CjClxLYHirS7lXHsy8DL0UsnkpyKLk/W5dIujtOIwHVDr+ONB94g52AO2zdsdx1HJOFpXSKRFFa3WV0tTyZxIaNqBm0ubuM6hkjS0Du7SAo7r895riOIeDr00HQ9IpGiAk8kRVks1wy9xnUMEU/Hnh1dRxBJGirwRFKUrWFpempT1zFEPE3PaEpGrQzXMUSSggo8kRR1cvuTXUcQKcYYQ5WGVVzHEEkKKvBEUkQwGCzW7zmwp6MkIkd2fu/zXUcQSQoq8ERSxMdTP/baAQL0v6m/wzQipRs8dDC2yAJKG9dtLGNvETkSFXgiKWLn6p1e+8QzT6RKVV0Kk/jT9NSm2BqFBd6Yp8Y4TCOSuFTgiaSI+dPne+1rf3utwyQiZSt6f+icyXPcBRFJYFoPRiTBDe8znLlT5oZ1TMcemo5C4levwb144ZMXANi9fjfBYFATcouESd8xIgku3OKuao2qnHDyCVFKI1J5/W7o57X9+X5mvT/LYRqRxKQRPJEkMcse+Yfg/YPvZ/bY2QBccvMlsYokUiEl7w99++W36XpZV0dpRBKTRvBEUkD2W9le+7jTj3MXRKQCvpr9lesIIglHBZ5Iklu+cDn+nNBgfZAg3fp3c5xIJDzmB0POwRzXMUQSigo8kSQ39pmxXtt3rI/6x9d3mEYkfMFAkCWfLnEdQyShqMATSXJFp0dpeX5Lh0lEKu6LqV+4jiCSUFTgiSSxnEM57N+03+tfccsVDtOIVFy4T4uLpDoVeCJJ7I2X3sBf8LB8Xloe3S/v7jiRSHiqVq8KwKbVm9iybovjNCKJQwWeSBL7YMwHXrtei3qaLFYSTouOLbz23+/9u8MkIolF7/YiSWzjl4ULtXe6vJPDJCIV4z++cLrWxdmLHSYRSSwq8ESS1LIFy/AfKpwe5drfaP1ZSTwDbhvgtQM7AuzZtcdhGpHEoQJPJEmNeWqM1/bV8XH8icc7TCNSMZkXZxLICADgw8frz7zuOJFIYlCBJ5KkDm4+6LVPv+B0h0lEKqfhWQ299sw3ZjpMIpI4VOCJJKFAXoC1X6z1+sNGDnOYRqRyul1duPrKthXbHCYRSRwq8ESS0LLPl7H/x9D8d8efdDynnHmK40QiFTfo1kHkkw9Ael46s2fMdpxIJP6pwBNJQkVn/c/snYkxxmEakcqpVbsWVY6v4vXfeO4Nh2lEEoMKPJEk9L/3/+e1z73kXIdJRCKjTZc2XnvZJ8scJhFJDCrwRJLM4i8W8/XyrwHwpflo16Wd20AiETDo9kFeO7AzwK6duxymEYl//qPvIiKJ5PWnCqeRsMdYqtWs5jCNSOV0Np0P2+bDR/8G/Ytty+ydycjJI2MVSyTuaQRPJMl8+eGXXrvVRa0cJhGpuMzemWHtP3fK3CglEUlMGsETSSL79+3n0LeHSCMNgCuHXOk4kUjFlDYat3DmQu7uejcADU9pyJh1YzDGlDrKJ5LqNIInkkTGvzDeK+7y/Hl06qX1ZyV5nH3h2d4tB99u+JZNqzc5TiQSv1TgiSSR6WOne+3jTj8On0/f4pI80jPSad+tvdfXZVmRI9O7v0gS2bJ0i9fO6p/lLohIlBS9N2/c0+McJhGJbyrwRJLEgs8W4M8J3VYbJMi1Q691nEgk8pp1aOa1d67byfat2x2mEYlfKvBEksTof4322v76furWr+swjUh0tGrbikDVABCaLuXVf73qOJFIfFKBJ5Iklsxa4rXP6XqOwyQi0XVy+5O99qdvf+ouiEgcU4EnkiTsbuu1r7vzOodJRKLrspsu89p71u1xmEQkfqnAE0kWwdAfJ552IudkagRPktcVN1xBwBe6TOu3ms5VpDQq8ESSTNcBXV1HEIkqv99PnVPruI4hEtdU4IkkmQt+foHrCCJRd3H/i11HEIlrKvBEkkjdE+pyWvvTXMcQibob77yR4E/3JYjIYVTgiSSRdj3aafUKSQn1jquHv4HuvxM5Ev0kEEki1RtXdx1BJGbadm3rOoJI3FKBJ5LA5mYXrsUZJMgNd97gMI1IbJWcDmj/j/sdJRGJPyrwRBLYmCfHeO3049K1eoWklDbntqH5Oc29/vzp8x2mEYkvzgs8Y0wvY8wqY8xaY8zwUl7vZIxZaIwJGGOuLPFavjFmUcHHu7FLLRIflmYv9dptu+lylaSe839+vtf+/L3PHSYRiS9OCzxjTBrwNHAJ0AoYZIxpVWK3b4AbgddL+SsOWmvPKfi4rJTXRZLW1m+2Etxd+BTh9Xde7zCNiBtFpwWaO2Uu+fn5DtOIxA/XI3jnAmutteuttbnAOKBv0R2stV9ba5eAnocXKWrUP0fhK/ItfHaHsx2mEXGj6LRAP+z8gWkTpjlMIxI/XBd4jYBNRfqbC7aVV1VjzHxjzBxjzOWRjSYS3z6b9JnrCCLOlZwW6L9P/NdREpH4kuiTCDW11m4xxjQDZhpjllpr1xXdwRgzBBgC0KBBA7Kzsx3EjI19+/bp/BJYOOeXl5vHj1//iL/It3C8/9sk89cvmc8NEuv8Ni7cGHbWRDq/itD5pSbXBd4WoEmRfuOCbeVird1S8Od6Y0w20BZYV2KfF4AXAFq2bGmzsrIqlziOZWdno/NLXOGc3+inRh+2yHq8/9sk89cvmc8N4v/8RjDCa2fkZVCNamRmZZb7+Hg/v8rS+aUm15do5wEtjDGnGGMygIFAuZ6GNcbUMcZUKWjXB34GfBW1pCJx5PN39bSgyJHoMq2I4wLPWhsAhgLTgBXABGvtcmPMw8aYywCMMR2NMZuBq4DnjTHLCw4/A5hvjFkMzAJGWmtV4EnSs9ayd8Ne1zFE4tay7GWuI4g45/oSLdbaKcCUEtseKNKeR+jSbcnjPgf02KCknK+Xf82WtaE7GarVrMbBfQcdJxKJM3ugs+lc5i6ZvTMZOXlkjAKJxJ7rS7QiEqZP3/7Ua2f2Lv99RiLJqiLfB3OnzD36TiIJzPkInoiE59O3Cgu8i664iOwJ2e7CiMSBn0bibvv5bax4fwUAacel8eH2D0vd/2ijeyLJQCN4Iglk3qfzWLtoLQDpGekawRMp4oa7b/Daed/lsX3LdodpRNxSgSeSQEb9bZTXNvUMNWrXcBdGJM5kZmUSqBoAwIePFx970XEiEXdU4IkkkOXZy712ux7tHCYRiU8tL2zptfdv3O8wiYhbKvBEEsSqZavgx1DbYrnl/25xG0gkDv3hH3/w2os+WkTuoVyHaUTcUYEnkiBeGvkSBhPqHAOnnnGq20AiceiUs06hUfPQkuYH9x1kwYcLHCcScUMFnkiCmP/BfK/duktrh0lE4pcxhguvuNDrF51WSCSVqMATSQBbNm4h//t8r3/TsJscphGJb536dfLaH0/8mJxDOQ7TiLihAk8kAbz46Iv4Cr5d86vn0/b8to4TicSv0889nYxaGQAc+OEArz/7uuNEIrGnAk8kAXz+7udeu+XPWpaxp4j4fD5qNC2cQmjyqMkO04i4oQJPJM7t2bWHg1sK15sdfMdgh2lEEkPv63t77W3LtxEMBh2mEYk9FXgicW7MU2NIIw2AQEaAzn20zJLI0Vxz+zUETGjS4/T8dN4Z/Y7jRCKxpbVoReLM8D7Dj7gQuj/Xr3U0RcqhWvVqHNPsGPavC012PPG5ifS7oZ/jVCKxoxE8kThzpOKuLFqTVuRwXa7u4rW/WfCNLtNKStEInkicmmVnMX/GfIb1GAbAcU2OY9zGcRhjHCcTSQw333Mz7/z1HdJIw5/nZ+Z7M+nWt5vrWCIxoRE8kTg2a/wsr31Rv4tU3ImE4di6x1KtUTWvP/rvox2mEYktFXgicWr/vv1Mf3261+88QPfeiYSr6PfN+jnrdZlWUoYKPJE49crfXyFwMPQUoKlmaHVeK8eJRBLPkHuHkE9oFRh/np+pb0x1nEgkNlTgicSpD177wGsfd+ZxujwrUgF169elZtOaXn/17NUO04jEjgo8kTj14/ofvfaA3wxwmEQksQ17fJjXnjd5nsMkIrGjAk8kTv00uXGeP4++1/Z1nEYkcf3ssp9R45jQ0mXfbvjWcRqR2FCBJxLnTu54Mj6fvlVFKiqjSgYXXn6h6xgiMaWfGiJx7po7r3EdQSTh6Sl0STUq8ETiWCAjQM/+PV3HEEl47bu1J6NGhusYIjGjAk8kjp16/qm6PCsSAf50P1UbV3UdQyRm9JNDJI5s37q9WP/6e653lEQk+Vx686XF+rm5uY6SiESfCjyROPLSoy957UDVAF0u7VLG3iISjut/ez0BE/D6rz/zusM0ItGlAk8kjuzbsM9rt+3R1mESkeRTpWoVGpzZwOtP+s8kh2lEoksFnkicOLTvEPM+KJyE9f/+/n8O04gkp8uHXO61d67YSc6hHIdpRKJHBZ5InFg5eyWBvMLLR42aN3KYRiQ5Db51sNf2Wz+v/PMVh2lEokcFnkicWDZzmesIIknP7/cX6095ZYqjJCLRpQJPJA6sXraadfPXuY4hknJ2r9nNgX0HXMcQiTgVeCJx4N/3/xus6xQiqcePn8mvTnYdQyTiVOCJxIHF0xa7jiCSsvau3es6gkjEqcATcWzaxGmkHUwDIEjQcRqR1LN5yWZ2f7fbdQyRiFKBJ+LYqEdHee1qTaq5CyKSYs6+8GwAbNDy0diPHKcRiSz/0XcRkcoa3mc4c6fMPep+OZs0J5dIrPS4vgdLZy8FYPpr07nyjisdJxKJHI3gicRAeYq7ojJ7Z0YpiYj8JOuqLNKrpAOwZuEa5n8833EikcjRCJ5IDM2ys4r1e5/Sm4NfHwSgavOqTF0z1UUskZT08zo/L9YfljWs1P0ye2cycvLIWEQSiRiN4Ik4sn3rdvZ9Xbj2bOdBnR2mEUkd4Y6QhzsCLxIPNIIn4si/H/g3aYSeng1UCdAhq4PjRCKpoeho3MEDB+leszvpNnSpdtBfBzFk+BDv9c5Gv3hJYtIInogjcycVjgqc1e0sfD59O4rEWrXq1ah1ai2vP+mFSQ7TiESOfqKIOLBt4zYCOwNef+jDQx2mEUltWQOzvPbeDXvZvnW7uzAiEaICT8SBD8d86LU79uzIme3OdJhGJLV17NyRQJXQL1xppPHUg085TiRSec4LPGNML2PMKmPMWmPM8FJe72SMWWiMCRhjrizx2g3GmDUFHzfELrVIxVlrmf7adK/f4/oeDtOIiM/n46yuZ3n92RNnO0wjEhlOCzxjTBrwNHAJ0AoYZIxpVWK3b4AbgddLHFsXeBDIBM4FHjTG1Il2ZpHKWjlvJZtWbQKgWs1qXHj5hY4TicjQR4ZisQDY3ZYv//el40QileN6BO9cYK21dr21NhcYB/QtuoO19mtr7RI4bJHOnsAMa+0ua+1uYAbQKxahRSrj8bsf99oXX3UxVatXdZhGRADObHcmvnqhH4kGw1P36zKtJDbXBV4jYFOR/uaCbdE+VsSJHdt2sHb2Wq/fpkcbh2lEpKiic1Guyl5Fbm6uwzQilZP08+AZY4YAQwAaNGhAdna220BRtG/fPp1fnBt24zBv7rtcfy4Zx2V455QM51eWZD6/ZD43SJ3za9+zPdOfno7f+knPT2fUP0Z5+yTy+afK10+Kc13gbQGaFOk3LthW3mOzShybXXIna+0LwAsALVu2tFlZWSV3SRrZ2dno/OLTCEYAsH72eq/AO6f3OXTp0sXbJ5HPrzyS+fyS+dwgtc5v7W/W8vaTbwOw+YvN3j6JfP6p9PWTQq4v0c4DWhhjTjHGZAADgXfLeew0oIcxpk7BwxU9CraJxK20/aHiLkiQux+723EaESnp8lsv99qfvfuZwyQileO0wLPWBoChhAqzFcAEa+1yY8zDxpjLAIwxHY0xm4GrgOeNMcsLjt0FPEKoSJwHPFywTSTuVW9anWYtm7mOISIlnHT6SbS5OHRvbDC/5LN9IonD9SVarLVTgCkltj1QpD2P0OXX0o59GXg5qgFFomDgnQNdRxCRI7h0yKUs/nix6xgileL6Eq1IyglkBLjuN9e5jiEiR9CpXyfSq6e7jiFSKSrwRGKsda/W+Hz61hOJVxlVM6hzhubNl8SmnzIiUTZ5/GSvrYcrRBLDrY/cWqy/fOFyR0lEKkYFnkiUvf/C+167RtMaerhCJAFkXZKFPcZ6/X/+3z8dphEJnwo8kSg6uO8g38z7xutff+/1DtOISDi6XFM4T+XKWSu1soUkFBV4IlE0c/xMDuw94PUHDBngMI2IhON3f/6d107PT+fFx150mEYkPCrwRKKo6OVZAGOMoyQiEq7ax9Yu1n/nmXccJREJnwo8kShZtWAVK79Y6TqGiERI7re5LJm3xHUMkXJRgScSJfcMvMd1BBGJIIPh0d8+6jqGSLmowBOJgq8WfcWPa390HUNEImzzF5s5sO/A0XcUccz5UmUiyWjkb0biK/j9KVgriG+vfpcSSQa+oI8+tfoc8fXM3pmMnDwyholESqefOiIRtmfXHjZ8tsHrX/LLSxymEZHKyOydGdb+c6fMjVISkfBoBE+kAob3GV7mG7m/yLfWtH9Mi0UkEYmCn0bjDuw9wNWNr2b/j/tD26eMJPOS4sVfZ9M55vlEjkQjeCIVUJHf0sMdCRCR+FG9VnUu+UXhaPyb/3rTYRqRo9MInkglzLKzivVfGPkCY+8dC0A++Yz9eiyNmjZyEU1EIqzfb/rx1hNvEQwGmT99Ph9O+pBufbu5jiVSKo3giUTQ+H+M99oNWjdQcSeSRBqe0pBjTj3G6/97+L8dphEpmwo8kQjJnppNcEcQAIvlrr/f5TiRiERavzv6ee09K/ewftV6h2lEjkwFnkiEPDHsCa+dfnw6P+v2M4dpRCQaBt86mPzq+QD48PGXoX9xnEikdCrwRCLgx10/sn/tfq8/6PeDHKYRkWjx+Xx0ub6L1181cxX79+0v4wgRN1TgiUTA5P9MJi8nD4DGLRtz4+9udBtIRKJm2OPDCPgCAPiDfh4f9rjjRCKHU4EnUkm5h3J568m3vP41w6/B59O3lkiyqlGzBi27tPT6H436iGAw6DCRyOH0U0ikkqa+MpWdW3cCUK9hPboM6nKUI0Qk0d33zH3kE7oXz3/IzxP3P3GUI0RiSwWeSCUcPHCQ/9z/H68/YNgAMqpkOEwkIrFwcouTObH9iV7/7SfedphG5HAq8EQq4ZHbH2H/96EbrKvUqsKlQy51nEhEYuWBFx8gSOjSbNr+NMdpRIpTgSdSCZ+M+cRrn3TBSVSrUc1hGhGJpVbntKL+2fVdxxAplQo8kUpIz0sHIGACPPziw47TiEisPfTSQ6T5NXon8UcFnkgENL+4OSc0PsF1DBGJsbM7nk2vm3q5jiFyGBV4IpWUTz4Pv6zRO5FUNXj4YHxphT9Ol/9vucM0IiEq8ETCVHK+q5POP4kmpzRxlEZEXDux2Yl0u6ab13/s9sccphEJUYEnEqYnH3zSa+eTz4iXRjhMIyLxYPC9g732N19+w6T/TnKYRkQFnkhYgsEgb/2zcNWKhu0bcuoZpzpMJCLxoOnpTYv1n/79046SiISowBMJw/N/fb7YfFcPvvigwzQiEq/yvs1j6ptTXceQFKYCT6ScgsEgH/3no2LbWp3TylEaEYl3f7vtb64jSApTgSdSTh+N/YjvN37vOoaIxDmLBSC4I8iof41yG0ZSlgo8kXLIzcnl5ftedh1DRBJAzVNreu2X73v5sCfvRWJBBZ5IOUx6ZhLbvt4GQO16tR2nEZF49sjoR4qtUTvy7pGOE0kqUoEnchRbNm5h1IhRXv+6+69zF0ZE4l7b89vS6NxGXn/KU1PYv2+/w0SSilTgiRzFsAHDOPDDAQAaNGnAZb++zHEiEYl3j457lIAJAJAeSOePN/3RcSJJNX7XAUTixfA+w5k7ZW6Z++zYtIOeVXvGKJGIJKompzTh7D5ns+L9FQCsmraK/T/up0btGo6TSarQCJ5IgaMVdyVl9s6MUhIRSQYjR4+k2rHVADi09xDjHx/vOJGkEo3giZQwy84CYPrb0/lLv79gMABc89g13DLsFpfRRCQBdDadS90++k+jGf2n0cW2ZfbOZORkPYQhkacRPJEjeOzXj3nFnalvVNyJSJkqMqof7pUDkfLSCJ5IKZ4a8RT53+UDoUlLf//M7x0nEpF4d6SRuHnT5/H7nqH3EOMz3DXmLi4deOkRR/pEIkEjeCIl7Nm1h3F/Guf1azWvxSVXXeIwkYgkso49OtI6qzUANmh57JbHyM3NdZxKkp0KPJESftv3t6QH0gEImAD/nPRPx4lEJNFdOfzKYpMfa9oUiTbnBZ4xppcxZpUxZq0xZngpr1cxxowveH2uMebkgu0nG2MOGmMWFXw8F+vskpw2zt7otc8ffD7NWzV3mEZEksFFPS/i5E4ne/05Y+e4CyMpwWmBZ4xJA54GLgFaAYOMMa1K7PYLYLe1tjnwT+DRIq+ts9aeU/Dx65iElqTnK/i2CNYM8pdRf3GcRkSSxZPvPEmePw8Av9Ut8BJdrkfwzgXWWmvXW2tzgXFA3xL79AVeLWi/CXQ1xpgYZpQUZIzh9y/+Hr9fb8IiEhnH1DmGwQ8Ndh1DUoTrAq8RsKlIf3PBtlL3sdYGgB+AegWvnWKM+dIY87Ex5qJoh5Xkte+HfcX6/X7bjz4D+jhKIyLJ6rY/3kZG44xi27ROrUSDsda6++TGXAn0stbeUtC/Dsi01g4tss+ygn02F/TXAZnAXqCmtfZ7Y0x74B3gTGvtjyU+xxBgCECDBg3aT5gwIQZn5sa+ffuoWbOm6xhRE83zm/LkFOa9PQ+AmvVqMvTVoVSpUSUqn+tI9PVLXMl8bqDzi7QNqzbwyq9fIY00AOqfW5/bH709ap9PX7/E1blz5wXW2g4VOdb19actQJMi/cYF20rbZ7Mxxg8cA3xvQ5VpDoC1dkFB4XcaML/owdbaF4AXAFq2bGmzsrKicBrxITs7G51f+CaNmcS8d+Z5/TufvpMufbpE/PMcjb5+iSuZzw10fpGWlZXFgqkLWD5pOQA7v9jJiM4jjnpcRVe90NcvNbm+RDsPaGGMOcUYkwEMBN4tsc+7wA0F7SuBmdZaa4xpUPCQBsaYZkALYH2MckuS2L9vP3/75d+gyEB256s1+aiIRNffx/0d6wvvCppWvZBwOB3Bs9YGjDFDgWlAGvCytXa5MeZhYL619l3gJWC0MWYtsItQEQjQCXjYGJMHBIFfW2t3xf4sJJEN6T4E/8Hi3wZ6hkdEoq1K1Src+uytPPurZ70lEX/7799yxdArSt1fq15IuFxfosVaOwWYUmLbA0Xah4CrSjluIjAx6gElaY15Zgxb5mzx3lxFRGJpwJABrJi9go9HfwzAc8Oeo3239px0+kmOk0kycH2JVsSJbZu38ewdhb85U8dtHhFJTX/4zx9o1roZALmHcvnztX8mkBdwnEqSgQo8SUlDugwpthzZE9OecJxIRFJRRpUM/vjfP5KeEXo/Wr1gNU/d85TjVJIMVOBJyvn7vX9n75q9Xr/H7T1o3bG1w0Qiksqand2MW/5yi9d/58l3mPBi8k7pJbGhAk9Syqplq3jn0Xe8ftWTqnL/v+93mEhEBK6880qqNawGgMHw5G1PsmPbDsepJJGpwJOUEQwGub3r7d4akHm+PJ6b+ZzjVCIi4PP5eOSNR8gnH89XlLwAABqvSURBVID0vHR+2eWXjlNJIlOBJylj/N/Hk/9dvte//s/X0/TUpg4TiYgUav+z9nT+VeF0KD+s+IG/3PkXh4kkkanAk5SwKHsRL977otev16YeQ4YPcZhIRORwDz7zIBmNCteq/eBfHzBt4jSHiSRROZ8HTySahvcZXurs798v/l4Th4pI3PH5fLz82csMaDGA9Lx00kjjkYGPkE6662iSYDSCJ0kt3KV9MntnRimJiEj5NGraiIfeeKjwfryAijsJn0bwJGkFg8Fi/TR/Gv+Y+Q9aX6QpUUQkvnXr2435d81n2j90eVYqRiN4krTuGXxPsf6Qx4aouBORhDH878M58bwTi22b8tqUI+wtUpwKPElKY54Zw4LxC7x+jVNrcOUdVzpMJCISvlc+fgVTr3C97Kduf4qNKzY6TCSJQgWeJJ1Pp33Kc0Ofw1fkv/d/v/gvPp/+u4tIYsnIyODVea96/YP7DvKHS//Arm27HKaSRKCfeJJUls5fyr197vUmM/7JsXWPdZRIRKRympzSpFh/6/qt/L7X79m7e+8RjhBRgSdJZOO6jdx24W2k54eeOPvpCTQRkWThSwv92F63eB2Xn3o5e3btcZxI4pUKPEkK33/3Pdefcz3+nNDIXZAgA0YMcJxKRCSyhr04zGsHdwe5qtVV5BzKcZhI4pUKPEl4B/Yf4Oozr8a3r/C/c5dbu3D7A7c7TCUiEnm9buzFGZee4fUD2wP0P6s/gUDAYSqJR5oHTxJaMBhkxMARBHcWznnXul9rHnzmQYepRESio7QVePav20/39O6Hbc/sncnIySNjEUvikAo8SShHWnqsqCVvLdEyZCKSVDJ7Z4a9Mk+4+0tyUYEnCaUib1hafkxEEl1pI3E5h3L4ebOfk/dtnret7tl1Gb9wfKkjepJaVOBJQjrtvNNYPWe11+95Q0+GvTSMtLQ0h6lERGKnStUqvPnVm1xx2hUEd4RuU9m1dBd9T+vrOJnEAz1kIQmpaHHX77f9+P3Lv1dxJyIpp/axtXl3/btUPamqt+3AhgMOE0m8UIEnCWPLhi2HbbvynisZ+q+hWqVCRFJWjZo1mLRmEsecccxhrx3Yq2IvVemnoiSEj6d+zDNDnim27azLz+L2x2/HGHOEo0REUkNGRgZvLXuLhpkNi22/u+vd/LjjR0epxCXdgydx74kHnmDiIxPJIMPbdsFNF/Dnl//sMJWISHzx+Xy8Pud1Xh/5Ov+59z8ArJy3kpVXr+Sf/LPMYzWlSvJRgSfOlWfqkzSK31+n4k5EpHSDhw9mxpgZfL3s63IfoylVko8u0Ypz4b6xaNoTEZGyvbL0Ff4x8x8cU7/4fXm1WtRi0u5JzLKzvA9JTirwJG789Gbz4pIXya+SX/zFOvCr137FLDtLlxFERMqhbee2/HX6X8mtkutt27tmL5c2vpRFcxc5TCaxoAJP4kYwGOSNf77BbefeRlpO4SXZ49ofxwdbP+CEJic4TCciknjOaHsG9064l+rNqnvb0van8ZvzfsP9v7yfYDBYxtGSyFTgSdy4M+tOnrnrGXIPhX7bNH5D59s6M37+eKpUreI4nYhIYqpZuybvrXmP1v1aY7EA+PEz+8XZ9Dixh+N0Ei0q8MSpor89Lvl0idc+tc2pvLjwRR54+gEXsUREkorP5+OJiU8w5Jkh5PkLlzbL355fxlGSyFTgiTOfTvuUbg26FdvmS/Nx3f3X8ewXz9Ls7GaOkomIJKfBtw5m0pZJ1D277mGvDe08lB2bdzhIJdGgAk9ibtOGTVzd/mru63Ufdpf1ttc8ribPzHmGmx++mfSMdIcJRUSSV73j6jFxyUSueewa8tIKR/OWZy/nutOu49URr3Jw/0GHCSUSNA+exEzOoRyGXz+c+W/Ox2/9+Er8fjFm1RhqH1vbUToRkdRyy7BbuHTQpQxqMsjblnMwh1EPjWLUQ6OOeJwmRU4MGsGTqAsGgzzxwBN0O7Ybi95YhN8W/l5haxeO4Km4ExGJrRManxD23KKaFDkxqMCTqMnPz+e1v73GxTUu5p1H3sGfU1jY5fnz6HlXT2bunukwoYiIjJw8kll2Fh8GPuSeF++hzvF1DtsnWCtI/4f6O0gnFaVLtBJxuTm5zBg9g7GPjmXL2i34i/w3yyefM3qdweNjH9eInYhIHElLS6PPL/qQdVUWt/a+lY2fbfRupfHt9THxoYnevrm5uWRkZBzpr5I4oAJPImbJvCXMfH0mn73xGTu37Cx1nzTSWP3BavrW6RvjdCIiUh41atfgtdmv8cUnX/CnX/6JH1b/cNg9011qdqHNJW24+7G7adZSMx7EIxV4Uik5h3J4+uGnmfLSFALfBTCYCv09Wl9WRCS+nNvpXN5d9S5L5i3hT7/6E9u+3EYaoVWG0vPS+erdr7jp3Zto36M91wy7hrZd2uLz6c6veKECT8IWDAZ57/X3GP/UeDbN24Q/GPpvVFpx9/4P71Ojdo1YRxQRkQhp3bE1ExZOYP2q9fzi9F8Ue82Hjy+nf8mX07884vF66tYNldpSLoFAgNeffZ2r219Np4xO/Ou6f/Ht3G+94s5TB2567Cavq+JORCQ5NGvZrEJXW/TUrRsawZMj2rV9F1/O/JIFHy7g/VffJy2/YGie4pMQB3wBmmY25bZHbuOCrhcA8MrvX4l5XhERia6SI3FrFq3hg1c+YMboGezdvfeIx/U7ux/nXXIeg24dRJNTmkQ7pqACT4pYv2o97415jx2rd/DtV9+yful677Wf7rv4SYAAtZvVptvAbvz6j7+mWvVqsY4rIiKOtTinBS2eaMGvHv0VsyfNZua4mXzyzieH/czYvWw3U5dNZcrjUwhWD9L47MZ06tuJ/jf2p0HDBo7SJzcVeClqz649THtzGp998BlrFq5h75a9pAfKXh4sYALUbVmXXtf24vo7rqdGTV1+FRERyKiaQZcBXegyoAt7du3hpcdfYuaEmRxYf6DYfgZD2oE0vp37LePnjmf8H8Zz0ukncUbmGZx+7umcce4ZND69sX6+RIAKvCSXm5PL1nVbmTtzLlMmTOHbdd9ycMdB0vLSij0UUfKyK4A/3U+r81vRrms75k6dy4o5K/hx5Y9MuG8CE+6bEMvTEBGRBHFs3WO5+693c/df76az6QxAowsasWnxJsx+c9gDed+s/IZvVn7DtFenARAkSLBKkBrH1eDEFifSqkMrMrtk0uGiDrpaFAYVeAnu4IGDfPXlV6xetpoxD45hxPYRRz3Gf4Qve5Ag1ICGpzfktvtuo2P3jlSrEfpmGvXgqLCzaeoTEREB2PL5lsPm0jsSHz58OT5yNuWwYdMGNszcwOT/b+/ew6SozjyOf3/MMIAabt64qaiA0bDihUhcFdhFxRCFsEuCSdj1Qh5XTdSsG7O6PhqSrLvB7EZNzBNhxRgTN7qOUUk0QVSIhkeigoIgXiCiDo4wcpW5MAzz7h/nDCmb7pmeW/d08354+unqqlNd76F7qt6uqnPOrY9jGA2lDZT1LqP34b05duSxTP7iZCo2VVA1rIr+A/pTUlrS8gb2E3lP8CSdB9wBlAB3m9n3U5b3AO4DTgU2A9PNbH1cdgMwE9gDXG1mC3IYeqeor6/n/Xffx+qN+pp6dmzZwbaqbWzduJXHHnqMjzZ/RM32Gup31mN1RkljSZv7nmsyatooxp4/lol/P7HF0+KLbFG7tuWcc27/MWbSmA5rRStE94bu2BZj+5btLF+znOUPLQdg3tfmtbj+wOMGMv2m6QwYMoDBRw1mwJABlJbmPQ3qNHmtmaQS4CfAOUAF8KKk+Wb2WqLYTGCrmQ2TdCEwG5gu6QTgQuBTwCDgKUkjzGxPR8bY2NhIw+4G9jTsYce2HezcsZO62jpqa2qpra6ltqaWupo6aqtrqd5ZTW11eD1owCD69elHXU0du2p2UVdTx5Jnl7C5ajP1tfXU19Szu243e3btoXF3I9ZgdNvTbZ8bUzPJtly3bt049IhDGfqpoVTuqOSo449i9LjRjP3sWKYePBWAFeUrWFG+gh9f/OM2/z8555xzqVrT/931n7u+U7tUqXyjkttn3N4p7z3yjJFcO+daqqqq6FbajV4H9KLXgb3o0bMHPXv1pOcBPenRs0dOE8p8p66nAWvN7M8Akh4ApgDJBG8KMCtOlwN3SlKc/4CZ7QLelrQ2vt/zmTZWua6SM8vOBCM8AFk8+5XyurSkFBrBzNpdyeZ0i/860qhpozhn8jmcOOZEBgwdQPey9I0nWvvLyi+5Ouec6ywtJYPbtmxj2R+X8eqLr7Ju1Tp60Yvujd15e83b1G2vY+umrTmKdF+rlqzi0pGXtljOEv96HdCLsrIySkpL6FbSjZKSEjZu2kijNdLOC3NA/hO8wcB7idcVQGoWsbeMmTVI2g4cHOcvTVl3cHMbsz1G9z3NtxRNli1EYyaN4fsPZfeLyXsWd845Vyj69u/LhMkTmDB5wsfmL168mPHjx1O/q57Vy1fz2suvUfF2BVUbqtj8wWZ2fLiD6m3V7PpoFw27GrD61l0x60jiL41M6mvC1bykkvivI+Q7wet0ki4DLosvdy1m8ap8xtPJDln8xOIPZ2t2vuPoLIcAH+Y7iE7k9StcxVw38PoVOq9f4TqurSvmO8HbACS7tB4S56UrUyGpFOhDaGyRzbqY2VxgLoCkl8xsdIdF38V4/Qqb169wFXPdwOtX6Lx+hUvSS21dN99j0b4IDJd0tKQyQqOJ+Sll5gMXxelpwDMWboybD1woqYeko4HhwAs5its555xzrsvK6xm8eE/d14EFhG5S7jGz1ZK+C7xkZvOBecAvYiOKLYQkkFju/wgNMhqAr3V0C1rnnHPOuUKU70u0mNkTwBMp825OTNcBX8iw7i3ALa3Y3Ny2xFhAvH6FzetXuIq5buD1K3Rev8LV5rqps7sBcc4555xzuZXve/Ccc84551wH2y8SPEn/IskkHZJh+UWS3oqPi9KV6YokfU/SSkmvSHpS0qA0ZU6S9Lyk1bHs9HzE2haSfiDp9Rj3I5L6NlO2RNLLkn6byxjbQ9IX4ufSKCljCzBJfSWVx/+LNZJOz2WcbSWpv6SF8e9qoaR+GcrdGv8f1kj6UezIvEuSdJ6kNyStlXR9muU9JD0Yl/9J0tDcR9l2WdTvSEmL4t/aSkmT8hFnW0i6R9ImSRm7ypI0Pu5PV0v6Qy7jay9JR8TP5rUY/zXNlP20pAZJ03IZY1tJ6inpBUkrYt32GXRd0rWx7islPS3pqHzE2h7NHcfatG8xs6J+ELpSWQC8AxySZnl/4M/xuV+c7pfvuLOsW+/E9NXAXWnKjACGx+lBQCXQN9+xZ1m/c4HSOD0bmN1M2WuB/wV+m++4W1G/4wl9HC0GRjdT7ufAV+N0WQF9frcC18fp69N9fsBfA0sIjaxKCCPRjM937BnqUwKsA46Jn8MK4ISUMlc2/R0SGoQ9mO+4O7h+c4Er4vQJwPp8x92K+o0FTgFWZVjel9Bo78j4+rB8x9zK+g0ETonTnwDeTP38Ep/zM4R736flO+4s6ybgoDjdHfgT8JmUMn8DHBCnryikv71EHTIex9qyb9kfzuDdBnyLvYOR7WMisNDMtpjZVmAhcF6ugmsPM9uReHkgaepoZm+a2Vtx+n1gE3BobiJsHzN70swa4sulhL4O9yFpCPA54O5cxdYRzGyNmb3RXBlJfQgHpnlxnXoz25aL+DrAFEJySnz+fJoyBvQkJBQ9CDvvjTmJrvX2Dq1oZvVA09CKSck6lwMTuvIZyRTZ1M+A3nG6D/B+DuNrFzN7ltATQyZfBn5tZu/G8ptyElgHMbNKM1sepz8C1pB+dKergIcJx4KCYMHO+LJ7fFhKmUVmVhNfZjxedFVZHMdavW8p6gRP0hRgg5mtaKZYuuHSmh3yrCuRdIuk94CvADe3UPY0woF0XS5i62CXAr/LsOx2QhLfmLtwcuZooAr4WTx1f7ekA/MdVJYON7PKOP0BcHhqATN7HlhEOLNcCSwwszW5C7FVstlXfGxoRaBpaMVCkE39ZgEzJFUQzgBdlZvQcmIE0E/SYknLJP1jvgNqq3j57mTCma7k/MHAVOCnuY+qfeLly1cIielCM2tuIPWZZD5edFUtHcdavW8p+ARP0lOSVqV5TAH+jRaSnq6uhfphZjea2RHA/cDXm3mfgcAvgEvMrMskQi3VL5a5kdDX4f1p1j8f2GRmy3IYdtayqV8LSgmXlX5qZicD1YTLnV1CtvWzcF1hnzPMkoYRLlUPIezA/lbSWTkJ3rXFl4B7zWwIMInQR2nBH0eiUuBUwlmUicBNkkbkN6TWk3QQ4QzdN1Ku8kBIIv61Kx0DsmVme8zsJMK+4jRJI9OVkzQDGA38IJfxtUdnHcfy3g9ee5nZ2enmS/orwtmPFfEs5hBguaTTzOyDRNENwPjE6yGEe6K6hEz1S+N+wi/qb6cukNQbeBy40cyWdmB47dZS/SRdDJwPTIhJQqozgMnxZu+eQG9JvzSzGR0ebBu04vPLpAKoSPxaLacLJXjN1U/SRkkDzawy/sBId0loKrC06fKLpN8BpwPPdUrA7dOeoRULQTb1m0m8hcXMnpfUkzAOaMFc7mtGBbDZzKqBaknPAqMI97IVBEndCcnd/Wb26zRFRgMPxGPiIcAkSQ1m9mgOw2wXM9smaRHhe/ixBjOSzgZuBMaZ2a58xNdG2RzHWr1vKZZfXvsws1fN7DAzG2pmQwl/vKekJHcQGmCcK6mfQiu/c+O8Lk/S8MTLKcDracqUAY8A95lZea5i6wiSziOcsp6cuLfiY8zsBjMbEj/jCwlD2XWJ5K4jxO/re5KaBpyeQLgRvBAkhxm8CHgsTZl3gXGSSuPBaRzh3qGuqD1DKxaCbOr3LuE7iKTjCQejqpxG2XkeA86M38UDgDF03e/iPuL9WPOANWb2w3RlzOzoxDGxHLiyEJI7SYcq9qIgqRdwDinHO0knA3MIx4uC+sGR5XGs9fuWjmr90dUfwHpiK1rCr5i7E8suBdbGxyX5jrUVdXqY8AtmJfAbYHBq/YAZwG7glcTjpHzHnmX91hLuOWiKu6kF0SDgiTTlx1NYrWinEn547CI0LFiQrn7AScBL8XN+lMJp5X0w8DTwFvAU0D/OT34/Swg75TWExPWH+Y67hTpNIpzRWUc4Iw7wXcJBBULC81D87r4AHJPvmDu4ficQWj2viH+T5+Y75lbU7VeE+zx3x7+7mcDlwOWJMtfF7+EqwiXOvMfdivqdSbgNYmVinzkptY6J8vdSOK1oTwRejnVbBdwc5ye/m0/F/WhT3efnO+421nXvcay9+xYfycI555xzrsgU7SVa55xzzrn9lSd4zjnnnHNFxhM855xzzrki4wmec84551yR8QTPOeecc67IeILnnHOtIOliSRY74c52nXvjOkM7LbDM2zZJi3O9XedcfnmC55zr8mKSknzskbQljht6cUuDbjvn3P6m4Icqc87tV74Tn7sDwwidRY8jdJ6ccSzmDvYIsJTQaa5zznVJnuA55wqGmc1KvpZ0BvAscKWk/zazt3MQw3Zge2dvxznn2sMv0TrnCpaZLSGMSSng1NTlksZIKpf0gaR6Se9JmiNpUJqyx0iaK2mtpNp4CfhVSXdJOjhRLuM9eJLOlvScpOq4/qOSPpkudknj4/vMyrB8vaT1KfP6SLpO0jOSKmKdqiTNl3R68/9bzrn9iZ/Bc84Vi93JF5IuBeYSxvqdTxjXeDjwVeACSZ8xs3dj2YHAi0Bv4AnCOM89gaOBfwDuBDY3t3FJ04AHgfr4XEkYH/R5whiaHeF44BbCWcvHga3AkcBk4LOSLjCz33fQtpxzBcwTPOdcwZI0FvgkIal6ITF/BHAXsB4YZ2YbEssmAE8CdxDu4QOYBvQnDDB/R8o2DgQaW4jjIGBOLHeWmb2UWHYb8I221XAfa4BBZvZhyvaHEOp/G+AJnnPOEzznXOFIXM5MNrIQ8E0zSzZ6uCKWuSaZ3AGY2dOS5hPO4n3CzD5KLK5N3aaZVWcR2hRCgnhfMrmLZgGXAH2yeJ9mxfv/0s2vkFQOXCXpyKYzk865/ZcneM65QvLtlNcGzDSzn6XMb7ofbZykT6d5n8OAEmAEsIxwCfc/gJ9ImggsAJYAr5mZZRHXKfH5D6kLzGy7pFcIrX3bLTYsuYZQx8OAspQigwFP8Jzbz3mC55wrGGYm2HvZ9HRgHnCXpHfM7JlE0aZGEde18JYHxfd9R9JphLNt5wF/F5e/J+m/zOxHLbxP09m5jRmWf9DC+lmRNBUoB+qAhcA6oJpwaXg8IYns0RHbcs4VNk/wnHMFJ142fUrSBcBy4OeSjjOzmlik6VJmHzPbkeV7rgGmSyoFRgFnA1cBd0iqNrN5zazetL3DMywfkGZe0319mfbDfYFtKfO+R7jfcHSMdy9Jc+igs4TOucLn3aQ45wqWma0E/gcYAvxzYtHS+HxWG96zwcyWmdls4Etx9udbWG15fN4nwZLUBzgpzTpb4/MRadYZRvp79oYRLhunJnfdCC12nXMO8ATPOVf4/p3QFco3JfWL8+4kdJtyW2xR+zGSyiSdlXh9akzEUjWdkatJsyzpMULC9mVJo1OWzSJ9svY6sAOYIumwRCy9gEyXhNcDw5P9+MVh2mYBJ7QQo3NuP+KXaJ1zBc3MNki6i9Dw4FvADWb2euwH7x5gtaTfA28SWtYeSTizV0XoYgVCX3f/JOmPhPvatgLHAhcQksfbW4hhp6TLCP3fPScp2Q/eSEK/dWNT1tkt6Q7gJuBlSY8Q9snnAO/HR6rbCN2/vCzpYUISewYhuftNjNc55/wMnnOuKPwn4Szb1ZIOBzCzXxJGt7gfOJEwVu0MwmXOcuDKxPq/Au4ltEr9IqHfulOABwj3uz3fUgBmVk5ooLEsvsflwBZCY5BMQ6h9G7iB0GjiMmASoZPliaR03By3MYfQ5UolcBHwFUIHzmP4y2Vi55xD2fUA4JxzzjnnCoWfwXPOOeecKzKe4DnnnHPOFRlP8JxzzjnniowneM4555xzRcYTPOecc865IuMJnnPOOedckfEEzznnnHOuyHiC55xzzjlXZDzBc84555wrMp7gOeecc84Vmf8HEcrIpvIZLx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02" y="1337916"/>
            <a:ext cx="5345885" cy="523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5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8F72D-5B1C-99E3-76AB-E11A3C41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 err="1"/>
              <a:t>III.ii</a:t>
            </a:r>
            <a:r>
              <a:rPr lang="en-US" dirty="0"/>
              <a:t>) Analyzing the Observables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59A5BD-577E-238C-BD0D-2776FAA0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4505324" cy="4351338"/>
          </a:xfrm>
        </p:spPr>
        <p:txBody>
          <a:bodyPr/>
          <a:lstStyle/>
          <a:p>
            <a:r>
              <a:rPr lang="en-US" dirty="0"/>
              <a:t>Looking first at our fit observables compared to the theory</a:t>
            </a:r>
          </a:p>
          <a:p>
            <a:pPr lvl="1"/>
            <a:r>
              <a:rPr lang="en-US" dirty="0"/>
              <a:t>~150000 data points per experiment</a:t>
            </a:r>
          </a:p>
          <a:p>
            <a:pPr lvl="1"/>
            <a:r>
              <a:rPr lang="en-US" dirty="0"/>
              <a:t>75 experiments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F99174-BA3B-4655-31E1-31F7251F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490DF8-6BC5-7FFF-C77E-26ED7E3D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16848C-3998-00E1-773F-664B780AB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0712"/>
            <a:ext cx="6096000" cy="47262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ABCFBF3-7D48-F565-6247-0295485C3645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29CD4E0-8765-CA7D-F5A8-08B573A305AA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9582FC8-54AF-B9D5-8605-0280D70CF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421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8F72D-5B1C-99E3-76AB-E11A3C41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 err="1"/>
              <a:t>III.ii</a:t>
            </a:r>
            <a:r>
              <a:rPr lang="en-US" dirty="0"/>
              <a:t>) Analyzing the Higher Twist Corrections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559A5BD-577E-238C-BD0D-2776FAA0A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3999" y="1825625"/>
                <a:ext cx="4528895" cy="4351338"/>
              </a:xfrm>
            </p:spPr>
            <p:txBody>
              <a:bodyPr/>
              <a:lstStyle/>
              <a:p>
                <a:r>
                  <a:rPr lang="en-US" dirty="0"/>
                  <a:t>Looking first at our fit corrections compared to the theory</a:t>
                </a:r>
              </a:p>
              <a:p>
                <a:pPr lvl="1"/>
                <a:r>
                  <a:rPr lang="en-US" dirty="0"/>
                  <a:t>Fit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~150000 data points per experiment</a:t>
                </a:r>
              </a:p>
              <a:p>
                <a:pPr lvl="1"/>
                <a:r>
                  <a:rPr lang="en-US" dirty="0"/>
                  <a:t>75 experiments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9A5BD-577E-238C-BD0D-2776FAA0A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9" y="1825625"/>
                <a:ext cx="4528895" cy="4351338"/>
              </a:xfrm>
              <a:blipFill>
                <a:blip r:embed="rId3"/>
                <a:stretch>
                  <a:fillRect l="-2423" t="-2241" r="-4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F99174-BA3B-4655-31E1-31F7251F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490DF8-6BC5-7FFF-C77E-26ED7E3D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4CB405-A3C9-5305-67CC-88605EF2C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95" y="1426464"/>
            <a:ext cx="6139105" cy="48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60A6EA3-980C-0DE8-14F4-569091F03509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043B12D-7328-6992-CE61-AA614CE4D427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23F726-5F36-88F5-8F76-B7560587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261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8F72D-5B1C-99E3-76AB-E11A3C41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 err="1"/>
              <a:t>III.ii</a:t>
            </a:r>
            <a:r>
              <a:rPr lang="en-US" dirty="0"/>
              <a:t>) Analyzing the Higher Twist Corrections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559A5BD-577E-238C-BD0D-2776FAA0A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3999" y="1825625"/>
                <a:ext cx="4486275" cy="4351338"/>
              </a:xfrm>
            </p:spPr>
            <p:txBody>
              <a:bodyPr/>
              <a:lstStyle/>
              <a:p>
                <a:r>
                  <a:rPr lang="en-US" dirty="0"/>
                  <a:t>Looking first at our fit corrections compared to the theory</a:t>
                </a:r>
              </a:p>
              <a:p>
                <a:pPr lvl="1"/>
                <a:r>
                  <a:rPr lang="en-US" dirty="0"/>
                  <a:t>Fit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~150000 data points per experiment</a:t>
                </a:r>
              </a:p>
              <a:p>
                <a:pPr lvl="1"/>
                <a:r>
                  <a:rPr lang="en-US" dirty="0"/>
                  <a:t>75 experiments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59A5BD-577E-238C-BD0D-2776FAA0A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9" y="1825625"/>
                <a:ext cx="4486275" cy="4351338"/>
              </a:xfrm>
              <a:blipFill>
                <a:blip r:embed="rId3"/>
                <a:stretch>
                  <a:fillRect l="-24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F99174-BA3B-4655-31E1-31F7251F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490DF8-6BC5-7FFF-C77E-26ED7E3D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2B2FD6E-2AB6-4D36-B105-9712DD2E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4918"/>
            <a:ext cx="6096000" cy="47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5F23BC5-78F5-EB32-DA98-2F8C1F781FB1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0521C1E-63C5-49C4-D2B9-E2C72A09A5F4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A42E424-5F0C-3BF2-1F94-513B46585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558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09AB-A20B-479E-8811-A75A3E03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/>
              <a:t>IV.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7FD06-23C6-496C-8B53-38B00830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829800" cy="43513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/>
              <a:t>QCD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Simulating the Theory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Analysis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Conclusion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>
                <a:solidFill>
                  <a:srgbClr val="FF0000"/>
                </a:solidFill>
              </a:rPr>
              <a:t>Current Standing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>
                <a:solidFill>
                  <a:srgbClr val="FF0000"/>
                </a:solidFill>
              </a:rPr>
              <a:t>Future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A047C4-661D-6923-B13A-6993625D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BA5AC-1596-C8AC-ACF5-D93DAD27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26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EBAB7C-B661-C548-CFC5-341D0C4E3935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C8535B1-7060-84F0-6FFD-76A8FCAAED45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A935121-C787-A595-AF17-254D17D92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564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09AB-A20B-479E-8811-A75A3E03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/>
              <a:t>IV. </a:t>
            </a:r>
            <a:r>
              <a:rPr lang="en-US" dirty="0" err="1"/>
              <a:t>i</a:t>
            </a:r>
            <a:r>
              <a:rPr lang="en-US" dirty="0"/>
              <a:t>) Current 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7FD06-23C6-496C-8B53-38B00830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8298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Cross-checking the data with the underlying theory we can make sure the algorithm is working</a:t>
            </a:r>
          </a:p>
          <a:p>
            <a:pPr lvl="1"/>
            <a:r>
              <a:rPr lang="en-US" sz="2800" dirty="0"/>
              <a:t>It is!</a:t>
            </a:r>
          </a:p>
          <a:p>
            <a:pPr lvl="1"/>
            <a:r>
              <a:rPr lang="en-US" sz="2800" dirty="0"/>
              <a:t>The chosen polynomial can fit the desired observables</a:t>
            </a:r>
          </a:p>
          <a:p>
            <a:r>
              <a:rPr lang="en-US" sz="3200" dirty="0"/>
              <a:t>We can extract quark distribution function from the higher twist correction term</a:t>
            </a:r>
          </a:p>
          <a:p>
            <a:pPr lvl="1"/>
            <a:r>
              <a:rPr lang="en-US" sz="2800" dirty="0"/>
              <a:t>This will allow us to extract information about the observable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A047C4-661D-6923-B13A-6993625D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BA5AC-1596-C8AC-ACF5-D93DAD27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27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39F2AD2-D551-CCB7-2AA5-846622C44D3D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599EB23-65A6-70E0-9376-63E0AE5D27E7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B757DB3-E166-0CE5-32F9-4157D5FB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263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09AB-A20B-479E-8811-A75A3E03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/>
              <a:t>IV. ii) 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077FD06-23C6-496C-8B53-38B008309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The </a:t>
                </a:r>
                <a:r>
                  <a:rPr lang="en-US" sz="3200" dirty="0" err="1"/>
                  <a:t>mBP</a:t>
                </a:r>
                <a:r>
                  <a:rPr lang="en-US" sz="3200" dirty="0"/>
                  <a:t> along with the higher twist correction term which solely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can extract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dependance</a:t>
                </a:r>
              </a:p>
              <a:p>
                <a:pPr lvl="1"/>
                <a:r>
                  <a:rPr lang="en-US" sz="2800" dirty="0"/>
                  <a:t>This will allow us to extract information on observables which are dependent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Using this information we can see to what range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/>
                  <a:t> higher twist corrections become no longer statistically negligible</a:t>
                </a:r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77FD06-23C6-496C-8B53-38B008309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  <a:blipFill>
                <a:blip r:embed="rId2"/>
                <a:stretch>
                  <a:fillRect l="-1426" t="-2941" r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A047C4-661D-6923-B13A-6993625D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BA5AC-1596-C8AC-ACF5-D93DAD27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0809D67-4FA7-52FB-1EF0-22D0F94839D1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08B373D-D801-BA07-778C-6DECD8BEF70C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DE481DD-F46F-FEC9-0C28-5C36338D5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961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09AB-A20B-479E-8811-A75A3E03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/>
              <a:t>Thank you/Questions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A047C4-661D-6923-B13A-6993625D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BA5AC-1596-C8AC-ACF5-D93DAD27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0809D67-4FA7-52FB-1EF0-22D0F94839D1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08B373D-D801-BA07-778C-6DECD8BEF70C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DE481DD-F46F-FEC9-0C28-5C36338D5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573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3A83A-B951-4F26-BC2E-37E0F7F6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/>
              <a:t>I) QCD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0B39B2-8D79-46D1-A33D-014CBB129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825625"/>
            <a:ext cx="9829800" cy="43513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>
                <a:solidFill>
                  <a:srgbClr val="FF0000"/>
                </a:solidFill>
              </a:rPr>
              <a:t>QCD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>
                <a:solidFill>
                  <a:srgbClr val="FF0000"/>
                </a:solidFill>
              </a:rPr>
              <a:t>Quark Distribution Function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 smtClean="0">
                <a:solidFill>
                  <a:srgbClr val="FF0000"/>
                </a:solidFill>
              </a:rPr>
              <a:t>Kinematics</a:t>
            </a:r>
            <a:endParaRPr lang="en-US" sz="2800" dirty="0">
              <a:solidFill>
                <a:srgbClr val="FF0000"/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 smtClean="0">
                <a:solidFill>
                  <a:srgbClr val="FF0000"/>
                </a:solidFill>
              </a:rPr>
              <a:t>Collinear </a:t>
            </a:r>
            <a:r>
              <a:rPr lang="en-US" sz="2800" dirty="0">
                <a:solidFill>
                  <a:srgbClr val="FF0000"/>
                </a:solidFill>
              </a:rPr>
              <a:t>Factorized parton Distribution Functions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Simulating the Theory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Analysis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Conclusion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64A97A6-6D1B-F880-EDCA-511CDD1A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A08C6B0-E282-8020-26E6-4EB6580E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A0649F4-638D-96C4-C3B5-36B21001C1AE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1FF3462-1735-6F30-FA82-267F9A97C6C9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E3F2B3A-B148-20D2-F795-FCC751379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81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09AB-A20B-479E-8811-A75A3E03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7FD06-23C6-496C-8B53-38B00830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829800" cy="4351338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Juan V. Guerrero and Alberto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Accardi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. “Collinear Factorization at sub-asymptotic kinematics and validation in a diquark spectator model”. In: (Oct. 2020).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arXiv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: </a:t>
            </a:r>
            <a:r>
              <a:rPr lang="en-US" sz="2000" b="0" i="0" dirty="0">
                <a:effectLst/>
                <a:latin typeface="Courier New" panose="02070309020205020404" pitchFamily="49" charset="0"/>
              </a:rPr>
              <a:t>2010.07339 [hep-</a:t>
            </a:r>
            <a:r>
              <a:rPr lang="en-US" sz="2000" b="0" i="0" dirty="0" err="1">
                <a:effectLst/>
                <a:latin typeface="Courier New" panose="02070309020205020404" pitchFamily="49" charset="0"/>
              </a:rPr>
              <a:t>ph</a:t>
            </a:r>
            <a:r>
              <a:rPr lang="en-US" sz="2000" b="0" i="0" dirty="0"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2000" b="0" i="0" dirty="0">
                <a:effectLst/>
                <a:latin typeface="Arial" panose="020B0604020202020204" pitchFamily="34" charset="0"/>
              </a:rPr>
              <a:t>A.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Accardi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 et al. “Parton Propagation and Fragmentation in QCD Matter”. In: Riv. Nuovo Cim.32.9-10 (2009), pp. 439–554. DOI: </a:t>
            </a:r>
            <a:r>
              <a:rPr lang="en-US" sz="2000" b="0" i="0" dirty="0">
                <a:effectLst/>
                <a:latin typeface="Courier New" panose="02070309020205020404" pitchFamily="49" charset="0"/>
              </a:rPr>
              <a:t>10.1393/</a:t>
            </a:r>
            <a:r>
              <a:rPr lang="en-US" sz="2000" b="0" i="0" dirty="0" err="1">
                <a:effectLst/>
                <a:latin typeface="Courier New" panose="02070309020205020404" pitchFamily="49" charset="0"/>
              </a:rPr>
              <a:t>ncr</a:t>
            </a:r>
            <a:r>
              <a:rPr lang="en-US" sz="2000" b="0" i="0" dirty="0">
                <a:effectLst/>
                <a:latin typeface="Courier New" panose="02070309020205020404" pitchFamily="49" charset="0"/>
              </a:rPr>
              <a:t>/i2009-10048-0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.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arXiv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: </a:t>
            </a:r>
            <a:r>
              <a:rPr lang="en-US" sz="2000" b="0" i="0" dirty="0">
                <a:effectLst/>
                <a:latin typeface="Courier New" panose="02070309020205020404" pitchFamily="49" charset="0"/>
              </a:rPr>
              <a:t>0907.3534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0" i="0" dirty="0">
                <a:effectLst/>
                <a:latin typeface="Courier New" panose="02070309020205020404" pitchFamily="49" charset="0"/>
              </a:rPr>
              <a:t>[</a:t>
            </a:r>
            <a:r>
              <a:rPr lang="en-US" sz="2000" b="0" i="0" dirty="0" err="1">
                <a:effectLst/>
                <a:latin typeface="Courier New" panose="02070309020205020404" pitchFamily="49" charset="0"/>
              </a:rPr>
              <a:t>nucl-th</a:t>
            </a:r>
            <a:r>
              <a:rPr lang="en-US" sz="2000" b="0" i="0" dirty="0">
                <a:effectLst/>
                <a:latin typeface="Courier New" panose="02070309020205020404" pitchFamily="49" charset="0"/>
              </a:rPr>
              <a:t>]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A047C4-661D-6923-B13A-6993625D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BA5AC-1596-C8AC-ACF5-D93DAD27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30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0809D67-4FA7-52FB-1EF0-22D0F94839D1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08B373D-D801-BA07-778C-6DECD8BEF70C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DE481DD-F46F-FEC9-0C28-5C36338D5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8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3511E8-3F99-0ACB-0803-10A4D42F0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683" y="2570206"/>
            <a:ext cx="8232817" cy="36067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3A83A-B951-4F26-BC2E-37E0F7F6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/>
              <a:t>I.)QCD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0B39B2-8D79-46D1-A33D-014CBB129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825625"/>
            <a:ext cx="4819651" cy="4351338"/>
          </a:xfrm>
        </p:spPr>
        <p:txBody>
          <a:bodyPr/>
          <a:lstStyle/>
          <a:p>
            <a:r>
              <a:rPr lang="en-US" b="0" dirty="0"/>
              <a:t>Factorize the DIS component of the model hadronic tensor in terms of a quark distribution function and a perturbatively calculable photon-quark </a:t>
            </a:r>
            <a:r>
              <a:rPr lang="en-US" b="0" dirty="0" smtClean="0"/>
              <a:t>term</a:t>
            </a:r>
          </a:p>
          <a:p>
            <a:pPr lvl="1"/>
            <a:r>
              <a:rPr lang="en-US" sz="1800" i="1" dirty="0">
                <a:latin typeface="Arial" panose="020B0604020202020204" pitchFamily="34" charset="0"/>
              </a:rPr>
              <a:t>Juan V. Guerrero and Alberto </a:t>
            </a:r>
            <a:r>
              <a:rPr lang="en-US" sz="1800" i="1" dirty="0" err="1">
                <a:latin typeface="Arial" panose="020B0604020202020204" pitchFamily="34" charset="0"/>
              </a:rPr>
              <a:t>Accardi</a:t>
            </a:r>
            <a:r>
              <a:rPr lang="en-US" sz="1800" i="1" dirty="0">
                <a:latin typeface="Arial" panose="020B0604020202020204" pitchFamily="34" charset="0"/>
              </a:rPr>
              <a:t>.</a:t>
            </a:r>
            <a:endParaRPr lang="en-US" sz="1800" b="0" i="1" dirty="0" smtClean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A89202-6749-EF87-82D7-9EC77A14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722FFB-65EA-B45B-F3FB-A04AD35E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19EBE07-F15A-12F8-F151-35F3EF693772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9813D7C-B49F-6203-BD4E-F9804B25F146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583EF46-9722-C1F7-D84F-DE18CB34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80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3A83A-B951-4F26-BC2E-37E0F7F6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28" y="365125"/>
            <a:ext cx="9774271" cy="1325563"/>
          </a:xfrm>
        </p:spPr>
        <p:txBody>
          <a:bodyPr>
            <a:normAutofit/>
          </a:bodyPr>
          <a:lstStyle/>
          <a:p>
            <a:r>
              <a:rPr lang="en-US" dirty="0" err="1"/>
              <a:t>I.ii</a:t>
            </a:r>
            <a:r>
              <a:rPr lang="en-US" dirty="0"/>
              <a:t>) Quark Distribution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50B39B2-8D79-46D1-A33D-014CBB129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Limiting ourselves to the leading twist contribution</a:t>
                </a:r>
              </a:p>
              <a:p>
                <a:pPr lvl="1"/>
                <a:r>
                  <a:rPr lang="en-US" dirty="0"/>
                  <a:t>The Collinear Factorized parton Distribution Functions,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𝐶𝐹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can be evaluated by scaling the quark distribution function with respect to its momentum fraction: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𝐶𝐹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quark PDF</a:t>
                </a:r>
                <a:r>
                  <a:rPr lang="en-US" dirty="0"/>
                  <a:t>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𝑥𝑀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Where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And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- Mass of Proton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- Mass of Quark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=0.822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- Mass of Jet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- Coupling Constant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0.822 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- Confinement Parameter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50B39B2-8D79-46D1-A33D-014CBB129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  <a:blipFill rotWithShape="1">
                <a:blip r:embed="rId2"/>
                <a:stretch>
                  <a:fillRect l="-496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B68DEF-F7E7-5EE6-A641-3297F63D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9F28-54C8-9CA5-0216-9F79DCE3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712CD4A-5814-BBC6-0CC6-8B6C1F9ABDA7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57B07D4-9EFA-A191-24A1-3856A5259C58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1B4AB5B-045A-5972-CA23-9C32FC69F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18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3A83A-B951-4F26-BC2E-37E0F7F6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 err="1"/>
              <a:t>I.i</a:t>
            </a:r>
            <a:r>
              <a:rPr lang="en-US" dirty="0"/>
              <a:t>) Kinematics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50B39B2-8D79-46D1-A33D-014CBB129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6186616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0" dirty="0"/>
                  <a:t>The scaling variables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, represent the different kinematic approximations for the interaction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, the Nachtman Variable: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1+4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different values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can be summarized in the table on the right.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B39B2-8D79-46D1-A33D-014CBB129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6186616" cy="4351338"/>
              </a:xfrm>
              <a:blipFill>
                <a:blip r:embed="rId2"/>
                <a:stretch>
                  <a:fillRect l="-1478" t="-2101" r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xmlns="" id="{B5FD0E06-05BB-4E94-8527-A68481292B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5609245"/>
                  </p:ext>
                </p:extLst>
              </p:nvPr>
            </p:nvGraphicFramePr>
            <p:xfrm>
              <a:off x="7915638" y="2515178"/>
              <a:ext cx="3723505" cy="23569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4701">
                      <a:extLst>
                        <a:ext uri="{9D8B030D-6E8A-4147-A177-3AD203B41FA5}">
                          <a16:colId xmlns:a16="http://schemas.microsoft.com/office/drawing/2014/main" xmlns="" val="3063670828"/>
                        </a:ext>
                      </a:extLst>
                    </a:gridCol>
                    <a:gridCol w="744701">
                      <a:extLst>
                        <a:ext uri="{9D8B030D-6E8A-4147-A177-3AD203B41FA5}">
                          <a16:colId xmlns:a16="http://schemas.microsoft.com/office/drawing/2014/main" xmlns="" val="1571521346"/>
                        </a:ext>
                      </a:extLst>
                    </a:gridCol>
                    <a:gridCol w="744701">
                      <a:extLst>
                        <a:ext uri="{9D8B030D-6E8A-4147-A177-3AD203B41FA5}">
                          <a16:colId xmlns:a16="http://schemas.microsoft.com/office/drawing/2014/main" xmlns="" val="3212211919"/>
                        </a:ext>
                      </a:extLst>
                    </a:gridCol>
                    <a:gridCol w="747995">
                      <a:extLst>
                        <a:ext uri="{9D8B030D-6E8A-4147-A177-3AD203B41FA5}">
                          <a16:colId xmlns:a16="http://schemas.microsoft.com/office/drawing/2014/main" xmlns="" val="2537192186"/>
                        </a:ext>
                      </a:extLst>
                    </a:gridCol>
                    <a:gridCol w="741407">
                      <a:extLst>
                        <a:ext uri="{9D8B030D-6E8A-4147-A177-3AD203B41FA5}">
                          <a16:colId xmlns:a16="http://schemas.microsoft.com/office/drawing/2014/main" xmlns="" val="1780524940"/>
                        </a:ext>
                      </a:extLst>
                    </a:gridCol>
                  </a:tblGrid>
                  <a:tr h="3916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53877961"/>
                      </a:ext>
                    </a:extLst>
                  </a:tr>
                  <a:tr h="3916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25894334"/>
                      </a:ext>
                    </a:extLst>
                  </a:tr>
                  <a:tr h="3916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2036754"/>
                      </a:ext>
                    </a:extLst>
                  </a:tr>
                  <a:tr h="3916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05409614"/>
                      </a:ext>
                    </a:extLst>
                  </a:tr>
                  <a:tr h="3916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59017553"/>
                      </a:ext>
                    </a:extLst>
                  </a:tr>
                  <a:tr h="3916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07704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5FD0E06-05BB-4E94-8527-A68481292B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5609245"/>
                  </p:ext>
                </p:extLst>
              </p:nvPr>
            </p:nvGraphicFramePr>
            <p:xfrm>
              <a:off x="7915638" y="2515178"/>
              <a:ext cx="3723505" cy="23569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4701">
                      <a:extLst>
                        <a:ext uri="{9D8B030D-6E8A-4147-A177-3AD203B41FA5}">
                          <a16:colId xmlns:a16="http://schemas.microsoft.com/office/drawing/2014/main" val="3063670828"/>
                        </a:ext>
                      </a:extLst>
                    </a:gridCol>
                    <a:gridCol w="744701">
                      <a:extLst>
                        <a:ext uri="{9D8B030D-6E8A-4147-A177-3AD203B41FA5}">
                          <a16:colId xmlns:a16="http://schemas.microsoft.com/office/drawing/2014/main" val="1571521346"/>
                        </a:ext>
                      </a:extLst>
                    </a:gridCol>
                    <a:gridCol w="744701">
                      <a:extLst>
                        <a:ext uri="{9D8B030D-6E8A-4147-A177-3AD203B41FA5}">
                          <a16:colId xmlns:a16="http://schemas.microsoft.com/office/drawing/2014/main" val="3212211919"/>
                        </a:ext>
                      </a:extLst>
                    </a:gridCol>
                    <a:gridCol w="747995">
                      <a:extLst>
                        <a:ext uri="{9D8B030D-6E8A-4147-A177-3AD203B41FA5}">
                          <a16:colId xmlns:a16="http://schemas.microsoft.com/office/drawing/2014/main" val="2537192186"/>
                        </a:ext>
                      </a:extLst>
                    </a:gridCol>
                    <a:gridCol w="741407">
                      <a:extLst>
                        <a:ext uri="{9D8B030D-6E8A-4147-A177-3AD203B41FA5}">
                          <a16:colId xmlns:a16="http://schemas.microsoft.com/office/drawing/2014/main" val="1780524940"/>
                        </a:ext>
                      </a:extLst>
                    </a:gridCol>
                  </a:tblGrid>
                  <a:tr h="3916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820" t="-1563" r="-404918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000" t="-1563" r="-301626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1639" t="-1563" r="-204098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99187" t="-1563" r="-102439" b="-5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459" t="-1563" r="-3279" b="-510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3877961"/>
                      </a:ext>
                    </a:extLst>
                  </a:tr>
                  <a:tr h="3916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820" t="-100000" r="-404918" b="-4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0000" t="-100000" r="-301626" b="-4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1639" t="-100000" r="-204098" b="-4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99187" t="-100000" r="-102439" b="-4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402459" t="-100000" r="-3279" b="-40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5894334"/>
                      </a:ext>
                    </a:extLst>
                  </a:tr>
                  <a:tr h="3916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820" t="-203125" r="-404918" b="-3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0000" t="-203125" r="-301626" b="-3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1639" t="-203125" r="-204098" b="-3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99187" t="-203125" r="-102439" b="-3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402459" t="-203125" r="-3279" b="-3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2036754"/>
                      </a:ext>
                    </a:extLst>
                  </a:tr>
                  <a:tr h="3916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820" t="-298462" r="-404918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0000" t="-298462" r="-301626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01639" t="-298462" r="-204098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99187" t="-298462" r="-102439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402459" t="-298462" r="-3279" b="-2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409614"/>
                      </a:ext>
                    </a:extLst>
                  </a:tr>
                  <a:tr h="3916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20" t="-404688" r="-404918" b="-1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404688" r="-301626" b="-1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639" t="-404688" r="-204098" b="-1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187" t="-404688" r="-102439" b="-1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2459" t="-404688" r="-3279" b="-1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9017553"/>
                      </a:ext>
                    </a:extLst>
                  </a:tr>
                  <a:tr h="398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20" t="-489394" r="-404918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489394" r="-30162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639" t="-489394" r="-204098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9187" t="-489394" r="-102439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2459" t="-489394" r="-3279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07704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0BEC05-36CF-0178-1C35-FDB44562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995329-34C5-CB37-738E-90CC9B5D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329C30B-6045-B4CF-DD6B-F41FB377287F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E9B6775-1E62-4D86-F7D3-08770C0FB491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D46BCE4-9797-22B6-77A1-4D620A4A8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14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09AB-A20B-479E-8811-A75A3E03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365125"/>
            <a:ext cx="9829801" cy="1325563"/>
          </a:xfrm>
        </p:spPr>
        <p:txBody>
          <a:bodyPr/>
          <a:lstStyle/>
          <a:p>
            <a:r>
              <a:rPr lang="en-US" dirty="0"/>
              <a:t>II. Simulating the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7FD06-23C6-496C-8B53-38B00830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5625"/>
            <a:ext cx="9829800" cy="4351338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QCD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rgbClr val="FF0000"/>
                </a:solidFill>
              </a:rPr>
              <a:t>Simulating the Theory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>
                <a:solidFill>
                  <a:srgbClr val="FF0000"/>
                </a:solidFill>
              </a:rPr>
              <a:t>Data Generation</a:t>
            </a:r>
          </a:p>
          <a:p>
            <a:pPr marL="1485900" lvl="2" indent="-571500">
              <a:buFont typeface="+mj-lt"/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Binning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>
                <a:solidFill>
                  <a:srgbClr val="FF0000"/>
                </a:solidFill>
              </a:rPr>
              <a:t>Fitting to the Data</a:t>
            </a:r>
          </a:p>
          <a:p>
            <a:pPr marL="1485900" lvl="2" indent="-571500">
              <a:buFont typeface="+mj-lt"/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Bernstein Polynomials</a:t>
            </a:r>
          </a:p>
          <a:p>
            <a:pPr marL="1485900" lvl="2" indent="-571500">
              <a:buFont typeface="+mj-lt"/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Fitting the Observables</a:t>
            </a:r>
          </a:p>
          <a:p>
            <a:pPr marL="1485900" lvl="2" indent="-571500">
              <a:buFont typeface="+mj-lt"/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Fitting Higher Twist Correction Terms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>
                <a:solidFill>
                  <a:srgbClr val="FF0000"/>
                </a:solidFill>
              </a:rPr>
              <a:t>Average Fit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>
                <a:solidFill>
                  <a:srgbClr val="FF0000"/>
                </a:solidFill>
              </a:rPr>
              <a:t>Fit of Average Data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Analysis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8064A1-F6D4-CB35-A00B-F2B21321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66AF39-A4B3-177D-ED92-0713D359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D745CF6-6DDE-A149-FFEA-2DB28963ED0F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86A993F-7C3F-529D-A683-3DD0B1E1088F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37CE6F8-DD8D-C098-E988-61077FD1E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903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4E96A-C10A-4B0E-A0FA-59197F28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/>
              <a:t>II. Simulating the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64D2D72-CF96-41DF-8C9B-F58D34605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idea is to “simulate” experiments by generating data based on the analytically derived parton distribution function. </a:t>
                </a:r>
              </a:p>
              <a:p>
                <a:r>
                  <a:rPr lang="en-US" dirty="0"/>
                  <a:t>Data can then be generated using different scaling factors of the momentum fraction allowing the simulation of different observables (such as the quark mass, transverse momentum, </a:t>
                </a:r>
                <a:r>
                  <a:rPr lang="en-US" dirty="0" err="1"/>
                  <a:t>etc</a:t>
                </a:r>
                <a:r>
                  <a:rPr lang="en-US" dirty="0"/>
                  <a:t>…)</a:t>
                </a:r>
              </a:p>
              <a:p>
                <a:r>
                  <a:rPr lang="en-US" dirty="0"/>
                  <a:t>From there the quark pdf can be extracted and any corrections due to these observables at different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can be fit out</a:t>
                </a:r>
              </a:p>
              <a:p>
                <a:pPr lvl="1"/>
                <a:r>
                  <a:rPr lang="en-US" dirty="0"/>
                  <a:t>This will allow us in theory to obtain information about the effect the observable has on the parton distribution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D2D72-CF96-41DF-8C9B-F58D34605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9829800" cy="4351338"/>
              </a:xfrm>
              <a:blipFill>
                <a:blip r:embed="rId2"/>
                <a:stretch>
                  <a:fillRect l="-1116" t="-2241" r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B544B9-E667-489D-D545-6A1BE56C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CC460C-46AC-9A7F-099C-E1577484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A2EB294-6637-1329-9657-4D329505DD07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75FB9EE-9584-C38E-D1CA-73299AC754AC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7DC838C-CEA0-59A4-F7A4-0D40B365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62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4E96A-C10A-4B0E-A0FA-59197F28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/>
          <a:lstStyle/>
          <a:p>
            <a:r>
              <a:rPr lang="en-US" dirty="0" err="1"/>
              <a:t>II.i</a:t>
            </a:r>
            <a:r>
              <a:rPr lang="en-US" dirty="0"/>
              <a:t>) Data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64D2D72-CF96-41DF-8C9B-F58D34605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5625"/>
                <a:ext cx="5899266" cy="4351338"/>
              </a:xfrm>
            </p:spPr>
            <p:txBody>
              <a:bodyPr/>
              <a:lstStyle/>
              <a:p>
                <a:r>
                  <a:rPr lang="en-US" dirty="0"/>
                  <a:t>Data is generated via for different values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 a scatter plot of accepted points are created in a 3-D plot via: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𝐶𝐹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different values of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For the proceeding case the data generated via: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4D2D72-CF96-41DF-8C9B-F58D34605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5625"/>
                <a:ext cx="5899266" cy="4351338"/>
              </a:xfrm>
              <a:blipFill>
                <a:blip r:embed="rId2"/>
                <a:stretch>
                  <a:fillRect l="-186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513F726-6274-ADE2-502A-FE57775D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Andy Krause Hampton University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AF353D-8AAF-5DCD-5784-E4192E11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4FE3-A97A-46B7-AB06-E88EA38593D1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A8E2AA9-9B26-F3A7-0A91-E67EF058C49E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B38A48E-29FF-DE5E-4C20-8CD1267E5957}"/>
                </a:ext>
              </a:extLst>
            </p:cNvPr>
            <p:cNvSpPr/>
            <p:nvPr/>
          </p:nvSpPr>
          <p:spPr>
            <a:xfrm>
              <a:off x="0" y="0"/>
              <a:ext cx="1524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lumMod val="60000"/>
                  </a:scheme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1352251-A034-7493-46A6-CB0DD9DEF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29" y="206544"/>
              <a:ext cx="1412942" cy="141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513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2791</Words>
  <Application>Microsoft Office PowerPoint</Application>
  <PresentationFormat>Custom</PresentationFormat>
  <Paragraphs>312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Testing the Validity of Collinear Factorization @ large x_B</vt:lpstr>
      <vt:lpstr>Table of Contents</vt:lpstr>
      <vt:lpstr>I) QCD</vt:lpstr>
      <vt:lpstr>I.)QCD</vt:lpstr>
      <vt:lpstr>I.ii) Quark Distribution Function</vt:lpstr>
      <vt:lpstr>I.i) Kinematics</vt:lpstr>
      <vt:lpstr>II. Simulating the Theory</vt:lpstr>
      <vt:lpstr>II. Simulating the Theory</vt:lpstr>
      <vt:lpstr>II.i) Data Generation</vt:lpstr>
      <vt:lpstr>II.i.a) Binning</vt:lpstr>
      <vt:lpstr>II.ii) Fitting to the Data</vt:lpstr>
      <vt:lpstr>II.ii.a) Bernstein Polynomials</vt:lpstr>
      <vt:lpstr>II.ii.b) Fitting The Observables</vt:lpstr>
      <vt:lpstr>II.ii.b) Fitting The Observables</vt:lpstr>
      <vt:lpstr>II.ii.c) Fitting The Correction Terms</vt:lpstr>
      <vt:lpstr>II.ii.c) Fitting The Correction Terms</vt:lpstr>
      <vt:lpstr>II.ii.c) Fitting The Correction Terms</vt:lpstr>
      <vt:lpstr>II.ii.c) The Mean Fit</vt:lpstr>
      <vt:lpstr>III. Analysis</vt:lpstr>
      <vt:lpstr>III.i) Statistical Analysis</vt:lpstr>
      <vt:lpstr>III.i) Statistical Analysis</vt:lpstr>
      <vt:lpstr>III.ii) Analyzing the Observables</vt:lpstr>
      <vt:lpstr>III.ii) Analyzing the Observables</vt:lpstr>
      <vt:lpstr>III.ii) Analyzing the Higher Twist Corrections</vt:lpstr>
      <vt:lpstr>III.ii) Analyzing the Higher Twist Corrections</vt:lpstr>
      <vt:lpstr>IV. Conclusion</vt:lpstr>
      <vt:lpstr>IV. i) Current Standing</vt:lpstr>
      <vt:lpstr>IV. ii) Future Work</vt:lpstr>
      <vt:lpstr>Thank you/Questions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the Validity of Collinear Factorization @ large x_B</dc:title>
  <dc:creator>Krause, Andrew</dc:creator>
  <cp:lastModifiedBy>Andy</cp:lastModifiedBy>
  <cp:revision>12</cp:revision>
  <dcterms:created xsi:type="dcterms:W3CDTF">2022-06-14T23:58:00Z</dcterms:created>
  <dcterms:modified xsi:type="dcterms:W3CDTF">2022-06-17T14:56:56Z</dcterms:modified>
</cp:coreProperties>
</file>