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71" r:id="rId6"/>
    <p:sldId id="272" r:id="rId7"/>
    <p:sldId id="288" r:id="rId8"/>
    <p:sldId id="279" r:id="rId9"/>
    <p:sldId id="280" r:id="rId10"/>
    <p:sldId id="274" r:id="rId11"/>
    <p:sldId id="277" r:id="rId12"/>
    <p:sldId id="278" r:id="rId13"/>
    <p:sldId id="276" r:id="rId14"/>
    <p:sldId id="283" r:id="rId15"/>
    <p:sldId id="289" r:id="rId16"/>
    <p:sldId id="285" r:id="rId17"/>
    <p:sldId id="275" r:id="rId18"/>
    <p:sldId id="284" r:id="rId19"/>
    <p:sldId id="286" r:id="rId20"/>
    <p:sldId id="287" r:id="rId21"/>
    <p:sldId id="273" r:id="rId22"/>
    <p:sldId id="281" r:id="rId23"/>
    <p:sldId id="262" r:id="rId24"/>
    <p:sldId id="266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62EF7E-84DD-43B1-9E5E-2E629F5C8F2E}" v="285" dt="2022-06-16T01:05:50.815"/>
    <p1510:client id="{FC312CF2-CD7D-4F49-9F21-85D19AB740A3}" v="6" dt="2022-06-16T03:58:42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c Peck" userId="c6d927c6-ac4e-42d4-bb12-dfe63dddc734" providerId="ADAL" clId="{FC312CF2-CD7D-4F49-9F21-85D19AB740A3}"/>
    <pc:docChg chg="modSld sldOrd">
      <pc:chgData name="Alec Peck" userId="c6d927c6-ac4e-42d4-bb12-dfe63dddc734" providerId="ADAL" clId="{FC312CF2-CD7D-4F49-9F21-85D19AB740A3}" dt="2022-06-16T11:29:14.845" v="3"/>
      <pc:docMkLst>
        <pc:docMk/>
      </pc:docMkLst>
      <pc:sldChg chg="ord">
        <pc:chgData name="Alec Peck" userId="c6d927c6-ac4e-42d4-bb12-dfe63dddc734" providerId="ADAL" clId="{FC312CF2-CD7D-4F49-9F21-85D19AB740A3}" dt="2022-06-16T11:29:14.845" v="3"/>
        <pc:sldMkLst>
          <pc:docMk/>
          <pc:sldMk cId="3293912689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5006F-0993-4403-9881-71A696C86182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5DB45-8FA4-4AC0-A9BA-A6D9E33F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F7F-0094-25E4-FCA4-9C58504C2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CA5A1-D9BC-48CE-2A52-389712103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220CF-5C4F-4D3F-F67E-6629CD2E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2" name="Picture 11" descr="Jefferson Lab logo">
            <a:extLst>
              <a:ext uri="{FF2B5EF4-FFF2-40B4-BE49-F238E27FC236}">
                <a16:creationId xmlns:a16="http://schemas.microsoft.com/office/drawing/2014/main" id="{AA0B9E7E-FD6A-CE77-9097-2E76BC3E8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550" y="153149"/>
            <a:ext cx="2676899" cy="809738"/>
          </a:xfrm>
          <a:prstGeom prst="rect">
            <a:avLst/>
          </a:prstGeom>
        </p:spPr>
      </p:pic>
      <p:pic>
        <p:nvPicPr>
          <p:cNvPr id="1026" name="Picture 2" descr="UC Riverside - Home | Facebook">
            <a:extLst>
              <a:ext uri="{FF2B5EF4-FFF2-40B4-BE49-F238E27FC236}">
                <a16:creationId xmlns:a16="http://schemas.microsoft.com/office/drawing/2014/main" id="{6523ADE2-5A95-2E9C-5515-49A0D97CB8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51" y="153149"/>
            <a:ext cx="1385078" cy="13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49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3D199-CABD-2735-0248-1AA62D76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5B99AA-EF75-2A86-BFDC-3ACF439F2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2E730-0993-8F68-5520-FA9E6823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6/16/2022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12395-A4EE-2C50-E946-DB080BC0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2F44D-2369-7979-7738-E1FBE720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BEF62628-2C23-495D-97F3-542361ECB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27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93E3E8-9CF6-CD48-199B-3CA75F639C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0A75F-858C-A2E6-2E7F-1ACB6AB24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32DE4-B021-6D60-51ED-B7854CEA5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6/16/2022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4E83C-FB26-E29E-4810-747C8A488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0FF0C-8118-E798-9152-406B8AB0D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BEF62628-2C23-495D-97F3-542361ECB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6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6361E-A1C8-C286-FC60-B59EB15B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65125"/>
            <a:ext cx="10274300" cy="837451"/>
          </a:xfrm>
        </p:spPr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3462B-89A5-BB73-2527-0827905D5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3998"/>
            <a:ext cx="10988040" cy="4351338"/>
          </a:xfrm>
        </p:spPr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8B261-67E0-B30F-D866-A0953FA78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55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6/16/2022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349B9-744F-1583-CA8B-3EAA1A287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8F191-81DB-30E7-90D5-DBE4050E2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24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BEF62628-2C23-495D-97F3-542361ECBB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fferson Lab logo">
            <a:extLst>
              <a:ext uri="{FF2B5EF4-FFF2-40B4-BE49-F238E27FC236}">
                <a16:creationId xmlns:a16="http://schemas.microsoft.com/office/drawing/2014/main" id="{83940436-81D6-D5CC-3537-C612D9E3D8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00" y="153149"/>
            <a:ext cx="1884549" cy="570059"/>
          </a:xfrm>
          <a:prstGeom prst="rect">
            <a:avLst/>
          </a:prstGeom>
        </p:spPr>
      </p:pic>
      <p:pic>
        <p:nvPicPr>
          <p:cNvPr id="9" name="Picture 2" descr="UC Riverside - Home | Facebook">
            <a:extLst>
              <a:ext uri="{FF2B5EF4-FFF2-40B4-BE49-F238E27FC236}">
                <a16:creationId xmlns:a16="http://schemas.microsoft.com/office/drawing/2014/main" id="{9378C677-4D95-9A92-50F2-BCE70B232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51" y="153149"/>
            <a:ext cx="837451" cy="83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154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33E47-F18D-B245-DDAE-63139527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0806E-BEB1-BEC0-0C3E-6FE8ADA7C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5EDDD-AA37-553E-6C1E-23FA1E78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6/16/2022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0F86D-696C-6064-B55A-690DFDBC9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30C71-D124-CF18-6820-DED97D63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BEF62628-2C23-495D-97F3-542361ECB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7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9594D-C231-5895-6DEB-F403A83C1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A31E4-7A74-8B1D-1EC6-439B8CD9E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417183"/>
            <a:ext cx="5181600" cy="4351338"/>
          </a:xfrm>
        </p:spPr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35A96-B4AF-DB0E-4166-B068BE410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417183"/>
            <a:ext cx="5181600" cy="4351338"/>
          </a:xfrm>
        </p:spPr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BCAAE-0BFC-3CD7-B75B-0FA782FF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6/16/2022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E924E-C00A-C544-FABF-CD46E40D7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F61A0-EB14-1F8D-262B-FA3994259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BEF62628-2C23-495D-97F3-542361ECB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5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EAFB-ED7A-A80F-C2EA-38D75C5C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60D39-44F0-F6F9-89CD-3FCF5B763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3394A-1877-2712-E372-9C3169CDC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994B1-9096-B72E-5861-949B0E0CDD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09B73-89B6-A96B-FC5B-E1F0F505F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6B7674-F70B-9CCC-E13A-7B01238A5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EC8008-21F4-4E2C-1457-0DCA2B18B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4F87A1-C475-6F09-C75B-4CD1F1BA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7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CDE36-5E0D-A6BD-E65C-C9A1CC03A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FFBE46-8554-E3FE-0DCD-31639180D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6/16/2022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5DA967-2AA3-E94E-CF72-6DEB8ECE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343E5-DD73-1031-6BDD-7744F917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BEF62628-2C23-495D-97F3-542361ECB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7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71DF5F-751F-C754-F6CF-4A7492BC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6/16/2022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A6A94-39FE-728D-105F-53954951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B2D48-996D-9F52-0050-FA7F3D7E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BEF62628-2C23-495D-97F3-542361ECB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0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C751-9F17-642F-E3B4-ABC2B347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63A43-E489-6DD9-A61D-B0E109930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defRPr sz="28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defRPr sz="24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defRPr sz="20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defRPr sz="20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3E9F0-9CBE-BFAF-4344-7E802694D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B7FC3-A0B2-5E6F-FA75-89FE1DA8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6/16/2022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8E24B-256C-FB97-11B4-BF075938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31490-6631-4B22-5739-8D118907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BEF62628-2C23-495D-97F3-542361ECB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2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CA13A-727C-D90F-913C-7F8E65A3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FC172-3AF0-41A5-0C1E-135C91159B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05B60-AC7E-77AD-D31F-BB119B99B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C8D82-A023-610D-00AD-065EE3219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6/16/2022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3FF8C-465C-77F1-E6CA-F1DF99C35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1E007-BF86-6748-DBB7-FCC98D05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BEF62628-2C23-495D-97F3-542361ECB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8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F3A766-8BDE-8E7C-936C-AD10E0D0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3F2B3-BCA5-2BBF-9BC2-C9E46E300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FB0B-30B0-3401-8731-8D93D387E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6/16/2022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6D535-CEA5-7F46-CBDD-8B0DC8524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78B97-7559-5DFF-698F-561EC78E9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62628-2C23-495D-97F3-542361ECB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2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kuraraypsf.jp/" TargetMode="External"/><Relationship Id="rId2" Type="http://schemas.openxmlformats.org/officeDocument/2006/relationships/hyperlink" Target="https://www.jlab.org/physics/hall-b/clas12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3FEFE-B6F4-245B-4F04-99FBA12C7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30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Development of Future Forward Calorimeter for</a:t>
            </a:r>
            <a:br>
              <a:rPr lang="en-US" dirty="0"/>
            </a:br>
            <a:r>
              <a:rPr lang="en-US" dirty="0"/>
              <a:t>CLAS12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A7FD1-98CF-7464-EB78-F00AC40B3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0038"/>
            <a:ext cx="9144000" cy="1655762"/>
          </a:xfrm>
        </p:spPr>
        <p:txBody>
          <a:bodyPr/>
          <a:lstStyle/>
          <a:p>
            <a:r>
              <a:rPr lang="en-US" dirty="0"/>
              <a:t>6/16/22 Alec Peck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72E13-952A-6777-85E9-C0A3D7CBC9B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6/16/2022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07AAA-8760-E453-F332-DB40706B8D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F62628-2C23-495D-97F3-542361ECBB1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09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DE368-ADD8-F5D7-96DE-E111F8BA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at the CLAS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E5514-4E7D-9601-7C51-FB1417DEA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3998"/>
            <a:ext cx="5919062" cy="4351338"/>
          </a:xfrm>
        </p:spPr>
        <p:txBody>
          <a:bodyPr/>
          <a:lstStyle/>
          <a:p>
            <a:r>
              <a:rPr lang="en-US" dirty="0"/>
              <a:t>Placement behind EM cal.</a:t>
            </a:r>
          </a:p>
          <a:p>
            <a:r>
              <a:rPr lang="en-US" dirty="0"/>
              <a:t>Relatively inexpensive, ~$0.5M</a:t>
            </a:r>
          </a:p>
          <a:p>
            <a:pPr lvl="1"/>
            <a:r>
              <a:rPr lang="en-US" dirty="0"/>
              <a:t>Plastic: ~$10/bar</a:t>
            </a:r>
          </a:p>
          <a:p>
            <a:pPr lvl="1"/>
            <a:r>
              <a:rPr lang="en-US" dirty="0"/>
              <a:t>Electronics: ~$100/channel</a:t>
            </a:r>
          </a:p>
          <a:p>
            <a:r>
              <a:rPr lang="en-US" dirty="0"/>
              <a:t>Operationally simple: readout alternative to PMTs</a:t>
            </a:r>
          </a:p>
          <a:p>
            <a:r>
              <a:rPr lang="en-US" dirty="0"/>
              <a:t>LOI within next year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3DA0E-4AFD-1632-96B4-97488EB18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388" y="1739767"/>
            <a:ext cx="5919062" cy="440109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04B9D9B-18A7-CFAE-7B6F-D2E3B9CE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9B6E9-5ABA-6EED-0A65-F9190E27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29C4AEB2-916C-E0A2-270F-5E71D3B24B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2" t="10590" b="7687"/>
          <a:stretch/>
        </p:blipFill>
        <p:spPr>
          <a:xfrm flipH="1">
            <a:off x="8775256" y="1915599"/>
            <a:ext cx="2272303" cy="20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3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4C3F7-0756-AA82-FFF1-976AB97B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Benchtop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9E60C-4C04-C794-2AF9-BAA3BB8C0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73998"/>
            <a:ext cx="5257800" cy="4351338"/>
          </a:xfrm>
        </p:spPr>
        <p:txBody>
          <a:bodyPr/>
          <a:lstStyle/>
          <a:p>
            <a:r>
              <a:rPr lang="en-US" dirty="0"/>
              <a:t>Test unit comprised of single, scintillating bar and small scintillating tiles for triggering</a:t>
            </a:r>
          </a:p>
          <a:p>
            <a:pPr lvl="1"/>
            <a:r>
              <a:rPr lang="en-US" dirty="0"/>
              <a:t>MIP passes through bar</a:t>
            </a:r>
          </a:p>
          <a:p>
            <a:pPr lvl="1"/>
            <a:r>
              <a:rPr lang="en-US" dirty="0"/>
              <a:t>Bar scintillates in UV</a:t>
            </a:r>
          </a:p>
          <a:p>
            <a:pPr lvl="1"/>
            <a:r>
              <a:rPr lang="en-US" dirty="0"/>
              <a:t>Photons captured, wavelength shifted in fiber</a:t>
            </a:r>
          </a:p>
          <a:p>
            <a:pPr lvl="1"/>
            <a:r>
              <a:rPr lang="en-US" dirty="0"/>
              <a:t>Photons activate discrete pixels in SiPM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A78A2-862B-36CE-AFE6-770CAA72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187DF-815D-8940-498E-0BEE364C3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717E8-6CA9-4A87-1F63-5E94BE541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34792" r="18027" b="26020"/>
          <a:stretch/>
        </p:blipFill>
        <p:spPr bwMode="auto">
          <a:xfrm>
            <a:off x="240105" y="3429000"/>
            <a:ext cx="5855895" cy="275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0CF668-7CCB-A2A0-E8CC-73C86CCE8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02" y="1202577"/>
            <a:ext cx="3889455" cy="21486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73D03B9-6E27-7DE1-995B-8C6A6EC2B6FF}"/>
              </a:ext>
            </a:extLst>
          </p:cNvPr>
          <p:cNvCxnSpPr>
            <a:cxnSpLocks/>
          </p:cNvCxnSpPr>
          <p:nvPr/>
        </p:nvCxnSpPr>
        <p:spPr>
          <a:xfrm>
            <a:off x="2822403" y="4150641"/>
            <a:ext cx="212695" cy="16586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E79782-14F4-AA93-4686-C927783A61BF}"/>
              </a:ext>
            </a:extLst>
          </p:cNvPr>
          <p:cNvSpPr txBox="1"/>
          <p:nvPr/>
        </p:nvSpPr>
        <p:spPr>
          <a:xfrm>
            <a:off x="2382259" y="345468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MIP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3E664BC-A955-B8FD-C01D-110D0FE7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178000"/>
                    </a14:imgEffect>
                    <a14:imgEffect>
                      <a14:brightnessContrast bright="-55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87" y="4806308"/>
            <a:ext cx="837228" cy="30872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816B6C4-58F1-7CB4-7111-ECEA8834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178000"/>
                    </a14:imgEffect>
                    <a14:imgEffect>
                      <a14:brightnessContrast bright="-55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9148">
            <a:off x="1961220" y="4960672"/>
            <a:ext cx="837228" cy="30872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C10FCD8-121F-CB75-965E-D2A955523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178000"/>
                    </a14:imgEffect>
                    <a14:imgEffect>
                      <a14:brightnessContrast bright="-55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7394">
            <a:off x="2954099" y="4224674"/>
            <a:ext cx="837228" cy="30872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B2DA309-8ECC-321D-02A0-908A949F6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178000"/>
                    </a14:imgEffect>
                    <a14:imgEffect>
                      <a14:brightnessContrast bright="-55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4849">
            <a:off x="1911548" y="4479211"/>
            <a:ext cx="837228" cy="30872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B71CBC6-6E31-B58D-5ECE-14C7D4D6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colorTemperature colorTemp="11500"/>
                    </a14:imgEffect>
                    <a14:imgEffect>
                      <a14:saturation sat="178000"/>
                    </a14:imgEffect>
                    <a14:imgEffect>
                      <a14:brightnessContrast bright="-55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1062">
            <a:off x="4516734" y="3807717"/>
            <a:ext cx="923070" cy="34038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A79BFB-A131-525B-E8EE-92644DE89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732" y="5263392"/>
            <a:ext cx="2265640" cy="1458084"/>
          </a:xfrm>
          <a:prstGeom prst="rect">
            <a:avLst/>
          </a:prstGeom>
        </p:spPr>
      </p:pic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FE17CCB6-B773-B754-BDCB-9AFD4D307E3E}"/>
              </a:ext>
            </a:extLst>
          </p:cNvPr>
          <p:cNvSpPr/>
          <p:nvPr/>
        </p:nvSpPr>
        <p:spPr>
          <a:xfrm rot="5400000">
            <a:off x="5006418" y="4907596"/>
            <a:ext cx="1594610" cy="89840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6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indoor, electronic, variety&#10;&#10;Description automatically generated">
            <a:extLst>
              <a:ext uri="{FF2B5EF4-FFF2-40B4-BE49-F238E27FC236}">
                <a16:creationId xmlns:a16="http://schemas.microsoft.com/office/drawing/2014/main" id="{91C484E2-7333-FA35-C1EB-F56495BAC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12881" r="1243" b="31438"/>
          <a:stretch/>
        </p:blipFill>
        <p:spPr>
          <a:xfrm>
            <a:off x="147271" y="3549667"/>
            <a:ext cx="6252520" cy="3162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4C3F7-0756-AA82-FFF1-976AB97B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Benchtop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9E60C-4C04-C794-2AF9-BAA3BB8C0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3998"/>
            <a:ext cx="4447540" cy="4351338"/>
          </a:xfrm>
        </p:spPr>
        <p:txBody>
          <a:bodyPr/>
          <a:lstStyle/>
          <a:p>
            <a:r>
              <a:rPr lang="en-US" dirty="0"/>
              <a:t>LED simulates UV signal from MIP</a:t>
            </a:r>
          </a:p>
          <a:p>
            <a:r>
              <a:rPr lang="en-US" dirty="0"/>
              <a:t>Calibrated photodiode determines photon flux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3A96E-B5CA-FE21-2082-AA1387F6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8837C-820B-43C9-1203-ADCF1109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30C89-DF2C-A015-F26A-DFAA70389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052" y="986403"/>
            <a:ext cx="7512948" cy="402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indoor, electronic, variety&#10;&#10;Description automatically generated">
            <a:extLst>
              <a:ext uri="{FF2B5EF4-FFF2-40B4-BE49-F238E27FC236}">
                <a16:creationId xmlns:a16="http://schemas.microsoft.com/office/drawing/2014/main" id="{BF62B97E-1936-A70F-0608-057157BC9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12881" r="1243" b="31438"/>
          <a:stretch/>
        </p:blipFill>
        <p:spPr>
          <a:xfrm>
            <a:off x="147271" y="3549667"/>
            <a:ext cx="6252520" cy="3162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4C3F7-0756-AA82-FFF1-976AB97B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Benchtop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9E60C-4C04-C794-2AF9-BAA3BB8C0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373998"/>
            <a:ext cx="5886761" cy="4351338"/>
          </a:xfrm>
        </p:spPr>
        <p:txBody>
          <a:bodyPr/>
          <a:lstStyle/>
          <a:p>
            <a:r>
              <a:rPr lang="en-US" dirty="0"/>
              <a:t>SiPM pulse amplitudes produce “Finger spectrum”</a:t>
            </a:r>
          </a:p>
          <a:p>
            <a:r>
              <a:rPr lang="en-US" dirty="0"/>
              <a:t>After calibration, ADC voltage converts to photon flux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3A96E-B5CA-FE21-2082-AA1387F6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8837C-820B-43C9-1203-ADCF1109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A821F0-4220-1BE3-56E0-E47D43602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791" y="3854997"/>
            <a:ext cx="5086862" cy="2866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192FF0-9842-1F64-38BF-4ADA73ABB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791" y="942697"/>
            <a:ext cx="5086862" cy="287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6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3926C-4BFD-EAB9-D900-528A4D86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GEant4 Monte Carlo (GEMC) simulations</a:t>
            </a:r>
          </a:p>
        </p:txBody>
      </p:sp>
      <p:pic>
        <p:nvPicPr>
          <p:cNvPr id="4" name="fcal simulation">
            <a:hlinkClick r:id="" action="ppaction://media"/>
            <a:extLst>
              <a:ext uri="{FF2B5EF4-FFF2-40B4-BE49-F238E27FC236}">
                <a16:creationId xmlns:a16="http://schemas.microsoft.com/office/drawing/2014/main" id="{3C2D7969-8074-5309-570C-9DAF1E1608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8561" y="1617663"/>
            <a:ext cx="7668475" cy="431165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28B63-D1CB-0480-FF11-AD29E117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219D0-F914-7EC9-068A-67C4D4B7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C4A11D-0D41-4454-C01E-0BDC127FDF00}"/>
              </a:ext>
            </a:extLst>
          </p:cNvPr>
          <p:cNvSpPr txBox="1">
            <a:spLocks/>
          </p:cNvSpPr>
          <p:nvPr/>
        </p:nvSpPr>
        <p:spPr>
          <a:xfrm>
            <a:off x="365760" y="1373998"/>
            <a:ext cx="38228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Simulate expected performance; energy resolution, spatial resolution</a:t>
            </a:r>
          </a:p>
          <a:p>
            <a:r>
              <a:rPr lang="en-US" dirty="0"/>
              <a:t>Good responsivity to incident muons</a:t>
            </a:r>
          </a:p>
          <a:p>
            <a:r>
              <a:rPr lang="en-US" dirty="0"/>
              <a:t>Known radiation source can be used to calibrate simulated SiPM response</a:t>
            </a:r>
          </a:p>
        </p:txBody>
      </p:sp>
    </p:spTree>
    <p:extLst>
      <p:ext uri="{BB962C8B-B14F-4D97-AF65-F5344CB8AC3E}">
        <p14:creationId xmlns:p14="http://schemas.microsoft.com/office/powerpoint/2010/main" val="147295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A4C2E-31C9-F0D9-5AA6-BF03C4CB6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55BE0-DDBF-7E22-86AD-00FB78BC3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3998"/>
            <a:ext cx="5730240" cy="4351338"/>
          </a:xfrm>
        </p:spPr>
        <p:txBody>
          <a:bodyPr/>
          <a:lstStyle/>
          <a:p>
            <a:r>
              <a:rPr lang="en-US" dirty="0"/>
              <a:t>We can test cosmic ray muons for free!</a:t>
            </a:r>
          </a:p>
          <a:p>
            <a:r>
              <a:rPr lang="en-US" dirty="0"/>
              <a:t>Trigger by coincident detection at small tile above and below</a:t>
            </a:r>
          </a:p>
          <a:p>
            <a:r>
              <a:rPr lang="en-US" dirty="0"/>
              <a:t>Signal collected from both ends of the bar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B5B9-0567-0474-B846-14BAA289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F3CED6-EAAE-48EC-149C-777369816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339E1-8EAA-9675-8F02-C5CD94414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638" y="4800319"/>
            <a:ext cx="6388162" cy="1399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75613D-877C-E962-564F-331E9010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091" y="783850"/>
            <a:ext cx="5006316" cy="368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8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D449D-8E77-33AD-7221-EE1E3D97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8173-A705-55D7-FBA0-2863E5097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3998"/>
            <a:ext cx="5478449" cy="4351338"/>
          </a:xfrm>
        </p:spPr>
        <p:txBody>
          <a:bodyPr/>
          <a:lstStyle/>
          <a:p>
            <a:r>
              <a:rPr lang="en-US" dirty="0"/>
              <a:t>Pulse amplitude spectrum is a Landau distribution – what we expect for cosmic rays!</a:t>
            </a:r>
          </a:p>
          <a:p>
            <a:r>
              <a:rPr lang="en-US" dirty="0"/>
              <a:t>~87% trigger efficiency</a:t>
            </a:r>
          </a:p>
          <a:p>
            <a:r>
              <a:rPr lang="en-US" dirty="0"/>
              <a:t>Good correlation </a:t>
            </a:r>
            <a:br>
              <a:rPr lang="en-US" dirty="0"/>
            </a:br>
            <a:r>
              <a:rPr lang="en-US" dirty="0"/>
              <a:t>between ends </a:t>
            </a:r>
            <a:br>
              <a:rPr lang="en-US" dirty="0"/>
            </a:br>
            <a:r>
              <a:rPr lang="en-US" dirty="0"/>
              <a:t>of the bar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53B79-7CB9-54FE-3CA7-28476A4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9938A-DE56-D59F-E9D9-FF3344E88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81A4FD-D85E-2ACB-E6DA-B8EC2302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091" y="783850"/>
            <a:ext cx="5006316" cy="3683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B35063-1F50-A651-BB27-4560E1217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09"/>
          <a:stretch/>
        </p:blipFill>
        <p:spPr>
          <a:xfrm>
            <a:off x="3844633" y="3308350"/>
            <a:ext cx="5271828" cy="34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E35A-DFE0-9E6E-CC09-73D32A41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C853B-A9CD-E480-2B94-A57283339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3998"/>
            <a:ext cx="5467416" cy="4351338"/>
          </a:xfrm>
        </p:spPr>
        <p:txBody>
          <a:bodyPr/>
          <a:lstStyle/>
          <a:p>
            <a:r>
              <a:rPr lang="en-US" dirty="0"/>
              <a:t>Characterize responsivity of scintillating bars</a:t>
            </a:r>
          </a:p>
          <a:p>
            <a:r>
              <a:rPr lang="en-US" dirty="0"/>
              <a:t>Complete GEMC simulations of SiPM response</a:t>
            </a:r>
          </a:p>
          <a:p>
            <a:r>
              <a:rPr lang="en-US" dirty="0"/>
              <a:t>Scale benchtop model (and electronics) to full size</a:t>
            </a:r>
          </a:p>
          <a:p>
            <a:r>
              <a:rPr lang="en-US" dirty="0"/>
              <a:t>Propose!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0AF21-5E0F-BF68-2712-DE09F886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E8871-666F-9F6A-09EC-FD912DFB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D2F620-A1D0-41CB-0D52-B65072DF6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34792" r="18027" b="26020"/>
          <a:stretch/>
        </p:blipFill>
        <p:spPr bwMode="auto">
          <a:xfrm>
            <a:off x="5970345" y="795050"/>
            <a:ext cx="5855895" cy="275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98BCDE-EE2B-A6FA-4459-86E405ED0847}"/>
              </a:ext>
            </a:extLst>
          </p:cNvPr>
          <p:cNvCxnSpPr>
            <a:cxnSpLocks/>
          </p:cNvCxnSpPr>
          <p:nvPr/>
        </p:nvCxnSpPr>
        <p:spPr>
          <a:xfrm>
            <a:off x="8552643" y="1516691"/>
            <a:ext cx="212695" cy="16586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131F471-E440-AE9C-7683-C4B171CB6911}"/>
              </a:ext>
            </a:extLst>
          </p:cNvPr>
          <p:cNvSpPr txBox="1"/>
          <p:nvPr/>
        </p:nvSpPr>
        <p:spPr>
          <a:xfrm>
            <a:off x="8112499" y="82073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MIP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2020E17-45DD-CFC5-A9F9-6F0F46649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78000"/>
                    </a14:imgEffect>
                    <a14:imgEffect>
                      <a14:brightnessContrast bright="-55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927" y="2172358"/>
            <a:ext cx="837228" cy="30872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A665603-385F-7525-3022-D5AABB4E5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78000"/>
                    </a14:imgEffect>
                    <a14:imgEffect>
                      <a14:brightnessContrast bright="-55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9148">
            <a:off x="7691460" y="2326722"/>
            <a:ext cx="837228" cy="30872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F59F38F-BC28-1161-41D3-3D07B568F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78000"/>
                    </a14:imgEffect>
                    <a14:imgEffect>
                      <a14:brightnessContrast bright="-55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7394">
            <a:off x="8684339" y="1590724"/>
            <a:ext cx="837228" cy="30872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A44B49D-1AB5-41E9-558C-7F2C69B0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78000"/>
                    </a14:imgEffect>
                    <a14:imgEffect>
                      <a14:brightnessContrast bright="-55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4849">
            <a:off x="7641788" y="1845261"/>
            <a:ext cx="837228" cy="30872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6E27BB4E-0554-1338-82EF-5EF08C3AB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56" y="3877983"/>
            <a:ext cx="4813742" cy="284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517C7-27DA-C5E8-CA32-F77C1E09A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3998"/>
            <a:ext cx="10858831" cy="49823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u="sng" dirty="0"/>
              <a:t>References</a:t>
            </a:r>
          </a:p>
          <a:p>
            <a:pPr marL="0" indent="0">
              <a:buNone/>
            </a:pPr>
            <a:r>
              <a:rPr lang="en-US" dirty="0"/>
              <a:t>M. </a:t>
            </a:r>
            <a:r>
              <a:rPr lang="en-US" dirty="0" err="1"/>
              <a:t>Battaglieri</a:t>
            </a:r>
            <a:r>
              <a:rPr lang="en-US" dirty="0"/>
              <a:t>, “</a:t>
            </a:r>
            <a:r>
              <a:rPr lang="en-US" i="1" dirty="0"/>
              <a:t>Present and future of </a:t>
            </a:r>
            <a:r>
              <a:rPr lang="en-US" i="1" dirty="0" err="1"/>
              <a:t>JLab</a:t>
            </a:r>
            <a:r>
              <a:rPr lang="en-US" i="1" dirty="0"/>
              <a:t> CLAS12 physics program</a:t>
            </a:r>
            <a:r>
              <a:rPr lang="en-US" dirty="0"/>
              <a:t>” (2020)</a:t>
            </a:r>
          </a:p>
          <a:p>
            <a:pPr marL="0" indent="0">
              <a:buNone/>
            </a:pPr>
            <a:r>
              <a:rPr lang="en-US" dirty="0"/>
              <a:t>A. </a:t>
            </a:r>
            <a:r>
              <a:rPr lang="en-US" dirty="0" err="1"/>
              <a:t>Buniatyan</a:t>
            </a:r>
            <a:r>
              <a:rPr lang="en-US" dirty="0"/>
              <a:t>, “</a:t>
            </a:r>
            <a:r>
              <a:rPr lang="en-US" i="1" dirty="0"/>
              <a:t>Leading Hadron Production at HERA”</a:t>
            </a:r>
            <a:r>
              <a:rPr lang="en-US" dirty="0"/>
              <a:t> , EPJ Web of Conferences (2013)</a:t>
            </a:r>
          </a:p>
          <a:p>
            <a:pPr marL="0" indent="0">
              <a:buNone/>
            </a:pPr>
            <a:r>
              <a:rPr lang="en-US" dirty="0"/>
              <a:t>M. Arratia </a:t>
            </a:r>
            <a:r>
              <a:rPr lang="en-US" i="1" dirty="0"/>
              <a:t>“About a forward “KLM” calorimeter for CLAS12”, </a:t>
            </a:r>
            <a:r>
              <a:rPr lang="en-US" dirty="0"/>
              <a:t>(2022)</a:t>
            </a:r>
          </a:p>
          <a:p>
            <a:pPr marL="0" indent="0">
              <a:buNone/>
            </a:pPr>
            <a:r>
              <a:rPr lang="en-US" dirty="0"/>
              <a:t>PDG Reviews </a:t>
            </a:r>
            <a:r>
              <a:rPr lang="en-US" i="1" dirty="0"/>
              <a:t>“33. Passage of Particles Through Matter”</a:t>
            </a:r>
            <a:r>
              <a:rPr lang="en-US" dirty="0"/>
              <a:t> (2018)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Image Sources</a:t>
            </a:r>
          </a:p>
          <a:p>
            <a:pPr marL="0" indent="0">
              <a:buNone/>
            </a:pPr>
            <a:r>
              <a:rPr lang="en-US" dirty="0"/>
              <a:t>Jefferson Lab, </a:t>
            </a:r>
            <a:r>
              <a:rPr lang="en-US" dirty="0">
                <a:hlinkClick r:id="rId2"/>
              </a:rPr>
              <a:t>https://www.jlab.org/physics/hall-b/clas12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Kuraray, </a:t>
            </a:r>
            <a:r>
              <a:rPr lang="en-US" dirty="0">
                <a:hlinkClick r:id="rId3"/>
              </a:rPr>
              <a:t>http://kuraraypsf.jp/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 you to the Department of Energy for funding this research!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C3E44-EB5D-0011-8571-23F5259B6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1EB3F-6AA6-1FBC-F29F-089EB1D2A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07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98A62-218A-3F8B-2989-076EBCF9F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baseline="-25000" dirty="0"/>
              <a:t>L</a:t>
            </a:r>
            <a:r>
              <a:rPr lang="en-US" dirty="0"/>
              <a:t>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67123-E31C-8DF3-2C52-625C4D47F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3998"/>
            <a:ext cx="5041127" cy="4351338"/>
          </a:xfrm>
        </p:spPr>
        <p:txBody>
          <a:bodyPr>
            <a:normAutofit/>
          </a:bodyPr>
          <a:lstStyle/>
          <a:p>
            <a:r>
              <a:rPr lang="en-US" dirty="0"/>
              <a:t>Neutral kaon decay channels in vector mesons</a:t>
            </a:r>
          </a:p>
          <a:p>
            <a:endParaRPr lang="en-US" dirty="0"/>
          </a:p>
          <a:p>
            <a:r>
              <a:rPr lang="en-US" dirty="0"/>
              <a:t>K</a:t>
            </a:r>
            <a:r>
              <a:rPr lang="en-US" baseline="-25000" dirty="0"/>
              <a:t>L</a:t>
            </a:r>
            <a:r>
              <a:rPr lang="en-US" dirty="0"/>
              <a:t> decay length typically 10-100m</a:t>
            </a:r>
          </a:p>
          <a:p>
            <a:endParaRPr lang="en-US" dirty="0"/>
          </a:p>
          <a:p>
            <a:r>
              <a:rPr lang="en-US" dirty="0"/>
              <a:t>Investigate CP violation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1B580-CE8F-2BD4-2048-D11CC7E8A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ACC5C-736D-A96C-F3C2-4DF6CBC9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8681F7-3DD2-A627-93E2-2BADDCAF5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7" y="1828210"/>
            <a:ext cx="6599562" cy="27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5906-7798-C8AD-A4D9-E294FA79F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B &amp; the CLAS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1FD3A-2680-3DF2-9758-20EF002BC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373998"/>
            <a:ext cx="594227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Purpose: 3D tomography, form factors, TDPs, GPDs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20246-89D5-B6D0-A350-AD70477F2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30" y="2461117"/>
            <a:ext cx="5375510" cy="429591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CC1A83F-04C2-60C0-69F9-01B685A41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3078" y="977556"/>
            <a:ext cx="5253163" cy="393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39FB4D-5857-61CD-29EF-C2CB14A8B455}"/>
              </a:ext>
            </a:extLst>
          </p:cNvPr>
          <p:cNvSpPr txBox="1">
            <a:spLocks/>
          </p:cNvSpPr>
          <p:nvPr/>
        </p:nvSpPr>
        <p:spPr>
          <a:xfrm>
            <a:off x="5776380" y="5152390"/>
            <a:ext cx="5942275" cy="1604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Pre-shower, Electromagnetic, and forward tagger Calorimeters</a:t>
            </a:r>
          </a:p>
          <a:p>
            <a:r>
              <a:rPr lang="en-US" dirty="0"/>
              <a:t>Central barrel: neutron detector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F9F250-C969-1859-7CDB-5973663D7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191614D-1DC5-695E-7128-4E9F6DDB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38CEA-66AA-9A99-3894-9F65536BC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SiPM Signal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25251-3E8E-B0C7-A2D0-24E07061B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43" y="1498225"/>
            <a:ext cx="5931716" cy="4351338"/>
          </a:xfrm>
        </p:spPr>
        <p:txBody>
          <a:bodyPr/>
          <a:lstStyle/>
          <a:p>
            <a:r>
              <a:rPr lang="en-US" dirty="0"/>
              <a:t>Pixel count determined from low-intensity “finger spectrum”</a:t>
            </a:r>
          </a:p>
          <a:p>
            <a:r>
              <a:rPr lang="en-US" dirty="0"/>
              <a:t>Gaussian noise floor and ~sinusoidal fingers separated by Fourier Transform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F7C881-A37E-7EF9-B139-98C6B1D7D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t="17661" r="7666" b="21219"/>
          <a:stretch/>
        </p:blipFill>
        <p:spPr bwMode="auto">
          <a:xfrm>
            <a:off x="626494" y="3876932"/>
            <a:ext cx="4696717" cy="268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D09FF7-0669-C810-76DF-5107C5C7A28D}"/>
              </a:ext>
            </a:extLst>
          </p:cNvPr>
          <p:cNvSpPr txBox="1"/>
          <p:nvPr/>
        </p:nvSpPr>
        <p:spPr>
          <a:xfrm>
            <a:off x="2758889" y="3777554"/>
            <a:ext cx="101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C0C0C0"/>
                </a:highlight>
              </a:rPr>
              <a:t>100 ns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A8F18B0A-4D8A-EAE0-8963-1E5D7133DA4E}"/>
              </a:ext>
            </a:extLst>
          </p:cNvPr>
          <p:cNvSpPr/>
          <p:nvPr/>
        </p:nvSpPr>
        <p:spPr>
          <a:xfrm rot="5400000">
            <a:off x="3175043" y="3937451"/>
            <a:ext cx="179050" cy="597921"/>
          </a:xfrm>
          <a:prstGeom prst="leftBrac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9665B0C-D7EE-8B06-4108-5C5F16714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95" y="1808991"/>
            <a:ext cx="5931716" cy="44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4F4BCD-2FB5-DB3E-B0D5-C44B9362E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9B18B-F859-E29F-3613-A3C9A229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2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38CEA-66AA-9A99-3894-9F65536BC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SiPM Signal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25251-3E8E-B0C7-A2D0-24E07061B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07" y="1523555"/>
            <a:ext cx="5114069" cy="4625000"/>
          </a:xfrm>
        </p:spPr>
        <p:txBody>
          <a:bodyPr>
            <a:normAutofit/>
          </a:bodyPr>
          <a:lstStyle/>
          <a:p>
            <a:r>
              <a:rPr lang="en-US" sz="2000" dirty="0"/>
              <a:t>Incident photon count determined from Newport calibrated photodiode</a:t>
            </a:r>
          </a:p>
          <a:p>
            <a:pPr lvl="1"/>
            <a:r>
              <a:rPr lang="en-US" sz="1800" dirty="0"/>
              <a:t>Constant splitter ratio</a:t>
            </a:r>
          </a:p>
          <a:p>
            <a:pPr lvl="1"/>
            <a:r>
              <a:rPr lang="en-US" sz="1800" dirty="0"/>
              <a:t>Calibrated diode measures average power from LED</a:t>
            </a:r>
          </a:p>
          <a:p>
            <a:pPr lvl="1"/>
            <a:r>
              <a:rPr lang="en-US" sz="1800" dirty="0"/>
              <a:t>SiPM pixel count “measures” photons/pulse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C9660C8-A63C-1CC7-3B42-EE9760A12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 t="25753" r="6954" b="37459"/>
          <a:stretch/>
        </p:blipFill>
        <p:spPr bwMode="auto">
          <a:xfrm>
            <a:off x="5133999" y="1245950"/>
            <a:ext cx="6839494" cy="25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A8CF5-8BF8-7317-E78E-7748BFFE7280}"/>
              </a:ext>
            </a:extLst>
          </p:cNvPr>
          <p:cNvSpPr txBox="1"/>
          <p:nvPr/>
        </p:nvSpPr>
        <p:spPr>
          <a:xfrm>
            <a:off x="7300238" y="3002402"/>
            <a:ext cx="1550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C0C0C0"/>
                </a:highlight>
              </a:rPr>
              <a:t>Fiber Optical Splitter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B216FA-2AA2-E55E-F0FD-236D4775DB73}"/>
              </a:ext>
            </a:extLst>
          </p:cNvPr>
          <p:cNvSpPr txBox="1"/>
          <p:nvPr/>
        </p:nvSpPr>
        <p:spPr>
          <a:xfrm>
            <a:off x="4927350" y="2956236"/>
            <a:ext cx="173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C0C0C0"/>
                </a:highlight>
              </a:rPr>
              <a:t>DUT: SiPM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A2E2F-9B51-6E3F-F784-6C930376C605}"/>
              </a:ext>
            </a:extLst>
          </p:cNvPr>
          <p:cNvSpPr txBox="1"/>
          <p:nvPr/>
        </p:nvSpPr>
        <p:spPr>
          <a:xfrm>
            <a:off x="5071158" y="1869728"/>
            <a:ext cx="1413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C0C0C0"/>
                </a:highlight>
              </a:rPr>
              <a:t>Calibrated Photodiode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237B3-2E3D-D175-5C49-73C7CD4C30FF}"/>
              </a:ext>
            </a:extLst>
          </p:cNvPr>
          <p:cNvSpPr txBox="1"/>
          <p:nvPr/>
        </p:nvSpPr>
        <p:spPr>
          <a:xfrm>
            <a:off x="8984163" y="3237899"/>
            <a:ext cx="173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C0C0C0"/>
                </a:highlight>
              </a:rPr>
              <a:t>LED: UV light source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56193D-5CFA-1A4B-9656-3B034B4C6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3884230"/>
            <a:ext cx="9769869" cy="2900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95DF5-D747-6513-18A8-95105567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D4B0CB-CEA6-7B2B-6EE2-C84311A2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9D31C-2838-4EA4-188B-AD4482F22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 Trigger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6AF96-FD63-88DC-58D4-03FE8C1BB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78" y="1573955"/>
            <a:ext cx="5193484" cy="48016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Smaller tiles of scintillating plastic above and below bar trigger data collection</a:t>
            </a:r>
          </a:p>
          <a:p>
            <a:r>
              <a:rPr lang="en-US" dirty="0"/>
              <a:t>Trigger occurs if both SiPM are above the 3.3 pixel threshold</a:t>
            </a:r>
          </a:p>
          <a:p>
            <a:pPr lvl="1"/>
            <a:r>
              <a:rPr lang="en-US" dirty="0"/>
              <a:t>Requiring coincidence between tiles removes background noise</a:t>
            </a:r>
          </a:p>
          <a:p>
            <a:pPr lvl="1"/>
            <a:r>
              <a:rPr lang="en-US" dirty="0"/>
              <a:t>With scintillator material added, high energy coincident spectrum appears – not Landau</a:t>
            </a:r>
          </a:p>
        </p:txBody>
      </p:sp>
      <p:pic>
        <p:nvPicPr>
          <p:cNvPr id="6" name="Picture 5" descr="A picture containing floor, indoor, ceiling, furniture&#10;&#10;Description automatically generated">
            <a:extLst>
              <a:ext uri="{FF2B5EF4-FFF2-40B4-BE49-F238E27FC236}">
                <a16:creationId xmlns:a16="http://schemas.microsoft.com/office/drawing/2014/main" id="{85FF7FC5-673A-00CC-D207-BFC496405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3" t="53701" r="34125" b="7962"/>
          <a:stretch/>
        </p:blipFill>
        <p:spPr>
          <a:xfrm>
            <a:off x="5552922" y="1573955"/>
            <a:ext cx="2475833" cy="380359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A0961CA-A2D8-7D16-6290-31C63D32C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640" y="3485379"/>
            <a:ext cx="5066952" cy="32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7D69DBA7-0D61-9853-BD19-507FF12AB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1" t="20273" r="45821" b="55227"/>
          <a:stretch/>
        </p:blipFill>
        <p:spPr bwMode="auto">
          <a:xfrm>
            <a:off x="8204049" y="1056522"/>
            <a:ext cx="2475833" cy="231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7901F-7CE6-E4C3-3433-EDB9D8F5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3FD99-5B12-C395-E775-87A12BF9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9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5906-7798-C8AD-A4D9-E294FA79F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65125"/>
            <a:ext cx="10489648" cy="837451"/>
          </a:xfrm>
        </p:spPr>
        <p:txBody>
          <a:bodyPr>
            <a:normAutofit fontScale="90000"/>
          </a:bodyPr>
          <a:lstStyle/>
          <a:p>
            <a:r>
              <a:rPr lang="en-US" dirty="0"/>
              <a:t>Minimum Ionizing Particle (MIP) Calorimetry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1FD3A-2680-3DF2-9758-20EF002BC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627398"/>
            <a:ext cx="4356366" cy="4097937"/>
          </a:xfrm>
        </p:spPr>
        <p:txBody>
          <a:bodyPr/>
          <a:lstStyle/>
          <a:p>
            <a:r>
              <a:rPr lang="en-US" dirty="0"/>
              <a:t>Energy loss in matter: Bethe-Bloch formula, radiative corrections</a:t>
            </a:r>
          </a:p>
          <a:p>
            <a:endParaRPr lang="en-US" dirty="0"/>
          </a:p>
          <a:p>
            <a:r>
              <a:rPr lang="en-US" dirty="0"/>
              <a:t>Large kinematic range </a:t>
            </a:r>
            <a:r>
              <a:rPr lang="en-US"/>
              <a:t>of minimal </a:t>
            </a:r>
            <a:r>
              <a:rPr lang="en-US" dirty="0"/>
              <a:t>Ionization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1BE155-14BA-9179-C02C-575CE0068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518" y="789947"/>
            <a:ext cx="7332940" cy="49353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84524C-616D-E7E9-60D9-CF1EB38535D9}"/>
              </a:ext>
            </a:extLst>
          </p:cNvPr>
          <p:cNvSpPr/>
          <p:nvPr/>
        </p:nvSpPr>
        <p:spPr>
          <a:xfrm>
            <a:off x="7397086" y="2290751"/>
            <a:ext cx="2577845" cy="30045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1A31530-BC6E-39F6-0375-87281C4B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2285DC3-B9B2-F9A7-C7BD-658FF9BDA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6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5906-7798-C8AD-A4D9-E294FA79F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65125"/>
            <a:ext cx="10489648" cy="837451"/>
          </a:xfrm>
        </p:spPr>
        <p:txBody>
          <a:bodyPr>
            <a:normAutofit fontScale="90000"/>
          </a:bodyPr>
          <a:lstStyle/>
          <a:p>
            <a:r>
              <a:rPr lang="en-US" dirty="0"/>
              <a:t>Minimum Ionizing Particle (MIP) Calorimetry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1A31530-BC6E-39F6-0375-87281C4B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2285DC3-B9B2-F9A7-C7BD-658FF9BDA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B96990-6C40-C645-6770-6D1308BC0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088" y="1281036"/>
            <a:ext cx="6864626" cy="429592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CB970D5-BC3C-9AF6-0E73-32FDC5B30042}"/>
              </a:ext>
            </a:extLst>
          </p:cNvPr>
          <p:cNvSpPr txBox="1">
            <a:spLocks/>
          </p:cNvSpPr>
          <p:nvPr/>
        </p:nvSpPr>
        <p:spPr>
          <a:xfrm>
            <a:off x="365759" y="1627398"/>
            <a:ext cx="4736329" cy="409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Energy loss in matter: Bethe-Bloch formula, radiative corrections</a:t>
            </a:r>
          </a:p>
          <a:p>
            <a:endParaRPr lang="en-US" dirty="0"/>
          </a:p>
          <a:p>
            <a:r>
              <a:rPr lang="en-US" dirty="0"/>
              <a:t>Large kinematic range of minimum Ionization</a:t>
            </a:r>
          </a:p>
          <a:p>
            <a:endParaRPr lang="en-US" dirty="0"/>
          </a:p>
          <a:p>
            <a:r>
              <a:rPr lang="en-US" dirty="0"/>
              <a:t>Muons, other neutral hadrons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67321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5C37D-48E1-73A6-7F9C-AE6C78DE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MIP Calorimeter at the CLAS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0F967D-55E8-B636-F77B-353B6ED0DE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21499" y="1373998"/>
                <a:ext cx="5084949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Far forward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&lt;11°)</m:t>
                    </m:r>
                  </m:oMath>
                </a14:m>
                <a:r>
                  <a:rPr lang="en-US" b="0" dirty="0"/>
                  <a:t> region</a:t>
                </a:r>
              </a:p>
              <a:p>
                <a:r>
                  <a:rPr lang="en-US" dirty="0"/>
                  <a:t>Energy deposition and spatial tracking</a:t>
                </a:r>
                <a:endParaRPr lang="en-US" b="0" dirty="0"/>
              </a:p>
              <a:p>
                <a:r>
                  <a:rPr lang="en-US" dirty="0"/>
                  <a:t>Neutrons, K</a:t>
                </a:r>
                <a:r>
                  <a:rPr lang="en-US" baseline="-25000" dirty="0"/>
                  <a:t>L</a:t>
                </a:r>
                <a:r>
                  <a:rPr lang="en-US" dirty="0"/>
                  <a:t>, and Muon detection</a:t>
                </a:r>
                <a:endParaRPr lang="en-US" b="0" dirty="0"/>
              </a:p>
              <a:p>
                <a:r>
                  <a:rPr lang="en-US" dirty="0"/>
                  <a:t>Currently at prototype stage</a:t>
                </a:r>
              </a:p>
              <a:p>
                <a:r>
                  <a:rPr lang="en-US" dirty="0"/>
                  <a:t>Applications for Hall B and </a:t>
                </a:r>
                <a:r>
                  <a:rPr lang="en-US" dirty="0" err="1"/>
                  <a:t>GlueX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0F967D-55E8-B636-F77B-353B6ED0DE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21499" y="1373998"/>
                <a:ext cx="5084949" cy="4351338"/>
              </a:xfrm>
              <a:blipFill>
                <a:blip r:embed="rId2"/>
                <a:stretch>
                  <a:fillRect l="-2156" t="-2941" r="-3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FBA4B-4976-D3C7-F723-5AF43740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C0615-33AE-B68A-529C-5D1D427AD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22C97-3743-26CA-2ED1-E57FC8D28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69" y="1202576"/>
            <a:ext cx="6351723" cy="47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0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93429-3638-7088-57CB-157AAA8C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00261-4381-2662-B469-42CDEF669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3998"/>
            <a:ext cx="605630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High-x neutron emission</a:t>
            </a:r>
          </a:p>
          <a:p>
            <a:endParaRPr lang="en-US" dirty="0"/>
          </a:p>
          <a:p>
            <a:r>
              <a:rPr lang="en-US" dirty="0"/>
              <a:t>SRC pair detection</a:t>
            </a:r>
          </a:p>
          <a:p>
            <a:endParaRPr lang="en-US" dirty="0"/>
          </a:p>
          <a:p>
            <a:r>
              <a:rPr lang="en-US" dirty="0"/>
              <a:t>Hadronization model dependence</a:t>
            </a:r>
          </a:p>
          <a:p>
            <a:endParaRPr lang="en-US" dirty="0"/>
          </a:p>
          <a:p>
            <a:r>
              <a:rPr lang="en-US" dirty="0"/>
              <a:t>Leading Neutron production, neutron spin asymmetries, isospin asymmetries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F21D7-66C8-3FA8-DF67-0AF9CD984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93443-0707-BC90-CB73-DFD7E280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BA542A-9E2B-6020-3449-0BF9B70D4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154" y="1291172"/>
            <a:ext cx="4549724" cy="45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F9F7-392D-AA91-1581-8E5953B64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01E6A-85F3-7AEA-D76F-E4BDCD18B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3998"/>
            <a:ext cx="323854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Muon tagging in open charm production</a:t>
            </a:r>
          </a:p>
          <a:p>
            <a:r>
              <a:rPr lang="en-US" sz="2400" dirty="0"/>
              <a:t>Sensitive to GPDs</a:t>
            </a:r>
          </a:p>
          <a:p>
            <a:r>
              <a:rPr lang="en-US" sz="2400" dirty="0"/>
              <a:t>Cross sections poorly constrained at low energy</a:t>
            </a:r>
          </a:p>
          <a:p>
            <a:r>
              <a:rPr lang="en-US" sz="2400" dirty="0"/>
              <a:t>Relatively high decay to muons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24DBE-3D9E-362A-11FC-BFE68B7B8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302" y="1132664"/>
            <a:ext cx="8221938" cy="3819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DBD139-BDE9-3FC0-C6CC-F201D4FC3719}"/>
                  </a:ext>
                </a:extLst>
              </p:cNvPr>
              <p:cNvSpPr txBox="1"/>
              <p:nvPr/>
            </p:nvSpPr>
            <p:spPr>
              <a:xfrm>
                <a:off x="3604302" y="4930458"/>
                <a:ext cx="609600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18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en-US" sz="1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en-US" sz="1800" dirty="0">
                    <a:latin typeface="Lucida Bright" panose="02040602050505020304" pitchFamily="18" charset="0"/>
                  </a:rPr>
                  <a:t> (solid line)</a:t>
                </a:r>
              </a:p>
              <a:p>
                <a14:m>
                  <m:oMath xmlns:m="http://schemas.openxmlformats.org/officeDocument/2006/math">
                    <m:r>
                      <a:rPr lang="en-US" altLang="en-US" sz="18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en-US" sz="18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en-US" sz="1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en-US" sz="1800" dirty="0">
                    <a:latin typeface="Lucida Bright" panose="02040602050505020304" pitchFamily="18" charset="0"/>
                  </a:rPr>
                  <a:t> (dashed line)</a:t>
                </a:r>
              </a:p>
              <a:p>
                <a14:m>
                  <m:oMath xmlns:m="http://schemas.openxmlformats.org/officeDocument/2006/math">
                    <m:r>
                      <a:rPr lang="en-US" altLang="en-US" sz="18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en-US" sz="18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en-US" sz="1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1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en-US" sz="1800" dirty="0">
                    <a:latin typeface="Lucida Bright" panose="02040602050505020304" pitchFamily="18" charset="0"/>
                  </a:rPr>
                  <a:t> (dotted line)</a:t>
                </a:r>
              </a:p>
              <a:p>
                <a14:m>
                  <m:oMath xmlns:m="http://schemas.openxmlformats.org/officeDocument/2006/math">
                    <m:r>
                      <a:rPr lang="en-US" altLang="en-US" sz="180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en-US" sz="18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en-US" sz="1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en-US" sz="1800" dirty="0">
                    <a:latin typeface="Lucida Bright" panose="02040602050505020304" pitchFamily="18" charset="0"/>
                  </a:rPr>
                  <a:t>(thick solid line)</a:t>
                </a:r>
              </a:p>
              <a:p>
                <a14:m>
                  <m:oMath xmlns:m="http://schemas.openxmlformats.org/officeDocument/2006/math">
                    <m:r>
                      <a:rPr lang="en-US" altLang="en-US" sz="18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en-US" sz="18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en-US" sz="18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en-US" sz="1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1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en-US" sz="1800" dirty="0">
                    <a:latin typeface="Lucida Bright" panose="02040602050505020304" pitchFamily="18" charset="0"/>
                  </a:rPr>
                  <a:t> (thick dashed line)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DBD139-BDE9-3FC0-C6CC-F201D4FC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302" y="4930458"/>
                <a:ext cx="6096000" cy="1477328"/>
              </a:xfrm>
              <a:prstGeom prst="rect">
                <a:avLst/>
              </a:prstGeom>
              <a:blipFill>
                <a:blip r:embed="rId3"/>
                <a:stretch>
                  <a:fillRect t="-2066" b="-5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243F2AE-DC74-816E-4BEE-3A519F85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DE5AA1-A27B-185F-4976-8F09E6AF9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463A92-65CC-D1E9-A513-800FB6B7C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225" y="5126394"/>
            <a:ext cx="4608384" cy="11368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AC32D3-C882-87E0-D93A-2188929A7C92}"/>
              </a:ext>
            </a:extLst>
          </p:cNvPr>
          <p:cNvSpPr txBox="1"/>
          <p:nvPr/>
        </p:nvSpPr>
        <p:spPr>
          <a:xfrm>
            <a:off x="7515225" y="5085355"/>
            <a:ext cx="412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Decay				BR</a:t>
            </a:r>
          </a:p>
        </p:txBody>
      </p:sp>
    </p:spTree>
    <p:extLst>
      <p:ext uri="{BB962C8B-B14F-4D97-AF65-F5344CB8AC3E}">
        <p14:creationId xmlns:p14="http://schemas.microsoft.com/office/powerpoint/2010/main" val="371339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4CFEE-7327-4E30-F6BE-7653F9F5B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MIP Calorimeter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BAF59-DC0F-0E0E-071D-C980CA0D9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73997"/>
            <a:ext cx="5618922" cy="4814767"/>
          </a:xfrm>
        </p:spPr>
        <p:txBody>
          <a:bodyPr>
            <a:normAutofit/>
          </a:bodyPr>
          <a:lstStyle/>
          <a:p>
            <a:r>
              <a:rPr lang="en-US" dirty="0"/>
              <a:t>Array of scintillating material</a:t>
            </a:r>
          </a:p>
          <a:p>
            <a:r>
              <a:rPr lang="en-US" dirty="0"/>
              <a:t>Fast, high gain readout electronics</a:t>
            </a:r>
          </a:p>
          <a:p>
            <a:r>
              <a:rPr lang="en-US" dirty="0"/>
              <a:t>Signal amplitude, timing correlate to energy deposition and location</a:t>
            </a:r>
          </a:p>
          <a:p>
            <a:endParaRPr lang="en-US" dirty="0"/>
          </a:p>
          <a:p>
            <a:r>
              <a:rPr lang="en-US" dirty="0"/>
              <a:t>Based on previous designs used for muon tomography, muon telescopes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758E8-BD30-5D6F-6CDD-6384A6F4D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4D11D-3D87-7EE6-8653-BAD011BA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5799C35-0842-C97D-FBBB-025379CDD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1" y="1816359"/>
            <a:ext cx="5751423" cy="33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2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4CFEE-7327-4E30-F6BE-7653F9F5B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MIP Calorimeter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BAF59-DC0F-0E0E-071D-C980CA0D9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3998"/>
            <a:ext cx="5571214" cy="4351338"/>
          </a:xfrm>
        </p:spPr>
        <p:txBody>
          <a:bodyPr/>
          <a:lstStyle/>
          <a:p>
            <a:r>
              <a:rPr lang="en-US" dirty="0" err="1"/>
              <a:t>Diphenyloxazole</a:t>
            </a:r>
            <a:r>
              <a:rPr lang="en-US" dirty="0"/>
              <a:t> (PPO) doped plastic scintillator</a:t>
            </a:r>
          </a:p>
          <a:p>
            <a:r>
              <a:rPr lang="en-US" dirty="0"/>
              <a:t>Wavelength shifting fiber</a:t>
            </a:r>
          </a:p>
          <a:p>
            <a:r>
              <a:rPr lang="en-US" dirty="0"/>
              <a:t>Silicon Photomultiplier (SiPM), “multi-pixel photon counter”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52A7E-3797-ABEB-A138-6058133E4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6/16/2022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D56B1-86D8-9BF2-1872-3871A2A0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2628-2C23-495D-97F3-542361ECBB1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16DE8-2517-5E18-8DEB-C48B9C771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028" y="1107551"/>
            <a:ext cx="5316937" cy="2501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4EEC08-B20E-8D71-FBA7-5DEC2C1AB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4" y="3908365"/>
            <a:ext cx="2460894" cy="2316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E79755-E2E8-A3F7-B1FE-777D04160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148" y="3930975"/>
            <a:ext cx="3366797" cy="2579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5160C9-E912-D4E1-E0C5-E582102C7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289" y="3776902"/>
            <a:ext cx="4605837" cy="277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2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ucida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26E305993B94886D52C8A759B54DC" ma:contentTypeVersion="4" ma:contentTypeDescription="Create a new document." ma:contentTypeScope="" ma:versionID="f258ba20065a1f66920c948f25947b93">
  <xsd:schema xmlns:xsd="http://www.w3.org/2001/XMLSchema" xmlns:xs="http://www.w3.org/2001/XMLSchema" xmlns:p="http://schemas.microsoft.com/office/2006/metadata/properties" xmlns:ns3="4bdd0fef-bd81-4c39-848b-fb5c68c2e4b6" targetNamespace="http://schemas.microsoft.com/office/2006/metadata/properties" ma:root="true" ma:fieldsID="d62d702ff0465e97fe8bdc649985437e" ns3:_="">
    <xsd:import namespace="4bdd0fef-bd81-4c39-848b-fb5c68c2e4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dd0fef-bd81-4c39-848b-fb5c68c2e4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C20E6C-18D9-4F38-BE2F-D7D7319D6D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17CF12-5173-459E-92BD-54CF3F42F6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dd0fef-bd81-4c39-848b-fb5c68c2e4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54656D-0BCD-42D6-8BF7-0EF4F8BBE5AF}">
  <ds:schemaRefs>
    <ds:schemaRef ds:uri="http://purl.org/dc/dcmitype/"/>
    <ds:schemaRef ds:uri="4bdd0fef-bd81-4c39-848b-fb5c68c2e4b6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2722</TotalTime>
  <Words>797</Words>
  <Application>Microsoft Office PowerPoint</Application>
  <PresentationFormat>Widescreen</PresentationFormat>
  <Paragraphs>168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Lucida Bright</vt:lpstr>
      <vt:lpstr>Lucida Sans Unicode</vt:lpstr>
      <vt:lpstr>Lucida Theme</vt:lpstr>
      <vt:lpstr>Development of Future Forward Calorimeter for CLAS12</vt:lpstr>
      <vt:lpstr>Hall B &amp; the CLAS</vt:lpstr>
      <vt:lpstr>Minimum Ionizing Particle (MIP) Calorimetry</vt:lpstr>
      <vt:lpstr>Minimum Ionizing Particle (MIP) Calorimetry</vt:lpstr>
      <vt:lpstr>MIP Calorimeter at the CLAS</vt:lpstr>
      <vt:lpstr>Neutron Detection</vt:lpstr>
      <vt:lpstr>Muon Detection</vt:lpstr>
      <vt:lpstr>MIP Calorimeter Design</vt:lpstr>
      <vt:lpstr>MIP Calorimeter Design</vt:lpstr>
      <vt:lpstr>Implementation at the CLAS</vt:lpstr>
      <vt:lpstr>Benchtop Prototype</vt:lpstr>
      <vt:lpstr>Benchtop Prototype</vt:lpstr>
      <vt:lpstr>Benchtop Prototype</vt:lpstr>
      <vt:lpstr>GEant4 Monte Carlo (GEMC) simulations</vt:lpstr>
      <vt:lpstr>Cosmic Ray Test</vt:lpstr>
      <vt:lpstr>Cosmic Ray Test</vt:lpstr>
      <vt:lpstr>Next Steps</vt:lpstr>
      <vt:lpstr>PowerPoint Presentation</vt:lpstr>
      <vt:lpstr>KL Detection</vt:lpstr>
      <vt:lpstr>SiPM Signal Calibration</vt:lpstr>
      <vt:lpstr>SiPM Signal Calibration</vt:lpstr>
      <vt:lpstr>Calorimeter Trigger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SiPM Characterization Update</dc:title>
  <dc:creator>Alec Peck</dc:creator>
  <cp:lastModifiedBy>Alec Peck</cp:lastModifiedBy>
  <cp:revision>3</cp:revision>
  <dcterms:created xsi:type="dcterms:W3CDTF">2022-05-13T14:38:50Z</dcterms:created>
  <dcterms:modified xsi:type="dcterms:W3CDTF">2022-06-16T11:29:19Z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0x01010024626E305993B94886D52C8A759B54DC</vt:lpwstr>
  </property>
</Properties>
</file>