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1292" r:id="rId2"/>
    <p:sldId id="1310" r:id="rId3"/>
    <p:sldId id="1300" r:id="rId4"/>
    <p:sldId id="1268" r:id="rId5"/>
    <p:sldId id="1197" r:id="rId6"/>
    <p:sldId id="1311" r:id="rId7"/>
    <p:sldId id="1257" r:id="rId8"/>
    <p:sldId id="1262" r:id="rId9"/>
    <p:sldId id="1189" r:id="rId10"/>
    <p:sldId id="269" r:id="rId11"/>
    <p:sldId id="1305" r:id="rId12"/>
    <p:sldId id="1307" r:id="rId13"/>
    <p:sldId id="1301" r:id="rId14"/>
    <p:sldId id="13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6383" autoAdjust="0"/>
  </p:normalViewPr>
  <p:slideViewPr>
    <p:cSldViewPr snapToGrid="0" snapToObjects="1">
      <p:cViewPr varScale="1">
        <p:scale>
          <a:sx n="100" d="100"/>
          <a:sy n="100" d="100"/>
        </p:scale>
        <p:origin x="2168" y="6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4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29,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3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5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16.emf"/><Relationship Id="rId10" Type="http://schemas.openxmlformats.org/officeDocument/2006/relationships/image" Target="../media/image33.jp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3.jp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0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2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1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925" y="300483"/>
            <a:ext cx="8814034" cy="617838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rgbClr val="002060"/>
                </a:solidFill>
              </a:rPr>
              <a:t>CEBAF 20+ GeV Energy Upgrade</a:t>
            </a:r>
            <a:endParaRPr lang="en-US" sz="4000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Alex Bogacz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z="1800" dirty="0"/>
              <a:t>July 8, 2022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FCDFC7-30CE-4EE9-98C4-174A99FCAC1D}"/>
              </a:ext>
            </a:extLst>
          </p:cNvPr>
          <p:cNvGrpSpPr/>
          <p:nvPr/>
        </p:nvGrpSpPr>
        <p:grpSpPr>
          <a:xfrm>
            <a:off x="3914644" y="6500192"/>
            <a:ext cx="5116660" cy="609689"/>
            <a:chOff x="2910177" y="6080003"/>
            <a:chExt cx="5116660" cy="60968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310EC6-1E0D-4A18-8B42-27CC6B3DED5B}"/>
                </a:ext>
              </a:extLst>
            </p:cNvPr>
            <p:cNvCxnSpPr>
              <a:cxnSpLocks/>
            </p:cNvCxnSpPr>
            <p:nvPr/>
          </p:nvCxnSpPr>
          <p:spPr>
            <a:xfrm>
              <a:off x="2910177" y="6080003"/>
              <a:ext cx="12168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C8D89091-5156-48CA-B172-AAAF4E2B3015}"/>
                </a:ext>
              </a:extLst>
            </p:cNvPr>
            <p:cNvSpPr txBox="1">
              <a:spLocks/>
            </p:cNvSpPr>
            <p:nvPr/>
          </p:nvSpPr>
          <p:spPr>
            <a:xfrm>
              <a:off x="2913681" y="6127666"/>
              <a:ext cx="5113156" cy="56202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20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*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</a:rPr>
                <a:t>FFA (Fixed Field Alternating-Gradient)</a:t>
              </a: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6A0E37C-7D90-49F9-8E8D-9290DF9F568C}"/>
              </a:ext>
            </a:extLst>
          </p:cNvPr>
          <p:cNvSpPr txBox="1">
            <a:spLocks/>
          </p:cNvSpPr>
          <p:nvPr/>
        </p:nvSpPr>
        <p:spPr bwMode="auto">
          <a:xfrm>
            <a:off x="3103927" y="1714464"/>
            <a:ext cx="6988029" cy="424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easibility study for FFA* racetracks in the existing CEBAF tunnel to reach the top energy of about 22-24 GeV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53D2D-3C69-5741-B553-7983AD9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824" y="2788513"/>
            <a:ext cx="2962641" cy="3060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C42AD-37CB-F341-8B3E-214430DF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454" y="535468"/>
            <a:ext cx="3186836" cy="1655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35" y="4448179"/>
            <a:ext cx="4611737" cy="1273945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3640594" y="2756006"/>
            <a:ext cx="3820557" cy="12121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8DB0-ADEA-4A24-830F-6EBFED3BF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230" y="300773"/>
            <a:ext cx="2462852" cy="2028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88" y="279983"/>
            <a:ext cx="2586118" cy="2024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387" y="6226994"/>
            <a:ext cx="1844867" cy="675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571" y="6204420"/>
            <a:ext cx="2303868" cy="6192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15" y="6225648"/>
            <a:ext cx="1912161" cy="6192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3209" y="6168048"/>
            <a:ext cx="1156894" cy="6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0772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045" y="5320913"/>
            <a:ext cx="1604750" cy="587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714" y="5251476"/>
            <a:ext cx="2203495" cy="5922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7" y="5172772"/>
            <a:ext cx="2727329" cy="592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863" y="5245354"/>
            <a:ext cx="1156894" cy="6768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685A24-5C54-A60C-7EBF-9EB1112B4E15}"/>
              </a:ext>
            </a:extLst>
          </p:cNvPr>
          <p:cNvGrpSpPr/>
          <p:nvPr/>
        </p:nvGrpSpPr>
        <p:grpSpPr>
          <a:xfrm>
            <a:off x="888988" y="1853711"/>
            <a:ext cx="10414024" cy="2156227"/>
            <a:chOff x="888988" y="1853711"/>
            <a:chExt cx="10414024" cy="21562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C2B5D7-A24E-45EC-33F5-962157357BD9}"/>
                </a:ext>
              </a:extLst>
            </p:cNvPr>
            <p:cNvGrpSpPr/>
            <p:nvPr/>
          </p:nvGrpSpPr>
          <p:grpSpPr>
            <a:xfrm>
              <a:off x="888988" y="1966190"/>
              <a:ext cx="10414024" cy="2043748"/>
              <a:chOff x="1053726" y="1823577"/>
              <a:chExt cx="10274031" cy="18691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2FB6EA-5328-0643-373D-3125C5FED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726" y="1823577"/>
                <a:ext cx="10274031" cy="186916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F8FFE3-DCA4-3A6D-63E5-37F335512550}"/>
                  </a:ext>
                </a:extLst>
              </p:cNvPr>
              <p:cNvSpPr/>
              <p:nvPr/>
            </p:nvSpPr>
            <p:spPr>
              <a:xfrm>
                <a:off x="2902591" y="1829553"/>
                <a:ext cx="100668" cy="189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327BF3-A234-30BB-F10D-0857075DEC3C}"/>
                </a:ext>
              </a:extLst>
            </p:cNvPr>
            <p:cNvSpPr txBox="1"/>
            <p:nvPr/>
          </p:nvSpPr>
          <p:spPr>
            <a:xfrm>
              <a:off x="5478178" y="1853711"/>
              <a:ext cx="1677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4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3984543" y="1258349"/>
            <a:ext cx="3820557" cy="1879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en-US" sz="66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en-US" sz="66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sz="6600" dirty="0">
                <a:solidFill>
                  <a:srgbClr val="002060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6269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1CB9-BAA7-4B2C-86EA-0C1EFDC6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>
                <a:solidFill>
                  <a:srgbClr val="002060"/>
                </a:solidFill>
              </a:rPr>
              <a:t>Outlook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A63E57-1B2C-4CC0-B463-D15C49617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7447" y="1478319"/>
            <a:ext cx="4460333" cy="22688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D8C46-62DE-4E37-BE0F-F2686353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BE7C0-1156-4745-8BA9-8F0E6FB4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42444-66BE-40F6-8DA5-FE35AB42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67" y="799939"/>
            <a:ext cx="4118195" cy="3046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5AEF2-AD45-4256-98D0-243E1433A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96" y="890722"/>
            <a:ext cx="1604750" cy="587597"/>
          </a:xfrm>
          <a:prstGeom prst="rect">
            <a:avLst/>
          </a:prstGeom>
        </p:spPr>
      </p:pic>
      <p:sp>
        <p:nvSpPr>
          <p:cNvPr id="14" name="Rounded Rectangle 134">
            <a:extLst>
              <a:ext uri="{FF2B5EF4-FFF2-40B4-BE49-F238E27FC236}">
                <a16:creationId xmlns:a16="http://schemas.microsoft.com/office/drawing/2014/main" id="{E466D7AA-62FC-45B4-B14A-61091A81C23E}"/>
              </a:ext>
            </a:extLst>
          </p:cNvPr>
          <p:cNvSpPr/>
          <p:nvPr/>
        </p:nvSpPr>
        <p:spPr bwMode="auto">
          <a:xfrm>
            <a:off x="7569565" y="2899814"/>
            <a:ext cx="2333448" cy="307411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>
              <a:latin typeface="Arial Unicode MS" pitchFamily="34" charset="-128"/>
            </a:endParaRPr>
          </a:p>
        </p:txBody>
      </p:sp>
      <p:sp>
        <p:nvSpPr>
          <p:cNvPr id="13" name="Rounded Rectangle 134">
            <a:extLst>
              <a:ext uri="{FF2B5EF4-FFF2-40B4-BE49-F238E27FC236}">
                <a16:creationId xmlns:a16="http://schemas.microsoft.com/office/drawing/2014/main" id="{2350057E-317B-4616-85E6-30C91F780E92}"/>
              </a:ext>
            </a:extLst>
          </p:cNvPr>
          <p:cNvSpPr/>
          <p:nvPr/>
        </p:nvSpPr>
        <p:spPr bwMode="auto">
          <a:xfrm>
            <a:off x="2867113" y="1911009"/>
            <a:ext cx="2846392" cy="174493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>
              <a:latin typeface="Arial Unicode MS" pitchFamily="34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9066CD-C4B6-46A9-8E3B-F95C1A2DE53C}"/>
              </a:ext>
            </a:extLst>
          </p:cNvPr>
          <p:cNvGrpSpPr/>
          <p:nvPr/>
        </p:nvGrpSpPr>
        <p:grpSpPr>
          <a:xfrm>
            <a:off x="1504035" y="3966677"/>
            <a:ext cx="8884899" cy="2497154"/>
            <a:chOff x="-19966" y="3966677"/>
            <a:chExt cx="8884899" cy="24971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2115E21-BA57-46ED-83B1-81D91A5B461E}"/>
                </a:ext>
              </a:extLst>
            </p:cNvPr>
            <p:cNvGrpSpPr/>
            <p:nvPr/>
          </p:nvGrpSpPr>
          <p:grpSpPr>
            <a:xfrm>
              <a:off x="2409341" y="3966677"/>
              <a:ext cx="6455592" cy="2497154"/>
              <a:chOff x="1796735" y="3870606"/>
              <a:chExt cx="6455592" cy="2497154"/>
            </a:xfrm>
            <a:solidFill>
              <a:srgbClr val="1ED041"/>
            </a:solidFill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A35899A-B607-4E23-9953-BC7E4D155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6735" y="3870606"/>
                <a:ext cx="6290140" cy="1039349"/>
              </a:xfrm>
              <a:prstGeom prst="rect">
                <a:avLst/>
              </a:prstGeom>
              <a:grpFill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0B62581-C3F5-4D6D-9CFF-E05968C9E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2296" y="4908128"/>
                <a:ext cx="6360031" cy="1459632"/>
              </a:xfrm>
              <a:prstGeom prst="rect">
                <a:avLst/>
              </a:prstGeom>
              <a:grpFill/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928F83-6420-49B2-9707-D6129E61EF9E}"/>
                </a:ext>
              </a:extLst>
            </p:cNvPr>
            <p:cNvSpPr txBox="1"/>
            <p:nvPr/>
          </p:nvSpPr>
          <p:spPr>
            <a:xfrm>
              <a:off x="-19966" y="4023773"/>
              <a:ext cx="2912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‘White Paper’ on Future of CEBAF</a:t>
              </a:r>
            </a:p>
          </p:txBody>
        </p:sp>
        <p:pic>
          <p:nvPicPr>
            <p:cNvPr id="8194" name="Picture 2" descr="Go to journal home page - Progress in Particle and Nuclear Physics">
              <a:extLst>
                <a:ext uri="{FF2B5EF4-FFF2-40B4-BE49-F238E27FC236}">
                  <a16:creationId xmlns:a16="http://schemas.microsoft.com/office/drawing/2014/main" id="{E733481E-7BA4-45A1-A2D3-1B708BC93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68" y="4388646"/>
              <a:ext cx="1491371" cy="203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08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3B754-C445-5D41-968A-26A56E53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24" y="0"/>
            <a:ext cx="10578952" cy="6858000"/>
          </a:xfrm>
          <a:prstGeom prst="rect">
            <a:avLst/>
          </a:prstGeom>
          <a:ln w="4445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421705" y="3239600"/>
            <a:ext cx="2909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tunnel,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slope from LERF 105m down to 100m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AB5F523-C2E3-B44B-BD4F-A4A709487AEA}"/>
              </a:ext>
            </a:extLst>
          </p:cNvPr>
          <p:cNvSpPr/>
          <p:nvPr/>
        </p:nvSpPr>
        <p:spPr>
          <a:xfrm>
            <a:off x="5253923" y="3874576"/>
            <a:ext cx="3177013" cy="1813160"/>
          </a:xfrm>
          <a:custGeom>
            <a:avLst/>
            <a:gdLst>
              <a:gd name="connsiteX0" fmla="*/ 0 w 2837363"/>
              <a:gd name="connsiteY0" fmla="*/ 0 h 1720312"/>
              <a:gd name="connsiteX1" fmla="*/ 1782306 w 2837363"/>
              <a:gd name="connsiteY1" fmla="*/ 325465 h 1720312"/>
              <a:gd name="connsiteX2" fmla="*/ 2820692 w 2837363"/>
              <a:gd name="connsiteY2" fmla="*/ 976393 h 1720312"/>
              <a:gd name="connsiteX3" fmla="*/ 2324746 w 2837363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114"/>
              <a:gd name="connsiteY0" fmla="*/ 0 h 1720312"/>
              <a:gd name="connsiteX1" fmla="*/ 1782306 w 2841114"/>
              <a:gd name="connsiteY1" fmla="*/ 325465 h 1720312"/>
              <a:gd name="connsiteX2" fmla="*/ 2820692 w 2841114"/>
              <a:gd name="connsiteY2" fmla="*/ 976393 h 1720312"/>
              <a:gd name="connsiteX3" fmla="*/ 2324746 w 2841114"/>
              <a:gd name="connsiteY3" fmla="*/ 1720312 h 1720312"/>
              <a:gd name="connsiteX0" fmla="*/ 0 w 2810603"/>
              <a:gd name="connsiteY0" fmla="*/ 0 h 1720312"/>
              <a:gd name="connsiteX1" fmla="*/ 1782306 w 2810603"/>
              <a:gd name="connsiteY1" fmla="*/ 325465 h 1720312"/>
              <a:gd name="connsiteX2" fmla="*/ 2788527 w 2810603"/>
              <a:gd name="connsiteY2" fmla="*/ 971798 h 1720312"/>
              <a:gd name="connsiteX3" fmla="*/ 2324746 w 2810603"/>
              <a:gd name="connsiteY3" fmla="*/ 1720312 h 1720312"/>
              <a:gd name="connsiteX0" fmla="*/ 0 w 2746236"/>
              <a:gd name="connsiteY0" fmla="*/ 0 h 1720312"/>
              <a:gd name="connsiteX1" fmla="*/ 1782306 w 2746236"/>
              <a:gd name="connsiteY1" fmla="*/ 325465 h 1720312"/>
              <a:gd name="connsiteX2" fmla="*/ 2719603 w 2746236"/>
              <a:gd name="connsiteY2" fmla="*/ 948824 h 1720312"/>
              <a:gd name="connsiteX3" fmla="*/ 2324746 w 2746236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137" h="1720312">
                <a:moveTo>
                  <a:pt x="0" y="0"/>
                </a:moveTo>
                <a:cubicBezTo>
                  <a:pt x="656095" y="81366"/>
                  <a:pt x="1393369" y="199493"/>
                  <a:pt x="1782306" y="325465"/>
                </a:cubicBezTo>
                <a:cubicBezTo>
                  <a:pt x="2171243" y="451437"/>
                  <a:pt x="2609103" y="522348"/>
                  <a:pt x="2719603" y="948824"/>
                </a:cubicBezTo>
                <a:cubicBezTo>
                  <a:pt x="2779558" y="1402870"/>
                  <a:pt x="2599542" y="1464589"/>
                  <a:pt x="2324746" y="1720312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044305" y="1432488"/>
            <a:ext cx="2103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Note: the nominal CEBAF beam as 100.000m. The LERF beam is at 105.000m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7339E-4567-0346-B25A-EBF3B16A5E28}"/>
              </a:ext>
            </a:extLst>
          </p:cNvPr>
          <p:cNvSpPr txBox="1"/>
          <p:nvPr/>
        </p:nvSpPr>
        <p:spPr>
          <a:xfrm>
            <a:off x="9542781" y="2962936"/>
            <a:ext cx="26343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Shorter tunnel, but challenges: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Interference with CM installation (may be solved by placing beamline at ceiling height).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Radiation sky-shine from transport beamline (may be solved with shaft shielding cover)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B9FBA75-D83F-9848-A728-9429B7B4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7B4DF-AE65-DD4E-B372-374B90CB4182}"/>
              </a:ext>
            </a:extLst>
          </p:cNvPr>
          <p:cNvSpPr/>
          <p:nvPr/>
        </p:nvSpPr>
        <p:spPr>
          <a:xfrm>
            <a:off x="14873" y="1136745"/>
            <a:ext cx="3666242" cy="1227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LERF is used for e+ development, while tunnel is constructed. Once connected – start e+ program. Then reconfigure LERF as 650 MeV injector and start 22 GeV program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D77E6-5889-2749-A08B-39E5D6E91FD1}"/>
              </a:ext>
            </a:extLst>
          </p:cNvPr>
          <p:cNvSpPr/>
          <p:nvPr/>
        </p:nvSpPr>
        <p:spPr>
          <a:xfrm>
            <a:off x="14872" y="111173"/>
            <a:ext cx="3817338" cy="8951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Option 2c: new cut-and-cover tunnel between LERF and E Arcs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F168F-E88F-6893-DC04-5E5FAA045487}"/>
              </a:ext>
            </a:extLst>
          </p:cNvPr>
          <p:cNvSpPr/>
          <p:nvPr/>
        </p:nvSpPr>
        <p:spPr>
          <a:xfrm>
            <a:off x="11385476" y="6467336"/>
            <a:ext cx="384278" cy="30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4B6F5A-7756-C1DD-B26E-E1BAEBB6CBD0}"/>
              </a:ext>
            </a:extLst>
          </p:cNvPr>
          <p:cNvGrpSpPr/>
          <p:nvPr/>
        </p:nvGrpSpPr>
        <p:grpSpPr>
          <a:xfrm>
            <a:off x="2789018" y="3286315"/>
            <a:ext cx="2464907" cy="646768"/>
            <a:chOff x="2789018" y="3286315"/>
            <a:chExt cx="2464907" cy="646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91274C-65B8-E0DA-3753-54CD9F616CB2}"/>
                </a:ext>
              </a:extLst>
            </p:cNvPr>
            <p:cNvGrpSpPr/>
            <p:nvPr/>
          </p:nvGrpSpPr>
          <p:grpSpPr>
            <a:xfrm>
              <a:off x="2789018" y="3286315"/>
              <a:ext cx="2464907" cy="646768"/>
              <a:chOff x="3802566" y="847495"/>
              <a:chExt cx="1483113" cy="64676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CFA8D5-49FD-FD2E-13A3-AD33BBF09C77}"/>
                  </a:ext>
                </a:extLst>
              </p:cNvPr>
              <p:cNvSpPr/>
              <p:nvPr/>
            </p:nvSpPr>
            <p:spPr>
              <a:xfrm>
                <a:off x="3802566" y="847495"/>
                <a:ext cx="1483113" cy="4683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A331C4-312D-13A1-1109-FB323108F9C5}"/>
                  </a:ext>
                </a:extLst>
              </p:cNvPr>
              <p:cNvSpPr/>
              <p:nvPr/>
            </p:nvSpPr>
            <p:spPr>
              <a:xfrm>
                <a:off x="4962293" y="1315846"/>
                <a:ext cx="323386" cy="1784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9DDC8A-4677-8605-26C7-65F93387D620}"/>
                </a:ext>
              </a:extLst>
            </p:cNvPr>
            <p:cNvSpPr txBox="1"/>
            <p:nvPr/>
          </p:nvSpPr>
          <p:spPr>
            <a:xfrm>
              <a:off x="3386902" y="3343389"/>
              <a:ext cx="1141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LERF vault</a:t>
              </a: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4242FDB4-07BE-4355-89C5-DD95A234AC78}"/>
              </a:ext>
            </a:extLst>
          </p:cNvPr>
          <p:cNvSpPr txBox="1">
            <a:spLocks noChangeArrowheads="1"/>
          </p:cNvSpPr>
          <p:nvPr/>
        </p:nvSpPr>
        <p:spPr>
          <a:xfrm>
            <a:off x="8916990" y="5583035"/>
            <a:ext cx="1647545" cy="674147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Joe Grames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JLAB</a:t>
            </a:r>
          </a:p>
        </p:txBody>
      </p:sp>
    </p:spTree>
    <p:extLst>
      <p:ext uri="{BB962C8B-B14F-4D97-AF65-F5344CB8AC3E}">
        <p14:creationId xmlns:p14="http://schemas.microsoft.com/office/powerpoint/2010/main" val="3254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ontent Placeholder 4">
            <a:extLst>
              <a:ext uri="{FF2B5EF4-FFF2-40B4-BE49-F238E27FC236}">
                <a16:creationId xmlns:a16="http://schemas.microsoft.com/office/drawing/2014/main" id="{2C932F18-2FE4-4522-9353-1008F54D678E}"/>
              </a:ext>
            </a:extLst>
          </p:cNvPr>
          <p:cNvSpPr txBox="1">
            <a:spLocks/>
          </p:cNvSpPr>
          <p:nvPr/>
        </p:nvSpPr>
        <p:spPr bwMode="auto">
          <a:xfrm>
            <a:off x="5208" y="454131"/>
            <a:ext cx="5913669" cy="47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12 GeV CEBAF as a baseline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new SRF (1.1 GeV per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650 MeV recirculating injector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the highest recirculation pass (Arc 9 &amp; A) and replace them with two FFA arcs including time-of-flight chicanes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about 18 GeV</a:t>
            </a:r>
          </a:p>
        </p:txBody>
      </p:sp>
      <p:pic>
        <p:nvPicPr>
          <p:cNvPr id="312" name="Picture 311">
            <a:extLst>
              <a:ext uri="{FF2B5EF4-FFF2-40B4-BE49-F238E27FC236}">
                <a16:creationId xmlns:a16="http://schemas.microsoft.com/office/drawing/2014/main" id="{7E996F3B-8939-442F-A12D-795E1BAA173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322" y="837611"/>
            <a:ext cx="4947567" cy="50032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676" y="6467336"/>
            <a:ext cx="3917888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C3DBD-82C2-48BF-8FCD-C6956B53A4E3}"/>
              </a:ext>
            </a:extLst>
          </p:cNvPr>
          <p:cNvGrpSpPr/>
          <p:nvPr/>
        </p:nvGrpSpPr>
        <p:grpSpPr>
          <a:xfrm>
            <a:off x="8507359" y="5271835"/>
            <a:ext cx="3559240" cy="1031768"/>
            <a:chOff x="8521758" y="5398519"/>
            <a:chExt cx="3559240" cy="1031768"/>
          </a:xfrm>
        </p:grpSpPr>
        <p:sp>
          <p:nvSpPr>
            <p:cNvPr id="311" name="Content Placeholder 4">
              <a:extLst>
                <a:ext uri="{FF2B5EF4-FFF2-40B4-BE49-F238E27FC236}">
                  <a16:creationId xmlns:a16="http://schemas.microsoft.com/office/drawing/2014/main" id="{B8D07E3B-F62A-4185-9D3D-AEB6CF16C8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21758" y="5398519"/>
              <a:ext cx="3559240" cy="103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114300" indent="0">
                <a:lnSpc>
                  <a:spcPts val="21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permanent magnet              	technology used for power and cost savings</a:t>
              </a:r>
            </a:p>
          </p:txBody>
        </p:sp>
        <p:pic>
          <p:nvPicPr>
            <p:cNvPr id="55" name="Picture 54" descr="Logo_RR6.jpeg">
              <a:extLst>
                <a:ext uri="{FF2B5EF4-FFF2-40B4-BE49-F238E27FC236}">
                  <a16:creationId xmlns:a16="http://schemas.microsoft.com/office/drawing/2014/main" id="{7450E853-B8CB-4052-8C75-F2E22383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8698" y="5747025"/>
              <a:ext cx="700881" cy="17498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926A88-02C1-45BD-92A7-52C90037CBE8}"/>
              </a:ext>
            </a:extLst>
          </p:cNvPr>
          <p:cNvSpPr txBox="1"/>
          <p:nvPr/>
        </p:nvSpPr>
        <p:spPr>
          <a:xfrm>
            <a:off x="392447" y="5834515"/>
            <a:ext cx="5153940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Arithmetic: 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+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3B74CCE-03C9-44C6-B2E5-BF51DC48B434}"/>
              </a:ext>
            </a:extLst>
          </p:cNvPr>
          <p:cNvSpPr txBox="1">
            <a:spLocks/>
          </p:cNvSpPr>
          <p:nvPr/>
        </p:nvSpPr>
        <p:spPr>
          <a:xfrm>
            <a:off x="1644242" y="148579"/>
            <a:ext cx="8846516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0">
                <a:solidFill>
                  <a:srgbClr val="002060"/>
                </a:solidFill>
              </a:rPr>
              <a:t>CEBAF FFA Upgrade – ‘Currently under Study’</a:t>
            </a:r>
            <a:endParaRPr lang="en-US" sz="3200" b="0" dirty="0">
              <a:solidFill>
                <a:srgbClr val="00206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42C076-BECD-49FC-8EB7-FC4265A4DCD6}"/>
              </a:ext>
            </a:extLst>
          </p:cNvPr>
          <p:cNvGrpSpPr/>
          <p:nvPr/>
        </p:nvGrpSpPr>
        <p:grpSpPr>
          <a:xfrm>
            <a:off x="7198141" y="2374367"/>
            <a:ext cx="4494060" cy="2575224"/>
            <a:chOff x="6410741" y="2793467"/>
            <a:chExt cx="4494060" cy="25752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0AFA7E4-56D2-4F96-BBA9-7A176FBBC608}"/>
                </a:ext>
              </a:extLst>
            </p:cNvPr>
            <p:cNvGrpSpPr/>
            <p:nvPr/>
          </p:nvGrpSpPr>
          <p:grpSpPr>
            <a:xfrm>
              <a:off x="6410741" y="4205531"/>
              <a:ext cx="2331382" cy="1163160"/>
              <a:chOff x="6391846" y="4213110"/>
              <a:chExt cx="2331382" cy="1163160"/>
            </a:xfrm>
          </p:grpSpPr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81FC1132-A324-40FD-83E4-57FD66F9E309}"/>
                  </a:ext>
                </a:extLst>
              </p:cNvPr>
              <p:cNvSpPr/>
              <p:nvPr/>
            </p:nvSpPr>
            <p:spPr>
              <a:xfrm rot="10640339">
                <a:off x="6659152" y="4877806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67D0247-562F-4E15-867F-6BD7F2A46CB8}"/>
                  </a:ext>
                </a:extLst>
              </p:cNvPr>
              <p:cNvSpPr/>
              <p:nvPr/>
            </p:nvSpPr>
            <p:spPr>
              <a:xfrm rot="11096190">
                <a:off x="7783741" y="5192897"/>
                <a:ext cx="170705" cy="102134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8997667-AC7C-41DF-9429-5719C9A7506E}"/>
                  </a:ext>
                </a:extLst>
              </p:cNvPr>
              <p:cNvGrpSpPr/>
              <p:nvPr/>
            </p:nvGrpSpPr>
            <p:grpSpPr>
              <a:xfrm>
                <a:off x="6391846" y="4213110"/>
                <a:ext cx="2331382" cy="1160472"/>
                <a:chOff x="6391846" y="4213104"/>
                <a:chExt cx="2331382" cy="1160472"/>
              </a:xfrm>
            </p:grpSpPr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0CBD66EE-8ECC-4560-A89F-EF33BE214D7D}"/>
                    </a:ext>
                  </a:extLst>
                </p:cNvPr>
                <p:cNvSpPr/>
                <p:nvPr/>
              </p:nvSpPr>
              <p:spPr>
                <a:xfrm rot="10540554">
                  <a:off x="6391846" y="4213104"/>
                  <a:ext cx="1769153" cy="1160472"/>
                </a:xfrm>
                <a:prstGeom prst="arc">
                  <a:avLst>
                    <a:gd name="adj1" fmla="val 18785485"/>
                    <a:gd name="adj2" fmla="val 2498092"/>
                  </a:avLst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B050"/>
                    </a:solidFill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A0F9735-91AB-45E4-A2CA-1D830F84C6FC}"/>
                    </a:ext>
                  </a:extLst>
                </p:cNvPr>
                <p:cNvGrpSpPr/>
                <p:nvPr/>
              </p:nvGrpSpPr>
              <p:grpSpPr>
                <a:xfrm>
                  <a:off x="8164585" y="4925373"/>
                  <a:ext cx="558643" cy="299532"/>
                  <a:chOff x="7894997" y="5588370"/>
                  <a:chExt cx="558643" cy="299532"/>
                </a:xfrm>
              </p:grpSpPr>
              <p:sp>
                <p:nvSpPr>
                  <p:cNvPr id="36" name="Rectangle: Diagonal Corners Snipped 35">
                    <a:extLst>
                      <a:ext uri="{FF2B5EF4-FFF2-40B4-BE49-F238E27FC236}">
                        <a16:creationId xmlns:a16="http://schemas.microsoft.com/office/drawing/2014/main" id="{BFD95BA1-2539-43CD-9455-528CC2F66327}"/>
                      </a:ext>
                    </a:extLst>
                  </p:cNvPr>
                  <p:cNvSpPr/>
                  <p:nvPr/>
                </p:nvSpPr>
                <p:spPr>
                  <a:xfrm rot="19941800">
                    <a:off x="7950664" y="5588370"/>
                    <a:ext cx="274298" cy="103307"/>
                  </a:xfrm>
                  <a:prstGeom prst="snip2DiagRect">
                    <a:avLst>
                      <a:gd name="adj1" fmla="val 0"/>
                      <a:gd name="adj2" fmla="val 50000"/>
                    </a:avLst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966292C-BEE3-4D4F-975C-797D1451D9C9}"/>
                      </a:ext>
                    </a:extLst>
                  </p:cNvPr>
                  <p:cNvSpPr txBox="1"/>
                  <p:nvPr/>
                </p:nvSpPr>
                <p:spPr>
                  <a:xfrm rot="19687819">
                    <a:off x="7894997" y="5610903"/>
                    <a:ext cx="55864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TOF</a:t>
                    </a:r>
                  </a:p>
                </p:txBody>
              </p:sp>
            </p:grpSp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id="{099AB247-F3C0-42FF-98B9-DCD507C2102C}"/>
                    </a:ext>
                  </a:extLst>
                </p:cNvPr>
                <p:cNvSpPr/>
                <p:nvPr/>
              </p:nvSpPr>
              <p:spPr>
                <a:xfrm rot="9523636">
                  <a:off x="7064918" y="4789362"/>
                  <a:ext cx="1347473" cy="498464"/>
                </a:xfrm>
                <a:prstGeom prst="arc">
                  <a:avLst>
                    <a:gd name="adj1" fmla="val 15802743"/>
                    <a:gd name="adj2" fmla="val 20513079"/>
                  </a:avLst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AE4045-73DD-4554-989B-E0F350E9CA57}"/>
                </a:ext>
              </a:extLst>
            </p:cNvPr>
            <p:cNvGrpSpPr/>
            <p:nvPr/>
          </p:nvGrpSpPr>
          <p:grpSpPr>
            <a:xfrm>
              <a:off x="8350978" y="2793467"/>
              <a:ext cx="2553823" cy="1560970"/>
              <a:chOff x="8350989" y="2793467"/>
              <a:chExt cx="2553823" cy="1560970"/>
            </a:xfrm>
          </p:grpSpPr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49702AA8-16B5-40A8-A4EA-F1835AB5B0DB}"/>
                  </a:ext>
                </a:extLst>
              </p:cNvPr>
              <p:cNvSpPr/>
              <p:nvPr/>
            </p:nvSpPr>
            <p:spPr>
              <a:xfrm rot="20008918">
                <a:off x="8350989" y="2910154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AACBB0EE-C272-49E7-9947-6F9EE81F4516}"/>
                  </a:ext>
                </a:extLst>
              </p:cNvPr>
              <p:cNvSpPr/>
              <p:nvPr/>
            </p:nvSpPr>
            <p:spPr>
              <a:xfrm rot="21317047">
                <a:off x="9368854" y="2793467"/>
                <a:ext cx="1535958" cy="1152701"/>
              </a:xfrm>
              <a:prstGeom prst="arc">
                <a:avLst>
                  <a:gd name="adj1" fmla="val 17179224"/>
                  <a:gd name="adj2" fmla="val 1425867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595BCB7-23D9-4FE6-81CD-BFF8B21F6DA3}"/>
                  </a:ext>
                </a:extLst>
              </p:cNvPr>
              <p:cNvSpPr/>
              <p:nvPr/>
            </p:nvSpPr>
            <p:spPr>
              <a:xfrm rot="10992837">
                <a:off x="10399162" y="3591407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BA6C36D-12A7-487B-AFB8-8EDCC12830A8}"/>
                  </a:ext>
                </a:extLst>
              </p:cNvPr>
              <p:cNvCxnSpPr>
                <a:cxnSpLocks/>
                <a:endCxn id="41" idx="0"/>
              </p:cNvCxnSpPr>
              <p:nvPr/>
            </p:nvCxnSpPr>
            <p:spPr>
              <a:xfrm flipV="1">
                <a:off x="8893936" y="2987707"/>
                <a:ext cx="377968" cy="191123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9D0E1E0-0C1D-401F-A7BD-414E477214AC}"/>
                  </a:ext>
                </a:extLst>
              </p:cNvPr>
              <p:cNvGrpSpPr/>
              <p:nvPr/>
            </p:nvGrpSpPr>
            <p:grpSpPr>
              <a:xfrm>
                <a:off x="8985338" y="3003959"/>
                <a:ext cx="558643" cy="288353"/>
                <a:chOff x="11726334" y="4962616"/>
                <a:chExt cx="558643" cy="288353"/>
              </a:xfrm>
            </p:grpSpPr>
            <p:sp>
              <p:nvSpPr>
                <p:cNvPr id="35" name="Rectangle: Diagonal Corners Snipped 34">
                  <a:extLst>
                    <a:ext uri="{FF2B5EF4-FFF2-40B4-BE49-F238E27FC236}">
                      <a16:creationId xmlns:a16="http://schemas.microsoft.com/office/drawing/2014/main" id="{95E1B505-8EA6-4401-9A7D-BF770CD636AC}"/>
                    </a:ext>
                  </a:extLst>
                </p:cNvPr>
                <p:cNvSpPr/>
                <p:nvPr/>
              </p:nvSpPr>
              <p:spPr>
                <a:xfrm rot="19941800">
                  <a:off x="11752997" y="4962616"/>
                  <a:ext cx="274298" cy="103307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81DFE50-CEED-495B-B565-27A7A8216DCC}"/>
                    </a:ext>
                  </a:extLst>
                </p:cNvPr>
                <p:cNvSpPr txBox="1"/>
                <p:nvPr/>
              </p:nvSpPr>
              <p:spPr>
                <a:xfrm rot="20004956">
                  <a:off x="11726334" y="4973970"/>
                  <a:ext cx="5586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TOF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1C7655-FD77-40DF-8384-B2BF4DB80B59}"/>
              </a:ext>
            </a:extLst>
          </p:cNvPr>
          <p:cNvGrpSpPr/>
          <p:nvPr/>
        </p:nvGrpSpPr>
        <p:grpSpPr>
          <a:xfrm>
            <a:off x="7241070" y="2293503"/>
            <a:ext cx="4594989" cy="2564293"/>
            <a:chOff x="6453670" y="2712603"/>
            <a:chExt cx="4594989" cy="2564293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EAAE4CEE-C220-4F06-B6A1-BFAE9E93EBD9}"/>
                </a:ext>
              </a:extLst>
            </p:cNvPr>
            <p:cNvGrpSpPr/>
            <p:nvPr/>
          </p:nvGrpSpPr>
          <p:grpSpPr>
            <a:xfrm>
              <a:off x="6453670" y="4116424"/>
              <a:ext cx="2118665" cy="1160472"/>
              <a:chOff x="2695430" y="3676847"/>
              <a:chExt cx="2118665" cy="1160472"/>
            </a:xfrm>
          </p:grpSpPr>
          <p:sp>
            <p:nvSpPr>
              <p:cNvPr id="329" name="Arc 328">
                <a:extLst>
                  <a:ext uri="{FF2B5EF4-FFF2-40B4-BE49-F238E27FC236}">
                    <a16:creationId xmlns:a16="http://schemas.microsoft.com/office/drawing/2014/main" id="{A706E354-44E7-4FDB-A0B4-D0373ECFA49D}"/>
                  </a:ext>
                </a:extLst>
              </p:cNvPr>
              <p:cNvSpPr/>
              <p:nvPr/>
            </p:nvSpPr>
            <p:spPr>
              <a:xfrm rot="10350655">
                <a:off x="2695430" y="3676847"/>
                <a:ext cx="1952612" cy="1160472"/>
              </a:xfrm>
              <a:prstGeom prst="arc">
                <a:avLst>
                  <a:gd name="adj1" fmla="val 16464433"/>
                  <a:gd name="adj2" fmla="val 263766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30" name="Arc 329">
                <a:extLst>
                  <a:ext uri="{FF2B5EF4-FFF2-40B4-BE49-F238E27FC236}">
                    <a16:creationId xmlns:a16="http://schemas.microsoft.com/office/drawing/2014/main" id="{E77CDA38-3586-4D1F-87CD-C1B5083D1120}"/>
                  </a:ext>
                </a:extLst>
              </p:cNvPr>
              <p:cNvSpPr/>
              <p:nvPr/>
            </p:nvSpPr>
            <p:spPr>
              <a:xfrm rot="9585910">
                <a:off x="3425002" y="4259682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C5F56260-EA35-422D-9A67-29B92D3CCE13}"/>
                  </a:ext>
                </a:extLst>
              </p:cNvPr>
              <p:cNvSpPr/>
              <p:nvPr/>
            </p:nvSpPr>
            <p:spPr>
              <a:xfrm>
                <a:off x="3093255" y="3755747"/>
                <a:ext cx="263361" cy="78517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14187114-6BD2-4566-802B-CF35CF2384D6}"/>
                  </a:ext>
                </a:extLst>
              </p:cNvPr>
              <p:cNvSpPr/>
              <p:nvPr/>
            </p:nvSpPr>
            <p:spPr>
              <a:xfrm>
                <a:off x="4360985" y="4423144"/>
                <a:ext cx="453110" cy="243731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13837A62-7EE9-4B7C-B42A-70EFBEFFA43D}"/>
                </a:ext>
              </a:extLst>
            </p:cNvPr>
            <p:cNvGrpSpPr/>
            <p:nvPr/>
          </p:nvGrpSpPr>
          <p:grpSpPr>
            <a:xfrm>
              <a:off x="8311992" y="2712603"/>
              <a:ext cx="2645556" cy="1556724"/>
              <a:chOff x="4551483" y="2266219"/>
              <a:chExt cx="2645556" cy="1556724"/>
            </a:xfrm>
          </p:grpSpPr>
          <p:sp>
            <p:nvSpPr>
              <p:cNvPr id="325" name="Arc 324">
                <a:extLst>
                  <a:ext uri="{FF2B5EF4-FFF2-40B4-BE49-F238E27FC236}">
                    <a16:creationId xmlns:a16="http://schemas.microsoft.com/office/drawing/2014/main" id="{73F849E5-4EA2-4A93-93FE-1B5F1019C607}"/>
                  </a:ext>
                </a:extLst>
              </p:cNvPr>
              <p:cNvSpPr/>
              <p:nvPr/>
            </p:nvSpPr>
            <p:spPr>
              <a:xfrm rot="19996885">
                <a:off x="4551483" y="2378660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26" name="Arc 325">
                <a:extLst>
                  <a:ext uri="{FF2B5EF4-FFF2-40B4-BE49-F238E27FC236}">
                    <a16:creationId xmlns:a16="http://schemas.microsoft.com/office/drawing/2014/main" id="{40E5C170-4F04-40DB-9C4C-C8CD719ED62B}"/>
                  </a:ext>
                </a:extLst>
              </p:cNvPr>
              <p:cNvSpPr/>
              <p:nvPr/>
            </p:nvSpPr>
            <p:spPr>
              <a:xfrm rot="21395713">
                <a:off x="5556020" y="2266219"/>
                <a:ext cx="1641019" cy="1082295"/>
              </a:xfrm>
              <a:prstGeom prst="arc">
                <a:avLst>
                  <a:gd name="adj1" fmla="val 17179224"/>
                  <a:gd name="adj2" fmla="val 1735560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7CEC8060-622F-48C0-9B31-20A69F2BBAC4}"/>
                  </a:ext>
                </a:extLst>
              </p:cNvPr>
              <p:cNvSpPr/>
              <p:nvPr/>
            </p:nvSpPr>
            <p:spPr>
              <a:xfrm rot="10800000">
                <a:off x="6605818" y="3116202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96E0D415-71DB-4043-AC25-D6F473897D52}"/>
                  </a:ext>
                </a:extLst>
              </p:cNvPr>
              <p:cNvSpPr/>
              <p:nvPr/>
            </p:nvSpPr>
            <p:spPr>
              <a:xfrm rot="21342817">
                <a:off x="5112545" y="2460497"/>
                <a:ext cx="397020" cy="217397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6" name="Rectangle: Diagonal Corners Snipped 315">
              <a:extLst>
                <a:ext uri="{FF2B5EF4-FFF2-40B4-BE49-F238E27FC236}">
                  <a16:creationId xmlns:a16="http://schemas.microsoft.com/office/drawing/2014/main" id="{6EB1A5ED-8461-4B9D-8954-DDC6741FE2ED}"/>
                </a:ext>
              </a:extLst>
            </p:cNvPr>
            <p:cNvSpPr/>
            <p:nvPr/>
          </p:nvSpPr>
          <p:spPr>
            <a:xfrm rot="19941800">
              <a:off x="10516679" y="3627295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: Diagonal Corners Snipped 316">
              <a:extLst>
                <a:ext uri="{FF2B5EF4-FFF2-40B4-BE49-F238E27FC236}">
                  <a16:creationId xmlns:a16="http://schemas.microsoft.com/office/drawing/2014/main" id="{F3C00F57-11A6-47ED-8DAF-9749B08ADD72}"/>
                </a:ext>
              </a:extLst>
            </p:cNvPr>
            <p:cNvSpPr/>
            <p:nvPr/>
          </p:nvSpPr>
          <p:spPr>
            <a:xfrm rot="19941800">
              <a:off x="6714346" y="4253049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B47AED8B-CC71-4135-A8D9-D3E97D25DD7A}"/>
                </a:ext>
              </a:extLst>
            </p:cNvPr>
            <p:cNvSpPr txBox="1"/>
            <p:nvPr/>
          </p:nvSpPr>
          <p:spPr>
            <a:xfrm rot="19687819">
              <a:off x="6658679" y="4275582"/>
              <a:ext cx="558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8F7A5058-9A09-434E-90EB-484D9134E18D}"/>
                </a:ext>
              </a:extLst>
            </p:cNvPr>
            <p:cNvSpPr txBox="1"/>
            <p:nvPr/>
          </p:nvSpPr>
          <p:spPr>
            <a:xfrm rot="20004956">
              <a:off x="10490016" y="3638649"/>
              <a:ext cx="558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</p:grpSp>
      <p:sp>
        <p:nvSpPr>
          <p:cNvPr id="65" name="Content Placeholder 4">
            <a:extLst>
              <a:ext uri="{FF2B5EF4-FFF2-40B4-BE49-F238E27FC236}">
                <a16:creationId xmlns:a16="http://schemas.microsoft.com/office/drawing/2014/main" id="{347557AF-9526-458D-96E6-09B90E45891B}"/>
              </a:ext>
            </a:extLst>
          </p:cNvPr>
          <p:cNvSpPr txBox="1">
            <a:spLocks/>
          </p:cNvSpPr>
          <p:nvPr/>
        </p:nvSpPr>
        <p:spPr bwMode="auto">
          <a:xfrm>
            <a:off x="12583" y="3801244"/>
            <a:ext cx="5913669" cy="189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a second pair of FFA arcs ‘on the floor’ below Arc 9 &amp; A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about 24 GeV</a:t>
            </a:r>
          </a:p>
          <a:p>
            <a:pPr lvl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1D953D-C98A-4325-90B4-7BA96FAD57FC}"/>
              </a:ext>
            </a:extLst>
          </p:cNvPr>
          <p:cNvSpPr txBox="1"/>
          <p:nvPr/>
        </p:nvSpPr>
        <p:spPr>
          <a:xfrm>
            <a:off x="5917624" y="4086168"/>
            <a:ext cx="1005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650 MeV  </a:t>
            </a:r>
          </a:p>
        </p:txBody>
      </p:sp>
    </p:spTree>
    <p:extLst>
      <p:ext uri="{BB962C8B-B14F-4D97-AF65-F5344CB8AC3E}">
        <p14:creationId xmlns:p14="http://schemas.microsoft.com/office/powerpoint/2010/main" val="6558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5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5181600" y="601980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16A9B47F-2383-43A9-9AD4-E535F860D52C}"/>
              </a:ext>
            </a:extLst>
          </p:cNvPr>
          <p:cNvGrpSpPr>
            <a:grpSpLocks noChangeAspect="1"/>
          </p:cNvGrpSpPr>
          <p:nvPr/>
        </p:nvGrpSpPr>
        <p:grpSpPr bwMode="auto">
          <a:xfrm rot="9498524">
            <a:off x="2889232" y="3935454"/>
            <a:ext cx="2302239" cy="1978589"/>
            <a:chOff x="519" y="1427"/>
            <a:chExt cx="1059" cy="1120"/>
          </a:xfrm>
          <a:scene3d>
            <a:camera prst="isometricTopUp">
              <a:rot lat="20363303" lon="17570134" rev="3030823"/>
            </a:camera>
            <a:lightRig rig="threePt" dir="t"/>
          </a:scene3d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B9EEBA00-8316-4248-95C0-30146C3EF71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9" y="1427"/>
              <a:ext cx="1059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A8292EF7-73A6-4A72-BA5F-36DA897AF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427"/>
              <a:ext cx="1062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" name="Group 4">
            <a:extLst>
              <a:ext uri="{FF2B5EF4-FFF2-40B4-BE49-F238E27FC236}">
                <a16:creationId xmlns:a16="http://schemas.microsoft.com/office/drawing/2014/main" id="{2D88F633-5B94-46CA-BF40-CC6923692BC5}"/>
              </a:ext>
            </a:extLst>
          </p:cNvPr>
          <p:cNvGrpSpPr>
            <a:grpSpLocks noChangeAspect="1"/>
          </p:cNvGrpSpPr>
          <p:nvPr/>
        </p:nvGrpSpPr>
        <p:grpSpPr bwMode="auto">
          <a:xfrm rot="19913372">
            <a:off x="8103132" y="1179131"/>
            <a:ext cx="1891716" cy="1831006"/>
            <a:chOff x="519" y="1427"/>
            <a:chExt cx="1059" cy="1120"/>
          </a:xfrm>
          <a:scene3d>
            <a:camera prst="isometricTopUp">
              <a:rot lat="19749763" lon="18784851" rev="1957199"/>
            </a:camera>
            <a:lightRig rig="threePt" dir="t"/>
          </a:scene3d>
        </p:grpSpPr>
        <p:sp>
          <p:nvSpPr>
            <p:cNvPr id="195" name="AutoShape 3">
              <a:extLst>
                <a:ext uri="{FF2B5EF4-FFF2-40B4-BE49-F238E27FC236}">
                  <a16:creationId xmlns:a16="http://schemas.microsoft.com/office/drawing/2014/main" id="{5E65A8F3-360F-4F7D-AAB8-B31B4032C1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9" y="1427"/>
              <a:ext cx="1059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6" name="Picture 5">
              <a:extLst>
                <a:ext uri="{FF2B5EF4-FFF2-40B4-BE49-F238E27FC236}">
                  <a16:creationId xmlns:a16="http://schemas.microsoft.com/office/drawing/2014/main" id="{D3B33D1B-DF31-474E-BFBA-A44023E69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427"/>
              <a:ext cx="1062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65" name="Freeform 118"/>
          <p:cNvSpPr>
            <a:spLocks/>
          </p:cNvSpPr>
          <p:nvPr/>
        </p:nvSpPr>
        <p:spPr bwMode="auto">
          <a:xfrm>
            <a:off x="4875297" y="3079323"/>
            <a:ext cx="1243634" cy="720765"/>
          </a:xfrm>
          <a:custGeom>
            <a:avLst/>
            <a:gdLst>
              <a:gd name="T0" fmla="*/ 647 w 665"/>
              <a:gd name="T1" fmla="*/ 0 h 401"/>
              <a:gd name="T2" fmla="*/ 647 w 665"/>
              <a:gd name="T3" fmla="*/ 2 h 401"/>
              <a:gd name="T4" fmla="*/ 651 w 665"/>
              <a:gd name="T5" fmla="*/ 4 h 401"/>
              <a:gd name="T6" fmla="*/ 654 w 665"/>
              <a:gd name="T7" fmla="*/ 6 h 401"/>
              <a:gd name="T8" fmla="*/ 658 w 665"/>
              <a:gd name="T9" fmla="*/ 10 h 401"/>
              <a:gd name="T10" fmla="*/ 662 w 665"/>
              <a:gd name="T11" fmla="*/ 13 h 401"/>
              <a:gd name="T12" fmla="*/ 664 w 665"/>
              <a:gd name="T13" fmla="*/ 19 h 401"/>
              <a:gd name="T14" fmla="*/ 665 w 665"/>
              <a:gd name="T15" fmla="*/ 23 h 401"/>
              <a:gd name="T16" fmla="*/ 15 w 665"/>
              <a:gd name="T17" fmla="*/ 401 h 401"/>
              <a:gd name="T18" fmla="*/ 0 w 665"/>
              <a:gd name="T19" fmla="*/ 379 h 401"/>
              <a:gd name="T20" fmla="*/ 647 w 665"/>
              <a:gd name="T21" fmla="*/ 0 h 4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5"/>
              <a:gd name="T34" fmla="*/ 0 h 401"/>
              <a:gd name="T35" fmla="*/ 665 w 665"/>
              <a:gd name="T36" fmla="*/ 401 h 4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5" h="401">
                <a:moveTo>
                  <a:pt x="647" y="0"/>
                </a:moveTo>
                <a:lnTo>
                  <a:pt x="647" y="2"/>
                </a:lnTo>
                <a:lnTo>
                  <a:pt x="651" y="4"/>
                </a:lnTo>
                <a:lnTo>
                  <a:pt x="654" y="6"/>
                </a:lnTo>
                <a:lnTo>
                  <a:pt x="658" y="10"/>
                </a:lnTo>
                <a:lnTo>
                  <a:pt x="662" y="13"/>
                </a:lnTo>
                <a:lnTo>
                  <a:pt x="664" y="19"/>
                </a:lnTo>
                <a:lnTo>
                  <a:pt x="665" y="23"/>
                </a:lnTo>
                <a:lnTo>
                  <a:pt x="15" y="401"/>
                </a:lnTo>
                <a:lnTo>
                  <a:pt x="0" y="379"/>
                </a:lnTo>
                <a:lnTo>
                  <a:pt x="647" y="0"/>
                </a:lnTo>
                <a:close/>
              </a:path>
            </a:pathLst>
          </a:custGeom>
          <a:solidFill>
            <a:srgbClr val="FFD5D5"/>
          </a:solidFill>
          <a:ln w="0">
            <a:solidFill>
              <a:srgbClr val="FFD5D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6" name="Line 153"/>
          <p:cNvSpPr>
            <a:spLocks noChangeShapeType="1"/>
          </p:cNvSpPr>
          <p:nvPr/>
        </p:nvSpPr>
        <p:spPr bwMode="auto">
          <a:xfrm flipH="1">
            <a:off x="5647659" y="4208101"/>
            <a:ext cx="177662" cy="53383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7" name="Line 154"/>
          <p:cNvSpPr>
            <a:spLocks noChangeShapeType="1"/>
          </p:cNvSpPr>
          <p:nvPr/>
        </p:nvSpPr>
        <p:spPr bwMode="auto">
          <a:xfrm flipH="1">
            <a:off x="5647659" y="4348300"/>
            <a:ext cx="177662" cy="39363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8" name="Line 155"/>
          <p:cNvSpPr>
            <a:spLocks noChangeShapeType="1"/>
          </p:cNvSpPr>
          <p:nvPr/>
        </p:nvSpPr>
        <p:spPr bwMode="auto">
          <a:xfrm flipH="1">
            <a:off x="5647659" y="4434575"/>
            <a:ext cx="177662" cy="30735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9" name="Freeform 171"/>
          <p:cNvSpPr>
            <a:spLocks/>
          </p:cNvSpPr>
          <p:nvPr/>
        </p:nvSpPr>
        <p:spPr bwMode="auto">
          <a:xfrm>
            <a:off x="5597167" y="4657455"/>
            <a:ext cx="127169" cy="159970"/>
          </a:xfrm>
          <a:custGeom>
            <a:avLst/>
            <a:gdLst>
              <a:gd name="T0" fmla="*/ 68 w 68"/>
              <a:gd name="T1" fmla="*/ 0 h 89"/>
              <a:gd name="T2" fmla="*/ 0 w 68"/>
              <a:gd name="T3" fmla="*/ 39 h 89"/>
              <a:gd name="T4" fmla="*/ 0 w 68"/>
              <a:gd name="T5" fmla="*/ 89 h 89"/>
              <a:gd name="T6" fmla="*/ 68 w 68"/>
              <a:gd name="T7" fmla="*/ 52 h 89"/>
              <a:gd name="T8" fmla="*/ 68 w 6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89"/>
              <a:gd name="T17" fmla="*/ 68 w 68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89">
                <a:moveTo>
                  <a:pt x="68" y="0"/>
                </a:moveTo>
                <a:lnTo>
                  <a:pt x="0" y="39"/>
                </a:lnTo>
                <a:lnTo>
                  <a:pt x="0" y="89"/>
                </a:lnTo>
                <a:lnTo>
                  <a:pt x="68" y="52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0" name="Line 156"/>
          <p:cNvSpPr>
            <a:spLocks noChangeShapeType="1"/>
          </p:cNvSpPr>
          <p:nvPr/>
        </p:nvSpPr>
        <p:spPr bwMode="auto">
          <a:xfrm flipH="1">
            <a:off x="5647659" y="4513661"/>
            <a:ext cx="177662" cy="22827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1" name="Freeform 173"/>
          <p:cNvSpPr>
            <a:spLocks/>
          </p:cNvSpPr>
          <p:nvPr/>
        </p:nvSpPr>
        <p:spPr bwMode="auto">
          <a:xfrm>
            <a:off x="5597167" y="4653861"/>
            <a:ext cx="129039" cy="163565"/>
          </a:xfrm>
          <a:custGeom>
            <a:avLst/>
            <a:gdLst>
              <a:gd name="T0" fmla="*/ 69 w 69"/>
              <a:gd name="T1" fmla="*/ 0 h 91"/>
              <a:gd name="T2" fmla="*/ 0 w 69"/>
              <a:gd name="T3" fmla="*/ 39 h 91"/>
              <a:gd name="T4" fmla="*/ 0 w 69"/>
              <a:gd name="T5" fmla="*/ 91 h 91"/>
              <a:gd name="T6" fmla="*/ 69 w 69"/>
              <a:gd name="T7" fmla="*/ 52 h 91"/>
              <a:gd name="T8" fmla="*/ 69 w 69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91"/>
              <a:gd name="T17" fmla="*/ 69 w 69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91">
                <a:moveTo>
                  <a:pt x="69" y="0"/>
                </a:moveTo>
                <a:lnTo>
                  <a:pt x="0" y="39"/>
                </a:lnTo>
                <a:lnTo>
                  <a:pt x="0" y="91"/>
                </a:lnTo>
                <a:lnTo>
                  <a:pt x="69" y="52"/>
                </a:lnTo>
                <a:lnTo>
                  <a:pt x="69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2" name="Freeform 172"/>
          <p:cNvSpPr>
            <a:spLocks/>
          </p:cNvSpPr>
          <p:nvPr/>
        </p:nvSpPr>
        <p:spPr bwMode="auto">
          <a:xfrm>
            <a:off x="5597167" y="4657455"/>
            <a:ext cx="127169" cy="159970"/>
          </a:xfrm>
          <a:custGeom>
            <a:avLst/>
            <a:gdLst>
              <a:gd name="T0" fmla="*/ 68 w 68"/>
              <a:gd name="T1" fmla="*/ 0 h 89"/>
              <a:gd name="T2" fmla="*/ 0 w 68"/>
              <a:gd name="T3" fmla="*/ 39 h 89"/>
              <a:gd name="T4" fmla="*/ 0 w 68"/>
              <a:gd name="T5" fmla="*/ 89 h 89"/>
              <a:gd name="T6" fmla="*/ 68 w 68"/>
              <a:gd name="T7" fmla="*/ 52 h 89"/>
              <a:gd name="T8" fmla="*/ 68 w 6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89"/>
              <a:gd name="T17" fmla="*/ 68 w 68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89">
                <a:moveTo>
                  <a:pt x="68" y="0"/>
                </a:moveTo>
                <a:lnTo>
                  <a:pt x="0" y="39"/>
                </a:lnTo>
                <a:lnTo>
                  <a:pt x="0" y="89"/>
                </a:lnTo>
                <a:lnTo>
                  <a:pt x="68" y="52"/>
                </a:lnTo>
                <a:lnTo>
                  <a:pt x="68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3" name="Freeform 174"/>
          <p:cNvSpPr>
            <a:spLocks/>
          </p:cNvSpPr>
          <p:nvPr/>
        </p:nvSpPr>
        <p:spPr bwMode="auto">
          <a:xfrm>
            <a:off x="5597167" y="4653861"/>
            <a:ext cx="129039" cy="163565"/>
          </a:xfrm>
          <a:custGeom>
            <a:avLst/>
            <a:gdLst>
              <a:gd name="T0" fmla="*/ 69 w 69"/>
              <a:gd name="T1" fmla="*/ 0 h 91"/>
              <a:gd name="T2" fmla="*/ 0 w 69"/>
              <a:gd name="T3" fmla="*/ 39 h 91"/>
              <a:gd name="T4" fmla="*/ 0 w 69"/>
              <a:gd name="T5" fmla="*/ 91 h 91"/>
              <a:gd name="T6" fmla="*/ 69 w 69"/>
              <a:gd name="T7" fmla="*/ 52 h 91"/>
              <a:gd name="T8" fmla="*/ 69 w 69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91"/>
              <a:gd name="T17" fmla="*/ 69 w 69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91">
                <a:moveTo>
                  <a:pt x="69" y="0"/>
                </a:moveTo>
                <a:lnTo>
                  <a:pt x="0" y="39"/>
                </a:lnTo>
                <a:lnTo>
                  <a:pt x="0" y="91"/>
                </a:lnTo>
                <a:lnTo>
                  <a:pt x="69" y="52"/>
                </a:lnTo>
                <a:lnTo>
                  <a:pt x="69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4" name="Freeform 334"/>
          <p:cNvSpPr>
            <a:spLocks/>
          </p:cNvSpPr>
          <p:nvPr/>
        </p:nvSpPr>
        <p:spPr bwMode="auto">
          <a:xfrm>
            <a:off x="4250676" y="3843226"/>
            <a:ext cx="2010385" cy="916683"/>
          </a:xfrm>
          <a:custGeom>
            <a:avLst/>
            <a:gdLst>
              <a:gd name="T0" fmla="*/ 323 w 1075"/>
              <a:gd name="T1" fmla="*/ 0 h 510"/>
              <a:gd name="T2" fmla="*/ 184 w 1075"/>
              <a:gd name="T3" fmla="*/ 39 h 510"/>
              <a:gd name="T4" fmla="*/ 145 w 1075"/>
              <a:gd name="T5" fmla="*/ 61 h 510"/>
              <a:gd name="T6" fmla="*/ 117 w 1075"/>
              <a:gd name="T7" fmla="*/ 82 h 510"/>
              <a:gd name="T8" fmla="*/ 95 w 1075"/>
              <a:gd name="T9" fmla="*/ 98 h 510"/>
              <a:gd name="T10" fmla="*/ 80 w 1075"/>
              <a:gd name="T11" fmla="*/ 111 h 510"/>
              <a:gd name="T12" fmla="*/ 70 w 1075"/>
              <a:gd name="T13" fmla="*/ 120 h 510"/>
              <a:gd name="T14" fmla="*/ 69 w 1075"/>
              <a:gd name="T15" fmla="*/ 122 h 510"/>
              <a:gd name="T16" fmla="*/ 37 w 1075"/>
              <a:gd name="T17" fmla="*/ 158 h 510"/>
              <a:gd name="T18" fmla="*/ 17 w 1075"/>
              <a:gd name="T19" fmla="*/ 191 h 510"/>
              <a:gd name="T20" fmla="*/ 6 w 1075"/>
              <a:gd name="T21" fmla="*/ 224 h 510"/>
              <a:gd name="T22" fmla="*/ 0 w 1075"/>
              <a:gd name="T23" fmla="*/ 254 h 510"/>
              <a:gd name="T24" fmla="*/ 2 w 1075"/>
              <a:gd name="T25" fmla="*/ 282 h 510"/>
              <a:gd name="T26" fmla="*/ 7 w 1075"/>
              <a:gd name="T27" fmla="*/ 308 h 510"/>
              <a:gd name="T28" fmla="*/ 15 w 1075"/>
              <a:gd name="T29" fmla="*/ 328 h 510"/>
              <a:gd name="T30" fmla="*/ 24 w 1075"/>
              <a:gd name="T31" fmla="*/ 347 h 510"/>
              <a:gd name="T32" fmla="*/ 31 w 1075"/>
              <a:gd name="T33" fmla="*/ 360 h 510"/>
              <a:gd name="T34" fmla="*/ 37 w 1075"/>
              <a:gd name="T35" fmla="*/ 369 h 510"/>
              <a:gd name="T36" fmla="*/ 41 w 1075"/>
              <a:gd name="T37" fmla="*/ 371 h 510"/>
              <a:gd name="T38" fmla="*/ 67 w 1075"/>
              <a:gd name="T39" fmla="*/ 402 h 510"/>
              <a:gd name="T40" fmla="*/ 98 w 1075"/>
              <a:gd name="T41" fmla="*/ 428 h 510"/>
              <a:gd name="T42" fmla="*/ 133 w 1075"/>
              <a:gd name="T43" fmla="*/ 449 h 510"/>
              <a:gd name="T44" fmla="*/ 172 w 1075"/>
              <a:gd name="T45" fmla="*/ 467 h 510"/>
              <a:gd name="T46" fmla="*/ 213 w 1075"/>
              <a:gd name="T47" fmla="*/ 480 h 510"/>
              <a:gd name="T48" fmla="*/ 250 w 1075"/>
              <a:gd name="T49" fmla="*/ 489 h 510"/>
              <a:gd name="T50" fmla="*/ 286 w 1075"/>
              <a:gd name="T51" fmla="*/ 497 h 510"/>
              <a:gd name="T52" fmla="*/ 317 w 1075"/>
              <a:gd name="T53" fmla="*/ 502 h 510"/>
              <a:gd name="T54" fmla="*/ 341 w 1075"/>
              <a:gd name="T55" fmla="*/ 504 h 510"/>
              <a:gd name="T56" fmla="*/ 356 w 1075"/>
              <a:gd name="T57" fmla="*/ 506 h 510"/>
              <a:gd name="T58" fmla="*/ 362 w 1075"/>
              <a:gd name="T59" fmla="*/ 506 h 510"/>
              <a:gd name="T60" fmla="*/ 395 w 1075"/>
              <a:gd name="T61" fmla="*/ 510 h 510"/>
              <a:gd name="T62" fmla="*/ 432 w 1075"/>
              <a:gd name="T63" fmla="*/ 510 h 510"/>
              <a:gd name="T64" fmla="*/ 473 w 1075"/>
              <a:gd name="T65" fmla="*/ 508 h 510"/>
              <a:gd name="T66" fmla="*/ 514 w 1075"/>
              <a:gd name="T67" fmla="*/ 504 h 510"/>
              <a:gd name="T68" fmla="*/ 553 w 1075"/>
              <a:gd name="T69" fmla="*/ 501 h 510"/>
              <a:gd name="T70" fmla="*/ 588 w 1075"/>
              <a:gd name="T71" fmla="*/ 497 h 510"/>
              <a:gd name="T72" fmla="*/ 619 w 1075"/>
              <a:gd name="T73" fmla="*/ 493 h 510"/>
              <a:gd name="T74" fmla="*/ 643 w 1075"/>
              <a:gd name="T75" fmla="*/ 491 h 510"/>
              <a:gd name="T76" fmla="*/ 660 w 1075"/>
              <a:gd name="T77" fmla="*/ 488 h 510"/>
              <a:gd name="T78" fmla="*/ 666 w 1075"/>
              <a:gd name="T79" fmla="*/ 488 h 510"/>
              <a:gd name="T80" fmla="*/ 708 w 1075"/>
              <a:gd name="T81" fmla="*/ 475 h 510"/>
              <a:gd name="T82" fmla="*/ 751 w 1075"/>
              <a:gd name="T83" fmla="*/ 458 h 510"/>
              <a:gd name="T84" fmla="*/ 792 w 1075"/>
              <a:gd name="T85" fmla="*/ 441 h 510"/>
              <a:gd name="T86" fmla="*/ 831 w 1075"/>
              <a:gd name="T87" fmla="*/ 423 h 510"/>
              <a:gd name="T88" fmla="*/ 866 w 1075"/>
              <a:gd name="T89" fmla="*/ 404 h 510"/>
              <a:gd name="T90" fmla="*/ 897 w 1075"/>
              <a:gd name="T91" fmla="*/ 386 h 510"/>
              <a:gd name="T92" fmla="*/ 927 w 1075"/>
              <a:gd name="T93" fmla="*/ 369 h 510"/>
              <a:gd name="T94" fmla="*/ 949 w 1075"/>
              <a:gd name="T95" fmla="*/ 354 h 510"/>
              <a:gd name="T96" fmla="*/ 966 w 1075"/>
              <a:gd name="T97" fmla="*/ 343 h 510"/>
              <a:gd name="T98" fmla="*/ 977 w 1075"/>
              <a:gd name="T99" fmla="*/ 336 h 510"/>
              <a:gd name="T100" fmla="*/ 981 w 1075"/>
              <a:gd name="T101" fmla="*/ 332 h 510"/>
              <a:gd name="T102" fmla="*/ 1075 w 1075"/>
              <a:gd name="T103" fmla="*/ 317 h 5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75"/>
              <a:gd name="T157" fmla="*/ 0 h 510"/>
              <a:gd name="T158" fmla="*/ 1075 w 1075"/>
              <a:gd name="T159" fmla="*/ 510 h 51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75" h="510">
                <a:moveTo>
                  <a:pt x="323" y="0"/>
                </a:moveTo>
                <a:lnTo>
                  <a:pt x="184" y="39"/>
                </a:lnTo>
                <a:lnTo>
                  <a:pt x="145" y="61"/>
                </a:lnTo>
                <a:lnTo>
                  <a:pt x="117" y="82"/>
                </a:lnTo>
                <a:lnTo>
                  <a:pt x="95" y="98"/>
                </a:lnTo>
                <a:lnTo>
                  <a:pt x="80" y="111"/>
                </a:lnTo>
                <a:lnTo>
                  <a:pt x="70" y="120"/>
                </a:lnTo>
                <a:lnTo>
                  <a:pt x="69" y="122"/>
                </a:lnTo>
                <a:lnTo>
                  <a:pt x="37" y="158"/>
                </a:lnTo>
                <a:lnTo>
                  <a:pt x="17" y="191"/>
                </a:lnTo>
                <a:lnTo>
                  <a:pt x="6" y="224"/>
                </a:lnTo>
                <a:lnTo>
                  <a:pt x="0" y="254"/>
                </a:lnTo>
                <a:lnTo>
                  <a:pt x="2" y="282"/>
                </a:lnTo>
                <a:lnTo>
                  <a:pt x="7" y="308"/>
                </a:lnTo>
                <a:lnTo>
                  <a:pt x="15" y="328"/>
                </a:lnTo>
                <a:lnTo>
                  <a:pt x="24" y="347"/>
                </a:lnTo>
                <a:lnTo>
                  <a:pt x="31" y="360"/>
                </a:lnTo>
                <a:lnTo>
                  <a:pt x="37" y="369"/>
                </a:lnTo>
                <a:lnTo>
                  <a:pt x="41" y="371"/>
                </a:lnTo>
                <a:lnTo>
                  <a:pt x="67" y="402"/>
                </a:lnTo>
                <a:lnTo>
                  <a:pt x="98" y="428"/>
                </a:lnTo>
                <a:lnTo>
                  <a:pt x="133" y="449"/>
                </a:lnTo>
                <a:lnTo>
                  <a:pt x="172" y="467"/>
                </a:lnTo>
                <a:lnTo>
                  <a:pt x="213" y="480"/>
                </a:lnTo>
                <a:lnTo>
                  <a:pt x="250" y="489"/>
                </a:lnTo>
                <a:lnTo>
                  <a:pt x="286" y="497"/>
                </a:lnTo>
                <a:lnTo>
                  <a:pt x="317" y="502"/>
                </a:lnTo>
                <a:lnTo>
                  <a:pt x="341" y="504"/>
                </a:lnTo>
                <a:lnTo>
                  <a:pt x="356" y="506"/>
                </a:lnTo>
                <a:lnTo>
                  <a:pt x="362" y="506"/>
                </a:lnTo>
                <a:lnTo>
                  <a:pt x="395" y="510"/>
                </a:lnTo>
                <a:lnTo>
                  <a:pt x="432" y="510"/>
                </a:lnTo>
                <a:lnTo>
                  <a:pt x="473" y="508"/>
                </a:lnTo>
                <a:lnTo>
                  <a:pt x="514" y="504"/>
                </a:lnTo>
                <a:lnTo>
                  <a:pt x="553" y="501"/>
                </a:lnTo>
                <a:lnTo>
                  <a:pt x="588" y="497"/>
                </a:lnTo>
                <a:lnTo>
                  <a:pt x="619" y="493"/>
                </a:lnTo>
                <a:lnTo>
                  <a:pt x="643" y="491"/>
                </a:lnTo>
                <a:lnTo>
                  <a:pt x="660" y="488"/>
                </a:lnTo>
                <a:lnTo>
                  <a:pt x="666" y="488"/>
                </a:lnTo>
                <a:lnTo>
                  <a:pt x="708" y="475"/>
                </a:lnTo>
                <a:lnTo>
                  <a:pt x="751" y="458"/>
                </a:lnTo>
                <a:lnTo>
                  <a:pt x="792" y="441"/>
                </a:lnTo>
                <a:lnTo>
                  <a:pt x="831" y="423"/>
                </a:lnTo>
                <a:lnTo>
                  <a:pt x="866" y="404"/>
                </a:lnTo>
                <a:lnTo>
                  <a:pt x="897" y="386"/>
                </a:lnTo>
                <a:lnTo>
                  <a:pt x="927" y="369"/>
                </a:lnTo>
                <a:lnTo>
                  <a:pt x="949" y="354"/>
                </a:lnTo>
                <a:lnTo>
                  <a:pt x="966" y="343"/>
                </a:lnTo>
                <a:lnTo>
                  <a:pt x="977" y="336"/>
                </a:lnTo>
                <a:lnTo>
                  <a:pt x="981" y="332"/>
                </a:lnTo>
                <a:lnTo>
                  <a:pt x="1075" y="31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5" name="Freeform 13"/>
          <p:cNvSpPr>
            <a:spLocks/>
          </p:cNvSpPr>
          <p:nvPr/>
        </p:nvSpPr>
        <p:spPr bwMode="auto">
          <a:xfrm>
            <a:off x="4263766" y="3987018"/>
            <a:ext cx="235636" cy="185134"/>
          </a:xfrm>
          <a:custGeom>
            <a:avLst/>
            <a:gdLst>
              <a:gd name="T0" fmla="*/ 0 w 126"/>
              <a:gd name="T1" fmla="*/ 50 h 103"/>
              <a:gd name="T2" fmla="*/ 86 w 126"/>
              <a:gd name="T3" fmla="*/ 0 h 103"/>
              <a:gd name="T4" fmla="*/ 88 w 126"/>
              <a:gd name="T5" fmla="*/ 0 h 103"/>
              <a:gd name="T6" fmla="*/ 93 w 126"/>
              <a:gd name="T7" fmla="*/ 0 h 103"/>
              <a:gd name="T8" fmla="*/ 100 w 126"/>
              <a:gd name="T9" fmla="*/ 0 h 103"/>
              <a:gd name="T10" fmla="*/ 108 w 126"/>
              <a:gd name="T11" fmla="*/ 3 h 103"/>
              <a:gd name="T12" fmla="*/ 115 w 126"/>
              <a:gd name="T13" fmla="*/ 9 h 103"/>
              <a:gd name="T14" fmla="*/ 123 w 126"/>
              <a:gd name="T15" fmla="*/ 18 h 103"/>
              <a:gd name="T16" fmla="*/ 126 w 126"/>
              <a:gd name="T17" fmla="*/ 33 h 103"/>
              <a:gd name="T18" fmla="*/ 126 w 126"/>
              <a:gd name="T19" fmla="*/ 53 h 103"/>
              <a:gd name="T20" fmla="*/ 41 w 126"/>
              <a:gd name="T21" fmla="*/ 103 h 103"/>
              <a:gd name="T22" fmla="*/ 0 w 126"/>
              <a:gd name="T23" fmla="*/ 50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103"/>
              <a:gd name="T38" fmla="*/ 126 w 126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103">
                <a:moveTo>
                  <a:pt x="0" y="50"/>
                </a:moveTo>
                <a:lnTo>
                  <a:pt x="86" y="0"/>
                </a:lnTo>
                <a:lnTo>
                  <a:pt x="88" y="0"/>
                </a:lnTo>
                <a:lnTo>
                  <a:pt x="93" y="0"/>
                </a:lnTo>
                <a:lnTo>
                  <a:pt x="100" y="0"/>
                </a:lnTo>
                <a:lnTo>
                  <a:pt x="108" y="3"/>
                </a:lnTo>
                <a:lnTo>
                  <a:pt x="115" y="9"/>
                </a:lnTo>
                <a:lnTo>
                  <a:pt x="123" y="18"/>
                </a:lnTo>
                <a:lnTo>
                  <a:pt x="126" y="33"/>
                </a:lnTo>
                <a:lnTo>
                  <a:pt x="126" y="53"/>
                </a:lnTo>
                <a:lnTo>
                  <a:pt x="41" y="103"/>
                </a:lnTo>
                <a:lnTo>
                  <a:pt x="0" y="5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6" name="Freeform 14"/>
          <p:cNvSpPr>
            <a:spLocks/>
          </p:cNvSpPr>
          <p:nvPr/>
        </p:nvSpPr>
        <p:spPr bwMode="auto">
          <a:xfrm>
            <a:off x="4263766" y="3987018"/>
            <a:ext cx="235636" cy="185134"/>
          </a:xfrm>
          <a:custGeom>
            <a:avLst/>
            <a:gdLst>
              <a:gd name="T0" fmla="*/ 0 w 126"/>
              <a:gd name="T1" fmla="*/ 50 h 103"/>
              <a:gd name="T2" fmla="*/ 86 w 126"/>
              <a:gd name="T3" fmla="*/ 0 h 103"/>
              <a:gd name="T4" fmla="*/ 88 w 126"/>
              <a:gd name="T5" fmla="*/ 0 h 103"/>
              <a:gd name="T6" fmla="*/ 93 w 126"/>
              <a:gd name="T7" fmla="*/ 0 h 103"/>
              <a:gd name="T8" fmla="*/ 100 w 126"/>
              <a:gd name="T9" fmla="*/ 0 h 103"/>
              <a:gd name="T10" fmla="*/ 108 w 126"/>
              <a:gd name="T11" fmla="*/ 3 h 103"/>
              <a:gd name="T12" fmla="*/ 115 w 126"/>
              <a:gd name="T13" fmla="*/ 9 h 103"/>
              <a:gd name="T14" fmla="*/ 123 w 126"/>
              <a:gd name="T15" fmla="*/ 18 h 103"/>
              <a:gd name="T16" fmla="*/ 126 w 126"/>
              <a:gd name="T17" fmla="*/ 33 h 103"/>
              <a:gd name="T18" fmla="*/ 126 w 126"/>
              <a:gd name="T19" fmla="*/ 53 h 103"/>
              <a:gd name="T20" fmla="*/ 41 w 126"/>
              <a:gd name="T21" fmla="*/ 103 h 103"/>
              <a:gd name="T22" fmla="*/ 0 w 126"/>
              <a:gd name="T23" fmla="*/ 50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103"/>
              <a:gd name="T38" fmla="*/ 126 w 126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103">
                <a:moveTo>
                  <a:pt x="0" y="50"/>
                </a:moveTo>
                <a:lnTo>
                  <a:pt x="86" y="0"/>
                </a:lnTo>
                <a:lnTo>
                  <a:pt x="88" y="0"/>
                </a:lnTo>
                <a:lnTo>
                  <a:pt x="93" y="0"/>
                </a:lnTo>
                <a:lnTo>
                  <a:pt x="100" y="0"/>
                </a:lnTo>
                <a:lnTo>
                  <a:pt x="108" y="3"/>
                </a:lnTo>
                <a:lnTo>
                  <a:pt x="115" y="9"/>
                </a:lnTo>
                <a:lnTo>
                  <a:pt x="123" y="18"/>
                </a:lnTo>
                <a:lnTo>
                  <a:pt x="126" y="33"/>
                </a:lnTo>
                <a:lnTo>
                  <a:pt x="126" y="53"/>
                </a:lnTo>
                <a:lnTo>
                  <a:pt x="41" y="103"/>
                </a:lnTo>
                <a:lnTo>
                  <a:pt x="0" y="5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7" name="Freeform 15"/>
          <p:cNvSpPr>
            <a:spLocks/>
          </p:cNvSpPr>
          <p:nvPr/>
        </p:nvSpPr>
        <p:spPr bwMode="auto">
          <a:xfrm>
            <a:off x="4274988" y="3990614"/>
            <a:ext cx="224415" cy="168957"/>
          </a:xfrm>
          <a:custGeom>
            <a:avLst/>
            <a:gdLst>
              <a:gd name="T0" fmla="*/ 35 w 120"/>
              <a:gd name="T1" fmla="*/ 94 h 94"/>
              <a:gd name="T2" fmla="*/ 0 w 120"/>
              <a:gd name="T3" fmla="*/ 48 h 94"/>
              <a:gd name="T4" fmla="*/ 83 w 120"/>
              <a:gd name="T5" fmla="*/ 0 h 94"/>
              <a:gd name="T6" fmla="*/ 85 w 120"/>
              <a:gd name="T7" fmla="*/ 0 h 94"/>
              <a:gd name="T8" fmla="*/ 91 w 120"/>
              <a:gd name="T9" fmla="*/ 0 h 94"/>
              <a:gd name="T10" fmla="*/ 98 w 120"/>
              <a:gd name="T11" fmla="*/ 1 h 94"/>
              <a:gd name="T12" fmla="*/ 107 w 120"/>
              <a:gd name="T13" fmla="*/ 5 h 94"/>
              <a:gd name="T14" fmla="*/ 115 w 120"/>
              <a:gd name="T15" fmla="*/ 14 h 94"/>
              <a:gd name="T16" fmla="*/ 119 w 120"/>
              <a:gd name="T17" fmla="*/ 27 h 94"/>
              <a:gd name="T18" fmla="*/ 120 w 120"/>
              <a:gd name="T19" fmla="*/ 46 h 94"/>
              <a:gd name="T20" fmla="*/ 35 w 120"/>
              <a:gd name="T21" fmla="*/ 94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0"/>
              <a:gd name="T34" fmla="*/ 0 h 94"/>
              <a:gd name="T35" fmla="*/ 120 w 120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0" h="94">
                <a:moveTo>
                  <a:pt x="35" y="94"/>
                </a:moveTo>
                <a:lnTo>
                  <a:pt x="0" y="48"/>
                </a:lnTo>
                <a:lnTo>
                  <a:pt x="83" y="0"/>
                </a:lnTo>
                <a:lnTo>
                  <a:pt x="85" y="0"/>
                </a:lnTo>
                <a:lnTo>
                  <a:pt x="91" y="0"/>
                </a:lnTo>
                <a:lnTo>
                  <a:pt x="98" y="1"/>
                </a:lnTo>
                <a:lnTo>
                  <a:pt x="107" y="5"/>
                </a:lnTo>
                <a:lnTo>
                  <a:pt x="115" y="14"/>
                </a:lnTo>
                <a:lnTo>
                  <a:pt x="119" y="27"/>
                </a:lnTo>
                <a:lnTo>
                  <a:pt x="120" y="46"/>
                </a:lnTo>
                <a:lnTo>
                  <a:pt x="35" y="94"/>
                </a:lnTo>
                <a:close/>
              </a:path>
            </a:pathLst>
          </a:custGeom>
          <a:solidFill>
            <a:srgbClr val="2B2BFF"/>
          </a:solidFill>
          <a:ln w="0">
            <a:solidFill>
              <a:srgbClr val="2B2B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8" name="Freeform 16"/>
          <p:cNvSpPr>
            <a:spLocks/>
          </p:cNvSpPr>
          <p:nvPr/>
        </p:nvSpPr>
        <p:spPr bwMode="auto">
          <a:xfrm>
            <a:off x="4284338" y="3990613"/>
            <a:ext cx="213194" cy="159970"/>
          </a:xfrm>
          <a:custGeom>
            <a:avLst/>
            <a:gdLst>
              <a:gd name="T0" fmla="*/ 30 w 114"/>
              <a:gd name="T1" fmla="*/ 89 h 89"/>
              <a:gd name="T2" fmla="*/ 0 w 114"/>
              <a:gd name="T3" fmla="*/ 48 h 89"/>
              <a:gd name="T4" fmla="*/ 82 w 114"/>
              <a:gd name="T5" fmla="*/ 0 h 89"/>
              <a:gd name="T6" fmla="*/ 84 w 114"/>
              <a:gd name="T7" fmla="*/ 1 h 89"/>
              <a:gd name="T8" fmla="*/ 91 w 114"/>
              <a:gd name="T9" fmla="*/ 1 h 89"/>
              <a:gd name="T10" fmla="*/ 99 w 114"/>
              <a:gd name="T11" fmla="*/ 5 h 89"/>
              <a:gd name="T12" fmla="*/ 108 w 114"/>
              <a:gd name="T13" fmla="*/ 12 h 89"/>
              <a:gd name="T14" fmla="*/ 114 w 114"/>
              <a:gd name="T15" fmla="*/ 24 h 89"/>
              <a:gd name="T16" fmla="*/ 114 w 114"/>
              <a:gd name="T17" fmla="*/ 40 h 89"/>
              <a:gd name="T18" fmla="*/ 30 w 114"/>
              <a:gd name="T19" fmla="*/ 89 h 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4"/>
              <a:gd name="T31" fmla="*/ 0 h 89"/>
              <a:gd name="T32" fmla="*/ 114 w 114"/>
              <a:gd name="T33" fmla="*/ 89 h 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4" h="89">
                <a:moveTo>
                  <a:pt x="30" y="89"/>
                </a:moveTo>
                <a:lnTo>
                  <a:pt x="0" y="48"/>
                </a:lnTo>
                <a:lnTo>
                  <a:pt x="82" y="0"/>
                </a:lnTo>
                <a:lnTo>
                  <a:pt x="84" y="1"/>
                </a:lnTo>
                <a:lnTo>
                  <a:pt x="91" y="1"/>
                </a:lnTo>
                <a:lnTo>
                  <a:pt x="99" y="5"/>
                </a:lnTo>
                <a:lnTo>
                  <a:pt x="108" y="12"/>
                </a:lnTo>
                <a:lnTo>
                  <a:pt x="114" y="24"/>
                </a:lnTo>
                <a:lnTo>
                  <a:pt x="114" y="40"/>
                </a:lnTo>
                <a:lnTo>
                  <a:pt x="30" y="89"/>
                </a:lnTo>
                <a:close/>
              </a:path>
            </a:pathLst>
          </a:custGeom>
          <a:solidFill>
            <a:srgbClr val="5555FF"/>
          </a:solidFill>
          <a:ln w="0">
            <a:solidFill>
              <a:srgbClr val="555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9" name="Freeform 17"/>
          <p:cNvSpPr>
            <a:spLocks/>
          </p:cNvSpPr>
          <p:nvPr/>
        </p:nvSpPr>
        <p:spPr bwMode="auto">
          <a:xfrm>
            <a:off x="4295558" y="3992410"/>
            <a:ext cx="201974" cy="147388"/>
          </a:xfrm>
          <a:custGeom>
            <a:avLst/>
            <a:gdLst>
              <a:gd name="T0" fmla="*/ 24 w 108"/>
              <a:gd name="T1" fmla="*/ 82 h 82"/>
              <a:gd name="T2" fmla="*/ 0 w 108"/>
              <a:gd name="T3" fmla="*/ 49 h 82"/>
              <a:gd name="T4" fmla="*/ 80 w 108"/>
              <a:gd name="T5" fmla="*/ 0 h 82"/>
              <a:gd name="T6" fmla="*/ 82 w 108"/>
              <a:gd name="T7" fmla="*/ 0 h 82"/>
              <a:gd name="T8" fmla="*/ 87 w 108"/>
              <a:gd name="T9" fmla="*/ 2 h 82"/>
              <a:gd name="T10" fmla="*/ 95 w 108"/>
              <a:gd name="T11" fmla="*/ 6 h 82"/>
              <a:gd name="T12" fmla="*/ 102 w 108"/>
              <a:gd name="T13" fmla="*/ 11 h 82"/>
              <a:gd name="T14" fmla="*/ 106 w 108"/>
              <a:gd name="T15" fmla="*/ 21 h 82"/>
              <a:gd name="T16" fmla="*/ 108 w 108"/>
              <a:gd name="T17" fmla="*/ 36 h 82"/>
              <a:gd name="T18" fmla="*/ 24 w 108"/>
              <a:gd name="T19" fmla="*/ 82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"/>
              <a:gd name="T31" fmla="*/ 0 h 82"/>
              <a:gd name="T32" fmla="*/ 108 w 108"/>
              <a:gd name="T33" fmla="*/ 82 h 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" h="82">
                <a:moveTo>
                  <a:pt x="24" y="82"/>
                </a:moveTo>
                <a:lnTo>
                  <a:pt x="0" y="49"/>
                </a:lnTo>
                <a:lnTo>
                  <a:pt x="80" y="0"/>
                </a:lnTo>
                <a:lnTo>
                  <a:pt x="82" y="0"/>
                </a:lnTo>
                <a:lnTo>
                  <a:pt x="87" y="2"/>
                </a:lnTo>
                <a:lnTo>
                  <a:pt x="95" y="6"/>
                </a:lnTo>
                <a:lnTo>
                  <a:pt x="102" y="11"/>
                </a:lnTo>
                <a:lnTo>
                  <a:pt x="106" y="21"/>
                </a:lnTo>
                <a:lnTo>
                  <a:pt x="108" y="36"/>
                </a:lnTo>
                <a:lnTo>
                  <a:pt x="24" y="82"/>
                </a:lnTo>
                <a:close/>
              </a:path>
            </a:pathLst>
          </a:custGeom>
          <a:solidFill>
            <a:srgbClr val="8080FF"/>
          </a:solidFill>
          <a:ln w="0">
            <a:solidFill>
              <a:srgbClr val="808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0" name="Freeform 18"/>
          <p:cNvSpPr>
            <a:spLocks/>
          </p:cNvSpPr>
          <p:nvPr/>
        </p:nvSpPr>
        <p:spPr bwMode="auto">
          <a:xfrm>
            <a:off x="4306780" y="3996006"/>
            <a:ext cx="187013" cy="133009"/>
          </a:xfrm>
          <a:custGeom>
            <a:avLst/>
            <a:gdLst>
              <a:gd name="T0" fmla="*/ 18 w 100"/>
              <a:gd name="T1" fmla="*/ 74 h 74"/>
              <a:gd name="T2" fmla="*/ 0 w 100"/>
              <a:gd name="T3" fmla="*/ 47 h 74"/>
              <a:gd name="T4" fmla="*/ 77 w 100"/>
              <a:gd name="T5" fmla="*/ 0 h 74"/>
              <a:gd name="T6" fmla="*/ 79 w 100"/>
              <a:gd name="T7" fmla="*/ 0 h 74"/>
              <a:gd name="T8" fmla="*/ 81 w 100"/>
              <a:gd name="T9" fmla="*/ 0 h 74"/>
              <a:gd name="T10" fmla="*/ 85 w 100"/>
              <a:gd name="T11" fmla="*/ 2 h 74"/>
              <a:gd name="T12" fmla="*/ 89 w 100"/>
              <a:gd name="T13" fmla="*/ 4 h 74"/>
              <a:gd name="T14" fmla="*/ 92 w 100"/>
              <a:gd name="T15" fmla="*/ 8 h 74"/>
              <a:gd name="T16" fmla="*/ 96 w 100"/>
              <a:gd name="T17" fmla="*/ 11 h 74"/>
              <a:gd name="T18" fmla="*/ 98 w 100"/>
              <a:gd name="T19" fmla="*/ 15 h 74"/>
              <a:gd name="T20" fmla="*/ 100 w 100"/>
              <a:gd name="T21" fmla="*/ 21 h 74"/>
              <a:gd name="T22" fmla="*/ 100 w 100"/>
              <a:gd name="T23" fmla="*/ 28 h 74"/>
              <a:gd name="T24" fmla="*/ 18 w 100"/>
              <a:gd name="T25" fmla="*/ 74 h 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"/>
              <a:gd name="T40" fmla="*/ 0 h 74"/>
              <a:gd name="T41" fmla="*/ 100 w 100"/>
              <a:gd name="T42" fmla="*/ 74 h 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" h="74">
                <a:moveTo>
                  <a:pt x="18" y="74"/>
                </a:moveTo>
                <a:lnTo>
                  <a:pt x="0" y="47"/>
                </a:lnTo>
                <a:lnTo>
                  <a:pt x="77" y="0"/>
                </a:lnTo>
                <a:lnTo>
                  <a:pt x="79" y="0"/>
                </a:lnTo>
                <a:lnTo>
                  <a:pt x="81" y="0"/>
                </a:lnTo>
                <a:lnTo>
                  <a:pt x="85" y="2"/>
                </a:lnTo>
                <a:lnTo>
                  <a:pt x="89" y="4"/>
                </a:lnTo>
                <a:lnTo>
                  <a:pt x="92" y="8"/>
                </a:lnTo>
                <a:lnTo>
                  <a:pt x="96" y="11"/>
                </a:lnTo>
                <a:lnTo>
                  <a:pt x="98" y="15"/>
                </a:lnTo>
                <a:lnTo>
                  <a:pt x="100" y="21"/>
                </a:lnTo>
                <a:lnTo>
                  <a:pt x="100" y="28"/>
                </a:lnTo>
                <a:lnTo>
                  <a:pt x="18" y="74"/>
                </a:lnTo>
                <a:close/>
              </a:path>
            </a:pathLst>
          </a:custGeom>
          <a:solidFill>
            <a:srgbClr val="AAAAFF"/>
          </a:solidFill>
          <a:ln w="0">
            <a:solidFill>
              <a:srgbClr val="AAAA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1" name="Freeform 19"/>
          <p:cNvSpPr>
            <a:spLocks/>
          </p:cNvSpPr>
          <p:nvPr/>
        </p:nvSpPr>
        <p:spPr bwMode="auto">
          <a:xfrm>
            <a:off x="4316130" y="3996006"/>
            <a:ext cx="177662" cy="120427"/>
          </a:xfrm>
          <a:custGeom>
            <a:avLst/>
            <a:gdLst>
              <a:gd name="T0" fmla="*/ 13 w 95"/>
              <a:gd name="T1" fmla="*/ 67 h 67"/>
              <a:gd name="T2" fmla="*/ 0 w 95"/>
              <a:gd name="T3" fmla="*/ 47 h 67"/>
              <a:gd name="T4" fmla="*/ 76 w 95"/>
              <a:gd name="T5" fmla="*/ 0 h 67"/>
              <a:gd name="T6" fmla="*/ 78 w 95"/>
              <a:gd name="T7" fmla="*/ 2 h 67"/>
              <a:gd name="T8" fmla="*/ 80 w 95"/>
              <a:gd name="T9" fmla="*/ 4 h 67"/>
              <a:gd name="T10" fmla="*/ 84 w 95"/>
              <a:gd name="T11" fmla="*/ 6 h 67"/>
              <a:gd name="T12" fmla="*/ 87 w 95"/>
              <a:gd name="T13" fmla="*/ 9 h 67"/>
              <a:gd name="T14" fmla="*/ 91 w 95"/>
              <a:gd name="T15" fmla="*/ 13 h 67"/>
              <a:gd name="T16" fmla="*/ 95 w 95"/>
              <a:gd name="T17" fmla="*/ 19 h 67"/>
              <a:gd name="T18" fmla="*/ 95 w 95"/>
              <a:gd name="T19" fmla="*/ 22 h 67"/>
              <a:gd name="T20" fmla="*/ 13 w 95"/>
              <a:gd name="T21" fmla="*/ 6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67"/>
              <a:gd name="T35" fmla="*/ 95 w 95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67">
                <a:moveTo>
                  <a:pt x="13" y="67"/>
                </a:moveTo>
                <a:lnTo>
                  <a:pt x="0" y="47"/>
                </a:lnTo>
                <a:lnTo>
                  <a:pt x="76" y="0"/>
                </a:lnTo>
                <a:lnTo>
                  <a:pt x="78" y="2"/>
                </a:lnTo>
                <a:lnTo>
                  <a:pt x="80" y="4"/>
                </a:lnTo>
                <a:lnTo>
                  <a:pt x="84" y="6"/>
                </a:lnTo>
                <a:lnTo>
                  <a:pt x="87" y="9"/>
                </a:lnTo>
                <a:lnTo>
                  <a:pt x="91" y="13"/>
                </a:lnTo>
                <a:lnTo>
                  <a:pt x="95" y="19"/>
                </a:lnTo>
                <a:lnTo>
                  <a:pt x="95" y="22"/>
                </a:lnTo>
                <a:lnTo>
                  <a:pt x="13" y="67"/>
                </a:lnTo>
                <a:close/>
              </a:path>
            </a:pathLst>
          </a:custGeom>
          <a:solidFill>
            <a:srgbClr val="D5D5FF"/>
          </a:solidFill>
          <a:ln w="0">
            <a:solidFill>
              <a:srgbClr val="D5D5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2" name="Freeform 20"/>
          <p:cNvSpPr>
            <a:spLocks/>
          </p:cNvSpPr>
          <p:nvPr/>
        </p:nvSpPr>
        <p:spPr bwMode="auto">
          <a:xfrm>
            <a:off x="4327351" y="3999600"/>
            <a:ext cx="166441" cy="106048"/>
          </a:xfrm>
          <a:custGeom>
            <a:avLst/>
            <a:gdLst>
              <a:gd name="T0" fmla="*/ 89 w 89"/>
              <a:gd name="T1" fmla="*/ 15 h 59"/>
              <a:gd name="T2" fmla="*/ 7 w 89"/>
              <a:gd name="T3" fmla="*/ 59 h 59"/>
              <a:gd name="T4" fmla="*/ 0 w 89"/>
              <a:gd name="T5" fmla="*/ 45 h 59"/>
              <a:gd name="T6" fmla="*/ 74 w 89"/>
              <a:gd name="T7" fmla="*/ 0 h 59"/>
              <a:gd name="T8" fmla="*/ 89 w 89"/>
              <a:gd name="T9" fmla="*/ 15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59"/>
              <a:gd name="T17" fmla="*/ 89 w 89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59">
                <a:moveTo>
                  <a:pt x="89" y="15"/>
                </a:moveTo>
                <a:lnTo>
                  <a:pt x="7" y="59"/>
                </a:lnTo>
                <a:lnTo>
                  <a:pt x="0" y="45"/>
                </a:lnTo>
                <a:lnTo>
                  <a:pt x="74" y="0"/>
                </a:lnTo>
                <a:lnTo>
                  <a:pt x="89" y="1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3" name="Freeform 21"/>
          <p:cNvSpPr>
            <a:spLocks/>
          </p:cNvSpPr>
          <p:nvPr/>
        </p:nvSpPr>
        <p:spPr bwMode="auto">
          <a:xfrm>
            <a:off x="4237584" y="4073294"/>
            <a:ext cx="117818" cy="122224"/>
          </a:xfrm>
          <a:custGeom>
            <a:avLst/>
            <a:gdLst>
              <a:gd name="T0" fmla="*/ 46 w 63"/>
              <a:gd name="T1" fmla="*/ 67 h 68"/>
              <a:gd name="T2" fmla="*/ 57 w 63"/>
              <a:gd name="T3" fmla="*/ 55 h 68"/>
              <a:gd name="T4" fmla="*/ 63 w 63"/>
              <a:gd name="T5" fmla="*/ 39 h 68"/>
              <a:gd name="T6" fmla="*/ 59 w 63"/>
              <a:gd name="T7" fmla="*/ 22 h 68"/>
              <a:gd name="T8" fmla="*/ 48 w 63"/>
              <a:gd name="T9" fmla="*/ 7 h 68"/>
              <a:gd name="T10" fmla="*/ 33 w 63"/>
              <a:gd name="T11" fmla="*/ 0 h 68"/>
              <a:gd name="T12" fmla="*/ 16 w 63"/>
              <a:gd name="T13" fmla="*/ 4 h 68"/>
              <a:gd name="T14" fmla="*/ 3 w 63"/>
              <a:gd name="T15" fmla="*/ 15 h 68"/>
              <a:gd name="T16" fmla="*/ 0 w 63"/>
              <a:gd name="T17" fmla="*/ 30 h 68"/>
              <a:gd name="T18" fmla="*/ 1 w 63"/>
              <a:gd name="T19" fmla="*/ 48 h 68"/>
              <a:gd name="T20" fmla="*/ 13 w 63"/>
              <a:gd name="T21" fmla="*/ 61 h 68"/>
              <a:gd name="T22" fmla="*/ 29 w 63"/>
              <a:gd name="T23" fmla="*/ 68 h 68"/>
              <a:gd name="T24" fmla="*/ 46 w 63"/>
              <a:gd name="T25" fmla="*/ 6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6" y="67"/>
                </a:moveTo>
                <a:lnTo>
                  <a:pt x="57" y="55"/>
                </a:lnTo>
                <a:lnTo>
                  <a:pt x="63" y="39"/>
                </a:lnTo>
                <a:lnTo>
                  <a:pt x="59" y="22"/>
                </a:lnTo>
                <a:lnTo>
                  <a:pt x="48" y="7"/>
                </a:lnTo>
                <a:lnTo>
                  <a:pt x="33" y="0"/>
                </a:lnTo>
                <a:lnTo>
                  <a:pt x="16" y="4"/>
                </a:lnTo>
                <a:lnTo>
                  <a:pt x="3" y="15"/>
                </a:lnTo>
                <a:lnTo>
                  <a:pt x="0" y="30"/>
                </a:lnTo>
                <a:lnTo>
                  <a:pt x="1" y="48"/>
                </a:lnTo>
                <a:lnTo>
                  <a:pt x="13" y="61"/>
                </a:lnTo>
                <a:lnTo>
                  <a:pt x="29" y="68"/>
                </a:lnTo>
                <a:lnTo>
                  <a:pt x="46" y="67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4" name="Freeform 22"/>
          <p:cNvSpPr>
            <a:spLocks/>
          </p:cNvSpPr>
          <p:nvPr/>
        </p:nvSpPr>
        <p:spPr bwMode="auto">
          <a:xfrm>
            <a:off x="4237584" y="4073294"/>
            <a:ext cx="117818" cy="122224"/>
          </a:xfrm>
          <a:custGeom>
            <a:avLst/>
            <a:gdLst>
              <a:gd name="T0" fmla="*/ 46 w 63"/>
              <a:gd name="T1" fmla="*/ 67 h 68"/>
              <a:gd name="T2" fmla="*/ 57 w 63"/>
              <a:gd name="T3" fmla="*/ 55 h 68"/>
              <a:gd name="T4" fmla="*/ 63 w 63"/>
              <a:gd name="T5" fmla="*/ 39 h 68"/>
              <a:gd name="T6" fmla="*/ 59 w 63"/>
              <a:gd name="T7" fmla="*/ 22 h 68"/>
              <a:gd name="T8" fmla="*/ 48 w 63"/>
              <a:gd name="T9" fmla="*/ 7 h 68"/>
              <a:gd name="T10" fmla="*/ 33 w 63"/>
              <a:gd name="T11" fmla="*/ 0 h 68"/>
              <a:gd name="T12" fmla="*/ 16 w 63"/>
              <a:gd name="T13" fmla="*/ 4 h 68"/>
              <a:gd name="T14" fmla="*/ 3 w 63"/>
              <a:gd name="T15" fmla="*/ 15 h 68"/>
              <a:gd name="T16" fmla="*/ 0 w 63"/>
              <a:gd name="T17" fmla="*/ 30 h 68"/>
              <a:gd name="T18" fmla="*/ 1 w 63"/>
              <a:gd name="T19" fmla="*/ 48 h 68"/>
              <a:gd name="T20" fmla="*/ 13 w 63"/>
              <a:gd name="T21" fmla="*/ 61 h 68"/>
              <a:gd name="T22" fmla="*/ 29 w 63"/>
              <a:gd name="T23" fmla="*/ 68 h 68"/>
              <a:gd name="T24" fmla="*/ 46 w 63"/>
              <a:gd name="T25" fmla="*/ 6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6" y="67"/>
                </a:moveTo>
                <a:lnTo>
                  <a:pt x="57" y="55"/>
                </a:lnTo>
                <a:lnTo>
                  <a:pt x="63" y="39"/>
                </a:lnTo>
                <a:lnTo>
                  <a:pt x="59" y="22"/>
                </a:lnTo>
                <a:lnTo>
                  <a:pt x="48" y="7"/>
                </a:lnTo>
                <a:lnTo>
                  <a:pt x="33" y="0"/>
                </a:lnTo>
                <a:lnTo>
                  <a:pt x="16" y="4"/>
                </a:lnTo>
                <a:lnTo>
                  <a:pt x="3" y="15"/>
                </a:lnTo>
                <a:lnTo>
                  <a:pt x="0" y="30"/>
                </a:lnTo>
                <a:lnTo>
                  <a:pt x="1" y="48"/>
                </a:lnTo>
                <a:lnTo>
                  <a:pt x="13" y="61"/>
                </a:lnTo>
                <a:lnTo>
                  <a:pt x="29" y="68"/>
                </a:lnTo>
                <a:lnTo>
                  <a:pt x="46" y="67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5" name="Freeform 24"/>
          <p:cNvSpPr>
            <a:spLocks/>
          </p:cNvSpPr>
          <p:nvPr/>
        </p:nvSpPr>
        <p:spPr bwMode="auto">
          <a:xfrm>
            <a:off x="4839765" y="3073930"/>
            <a:ext cx="1282906" cy="772890"/>
          </a:xfrm>
          <a:custGeom>
            <a:avLst/>
            <a:gdLst>
              <a:gd name="T0" fmla="*/ 0 w 686"/>
              <a:gd name="T1" fmla="*/ 376 h 430"/>
              <a:gd name="T2" fmla="*/ 645 w 686"/>
              <a:gd name="T3" fmla="*/ 0 h 430"/>
              <a:gd name="T4" fmla="*/ 647 w 686"/>
              <a:gd name="T5" fmla="*/ 0 h 430"/>
              <a:gd name="T6" fmla="*/ 653 w 686"/>
              <a:gd name="T7" fmla="*/ 0 h 430"/>
              <a:gd name="T8" fmla="*/ 660 w 686"/>
              <a:gd name="T9" fmla="*/ 0 h 430"/>
              <a:gd name="T10" fmla="*/ 670 w 686"/>
              <a:gd name="T11" fmla="*/ 3 h 430"/>
              <a:gd name="T12" fmla="*/ 677 w 686"/>
              <a:gd name="T13" fmla="*/ 9 h 430"/>
              <a:gd name="T14" fmla="*/ 683 w 686"/>
              <a:gd name="T15" fmla="*/ 18 h 430"/>
              <a:gd name="T16" fmla="*/ 686 w 686"/>
              <a:gd name="T17" fmla="*/ 33 h 430"/>
              <a:gd name="T18" fmla="*/ 686 w 686"/>
              <a:gd name="T19" fmla="*/ 53 h 430"/>
              <a:gd name="T20" fmla="*/ 41 w 686"/>
              <a:gd name="T21" fmla="*/ 430 h 430"/>
              <a:gd name="T22" fmla="*/ 0 w 686"/>
              <a:gd name="T23" fmla="*/ 376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6"/>
              <a:gd name="T37" fmla="*/ 0 h 430"/>
              <a:gd name="T38" fmla="*/ 686 w 686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6" h="430">
                <a:moveTo>
                  <a:pt x="0" y="376"/>
                </a:moveTo>
                <a:lnTo>
                  <a:pt x="645" y="0"/>
                </a:lnTo>
                <a:lnTo>
                  <a:pt x="647" y="0"/>
                </a:lnTo>
                <a:lnTo>
                  <a:pt x="653" y="0"/>
                </a:lnTo>
                <a:lnTo>
                  <a:pt x="660" y="0"/>
                </a:lnTo>
                <a:lnTo>
                  <a:pt x="670" y="3"/>
                </a:lnTo>
                <a:lnTo>
                  <a:pt x="677" y="9"/>
                </a:lnTo>
                <a:lnTo>
                  <a:pt x="683" y="18"/>
                </a:lnTo>
                <a:lnTo>
                  <a:pt x="686" y="33"/>
                </a:lnTo>
                <a:lnTo>
                  <a:pt x="686" y="53"/>
                </a:lnTo>
                <a:lnTo>
                  <a:pt x="41" y="430"/>
                </a:lnTo>
                <a:lnTo>
                  <a:pt x="0" y="37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6" name="Freeform 25"/>
          <p:cNvSpPr>
            <a:spLocks/>
          </p:cNvSpPr>
          <p:nvPr/>
        </p:nvSpPr>
        <p:spPr bwMode="auto">
          <a:xfrm>
            <a:off x="4839765" y="3073930"/>
            <a:ext cx="1282906" cy="772890"/>
          </a:xfrm>
          <a:custGeom>
            <a:avLst/>
            <a:gdLst>
              <a:gd name="T0" fmla="*/ 0 w 686"/>
              <a:gd name="T1" fmla="*/ 376 h 430"/>
              <a:gd name="T2" fmla="*/ 645 w 686"/>
              <a:gd name="T3" fmla="*/ 0 h 430"/>
              <a:gd name="T4" fmla="*/ 647 w 686"/>
              <a:gd name="T5" fmla="*/ 0 h 430"/>
              <a:gd name="T6" fmla="*/ 653 w 686"/>
              <a:gd name="T7" fmla="*/ 0 h 430"/>
              <a:gd name="T8" fmla="*/ 660 w 686"/>
              <a:gd name="T9" fmla="*/ 0 h 430"/>
              <a:gd name="T10" fmla="*/ 670 w 686"/>
              <a:gd name="T11" fmla="*/ 3 h 430"/>
              <a:gd name="T12" fmla="*/ 677 w 686"/>
              <a:gd name="T13" fmla="*/ 9 h 430"/>
              <a:gd name="T14" fmla="*/ 683 w 686"/>
              <a:gd name="T15" fmla="*/ 18 h 430"/>
              <a:gd name="T16" fmla="*/ 686 w 686"/>
              <a:gd name="T17" fmla="*/ 33 h 430"/>
              <a:gd name="T18" fmla="*/ 686 w 686"/>
              <a:gd name="T19" fmla="*/ 53 h 430"/>
              <a:gd name="T20" fmla="*/ 41 w 686"/>
              <a:gd name="T21" fmla="*/ 430 h 430"/>
              <a:gd name="T22" fmla="*/ 0 w 686"/>
              <a:gd name="T23" fmla="*/ 376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6"/>
              <a:gd name="T37" fmla="*/ 0 h 430"/>
              <a:gd name="T38" fmla="*/ 686 w 686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6" h="430">
                <a:moveTo>
                  <a:pt x="0" y="376"/>
                </a:moveTo>
                <a:lnTo>
                  <a:pt x="645" y="0"/>
                </a:lnTo>
                <a:lnTo>
                  <a:pt x="647" y="0"/>
                </a:lnTo>
                <a:lnTo>
                  <a:pt x="653" y="0"/>
                </a:lnTo>
                <a:lnTo>
                  <a:pt x="660" y="0"/>
                </a:lnTo>
                <a:lnTo>
                  <a:pt x="670" y="3"/>
                </a:lnTo>
                <a:lnTo>
                  <a:pt x="677" y="9"/>
                </a:lnTo>
                <a:lnTo>
                  <a:pt x="683" y="18"/>
                </a:lnTo>
                <a:lnTo>
                  <a:pt x="686" y="33"/>
                </a:lnTo>
                <a:lnTo>
                  <a:pt x="686" y="53"/>
                </a:lnTo>
                <a:lnTo>
                  <a:pt x="41" y="430"/>
                </a:lnTo>
                <a:lnTo>
                  <a:pt x="0" y="376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7" name="Line 26"/>
          <p:cNvSpPr>
            <a:spLocks noChangeShapeType="1"/>
          </p:cNvSpPr>
          <p:nvPr/>
        </p:nvSpPr>
        <p:spPr bwMode="auto">
          <a:xfrm flipH="1">
            <a:off x="4854726" y="3875579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8" name="Line 27"/>
          <p:cNvSpPr>
            <a:spLocks noChangeShapeType="1"/>
          </p:cNvSpPr>
          <p:nvPr/>
        </p:nvSpPr>
        <p:spPr bwMode="auto">
          <a:xfrm flipH="1">
            <a:off x="4807973" y="3902540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9" name="Freeform 28"/>
          <p:cNvSpPr>
            <a:spLocks/>
          </p:cNvSpPr>
          <p:nvPr/>
        </p:nvSpPr>
        <p:spPr bwMode="auto">
          <a:xfrm>
            <a:off x="4778052" y="3929502"/>
            <a:ext cx="9351" cy="16177"/>
          </a:xfrm>
          <a:custGeom>
            <a:avLst/>
            <a:gdLst>
              <a:gd name="T0" fmla="*/ 5 w 5"/>
              <a:gd name="T1" fmla="*/ 0 h 9"/>
              <a:gd name="T2" fmla="*/ 0 w 5"/>
              <a:gd name="T3" fmla="*/ 6 h 9"/>
              <a:gd name="T4" fmla="*/ 4 w 5"/>
              <a:gd name="T5" fmla="*/ 9 h 9"/>
              <a:gd name="T6" fmla="*/ 0 60000 65536"/>
              <a:gd name="T7" fmla="*/ 0 60000 65536"/>
              <a:gd name="T8" fmla="*/ 0 60000 65536"/>
              <a:gd name="T9" fmla="*/ 0 w 5"/>
              <a:gd name="T10" fmla="*/ 0 h 9"/>
              <a:gd name="T11" fmla="*/ 5 w 5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9">
                <a:moveTo>
                  <a:pt x="5" y="0"/>
                </a:moveTo>
                <a:lnTo>
                  <a:pt x="0" y="6"/>
                </a:lnTo>
                <a:lnTo>
                  <a:pt x="4" y="9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0" name="Line 29"/>
          <p:cNvSpPr>
            <a:spLocks noChangeShapeType="1"/>
          </p:cNvSpPr>
          <p:nvPr/>
        </p:nvSpPr>
        <p:spPr bwMode="auto">
          <a:xfrm>
            <a:off x="4806104" y="3963652"/>
            <a:ext cx="20571" cy="1977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1" name="Line 30"/>
          <p:cNvSpPr>
            <a:spLocks noChangeShapeType="1"/>
          </p:cNvSpPr>
          <p:nvPr/>
        </p:nvSpPr>
        <p:spPr bwMode="auto">
          <a:xfrm flipV="1">
            <a:off x="4847245" y="3963652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2" name="Line 31"/>
          <p:cNvSpPr>
            <a:spLocks noChangeShapeType="1"/>
          </p:cNvSpPr>
          <p:nvPr/>
        </p:nvSpPr>
        <p:spPr bwMode="auto">
          <a:xfrm flipV="1">
            <a:off x="4892128" y="3940285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3" name="Line 32"/>
          <p:cNvSpPr>
            <a:spLocks noChangeShapeType="1"/>
          </p:cNvSpPr>
          <p:nvPr/>
        </p:nvSpPr>
        <p:spPr bwMode="auto">
          <a:xfrm flipV="1">
            <a:off x="4937011" y="3913324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4" name="Line 33"/>
          <p:cNvSpPr>
            <a:spLocks noChangeShapeType="1"/>
          </p:cNvSpPr>
          <p:nvPr/>
        </p:nvSpPr>
        <p:spPr bwMode="auto">
          <a:xfrm flipV="1">
            <a:off x="4985636" y="3886363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5" name="Line 34"/>
          <p:cNvSpPr>
            <a:spLocks noChangeShapeType="1"/>
          </p:cNvSpPr>
          <p:nvPr/>
        </p:nvSpPr>
        <p:spPr bwMode="auto">
          <a:xfrm flipV="1">
            <a:off x="5030518" y="385940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6" name="Line 35"/>
          <p:cNvSpPr>
            <a:spLocks noChangeShapeType="1"/>
          </p:cNvSpPr>
          <p:nvPr/>
        </p:nvSpPr>
        <p:spPr bwMode="auto">
          <a:xfrm flipV="1">
            <a:off x="5075401" y="3836036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7" name="Line 36"/>
          <p:cNvSpPr>
            <a:spLocks noChangeShapeType="1"/>
          </p:cNvSpPr>
          <p:nvPr/>
        </p:nvSpPr>
        <p:spPr bwMode="auto">
          <a:xfrm flipV="1">
            <a:off x="5124025" y="3809075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8" name="Line 37"/>
          <p:cNvSpPr>
            <a:spLocks noChangeShapeType="1"/>
          </p:cNvSpPr>
          <p:nvPr/>
        </p:nvSpPr>
        <p:spPr bwMode="auto">
          <a:xfrm flipV="1">
            <a:off x="5168908" y="3783910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9" name="Line 38"/>
          <p:cNvSpPr>
            <a:spLocks noChangeShapeType="1"/>
          </p:cNvSpPr>
          <p:nvPr/>
        </p:nvSpPr>
        <p:spPr bwMode="auto">
          <a:xfrm flipV="1">
            <a:off x="5213790" y="3760544"/>
            <a:ext cx="24312" cy="89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0" name="Line 39"/>
          <p:cNvSpPr>
            <a:spLocks noChangeShapeType="1"/>
          </p:cNvSpPr>
          <p:nvPr/>
        </p:nvSpPr>
        <p:spPr bwMode="auto">
          <a:xfrm flipV="1">
            <a:off x="5260543" y="3733582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1" name="Line 40"/>
          <p:cNvSpPr>
            <a:spLocks noChangeShapeType="1"/>
          </p:cNvSpPr>
          <p:nvPr/>
        </p:nvSpPr>
        <p:spPr bwMode="auto">
          <a:xfrm flipV="1">
            <a:off x="5309168" y="3706621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2" name="Line 41"/>
          <p:cNvSpPr>
            <a:spLocks noChangeShapeType="1"/>
          </p:cNvSpPr>
          <p:nvPr/>
        </p:nvSpPr>
        <p:spPr bwMode="auto">
          <a:xfrm flipV="1">
            <a:off x="5354050" y="367966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3" name="Line 42"/>
          <p:cNvSpPr>
            <a:spLocks noChangeShapeType="1"/>
          </p:cNvSpPr>
          <p:nvPr/>
        </p:nvSpPr>
        <p:spPr bwMode="auto">
          <a:xfrm flipV="1">
            <a:off x="5398933" y="365629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4" name="Line 43"/>
          <p:cNvSpPr>
            <a:spLocks noChangeShapeType="1"/>
          </p:cNvSpPr>
          <p:nvPr/>
        </p:nvSpPr>
        <p:spPr bwMode="auto">
          <a:xfrm flipV="1">
            <a:off x="5443816" y="3629333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5" name="Line 44"/>
          <p:cNvSpPr>
            <a:spLocks noChangeShapeType="1"/>
          </p:cNvSpPr>
          <p:nvPr/>
        </p:nvSpPr>
        <p:spPr bwMode="auto">
          <a:xfrm flipV="1">
            <a:off x="5492440" y="3602372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6" name="Line 45"/>
          <p:cNvSpPr>
            <a:spLocks noChangeShapeType="1"/>
          </p:cNvSpPr>
          <p:nvPr/>
        </p:nvSpPr>
        <p:spPr bwMode="auto">
          <a:xfrm flipV="1">
            <a:off x="5537322" y="357720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7" name="Line 46"/>
          <p:cNvSpPr>
            <a:spLocks noChangeShapeType="1"/>
          </p:cNvSpPr>
          <p:nvPr/>
        </p:nvSpPr>
        <p:spPr bwMode="auto">
          <a:xfrm flipV="1">
            <a:off x="5582205" y="355384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8" name="Line 47"/>
          <p:cNvSpPr>
            <a:spLocks noChangeShapeType="1"/>
          </p:cNvSpPr>
          <p:nvPr/>
        </p:nvSpPr>
        <p:spPr bwMode="auto">
          <a:xfrm flipV="1">
            <a:off x="5630829" y="3526879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9" name="Line 48"/>
          <p:cNvSpPr>
            <a:spLocks noChangeShapeType="1"/>
          </p:cNvSpPr>
          <p:nvPr/>
        </p:nvSpPr>
        <p:spPr bwMode="auto">
          <a:xfrm flipV="1">
            <a:off x="5675712" y="3499918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0" name="Line 49"/>
          <p:cNvSpPr>
            <a:spLocks noChangeShapeType="1"/>
          </p:cNvSpPr>
          <p:nvPr/>
        </p:nvSpPr>
        <p:spPr bwMode="auto">
          <a:xfrm>
            <a:off x="5720594" y="3487337"/>
            <a:ext cx="1870" cy="179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1" name="Line 97"/>
          <p:cNvSpPr>
            <a:spLocks noChangeShapeType="1"/>
          </p:cNvSpPr>
          <p:nvPr/>
        </p:nvSpPr>
        <p:spPr bwMode="auto">
          <a:xfrm flipH="1">
            <a:off x="6670619" y="4012183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2" name="Line 98"/>
          <p:cNvSpPr>
            <a:spLocks noChangeShapeType="1"/>
          </p:cNvSpPr>
          <p:nvPr/>
        </p:nvSpPr>
        <p:spPr bwMode="auto">
          <a:xfrm flipH="1">
            <a:off x="6625736" y="4039144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3" name="Line 99"/>
          <p:cNvSpPr>
            <a:spLocks noChangeShapeType="1"/>
          </p:cNvSpPr>
          <p:nvPr/>
        </p:nvSpPr>
        <p:spPr bwMode="auto">
          <a:xfrm flipH="1">
            <a:off x="6577112" y="4062511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4" name="Line 100"/>
          <p:cNvSpPr>
            <a:spLocks noChangeShapeType="1"/>
          </p:cNvSpPr>
          <p:nvPr/>
        </p:nvSpPr>
        <p:spPr bwMode="auto">
          <a:xfrm flipH="1">
            <a:off x="6532229" y="408947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5" name="Line 101"/>
          <p:cNvSpPr>
            <a:spLocks noChangeShapeType="1"/>
          </p:cNvSpPr>
          <p:nvPr/>
        </p:nvSpPr>
        <p:spPr bwMode="auto">
          <a:xfrm flipH="1">
            <a:off x="6487347" y="4116432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6" name="Line 102"/>
          <p:cNvSpPr>
            <a:spLocks noChangeShapeType="1"/>
          </p:cNvSpPr>
          <p:nvPr/>
        </p:nvSpPr>
        <p:spPr bwMode="auto">
          <a:xfrm flipH="1">
            <a:off x="6438723" y="4139798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7" name="Line 103"/>
          <p:cNvSpPr>
            <a:spLocks noChangeShapeType="1"/>
          </p:cNvSpPr>
          <p:nvPr/>
        </p:nvSpPr>
        <p:spPr bwMode="auto">
          <a:xfrm flipH="1">
            <a:off x="6393840" y="416676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8" name="Line 104"/>
          <p:cNvSpPr>
            <a:spLocks noChangeShapeType="1"/>
          </p:cNvSpPr>
          <p:nvPr/>
        </p:nvSpPr>
        <p:spPr bwMode="auto">
          <a:xfrm flipH="1">
            <a:off x="6348958" y="4193721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9" name="Line 105"/>
          <p:cNvSpPr>
            <a:spLocks noChangeShapeType="1"/>
          </p:cNvSpPr>
          <p:nvPr/>
        </p:nvSpPr>
        <p:spPr bwMode="auto">
          <a:xfrm flipH="1">
            <a:off x="6300333" y="4218886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0" name="Line 106"/>
          <p:cNvSpPr>
            <a:spLocks noChangeShapeType="1"/>
          </p:cNvSpPr>
          <p:nvPr/>
        </p:nvSpPr>
        <p:spPr bwMode="auto">
          <a:xfrm flipH="1">
            <a:off x="6255450" y="424225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1" name="Line 107"/>
          <p:cNvSpPr>
            <a:spLocks noChangeShapeType="1"/>
          </p:cNvSpPr>
          <p:nvPr/>
        </p:nvSpPr>
        <p:spPr bwMode="auto">
          <a:xfrm flipH="1">
            <a:off x="6210567" y="4269214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2" name="Line 108"/>
          <p:cNvSpPr>
            <a:spLocks noChangeShapeType="1"/>
          </p:cNvSpPr>
          <p:nvPr/>
        </p:nvSpPr>
        <p:spPr bwMode="auto">
          <a:xfrm flipH="1">
            <a:off x="6165685" y="4296175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3" name="Line 109"/>
          <p:cNvSpPr>
            <a:spLocks noChangeShapeType="1"/>
          </p:cNvSpPr>
          <p:nvPr/>
        </p:nvSpPr>
        <p:spPr bwMode="auto">
          <a:xfrm flipH="1">
            <a:off x="6117061" y="431954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4" name="Freeform 110"/>
          <p:cNvSpPr>
            <a:spLocks/>
          </p:cNvSpPr>
          <p:nvPr/>
        </p:nvSpPr>
        <p:spPr bwMode="auto">
          <a:xfrm>
            <a:off x="6070308" y="4346502"/>
            <a:ext cx="24312" cy="12582"/>
          </a:xfrm>
          <a:custGeom>
            <a:avLst/>
            <a:gdLst>
              <a:gd name="T0" fmla="*/ 13 w 13"/>
              <a:gd name="T1" fmla="*/ 0 h 7"/>
              <a:gd name="T2" fmla="*/ 0 w 13"/>
              <a:gd name="T3" fmla="*/ 7 h 7"/>
              <a:gd name="T4" fmla="*/ 0 w 13"/>
              <a:gd name="T5" fmla="*/ 7 h 7"/>
              <a:gd name="T6" fmla="*/ 0 60000 65536"/>
              <a:gd name="T7" fmla="*/ 0 60000 65536"/>
              <a:gd name="T8" fmla="*/ 0 60000 65536"/>
              <a:gd name="T9" fmla="*/ 0 w 13"/>
              <a:gd name="T10" fmla="*/ 0 h 7"/>
              <a:gd name="T11" fmla="*/ 13 w 1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7">
                <a:moveTo>
                  <a:pt x="13" y="0"/>
                </a:moveTo>
                <a:lnTo>
                  <a:pt x="0" y="7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5" name="Line 111"/>
          <p:cNvSpPr>
            <a:spLocks noChangeShapeType="1"/>
          </p:cNvSpPr>
          <p:nvPr/>
        </p:nvSpPr>
        <p:spPr bwMode="auto">
          <a:xfrm>
            <a:off x="6092750" y="4377059"/>
            <a:ext cx="20571" cy="1617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6" name="Line 112"/>
          <p:cNvSpPr>
            <a:spLocks noChangeShapeType="1"/>
          </p:cNvSpPr>
          <p:nvPr/>
        </p:nvSpPr>
        <p:spPr bwMode="auto">
          <a:xfrm flipV="1">
            <a:off x="6133892" y="436627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7" name="Line 113"/>
          <p:cNvSpPr>
            <a:spLocks noChangeShapeType="1"/>
          </p:cNvSpPr>
          <p:nvPr/>
        </p:nvSpPr>
        <p:spPr bwMode="auto">
          <a:xfrm flipV="1">
            <a:off x="6178775" y="4339313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8" name="Freeform 114"/>
          <p:cNvSpPr>
            <a:spLocks/>
          </p:cNvSpPr>
          <p:nvPr/>
        </p:nvSpPr>
        <p:spPr bwMode="auto">
          <a:xfrm>
            <a:off x="4830415" y="3075727"/>
            <a:ext cx="1292257" cy="771092"/>
          </a:xfrm>
          <a:custGeom>
            <a:avLst/>
            <a:gdLst>
              <a:gd name="T0" fmla="*/ 654 w 691"/>
              <a:gd name="T1" fmla="*/ 0 h 429"/>
              <a:gd name="T2" fmla="*/ 658 w 691"/>
              <a:gd name="T3" fmla="*/ 0 h 429"/>
              <a:gd name="T4" fmla="*/ 663 w 691"/>
              <a:gd name="T5" fmla="*/ 0 h 429"/>
              <a:gd name="T6" fmla="*/ 671 w 691"/>
              <a:gd name="T7" fmla="*/ 2 h 429"/>
              <a:gd name="T8" fmla="*/ 678 w 691"/>
              <a:gd name="T9" fmla="*/ 6 h 429"/>
              <a:gd name="T10" fmla="*/ 686 w 691"/>
              <a:gd name="T11" fmla="*/ 13 h 429"/>
              <a:gd name="T12" fmla="*/ 691 w 691"/>
              <a:gd name="T13" fmla="*/ 28 h 429"/>
              <a:gd name="T14" fmla="*/ 691 w 691"/>
              <a:gd name="T15" fmla="*/ 47 h 429"/>
              <a:gd name="T16" fmla="*/ 35 w 691"/>
              <a:gd name="T17" fmla="*/ 429 h 429"/>
              <a:gd name="T18" fmla="*/ 0 w 691"/>
              <a:gd name="T19" fmla="*/ 381 h 429"/>
              <a:gd name="T20" fmla="*/ 654 w 691"/>
              <a:gd name="T21" fmla="*/ 0 h 4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1"/>
              <a:gd name="T34" fmla="*/ 0 h 429"/>
              <a:gd name="T35" fmla="*/ 691 w 691"/>
              <a:gd name="T36" fmla="*/ 429 h 42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1" h="429">
                <a:moveTo>
                  <a:pt x="654" y="0"/>
                </a:move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8" y="6"/>
                </a:lnTo>
                <a:lnTo>
                  <a:pt x="686" y="13"/>
                </a:lnTo>
                <a:lnTo>
                  <a:pt x="691" y="28"/>
                </a:lnTo>
                <a:lnTo>
                  <a:pt x="691" y="47"/>
                </a:lnTo>
                <a:lnTo>
                  <a:pt x="35" y="429"/>
                </a:lnTo>
                <a:lnTo>
                  <a:pt x="0" y="381"/>
                </a:lnTo>
                <a:lnTo>
                  <a:pt x="654" y="0"/>
                </a:lnTo>
                <a:close/>
              </a:path>
            </a:pathLst>
          </a:custGeom>
          <a:solidFill>
            <a:srgbClr val="FF2B2B"/>
          </a:solidFill>
          <a:ln w="0">
            <a:solidFill>
              <a:srgbClr val="FF2B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9" name="Freeform 115"/>
          <p:cNvSpPr>
            <a:spLocks/>
          </p:cNvSpPr>
          <p:nvPr/>
        </p:nvSpPr>
        <p:spPr bwMode="auto">
          <a:xfrm>
            <a:off x="4839765" y="3075728"/>
            <a:ext cx="1282906" cy="756713"/>
          </a:xfrm>
          <a:custGeom>
            <a:avLst/>
            <a:gdLst>
              <a:gd name="T0" fmla="*/ 653 w 686"/>
              <a:gd name="T1" fmla="*/ 0 h 421"/>
              <a:gd name="T2" fmla="*/ 657 w 686"/>
              <a:gd name="T3" fmla="*/ 0 h 421"/>
              <a:gd name="T4" fmla="*/ 662 w 686"/>
              <a:gd name="T5" fmla="*/ 2 h 421"/>
              <a:gd name="T6" fmla="*/ 671 w 686"/>
              <a:gd name="T7" fmla="*/ 4 h 421"/>
              <a:gd name="T8" fmla="*/ 679 w 686"/>
              <a:gd name="T9" fmla="*/ 12 h 421"/>
              <a:gd name="T10" fmla="*/ 684 w 686"/>
              <a:gd name="T11" fmla="*/ 23 h 421"/>
              <a:gd name="T12" fmla="*/ 686 w 686"/>
              <a:gd name="T13" fmla="*/ 41 h 421"/>
              <a:gd name="T14" fmla="*/ 32 w 686"/>
              <a:gd name="T15" fmla="*/ 421 h 421"/>
              <a:gd name="T16" fmla="*/ 0 w 686"/>
              <a:gd name="T17" fmla="*/ 381 h 421"/>
              <a:gd name="T18" fmla="*/ 653 w 686"/>
              <a:gd name="T19" fmla="*/ 0 h 4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6"/>
              <a:gd name="T31" fmla="*/ 0 h 421"/>
              <a:gd name="T32" fmla="*/ 686 w 686"/>
              <a:gd name="T33" fmla="*/ 421 h 4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6" h="421">
                <a:moveTo>
                  <a:pt x="653" y="0"/>
                </a:moveTo>
                <a:lnTo>
                  <a:pt x="657" y="0"/>
                </a:lnTo>
                <a:lnTo>
                  <a:pt x="662" y="2"/>
                </a:lnTo>
                <a:lnTo>
                  <a:pt x="671" y="4"/>
                </a:lnTo>
                <a:lnTo>
                  <a:pt x="679" y="12"/>
                </a:lnTo>
                <a:lnTo>
                  <a:pt x="684" y="23"/>
                </a:lnTo>
                <a:lnTo>
                  <a:pt x="686" y="41"/>
                </a:lnTo>
                <a:lnTo>
                  <a:pt x="32" y="421"/>
                </a:lnTo>
                <a:lnTo>
                  <a:pt x="0" y="381"/>
                </a:lnTo>
                <a:lnTo>
                  <a:pt x="653" y="0"/>
                </a:lnTo>
                <a:close/>
              </a:path>
            </a:pathLst>
          </a:custGeom>
          <a:solidFill>
            <a:srgbClr val="FF5555"/>
          </a:solidFill>
          <a:ln w="0">
            <a:solidFill>
              <a:srgbClr val="FF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0" name="Freeform 116"/>
          <p:cNvSpPr>
            <a:spLocks/>
          </p:cNvSpPr>
          <p:nvPr/>
        </p:nvSpPr>
        <p:spPr bwMode="auto">
          <a:xfrm>
            <a:off x="4854727" y="3079323"/>
            <a:ext cx="1264205" cy="744131"/>
          </a:xfrm>
          <a:custGeom>
            <a:avLst/>
            <a:gdLst>
              <a:gd name="T0" fmla="*/ 650 w 676"/>
              <a:gd name="T1" fmla="*/ 0 h 414"/>
              <a:gd name="T2" fmla="*/ 652 w 676"/>
              <a:gd name="T3" fmla="*/ 0 h 414"/>
              <a:gd name="T4" fmla="*/ 658 w 676"/>
              <a:gd name="T5" fmla="*/ 2 h 414"/>
              <a:gd name="T6" fmla="*/ 665 w 676"/>
              <a:gd name="T7" fmla="*/ 4 h 414"/>
              <a:gd name="T8" fmla="*/ 671 w 676"/>
              <a:gd name="T9" fmla="*/ 11 h 414"/>
              <a:gd name="T10" fmla="*/ 676 w 676"/>
              <a:gd name="T11" fmla="*/ 21 h 414"/>
              <a:gd name="T12" fmla="*/ 676 w 676"/>
              <a:gd name="T13" fmla="*/ 34 h 414"/>
              <a:gd name="T14" fmla="*/ 24 w 676"/>
              <a:gd name="T15" fmla="*/ 414 h 414"/>
              <a:gd name="T16" fmla="*/ 0 w 676"/>
              <a:gd name="T17" fmla="*/ 379 h 414"/>
              <a:gd name="T18" fmla="*/ 650 w 676"/>
              <a:gd name="T19" fmla="*/ 0 h 4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6"/>
              <a:gd name="T31" fmla="*/ 0 h 414"/>
              <a:gd name="T32" fmla="*/ 676 w 676"/>
              <a:gd name="T33" fmla="*/ 414 h 4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6" h="414">
                <a:moveTo>
                  <a:pt x="650" y="0"/>
                </a:moveTo>
                <a:lnTo>
                  <a:pt x="652" y="0"/>
                </a:lnTo>
                <a:lnTo>
                  <a:pt x="658" y="2"/>
                </a:lnTo>
                <a:lnTo>
                  <a:pt x="665" y="4"/>
                </a:lnTo>
                <a:lnTo>
                  <a:pt x="671" y="11"/>
                </a:lnTo>
                <a:lnTo>
                  <a:pt x="676" y="21"/>
                </a:lnTo>
                <a:lnTo>
                  <a:pt x="676" y="34"/>
                </a:lnTo>
                <a:lnTo>
                  <a:pt x="24" y="414"/>
                </a:lnTo>
                <a:lnTo>
                  <a:pt x="0" y="379"/>
                </a:lnTo>
                <a:lnTo>
                  <a:pt x="650" y="0"/>
                </a:lnTo>
                <a:close/>
              </a:path>
            </a:pathLst>
          </a:custGeom>
          <a:solidFill>
            <a:srgbClr val="FF8080"/>
          </a:solidFill>
          <a:ln w="0">
            <a:solidFill>
              <a:srgbClr val="FF8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1" name="Freeform 117"/>
          <p:cNvSpPr>
            <a:spLocks/>
          </p:cNvSpPr>
          <p:nvPr/>
        </p:nvSpPr>
        <p:spPr bwMode="auto">
          <a:xfrm>
            <a:off x="4864078" y="3079322"/>
            <a:ext cx="1254855" cy="729752"/>
          </a:xfrm>
          <a:custGeom>
            <a:avLst/>
            <a:gdLst>
              <a:gd name="T0" fmla="*/ 649 w 671"/>
              <a:gd name="T1" fmla="*/ 0 h 406"/>
              <a:gd name="T2" fmla="*/ 649 w 671"/>
              <a:gd name="T3" fmla="*/ 0 h 406"/>
              <a:gd name="T4" fmla="*/ 651 w 671"/>
              <a:gd name="T5" fmla="*/ 2 h 406"/>
              <a:gd name="T6" fmla="*/ 655 w 671"/>
              <a:gd name="T7" fmla="*/ 2 h 406"/>
              <a:gd name="T8" fmla="*/ 658 w 671"/>
              <a:gd name="T9" fmla="*/ 6 h 406"/>
              <a:gd name="T10" fmla="*/ 662 w 671"/>
              <a:gd name="T11" fmla="*/ 8 h 406"/>
              <a:gd name="T12" fmla="*/ 666 w 671"/>
              <a:gd name="T13" fmla="*/ 11 h 406"/>
              <a:gd name="T14" fmla="*/ 670 w 671"/>
              <a:gd name="T15" fmla="*/ 17 h 406"/>
              <a:gd name="T16" fmla="*/ 671 w 671"/>
              <a:gd name="T17" fmla="*/ 23 h 406"/>
              <a:gd name="T18" fmla="*/ 671 w 671"/>
              <a:gd name="T19" fmla="*/ 28 h 406"/>
              <a:gd name="T20" fmla="*/ 19 w 671"/>
              <a:gd name="T21" fmla="*/ 406 h 406"/>
              <a:gd name="T22" fmla="*/ 0 w 671"/>
              <a:gd name="T23" fmla="*/ 379 h 406"/>
              <a:gd name="T24" fmla="*/ 649 w 671"/>
              <a:gd name="T25" fmla="*/ 0 h 4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71"/>
              <a:gd name="T40" fmla="*/ 0 h 406"/>
              <a:gd name="T41" fmla="*/ 671 w 671"/>
              <a:gd name="T42" fmla="*/ 406 h 4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71" h="406">
                <a:moveTo>
                  <a:pt x="649" y="0"/>
                </a:moveTo>
                <a:lnTo>
                  <a:pt x="649" y="0"/>
                </a:lnTo>
                <a:lnTo>
                  <a:pt x="651" y="2"/>
                </a:lnTo>
                <a:lnTo>
                  <a:pt x="655" y="2"/>
                </a:lnTo>
                <a:lnTo>
                  <a:pt x="658" y="6"/>
                </a:lnTo>
                <a:lnTo>
                  <a:pt x="662" y="8"/>
                </a:lnTo>
                <a:lnTo>
                  <a:pt x="666" y="11"/>
                </a:lnTo>
                <a:lnTo>
                  <a:pt x="670" y="17"/>
                </a:lnTo>
                <a:lnTo>
                  <a:pt x="671" y="23"/>
                </a:lnTo>
                <a:lnTo>
                  <a:pt x="671" y="28"/>
                </a:lnTo>
                <a:lnTo>
                  <a:pt x="19" y="406"/>
                </a:lnTo>
                <a:lnTo>
                  <a:pt x="0" y="379"/>
                </a:lnTo>
                <a:lnTo>
                  <a:pt x="649" y="0"/>
                </a:lnTo>
                <a:close/>
              </a:path>
            </a:pathLst>
          </a:custGeom>
          <a:solidFill>
            <a:srgbClr val="FFAAAA"/>
          </a:solidFill>
          <a:ln w="0">
            <a:solidFill>
              <a:srgbClr val="FFAAA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2" name="Freeform 119"/>
          <p:cNvSpPr>
            <a:spLocks/>
          </p:cNvSpPr>
          <p:nvPr/>
        </p:nvSpPr>
        <p:spPr bwMode="auto">
          <a:xfrm>
            <a:off x="4908961" y="3082918"/>
            <a:ext cx="1208101" cy="693803"/>
          </a:xfrm>
          <a:custGeom>
            <a:avLst/>
            <a:gdLst>
              <a:gd name="T0" fmla="*/ 646 w 646"/>
              <a:gd name="T1" fmla="*/ 15 h 386"/>
              <a:gd name="T2" fmla="*/ 8 w 646"/>
              <a:gd name="T3" fmla="*/ 386 h 386"/>
              <a:gd name="T4" fmla="*/ 0 w 646"/>
              <a:gd name="T5" fmla="*/ 371 h 386"/>
              <a:gd name="T6" fmla="*/ 633 w 646"/>
              <a:gd name="T7" fmla="*/ 0 h 386"/>
              <a:gd name="T8" fmla="*/ 646 w 646"/>
              <a:gd name="T9" fmla="*/ 15 h 3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6"/>
              <a:gd name="T16" fmla="*/ 0 h 386"/>
              <a:gd name="T17" fmla="*/ 646 w 646"/>
              <a:gd name="T18" fmla="*/ 386 h 3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6" h="386">
                <a:moveTo>
                  <a:pt x="646" y="15"/>
                </a:moveTo>
                <a:lnTo>
                  <a:pt x="8" y="386"/>
                </a:lnTo>
                <a:lnTo>
                  <a:pt x="0" y="371"/>
                </a:lnTo>
                <a:lnTo>
                  <a:pt x="633" y="0"/>
                </a:lnTo>
                <a:lnTo>
                  <a:pt x="646" y="1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4" name="Freeform 121"/>
          <p:cNvSpPr>
            <a:spLocks/>
          </p:cNvSpPr>
          <p:nvPr/>
        </p:nvSpPr>
        <p:spPr bwMode="auto">
          <a:xfrm>
            <a:off x="4819194" y="3738974"/>
            <a:ext cx="121558" cy="124022"/>
          </a:xfrm>
          <a:custGeom>
            <a:avLst/>
            <a:gdLst>
              <a:gd name="T0" fmla="*/ 46 w 65"/>
              <a:gd name="T1" fmla="*/ 65 h 69"/>
              <a:gd name="T2" fmla="*/ 59 w 65"/>
              <a:gd name="T3" fmla="*/ 54 h 69"/>
              <a:gd name="T4" fmla="*/ 65 w 65"/>
              <a:gd name="T5" fmla="*/ 39 h 69"/>
              <a:gd name="T6" fmla="*/ 61 w 65"/>
              <a:gd name="T7" fmla="*/ 21 h 69"/>
              <a:gd name="T8" fmla="*/ 50 w 65"/>
              <a:gd name="T9" fmla="*/ 8 h 69"/>
              <a:gd name="T10" fmla="*/ 35 w 65"/>
              <a:gd name="T11" fmla="*/ 0 h 69"/>
              <a:gd name="T12" fmla="*/ 19 w 65"/>
              <a:gd name="T13" fmla="*/ 2 h 69"/>
              <a:gd name="T14" fmla="*/ 6 w 65"/>
              <a:gd name="T15" fmla="*/ 13 h 69"/>
              <a:gd name="T16" fmla="*/ 0 w 65"/>
              <a:gd name="T17" fmla="*/ 30 h 69"/>
              <a:gd name="T18" fmla="*/ 4 w 65"/>
              <a:gd name="T19" fmla="*/ 47 h 69"/>
              <a:gd name="T20" fmla="*/ 15 w 65"/>
              <a:gd name="T21" fmla="*/ 62 h 69"/>
              <a:gd name="T22" fmla="*/ 30 w 65"/>
              <a:gd name="T23" fmla="*/ 69 h 69"/>
              <a:gd name="T24" fmla="*/ 46 w 65"/>
              <a:gd name="T25" fmla="*/ 65 h 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9"/>
              <a:gd name="T41" fmla="*/ 65 w 65"/>
              <a:gd name="T42" fmla="*/ 69 h 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9">
                <a:moveTo>
                  <a:pt x="46" y="65"/>
                </a:moveTo>
                <a:lnTo>
                  <a:pt x="59" y="54"/>
                </a:lnTo>
                <a:lnTo>
                  <a:pt x="65" y="39"/>
                </a:lnTo>
                <a:lnTo>
                  <a:pt x="61" y="21"/>
                </a:lnTo>
                <a:lnTo>
                  <a:pt x="50" y="8"/>
                </a:lnTo>
                <a:lnTo>
                  <a:pt x="35" y="0"/>
                </a:lnTo>
                <a:lnTo>
                  <a:pt x="19" y="2"/>
                </a:lnTo>
                <a:lnTo>
                  <a:pt x="6" y="13"/>
                </a:lnTo>
                <a:lnTo>
                  <a:pt x="0" y="30"/>
                </a:lnTo>
                <a:lnTo>
                  <a:pt x="4" y="47"/>
                </a:lnTo>
                <a:lnTo>
                  <a:pt x="15" y="62"/>
                </a:lnTo>
                <a:lnTo>
                  <a:pt x="30" y="69"/>
                </a:lnTo>
                <a:lnTo>
                  <a:pt x="46" y="65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5" name="Line 122"/>
          <p:cNvSpPr>
            <a:spLocks noChangeShapeType="1"/>
          </p:cNvSpPr>
          <p:nvPr/>
        </p:nvSpPr>
        <p:spPr bwMode="auto">
          <a:xfrm>
            <a:off x="5731816" y="3489134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8" name="Line 132"/>
          <p:cNvSpPr>
            <a:spLocks noChangeShapeType="1"/>
          </p:cNvSpPr>
          <p:nvPr/>
        </p:nvSpPr>
        <p:spPr bwMode="auto">
          <a:xfrm flipH="1">
            <a:off x="4215144" y="4136204"/>
            <a:ext cx="80415" cy="431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9" name="Freeform 133"/>
          <p:cNvSpPr>
            <a:spLocks/>
          </p:cNvSpPr>
          <p:nvPr/>
        </p:nvSpPr>
        <p:spPr bwMode="auto">
          <a:xfrm>
            <a:off x="4254417" y="3656293"/>
            <a:ext cx="2010385" cy="846584"/>
          </a:xfrm>
          <a:custGeom>
            <a:avLst/>
            <a:gdLst>
              <a:gd name="T0" fmla="*/ 1075 w 1075"/>
              <a:gd name="T1" fmla="*/ 402 h 471"/>
              <a:gd name="T2" fmla="*/ 981 w 1075"/>
              <a:gd name="T3" fmla="*/ 295 h 471"/>
              <a:gd name="T4" fmla="*/ 977 w 1075"/>
              <a:gd name="T5" fmla="*/ 297 h 471"/>
              <a:gd name="T6" fmla="*/ 966 w 1075"/>
              <a:gd name="T7" fmla="*/ 304 h 471"/>
              <a:gd name="T8" fmla="*/ 949 w 1075"/>
              <a:gd name="T9" fmla="*/ 315 h 471"/>
              <a:gd name="T10" fmla="*/ 925 w 1075"/>
              <a:gd name="T11" fmla="*/ 330 h 471"/>
              <a:gd name="T12" fmla="*/ 897 w 1075"/>
              <a:gd name="T13" fmla="*/ 347 h 471"/>
              <a:gd name="T14" fmla="*/ 866 w 1075"/>
              <a:gd name="T15" fmla="*/ 365 h 471"/>
              <a:gd name="T16" fmla="*/ 829 w 1075"/>
              <a:gd name="T17" fmla="*/ 384 h 471"/>
              <a:gd name="T18" fmla="*/ 790 w 1075"/>
              <a:gd name="T19" fmla="*/ 402 h 471"/>
              <a:gd name="T20" fmla="*/ 749 w 1075"/>
              <a:gd name="T21" fmla="*/ 419 h 471"/>
              <a:gd name="T22" fmla="*/ 708 w 1075"/>
              <a:gd name="T23" fmla="*/ 436 h 471"/>
              <a:gd name="T24" fmla="*/ 665 w 1075"/>
              <a:gd name="T25" fmla="*/ 449 h 471"/>
              <a:gd name="T26" fmla="*/ 662 w 1075"/>
              <a:gd name="T27" fmla="*/ 451 h 471"/>
              <a:gd name="T28" fmla="*/ 653 w 1075"/>
              <a:gd name="T29" fmla="*/ 453 h 471"/>
              <a:gd name="T30" fmla="*/ 638 w 1075"/>
              <a:gd name="T31" fmla="*/ 456 h 471"/>
              <a:gd name="T32" fmla="*/ 615 w 1075"/>
              <a:gd name="T33" fmla="*/ 462 h 471"/>
              <a:gd name="T34" fmla="*/ 586 w 1075"/>
              <a:gd name="T35" fmla="*/ 466 h 471"/>
              <a:gd name="T36" fmla="*/ 549 w 1075"/>
              <a:gd name="T37" fmla="*/ 469 h 471"/>
              <a:gd name="T38" fmla="*/ 502 w 1075"/>
              <a:gd name="T39" fmla="*/ 471 h 471"/>
              <a:gd name="T40" fmla="*/ 447 w 1075"/>
              <a:gd name="T41" fmla="*/ 471 h 471"/>
              <a:gd name="T42" fmla="*/ 380 w 1075"/>
              <a:gd name="T43" fmla="*/ 469 h 471"/>
              <a:gd name="T44" fmla="*/ 304 w 1075"/>
              <a:gd name="T45" fmla="*/ 464 h 471"/>
              <a:gd name="T46" fmla="*/ 298 w 1075"/>
              <a:gd name="T47" fmla="*/ 462 h 471"/>
              <a:gd name="T48" fmla="*/ 280 w 1075"/>
              <a:gd name="T49" fmla="*/ 460 h 471"/>
              <a:gd name="T50" fmla="*/ 254 w 1075"/>
              <a:gd name="T51" fmla="*/ 454 h 471"/>
              <a:gd name="T52" fmla="*/ 222 w 1075"/>
              <a:gd name="T53" fmla="*/ 445 h 471"/>
              <a:gd name="T54" fmla="*/ 185 w 1075"/>
              <a:gd name="T55" fmla="*/ 434 h 471"/>
              <a:gd name="T56" fmla="*/ 146 w 1075"/>
              <a:gd name="T57" fmla="*/ 417 h 471"/>
              <a:gd name="T58" fmla="*/ 107 w 1075"/>
              <a:gd name="T59" fmla="*/ 395 h 471"/>
              <a:gd name="T60" fmla="*/ 70 w 1075"/>
              <a:gd name="T61" fmla="*/ 367 h 471"/>
              <a:gd name="T62" fmla="*/ 39 w 1075"/>
              <a:gd name="T63" fmla="*/ 332 h 471"/>
              <a:gd name="T64" fmla="*/ 37 w 1075"/>
              <a:gd name="T65" fmla="*/ 330 h 471"/>
              <a:gd name="T66" fmla="*/ 31 w 1075"/>
              <a:gd name="T67" fmla="*/ 321 h 471"/>
              <a:gd name="T68" fmla="*/ 22 w 1075"/>
              <a:gd name="T69" fmla="*/ 308 h 471"/>
              <a:gd name="T70" fmla="*/ 15 w 1075"/>
              <a:gd name="T71" fmla="*/ 291 h 471"/>
              <a:gd name="T72" fmla="*/ 5 w 1075"/>
              <a:gd name="T73" fmla="*/ 269 h 471"/>
              <a:gd name="T74" fmla="*/ 2 w 1075"/>
              <a:gd name="T75" fmla="*/ 243 h 471"/>
              <a:gd name="T76" fmla="*/ 0 w 1075"/>
              <a:gd name="T77" fmla="*/ 215 h 471"/>
              <a:gd name="T78" fmla="*/ 4 w 1075"/>
              <a:gd name="T79" fmla="*/ 186 h 471"/>
              <a:gd name="T80" fmla="*/ 16 w 1075"/>
              <a:gd name="T81" fmla="*/ 152 h 471"/>
              <a:gd name="T82" fmla="*/ 37 w 1075"/>
              <a:gd name="T83" fmla="*/ 119 h 471"/>
              <a:gd name="T84" fmla="*/ 68 w 1075"/>
              <a:gd name="T85" fmla="*/ 84 h 471"/>
              <a:gd name="T86" fmla="*/ 70 w 1075"/>
              <a:gd name="T87" fmla="*/ 82 h 471"/>
              <a:gd name="T88" fmla="*/ 80 w 1075"/>
              <a:gd name="T89" fmla="*/ 72 h 471"/>
              <a:gd name="T90" fmla="*/ 93 w 1075"/>
              <a:gd name="T91" fmla="*/ 59 h 471"/>
              <a:gd name="T92" fmla="*/ 115 w 1075"/>
              <a:gd name="T93" fmla="*/ 43 h 471"/>
              <a:gd name="T94" fmla="*/ 144 w 1075"/>
              <a:gd name="T95" fmla="*/ 22 h 471"/>
              <a:gd name="T96" fmla="*/ 182 w 1075"/>
              <a:gd name="T97" fmla="*/ 0 h 471"/>
              <a:gd name="T98" fmla="*/ 322 w 1075"/>
              <a:gd name="T99" fmla="*/ 85 h 47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75"/>
              <a:gd name="T151" fmla="*/ 0 h 471"/>
              <a:gd name="T152" fmla="*/ 1075 w 1075"/>
              <a:gd name="T153" fmla="*/ 471 h 47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75" h="471">
                <a:moveTo>
                  <a:pt x="1075" y="402"/>
                </a:moveTo>
                <a:lnTo>
                  <a:pt x="981" y="295"/>
                </a:lnTo>
                <a:lnTo>
                  <a:pt x="977" y="297"/>
                </a:lnTo>
                <a:lnTo>
                  <a:pt x="966" y="304"/>
                </a:lnTo>
                <a:lnTo>
                  <a:pt x="949" y="315"/>
                </a:lnTo>
                <a:lnTo>
                  <a:pt x="925" y="330"/>
                </a:lnTo>
                <a:lnTo>
                  <a:pt x="897" y="347"/>
                </a:lnTo>
                <a:lnTo>
                  <a:pt x="866" y="365"/>
                </a:lnTo>
                <a:lnTo>
                  <a:pt x="829" y="384"/>
                </a:lnTo>
                <a:lnTo>
                  <a:pt x="790" y="402"/>
                </a:lnTo>
                <a:lnTo>
                  <a:pt x="749" y="419"/>
                </a:lnTo>
                <a:lnTo>
                  <a:pt x="708" y="436"/>
                </a:lnTo>
                <a:lnTo>
                  <a:pt x="665" y="449"/>
                </a:lnTo>
                <a:lnTo>
                  <a:pt x="662" y="451"/>
                </a:lnTo>
                <a:lnTo>
                  <a:pt x="653" y="453"/>
                </a:lnTo>
                <a:lnTo>
                  <a:pt x="638" y="456"/>
                </a:lnTo>
                <a:lnTo>
                  <a:pt x="615" y="462"/>
                </a:lnTo>
                <a:lnTo>
                  <a:pt x="586" y="466"/>
                </a:lnTo>
                <a:lnTo>
                  <a:pt x="549" y="469"/>
                </a:lnTo>
                <a:lnTo>
                  <a:pt x="502" y="471"/>
                </a:lnTo>
                <a:lnTo>
                  <a:pt x="447" y="471"/>
                </a:lnTo>
                <a:lnTo>
                  <a:pt x="380" y="469"/>
                </a:lnTo>
                <a:lnTo>
                  <a:pt x="304" y="464"/>
                </a:lnTo>
                <a:lnTo>
                  <a:pt x="298" y="462"/>
                </a:lnTo>
                <a:lnTo>
                  <a:pt x="280" y="460"/>
                </a:lnTo>
                <a:lnTo>
                  <a:pt x="254" y="454"/>
                </a:lnTo>
                <a:lnTo>
                  <a:pt x="222" y="445"/>
                </a:lnTo>
                <a:lnTo>
                  <a:pt x="185" y="434"/>
                </a:lnTo>
                <a:lnTo>
                  <a:pt x="146" y="417"/>
                </a:lnTo>
                <a:lnTo>
                  <a:pt x="107" y="395"/>
                </a:lnTo>
                <a:lnTo>
                  <a:pt x="70" y="367"/>
                </a:lnTo>
                <a:lnTo>
                  <a:pt x="39" y="332"/>
                </a:lnTo>
                <a:lnTo>
                  <a:pt x="37" y="330"/>
                </a:lnTo>
                <a:lnTo>
                  <a:pt x="31" y="321"/>
                </a:lnTo>
                <a:lnTo>
                  <a:pt x="22" y="308"/>
                </a:lnTo>
                <a:lnTo>
                  <a:pt x="15" y="291"/>
                </a:lnTo>
                <a:lnTo>
                  <a:pt x="5" y="269"/>
                </a:lnTo>
                <a:lnTo>
                  <a:pt x="2" y="243"/>
                </a:lnTo>
                <a:lnTo>
                  <a:pt x="0" y="215"/>
                </a:lnTo>
                <a:lnTo>
                  <a:pt x="4" y="186"/>
                </a:lnTo>
                <a:lnTo>
                  <a:pt x="16" y="152"/>
                </a:lnTo>
                <a:lnTo>
                  <a:pt x="37" y="119"/>
                </a:lnTo>
                <a:lnTo>
                  <a:pt x="68" y="84"/>
                </a:lnTo>
                <a:lnTo>
                  <a:pt x="70" y="82"/>
                </a:lnTo>
                <a:lnTo>
                  <a:pt x="80" y="72"/>
                </a:lnTo>
                <a:lnTo>
                  <a:pt x="93" y="59"/>
                </a:lnTo>
                <a:lnTo>
                  <a:pt x="115" y="43"/>
                </a:lnTo>
                <a:lnTo>
                  <a:pt x="144" y="22"/>
                </a:lnTo>
                <a:lnTo>
                  <a:pt x="182" y="0"/>
                </a:lnTo>
                <a:lnTo>
                  <a:pt x="322" y="8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0" name="Freeform 134"/>
          <p:cNvSpPr>
            <a:spLocks/>
          </p:cNvSpPr>
          <p:nvPr/>
        </p:nvSpPr>
        <p:spPr bwMode="auto">
          <a:xfrm>
            <a:off x="4233845" y="3780316"/>
            <a:ext cx="2010385" cy="842989"/>
          </a:xfrm>
          <a:custGeom>
            <a:avLst/>
            <a:gdLst>
              <a:gd name="T0" fmla="*/ 1075 w 1075"/>
              <a:gd name="T1" fmla="*/ 354 h 469"/>
              <a:gd name="T2" fmla="*/ 981 w 1075"/>
              <a:gd name="T3" fmla="*/ 293 h 469"/>
              <a:gd name="T4" fmla="*/ 977 w 1075"/>
              <a:gd name="T5" fmla="*/ 295 h 469"/>
              <a:gd name="T6" fmla="*/ 966 w 1075"/>
              <a:gd name="T7" fmla="*/ 303 h 469"/>
              <a:gd name="T8" fmla="*/ 949 w 1075"/>
              <a:gd name="T9" fmla="*/ 314 h 469"/>
              <a:gd name="T10" fmla="*/ 925 w 1075"/>
              <a:gd name="T11" fmla="*/ 328 h 469"/>
              <a:gd name="T12" fmla="*/ 897 w 1075"/>
              <a:gd name="T13" fmla="*/ 345 h 469"/>
              <a:gd name="T14" fmla="*/ 866 w 1075"/>
              <a:gd name="T15" fmla="*/ 364 h 469"/>
              <a:gd name="T16" fmla="*/ 829 w 1075"/>
              <a:gd name="T17" fmla="*/ 382 h 469"/>
              <a:gd name="T18" fmla="*/ 790 w 1075"/>
              <a:gd name="T19" fmla="*/ 401 h 469"/>
              <a:gd name="T20" fmla="*/ 749 w 1075"/>
              <a:gd name="T21" fmla="*/ 419 h 469"/>
              <a:gd name="T22" fmla="*/ 708 w 1075"/>
              <a:gd name="T23" fmla="*/ 434 h 469"/>
              <a:gd name="T24" fmla="*/ 665 w 1075"/>
              <a:gd name="T25" fmla="*/ 447 h 469"/>
              <a:gd name="T26" fmla="*/ 662 w 1075"/>
              <a:gd name="T27" fmla="*/ 449 h 469"/>
              <a:gd name="T28" fmla="*/ 653 w 1075"/>
              <a:gd name="T29" fmla="*/ 451 h 469"/>
              <a:gd name="T30" fmla="*/ 638 w 1075"/>
              <a:gd name="T31" fmla="*/ 456 h 469"/>
              <a:gd name="T32" fmla="*/ 615 w 1075"/>
              <a:gd name="T33" fmla="*/ 460 h 469"/>
              <a:gd name="T34" fmla="*/ 586 w 1075"/>
              <a:gd name="T35" fmla="*/ 464 h 469"/>
              <a:gd name="T36" fmla="*/ 549 w 1075"/>
              <a:gd name="T37" fmla="*/ 468 h 469"/>
              <a:gd name="T38" fmla="*/ 502 w 1075"/>
              <a:gd name="T39" fmla="*/ 469 h 469"/>
              <a:gd name="T40" fmla="*/ 447 w 1075"/>
              <a:gd name="T41" fmla="*/ 469 h 469"/>
              <a:gd name="T42" fmla="*/ 380 w 1075"/>
              <a:gd name="T43" fmla="*/ 468 h 469"/>
              <a:gd name="T44" fmla="*/ 304 w 1075"/>
              <a:gd name="T45" fmla="*/ 462 h 469"/>
              <a:gd name="T46" fmla="*/ 298 w 1075"/>
              <a:gd name="T47" fmla="*/ 462 h 469"/>
              <a:gd name="T48" fmla="*/ 280 w 1075"/>
              <a:gd name="T49" fmla="*/ 458 h 469"/>
              <a:gd name="T50" fmla="*/ 254 w 1075"/>
              <a:gd name="T51" fmla="*/ 453 h 469"/>
              <a:gd name="T52" fmla="*/ 222 w 1075"/>
              <a:gd name="T53" fmla="*/ 445 h 469"/>
              <a:gd name="T54" fmla="*/ 185 w 1075"/>
              <a:gd name="T55" fmla="*/ 432 h 469"/>
              <a:gd name="T56" fmla="*/ 146 w 1075"/>
              <a:gd name="T57" fmla="*/ 416 h 469"/>
              <a:gd name="T58" fmla="*/ 107 w 1075"/>
              <a:gd name="T59" fmla="*/ 393 h 469"/>
              <a:gd name="T60" fmla="*/ 70 w 1075"/>
              <a:gd name="T61" fmla="*/ 366 h 469"/>
              <a:gd name="T62" fmla="*/ 39 w 1075"/>
              <a:gd name="T63" fmla="*/ 332 h 469"/>
              <a:gd name="T64" fmla="*/ 37 w 1075"/>
              <a:gd name="T65" fmla="*/ 328 h 469"/>
              <a:gd name="T66" fmla="*/ 31 w 1075"/>
              <a:gd name="T67" fmla="*/ 321 h 469"/>
              <a:gd name="T68" fmla="*/ 22 w 1075"/>
              <a:gd name="T69" fmla="*/ 306 h 469"/>
              <a:gd name="T70" fmla="*/ 15 w 1075"/>
              <a:gd name="T71" fmla="*/ 290 h 469"/>
              <a:gd name="T72" fmla="*/ 5 w 1075"/>
              <a:gd name="T73" fmla="*/ 267 h 469"/>
              <a:gd name="T74" fmla="*/ 2 w 1075"/>
              <a:gd name="T75" fmla="*/ 243 h 469"/>
              <a:gd name="T76" fmla="*/ 0 w 1075"/>
              <a:gd name="T77" fmla="*/ 215 h 469"/>
              <a:gd name="T78" fmla="*/ 4 w 1075"/>
              <a:gd name="T79" fmla="*/ 184 h 469"/>
              <a:gd name="T80" fmla="*/ 16 w 1075"/>
              <a:gd name="T81" fmla="*/ 152 h 469"/>
              <a:gd name="T82" fmla="*/ 37 w 1075"/>
              <a:gd name="T83" fmla="*/ 117 h 469"/>
              <a:gd name="T84" fmla="*/ 68 w 1075"/>
              <a:gd name="T85" fmla="*/ 84 h 469"/>
              <a:gd name="T86" fmla="*/ 70 w 1075"/>
              <a:gd name="T87" fmla="*/ 80 h 469"/>
              <a:gd name="T88" fmla="*/ 80 w 1075"/>
              <a:gd name="T89" fmla="*/ 73 h 469"/>
              <a:gd name="T90" fmla="*/ 93 w 1075"/>
              <a:gd name="T91" fmla="*/ 60 h 469"/>
              <a:gd name="T92" fmla="*/ 115 w 1075"/>
              <a:gd name="T93" fmla="*/ 41 h 469"/>
              <a:gd name="T94" fmla="*/ 144 w 1075"/>
              <a:gd name="T95" fmla="*/ 23 h 469"/>
              <a:gd name="T96" fmla="*/ 182 w 1075"/>
              <a:gd name="T97" fmla="*/ 0 h 469"/>
              <a:gd name="T98" fmla="*/ 315 w 1075"/>
              <a:gd name="T99" fmla="*/ 37 h 4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75"/>
              <a:gd name="T151" fmla="*/ 0 h 469"/>
              <a:gd name="T152" fmla="*/ 1075 w 1075"/>
              <a:gd name="T153" fmla="*/ 469 h 4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75" h="469">
                <a:moveTo>
                  <a:pt x="1075" y="354"/>
                </a:moveTo>
                <a:lnTo>
                  <a:pt x="981" y="293"/>
                </a:lnTo>
                <a:lnTo>
                  <a:pt x="977" y="295"/>
                </a:lnTo>
                <a:lnTo>
                  <a:pt x="966" y="303"/>
                </a:lnTo>
                <a:lnTo>
                  <a:pt x="949" y="314"/>
                </a:lnTo>
                <a:lnTo>
                  <a:pt x="925" y="328"/>
                </a:lnTo>
                <a:lnTo>
                  <a:pt x="897" y="345"/>
                </a:lnTo>
                <a:lnTo>
                  <a:pt x="866" y="364"/>
                </a:lnTo>
                <a:lnTo>
                  <a:pt x="829" y="382"/>
                </a:lnTo>
                <a:lnTo>
                  <a:pt x="790" y="401"/>
                </a:lnTo>
                <a:lnTo>
                  <a:pt x="749" y="419"/>
                </a:lnTo>
                <a:lnTo>
                  <a:pt x="708" y="434"/>
                </a:lnTo>
                <a:lnTo>
                  <a:pt x="665" y="447"/>
                </a:lnTo>
                <a:lnTo>
                  <a:pt x="662" y="449"/>
                </a:lnTo>
                <a:lnTo>
                  <a:pt x="653" y="451"/>
                </a:lnTo>
                <a:lnTo>
                  <a:pt x="638" y="456"/>
                </a:lnTo>
                <a:lnTo>
                  <a:pt x="615" y="460"/>
                </a:lnTo>
                <a:lnTo>
                  <a:pt x="586" y="464"/>
                </a:lnTo>
                <a:lnTo>
                  <a:pt x="549" y="468"/>
                </a:lnTo>
                <a:lnTo>
                  <a:pt x="502" y="469"/>
                </a:lnTo>
                <a:lnTo>
                  <a:pt x="447" y="469"/>
                </a:lnTo>
                <a:lnTo>
                  <a:pt x="380" y="468"/>
                </a:lnTo>
                <a:lnTo>
                  <a:pt x="304" y="462"/>
                </a:lnTo>
                <a:lnTo>
                  <a:pt x="298" y="462"/>
                </a:lnTo>
                <a:lnTo>
                  <a:pt x="280" y="458"/>
                </a:lnTo>
                <a:lnTo>
                  <a:pt x="254" y="453"/>
                </a:lnTo>
                <a:lnTo>
                  <a:pt x="222" y="445"/>
                </a:lnTo>
                <a:lnTo>
                  <a:pt x="185" y="432"/>
                </a:lnTo>
                <a:lnTo>
                  <a:pt x="146" y="416"/>
                </a:lnTo>
                <a:lnTo>
                  <a:pt x="107" y="393"/>
                </a:lnTo>
                <a:lnTo>
                  <a:pt x="70" y="366"/>
                </a:lnTo>
                <a:lnTo>
                  <a:pt x="39" y="332"/>
                </a:lnTo>
                <a:lnTo>
                  <a:pt x="37" y="328"/>
                </a:lnTo>
                <a:lnTo>
                  <a:pt x="31" y="321"/>
                </a:lnTo>
                <a:lnTo>
                  <a:pt x="22" y="306"/>
                </a:lnTo>
                <a:lnTo>
                  <a:pt x="15" y="290"/>
                </a:lnTo>
                <a:lnTo>
                  <a:pt x="5" y="267"/>
                </a:lnTo>
                <a:lnTo>
                  <a:pt x="2" y="243"/>
                </a:lnTo>
                <a:lnTo>
                  <a:pt x="0" y="215"/>
                </a:lnTo>
                <a:lnTo>
                  <a:pt x="4" y="184"/>
                </a:lnTo>
                <a:lnTo>
                  <a:pt x="16" y="152"/>
                </a:lnTo>
                <a:lnTo>
                  <a:pt x="37" y="117"/>
                </a:lnTo>
                <a:lnTo>
                  <a:pt x="68" y="84"/>
                </a:lnTo>
                <a:lnTo>
                  <a:pt x="70" y="80"/>
                </a:lnTo>
                <a:lnTo>
                  <a:pt x="80" y="73"/>
                </a:lnTo>
                <a:lnTo>
                  <a:pt x="93" y="60"/>
                </a:lnTo>
                <a:lnTo>
                  <a:pt x="115" y="41"/>
                </a:lnTo>
                <a:lnTo>
                  <a:pt x="144" y="23"/>
                </a:lnTo>
                <a:lnTo>
                  <a:pt x="182" y="0"/>
                </a:lnTo>
                <a:lnTo>
                  <a:pt x="315" y="3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1" name="Freeform 136"/>
          <p:cNvSpPr>
            <a:spLocks/>
          </p:cNvSpPr>
          <p:nvPr/>
        </p:nvSpPr>
        <p:spPr bwMode="auto">
          <a:xfrm>
            <a:off x="5804750" y="4172152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5 h 58"/>
              <a:gd name="T4" fmla="*/ 0 w 44"/>
              <a:gd name="T5" fmla="*/ 58 h 58"/>
              <a:gd name="T6" fmla="*/ 44 w 44"/>
              <a:gd name="T7" fmla="*/ 34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5"/>
                </a:lnTo>
                <a:lnTo>
                  <a:pt x="0" y="58"/>
                </a:lnTo>
                <a:lnTo>
                  <a:pt x="44" y="34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2" name="Freeform 137"/>
          <p:cNvSpPr>
            <a:spLocks/>
          </p:cNvSpPr>
          <p:nvPr/>
        </p:nvSpPr>
        <p:spPr bwMode="auto">
          <a:xfrm>
            <a:off x="5804750" y="4172152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5 h 58"/>
              <a:gd name="T4" fmla="*/ 0 w 44"/>
              <a:gd name="T5" fmla="*/ 58 h 58"/>
              <a:gd name="T6" fmla="*/ 44 w 44"/>
              <a:gd name="T7" fmla="*/ 34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5"/>
                </a:lnTo>
                <a:lnTo>
                  <a:pt x="0" y="58"/>
                </a:lnTo>
                <a:lnTo>
                  <a:pt x="44" y="34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3" name="Freeform 138"/>
          <p:cNvSpPr>
            <a:spLocks/>
          </p:cNvSpPr>
          <p:nvPr/>
        </p:nvSpPr>
        <p:spPr bwMode="auto">
          <a:xfrm>
            <a:off x="5804750" y="4279998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4" name="Freeform 139"/>
          <p:cNvSpPr>
            <a:spLocks/>
          </p:cNvSpPr>
          <p:nvPr/>
        </p:nvSpPr>
        <p:spPr bwMode="auto">
          <a:xfrm>
            <a:off x="5804750" y="4279998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5" name="Freeform 140"/>
          <p:cNvSpPr>
            <a:spLocks/>
          </p:cNvSpPr>
          <p:nvPr/>
        </p:nvSpPr>
        <p:spPr bwMode="auto">
          <a:xfrm>
            <a:off x="5804750" y="4366273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4 h 58"/>
              <a:gd name="T4" fmla="*/ 0 w 44"/>
              <a:gd name="T5" fmla="*/ 58 h 58"/>
              <a:gd name="T6" fmla="*/ 44 w 44"/>
              <a:gd name="T7" fmla="*/ 33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4"/>
                </a:lnTo>
                <a:lnTo>
                  <a:pt x="0" y="58"/>
                </a:lnTo>
                <a:lnTo>
                  <a:pt x="44" y="33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6" name="Freeform 141"/>
          <p:cNvSpPr>
            <a:spLocks/>
          </p:cNvSpPr>
          <p:nvPr/>
        </p:nvSpPr>
        <p:spPr bwMode="auto">
          <a:xfrm>
            <a:off x="5804750" y="4366273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4 h 58"/>
              <a:gd name="T4" fmla="*/ 0 w 44"/>
              <a:gd name="T5" fmla="*/ 58 h 58"/>
              <a:gd name="T6" fmla="*/ 44 w 44"/>
              <a:gd name="T7" fmla="*/ 33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4"/>
                </a:lnTo>
                <a:lnTo>
                  <a:pt x="0" y="58"/>
                </a:lnTo>
                <a:lnTo>
                  <a:pt x="44" y="33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7" name="Freeform 142"/>
          <p:cNvSpPr>
            <a:spLocks/>
          </p:cNvSpPr>
          <p:nvPr/>
        </p:nvSpPr>
        <p:spPr bwMode="auto">
          <a:xfrm>
            <a:off x="5804750" y="4463335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8" name="Freeform 143"/>
          <p:cNvSpPr>
            <a:spLocks/>
          </p:cNvSpPr>
          <p:nvPr/>
        </p:nvSpPr>
        <p:spPr bwMode="auto">
          <a:xfrm>
            <a:off x="5804750" y="4463335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" name="Freeform 144"/>
          <p:cNvSpPr>
            <a:spLocks/>
          </p:cNvSpPr>
          <p:nvPr/>
        </p:nvSpPr>
        <p:spPr bwMode="auto">
          <a:xfrm>
            <a:off x="5814101" y="4263821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" name="Freeform 145"/>
          <p:cNvSpPr>
            <a:spLocks/>
          </p:cNvSpPr>
          <p:nvPr/>
        </p:nvSpPr>
        <p:spPr bwMode="auto">
          <a:xfrm>
            <a:off x="5814101" y="4263821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" name="Freeform 146"/>
          <p:cNvSpPr>
            <a:spLocks/>
          </p:cNvSpPr>
          <p:nvPr/>
        </p:nvSpPr>
        <p:spPr bwMode="auto">
          <a:xfrm>
            <a:off x="5814101" y="4350097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3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3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" name="Freeform 147"/>
          <p:cNvSpPr>
            <a:spLocks/>
          </p:cNvSpPr>
          <p:nvPr/>
        </p:nvSpPr>
        <p:spPr bwMode="auto">
          <a:xfrm>
            <a:off x="5814101" y="4350097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3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3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3" name="Freeform 148"/>
          <p:cNvSpPr>
            <a:spLocks/>
          </p:cNvSpPr>
          <p:nvPr/>
        </p:nvSpPr>
        <p:spPr bwMode="auto">
          <a:xfrm>
            <a:off x="5814101" y="4447158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4" name="Freeform 149"/>
          <p:cNvSpPr>
            <a:spLocks/>
          </p:cNvSpPr>
          <p:nvPr/>
        </p:nvSpPr>
        <p:spPr bwMode="auto">
          <a:xfrm>
            <a:off x="5814101" y="4447158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5" name="Freeform 159"/>
          <p:cNvSpPr>
            <a:spLocks/>
          </p:cNvSpPr>
          <p:nvPr/>
        </p:nvSpPr>
        <p:spPr bwMode="auto">
          <a:xfrm>
            <a:off x="6621996" y="3442401"/>
            <a:ext cx="1258595" cy="744131"/>
          </a:xfrm>
          <a:custGeom>
            <a:avLst/>
            <a:gdLst>
              <a:gd name="T0" fmla="*/ 0 w 673"/>
              <a:gd name="T1" fmla="*/ 362 h 414"/>
              <a:gd name="T2" fmla="*/ 633 w 673"/>
              <a:gd name="T3" fmla="*/ 2 h 414"/>
              <a:gd name="T4" fmla="*/ 634 w 673"/>
              <a:gd name="T5" fmla="*/ 0 h 414"/>
              <a:gd name="T6" fmla="*/ 640 w 673"/>
              <a:gd name="T7" fmla="*/ 0 h 414"/>
              <a:gd name="T8" fmla="*/ 647 w 673"/>
              <a:gd name="T9" fmla="*/ 2 h 414"/>
              <a:gd name="T10" fmla="*/ 655 w 673"/>
              <a:gd name="T11" fmla="*/ 4 h 414"/>
              <a:gd name="T12" fmla="*/ 662 w 673"/>
              <a:gd name="T13" fmla="*/ 10 h 414"/>
              <a:gd name="T14" fmla="*/ 670 w 673"/>
              <a:gd name="T15" fmla="*/ 19 h 414"/>
              <a:gd name="T16" fmla="*/ 673 w 673"/>
              <a:gd name="T17" fmla="*/ 34 h 414"/>
              <a:gd name="T18" fmla="*/ 673 w 673"/>
              <a:gd name="T19" fmla="*/ 54 h 414"/>
              <a:gd name="T20" fmla="*/ 41 w 673"/>
              <a:gd name="T21" fmla="*/ 414 h 414"/>
              <a:gd name="T22" fmla="*/ 0 w 673"/>
              <a:gd name="T23" fmla="*/ 362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414"/>
              <a:gd name="T38" fmla="*/ 673 w 673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414">
                <a:moveTo>
                  <a:pt x="0" y="362"/>
                </a:moveTo>
                <a:lnTo>
                  <a:pt x="633" y="2"/>
                </a:lnTo>
                <a:lnTo>
                  <a:pt x="634" y="0"/>
                </a:lnTo>
                <a:lnTo>
                  <a:pt x="640" y="0"/>
                </a:lnTo>
                <a:lnTo>
                  <a:pt x="647" y="2"/>
                </a:lnTo>
                <a:lnTo>
                  <a:pt x="655" y="4"/>
                </a:lnTo>
                <a:lnTo>
                  <a:pt x="662" y="10"/>
                </a:lnTo>
                <a:lnTo>
                  <a:pt x="670" y="19"/>
                </a:lnTo>
                <a:lnTo>
                  <a:pt x="673" y="34"/>
                </a:lnTo>
                <a:lnTo>
                  <a:pt x="673" y="54"/>
                </a:lnTo>
                <a:lnTo>
                  <a:pt x="41" y="414"/>
                </a:lnTo>
                <a:lnTo>
                  <a:pt x="0" y="36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6" name="Freeform 160"/>
          <p:cNvSpPr>
            <a:spLocks/>
          </p:cNvSpPr>
          <p:nvPr/>
        </p:nvSpPr>
        <p:spPr bwMode="auto">
          <a:xfrm>
            <a:off x="6621996" y="3442401"/>
            <a:ext cx="1258595" cy="744131"/>
          </a:xfrm>
          <a:custGeom>
            <a:avLst/>
            <a:gdLst>
              <a:gd name="T0" fmla="*/ 0 w 673"/>
              <a:gd name="T1" fmla="*/ 362 h 414"/>
              <a:gd name="T2" fmla="*/ 633 w 673"/>
              <a:gd name="T3" fmla="*/ 2 h 414"/>
              <a:gd name="T4" fmla="*/ 634 w 673"/>
              <a:gd name="T5" fmla="*/ 0 h 414"/>
              <a:gd name="T6" fmla="*/ 640 w 673"/>
              <a:gd name="T7" fmla="*/ 0 h 414"/>
              <a:gd name="T8" fmla="*/ 647 w 673"/>
              <a:gd name="T9" fmla="*/ 2 h 414"/>
              <a:gd name="T10" fmla="*/ 655 w 673"/>
              <a:gd name="T11" fmla="*/ 4 h 414"/>
              <a:gd name="T12" fmla="*/ 662 w 673"/>
              <a:gd name="T13" fmla="*/ 10 h 414"/>
              <a:gd name="T14" fmla="*/ 670 w 673"/>
              <a:gd name="T15" fmla="*/ 19 h 414"/>
              <a:gd name="T16" fmla="*/ 673 w 673"/>
              <a:gd name="T17" fmla="*/ 34 h 414"/>
              <a:gd name="T18" fmla="*/ 673 w 673"/>
              <a:gd name="T19" fmla="*/ 54 h 414"/>
              <a:gd name="T20" fmla="*/ 41 w 673"/>
              <a:gd name="T21" fmla="*/ 414 h 414"/>
              <a:gd name="T22" fmla="*/ 0 w 673"/>
              <a:gd name="T23" fmla="*/ 362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414"/>
              <a:gd name="T38" fmla="*/ 673 w 673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414">
                <a:moveTo>
                  <a:pt x="0" y="362"/>
                </a:moveTo>
                <a:lnTo>
                  <a:pt x="633" y="2"/>
                </a:lnTo>
                <a:lnTo>
                  <a:pt x="634" y="0"/>
                </a:lnTo>
                <a:lnTo>
                  <a:pt x="640" y="0"/>
                </a:lnTo>
                <a:lnTo>
                  <a:pt x="647" y="2"/>
                </a:lnTo>
                <a:lnTo>
                  <a:pt x="655" y="4"/>
                </a:lnTo>
                <a:lnTo>
                  <a:pt x="662" y="10"/>
                </a:lnTo>
                <a:lnTo>
                  <a:pt x="670" y="19"/>
                </a:lnTo>
                <a:lnTo>
                  <a:pt x="673" y="34"/>
                </a:lnTo>
                <a:lnTo>
                  <a:pt x="673" y="54"/>
                </a:lnTo>
                <a:lnTo>
                  <a:pt x="41" y="414"/>
                </a:lnTo>
                <a:lnTo>
                  <a:pt x="0" y="36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7" name="Freeform 161"/>
          <p:cNvSpPr>
            <a:spLocks/>
          </p:cNvSpPr>
          <p:nvPr/>
        </p:nvSpPr>
        <p:spPr bwMode="auto">
          <a:xfrm>
            <a:off x="6633216" y="3445995"/>
            <a:ext cx="1247374" cy="729752"/>
          </a:xfrm>
          <a:custGeom>
            <a:avLst/>
            <a:gdLst>
              <a:gd name="T0" fmla="*/ 630 w 667"/>
              <a:gd name="T1" fmla="*/ 0 h 406"/>
              <a:gd name="T2" fmla="*/ 632 w 667"/>
              <a:gd name="T3" fmla="*/ 0 h 406"/>
              <a:gd name="T4" fmla="*/ 638 w 667"/>
              <a:gd name="T5" fmla="*/ 0 h 406"/>
              <a:gd name="T6" fmla="*/ 645 w 667"/>
              <a:gd name="T7" fmla="*/ 2 h 406"/>
              <a:gd name="T8" fmla="*/ 654 w 667"/>
              <a:gd name="T9" fmla="*/ 6 h 406"/>
              <a:gd name="T10" fmla="*/ 662 w 667"/>
              <a:gd name="T11" fmla="*/ 15 h 406"/>
              <a:gd name="T12" fmla="*/ 666 w 667"/>
              <a:gd name="T13" fmla="*/ 28 h 406"/>
              <a:gd name="T14" fmla="*/ 667 w 667"/>
              <a:gd name="T15" fmla="*/ 47 h 406"/>
              <a:gd name="T16" fmla="*/ 35 w 667"/>
              <a:gd name="T17" fmla="*/ 406 h 406"/>
              <a:gd name="T18" fmla="*/ 0 w 667"/>
              <a:gd name="T19" fmla="*/ 360 h 406"/>
              <a:gd name="T20" fmla="*/ 630 w 667"/>
              <a:gd name="T21" fmla="*/ 0 h 4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7"/>
              <a:gd name="T34" fmla="*/ 0 h 406"/>
              <a:gd name="T35" fmla="*/ 667 w 667"/>
              <a:gd name="T36" fmla="*/ 406 h 4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7" h="406">
                <a:moveTo>
                  <a:pt x="630" y="0"/>
                </a:moveTo>
                <a:lnTo>
                  <a:pt x="632" y="0"/>
                </a:lnTo>
                <a:lnTo>
                  <a:pt x="638" y="0"/>
                </a:lnTo>
                <a:lnTo>
                  <a:pt x="645" y="2"/>
                </a:lnTo>
                <a:lnTo>
                  <a:pt x="654" y="6"/>
                </a:lnTo>
                <a:lnTo>
                  <a:pt x="662" y="15"/>
                </a:lnTo>
                <a:lnTo>
                  <a:pt x="666" y="28"/>
                </a:lnTo>
                <a:lnTo>
                  <a:pt x="667" y="47"/>
                </a:lnTo>
                <a:lnTo>
                  <a:pt x="35" y="406"/>
                </a:lnTo>
                <a:lnTo>
                  <a:pt x="0" y="360"/>
                </a:lnTo>
                <a:lnTo>
                  <a:pt x="630" y="0"/>
                </a:lnTo>
                <a:close/>
              </a:path>
            </a:pathLst>
          </a:custGeom>
          <a:solidFill>
            <a:srgbClr val="FF2B2B"/>
          </a:solidFill>
          <a:ln w="0">
            <a:solidFill>
              <a:srgbClr val="FF2B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8" name="Freeform 162"/>
          <p:cNvSpPr>
            <a:spLocks/>
          </p:cNvSpPr>
          <p:nvPr/>
        </p:nvSpPr>
        <p:spPr bwMode="auto">
          <a:xfrm>
            <a:off x="6642567" y="3449591"/>
            <a:ext cx="1236153" cy="713575"/>
          </a:xfrm>
          <a:custGeom>
            <a:avLst/>
            <a:gdLst>
              <a:gd name="T0" fmla="*/ 629 w 661"/>
              <a:gd name="T1" fmla="*/ 0 h 397"/>
              <a:gd name="T2" fmla="*/ 631 w 661"/>
              <a:gd name="T3" fmla="*/ 0 h 397"/>
              <a:gd name="T4" fmla="*/ 638 w 661"/>
              <a:gd name="T5" fmla="*/ 0 h 397"/>
              <a:gd name="T6" fmla="*/ 646 w 661"/>
              <a:gd name="T7" fmla="*/ 4 h 397"/>
              <a:gd name="T8" fmla="*/ 655 w 661"/>
              <a:gd name="T9" fmla="*/ 11 h 397"/>
              <a:gd name="T10" fmla="*/ 661 w 661"/>
              <a:gd name="T11" fmla="*/ 22 h 397"/>
              <a:gd name="T12" fmla="*/ 661 w 661"/>
              <a:gd name="T13" fmla="*/ 39 h 397"/>
              <a:gd name="T14" fmla="*/ 32 w 661"/>
              <a:gd name="T15" fmla="*/ 397 h 397"/>
              <a:gd name="T16" fmla="*/ 0 w 661"/>
              <a:gd name="T17" fmla="*/ 358 h 397"/>
              <a:gd name="T18" fmla="*/ 629 w 661"/>
              <a:gd name="T19" fmla="*/ 0 h 3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1"/>
              <a:gd name="T31" fmla="*/ 0 h 397"/>
              <a:gd name="T32" fmla="*/ 661 w 661"/>
              <a:gd name="T33" fmla="*/ 397 h 3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1" h="397">
                <a:moveTo>
                  <a:pt x="629" y="0"/>
                </a:moveTo>
                <a:lnTo>
                  <a:pt x="631" y="0"/>
                </a:lnTo>
                <a:lnTo>
                  <a:pt x="638" y="0"/>
                </a:lnTo>
                <a:lnTo>
                  <a:pt x="646" y="4"/>
                </a:lnTo>
                <a:lnTo>
                  <a:pt x="655" y="11"/>
                </a:lnTo>
                <a:lnTo>
                  <a:pt x="661" y="22"/>
                </a:lnTo>
                <a:lnTo>
                  <a:pt x="661" y="39"/>
                </a:lnTo>
                <a:lnTo>
                  <a:pt x="32" y="397"/>
                </a:lnTo>
                <a:lnTo>
                  <a:pt x="0" y="358"/>
                </a:lnTo>
                <a:lnTo>
                  <a:pt x="629" y="0"/>
                </a:lnTo>
                <a:close/>
              </a:path>
            </a:pathLst>
          </a:custGeom>
          <a:solidFill>
            <a:srgbClr val="FF5555"/>
          </a:solidFill>
          <a:ln w="0">
            <a:solidFill>
              <a:srgbClr val="FF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9" name="Freeform 163"/>
          <p:cNvSpPr>
            <a:spLocks/>
          </p:cNvSpPr>
          <p:nvPr/>
        </p:nvSpPr>
        <p:spPr bwMode="auto">
          <a:xfrm>
            <a:off x="6657527" y="3449590"/>
            <a:ext cx="1221192" cy="702790"/>
          </a:xfrm>
          <a:custGeom>
            <a:avLst/>
            <a:gdLst>
              <a:gd name="T0" fmla="*/ 625 w 653"/>
              <a:gd name="T1" fmla="*/ 0 h 391"/>
              <a:gd name="T2" fmla="*/ 627 w 653"/>
              <a:gd name="T3" fmla="*/ 0 h 391"/>
              <a:gd name="T4" fmla="*/ 632 w 653"/>
              <a:gd name="T5" fmla="*/ 2 h 391"/>
              <a:gd name="T6" fmla="*/ 640 w 653"/>
              <a:gd name="T7" fmla="*/ 6 h 391"/>
              <a:gd name="T8" fmla="*/ 647 w 653"/>
              <a:gd name="T9" fmla="*/ 11 h 391"/>
              <a:gd name="T10" fmla="*/ 651 w 653"/>
              <a:gd name="T11" fmla="*/ 21 h 391"/>
              <a:gd name="T12" fmla="*/ 653 w 653"/>
              <a:gd name="T13" fmla="*/ 33 h 391"/>
              <a:gd name="T14" fmla="*/ 24 w 653"/>
              <a:gd name="T15" fmla="*/ 391 h 391"/>
              <a:gd name="T16" fmla="*/ 0 w 653"/>
              <a:gd name="T17" fmla="*/ 358 h 391"/>
              <a:gd name="T18" fmla="*/ 625 w 653"/>
              <a:gd name="T19" fmla="*/ 0 h 3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3"/>
              <a:gd name="T31" fmla="*/ 0 h 391"/>
              <a:gd name="T32" fmla="*/ 653 w 653"/>
              <a:gd name="T33" fmla="*/ 391 h 3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3" h="391">
                <a:moveTo>
                  <a:pt x="625" y="0"/>
                </a:moveTo>
                <a:lnTo>
                  <a:pt x="627" y="0"/>
                </a:lnTo>
                <a:lnTo>
                  <a:pt x="632" y="2"/>
                </a:lnTo>
                <a:lnTo>
                  <a:pt x="640" y="6"/>
                </a:lnTo>
                <a:lnTo>
                  <a:pt x="647" y="11"/>
                </a:lnTo>
                <a:lnTo>
                  <a:pt x="651" y="21"/>
                </a:lnTo>
                <a:lnTo>
                  <a:pt x="653" y="33"/>
                </a:lnTo>
                <a:lnTo>
                  <a:pt x="24" y="391"/>
                </a:lnTo>
                <a:lnTo>
                  <a:pt x="0" y="358"/>
                </a:lnTo>
                <a:lnTo>
                  <a:pt x="625" y="0"/>
                </a:lnTo>
                <a:close/>
              </a:path>
            </a:pathLst>
          </a:custGeom>
          <a:solidFill>
            <a:srgbClr val="FF8080"/>
          </a:solidFill>
          <a:ln w="0">
            <a:solidFill>
              <a:srgbClr val="FF8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0" name="Freeform 164"/>
          <p:cNvSpPr>
            <a:spLocks/>
          </p:cNvSpPr>
          <p:nvPr/>
        </p:nvSpPr>
        <p:spPr bwMode="auto">
          <a:xfrm>
            <a:off x="6666879" y="3449590"/>
            <a:ext cx="1208101" cy="690208"/>
          </a:xfrm>
          <a:custGeom>
            <a:avLst/>
            <a:gdLst>
              <a:gd name="T0" fmla="*/ 623 w 646"/>
              <a:gd name="T1" fmla="*/ 0 h 384"/>
              <a:gd name="T2" fmla="*/ 625 w 646"/>
              <a:gd name="T3" fmla="*/ 2 h 384"/>
              <a:gd name="T4" fmla="*/ 627 w 646"/>
              <a:gd name="T5" fmla="*/ 2 h 384"/>
              <a:gd name="T6" fmla="*/ 631 w 646"/>
              <a:gd name="T7" fmla="*/ 4 h 384"/>
              <a:gd name="T8" fmla="*/ 635 w 646"/>
              <a:gd name="T9" fmla="*/ 6 h 384"/>
              <a:gd name="T10" fmla="*/ 638 w 646"/>
              <a:gd name="T11" fmla="*/ 9 h 384"/>
              <a:gd name="T12" fmla="*/ 642 w 646"/>
              <a:gd name="T13" fmla="*/ 13 h 384"/>
              <a:gd name="T14" fmla="*/ 644 w 646"/>
              <a:gd name="T15" fmla="*/ 17 h 384"/>
              <a:gd name="T16" fmla="*/ 646 w 646"/>
              <a:gd name="T17" fmla="*/ 22 h 384"/>
              <a:gd name="T18" fmla="*/ 646 w 646"/>
              <a:gd name="T19" fmla="*/ 30 h 384"/>
              <a:gd name="T20" fmla="*/ 19 w 646"/>
              <a:gd name="T21" fmla="*/ 384 h 384"/>
              <a:gd name="T22" fmla="*/ 0 w 646"/>
              <a:gd name="T23" fmla="*/ 358 h 384"/>
              <a:gd name="T24" fmla="*/ 623 w 646"/>
              <a:gd name="T25" fmla="*/ 0 h 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46"/>
              <a:gd name="T40" fmla="*/ 0 h 384"/>
              <a:gd name="T41" fmla="*/ 646 w 646"/>
              <a:gd name="T42" fmla="*/ 384 h 3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6" h="384">
                <a:moveTo>
                  <a:pt x="623" y="0"/>
                </a:moveTo>
                <a:lnTo>
                  <a:pt x="625" y="2"/>
                </a:lnTo>
                <a:lnTo>
                  <a:pt x="627" y="2"/>
                </a:lnTo>
                <a:lnTo>
                  <a:pt x="631" y="4"/>
                </a:lnTo>
                <a:lnTo>
                  <a:pt x="635" y="6"/>
                </a:lnTo>
                <a:lnTo>
                  <a:pt x="638" y="9"/>
                </a:lnTo>
                <a:lnTo>
                  <a:pt x="642" y="13"/>
                </a:lnTo>
                <a:lnTo>
                  <a:pt x="644" y="17"/>
                </a:lnTo>
                <a:lnTo>
                  <a:pt x="646" y="22"/>
                </a:lnTo>
                <a:lnTo>
                  <a:pt x="646" y="30"/>
                </a:lnTo>
                <a:lnTo>
                  <a:pt x="19" y="384"/>
                </a:lnTo>
                <a:lnTo>
                  <a:pt x="0" y="358"/>
                </a:lnTo>
                <a:lnTo>
                  <a:pt x="623" y="0"/>
                </a:lnTo>
                <a:close/>
              </a:path>
            </a:pathLst>
          </a:custGeom>
          <a:solidFill>
            <a:srgbClr val="FFAAAA"/>
          </a:solidFill>
          <a:ln w="0">
            <a:solidFill>
              <a:srgbClr val="FFAAA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1" name="Freeform 165"/>
          <p:cNvSpPr>
            <a:spLocks/>
          </p:cNvSpPr>
          <p:nvPr/>
        </p:nvSpPr>
        <p:spPr bwMode="auto">
          <a:xfrm>
            <a:off x="6681839" y="3453186"/>
            <a:ext cx="1193140" cy="675829"/>
          </a:xfrm>
          <a:custGeom>
            <a:avLst/>
            <a:gdLst>
              <a:gd name="T0" fmla="*/ 619 w 638"/>
              <a:gd name="T1" fmla="*/ 0 h 376"/>
              <a:gd name="T2" fmla="*/ 621 w 638"/>
              <a:gd name="T3" fmla="*/ 0 h 376"/>
              <a:gd name="T4" fmla="*/ 623 w 638"/>
              <a:gd name="T5" fmla="*/ 2 h 376"/>
              <a:gd name="T6" fmla="*/ 627 w 638"/>
              <a:gd name="T7" fmla="*/ 6 h 376"/>
              <a:gd name="T8" fmla="*/ 632 w 638"/>
              <a:gd name="T9" fmla="*/ 9 h 376"/>
              <a:gd name="T10" fmla="*/ 634 w 638"/>
              <a:gd name="T11" fmla="*/ 13 h 376"/>
              <a:gd name="T12" fmla="*/ 638 w 638"/>
              <a:gd name="T13" fmla="*/ 17 h 376"/>
              <a:gd name="T14" fmla="*/ 638 w 638"/>
              <a:gd name="T15" fmla="*/ 22 h 376"/>
              <a:gd name="T16" fmla="*/ 13 w 638"/>
              <a:gd name="T17" fmla="*/ 376 h 376"/>
              <a:gd name="T18" fmla="*/ 0 w 638"/>
              <a:gd name="T19" fmla="*/ 356 h 376"/>
              <a:gd name="T20" fmla="*/ 619 w 638"/>
              <a:gd name="T21" fmla="*/ 0 h 3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8"/>
              <a:gd name="T34" fmla="*/ 0 h 376"/>
              <a:gd name="T35" fmla="*/ 638 w 638"/>
              <a:gd name="T36" fmla="*/ 376 h 3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8" h="376">
                <a:moveTo>
                  <a:pt x="619" y="0"/>
                </a:moveTo>
                <a:lnTo>
                  <a:pt x="621" y="0"/>
                </a:lnTo>
                <a:lnTo>
                  <a:pt x="623" y="2"/>
                </a:lnTo>
                <a:lnTo>
                  <a:pt x="627" y="6"/>
                </a:lnTo>
                <a:lnTo>
                  <a:pt x="632" y="9"/>
                </a:lnTo>
                <a:lnTo>
                  <a:pt x="634" y="13"/>
                </a:lnTo>
                <a:lnTo>
                  <a:pt x="638" y="17"/>
                </a:lnTo>
                <a:lnTo>
                  <a:pt x="638" y="22"/>
                </a:lnTo>
                <a:lnTo>
                  <a:pt x="13" y="376"/>
                </a:lnTo>
                <a:lnTo>
                  <a:pt x="0" y="356"/>
                </a:lnTo>
                <a:lnTo>
                  <a:pt x="619" y="0"/>
                </a:lnTo>
                <a:close/>
              </a:path>
            </a:pathLst>
          </a:custGeom>
          <a:solidFill>
            <a:srgbClr val="FFD5D5"/>
          </a:solidFill>
          <a:ln w="0">
            <a:solidFill>
              <a:srgbClr val="FFD5D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2" name="Freeform 166"/>
          <p:cNvSpPr>
            <a:spLocks/>
          </p:cNvSpPr>
          <p:nvPr/>
        </p:nvSpPr>
        <p:spPr bwMode="auto">
          <a:xfrm>
            <a:off x="6691190" y="3453185"/>
            <a:ext cx="1183790" cy="666842"/>
          </a:xfrm>
          <a:custGeom>
            <a:avLst/>
            <a:gdLst>
              <a:gd name="T0" fmla="*/ 633 w 633"/>
              <a:gd name="T1" fmla="*/ 17 h 371"/>
              <a:gd name="T2" fmla="*/ 8 w 633"/>
              <a:gd name="T3" fmla="*/ 371 h 371"/>
              <a:gd name="T4" fmla="*/ 0 w 633"/>
              <a:gd name="T5" fmla="*/ 356 h 371"/>
              <a:gd name="T6" fmla="*/ 620 w 633"/>
              <a:gd name="T7" fmla="*/ 0 h 371"/>
              <a:gd name="T8" fmla="*/ 633 w 633"/>
              <a:gd name="T9" fmla="*/ 17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3"/>
              <a:gd name="T16" fmla="*/ 0 h 371"/>
              <a:gd name="T17" fmla="*/ 633 w 633"/>
              <a:gd name="T18" fmla="*/ 371 h 3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3" h="371">
                <a:moveTo>
                  <a:pt x="633" y="17"/>
                </a:moveTo>
                <a:lnTo>
                  <a:pt x="8" y="371"/>
                </a:lnTo>
                <a:lnTo>
                  <a:pt x="0" y="356"/>
                </a:lnTo>
                <a:lnTo>
                  <a:pt x="620" y="0"/>
                </a:lnTo>
                <a:lnTo>
                  <a:pt x="633" y="1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3" name="Freeform 167"/>
          <p:cNvSpPr>
            <a:spLocks/>
          </p:cNvSpPr>
          <p:nvPr/>
        </p:nvSpPr>
        <p:spPr bwMode="auto">
          <a:xfrm>
            <a:off x="6593943" y="4082282"/>
            <a:ext cx="121558" cy="120427"/>
          </a:xfrm>
          <a:custGeom>
            <a:avLst/>
            <a:gdLst>
              <a:gd name="T0" fmla="*/ 47 w 65"/>
              <a:gd name="T1" fmla="*/ 65 h 67"/>
              <a:gd name="T2" fmla="*/ 60 w 65"/>
              <a:gd name="T3" fmla="*/ 54 h 67"/>
              <a:gd name="T4" fmla="*/ 65 w 65"/>
              <a:gd name="T5" fmla="*/ 38 h 67"/>
              <a:gd name="T6" fmla="*/ 62 w 65"/>
              <a:gd name="T7" fmla="*/ 21 h 67"/>
              <a:gd name="T8" fmla="*/ 51 w 65"/>
              <a:gd name="T9" fmla="*/ 6 h 67"/>
              <a:gd name="T10" fmla="*/ 36 w 65"/>
              <a:gd name="T11" fmla="*/ 0 h 67"/>
              <a:gd name="T12" fmla="*/ 19 w 65"/>
              <a:gd name="T13" fmla="*/ 2 h 67"/>
              <a:gd name="T14" fmla="*/ 6 w 65"/>
              <a:gd name="T15" fmla="*/ 13 h 67"/>
              <a:gd name="T16" fmla="*/ 0 w 65"/>
              <a:gd name="T17" fmla="*/ 28 h 67"/>
              <a:gd name="T18" fmla="*/ 4 w 65"/>
              <a:gd name="T19" fmla="*/ 47 h 67"/>
              <a:gd name="T20" fmla="*/ 15 w 65"/>
              <a:gd name="T21" fmla="*/ 60 h 67"/>
              <a:gd name="T22" fmla="*/ 30 w 65"/>
              <a:gd name="T23" fmla="*/ 67 h 67"/>
              <a:gd name="T24" fmla="*/ 47 w 65"/>
              <a:gd name="T25" fmla="*/ 65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7"/>
              <a:gd name="T41" fmla="*/ 65 w 6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7">
                <a:moveTo>
                  <a:pt x="47" y="65"/>
                </a:moveTo>
                <a:lnTo>
                  <a:pt x="60" y="54"/>
                </a:lnTo>
                <a:lnTo>
                  <a:pt x="65" y="38"/>
                </a:lnTo>
                <a:lnTo>
                  <a:pt x="62" y="21"/>
                </a:lnTo>
                <a:lnTo>
                  <a:pt x="51" y="6"/>
                </a:lnTo>
                <a:lnTo>
                  <a:pt x="36" y="0"/>
                </a:lnTo>
                <a:lnTo>
                  <a:pt x="19" y="2"/>
                </a:lnTo>
                <a:lnTo>
                  <a:pt x="6" y="13"/>
                </a:lnTo>
                <a:lnTo>
                  <a:pt x="0" y="28"/>
                </a:lnTo>
                <a:lnTo>
                  <a:pt x="4" y="47"/>
                </a:lnTo>
                <a:lnTo>
                  <a:pt x="15" y="60"/>
                </a:lnTo>
                <a:lnTo>
                  <a:pt x="30" y="67"/>
                </a:lnTo>
                <a:lnTo>
                  <a:pt x="47" y="65"/>
                </a:lnTo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4" name="Freeform 168"/>
          <p:cNvSpPr>
            <a:spLocks/>
          </p:cNvSpPr>
          <p:nvPr/>
        </p:nvSpPr>
        <p:spPr bwMode="auto">
          <a:xfrm>
            <a:off x="6593943" y="4082282"/>
            <a:ext cx="121558" cy="120427"/>
          </a:xfrm>
          <a:custGeom>
            <a:avLst/>
            <a:gdLst>
              <a:gd name="T0" fmla="*/ 47 w 65"/>
              <a:gd name="T1" fmla="*/ 65 h 67"/>
              <a:gd name="T2" fmla="*/ 60 w 65"/>
              <a:gd name="T3" fmla="*/ 54 h 67"/>
              <a:gd name="T4" fmla="*/ 65 w 65"/>
              <a:gd name="T5" fmla="*/ 38 h 67"/>
              <a:gd name="T6" fmla="*/ 62 w 65"/>
              <a:gd name="T7" fmla="*/ 21 h 67"/>
              <a:gd name="T8" fmla="*/ 51 w 65"/>
              <a:gd name="T9" fmla="*/ 6 h 67"/>
              <a:gd name="T10" fmla="*/ 36 w 65"/>
              <a:gd name="T11" fmla="*/ 0 h 67"/>
              <a:gd name="T12" fmla="*/ 19 w 65"/>
              <a:gd name="T13" fmla="*/ 2 h 67"/>
              <a:gd name="T14" fmla="*/ 6 w 65"/>
              <a:gd name="T15" fmla="*/ 13 h 67"/>
              <a:gd name="T16" fmla="*/ 0 w 65"/>
              <a:gd name="T17" fmla="*/ 28 h 67"/>
              <a:gd name="T18" fmla="*/ 4 w 65"/>
              <a:gd name="T19" fmla="*/ 47 h 67"/>
              <a:gd name="T20" fmla="*/ 15 w 65"/>
              <a:gd name="T21" fmla="*/ 60 h 67"/>
              <a:gd name="T22" fmla="*/ 30 w 65"/>
              <a:gd name="T23" fmla="*/ 67 h 67"/>
              <a:gd name="T24" fmla="*/ 47 w 65"/>
              <a:gd name="T25" fmla="*/ 65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7"/>
              <a:gd name="T41" fmla="*/ 65 w 6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7">
                <a:moveTo>
                  <a:pt x="47" y="65"/>
                </a:moveTo>
                <a:lnTo>
                  <a:pt x="60" y="54"/>
                </a:lnTo>
                <a:lnTo>
                  <a:pt x="65" y="38"/>
                </a:lnTo>
                <a:lnTo>
                  <a:pt x="62" y="21"/>
                </a:lnTo>
                <a:lnTo>
                  <a:pt x="51" y="6"/>
                </a:lnTo>
                <a:lnTo>
                  <a:pt x="36" y="0"/>
                </a:lnTo>
                <a:lnTo>
                  <a:pt x="19" y="2"/>
                </a:lnTo>
                <a:lnTo>
                  <a:pt x="6" y="13"/>
                </a:lnTo>
                <a:lnTo>
                  <a:pt x="0" y="28"/>
                </a:lnTo>
                <a:lnTo>
                  <a:pt x="4" y="47"/>
                </a:lnTo>
                <a:lnTo>
                  <a:pt x="15" y="60"/>
                </a:lnTo>
                <a:lnTo>
                  <a:pt x="30" y="67"/>
                </a:lnTo>
                <a:lnTo>
                  <a:pt x="47" y="65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6" name="Freeform 175"/>
          <p:cNvSpPr>
            <a:spLocks/>
          </p:cNvSpPr>
          <p:nvPr/>
        </p:nvSpPr>
        <p:spPr bwMode="auto">
          <a:xfrm>
            <a:off x="4254417" y="3553840"/>
            <a:ext cx="2006645" cy="846584"/>
          </a:xfrm>
          <a:custGeom>
            <a:avLst/>
            <a:gdLst>
              <a:gd name="T0" fmla="*/ 1073 w 1073"/>
              <a:gd name="T1" fmla="*/ 456 h 471"/>
              <a:gd name="T2" fmla="*/ 981 w 1073"/>
              <a:gd name="T3" fmla="*/ 294 h 471"/>
              <a:gd name="T4" fmla="*/ 977 w 1073"/>
              <a:gd name="T5" fmla="*/ 296 h 471"/>
              <a:gd name="T6" fmla="*/ 966 w 1073"/>
              <a:gd name="T7" fmla="*/ 304 h 471"/>
              <a:gd name="T8" fmla="*/ 949 w 1073"/>
              <a:gd name="T9" fmla="*/ 315 h 471"/>
              <a:gd name="T10" fmla="*/ 925 w 1073"/>
              <a:gd name="T11" fmla="*/ 330 h 471"/>
              <a:gd name="T12" fmla="*/ 897 w 1073"/>
              <a:gd name="T13" fmla="*/ 346 h 471"/>
              <a:gd name="T14" fmla="*/ 866 w 1073"/>
              <a:gd name="T15" fmla="*/ 365 h 471"/>
              <a:gd name="T16" fmla="*/ 829 w 1073"/>
              <a:gd name="T17" fmla="*/ 383 h 471"/>
              <a:gd name="T18" fmla="*/ 790 w 1073"/>
              <a:gd name="T19" fmla="*/ 402 h 471"/>
              <a:gd name="T20" fmla="*/ 749 w 1073"/>
              <a:gd name="T21" fmla="*/ 421 h 471"/>
              <a:gd name="T22" fmla="*/ 708 w 1073"/>
              <a:gd name="T23" fmla="*/ 435 h 471"/>
              <a:gd name="T24" fmla="*/ 665 w 1073"/>
              <a:gd name="T25" fmla="*/ 448 h 471"/>
              <a:gd name="T26" fmla="*/ 662 w 1073"/>
              <a:gd name="T27" fmla="*/ 450 h 471"/>
              <a:gd name="T28" fmla="*/ 653 w 1073"/>
              <a:gd name="T29" fmla="*/ 452 h 471"/>
              <a:gd name="T30" fmla="*/ 638 w 1073"/>
              <a:gd name="T31" fmla="*/ 456 h 471"/>
              <a:gd name="T32" fmla="*/ 615 w 1073"/>
              <a:gd name="T33" fmla="*/ 461 h 471"/>
              <a:gd name="T34" fmla="*/ 586 w 1073"/>
              <a:gd name="T35" fmla="*/ 465 h 471"/>
              <a:gd name="T36" fmla="*/ 549 w 1073"/>
              <a:gd name="T37" fmla="*/ 469 h 471"/>
              <a:gd name="T38" fmla="*/ 502 w 1073"/>
              <a:gd name="T39" fmla="*/ 471 h 471"/>
              <a:gd name="T40" fmla="*/ 447 w 1073"/>
              <a:gd name="T41" fmla="*/ 471 h 471"/>
              <a:gd name="T42" fmla="*/ 380 w 1073"/>
              <a:gd name="T43" fmla="*/ 469 h 471"/>
              <a:gd name="T44" fmla="*/ 304 w 1073"/>
              <a:gd name="T45" fmla="*/ 463 h 471"/>
              <a:gd name="T46" fmla="*/ 298 w 1073"/>
              <a:gd name="T47" fmla="*/ 463 h 471"/>
              <a:gd name="T48" fmla="*/ 280 w 1073"/>
              <a:gd name="T49" fmla="*/ 459 h 471"/>
              <a:gd name="T50" fmla="*/ 254 w 1073"/>
              <a:gd name="T51" fmla="*/ 454 h 471"/>
              <a:gd name="T52" fmla="*/ 222 w 1073"/>
              <a:gd name="T53" fmla="*/ 446 h 471"/>
              <a:gd name="T54" fmla="*/ 185 w 1073"/>
              <a:gd name="T55" fmla="*/ 433 h 471"/>
              <a:gd name="T56" fmla="*/ 146 w 1073"/>
              <a:gd name="T57" fmla="*/ 417 h 471"/>
              <a:gd name="T58" fmla="*/ 107 w 1073"/>
              <a:gd name="T59" fmla="*/ 395 h 471"/>
              <a:gd name="T60" fmla="*/ 70 w 1073"/>
              <a:gd name="T61" fmla="*/ 367 h 471"/>
              <a:gd name="T62" fmla="*/ 39 w 1073"/>
              <a:gd name="T63" fmla="*/ 333 h 471"/>
              <a:gd name="T64" fmla="*/ 37 w 1073"/>
              <a:gd name="T65" fmla="*/ 330 h 471"/>
              <a:gd name="T66" fmla="*/ 31 w 1073"/>
              <a:gd name="T67" fmla="*/ 322 h 471"/>
              <a:gd name="T68" fmla="*/ 22 w 1073"/>
              <a:gd name="T69" fmla="*/ 307 h 471"/>
              <a:gd name="T70" fmla="*/ 15 w 1073"/>
              <a:gd name="T71" fmla="*/ 291 h 471"/>
              <a:gd name="T72" fmla="*/ 5 w 1073"/>
              <a:gd name="T73" fmla="*/ 268 h 471"/>
              <a:gd name="T74" fmla="*/ 2 w 1073"/>
              <a:gd name="T75" fmla="*/ 244 h 471"/>
              <a:gd name="T76" fmla="*/ 0 w 1073"/>
              <a:gd name="T77" fmla="*/ 215 h 471"/>
              <a:gd name="T78" fmla="*/ 4 w 1073"/>
              <a:gd name="T79" fmla="*/ 185 h 471"/>
              <a:gd name="T80" fmla="*/ 16 w 1073"/>
              <a:gd name="T81" fmla="*/ 154 h 471"/>
              <a:gd name="T82" fmla="*/ 37 w 1073"/>
              <a:gd name="T83" fmla="*/ 118 h 471"/>
              <a:gd name="T84" fmla="*/ 68 w 1073"/>
              <a:gd name="T85" fmla="*/ 85 h 471"/>
              <a:gd name="T86" fmla="*/ 70 w 1073"/>
              <a:gd name="T87" fmla="*/ 81 h 471"/>
              <a:gd name="T88" fmla="*/ 80 w 1073"/>
              <a:gd name="T89" fmla="*/ 72 h 471"/>
              <a:gd name="T90" fmla="*/ 93 w 1073"/>
              <a:gd name="T91" fmla="*/ 61 h 471"/>
              <a:gd name="T92" fmla="*/ 115 w 1073"/>
              <a:gd name="T93" fmla="*/ 42 h 471"/>
              <a:gd name="T94" fmla="*/ 144 w 1073"/>
              <a:gd name="T95" fmla="*/ 24 h 471"/>
              <a:gd name="T96" fmla="*/ 182 w 1073"/>
              <a:gd name="T97" fmla="*/ 0 h 471"/>
              <a:gd name="T98" fmla="*/ 328 w 1073"/>
              <a:gd name="T99" fmla="*/ 141 h 471"/>
              <a:gd name="T100" fmla="*/ 137 w 1073"/>
              <a:gd name="T101" fmla="*/ 259 h 47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73"/>
              <a:gd name="T154" fmla="*/ 0 h 471"/>
              <a:gd name="T155" fmla="*/ 1073 w 1073"/>
              <a:gd name="T156" fmla="*/ 471 h 47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73" h="471">
                <a:moveTo>
                  <a:pt x="1073" y="456"/>
                </a:moveTo>
                <a:lnTo>
                  <a:pt x="981" y="294"/>
                </a:lnTo>
                <a:lnTo>
                  <a:pt x="977" y="296"/>
                </a:lnTo>
                <a:lnTo>
                  <a:pt x="966" y="304"/>
                </a:lnTo>
                <a:lnTo>
                  <a:pt x="949" y="315"/>
                </a:lnTo>
                <a:lnTo>
                  <a:pt x="925" y="330"/>
                </a:lnTo>
                <a:lnTo>
                  <a:pt x="897" y="346"/>
                </a:lnTo>
                <a:lnTo>
                  <a:pt x="866" y="365"/>
                </a:lnTo>
                <a:lnTo>
                  <a:pt x="829" y="383"/>
                </a:lnTo>
                <a:lnTo>
                  <a:pt x="790" y="402"/>
                </a:lnTo>
                <a:lnTo>
                  <a:pt x="749" y="421"/>
                </a:lnTo>
                <a:lnTo>
                  <a:pt x="708" y="435"/>
                </a:lnTo>
                <a:lnTo>
                  <a:pt x="665" y="448"/>
                </a:lnTo>
                <a:lnTo>
                  <a:pt x="662" y="450"/>
                </a:lnTo>
                <a:lnTo>
                  <a:pt x="653" y="452"/>
                </a:lnTo>
                <a:lnTo>
                  <a:pt x="638" y="456"/>
                </a:lnTo>
                <a:lnTo>
                  <a:pt x="615" y="461"/>
                </a:lnTo>
                <a:lnTo>
                  <a:pt x="586" y="465"/>
                </a:lnTo>
                <a:lnTo>
                  <a:pt x="549" y="469"/>
                </a:lnTo>
                <a:lnTo>
                  <a:pt x="502" y="471"/>
                </a:lnTo>
                <a:lnTo>
                  <a:pt x="447" y="471"/>
                </a:lnTo>
                <a:lnTo>
                  <a:pt x="380" y="469"/>
                </a:lnTo>
                <a:lnTo>
                  <a:pt x="304" y="463"/>
                </a:lnTo>
                <a:lnTo>
                  <a:pt x="298" y="463"/>
                </a:lnTo>
                <a:lnTo>
                  <a:pt x="280" y="459"/>
                </a:lnTo>
                <a:lnTo>
                  <a:pt x="254" y="454"/>
                </a:lnTo>
                <a:lnTo>
                  <a:pt x="222" y="446"/>
                </a:lnTo>
                <a:lnTo>
                  <a:pt x="185" y="433"/>
                </a:lnTo>
                <a:lnTo>
                  <a:pt x="146" y="417"/>
                </a:lnTo>
                <a:lnTo>
                  <a:pt x="107" y="395"/>
                </a:lnTo>
                <a:lnTo>
                  <a:pt x="70" y="367"/>
                </a:lnTo>
                <a:lnTo>
                  <a:pt x="39" y="333"/>
                </a:lnTo>
                <a:lnTo>
                  <a:pt x="37" y="330"/>
                </a:lnTo>
                <a:lnTo>
                  <a:pt x="31" y="322"/>
                </a:lnTo>
                <a:lnTo>
                  <a:pt x="22" y="307"/>
                </a:lnTo>
                <a:lnTo>
                  <a:pt x="15" y="291"/>
                </a:lnTo>
                <a:lnTo>
                  <a:pt x="5" y="268"/>
                </a:lnTo>
                <a:lnTo>
                  <a:pt x="2" y="244"/>
                </a:lnTo>
                <a:lnTo>
                  <a:pt x="0" y="215"/>
                </a:lnTo>
                <a:lnTo>
                  <a:pt x="4" y="185"/>
                </a:lnTo>
                <a:lnTo>
                  <a:pt x="16" y="154"/>
                </a:lnTo>
                <a:lnTo>
                  <a:pt x="37" y="118"/>
                </a:lnTo>
                <a:lnTo>
                  <a:pt x="68" y="85"/>
                </a:lnTo>
                <a:lnTo>
                  <a:pt x="70" y="81"/>
                </a:lnTo>
                <a:lnTo>
                  <a:pt x="80" y="72"/>
                </a:lnTo>
                <a:lnTo>
                  <a:pt x="93" y="61"/>
                </a:lnTo>
                <a:lnTo>
                  <a:pt x="115" y="42"/>
                </a:lnTo>
                <a:lnTo>
                  <a:pt x="144" y="24"/>
                </a:lnTo>
                <a:lnTo>
                  <a:pt x="182" y="0"/>
                </a:lnTo>
                <a:lnTo>
                  <a:pt x="328" y="141"/>
                </a:lnTo>
                <a:lnTo>
                  <a:pt x="137" y="259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67" name="Freeform 176"/>
          <p:cNvSpPr>
            <a:spLocks/>
          </p:cNvSpPr>
          <p:nvPr/>
        </p:nvSpPr>
        <p:spPr bwMode="auto">
          <a:xfrm>
            <a:off x="5814101" y="4155975"/>
            <a:ext cx="84156" cy="104250"/>
          </a:xfrm>
          <a:custGeom>
            <a:avLst/>
            <a:gdLst>
              <a:gd name="T0" fmla="*/ 45 w 45"/>
              <a:gd name="T1" fmla="*/ 0 h 58"/>
              <a:gd name="T2" fmla="*/ 0 w 45"/>
              <a:gd name="T3" fmla="*/ 24 h 58"/>
              <a:gd name="T4" fmla="*/ 0 w 45"/>
              <a:gd name="T5" fmla="*/ 58 h 58"/>
              <a:gd name="T6" fmla="*/ 45 w 45"/>
              <a:gd name="T7" fmla="*/ 34 h 58"/>
              <a:gd name="T8" fmla="*/ 45 w 4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8"/>
              <a:gd name="T17" fmla="*/ 45 w 4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8">
                <a:moveTo>
                  <a:pt x="45" y="0"/>
                </a:moveTo>
                <a:lnTo>
                  <a:pt x="0" y="24"/>
                </a:lnTo>
                <a:lnTo>
                  <a:pt x="0" y="58"/>
                </a:lnTo>
                <a:lnTo>
                  <a:pt x="45" y="34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8" name="Freeform 177"/>
          <p:cNvSpPr>
            <a:spLocks/>
          </p:cNvSpPr>
          <p:nvPr/>
        </p:nvSpPr>
        <p:spPr bwMode="auto">
          <a:xfrm>
            <a:off x="5814101" y="4155975"/>
            <a:ext cx="84156" cy="104250"/>
          </a:xfrm>
          <a:custGeom>
            <a:avLst/>
            <a:gdLst>
              <a:gd name="T0" fmla="*/ 45 w 45"/>
              <a:gd name="T1" fmla="*/ 0 h 58"/>
              <a:gd name="T2" fmla="*/ 0 w 45"/>
              <a:gd name="T3" fmla="*/ 24 h 58"/>
              <a:gd name="T4" fmla="*/ 0 w 45"/>
              <a:gd name="T5" fmla="*/ 58 h 58"/>
              <a:gd name="T6" fmla="*/ 45 w 45"/>
              <a:gd name="T7" fmla="*/ 34 h 58"/>
              <a:gd name="T8" fmla="*/ 45 w 4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8"/>
              <a:gd name="T17" fmla="*/ 45 w 4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8">
                <a:moveTo>
                  <a:pt x="45" y="0"/>
                </a:moveTo>
                <a:lnTo>
                  <a:pt x="0" y="24"/>
                </a:lnTo>
                <a:lnTo>
                  <a:pt x="0" y="58"/>
                </a:lnTo>
                <a:lnTo>
                  <a:pt x="45" y="34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9" name="Freeform 178"/>
          <p:cNvSpPr>
            <a:spLocks/>
          </p:cNvSpPr>
          <p:nvPr/>
        </p:nvSpPr>
        <p:spPr bwMode="auto">
          <a:xfrm>
            <a:off x="6459295" y="2137475"/>
            <a:ext cx="1944931" cy="1315710"/>
          </a:xfrm>
          <a:custGeom>
            <a:avLst/>
            <a:gdLst>
              <a:gd name="T0" fmla="*/ 0 w 1040"/>
              <a:gd name="T1" fmla="*/ 420 h 732"/>
              <a:gd name="T2" fmla="*/ 72 w 1040"/>
              <a:gd name="T3" fmla="*/ 166 h 732"/>
              <a:gd name="T4" fmla="*/ 78 w 1040"/>
              <a:gd name="T5" fmla="*/ 165 h 732"/>
              <a:gd name="T6" fmla="*/ 89 w 1040"/>
              <a:gd name="T7" fmla="*/ 155 h 732"/>
              <a:gd name="T8" fmla="*/ 110 w 1040"/>
              <a:gd name="T9" fmla="*/ 144 h 732"/>
              <a:gd name="T10" fmla="*/ 136 w 1040"/>
              <a:gd name="T11" fmla="*/ 129 h 732"/>
              <a:gd name="T12" fmla="*/ 167 w 1040"/>
              <a:gd name="T13" fmla="*/ 113 h 732"/>
              <a:gd name="T14" fmla="*/ 206 w 1040"/>
              <a:gd name="T15" fmla="*/ 92 h 732"/>
              <a:gd name="T16" fmla="*/ 247 w 1040"/>
              <a:gd name="T17" fmla="*/ 74 h 732"/>
              <a:gd name="T18" fmla="*/ 295 w 1040"/>
              <a:gd name="T19" fmla="*/ 55 h 732"/>
              <a:gd name="T20" fmla="*/ 345 w 1040"/>
              <a:gd name="T21" fmla="*/ 37 h 732"/>
              <a:gd name="T22" fmla="*/ 397 w 1040"/>
              <a:gd name="T23" fmla="*/ 22 h 732"/>
              <a:gd name="T24" fmla="*/ 453 w 1040"/>
              <a:gd name="T25" fmla="*/ 11 h 732"/>
              <a:gd name="T26" fmla="*/ 510 w 1040"/>
              <a:gd name="T27" fmla="*/ 3 h 732"/>
              <a:gd name="T28" fmla="*/ 568 w 1040"/>
              <a:gd name="T29" fmla="*/ 0 h 732"/>
              <a:gd name="T30" fmla="*/ 575 w 1040"/>
              <a:gd name="T31" fmla="*/ 0 h 732"/>
              <a:gd name="T32" fmla="*/ 592 w 1040"/>
              <a:gd name="T33" fmla="*/ 0 h 732"/>
              <a:gd name="T34" fmla="*/ 619 w 1040"/>
              <a:gd name="T35" fmla="*/ 1 h 732"/>
              <a:gd name="T36" fmla="*/ 655 w 1040"/>
              <a:gd name="T37" fmla="*/ 3 h 732"/>
              <a:gd name="T38" fmla="*/ 696 w 1040"/>
              <a:gd name="T39" fmla="*/ 7 h 732"/>
              <a:gd name="T40" fmla="*/ 740 w 1040"/>
              <a:gd name="T41" fmla="*/ 14 h 732"/>
              <a:gd name="T42" fmla="*/ 788 w 1040"/>
              <a:gd name="T43" fmla="*/ 22 h 732"/>
              <a:gd name="T44" fmla="*/ 836 w 1040"/>
              <a:gd name="T45" fmla="*/ 35 h 732"/>
              <a:gd name="T46" fmla="*/ 883 w 1040"/>
              <a:gd name="T47" fmla="*/ 51 h 732"/>
              <a:gd name="T48" fmla="*/ 927 w 1040"/>
              <a:gd name="T49" fmla="*/ 72 h 732"/>
              <a:gd name="T50" fmla="*/ 966 w 1040"/>
              <a:gd name="T51" fmla="*/ 98 h 732"/>
              <a:gd name="T52" fmla="*/ 998 w 1040"/>
              <a:gd name="T53" fmla="*/ 127 h 732"/>
              <a:gd name="T54" fmla="*/ 1001 w 1040"/>
              <a:gd name="T55" fmla="*/ 131 h 732"/>
              <a:gd name="T56" fmla="*/ 1009 w 1040"/>
              <a:gd name="T57" fmla="*/ 142 h 732"/>
              <a:gd name="T58" fmla="*/ 1018 w 1040"/>
              <a:gd name="T59" fmla="*/ 159 h 732"/>
              <a:gd name="T60" fmla="*/ 1027 w 1040"/>
              <a:gd name="T61" fmla="*/ 179 h 732"/>
              <a:gd name="T62" fmla="*/ 1037 w 1040"/>
              <a:gd name="T63" fmla="*/ 207 h 732"/>
              <a:gd name="T64" fmla="*/ 1040 w 1040"/>
              <a:gd name="T65" fmla="*/ 239 h 732"/>
              <a:gd name="T66" fmla="*/ 1040 w 1040"/>
              <a:gd name="T67" fmla="*/ 274 h 732"/>
              <a:gd name="T68" fmla="*/ 1031 w 1040"/>
              <a:gd name="T69" fmla="*/ 311 h 732"/>
              <a:gd name="T70" fmla="*/ 1013 w 1040"/>
              <a:gd name="T71" fmla="*/ 352 h 732"/>
              <a:gd name="T72" fmla="*/ 1011 w 1040"/>
              <a:gd name="T73" fmla="*/ 356 h 732"/>
              <a:gd name="T74" fmla="*/ 1003 w 1040"/>
              <a:gd name="T75" fmla="*/ 365 h 732"/>
              <a:gd name="T76" fmla="*/ 990 w 1040"/>
              <a:gd name="T77" fmla="*/ 378 h 732"/>
              <a:gd name="T78" fmla="*/ 976 w 1040"/>
              <a:gd name="T79" fmla="*/ 394 h 732"/>
              <a:gd name="T80" fmla="*/ 955 w 1040"/>
              <a:gd name="T81" fmla="*/ 413 h 732"/>
              <a:gd name="T82" fmla="*/ 933 w 1040"/>
              <a:gd name="T83" fmla="*/ 430 h 732"/>
              <a:gd name="T84" fmla="*/ 907 w 1040"/>
              <a:gd name="T85" fmla="*/ 448 h 732"/>
              <a:gd name="T86" fmla="*/ 877 w 1040"/>
              <a:gd name="T87" fmla="*/ 463 h 732"/>
              <a:gd name="T88" fmla="*/ 759 w 1040"/>
              <a:gd name="T89" fmla="*/ 732 h 7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40"/>
              <a:gd name="T136" fmla="*/ 0 h 732"/>
              <a:gd name="T137" fmla="*/ 1040 w 1040"/>
              <a:gd name="T138" fmla="*/ 732 h 7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40" h="732">
                <a:moveTo>
                  <a:pt x="0" y="420"/>
                </a:moveTo>
                <a:lnTo>
                  <a:pt x="72" y="166"/>
                </a:lnTo>
                <a:lnTo>
                  <a:pt x="78" y="165"/>
                </a:lnTo>
                <a:lnTo>
                  <a:pt x="89" y="155"/>
                </a:lnTo>
                <a:lnTo>
                  <a:pt x="110" y="144"/>
                </a:lnTo>
                <a:lnTo>
                  <a:pt x="136" y="129"/>
                </a:lnTo>
                <a:lnTo>
                  <a:pt x="167" y="113"/>
                </a:lnTo>
                <a:lnTo>
                  <a:pt x="206" y="92"/>
                </a:lnTo>
                <a:lnTo>
                  <a:pt x="247" y="74"/>
                </a:lnTo>
                <a:lnTo>
                  <a:pt x="295" y="55"/>
                </a:lnTo>
                <a:lnTo>
                  <a:pt x="345" y="37"/>
                </a:lnTo>
                <a:lnTo>
                  <a:pt x="397" y="22"/>
                </a:lnTo>
                <a:lnTo>
                  <a:pt x="453" y="11"/>
                </a:lnTo>
                <a:lnTo>
                  <a:pt x="510" y="3"/>
                </a:lnTo>
                <a:lnTo>
                  <a:pt x="568" y="0"/>
                </a:lnTo>
                <a:lnTo>
                  <a:pt x="575" y="0"/>
                </a:lnTo>
                <a:lnTo>
                  <a:pt x="592" y="0"/>
                </a:lnTo>
                <a:lnTo>
                  <a:pt x="619" y="1"/>
                </a:lnTo>
                <a:lnTo>
                  <a:pt x="655" y="3"/>
                </a:lnTo>
                <a:lnTo>
                  <a:pt x="696" y="7"/>
                </a:lnTo>
                <a:lnTo>
                  <a:pt x="740" y="14"/>
                </a:lnTo>
                <a:lnTo>
                  <a:pt x="788" y="22"/>
                </a:lnTo>
                <a:lnTo>
                  <a:pt x="836" y="35"/>
                </a:lnTo>
                <a:lnTo>
                  <a:pt x="883" y="51"/>
                </a:lnTo>
                <a:lnTo>
                  <a:pt x="927" y="72"/>
                </a:lnTo>
                <a:lnTo>
                  <a:pt x="966" y="98"/>
                </a:lnTo>
                <a:lnTo>
                  <a:pt x="998" y="127"/>
                </a:lnTo>
                <a:lnTo>
                  <a:pt x="1001" y="131"/>
                </a:lnTo>
                <a:lnTo>
                  <a:pt x="1009" y="142"/>
                </a:lnTo>
                <a:lnTo>
                  <a:pt x="1018" y="159"/>
                </a:lnTo>
                <a:lnTo>
                  <a:pt x="1027" y="179"/>
                </a:lnTo>
                <a:lnTo>
                  <a:pt x="1037" y="207"/>
                </a:lnTo>
                <a:lnTo>
                  <a:pt x="1040" y="239"/>
                </a:lnTo>
                <a:lnTo>
                  <a:pt x="1040" y="274"/>
                </a:lnTo>
                <a:lnTo>
                  <a:pt x="1031" y="311"/>
                </a:lnTo>
                <a:lnTo>
                  <a:pt x="1013" y="352"/>
                </a:lnTo>
                <a:lnTo>
                  <a:pt x="1011" y="356"/>
                </a:lnTo>
                <a:lnTo>
                  <a:pt x="1003" y="365"/>
                </a:lnTo>
                <a:lnTo>
                  <a:pt x="990" y="378"/>
                </a:lnTo>
                <a:lnTo>
                  <a:pt x="976" y="394"/>
                </a:lnTo>
                <a:lnTo>
                  <a:pt x="955" y="413"/>
                </a:lnTo>
                <a:lnTo>
                  <a:pt x="933" y="430"/>
                </a:lnTo>
                <a:lnTo>
                  <a:pt x="907" y="448"/>
                </a:lnTo>
                <a:lnTo>
                  <a:pt x="877" y="463"/>
                </a:lnTo>
                <a:lnTo>
                  <a:pt x="759" y="732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0" name="Freeform 179"/>
          <p:cNvSpPr>
            <a:spLocks/>
          </p:cNvSpPr>
          <p:nvPr/>
        </p:nvSpPr>
        <p:spPr bwMode="auto">
          <a:xfrm>
            <a:off x="6455555" y="2239928"/>
            <a:ext cx="1948671" cy="1216852"/>
          </a:xfrm>
          <a:custGeom>
            <a:avLst/>
            <a:gdLst>
              <a:gd name="T0" fmla="*/ 0 w 1042"/>
              <a:gd name="T1" fmla="*/ 369 h 677"/>
              <a:gd name="T2" fmla="*/ 74 w 1042"/>
              <a:gd name="T3" fmla="*/ 167 h 677"/>
              <a:gd name="T4" fmla="*/ 80 w 1042"/>
              <a:gd name="T5" fmla="*/ 165 h 677"/>
              <a:gd name="T6" fmla="*/ 91 w 1042"/>
              <a:gd name="T7" fmla="*/ 156 h 677"/>
              <a:gd name="T8" fmla="*/ 112 w 1042"/>
              <a:gd name="T9" fmla="*/ 145 h 677"/>
              <a:gd name="T10" fmla="*/ 138 w 1042"/>
              <a:gd name="T11" fmla="*/ 130 h 677"/>
              <a:gd name="T12" fmla="*/ 169 w 1042"/>
              <a:gd name="T13" fmla="*/ 111 h 677"/>
              <a:gd name="T14" fmla="*/ 208 w 1042"/>
              <a:gd name="T15" fmla="*/ 93 h 677"/>
              <a:gd name="T16" fmla="*/ 249 w 1042"/>
              <a:gd name="T17" fmla="*/ 74 h 677"/>
              <a:gd name="T18" fmla="*/ 297 w 1042"/>
              <a:gd name="T19" fmla="*/ 56 h 677"/>
              <a:gd name="T20" fmla="*/ 347 w 1042"/>
              <a:gd name="T21" fmla="*/ 37 h 677"/>
              <a:gd name="T22" fmla="*/ 399 w 1042"/>
              <a:gd name="T23" fmla="*/ 22 h 677"/>
              <a:gd name="T24" fmla="*/ 455 w 1042"/>
              <a:gd name="T25" fmla="*/ 11 h 677"/>
              <a:gd name="T26" fmla="*/ 512 w 1042"/>
              <a:gd name="T27" fmla="*/ 2 h 677"/>
              <a:gd name="T28" fmla="*/ 570 w 1042"/>
              <a:gd name="T29" fmla="*/ 0 h 677"/>
              <a:gd name="T30" fmla="*/ 577 w 1042"/>
              <a:gd name="T31" fmla="*/ 0 h 677"/>
              <a:gd name="T32" fmla="*/ 594 w 1042"/>
              <a:gd name="T33" fmla="*/ 0 h 677"/>
              <a:gd name="T34" fmla="*/ 621 w 1042"/>
              <a:gd name="T35" fmla="*/ 2 h 677"/>
              <a:gd name="T36" fmla="*/ 657 w 1042"/>
              <a:gd name="T37" fmla="*/ 4 h 677"/>
              <a:gd name="T38" fmla="*/ 698 w 1042"/>
              <a:gd name="T39" fmla="*/ 7 h 677"/>
              <a:gd name="T40" fmla="*/ 742 w 1042"/>
              <a:gd name="T41" fmla="*/ 13 h 677"/>
              <a:gd name="T42" fmla="*/ 790 w 1042"/>
              <a:gd name="T43" fmla="*/ 22 h 677"/>
              <a:gd name="T44" fmla="*/ 838 w 1042"/>
              <a:gd name="T45" fmla="*/ 35 h 677"/>
              <a:gd name="T46" fmla="*/ 885 w 1042"/>
              <a:gd name="T47" fmla="*/ 52 h 677"/>
              <a:gd name="T48" fmla="*/ 929 w 1042"/>
              <a:gd name="T49" fmla="*/ 72 h 677"/>
              <a:gd name="T50" fmla="*/ 968 w 1042"/>
              <a:gd name="T51" fmla="*/ 98 h 677"/>
              <a:gd name="T52" fmla="*/ 1000 w 1042"/>
              <a:gd name="T53" fmla="*/ 128 h 677"/>
              <a:gd name="T54" fmla="*/ 1003 w 1042"/>
              <a:gd name="T55" fmla="*/ 132 h 677"/>
              <a:gd name="T56" fmla="*/ 1011 w 1042"/>
              <a:gd name="T57" fmla="*/ 143 h 677"/>
              <a:gd name="T58" fmla="*/ 1020 w 1042"/>
              <a:gd name="T59" fmla="*/ 158 h 677"/>
              <a:gd name="T60" fmla="*/ 1029 w 1042"/>
              <a:gd name="T61" fmla="*/ 180 h 677"/>
              <a:gd name="T62" fmla="*/ 1039 w 1042"/>
              <a:gd name="T63" fmla="*/ 208 h 677"/>
              <a:gd name="T64" fmla="*/ 1042 w 1042"/>
              <a:gd name="T65" fmla="*/ 237 h 677"/>
              <a:gd name="T66" fmla="*/ 1042 w 1042"/>
              <a:gd name="T67" fmla="*/ 273 h 677"/>
              <a:gd name="T68" fmla="*/ 1033 w 1042"/>
              <a:gd name="T69" fmla="*/ 312 h 677"/>
              <a:gd name="T70" fmla="*/ 1015 w 1042"/>
              <a:gd name="T71" fmla="*/ 352 h 677"/>
              <a:gd name="T72" fmla="*/ 1013 w 1042"/>
              <a:gd name="T73" fmla="*/ 356 h 677"/>
              <a:gd name="T74" fmla="*/ 1005 w 1042"/>
              <a:gd name="T75" fmla="*/ 365 h 677"/>
              <a:gd name="T76" fmla="*/ 992 w 1042"/>
              <a:gd name="T77" fmla="*/ 378 h 677"/>
              <a:gd name="T78" fmla="*/ 978 w 1042"/>
              <a:gd name="T79" fmla="*/ 395 h 677"/>
              <a:gd name="T80" fmla="*/ 957 w 1042"/>
              <a:gd name="T81" fmla="*/ 412 h 677"/>
              <a:gd name="T82" fmla="*/ 935 w 1042"/>
              <a:gd name="T83" fmla="*/ 430 h 677"/>
              <a:gd name="T84" fmla="*/ 909 w 1042"/>
              <a:gd name="T85" fmla="*/ 447 h 677"/>
              <a:gd name="T86" fmla="*/ 879 w 1042"/>
              <a:gd name="T87" fmla="*/ 462 h 677"/>
              <a:gd name="T88" fmla="*/ 766 w 1042"/>
              <a:gd name="T89" fmla="*/ 677 h 67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42"/>
              <a:gd name="T136" fmla="*/ 0 h 677"/>
              <a:gd name="T137" fmla="*/ 1042 w 1042"/>
              <a:gd name="T138" fmla="*/ 677 h 67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42" h="677">
                <a:moveTo>
                  <a:pt x="0" y="369"/>
                </a:moveTo>
                <a:lnTo>
                  <a:pt x="74" y="167"/>
                </a:lnTo>
                <a:lnTo>
                  <a:pt x="80" y="165"/>
                </a:lnTo>
                <a:lnTo>
                  <a:pt x="91" y="156"/>
                </a:lnTo>
                <a:lnTo>
                  <a:pt x="112" y="145"/>
                </a:lnTo>
                <a:lnTo>
                  <a:pt x="138" y="130"/>
                </a:lnTo>
                <a:lnTo>
                  <a:pt x="169" y="111"/>
                </a:lnTo>
                <a:lnTo>
                  <a:pt x="208" y="93"/>
                </a:lnTo>
                <a:lnTo>
                  <a:pt x="249" y="74"/>
                </a:lnTo>
                <a:lnTo>
                  <a:pt x="297" y="56"/>
                </a:lnTo>
                <a:lnTo>
                  <a:pt x="347" y="37"/>
                </a:lnTo>
                <a:lnTo>
                  <a:pt x="399" y="22"/>
                </a:lnTo>
                <a:lnTo>
                  <a:pt x="455" y="11"/>
                </a:lnTo>
                <a:lnTo>
                  <a:pt x="512" y="2"/>
                </a:lnTo>
                <a:lnTo>
                  <a:pt x="570" y="0"/>
                </a:lnTo>
                <a:lnTo>
                  <a:pt x="577" y="0"/>
                </a:lnTo>
                <a:lnTo>
                  <a:pt x="594" y="0"/>
                </a:lnTo>
                <a:lnTo>
                  <a:pt x="621" y="2"/>
                </a:lnTo>
                <a:lnTo>
                  <a:pt x="657" y="4"/>
                </a:lnTo>
                <a:lnTo>
                  <a:pt x="698" y="7"/>
                </a:lnTo>
                <a:lnTo>
                  <a:pt x="742" y="13"/>
                </a:lnTo>
                <a:lnTo>
                  <a:pt x="790" y="22"/>
                </a:lnTo>
                <a:lnTo>
                  <a:pt x="838" y="35"/>
                </a:lnTo>
                <a:lnTo>
                  <a:pt x="885" y="52"/>
                </a:lnTo>
                <a:lnTo>
                  <a:pt x="929" y="72"/>
                </a:lnTo>
                <a:lnTo>
                  <a:pt x="968" y="98"/>
                </a:lnTo>
                <a:lnTo>
                  <a:pt x="1000" y="128"/>
                </a:lnTo>
                <a:lnTo>
                  <a:pt x="1003" y="132"/>
                </a:lnTo>
                <a:lnTo>
                  <a:pt x="1011" y="143"/>
                </a:lnTo>
                <a:lnTo>
                  <a:pt x="1020" y="158"/>
                </a:lnTo>
                <a:lnTo>
                  <a:pt x="1029" y="180"/>
                </a:lnTo>
                <a:lnTo>
                  <a:pt x="1039" y="208"/>
                </a:lnTo>
                <a:lnTo>
                  <a:pt x="1042" y="237"/>
                </a:lnTo>
                <a:lnTo>
                  <a:pt x="1042" y="273"/>
                </a:lnTo>
                <a:lnTo>
                  <a:pt x="1033" y="312"/>
                </a:lnTo>
                <a:lnTo>
                  <a:pt x="1015" y="352"/>
                </a:lnTo>
                <a:lnTo>
                  <a:pt x="1013" y="356"/>
                </a:lnTo>
                <a:lnTo>
                  <a:pt x="1005" y="365"/>
                </a:lnTo>
                <a:lnTo>
                  <a:pt x="992" y="378"/>
                </a:lnTo>
                <a:lnTo>
                  <a:pt x="978" y="395"/>
                </a:lnTo>
                <a:lnTo>
                  <a:pt x="957" y="412"/>
                </a:lnTo>
                <a:lnTo>
                  <a:pt x="935" y="430"/>
                </a:lnTo>
                <a:lnTo>
                  <a:pt x="909" y="447"/>
                </a:lnTo>
                <a:lnTo>
                  <a:pt x="879" y="462"/>
                </a:lnTo>
                <a:lnTo>
                  <a:pt x="766" y="677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1" name="Freeform 180"/>
          <p:cNvSpPr>
            <a:spLocks/>
          </p:cNvSpPr>
          <p:nvPr/>
        </p:nvSpPr>
        <p:spPr bwMode="auto">
          <a:xfrm>
            <a:off x="6475577" y="2352528"/>
            <a:ext cx="1933710" cy="1135968"/>
          </a:xfrm>
          <a:custGeom>
            <a:avLst/>
            <a:gdLst>
              <a:gd name="T0" fmla="*/ 0 w 1034"/>
              <a:gd name="T1" fmla="*/ 311 h 632"/>
              <a:gd name="T2" fmla="*/ 66 w 1034"/>
              <a:gd name="T3" fmla="*/ 167 h 632"/>
              <a:gd name="T4" fmla="*/ 72 w 1034"/>
              <a:gd name="T5" fmla="*/ 163 h 632"/>
              <a:gd name="T6" fmla="*/ 83 w 1034"/>
              <a:gd name="T7" fmla="*/ 155 h 632"/>
              <a:gd name="T8" fmla="*/ 104 w 1034"/>
              <a:gd name="T9" fmla="*/ 144 h 632"/>
              <a:gd name="T10" fmla="*/ 130 w 1034"/>
              <a:gd name="T11" fmla="*/ 128 h 632"/>
              <a:gd name="T12" fmla="*/ 161 w 1034"/>
              <a:gd name="T13" fmla="*/ 111 h 632"/>
              <a:gd name="T14" fmla="*/ 200 w 1034"/>
              <a:gd name="T15" fmla="*/ 92 h 632"/>
              <a:gd name="T16" fmla="*/ 241 w 1034"/>
              <a:gd name="T17" fmla="*/ 72 h 632"/>
              <a:gd name="T18" fmla="*/ 289 w 1034"/>
              <a:gd name="T19" fmla="*/ 53 h 632"/>
              <a:gd name="T20" fmla="*/ 339 w 1034"/>
              <a:gd name="T21" fmla="*/ 37 h 632"/>
              <a:gd name="T22" fmla="*/ 391 w 1034"/>
              <a:gd name="T23" fmla="*/ 22 h 632"/>
              <a:gd name="T24" fmla="*/ 447 w 1034"/>
              <a:gd name="T25" fmla="*/ 9 h 632"/>
              <a:gd name="T26" fmla="*/ 504 w 1034"/>
              <a:gd name="T27" fmla="*/ 1 h 632"/>
              <a:gd name="T28" fmla="*/ 562 w 1034"/>
              <a:gd name="T29" fmla="*/ 0 h 632"/>
              <a:gd name="T30" fmla="*/ 569 w 1034"/>
              <a:gd name="T31" fmla="*/ 0 h 632"/>
              <a:gd name="T32" fmla="*/ 586 w 1034"/>
              <a:gd name="T33" fmla="*/ 0 h 632"/>
              <a:gd name="T34" fmla="*/ 613 w 1034"/>
              <a:gd name="T35" fmla="*/ 0 h 632"/>
              <a:gd name="T36" fmla="*/ 649 w 1034"/>
              <a:gd name="T37" fmla="*/ 1 h 632"/>
              <a:gd name="T38" fmla="*/ 690 w 1034"/>
              <a:gd name="T39" fmla="*/ 7 h 632"/>
              <a:gd name="T40" fmla="*/ 734 w 1034"/>
              <a:gd name="T41" fmla="*/ 13 h 632"/>
              <a:gd name="T42" fmla="*/ 782 w 1034"/>
              <a:gd name="T43" fmla="*/ 22 h 632"/>
              <a:gd name="T44" fmla="*/ 830 w 1034"/>
              <a:gd name="T45" fmla="*/ 35 h 632"/>
              <a:gd name="T46" fmla="*/ 877 w 1034"/>
              <a:gd name="T47" fmla="*/ 50 h 632"/>
              <a:gd name="T48" fmla="*/ 921 w 1034"/>
              <a:gd name="T49" fmla="*/ 70 h 632"/>
              <a:gd name="T50" fmla="*/ 960 w 1034"/>
              <a:gd name="T51" fmla="*/ 96 h 632"/>
              <a:gd name="T52" fmla="*/ 992 w 1034"/>
              <a:gd name="T53" fmla="*/ 128 h 632"/>
              <a:gd name="T54" fmla="*/ 995 w 1034"/>
              <a:gd name="T55" fmla="*/ 131 h 632"/>
              <a:gd name="T56" fmla="*/ 1003 w 1034"/>
              <a:gd name="T57" fmla="*/ 141 h 632"/>
              <a:gd name="T58" fmla="*/ 1012 w 1034"/>
              <a:gd name="T59" fmla="*/ 157 h 632"/>
              <a:gd name="T60" fmla="*/ 1021 w 1034"/>
              <a:gd name="T61" fmla="*/ 180 h 632"/>
              <a:gd name="T62" fmla="*/ 1031 w 1034"/>
              <a:gd name="T63" fmla="*/ 205 h 632"/>
              <a:gd name="T64" fmla="*/ 1034 w 1034"/>
              <a:gd name="T65" fmla="*/ 237 h 632"/>
              <a:gd name="T66" fmla="*/ 1034 w 1034"/>
              <a:gd name="T67" fmla="*/ 272 h 632"/>
              <a:gd name="T68" fmla="*/ 1025 w 1034"/>
              <a:gd name="T69" fmla="*/ 311 h 632"/>
              <a:gd name="T70" fmla="*/ 1007 w 1034"/>
              <a:gd name="T71" fmla="*/ 352 h 632"/>
              <a:gd name="T72" fmla="*/ 1005 w 1034"/>
              <a:gd name="T73" fmla="*/ 356 h 632"/>
              <a:gd name="T74" fmla="*/ 997 w 1034"/>
              <a:gd name="T75" fmla="*/ 363 h 632"/>
              <a:gd name="T76" fmla="*/ 984 w 1034"/>
              <a:gd name="T77" fmla="*/ 378 h 632"/>
              <a:gd name="T78" fmla="*/ 970 w 1034"/>
              <a:gd name="T79" fmla="*/ 393 h 632"/>
              <a:gd name="T80" fmla="*/ 949 w 1034"/>
              <a:gd name="T81" fmla="*/ 411 h 632"/>
              <a:gd name="T82" fmla="*/ 927 w 1034"/>
              <a:gd name="T83" fmla="*/ 430 h 632"/>
              <a:gd name="T84" fmla="*/ 901 w 1034"/>
              <a:gd name="T85" fmla="*/ 447 h 632"/>
              <a:gd name="T86" fmla="*/ 871 w 1034"/>
              <a:gd name="T87" fmla="*/ 461 h 632"/>
              <a:gd name="T88" fmla="*/ 758 w 1034"/>
              <a:gd name="T89" fmla="*/ 632 h 6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34"/>
              <a:gd name="T136" fmla="*/ 0 h 632"/>
              <a:gd name="T137" fmla="*/ 1034 w 1034"/>
              <a:gd name="T138" fmla="*/ 632 h 6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34" h="632">
                <a:moveTo>
                  <a:pt x="0" y="311"/>
                </a:moveTo>
                <a:lnTo>
                  <a:pt x="66" y="167"/>
                </a:lnTo>
                <a:lnTo>
                  <a:pt x="72" y="163"/>
                </a:lnTo>
                <a:lnTo>
                  <a:pt x="83" y="155"/>
                </a:lnTo>
                <a:lnTo>
                  <a:pt x="104" y="144"/>
                </a:lnTo>
                <a:lnTo>
                  <a:pt x="130" y="128"/>
                </a:lnTo>
                <a:lnTo>
                  <a:pt x="161" y="111"/>
                </a:lnTo>
                <a:lnTo>
                  <a:pt x="200" y="92"/>
                </a:lnTo>
                <a:lnTo>
                  <a:pt x="241" y="72"/>
                </a:lnTo>
                <a:lnTo>
                  <a:pt x="289" y="53"/>
                </a:lnTo>
                <a:lnTo>
                  <a:pt x="339" y="37"/>
                </a:lnTo>
                <a:lnTo>
                  <a:pt x="391" y="22"/>
                </a:lnTo>
                <a:lnTo>
                  <a:pt x="447" y="9"/>
                </a:lnTo>
                <a:lnTo>
                  <a:pt x="504" y="1"/>
                </a:lnTo>
                <a:lnTo>
                  <a:pt x="562" y="0"/>
                </a:lnTo>
                <a:lnTo>
                  <a:pt x="569" y="0"/>
                </a:lnTo>
                <a:lnTo>
                  <a:pt x="586" y="0"/>
                </a:lnTo>
                <a:lnTo>
                  <a:pt x="613" y="0"/>
                </a:lnTo>
                <a:lnTo>
                  <a:pt x="649" y="1"/>
                </a:lnTo>
                <a:lnTo>
                  <a:pt x="690" y="7"/>
                </a:lnTo>
                <a:lnTo>
                  <a:pt x="734" y="13"/>
                </a:lnTo>
                <a:lnTo>
                  <a:pt x="782" y="22"/>
                </a:lnTo>
                <a:lnTo>
                  <a:pt x="830" y="35"/>
                </a:lnTo>
                <a:lnTo>
                  <a:pt x="877" y="50"/>
                </a:lnTo>
                <a:lnTo>
                  <a:pt x="921" y="70"/>
                </a:lnTo>
                <a:lnTo>
                  <a:pt x="960" y="96"/>
                </a:lnTo>
                <a:lnTo>
                  <a:pt x="992" y="128"/>
                </a:lnTo>
                <a:lnTo>
                  <a:pt x="995" y="131"/>
                </a:lnTo>
                <a:lnTo>
                  <a:pt x="1003" y="141"/>
                </a:lnTo>
                <a:lnTo>
                  <a:pt x="1012" y="157"/>
                </a:lnTo>
                <a:lnTo>
                  <a:pt x="1021" y="180"/>
                </a:lnTo>
                <a:lnTo>
                  <a:pt x="1031" y="205"/>
                </a:lnTo>
                <a:lnTo>
                  <a:pt x="1034" y="237"/>
                </a:lnTo>
                <a:lnTo>
                  <a:pt x="1034" y="272"/>
                </a:lnTo>
                <a:lnTo>
                  <a:pt x="1025" y="311"/>
                </a:lnTo>
                <a:lnTo>
                  <a:pt x="1007" y="352"/>
                </a:lnTo>
                <a:lnTo>
                  <a:pt x="1005" y="356"/>
                </a:lnTo>
                <a:lnTo>
                  <a:pt x="997" y="363"/>
                </a:lnTo>
                <a:lnTo>
                  <a:pt x="984" y="378"/>
                </a:lnTo>
                <a:lnTo>
                  <a:pt x="970" y="393"/>
                </a:lnTo>
                <a:lnTo>
                  <a:pt x="949" y="411"/>
                </a:lnTo>
                <a:lnTo>
                  <a:pt x="927" y="430"/>
                </a:lnTo>
                <a:lnTo>
                  <a:pt x="901" y="447"/>
                </a:lnTo>
                <a:lnTo>
                  <a:pt x="871" y="461"/>
                </a:lnTo>
                <a:lnTo>
                  <a:pt x="758" y="632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2" name="Freeform 181"/>
          <p:cNvSpPr>
            <a:spLocks/>
          </p:cNvSpPr>
          <p:nvPr/>
        </p:nvSpPr>
        <p:spPr bwMode="auto">
          <a:xfrm>
            <a:off x="6470515" y="2440849"/>
            <a:ext cx="1933710" cy="1053287"/>
          </a:xfrm>
          <a:custGeom>
            <a:avLst/>
            <a:gdLst>
              <a:gd name="T0" fmla="*/ 0 w 1034"/>
              <a:gd name="T1" fmla="*/ 276 h 586"/>
              <a:gd name="T2" fmla="*/ 66 w 1034"/>
              <a:gd name="T3" fmla="*/ 167 h 586"/>
              <a:gd name="T4" fmla="*/ 72 w 1034"/>
              <a:gd name="T5" fmla="*/ 163 h 586"/>
              <a:gd name="T6" fmla="*/ 83 w 1034"/>
              <a:gd name="T7" fmla="*/ 156 h 586"/>
              <a:gd name="T8" fmla="*/ 104 w 1034"/>
              <a:gd name="T9" fmla="*/ 145 h 586"/>
              <a:gd name="T10" fmla="*/ 130 w 1034"/>
              <a:gd name="T11" fmla="*/ 130 h 586"/>
              <a:gd name="T12" fmla="*/ 161 w 1034"/>
              <a:gd name="T13" fmla="*/ 111 h 586"/>
              <a:gd name="T14" fmla="*/ 200 w 1034"/>
              <a:gd name="T15" fmla="*/ 93 h 586"/>
              <a:gd name="T16" fmla="*/ 241 w 1034"/>
              <a:gd name="T17" fmla="*/ 74 h 586"/>
              <a:gd name="T18" fmla="*/ 289 w 1034"/>
              <a:gd name="T19" fmla="*/ 56 h 586"/>
              <a:gd name="T20" fmla="*/ 339 w 1034"/>
              <a:gd name="T21" fmla="*/ 37 h 586"/>
              <a:gd name="T22" fmla="*/ 391 w 1034"/>
              <a:gd name="T23" fmla="*/ 22 h 586"/>
              <a:gd name="T24" fmla="*/ 447 w 1034"/>
              <a:gd name="T25" fmla="*/ 11 h 586"/>
              <a:gd name="T26" fmla="*/ 504 w 1034"/>
              <a:gd name="T27" fmla="*/ 2 h 586"/>
              <a:gd name="T28" fmla="*/ 562 w 1034"/>
              <a:gd name="T29" fmla="*/ 0 h 586"/>
              <a:gd name="T30" fmla="*/ 569 w 1034"/>
              <a:gd name="T31" fmla="*/ 0 h 586"/>
              <a:gd name="T32" fmla="*/ 586 w 1034"/>
              <a:gd name="T33" fmla="*/ 0 h 586"/>
              <a:gd name="T34" fmla="*/ 613 w 1034"/>
              <a:gd name="T35" fmla="*/ 0 h 586"/>
              <a:gd name="T36" fmla="*/ 649 w 1034"/>
              <a:gd name="T37" fmla="*/ 4 h 586"/>
              <a:gd name="T38" fmla="*/ 690 w 1034"/>
              <a:gd name="T39" fmla="*/ 7 h 586"/>
              <a:gd name="T40" fmla="*/ 734 w 1034"/>
              <a:gd name="T41" fmla="*/ 13 h 586"/>
              <a:gd name="T42" fmla="*/ 782 w 1034"/>
              <a:gd name="T43" fmla="*/ 22 h 586"/>
              <a:gd name="T44" fmla="*/ 830 w 1034"/>
              <a:gd name="T45" fmla="*/ 35 h 586"/>
              <a:gd name="T46" fmla="*/ 877 w 1034"/>
              <a:gd name="T47" fmla="*/ 52 h 586"/>
              <a:gd name="T48" fmla="*/ 921 w 1034"/>
              <a:gd name="T49" fmla="*/ 72 h 586"/>
              <a:gd name="T50" fmla="*/ 960 w 1034"/>
              <a:gd name="T51" fmla="*/ 96 h 586"/>
              <a:gd name="T52" fmla="*/ 992 w 1034"/>
              <a:gd name="T53" fmla="*/ 128 h 586"/>
              <a:gd name="T54" fmla="*/ 995 w 1034"/>
              <a:gd name="T55" fmla="*/ 132 h 586"/>
              <a:gd name="T56" fmla="*/ 1003 w 1034"/>
              <a:gd name="T57" fmla="*/ 143 h 586"/>
              <a:gd name="T58" fmla="*/ 1012 w 1034"/>
              <a:gd name="T59" fmla="*/ 158 h 586"/>
              <a:gd name="T60" fmla="*/ 1021 w 1034"/>
              <a:gd name="T61" fmla="*/ 180 h 586"/>
              <a:gd name="T62" fmla="*/ 1031 w 1034"/>
              <a:gd name="T63" fmla="*/ 208 h 586"/>
              <a:gd name="T64" fmla="*/ 1034 w 1034"/>
              <a:gd name="T65" fmla="*/ 237 h 586"/>
              <a:gd name="T66" fmla="*/ 1034 w 1034"/>
              <a:gd name="T67" fmla="*/ 273 h 586"/>
              <a:gd name="T68" fmla="*/ 1025 w 1034"/>
              <a:gd name="T69" fmla="*/ 312 h 586"/>
              <a:gd name="T70" fmla="*/ 1007 w 1034"/>
              <a:gd name="T71" fmla="*/ 352 h 586"/>
              <a:gd name="T72" fmla="*/ 1005 w 1034"/>
              <a:gd name="T73" fmla="*/ 356 h 586"/>
              <a:gd name="T74" fmla="*/ 997 w 1034"/>
              <a:gd name="T75" fmla="*/ 365 h 586"/>
              <a:gd name="T76" fmla="*/ 984 w 1034"/>
              <a:gd name="T77" fmla="*/ 378 h 586"/>
              <a:gd name="T78" fmla="*/ 970 w 1034"/>
              <a:gd name="T79" fmla="*/ 395 h 586"/>
              <a:gd name="T80" fmla="*/ 949 w 1034"/>
              <a:gd name="T81" fmla="*/ 412 h 586"/>
              <a:gd name="T82" fmla="*/ 927 w 1034"/>
              <a:gd name="T83" fmla="*/ 430 h 586"/>
              <a:gd name="T84" fmla="*/ 901 w 1034"/>
              <a:gd name="T85" fmla="*/ 447 h 586"/>
              <a:gd name="T86" fmla="*/ 871 w 1034"/>
              <a:gd name="T87" fmla="*/ 462 h 586"/>
              <a:gd name="T88" fmla="*/ 758 w 1034"/>
              <a:gd name="T89" fmla="*/ 586 h 58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34"/>
              <a:gd name="T136" fmla="*/ 0 h 586"/>
              <a:gd name="T137" fmla="*/ 1034 w 1034"/>
              <a:gd name="T138" fmla="*/ 586 h 58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34" h="586">
                <a:moveTo>
                  <a:pt x="0" y="276"/>
                </a:moveTo>
                <a:lnTo>
                  <a:pt x="66" y="167"/>
                </a:lnTo>
                <a:lnTo>
                  <a:pt x="72" y="163"/>
                </a:lnTo>
                <a:lnTo>
                  <a:pt x="83" y="156"/>
                </a:lnTo>
                <a:lnTo>
                  <a:pt x="104" y="145"/>
                </a:lnTo>
                <a:lnTo>
                  <a:pt x="130" y="130"/>
                </a:lnTo>
                <a:lnTo>
                  <a:pt x="161" y="111"/>
                </a:lnTo>
                <a:lnTo>
                  <a:pt x="200" y="93"/>
                </a:lnTo>
                <a:lnTo>
                  <a:pt x="241" y="74"/>
                </a:lnTo>
                <a:lnTo>
                  <a:pt x="289" y="56"/>
                </a:lnTo>
                <a:lnTo>
                  <a:pt x="339" y="37"/>
                </a:lnTo>
                <a:lnTo>
                  <a:pt x="391" y="22"/>
                </a:lnTo>
                <a:lnTo>
                  <a:pt x="447" y="11"/>
                </a:lnTo>
                <a:lnTo>
                  <a:pt x="504" y="2"/>
                </a:lnTo>
                <a:lnTo>
                  <a:pt x="562" y="0"/>
                </a:lnTo>
                <a:lnTo>
                  <a:pt x="569" y="0"/>
                </a:lnTo>
                <a:lnTo>
                  <a:pt x="586" y="0"/>
                </a:lnTo>
                <a:lnTo>
                  <a:pt x="613" y="0"/>
                </a:lnTo>
                <a:lnTo>
                  <a:pt x="649" y="4"/>
                </a:lnTo>
                <a:lnTo>
                  <a:pt x="690" y="7"/>
                </a:lnTo>
                <a:lnTo>
                  <a:pt x="734" y="13"/>
                </a:lnTo>
                <a:lnTo>
                  <a:pt x="782" y="22"/>
                </a:lnTo>
                <a:lnTo>
                  <a:pt x="830" y="35"/>
                </a:lnTo>
                <a:lnTo>
                  <a:pt x="877" y="52"/>
                </a:lnTo>
                <a:lnTo>
                  <a:pt x="921" y="72"/>
                </a:lnTo>
                <a:lnTo>
                  <a:pt x="960" y="96"/>
                </a:lnTo>
                <a:lnTo>
                  <a:pt x="992" y="128"/>
                </a:lnTo>
                <a:lnTo>
                  <a:pt x="995" y="132"/>
                </a:lnTo>
                <a:lnTo>
                  <a:pt x="1003" y="143"/>
                </a:lnTo>
                <a:lnTo>
                  <a:pt x="1012" y="158"/>
                </a:lnTo>
                <a:lnTo>
                  <a:pt x="1021" y="180"/>
                </a:lnTo>
                <a:lnTo>
                  <a:pt x="1031" y="208"/>
                </a:lnTo>
                <a:lnTo>
                  <a:pt x="1034" y="237"/>
                </a:lnTo>
                <a:lnTo>
                  <a:pt x="1034" y="273"/>
                </a:lnTo>
                <a:lnTo>
                  <a:pt x="1025" y="312"/>
                </a:lnTo>
                <a:lnTo>
                  <a:pt x="1007" y="352"/>
                </a:lnTo>
                <a:lnTo>
                  <a:pt x="1005" y="356"/>
                </a:lnTo>
                <a:lnTo>
                  <a:pt x="997" y="365"/>
                </a:lnTo>
                <a:lnTo>
                  <a:pt x="984" y="378"/>
                </a:lnTo>
                <a:lnTo>
                  <a:pt x="970" y="395"/>
                </a:lnTo>
                <a:lnTo>
                  <a:pt x="949" y="412"/>
                </a:lnTo>
                <a:lnTo>
                  <a:pt x="927" y="430"/>
                </a:lnTo>
                <a:lnTo>
                  <a:pt x="901" y="447"/>
                </a:lnTo>
                <a:lnTo>
                  <a:pt x="871" y="462"/>
                </a:lnTo>
                <a:lnTo>
                  <a:pt x="758" y="58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4" name="Freeform 251"/>
          <p:cNvSpPr>
            <a:spLocks/>
          </p:cNvSpPr>
          <p:nvPr/>
        </p:nvSpPr>
        <p:spPr bwMode="auto">
          <a:xfrm>
            <a:off x="6597683" y="4080485"/>
            <a:ext cx="117818" cy="115035"/>
          </a:xfrm>
          <a:custGeom>
            <a:avLst/>
            <a:gdLst>
              <a:gd name="T0" fmla="*/ 45 w 63"/>
              <a:gd name="T1" fmla="*/ 63 h 64"/>
              <a:gd name="T2" fmla="*/ 58 w 63"/>
              <a:gd name="T3" fmla="*/ 51 h 64"/>
              <a:gd name="T4" fmla="*/ 63 w 63"/>
              <a:gd name="T5" fmla="*/ 37 h 64"/>
              <a:gd name="T6" fmla="*/ 60 w 63"/>
              <a:gd name="T7" fmla="*/ 18 h 64"/>
              <a:gd name="T8" fmla="*/ 49 w 63"/>
              <a:gd name="T9" fmla="*/ 5 h 64"/>
              <a:gd name="T10" fmla="*/ 34 w 63"/>
              <a:gd name="T11" fmla="*/ 0 h 64"/>
              <a:gd name="T12" fmla="*/ 17 w 63"/>
              <a:gd name="T13" fmla="*/ 1 h 64"/>
              <a:gd name="T14" fmla="*/ 6 w 63"/>
              <a:gd name="T15" fmla="*/ 13 h 64"/>
              <a:gd name="T16" fmla="*/ 0 w 63"/>
              <a:gd name="T17" fmla="*/ 27 h 64"/>
              <a:gd name="T18" fmla="*/ 4 w 63"/>
              <a:gd name="T19" fmla="*/ 44 h 64"/>
              <a:gd name="T20" fmla="*/ 13 w 63"/>
              <a:gd name="T21" fmla="*/ 59 h 64"/>
              <a:gd name="T22" fmla="*/ 30 w 63"/>
              <a:gd name="T23" fmla="*/ 64 h 64"/>
              <a:gd name="T24" fmla="*/ 45 w 63"/>
              <a:gd name="T25" fmla="*/ 63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4"/>
              <a:gd name="T41" fmla="*/ 63 w 63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4">
                <a:moveTo>
                  <a:pt x="45" y="63"/>
                </a:moveTo>
                <a:lnTo>
                  <a:pt x="58" y="51"/>
                </a:lnTo>
                <a:lnTo>
                  <a:pt x="63" y="37"/>
                </a:lnTo>
                <a:lnTo>
                  <a:pt x="60" y="18"/>
                </a:lnTo>
                <a:lnTo>
                  <a:pt x="49" y="5"/>
                </a:lnTo>
                <a:lnTo>
                  <a:pt x="34" y="0"/>
                </a:lnTo>
                <a:lnTo>
                  <a:pt x="17" y="1"/>
                </a:lnTo>
                <a:lnTo>
                  <a:pt x="6" y="13"/>
                </a:lnTo>
                <a:lnTo>
                  <a:pt x="0" y="27"/>
                </a:lnTo>
                <a:lnTo>
                  <a:pt x="4" y="44"/>
                </a:lnTo>
                <a:lnTo>
                  <a:pt x="13" y="59"/>
                </a:lnTo>
                <a:lnTo>
                  <a:pt x="30" y="64"/>
                </a:lnTo>
                <a:lnTo>
                  <a:pt x="45" y="63"/>
                </a:lnTo>
                <a:close/>
              </a:path>
            </a:pathLst>
          </a:custGeom>
          <a:solidFill>
            <a:srgbClr val="D90000"/>
          </a:solidFill>
          <a:ln w="0">
            <a:solidFill>
              <a:srgbClr val="D9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5" name="Freeform 252"/>
          <p:cNvSpPr>
            <a:spLocks/>
          </p:cNvSpPr>
          <p:nvPr/>
        </p:nvSpPr>
        <p:spPr bwMode="auto">
          <a:xfrm>
            <a:off x="6597683" y="4080485"/>
            <a:ext cx="117818" cy="115035"/>
          </a:xfrm>
          <a:custGeom>
            <a:avLst/>
            <a:gdLst>
              <a:gd name="T0" fmla="*/ 45 w 63"/>
              <a:gd name="T1" fmla="*/ 63 h 64"/>
              <a:gd name="T2" fmla="*/ 58 w 63"/>
              <a:gd name="T3" fmla="*/ 51 h 64"/>
              <a:gd name="T4" fmla="*/ 63 w 63"/>
              <a:gd name="T5" fmla="*/ 37 h 64"/>
              <a:gd name="T6" fmla="*/ 60 w 63"/>
              <a:gd name="T7" fmla="*/ 18 h 64"/>
              <a:gd name="T8" fmla="*/ 49 w 63"/>
              <a:gd name="T9" fmla="*/ 5 h 64"/>
              <a:gd name="T10" fmla="*/ 34 w 63"/>
              <a:gd name="T11" fmla="*/ 0 h 64"/>
              <a:gd name="T12" fmla="*/ 17 w 63"/>
              <a:gd name="T13" fmla="*/ 1 h 64"/>
              <a:gd name="T14" fmla="*/ 6 w 63"/>
              <a:gd name="T15" fmla="*/ 13 h 64"/>
              <a:gd name="T16" fmla="*/ 0 w 63"/>
              <a:gd name="T17" fmla="*/ 27 h 64"/>
              <a:gd name="T18" fmla="*/ 4 w 63"/>
              <a:gd name="T19" fmla="*/ 44 h 64"/>
              <a:gd name="T20" fmla="*/ 13 w 63"/>
              <a:gd name="T21" fmla="*/ 59 h 64"/>
              <a:gd name="T22" fmla="*/ 30 w 63"/>
              <a:gd name="T23" fmla="*/ 64 h 64"/>
              <a:gd name="T24" fmla="*/ 45 w 63"/>
              <a:gd name="T25" fmla="*/ 63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4"/>
              <a:gd name="T41" fmla="*/ 63 w 63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4">
                <a:moveTo>
                  <a:pt x="45" y="63"/>
                </a:moveTo>
                <a:lnTo>
                  <a:pt x="58" y="51"/>
                </a:lnTo>
                <a:lnTo>
                  <a:pt x="63" y="37"/>
                </a:lnTo>
                <a:lnTo>
                  <a:pt x="60" y="18"/>
                </a:lnTo>
                <a:lnTo>
                  <a:pt x="49" y="5"/>
                </a:lnTo>
                <a:lnTo>
                  <a:pt x="34" y="0"/>
                </a:lnTo>
                <a:lnTo>
                  <a:pt x="17" y="1"/>
                </a:lnTo>
                <a:lnTo>
                  <a:pt x="6" y="13"/>
                </a:lnTo>
                <a:lnTo>
                  <a:pt x="0" y="27"/>
                </a:lnTo>
                <a:lnTo>
                  <a:pt x="4" y="44"/>
                </a:lnTo>
                <a:lnTo>
                  <a:pt x="13" y="59"/>
                </a:lnTo>
                <a:lnTo>
                  <a:pt x="30" y="64"/>
                </a:lnTo>
                <a:lnTo>
                  <a:pt x="45" y="6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6" name="Line 254"/>
          <p:cNvSpPr>
            <a:spLocks noChangeShapeType="1"/>
          </p:cNvSpPr>
          <p:nvPr/>
        </p:nvSpPr>
        <p:spPr bwMode="auto">
          <a:xfrm flipV="1">
            <a:off x="6272282" y="4166761"/>
            <a:ext cx="345973" cy="1995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7" name="Freeform 296"/>
          <p:cNvSpPr>
            <a:spLocks/>
          </p:cNvSpPr>
          <p:nvPr/>
        </p:nvSpPr>
        <p:spPr bwMode="auto">
          <a:xfrm>
            <a:off x="6259191" y="4096660"/>
            <a:ext cx="439480" cy="309156"/>
          </a:xfrm>
          <a:custGeom>
            <a:avLst/>
            <a:gdLst>
              <a:gd name="T0" fmla="*/ 40 w 235"/>
              <a:gd name="T1" fmla="*/ 172 h 172"/>
              <a:gd name="T2" fmla="*/ 235 w 235"/>
              <a:gd name="T3" fmla="*/ 54 h 172"/>
              <a:gd name="T4" fmla="*/ 235 w 235"/>
              <a:gd name="T5" fmla="*/ 33 h 172"/>
              <a:gd name="T6" fmla="*/ 231 w 235"/>
              <a:gd name="T7" fmla="*/ 18 h 172"/>
              <a:gd name="T8" fmla="*/ 224 w 235"/>
              <a:gd name="T9" fmla="*/ 9 h 172"/>
              <a:gd name="T10" fmla="*/ 217 w 235"/>
              <a:gd name="T11" fmla="*/ 4 h 172"/>
              <a:gd name="T12" fmla="*/ 209 w 235"/>
              <a:gd name="T13" fmla="*/ 2 h 172"/>
              <a:gd name="T14" fmla="*/ 202 w 235"/>
              <a:gd name="T15" fmla="*/ 0 h 172"/>
              <a:gd name="T16" fmla="*/ 196 w 235"/>
              <a:gd name="T17" fmla="*/ 0 h 172"/>
              <a:gd name="T18" fmla="*/ 194 w 235"/>
              <a:gd name="T19" fmla="*/ 2 h 172"/>
              <a:gd name="T20" fmla="*/ 0 w 235"/>
              <a:gd name="T21" fmla="*/ 119 h 172"/>
              <a:gd name="T22" fmla="*/ 1 w 235"/>
              <a:gd name="T23" fmla="*/ 117 h 172"/>
              <a:gd name="T24" fmla="*/ 7 w 235"/>
              <a:gd name="T25" fmla="*/ 115 h 172"/>
              <a:gd name="T26" fmla="*/ 14 w 235"/>
              <a:gd name="T27" fmla="*/ 113 h 172"/>
              <a:gd name="T28" fmla="*/ 22 w 235"/>
              <a:gd name="T29" fmla="*/ 111 h 172"/>
              <a:gd name="T30" fmla="*/ 29 w 235"/>
              <a:gd name="T31" fmla="*/ 113 h 172"/>
              <a:gd name="T32" fmla="*/ 37 w 235"/>
              <a:gd name="T33" fmla="*/ 119 h 172"/>
              <a:gd name="T34" fmla="*/ 42 w 235"/>
              <a:gd name="T35" fmla="*/ 130 h 172"/>
              <a:gd name="T36" fmla="*/ 42 w 235"/>
              <a:gd name="T37" fmla="*/ 146 h 172"/>
              <a:gd name="T38" fmla="*/ 40 w 235"/>
              <a:gd name="T39" fmla="*/ 172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5"/>
              <a:gd name="T61" fmla="*/ 0 h 172"/>
              <a:gd name="T62" fmla="*/ 235 w 235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5" h="172">
                <a:moveTo>
                  <a:pt x="40" y="172"/>
                </a:moveTo>
                <a:lnTo>
                  <a:pt x="235" y="54"/>
                </a:lnTo>
                <a:lnTo>
                  <a:pt x="235" y="33"/>
                </a:lnTo>
                <a:lnTo>
                  <a:pt x="231" y="18"/>
                </a:lnTo>
                <a:lnTo>
                  <a:pt x="224" y="9"/>
                </a:lnTo>
                <a:lnTo>
                  <a:pt x="217" y="4"/>
                </a:lnTo>
                <a:lnTo>
                  <a:pt x="209" y="2"/>
                </a:lnTo>
                <a:lnTo>
                  <a:pt x="202" y="0"/>
                </a:lnTo>
                <a:lnTo>
                  <a:pt x="196" y="0"/>
                </a:lnTo>
                <a:lnTo>
                  <a:pt x="194" y="2"/>
                </a:lnTo>
                <a:lnTo>
                  <a:pt x="0" y="119"/>
                </a:lnTo>
                <a:lnTo>
                  <a:pt x="1" y="117"/>
                </a:lnTo>
                <a:lnTo>
                  <a:pt x="7" y="115"/>
                </a:lnTo>
                <a:lnTo>
                  <a:pt x="14" y="113"/>
                </a:lnTo>
                <a:lnTo>
                  <a:pt x="22" y="111"/>
                </a:lnTo>
                <a:lnTo>
                  <a:pt x="29" y="113"/>
                </a:lnTo>
                <a:lnTo>
                  <a:pt x="37" y="119"/>
                </a:lnTo>
                <a:lnTo>
                  <a:pt x="42" y="130"/>
                </a:lnTo>
                <a:lnTo>
                  <a:pt x="42" y="146"/>
                </a:lnTo>
                <a:lnTo>
                  <a:pt x="40" y="172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8" name="Freeform 297"/>
          <p:cNvSpPr>
            <a:spLocks/>
          </p:cNvSpPr>
          <p:nvPr/>
        </p:nvSpPr>
        <p:spPr bwMode="auto">
          <a:xfrm>
            <a:off x="6259191" y="4096660"/>
            <a:ext cx="439480" cy="309156"/>
          </a:xfrm>
          <a:custGeom>
            <a:avLst/>
            <a:gdLst>
              <a:gd name="T0" fmla="*/ 40 w 235"/>
              <a:gd name="T1" fmla="*/ 172 h 172"/>
              <a:gd name="T2" fmla="*/ 235 w 235"/>
              <a:gd name="T3" fmla="*/ 54 h 172"/>
              <a:gd name="T4" fmla="*/ 235 w 235"/>
              <a:gd name="T5" fmla="*/ 33 h 172"/>
              <a:gd name="T6" fmla="*/ 231 w 235"/>
              <a:gd name="T7" fmla="*/ 18 h 172"/>
              <a:gd name="T8" fmla="*/ 224 w 235"/>
              <a:gd name="T9" fmla="*/ 9 h 172"/>
              <a:gd name="T10" fmla="*/ 217 w 235"/>
              <a:gd name="T11" fmla="*/ 4 h 172"/>
              <a:gd name="T12" fmla="*/ 209 w 235"/>
              <a:gd name="T13" fmla="*/ 2 h 172"/>
              <a:gd name="T14" fmla="*/ 202 w 235"/>
              <a:gd name="T15" fmla="*/ 0 h 172"/>
              <a:gd name="T16" fmla="*/ 196 w 235"/>
              <a:gd name="T17" fmla="*/ 0 h 172"/>
              <a:gd name="T18" fmla="*/ 194 w 235"/>
              <a:gd name="T19" fmla="*/ 2 h 172"/>
              <a:gd name="T20" fmla="*/ 0 w 235"/>
              <a:gd name="T21" fmla="*/ 119 h 172"/>
              <a:gd name="T22" fmla="*/ 1 w 235"/>
              <a:gd name="T23" fmla="*/ 117 h 172"/>
              <a:gd name="T24" fmla="*/ 7 w 235"/>
              <a:gd name="T25" fmla="*/ 115 h 172"/>
              <a:gd name="T26" fmla="*/ 14 w 235"/>
              <a:gd name="T27" fmla="*/ 113 h 172"/>
              <a:gd name="T28" fmla="*/ 22 w 235"/>
              <a:gd name="T29" fmla="*/ 111 h 172"/>
              <a:gd name="T30" fmla="*/ 29 w 235"/>
              <a:gd name="T31" fmla="*/ 113 h 172"/>
              <a:gd name="T32" fmla="*/ 37 w 235"/>
              <a:gd name="T33" fmla="*/ 119 h 172"/>
              <a:gd name="T34" fmla="*/ 42 w 235"/>
              <a:gd name="T35" fmla="*/ 130 h 172"/>
              <a:gd name="T36" fmla="*/ 42 w 235"/>
              <a:gd name="T37" fmla="*/ 146 h 172"/>
              <a:gd name="T38" fmla="*/ 40 w 235"/>
              <a:gd name="T39" fmla="*/ 172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5"/>
              <a:gd name="T61" fmla="*/ 0 h 172"/>
              <a:gd name="T62" fmla="*/ 235 w 235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5" h="172">
                <a:moveTo>
                  <a:pt x="40" y="172"/>
                </a:moveTo>
                <a:lnTo>
                  <a:pt x="235" y="54"/>
                </a:lnTo>
                <a:lnTo>
                  <a:pt x="235" y="33"/>
                </a:lnTo>
                <a:lnTo>
                  <a:pt x="231" y="18"/>
                </a:lnTo>
                <a:lnTo>
                  <a:pt x="224" y="9"/>
                </a:lnTo>
                <a:lnTo>
                  <a:pt x="217" y="4"/>
                </a:lnTo>
                <a:lnTo>
                  <a:pt x="209" y="2"/>
                </a:lnTo>
                <a:lnTo>
                  <a:pt x="202" y="0"/>
                </a:lnTo>
                <a:lnTo>
                  <a:pt x="196" y="0"/>
                </a:lnTo>
                <a:lnTo>
                  <a:pt x="194" y="2"/>
                </a:lnTo>
                <a:lnTo>
                  <a:pt x="0" y="119"/>
                </a:lnTo>
                <a:lnTo>
                  <a:pt x="1" y="117"/>
                </a:lnTo>
                <a:lnTo>
                  <a:pt x="7" y="115"/>
                </a:lnTo>
                <a:lnTo>
                  <a:pt x="14" y="113"/>
                </a:lnTo>
                <a:lnTo>
                  <a:pt x="22" y="111"/>
                </a:lnTo>
                <a:lnTo>
                  <a:pt x="29" y="113"/>
                </a:lnTo>
                <a:lnTo>
                  <a:pt x="37" y="119"/>
                </a:lnTo>
                <a:lnTo>
                  <a:pt x="42" y="130"/>
                </a:lnTo>
                <a:lnTo>
                  <a:pt x="42" y="146"/>
                </a:lnTo>
                <a:lnTo>
                  <a:pt x="40" y="17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9" name="Freeform 298"/>
          <p:cNvSpPr>
            <a:spLocks/>
          </p:cNvSpPr>
          <p:nvPr/>
        </p:nvSpPr>
        <p:spPr bwMode="auto">
          <a:xfrm>
            <a:off x="6268542" y="4100255"/>
            <a:ext cx="426389" cy="296574"/>
          </a:xfrm>
          <a:custGeom>
            <a:avLst/>
            <a:gdLst>
              <a:gd name="T0" fmla="*/ 191 w 228"/>
              <a:gd name="T1" fmla="*/ 0 h 165"/>
              <a:gd name="T2" fmla="*/ 193 w 228"/>
              <a:gd name="T3" fmla="*/ 0 h 165"/>
              <a:gd name="T4" fmla="*/ 200 w 228"/>
              <a:gd name="T5" fmla="*/ 0 h 165"/>
              <a:gd name="T6" fmla="*/ 208 w 228"/>
              <a:gd name="T7" fmla="*/ 2 h 165"/>
              <a:gd name="T8" fmla="*/ 215 w 228"/>
              <a:gd name="T9" fmla="*/ 5 h 165"/>
              <a:gd name="T10" fmla="*/ 223 w 228"/>
              <a:gd name="T11" fmla="*/ 15 h 165"/>
              <a:gd name="T12" fmla="*/ 228 w 228"/>
              <a:gd name="T13" fmla="*/ 28 h 165"/>
              <a:gd name="T14" fmla="*/ 228 w 228"/>
              <a:gd name="T15" fmla="*/ 48 h 165"/>
              <a:gd name="T16" fmla="*/ 35 w 228"/>
              <a:gd name="T17" fmla="*/ 165 h 165"/>
              <a:gd name="T18" fmla="*/ 39 w 228"/>
              <a:gd name="T19" fmla="*/ 142 h 165"/>
              <a:gd name="T20" fmla="*/ 37 w 228"/>
              <a:gd name="T21" fmla="*/ 128 h 165"/>
              <a:gd name="T22" fmla="*/ 34 w 228"/>
              <a:gd name="T23" fmla="*/ 118 h 165"/>
              <a:gd name="T24" fmla="*/ 28 w 228"/>
              <a:gd name="T25" fmla="*/ 113 h 165"/>
              <a:gd name="T26" fmla="*/ 21 w 228"/>
              <a:gd name="T27" fmla="*/ 111 h 165"/>
              <a:gd name="T28" fmla="*/ 13 w 228"/>
              <a:gd name="T29" fmla="*/ 111 h 165"/>
              <a:gd name="T30" fmla="*/ 6 w 228"/>
              <a:gd name="T31" fmla="*/ 113 h 165"/>
              <a:gd name="T32" fmla="*/ 2 w 228"/>
              <a:gd name="T33" fmla="*/ 115 h 165"/>
              <a:gd name="T34" fmla="*/ 0 w 228"/>
              <a:gd name="T35" fmla="*/ 115 h 165"/>
              <a:gd name="T36" fmla="*/ 191 w 228"/>
              <a:gd name="T37" fmla="*/ 0 h 1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8"/>
              <a:gd name="T58" fmla="*/ 0 h 165"/>
              <a:gd name="T59" fmla="*/ 228 w 228"/>
              <a:gd name="T60" fmla="*/ 165 h 1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8" h="165">
                <a:moveTo>
                  <a:pt x="191" y="0"/>
                </a:moveTo>
                <a:lnTo>
                  <a:pt x="193" y="0"/>
                </a:lnTo>
                <a:lnTo>
                  <a:pt x="200" y="0"/>
                </a:lnTo>
                <a:lnTo>
                  <a:pt x="208" y="2"/>
                </a:lnTo>
                <a:lnTo>
                  <a:pt x="215" y="5"/>
                </a:lnTo>
                <a:lnTo>
                  <a:pt x="223" y="15"/>
                </a:lnTo>
                <a:lnTo>
                  <a:pt x="228" y="28"/>
                </a:lnTo>
                <a:lnTo>
                  <a:pt x="228" y="48"/>
                </a:lnTo>
                <a:lnTo>
                  <a:pt x="35" y="165"/>
                </a:lnTo>
                <a:lnTo>
                  <a:pt x="39" y="142"/>
                </a:lnTo>
                <a:lnTo>
                  <a:pt x="37" y="128"/>
                </a:lnTo>
                <a:lnTo>
                  <a:pt x="34" y="118"/>
                </a:lnTo>
                <a:lnTo>
                  <a:pt x="28" y="113"/>
                </a:lnTo>
                <a:lnTo>
                  <a:pt x="21" y="111"/>
                </a:lnTo>
                <a:lnTo>
                  <a:pt x="13" y="111"/>
                </a:lnTo>
                <a:lnTo>
                  <a:pt x="6" y="113"/>
                </a:lnTo>
                <a:lnTo>
                  <a:pt x="2" y="115"/>
                </a:lnTo>
                <a:lnTo>
                  <a:pt x="0" y="115"/>
                </a:lnTo>
                <a:lnTo>
                  <a:pt x="191" y="0"/>
                </a:lnTo>
                <a:close/>
              </a:path>
            </a:pathLst>
          </a:custGeom>
          <a:solidFill>
            <a:srgbClr val="2424FF"/>
          </a:solidFill>
          <a:ln w="0">
            <a:solidFill>
              <a:srgbClr val="2424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0" name="Freeform 299"/>
          <p:cNvSpPr>
            <a:spLocks/>
          </p:cNvSpPr>
          <p:nvPr/>
        </p:nvSpPr>
        <p:spPr bwMode="auto">
          <a:xfrm>
            <a:off x="6279762" y="4100256"/>
            <a:ext cx="411428" cy="285789"/>
          </a:xfrm>
          <a:custGeom>
            <a:avLst/>
            <a:gdLst>
              <a:gd name="T0" fmla="*/ 187 w 220"/>
              <a:gd name="T1" fmla="*/ 0 h 159"/>
              <a:gd name="T2" fmla="*/ 189 w 220"/>
              <a:gd name="T3" fmla="*/ 0 h 159"/>
              <a:gd name="T4" fmla="*/ 194 w 220"/>
              <a:gd name="T5" fmla="*/ 0 h 159"/>
              <a:gd name="T6" fmla="*/ 202 w 220"/>
              <a:gd name="T7" fmla="*/ 2 h 159"/>
              <a:gd name="T8" fmla="*/ 209 w 220"/>
              <a:gd name="T9" fmla="*/ 7 h 159"/>
              <a:gd name="T10" fmla="*/ 217 w 220"/>
              <a:gd name="T11" fmla="*/ 15 h 159"/>
              <a:gd name="T12" fmla="*/ 220 w 220"/>
              <a:gd name="T13" fmla="*/ 26 h 159"/>
              <a:gd name="T14" fmla="*/ 220 w 220"/>
              <a:gd name="T15" fmla="*/ 44 h 159"/>
              <a:gd name="T16" fmla="*/ 31 w 220"/>
              <a:gd name="T17" fmla="*/ 159 h 159"/>
              <a:gd name="T18" fmla="*/ 33 w 220"/>
              <a:gd name="T19" fmla="*/ 139 h 159"/>
              <a:gd name="T20" fmla="*/ 31 w 220"/>
              <a:gd name="T21" fmla="*/ 126 h 159"/>
              <a:gd name="T22" fmla="*/ 28 w 220"/>
              <a:gd name="T23" fmla="*/ 117 h 159"/>
              <a:gd name="T24" fmla="*/ 20 w 220"/>
              <a:gd name="T25" fmla="*/ 113 h 159"/>
              <a:gd name="T26" fmla="*/ 13 w 220"/>
              <a:gd name="T27" fmla="*/ 111 h 159"/>
              <a:gd name="T28" fmla="*/ 5 w 220"/>
              <a:gd name="T29" fmla="*/ 113 h 159"/>
              <a:gd name="T30" fmla="*/ 2 w 220"/>
              <a:gd name="T31" fmla="*/ 115 h 159"/>
              <a:gd name="T32" fmla="*/ 0 w 220"/>
              <a:gd name="T33" fmla="*/ 115 h 159"/>
              <a:gd name="T34" fmla="*/ 187 w 220"/>
              <a:gd name="T35" fmla="*/ 0 h 1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0"/>
              <a:gd name="T55" fmla="*/ 0 h 159"/>
              <a:gd name="T56" fmla="*/ 220 w 220"/>
              <a:gd name="T57" fmla="*/ 159 h 1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0" h="159">
                <a:moveTo>
                  <a:pt x="187" y="0"/>
                </a:moveTo>
                <a:lnTo>
                  <a:pt x="189" y="0"/>
                </a:lnTo>
                <a:lnTo>
                  <a:pt x="194" y="0"/>
                </a:lnTo>
                <a:lnTo>
                  <a:pt x="202" y="2"/>
                </a:lnTo>
                <a:lnTo>
                  <a:pt x="209" y="7"/>
                </a:lnTo>
                <a:lnTo>
                  <a:pt x="217" y="15"/>
                </a:lnTo>
                <a:lnTo>
                  <a:pt x="220" y="26"/>
                </a:lnTo>
                <a:lnTo>
                  <a:pt x="220" y="44"/>
                </a:lnTo>
                <a:lnTo>
                  <a:pt x="31" y="159"/>
                </a:lnTo>
                <a:lnTo>
                  <a:pt x="33" y="139"/>
                </a:lnTo>
                <a:lnTo>
                  <a:pt x="31" y="126"/>
                </a:lnTo>
                <a:lnTo>
                  <a:pt x="28" y="117"/>
                </a:lnTo>
                <a:lnTo>
                  <a:pt x="20" y="113"/>
                </a:lnTo>
                <a:lnTo>
                  <a:pt x="13" y="111"/>
                </a:lnTo>
                <a:lnTo>
                  <a:pt x="5" y="113"/>
                </a:lnTo>
                <a:lnTo>
                  <a:pt x="2" y="115"/>
                </a:lnTo>
                <a:lnTo>
                  <a:pt x="0" y="115"/>
                </a:lnTo>
                <a:lnTo>
                  <a:pt x="187" y="0"/>
                </a:lnTo>
                <a:close/>
              </a:path>
            </a:pathLst>
          </a:custGeom>
          <a:solidFill>
            <a:srgbClr val="4949FF"/>
          </a:solidFill>
          <a:ln w="0">
            <a:solidFill>
              <a:srgbClr val="494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1" name="Freeform 300"/>
          <p:cNvSpPr>
            <a:spLocks/>
          </p:cNvSpPr>
          <p:nvPr/>
        </p:nvSpPr>
        <p:spPr bwMode="auto">
          <a:xfrm>
            <a:off x="6289114" y="4100255"/>
            <a:ext cx="402077" cy="276802"/>
          </a:xfrm>
          <a:custGeom>
            <a:avLst/>
            <a:gdLst>
              <a:gd name="T0" fmla="*/ 184 w 215"/>
              <a:gd name="T1" fmla="*/ 0 h 154"/>
              <a:gd name="T2" fmla="*/ 188 w 215"/>
              <a:gd name="T3" fmla="*/ 0 h 154"/>
              <a:gd name="T4" fmla="*/ 193 w 215"/>
              <a:gd name="T5" fmla="*/ 2 h 154"/>
              <a:gd name="T6" fmla="*/ 201 w 215"/>
              <a:gd name="T7" fmla="*/ 5 h 154"/>
              <a:gd name="T8" fmla="*/ 210 w 215"/>
              <a:gd name="T9" fmla="*/ 11 h 154"/>
              <a:gd name="T10" fmla="*/ 214 w 215"/>
              <a:gd name="T11" fmla="*/ 24 h 154"/>
              <a:gd name="T12" fmla="*/ 215 w 215"/>
              <a:gd name="T13" fmla="*/ 40 h 154"/>
              <a:gd name="T14" fmla="*/ 28 w 215"/>
              <a:gd name="T15" fmla="*/ 154 h 154"/>
              <a:gd name="T16" fmla="*/ 30 w 215"/>
              <a:gd name="T17" fmla="*/ 135 h 154"/>
              <a:gd name="T18" fmla="*/ 26 w 215"/>
              <a:gd name="T19" fmla="*/ 124 h 154"/>
              <a:gd name="T20" fmla="*/ 21 w 215"/>
              <a:gd name="T21" fmla="*/ 117 h 154"/>
              <a:gd name="T22" fmla="*/ 13 w 215"/>
              <a:gd name="T23" fmla="*/ 113 h 154"/>
              <a:gd name="T24" fmla="*/ 8 w 215"/>
              <a:gd name="T25" fmla="*/ 113 h 154"/>
              <a:gd name="T26" fmla="*/ 2 w 215"/>
              <a:gd name="T27" fmla="*/ 113 h 154"/>
              <a:gd name="T28" fmla="*/ 0 w 215"/>
              <a:gd name="T29" fmla="*/ 113 h 154"/>
              <a:gd name="T30" fmla="*/ 184 w 215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5"/>
              <a:gd name="T49" fmla="*/ 0 h 154"/>
              <a:gd name="T50" fmla="*/ 215 w 215"/>
              <a:gd name="T51" fmla="*/ 154 h 1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5" h="154">
                <a:moveTo>
                  <a:pt x="184" y="0"/>
                </a:moveTo>
                <a:lnTo>
                  <a:pt x="188" y="0"/>
                </a:lnTo>
                <a:lnTo>
                  <a:pt x="193" y="2"/>
                </a:lnTo>
                <a:lnTo>
                  <a:pt x="201" y="5"/>
                </a:lnTo>
                <a:lnTo>
                  <a:pt x="210" y="11"/>
                </a:lnTo>
                <a:lnTo>
                  <a:pt x="214" y="24"/>
                </a:lnTo>
                <a:lnTo>
                  <a:pt x="215" y="40"/>
                </a:lnTo>
                <a:lnTo>
                  <a:pt x="28" y="154"/>
                </a:lnTo>
                <a:lnTo>
                  <a:pt x="30" y="135"/>
                </a:lnTo>
                <a:lnTo>
                  <a:pt x="26" y="124"/>
                </a:lnTo>
                <a:lnTo>
                  <a:pt x="21" y="117"/>
                </a:lnTo>
                <a:lnTo>
                  <a:pt x="13" y="113"/>
                </a:lnTo>
                <a:lnTo>
                  <a:pt x="8" y="113"/>
                </a:lnTo>
                <a:lnTo>
                  <a:pt x="2" y="113"/>
                </a:lnTo>
                <a:lnTo>
                  <a:pt x="0" y="113"/>
                </a:lnTo>
                <a:lnTo>
                  <a:pt x="184" y="0"/>
                </a:lnTo>
                <a:close/>
              </a:path>
            </a:pathLst>
          </a:custGeom>
          <a:solidFill>
            <a:srgbClr val="6D6DFF"/>
          </a:solidFill>
          <a:ln w="0">
            <a:solidFill>
              <a:srgbClr val="6D6D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2" name="Freeform 301"/>
          <p:cNvSpPr>
            <a:spLocks/>
          </p:cNvSpPr>
          <p:nvPr/>
        </p:nvSpPr>
        <p:spPr bwMode="auto">
          <a:xfrm>
            <a:off x="6300333" y="4103851"/>
            <a:ext cx="388986" cy="262423"/>
          </a:xfrm>
          <a:custGeom>
            <a:avLst/>
            <a:gdLst>
              <a:gd name="T0" fmla="*/ 182 w 208"/>
              <a:gd name="T1" fmla="*/ 0 h 146"/>
              <a:gd name="T2" fmla="*/ 183 w 208"/>
              <a:gd name="T3" fmla="*/ 0 h 146"/>
              <a:gd name="T4" fmla="*/ 189 w 208"/>
              <a:gd name="T5" fmla="*/ 1 h 146"/>
              <a:gd name="T6" fmla="*/ 196 w 208"/>
              <a:gd name="T7" fmla="*/ 3 h 146"/>
              <a:gd name="T8" fmla="*/ 202 w 208"/>
              <a:gd name="T9" fmla="*/ 11 h 146"/>
              <a:gd name="T10" fmla="*/ 208 w 208"/>
              <a:gd name="T11" fmla="*/ 20 h 146"/>
              <a:gd name="T12" fmla="*/ 208 w 208"/>
              <a:gd name="T13" fmla="*/ 35 h 146"/>
              <a:gd name="T14" fmla="*/ 24 w 208"/>
              <a:gd name="T15" fmla="*/ 146 h 146"/>
              <a:gd name="T16" fmla="*/ 24 w 208"/>
              <a:gd name="T17" fmla="*/ 129 h 146"/>
              <a:gd name="T18" fmla="*/ 20 w 208"/>
              <a:gd name="T19" fmla="*/ 120 h 146"/>
              <a:gd name="T20" fmla="*/ 15 w 208"/>
              <a:gd name="T21" fmla="*/ 115 h 146"/>
              <a:gd name="T22" fmla="*/ 7 w 208"/>
              <a:gd name="T23" fmla="*/ 111 h 146"/>
              <a:gd name="T24" fmla="*/ 2 w 208"/>
              <a:gd name="T25" fmla="*/ 111 h 146"/>
              <a:gd name="T26" fmla="*/ 0 w 208"/>
              <a:gd name="T27" fmla="*/ 111 h 146"/>
              <a:gd name="T28" fmla="*/ 182 w 208"/>
              <a:gd name="T29" fmla="*/ 0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8"/>
              <a:gd name="T46" fmla="*/ 0 h 146"/>
              <a:gd name="T47" fmla="*/ 208 w 208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8" h="146">
                <a:moveTo>
                  <a:pt x="182" y="0"/>
                </a:moveTo>
                <a:lnTo>
                  <a:pt x="183" y="0"/>
                </a:lnTo>
                <a:lnTo>
                  <a:pt x="189" y="1"/>
                </a:lnTo>
                <a:lnTo>
                  <a:pt x="196" y="3"/>
                </a:lnTo>
                <a:lnTo>
                  <a:pt x="202" y="11"/>
                </a:lnTo>
                <a:lnTo>
                  <a:pt x="208" y="20"/>
                </a:lnTo>
                <a:lnTo>
                  <a:pt x="208" y="35"/>
                </a:lnTo>
                <a:lnTo>
                  <a:pt x="24" y="146"/>
                </a:lnTo>
                <a:lnTo>
                  <a:pt x="24" y="129"/>
                </a:lnTo>
                <a:lnTo>
                  <a:pt x="20" y="120"/>
                </a:lnTo>
                <a:lnTo>
                  <a:pt x="15" y="115"/>
                </a:lnTo>
                <a:lnTo>
                  <a:pt x="7" y="111"/>
                </a:lnTo>
                <a:lnTo>
                  <a:pt x="2" y="111"/>
                </a:lnTo>
                <a:lnTo>
                  <a:pt x="0" y="111"/>
                </a:lnTo>
                <a:lnTo>
                  <a:pt x="182" y="0"/>
                </a:lnTo>
                <a:close/>
              </a:path>
            </a:pathLst>
          </a:custGeom>
          <a:solidFill>
            <a:srgbClr val="9292FF"/>
          </a:solidFill>
          <a:ln w="0">
            <a:solidFill>
              <a:srgbClr val="9292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3" name="Freeform 302"/>
          <p:cNvSpPr>
            <a:spLocks/>
          </p:cNvSpPr>
          <p:nvPr/>
        </p:nvSpPr>
        <p:spPr bwMode="auto">
          <a:xfrm>
            <a:off x="6309684" y="4103850"/>
            <a:ext cx="379636" cy="251638"/>
          </a:xfrm>
          <a:custGeom>
            <a:avLst/>
            <a:gdLst>
              <a:gd name="T0" fmla="*/ 178 w 203"/>
              <a:gd name="T1" fmla="*/ 0 h 140"/>
              <a:gd name="T2" fmla="*/ 180 w 203"/>
              <a:gd name="T3" fmla="*/ 0 h 140"/>
              <a:gd name="T4" fmla="*/ 188 w 203"/>
              <a:gd name="T5" fmla="*/ 3 h 140"/>
              <a:gd name="T6" fmla="*/ 195 w 203"/>
              <a:gd name="T7" fmla="*/ 9 h 140"/>
              <a:gd name="T8" fmla="*/ 201 w 203"/>
              <a:gd name="T9" fmla="*/ 18 h 140"/>
              <a:gd name="T10" fmla="*/ 203 w 203"/>
              <a:gd name="T11" fmla="*/ 31 h 140"/>
              <a:gd name="T12" fmla="*/ 21 w 203"/>
              <a:gd name="T13" fmla="*/ 140 h 140"/>
              <a:gd name="T14" fmla="*/ 21 w 203"/>
              <a:gd name="T15" fmla="*/ 127 h 140"/>
              <a:gd name="T16" fmla="*/ 15 w 203"/>
              <a:gd name="T17" fmla="*/ 118 h 140"/>
              <a:gd name="T18" fmla="*/ 8 w 203"/>
              <a:gd name="T19" fmla="*/ 113 h 140"/>
              <a:gd name="T20" fmla="*/ 2 w 203"/>
              <a:gd name="T21" fmla="*/ 111 h 140"/>
              <a:gd name="T22" fmla="*/ 0 w 203"/>
              <a:gd name="T23" fmla="*/ 109 h 140"/>
              <a:gd name="T24" fmla="*/ 178 w 203"/>
              <a:gd name="T25" fmla="*/ 0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3"/>
              <a:gd name="T40" fmla="*/ 0 h 140"/>
              <a:gd name="T41" fmla="*/ 203 w 203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3" h="140">
                <a:moveTo>
                  <a:pt x="178" y="0"/>
                </a:moveTo>
                <a:lnTo>
                  <a:pt x="180" y="0"/>
                </a:lnTo>
                <a:lnTo>
                  <a:pt x="188" y="3"/>
                </a:lnTo>
                <a:lnTo>
                  <a:pt x="195" y="9"/>
                </a:lnTo>
                <a:lnTo>
                  <a:pt x="201" y="18"/>
                </a:lnTo>
                <a:lnTo>
                  <a:pt x="203" y="31"/>
                </a:lnTo>
                <a:lnTo>
                  <a:pt x="21" y="140"/>
                </a:lnTo>
                <a:lnTo>
                  <a:pt x="21" y="127"/>
                </a:lnTo>
                <a:lnTo>
                  <a:pt x="15" y="118"/>
                </a:lnTo>
                <a:lnTo>
                  <a:pt x="8" y="113"/>
                </a:lnTo>
                <a:lnTo>
                  <a:pt x="2" y="111"/>
                </a:lnTo>
                <a:lnTo>
                  <a:pt x="0" y="109"/>
                </a:lnTo>
                <a:lnTo>
                  <a:pt x="178" y="0"/>
                </a:lnTo>
                <a:close/>
              </a:path>
            </a:pathLst>
          </a:custGeom>
          <a:solidFill>
            <a:srgbClr val="B6B6FF"/>
          </a:solidFill>
          <a:ln w="0">
            <a:solidFill>
              <a:srgbClr val="B6B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4" name="Freeform 303"/>
          <p:cNvSpPr>
            <a:spLocks/>
          </p:cNvSpPr>
          <p:nvPr/>
        </p:nvSpPr>
        <p:spPr bwMode="auto">
          <a:xfrm>
            <a:off x="6320906" y="4103851"/>
            <a:ext cx="364675" cy="242651"/>
          </a:xfrm>
          <a:custGeom>
            <a:avLst/>
            <a:gdLst>
              <a:gd name="T0" fmla="*/ 174 w 195"/>
              <a:gd name="T1" fmla="*/ 0 h 135"/>
              <a:gd name="T2" fmla="*/ 174 w 195"/>
              <a:gd name="T3" fmla="*/ 0 h 135"/>
              <a:gd name="T4" fmla="*/ 178 w 195"/>
              <a:gd name="T5" fmla="*/ 1 h 135"/>
              <a:gd name="T6" fmla="*/ 182 w 195"/>
              <a:gd name="T7" fmla="*/ 3 h 135"/>
              <a:gd name="T8" fmla="*/ 185 w 195"/>
              <a:gd name="T9" fmla="*/ 7 h 135"/>
              <a:gd name="T10" fmla="*/ 189 w 195"/>
              <a:gd name="T11" fmla="*/ 11 h 135"/>
              <a:gd name="T12" fmla="*/ 193 w 195"/>
              <a:gd name="T13" fmla="*/ 14 h 135"/>
              <a:gd name="T14" fmla="*/ 195 w 195"/>
              <a:gd name="T15" fmla="*/ 20 h 135"/>
              <a:gd name="T16" fmla="*/ 195 w 195"/>
              <a:gd name="T17" fmla="*/ 26 h 135"/>
              <a:gd name="T18" fmla="*/ 17 w 195"/>
              <a:gd name="T19" fmla="*/ 135 h 135"/>
              <a:gd name="T20" fmla="*/ 17 w 195"/>
              <a:gd name="T21" fmla="*/ 129 h 135"/>
              <a:gd name="T22" fmla="*/ 15 w 195"/>
              <a:gd name="T23" fmla="*/ 126 h 135"/>
              <a:gd name="T24" fmla="*/ 11 w 195"/>
              <a:gd name="T25" fmla="*/ 120 h 135"/>
              <a:gd name="T26" fmla="*/ 9 w 195"/>
              <a:gd name="T27" fmla="*/ 116 h 135"/>
              <a:gd name="T28" fmla="*/ 6 w 195"/>
              <a:gd name="T29" fmla="*/ 113 h 135"/>
              <a:gd name="T30" fmla="*/ 2 w 195"/>
              <a:gd name="T31" fmla="*/ 111 h 135"/>
              <a:gd name="T32" fmla="*/ 0 w 195"/>
              <a:gd name="T33" fmla="*/ 109 h 135"/>
              <a:gd name="T34" fmla="*/ 0 w 195"/>
              <a:gd name="T35" fmla="*/ 109 h 135"/>
              <a:gd name="T36" fmla="*/ 174 w 195"/>
              <a:gd name="T37" fmla="*/ 0 h 13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5"/>
              <a:gd name="T58" fmla="*/ 0 h 135"/>
              <a:gd name="T59" fmla="*/ 195 w 195"/>
              <a:gd name="T60" fmla="*/ 135 h 13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5" h="135">
                <a:moveTo>
                  <a:pt x="174" y="0"/>
                </a:moveTo>
                <a:lnTo>
                  <a:pt x="174" y="0"/>
                </a:lnTo>
                <a:lnTo>
                  <a:pt x="178" y="1"/>
                </a:lnTo>
                <a:lnTo>
                  <a:pt x="182" y="3"/>
                </a:lnTo>
                <a:lnTo>
                  <a:pt x="185" y="7"/>
                </a:lnTo>
                <a:lnTo>
                  <a:pt x="189" y="11"/>
                </a:lnTo>
                <a:lnTo>
                  <a:pt x="193" y="14"/>
                </a:lnTo>
                <a:lnTo>
                  <a:pt x="195" y="20"/>
                </a:lnTo>
                <a:lnTo>
                  <a:pt x="195" y="26"/>
                </a:lnTo>
                <a:lnTo>
                  <a:pt x="17" y="135"/>
                </a:lnTo>
                <a:lnTo>
                  <a:pt x="17" y="129"/>
                </a:lnTo>
                <a:lnTo>
                  <a:pt x="15" y="126"/>
                </a:lnTo>
                <a:lnTo>
                  <a:pt x="11" y="120"/>
                </a:lnTo>
                <a:lnTo>
                  <a:pt x="9" y="116"/>
                </a:lnTo>
                <a:lnTo>
                  <a:pt x="6" y="113"/>
                </a:lnTo>
                <a:lnTo>
                  <a:pt x="2" y="111"/>
                </a:lnTo>
                <a:lnTo>
                  <a:pt x="0" y="109"/>
                </a:lnTo>
                <a:lnTo>
                  <a:pt x="174" y="0"/>
                </a:lnTo>
                <a:close/>
              </a:path>
            </a:pathLst>
          </a:custGeom>
          <a:solidFill>
            <a:srgbClr val="DBDBFF"/>
          </a:solidFill>
          <a:ln w="0">
            <a:solidFill>
              <a:srgbClr val="DBDB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5" name="Freeform 304"/>
          <p:cNvSpPr>
            <a:spLocks/>
          </p:cNvSpPr>
          <p:nvPr/>
        </p:nvSpPr>
        <p:spPr bwMode="auto">
          <a:xfrm>
            <a:off x="6332125" y="4105649"/>
            <a:ext cx="353454" cy="230069"/>
          </a:xfrm>
          <a:custGeom>
            <a:avLst/>
            <a:gdLst>
              <a:gd name="T0" fmla="*/ 170 w 189"/>
              <a:gd name="T1" fmla="*/ 0 h 128"/>
              <a:gd name="T2" fmla="*/ 172 w 189"/>
              <a:gd name="T3" fmla="*/ 0 h 128"/>
              <a:gd name="T4" fmla="*/ 174 w 189"/>
              <a:gd name="T5" fmla="*/ 2 h 128"/>
              <a:gd name="T6" fmla="*/ 178 w 189"/>
              <a:gd name="T7" fmla="*/ 4 h 128"/>
              <a:gd name="T8" fmla="*/ 181 w 189"/>
              <a:gd name="T9" fmla="*/ 8 h 128"/>
              <a:gd name="T10" fmla="*/ 185 w 189"/>
              <a:gd name="T11" fmla="*/ 12 h 128"/>
              <a:gd name="T12" fmla="*/ 187 w 189"/>
              <a:gd name="T13" fmla="*/ 17 h 128"/>
              <a:gd name="T14" fmla="*/ 189 w 189"/>
              <a:gd name="T15" fmla="*/ 21 h 128"/>
              <a:gd name="T16" fmla="*/ 13 w 189"/>
              <a:gd name="T17" fmla="*/ 128 h 128"/>
              <a:gd name="T18" fmla="*/ 0 w 189"/>
              <a:gd name="T19" fmla="*/ 106 h 128"/>
              <a:gd name="T20" fmla="*/ 170 w 189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9"/>
              <a:gd name="T34" fmla="*/ 0 h 128"/>
              <a:gd name="T35" fmla="*/ 189 w 189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9" h="128">
                <a:moveTo>
                  <a:pt x="170" y="0"/>
                </a:moveTo>
                <a:lnTo>
                  <a:pt x="172" y="0"/>
                </a:lnTo>
                <a:lnTo>
                  <a:pt x="174" y="2"/>
                </a:lnTo>
                <a:lnTo>
                  <a:pt x="178" y="4"/>
                </a:lnTo>
                <a:lnTo>
                  <a:pt x="181" y="8"/>
                </a:lnTo>
                <a:lnTo>
                  <a:pt x="185" y="12"/>
                </a:lnTo>
                <a:lnTo>
                  <a:pt x="187" y="17"/>
                </a:lnTo>
                <a:lnTo>
                  <a:pt x="189" y="21"/>
                </a:lnTo>
                <a:lnTo>
                  <a:pt x="13" y="128"/>
                </a:lnTo>
                <a:lnTo>
                  <a:pt x="0" y="106"/>
                </a:lnTo>
                <a:lnTo>
                  <a:pt x="17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6" name="Freeform 314"/>
          <p:cNvSpPr>
            <a:spLocks/>
          </p:cNvSpPr>
          <p:nvPr/>
        </p:nvSpPr>
        <p:spPr bwMode="auto">
          <a:xfrm>
            <a:off x="6219918" y="4306958"/>
            <a:ext cx="117818" cy="122224"/>
          </a:xfrm>
          <a:custGeom>
            <a:avLst/>
            <a:gdLst>
              <a:gd name="T0" fmla="*/ 45 w 63"/>
              <a:gd name="T1" fmla="*/ 65 h 68"/>
              <a:gd name="T2" fmla="*/ 58 w 63"/>
              <a:gd name="T3" fmla="*/ 53 h 68"/>
              <a:gd name="T4" fmla="*/ 63 w 63"/>
              <a:gd name="T5" fmla="*/ 39 h 68"/>
              <a:gd name="T6" fmla="*/ 60 w 63"/>
              <a:gd name="T7" fmla="*/ 20 h 68"/>
              <a:gd name="T8" fmla="*/ 48 w 63"/>
              <a:gd name="T9" fmla="*/ 5 h 68"/>
              <a:gd name="T10" fmla="*/ 34 w 63"/>
              <a:gd name="T11" fmla="*/ 0 h 68"/>
              <a:gd name="T12" fmla="*/ 17 w 63"/>
              <a:gd name="T13" fmla="*/ 2 h 68"/>
              <a:gd name="T14" fmla="*/ 6 w 63"/>
              <a:gd name="T15" fmla="*/ 13 h 68"/>
              <a:gd name="T16" fmla="*/ 0 w 63"/>
              <a:gd name="T17" fmla="*/ 29 h 68"/>
              <a:gd name="T18" fmla="*/ 4 w 63"/>
              <a:gd name="T19" fmla="*/ 46 h 68"/>
              <a:gd name="T20" fmla="*/ 13 w 63"/>
              <a:gd name="T21" fmla="*/ 61 h 68"/>
              <a:gd name="T22" fmla="*/ 30 w 63"/>
              <a:gd name="T23" fmla="*/ 68 h 68"/>
              <a:gd name="T24" fmla="*/ 45 w 63"/>
              <a:gd name="T25" fmla="*/ 65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5" y="65"/>
                </a:moveTo>
                <a:lnTo>
                  <a:pt x="58" y="53"/>
                </a:lnTo>
                <a:lnTo>
                  <a:pt x="63" y="39"/>
                </a:lnTo>
                <a:lnTo>
                  <a:pt x="60" y="20"/>
                </a:lnTo>
                <a:lnTo>
                  <a:pt x="48" y="5"/>
                </a:lnTo>
                <a:lnTo>
                  <a:pt x="34" y="0"/>
                </a:lnTo>
                <a:lnTo>
                  <a:pt x="17" y="2"/>
                </a:lnTo>
                <a:lnTo>
                  <a:pt x="6" y="13"/>
                </a:lnTo>
                <a:lnTo>
                  <a:pt x="0" y="29"/>
                </a:lnTo>
                <a:lnTo>
                  <a:pt x="4" y="46"/>
                </a:lnTo>
                <a:lnTo>
                  <a:pt x="13" y="61"/>
                </a:lnTo>
                <a:lnTo>
                  <a:pt x="30" y="68"/>
                </a:lnTo>
                <a:lnTo>
                  <a:pt x="45" y="6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7" name="Freeform 315"/>
          <p:cNvSpPr>
            <a:spLocks/>
          </p:cNvSpPr>
          <p:nvPr/>
        </p:nvSpPr>
        <p:spPr bwMode="auto">
          <a:xfrm>
            <a:off x="6219918" y="4306958"/>
            <a:ext cx="117818" cy="122224"/>
          </a:xfrm>
          <a:custGeom>
            <a:avLst/>
            <a:gdLst>
              <a:gd name="T0" fmla="*/ 45 w 63"/>
              <a:gd name="T1" fmla="*/ 65 h 68"/>
              <a:gd name="T2" fmla="*/ 58 w 63"/>
              <a:gd name="T3" fmla="*/ 53 h 68"/>
              <a:gd name="T4" fmla="*/ 63 w 63"/>
              <a:gd name="T5" fmla="*/ 39 h 68"/>
              <a:gd name="T6" fmla="*/ 60 w 63"/>
              <a:gd name="T7" fmla="*/ 20 h 68"/>
              <a:gd name="T8" fmla="*/ 48 w 63"/>
              <a:gd name="T9" fmla="*/ 5 h 68"/>
              <a:gd name="T10" fmla="*/ 34 w 63"/>
              <a:gd name="T11" fmla="*/ 0 h 68"/>
              <a:gd name="T12" fmla="*/ 17 w 63"/>
              <a:gd name="T13" fmla="*/ 2 h 68"/>
              <a:gd name="T14" fmla="*/ 6 w 63"/>
              <a:gd name="T15" fmla="*/ 13 h 68"/>
              <a:gd name="T16" fmla="*/ 0 w 63"/>
              <a:gd name="T17" fmla="*/ 29 h 68"/>
              <a:gd name="T18" fmla="*/ 4 w 63"/>
              <a:gd name="T19" fmla="*/ 46 h 68"/>
              <a:gd name="T20" fmla="*/ 13 w 63"/>
              <a:gd name="T21" fmla="*/ 61 h 68"/>
              <a:gd name="T22" fmla="*/ 30 w 63"/>
              <a:gd name="T23" fmla="*/ 68 h 68"/>
              <a:gd name="T24" fmla="*/ 45 w 63"/>
              <a:gd name="T25" fmla="*/ 65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5" y="65"/>
                </a:moveTo>
                <a:lnTo>
                  <a:pt x="58" y="53"/>
                </a:lnTo>
                <a:lnTo>
                  <a:pt x="63" y="39"/>
                </a:lnTo>
                <a:lnTo>
                  <a:pt x="60" y="20"/>
                </a:lnTo>
                <a:lnTo>
                  <a:pt x="48" y="5"/>
                </a:lnTo>
                <a:lnTo>
                  <a:pt x="34" y="0"/>
                </a:lnTo>
                <a:lnTo>
                  <a:pt x="17" y="2"/>
                </a:lnTo>
                <a:lnTo>
                  <a:pt x="6" y="13"/>
                </a:lnTo>
                <a:lnTo>
                  <a:pt x="0" y="29"/>
                </a:lnTo>
                <a:lnTo>
                  <a:pt x="4" y="46"/>
                </a:lnTo>
                <a:lnTo>
                  <a:pt x="13" y="61"/>
                </a:lnTo>
                <a:lnTo>
                  <a:pt x="30" y="68"/>
                </a:lnTo>
                <a:lnTo>
                  <a:pt x="45" y="6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8" name="Freeform 317"/>
          <p:cNvSpPr>
            <a:spLocks/>
          </p:cNvSpPr>
          <p:nvPr/>
        </p:nvSpPr>
        <p:spPr bwMode="auto">
          <a:xfrm>
            <a:off x="6618256" y="4096661"/>
            <a:ext cx="80415" cy="97061"/>
          </a:xfrm>
          <a:custGeom>
            <a:avLst/>
            <a:gdLst>
              <a:gd name="T0" fmla="*/ 0 w 43"/>
              <a:gd name="T1" fmla="*/ 4 h 54"/>
              <a:gd name="T2" fmla="*/ 2 w 43"/>
              <a:gd name="T3" fmla="*/ 4 h 54"/>
              <a:gd name="T4" fmla="*/ 8 w 43"/>
              <a:gd name="T5" fmla="*/ 2 h 54"/>
              <a:gd name="T6" fmla="*/ 13 w 43"/>
              <a:gd name="T7" fmla="*/ 0 h 54"/>
              <a:gd name="T8" fmla="*/ 21 w 43"/>
              <a:gd name="T9" fmla="*/ 0 h 54"/>
              <a:gd name="T10" fmla="*/ 28 w 43"/>
              <a:gd name="T11" fmla="*/ 4 h 54"/>
              <a:gd name="T12" fmla="*/ 36 w 43"/>
              <a:gd name="T13" fmla="*/ 15 h 54"/>
              <a:gd name="T14" fmla="*/ 39 w 43"/>
              <a:gd name="T15" fmla="*/ 30 h 54"/>
              <a:gd name="T16" fmla="*/ 43 w 43"/>
              <a:gd name="T17" fmla="*/ 54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"/>
              <a:gd name="T28" fmla="*/ 0 h 54"/>
              <a:gd name="T29" fmla="*/ 43 w 43"/>
              <a:gd name="T30" fmla="*/ 54 h 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" h="54">
                <a:moveTo>
                  <a:pt x="0" y="4"/>
                </a:moveTo>
                <a:lnTo>
                  <a:pt x="2" y="4"/>
                </a:lnTo>
                <a:lnTo>
                  <a:pt x="8" y="2"/>
                </a:lnTo>
                <a:lnTo>
                  <a:pt x="13" y="0"/>
                </a:lnTo>
                <a:lnTo>
                  <a:pt x="21" y="0"/>
                </a:lnTo>
                <a:lnTo>
                  <a:pt x="28" y="4"/>
                </a:lnTo>
                <a:lnTo>
                  <a:pt x="36" y="15"/>
                </a:lnTo>
                <a:lnTo>
                  <a:pt x="39" y="30"/>
                </a:lnTo>
                <a:lnTo>
                  <a:pt x="43" y="54"/>
                </a:lnTo>
              </a:path>
            </a:pathLst>
          </a:custGeom>
          <a:noFill/>
          <a:ln w="11113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1" name="Line 50"/>
          <p:cNvSpPr>
            <a:spLocks noChangeShapeType="1"/>
          </p:cNvSpPr>
          <p:nvPr/>
        </p:nvSpPr>
        <p:spPr bwMode="auto">
          <a:xfrm flipV="1">
            <a:off x="5829062" y="3417238"/>
            <a:ext cx="24312" cy="89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2" name="Line 52"/>
          <p:cNvSpPr>
            <a:spLocks noChangeShapeType="1"/>
          </p:cNvSpPr>
          <p:nvPr/>
        </p:nvSpPr>
        <p:spPr bwMode="auto">
          <a:xfrm flipV="1">
            <a:off x="5922569" y="3363314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3" name="Line 53"/>
          <p:cNvSpPr>
            <a:spLocks noChangeShapeType="1"/>
          </p:cNvSpPr>
          <p:nvPr/>
        </p:nvSpPr>
        <p:spPr bwMode="auto">
          <a:xfrm flipV="1">
            <a:off x="5967451" y="333635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4" name="Line 54"/>
          <p:cNvSpPr>
            <a:spLocks noChangeShapeType="1"/>
          </p:cNvSpPr>
          <p:nvPr/>
        </p:nvSpPr>
        <p:spPr bwMode="auto">
          <a:xfrm flipV="1">
            <a:off x="6012334" y="3312987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5" name="Line 55"/>
          <p:cNvSpPr>
            <a:spLocks noChangeShapeType="1"/>
          </p:cNvSpPr>
          <p:nvPr/>
        </p:nvSpPr>
        <p:spPr bwMode="auto">
          <a:xfrm flipV="1">
            <a:off x="6060958" y="3286026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6" name="Line 56"/>
          <p:cNvSpPr>
            <a:spLocks noChangeShapeType="1"/>
          </p:cNvSpPr>
          <p:nvPr/>
        </p:nvSpPr>
        <p:spPr bwMode="auto">
          <a:xfrm flipV="1">
            <a:off x="6105841" y="3259065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7" name="Line 57"/>
          <p:cNvSpPr>
            <a:spLocks noChangeShapeType="1"/>
          </p:cNvSpPr>
          <p:nvPr/>
        </p:nvSpPr>
        <p:spPr bwMode="auto">
          <a:xfrm flipV="1">
            <a:off x="6150723" y="323390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8" name="Line 58"/>
          <p:cNvSpPr>
            <a:spLocks noChangeShapeType="1"/>
          </p:cNvSpPr>
          <p:nvPr/>
        </p:nvSpPr>
        <p:spPr bwMode="auto">
          <a:xfrm flipV="1">
            <a:off x="6195606" y="3210533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9" name="Line 59"/>
          <p:cNvSpPr>
            <a:spLocks noChangeShapeType="1"/>
          </p:cNvSpPr>
          <p:nvPr/>
        </p:nvSpPr>
        <p:spPr bwMode="auto">
          <a:xfrm flipV="1">
            <a:off x="6244231" y="3183572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0" name="Line 60"/>
          <p:cNvSpPr>
            <a:spLocks noChangeShapeType="1"/>
          </p:cNvSpPr>
          <p:nvPr/>
        </p:nvSpPr>
        <p:spPr bwMode="auto">
          <a:xfrm flipV="1">
            <a:off x="6289113" y="3156611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1" name="Line 61"/>
          <p:cNvSpPr>
            <a:spLocks noChangeShapeType="1"/>
          </p:cNvSpPr>
          <p:nvPr/>
        </p:nvSpPr>
        <p:spPr bwMode="auto">
          <a:xfrm flipV="1">
            <a:off x="6333996" y="3133245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2" name="Line 62"/>
          <p:cNvSpPr>
            <a:spLocks noChangeShapeType="1"/>
          </p:cNvSpPr>
          <p:nvPr/>
        </p:nvSpPr>
        <p:spPr bwMode="auto">
          <a:xfrm flipV="1">
            <a:off x="6378879" y="3106284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3" name="Line 63"/>
          <p:cNvSpPr>
            <a:spLocks noChangeShapeType="1"/>
          </p:cNvSpPr>
          <p:nvPr/>
        </p:nvSpPr>
        <p:spPr bwMode="auto">
          <a:xfrm flipV="1">
            <a:off x="6427502" y="3079323"/>
            <a:ext cx="2244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4" name="Line 64"/>
          <p:cNvSpPr>
            <a:spLocks noChangeShapeType="1"/>
          </p:cNvSpPr>
          <p:nvPr/>
        </p:nvSpPr>
        <p:spPr bwMode="auto">
          <a:xfrm flipV="1">
            <a:off x="6474255" y="3052362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5" name="Line 65"/>
          <p:cNvSpPr>
            <a:spLocks noChangeShapeType="1"/>
          </p:cNvSpPr>
          <p:nvPr/>
        </p:nvSpPr>
        <p:spPr bwMode="auto">
          <a:xfrm flipV="1">
            <a:off x="6519138" y="3028995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6" name="Line 66"/>
          <p:cNvSpPr>
            <a:spLocks noChangeShapeType="1"/>
          </p:cNvSpPr>
          <p:nvPr/>
        </p:nvSpPr>
        <p:spPr bwMode="auto">
          <a:xfrm flipV="1">
            <a:off x="6567762" y="3003830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7" name="Line 67"/>
          <p:cNvSpPr>
            <a:spLocks noChangeShapeType="1"/>
          </p:cNvSpPr>
          <p:nvPr/>
        </p:nvSpPr>
        <p:spPr bwMode="auto">
          <a:xfrm flipV="1">
            <a:off x="6612645" y="2976869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8" name="Line 71"/>
          <p:cNvSpPr>
            <a:spLocks noChangeShapeType="1"/>
          </p:cNvSpPr>
          <p:nvPr/>
        </p:nvSpPr>
        <p:spPr bwMode="auto">
          <a:xfrm flipH="1" flipV="1">
            <a:off x="6412541" y="2895985"/>
            <a:ext cx="231896" cy="86276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396"/>
          <p:cNvGrpSpPr>
            <a:grpSpLocks/>
          </p:cNvGrpSpPr>
          <p:nvPr/>
        </p:nvGrpSpPr>
        <p:grpSpPr bwMode="auto">
          <a:xfrm>
            <a:off x="6715501" y="3390276"/>
            <a:ext cx="1151998" cy="609325"/>
            <a:chOff x="2582" y="2147"/>
            <a:chExt cx="616" cy="339"/>
          </a:xfrm>
        </p:grpSpPr>
        <p:sp>
          <p:nvSpPr>
            <p:cNvPr id="6424" name="Line 93"/>
            <p:cNvSpPr>
              <a:spLocks noChangeShapeType="1"/>
            </p:cNvSpPr>
            <p:nvPr/>
          </p:nvSpPr>
          <p:spPr bwMode="auto">
            <a:xfrm flipH="1">
              <a:off x="2686" y="2419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5" name="Line 94"/>
            <p:cNvSpPr>
              <a:spLocks noChangeShapeType="1"/>
            </p:cNvSpPr>
            <p:nvPr/>
          </p:nvSpPr>
          <p:spPr bwMode="auto">
            <a:xfrm flipH="1">
              <a:off x="2673" y="2432"/>
              <a:ext cx="2" cy="2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6" name="Line 95"/>
            <p:cNvSpPr>
              <a:spLocks noChangeShapeType="1"/>
            </p:cNvSpPr>
            <p:nvPr/>
          </p:nvSpPr>
          <p:spPr bwMode="auto">
            <a:xfrm flipH="1">
              <a:off x="2606" y="2466"/>
              <a:ext cx="13" cy="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7" name="Line 96"/>
            <p:cNvSpPr>
              <a:spLocks noChangeShapeType="1"/>
            </p:cNvSpPr>
            <p:nvPr/>
          </p:nvSpPr>
          <p:spPr bwMode="auto">
            <a:xfrm flipH="1">
              <a:off x="2582" y="2479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8" name="Line 126"/>
            <p:cNvSpPr>
              <a:spLocks noChangeShapeType="1"/>
            </p:cNvSpPr>
            <p:nvPr/>
          </p:nvSpPr>
          <p:spPr bwMode="auto">
            <a:xfrm flipH="1" flipV="1">
              <a:off x="2605" y="245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29" name="Line 127"/>
            <p:cNvSpPr>
              <a:spLocks noChangeShapeType="1"/>
            </p:cNvSpPr>
            <p:nvPr/>
          </p:nvSpPr>
          <p:spPr bwMode="auto">
            <a:xfrm flipV="1">
              <a:off x="2612" y="2440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0" name="Line 128"/>
            <p:cNvSpPr>
              <a:spLocks noChangeShapeType="1"/>
            </p:cNvSpPr>
            <p:nvPr/>
          </p:nvSpPr>
          <p:spPr bwMode="auto">
            <a:xfrm flipV="1">
              <a:off x="2638" y="2425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1" name="Line 129"/>
            <p:cNvSpPr>
              <a:spLocks noChangeShapeType="1"/>
            </p:cNvSpPr>
            <p:nvPr/>
          </p:nvSpPr>
          <p:spPr bwMode="auto">
            <a:xfrm>
              <a:off x="2662" y="2429"/>
              <a:ext cx="8" cy="3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2" name="Line 72"/>
            <p:cNvSpPr>
              <a:spLocks noChangeShapeType="1"/>
            </p:cNvSpPr>
            <p:nvPr/>
          </p:nvSpPr>
          <p:spPr bwMode="auto">
            <a:xfrm flipV="1">
              <a:off x="3187" y="2169"/>
              <a:ext cx="1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3" name="Line 73"/>
            <p:cNvSpPr>
              <a:spLocks noChangeShapeType="1"/>
            </p:cNvSpPr>
            <p:nvPr/>
          </p:nvSpPr>
          <p:spPr bwMode="auto">
            <a:xfrm flipH="1" flipV="1">
              <a:off x="3179" y="2152"/>
              <a:ext cx="12" cy="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4" name="Line 74"/>
            <p:cNvSpPr>
              <a:spLocks noChangeShapeType="1"/>
            </p:cNvSpPr>
            <p:nvPr/>
          </p:nvSpPr>
          <p:spPr bwMode="auto">
            <a:xfrm flipH="1">
              <a:off x="3153" y="2147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5" name="Line 75"/>
            <p:cNvSpPr>
              <a:spLocks noChangeShapeType="1"/>
            </p:cNvSpPr>
            <p:nvPr/>
          </p:nvSpPr>
          <p:spPr bwMode="auto">
            <a:xfrm flipH="1">
              <a:off x="3129" y="2160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6" name="Line 76"/>
            <p:cNvSpPr>
              <a:spLocks noChangeShapeType="1"/>
            </p:cNvSpPr>
            <p:nvPr/>
          </p:nvSpPr>
          <p:spPr bwMode="auto">
            <a:xfrm flipH="1">
              <a:off x="3105" y="21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7" name="Line 77"/>
            <p:cNvSpPr>
              <a:spLocks noChangeShapeType="1"/>
            </p:cNvSpPr>
            <p:nvPr/>
          </p:nvSpPr>
          <p:spPr bwMode="auto">
            <a:xfrm flipH="1">
              <a:off x="3081" y="2189"/>
              <a:ext cx="11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8" name="Line 78"/>
            <p:cNvSpPr>
              <a:spLocks noChangeShapeType="1"/>
            </p:cNvSpPr>
            <p:nvPr/>
          </p:nvSpPr>
          <p:spPr bwMode="auto">
            <a:xfrm flipH="1">
              <a:off x="3055" y="2204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9" name="Line 79"/>
            <p:cNvSpPr>
              <a:spLocks noChangeShapeType="1"/>
            </p:cNvSpPr>
            <p:nvPr/>
          </p:nvSpPr>
          <p:spPr bwMode="auto">
            <a:xfrm flipH="1">
              <a:off x="3031" y="2217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0" name="Line 80"/>
            <p:cNvSpPr>
              <a:spLocks noChangeShapeType="1"/>
            </p:cNvSpPr>
            <p:nvPr/>
          </p:nvSpPr>
          <p:spPr bwMode="auto">
            <a:xfrm flipH="1">
              <a:off x="3007" y="2232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1" name="Line 81"/>
            <p:cNvSpPr>
              <a:spLocks noChangeShapeType="1"/>
            </p:cNvSpPr>
            <p:nvPr/>
          </p:nvSpPr>
          <p:spPr bwMode="auto">
            <a:xfrm flipH="1">
              <a:off x="2983" y="2247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2" name="Line 82"/>
            <p:cNvSpPr>
              <a:spLocks noChangeShapeType="1"/>
            </p:cNvSpPr>
            <p:nvPr/>
          </p:nvSpPr>
          <p:spPr bwMode="auto">
            <a:xfrm flipH="1">
              <a:off x="2957" y="2262"/>
              <a:ext cx="13" cy="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3" name="Line 83"/>
            <p:cNvSpPr>
              <a:spLocks noChangeShapeType="1"/>
            </p:cNvSpPr>
            <p:nvPr/>
          </p:nvSpPr>
          <p:spPr bwMode="auto">
            <a:xfrm flipH="1">
              <a:off x="2933" y="22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4" name="Line 84"/>
            <p:cNvSpPr>
              <a:spLocks noChangeShapeType="1"/>
            </p:cNvSpPr>
            <p:nvPr/>
          </p:nvSpPr>
          <p:spPr bwMode="auto">
            <a:xfrm flipH="1">
              <a:off x="2909" y="2290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5" name="Line 85"/>
            <p:cNvSpPr>
              <a:spLocks noChangeShapeType="1"/>
            </p:cNvSpPr>
            <p:nvPr/>
          </p:nvSpPr>
          <p:spPr bwMode="auto">
            <a:xfrm flipH="1">
              <a:off x="2883" y="2304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6" name="Line 86"/>
            <p:cNvSpPr>
              <a:spLocks noChangeShapeType="1"/>
            </p:cNvSpPr>
            <p:nvPr/>
          </p:nvSpPr>
          <p:spPr bwMode="auto">
            <a:xfrm flipH="1">
              <a:off x="2859" y="2319"/>
              <a:ext cx="13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7" name="Line 87"/>
            <p:cNvSpPr>
              <a:spLocks noChangeShapeType="1"/>
            </p:cNvSpPr>
            <p:nvPr/>
          </p:nvSpPr>
          <p:spPr bwMode="auto">
            <a:xfrm flipH="1">
              <a:off x="2835" y="2332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8" name="Line 88"/>
            <p:cNvSpPr>
              <a:spLocks noChangeShapeType="1"/>
            </p:cNvSpPr>
            <p:nvPr/>
          </p:nvSpPr>
          <p:spPr bwMode="auto">
            <a:xfrm flipH="1">
              <a:off x="2810" y="2347"/>
              <a:ext cx="12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9" name="Line 89"/>
            <p:cNvSpPr>
              <a:spLocks noChangeShapeType="1"/>
            </p:cNvSpPr>
            <p:nvPr/>
          </p:nvSpPr>
          <p:spPr bwMode="auto">
            <a:xfrm flipH="1">
              <a:off x="2784" y="2362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0" name="Line 90"/>
            <p:cNvSpPr>
              <a:spLocks noChangeShapeType="1"/>
            </p:cNvSpPr>
            <p:nvPr/>
          </p:nvSpPr>
          <p:spPr bwMode="auto">
            <a:xfrm flipH="1">
              <a:off x="2760" y="23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1" name="Line 91"/>
            <p:cNvSpPr>
              <a:spLocks noChangeShapeType="1"/>
            </p:cNvSpPr>
            <p:nvPr/>
          </p:nvSpPr>
          <p:spPr bwMode="auto">
            <a:xfrm flipH="1">
              <a:off x="2736" y="2390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2" name="Line 92"/>
            <p:cNvSpPr>
              <a:spLocks noChangeShapeType="1"/>
            </p:cNvSpPr>
            <p:nvPr/>
          </p:nvSpPr>
          <p:spPr bwMode="auto">
            <a:xfrm flipH="1">
              <a:off x="2712" y="2404"/>
              <a:ext cx="11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10" name="Line 123"/>
          <p:cNvSpPr>
            <a:spLocks noChangeShapeType="1"/>
          </p:cNvSpPr>
          <p:nvPr/>
        </p:nvSpPr>
        <p:spPr bwMode="auto">
          <a:xfrm flipV="1">
            <a:off x="5772958" y="3489134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1" name="Line 124"/>
          <p:cNvSpPr>
            <a:spLocks noChangeShapeType="1"/>
          </p:cNvSpPr>
          <p:nvPr/>
        </p:nvSpPr>
        <p:spPr bwMode="auto">
          <a:xfrm flipV="1">
            <a:off x="5821581" y="3463969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2" name="Line 125"/>
          <p:cNvSpPr>
            <a:spLocks noChangeShapeType="1"/>
          </p:cNvSpPr>
          <p:nvPr/>
        </p:nvSpPr>
        <p:spPr bwMode="auto">
          <a:xfrm flipH="1" flipV="1">
            <a:off x="5842153" y="3437008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3" name="Line 253"/>
          <p:cNvSpPr>
            <a:spLocks noChangeShapeType="1"/>
          </p:cNvSpPr>
          <p:nvPr/>
        </p:nvSpPr>
        <p:spPr bwMode="auto">
          <a:xfrm flipV="1">
            <a:off x="6117062" y="2910366"/>
            <a:ext cx="345973" cy="1995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4" name="Freeform 305"/>
          <p:cNvSpPr>
            <a:spLocks/>
          </p:cNvSpPr>
          <p:nvPr/>
        </p:nvSpPr>
        <p:spPr bwMode="auto">
          <a:xfrm>
            <a:off x="6057218" y="2863633"/>
            <a:ext cx="437609" cy="305561"/>
          </a:xfrm>
          <a:custGeom>
            <a:avLst/>
            <a:gdLst>
              <a:gd name="T0" fmla="*/ 39 w 234"/>
              <a:gd name="T1" fmla="*/ 170 h 170"/>
              <a:gd name="T2" fmla="*/ 234 w 234"/>
              <a:gd name="T3" fmla="*/ 54 h 170"/>
              <a:gd name="T4" fmla="*/ 234 w 234"/>
              <a:gd name="T5" fmla="*/ 33 h 170"/>
              <a:gd name="T6" fmla="*/ 230 w 234"/>
              <a:gd name="T7" fmla="*/ 18 h 170"/>
              <a:gd name="T8" fmla="*/ 224 w 234"/>
              <a:gd name="T9" fmla="*/ 9 h 170"/>
              <a:gd name="T10" fmla="*/ 217 w 234"/>
              <a:gd name="T11" fmla="*/ 3 h 170"/>
              <a:gd name="T12" fmla="*/ 208 w 234"/>
              <a:gd name="T13" fmla="*/ 0 h 170"/>
              <a:gd name="T14" fmla="*/ 200 w 234"/>
              <a:gd name="T15" fmla="*/ 0 h 170"/>
              <a:gd name="T16" fmla="*/ 197 w 234"/>
              <a:gd name="T17" fmla="*/ 0 h 170"/>
              <a:gd name="T18" fmla="*/ 195 w 234"/>
              <a:gd name="T19" fmla="*/ 0 h 170"/>
              <a:gd name="T20" fmla="*/ 0 w 234"/>
              <a:gd name="T21" fmla="*/ 117 h 170"/>
              <a:gd name="T22" fmla="*/ 2 w 234"/>
              <a:gd name="T23" fmla="*/ 117 h 170"/>
              <a:gd name="T24" fmla="*/ 6 w 234"/>
              <a:gd name="T25" fmla="*/ 115 h 170"/>
              <a:gd name="T26" fmla="*/ 13 w 234"/>
              <a:gd name="T27" fmla="*/ 111 h 170"/>
              <a:gd name="T28" fmla="*/ 22 w 234"/>
              <a:gd name="T29" fmla="*/ 111 h 170"/>
              <a:gd name="T30" fmla="*/ 30 w 234"/>
              <a:gd name="T31" fmla="*/ 113 h 170"/>
              <a:gd name="T32" fmla="*/ 37 w 234"/>
              <a:gd name="T33" fmla="*/ 118 h 170"/>
              <a:gd name="T34" fmla="*/ 41 w 234"/>
              <a:gd name="T35" fmla="*/ 128 h 170"/>
              <a:gd name="T36" fmla="*/ 43 w 234"/>
              <a:gd name="T37" fmla="*/ 146 h 170"/>
              <a:gd name="T38" fmla="*/ 39 w 234"/>
              <a:gd name="T39" fmla="*/ 170 h 1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4"/>
              <a:gd name="T61" fmla="*/ 0 h 170"/>
              <a:gd name="T62" fmla="*/ 234 w 234"/>
              <a:gd name="T63" fmla="*/ 170 h 17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4" h="170">
                <a:moveTo>
                  <a:pt x="39" y="170"/>
                </a:moveTo>
                <a:lnTo>
                  <a:pt x="234" y="54"/>
                </a:lnTo>
                <a:lnTo>
                  <a:pt x="234" y="33"/>
                </a:lnTo>
                <a:lnTo>
                  <a:pt x="230" y="18"/>
                </a:lnTo>
                <a:lnTo>
                  <a:pt x="224" y="9"/>
                </a:lnTo>
                <a:lnTo>
                  <a:pt x="217" y="3"/>
                </a:lnTo>
                <a:lnTo>
                  <a:pt x="208" y="0"/>
                </a:lnTo>
                <a:lnTo>
                  <a:pt x="200" y="0"/>
                </a:lnTo>
                <a:lnTo>
                  <a:pt x="197" y="0"/>
                </a:lnTo>
                <a:lnTo>
                  <a:pt x="195" y="0"/>
                </a:lnTo>
                <a:lnTo>
                  <a:pt x="0" y="117"/>
                </a:lnTo>
                <a:lnTo>
                  <a:pt x="2" y="117"/>
                </a:lnTo>
                <a:lnTo>
                  <a:pt x="6" y="115"/>
                </a:lnTo>
                <a:lnTo>
                  <a:pt x="13" y="111"/>
                </a:lnTo>
                <a:lnTo>
                  <a:pt x="22" y="111"/>
                </a:lnTo>
                <a:lnTo>
                  <a:pt x="30" y="113"/>
                </a:lnTo>
                <a:lnTo>
                  <a:pt x="37" y="118"/>
                </a:lnTo>
                <a:lnTo>
                  <a:pt x="41" y="128"/>
                </a:lnTo>
                <a:lnTo>
                  <a:pt x="43" y="146"/>
                </a:lnTo>
                <a:lnTo>
                  <a:pt x="39" y="17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5" name="Freeform 306"/>
          <p:cNvSpPr>
            <a:spLocks/>
          </p:cNvSpPr>
          <p:nvPr/>
        </p:nvSpPr>
        <p:spPr bwMode="auto">
          <a:xfrm>
            <a:off x="6057218" y="2863633"/>
            <a:ext cx="437609" cy="305561"/>
          </a:xfrm>
          <a:custGeom>
            <a:avLst/>
            <a:gdLst>
              <a:gd name="T0" fmla="*/ 39 w 234"/>
              <a:gd name="T1" fmla="*/ 170 h 170"/>
              <a:gd name="T2" fmla="*/ 234 w 234"/>
              <a:gd name="T3" fmla="*/ 54 h 170"/>
              <a:gd name="T4" fmla="*/ 234 w 234"/>
              <a:gd name="T5" fmla="*/ 33 h 170"/>
              <a:gd name="T6" fmla="*/ 230 w 234"/>
              <a:gd name="T7" fmla="*/ 18 h 170"/>
              <a:gd name="T8" fmla="*/ 224 w 234"/>
              <a:gd name="T9" fmla="*/ 9 h 170"/>
              <a:gd name="T10" fmla="*/ 217 w 234"/>
              <a:gd name="T11" fmla="*/ 3 h 170"/>
              <a:gd name="T12" fmla="*/ 208 w 234"/>
              <a:gd name="T13" fmla="*/ 0 h 170"/>
              <a:gd name="T14" fmla="*/ 200 w 234"/>
              <a:gd name="T15" fmla="*/ 0 h 170"/>
              <a:gd name="T16" fmla="*/ 197 w 234"/>
              <a:gd name="T17" fmla="*/ 0 h 170"/>
              <a:gd name="T18" fmla="*/ 195 w 234"/>
              <a:gd name="T19" fmla="*/ 0 h 170"/>
              <a:gd name="T20" fmla="*/ 0 w 234"/>
              <a:gd name="T21" fmla="*/ 117 h 170"/>
              <a:gd name="T22" fmla="*/ 2 w 234"/>
              <a:gd name="T23" fmla="*/ 117 h 170"/>
              <a:gd name="T24" fmla="*/ 6 w 234"/>
              <a:gd name="T25" fmla="*/ 115 h 170"/>
              <a:gd name="T26" fmla="*/ 13 w 234"/>
              <a:gd name="T27" fmla="*/ 111 h 170"/>
              <a:gd name="T28" fmla="*/ 22 w 234"/>
              <a:gd name="T29" fmla="*/ 111 h 170"/>
              <a:gd name="T30" fmla="*/ 30 w 234"/>
              <a:gd name="T31" fmla="*/ 113 h 170"/>
              <a:gd name="T32" fmla="*/ 37 w 234"/>
              <a:gd name="T33" fmla="*/ 118 h 170"/>
              <a:gd name="T34" fmla="*/ 41 w 234"/>
              <a:gd name="T35" fmla="*/ 128 h 170"/>
              <a:gd name="T36" fmla="*/ 43 w 234"/>
              <a:gd name="T37" fmla="*/ 146 h 170"/>
              <a:gd name="T38" fmla="*/ 39 w 234"/>
              <a:gd name="T39" fmla="*/ 170 h 1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4"/>
              <a:gd name="T61" fmla="*/ 0 h 170"/>
              <a:gd name="T62" fmla="*/ 234 w 234"/>
              <a:gd name="T63" fmla="*/ 170 h 17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4" h="170">
                <a:moveTo>
                  <a:pt x="39" y="170"/>
                </a:moveTo>
                <a:lnTo>
                  <a:pt x="234" y="54"/>
                </a:lnTo>
                <a:lnTo>
                  <a:pt x="234" y="33"/>
                </a:lnTo>
                <a:lnTo>
                  <a:pt x="230" y="18"/>
                </a:lnTo>
                <a:lnTo>
                  <a:pt x="224" y="9"/>
                </a:lnTo>
                <a:lnTo>
                  <a:pt x="217" y="3"/>
                </a:lnTo>
                <a:lnTo>
                  <a:pt x="208" y="0"/>
                </a:lnTo>
                <a:lnTo>
                  <a:pt x="200" y="0"/>
                </a:lnTo>
                <a:lnTo>
                  <a:pt x="197" y="0"/>
                </a:lnTo>
                <a:lnTo>
                  <a:pt x="195" y="0"/>
                </a:lnTo>
                <a:lnTo>
                  <a:pt x="0" y="117"/>
                </a:lnTo>
                <a:lnTo>
                  <a:pt x="2" y="117"/>
                </a:lnTo>
                <a:lnTo>
                  <a:pt x="6" y="115"/>
                </a:lnTo>
                <a:lnTo>
                  <a:pt x="13" y="111"/>
                </a:lnTo>
                <a:lnTo>
                  <a:pt x="22" y="111"/>
                </a:lnTo>
                <a:lnTo>
                  <a:pt x="30" y="113"/>
                </a:lnTo>
                <a:lnTo>
                  <a:pt x="37" y="118"/>
                </a:lnTo>
                <a:lnTo>
                  <a:pt x="41" y="128"/>
                </a:lnTo>
                <a:lnTo>
                  <a:pt x="43" y="146"/>
                </a:lnTo>
                <a:lnTo>
                  <a:pt x="39" y="17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6" name="Freeform 307"/>
          <p:cNvSpPr>
            <a:spLocks/>
          </p:cNvSpPr>
          <p:nvPr/>
        </p:nvSpPr>
        <p:spPr bwMode="auto">
          <a:xfrm>
            <a:off x="6064698" y="2863632"/>
            <a:ext cx="430129" cy="296574"/>
          </a:xfrm>
          <a:custGeom>
            <a:avLst/>
            <a:gdLst>
              <a:gd name="T0" fmla="*/ 193 w 230"/>
              <a:gd name="T1" fmla="*/ 0 h 165"/>
              <a:gd name="T2" fmla="*/ 194 w 230"/>
              <a:gd name="T3" fmla="*/ 0 h 165"/>
              <a:gd name="T4" fmla="*/ 200 w 230"/>
              <a:gd name="T5" fmla="*/ 0 h 165"/>
              <a:gd name="T6" fmla="*/ 209 w 230"/>
              <a:gd name="T7" fmla="*/ 2 h 165"/>
              <a:gd name="T8" fmla="*/ 217 w 230"/>
              <a:gd name="T9" fmla="*/ 7 h 165"/>
              <a:gd name="T10" fmla="*/ 224 w 230"/>
              <a:gd name="T11" fmla="*/ 15 h 165"/>
              <a:gd name="T12" fmla="*/ 230 w 230"/>
              <a:gd name="T13" fmla="*/ 29 h 165"/>
              <a:gd name="T14" fmla="*/ 230 w 230"/>
              <a:gd name="T15" fmla="*/ 50 h 165"/>
              <a:gd name="T16" fmla="*/ 37 w 230"/>
              <a:gd name="T17" fmla="*/ 165 h 165"/>
              <a:gd name="T18" fmla="*/ 41 w 230"/>
              <a:gd name="T19" fmla="*/ 144 h 165"/>
              <a:gd name="T20" fmla="*/ 39 w 230"/>
              <a:gd name="T21" fmla="*/ 128 h 165"/>
              <a:gd name="T22" fmla="*/ 35 w 230"/>
              <a:gd name="T23" fmla="*/ 118 h 165"/>
              <a:gd name="T24" fmla="*/ 28 w 230"/>
              <a:gd name="T25" fmla="*/ 113 h 165"/>
              <a:gd name="T26" fmla="*/ 20 w 230"/>
              <a:gd name="T27" fmla="*/ 111 h 165"/>
              <a:gd name="T28" fmla="*/ 13 w 230"/>
              <a:gd name="T29" fmla="*/ 113 h 165"/>
              <a:gd name="T30" fmla="*/ 7 w 230"/>
              <a:gd name="T31" fmla="*/ 115 h 165"/>
              <a:gd name="T32" fmla="*/ 2 w 230"/>
              <a:gd name="T33" fmla="*/ 115 h 165"/>
              <a:gd name="T34" fmla="*/ 0 w 230"/>
              <a:gd name="T35" fmla="*/ 117 h 165"/>
              <a:gd name="T36" fmla="*/ 193 w 230"/>
              <a:gd name="T37" fmla="*/ 0 h 1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0"/>
              <a:gd name="T58" fmla="*/ 0 h 165"/>
              <a:gd name="T59" fmla="*/ 230 w 230"/>
              <a:gd name="T60" fmla="*/ 165 h 1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0" h="165">
                <a:moveTo>
                  <a:pt x="193" y="0"/>
                </a:moveTo>
                <a:lnTo>
                  <a:pt x="194" y="0"/>
                </a:lnTo>
                <a:lnTo>
                  <a:pt x="200" y="0"/>
                </a:lnTo>
                <a:lnTo>
                  <a:pt x="209" y="2"/>
                </a:lnTo>
                <a:lnTo>
                  <a:pt x="217" y="7"/>
                </a:lnTo>
                <a:lnTo>
                  <a:pt x="224" y="15"/>
                </a:lnTo>
                <a:lnTo>
                  <a:pt x="230" y="29"/>
                </a:lnTo>
                <a:lnTo>
                  <a:pt x="230" y="50"/>
                </a:lnTo>
                <a:lnTo>
                  <a:pt x="37" y="165"/>
                </a:lnTo>
                <a:lnTo>
                  <a:pt x="41" y="144"/>
                </a:lnTo>
                <a:lnTo>
                  <a:pt x="39" y="128"/>
                </a:lnTo>
                <a:lnTo>
                  <a:pt x="35" y="118"/>
                </a:lnTo>
                <a:lnTo>
                  <a:pt x="28" y="113"/>
                </a:lnTo>
                <a:lnTo>
                  <a:pt x="20" y="111"/>
                </a:lnTo>
                <a:lnTo>
                  <a:pt x="13" y="113"/>
                </a:lnTo>
                <a:lnTo>
                  <a:pt x="7" y="115"/>
                </a:lnTo>
                <a:lnTo>
                  <a:pt x="2" y="115"/>
                </a:lnTo>
                <a:lnTo>
                  <a:pt x="0" y="117"/>
                </a:lnTo>
                <a:lnTo>
                  <a:pt x="193" y="0"/>
                </a:lnTo>
                <a:close/>
              </a:path>
            </a:pathLst>
          </a:custGeom>
          <a:solidFill>
            <a:srgbClr val="2424FF"/>
          </a:solidFill>
          <a:ln w="0">
            <a:solidFill>
              <a:srgbClr val="2424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7" name="Freeform 308"/>
          <p:cNvSpPr>
            <a:spLocks/>
          </p:cNvSpPr>
          <p:nvPr/>
        </p:nvSpPr>
        <p:spPr bwMode="auto">
          <a:xfrm>
            <a:off x="6074048" y="2867228"/>
            <a:ext cx="417038" cy="282195"/>
          </a:xfrm>
          <a:custGeom>
            <a:avLst/>
            <a:gdLst>
              <a:gd name="T0" fmla="*/ 189 w 223"/>
              <a:gd name="T1" fmla="*/ 0 h 157"/>
              <a:gd name="T2" fmla="*/ 191 w 223"/>
              <a:gd name="T3" fmla="*/ 0 h 157"/>
              <a:gd name="T4" fmla="*/ 197 w 223"/>
              <a:gd name="T5" fmla="*/ 0 h 157"/>
              <a:gd name="T6" fmla="*/ 204 w 223"/>
              <a:gd name="T7" fmla="*/ 1 h 157"/>
              <a:gd name="T8" fmla="*/ 212 w 223"/>
              <a:gd name="T9" fmla="*/ 5 h 157"/>
              <a:gd name="T10" fmla="*/ 219 w 223"/>
              <a:gd name="T11" fmla="*/ 13 h 157"/>
              <a:gd name="T12" fmla="*/ 223 w 223"/>
              <a:gd name="T13" fmla="*/ 26 h 157"/>
              <a:gd name="T14" fmla="*/ 223 w 223"/>
              <a:gd name="T15" fmla="*/ 44 h 157"/>
              <a:gd name="T16" fmla="*/ 34 w 223"/>
              <a:gd name="T17" fmla="*/ 157 h 157"/>
              <a:gd name="T18" fmla="*/ 36 w 223"/>
              <a:gd name="T19" fmla="*/ 137 h 157"/>
              <a:gd name="T20" fmla="*/ 34 w 223"/>
              <a:gd name="T21" fmla="*/ 124 h 157"/>
              <a:gd name="T22" fmla="*/ 28 w 223"/>
              <a:gd name="T23" fmla="*/ 116 h 157"/>
              <a:gd name="T24" fmla="*/ 23 w 223"/>
              <a:gd name="T25" fmla="*/ 113 h 157"/>
              <a:gd name="T26" fmla="*/ 15 w 223"/>
              <a:gd name="T27" fmla="*/ 111 h 157"/>
              <a:gd name="T28" fmla="*/ 8 w 223"/>
              <a:gd name="T29" fmla="*/ 111 h 157"/>
              <a:gd name="T30" fmla="*/ 4 w 223"/>
              <a:gd name="T31" fmla="*/ 113 h 157"/>
              <a:gd name="T32" fmla="*/ 0 w 223"/>
              <a:gd name="T33" fmla="*/ 113 h 157"/>
              <a:gd name="T34" fmla="*/ 189 w 223"/>
              <a:gd name="T35" fmla="*/ 0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3"/>
              <a:gd name="T55" fmla="*/ 0 h 157"/>
              <a:gd name="T56" fmla="*/ 223 w 223"/>
              <a:gd name="T57" fmla="*/ 157 h 1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3" h="157">
                <a:moveTo>
                  <a:pt x="189" y="0"/>
                </a:moveTo>
                <a:lnTo>
                  <a:pt x="191" y="0"/>
                </a:lnTo>
                <a:lnTo>
                  <a:pt x="197" y="0"/>
                </a:lnTo>
                <a:lnTo>
                  <a:pt x="204" y="1"/>
                </a:lnTo>
                <a:lnTo>
                  <a:pt x="212" y="5"/>
                </a:lnTo>
                <a:lnTo>
                  <a:pt x="219" y="13"/>
                </a:lnTo>
                <a:lnTo>
                  <a:pt x="223" y="26"/>
                </a:lnTo>
                <a:lnTo>
                  <a:pt x="223" y="44"/>
                </a:lnTo>
                <a:lnTo>
                  <a:pt x="34" y="157"/>
                </a:lnTo>
                <a:lnTo>
                  <a:pt x="36" y="137"/>
                </a:lnTo>
                <a:lnTo>
                  <a:pt x="34" y="124"/>
                </a:lnTo>
                <a:lnTo>
                  <a:pt x="28" y="116"/>
                </a:lnTo>
                <a:lnTo>
                  <a:pt x="23" y="113"/>
                </a:lnTo>
                <a:lnTo>
                  <a:pt x="15" y="111"/>
                </a:lnTo>
                <a:lnTo>
                  <a:pt x="8" y="111"/>
                </a:lnTo>
                <a:lnTo>
                  <a:pt x="4" y="113"/>
                </a:lnTo>
                <a:lnTo>
                  <a:pt x="0" y="113"/>
                </a:lnTo>
                <a:lnTo>
                  <a:pt x="189" y="0"/>
                </a:lnTo>
                <a:close/>
              </a:path>
            </a:pathLst>
          </a:custGeom>
          <a:solidFill>
            <a:srgbClr val="4949FF"/>
          </a:solidFill>
          <a:ln w="0">
            <a:solidFill>
              <a:srgbClr val="494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8" name="Freeform 309"/>
          <p:cNvSpPr>
            <a:spLocks/>
          </p:cNvSpPr>
          <p:nvPr/>
        </p:nvSpPr>
        <p:spPr bwMode="auto">
          <a:xfrm>
            <a:off x="6085270" y="2867227"/>
            <a:ext cx="405817" cy="273208"/>
          </a:xfrm>
          <a:custGeom>
            <a:avLst/>
            <a:gdLst>
              <a:gd name="T0" fmla="*/ 185 w 217"/>
              <a:gd name="T1" fmla="*/ 0 h 152"/>
              <a:gd name="T2" fmla="*/ 187 w 217"/>
              <a:gd name="T3" fmla="*/ 0 h 152"/>
              <a:gd name="T4" fmla="*/ 195 w 217"/>
              <a:gd name="T5" fmla="*/ 1 h 152"/>
              <a:gd name="T6" fmla="*/ 202 w 217"/>
              <a:gd name="T7" fmla="*/ 3 h 152"/>
              <a:gd name="T8" fmla="*/ 209 w 217"/>
              <a:gd name="T9" fmla="*/ 11 h 152"/>
              <a:gd name="T10" fmla="*/ 215 w 217"/>
              <a:gd name="T11" fmla="*/ 22 h 152"/>
              <a:gd name="T12" fmla="*/ 217 w 217"/>
              <a:gd name="T13" fmla="*/ 39 h 152"/>
              <a:gd name="T14" fmla="*/ 30 w 217"/>
              <a:gd name="T15" fmla="*/ 152 h 152"/>
              <a:gd name="T16" fmla="*/ 31 w 217"/>
              <a:gd name="T17" fmla="*/ 133 h 152"/>
              <a:gd name="T18" fmla="*/ 28 w 217"/>
              <a:gd name="T19" fmla="*/ 122 h 152"/>
              <a:gd name="T20" fmla="*/ 22 w 217"/>
              <a:gd name="T21" fmla="*/ 115 h 152"/>
              <a:gd name="T22" fmla="*/ 15 w 217"/>
              <a:gd name="T23" fmla="*/ 113 h 152"/>
              <a:gd name="T24" fmla="*/ 7 w 217"/>
              <a:gd name="T25" fmla="*/ 111 h 152"/>
              <a:gd name="T26" fmla="*/ 4 w 217"/>
              <a:gd name="T27" fmla="*/ 113 h 152"/>
              <a:gd name="T28" fmla="*/ 0 w 217"/>
              <a:gd name="T29" fmla="*/ 113 h 152"/>
              <a:gd name="T30" fmla="*/ 185 w 217"/>
              <a:gd name="T31" fmla="*/ 0 h 1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7"/>
              <a:gd name="T49" fmla="*/ 0 h 152"/>
              <a:gd name="T50" fmla="*/ 217 w 217"/>
              <a:gd name="T51" fmla="*/ 152 h 1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7" h="152">
                <a:moveTo>
                  <a:pt x="185" y="0"/>
                </a:moveTo>
                <a:lnTo>
                  <a:pt x="187" y="0"/>
                </a:lnTo>
                <a:lnTo>
                  <a:pt x="195" y="1"/>
                </a:lnTo>
                <a:lnTo>
                  <a:pt x="202" y="3"/>
                </a:lnTo>
                <a:lnTo>
                  <a:pt x="209" y="11"/>
                </a:lnTo>
                <a:lnTo>
                  <a:pt x="215" y="22"/>
                </a:lnTo>
                <a:lnTo>
                  <a:pt x="217" y="39"/>
                </a:lnTo>
                <a:lnTo>
                  <a:pt x="30" y="152"/>
                </a:lnTo>
                <a:lnTo>
                  <a:pt x="31" y="133"/>
                </a:lnTo>
                <a:lnTo>
                  <a:pt x="28" y="122"/>
                </a:lnTo>
                <a:lnTo>
                  <a:pt x="22" y="115"/>
                </a:lnTo>
                <a:lnTo>
                  <a:pt x="15" y="113"/>
                </a:lnTo>
                <a:lnTo>
                  <a:pt x="7" y="111"/>
                </a:lnTo>
                <a:lnTo>
                  <a:pt x="4" y="113"/>
                </a:lnTo>
                <a:lnTo>
                  <a:pt x="0" y="113"/>
                </a:lnTo>
                <a:lnTo>
                  <a:pt x="185" y="0"/>
                </a:lnTo>
                <a:close/>
              </a:path>
            </a:pathLst>
          </a:custGeom>
          <a:solidFill>
            <a:srgbClr val="6D6DFF"/>
          </a:solidFill>
          <a:ln w="0">
            <a:solidFill>
              <a:srgbClr val="6D6D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9" name="Freeform 310"/>
          <p:cNvSpPr>
            <a:spLocks/>
          </p:cNvSpPr>
          <p:nvPr/>
        </p:nvSpPr>
        <p:spPr bwMode="auto">
          <a:xfrm>
            <a:off x="6094619" y="2867228"/>
            <a:ext cx="392726" cy="262423"/>
          </a:xfrm>
          <a:custGeom>
            <a:avLst/>
            <a:gdLst>
              <a:gd name="T0" fmla="*/ 182 w 210"/>
              <a:gd name="T1" fmla="*/ 0 h 146"/>
              <a:gd name="T2" fmla="*/ 186 w 210"/>
              <a:gd name="T3" fmla="*/ 0 h 146"/>
              <a:gd name="T4" fmla="*/ 190 w 210"/>
              <a:gd name="T5" fmla="*/ 1 h 146"/>
              <a:gd name="T6" fmla="*/ 197 w 210"/>
              <a:gd name="T7" fmla="*/ 5 h 146"/>
              <a:gd name="T8" fmla="*/ 204 w 210"/>
              <a:gd name="T9" fmla="*/ 11 h 146"/>
              <a:gd name="T10" fmla="*/ 210 w 210"/>
              <a:gd name="T11" fmla="*/ 22 h 146"/>
              <a:gd name="T12" fmla="*/ 210 w 210"/>
              <a:gd name="T13" fmla="*/ 35 h 146"/>
              <a:gd name="T14" fmla="*/ 26 w 210"/>
              <a:gd name="T15" fmla="*/ 146 h 146"/>
              <a:gd name="T16" fmla="*/ 26 w 210"/>
              <a:gd name="T17" fmla="*/ 131 h 146"/>
              <a:gd name="T18" fmla="*/ 23 w 210"/>
              <a:gd name="T19" fmla="*/ 120 h 146"/>
              <a:gd name="T20" fmla="*/ 17 w 210"/>
              <a:gd name="T21" fmla="*/ 115 h 146"/>
              <a:gd name="T22" fmla="*/ 10 w 210"/>
              <a:gd name="T23" fmla="*/ 113 h 146"/>
              <a:gd name="T24" fmla="*/ 4 w 210"/>
              <a:gd name="T25" fmla="*/ 111 h 146"/>
              <a:gd name="T26" fmla="*/ 0 w 210"/>
              <a:gd name="T27" fmla="*/ 111 h 146"/>
              <a:gd name="T28" fmla="*/ 182 w 210"/>
              <a:gd name="T29" fmla="*/ 0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0"/>
              <a:gd name="T46" fmla="*/ 0 h 146"/>
              <a:gd name="T47" fmla="*/ 210 w 210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0" h="146">
                <a:moveTo>
                  <a:pt x="182" y="0"/>
                </a:moveTo>
                <a:lnTo>
                  <a:pt x="186" y="0"/>
                </a:lnTo>
                <a:lnTo>
                  <a:pt x="190" y="1"/>
                </a:lnTo>
                <a:lnTo>
                  <a:pt x="197" y="5"/>
                </a:lnTo>
                <a:lnTo>
                  <a:pt x="204" y="11"/>
                </a:lnTo>
                <a:lnTo>
                  <a:pt x="210" y="22"/>
                </a:lnTo>
                <a:lnTo>
                  <a:pt x="210" y="35"/>
                </a:lnTo>
                <a:lnTo>
                  <a:pt x="26" y="146"/>
                </a:lnTo>
                <a:lnTo>
                  <a:pt x="26" y="131"/>
                </a:lnTo>
                <a:lnTo>
                  <a:pt x="23" y="120"/>
                </a:lnTo>
                <a:lnTo>
                  <a:pt x="17" y="115"/>
                </a:lnTo>
                <a:lnTo>
                  <a:pt x="10" y="113"/>
                </a:lnTo>
                <a:lnTo>
                  <a:pt x="4" y="111"/>
                </a:lnTo>
                <a:lnTo>
                  <a:pt x="0" y="111"/>
                </a:lnTo>
                <a:lnTo>
                  <a:pt x="182" y="0"/>
                </a:lnTo>
                <a:close/>
              </a:path>
            </a:pathLst>
          </a:custGeom>
          <a:solidFill>
            <a:srgbClr val="9292FF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0" name="Freeform 311"/>
          <p:cNvSpPr>
            <a:spLocks/>
          </p:cNvSpPr>
          <p:nvPr/>
        </p:nvSpPr>
        <p:spPr bwMode="auto">
          <a:xfrm>
            <a:off x="6105841" y="2867227"/>
            <a:ext cx="377765" cy="253436"/>
          </a:xfrm>
          <a:custGeom>
            <a:avLst/>
            <a:gdLst>
              <a:gd name="T0" fmla="*/ 178 w 202"/>
              <a:gd name="T1" fmla="*/ 0 h 141"/>
              <a:gd name="T2" fmla="*/ 182 w 202"/>
              <a:gd name="T3" fmla="*/ 1 h 141"/>
              <a:gd name="T4" fmla="*/ 187 w 202"/>
              <a:gd name="T5" fmla="*/ 3 h 141"/>
              <a:gd name="T6" fmla="*/ 195 w 202"/>
              <a:gd name="T7" fmla="*/ 9 h 141"/>
              <a:gd name="T8" fmla="*/ 202 w 202"/>
              <a:gd name="T9" fmla="*/ 18 h 141"/>
              <a:gd name="T10" fmla="*/ 202 w 202"/>
              <a:gd name="T11" fmla="*/ 31 h 141"/>
              <a:gd name="T12" fmla="*/ 22 w 202"/>
              <a:gd name="T13" fmla="*/ 141 h 141"/>
              <a:gd name="T14" fmla="*/ 20 w 202"/>
              <a:gd name="T15" fmla="*/ 128 h 141"/>
              <a:gd name="T16" fmla="*/ 17 w 202"/>
              <a:gd name="T17" fmla="*/ 120 h 141"/>
              <a:gd name="T18" fmla="*/ 9 w 202"/>
              <a:gd name="T19" fmla="*/ 115 h 141"/>
              <a:gd name="T20" fmla="*/ 4 w 202"/>
              <a:gd name="T21" fmla="*/ 111 h 141"/>
              <a:gd name="T22" fmla="*/ 0 w 202"/>
              <a:gd name="T23" fmla="*/ 111 h 141"/>
              <a:gd name="T24" fmla="*/ 178 w 202"/>
              <a:gd name="T25" fmla="*/ 0 h 1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2"/>
              <a:gd name="T40" fmla="*/ 0 h 141"/>
              <a:gd name="T41" fmla="*/ 202 w 202"/>
              <a:gd name="T42" fmla="*/ 141 h 1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2" h="141">
                <a:moveTo>
                  <a:pt x="178" y="0"/>
                </a:moveTo>
                <a:lnTo>
                  <a:pt x="182" y="1"/>
                </a:lnTo>
                <a:lnTo>
                  <a:pt x="187" y="3"/>
                </a:lnTo>
                <a:lnTo>
                  <a:pt x="195" y="9"/>
                </a:lnTo>
                <a:lnTo>
                  <a:pt x="202" y="18"/>
                </a:lnTo>
                <a:lnTo>
                  <a:pt x="202" y="31"/>
                </a:lnTo>
                <a:lnTo>
                  <a:pt x="22" y="141"/>
                </a:lnTo>
                <a:lnTo>
                  <a:pt x="20" y="128"/>
                </a:lnTo>
                <a:lnTo>
                  <a:pt x="17" y="120"/>
                </a:lnTo>
                <a:lnTo>
                  <a:pt x="9" y="115"/>
                </a:lnTo>
                <a:lnTo>
                  <a:pt x="4" y="111"/>
                </a:lnTo>
                <a:lnTo>
                  <a:pt x="0" y="111"/>
                </a:lnTo>
                <a:lnTo>
                  <a:pt x="178" y="0"/>
                </a:lnTo>
                <a:close/>
              </a:path>
            </a:pathLst>
          </a:custGeom>
          <a:solidFill>
            <a:srgbClr val="B6B6FF"/>
          </a:solidFill>
          <a:ln w="0">
            <a:solidFill>
              <a:srgbClr val="B6B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1" name="Freeform 312"/>
          <p:cNvSpPr>
            <a:spLocks/>
          </p:cNvSpPr>
          <p:nvPr/>
        </p:nvSpPr>
        <p:spPr bwMode="auto">
          <a:xfrm>
            <a:off x="6117062" y="2869024"/>
            <a:ext cx="366545" cy="240854"/>
          </a:xfrm>
          <a:custGeom>
            <a:avLst/>
            <a:gdLst>
              <a:gd name="T0" fmla="*/ 176 w 196"/>
              <a:gd name="T1" fmla="*/ 0 h 134"/>
              <a:gd name="T2" fmla="*/ 176 w 196"/>
              <a:gd name="T3" fmla="*/ 0 h 134"/>
              <a:gd name="T4" fmla="*/ 179 w 196"/>
              <a:gd name="T5" fmla="*/ 2 h 134"/>
              <a:gd name="T6" fmla="*/ 181 w 196"/>
              <a:gd name="T7" fmla="*/ 4 h 134"/>
              <a:gd name="T8" fmla="*/ 187 w 196"/>
              <a:gd name="T9" fmla="*/ 6 h 134"/>
              <a:gd name="T10" fmla="*/ 191 w 196"/>
              <a:gd name="T11" fmla="*/ 10 h 134"/>
              <a:gd name="T12" fmla="*/ 192 w 196"/>
              <a:gd name="T13" fmla="*/ 15 h 134"/>
              <a:gd name="T14" fmla="*/ 196 w 196"/>
              <a:gd name="T15" fmla="*/ 21 h 134"/>
              <a:gd name="T16" fmla="*/ 196 w 196"/>
              <a:gd name="T17" fmla="*/ 26 h 134"/>
              <a:gd name="T18" fmla="*/ 16 w 196"/>
              <a:gd name="T19" fmla="*/ 134 h 134"/>
              <a:gd name="T20" fmla="*/ 16 w 196"/>
              <a:gd name="T21" fmla="*/ 130 h 134"/>
              <a:gd name="T22" fmla="*/ 16 w 196"/>
              <a:gd name="T23" fmla="*/ 125 h 134"/>
              <a:gd name="T24" fmla="*/ 13 w 196"/>
              <a:gd name="T25" fmla="*/ 121 h 134"/>
              <a:gd name="T26" fmla="*/ 9 w 196"/>
              <a:gd name="T27" fmla="*/ 117 h 134"/>
              <a:gd name="T28" fmla="*/ 7 w 196"/>
              <a:gd name="T29" fmla="*/ 114 h 134"/>
              <a:gd name="T30" fmla="*/ 3 w 196"/>
              <a:gd name="T31" fmla="*/ 112 h 134"/>
              <a:gd name="T32" fmla="*/ 1 w 196"/>
              <a:gd name="T33" fmla="*/ 110 h 134"/>
              <a:gd name="T34" fmla="*/ 0 w 196"/>
              <a:gd name="T35" fmla="*/ 108 h 134"/>
              <a:gd name="T36" fmla="*/ 176 w 196"/>
              <a:gd name="T37" fmla="*/ 0 h 1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6"/>
              <a:gd name="T58" fmla="*/ 0 h 134"/>
              <a:gd name="T59" fmla="*/ 196 w 196"/>
              <a:gd name="T60" fmla="*/ 134 h 1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6" h="134">
                <a:moveTo>
                  <a:pt x="176" y="0"/>
                </a:moveTo>
                <a:lnTo>
                  <a:pt x="176" y="0"/>
                </a:lnTo>
                <a:lnTo>
                  <a:pt x="179" y="2"/>
                </a:lnTo>
                <a:lnTo>
                  <a:pt x="181" y="4"/>
                </a:lnTo>
                <a:lnTo>
                  <a:pt x="187" y="6"/>
                </a:lnTo>
                <a:lnTo>
                  <a:pt x="191" y="10"/>
                </a:lnTo>
                <a:lnTo>
                  <a:pt x="192" y="15"/>
                </a:lnTo>
                <a:lnTo>
                  <a:pt x="196" y="21"/>
                </a:lnTo>
                <a:lnTo>
                  <a:pt x="196" y="26"/>
                </a:lnTo>
                <a:lnTo>
                  <a:pt x="16" y="134"/>
                </a:lnTo>
                <a:lnTo>
                  <a:pt x="16" y="130"/>
                </a:lnTo>
                <a:lnTo>
                  <a:pt x="16" y="125"/>
                </a:lnTo>
                <a:lnTo>
                  <a:pt x="13" y="121"/>
                </a:lnTo>
                <a:lnTo>
                  <a:pt x="9" y="117"/>
                </a:lnTo>
                <a:lnTo>
                  <a:pt x="7" y="114"/>
                </a:lnTo>
                <a:lnTo>
                  <a:pt x="3" y="112"/>
                </a:lnTo>
                <a:lnTo>
                  <a:pt x="1" y="110"/>
                </a:lnTo>
                <a:lnTo>
                  <a:pt x="0" y="108"/>
                </a:lnTo>
                <a:lnTo>
                  <a:pt x="176" y="0"/>
                </a:lnTo>
                <a:close/>
              </a:path>
            </a:pathLst>
          </a:custGeom>
          <a:solidFill>
            <a:srgbClr val="DBDBFF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2" name="Freeform 313"/>
          <p:cNvSpPr>
            <a:spLocks/>
          </p:cNvSpPr>
          <p:nvPr/>
        </p:nvSpPr>
        <p:spPr bwMode="auto">
          <a:xfrm>
            <a:off x="6126412" y="2869025"/>
            <a:ext cx="353454" cy="230069"/>
          </a:xfrm>
          <a:custGeom>
            <a:avLst/>
            <a:gdLst>
              <a:gd name="T0" fmla="*/ 173 w 189"/>
              <a:gd name="T1" fmla="*/ 0 h 128"/>
              <a:gd name="T2" fmla="*/ 173 w 189"/>
              <a:gd name="T3" fmla="*/ 0 h 128"/>
              <a:gd name="T4" fmla="*/ 176 w 189"/>
              <a:gd name="T5" fmla="*/ 2 h 128"/>
              <a:gd name="T6" fmla="*/ 180 w 189"/>
              <a:gd name="T7" fmla="*/ 6 h 128"/>
              <a:gd name="T8" fmla="*/ 184 w 189"/>
              <a:gd name="T9" fmla="*/ 10 h 128"/>
              <a:gd name="T10" fmla="*/ 187 w 189"/>
              <a:gd name="T11" fmla="*/ 13 h 128"/>
              <a:gd name="T12" fmla="*/ 189 w 189"/>
              <a:gd name="T13" fmla="*/ 17 h 128"/>
              <a:gd name="T14" fmla="*/ 189 w 189"/>
              <a:gd name="T15" fmla="*/ 23 h 128"/>
              <a:gd name="T16" fmla="*/ 13 w 189"/>
              <a:gd name="T17" fmla="*/ 128 h 128"/>
              <a:gd name="T18" fmla="*/ 0 w 189"/>
              <a:gd name="T19" fmla="*/ 108 h 128"/>
              <a:gd name="T20" fmla="*/ 173 w 189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9"/>
              <a:gd name="T34" fmla="*/ 0 h 128"/>
              <a:gd name="T35" fmla="*/ 189 w 189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9" h="128">
                <a:moveTo>
                  <a:pt x="173" y="0"/>
                </a:moveTo>
                <a:lnTo>
                  <a:pt x="173" y="0"/>
                </a:lnTo>
                <a:lnTo>
                  <a:pt x="176" y="2"/>
                </a:lnTo>
                <a:lnTo>
                  <a:pt x="180" y="6"/>
                </a:lnTo>
                <a:lnTo>
                  <a:pt x="184" y="10"/>
                </a:lnTo>
                <a:lnTo>
                  <a:pt x="187" y="13"/>
                </a:lnTo>
                <a:lnTo>
                  <a:pt x="189" y="17"/>
                </a:lnTo>
                <a:lnTo>
                  <a:pt x="189" y="23"/>
                </a:lnTo>
                <a:lnTo>
                  <a:pt x="13" y="128"/>
                </a:lnTo>
                <a:lnTo>
                  <a:pt x="0" y="108"/>
                </a:lnTo>
                <a:lnTo>
                  <a:pt x="17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3" name="Freeform 316"/>
          <p:cNvSpPr>
            <a:spLocks/>
          </p:cNvSpPr>
          <p:nvPr/>
        </p:nvSpPr>
        <p:spPr bwMode="auto">
          <a:xfrm>
            <a:off x="6049736" y="3059550"/>
            <a:ext cx="84156" cy="109642"/>
          </a:xfrm>
          <a:custGeom>
            <a:avLst/>
            <a:gdLst>
              <a:gd name="T0" fmla="*/ 0 w 45"/>
              <a:gd name="T1" fmla="*/ 8 h 61"/>
              <a:gd name="T2" fmla="*/ 2 w 45"/>
              <a:gd name="T3" fmla="*/ 8 h 61"/>
              <a:gd name="T4" fmla="*/ 6 w 45"/>
              <a:gd name="T5" fmla="*/ 4 h 61"/>
              <a:gd name="T6" fmla="*/ 13 w 45"/>
              <a:gd name="T7" fmla="*/ 2 h 61"/>
              <a:gd name="T8" fmla="*/ 19 w 45"/>
              <a:gd name="T9" fmla="*/ 0 h 61"/>
              <a:gd name="T10" fmla="*/ 28 w 45"/>
              <a:gd name="T11" fmla="*/ 0 h 61"/>
              <a:gd name="T12" fmla="*/ 34 w 45"/>
              <a:gd name="T13" fmla="*/ 2 h 61"/>
              <a:gd name="T14" fmla="*/ 41 w 45"/>
              <a:gd name="T15" fmla="*/ 9 h 61"/>
              <a:gd name="T16" fmla="*/ 45 w 45"/>
              <a:gd name="T17" fmla="*/ 21 h 61"/>
              <a:gd name="T18" fmla="*/ 45 w 45"/>
              <a:gd name="T19" fmla="*/ 37 h 61"/>
              <a:gd name="T20" fmla="*/ 43 w 45"/>
              <a:gd name="T21" fmla="*/ 61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61"/>
              <a:gd name="T35" fmla="*/ 45 w 45"/>
              <a:gd name="T36" fmla="*/ 61 h 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61">
                <a:moveTo>
                  <a:pt x="0" y="8"/>
                </a:moveTo>
                <a:lnTo>
                  <a:pt x="2" y="8"/>
                </a:lnTo>
                <a:lnTo>
                  <a:pt x="6" y="4"/>
                </a:lnTo>
                <a:lnTo>
                  <a:pt x="13" y="2"/>
                </a:lnTo>
                <a:lnTo>
                  <a:pt x="19" y="0"/>
                </a:lnTo>
                <a:lnTo>
                  <a:pt x="28" y="0"/>
                </a:lnTo>
                <a:lnTo>
                  <a:pt x="34" y="2"/>
                </a:lnTo>
                <a:lnTo>
                  <a:pt x="41" y="9"/>
                </a:lnTo>
                <a:lnTo>
                  <a:pt x="45" y="21"/>
                </a:lnTo>
                <a:lnTo>
                  <a:pt x="45" y="37"/>
                </a:lnTo>
                <a:lnTo>
                  <a:pt x="43" y="61"/>
                </a:lnTo>
              </a:path>
            </a:pathLst>
          </a:custGeom>
          <a:noFill/>
          <a:ln w="11113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3" name="Freeform 120"/>
          <p:cNvSpPr>
            <a:spLocks/>
          </p:cNvSpPr>
          <p:nvPr/>
        </p:nvSpPr>
        <p:spPr bwMode="auto">
          <a:xfrm>
            <a:off x="4819194" y="3738974"/>
            <a:ext cx="121558" cy="124022"/>
          </a:xfrm>
          <a:custGeom>
            <a:avLst/>
            <a:gdLst>
              <a:gd name="T0" fmla="*/ 46 w 65"/>
              <a:gd name="T1" fmla="*/ 65 h 69"/>
              <a:gd name="T2" fmla="*/ 59 w 65"/>
              <a:gd name="T3" fmla="*/ 54 h 69"/>
              <a:gd name="T4" fmla="*/ 65 w 65"/>
              <a:gd name="T5" fmla="*/ 39 h 69"/>
              <a:gd name="T6" fmla="*/ 61 w 65"/>
              <a:gd name="T7" fmla="*/ 21 h 69"/>
              <a:gd name="T8" fmla="*/ 50 w 65"/>
              <a:gd name="T9" fmla="*/ 8 h 69"/>
              <a:gd name="T10" fmla="*/ 35 w 65"/>
              <a:gd name="T11" fmla="*/ 0 h 69"/>
              <a:gd name="T12" fmla="*/ 19 w 65"/>
              <a:gd name="T13" fmla="*/ 2 h 69"/>
              <a:gd name="T14" fmla="*/ 6 w 65"/>
              <a:gd name="T15" fmla="*/ 13 h 69"/>
              <a:gd name="T16" fmla="*/ 0 w 65"/>
              <a:gd name="T17" fmla="*/ 30 h 69"/>
              <a:gd name="T18" fmla="*/ 4 w 65"/>
              <a:gd name="T19" fmla="*/ 47 h 69"/>
              <a:gd name="T20" fmla="*/ 15 w 65"/>
              <a:gd name="T21" fmla="*/ 62 h 69"/>
              <a:gd name="T22" fmla="*/ 30 w 65"/>
              <a:gd name="T23" fmla="*/ 69 h 69"/>
              <a:gd name="T24" fmla="*/ 46 w 65"/>
              <a:gd name="T25" fmla="*/ 65 h 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9"/>
              <a:gd name="T41" fmla="*/ 65 w 65"/>
              <a:gd name="T42" fmla="*/ 69 h 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9">
                <a:moveTo>
                  <a:pt x="46" y="65"/>
                </a:moveTo>
                <a:lnTo>
                  <a:pt x="59" y="54"/>
                </a:lnTo>
                <a:lnTo>
                  <a:pt x="65" y="39"/>
                </a:lnTo>
                <a:lnTo>
                  <a:pt x="61" y="21"/>
                </a:lnTo>
                <a:lnTo>
                  <a:pt x="50" y="8"/>
                </a:lnTo>
                <a:lnTo>
                  <a:pt x="35" y="0"/>
                </a:lnTo>
                <a:lnTo>
                  <a:pt x="19" y="2"/>
                </a:lnTo>
                <a:lnTo>
                  <a:pt x="6" y="13"/>
                </a:lnTo>
                <a:lnTo>
                  <a:pt x="0" y="30"/>
                </a:lnTo>
                <a:lnTo>
                  <a:pt x="4" y="47"/>
                </a:lnTo>
                <a:lnTo>
                  <a:pt x="15" y="62"/>
                </a:lnTo>
                <a:lnTo>
                  <a:pt x="30" y="69"/>
                </a:lnTo>
                <a:lnTo>
                  <a:pt x="46" y="6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2" name="Slide Number Placeholder 4">
            <a:extLst>
              <a:ext uri="{FF2B5EF4-FFF2-40B4-BE49-F238E27FC236}">
                <a16:creationId xmlns:a16="http://schemas.microsoft.com/office/drawing/2014/main" id="{397EF4F6-4AE0-42E8-B192-5B70EF15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97" name="TextBox 326">
            <a:extLst>
              <a:ext uri="{FF2B5EF4-FFF2-40B4-BE49-F238E27FC236}">
                <a16:creationId xmlns:a16="http://schemas.microsoft.com/office/drawing/2014/main" id="{A9775870-6750-4A83-AECB-064D5FA70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227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FFA CEBAF with              -like Arcs</a:t>
            </a:r>
          </a:p>
        </p:txBody>
      </p:sp>
      <p:pic>
        <p:nvPicPr>
          <p:cNvPr id="203" name="Picture 202" descr="Logo_RR6.jpeg">
            <a:extLst>
              <a:ext uri="{FF2B5EF4-FFF2-40B4-BE49-F238E27FC236}">
                <a16:creationId xmlns:a16="http://schemas.microsoft.com/office/drawing/2014/main" id="{DA657C71-4249-471B-9F7C-CB4ECD6E90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053" y="194386"/>
            <a:ext cx="1423260" cy="370062"/>
          </a:xfrm>
          <a:prstGeom prst="rect">
            <a:avLst/>
          </a:prstGeom>
        </p:spPr>
      </p:pic>
      <p:sp>
        <p:nvSpPr>
          <p:cNvPr id="198" name="Footer Placeholder 3">
            <a:extLst>
              <a:ext uri="{FF2B5EF4-FFF2-40B4-BE49-F238E27FC236}">
                <a16:creationId xmlns:a16="http://schemas.microsoft.com/office/drawing/2014/main" id="{CAB992DC-A29D-4CCB-A35B-0F16A024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456" y="6467336"/>
            <a:ext cx="3917888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3542 L 0.08351 -0.0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-0.1184 0.11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3FF4D-339D-4147-B6EC-251F47CF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606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501" y="160990"/>
            <a:ext cx="8951052" cy="487490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rgbClr val="002060"/>
                </a:solidFill>
              </a:rPr>
              <a:t>Compact FFA FODO Cell – How Does it Work?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C80E3F-E09C-41D3-A5C5-07A72F74D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663" y="800138"/>
            <a:ext cx="9227056" cy="1358643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Large momentum acceptance FFA cell, configured with combined function magnets capable of transporting multiple energy beams through the same string of permanent magnets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beams with energies spanning a factor of two)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</a:endParaRP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827F7-BA75-41EE-B2E4-0C0BB111C950}"/>
              </a:ext>
            </a:extLst>
          </p:cNvPr>
          <p:cNvSpPr txBox="1"/>
          <p:nvPr/>
        </p:nvSpPr>
        <p:spPr>
          <a:xfrm>
            <a:off x="8843128" y="3695530"/>
            <a:ext cx="88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 T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50 T/m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2099F2-1B66-4D77-8247-E6DD6BAE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485" y="2754091"/>
            <a:ext cx="3389364" cy="25972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FEB142-3DEE-4332-A5EC-DE069D2F8DAE}"/>
              </a:ext>
            </a:extLst>
          </p:cNvPr>
          <p:cNvGrpSpPr/>
          <p:nvPr/>
        </p:nvGrpSpPr>
        <p:grpSpPr>
          <a:xfrm>
            <a:off x="5331964" y="2754091"/>
            <a:ext cx="3315200" cy="2597297"/>
            <a:chOff x="5331964" y="2754091"/>
            <a:chExt cx="3315200" cy="259729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A96299-C72D-497D-96E3-546DEBB3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1964" y="2754091"/>
              <a:ext cx="3315200" cy="259729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BA6748-B513-4FBE-A8FD-1BFC1D577407}"/>
                </a:ext>
              </a:extLst>
            </p:cNvPr>
            <p:cNvSpPr txBox="1"/>
            <p:nvPr/>
          </p:nvSpPr>
          <p:spPr>
            <a:xfrm>
              <a:off x="7760992" y="4828168"/>
              <a:ext cx="8837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1 T</a:t>
              </a:r>
            </a:p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50 T/m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F2DBD2-21AF-4C82-BB04-E36111DB639A}"/>
              </a:ext>
            </a:extLst>
          </p:cNvPr>
          <p:cNvGrpSpPr/>
          <p:nvPr/>
        </p:nvGrpSpPr>
        <p:grpSpPr>
          <a:xfrm>
            <a:off x="7004320" y="5708052"/>
            <a:ext cx="3677615" cy="584775"/>
            <a:chOff x="6699567" y="5595462"/>
            <a:chExt cx="3328743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39C4AC-DDE6-46CC-92C4-4E1D08652120}"/>
                </a:ext>
              </a:extLst>
            </p:cNvPr>
            <p:cNvSpPr txBox="1"/>
            <p:nvPr/>
          </p:nvSpPr>
          <p:spPr>
            <a:xfrm>
              <a:off x="7336898" y="5595462"/>
              <a:ext cx="269141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2060"/>
                  </a:solidFill>
                </a:rPr>
                <a:t>magnets: from 38cm</a:t>
              </a:r>
              <a:r>
                <a:rPr lang="en-GB" sz="1600" baseline="30000" dirty="0">
                  <a:solidFill>
                    <a:srgbClr val="002060"/>
                  </a:solidFill>
                </a:rPr>
                <a:t>2</a:t>
              </a:r>
              <a:r>
                <a:rPr lang="en-GB" sz="1600" dirty="0">
                  <a:solidFill>
                    <a:srgbClr val="002060"/>
                  </a:solidFill>
                </a:rPr>
                <a:t> to 78cm</a:t>
              </a:r>
              <a:r>
                <a:rPr lang="en-GB" sz="1600" baseline="30000" dirty="0">
                  <a:solidFill>
                    <a:srgbClr val="002060"/>
                  </a:solidFill>
                </a:rPr>
                <a:t>2</a:t>
              </a:r>
            </a:p>
          </p:txBody>
        </p:sp>
        <p:pic>
          <p:nvPicPr>
            <p:cNvPr id="45" name="Picture 44" descr="Logo_RR6.jpeg">
              <a:extLst>
                <a:ext uri="{FF2B5EF4-FFF2-40B4-BE49-F238E27FC236}">
                  <a16:creationId xmlns:a16="http://schemas.microsoft.com/office/drawing/2014/main" id="{1DA0A54B-70A1-4852-887D-D71103C9C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9567" y="5668859"/>
              <a:ext cx="700881" cy="17498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18F359-F0FE-4377-A355-9D7366AFE827}"/>
              </a:ext>
            </a:extLst>
          </p:cNvPr>
          <p:cNvGrpSpPr/>
          <p:nvPr/>
        </p:nvGrpSpPr>
        <p:grpSpPr>
          <a:xfrm>
            <a:off x="323617" y="2130201"/>
            <a:ext cx="4521272" cy="4640499"/>
            <a:chOff x="323617" y="2130201"/>
            <a:chExt cx="4521272" cy="46404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46546AD-699B-4C5D-B11B-63460E900272}"/>
                </a:ext>
              </a:extLst>
            </p:cNvPr>
            <p:cNvGrpSpPr/>
            <p:nvPr/>
          </p:nvGrpSpPr>
          <p:grpSpPr>
            <a:xfrm>
              <a:off x="323617" y="2130201"/>
              <a:ext cx="4521272" cy="4640499"/>
              <a:chOff x="4683355" y="2156098"/>
              <a:chExt cx="4039081" cy="417758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3E68C83-1FF2-4D74-A3C4-A044A707F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3355" y="2156098"/>
                <a:ext cx="4039081" cy="41775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0F6E09-A832-43FC-928E-4A9F43799280}"/>
                  </a:ext>
                </a:extLst>
              </p:cNvPr>
              <p:cNvSpPr txBox="1"/>
              <p:nvPr/>
            </p:nvSpPr>
            <p:spPr>
              <a:xfrm>
                <a:off x="5325239" y="2864939"/>
                <a:ext cx="365310" cy="25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BD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4C6E9EC-4FCE-407B-83C8-F09DA8A188B6}"/>
                  </a:ext>
                </a:extLst>
              </p:cNvPr>
              <p:cNvSpPr/>
              <p:nvPr/>
            </p:nvSpPr>
            <p:spPr>
              <a:xfrm>
                <a:off x="7585353" y="2391287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38312F-D490-4E45-8CA1-88CD21872409}"/>
                  </a:ext>
                </a:extLst>
              </p:cNvPr>
              <p:cNvSpPr/>
              <p:nvPr/>
            </p:nvSpPr>
            <p:spPr>
              <a:xfrm>
                <a:off x="5206873" y="2378459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BCAC8CD-AA13-4540-AA01-393545C132B0}"/>
                  </a:ext>
                </a:extLst>
              </p:cNvPr>
              <p:cNvSpPr/>
              <p:nvPr/>
            </p:nvSpPr>
            <p:spPr>
              <a:xfrm>
                <a:off x="5964496" y="2269208"/>
                <a:ext cx="1518045" cy="163940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DC8CCC9-E038-4845-97E0-00E2A77CACB2}"/>
                  </a:ext>
                </a:extLst>
              </p:cNvPr>
              <p:cNvSpPr txBox="1"/>
              <p:nvPr/>
            </p:nvSpPr>
            <p:spPr>
              <a:xfrm>
                <a:off x="6606380" y="2878839"/>
                <a:ext cx="350592" cy="25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BF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854566-7FF8-4959-9AA8-A97DEEE61ED1}"/>
                  </a:ext>
                </a:extLst>
              </p:cNvPr>
              <p:cNvSpPr txBox="1"/>
              <p:nvPr/>
            </p:nvSpPr>
            <p:spPr>
              <a:xfrm>
                <a:off x="7781569" y="2875072"/>
                <a:ext cx="365310" cy="25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BD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268F6C-4E93-4C35-9583-DE4766FBC1E9}"/>
                  </a:ext>
                </a:extLst>
              </p:cNvPr>
              <p:cNvSpPr txBox="1"/>
              <p:nvPr/>
            </p:nvSpPr>
            <p:spPr>
              <a:xfrm>
                <a:off x="6532600" y="6079351"/>
                <a:ext cx="350592" cy="25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BF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8E5F47-8E3C-4CCA-86FD-D576082BC039}"/>
                  </a:ext>
                </a:extLst>
              </p:cNvPr>
              <p:cNvSpPr txBox="1"/>
              <p:nvPr/>
            </p:nvSpPr>
            <p:spPr>
              <a:xfrm>
                <a:off x="7754371" y="6068019"/>
                <a:ext cx="365310" cy="25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BD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332AFB-E3D3-4D97-8477-A61A8CCA2F2A}"/>
                  </a:ext>
                </a:extLst>
              </p:cNvPr>
              <p:cNvSpPr txBox="1"/>
              <p:nvPr/>
            </p:nvSpPr>
            <p:spPr>
              <a:xfrm>
                <a:off x="5339819" y="6079350"/>
                <a:ext cx="365310" cy="253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BD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DDFDC3-F06F-460E-8675-67868A7BCDD9}"/>
                  </a:ext>
                </a:extLst>
              </p:cNvPr>
              <p:cNvSpPr/>
              <p:nvPr/>
            </p:nvSpPr>
            <p:spPr>
              <a:xfrm>
                <a:off x="5192292" y="6018791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29DED5D-A177-41A4-A1F4-D972D48CD0C6}"/>
                  </a:ext>
                </a:extLst>
              </p:cNvPr>
              <p:cNvSpPr/>
              <p:nvPr/>
            </p:nvSpPr>
            <p:spPr>
              <a:xfrm>
                <a:off x="5967235" y="6018791"/>
                <a:ext cx="1515306" cy="760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DEE13E8-43F4-483B-984C-C5BF07A80F27}"/>
                  </a:ext>
                </a:extLst>
              </p:cNvPr>
              <p:cNvSpPr/>
              <p:nvPr/>
            </p:nvSpPr>
            <p:spPr>
              <a:xfrm>
                <a:off x="7585353" y="6019917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4C4806-9752-4B80-8D8D-43635EF57359}"/>
                </a:ext>
              </a:extLst>
            </p:cNvPr>
            <p:cNvSpPr/>
            <p:nvPr/>
          </p:nvSpPr>
          <p:spPr>
            <a:xfrm>
              <a:off x="4315058" y="2130201"/>
              <a:ext cx="512320" cy="4480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068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eta_arc_fieldmap_5e-3no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440" y="984905"/>
            <a:ext cx="8877160" cy="535032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B4765B-A8F4-F64C-8D92-45BBDCCB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637" y="108938"/>
            <a:ext cx="8130969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Multi-Bunch Dynamics in                FFA Arc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17D92CE-C24B-5A46-B82C-9BD93A3ED560}"/>
              </a:ext>
            </a:extLst>
          </p:cNvPr>
          <p:cNvSpPr txBox="1">
            <a:spLocks noChangeArrowheads="1"/>
          </p:cNvSpPr>
          <p:nvPr/>
        </p:nvSpPr>
        <p:spPr>
          <a:xfrm>
            <a:off x="8383589" y="5440866"/>
            <a:ext cx="1647545" cy="674147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Stephen Brooks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BNL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1894FC9-98C7-4E34-AEB5-A4D217D3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 descr="Logo_RR6.jpeg">
            <a:extLst>
              <a:ext uri="{FF2B5EF4-FFF2-40B4-BE49-F238E27FC236}">
                <a16:creationId xmlns:a16="http://schemas.microsoft.com/office/drawing/2014/main" id="{522C1825-7F04-43DE-9D35-364F409D7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49" y="151518"/>
            <a:ext cx="1524640" cy="41009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C1D55A7-0228-5022-6BA3-77C88727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6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eta_arc_fieldmap_5e-3no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440" y="984905"/>
            <a:ext cx="8877160" cy="535032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B4765B-A8F4-F64C-8D92-45BBDCCB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637" y="108938"/>
            <a:ext cx="8130969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Multi-Bunch Dynamics in                FFA Arc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17D92CE-C24B-5A46-B82C-9BD93A3ED560}"/>
              </a:ext>
            </a:extLst>
          </p:cNvPr>
          <p:cNvSpPr txBox="1">
            <a:spLocks noChangeArrowheads="1"/>
          </p:cNvSpPr>
          <p:nvPr/>
        </p:nvSpPr>
        <p:spPr>
          <a:xfrm>
            <a:off x="8383589" y="5440866"/>
            <a:ext cx="1647545" cy="674147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Stephen Brooks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BNL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1894FC9-98C7-4E34-AEB5-A4D217D3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Logo_RR6.jpeg">
            <a:extLst>
              <a:ext uri="{FF2B5EF4-FFF2-40B4-BE49-F238E27FC236}">
                <a16:creationId xmlns:a16="http://schemas.microsoft.com/office/drawing/2014/main" id="{522C1825-7F04-43DE-9D35-364F409D7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49" y="151518"/>
            <a:ext cx="1524640" cy="41009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C1D55A7-0228-5022-6BA3-77C88727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E9ABE-F320-40B9-BB5C-0E246CBB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1465513"/>
            <a:ext cx="9119934" cy="21262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92F2FA-51D6-4C41-BDE3-3EE05E84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91186"/>
            <a:ext cx="9144000" cy="39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2D5DE-1FF1-433F-80A9-40769956D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265" y="3981730"/>
            <a:ext cx="2617694" cy="1783976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B6E85C-4D82-4A33-B536-0916FD68B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612" y="5877127"/>
            <a:ext cx="1362635" cy="5109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D2D16C57-1E8A-4646-9B9A-F5F62CC9A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786480"/>
              </p:ext>
            </p:extLst>
          </p:nvPr>
        </p:nvGraphicFramePr>
        <p:xfrm>
          <a:off x="3708190" y="5964136"/>
          <a:ext cx="2546106" cy="325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7" imgW="1905000" imgH="254000" progId="Equation.DSMT4">
                  <p:embed/>
                </p:oleObj>
              </mc:Choice>
              <mc:Fallback>
                <p:oleObj name="Equation" r:id="rId7" imgW="1905000" imgH="254000" progId="Equation.DSMT4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D2D16C57-1E8A-4646-9B9A-F5F62CC9A3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190" y="5964136"/>
                        <a:ext cx="2546106" cy="3254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81">
            <a:extLst>
              <a:ext uri="{FF2B5EF4-FFF2-40B4-BE49-F238E27FC236}">
                <a16:creationId xmlns:a16="http://schemas.microsoft.com/office/drawing/2014/main" id="{742825E1-2B3E-4BD0-87C9-52A5DBB05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242" y="198295"/>
            <a:ext cx="11285837" cy="48749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0" dirty="0">
                <a:solidFill>
                  <a:srgbClr val="002060"/>
                </a:solidFill>
                <a:latin typeface="Arial" panose="020B0604020202020204" pitchFamily="34" charset="0"/>
              </a:rPr>
              <a:t>Energy Loss, Emittance Dilution (4-pass CEBAF) 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37B793E-855B-4725-8A73-F0B7327894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6148" y="3753455"/>
          <a:ext cx="2059477" cy="21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Worksheet" r:id="rId9" imgW="2433688" imgH="257326" progId="Excel.Sheet.8">
                  <p:embed/>
                </p:oleObj>
              </mc:Choice>
              <mc:Fallback>
                <p:oleObj name="Worksheet" r:id="rId9" imgW="2433688" imgH="257326" progId="Excel.Sheet.8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37B793E-855B-4725-8A73-F0B7327894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26148" y="3753455"/>
                        <a:ext cx="2059477" cy="217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EDDBAF3-56E5-4537-9C00-5DABF008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2A089DF-B889-4A81-A6BD-134C374E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CEDC2E-2FBF-49A3-B530-58F1C9D6183E}"/>
              </a:ext>
            </a:extLst>
          </p:cNvPr>
          <p:cNvGrpSpPr/>
          <p:nvPr/>
        </p:nvGrpSpPr>
        <p:grpSpPr>
          <a:xfrm>
            <a:off x="2258196" y="3315696"/>
            <a:ext cx="8385738" cy="267725"/>
            <a:chOff x="2258196" y="3309346"/>
            <a:chExt cx="8385738" cy="267725"/>
          </a:xfrm>
        </p:grpSpPr>
        <p:sp>
          <p:nvSpPr>
            <p:cNvPr id="15" name="Rounded Rectangle 134">
              <a:extLst>
                <a:ext uri="{FF2B5EF4-FFF2-40B4-BE49-F238E27FC236}">
                  <a16:creationId xmlns:a16="http://schemas.microsoft.com/office/drawing/2014/main" id="{1934DA3C-F907-4473-BBEB-3F032DC4FF9B}"/>
                </a:ext>
              </a:extLst>
            </p:cNvPr>
            <p:cNvSpPr/>
            <p:nvPr/>
          </p:nvSpPr>
          <p:spPr bwMode="auto">
            <a:xfrm>
              <a:off x="7264502" y="3323640"/>
              <a:ext cx="1325458" cy="25200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16" name="Rounded Rectangle 134">
              <a:extLst>
                <a:ext uri="{FF2B5EF4-FFF2-40B4-BE49-F238E27FC236}">
                  <a16:creationId xmlns:a16="http://schemas.microsoft.com/office/drawing/2014/main" id="{EFC29EC6-14EB-46FD-BF2B-682BA90BF009}"/>
                </a:ext>
              </a:extLst>
            </p:cNvPr>
            <p:cNvSpPr/>
            <p:nvPr/>
          </p:nvSpPr>
          <p:spPr bwMode="auto">
            <a:xfrm>
              <a:off x="9779868" y="3325064"/>
              <a:ext cx="864066" cy="25200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14" name="Rounded Rectangle 134">
              <a:extLst>
                <a:ext uri="{FF2B5EF4-FFF2-40B4-BE49-F238E27FC236}">
                  <a16:creationId xmlns:a16="http://schemas.microsoft.com/office/drawing/2014/main" id="{4D88D9CC-60D3-4021-9D95-9C2514AB73D9}"/>
                </a:ext>
              </a:extLst>
            </p:cNvPr>
            <p:cNvSpPr/>
            <p:nvPr/>
          </p:nvSpPr>
          <p:spPr bwMode="auto">
            <a:xfrm>
              <a:off x="2258196" y="3309346"/>
              <a:ext cx="656454" cy="25200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8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3B8E5E-DAB8-4F1E-89BD-D39F5B0B6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89" y="1680301"/>
            <a:ext cx="9124689" cy="3433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89422-DCF8-47E7-82E3-0017681A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89" y="1300911"/>
            <a:ext cx="9144000" cy="397239"/>
          </a:xfrm>
          <a:prstGeom prst="rect">
            <a:avLst/>
          </a:prstGeom>
        </p:spPr>
      </p:pic>
      <p:sp>
        <p:nvSpPr>
          <p:cNvPr id="2129" name="Rectangle 81">
            <a:extLst>
              <a:ext uri="{FF2B5EF4-FFF2-40B4-BE49-F238E27FC236}">
                <a16:creationId xmlns:a16="http://schemas.microsoft.com/office/drawing/2014/main" id="{10B6A167-9740-F54D-AFB0-939CB5F30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532" y="163180"/>
            <a:ext cx="8464378" cy="48749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0" dirty="0">
                <a:solidFill>
                  <a:srgbClr val="002060"/>
                </a:solidFill>
                <a:latin typeface="Arial" panose="020B0604020202020204" pitchFamily="34" charset="0"/>
              </a:rPr>
              <a:t>Energy loss, Emittance Dilution (7-pass FFAs)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33FE15-4B71-42D7-B64C-600FD610B985}"/>
              </a:ext>
            </a:extLst>
          </p:cNvPr>
          <p:cNvCxnSpPr/>
          <p:nvPr/>
        </p:nvCxnSpPr>
        <p:spPr>
          <a:xfrm>
            <a:off x="1532389" y="3637711"/>
            <a:ext cx="9125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21843-515E-4AE9-B447-4C1FC760C906}"/>
              </a:ext>
            </a:extLst>
          </p:cNvPr>
          <p:cNvGrpSpPr/>
          <p:nvPr/>
        </p:nvGrpSpPr>
        <p:grpSpPr>
          <a:xfrm>
            <a:off x="2279496" y="3376050"/>
            <a:ext cx="8376032" cy="261661"/>
            <a:chOff x="2279496" y="3376050"/>
            <a:chExt cx="8376032" cy="261661"/>
          </a:xfrm>
        </p:grpSpPr>
        <p:sp>
          <p:nvSpPr>
            <p:cNvPr id="14" name="Rounded Rectangle 134">
              <a:extLst>
                <a:ext uri="{FF2B5EF4-FFF2-40B4-BE49-F238E27FC236}">
                  <a16:creationId xmlns:a16="http://schemas.microsoft.com/office/drawing/2014/main" id="{DE9C33E7-1BC9-4007-86E2-9E298DCEE8ED}"/>
                </a:ext>
              </a:extLst>
            </p:cNvPr>
            <p:cNvSpPr/>
            <p:nvPr/>
          </p:nvSpPr>
          <p:spPr bwMode="auto">
            <a:xfrm>
              <a:off x="2279496" y="3389020"/>
              <a:ext cx="647854" cy="24869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12" name="Rounded Rectangle 134">
              <a:extLst>
                <a:ext uri="{FF2B5EF4-FFF2-40B4-BE49-F238E27FC236}">
                  <a16:creationId xmlns:a16="http://schemas.microsoft.com/office/drawing/2014/main" id="{F3DCD1CB-B9DE-4AB8-825A-D2C6C226647D}"/>
                </a:ext>
              </a:extLst>
            </p:cNvPr>
            <p:cNvSpPr/>
            <p:nvPr/>
          </p:nvSpPr>
          <p:spPr bwMode="auto">
            <a:xfrm>
              <a:off x="7265596" y="3389020"/>
              <a:ext cx="1334296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13" name="Rounded Rectangle 134">
              <a:extLst>
                <a:ext uri="{FF2B5EF4-FFF2-40B4-BE49-F238E27FC236}">
                  <a16:creationId xmlns:a16="http://schemas.microsoft.com/office/drawing/2014/main" id="{1E0000F2-D873-4C1F-A54A-8A58B57BC26F}"/>
                </a:ext>
              </a:extLst>
            </p:cNvPr>
            <p:cNvSpPr/>
            <p:nvPr/>
          </p:nvSpPr>
          <p:spPr bwMode="auto">
            <a:xfrm>
              <a:off x="9802384" y="3376050"/>
              <a:ext cx="853144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DE3F4B-F232-4D46-8945-C11A06B1C6C5}"/>
              </a:ext>
            </a:extLst>
          </p:cNvPr>
          <p:cNvGrpSpPr/>
          <p:nvPr/>
        </p:nvGrpSpPr>
        <p:grpSpPr>
          <a:xfrm>
            <a:off x="2273146" y="4854081"/>
            <a:ext cx="8376032" cy="261661"/>
            <a:chOff x="2279496" y="3376050"/>
            <a:chExt cx="8376032" cy="261661"/>
          </a:xfrm>
        </p:grpSpPr>
        <p:sp>
          <p:nvSpPr>
            <p:cNvPr id="16" name="Rounded Rectangle 134">
              <a:extLst>
                <a:ext uri="{FF2B5EF4-FFF2-40B4-BE49-F238E27FC236}">
                  <a16:creationId xmlns:a16="http://schemas.microsoft.com/office/drawing/2014/main" id="{F6204348-0346-483E-9F4C-EE8751346B13}"/>
                </a:ext>
              </a:extLst>
            </p:cNvPr>
            <p:cNvSpPr/>
            <p:nvPr/>
          </p:nvSpPr>
          <p:spPr bwMode="auto">
            <a:xfrm>
              <a:off x="2279496" y="3389020"/>
              <a:ext cx="647854" cy="24869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17" name="Rounded Rectangle 134">
              <a:extLst>
                <a:ext uri="{FF2B5EF4-FFF2-40B4-BE49-F238E27FC236}">
                  <a16:creationId xmlns:a16="http://schemas.microsoft.com/office/drawing/2014/main" id="{FAB1CB35-8034-41A3-9ACC-9BF0FB6528BD}"/>
                </a:ext>
              </a:extLst>
            </p:cNvPr>
            <p:cNvSpPr/>
            <p:nvPr/>
          </p:nvSpPr>
          <p:spPr bwMode="auto">
            <a:xfrm>
              <a:off x="7265596" y="3389020"/>
              <a:ext cx="1334296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18" name="Rounded Rectangle 134">
              <a:extLst>
                <a:ext uri="{FF2B5EF4-FFF2-40B4-BE49-F238E27FC236}">
                  <a16:creationId xmlns:a16="http://schemas.microsoft.com/office/drawing/2014/main" id="{EC6B862B-F0EC-4195-B5ED-21FE44E0C9AF}"/>
                </a:ext>
              </a:extLst>
            </p:cNvPr>
            <p:cNvSpPr/>
            <p:nvPr/>
          </p:nvSpPr>
          <p:spPr bwMode="auto">
            <a:xfrm>
              <a:off x="9802384" y="3376050"/>
              <a:ext cx="853144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A4201E-70DD-449D-92ED-4CFE842E4BED}"/>
              </a:ext>
            </a:extLst>
          </p:cNvPr>
          <p:cNvGrpSpPr/>
          <p:nvPr/>
        </p:nvGrpSpPr>
        <p:grpSpPr>
          <a:xfrm>
            <a:off x="2273146" y="4359826"/>
            <a:ext cx="8376032" cy="261661"/>
            <a:chOff x="2279496" y="3376050"/>
            <a:chExt cx="8376032" cy="261661"/>
          </a:xfrm>
        </p:grpSpPr>
        <p:sp>
          <p:nvSpPr>
            <p:cNvPr id="20" name="Rounded Rectangle 134">
              <a:extLst>
                <a:ext uri="{FF2B5EF4-FFF2-40B4-BE49-F238E27FC236}">
                  <a16:creationId xmlns:a16="http://schemas.microsoft.com/office/drawing/2014/main" id="{6A492400-32EF-4FEC-A5C4-B1C3D8D9E74E}"/>
                </a:ext>
              </a:extLst>
            </p:cNvPr>
            <p:cNvSpPr/>
            <p:nvPr/>
          </p:nvSpPr>
          <p:spPr bwMode="auto">
            <a:xfrm>
              <a:off x="2279496" y="3389020"/>
              <a:ext cx="647854" cy="24869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21" name="Rounded Rectangle 134">
              <a:extLst>
                <a:ext uri="{FF2B5EF4-FFF2-40B4-BE49-F238E27FC236}">
                  <a16:creationId xmlns:a16="http://schemas.microsoft.com/office/drawing/2014/main" id="{7792D867-146F-4A6C-96F9-CDE6CE766B2E}"/>
                </a:ext>
              </a:extLst>
            </p:cNvPr>
            <p:cNvSpPr/>
            <p:nvPr/>
          </p:nvSpPr>
          <p:spPr bwMode="auto">
            <a:xfrm>
              <a:off x="7265596" y="3389020"/>
              <a:ext cx="1334296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  <p:sp>
          <p:nvSpPr>
            <p:cNvPr id="22" name="Rounded Rectangle 134">
              <a:extLst>
                <a:ext uri="{FF2B5EF4-FFF2-40B4-BE49-F238E27FC236}">
                  <a16:creationId xmlns:a16="http://schemas.microsoft.com/office/drawing/2014/main" id="{F47529A5-AAD5-4A32-9085-BC4972693F06}"/>
                </a:ext>
              </a:extLst>
            </p:cNvPr>
            <p:cNvSpPr/>
            <p:nvPr/>
          </p:nvSpPr>
          <p:spPr bwMode="auto">
            <a:xfrm>
              <a:off x="9802384" y="3376050"/>
              <a:ext cx="853144" cy="247127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Arial Unicode MS" pitchFamily="34" charset="-128"/>
              </a:endParaRPr>
            </a:p>
          </p:txBody>
        </p:sp>
      </p:grp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2FA88D57-D880-4053-8ED0-392A31B1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7A4C2A29-F911-4856-BACA-19AF27D3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9072A-8861-43CC-B4CA-6EB9D4ED8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21" y="5648325"/>
            <a:ext cx="22860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6F378BA-F300-4D65-9564-21FB11CF1E3B}"/>
              </a:ext>
            </a:extLst>
          </p:cNvPr>
          <p:cNvSpPr txBox="1">
            <a:spLocks/>
          </p:cNvSpPr>
          <p:nvPr/>
        </p:nvSpPr>
        <p:spPr bwMode="auto">
          <a:xfrm>
            <a:off x="1331054" y="545360"/>
            <a:ext cx="10676388" cy="647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Baseline (1.1 GeV per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Recirculating Injector (additional three C-90 cryomodules)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 Additional 7 (4 + 3) passes via two FFAs: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10.4 – 17.9 GeV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24.6 GeV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 Additional 6 passes via a single FFAs: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10.4 – 22.8 GeV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Adiabatic FFA arcs configured with compact FODO cells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and dispersion matching to the </a:t>
            </a:r>
            <a:r>
              <a:rPr 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cell-by-cell variation (length, bend)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T/m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emittance dilution (normalized):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mm </a:t>
            </a:r>
            <a:r>
              <a:rPr lang="en-US" sz="1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2×10</a:t>
            </a:r>
            <a:r>
              <a:rPr lang="en-US" sz="1600" b="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topics that can only be explored with energy </a:t>
            </a:r>
            <a:r>
              <a:rPr lang="en-US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above 12 GeV (Hall C)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Interpretation of </a:t>
            </a:r>
            <a:r>
              <a:rPr lang="en-US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EIC exclusive and semi-inclusive programs, e.g. </a:t>
            </a:r>
            <a:r>
              <a:rPr lang="en-US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conventional Rosenbluth LT separations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ouble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eep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irtual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ompton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cattering,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eeply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irtual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eson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roduction (scaling region)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Parity Violation to constrain strange quarks,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agged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eep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nelastic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cattering</a:t>
            </a:r>
            <a:r>
              <a:rPr lang="en-US" sz="160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3" name="Rectangle 5">
            <a:extLst>
              <a:ext uri="{FF2B5EF4-FFF2-40B4-BE49-F238E27FC236}">
                <a16:creationId xmlns:a16="http://schemas.microsoft.com/office/drawing/2014/main" id="{74313782-EB00-5745-ABED-CD00080A3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0" dirty="0">
                <a:solidFill>
                  <a:srgbClr val="002060"/>
                </a:solidFill>
                <a:latin typeface="Arial" panose="020B0604020202020204" pitchFamily="34" charset="0"/>
              </a:rPr>
              <a:t>Summary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77BEFC-25F0-4746-BAA4-B76111C76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676" y="6467336"/>
            <a:ext cx="3917888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CEBAF FFA Energy Upgrade</a:t>
            </a:r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6089523E-4067-4BBC-9C6F-99162B59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69E42-4D2B-4D74-8E26-7377DCA07ACE}"/>
              </a:ext>
            </a:extLst>
          </p:cNvPr>
          <p:cNvSpPr txBox="1"/>
          <p:nvPr/>
        </p:nvSpPr>
        <p:spPr>
          <a:xfrm>
            <a:off x="7625594" y="4155487"/>
            <a:ext cx="4001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23 GeV,  </a:t>
            </a:r>
            <a:r>
              <a:rPr lang="en-US" sz="1600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  →  </a:t>
            </a:r>
            <a:r>
              <a:rPr lang="en-US" sz="1600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150 microns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40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23389</TotalTime>
  <Words>653</Words>
  <Application>Microsoft Office PowerPoint</Application>
  <PresentationFormat>Widescreen</PresentationFormat>
  <Paragraphs>102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MS PGothic</vt:lpstr>
      <vt:lpstr>MS PGothic</vt:lpstr>
      <vt:lpstr>.PingFangSC-Regular</vt:lpstr>
      <vt:lpstr>Arial</vt:lpstr>
      <vt:lpstr>Arial Unicode MS</vt:lpstr>
      <vt:lpstr>Calibri</vt:lpstr>
      <vt:lpstr>PingFangSC-Regular</vt:lpstr>
      <vt:lpstr>Symbol</vt:lpstr>
      <vt:lpstr>Times New Roman</vt:lpstr>
      <vt:lpstr>Office Theme</vt:lpstr>
      <vt:lpstr>Equation</vt:lpstr>
      <vt:lpstr>Worksheet</vt:lpstr>
      <vt:lpstr>CEBAF 20+ GeV Energy Upgrade</vt:lpstr>
      <vt:lpstr>PowerPoint Presentation</vt:lpstr>
      <vt:lpstr>PowerPoint Presentation</vt:lpstr>
      <vt:lpstr>Compact FFA FODO Cell – How Does it Work?</vt:lpstr>
      <vt:lpstr>PowerPoint Presentation</vt:lpstr>
      <vt:lpstr>PowerPoint Presentation</vt:lpstr>
      <vt:lpstr>Energy Loss, Emittance Dilution (4-pass CEBAF)  </vt:lpstr>
      <vt:lpstr>Energy loss, Emittance Dilution (7-pass FFAs)  </vt:lpstr>
      <vt:lpstr>Summary</vt:lpstr>
      <vt:lpstr>PowerPoint Presentation</vt:lpstr>
      <vt:lpstr>PowerPoint Presentation</vt:lpstr>
      <vt:lpstr>PowerPoint Presentation</vt:lpstr>
      <vt:lpstr>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Satogata</dc:creator>
  <cp:lastModifiedBy>Alex Bogacz</cp:lastModifiedBy>
  <cp:revision>79</cp:revision>
  <dcterms:created xsi:type="dcterms:W3CDTF">2022-02-07T19:31:22Z</dcterms:created>
  <dcterms:modified xsi:type="dcterms:W3CDTF">2022-07-07T22:44:48Z</dcterms:modified>
</cp:coreProperties>
</file>