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  <p:sldMasterId id="2147483686" r:id="rId2"/>
  </p:sldMasterIdLst>
  <p:notesMasterIdLst>
    <p:notesMasterId r:id="rId28"/>
  </p:notesMasterIdLst>
  <p:sldIdLst>
    <p:sldId id="261" r:id="rId3"/>
    <p:sldId id="264" r:id="rId4"/>
    <p:sldId id="564" r:id="rId5"/>
    <p:sldId id="563" r:id="rId6"/>
    <p:sldId id="565" r:id="rId7"/>
    <p:sldId id="280" r:id="rId8"/>
    <p:sldId id="566" r:id="rId9"/>
    <p:sldId id="292" r:id="rId10"/>
    <p:sldId id="272" r:id="rId11"/>
    <p:sldId id="277" r:id="rId12"/>
    <p:sldId id="293" r:id="rId13"/>
    <p:sldId id="290" r:id="rId14"/>
    <p:sldId id="538" r:id="rId15"/>
    <p:sldId id="568" r:id="rId16"/>
    <p:sldId id="569" r:id="rId17"/>
    <p:sldId id="575" r:id="rId18"/>
    <p:sldId id="576" r:id="rId19"/>
    <p:sldId id="560" r:id="rId20"/>
    <p:sldId id="550" r:id="rId21"/>
    <p:sldId id="577" r:id="rId22"/>
    <p:sldId id="547" r:id="rId23"/>
    <p:sldId id="578" r:id="rId24"/>
    <p:sldId id="573" r:id="rId25"/>
    <p:sldId id="551" r:id="rId26"/>
    <p:sldId id="574" r:id="rId27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768"/>
    <p:restoredTop sz="94694"/>
  </p:normalViewPr>
  <p:slideViewPr>
    <p:cSldViewPr snapToGrid="0" snapToObjects="1" showGuides="1">
      <p:cViewPr varScale="1">
        <p:scale>
          <a:sx n="103" d="100"/>
          <a:sy n="103" d="100"/>
        </p:scale>
        <p:origin x="86" y="101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5286EF-3A0D-4A29-A364-6ABD9C56C092}" type="datetimeFigureOut">
              <a:rPr lang="de-DE" smtClean="0"/>
              <a:t>21.09.2022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B4EBB9-CFCF-4710-9B0F-6B0D7B00F73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727279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13.emf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png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Variant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fik 17">
            <a:extLst>
              <a:ext uri="{FF2B5EF4-FFF2-40B4-BE49-F238E27FC236}">
                <a16:creationId xmlns:a16="http://schemas.microsoft.com/office/drawing/2014/main" id="{88B3C831-8866-5943-A72E-21EE02F5F1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508962" y="769946"/>
            <a:ext cx="2387763" cy="834433"/>
          </a:xfrm>
          <a:prstGeom prst="rect">
            <a:avLst/>
          </a:prstGeom>
        </p:spPr>
      </p:pic>
      <p:pic>
        <p:nvPicPr>
          <p:cNvPr id="51" name="Grafik 50">
            <a:extLst>
              <a:ext uri="{FF2B5EF4-FFF2-40B4-BE49-F238E27FC236}">
                <a16:creationId xmlns:a16="http://schemas.microsoft.com/office/drawing/2014/main" id="{876245AA-47CC-454F-8D70-4AF314E8015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1654387"/>
            <a:ext cx="12192000" cy="411458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D5CFD05-35E4-BE48-9780-F37E258F70F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7850" y="2312989"/>
            <a:ext cx="7666740" cy="909896"/>
          </a:xfrm>
        </p:spPr>
        <p:txBody>
          <a:bodyPr anchor="ctr" anchorCtr="0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Headline Titel &gt;48 PT 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9D065A2-84F7-4A46-888E-2EAF252985E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77850" y="3252993"/>
            <a:ext cx="7659245" cy="824328"/>
          </a:xfrm>
        </p:spPr>
        <p:txBody>
          <a:bodyPr lIns="0" tIns="0" rIns="0" bIns="0" anchor="ctr" anchorCtr="0">
            <a:noAutofit/>
          </a:bodyPr>
          <a:lstStyle>
            <a:lvl1pPr marL="9525" indent="0" algn="l">
              <a:buNone/>
              <a:tabLst/>
              <a:defRPr sz="4800" b="0" i="0">
                <a:solidFill>
                  <a:schemeClr val="bg1"/>
                </a:solidFill>
                <a:latin typeface="Source Sans Pro Light" panose="020B0403030403020204" pitchFamily="34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SUBLINE TITEL &gt;48. PT</a:t>
            </a:r>
          </a:p>
        </p:txBody>
      </p:sp>
      <p:sp>
        <p:nvSpPr>
          <p:cNvPr id="16" name="Textplatzhalter 15">
            <a:extLst>
              <a:ext uri="{FF2B5EF4-FFF2-40B4-BE49-F238E27FC236}">
                <a16:creationId xmlns:a16="http://schemas.microsoft.com/office/drawing/2014/main" id="{3469358C-AFC1-E348-8CAF-F23864F8A9A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7850" y="4601460"/>
            <a:ext cx="5118100" cy="696912"/>
          </a:xfrm>
        </p:spPr>
        <p:txBody>
          <a:bodyPr lIns="0" tIns="0" rIns="0" bIns="0">
            <a:normAutofit/>
          </a:bodyPr>
          <a:lstStyle>
            <a:lvl1pPr marL="0" indent="0">
              <a:buFontTx/>
              <a:buNone/>
              <a:defRPr sz="2400">
                <a:solidFill>
                  <a:schemeClr val="accent4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de-DE" dirty="0"/>
              <a:t>Datum oder URL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EE39342A-D696-D848-B695-C854852575E8}"/>
              </a:ext>
            </a:extLst>
          </p:cNvPr>
          <p:cNvSpPr/>
          <p:nvPr userDrawn="1"/>
        </p:nvSpPr>
        <p:spPr>
          <a:xfrm>
            <a:off x="8811428" y="4616450"/>
            <a:ext cx="1656184" cy="1656184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Textplatzhalter 18">
            <a:extLst>
              <a:ext uri="{FF2B5EF4-FFF2-40B4-BE49-F238E27FC236}">
                <a16:creationId xmlns:a16="http://schemas.microsoft.com/office/drawing/2014/main" id="{5A62D41E-01CF-9143-B59D-F54FCE1AC7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 rot="486283">
            <a:off x="8965939" y="5172737"/>
            <a:ext cx="1386591" cy="324584"/>
          </a:xfrm>
        </p:spPr>
        <p:txBody>
          <a:bodyPr lIns="0" tIns="0" rIns="0" bIns="0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TEASER</a:t>
            </a:r>
          </a:p>
        </p:txBody>
      </p:sp>
      <p:sp>
        <p:nvSpPr>
          <p:cNvPr id="20" name="Textplatzhalter 18">
            <a:extLst>
              <a:ext uri="{FF2B5EF4-FFF2-40B4-BE49-F238E27FC236}">
                <a16:creationId xmlns:a16="http://schemas.microsoft.com/office/drawing/2014/main" id="{A95DE50F-DDE3-4F4D-A7DC-4B39C15135C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 rot="486283">
            <a:off x="8923467" y="5606684"/>
            <a:ext cx="1386591" cy="324584"/>
          </a:xfrm>
        </p:spPr>
        <p:txBody>
          <a:bodyPr lIns="0" tIns="0" rIns="0" bIns="0">
            <a:normAutofit/>
          </a:bodyPr>
          <a:lstStyle>
            <a:lvl1pPr marL="0" indent="0" algn="ctr">
              <a:buFontTx/>
              <a:buNone/>
              <a:defRPr sz="1400" b="0" i="0">
                <a:solidFill>
                  <a:schemeClr val="bg1"/>
                </a:solidFill>
                <a:latin typeface="Source Sans Pro Light" panose="020B0403030403020204" pitchFamily="34" charset="77"/>
              </a:defRPr>
            </a:lvl1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5FBD8F71-8D1F-DA43-9AE3-DC718A13110D}"/>
              </a:ext>
            </a:extLst>
          </p:cNvPr>
          <p:cNvSpPr/>
          <p:nvPr userDrawn="1"/>
        </p:nvSpPr>
        <p:spPr>
          <a:xfrm>
            <a:off x="578369" y="5768975"/>
            <a:ext cx="432000" cy="104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D4E27168-E58C-8041-961E-3402811858C2}"/>
              </a:ext>
            </a:extLst>
          </p:cNvPr>
          <p:cNvSpPr/>
          <p:nvPr userDrawn="1"/>
        </p:nvSpPr>
        <p:spPr>
          <a:xfrm>
            <a:off x="1010369" y="5768975"/>
            <a:ext cx="432000" cy="10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3AF41899-2BAA-7E42-BE72-A0C2927BD9AD}"/>
              </a:ext>
            </a:extLst>
          </p:cNvPr>
          <p:cNvSpPr/>
          <p:nvPr userDrawn="1"/>
        </p:nvSpPr>
        <p:spPr>
          <a:xfrm>
            <a:off x="1442069" y="5768975"/>
            <a:ext cx="432000" cy="104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8837423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folie Variante 01 Strukt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7EE32FFC-2EE3-8D40-80AD-1FC61FD4320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653940"/>
            <a:ext cx="12192000" cy="411503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D5CFD05-35E4-BE48-9780-F37E258F70F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7850" y="2312989"/>
            <a:ext cx="7666740" cy="909896"/>
          </a:xfrm>
        </p:spPr>
        <p:txBody>
          <a:bodyPr anchor="ctr" anchorCtr="0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Headline Titel &gt;48 PT 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9D065A2-84F7-4A46-888E-2EAF252985E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77850" y="3252993"/>
            <a:ext cx="7659245" cy="824328"/>
          </a:xfrm>
        </p:spPr>
        <p:txBody>
          <a:bodyPr lIns="0" tIns="0" rIns="0" bIns="0" anchor="ctr" anchorCtr="0">
            <a:noAutofit/>
          </a:bodyPr>
          <a:lstStyle>
            <a:lvl1pPr marL="9525" indent="0" algn="l">
              <a:buNone/>
              <a:tabLst/>
              <a:defRPr sz="4800" b="0" i="0">
                <a:solidFill>
                  <a:schemeClr val="bg1"/>
                </a:solidFill>
                <a:latin typeface="Source Sans Pro Light" panose="020B0403030403020204" pitchFamily="34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SUBLINE TITEL &gt;48. PT</a:t>
            </a:r>
          </a:p>
        </p:txBody>
      </p:sp>
      <p:sp>
        <p:nvSpPr>
          <p:cNvPr id="16" name="Textplatzhalter 15">
            <a:extLst>
              <a:ext uri="{FF2B5EF4-FFF2-40B4-BE49-F238E27FC236}">
                <a16:creationId xmlns:a16="http://schemas.microsoft.com/office/drawing/2014/main" id="{3469358C-AFC1-E348-8CAF-F23864F8A9A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7850" y="4601460"/>
            <a:ext cx="5118100" cy="696912"/>
          </a:xfrm>
        </p:spPr>
        <p:txBody>
          <a:bodyPr lIns="0" tIns="0" rIns="0" bIns="0">
            <a:normAutofit/>
          </a:bodyPr>
          <a:lstStyle>
            <a:lvl1pPr marL="0" indent="0">
              <a:buFontTx/>
              <a:buNone/>
              <a:defRPr sz="2400">
                <a:solidFill>
                  <a:schemeClr val="accent4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de-DE" dirty="0"/>
              <a:t>Datum oder URL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EE39342A-D696-D848-B695-C854852575E8}"/>
              </a:ext>
            </a:extLst>
          </p:cNvPr>
          <p:cNvSpPr/>
          <p:nvPr userDrawn="1"/>
        </p:nvSpPr>
        <p:spPr>
          <a:xfrm>
            <a:off x="8811428" y="4616450"/>
            <a:ext cx="1656184" cy="1656184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Textplatzhalter 18">
            <a:extLst>
              <a:ext uri="{FF2B5EF4-FFF2-40B4-BE49-F238E27FC236}">
                <a16:creationId xmlns:a16="http://schemas.microsoft.com/office/drawing/2014/main" id="{5A62D41E-01CF-9143-B59D-F54FCE1AC7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 rot="486283">
            <a:off x="8965939" y="5172737"/>
            <a:ext cx="1386591" cy="324584"/>
          </a:xfrm>
        </p:spPr>
        <p:txBody>
          <a:bodyPr lIns="0" tIns="0" rIns="0" bIns="0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TEASER</a:t>
            </a:r>
          </a:p>
        </p:txBody>
      </p:sp>
      <p:sp>
        <p:nvSpPr>
          <p:cNvPr id="20" name="Textplatzhalter 18">
            <a:extLst>
              <a:ext uri="{FF2B5EF4-FFF2-40B4-BE49-F238E27FC236}">
                <a16:creationId xmlns:a16="http://schemas.microsoft.com/office/drawing/2014/main" id="{A95DE50F-DDE3-4F4D-A7DC-4B39C15135C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 rot="486283">
            <a:off x="8923467" y="5606684"/>
            <a:ext cx="1386591" cy="324584"/>
          </a:xfrm>
        </p:spPr>
        <p:txBody>
          <a:bodyPr lIns="0" tIns="0" rIns="0" bIns="0">
            <a:normAutofit/>
          </a:bodyPr>
          <a:lstStyle>
            <a:lvl1pPr marL="0" indent="0" algn="ctr">
              <a:buFontTx/>
              <a:buNone/>
              <a:defRPr sz="1400" b="0" i="0">
                <a:solidFill>
                  <a:schemeClr val="bg1"/>
                </a:solidFill>
                <a:latin typeface="Source Sans Pro Light" panose="020B0403030403020204" pitchFamily="34" charset="77"/>
              </a:defRPr>
            </a:lvl1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EAE48A55-E0B8-424B-95B6-3A0D0D91BD32}"/>
              </a:ext>
            </a:extLst>
          </p:cNvPr>
          <p:cNvSpPr/>
          <p:nvPr userDrawn="1"/>
        </p:nvSpPr>
        <p:spPr>
          <a:xfrm>
            <a:off x="577850" y="5768975"/>
            <a:ext cx="432000" cy="104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E0B4CF61-3B5A-354C-8E1F-15368B511F76}"/>
              </a:ext>
            </a:extLst>
          </p:cNvPr>
          <p:cNvSpPr/>
          <p:nvPr userDrawn="1"/>
        </p:nvSpPr>
        <p:spPr>
          <a:xfrm>
            <a:off x="1009850" y="5768975"/>
            <a:ext cx="432000" cy="10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84F70FFA-A043-4244-B922-187E97E17A9F}"/>
              </a:ext>
            </a:extLst>
          </p:cNvPr>
          <p:cNvSpPr/>
          <p:nvPr userDrawn="1"/>
        </p:nvSpPr>
        <p:spPr>
          <a:xfrm>
            <a:off x="1441550" y="5768975"/>
            <a:ext cx="432000" cy="104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AD9F57E8-BB47-A240-A36F-B10767DD9A4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508962" y="769946"/>
            <a:ext cx="2387763" cy="834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00144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folie Variante 01 So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 descr="Ein Bild, das Licht enthält.&#10;&#10;Automatisch generierte Beschreibung">
            <a:extLst>
              <a:ext uri="{FF2B5EF4-FFF2-40B4-BE49-F238E27FC236}">
                <a16:creationId xmlns:a16="http://schemas.microsoft.com/office/drawing/2014/main" id="{94EB1320-19FF-3D41-AE84-0C3E9E22E4E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653096"/>
            <a:ext cx="12192000" cy="4115879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D5CFD05-35E4-BE48-9780-F37E258F70F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7850" y="2312989"/>
            <a:ext cx="7666740" cy="909896"/>
          </a:xfrm>
        </p:spPr>
        <p:txBody>
          <a:bodyPr anchor="ctr" anchorCtr="0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Headline Titel &gt;48 PT 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9D065A2-84F7-4A46-888E-2EAF252985E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77850" y="3252993"/>
            <a:ext cx="7659245" cy="824328"/>
          </a:xfrm>
        </p:spPr>
        <p:txBody>
          <a:bodyPr lIns="0" tIns="0" rIns="0" bIns="0" anchor="ctr" anchorCtr="0">
            <a:noAutofit/>
          </a:bodyPr>
          <a:lstStyle>
            <a:lvl1pPr marL="9525" indent="0" algn="l">
              <a:buNone/>
              <a:tabLst/>
              <a:defRPr sz="4800" b="0" i="0">
                <a:solidFill>
                  <a:schemeClr val="bg1"/>
                </a:solidFill>
                <a:latin typeface="Source Sans Pro Light" panose="020B0403030403020204" pitchFamily="34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SUBLINE TITEL &gt;48. PT</a:t>
            </a:r>
          </a:p>
        </p:txBody>
      </p:sp>
      <p:sp>
        <p:nvSpPr>
          <p:cNvPr id="16" name="Textplatzhalter 15">
            <a:extLst>
              <a:ext uri="{FF2B5EF4-FFF2-40B4-BE49-F238E27FC236}">
                <a16:creationId xmlns:a16="http://schemas.microsoft.com/office/drawing/2014/main" id="{3469358C-AFC1-E348-8CAF-F23864F8A9A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7850" y="4601460"/>
            <a:ext cx="5118100" cy="696912"/>
          </a:xfrm>
        </p:spPr>
        <p:txBody>
          <a:bodyPr lIns="0" tIns="0" rIns="0" bIns="0">
            <a:normAutofit/>
          </a:bodyPr>
          <a:lstStyle>
            <a:lvl1pPr marL="0" indent="0">
              <a:buFontTx/>
              <a:buNone/>
              <a:defRPr sz="2400">
                <a:solidFill>
                  <a:schemeClr val="accent4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de-DE" dirty="0"/>
              <a:t>Datum oder URL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EE39342A-D696-D848-B695-C854852575E8}"/>
              </a:ext>
            </a:extLst>
          </p:cNvPr>
          <p:cNvSpPr/>
          <p:nvPr userDrawn="1"/>
        </p:nvSpPr>
        <p:spPr>
          <a:xfrm>
            <a:off x="8811428" y="4616450"/>
            <a:ext cx="1656184" cy="1656184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Textplatzhalter 18">
            <a:extLst>
              <a:ext uri="{FF2B5EF4-FFF2-40B4-BE49-F238E27FC236}">
                <a16:creationId xmlns:a16="http://schemas.microsoft.com/office/drawing/2014/main" id="{5A62D41E-01CF-9143-B59D-F54FCE1AC7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 rot="486283">
            <a:off x="8965939" y="5172737"/>
            <a:ext cx="1386591" cy="324584"/>
          </a:xfrm>
        </p:spPr>
        <p:txBody>
          <a:bodyPr lIns="0" tIns="0" rIns="0" bIns="0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TEASER</a:t>
            </a:r>
          </a:p>
        </p:txBody>
      </p:sp>
      <p:sp>
        <p:nvSpPr>
          <p:cNvPr id="20" name="Textplatzhalter 18">
            <a:extLst>
              <a:ext uri="{FF2B5EF4-FFF2-40B4-BE49-F238E27FC236}">
                <a16:creationId xmlns:a16="http://schemas.microsoft.com/office/drawing/2014/main" id="{A95DE50F-DDE3-4F4D-A7DC-4B39C15135C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 rot="486283">
            <a:off x="8923467" y="5606684"/>
            <a:ext cx="1386591" cy="324584"/>
          </a:xfrm>
        </p:spPr>
        <p:txBody>
          <a:bodyPr lIns="0" tIns="0" rIns="0" bIns="0">
            <a:normAutofit/>
          </a:bodyPr>
          <a:lstStyle>
            <a:lvl1pPr marL="0" indent="0" algn="ctr">
              <a:buFontTx/>
              <a:buNone/>
              <a:defRPr sz="1400" b="0" i="0">
                <a:solidFill>
                  <a:schemeClr val="bg1"/>
                </a:solidFill>
                <a:latin typeface="Source Sans Pro Light" panose="020B0403030403020204" pitchFamily="34" charset="77"/>
              </a:defRPr>
            </a:lvl1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81093FA7-221D-4247-A390-7D91E96268DA}"/>
              </a:ext>
            </a:extLst>
          </p:cNvPr>
          <p:cNvSpPr/>
          <p:nvPr userDrawn="1"/>
        </p:nvSpPr>
        <p:spPr>
          <a:xfrm>
            <a:off x="577850" y="5768975"/>
            <a:ext cx="432000" cy="104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92579C8D-1662-814A-94CF-0A5B0BF035D7}"/>
              </a:ext>
            </a:extLst>
          </p:cNvPr>
          <p:cNvSpPr/>
          <p:nvPr userDrawn="1"/>
        </p:nvSpPr>
        <p:spPr>
          <a:xfrm>
            <a:off x="1009850" y="5768975"/>
            <a:ext cx="432000" cy="10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872B1721-16DB-DF4B-A164-13A0CB2D9EFF}"/>
              </a:ext>
            </a:extLst>
          </p:cNvPr>
          <p:cNvSpPr/>
          <p:nvPr userDrawn="1"/>
        </p:nvSpPr>
        <p:spPr>
          <a:xfrm>
            <a:off x="1441550" y="5768975"/>
            <a:ext cx="432000" cy="104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B2E8E623-C457-3F4D-BE8F-ABE02B6C60B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508962" y="769946"/>
            <a:ext cx="2387763" cy="834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46194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folie Variante 01 BESS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rafik 33">
            <a:extLst>
              <a:ext uri="{FF2B5EF4-FFF2-40B4-BE49-F238E27FC236}">
                <a16:creationId xmlns:a16="http://schemas.microsoft.com/office/drawing/2014/main" id="{FB4AF119-5F77-D642-9D24-84E7BE44D68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672167"/>
            <a:ext cx="12192000" cy="409680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D5CFD05-35E4-BE48-9780-F37E258F70F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7850" y="2312989"/>
            <a:ext cx="7666740" cy="909896"/>
          </a:xfrm>
        </p:spPr>
        <p:txBody>
          <a:bodyPr anchor="ctr" anchorCtr="0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Headline Titel &gt;48 PT 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9D065A2-84F7-4A46-888E-2EAF252985E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77850" y="3252993"/>
            <a:ext cx="7659245" cy="824328"/>
          </a:xfrm>
        </p:spPr>
        <p:txBody>
          <a:bodyPr lIns="0" tIns="0" rIns="0" bIns="0" anchor="ctr" anchorCtr="0">
            <a:noAutofit/>
          </a:bodyPr>
          <a:lstStyle>
            <a:lvl1pPr marL="9525" indent="0" algn="l">
              <a:buNone/>
              <a:tabLst/>
              <a:defRPr sz="4800" b="0" i="0">
                <a:solidFill>
                  <a:schemeClr val="bg1"/>
                </a:solidFill>
                <a:latin typeface="Source Sans Pro Light" panose="020B0403030403020204" pitchFamily="34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SUBLINE TITEL &gt;48. PT</a:t>
            </a:r>
          </a:p>
        </p:txBody>
      </p:sp>
      <p:sp>
        <p:nvSpPr>
          <p:cNvPr id="16" name="Textplatzhalter 15">
            <a:extLst>
              <a:ext uri="{FF2B5EF4-FFF2-40B4-BE49-F238E27FC236}">
                <a16:creationId xmlns:a16="http://schemas.microsoft.com/office/drawing/2014/main" id="{3469358C-AFC1-E348-8CAF-F23864F8A9A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7850" y="4601460"/>
            <a:ext cx="5118100" cy="696912"/>
          </a:xfrm>
        </p:spPr>
        <p:txBody>
          <a:bodyPr lIns="0" tIns="0" rIns="0" bIns="0">
            <a:normAutofit/>
          </a:bodyPr>
          <a:lstStyle>
            <a:lvl1pPr marL="0" indent="0">
              <a:buFontTx/>
              <a:buNone/>
              <a:defRPr sz="2400">
                <a:solidFill>
                  <a:schemeClr val="accent4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de-DE" dirty="0"/>
              <a:t>Datum oder URL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EE39342A-D696-D848-B695-C854852575E8}"/>
              </a:ext>
            </a:extLst>
          </p:cNvPr>
          <p:cNvSpPr/>
          <p:nvPr userDrawn="1"/>
        </p:nvSpPr>
        <p:spPr>
          <a:xfrm>
            <a:off x="8811428" y="4616450"/>
            <a:ext cx="1656184" cy="1656184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Textplatzhalter 18">
            <a:extLst>
              <a:ext uri="{FF2B5EF4-FFF2-40B4-BE49-F238E27FC236}">
                <a16:creationId xmlns:a16="http://schemas.microsoft.com/office/drawing/2014/main" id="{5A62D41E-01CF-9143-B59D-F54FCE1AC7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 rot="486283">
            <a:off x="8965939" y="5172737"/>
            <a:ext cx="1386591" cy="324584"/>
          </a:xfrm>
        </p:spPr>
        <p:txBody>
          <a:bodyPr lIns="0" tIns="0" rIns="0" bIns="0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TEASER</a:t>
            </a:r>
          </a:p>
        </p:txBody>
      </p:sp>
      <p:sp>
        <p:nvSpPr>
          <p:cNvPr id="20" name="Textplatzhalter 18">
            <a:extLst>
              <a:ext uri="{FF2B5EF4-FFF2-40B4-BE49-F238E27FC236}">
                <a16:creationId xmlns:a16="http://schemas.microsoft.com/office/drawing/2014/main" id="{A95DE50F-DDE3-4F4D-A7DC-4B39C15135C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 rot="486283">
            <a:off x="8923467" y="5606684"/>
            <a:ext cx="1386591" cy="324584"/>
          </a:xfrm>
        </p:spPr>
        <p:txBody>
          <a:bodyPr lIns="0" tIns="0" rIns="0" bIns="0">
            <a:normAutofit/>
          </a:bodyPr>
          <a:lstStyle>
            <a:lvl1pPr marL="0" indent="0" algn="ctr">
              <a:buFontTx/>
              <a:buNone/>
              <a:defRPr sz="1400" b="0" i="0">
                <a:solidFill>
                  <a:schemeClr val="bg1"/>
                </a:solidFill>
                <a:latin typeface="Source Sans Pro Light" panose="020B0403030403020204" pitchFamily="34" charset="77"/>
              </a:defRPr>
            </a:lvl1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47FA7762-F342-2C42-9BD3-2E72F449704D}"/>
              </a:ext>
            </a:extLst>
          </p:cNvPr>
          <p:cNvSpPr/>
          <p:nvPr userDrawn="1"/>
        </p:nvSpPr>
        <p:spPr>
          <a:xfrm>
            <a:off x="577850" y="5768975"/>
            <a:ext cx="432000" cy="104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D8060C6F-56DB-7942-B148-CB0C6D5D61D5}"/>
              </a:ext>
            </a:extLst>
          </p:cNvPr>
          <p:cNvSpPr/>
          <p:nvPr userDrawn="1"/>
        </p:nvSpPr>
        <p:spPr>
          <a:xfrm>
            <a:off x="1009850" y="5768975"/>
            <a:ext cx="432000" cy="10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ED1BBFEB-3E67-FD4F-807A-43BFE1BD67F4}"/>
              </a:ext>
            </a:extLst>
          </p:cNvPr>
          <p:cNvSpPr/>
          <p:nvPr userDrawn="1"/>
        </p:nvSpPr>
        <p:spPr>
          <a:xfrm>
            <a:off x="1441550" y="5768975"/>
            <a:ext cx="432000" cy="104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5A2510BD-8190-1D47-B0B8-3BA6E716061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508962" y="769946"/>
            <a:ext cx="2387763" cy="834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86344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 Variant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Grafik 50">
            <a:extLst>
              <a:ext uri="{FF2B5EF4-FFF2-40B4-BE49-F238E27FC236}">
                <a16:creationId xmlns:a16="http://schemas.microsoft.com/office/drawing/2014/main" id="{876245AA-47CC-454F-8D70-4AF314E8015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654387"/>
            <a:ext cx="12192000" cy="4114588"/>
          </a:xfrm>
          <a:prstGeom prst="rect">
            <a:avLst/>
          </a:prstGeo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EE39342A-D696-D848-B695-C854852575E8}"/>
              </a:ext>
            </a:extLst>
          </p:cNvPr>
          <p:cNvSpPr/>
          <p:nvPr userDrawn="1"/>
        </p:nvSpPr>
        <p:spPr>
          <a:xfrm>
            <a:off x="8811428" y="4616450"/>
            <a:ext cx="1656184" cy="1656184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Textplatzhalter 18">
            <a:extLst>
              <a:ext uri="{FF2B5EF4-FFF2-40B4-BE49-F238E27FC236}">
                <a16:creationId xmlns:a16="http://schemas.microsoft.com/office/drawing/2014/main" id="{5A62D41E-01CF-9143-B59D-F54FCE1AC7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 rot="486283">
            <a:off x="8965939" y="5172737"/>
            <a:ext cx="1386591" cy="324584"/>
          </a:xfrm>
        </p:spPr>
        <p:txBody>
          <a:bodyPr lIns="0" tIns="0" rIns="0" bIns="0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TEASER</a:t>
            </a:r>
          </a:p>
        </p:txBody>
      </p:sp>
      <p:sp>
        <p:nvSpPr>
          <p:cNvPr id="20" name="Textplatzhalter 18">
            <a:extLst>
              <a:ext uri="{FF2B5EF4-FFF2-40B4-BE49-F238E27FC236}">
                <a16:creationId xmlns:a16="http://schemas.microsoft.com/office/drawing/2014/main" id="{A95DE50F-DDE3-4F4D-A7DC-4B39C15135C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 rot="486283">
            <a:off x="8923467" y="5606684"/>
            <a:ext cx="1386591" cy="324584"/>
          </a:xfrm>
        </p:spPr>
        <p:txBody>
          <a:bodyPr lIns="0" tIns="0" rIns="0" bIns="0">
            <a:normAutofit/>
          </a:bodyPr>
          <a:lstStyle>
            <a:lvl1pPr marL="0" indent="0" algn="ctr">
              <a:buFontTx/>
              <a:buNone/>
              <a:defRPr sz="1400" b="0" i="0">
                <a:solidFill>
                  <a:schemeClr val="bg1"/>
                </a:solidFill>
                <a:latin typeface="Source Sans Pro Light" panose="020B0403030403020204" pitchFamily="34" charset="77"/>
              </a:defRPr>
            </a:lvl1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B4DC9A74-9A58-6040-989B-7157C943403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7849" y="1623438"/>
            <a:ext cx="8870951" cy="2313562"/>
          </a:xfrm>
        </p:spPr>
        <p:txBody>
          <a:bodyPr anchor="ctr" anchorCtr="0">
            <a:noAutofit/>
          </a:bodyPr>
          <a:lstStyle>
            <a:lvl1pPr algn="l">
              <a:lnSpc>
                <a:spcPct val="100000"/>
              </a:lnSpc>
              <a:defRPr sz="4000" cap="none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Headline Titel &lt;40 PT 2 bis 3-zeilig</a:t>
            </a:r>
            <a:br>
              <a:rPr lang="de-DE" dirty="0"/>
            </a:br>
            <a:r>
              <a:rPr lang="de-DE" dirty="0"/>
              <a:t>in Minuskeln, Größe kann </a:t>
            </a:r>
            <a:r>
              <a:rPr lang="de-DE" dirty="0" err="1"/>
              <a:t>varieren</a:t>
            </a:r>
            <a:endParaRPr lang="de-DE" dirty="0"/>
          </a:p>
        </p:txBody>
      </p:sp>
      <p:sp>
        <p:nvSpPr>
          <p:cNvPr id="14" name="Textplatzhalter 15">
            <a:extLst>
              <a:ext uri="{FF2B5EF4-FFF2-40B4-BE49-F238E27FC236}">
                <a16:creationId xmlns:a16="http://schemas.microsoft.com/office/drawing/2014/main" id="{F8F8316E-E582-934A-BAA0-3FB020EC8BC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90550" y="4639560"/>
            <a:ext cx="5118100" cy="696912"/>
          </a:xfrm>
        </p:spPr>
        <p:txBody>
          <a:bodyPr lIns="0" tIns="0" rIns="0" bIns="0" anchor="ctr" anchorCtr="0">
            <a:noAutofit/>
          </a:bodyPr>
          <a:lstStyle>
            <a:lvl1pPr marL="0" indent="0">
              <a:buFontTx/>
              <a:buNone/>
              <a:defRPr sz="2000">
                <a:solidFill>
                  <a:schemeClr val="accent4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de-DE" dirty="0"/>
              <a:t>Datum oder URL</a:t>
            </a:r>
          </a:p>
        </p:txBody>
      </p:sp>
      <p:sp>
        <p:nvSpPr>
          <p:cNvPr id="15" name="Textplatzhalter 22">
            <a:extLst>
              <a:ext uri="{FF2B5EF4-FFF2-40B4-BE49-F238E27FC236}">
                <a16:creationId xmlns:a16="http://schemas.microsoft.com/office/drawing/2014/main" id="{1DBC66D2-3E1D-474C-B73F-E6E58D0DE1F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7850" y="3152775"/>
            <a:ext cx="7877175" cy="981075"/>
          </a:xfrm>
        </p:spPr>
        <p:txBody>
          <a:bodyPr lIns="0" tIns="0" rIns="0" bIns="0" anchor="ctr" anchorCtr="0">
            <a:noAutofit/>
          </a:bodyPr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r>
              <a:rPr lang="de-DE" dirty="0"/>
              <a:t> 50% von Headline kann auch </a:t>
            </a:r>
            <a:r>
              <a:rPr lang="de-DE" dirty="0" err="1"/>
              <a:t>mehrzeiligsein</a:t>
            </a:r>
            <a:endParaRPr lang="de-DE" dirty="0"/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BBD9E304-4BF1-4846-9F94-976E38EFF647}"/>
              </a:ext>
            </a:extLst>
          </p:cNvPr>
          <p:cNvSpPr/>
          <p:nvPr userDrawn="1"/>
        </p:nvSpPr>
        <p:spPr>
          <a:xfrm>
            <a:off x="577850" y="5768975"/>
            <a:ext cx="432000" cy="104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68D0C2E3-CF31-5248-93F1-1D3F2FFCD8ED}"/>
              </a:ext>
            </a:extLst>
          </p:cNvPr>
          <p:cNvSpPr/>
          <p:nvPr userDrawn="1"/>
        </p:nvSpPr>
        <p:spPr>
          <a:xfrm>
            <a:off x="1009850" y="5768975"/>
            <a:ext cx="432000" cy="10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FC90FDFE-2A79-1A4E-86D5-BDB2C9470DC3}"/>
              </a:ext>
            </a:extLst>
          </p:cNvPr>
          <p:cNvSpPr/>
          <p:nvPr userDrawn="1"/>
        </p:nvSpPr>
        <p:spPr>
          <a:xfrm>
            <a:off x="1441550" y="5768975"/>
            <a:ext cx="432000" cy="104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92301FB7-9EE7-434F-ADEA-214EA98FBA3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508962" y="769946"/>
            <a:ext cx="2387763" cy="834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92340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folie Variante 02 Kommunik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091441AE-FE67-604E-941F-9A4CBD1224A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653096"/>
            <a:ext cx="12192000" cy="4115879"/>
          </a:xfrm>
          <a:prstGeom prst="rect">
            <a:avLst/>
          </a:prstGeo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EE39342A-D696-D848-B695-C854852575E8}"/>
              </a:ext>
            </a:extLst>
          </p:cNvPr>
          <p:cNvSpPr/>
          <p:nvPr userDrawn="1"/>
        </p:nvSpPr>
        <p:spPr>
          <a:xfrm>
            <a:off x="8811428" y="4616450"/>
            <a:ext cx="1656184" cy="1656184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Textplatzhalter 18">
            <a:extLst>
              <a:ext uri="{FF2B5EF4-FFF2-40B4-BE49-F238E27FC236}">
                <a16:creationId xmlns:a16="http://schemas.microsoft.com/office/drawing/2014/main" id="{5A62D41E-01CF-9143-B59D-F54FCE1AC7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 rot="486283">
            <a:off x="8965939" y="5172737"/>
            <a:ext cx="1386591" cy="324584"/>
          </a:xfrm>
        </p:spPr>
        <p:txBody>
          <a:bodyPr lIns="0" tIns="0" rIns="0" bIns="0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TEASER</a:t>
            </a:r>
          </a:p>
        </p:txBody>
      </p:sp>
      <p:sp>
        <p:nvSpPr>
          <p:cNvPr id="20" name="Textplatzhalter 18">
            <a:extLst>
              <a:ext uri="{FF2B5EF4-FFF2-40B4-BE49-F238E27FC236}">
                <a16:creationId xmlns:a16="http://schemas.microsoft.com/office/drawing/2014/main" id="{A95DE50F-DDE3-4F4D-A7DC-4B39C15135C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 rot="486283">
            <a:off x="8923467" y="5606684"/>
            <a:ext cx="1386591" cy="324584"/>
          </a:xfrm>
        </p:spPr>
        <p:txBody>
          <a:bodyPr lIns="0" tIns="0" rIns="0" bIns="0">
            <a:normAutofit/>
          </a:bodyPr>
          <a:lstStyle>
            <a:lvl1pPr marL="0" indent="0" algn="ctr">
              <a:buFontTx/>
              <a:buNone/>
              <a:defRPr sz="1400" b="0" i="0">
                <a:solidFill>
                  <a:schemeClr val="bg1"/>
                </a:solidFill>
                <a:latin typeface="Source Sans Pro Light" panose="020B0403030403020204" pitchFamily="34" charset="77"/>
              </a:defRPr>
            </a:lvl1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33D1A84A-3A74-0049-B8B2-4FDE1E3681D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7849" y="1623438"/>
            <a:ext cx="8870951" cy="2313562"/>
          </a:xfrm>
        </p:spPr>
        <p:txBody>
          <a:bodyPr anchor="ctr" anchorCtr="0">
            <a:noAutofit/>
          </a:bodyPr>
          <a:lstStyle>
            <a:lvl1pPr algn="l">
              <a:lnSpc>
                <a:spcPct val="100000"/>
              </a:lnSpc>
              <a:defRPr sz="4000" cap="none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Headline Titel &lt;40 PT 2 bis 3-zeilig</a:t>
            </a:r>
            <a:br>
              <a:rPr lang="de-DE" dirty="0"/>
            </a:br>
            <a:r>
              <a:rPr lang="de-DE" dirty="0"/>
              <a:t>in Minuskeln, Größe kann </a:t>
            </a:r>
            <a:r>
              <a:rPr lang="de-DE" dirty="0" err="1"/>
              <a:t>varieren</a:t>
            </a:r>
            <a:endParaRPr lang="de-DE" dirty="0"/>
          </a:p>
        </p:txBody>
      </p:sp>
      <p:sp>
        <p:nvSpPr>
          <p:cNvPr id="14" name="Textplatzhalter 15">
            <a:extLst>
              <a:ext uri="{FF2B5EF4-FFF2-40B4-BE49-F238E27FC236}">
                <a16:creationId xmlns:a16="http://schemas.microsoft.com/office/drawing/2014/main" id="{7093588D-F929-F647-9CF9-F051E2F1850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90550" y="4639560"/>
            <a:ext cx="5118100" cy="696912"/>
          </a:xfrm>
        </p:spPr>
        <p:txBody>
          <a:bodyPr lIns="0" tIns="0" rIns="0" bIns="0" anchor="ctr" anchorCtr="0">
            <a:noAutofit/>
          </a:bodyPr>
          <a:lstStyle>
            <a:lvl1pPr marL="0" indent="0">
              <a:buFontTx/>
              <a:buNone/>
              <a:defRPr sz="2000">
                <a:solidFill>
                  <a:schemeClr val="accent4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de-DE" dirty="0"/>
              <a:t>Datum oder URL</a:t>
            </a:r>
          </a:p>
        </p:txBody>
      </p:sp>
      <p:sp>
        <p:nvSpPr>
          <p:cNvPr id="15" name="Textplatzhalter 22">
            <a:extLst>
              <a:ext uri="{FF2B5EF4-FFF2-40B4-BE49-F238E27FC236}">
                <a16:creationId xmlns:a16="http://schemas.microsoft.com/office/drawing/2014/main" id="{1499207F-A36E-924D-B0FE-6ED3E0E0694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7850" y="3152775"/>
            <a:ext cx="7877175" cy="981075"/>
          </a:xfrm>
        </p:spPr>
        <p:txBody>
          <a:bodyPr lIns="0" tIns="0" rIns="0" bIns="0" anchor="ctr" anchorCtr="0">
            <a:noAutofit/>
          </a:bodyPr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r>
              <a:rPr lang="de-DE" dirty="0"/>
              <a:t> 50% von Headline kann auch </a:t>
            </a:r>
            <a:r>
              <a:rPr lang="de-DE" dirty="0" err="1"/>
              <a:t>mehrzeiligsein</a:t>
            </a:r>
            <a:endParaRPr lang="de-DE" dirty="0"/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A4767EDA-7041-A447-8CB1-F8A8DB28126E}"/>
              </a:ext>
            </a:extLst>
          </p:cNvPr>
          <p:cNvSpPr/>
          <p:nvPr userDrawn="1"/>
        </p:nvSpPr>
        <p:spPr>
          <a:xfrm>
            <a:off x="577850" y="5768975"/>
            <a:ext cx="432000" cy="104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2AE028D9-B78C-314C-885B-8D9556EBB619}"/>
              </a:ext>
            </a:extLst>
          </p:cNvPr>
          <p:cNvSpPr/>
          <p:nvPr userDrawn="1"/>
        </p:nvSpPr>
        <p:spPr>
          <a:xfrm>
            <a:off x="1009850" y="5768975"/>
            <a:ext cx="432000" cy="10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6E96DD6C-525B-1A4E-9909-F676FEABE105}"/>
              </a:ext>
            </a:extLst>
          </p:cNvPr>
          <p:cNvSpPr/>
          <p:nvPr userDrawn="1"/>
        </p:nvSpPr>
        <p:spPr>
          <a:xfrm>
            <a:off x="1441550" y="5768975"/>
            <a:ext cx="432000" cy="104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1F120CAA-B384-0F4C-AB0B-F4867B50078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508962" y="769946"/>
            <a:ext cx="2387763" cy="834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468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elfolie Variante 01 Strukt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7EE32FFC-2EE3-8D40-80AD-1FC61FD4320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653940"/>
            <a:ext cx="12192000" cy="4115035"/>
          </a:xfrm>
          <a:prstGeom prst="rect">
            <a:avLst/>
          </a:prstGeo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EE39342A-D696-D848-B695-C854852575E8}"/>
              </a:ext>
            </a:extLst>
          </p:cNvPr>
          <p:cNvSpPr/>
          <p:nvPr userDrawn="1"/>
        </p:nvSpPr>
        <p:spPr>
          <a:xfrm>
            <a:off x="8811428" y="4616450"/>
            <a:ext cx="1656184" cy="1656184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Textplatzhalter 18">
            <a:extLst>
              <a:ext uri="{FF2B5EF4-FFF2-40B4-BE49-F238E27FC236}">
                <a16:creationId xmlns:a16="http://schemas.microsoft.com/office/drawing/2014/main" id="{5A62D41E-01CF-9143-B59D-F54FCE1AC7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 rot="486283">
            <a:off x="8965939" y="5172737"/>
            <a:ext cx="1386591" cy="324584"/>
          </a:xfrm>
        </p:spPr>
        <p:txBody>
          <a:bodyPr lIns="0" tIns="0" rIns="0" bIns="0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TEASER</a:t>
            </a:r>
          </a:p>
        </p:txBody>
      </p:sp>
      <p:sp>
        <p:nvSpPr>
          <p:cNvPr id="20" name="Textplatzhalter 18">
            <a:extLst>
              <a:ext uri="{FF2B5EF4-FFF2-40B4-BE49-F238E27FC236}">
                <a16:creationId xmlns:a16="http://schemas.microsoft.com/office/drawing/2014/main" id="{A95DE50F-DDE3-4F4D-A7DC-4B39C15135C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 rot="486283">
            <a:off x="8923467" y="5606684"/>
            <a:ext cx="1386591" cy="324584"/>
          </a:xfrm>
        </p:spPr>
        <p:txBody>
          <a:bodyPr lIns="0" tIns="0" rIns="0" bIns="0">
            <a:normAutofit/>
          </a:bodyPr>
          <a:lstStyle>
            <a:lvl1pPr marL="0" indent="0" algn="ctr">
              <a:buFontTx/>
              <a:buNone/>
              <a:defRPr sz="1400" b="0" i="0">
                <a:solidFill>
                  <a:schemeClr val="bg1"/>
                </a:solidFill>
                <a:latin typeface="Source Sans Pro Light" panose="020B0403030403020204" pitchFamily="34" charset="77"/>
              </a:defRPr>
            </a:lvl1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088F92C1-ED7A-B044-B855-9C85D829687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7849" y="1623438"/>
            <a:ext cx="8870951" cy="2313562"/>
          </a:xfrm>
        </p:spPr>
        <p:txBody>
          <a:bodyPr anchor="ctr" anchorCtr="0">
            <a:noAutofit/>
          </a:bodyPr>
          <a:lstStyle>
            <a:lvl1pPr algn="l">
              <a:lnSpc>
                <a:spcPct val="100000"/>
              </a:lnSpc>
              <a:defRPr sz="4000" cap="none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Headline Titel &lt;40 PT 2 bis 3-zeilig</a:t>
            </a:r>
            <a:br>
              <a:rPr lang="de-DE" dirty="0"/>
            </a:br>
            <a:r>
              <a:rPr lang="de-DE" dirty="0"/>
              <a:t>in Minuskeln, Größe kann </a:t>
            </a:r>
            <a:r>
              <a:rPr lang="de-DE" dirty="0" err="1"/>
              <a:t>varieren</a:t>
            </a:r>
            <a:endParaRPr lang="de-DE" dirty="0"/>
          </a:p>
        </p:txBody>
      </p:sp>
      <p:sp>
        <p:nvSpPr>
          <p:cNvPr id="14" name="Textplatzhalter 15">
            <a:extLst>
              <a:ext uri="{FF2B5EF4-FFF2-40B4-BE49-F238E27FC236}">
                <a16:creationId xmlns:a16="http://schemas.microsoft.com/office/drawing/2014/main" id="{F070CD44-E214-C04B-B59B-A9E5F94FA4C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90550" y="4639560"/>
            <a:ext cx="5118100" cy="696912"/>
          </a:xfrm>
        </p:spPr>
        <p:txBody>
          <a:bodyPr lIns="0" tIns="0" rIns="0" bIns="0" anchor="ctr" anchorCtr="0">
            <a:noAutofit/>
          </a:bodyPr>
          <a:lstStyle>
            <a:lvl1pPr marL="0" indent="0">
              <a:buFontTx/>
              <a:buNone/>
              <a:defRPr sz="2000">
                <a:solidFill>
                  <a:schemeClr val="accent4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de-DE" dirty="0"/>
              <a:t>Datum oder URL</a:t>
            </a:r>
          </a:p>
        </p:txBody>
      </p:sp>
      <p:sp>
        <p:nvSpPr>
          <p:cNvPr id="15" name="Textplatzhalter 22">
            <a:extLst>
              <a:ext uri="{FF2B5EF4-FFF2-40B4-BE49-F238E27FC236}">
                <a16:creationId xmlns:a16="http://schemas.microsoft.com/office/drawing/2014/main" id="{DFA84BFB-3C40-494D-865D-74231817ADE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7850" y="3152775"/>
            <a:ext cx="7877175" cy="981075"/>
          </a:xfrm>
        </p:spPr>
        <p:txBody>
          <a:bodyPr lIns="0" tIns="0" rIns="0" bIns="0" anchor="ctr" anchorCtr="0">
            <a:noAutofit/>
          </a:bodyPr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r>
              <a:rPr lang="de-DE" dirty="0"/>
              <a:t> 50% von Headline kann auch </a:t>
            </a:r>
            <a:r>
              <a:rPr lang="de-DE" dirty="0" err="1"/>
              <a:t>mehrzeiligsein</a:t>
            </a:r>
            <a:endParaRPr lang="de-DE" dirty="0"/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BD4558E2-3E0F-7B4D-986D-4BBBE694644F}"/>
              </a:ext>
            </a:extLst>
          </p:cNvPr>
          <p:cNvSpPr/>
          <p:nvPr userDrawn="1"/>
        </p:nvSpPr>
        <p:spPr>
          <a:xfrm>
            <a:off x="577850" y="5768975"/>
            <a:ext cx="432000" cy="104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8A20CCB3-6D05-A64A-98D9-A3F9F0BD8B3E}"/>
              </a:ext>
            </a:extLst>
          </p:cNvPr>
          <p:cNvSpPr/>
          <p:nvPr userDrawn="1"/>
        </p:nvSpPr>
        <p:spPr>
          <a:xfrm>
            <a:off x="1009850" y="5768975"/>
            <a:ext cx="432000" cy="10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CC27E568-4EB2-0B4D-8F31-26EA4D263C0D}"/>
              </a:ext>
            </a:extLst>
          </p:cNvPr>
          <p:cNvSpPr/>
          <p:nvPr userDrawn="1"/>
        </p:nvSpPr>
        <p:spPr>
          <a:xfrm>
            <a:off x="1441550" y="5768975"/>
            <a:ext cx="432000" cy="104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866475FB-9447-A34D-9F89-0FF39471639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508962" y="769946"/>
            <a:ext cx="2387763" cy="834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24183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elfolie Variante 01 So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 descr="Ein Bild, das Licht enthält.&#10;&#10;Automatisch generierte Beschreibung">
            <a:extLst>
              <a:ext uri="{FF2B5EF4-FFF2-40B4-BE49-F238E27FC236}">
                <a16:creationId xmlns:a16="http://schemas.microsoft.com/office/drawing/2014/main" id="{94EB1320-19FF-3D41-AE84-0C3E9E22E4E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653096"/>
            <a:ext cx="12192000" cy="4115879"/>
          </a:xfrm>
          <a:prstGeom prst="rect">
            <a:avLst/>
          </a:prstGeo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EE39342A-D696-D848-B695-C854852575E8}"/>
              </a:ext>
            </a:extLst>
          </p:cNvPr>
          <p:cNvSpPr/>
          <p:nvPr userDrawn="1"/>
        </p:nvSpPr>
        <p:spPr>
          <a:xfrm>
            <a:off x="8811428" y="4616450"/>
            <a:ext cx="1656184" cy="1656184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Textplatzhalter 18">
            <a:extLst>
              <a:ext uri="{FF2B5EF4-FFF2-40B4-BE49-F238E27FC236}">
                <a16:creationId xmlns:a16="http://schemas.microsoft.com/office/drawing/2014/main" id="{5A62D41E-01CF-9143-B59D-F54FCE1AC7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 rot="486283">
            <a:off x="8965939" y="5172737"/>
            <a:ext cx="1386591" cy="324584"/>
          </a:xfrm>
        </p:spPr>
        <p:txBody>
          <a:bodyPr lIns="0" tIns="0" rIns="0" bIns="0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TEASER</a:t>
            </a:r>
          </a:p>
        </p:txBody>
      </p:sp>
      <p:sp>
        <p:nvSpPr>
          <p:cNvPr id="20" name="Textplatzhalter 18">
            <a:extLst>
              <a:ext uri="{FF2B5EF4-FFF2-40B4-BE49-F238E27FC236}">
                <a16:creationId xmlns:a16="http://schemas.microsoft.com/office/drawing/2014/main" id="{A95DE50F-DDE3-4F4D-A7DC-4B39C15135C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 rot="486283">
            <a:off x="8923467" y="5606684"/>
            <a:ext cx="1386591" cy="324584"/>
          </a:xfrm>
        </p:spPr>
        <p:txBody>
          <a:bodyPr lIns="0" tIns="0" rIns="0" bIns="0">
            <a:normAutofit/>
          </a:bodyPr>
          <a:lstStyle>
            <a:lvl1pPr marL="0" indent="0" algn="ctr">
              <a:buFontTx/>
              <a:buNone/>
              <a:defRPr sz="1400" b="0" i="0">
                <a:solidFill>
                  <a:schemeClr val="bg1"/>
                </a:solidFill>
                <a:latin typeface="Source Sans Pro Light" panose="020B0403030403020204" pitchFamily="34" charset="77"/>
              </a:defRPr>
            </a:lvl1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2D01C216-A861-B34B-BE30-B2B6F4F607D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7849" y="1623438"/>
            <a:ext cx="8870951" cy="2313562"/>
          </a:xfrm>
        </p:spPr>
        <p:txBody>
          <a:bodyPr anchor="ctr" anchorCtr="0">
            <a:noAutofit/>
          </a:bodyPr>
          <a:lstStyle>
            <a:lvl1pPr algn="l">
              <a:lnSpc>
                <a:spcPct val="100000"/>
              </a:lnSpc>
              <a:defRPr sz="4000" cap="none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Headline Titel &lt;40 PT 2 bis 3-zeilig</a:t>
            </a:r>
            <a:br>
              <a:rPr lang="de-DE" dirty="0"/>
            </a:br>
            <a:r>
              <a:rPr lang="de-DE" dirty="0"/>
              <a:t>in Minuskeln, Größe kann </a:t>
            </a:r>
            <a:r>
              <a:rPr lang="de-DE" dirty="0" err="1"/>
              <a:t>varieren</a:t>
            </a:r>
            <a:endParaRPr lang="de-DE" dirty="0"/>
          </a:p>
        </p:txBody>
      </p:sp>
      <p:sp>
        <p:nvSpPr>
          <p:cNvPr id="14" name="Textplatzhalter 15">
            <a:extLst>
              <a:ext uri="{FF2B5EF4-FFF2-40B4-BE49-F238E27FC236}">
                <a16:creationId xmlns:a16="http://schemas.microsoft.com/office/drawing/2014/main" id="{46565DCF-6250-AD45-8AC9-A3DF93267DE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90550" y="4639560"/>
            <a:ext cx="5118100" cy="696912"/>
          </a:xfrm>
        </p:spPr>
        <p:txBody>
          <a:bodyPr lIns="0" tIns="0" rIns="0" bIns="0" anchor="ctr" anchorCtr="0">
            <a:noAutofit/>
          </a:bodyPr>
          <a:lstStyle>
            <a:lvl1pPr marL="0" indent="0">
              <a:buFontTx/>
              <a:buNone/>
              <a:defRPr sz="2000">
                <a:solidFill>
                  <a:schemeClr val="accent4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de-DE" dirty="0"/>
              <a:t>Datum oder URL</a:t>
            </a:r>
          </a:p>
        </p:txBody>
      </p:sp>
      <p:sp>
        <p:nvSpPr>
          <p:cNvPr id="15" name="Textplatzhalter 22">
            <a:extLst>
              <a:ext uri="{FF2B5EF4-FFF2-40B4-BE49-F238E27FC236}">
                <a16:creationId xmlns:a16="http://schemas.microsoft.com/office/drawing/2014/main" id="{A5A0C93D-3CAA-EC40-8EA9-F4A2B11AD23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7850" y="3152775"/>
            <a:ext cx="7877175" cy="981075"/>
          </a:xfrm>
        </p:spPr>
        <p:txBody>
          <a:bodyPr lIns="0" tIns="0" rIns="0" bIns="0" anchor="ctr" anchorCtr="0">
            <a:noAutofit/>
          </a:bodyPr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r>
              <a:rPr lang="de-DE" dirty="0"/>
              <a:t> 50% von Headline kann auch </a:t>
            </a:r>
            <a:r>
              <a:rPr lang="de-DE" dirty="0" err="1"/>
              <a:t>mehrzeiligsein</a:t>
            </a:r>
            <a:endParaRPr lang="de-DE" dirty="0"/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6B4F5C9C-65A2-C54F-A5A0-6E0CE99ED8BF}"/>
              </a:ext>
            </a:extLst>
          </p:cNvPr>
          <p:cNvSpPr/>
          <p:nvPr userDrawn="1"/>
        </p:nvSpPr>
        <p:spPr>
          <a:xfrm>
            <a:off x="577850" y="5768975"/>
            <a:ext cx="432000" cy="104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0C9F5DD4-9193-D541-877D-D32AFFC24805}"/>
              </a:ext>
            </a:extLst>
          </p:cNvPr>
          <p:cNvSpPr/>
          <p:nvPr userDrawn="1"/>
        </p:nvSpPr>
        <p:spPr>
          <a:xfrm>
            <a:off x="1009850" y="5768975"/>
            <a:ext cx="432000" cy="10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816E4B05-3FB2-7A4D-B3C1-A33BF9B75CAE}"/>
              </a:ext>
            </a:extLst>
          </p:cNvPr>
          <p:cNvSpPr/>
          <p:nvPr userDrawn="1"/>
        </p:nvSpPr>
        <p:spPr>
          <a:xfrm>
            <a:off x="1441550" y="5768975"/>
            <a:ext cx="432000" cy="104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64C01044-2ED8-5A4A-A588-8D8CB511DD7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508962" y="769946"/>
            <a:ext cx="2387763" cy="834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85169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elfolie Variante 01 BESS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rafik 33">
            <a:extLst>
              <a:ext uri="{FF2B5EF4-FFF2-40B4-BE49-F238E27FC236}">
                <a16:creationId xmlns:a16="http://schemas.microsoft.com/office/drawing/2014/main" id="{FB4AF119-5F77-D642-9D24-84E7BE44D68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672167"/>
            <a:ext cx="12192000" cy="4096808"/>
          </a:xfrm>
          <a:prstGeom prst="rect">
            <a:avLst/>
          </a:prstGeo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EE39342A-D696-D848-B695-C854852575E8}"/>
              </a:ext>
            </a:extLst>
          </p:cNvPr>
          <p:cNvSpPr/>
          <p:nvPr userDrawn="1"/>
        </p:nvSpPr>
        <p:spPr>
          <a:xfrm>
            <a:off x="8811428" y="4616450"/>
            <a:ext cx="1656184" cy="1656184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Textplatzhalter 18">
            <a:extLst>
              <a:ext uri="{FF2B5EF4-FFF2-40B4-BE49-F238E27FC236}">
                <a16:creationId xmlns:a16="http://schemas.microsoft.com/office/drawing/2014/main" id="{5A62D41E-01CF-9143-B59D-F54FCE1AC7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 rot="486283">
            <a:off x="8965939" y="5172737"/>
            <a:ext cx="1386591" cy="324584"/>
          </a:xfrm>
        </p:spPr>
        <p:txBody>
          <a:bodyPr lIns="0" tIns="0" rIns="0" bIns="0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TEASER</a:t>
            </a:r>
          </a:p>
        </p:txBody>
      </p:sp>
      <p:sp>
        <p:nvSpPr>
          <p:cNvPr id="20" name="Textplatzhalter 18">
            <a:extLst>
              <a:ext uri="{FF2B5EF4-FFF2-40B4-BE49-F238E27FC236}">
                <a16:creationId xmlns:a16="http://schemas.microsoft.com/office/drawing/2014/main" id="{A95DE50F-DDE3-4F4D-A7DC-4B39C15135C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 rot="486283">
            <a:off x="8923467" y="5606684"/>
            <a:ext cx="1386591" cy="324584"/>
          </a:xfrm>
        </p:spPr>
        <p:txBody>
          <a:bodyPr lIns="0" tIns="0" rIns="0" bIns="0">
            <a:normAutofit/>
          </a:bodyPr>
          <a:lstStyle>
            <a:lvl1pPr marL="0" indent="0" algn="ctr">
              <a:buFontTx/>
              <a:buNone/>
              <a:defRPr sz="1400" b="0" i="0">
                <a:solidFill>
                  <a:schemeClr val="bg1"/>
                </a:solidFill>
                <a:latin typeface="Source Sans Pro Light" panose="020B0403030403020204" pitchFamily="34" charset="77"/>
              </a:defRPr>
            </a:lvl1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0954DE49-7371-4D4F-B552-07D668AA063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7849" y="1623438"/>
            <a:ext cx="8870951" cy="2313562"/>
          </a:xfrm>
        </p:spPr>
        <p:txBody>
          <a:bodyPr anchor="ctr" anchorCtr="0">
            <a:noAutofit/>
          </a:bodyPr>
          <a:lstStyle>
            <a:lvl1pPr algn="l">
              <a:lnSpc>
                <a:spcPct val="100000"/>
              </a:lnSpc>
              <a:defRPr sz="4000" cap="none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Headline Titel &lt;40 PT 2 bis 3-zeilig</a:t>
            </a:r>
            <a:br>
              <a:rPr lang="de-DE" dirty="0"/>
            </a:br>
            <a:r>
              <a:rPr lang="de-DE" dirty="0"/>
              <a:t>in Minuskeln, Größe kann </a:t>
            </a:r>
            <a:r>
              <a:rPr lang="de-DE" dirty="0" err="1"/>
              <a:t>varieren</a:t>
            </a:r>
            <a:endParaRPr lang="de-DE" dirty="0"/>
          </a:p>
        </p:txBody>
      </p:sp>
      <p:sp>
        <p:nvSpPr>
          <p:cNvPr id="14" name="Textplatzhalter 15">
            <a:extLst>
              <a:ext uri="{FF2B5EF4-FFF2-40B4-BE49-F238E27FC236}">
                <a16:creationId xmlns:a16="http://schemas.microsoft.com/office/drawing/2014/main" id="{39251EA5-8489-704C-8235-BF6782A1427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90550" y="4639560"/>
            <a:ext cx="5118100" cy="696912"/>
          </a:xfrm>
        </p:spPr>
        <p:txBody>
          <a:bodyPr lIns="0" tIns="0" rIns="0" bIns="0" anchor="ctr" anchorCtr="0">
            <a:noAutofit/>
          </a:bodyPr>
          <a:lstStyle>
            <a:lvl1pPr marL="0" indent="0">
              <a:buFontTx/>
              <a:buNone/>
              <a:defRPr sz="2000">
                <a:solidFill>
                  <a:schemeClr val="accent4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de-DE" dirty="0"/>
              <a:t>Datum oder URL</a:t>
            </a:r>
          </a:p>
        </p:txBody>
      </p:sp>
      <p:sp>
        <p:nvSpPr>
          <p:cNvPr id="15" name="Textplatzhalter 22">
            <a:extLst>
              <a:ext uri="{FF2B5EF4-FFF2-40B4-BE49-F238E27FC236}">
                <a16:creationId xmlns:a16="http://schemas.microsoft.com/office/drawing/2014/main" id="{00EDDBB1-3774-E147-A2FE-BF389DE0AFB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7850" y="3152775"/>
            <a:ext cx="7877175" cy="981075"/>
          </a:xfrm>
        </p:spPr>
        <p:txBody>
          <a:bodyPr lIns="0" tIns="0" rIns="0" bIns="0" anchor="ctr" anchorCtr="0">
            <a:noAutofit/>
          </a:bodyPr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r>
              <a:rPr lang="de-DE" dirty="0"/>
              <a:t> 50% von Headline kann auch </a:t>
            </a:r>
            <a:r>
              <a:rPr lang="de-DE" dirty="0" err="1"/>
              <a:t>mehrzeiligsein</a:t>
            </a:r>
            <a:endParaRPr lang="de-DE" dirty="0"/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BAD56469-2121-D849-82C5-DBA0F8883348}"/>
              </a:ext>
            </a:extLst>
          </p:cNvPr>
          <p:cNvSpPr/>
          <p:nvPr userDrawn="1"/>
        </p:nvSpPr>
        <p:spPr>
          <a:xfrm>
            <a:off x="577850" y="5768975"/>
            <a:ext cx="432000" cy="104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4353D75A-64F7-E341-A0FE-509FC6236A44}"/>
              </a:ext>
            </a:extLst>
          </p:cNvPr>
          <p:cNvSpPr/>
          <p:nvPr userDrawn="1"/>
        </p:nvSpPr>
        <p:spPr>
          <a:xfrm>
            <a:off x="1009850" y="5768975"/>
            <a:ext cx="432000" cy="10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96FEC29B-EA12-7C48-A818-A717D44AA722}"/>
              </a:ext>
            </a:extLst>
          </p:cNvPr>
          <p:cNvSpPr/>
          <p:nvPr userDrawn="1"/>
        </p:nvSpPr>
        <p:spPr>
          <a:xfrm>
            <a:off x="1441550" y="5768975"/>
            <a:ext cx="432000" cy="104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6EEF0E7D-EAC1-4F4D-86CE-8D1744D868A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508962" y="769946"/>
            <a:ext cx="2387763" cy="834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02733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0"/>
            <a:ext cx="12240000" cy="6879819"/>
          </a:xfrm>
          <a:prstGeom prst="rect">
            <a:avLst/>
          </a:prstGeom>
        </p:spPr>
      </p:pic>
      <p:sp>
        <p:nvSpPr>
          <p:cNvPr id="12" name="Espace réservé du texte 11"/>
          <p:cNvSpPr>
            <a:spLocks noGrp="1"/>
          </p:cNvSpPr>
          <p:nvPr>
            <p:ph type="body" sz="quarter" idx="13" hasCustomPrompt="1"/>
          </p:nvPr>
        </p:nvSpPr>
        <p:spPr>
          <a:xfrm>
            <a:off x="1066432" y="1997805"/>
            <a:ext cx="7402857" cy="1236236"/>
          </a:xfrm>
          <a:prstGeom prst="rect">
            <a:avLst/>
          </a:prstGeom>
        </p:spPr>
        <p:txBody>
          <a:bodyPr vert="horz" wrap="square" lIns="0" tIns="0" rIns="0" bIns="0" anchor="ctr">
            <a:spAutoFit/>
          </a:bodyPr>
          <a:lstStyle>
            <a:lvl1pPr algn="l">
              <a:buFontTx/>
              <a:buNone/>
              <a:defRPr sz="4000" b="0" baseline="0">
                <a:solidFill>
                  <a:schemeClr val="bg1"/>
                </a:solidFill>
                <a:latin typeface="Montserrat SemiBold" panose="00000700000000000000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buFontTx/>
              <a:buNone/>
              <a:defRPr>
                <a:solidFill>
                  <a:srgbClr val="1E386B"/>
                </a:solidFill>
              </a:defRPr>
            </a:lvl2pPr>
            <a:lvl3pPr>
              <a:buFontTx/>
              <a:buNone/>
              <a:defRPr>
                <a:solidFill>
                  <a:srgbClr val="1E386B"/>
                </a:solidFill>
              </a:defRPr>
            </a:lvl3pPr>
            <a:lvl4pPr>
              <a:buFontTx/>
              <a:buNone/>
              <a:defRPr>
                <a:solidFill>
                  <a:srgbClr val="1E386B"/>
                </a:solidFill>
              </a:defRPr>
            </a:lvl4pPr>
            <a:lvl5pPr>
              <a:buFontTx/>
              <a:buNone/>
              <a:defRPr>
                <a:solidFill>
                  <a:srgbClr val="1E386B"/>
                </a:solidFill>
              </a:defRPr>
            </a:lvl5pPr>
          </a:lstStyle>
          <a:p>
            <a:pPr lvl="0"/>
            <a:r>
              <a:rPr lang="en-US" dirty="0"/>
              <a:t>Test Presentation</a:t>
            </a:r>
          </a:p>
          <a:p>
            <a:pPr lvl="0"/>
            <a:r>
              <a:rPr lang="en-US" dirty="0"/>
              <a:t>Click to add title</a:t>
            </a:r>
            <a:endParaRPr lang="fr-FR" dirty="0"/>
          </a:p>
        </p:txBody>
      </p:sp>
      <p:sp>
        <p:nvSpPr>
          <p:cNvPr id="15" name="Espace réservé du texte 14"/>
          <p:cNvSpPr>
            <a:spLocks noGrp="1"/>
          </p:cNvSpPr>
          <p:nvPr>
            <p:ph type="body" sz="quarter" idx="14" hasCustomPrompt="1"/>
          </p:nvPr>
        </p:nvSpPr>
        <p:spPr>
          <a:xfrm>
            <a:off x="1066432" y="4275445"/>
            <a:ext cx="7402857" cy="378210"/>
          </a:xfrm>
          <a:prstGeom prst="rect">
            <a:avLst/>
          </a:prstGeom>
        </p:spPr>
        <p:txBody>
          <a:bodyPr vert="horz" lIns="0" tIns="0" rIns="0" bIns="0" anchor="ctr">
            <a:normAutofit/>
          </a:bodyPr>
          <a:lstStyle>
            <a:lvl1pPr algn="l">
              <a:buNone/>
              <a:defRPr sz="2000" baseline="0">
                <a:solidFill>
                  <a:schemeClr val="accent5"/>
                </a:solidFill>
                <a:latin typeface="Montserrat" panose="00000500000000000000" pitchFamily="2" charset="0"/>
                <a:cs typeface="Arial"/>
              </a:defRPr>
            </a:lvl1pPr>
            <a:lvl2pPr algn="r">
              <a:buNone/>
              <a:defRPr/>
            </a:lvl2pPr>
            <a:lvl3pPr algn="r">
              <a:buNone/>
              <a:defRPr/>
            </a:lvl3pPr>
            <a:lvl4pPr algn="r">
              <a:buNone/>
              <a:defRPr/>
            </a:lvl4pPr>
            <a:lvl5pPr algn="r">
              <a:buNone/>
              <a:defRPr/>
            </a:lvl5pPr>
          </a:lstStyle>
          <a:p>
            <a:pPr lvl="0"/>
            <a:r>
              <a:rPr lang="fr-FR" dirty="0"/>
              <a:t>Speaker / Project / Organisation</a:t>
            </a:r>
          </a:p>
        </p:txBody>
      </p:sp>
      <p:sp>
        <p:nvSpPr>
          <p:cNvPr id="5" name="Espace réservé du texte 11"/>
          <p:cNvSpPr>
            <a:spLocks noGrp="1"/>
          </p:cNvSpPr>
          <p:nvPr>
            <p:ph type="body" sz="quarter" idx="15" hasCustomPrompt="1"/>
          </p:nvPr>
        </p:nvSpPr>
        <p:spPr>
          <a:xfrm>
            <a:off x="1066432" y="3547178"/>
            <a:ext cx="7402857" cy="533110"/>
          </a:xfrm>
          <a:prstGeom prst="rect">
            <a:avLst/>
          </a:prstGeom>
        </p:spPr>
        <p:txBody>
          <a:bodyPr vert="horz" lIns="0" tIns="0" rIns="0" bIns="0" anchor="ctr"/>
          <a:lstStyle>
            <a:lvl1pPr algn="l">
              <a:buFontTx/>
              <a:buNone/>
              <a:defRPr sz="3000" b="0">
                <a:solidFill>
                  <a:schemeClr val="accent5"/>
                </a:solidFill>
                <a:latin typeface="Montserrat" panose="00000500000000000000" pitchFamily="2" charset="0"/>
                <a:cs typeface="Arial"/>
              </a:defRPr>
            </a:lvl1pPr>
            <a:lvl2pPr>
              <a:buFontTx/>
              <a:buNone/>
              <a:defRPr>
                <a:solidFill>
                  <a:srgbClr val="1E386B"/>
                </a:solidFill>
              </a:defRPr>
            </a:lvl2pPr>
            <a:lvl3pPr>
              <a:buFontTx/>
              <a:buNone/>
              <a:defRPr>
                <a:solidFill>
                  <a:srgbClr val="1E386B"/>
                </a:solidFill>
              </a:defRPr>
            </a:lvl3pPr>
            <a:lvl4pPr>
              <a:buFontTx/>
              <a:buNone/>
              <a:defRPr>
                <a:solidFill>
                  <a:srgbClr val="1E386B"/>
                </a:solidFill>
              </a:defRPr>
            </a:lvl4pPr>
            <a:lvl5pPr>
              <a:buFontTx/>
              <a:buNone/>
              <a:defRPr>
                <a:solidFill>
                  <a:srgbClr val="1E386B"/>
                </a:solidFill>
              </a:defRPr>
            </a:lvl5pPr>
          </a:lstStyle>
          <a:p>
            <a:pPr lvl="0"/>
            <a:r>
              <a:rPr lang="fr-FR" dirty="0"/>
              <a:t>Venue / Date / Event / </a:t>
            </a:r>
            <a:r>
              <a:rPr lang="fr-FR" dirty="0" err="1"/>
              <a:t>Subtitle</a:t>
            </a:r>
            <a:endParaRPr lang="en-GB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53752" y="5419756"/>
            <a:ext cx="1562400" cy="89126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134" y="558385"/>
            <a:ext cx="648072" cy="432048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1790214" y="612826"/>
            <a:ext cx="9346346" cy="323165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GB" sz="1000" b="0" i="0" kern="1200" dirty="0">
                <a:solidFill>
                  <a:schemeClr val="bg1"/>
                </a:solidFill>
                <a:effectLst/>
                <a:latin typeface="Montserrat" panose="00000500000000000000" pitchFamily="2" charset="0"/>
                <a:ea typeface="+mn-ea"/>
                <a:cs typeface="Arial" panose="020B0604020202020204" pitchFamily="34" charset="0"/>
              </a:rPr>
              <a:t>This project has received funding from the European Union’s Horizon 2020 Research and Innovation programme under GA No 101004730.</a:t>
            </a:r>
            <a:endParaRPr lang="en-GB" sz="800" dirty="0">
              <a:solidFill>
                <a:schemeClr val="bg1"/>
              </a:solidFill>
              <a:latin typeface="Montserrat" panose="000005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11" name="Picture 2" descr="https://indico.desy.de/event/35316/images/2906-Picture1.png">
            <a:extLst>
              <a:ext uri="{FF2B5EF4-FFF2-40B4-BE49-F238E27FC236}">
                <a16:creationId xmlns:a16="http://schemas.microsoft.com/office/drawing/2014/main" id="{788632E5-D371-4800-B03F-DFF37206C02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5560" y="5455677"/>
            <a:ext cx="1368212" cy="891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101202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" y="0"/>
            <a:ext cx="12240000" cy="6879819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0"/>
            <a:ext cx="12240000" cy="6879600"/>
          </a:xfrm>
          <a:prstGeom prst="rect">
            <a:avLst/>
          </a:prstGeom>
          <a:blipFill dpi="0" rotWithShape="1">
            <a:blip r:embed="rId3">
              <a:alphaModFix amt="20000"/>
            </a:blip>
            <a:srcRect/>
            <a:stretch>
              <a:fillRect t="-9305" b="-9305"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44787" y="556840"/>
            <a:ext cx="2131621" cy="121597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67" y="5816297"/>
            <a:ext cx="648072" cy="432048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1784947" y="5755322"/>
            <a:ext cx="5031133" cy="553998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GB" sz="1000" b="0" i="0" kern="1200" dirty="0">
                <a:solidFill>
                  <a:schemeClr val="bg1"/>
                </a:solidFill>
                <a:effectLst/>
                <a:latin typeface="Montserrat" panose="00000500000000000000" pitchFamily="2" charset="0"/>
                <a:ea typeface="+mn-ea"/>
                <a:cs typeface="Arial" panose="020B0604020202020204" pitchFamily="34" charset="0"/>
              </a:rPr>
              <a:t>This project has received funding from the European Union’s Horizon 2020 Research and Innovation programme under GA No 101004730.</a:t>
            </a:r>
            <a:endParaRPr lang="en-GB" sz="800" dirty="0">
              <a:solidFill>
                <a:schemeClr val="bg1"/>
              </a:solidFill>
              <a:latin typeface="Montserrat" panose="000005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7" name="Picture 2" descr="https://indico.desy.de/event/35316/images/2906-Picture1.png">
            <a:extLst>
              <a:ext uri="{FF2B5EF4-FFF2-40B4-BE49-F238E27FC236}">
                <a16:creationId xmlns:a16="http://schemas.microsoft.com/office/drawing/2014/main" id="{4DF7E666-BF0B-4A50-A92A-2E3F3B88D38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6250" y="556840"/>
            <a:ext cx="1866686" cy="1215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47726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Var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>
            <a:extLst>
              <a:ext uri="{FF2B5EF4-FFF2-40B4-BE49-F238E27FC236}">
                <a16:creationId xmlns:a16="http://schemas.microsoft.com/office/drawing/2014/main" id="{96CCC77F-9184-834F-94BB-65A77A303564}"/>
              </a:ext>
            </a:extLst>
          </p:cNvPr>
          <p:cNvSpPr/>
          <p:nvPr userDrawn="1"/>
        </p:nvSpPr>
        <p:spPr>
          <a:xfrm>
            <a:off x="0" y="1615931"/>
            <a:ext cx="12192000" cy="415304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2"/>
              </a:solidFill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D5CFD05-35E4-BE48-9780-F37E258F70F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7849" y="1623438"/>
            <a:ext cx="8870951" cy="2313562"/>
          </a:xfrm>
        </p:spPr>
        <p:txBody>
          <a:bodyPr anchor="ctr" anchorCtr="0">
            <a:noAutofit/>
          </a:bodyPr>
          <a:lstStyle>
            <a:lvl1pPr algn="l">
              <a:lnSpc>
                <a:spcPct val="100000"/>
              </a:lnSpc>
              <a:defRPr sz="4000" cap="none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Headline Titel &lt;40 PT 2 bis 3-zeilig</a:t>
            </a:r>
            <a:br>
              <a:rPr lang="de-DE" dirty="0"/>
            </a:br>
            <a:r>
              <a:rPr lang="de-DE" dirty="0"/>
              <a:t>in Minuskeln, Größe kann </a:t>
            </a:r>
            <a:r>
              <a:rPr lang="de-DE" dirty="0" err="1"/>
              <a:t>varieren</a:t>
            </a:r>
            <a:endParaRPr lang="de-DE" dirty="0"/>
          </a:p>
        </p:txBody>
      </p:sp>
      <p:sp>
        <p:nvSpPr>
          <p:cNvPr id="16" name="Textplatzhalter 15">
            <a:extLst>
              <a:ext uri="{FF2B5EF4-FFF2-40B4-BE49-F238E27FC236}">
                <a16:creationId xmlns:a16="http://schemas.microsoft.com/office/drawing/2014/main" id="{3469358C-AFC1-E348-8CAF-F23864F8A9A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90550" y="4639560"/>
            <a:ext cx="5118100" cy="696912"/>
          </a:xfrm>
        </p:spPr>
        <p:txBody>
          <a:bodyPr lIns="0" tIns="0" rIns="0" bIns="0" anchor="ctr" anchorCtr="0">
            <a:noAutofit/>
          </a:bodyPr>
          <a:lstStyle>
            <a:lvl1pPr marL="0" indent="0">
              <a:buFontTx/>
              <a:buNone/>
              <a:defRPr sz="2000">
                <a:solidFill>
                  <a:schemeClr val="accent4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de-DE" dirty="0"/>
              <a:t>Datum oder URL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EE39342A-D696-D848-B695-C854852575E8}"/>
              </a:ext>
            </a:extLst>
          </p:cNvPr>
          <p:cNvSpPr/>
          <p:nvPr userDrawn="1"/>
        </p:nvSpPr>
        <p:spPr>
          <a:xfrm>
            <a:off x="8811428" y="4616450"/>
            <a:ext cx="1656184" cy="1656184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9" name="Textplatzhalter 18">
            <a:extLst>
              <a:ext uri="{FF2B5EF4-FFF2-40B4-BE49-F238E27FC236}">
                <a16:creationId xmlns:a16="http://schemas.microsoft.com/office/drawing/2014/main" id="{5A62D41E-01CF-9143-B59D-F54FCE1AC7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 rot="486283">
            <a:off x="8965939" y="5172737"/>
            <a:ext cx="1386591" cy="324584"/>
          </a:xfrm>
        </p:spPr>
        <p:txBody>
          <a:bodyPr lIns="0" tIns="0" rIns="0" bIns="0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TEASER</a:t>
            </a:r>
          </a:p>
        </p:txBody>
      </p:sp>
      <p:sp>
        <p:nvSpPr>
          <p:cNvPr id="20" name="Textplatzhalter 18">
            <a:extLst>
              <a:ext uri="{FF2B5EF4-FFF2-40B4-BE49-F238E27FC236}">
                <a16:creationId xmlns:a16="http://schemas.microsoft.com/office/drawing/2014/main" id="{A95DE50F-DDE3-4F4D-A7DC-4B39C15135C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 rot="486283">
            <a:off x="8923467" y="5606684"/>
            <a:ext cx="1386591" cy="324584"/>
          </a:xfrm>
        </p:spPr>
        <p:txBody>
          <a:bodyPr lIns="0" tIns="0" rIns="0" bIns="0">
            <a:normAutofit/>
          </a:bodyPr>
          <a:lstStyle>
            <a:lvl1pPr marL="0" indent="0" algn="ctr">
              <a:buFontTx/>
              <a:buNone/>
              <a:defRPr sz="1400" b="0" i="0">
                <a:solidFill>
                  <a:schemeClr val="bg1"/>
                </a:solidFill>
                <a:latin typeface="Source Sans Pro Light" panose="020B0403030403020204" pitchFamily="34" charset="77"/>
              </a:defRPr>
            </a:lvl1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  <p:sp>
        <p:nvSpPr>
          <p:cNvPr id="23" name="Textplatzhalter 22">
            <a:extLst>
              <a:ext uri="{FF2B5EF4-FFF2-40B4-BE49-F238E27FC236}">
                <a16:creationId xmlns:a16="http://schemas.microsoft.com/office/drawing/2014/main" id="{4019FB14-7253-3C45-B457-58627D062E4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7850" y="3152775"/>
            <a:ext cx="7877175" cy="981075"/>
          </a:xfrm>
        </p:spPr>
        <p:txBody>
          <a:bodyPr lIns="0" tIns="0" rIns="0" bIns="0" anchor="ctr" anchorCtr="0">
            <a:noAutofit/>
          </a:bodyPr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r>
              <a:rPr lang="de-DE" dirty="0"/>
              <a:t> 50% von Headline kann auch </a:t>
            </a:r>
            <a:r>
              <a:rPr lang="de-DE" dirty="0" err="1"/>
              <a:t>mehrzeiligsein</a:t>
            </a:r>
            <a:endParaRPr lang="de-DE" dirty="0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8CD8B890-6558-464D-910F-C155A0C8B31A}"/>
              </a:ext>
            </a:extLst>
          </p:cNvPr>
          <p:cNvSpPr/>
          <p:nvPr userDrawn="1"/>
        </p:nvSpPr>
        <p:spPr>
          <a:xfrm>
            <a:off x="578369" y="5768975"/>
            <a:ext cx="432000" cy="104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0179FF9D-CAB4-A34F-8F9E-C225142A800B}"/>
              </a:ext>
            </a:extLst>
          </p:cNvPr>
          <p:cNvSpPr/>
          <p:nvPr userDrawn="1"/>
        </p:nvSpPr>
        <p:spPr>
          <a:xfrm>
            <a:off x="1010369" y="5768975"/>
            <a:ext cx="432000" cy="10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B72B70AD-1A85-924B-9CEA-8E9274046E3F}"/>
              </a:ext>
            </a:extLst>
          </p:cNvPr>
          <p:cNvSpPr/>
          <p:nvPr userDrawn="1"/>
        </p:nvSpPr>
        <p:spPr>
          <a:xfrm>
            <a:off x="1442069" y="5768975"/>
            <a:ext cx="432000" cy="104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EA48C1D8-199C-7640-B8B4-2F5B8128EE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508962" y="769946"/>
            <a:ext cx="2387763" cy="834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87405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76361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808667" y="6129202"/>
            <a:ext cx="5760000" cy="365125"/>
          </a:xfrm>
        </p:spPr>
        <p:txBody>
          <a:bodyPr/>
          <a:lstStyle>
            <a:lvl1pPr>
              <a:defRPr sz="1200">
                <a:solidFill>
                  <a:schemeClr val="accent5"/>
                </a:solidFill>
              </a:defRPr>
            </a:lvl1pPr>
          </a:lstStyle>
          <a:p>
            <a:r>
              <a:rPr lang="en-US"/>
              <a:t>S. Keckert, thin films '22</a:t>
            </a:r>
            <a:endParaRPr lang="en-US" dirty="0"/>
          </a:p>
        </p:txBody>
      </p:sp>
      <p:sp>
        <p:nvSpPr>
          <p:cNvPr id="11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696400" y="6129202"/>
            <a:ext cx="1657400" cy="365125"/>
          </a:xfrm>
        </p:spPr>
        <p:txBody>
          <a:bodyPr/>
          <a:lstStyle>
            <a:lvl1pPr>
              <a:defRPr sz="1200">
                <a:solidFill>
                  <a:schemeClr val="accent5"/>
                </a:solidFill>
              </a:defRPr>
            </a:lvl1pPr>
          </a:lstStyle>
          <a:p>
            <a:fld id="{F7A1A58B-7BA1-7E42-8231-6D1CB1C760B1}" type="slidenum">
              <a:rPr lang="en-US" smtClean="0"/>
              <a:pPr/>
              <a:t>‹Nr.›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155"/>
          <a:stretch/>
        </p:blipFill>
        <p:spPr>
          <a:xfrm rot="5400000">
            <a:off x="8576564" y="3261320"/>
            <a:ext cx="6895511" cy="33536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600" y="5902053"/>
            <a:ext cx="1440160" cy="819422"/>
          </a:xfrm>
          <a:prstGeom prst="rect">
            <a:avLst/>
          </a:prstGeom>
        </p:spPr>
      </p:pic>
      <p:pic>
        <p:nvPicPr>
          <p:cNvPr id="1026" name="Picture 2" descr="https://indico.desy.de/event/35316/images/2906-Picture1.png">
            <a:extLst>
              <a:ext uri="{FF2B5EF4-FFF2-40B4-BE49-F238E27FC236}">
                <a16:creationId xmlns:a16="http://schemas.microsoft.com/office/drawing/2014/main" id="{D922CCE6-D2E9-4F08-A463-F80236B672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8493" y="5902053"/>
            <a:ext cx="1257923" cy="819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29907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 + Two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76361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376361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696400" y="6129202"/>
            <a:ext cx="1657400" cy="365125"/>
          </a:xfrm>
        </p:spPr>
        <p:txBody>
          <a:bodyPr/>
          <a:lstStyle>
            <a:lvl1pPr>
              <a:defRPr sz="1200">
                <a:solidFill>
                  <a:schemeClr val="accent5"/>
                </a:solidFill>
              </a:defRPr>
            </a:lvl1pPr>
          </a:lstStyle>
          <a:p>
            <a:fld id="{F7A1A58B-7BA1-7E42-8231-6D1CB1C760B1}" type="slidenum">
              <a:rPr lang="en-US" smtClean="0"/>
              <a:pPr/>
              <a:t>‹Nr.›</a:t>
            </a:fld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155"/>
          <a:stretch/>
        </p:blipFill>
        <p:spPr>
          <a:xfrm rot="5400000">
            <a:off x="8576564" y="3261320"/>
            <a:ext cx="6895511" cy="33536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600" y="5902053"/>
            <a:ext cx="1440160" cy="819422"/>
          </a:xfrm>
          <a:prstGeom prst="rect">
            <a:avLst/>
          </a:prstGeom>
        </p:spPr>
      </p:pic>
      <p:pic>
        <p:nvPicPr>
          <p:cNvPr id="12" name="Picture 2" descr="https://indico.desy.de/event/35316/images/2906-Picture1.png">
            <a:extLst>
              <a:ext uri="{FF2B5EF4-FFF2-40B4-BE49-F238E27FC236}">
                <a16:creationId xmlns:a16="http://schemas.microsoft.com/office/drawing/2014/main" id="{D4D33990-299A-4606-9193-6F20ECF893A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8493" y="5902053"/>
            <a:ext cx="1257923" cy="819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268184C2-8422-4543-813A-034E95A075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808667" y="6129202"/>
            <a:ext cx="5760000" cy="365125"/>
          </a:xfrm>
        </p:spPr>
        <p:txBody>
          <a:bodyPr/>
          <a:lstStyle>
            <a:lvl1pPr>
              <a:defRPr sz="1200">
                <a:solidFill>
                  <a:schemeClr val="accent5"/>
                </a:solidFill>
              </a:defRPr>
            </a:lvl1pPr>
          </a:lstStyle>
          <a:p>
            <a:r>
              <a:rPr lang="en-US"/>
              <a:t>S. Keckert, thin films '22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47647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0">
                <a:latin typeface="Montserrat SemiBold" panose="00000700000000000000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08416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0">
                <a:latin typeface="Montserrat SemiBold" panose="00000700000000000000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08416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696400" y="6129202"/>
            <a:ext cx="1657400" cy="365125"/>
          </a:xfrm>
        </p:spPr>
        <p:txBody>
          <a:bodyPr/>
          <a:lstStyle>
            <a:lvl1pPr>
              <a:defRPr sz="1200">
                <a:solidFill>
                  <a:schemeClr val="accent5"/>
                </a:solidFill>
              </a:defRPr>
            </a:lvl1pPr>
          </a:lstStyle>
          <a:p>
            <a:fld id="{F7A1A58B-7BA1-7E42-8231-6D1CB1C760B1}" type="slidenum">
              <a:rPr lang="en-US" smtClean="0"/>
              <a:pPr/>
              <a:t>‹Nr.›</a:t>
            </a:fld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155"/>
          <a:stretch/>
        </p:blipFill>
        <p:spPr>
          <a:xfrm rot="5400000">
            <a:off x="8576564" y="3261320"/>
            <a:ext cx="6895511" cy="33536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600" y="5902053"/>
            <a:ext cx="1440160" cy="819422"/>
          </a:xfrm>
          <a:prstGeom prst="rect">
            <a:avLst/>
          </a:prstGeom>
        </p:spPr>
      </p:pic>
      <p:pic>
        <p:nvPicPr>
          <p:cNvPr id="13" name="Picture 2" descr="https://indico.desy.de/event/35316/images/2906-Picture1.png">
            <a:extLst>
              <a:ext uri="{FF2B5EF4-FFF2-40B4-BE49-F238E27FC236}">
                <a16:creationId xmlns:a16="http://schemas.microsoft.com/office/drawing/2014/main" id="{9B661851-F081-4E77-A60C-0BE55BDDB02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8493" y="5902053"/>
            <a:ext cx="1257923" cy="819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400B9D8E-26FE-4BD6-9145-B899C4DAA7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808667" y="6129202"/>
            <a:ext cx="5760000" cy="365125"/>
          </a:xfrm>
        </p:spPr>
        <p:txBody>
          <a:bodyPr/>
          <a:lstStyle>
            <a:lvl1pPr>
              <a:defRPr sz="1200">
                <a:solidFill>
                  <a:schemeClr val="accent5"/>
                </a:solidFill>
              </a:defRPr>
            </a:lvl1pPr>
          </a:lstStyle>
          <a:p>
            <a:r>
              <a:rPr lang="en-US"/>
              <a:t>S. Keckert, thin films '22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271882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>
            <a:normAutofit/>
          </a:bodyPr>
          <a:lstStyle>
            <a:lvl1pPr>
              <a:defRPr sz="30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457201"/>
            <a:ext cx="6172200" cy="512819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399"/>
            <a:ext cx="3932237" cy="352800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696400" y="6129202"/>
            <a:ext cx="1657400" cy="365125"/>
          </a:xfrm>
        </p:spPr>
        <p:txBody>
          <a:bodyPr/>
          <a:lstStyle>
            <a:lvl1pPr>
              <a:defRPr sz="1200">
                <a:solidFill>
                  <a:schemeClr val="accent5"/>
                </a:solidFill>
              </a:defRPr>
            </a:lvl1pPr>
          </a:lstStyle>
          <a:p>
            <a:fld id="{F7A1A58B-7BA1-7E42-8231-6D1CB1C760B1}" type="slidenum">
              <a:rPr lang="en-US" smtClean="0"/>
              <a:pPr/>
              <a:t>‹Nr.›</a:t>
            </a:fld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155"/>
          <a:stretch/>
        </p:blipFill>
        <p:spPr>
          <a:xfrm rot="5400000">
            <a:off x="8576564" y="3261320"/>
            <a:ext cx="6895511" cy="33536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600" y="5902053"/>
            <a:ext cx="1440160" cy="819422"/>
          </a:xfrm>
          <a:prstGeom prst="rect">
            <a:avLst/>
          </a:prstGeom>
        </p:spPr>
      </p:pic>
      <p:pic>
        <p:nvPicPr>
          <p:cNvPr id="11" name="Picture 2" descr="https://indico.desy.de/event/35316/images/2906-Picture1.png">
            <a:extLst>
              <a:ext uri="{FF2B5EF4-FFF2-40B4-BE49-F238E27FC236}">
                <a16:creationId xmlns:a16="http://schemas.microsoft.com/office/drawing/2014/main" id="{0E4EE1FC-221A-4EC9-BBA2-C6CD0B00A02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8493" y="5902053"/>
            <a:ext cx="1257923" cy="819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02EEB4C3-E211-4538-A393-CF84C4163F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808667" y="6129202"/>
            <a:ext cx="5760000" cy="365125"/>
          </a:xfrm>
        </p:spPr>
        <p:txBody>
          <a:bodyPr/>
          <a:lstStyle>
            <a:lvl1pPr>
              <a:defRPr sz="1200">
                <a:solidFill>
                  <a:schemeClr val="accent5"/>
                </a:solidFill>
              </a:defRPr>
            </a:lvl1pPr>
          </a:lstStyle>
          <a:p>
            <a:r>
              <a:rPr lang="en-US"/>
              <a:t>S. Keckert, thin films '22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666657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rai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78750" y="457200"/>
            <a:ext cx="6175050" cy="5116834"/>
          </a:xfrm>
        </p:spPr>
        <p:txBody>
          <a:bodyPr>
            <a:normAutofit/>
          </a:bodyPr>
          <a:lstStyle>
            <a:lvl1pPr marL="0" indent="0">
              <a:buNone/>
              <a:defRPr sz="3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>
            <a:normAutofit/>
          </a:bodyPr>
          <a:lstStyle>
            <a:lvl1pPr>
              <a:defRPr sz="30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516634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8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696400" y="6129202"/>
            <a:ext cx="1657400" cy="365125"/>
          </a:xfrm>
        </p:spPr>
        <p:txBody>
          <a:bodyPr/>
          <a:lstStyle>
            <a:lvl1pPr>
              <a:defRPr sz="1200">
                <a:solidFill>
                  <a:schemeClr val="accent5"/>
                </a:solidFill>
              </a:defRPr>
            </a:lvl1pPr>
          </a:lstStyle>
          <a:p>
            <a:fld id="{F7A1A58B-7BA1-7E42-8231-6D1CB1C760B1}" type="slidenum">
              <a:rPr lang="en-US" smtClean="0"/>
              <a:pPr/>
              <a:t>‹Nr.›</a:t>
            </a:fld>
            <a:endParaRPr lang="en-US"/>
          </a:p>
        </p:txBody>
      </p:sp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600" y="5902053"/>
            <a:ext cx="1440160" cy="819422"/>
          </a:xfrm>
          <a:prstGeom prst="rect">
            <a:avLst/>
          </a:prstGeom>
        </p:spPr>
      </p:pic>
      <p:pic>
        <p:nvPicPr>
          <p:cNvPr id="10" name="Picture 2" descr="https://indico.desy.de/event/35316/images/2906-Picture1.png">
            <a:extLst>
              <a:ext uri="{FF2B5EF4-FFF2-40B4-BE49-F238E27FC236}">
                <a16:creationId xmlns:a16="http://schemas.microsoft.com/office/drawing/2014/main" id="{D81A69EF-9517-411F-A2D6-B797406C885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8493" y="5902053"/>
            <a:ext cx="1257923" cy="819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510AD568-C720-4E4E-B295-EDA37C44CF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808667" y="6129202"/>
            <a:ext cx="5760000" cy="365125"/>
          </a:xfrm>
        </p:spPr>
        <p:txBody>
          <a:bodyPr/>
          <a:lstStyle>
            <a:lvl1pPr>
              <a:defRPr sz="1200">
                <a:solidFill>
                  <a:schemeClr val="accent5"/>
                </a:solidFill>
              </a:defRPr>
            </a:lvl1pPr>
          </a:lstStyle>
          <a:p>
            <a:r>
              <a:rPr lang="en-US"/>
              <a:t>S. Keckert, thin films '22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034259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Picture +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75520" y="1268760"/>
            <a:ext cx="9361040" cy="3912840"/>
          </a:xfrm>
        </p:spPr>
        <p:txBody>
          <a:bodyPr>
            <a:normAutofit/>
          </a:bodyPr>
          <a:lstStyle>
            <a:lvl1pPr marL="0" indent="0">
              <a:buNone/>
              <a:defRPr sz="3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 hasCustomPrompt="1"/>
          </p:nvPr>
        </p:nvSpPr>
        <p:spPr>
          <a:xfrm>
            <a:off x="1069048" y="5390488"/>
            <a:ext cx="6629333" cy="195262"/>
          </a:xfrm>
        </p:spPr>
        <p:txBody>
          <a:bodyPr anchor="ctr"/>
          <a:lstStyle>
            <a:lvl1pPr marL="0" indent="0">
              <a:buNone/>
              <a:defRPr sz="14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dirty="0"/>
              <a:t>Click to </a:t>
            </a:r>
            <a:r>
              <a:rPr lang="fr-FR" dirty="0" err="1"/>
              <a:t>add</a:t>
            </a:r>
            <a:r>
              <a:rPr lang="fr-FR" dirty="0"/>
              <a:t> </a:t>
            </a:r>
            <a:r>
              <a:rPr lang="fr-FR" dirty="0" err="1"/>
              <a:t>caption</a:t>
            </a:r>
            <a:endParaRPr lang="fr-FR" dirty="0"/>
          </a:p>
        </p:txBody>
      </p:sp>
      <p:sp>
        <p:nvSpPr>
          <p:cNvPr id="13" name="Titre 1"/>
          <p:cNvSpPr>
            <a:spLocks noGrp="1"/>
          </p:cNvSpPr>
          <p:nvPr>
            <p:ph type="title" hasCustomPrompt="1"/>
          </p:nvPr>
        </p:nvSpPr>
        <p:spPr>
          <a:xfrm>
            <a:off x="1069049" y="555625"/>
            <a:ext cx="10067512" cy="561974"/>
          </a:xfrm>
        </p:spPr>
        <p:txBody>
          <a:bodyPr/>
          <a:lstStyle>
            <a:lvl1pPr>
              <a:defRPr/>
            </a:lvl1pPr>
          </a:lstStyle>
          <a:p>
            <a:r>
              <a:rPr lang="fr-FR" dirty="0"/>
              <a:t>Click to </a:t>
            </a:r>
            <a:r>
              <a:rPr lang="fr-FR" dirty="0" err="1"/>
              <a:t>add</a:t>
            </a:r>
            <a:r>
              <a:rPr lang="fr-FR" dirty="0"/>
              <a:t> </a:t>
            </a:r>
            <a:r>
              <a:rPr lang="fr-FR" dirty="0" err="1"/>
              <a:t>title</a:t>
            </a:r>
            <a:endParaRPr lang="en-GB" dirty="0"/>
          </a:p>
        </p:txBody>
      </p:sp>
      <p:sp>
        <p:nvSpPr>
          <p:cNvPr id="17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696400" y="6129202"/>
            <a:ext cx="1657400" cy="365125"/>
          </a:xfrm>
        </p:spPr>
        <p:txBody>
          <a:bodyPr/>
          <a:lstStyle>
            <a:lvl1pPr>
              <a:defRPr sz="1200">
                <a:solidFill>
                  <a:schemeClr val="accent5"/>
                </a:solidFill>
              </a:defRPr>
            </a:lvl1pPr>
          </a:lstStyle>
          <a:p>
            <a:fld id="{F7A1A58B-7BA1-7E42-8231-6D1CB1C760B1}" type="slidenum">
              <a:rPr lang="en-US" smtClean="0"/>
              <a:pPr/>
              <a:t>‹Nr.›</a:t>
            </a:fld>
            <a:endParaRPr lang="en-US"/>
          </a:p>
        </p:txBody>
      </p:sp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600" y="5902053"/>
            <a:ext cx="1440160" cy="819422"/>
          </a:xfrm>
          <a:prstGeom prst="rect">
            <a:avLst/>
          </a:prstGeom>
        </p:spPr>
      </p:pic>
      <p:pic>
        <p:nvPicPr>
          <p:cNvPr id="9" name="Picture 2" descr="https://indico.desy.de/event/35316/images/2906-Picture1.png">
            <a:extLst>
              <a:ext uri="{FF2B5EF4-FFF2-40B4-BE49-F238E27FC236}">
                <a16:creationId xmlns:a16="http://schemas.microsoft.com/office/drawing/2014/main" id="{DBE6DB52-B7D9-4B81-A291-F22FE794C51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8493" y="5902053"/>
            <a:ext cx="1257923" cy="819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1185484D-954C-4D20-96B9-D6275B1EC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808667" y="6129202"/>
            <a:ext cx="5760000" cy="365125"/>
          </a:xfrm>
        </p:spPr>
        <p:txBody>
          <a:bodyPr/>
          <a:lstStyle>
            <a:lvl1pPr>
              <a:defRPr sz="1200">
                <a:solidFill>
                  <a:schemeClr val="accent5"/>
                </a:solidFill>
              </a:defRPr>
            </a:lvl1pPr>
          </a:lstStyle>
          <a:p>
            <a:r>
              <a:rPr lang="en-US"/>
              <a:t>S. Keckert, thin films '22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731496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696400" y="6129202"/>
            <a:ext cx="1657400" cy="365125"/>
          </a:xfrm>
        </p:spPr>
        <p:txBody>
          <a:bodyPr/>
          <a:lstStyle>
            <a:lvl1pPr>
              <a:defRPr sz="1200">
                <a:solidFill>
                  <a:schemeClr val="accent5"/>
                </a:solidFill>
              </a:defRPr>
            </a:lvl1pPr>
          </a:lstStyle>
          <a:p>
            <a:fld id="{F7A1A58B-7BA1-7E42-8231-6D1CB1C760B1}" type="slidenum">
              <a:rPr lang="en-US" smtClean="0"/>
              <a:pPr/>
              <a:t>‹Nr.›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155"/>
          <a:stretch/>
        </p:blipFill>
        <p:spPr>
          <a:xfrm rot="5400000">
            <a:off x="8576564" y="3261320"/>
            <a:ext cx="6895511" cy="3353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600" y="5902053"/>
            <a:ext cx="1440160" cy="819422"/>
          </a:xfrm>
          <a:prstGeom prst="rect">
            <a:avLst/>
          </a:prstGeom>
        </p:spPr>
      </p:pic>
      <p:pic>
        <p:nvPicPr>
          <p:cNvPr id="10" name="Picture 2" descr="https://indico.desy.de/event/35316/images/2906-Picture1.png">
            <a:extLst>
              <a:ext uri="{FF2B5EF4-FFF2-40B4-BE49-F238E27FC236}">
                <a16:creationId xmlns:a16="http://schemas.microsoft.com/office/drawing/2014/main" id="{9A0042E0-78F6-4477-9FB2-C250A504363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8493" y="5902053"/>
            <a:ext cx="1257923" cy="819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803EC48B-B228-4C30-9B8F-FE6A09981E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808667" y="6129202"/>
            <a:ext cx="5760000" cy="365125"/>
          </a:xfrm>
        </p:spPr>
        <p:txBody>
          <a:bodyPr/>
          <a:lstStyle>
            <a:lvl1pPr>
              <a:defRPr sz="1200">
                <a:solidFill>
                  <a:schemeClr val="accent5"/>
                </a:solidFill>
              </a:defRPr>
            </a:lvl1pPr>
          </a:lstStyle>
          <a:p>
            <a:r>
              <a:rPr lang="en-US"/>
              <a:t>S. Keckert, thin films '22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61791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67885A5-D534-48E4-B318-81990E9AD1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DB2EB007-733B-46BF-BB72-F6B5586C17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D78E84C1-7088-4616-9667-6F6CEC5EE4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A8BCED51-D909-418C-B723-1FEE23D029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S. Keckert, thin films '22</a:t>
            </a:r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8F3E9B41-5F5A-4EE9-BAF5-1E16469BFC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1D119-D43F-4714-9E36-D9938D7140CC}" type="slidenum">
              <a:rPr lang="pl-PL" smtClean="0"/>
              <a:t>‹Nr.›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189150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nstieg The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E29FA98-C856-E044-BFF5-2A740457DB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7850" y="836613"/>
            <a:ext cx="11036300" cy="1476375"/>
          </a:xfrm>
        </p:spPr>
        <p:txBody>
          <a:bodyPr/>
          <a:lstStyle>
            <a:lvl1pPr algn="ctr">
              <a:defRPr cap="none" baseline="0">
                <a:solidFill>
                  <a:schemeClr val="accent2">
                    <a:alpha val="69875"/>
                  </a:schemeClr>
                </a:solidFill>
              </a:defRPr>
            </a:lvl1pPr>
          </a:lstStyle>
          <a:p>
            <a:r>
              <a:rPr lang="de-DE" dirty="0"/>
              <a:t>Headline 02 Kapitelüberschrift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2A781B0-9769-D341-B617-179DA74B86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7850" y="2692399"/>
            <a:ext cx="11036300" cy="3484563"/>
          </a:xfrm>
        </p:spPr>
        <p:txBody>
          <a:bodyPr lIns="0" tIns="0" rIns="0" bIns="0"/>
          <a:lstStyle>
            <a:lvl1pPr marL="0" indent="0" algn="ctr">
              <a:buFontTx/>
              <a:buNone/>
              <a:defRPr sz="2400"/>
            </a:lvl1pPr>
            <a:lvl2pPr marL="457200" indent="0" algn="ctr">
              <a:buFontTx/>
              <a:buNone/>
              <a:defRPr b="1" i="0">
                <a:solidFill>
                  <a:schemeClr val="accent3"/>
                </a:solidFill>
                <a:latin typeface="Source Sans Pro" panose="020B0503030403020204" pitchFamily="34" charset="77"/>
              </a:defRPr>
            </a:lvl2pPr>
            <a:lvl3pPr marL="914400" indent="0" algn="ctr">
              <a:buFontTx/>
              <a:buNone/>
              <a:defRPr/>
            </a:lvl3pPr>
            <a:lvl4pPr marL="1371600" indent="0" algn="ctr">
              <a:buFontTx/>
              <a:buNone/>
              <a:defRPr/>
            </a:lvl4pPr>
            <a:lvl5pPr marL="1828800" indent="0" algn="ctr">
              <a:buFontTx/>
              <a:buNone/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7E2AD197-4354-804D-A1E7-59F2E7372BC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7850" y="288926"/>
            <a:ext cx="1398661" cy="224546"/>
          </a:xfrm>
        </p:spPr>
        <p:txBody>
          <a:bodyPr lIns="0" tIns="0" rIns="0" bIns="0">
            <a:normAutofit/>
          </a:bodyPr>
          <a:lstStyle>
            <a:lvl1pPr marL="0" indent="0">
              <a:buFontTx/>
              <a:buNone/>
              <a:defRPr sz="120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de-DE" dirty="0"/>
              <a:t>THEMA HIER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E646730D-D583-C94D-B95A-27110E684F13}"/>
              </a:ext>
            </a:extLst>
          </p:cNvPr>
          <p:cNvSpPr/>
          <p:nvPr userDrawn="1"/>
        </p:nvSpPr>
        <p:spPr>
          <a:xfrm>
            <a:off x="577850" y="0"/>
            <a:ext cx="432000" cy="104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55EBD504-B8B4-9347-9CED-32AA328E963C}"/>
              </a:ext>
            </a:extLst>
          </p:cNvPr>
          <p:cNvSpPr/>
          <p:nvPr userDrawn="1"/>
        </p:nvSpPr>
        <p:spPr>
          <a:xfrm>
            <a:off x="1009850" y="0"/>
            <a:ext cx="432000" cy="10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7974DF12-08C6-654E-9569-4C87E78C33CF}"/>
              </a:ext>
            </a:extLst>
          </p:cNvPr>
          <p:cNvSpPr/>
          <p:nvPr userDrawn="1"/>
        </p:nvSpPr>
        <p:spPr>
          <a:xfrm>
            <a:off x="1441550" y="0"/>
            <a:ext cx="432000" cy="104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Fußzeilenplatzhalter 4">
            <a:extLst>
              <a:ext uri="{FF2B5EF4-FFF2-40B4-BE49-F238E27FC236}">
                <a16:creationId xmlns:a16="http://schemas.microsoft.com/office/drawing/2014/main" id="{C5C95805-47DF-4816-9487-E0414A7EF4AC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500918" y="6393825"/>
            <a:ext cx="4114800" cy="365125"/>
          </a:xfrm>
          <a:prstGeom prst="rect">
            <a:avLst/>
          </a:prstGeom>
        </p:spPr>
        <p:txBody>
          <a:bodyPr/>
          <a:lstStyle>
            <a:lvl1pPr algn="l">
              <a:defRPr lang="de-DE" sz="1200" b="0" i="0" kern="1200" cap="none" baseline="0" smtClean="0">
                <a:solidFill>
                  <a:schemeClr val="tx2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de-DE"/>
              <a:t>S. Keckert, thin films '22</a:t>
            </a:r>
          </a:p>
        </p:txBody>
      </p:sp>
      <p:sp>
        <p:nvSpPr>
          <p:cNvPr id="14" name="Foliennummernplatzhalter 11">
            <a:extLst>
              <a:ext uri="{FF2B5EF4-FFF2-40B4-BE49-F238E27FC236}">
                <a16:creationId xmlns:a16="http://schemas.microsoft.com/office/drawing/2014/main" id="{8F191EEA-28FA-46AA-B777-ADFCA32B3D42}"/>
              </a:ext>
            </a:extLst>
          </p:cNvPr>
          <p:cNvSpPr txBox="1">
            <a:spLocks/>
          </p:cNvSpPr>
          <p:nvPr userDrawn="1"/>
        </p:nvSpPr>
        <p:spPr>
          <a:xfrm>
            <a:off x="5682080" y="6356062"/>
            <a:ext cx="8428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lang="de-DE" sz="1200" b="0" i="0" kern="1200" cap="none" baseline="0" smtClean="0">
                <a:solidFill>
                  <a:schemeClr val="tx2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59DF1E7-7728-684B-896D-8CFDB8DC33E7}" type="slidenum">
              <a:rPr lang="de-DE" smtClean="0"/>
              <a:pPr algn="ctr"/>
              <a:t>‹Nr.›</a:t>
            </a:fld>
            <a:endParaRPr lang="de-DE" dirty="0"/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B2687BE2-EE01-4255-AD87-2AE7940BDA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6098" b="9201"/>
          <a:stretch/>
        </p:blipFill>
        <p:spPr>
          <a:xfrm>
            <a:off x="10382354" y="6371339"/>
            <a:ext cx="1398661" cy="36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6693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folie mit Bild und Herrvorheb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B0C42AE-97C8-B14D-B96E-C0E4911507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7850" y="836613"/>
            <a:ext cx="5518150" cy="446087"/>
          </a:xfrm>
        </p:spPr>
        <p:txBody>
          <a:bodyPr anchor="b">
            <a:noAutofit/>
          </a:bodyPr>
          <a:lstStyle>
            <a:lvl1pPr>
              <a:defRPr sz="2400">
                <a:solidFill>
                  <a:schemeClr val="tx2"/>
                </a:solidFill>
              </a:defRPr>
            </a:lvl1pPr>
          </a:lstStyle>
          <a:p>
            <a:r>
              <a:rPr lang="de-DE" dirty="0"/>
              <a:t>Headline 1.1. blau 24 PT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101CC29-DC3E-4E4A-897B-EC9B6FECC3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7850" y="1489472"/>
            <a:ext cx="5518150" cy="1901031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ts val="2500"/>
              </a:lnSpc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</a:defRPr>
            </a:lvl2pPr>
            <a:lvl3pPr marL="914400" indent="0">
              <a:buFont typeface="Arial" panose="020B0604020202020204" pitchFamily="34" charset="0"/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Font typeface="Arial" panose="020B0604020202020204" pitchFamily="34" charset="0"/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147B437D-28A8-E744-8B2C-38B3F959A1F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7850" y="4616450"/>
            <a:ext cx="5518150" cy="828675"/>
          </a:xfrm>
        </p:spPr>
        <p:txBody>
          <a:bodyPr lIns="0" tIns="0" rIns="0" bIns="0"/>
          <a:lstStyle>
            <a:lvl1pPr marL="0" indent="0">
              <a:buFontTx/>
              <a:buNone/>
              <a:defRPr sz="2400" b="1" i="0">
                <a:solidFill>
                  <a:schemeClr val="accent3"/>
                </a:solidFill>
                <a:latin typeface="Source Sans Pro" panose="020B0503030403020204" pitchFamily="34" charset="77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endParaRPr lang="de-DE" dirty="0"/>
          </a:p>
        </p:txBody>
      </p:sp>
      <p:sp>
        <p:nvSpPr>
          <p:cNvPr id="10" name="Bildplatzhalter 9">
            <a:extLst>
              <a:ext uri="{FF2B5EF4-FFF2-40B4-BE49-F238E27FC236}">
                <a16:creationId xmlns:a16="http://schemas.microsoft.com/office/drawing/2014/main" id="{D6AE1CAD-EEB0-414C-BAC5-0672F1BA05B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836614"/>
            <a:ext cx="5518150" cy="5246686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9" name="Textplatzhalter 7">
            <a:extLst>
              <a:ext uri="{FF2B5EF4-FFF2-40B4-BE49-F238E27FC236}">
                <a16:creationId xmlns:a16="http://schemas.microsoft.com/office/drawing/2014/main" id="{0EC40868-FCD5-CE4C-B669-67310C7F379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77850" y="288926"/>
            <a:ext cx="1398661" cy="224546"/>
          </a:xfrm>
        </p:spPr>
        <p:txBody>
          <a:bodyPr lIns="0" tIns="0" rIns="0" bIns="0">
            <a:normAutofit/>
          </a:bodyPr>
          <a:lstStyle>
            <a:lvl1pPr marL="0" indent="0">
              <a:buFontTx/>
              <a:buNone/>
              <a:defRPr sz="120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de-DE" dirty="0"/>
              <a:t>THEMA HIER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16A5265E-3CC6-A04A-B1CC-40476DC6B738}"/>
              </a:ext>
            </a:extLst>
          </p:cNvPr>
          <p:cNvSpPr/>
          <p:nvPr userDrawn="1"/>
        </p:nvSpPr>
        <p:spPr>
          <a:xfrm>
            <a:off x="577850" y="0"/>
            <a:ext cx="432000" cy="104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C4BE76F8-64BC-F840-B7AD-6F40956F78F3}"/>
              </a:ext>
            </a:extLst>
          </p:cNvPr>
          <p:cNvSpPr/>
          <p:nvPr userDrawn="1"/>
        </p:nvSpPr>
        <p:spPr>
          <a:xfrm>
            <a:off x="1009850" y="0"/>
            <a:ext cx="432000" cy="10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1C46DC99-ACC9-3E41-AE07-30C42F1A20EB}"/>
              </a:ext>
            </a:extLst>
          </p:cNvPr>
          <p:cNvSpPr/>
          <p:nvPr userDrawn="1"/>
        </p:nvSpPr>
        <p:spPr>
          <a:xfrm>
            <a:off x="1441550" y="0"/>
            <a:ext cx="432000" cy="104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Foliennummernplatzhalter 11">
            <a:extLst>
              <a:ext uri="{FF2B5EF4-FFF2-40B4-BE49-F238E27FC236}">
                <a16:creationId xmlns:a16="http://schemas.microsoft.com/office/drawing/2014/main" id="{8409F07A-62E3-4944-A413-C83F68830F06}"/>
              </a:ext>
            </a:extLst>
          </p:cNvPr>
          <p:cNvSpPr txBox="1">
            <a:spLocks/>
          </p:cNvSpPr>
          <p:nvPr userDrawn="1"/>
        </p:nvSpPr>
        <p:spPr>
          <a:xfrm>
            <a:off x="4732778" y="633305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lang="de-DE" sz="1200" b="0" i="0" kern="1200" cap="none" baseline="0" smtClean="0">
                <a:solidFill>
                  <a:schemeClr val="tx2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e-DE" dirty="0"/>
          </a:p>
        </p:txBody>
      </p:sp>
      <p:sp>
        <p:nvSpPr>
          <p:cNvPr id="23" name="Fußzeilenplatzhalter 4">
            <a:extLst>
              <a:ext uri="{FF2B5EF4-FFF2-40B4-BE49-F238E27FC236}">
                <a16:creationId xmlns:a16="http://schemas.microsoft.com/office/drawing/2014/main" id="{B1284AA7-B9BC-4045-B9CD-53913A012581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500918" y="6393825"/>
            <a:ext cx="4114800" cy="365125"/>
          </a:xfrm>
          <a:prstGeom prst="rect">
            <a:avLst/>
          </a:prstGeom>
        </p:spPr>
        <p:txBody>
          <a:bodyPr/>
          <a:lstStyle>
            <a:lvl1pPr algn="l">
              <a:defRPr lang="de-DE" sz="1200" b="0" i="0" kern="1200" cap="none" baseline="0" smtClean="0">
                <a:solidFill>
                  <a:schemeClr val="tx2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de-DE"/>
              <a:t>S. Keckert, thin films '22</a:t>
            </a:r>
          </a:p>
        </p:txBody>
      </p:sp>
      <p:sp>
        <p:nvSpPr>
          <p:cNvPr id="24" name="Foliennummernplatzhalter 11">
            <a:extLst>
              <a:ext uri="{FF2B5EF4-FFF2-40B4-BE49-F238E27FC236}">
                <a16:creationId xmlns:a16="http://schemas.microsoft.com/office/drawing/2014/main" id="{8F64809D-29FC-4A3E-942D-53AA1789AC07}"/>
              </a:ext>
            </a:extLst>
          </p:cNvPr>
          <p:cNvSpPr txBox="1">
            <a:spLocks/>
          </p:cNvSpPr>
          <p:nvPr userDrawn="1"/>
        </p:nvSpPr>
        <p:spPr>
          <a:xfrm>
            <a:off x="5682080" y="6356062"/>
            <a:ext cx="8428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lang="de-DE" sz="1200" b="0" i="0" kern="1200" cap="none" baseline="0" smtClean="0">
                <a:solidFill>
                  <a:schemeClr val="tx2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59DF1E7-7728-684B-896D-8CFDB8DC33E7}" type="slidenum">
              <a:rPr lang="de-DE" smtClean="0"/>
              <a:pPr algn="ctr"/>
              <a:t>‹Nr.›</a:t>
            </a:fld>
            <a:endParaRPr lang="de-DE" dirty="0"/>
          </a:p>
        </p:txBody>
      </p:sp>
      <p:pic>
        <p:nvPicPr>
          <p:cNvPr id="25" name="Grafik 24">
            <a:extLst>
              <a:ext uri="{FF2B5EF4-FFF2-40B4-BE49-F238E27FC236}">
                <a16:creationId xmlns:a16="http://schemas.microsoft.com/office/drawing/2014/main" id="{2C89A1C5-45CC-4A6E-985C-4D9AF6A60F2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6098" b="9201"/>
          <a:stretch/>
        </p:blipFill>
        <p:spPr>
          <a:xfrm>
            <a:off x="10382354" y="6371339"/>
            <a:ext cx="1398661" cy="36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1552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lie, Texte, Aufzählung un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B0C42AE-97C8-B14D-B96E-C0E4911507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7850" y="836613"/>
            <a:ext cx="5340350" cy="446087"/>
          </a:xfrm>
        </p:spPr>
        <p:txBody>
          <a:bodyPr anchor="b">
            <a:noAutofit/>
          </a:bodyPr>
          <a:lstStyle>
            <a:lvl1pPr>
              <a:defRPr sz="2400">
                <a:solidFill>
                  <a:schemeClr val="tx2"/>
                </a:solidFill>
              </a:defRPr>
            </a:lvl1pPr>
          </a:lstStyle>
          <a:p>
            <a:r>
              <a:rPr lang="de-DE" dirty="0"/>
              <a:t>Headline 1.1. blau 24 PT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101CC29-DC3E-4E4A-897B-EC9B6FECC3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7850" y="1502172"/>
            <a:ext cx="5314950" cy="4708128"/>
          </a:xfrm>
        </p:spPr>
        <p:txBody>
          <a:bodyPr lIns="0" tIns="0" rIns="0" bIns="0">
            <a:noAutofit/>
          </a:bodyPr>
          <a:lstStyle>
            <a:lvl1pPr marL="285750" indent="-285750">
              <a:lnSpc>
                <a:spcPts val="25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1" i="0">
                <a:solidFill>
                  <a:schemeClr val="tx1"/>
                </a:solidFill>
                <a:latin typeface="Source Sans Pro Semibold" panose="020B0503030403020204" pitchFamily="34" charset="77"/>
              </a:defRPr>
            </a:lvl1pPr>
            <a:lvl2pPr marL="800100" indent="-342900"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</a:defRPr>
            </a:lvl2pPr>
            <a:lvl3pPr marL="1200150" indent="-285750">
              <a:buFont typeface="Arial" panose="020B0604020202020204" pitchFamily="34" charset="0"/>
              <a:buChar char="•"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657350" indent="-285750">
              <a:buFont typeface="Arial" panose="020B0604020202020204" pitchFamily="34" charset="0"/>
              <a:buChar char="•"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0"/>
            <a:r>
              <a:rPr lang="de-DE" dirty="0"/>
              <a:t>L </a:t>
            </a:r>
            <a:r>
              <a:rPr lang="de-DE" dirty="0" err="1"/>
              <a:t>sdfasödlfasdf</a:t>
            </a:r>
            <a:endParaRPr lang="de-DE" dirty="0"/>
          </a:p>
        </p:txBody>
      </p:sp>
      <p:sp>
        <p:nvSpPr>
          <p:cNvPr id="10" name="Bildplatzhalter 9">
            <a:extLst>
              <a:ext uri="{FF2B5EF4-FFF2-40B4-BE49-F238E27FC236}">
                <a16:creationId xmlns:a16="http://schemas.microsoft.com/office/drawing/2014/main" id="{D6AE1CAD-EEB0-414C-BAC5-0672F1BA05B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836614"/>
            <a:ext cx="5518150" cy="3779836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70AA9CCE-EA4A-BE49-8BD2-AFBE5698276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96000" y="4737100"/>
            <a:ext cx="5518150" cy="1485900"/>
          </a:xfrm>
        </p:spPr>
        <p:txBody>
          <a:bodyPr lIns="0" tIns="0" rIns="0" bIns="0"/>
          <a:lstStyle>
            <a:lvl1pPr marL="0" indent="0">
              <a:lnSpc>
                <a:spcPts val="2500"/>
              </a:lnSpc>
              <a:spcBef>
                <a:spcPts val="0"/>
              </a:spcBef>
              <a:buFontTx/>
              <a:buNone/>
              <a:defRPr sz="1200"/>
            </a:lvl1pPr>
            <a:lvl2pPr marL="457200" indent="0">
              <a:buNone/>
              <a:defRPr/>
            </a:lvl2pPr>
          </a:lstStyle>
          <a:p>
            <a:pPr lvl="0"/>
            <a:r>
              <a:rPr lang="de-DE" dirty="0"/>
              <a:t>Hier eine Bildunterschrift</a:t>
            </a:r>
          </a:p>
          <a:p>
            <a:pPr lvl="1"/>
            <a:endParaRPr lang="de-DE" dirty="0"/>
          </a:p>
        </p:txBody>
      </p:sp>
      <p:sp>
        <p:nvSpPr>
          <p:cNvPr id="9" name="Textplatzhalter 7">
            <a:extLst>
              <a:ext uri="{FF2B5EF4-FFF2-40B4-BE49-F238E27FC236}">
                <a16:creationId xmlns:a16="http://schemas.microsoft.com/office/drawing/2014/main" id="{BA25D584-1671-5444-81B4-DC10487C326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7850" y="288926"/>
            <a:ext cx="1398661" cy="224546"/>
          </a:xfrm>
        </p:spPr>
        <p:txBody>
          <a:bodyPr lIns="0" tIns="0" rIns="0" bIns="0">
            <a:normAutofit/>
          </a:bodyPr>
          <a:lstStyle>
            <a:lvl1pPr marL="0" indent="0">
              <a:buFontTx/>
              <a:buNone/>
              <a:defRPr sz="120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de-DE" dirty="0"/>
              <a:t>THEMA HIER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6EF35810-44AF-0840-83B1-2D91259F44AB}"/>
              </a:ext>
            </a:extLst>
          </p:cNvPr>
          <p:cNvSpPr/>
          <p:nvPr userDrawn="1"/>
        </p:nvSpPr>
        <p:spPr>
          <a:xfrm>
            <a:off x="577850" y="0"/>
            <a:ext cx="432000" cy="104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F53E7EE6-F204-5D4F-B230-BAFF77E5CF8B}"/>
              </a:ext>
            </a:extLst>
          </p:cNvPr>
          <p:cNvSpPr/>
          <p:nvPr userDrawn="1"/>
        </p:nvSpPr>
        <p:spPr>
          <a:xfrm>
            <a:off x="1009850" y="0"/>
            <a:ext cx="432000" cy="10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4E2FD814-93AA-4342-B25F-53DEB6D1EC35}"/>
              </a:ext>
            </a:extLst>
          </p:cNvPr>
          <p:cNvSpPr/>
          <p:nvPr userDrawn="1"/>
        </p:nvSpPr>
        <p:spPr>
          <a:xfrm>
            <a:off x="1441550" y="0"/>
            <a:ext cx="432000" cy="104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Foliennummernplatzhalter 11">
            <a:extLst>
              <a:ext uri="{FF2B5EF4-FFF2-40B4-BE49-F238E27FC236}">
                <a16:creationId xmlns:a16="http://schemas.microsoft.com/office/drawing/2014/main" id="{5694B644-B242-414A-A824-E6F19C82B6EB}"/>
              </a:ext>
            </a:extLst>
          </p:cNvPr>
          <p:cNvSpPr txBox="1">
            <a:spLocks/>
          </p:cNvSpPr>
          <p:nvPr userDrawn="1"/>
        </p:nvSpPr>
        <p:spPr>
          <a:xfrm>
            <a:off x="5682080" y="6356062"/>
            <a:ext cx="8428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lang="de-DE" sz="1200" b="0" i="0" kern="1200" cap="none" baseline="0" smtClean="0">
                <a:solidFill>
                  <a:schemeClr val="tx2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e-DE" dirty="0"/>
          </a:p>
        </p:txBody>
      </p:sp>
      <p:sp>
        <p:nvSpPr>
          <p:cNvPr id="23" name="Fußzeilenplatzhalter 4">
            <a:extLst>
              <a:ext uri="{FF2B5EF4-FFF2-40B4-BE49-F238E27FC236}">
                <a16:creationId xmlns:a16="http://schemas.microsoft.com/office/drawing/2014/main" id="{C155008D-C5AD-4B7C-B0F3-DF57B76FA5BB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500918" y="6393825"/>
            <a:ext cx="4114800" cy="365125"/>
          </a:xfrm>
          <a:prstGeom prst="rect">
            <a:avLst/>
          </a:prstGeom>
        </p:spPr>
        <p:txBody>
          <a:bodyPr/>
          <a:lstStyle>
            <a:lvl1pPr algn="l">
              <a:defRPr lang="de-DE" sz="1200" b="0" i="0" kern="1200" cap="none" baseline="0" smtClean="0">
                <a:solidFill>
                  <a:schemeClr val="tx2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de-DE"/>
              <a:t>S. Keckert, thin films '22</a:t>
            </a:r>
          </a:p>
        </p:txBody>
      </p:sp>
      <p:sp>
        <p:nvSpPr>
          <p:cNvPr id="24" name="Foliennummernplatzhalter 11">
            <a:extLst>
              <a:ext uri="{FF2B5EF4-FFF2-40B4-BE49-F238E27FC236}">
                <a16:creationId xmlns:a16="http://schemas.microsoft.com/office/drawing/2014/main" id="{D632255B-B14F-4D4D-9635-ED3A8A42C796}"/>
              </a:ext>
            </a:extLst>
          </p:cNvPr>
          <p:cNvSpPr txBox="1">
            <a:spLocks/>
          </p:cNvSpPr>
          <p:nvPr userDrawn="1"/>
        </p:nvSpPr>
        <p:spPr>
          <a:xfrm>
            <a:off x="5682080" y="6356062"/>
            <a:ext cx="8428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lang="de-DE" sz="1200" b="0" i="0" kern="1200" cap="none" baseline="0" smtClean="0">
                <a:solidFill>
                  <a:schemeClr val="tx2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59DF1E7-7728-684B-896D-8CFDB8DC33E7}" type="slidenum">
              <a:rPr lang="de-DE" smtClean="0"/>
              <a:pPr algn="ctr"/>
              <a:t>‹Nr.›</a:t>
            </a:fld>
            <a:endParaRPr lang="de-DE" dirty="0"/>
          </a:p>
        </p:txBody>
      </p:sp>
      <p:pic>
        <p:nvPicPr>
          <p:cNvPr id="25" name="Grafik 24">
            <a:extLst>
              <a:ext uri="{FF2B5EF4-FFF2-40B4-BE49-F238E27FC236}">
                <a16:creationId xmlns:a16="http://schemas.microsoft.com/office/drawing/2014/main" id="{A46C6E44-73CF-402F-A117-0EB8BB6A29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6098" b="9201"/>
          <a:stretch/>
        </p:blipFill>
        <p:spPr>
          <a:xfrm>
            <a:off x="10382354" y="6371339"/>
            <a:ext cx="1398661" cy="36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5735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lie Text, Aufzählung, Diagram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eck 13">
            <a:extLst>
              <a:ext uri="{FF2B5EF4-FFF2-40B4-BE49-F238E27FC236}">
                <a16:creationId xmlns:a16="http://schemas.microsoft.com/office/drawing/2014/main" id="{CEA8D11C-DAF2-994C-8FA2-681908273A2A}"/>
              </a:ext>
            </a:extLst>
          </p:cNvPr>
          <p:cNvSpPr/>
          <p:nvPr userDrawn="1"/>
        </p:nvSpPr>
        <p:spPr>
          <a:xfrm>
            <a:off x="6096000" y="836613"/>
            <a:ext cx="5518150" cy="493236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B0C42AE-97C8-B14D-B96E-C0E4911507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7850" y="836613"/>
            <a:ext cx="5340350" cy="446087"/>
          </a:xfrm>
        </p:spPr>
        <p:txBody>
          <a:bodyPr anchor="b">
            <a:noAutofit/>
          </a:bodyPr>
          <a:lstStyle>
            <a:lvl1pPr>
              <a:defRPr sz="1600" b="1" i="0" cap="none" baseline="0">
                <a:solidFill>
                  <a:schemeClr val="tx2"/>
                </a:solidFill>
                <a:latin typeface="Source Sans Pro Semibold" panose="020B0503030403020204" pitchFamily="34" charset="77"/>
              </a:defRPr>
            </a:lvl1pPr>
          </a:lstStyle>
          <a:p>
            <a:r>
              <a:rPr lang="de-DE" dirty="0"/>
              <a:t>Headline 2 mit Minuskeln blau 16 PT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70AA9CCE-EA4A-BE49-8BD2-AFBE5698276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70650" y="4616450"/>
            <a:ext cx="4743450" cy="920750"/>
          </a:xfrm>
        </p:spPr>
        <p:txBody>
          <a:bodyPr lIns="0" tIns="0" rIns="0" bIns="0"/>
          <a:lstStyle>
            <a:lvl1pPr marL="0" indent="0">
              <a:lnSpc>
                <a:spcPts val="1800"/>
              </a:lnSpc>
              <a:spcBef>
                <a:spcPts val="0"/>
              </a:spcBef>
              <a:buFontTx/>
              <a:buNone/>
              <a:defRPr sz="1200" b="0" i="1">
                <a:solidFill>
                  <a:schemeClr val="bg1"/>
                </a:solidFill>
                <a:latin typeface="Source Sans Pro" panose="020B0503030403020204" pitchFamily="34" charset="77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de-DE" dirty="0"/>
              <a:t>Hier eine Grafikunterschrift</a:t>
            </a:r>
          </a:p>
          <a:p>
            <a:pPr lvl="1"/>
            <a:endParaRPr lang="de-DE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0C2F7728-3828-E148-8689-E032CF69B69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77850" y="1752600"/>
            <a:ext cx="5327650" cy="4016375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ts val="2500"/>
              </a:lnSpc>
              <a:buFontTx/>
              <a:buNone/>
              <a:defRPr sz="1600"/>
            </a:lvl1pPr>
            <a:lvl2pPr marL="342900" indent="-342900">
              <a:lnSpc>
                <a:spcPts val="2500"/>
              </a:lnSpc>
              <a:buFont typeface="+mj-lt"/>
              <a:buAutoNum type="arabicPeriod"/>
              <a:tabLst/>
              <a:defRPr sz="1600" b="1" i="0">
                <a:latin typeface="Source Sans Pro Semibold" panose="020B0503030403020204" pitchFamily="34" charset="77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1"/>
            <a:r>
              <a:rPr lang="de-DE" dirty="0" err="1"/>
              <a:t>sldöfjasd</a:t>
            </a:r>
            <a:endParaRPr lang="de-DE" dirty="0"/>
          </a:p>
        </p:txBody>
      </p:sp>
      <p:sp>
        <p:nvSpPr>
          <p:cNvPr id="13" name="Diagrammplatzhalter 12">
            <a:extLst>
              <a:ext uri="{FF2B5EF4-FFF2-40B4-BE49-F238E27FC236}">
                <a16:creationId xmlns:a16="http://schemas.microsoft.com/office/drawing/2014/main" id="{D940472C-04D3-C542-AA05-7E986A7A9052}"/>
              </a:ext>
            </a:extLst>
          </p:cNvPr>
          <p:cNvSpPr>
            <a:spLocks noGrp="1"/>
          </p:cNvSpPr>
          <p:nvPr>
            <p:ph type="chart" sz="quarter" idx="17"/>
          </p:nvPr>
        </p:nvSpPr>
        <p:spPr>
          <a:xfrm>
            <a:off x="6438900" y="1663700"/>
            <a:ext cx="4775200" cy="27305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17" name="Textplatzhalter 4">
            <a:extLst>
              <a:ext uri="{FF2B5EF4-FFF2-40B4-BE49-F238E27FC236}">
                <a16:creationId xmlns:a16="http://schemas.microsoft.com/office/drawing/2014/main" id="{FFC399EE-FEF3-4B4E-BD82-85157F5349E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457950" y="1136650"/>
            <a:ext cx="4743450" cy="336550"/>
          </a:xfrm>
        </p:spPr>
        <p:txBody>
          <a:bodyPr lIns="0" tIns="0" rIns="0" bIns="0"/>
          <a:lstStyle>
            <a:lvl1pPr marL="0" indent="0" algn="ctr">
              <a:lnSpc>
                <a:spcPts val="1800"/>
              </a:lnSpc>
              <a:spcBef>
                <a:spcPts val="0"/>
              </a:spcBef>
              <a:buFontTx/>
              <a:buNone/>
              <a:defRPr sz="1400" b="0" i="0">
                <a:solidFill>
                  <a:schemeClr val="bg1"/>
                </a:solidFill>
                <a:latin typeface="Source Sans Pro" panose="020B0503030403020204" pitchFamily="34" charset="77"/>
              </a:defRPr>
            </a:lvl1pPr>
            <a:lvl2pPr marL="457200" indent="0" algn="ctr">
              <a:buNone/>
              <a:defRPr i="0"/>
            </a:lvl2pPr>
          </a:lstStyle>
          <a:p>
            <a:pPr lvl="0"/>
            <a:r>
              <a:rPr lang="de-DE" dirty="0"/>
              <a:t>HEADLINE DIAGRAMM</a:t>
            </a:r>
          </a:p>
          <a:p>
            <a:pPr lvl="1"/>
            <a:endParaRPr lang="de-DE" dirty="0"/>
          </a:p>
        </p:txBody>
      </p:sp>
      <p:sp>
        <p:nvSpPr>
          <p:cNvPr id="15" name="Textplatzhalter 7">
            <a:extLst>
              <a:ext uri="{FF2B5EF4-FFF2-40B4-BE49-F238E27FC236}">
                <a16:creationId xmlns:a16="http://schemas.microsoft.com/office/drawing/2014/main" id="{A2C33FF2-865D-9D40-A3B2-4DA66009ABF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7850" y="288926"/>
            <a:ext cx="1398661" cy="224546"/>
          </a:xfrm>
        </p:spPr>
        <p:txBody>
          <a:bodyPr lIns="0" tIns="0" rIns="0" bIns="0">
            <a:normAutofit/>
          </a:bodyPr>
          <a:lstStyle>
            <a:lvl1pPr marL="0" indent="0">
              <a:buFontTx/>
              <a:buNone/>
              <a:defRPr sz="120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de-DE" dirty="0"/>
              <a:t>THEMA HIER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2D4D4094-91AD-BE41-8EE5-3435EE6AB5BA}"/>
              </a:ext>
            </a:extLst>
          </p:cNvPr>
          <p:cNvSpPr/>
          <p:nvPr userDrawn="1"/>
        </p:nvSpPr>
        <p:spPr>
          <a:xfrm>
            <a:off x="577850" y="0"/>
            <a:ext cx="432000" cy="104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F7D737D6-7FDC-4946-B7F5-66DA1F55057B}"/>
              </a:ext>
            </a:extLst>
          </p:cNvPr>
          <p:cNvSpPr/>
          <p:nvPr userDrawn="1"/>
        </p:nvSpPr>
        <p:spPr>
          <a:xfrm>
            <a:off x="1009850" y="0"/>
            <a:ext cx="432000" cy="10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FA1ED672-BA78-7C47-8CF6-65C2C729133F}"/>
              </a:ext>
            </a:extLst>
          </p:cNvPr>
          <p:cNvSpPr/>
          <p:nvPr userDrawn="1"/>
        </p:nvSpPr>
        <p:spPr>
          <a:xfrm>
            <a:off x="1441550" y="0"/>
            <a:ext cx="432000" cy="104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8" name="Fußzeilenplatzhalter 4">
            <a:extLst>
              <a:ext uri="{FF2B5EF4-FFF2-40B4-BE49-F238E27FC236}">
                <a16:creationId xmlns:a16="http://schemas.microsoft.com/office/drawing/2014/main" id="{92D130EE-09C5-4562-B01F-82CF438F311D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500918" y="6393825"/>
            <a:ext cx="4114800" cy="365125"/>
          </a:xfrm>
          <a:prstGeom prst="rect">
            <a:avLst/>
          </a:prstGeom>
        </p:spPr>
        <p:txBody>
          <a:bodyPr/>
          <a:lstStyle>
            <a:lvl1pPr algn="l">
              <a:defRPr lang="de-DE" sz="1200" b="0" i="0" kern="1200" cap="none" baseline="0" smtClean="0">
                <a:solidFill>
                  <a:schemeClr val="tx2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de-DE"/>
              <a:t>S. Keckert, thin films '22</a:t>
            </a:r>
          </a:p>
        </p:txBody>
      </p:sp>
      <p:sp>
        <p:nvSpPr>
          <p:cNvPr id="29" name="Foliennummernplatzhalter 11">
            <a:extLst>
              <a:ext uri="{FF2B5EF4-FFF2-40B4-BE49-F238E27FC236}">
                <a16:creationId xmlns:a16="http://schemas.microsoft.com/office/drawing/2014/main" id="{17BD01ED-2AFF-43B3-8015-2B99F14655BD}"/>
              </a:ext>
            </a:extLst>
          </p:cNvPr>
          <p:cNvSpPr txBox="1">
            <a:spLocks/>
          </p:cNvSpPr>
          <p:nvPr userDrawn="1"/>
        </p:nvSpPr>
        <p:spPr>
          <a:xfrm>
            <a:off x="5682080" y="6356062"/>
            <a:ext cx="8428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lang="de-DE" sz="1200" b="0" i="0" kern="1200" cap="none" baseline="0" smtClean="0">
                <a:solidFill>
                  <a:schemeClr val="tx2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59DF1E7-7728-684B-896D-8CFDB8DC33E7}" type="slidenum">
              <a:rPr lang="de-DE" smtClean="0"/>
              <a:pPr algn="ctr"/>
              <a:t>‹Nr.›</a:t>
            </a:fld>
            <a:endParaRPr lang="de-DE" dirty="0"/>
          </a:p>
        </p:txBody>
      </p:sp>
      <p:pic>
        <p:nvPicPr>
          <p:cNvPr id="30" name="Grafik 29">
            <a:extLst>
              <a:ext uri="{FF2B5EF4-FFF2-40B4-BE49-F238E27FC236}">
                <a16:creationId xmlns:a16="http://schemas.microsoft.com/office/drawing/2014/main" id="{01A4782B-740E-4313-BEFE-563700DCF23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6098" b="9201"/>
          <a:stretch/>
        </p:blipFill>
        <p:spPr>
          <a:xfrm>
            <a:off x="10382354" y="6371339"/>
            <a:ext cx="1398661" cy="36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1395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lie Text 2 Spalten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B0C42AE-97C8-B14D-B96E-C0E4911507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7850" y="836613"/>
            <a:ext cx="5340350" cy="446087"/>
          </a:xfrm>
        </p:spPr>
        <p:txBody>
          <a:bodyPr anchor="b">
            <a:noAutofit/>
          </a:bodyPr>
          <a:lstStyle>
            <a:lvl1pPr>
              <a:defRPr sz="1600" b="1" i="0" cap="none" baseline="0">
                <a:solidFill>
                  <a:schemeClr val="tx1"/>
                </a:solidFill>
                <a:latin typeface="Source Sans Pro" panose="020B0503030403020204" pitchFamily="34" charset="77"/>
              </a:defRPr>
            </a:lvl1pPr>
          </a:lstStyle>
          <a:p>
            <a:r>
              <a:rPr lang="de-DE" dirty="0"/>
              <a:t>Headline 2 mit Minuskeln 16 PT</a:t>
            </a:r>
          </a:p>
        </p:txBody>
      </p:sp>
      <p:sp>
        <p:nvSpPr>
          <p:cNvPr id="18" name="Textplatzhalter 2">
            <a:extLst>
              <a:ext uri="{FF2B5EF4-FFF2-40B4-BE49-F238E27FC236}">
                <a16:creationId xmlns:a16="http://schemas.microsoft.com/office/drawing/2014/main" id="{25EA07E5-A9A7-0441-BACA-1C7D4DD5E9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7850" y="1489472"/>
            <a:ext cx="5340350" cy="1976041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ts val="2500"/>
              </a:lnSpc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19" name="Textplatzhalter 2">
            <a:extLst>
              <a:ext uri="{FF2B5EF4-FFF2-40B4-BE49-F238E27FC236}">
                <a16:creationId xmlns:a16="http://schemas.microsoft.com/office/drawing/2014/main" id="{F812D9D2-1609-244F-BA78-890B029A8E3E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6096000" y="1489472"/>
            <a:ext cx="5518150" cy="1976041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ts val="2500"/>
              </a:lnSpc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20" name="Bildplatzhalter 9">
            <a:extLst>
              <a:ext uri="{FF2B5EF4-FFF2-40B4-BE49-F238E27FC236}">
                <a16:creationId xmlns:a16="http://schemas.microsoft.com/office/drawing/2014/main" id="{F8BB7806-351D-5A4B-B164-75DA39BB846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77850" y="3787775"/>
            <a:ext cx="5359400" cy="19812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21" name="Bildplatzhalter 9">
            <a:extLst>
              <a:ext uri="{FF2B5EF4-FFF2-40B4-BE49-F238E27FC236}">
                <a16:creationId xmlns:a16="http://schemas.microsoft.com/office/drawing/2014/main" id="{EAD8A5D9-3277-4B43-BDFE-7A137AA6DC4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3787775"/>
            <a:ext cx="5518150" cy="19812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10" name="Textplatzhalter 7">
            <a:extLst>
              <a:ext uri="{FF2B5EF4-FFF2-40B4-BE49-F238E27FC236}">
                <a16:creationId xmlns:a16="http://schemas.microsoft.com/office/drawing/2014/main" id="{03750731-1FE8-2145-BCB0-17004C4817B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77850" y="288926"/>
            <a:ext cx="1398661" cy="224546"/>
          </a:xfrm>
        </p:spPr>
        <p:txBody>
          <a:bodyPr lIns="0" tIns="0" rIns="0" bIns="0">
            <a:normAutofit/>
          </a:bodyPr>
          <a:lstStyle>
            <a:lvl1pPr marL="0" indent="0">
              <a:buFontTx/>
              <a:buNone/>
              <a:defRPr sz="120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de-DE" dirty="0"/>
              <a:t>THEMA HIER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FC56BF9B-C4EC-5345-B638-4B51EB946753}"/>
              </a:ext>
            </a:extLst>
          </p:cNvPr>
          <p:cNvSpPr/>
          <p:nvPr userDrawn="1"/>
        </p:nvSpPr>
        <p:spPr>
          <a:xfrm>
            <a:off x="577850" y="0"/>
            <a:ext cx="432000" cy="104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96A9D78A-23F6-9943-A0C5-A1F77BA1F8ED}"/>
              </a:ext>
            </a:extLst>
          </p:cNvPr>
          <p:cNvSpPr/>
          <p:nvPr userDrawn="1"/>
        </p:nvSpPr>
        <p:spPr>
          <a:xfrm>
            <a:off x="1009850" y="0"/>
            <a:ext cx="432000" cy="10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04E1F823-F785-7A47-9C2B-F278ECA10181}"/>
              </a:ext>
            </a:extLst>
          </p:cNvPr>
          <p:cNvSpPr/>
          <p:nvPr userDrawn="1"/>
        </p:nvSpPr>
        <p:spPr>
          <a:xfrm>
            <a:off x="1441550" y="0"/>
            <a:ext cx="432000" cy="104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Fußzeilenplatzhalter 4">
            <a:extLst>
              <a:ext uri="{FF2B5EF4-FFF2-40B4-BE49-F238E27FC236}">
                <a16:creationId xmlns:a16="http://schemas.microsoft.com/office/drawing/2014/main" id="{0FFCF13F-F0A4-4797-B1FA-0869D547A924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500918" y="6393825"/>
            <a:ext cx="4114800" cy="365125"/>
          </a:xfrm>
          <a:prstGeom prst="rect">
            <a:avLst/>
          </a:prstGeom>
        </p:spPr>
        <p:txBody>
          <a:bodyPr/>
          <a:lstStyle>
            <a:lvl1pPr algn="l">
              <a:defRPr lang="de-DE" sz="1200" b="0" i="0" kern="1200" cap="none" baseline="0" smtClean="0">
                <a:solidFill>
                  <a:schemeClr val="tx2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de-DE"/>
              <a:t>S. Keckert, thin films '22</a:t>
            </a:r>
          </a:p>
        </p:txBody>
      </p:sp>
      <p:sp>
        <p:nvSpPr>
          <p:cNvPr id="25" name="Foliennummernplatzhalter 11">
            <a:extLst>
              <a:ext uri="{FF2B5EF4-FFF2-40B4-BE49-F238E27FC236}">
                <a16:creationId xmlns:a16="http://schemas.microsoft.com/office/drawing/2014/main" id="{2D2A2BE3-79C1-4D64-951E-AA7F68157344}"/>
              </a:ext>
            </a:extLst>
          </p:cNvPr>
          <p:cNvSpPr txBox="1">
            <a:spLocks/>
          </p:cNvSpPr>
          <p:nvPr userDrawn="1"/>
        </p:nvSpPr>
        <p:spPr>
          <a:xfrm>
            <a:off x="5682080" y="6356062"/>
            <a:ext cx="8428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lang="de-DE" sz="1200" b="0" i="0" kern="1200" cap="none" baseline="0" smtClean="0">
                <a:solidFill>
                  <a:schemeClr val="tx2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59DF1E7-7728-684B-896D-8CFDB8DC33E7}" type="slidenum">
              <a:rPr lang="de-DE" smtClean="0"/>
              <a:pPr algn="ctr"/>
              <a:t>‹Nr.›</a:t>
            </a:fld>
            <a:endParaRPr lang="de-DE" dirty="0"/>
          </a:p>
        </p:txBody>
      </p:sp>
      <p:pic>
        <p:nvPicPr>
          <p:cNvPr id="26" name="Grafik 25">
            <a:extLst>
              <a:ext uri="{FF2B5EF4-FFF2-40B4-BE49-F238E27FC236}">
                <a16:creationId xmlns:a16="http://schemas.microsoft.com/office/drawing/2014/main" id="{683A2F7B-1200-4552-BD66-D7B1231B8F9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6098" b="9201"/>
          <a:stretch/>
        </p:blipFill>
        <p:spPr>
          <a:xfrm>
            <a:off x="10382354" y="6371339"/>
            <a:ext cx="1398661" cy="36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4116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lie grosses Foto mit B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Bildplatzhalter 9">
            <a:extLst>
              <a:ext uri="{FF2B5EF4-FFF2-40B4-BE49-F238E27FC236}">
                <a16:creationId xmlns:a16="http://schemas.microsoft.com/office/drawing/2014/main" id="{F8BB7806-351D-5A4B-B164-75DA39BB846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77850" y="836613"/>
            <a:ext cx="11036300" cy="4932362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0BECBC40-12B4-6544-9137-FC724FA0D01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76482" y="5892800"/>
            <a:ext cx="11036300" cy="393700"/>
          </a:xfrm>
        </p:spPr>
        <p:txBody>
          <a:bodyPr lIns="0" tIns="0" rIns="0" bIns="0"/>
          <a:lstStyle>
            <a:lvl1pPr marL="0" indent="0">
              <a:lnSpc>
                <a:spcPts val="2500"/>
              </a:lnSpc>
              <a:spcBef>
                <a:spcPts val="0"/>
              </a:spcBef>
              <a:buFontTx/>
              <a:buNone/>
              <a:defRPr sz="1600"/>
            </a:lvl1pPr>
            <a:lvl2pPr marL="457200" indent="0">
              <a:buNone/>
              <a:defRPr/>
            </a:lvl2pPr>
          </a:lstStyle>
          <a:p>
            <a:pPr lvl="0"/>
            <a:r>
              <a:rPr lang="de-DE" dirty="0"/>
              <a:t>HL FOTO Hier eine Bildunterschrift 16 PT</a:t>
            </a:r>
          </a:p>
          <a:p>
            <a:pPr lvl="1"/>
            <a:endParaRPr lang="de-DE" dirty="0"/>
          </a:p>
        </p:txBody>
      </p:sp>
      <p:sp>
        <p:nvSpPr>
          <p:cNvPr id="7" name="Textplatzhalter 7">
            <a:extLst>
              <a:ext uri="{FF2B5EF4-FFF2-40B4-BE49-F238E27FC236}">
                <a16:creationId xmlns:a16="http://schemas.microsoft.com/office/drawing/2014/main" id="{ACC11A70-984F-604F-A0EF-DD019FBD98F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7850" y="288926"/>
            <a:ext cx="1398661" cy="224546"/>
          </a:xfrm>
        </p:spPr>
        <p:txBody>
          <a:bodyPr lIns="0" tIns="0" rIns="0" bIns="0">
            <a:normAutofit/>
          </a:bodyPr>
          <a:lstStyle>
            <a:lvl1pPr marL="0" indent="0">
              <a:buFontTx/>
              <a:buNone/>
              <a:defRPr sz="120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de-DE" dirty="0"/>
              <a:t>THEMA HIER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4DF22E1C-5236-DC4A-823A-B224459910F6}"/>
              </a:ext>
            </a:extLst>
          </p:cNvPr>
          <p:cNvSpPr/>
          <p:nvPr userDrawn="1"/>
        </p:nvSpPr>
        <p:spPr>
          <a:xfrm>
            <a:off x="577850" y="0"/>
            <a:ext cx="432000" cy="104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8AB87BA0-F04B-304A-A8E2-4691A896BF5B}"/>
              </a:ext>
            </a:extLst>
          </p:cNvPr>
          <p:cNvSpPr/>
          <p:nvPr userDrawn="1"/>
        </p:nvSpPr>
        <p:spPr>
          <a:xfrm>
            <a:off x="1009850" y="0"/>
            <a:ext cx="432000" cy="10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2335503D-3101-704A-A8D5-00B06CF32DC5}"/>
              </a:ext>
            </a:extLst>
          </p:cNvPr>
          <p:cNvSpPr/>
          <p:nvPr userDrawn="1"/>
        </p:nvSpPr>
        <p:spPr>
          <a:xfrm>
            <a:off x="1441550" y="0"/>
            <a:ext cx="432000" cy="104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Fußzeilenplatzhalter 4">
            <a:extLst>
              <a:ext uri="{FF2B5EF4-FFF2-40B4-BE49-F238E27FC236}">
                <a16:creationId xmlns:a16="http://schemas.microsoft.com/office/drawing/2014/main" id="{62C9D941-E501-4C93-BAB9-236302FB1F3E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500918" y="6393825"/>
            <a:ext cx="4114800" cy="365125"/>
          </a:xfrm>
          <a:prstGeom prst="rect">
            <a:avLst/>
          </a:prstGeom>
        </p:spPr>
        <p:txBody>
          <a:bodyPr/>
          <a:lstStyle>
            <a:lvl1pPr algn="l">
              <a:defRPr lang="de-DE" sz="1200" b="0" i="0" kern="1200" cap="none" baseline="0" smtClean="0">
                <a:solidFill>
                  <a:schemeClr val="tx2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de-DE"/>
              <a:t>S. Keckert, thin films '22</a:t>
            </a:r>
          </a:p>
        </p:txBody>
      </p:sp>
      <p:sp>
        <p:nvSpPr>
          <p:cNvPr id="18" name="Foliennummernplatzhalter 11">
            <a:extLst>
              <a:ext uri="{FF2B5EF4-FFF2-40B4-BE49-F238E27FC236}">
                <a16:creationId xmlns:a16="http://schemas.microsoft.com/office/drawing/2014/main" id="{F284B8DB-4E38-453A-950F-69DF20EB3E70}"/>
              </a:ext>
            </a:extLst>
          </p:cNvPr>
          <p:cNvSpPr txBox="1">
            <a:spLocks/>
          </p:cNvSpPr>
          <p:nvPr userDrawn="1"/>
        </p:nvSpPr>
        <p:spPr>
          <a:xfrm>
            <a:off x="5682080" y="6356062"/>
            <a:ext cx="8428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lang="de-DE" sz="1200" b="0" i="0" kern="1200" cap="none" baseline="0" smtClean="0">
                <a:solidFill>
                  <a:schemeClr val="tx2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59DF1E7-7728-684B-896D-8CFDB8DC33E7}" type="slidenum">
              <a:rPr lang="de-DE" smtClean="0"/>
              <a:pPr algn="ctr"/>
              <a:t>‹Nr.›</a:t>
            </a:fld>
            <a:endParaRPr lang="de-DE" dirty="0"/>
          </a:p>
        </p:txBody>
      </p:sp>
      <p:pic>
        <p:nvPicPr>
          <p:cNvPr id="19" name="Grafik 18">
            <a:extLst>
              <a:ext uri="{FF2B5EF4-FFF2-40B4-BE49-F238E27FC236}">
                <a16:creationId xmlns:a16="http://schemas.microsoft.com/office/drawing/2014/main" id="{6936C09E-9B4F-4DAB-9E7D-19E7AC91CF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6098" b="9201"/>
          <a:stretch/>
        </p:blipFill>
        <p:spPr>
          <a:xfrm>
            <a:off x="10382354" y="6371339"/>
            <a:ext cx="1398661" cy="36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7433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 Variante 02 Kommunik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091441AE-FE67-604E-941F-9A4CBD1224A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653096"/>
            <a:ext cx="12192000" cy="4115879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D5CFD05-35E4-BE48-9780-F37E258F70F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7850" y="2312989"/>
            <a:ext cx="7666740" cy="909896"/>
          </a:xfrm>
        </p:spPr>
        <p:txBody>
          <a:bodyPr anchor="ctr" anchorCtr="0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Headline Titel &gt;48 PT 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9D065A2-84F7-4A46-888E-2EAF252985E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77850" y="3252993"/>
            <a:ext cx="7659245" cy="824328"/>
          </a:xfrm>
        </p:spPr>
        <p:txBody>
          <a:bodyPr lIns="0" tIns="0" rIns="0" bIns="0" anchor="ctr" anchorCtr="0">
            <a:noAutofit/>
          </a:bodyPr>
          <a:lstStyle>
            <a:lvl1pPr marL="9525" indent="0" algn="l">
              <a:buNone/>
              <a:tabLst/>
              <a:defRPr sz="4800" b="0" i="0">
                <a:solidFill>
                  <a:schemeClr val="bg1"/>
                </a:solidFill>
                <a:latin typeface="Source Sans Pro Light" panose="020B0403030403020204" pitchFamily="34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SUBLINE TITEL &gt;48. PT</a:t>
            </a:r>
          </a:p>
        </p:txBody>
      </p:sp>
      <p:sp>
        <p:nvSpPr>
          <p:cNvPr id="16" name="Textplatzhalter 15">
            <a:extLst>
              <a:ext uri="{FF2B5EF4-FFF2-40B4-BE49-F238E27FC236}">
                <a16:creationId xmlns:a16="http://schemas.microsoft.com/office/drawing/2014/main" id="{3469358C-AFC1-E348-8CAF-F23864F8A9A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7850" y="4601460"/>
            <a:ext cx="5118100" cy="696912"/>
          </a:xfrm>
        </p:spPr>
        <p:txBody>
          <a:bodyPr lIns="0" tIns="0" rIns="0" bIns="0">
            <a:normAutofit/>
          </a:bodyPr>
          <a:lstStyle>
            <a:lvl1pPr marL="0" indent="0">
              <a:buFontTx/>
              <a:buNone/>
              <a:defRPr sz="2400">
                <a:solidFill>
                  <a:schemeClr val="accent4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de-DE" dirty="0"/>
              <a:t>Datum oder URL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EE39342A-D696-D848-B695-C854852575E8}"/>
              </a:ext>
            </a:extLst>
          </p:cNvPr>
          <p:cNvSpPr/>
          <p:nvPr userDrawn="1"/>
        </p:nvSpPr>
        <p:spPr>
          <a:xfrm>
            <a:off x="8811428" y="4616450"/>
            <a:ext cx="1656184" cy="1656184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Textplatzhalter 18">
            <a:extLst>
              <a:ext uri="{FF2B5EF4-FFF2-40B4-BE49-F238E27FC236}">
                <a16:creationId xmlns:a16="http://schemas.microsoft.com/office/drawing/2014/main" id="{5A62D41E-01CF-9143-B59D-F54FCE1AC7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 rot="486283">
            <a:off x="8965939" y="5172737"/>
            <a:ext cx="1386591" cy="324584"/>
          </a:xfrm>
        </p:spPr>
        <p:txBody>
          <a:bodyPr lIns="0" tIns="0" rIns="0" bIns="0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TEASER</a:t>
            </a:r>
          </a:p>
        </p:txBody>
      </p:sp>
      <p:sp>
        <p:nvSpPr>
          <p:cNvPr id="20" name="Textplatzhalter 18">
            <a:extLst>
              <a:ext uri="{FF2B5EF4-FFF2-40B4-BE49-F238E27FC236}">
                <a16:creationId xmlns:a16="http://schemas.microsoft.com/office/drawing/2014/main" id="{A95DE50F-DDE3-4F4D-A7DC-4B39C15135C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 rot="486283">
            <a:off x="8923467" y="5606684"/>
            <a:ext cx="1386591" cy="324584"/>
          </a:xfrm>
        </p:spPr>
        <p:txBody>
          <a:bodyPr lIns="0" tIns="0" rIns="0" bIns="0">
            <a:normAutofit/>
          </a:bodyPr>
          <a:lstStyle>
            <a:lvl1pPr marL="0" indent="0" algn="ctr">
              <a:buFontTx/>
              <a:buNone/>
              <a:defRPr sz="1400" b="0" i="0">
                <a:solidFill>
                  <a:schemeClr val="bg1"/>
                </a:solidFill>
                <a:latin typeface="Source Sans Pro Light" panose="020B0403030403020204" pitchFamily="34" charset="77"/>
              </a:defRPr>
            </a:lvl1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BF221191-A6E8-9242-8605-B99EB79D1860}"/>
              </a:ext>
            </a:extLst>
          </p:cNvPr>
          <p:cNvSpPr/>
          <p:nvPr userDrawn="1"/>
        </p:nvSpPr>
        <p:spPr>
          <a:xfrm>
            <a:off x="577850" y="5768975"/>
            <a:ext cx="432000" cy="104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337BCAFE-08E1-EE44-A49D-24E49CA43D21}"/>
              </a:ext>
            </a:extLst>
          </p:cNvPr>
          <p:cNvSpPr/>
          <p:nvPr userDrawn="1"/>
        </p:nvSpPr>
        <p:spPr>
          <a:xfrm>
            <a:off x="1009850" y="5768975"/>
            <a:ext cx="432000" cy="10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ABB6F81E-C2CD-B94E-9603-A85C0E56A54D}"/>
              </a:ext>
            </a:extLst>
          </p:cNvPr>
          <p:cNvSpPr/>
          <p:nvPr userDrawn="1"/>
        </p:nvSpPr>
        <p:spPr>
          <a:xfrm>
            <a:off x="1441550" y="5768975"/>
            <a:ext cx="432000" cy="104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ADAE9631-A010-4A4E-9B91-981C681DEBA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508962" y="769946"/>
            <a:ext cx="2387763" cy="834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67519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79751980-83CB-1643-BA70-568A79691D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FB9FB86-B7F2-0B45-90CD-EF690A68C8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C3E64365-23B6-AE43-A8B0-AA3407368BBC}"/>
              </a:ext>
            </a:extLst>
          </p:cNvPr>
          <p:cNvSpPr txBox="1"/>
          <p:nvPr userDrawn="1"/>
        </p:nvSpPr>
        <p:spPr>
          <a:xfrm>
            <a:off x="509155" y="188075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07217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49" r:id="rId2"/>
    <p:sldLayoutId id="2147483650" r:id="rId3"/>
    <p:sldLayoutId id="2147483651" r:id="rId4"/>
    <p:sldLayoutId id="2147483662" r:id="rId5"/>
    <p:sldLayoutId id="2147483663" r:id="rId6"/>
    <p:sldLayoutId id="2147483664" r:id="rId7"/>
    <p:sldLayoutId id="2147483665" r:id="rId8"/>
    <p:sldLayoutId id="2147483667" r:id="rId9"/>
    <p:sldLayoutId id="2147483669" r:id="rId10"/>
    <p:sldLayoutId id="2147483668" r:id="rId11"/>
    <p:sldLayoutId id="2147483666" r:id="rId12"/>
    <p:sldLayoutId id="2147483674" r:id="rId13"/>
    <p:sldLayoutId id="2147483670" r:id="rId14"/>
    <p:sldLayoutId id="2147483671" r:id="rId15"/>
    <p:sldLayoutId id="2147483672" r:id="rId16"/>
    <p:sldLayoutId id="2147483673" r:id="rId17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i="0" kern="1200" cap="all" baseline="0">
          <a:solidFill>
            <a:schemeClr val="tx1"/>
          </a:solidFill>
          <a:latin typeface="Source Sans Pro" panose="020B0503030403020204" pitchFamily="34" charset="77"/>
          <a:ea typeface="Roboto" panose="02000000000000000000" pitchFamily="2" charset="0"/>
          <a:cs typeface="Roboto" panose="02000000000000000000" pitchFamily="2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Source Sans Pro" panose="020B0503030403020204" pitchFamily="34" charset="77"/>
          <a:ea typeface="Roboto" panose="02000000000000000000" pitchFamily="2" charset="0"/>
          <a:cs typeface="Roboto" panose="02000000000000000000" pitchFamily="2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Source Sans Pro" panose="020B0503030403020204" pitchFamily="34" charset="77"/>
          <a:ea typeface="Roboto" panose="02000000000000000000" pitchFamily="2" charset="0"/>
          <a:cs typeface="Roboto" panose="02000000000000000000" pitchFamily="2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Source Sans Pro" panose="020B0503030403020204" pitchFamily="34" charset="77"/>
          <a:ea typeface="Roboto" panose="02000000000000000000" pitchFamily="2" charset="0"/>
          <a:cs typeface="Roboto" panose="02000000000000000000" pitchFamily="2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Source Sans Pro" panose="020B0503030403020204" pitchFamily="34" charset="77"/>
          <a:ea typeface="Roboto" panose="02000000000000000000" pitchFamily="2" charset="0"/>
          <a:cs typeface="Roboto" panose="02000000000000000000" pitchFamily="2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Source Sans Pro" panose="020B0503030403020204" pitchFamily="34" charset="77"/>
          <a:ea typeface="Roboto" panose="02000000000000000000" pitchFamily="2" charset="0"/>
          <a:cs typeface="Roboto" panose="02000000000000000000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133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orient="horz" pos="1457" userDrawn="1">
          <p15:clr>
            <a:srgbClr val="F26B43"/>
          </p15:clr>
        </p15:guide>
        <p15:guide id="4" orient="horz" pos="2183" userDrawn="1">
          <p15:clr>
            <a:srgbClr val="F26B43"/>
          </p15:clr>
        </p15:guide>
        <p15:guide id="5" orient="horz" pos="2908" userDrawn="1">
          <p15:clr>
            <a:srgbClr val="F26B43"/>
          </p15:clr>
        </p15:guide>
        <p15:guide id="6" orient="horz" pos="3634" userDrawn="1">
          <p15:clr>
            <a:srgbClr val="F26B43"/>
          </p15:clr>
        </p15:guide>
        <p15:guide id="7" orient="horz" pos="182" userDrawn="1">
          <p15:clr>
            <a:srgbClr val="F26B43"/>
          </p15:clr>
        </p15:guide>
        <p15:guide id="8" pos="182" userDrawn="1">
          <p15:clr>
            <a:srgbClr val="F26B43"/>
          </p15:clr>
        </p15:guide>
        <p15:guide id="9" pos="7498" userDrawn="1">
          <p15:clr>
            <a:srgbClr val="F26B43"/>
          </p15:clr>
        </p15:guide>
        <p15:guide id="10" pos="7316" userDrawn="1">
          <p15:clr>
            <a:srgbClr val="F26B43"/>
          </p15:clr>
        </p15:guide>
        <p15:guide id="11" pos="364" userDrawn="1">
          <p15:clr>
            <a:srgbClr val="F26B43"/>
          </p15:clr>
        </p15:guide>
        <p15:guide id="12" orient="horz" pos="527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r>
              <a:rPr lang="en-US"/>
              <a:t>S. Keckert, thin films '22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fld id="{F7A1A58B-7BA1-7E42-8231-6D1CB1C760B1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8360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accent5"/>
          </a:solidFill>
          <a:latin typeface="Montserrat ExtraBold" panose="00000900000000000000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Font typeface="Arial"/>
        <a:buChar char="•"/>
        <a:defRPr sz="2800" kern="1200">
          <a:solidFill>
            <a:schemeClr val="tx1"/>
          </a:solidFill>
          <a:latin typeface="Montserrat" panose="00000500000000000000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/>
        <a:buChar char="•"/>
        <a:defRPr sz="2400" kern="1200">
          <a:solidFill>
            <a:schemeClr val="tx1"/>
          </a:solidFill>
          <a:latin typeface="Montserrat" panose="00000500000000000000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/>
        <a:buChar char="•"/>
        <a:defRPr sz="2000" kern="1200">
          <a:solidFill>
            <a:schemeClr val="tx1"/>
          </a:solidFill>
          <a:latin typeface="Montserrat" panose="00000500000000000000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/>
        <a:buChar char="•"/>
        <a:defRPr sz="1800" kern="1200">
          <a:solidFill>
            <a:schemeClr val="tx1"/>
          </a:solidFill>
          <a:latin typeface="Montserrat" panose="00000500000000000000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/>
        <a:buChar char="•"/>
        <a:defRPr sz="1800" kern="1200">
          <a:solidFill>
            <a:schemeClr val="tx1"/>
          </a:solidFill>
          <a:latin typeface="Montserrat" panose="00000500000000000000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0.png"/><Relationship Id="rId3" Type="http://schemas.openxmlformats.org/officeDocument/2006/relationships/image" Target="../media/image39.png"/><Relationship Id="rId7" Type="http://schemas.openxmlformats.org/officeDocument/2006/relationships/image" Target="../media/image380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70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1.jpg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7" Type="http://schemas.openxmlformats.org/officeDocument/2006/relationships/image" Target="../media/image57.png"/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5.jpe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mailto:ttc-wg-thinfilms@listserv.dfn.de" TargetMode="External"/><Relationship Id="rId2" Type="http://schemas.openxmlformats.org/officeDocument/2006/relationships/hyperlink" Target="https://indico.cern.ch/category/6583/" TargetMode="Externa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6.jpg"/><Relationship Id="rId4" Type="http://schemas.openxmlformats.org/officeDocument/2006/relationships/hyperlink" Target="mailto:sympa@listserv.dfn.de" TargetMode="Externa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7.png"/><Relationship Id="rId4" Type="http://schemas.openxmlformats.org/officeDocument/2006/relationships/slide" Target="slide2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8.png"/><Relationship Id="rId4" Type="http://schemas.openxmlformats.org/officeDocument/2006/relationships/image" Target="../media/image3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150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8.png"/><Relationship Id="rId5" Type="http://schemas.openxmlformats.org/officeDocument/2006/relationships/image" Target="../media/image230.png"/><Relationship Id="rId4" Type="http://schemas.openxmlformats.org/officeDocument/2006/relationships/image" Target="../media/image2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1B0BA66-400A-4145-842C-060C3901B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EC121A4-3B68-445C-B7FE-F91F4F92AA6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A257D0A2-BB64-4ADE-8690-6A7A65B0A5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7849" y="1623438"/>
            <a:ext cx="10922775" cy="2313562"/>
          </a:xfrm>
        </p:spPr>
        <p:txBody>
          <a:bodyPr/>
          <a:lstStyle/>
          <a:p>
            <a:r>
              <a:rPr lang="en-US" dirty="0"/>
              <a:t>Advanced Characterization of SRF Samples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C2627FC-4C8B-4070-8A82-82C35FA1D3F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21 September 2022</a:t>
            </a:r>
          </a:p>
          <a:p>
            <a:r>
              <a:rPr lang="en-US" dirty="0"/>
              <a:t>Thin Films Workshop, </a:t>
            </a:r>
            <a:r>
              <a:rPr lang="en-US" dirty="0" err="1"/>
              <a:t>JLab</a:t>
            </a:r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28AF0E4-529C-4921-AEBA-A9E26B661EF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Sebastian Keckert</a:t>
            </a:r>
          </a:p>
        </p:txBody>
      </p:sp>
    </p:spTree>
    <p:extLst>
      <p:ext uri="{BB962C8B-B14F-4D97-AF65-F5344CB8AC3E}">
        <p14:creationId xmlns:p14="http://schemas.microsoft.com/office/powerpoint/2010/main" val="17596420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49BA86-567B-4E02-AD1A-BD9AEA1815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 dirty="0"/>
              <a:t>The impact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8643BFA3-C8B4-481F-88EE-7E6DB2671F1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7850" y="5461837"/>
            <a:ext cx="10024014" cy="828675"/>
          </a:xfrm>
        </p:spPr>
        <p:txBody>
          <a:bodyPr>
            <a:normAutofit/>
          </a:bodyPr>
          <a:lstStyle/>
          <a:p>
            <a:r>
              <a:rPr lang="en-US" sz="2000" b="0" dirty="0">
                <a:latin typeface="Source Sans Pro SemiBold" panose="020B0603030403020204" pitchFamily="34" charset="0"/>
              </a:rPr>
              <a:t>Measured </a:t>
            </a:r>
            <a:r>
              <a:rPr lang="el-GR" sz="2000" b="0" dirty="0">
                <a:latin typeface="Source Sans Pro SemiBold" panose="020B0603030403020204" pitchFamily="34" charset="0"/>
              </a:rPr>
              <a:t>Δ</a:t>
            </a:r>
            <a:r>
              <a:rPr lang="en-US" sz="2000" b="0" dirty="0">
                <a:latin typeface="Source Sans Pro SemiBold" panose="020B0603030403020204" pitchFamily="34" charset="0"/>
              </a:rPr>
              <a:t>R = 24 n</a:t>
            </a:r>
            <a:r>
              <a:rPr lang="el-GR" sz="2000" b="0" dirty="0">
                <a:latin typeface="Source Sans Pro SemiBold" panose="020B0603030403020204" pitchFamily="34" charset="0"/>
              </a:rPr>
              <a:t>Ω</a:t>
            </a:r>
            <a:endParaRPr lang="en-US" sz="2000" b="0" dirty="0">
              <a:latin typeface="Source Sans Pro SemiBold" panose="020B0603030403020204" pitchFamily="34" charset="0"/>
            </a:endParaRPr>
          </a:p>
          <a:p>
            <a:r>
              <a:rPr lang="el-GR" sz="2000" b="0" dirty="0">
                <a:latin typeface="Source Sans Pro SemiBold" panose="020B0603030403020204" pitchFamily="34" charset="0"/>
              </a:rPr>
              <a:t>Δ</a:t>
            </a:r>
            <a:r>
              <a:rPr lang="de-DE" sz="2000" b="0" dirty="0">
                <a:latin typeface="Source Sans Pro SemiBold" panose="020B0603030403020204" pitchFamily="34" charset="0"/>
              </a:rPr>
              <a:t>R</a:t>
            </a:r>
            <a:r>
              <a:rPr lang="en-US" sz="2000" b="0" dirty="0">
                <a:latin typeface="Source Sans Pro SemiBold" panose="020B0603030403020204" pitchFamily="34" charset="0"/>
              </a:rPr>
              <a:t> is independent of RF field and temperature </a:t>
            </a:r>
            <a:r>
              <a:rPr lang="en-US" sz="2000" b="0" dirty="0">
                <a:latin typeface="Source Sans Pro SemiBold" panose="020B0603030403020204" pitchFamily="34" charset="0"/>
                <a:sym typeface="Wingdings" panose="05000000000000000000" pitchFamily="2" charset="2"/>
              </a:rPr>
              <a:t> bias of </a:t>
            </a:r>
            <a:r>
              <a:rPr lang="en-US" sz="2000" b="0" dirty="0" err="1">
                <a:latin typeface="Source Sans Pro SemiBold" panose="020B0603030403020204" pitchFamily="34" charset="0"/>
                <a:sym typeface="Wingdings" panose="05000000000000000000" pitchFamily="2" charset="2"/>
              </a:rPr>
              <a:t>R</a:t>
            </a:r>
            <a:r>
              <a:rPr lang="en-US" sz="2000" b="0" baseline="-25000" dirty="0" err="1">
                <a:latin typeface="Source Sans Pro SemiBold" panose="020B0603030403020204" pitchFamily="34" charset="0"/>
                <a:sym typeface="Wingdings" panose="05000000000000000000" pitchFamily="2" charset="2"/>
              </a:rPr>
              <a:t>res</a:t>
            </a:r>
            <a:r>
              <a:rPr lang="en-US" sz="2000" b="0" dirty="0">
                <a:latin typeface="Source Sans Pro SemiBold" panose="020B0603030403020204" pitchFamily="34" charset="0"/>
                <a:sym typeface="Wingdings" panose="05000000000000000000" pitchFamily="2" charset="2"/>
              </a:rPr>
              <a:t> only</a:t>
            </a:r>
            <a:endParaRPr lang="en-US" sz="2000" b="0" dirty="0">
              <a:latin typeface="Source Sans Pro SemiBold" panose="020B0603030403020204" pitchFamily="34" charset="0"/>
            </a:endParaRP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A76F3B49-E489-48D8-8A53-5CF1E76E928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4175912-01EA-49C5-A7DD-519ABC9431DE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S. Keckert, TTC meeting, 2022-01-26</a:t>
            </a:r>
            <a:endParaRPr lang="de-DE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89A6835-50DD-48C9-BD59-6EEABF4794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167" y="1282700"/>
            <a:ext cx="5661833" cy="397377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561BDFD-554B-4CD2-910E-0EF2CCB870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9683" y="1259633"/>
            <a:ext cx="5694696" cy="3996839"/>
          </a:xfrm>
          <a:prstGeom prst="rect">
            <a:avLst/>
          </a:prstGeom>
        </p:spPr>
      </p:pic>
      <p:sp>
        <p:nvSpPr>
          <p:cNvPr id="20" name="Arrow: Down 19">
            <a:extLst>
              <a:ext uri="{FF2B5EF4-FFF2-40B4-BE49-F238E27FC236}">
                <a16:creationId xmlns:a16="http://schemas.microsoft.com/office/drawing/2014/main" id="{E2FB3175-4E8E-4CCA-9748-B0F00093521C}"/>
              </a:ext>
            </a:extLst>
          </p:cNvPr>
          <p:cNvSpPr/>
          <p:nvPr/>
        </p:nvSpPr>
        <p:spPr>
          <a:xfrm>
            <a:off x="1664367" y="4054619"/>
            <a:ext cx="208096" cy="534677"/>
          </a:xfrm>
          <a:prstGeom prst="downArrow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Arrow: Down 20">
            <a:extLst>
              <a:ext uri="{FF2B5EF4-FFF2-40B4-BE49-F238E27FC236}">
                <a16:creationId xmlns:a16="http://schemas.microsoft.com/office/drawing/2014/main" id="{84D2B475-73F0-42A2-8615-E27289156AF6}"/>
              </a:ext>
            </a:extLst>
          </p:cNvPr>
          <p:cNvSpPr/>
          <p:nvPr/>
        </p:nvSpPr>
        <p:spPr>
          <a:xfrm>
            <a:off x="8045038" y="3636115"/>
            <a:ext cx="208096" cy="340664"/>
          </a:xfrm>
          <a:prstGeom prst="downArrow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Arrow: Down 21">
            <a:extLst>
              <a:ext uri="{FF2B5EF4-FFF2-40B4-BE49-F238E27FC236}">
                <a16:creationId xmlns:a16="http://schemas.microsoft.com/office/drawing/2014/main" id="{632B474C-8887-4E2C-81A5-137871A3E935}"/>
              </a:ext>
            </a:extLst>
          </p:cNvPr>
          <p:cNvSpPr/>
          <p:nvPr/>
        </p:nvSpPr>
        <p:spPr>
          <a:xfrm>
            <a:off x="10095250" y="4089126"/>
            <a:ext cx="208096" cy="340664"/>
          </a:xfrm>
          <a:prstGeom prst="downArrow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3023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139E91C-377A-469A-8208-6CAF136534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cap="none" dirty="0"/>
              <a:t>The </a:t>
            </a:r>
            <a:r>
              <a:rPr lang="de-DE" cap="none" dirty="0" err="1"/>
              <a:t>impact</a:t>
            </a:r>
            <a:endParaRPr lang="de-DE" cap="non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5123052-5E33-447B-86E7-E6C4980406C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First „</a:t>
            </a:r>
            <a:r>
              <a:rPr lang="de-DE" dirty="0" err="1"/>
              <a:t>usable</a:t>
            </a:r>
            <a:r>
              <a:rPr lang="de-DE" dirty="0"/>
              <a:t>“ </a:t>
            </a:r>
            <a:r>
              <a:rPr lang="de-DE" dirty="0" err="1"/>
              <a:t>R</a:t>
            </a:r>
            <a:r>
              <a:rPr lang="de-DE" baseline="-25000" dirty="0" err="1"/>
              <a:t>res</a:t>
            </a:r>
            <a:r>
              <a:rPr lang="de-DE" dirty="0"/>
              <a:t> at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third</a:t>
            </a:r>
            <a:r>
              <a:rPr lang="de-DE" dirty="0"/>
              <a:t> QPR </a:t>
            </a:r>
            <a:r>
              <a:rPr lang="de-DE" dirty="0" err="1"/>
              <a:t>mode</a:t>
            </a:r>
            <a:r>
              <a:rPr lang="de-DE" dirty="0"/>
              <a:t> (1.29 GHz)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D2288A83-9A4E-4886-8B47-734339755EB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C1DE71C1-1726-48E5-AF20-9082FABA4E1F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S. Keckert, TTC meeting, 2022-01-26</a:t>
            </a:r>
            <a:endParaRPr lang="de-D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F41169AD-ECE4-4039-BBC4-359BB798C3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382" y="1964969"/>
            <a:ext cx="5779585" cy="4056418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7A2BE8A5-40D7-4509-A078-7A91C111F2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2619" y="2087145"/>
            <a:ext cx="5679999" cy="2725000"/>
          </a:xfrm>
          <a:prstGeom prst="rect">
            <a:avLst/>
          </a:prstGeom>
        </p:spPr>
      </p:pic>
      <p:sp>
        <p:nvSpPr>
          <p:cNvPr id="14" name="Rechteck 13">
            <a:extLst>
              <a:ext uri="{FF2B5EF4-FFF2-40B4-BE49-F238E27FC236}">
                <a16:creationId xmlns:a16="http://schemas.microsoft.com/office/drawing/2014/main" id="{65C9C285-CBA3-4CED-9E8E-0C9645C5F227}"/>
              </a:ext>
            </a:extLst>
          </p:cNvPr>
          <p:cNvSpPr/>
          <p:nvPr/>
        </p:nvSpPr>
        <p:spPr>
          <a:xfrm>
            <a:off x="6195586" y="3491345"/>
            <a:ext cx="5779585" cy="324000"/>
          </a:xfrm>
          <a:prstGeom prst="rect">
            <a:avLst/>
          </a:prstGeom>
          <a:noFill/>
          <a:ln w="571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DBB00470-536C-47B7-A394-86726CE4936A}"/>
              </a:ext>
            </a:extLst>
          </p:cNvPr>
          <p:cNvSpPr/>
          <p:nvPr/>
        </p:nvSpPr>
        <p:spPr>
          <a:xfrm>
            <a:off x="6195585" y="3879272"/>
            <a:ext cx="5779585" cy="794327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229D6D28-5080-BE0E-D3C1-05BE9BE61369}"/>
              </a:ext>
            </a:extLst>
          </p:cNvPr>
          <p:cNvSpPr txBox="1">
            <a:spLocks/>
          </p:cNvSpPr>
          <p:nvPr/>
        </p:nvSpPr>
        <p:spPr>
          <a:xfrm>
            <a:off x="7642146" y="5946148"/>
            <a:ext cx="2886462" cy="246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85750" indent="-285750" algn="l" defTabSz="595313" rtl="0" eaLnBrk="0" fontAlgn="base" hangingPunct="0">
              <a:spcBef>
                <a:spcPts val="600"/>
              </a:spcBef>
              <a:spcAft>
                <a:spcPts val="0"/>
              </a:spcAft>
              <a:buClr>
                <a:srgbClr val="00B0F0"/>
              </a:buClr>
              <a:buFont typeface="Arial" panose="020B0604020202020204" pitchFamily="34" charset="0"/>
              <a:buChar char="•"/>
              <a:tabLst/>
              <a:defRPr sz="1800" b="0" i="0" kern="1200" cap="none" baseline="0">
                <a:solidFill>
                  <a:schemeClr val="tx1"/>
                </a:solidFill>
                <a:latin typeface="+mj-lt"/>
                <a:ea typeface="+mn-ea"/>
                <a:cs typeface="Arial" pitchFamily="34" charset="0"/>
              </a:defRPr>
            </a:lvl1pPr>
            <a:lvl2pPr marL="719138" indent="-269875" algn="l" defTabSz="595313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00B0F0"/>
              </a:buClr>
              <a:buFont typeface="Arial" pitchFamily="34" charset="0"/>
              <a:buChar char="•"/>
              <a:tabLst/>
              <a:defRPr kern="1200">
                <a:solidFill>
                  <a:schemeClr val="tx1"/>
                </a:solidFill>
                <a:latin typeface="+mj-lt"/>
                <a:ea typeface="+mn-ea"/>
                <a:cs typeface="Arial" pitchFamily="34" charset="0"/>
              </a:defRPr>
            </a:lvl2pPr>
            <a:lvl3pPr marL="1168400" indent="-268288" algn="l" defTabSz="595313" rtl="0" eaLnBrk="0" fontAlgn="base" hangingPunct="0">
              <a:lnSpc>
                <a:spcPts val="2400"/>
              </a:lnSpc>
              <a:spcBef>
                <a:spcPts val="0"/>
              </a:spcBef>
              <a:spcAft>
                <a:spcPct val="0"/>
              </a:spcAft>
              <a:buClr>
                <a:srgbClr val="00B0F0"/>
              </a:buClr>
              <a:buFont typeface="Arial" charset="0"/>
              <a:buChar char="•"/>
              <a:tabLst/>
              <a:defRPr b="0" kern="1200">
                <a:solidFill>
                  <a:schemeClr val="tx1"/>
                </a:solidFill>
                <a:latin typeface="+mj-lt"/>
                <a:ea typeface="+mn-ea"/>
                <a:cs typeface="Arial" pitchFamily="34" charset="0"/>
              </a:defRPr>
            </a:lvl3pPr>
            <a:lvl4pPr marL="1611313" indent="-268288" algn="l" defTabSz="595313" rtl="0" eaLnBrk="0" fontAlgn="base" hangingPunct="0">
              <a:lnSpc>
                <a:spcPts val="2400"/>
              </a:lnSpc>
              <a:spcBef>
                <a:spcPts val="0"/>
              </a:spcBef>
              <a:spcAft>
                <a:spcPct val="0"/>
              </a:spcAft>
              <a:buClr>
                <a:srgbClr val="00B0F0"/>
              </a:buClr>
              <a:buFont typeface="Arial" pitchFamily="34" charset="0"/>
              <a:buChar char="•"/>
              <a:tabLst/>
              <a:defRPr kern="1200">
                <a:solidFill>
                  <a:schemeClr val="tx1"/>
                </a:solidFill>
                <a:latin typeface="+mj-lt"/>
                <a:ea typeface="+mn-ea"/>
                <a:cs typeface="Arial" pitchFamily="34" charset="0"/>
              </a:defRPr>
            </a:lvl4pPr>
            <a:lvl5pPr marL="2060575" indent="-268288" algn="l" defTabSz="595313" rtl="0" eaLnBrk="0" fontAlgn="base" hangingPunct="0">
              <a:lnSpc>
                <a:spcPts val="2400"/>
              </a:lnSpc>
              <a:spcBef>
                <a:spcPts val="0"/>
              </a:spcBef>
              <a:spcAft>
                <a:spcPct val="0"/>
              </a:spcAft>
              <a:buClr>
                <a:srgbClr val="00B0F0"/>
              </a:buClr>
              <a:buFont typeface="Arial" pitchFamily="34" charset="0"/>
              <a:buChar char="•"/>
              <a:tabLst/>
              <a:defRPr kern="1200">
                <a:solidFill>
                  <a:schemeClr val="tx1"/>
                </a:solidFill>
                <a:latin typeface="+mj-lt"/>
                <a:ea typeface="+mn-ea"/>
                <a:cs typeface="Arial" pitchFamily="34" charset="0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1600" dirty="0">
                <a:solidFill>
                  <a:prstClr val="black"/>
                </a:solidFill>
                <a:latin typeface="Source Sans Pro" panose="020B0503030403020204" pitchFamily="34" charset="0"/>
              </a:rPr>
              <a:t>[AIP </a:t>
            </a:r>
            <a:r>
              <a:rPr lang="de-DE" sz="1600" dirty="0" err="1">
                <a:solidFill>
                  <a:prstClr val="black"/>
                </a:solidFill>
                <a:latin typeface="Source Sans Pro" panose="020B0503030403020204" pitchFamily="34" charset="0"/>
              </a:rPr>
              <a:t>Advances</a:t>
            </a:r>
            <a:r>
              <a:rPr lang="de-DE" sz="1600" dirty="0">
                <a:solidFill>
                  <a:prstClr val="black"/>
                </a:solidFill>
                <a:latin typeface="Source Sans Pro" panose="020B0503030403020204" pitchFamily="34" charset="0"/>
              </a:rPr>
              <a:t> </a:t>
            </a:r>
            <a:r>
              <a:rPr lang="de-DE" sz="1600" b="1" dirty="0">
                <a:solidFill>
                  <a:prstClr val="black"/>
                </a:solidFill>
                <a:latin typeface="Source Sans Pro" panose="020B0503030403020204" pitchFamily="34" charset="0"/>
              </a:rPr>
              <a:t>11</a:t>
            </a:r>
            <a:r>
              <a:rPr lang="de-DE" sz="1600" dirty="0">
                <a:solidFill>
                  <a:prstClr val="black"/>
                </a:solidFill>
                <a:latin typeface="Source Sans Pro" panose="020B0503030403020204" pitchFamily="34" charset="0"/>
              </a:rPr>
              <a:t> 125326, 2021]</a:t>
            </a:r>
          </a:p>
        </p:txBody>
      </p:sp>
    </p:spTree>
    <p:extLst>
      <p:ext uri="{BB962C8B-B14F-4D97-AF65-F5344CB8AC3E}">
        <p14:creationId xmlns:p14="http://schemas.microsoft.com/office/powerpoint/2010/main" val="22632172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C7FF33-4DA5-4C01-BF7B-7D1156AEA6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cap="none" dirty="0"/>
              <a:t>QPR: Next </a:t>
            </a:r>
            <a:r>
              <a:rPr lang="de-DE" cap="none" dirty="0" err="1"/>
              <a:t>studies</a:t>
            </a:r>
            <a:endParaRPr lang="de-DE" cap="non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ADFEEB5-52EA-4AF4-81CF-AFE4CBF5FED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Study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impact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geometry</a:t>
            </a:r>
            <a:r>
              <a:rPr lang="de-DE" dirty="0"/>
              <a:t> </a:t>
            </a:r>
            <a:r>
              <a:rPr lang="de-DE" dirty="0" err="1"/>
              <a:t>errors</a:t>
            </a:r>
            <a:br>
              <a:rPr lang="de-DE" dirty="0"/>
            </a:br>
            <a:r>
              <a:rPr lang="de-DE" dirty="0"/>
              <a:t>(</a:t>
            </a:r>
            <a:r>
              <a:rPr lang="de-DE" dirty="0" err="1"/>
              <a:t>broken</a:t>
            </a:r>
            <a:r>
              <a:rPr lang="de-DE" dirty="0"/>
              <a:t> </a:t>
            </a:r>
            <a:r>
              <a:rPr lang="de-DE" dirty="0" err="1"/>
              <a:t>symmetry</a:t>
            </a:r>
            <a:r>
              <a:rPr lang="de-DE" dirty="0"/>
              <a:t>, </a:t>
            </a:r>
            <a:r>
              <a:rPr lang="de-DE" dirty="0" err="1"/>
              <a:t>manufacturing</a:t>
            </a:r>
            <a:r>
              <a:rPr lang="de-DE" dirty="0"/>
              <a:t> </a:t>
            </a:r>
            <a:r>
              <a:rPr lang="de-DE" dirty="0" err="1"/>
              <a:t>tolerances</a:t>
            </a:r>
            <a:r>
              <a:rPr lang="de-DE" dirty="0"/>
              <a:t>)</a:t>
            </a:r>
          </a:p>
          <a:p>
            <a:r>
              <a:rPr lang="de-DE" dirty="0" err="1"/>
              <a:t>Example</a:t>
            </a:r>
            <a:r>
              <a:rPr lang="de-DE" dirty="0"/>
              <a:t>: </a:t>
            </a:r>
            <a:r>
              <a:rPr lang="de-DE" dirty="0" err="1"/>
              <a:t>tilt</a:t>
            </a:r>
            <a:r>
              <a:rPr lang="de-DE" dirty="0"/>
              <a:t> </a:t>
            </a:r>
            <a:r>
              <a:rPr lang="de-DE" dirty="0" err="1"/>
              <a:t>one</a:t>
            </a:r>
            <a:r>
              <a:rPr lang="de-DE" dirty="0"/>
              <a:t> pair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rods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0.175°</a:t>
            </a:r>
            <a:br>
              <a:rPr lang="de-DE" dirty="0"/>
            </a:br>
            <a:r>
              <a:rPr lang="de-DE" dirty="0">
                <a:sym typeface="Wingdings" panose="05000000000000000000" pitchFamily="2" charset="2"/>
              </a:rPr>
              <a:t> </a:t>
            </a:r>
            <a:r>
              <a:rPr lang="de-DE" dirty="0" err="1"/>
              <a:t>displacement</a:t>
            </a:r>
            <a:r>
              <a:rPr lang="de-DE" dirty="0"/>
              <a:t> 1 mm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56B18794-B9BA-4157-B2C1-BAE852447C4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1BEE2C3D-85F7-4283-8F5D-062D31ECDD9B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S. Keckert, TTC meeting, 2022-01-26</a:t>
            </a:r>
            <a:endParaRPr lang="de-DE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7052E0D4-0A66-416E-AA96-FD663B573621}"/>
              </a:ext>
            </a:extLst>
          </p:cNvPr>
          <p:cNvSpPr txBox="1"/>
          <p:nvPr/>
        </p:nvSpPr>
        <p:spPr>
          <a:xfrm>
            <a:off x="7195807" y="5964669"/>
            <a:ext cx="46223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[</a:t>
            </a:r>
            <a:r>
              <a:rPr lang="de-DE" dirty="0" err="1"/>
              <a:t>Courtesy</a:t>
            </a:r>
            <a:r>
              <a:rPr lang="de-DE" dirty="0"/>
              <a:t>: W. Ackermann, TEMF, TU Darmstadt]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2A854B35-4147-4098-B1AD-A9746BDDB5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6039" y="2858008"/>
            <a:ext cx="1879051" cy="3540645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978A945A-4938-4044-98F1-3D8211C5231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042804" y="295463"/>
            <a:ext cx="2320797" cy="3888000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B196A650-C2D1-4ACD-8147-84527F7D41F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349448" y="295463"/>
            <a:ext cx="2320797" cy="3888000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C9AC5E83-C823-4FD2-8AF7-E958C949463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9656092" y="295463"/>
            <a:ext cx="2320797" cy="3888000"/>
          </a:xfrm>
          <a:prstGeom prst="rect">
            <a:avLst/>
          </a:prstGeom>
        </p:spPr>
      </p:pic>
      <p:sp>
        <p:nvSpPr>
          <p:cNvPr id="17" name="Textfeld 16">
            <a:extLst>
              <a:ext uri="{FF2B5EF4-FFF2-40B4-BE49-F238E27FC236}">
                <a16:creationId xmlns:a16="http://schemas.microsoft.com/office/drawing/2014/main" id="{D9AFC790-CBBC-4330-AEBF-220C0BCD4D2F}"/>
              </a:ext>
            </a:extLst>
          </p:cNvPr>
          <p:cNvSpPr txBox="1"/>
          <p:nvPr/>
        </p:nvSpPr>
        <p:spPr>
          <a:xfrm>
            <a:off x="5250649" y="3456924"/>
            <a:ext cx="457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Q1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feld 18">
                <a:extLst>
                  <a:ext uri="{FF2B5EF4-FFF2-40B4-BE49-F238E27FC236}">
                    <a16:creationId xmlns:a16="http://schemas.microsoft.com/office/drawing/2014/main" id="{F5CECD69-F987-4D8F-BBCF-0FC9FBD950C7}"/>
                  </a:ext>
                </a:extLst>
              </p:cNvPr>
              <p:cNvSpPr txBox="1"/>
              <p:nvPr/>
            </p:nvSpPr>
            <p:spPr>
              <a:xfrm>
                <a:off x="6682914" y="3429000"/>
                <a:ext cx="424772" cy="42518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</m:acc>
                        </m:e>
                      </m:d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19" name="Textfeld 18">
                <a:extLst>
                  <a:ext uri="{FF2B5EF4-FFF2-40B4-BE49-F238E27FC236}">
                    <a16:creationId xmlns:a16="http://schemas.microsoft.com/office/drawing/2014/main" id="{F5CECD69-F987-4D8F-BBCF-0FC9FBD950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82914" y="3429000"/>
                <a:ext cx="424772" cy="42518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feld 19">
            <a:extLst>
              <a:ext uri="{FF2B5EF4-FFF2-40B4-BE49-F238E27FC236}">
                <a16:creationId xmlns:a16="http://schemas.microsoft.com/office/drawing/2014/main" id="{945B9240-9028-4A61-B43C-1C2EE1D392BC}"/>
              </a:ext>
            </a:extLst>
          </p:cNvPr>
          <p:cNvSpPr txBox="1"/>
          <p:nvPr/>
        </p:nvSpPr>
        <p:spPr>
          <a:xfrm>
            <a:off x="7562977" y="3456924"/>
            <a:ext cx="457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Q2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feld 20">
                <a:extLst>
                  <a:ext uri="{FF2B5EF4-FFF2-40B4-BE49-F238E27FC236}">
                    <a16:creationId xmlns:a16="http://schemas.microsoft.com/office/drawing/2014/main" id="{489F344B-3D72-416C-B17B-F3042E4CC06B}"/>
                  </a:ext>
                </a:extLst>
              </p:cNvPr>
              <p:cNvSpPr txBox="1"/>
              <p:nvPr/>
            </p:nvSpPr>
            <p:spPr>
              <a:xfrm>
                <a:off x="8995242" y="3429000"/>
                <a:ext cx="424772" cy="42518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</m:acc>
                        </m:e>
                      </m:d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21" name="Textfeld 20">
                <a:extLst>
                  <a:ext uri="{FF2B5EF4-FFF2-40B4-BE49-F238E27FC236}">
                    <a16:creationId xmlns:a16="http://schemas.microsoft.com/office/drawing/2014/main" id="{489F344B-3D72-416C-B17B-F3042E4CC0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95242" y="3429000"/>
                <a:ext cx="424772" cy="42518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feld 21">
            <a:extLst>
              <a:ext uri="{FF2B5EF4-FFF2-40B4-BE49-F238E27FC236}">
                <a16:creationId xmlns:a16="http://schemas.microsoft.com/office/drawing/2014/main" id="{F9E6C7CF-BA5B-452C-BCDE-D1795FD42379}"/>
              </a:ext>
            </a:extLst>
          </p:cNvPr>
          <p:cNvSpPr txBox="1"/>
          <p:nvPr/>
        </p:nvSpPr>
        <p:spPr>
          <a:xfrm>
            <a:off x="9858724" y="3424658"/>
            <a:ext cx="457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Q3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feld 22">
                <a:extLst>
                  <a:ext uri="{FF2B5EF4-FFF2-40B4-BE49-F238E27FC236}">
                    <a16:creationId xmlns:a16="http://schemas.microsoft.com/office/drawing/2014/main" id="{02E07F93-7CD4-4328-8B30-AD4497A62456}"/>
                  </a:ext>
                </a:extLst>
              </p:cNvPr>
              <p:cNvSpPr txBox="1"/>
              <p:nvPr/>
            </p:nvSpPr>
            <p:spPr>
              <a:xfrm>
                <a:off x="11290989" y="3396734"/>
                <a:ext cx="424772" cy="42518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</m:acc>
                        </m:e>
                      </m:d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23" name="Textfeld 22">
                <a:extLst>
                  <a:ext uri="{FF2B5EF4-FFF2-40B4-BE49-F238E27FC236}">
                    <a16:creationId xmlns:a16="http://schemas.microsoft.com/office/drawing/2014/main" id="{02E07F93-7CD4-4328-8B30-AD4497A624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90989" y="3396734"/>
                <a:ext cx="424772" cy="42518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extplatzhalter 2">
            <a:extLst>
              <a:ext uri="{FF2B5EF4-FFF2-40B4-BE49-F238E27FC236}">
                <a16:creationId xmlns:a16="http://schemas.microsoft.com/office/drawing/2014/main" id="{BE7B04F9-5A07-48DF-A9D0-0C002562831C}"/>
              </a:ext>
            </a:extLst>
          </p:cNvPr>
          <p:cNvSpPr txBox="1">
            <a:spLocks/>
          </p:cNvSpPr>
          <p:nvPr/>
        </p:nvSpPr>
        <p:spPr>
          <a:xfrm>
            <a:off x="5365297" y="4508034"/>
            <a:ext cx="5099503" cy="139964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85750" indent="-285750" algn="l" defTabSz="914400" rtl="0" eaLnBrk="1" latinLnBrk="0" hangingPunct="1">
              <a:lnSpc>
                <a:spcPts val="25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1" i="0" kern="1200">
                <a:solidFill>
                  <a:schemeClr val="tx1"/>
                </a:solidFill>
                <a:latin typeface="Source Sans Pro Semibold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CST </a:t>
            </a:r>
            <a:r>
              <a:rPr lang="de-DE" dirty="0" err="1"/>
              <a:t>eigenmode</a:t>
            </a:r>
            <a:r>
              <a:rPr lang="de-DE" dirty="0"/>
              <a:t> </a:t>
            </a:r>
            <a:r>
              <a:rPr lang="de-DE" dirty="0" err="1"/>
              <a:t>solver</a:t>
            </a:r>
            <a:r>
              <a:rPr lang="de-DE" dirty="0"/>
              <a:t> (</a:t>
            </a:r>
            <a:r>
              <a:rPr lang="de-DE" dirty="0" err="1"/>
              <a:t>color</a:t>
            </a:r>
            <a:r>
              <a:rPr lang="de-DE" dirty="0"/>
              <a:t> </a:t>
            </a:r>
            <a:r>
              <a:rPr lang="de-DE" dirty="0" err="1"/>
              <a:t>plot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linear </a:t>
            </a:r>
            <a:r>
              <a:rPr lang="de-DE" dirty="0" err="1"/>
              <a:t>scaling</a:t>
            </a:r>
            <a:r>
              <a:rPr lang="de-DE" dirty="0"/>
              <a:t>!)</a:t>
            </a:r>
          </a:p>
          <a:p>
            <a:r>
              <a:rPr lang="de-DE" dirty="0" err="1"/>
              <a:t>Asymmetric</a:t>
            </a:r>
            <a:r>
              <a:rPr lang="de-DE" dirty="0"/>
              <a:t> </a:t>
            </a:r>
            <a:r>
              <a:rPr lang="de-DE" dirty="0" err="1"/>
              <a:t>quadrupole</a:t>
            </a:r>
            <a:r>
              <a:rPr lang="de-DE" dirty="0"/>
              <a:t> </a:t>
            </a:r>
            <a:r>
              <a:rPr lang="de-DE" dirty="0" err="1"/>
              <a:t>mode</a:t>
            </a:r>
            <a:br>
              <a:rPr lang="de-DE" dirty="0"/>
            </a:br>
            <a:r>
              <a:rPr lang="de-DE" dirty="0">
                <a:sym typeface="Wingdings" panose="05000000000000000000" pitchFamily="2" charset="2"/>
              </a:rPr>
              <a:t> </a:t>
            </a:r>
            <a:r>
              <a:rPr lang="de-DE" dirty="0" err="1"/>
              <a:t>increased</a:t>
            </a:r>
            <a:r>
              <a:rPr lang="de-DE" dirty="0"/>
              <a:t> </a:t>
            </a:r>
            <a:r>
              <a:rPr lang="de-DE" dirty="0" err="1"/>
              <a:t>fields</a:t>
            </a:r>
            <a:r>
              <a:rPr lang="de-DE" dirty="0"/>
              <a:t> in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coaxial</a:t>
            </a:r>
            <a:r>
              <a:rPr lang="de-DE" dirty="0"/>
              <a:t> </a:t>
            </a:r>
            <a:r>
              <a:rPr lang="de-DE" dirty="0" err="1"/>
              <a:t>structure</a:t>
            </a:r>
            <a:endParaRPr lang="de-DE" dirty="0"/>
          </a:p>
          <a:p>
            <a:r>
              <a:rPr lang="de-DE" dirty="0" err="1"/>
              <a:t>Drastic</a:t>
            </a:r>
            <a:r>
              <a:rPr lang="de-DE" dirty="0"/>
              <a:t> </a:t>
            </a:r>
            <a:r>
              <a:rPr lang="de-DE" dirty="0" err="1"/>
              <a:t>impact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Q3</a:t>
            </a:r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60B6E262-66A2-46C3-A8F2-788FA02B6651}"/>
              </a:ext>
            </a:extLst>
          </p:cNvPr>
          <p:cNvSpPr/>
          <p:nvPr/>
        </p:nvSpPr>
        <p:spPr>
          <a:xfrm>
            <a:off x="9760420" y="2829464"/>
            <a:ext cx="2160000" cy="157000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76331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val 15"/>
          <p:cNvSpPr/>
          <p:nvPr/>
        </p:nvSpPr>
        <p:spPr>
          <a:xfrm>
            <a:off x="7974068" y="3808397"/>
            <a:ext cx="2640154" cy="2121348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491E5501-1564-4C27-9C3C-BDCA40740A83}"/>
              </a:ext>
            </a:extLst>
          </p:cNvPr>
          <p:cNvSpPr/>
          <p:nvPr/>
        </p:nvSpPr>
        <p:spPr>
          <a:xfrm>
            <a:off x="1551772" y="901780"/>
            <a:ext cx="6585530" cy="5027965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de-DE" sz="135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0C9236DF-E96A-40AA-BB92-C4372D9C995B}"/>
              </a:ext>
            </a:extLst>
          </p:cNvPr>
          <p:cNvSpPr txBox="1"/>
          <p:nvPr/>
        </p:nvSpPr>
        <p:spPr>
          <a:xfrm>
            <a:off x="3241705" y="1078940"/>
            <a:ext cx="16326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de-DE" sz="6000" b="1" dirty="0">
                <a:solidFill>
                  <a:prstClr val="black"/>
                </a:solidFill>
                <a:latin typeface="Calibri" panose="020F0502020204030204"/>
                <a:cs typeface="Arial" charset="0"/>
              </a:rPr>
              <a:t>QPR</a:t>
            </a: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C9F7F18C-CFFD-464D-A582-670EB4BA07D7}"/>
              </a:ext>
            </a:extLst>
          </p:cNvPr>
          <p:cNvSpPr/>
          <p:nvPr/>
        </p:nvSpPr>
        <p:spPr>
          <a:xfrm>
            <a:off x="6476597" y="1850907"/>
            <a:ext cx="3598001" cy="3149128"/>
          </a:xfrm>
          <a:prstGeom prst="ellipse">
            <a:avLst/>
          </a:prstGeom>
          <a:solidFill>
            <a:srgbClr val="FFC000">
              <a:alpha val="70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de-DE" sz="135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DE9E9C76-F124-48B8-807F-541EE37679FA}"/>
              </a:ext>
            </a:extLst>
          </p:cNvPr>
          <p:cNvSpPr txBox="1"/>
          <p:nvPr/>
        </p:nvSpPr>
        <p:spPr>
          <a:xfrm>
            <a:off x="7493860" y="2743164"/>
            <a:ext cx="25828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de-DE" sz="3000" b="1" dirty="0">
                <a:solidFill>
                  <a:prstClr val="black"/>
                </a:solidFill>
                <a:latin typeface="Calibri" panose="020F0502020204030204"/>
                <a:cs typeface="Arial" charset="0"/>
              </a:rPr>
              <a:t>Local</a:t>
            </a:r>
          </a:p>
          <a:p>
            <a:pPr algn="ctr" defTabSz="685800">
              <a:defRPr/>
            </a:pPr>
            <a:r>
              <a:rPr lang="de-DE" sz="3000" b="1" dirty="0">
                <a:solidFill>
                  <a:prstClr val="black"/>
                </a:solidFill>
                <a:latin typeface="Calibri" panose="020F0502020204030204"/>
                <a:cs typeface="Arial" charset="0"/>
              </a:rPr>
              <a:t>Magnetometry</a:t>
            </a: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3920DF8D-1303-4473-AEAB-F4E5AE05C013}"/>
              </a:ext>
            </a:extLst>
          </p:cNvPr>
          <p:cNvSpPr/>
          <p:nvPr/>
        </p:nvSpPr>
        <p:spPr>
          <a:xfrm>
            <a:off x="4407436" y="1721280"/>
            <a:ext cx="3339779" cy="2087116"/>
          </a:xfrm>
          <a:prstGeom prst="ellipse">
            <a:avLst/>
          </a:prstGeom>
          <a:solidFill>
            <a:srgbClr val="FF0000">
              <a:alpha val="70000"/>
            </a:srgbClr>
          </a:solidFill>
          <a:ln w="57150">
            <a:solidFill>
              <a:srgbClr val="F50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de-DE" sz="135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F34439C3-4486-496B-9139-72CF9229AC12}"/>
              </a:ext>
            </a:extLst>
          </p:cNvPr>
          <p:cNvSpPr/>
          <p:nvPr/>
        </p:nvSpPr>
        <p:spPr>
          <a:xfrm>
            <a:off x="2358904" y="3808397"/>
            <a:ext cx="1475450" cy="1194541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de-DE" sz="135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F642180A-29D9-407C-8482-1842DCBF5563}"/>
              </a:ext>
            </a:extLst>
          </p:cNvPr>
          <p:cNvSpPr txBox="1"/>
          <p:nvPr/>
        </p:nvSpPr>
        <p:spPr>
          <a:xfrm>
            <a:off x="2455617" y="3951600"/>
            <a:ext cx="14248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de-DE" sz="5400" b="1" dirty="0">
                <a:solidFill>
                  <a:prstClr val="black"/>
                </a:solidFill>
                <a:latin typeface="Calibri" panose="020F0502020204030204"/>
                <a:cs typeface="Arial" charset="0"/>
              </a:rPr>
              <a:t>RRR</a:t>
            </a: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80BCFA8C-10FE-42FA-8D84-08F17BA4D00C}"/>
              </a:ext>
            </a:extLst>
          </p:cNvPr>
          <p:cNvSpPr/>
          <p:nvPr/>
        </p:nvSpPr>
        <p:spPr>
          <a:xfrm>
            <a:off x="6758312" y="2530837"/>
            <a:ext cx="875897" cy="823671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de-DE" sz="135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53182E62-C0D5-438D-8934-CBC58D6694B9}"/>
              </a:ext>
            </a:extLst>
          </p:cNvPr>
          <p:cNvSpPr txBox="1"/>
          <p:nvPr/>
        </p:nvSpPr>
        <p:spPr>
          <a:xfrm>
            <a:off x="6953169" y="2608955"/>
            <a:ext cx="5187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de-DE" sz="3600" b="1" dirty="0">
                <a:solidFill>
                  <a:prstClr val="black"/>
                </a:solidFill>
                <a:latin typeface="Calibri" panose="020F0502020204030204"/>
                <a:cs typeface="Arial" charset="0"/>
              </a:rPr>
              <a:t>T</a:t>
            </a:r>
            <a:r>
              <a:rPr lang="de-DE" sz="3600" b="1" baseline="-25000" dirty="0">
                <a:solidFill>
                  <a:prstClr val="black"/>
                </a:solidFill>
                <a:latin typeface="Calibri" panose="020F0502020204030204"/>
                <a:cs typeface="Arial" charset="0"/>
              </a:rPr>
              <a:t>c</a:t>
            </a:r>
            <a:endParaRPr lang="de-DE" sz="3600" b="1" dirty="0">
              <a:solidFill>
                <a:prstClr val="black"/>
              </a:solidFill>
              <a:latin typeface="Calibri" panose="020F0502020204030204"/>
              <a:cs typeface="Arial" charset="0"/>
            </a:endParaRP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37C085A4-1077-4928-96E9-930642884601}"/>
              </a:ext>
            </a:extLst>
          </p:cNvPr>
          <p:cNvSpPr/>
          <p:nvPr/>
        </p:nvSpPr>
        <p:spPr>
          <a:xfrm>
            <a:off x="3979398" y="2596015"/>
            <a:ext cx="1677014" cy="1711246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de-DE" sz="135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88283B58-7330-4036-9564-037BF937CF5D}"/>
              </a:ext>
            </a:extLst>
          </p:cNvPr>
          <p:cNvSpPr txBox="1"/>
          <p:nvPr/>
        </p:nvSpPr>
        <p:spPr>
          <a:xfrm>
            <a:off x="4433250" y="2949369"/>
            <a:ext cx="8602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de-DE" sz="5400" b="1" dirty="0">
                <a:solidFill>
                  <a:prstClr val="black"/>
                </a:solidFill>
                <a:latin typeface="Calibri" panose="020F0502020204030204"/>
                <a:cs typeface="Arial" charset="0"/>
              </a:rPr>
              <a:t>R</a:t>
            </a:r>
            <a:r>
              <a:rPr lang="de-DE" sz="5400" b="1" baseline="-25000" dirty="0">
                <a:solidFill>
                  <a:prstClr val="black"/>
                </a:solidFill>
                <a:latin typeface="Calibri" panose="020F0502020204030204"/>
                <a:cs typeface="Arial" charset="0"/>
              </a:rPr>
              <a:t>S</a:t>
            </a:r>
            <a:endParaRPr lang="de-DE" sz="5400" b="1" dirty="0">
              <a:solidFill>
                <a:prstClr val="black"/>
              </a:solidFill>
              <a:latin typeface="Calibri" panose="020F0502020204030204"/>
              <a:cs typeface="Arial" charset="0"/>
            </a:endParaRPr>
          </a:p>
        </p:txBody>
      </p:sp>
      <p:sp>
        <p:nvSpPr>
          <p:cNvPr id="21" name="Ellipse 15">
            <a:extLst>
              <a:ext uri="{FF2B5EF4-FFF2-40B4-BE49-F238E27FC236}">
                <a16:creationId xmlns:a16="http://schemas.microsoft.com/office/drawing/2014/main" id="{9A272310-7845-4113-B636-4F2356A81BF8}"/>
              </a:ext>
            </a:extLst>
          </p:cNvPr>
          <p:cNvSpPr/>
          <p:nvPr/>
        </p:nvSpPr>
        <p:spPr>
          <a:xfrm>
            <a:off x="2253234" y="2200629"/>
            <a:ext cx="1025290" cy="1006937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de-DE" sz="135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0" name="Textfeld 16">
            <a:extLst>
              <a:ext uri="{FF2B5EF4-FFF2-40B4-BE49-F238E27FC236}">
                <a16:creationId xmlns:a16="http://schemas.microsoft.com/office/drawing/2014/main" id="{DE067D3E-E9A5-4648-AD81-42C1D117E25F}"/>
              </a:ext>
            </a:extLst>
          </p:cNvPr>
          <p:cNvSpPr txBox="1"/>
          <p:nvPr/>
        </p:nvSpPr>
        <p:spPr>
          <a:xfrm>
            <a:off x="2408349" y="2334170"/>
            <a:ext cx="7873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de-DE" sz="3600" b="1" dirty="0">
                <a:solidFill>
                  <a:prstClr val="black"/>
                </a:solidFill>
                <a:latin typeface="Calibri" panose="020F0502020204030204"/>
                <a:cs typeface="Arial" charset="0"/>
              </a:rPr>
              <a:t>H</a:t>
            </a:r>
            <a:r>
              <a:rPr lang="de-DE" sz="3600" b="1" baseline="-25000" dirty="0">
                <a:solidFill>
                  <a:prstClr val="black"/>
                </a:solidFill>
                <a:latin typeface="Calibri" panose="020F0502020204030204"/>
                <a:cs typeface="Arial" charset="0"/>
              </a:rPr>
              <a:t>sh</a:t>
            </a:r>
            <a:endParaRPr lang="de-DE" sz="3600" b="1" dirty="0">
              <a:solidFill>
                <a:prstClr val="black"/>
              </a:solidFill>
              <a:latin typeface="Calibri" panose="020F0502020204030204"/>
              <a:cs typeface="Arial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5759001" y="3786876"/>
            <a:ext cx="3469718" cy="2109159"/>
          </a:xfrm>
          <a:prstGeom prst="ellipse">
            <a:avLst/>
          </a:prstGeom>
          <a:solidFill>
            <a:schemeClr val="accent3">
              <a:lumMod val="75000"/>
              <a:alpha val="7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3" name="Ellipse 15">
            <a:extLst>
              <a:ext uri="{FF2B5EF4-FFF2-40B4-BE49-F238E27FC236}">
                <a16:creationId xmlns:a16="http://schemas.microsoft.com/office/drawing/2014/main" id="{9A272310-7845-4113-B636-4F2356A81BF8}"/>
              </a:ext>
            </a:extLst>
          </p:cNvPr>
          <p:cNvSpPr/>
          <p:nvPr/>
        </p:nvSpPr>
        <p:spPr>
          <a:xfrm>
            <a:off x="5875274" y="4348748"/>
            <a:ext cx="1025290" cy="1006937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de-DE" sz="135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2" name="Textfeld 16">
            <a:extLst>
              <a:ext uri="{FF2B5EF4-FFF2-40B4-BE49-F238E27FC236}">
                <a16:creationId xmlns:a16="http://schemas.microsoft.com/office/drawing/2014/main" id="{DE067D3E-E9A5-4648-AD81-42C1D117E25F}"/>
              </a:ext>
            </a:extLst>
          </p:cNvPr>
          <p:cNvSpPr txBox="1"/>
          <p:nvPr/>
        </p:nvSpPr>
        <p:spPr>
          <a:xfrm>
            <a:off x="6204102" y="4540592"/>
            <a:ext cx="4264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l-GR" sz="3600" b="1" dirty="0">
                <a:solidFill>
                  <a:prstClr val="black"/>
                </a:solidFill>
                <a:latin typeface="Calibri" panose="020F0502020204030204"/>
                <a:cs typeface="Arial" charset="0"/>
              </a:rPr>
              <a:t>λ</a:t>
            </a:r>
            <a:endParaRPr lang="de-DE" sz="3600" b="1" dirty="0">
              <a:solidFill>
                <a:prstClr val="black"/>
              </a:solidFill>
              <a:latin typeface="Calibri" panose="020F0502020204030204"/>
              <a:cs typeface="Arial" charset="0"/>
            </a:endParaRPr>
          </a:p>
        </p:txBody>
      </p:sp>
      <p:sp>
        <p:nvSpPr>
          <p:cNvPr id="24" name="Textfeld 10">
            <a:extLst>
              <a:ext uri="{FF2B5EF4-FFF2-40B4-BE49-F238E27FC236}">
                <a16:creationId xmlns:a16="http://schemas.microsoft.com/office/drawing/2014/main" id="{F642180A-29D9-407C-8482-1842DCBF5563}"/>
              </a:ext>
            </a:extLst>
          </p:cNvPr>
          <p:cNvSpPr txBox="1"/>
          <p:nvPr/>
        </p:nvSpPr>
        <p:spPr>
          <a:xfrm>
            <a:off x="6899663" y="4956693"/>
            <a:ext cx="13260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de-DE" sz="5400" b="1" dirty="0">
                <a:solidFill>
                  <a:prstClr val="black"/>
                </a:solidFill>
                <a:latin typeface="Calibri" panose="020F0502020204030204"/>
                <a:cs typeface="Arial" charset="0"/>
              </a:rPr>
              <a:t>µSR</a:t>
            </a: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7923C2F5-610D-4957-838D-66E00D9FF630}"/>
              </a:ext>
            </a:extLst>
          </p:cNvPr>
          <p:cNvSpPr/>
          <p:nvPr/>
        </p:nvSpPr>
        <p:spPr>
          <a:xfrm>
            <a:off x="8116965" y="4166431"/>
            <a:ext cx="885220" cy="773710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de-DE" sz="135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6CF94995-DE4C-4EFB-8BB5-57F024F31D64}"/>
              </a:ext>
            </a:extLst>
          </p:cNvPr>
          <p:cNvSpPr txBox="1"/>
          <p:nvPr/>
        </p:nvSpPr>
        <p:spPr>
          <a:xfrm>
            <a:off x="8237938" y="4218208"/>
            <a:ext cx="7767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de-DE" sz="3600" b="1" dirty="0">
                <a:solidFill>
                  <a:prstClr val="black"/>
                </a:solidFill>
                <a:latin typeface="Calibri" panose="020F0502020204030204"/>
                <a:cs typeface="Arial" charset="0"/>
              </a:rPr>
              <a:t>H</a:t>
            </a:r>
            <a:r>
              <a:rPr lang="de-DE" sz="3600" b="1" baseline="-25000" dirty="0">
                <a:solidFill>
                  <a:prstClr val="black"/>
                </a:solidFill>
                <a:latin typeface="Calibri" panose="020F0502020204030204"/>
                <a:cs typeface="Arial" charset="0"/>
              </a:rPr>
              <a:t>c1</a:t>
            </a:r>
            <a:endParaRPr lang="de-DE" sz="3600" b="1" dirty="0">
              <a:solidFill>
                <a:prstClr val="black"/>
              </a:solidFill>
              <a:latin typeface="Calibri" panose="020F0502020204030204"/>
              <a:cs typeface="Arial" charset="0"/>
            </a:endParaRPr>
          </a:p>
        </p:txBody>
      </p:sp>
      <p:sp>
        <p:nvSpPr>
          <p:cNvPr id="25" name="Textfeld 6">
            <a:extLst>
              <a:ext uri="{FF2B5EF4-FFF2-40B4-BE49-F238E27FC236}">
                <a16:creationId xmlns:a16="http://schemas.microsoft.com/office/drawing/2014/main" id="{DE9E9C76-F124-48B8-807F-541EE37679FA}"/>
              </a:ext>
            </a:extLst>
          </p:cNvPr>
          <p:cNvSpPr txBox="1"/>
          <p:nvPr/>
        </p:nvSpPr>
        <p:spPr>
          <a:xfrm>
            <a:off x="8924281" y="4933618"/>
            <a:ext cx="11503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685800">
              <a:defRPr/>
            </a:pPr>
            <a:r>
              <a:rPr lang="de-DE" sz="3000" b="1" dirty="0">
                <a:solidFill>
                  <a:prstClr val="black"/>
                </a:solidFill>
                <a:latin typeface="Calibri" panose="020F0502020204030204"/>
                <a:cs typeface="Arial" charset="0"/>
              </a:rPr>
              <a:t>VSM</a:t>
            </a:r>
          </a:p>
          <a:p>
            <a:pPr algn="r" defTabSz="685800">
              <a:defRPr/>
            </a:pPr>
            <a:r>
              <a:rPr lang="de-DE" sz="3000" b="1" dirty="0">
                <a:solidFill>
                  <a:prstClr val="black"/>
                </a:solidFill>
                <a:latin typeface="Calibri" panose="020F0502020204030204"/>
                <a:cs typeface="Arial" charset="0"/>
              </a:rPr>
              <a:t>PPMS</a:t>
            </a:r>
          </a:p>
        </p:txBody>
      </p:sp>
      <p:sp>
        <p:nvSpPr>
          <p:cNvPr id="27" name="Ellipse 13">
            <a:extLst>
              <a:ext uri="{FF2B5EF4-FFF2-40B4-BE49-F238E27FC236}">
                <a16:creationId xmlns:a16="http://schemas.microsoft.com/office/drawing/2014/main" id="{7923C2F5-610D-4957-838D-66E00D9FF630}"/>
              </a:ext>
            </a:extLst>
          </p:cNvPr>
          <p:cNvSpPr/>
          <p:nvPr/>
        </p:nvSpPr>
        <p:spPr>
          <a:xfrm>
            <a:off x="9629943" y="4280676"/>
            <a:ext cx="885220" cy="773710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de-DE" sz="135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6" name="Textfeld 14">
            <a:extLst>
              <a:ext uri="{FF2B5EF4-FFF2-40B4-BE49-F238E27FC236}">
                <a16:creationId xmlns:a16="http://schemas.microsoft.com/office/drawing/2014/main" id="{6CF94995-DE4C-4EFB-8BB5-57F024F31D64}"/>
              </a:ext>
            </a:extLst>
          </p:cNvPr>
          <p:cNvSpPr txBox="1"/>
          <p:nvPr/>
        </p:nvSpPr>
        <p:spPr>
          <a:xfrm>
            <a:off x="9702681" y="4317553"/>
            <a:ext cx="7767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de-DE" sz="3600" b="1" dirty="0">
                <a:solidFill>
                  <a:prstClr val="black"/>
                </a:solidFill>
                <a:latin typeface="Calibri" panose="020F0502020204030204"/>
                <a:cs typeface="Arial" charset="0"/>
              </a:rPr>
              <a:t>H</a:t>
            </a:r>
            <a:r>
              <a:rPr lang="de-DE" sz="3600" b="1" baseline="-25000" dirty="0">
                <a:solidFill>
                  <a:prstClr val="black"/>
                </a:solidFill>
                <a:latin typeface="Calibri" panose="020F0502020204030204"/>
                <a:cs typeface="Arial" charset="0"/>
              </a:rPr>
              <a:t>c2</a:t>
            </a:r>
            <a:endParaRPr lang="de-DE" sz="3600" b="1" dirty="0">
              <a:solidFill>
                <a:prstClr val="black"/>
              </a:solidFill>
              <a:latin typeface="Calibri" panose="020F0502020204030204"/>
              <a:cs typeface="Arial" charset="0"/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A89FF9F3-8A09-47A0-B07B-986FB895183A}"/>
              </a:ext>
            </a:extLst>
          </p:cNvPr>
          <p:cNvSpPr txBox="1"/>
          <p:nvPr/>
        </p:nvSpPr>
        <p:spPr>
          <a:xfrm>
            <a:off x="4885664" y="1941754"/>
            <a:ext cx="220779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de-DE" sz="4500" b="1" dirty="0" err="1">
                <a:latin typeface="Calibri" panose="020F0502020204030204"/>
                <a:cs typeface="Arial" charset="0"/>
              </a:rPr>
              <a:t>RaSTA</a:t>
            </a:r>
            <a:endParaRPr lang="de-DE" sz="4500" b="1" dirty="0">
              <a:latin typeface="Calibri" panose="020F0502020204030204"/>
              <a:cs typeface="Arial" charset="0"/>
            </a:endParaRPr>
          </a:p>
        </p:txBody>
      </p:sp>
      <p:sp>
        <p:nvSpPr>
          <p:cNvPr id="37" name="Textplatzhalter 36">
            <a:extLst>
              <a:ext uri="{FF2B5EF4-FFF2-40B4-BE49-F238E27FC236}">
                <a16:creationId xmlns:a16="http://schemas.microsoft.com/office/drawing/2014/main" id="{F5A077C0-8E1E-D387-EC80-CFF014A3432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077A447-8F22-4FDE-8644-2B54E2B71273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>
                <a:solidFill>
                  <a:prstClr val="white"/>
                </a:solidFill>
                <a:latin typeface="Arial" charset="0"/>
                <a:cs typeface="Arial" charset="0"/>
              </a:rPr>
              <a:t>S. Keckert, thin films '22</a:t>
            </a:r>
            <a:endParaRPr lang="de-DE" dirty="0">
              <a:solidFill>
                <a:prstClr val="white"/>
              </a:solidFill>
              <a:latin typeface="Arial" charset="0"/>
              <a:cs typeface="Arial" charset="0"/>
            </a:endParaRPr>
          </a:p>
        </p:txBody>
      </p:sp>
      <p:sp>
        <p:nvSpPr>
          <p:cNvPr id="40" name="Titel 44">
            <a:extLst>
              <a:ext uri="{FF2B5EF4-FFF2-40B4-BE49-F238E27FC236}">
                <a16:creationId xmlns:a16="http://schemas.microsoft.com/office/drawing/2014/main" id="{A007E279-43FC-72AD-DB23-DF26611BEC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6925" y="229509"/>
            <a:ext cx="5518150" cy="446087"/>
          </a:xfrm>
        </p:spPr>
        <p:txBody>
          <a:bodyPr/>
          <a:lstStyle/>
          <a:p>
            <a:r>
              <a:rPr lang="de-DE" sz="2800" cap="none" dirty="0"/>
              <a:t>SRF sample </a:t>
            </a:r>
            <a:r>
              <a:rPr lang="de-DE" sz="2800" cap="none" dirty="0" err="1"/>
              <a:t>testing</a:t>
            </a:r>
            <a:r>
              <a:rPr lang="de-DE" sz="2800" cap="none" dirty="0"/>
              <a:t>: Next </a:t>
            </a:r>
            <a:r>
              <a:rPr lang="de-DE" sz="2800" cap="none" dirty="0" err="1"/>
              <a:t>step</a:t>
            </a:r>
            <a:endParaRPr lang="de-DE" sz="2800" cap="none" dirty="0"/>
          </a:p>
        </p:txBody>
      </p:sp>
      <p:sp>
        <p:nvSpPr>
          <p:cNvPr id="41" name="Textplatzhalter 3">
            <a:extLst>
              <a:ext uri="{FF2B5EF4-FFF2-40B4-BE49-F238E27FC236}">
                <a16:creationId xmlns:a16="http://schemas.microsoft.com/office/drawing/2014/main" id="{13D371AF-2DCD-616B-5EC7-27D3E5E19289}"/>
              </a:ext>
            </a:extLst>
          </p:cNvPr>
          <p:cNvSpPr txBox="1">
            <a:spLocks/>
          </p:cNvSpPr>
          <p:nvPr/>
        </p:nvSpPr>
        <p:spPr>
          <a:xfrm>
            <a:off x="1519146" y="6122387"/>
            <a:ext cx="4356128" cy="39133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400" b="1" i="0" kern="1200">
                <a:solidFill>
                  <a:schemeClr val="accent3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Wingdings" panose="05000000000000000000" pitchFamily="2" charset="2"/>
              <a:buChar char="à"/>
            </a:pPr>
            <a:r>
              <a:rPr lang="de-DE" sz="2000" b="0" dirty="0">
                <a:latin typeface="Source Sans Pro SemiBold" panose="020B0603030403020204" pitchFamily="34" charset="0"/>
                <a:sym typeface="Wingdings" panose="05000000000000000000" pitchFamily="2" charset="2"/>
              </a:rPr>
              <a:t>Upgrade R</a:t>
            </a:r>
            <a:r>
              <a:rPr lang="de-DE" sz="2000" b="0" baseline="-25000" dirty="0">
                <a:latin typeface="Source Sans Pro SemiBold" panose="020B0603030403020204" pitchFamily="34" charset="0"/>
                <a:sym typeface="Wingdings" panose="05000000000000000000" pitchFamily="2" charset="2"/>
              </a:rPr>
              <a:t>S</a:t>
            </a:r>
            <a:r>
              <a:rPr lang="de-DE" sz="2000" b="0" dirty="0">
                <a:latin typeface="Source Sans Pro SemiBold" panose="020B0603030403020204" pitchFamily="34" charset="0"/>
                <a:sym typeface="Wingdings" panose="05000000000000000000" pitchFamily="2" charset="2"/>
              </a:rPr>
              <a:t> </a:t>
            </a:r>
            <a:r>
              <a:rPr lang="de-DE" sz="2000" b="0" dirty="0" err="1">
                <a:latin typeface="Source Sans Pro SemiBold" panose="020B0603030403020204" pitchFamily="34" charset="0"/>
                <a:sym typeface="Wingdings" panose="05000000000000000000" pitchFamily="2" charset="2"/>
              </a:rPr>
              <a:t>test</a:t>
            </a:r>
            <a:r>
              <a:rPr lang="de-DE" sz="2000" b="0" dirty="0">
                <a:latin typeface="Source Sans Pro SemiBold" panose="020B0603030403020204" pitchFamily="34" charset="0"/>
                <a:sym typeface="Wingdings" panose="05000000000000000000" pitchFamily="2" charset="2"/>
              </a:rPr>
              <a:t> </a:t>
            </a:r>
            <a:r>
              <a:rPr lang="de-DE" sz="2000" b="0" dirty="0" err="1">
                <a:latin typeface="Source Sans Pro SemiBold" panose="020B0603030403020204" pitchFamily="34" charset="0"/>
                <a:sym typeface="Wingdings" panose="05000000000000000000" pitchFamily="2" charset="2"/>
              </a:rPr>
              <a:t>capabilities</a:t>
            </a:r>
            <a:endParaRPr lang="de-DE" sz="2000" b="0" dirty="0">
              <a:latin typeface="Source Sans Pro SemiBold" panose="020B0603030403020204" pitchFamily="34" charset="0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040262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4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A31AAFF0-15A7-762A-BEF2-E895D4C9E9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5825" y="222710"/>
            <a:ext cx="5340350" cy="446087"/>
          </a:xfrm>
        </p:spPr>
        <p:txBody>
          <a:bodyPr/>
          <a:lstStyle/>
          <a:p>
            <a:pPr algn="ctr"/>
            <a:r>
              <a:rPr lang="de-DE" sz="2800" dirty="0"/>
              <a:t>All-in-</a:t>
            </a:r>
            <a:r>
              <a:rPr lang="de-DE" sz="2800" dirty="0" err="1"/>
              <a:t>two</a:t>
            </a:r>
            <a:r>
              <a:rPr lang="de-DE" sz="2800" dirty="0"/>
              <a:t> </a:t>
            </a:r>
            <a:r>
              <a:rPr lang="de-DE" sz="2800" dirty="0" err="1"/>
              <a:t>devices</a:t>
            </a:r>
            <a:endParaRPr lang="de-DE" sz="2800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FE4A46D6-1D53-39CF-EE88-AFDF8E4FE55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8EFC847A-A0A7-7BA9-1F63-9D88E6529388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S. Keckert, thin films '22</a:t>
            </a:r>
            <a:endParaRPr lang="en-US" dirty="0"/>
          </a:p>
        </p:txBody>
      </p:sp>
      <p:sp>
        <p:nvSpPr>
          <p:cNvPr id="9" name="Titel 3">
            <a:extLst>
              <a:ext uri="{FF2B5EF4-FFF2-40B4-BE49-F238E27FC236}">
                <a16:creationId xmlns:a16="http://schemas.microsoft.com/office/drawing/2014/main" id="{59BF839B-A78C-1DC8-7529-8693A63CD8E1}"/>
              </a:ext>
            </a:extLst>
          </p:cNvPr>
          <p:cNvSpPr txBox="1">
            <a:spLocks/>
          </p:cNvSpPr>
          <p:nvPr/>
        </p:nvSpPr>
        <p:spPr>
          <a:xfrm>
            <a:off x="1626062" y="848020"/>
            <a:ext cx="5340350" cy="446087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 cap="all" baseline="0">
                <a:solidFill>
                  <a:schemeClr val="tx2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de-DE" cap="none" dirty="0"/>
              <a:t>Quadrupole Resonator</a:t>
            </a:r>
          </a:p>
        </p:txBody>
      </p:sp>
      <p:sp>
        <p:nvSpPr>
          <p:cNvPr id="10" name="Titel 3">
            <a:extLst>
              <a:ext uri="{FF2B5EF4-FFF2-40B4-BE49-F238E27FC236}">
                <a16:creationId xmlns:a16="http://schemas.microsoft.com/office/drawing/2014/main" id="{1B0D73D9-4366-EB3E-27FB-23078C80D815}"/>
              </a:ext>
            </a:extLst>
          </p:cNvPr>
          <p:cNvSpPr txBox="1">
            <a:spLocks/>
          </p:cNvSpPr>
          <p:nvPr/>
        </p:nvSpPr>
        <p:spPr>
          <a:xfrm>
            <a:off x="1626062" y="3496701"/>
            <a:ext cx="7324649" cy="446087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 cap="all" baseline="0">
                <a:solidFill>
                  <a:schemeClr val="tx2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de-DE" cap="none" dirty="0" err="1"/>
              <a:t>RaSTA</a:t>
            </a:r>
            <a:r>
              <a:rPr lang="de-DE" cap="none" dirty="0"/>
              <a:t> – Rapid </a:t>
            </a:r>
            <a:r>
              <a:rPr lang="de-DE" cap="none" dirty="0" err="1"/>
              <a:t>Superconducting</a:t>
            </a:r>
            <a:r>
              <a:rPr lang="de-DE" cap="none" dirty="0"/>
              <a:t> Test </a:t>
            </a:r>
            <a:r>
              <a:rPr lang="de-DE" cap="none" dirty="0" err="1"/>
              <a:t>Apparatus</a:t>
            </a:r>
            <a:endParaRPr lang="de-DE" cap="none" dirty="0"/>
          </a:p>
        </p:txBody>
      </p:sp>
      <p:graphicFrame>
        <p:nvGraphicFramePr>
          <p:cNvPr id="11" name="Table 11">
            <a:extLst>
              <a:ext uri="{FF2B5EF4-FFF2-40B4-BE49-F238E27FC236}">
                <a16:creationId xmlns:a16="http://schemas.microsoft.com/office/drawing/2014/main" id="{C7D5DBAA-1A07-7F40-1349-CE4E8B094D5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7033473"/>
              </p:ext>
            </p:extLst>
          </p:nvPr>
        </p:nvGraphicFramePr>
        <p:xfrm>
          <a:off x="2294470" y="1400896"/>
          <a:ext cx="3480190" cy="1737360"/>
        </p:xfrm>
        <a:graphic>
          <a:graphicData uri="http://schemas.openxmlformats.org/drawingml/2006/table">
            <a:tbl>
              <a:tblPr bandRow="1">
                <a:tableStyleId>{F5AB1C69-6EDB-4FF4-983F-18BD219EF322}</a:tableStyleId>
              </a:tblPr>
              <a:tblGrid>
                <a:gridCol w="3480190">
                  <a:extLst>
                    <a:ext uri="{9D8B030D-6E8A-4147-A177-3AD203B41FA5}">
                      <a16:colId xmlns:a16="http://schemas.microsoft.com/office/drawing/2014/main" val="2604158244"/>
                    </a:ext>
                  </a:extLst>
                </a:gridCol>
              </a:tblGrid>
              <a:tr h="226997">
                <a:tc>
                  <a:txBody>
                    <a:bodyPr/>
                    <a:lstStyle/>
                    <a:p>
                      <a:r>
                        <a:rPr lang="en-US" dirty="0"/>
                        <a:t>High quality measurements (resolution, accuracy, precision)</a:t>
                      </a:r>
                    </a:p>
                  </a:txBody>
                  <a:tcPr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3112349"/>
                  </a:ext>
                </a:extLst>
              </a:tr>
              <a:tr h="226997">
                <a:tc>
                  <a:txBody>
                    <a:bodyPr/>
                    <a:lstStyle/>
                    <a:p>
                      <a:r>
                        <a:rPr lang="en-US" dirty="0"/>
                        <a:t>R</a:t>
                      </a:r>
                      <a:r>
                        <a:rPr lang="en-US" baseline="-25000" dirty="0"/>
                        <a:t>S</a:t>
                      </a:r>
                      <a:r>
                        <a:rPr lang="en-US" baseline="0" dirty="0"/>
                        <a:t>(T, B</a:t>
                      </a:r>
                      <a:r>
                        <a:rPr lang="en-US" baseline="-25000" dirty="0"/>
                        <a:t>RF</a:t>
                      </a:r>
                      <a:r>
                        <a:rPr lang="en-US" baseline="0" dirty="0"/>
                        <a:t>, f) and </a:t>
                      </a:r>
                      <a:r>
                        <a:rPr lang="en-US" baseline="0" dirty="0" err="1"/>
                        <a:t>R</a:t>
                      </a:r>
                      <a:r>
                        <a:rPr lang="en-US" baseline="-25000" dirty="0" err="1"/>
                        <a:t>res</a:t>
                      </a:r>
                      <a:endParaRPr lang="en-US" dirty="0"/>
                    </a:p>
                  </a:txBody>
                  <a:tcPr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6248237"/>
                  </a:ext>
                </a:extLst>
              </a:tr>
              <a:tr h="226997">
                <a:tc>
                  <a:txBody>
                    <a:bodyPr/>
                    <a:lstStyle/>
                    <a:p>
                      <a:r>
                        <a:rPr lang="en-US" dirty="0"/>
                        <a:t>RF quench field</a:t>
                      </a:r>
                    </a:p>
                  </a:txBody>
                  <a:tcPr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6929347"/>
                  </a:ext>
                </a:extLst>
              </a:tr>
              <a:tr h="226997">
                <a:tc>
                  <a:txBody>
                    <a:bodyPr/>
                    <a:lstStyle/>
                    <a:p>
                      <a:r>
                        <a:rPr lang="en-US" dirty="0"/>
                        <a:t>Penetration depth, RRR</a:t>
                      </a:r>
                    </a:p>
                  </a:txBody>
                  <a:tcPr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4497558"/>
                  </a:ext>
                </a:extLst>
              </a:tr>
            </a:tbl>
          </a:graphicData>
        </a:graphic>
      </p:graphicFrame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271C6FA2-4834-F348-85E0-38E89F02F4A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8694913"/>
              </p:ext>
            </p:extLst>
          </p:nvPr>
        </p:nvGraphicFramePr>
        <p:xfrm>
          <a:off x="2294470" y="4057576"/>
          <a:ext cx="3480190" cy="1463040"/>
        </p:xfrm>
        <a:graphic>
          <a:graphicData uri="http://schemas.openxmlformats.org/drawingml/2006/table">
            <a:tbl>
              <a:tblPr bandRow="1">
                <a:tableStyleId>{F5AB1C69-6EDB-4FF4-983F-18BD219EF322}</a:tableStyleId>
              </a:tblPr>
              <a:tblGrid>
                <a:gridCol w="3480190">
                  <a:extLst>
                    <a:ext uri="{9D8B030D-6E8A-4147-A177-3AD203B41FA5}">
                      <a16:colId xmlns:a16="http://schemas.microsoft.com/office/drawing/2014/main" val="2604158244"/>
                    </a:ext>
                  </a:extLst>
                </a:gridCol>
              </a:tblGrid>
              <a:tr h="226997">
                <a:tc>
                  <a:txBody>
                    <a:bodyPr/>
                    <a:lstStyle/>
                    <a:p>
                      <a:r>
                        <a:rPr lang="en-US" dirty="0"/>
                        <a:t>Several samples per week</a:t>
                      </a:r>
                    </a:p>
                  </a:txBody>
                  <a:tcPr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324301"/>
                  </a:ext>
                </a:extLst>
              </a:tr>
              <a:tr h="22699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aseline="0" dirty="0"/>
                        <a:t>R</a:t>
                      </a:r>
                      <a:r>
                        <a:rPr lang="en-US" baseline="-25000" dirty="0"/>
                        <a:t>S</a:t>
                      </a:r>
                      <a:r>
                        <a:rPr lang="en-US" baseline="0" dirty="0"/>
                        <a:t>(T) and </a:t>
                      </a:r>
                      <a:r>
                        <a:rPr lang="en-US" baseline="0" dirty="0" err="1"/>
                        <a:t>R</a:t>
                      </a:r>
                      <a:r>
                        <a:rPr lang="en-US" baseline="-25000" dirty="0" err="1"/>
                        <a:t>res</a:t>
                      </a:r>
                      <a:endParaRPr lang="en-US" dirty="0"/>
                    </a:p>
                  </a:txBody>
                  <a:tcPr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9464290"/>
                  </a:ext>
                </a:extLst>
              </a:tr>
              <a:tr h="226997">
                <a:tc>
                  <a:txBody>
                    <a:bodyPr/>
                    <a:lstStyle/>
                    <a:p>
                      <a:r>
                        <a:rPr lang="en-US" dirty="0"/>
                        <a:t>No radiation protection</a:t>
                      </a:r>
                    </a:p>
                  </a:txBody>
                  <a:tcPr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0323488"/>
                  </a:ext>
                </a:extLst>
              </a:tr>
              <a:tr h="226997">
                <a:tc>
                  <a:txBody>
                    <a:bodyPr/>
                    <a:lstStyle/>
                    <a:p>
                      <a:r>
                        <a:rPr lang="en-US" dirty="0"/>
                        <a:t>No cleanroom</a:t>
                      </a:r>
                    </a:p>
                  </a:txBody>
                  <a:tcPr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4497558"/>
                  </a:ext>
                </a:extLst>
              </a:tr>
            </a:tbl>
          </a:graphicData>
        </a:graphic>
      </p:graphicFrame>
      <p:graphicFrame>
        <p:nvGraphicFramePr>
          <p:cNvPr id="13" name="Table 11">
            <a:extLst>
              <a:ext uri="{FF2B5EF4-FFF2-40B4-BE49-F238E27FC236}">
                <a16:creationId xmlns:a16="http://schemas.microsoft.com/office/drawing/2014/main" id="{7B858DB3-51AE-D8AB-9AF5-B2037CEEB14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9310075"/>
              </p:ext>
            </p:extLst>
          </p:nvPr>
        </p:nvGraphicFramePr>
        <p:xfrm>
          <a:off x="6312024" y="1400896"/>
          <a:ext cx="3911734" cy="1737360"/>
        </p:xfrm>
        <a:graphic>
          <a:graphicData uri="http://schemas.openxmlformats.org/drawingml/2006/table">
            <a:tbl>
              <a:tblPr bandRow="1">
                <a:tableStyleId>{F5AB1C69-6EDB-4FF4-983F-18BD219EF322}</a:tableStyleId>
              </a:tblPr>
              <a:tblGrid>
                <a:gridCol w="3911734">
                  <a:extLst>
                    <a:ext uri="{9D8B030D-6E8A-4147-A177-3AD203B41FA5}">
                      <a16:colId xmlns:a16="http://schemas.microsoft.com/office/drawing/2014/main" val="2604158244"/>
                    </a:ext>
                  </a:extLst>
                </a:gridCol>
              </a:tblGrid>
              <a:tr h="226997">
                <a:tc>
                  <a:txBody>
                    <a:bodyPr/>
                    <a:lstStyle/>
                    <a:p>
                      <a:r>
                        <a:rPr lang="en-US" dirty="0"/>
                        <a:t>Long turn-around: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dirty="0"/>
                        <a:t>1 week preparation and 1+ week testing</a:t>
                      </a:r>
                    </a:p>
                  </a:txBody>
                  <a:tcPr>
                    <a:solidFill>
                      <a:srgbClr val="CE767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0323488"/>
                  </a:ext>
                </a:extLst>
              </a:tr>
              <a:tr h="226997">
                <a:tc>
                  <a:txBody>
                    <a:bodyPr/>
                    <a:lstStyle/>
                    <a:p>
                      <a:r>
                        <a:rPr lang="en-US" dirty="0"/>
                        <a:t>Radiation protection (bunker, interlock)</a:t>
                      </a:r>
                    </a:p>
                  </a:txBody>
                  <a:tcPr>
                    <a:solidFill>
                      <a:srgbClr val="CE767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3112349"/>
                  </a:ext>
                </a:extLst>
              </a:tr>
              <a:tr h="226997">
                <a:tc>
                  <a:txBody>
                    <a:bodyPr/>
                    <a:lstStyle/>
                    <a:p>
                      <a:r>
                        <a:rPr lang="en-US" dirty="0"/>
                        <a:t>Cleanroom environment</a:t>
                      </a:r>
                    </a:p>
                  </a:txBody>
                  <a:tcPr>
                    <a:solidFill>
                      <a:srgbClr val="CE767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6248237"/>
                  </a:ext>
                </a:extLst>
              </a:tr>
              <a:tr h="226997">
                <a:tc>
                  <a:txBody>
                    <a:bodyPr/>
                    <a:lstStyle/>
                    <a:p>
                      <a:r>
                        <a:rPr lang="en-US" dirty="0"/>
                        <a:t>Complex </a:t>
                      </a:r>
                      <a:r>
                        <a:rPr lang="en-US" dirty="0" err="1"/>
                        <a:t>cryo</a:t>
                      </a:r>
                      <a:r>
                        <a:rPr lang="en-US" dirty="0"/>
                        <a:t> plant, shared test stand</a:t>
                      </a:r>
                    </a:p>
                  </a:txBody>
                  <a:tcPr>
                    <a:solidFill>
                      <a:srgbClr val="CE767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171176"/>
                  </a:ext>
                </a:extLst>
              </a:tr>
            </a:tbl>
          </a:graphicData>
        </a:graphic>
      </p:graphicFrame>
      <p:graphicFrame>
        <p:nvGraphicFramePr>
          <p:cNvPr id="14" name="Table 11">
            <a:extLst>
              <a:ext uri="{FF2B5EF4-FFF2-40B4-BE49-F238E27FC236}">
                <a16:creationId xmlns:a16="http://schemas.microsoft.com/office/drawing/2014/main" id="{B5374F11-6D4F-24FA-061F-561C70AC335F}"/>
              </a:ext>
            </a:extLst>
          </p:cNvPr>
          <p:cNvGraphicFramePr>
            <a:graphicFrameLocks noGrp="1"/>
          </p:cNvGraphicFramePr>
          <p:nvPr/>
        </p:nvGraphicFramePr>
        <p:xfrm>
          <a:off x="6312024" y="4057576"/>
          <a:ext cx="3911734" cy="1463040"/>
        </p:xfrm>
        <a:graphic>
          <a:graphicData uri="http://schemas.openxmlformats.org/drawingml/2006/table">
            <a:tbl>
              <a:tblPr bandRow="1">
                <a:tableStyleId>{F5AB1C69-6EDB-4FF4-983F-18BD219EF322}</a:tableStyleId>
              </a:tblPr>
              <a:tblGrid>
                <a:gridCol w="3911734">
                  <a:extLst>
                    <a:ext uri="{9D8B030D-6E8A-4147-A177-3AD203B41FA5}">
                      <a16:colId xmlns:a16="http://schemas.microsoft.com/office/drawing/2014/main" val="2604158244"/>
                    </a:ext>
                  </a:extLst>
                </a:gridCol>
              </a:tblGrid>
              <a:tr h="226997">
                <a:tc>
                  <a:txBody>
                    <a:bodyPr/>
                    <a:lstStyle/>
                    <a:p>
                      <a:r>
                        <a:rPr lang="en-US" dirty="0"/>
                        <a:t>Low RF field only</a:t>
                      </a:r>
                    </a:p>
                  </a:txBody>
                  <a:tcPr>
                    <a:solidFill>
                      <a:srgbClr val="CE767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0323488"/>
                  </a:ext>
                </a:extLst>
              </a:tr>
              <a:tr h="226997">
                <a:tc>
                  <a:txBody>
                    <a:bodyPr/>
                    <a:lstStyle/>
                    <a:p>
                      <a:r>
                        <a:rPr lang="en-US" dirty="0"/>
                        <a:t>Single, higher frequency only</a:t>
                      </a:r>
                    </a:p>
                  </a:txBody>
                  <a:tcPr>
                    <a:solidFill>
                      <a:srgbClr val="CE767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7487804"/>
                  </a:ext>
                </a:extLst>
              </a:tr>
              <a:tr h="226997">
                <a:tc>
                  <a:txBody>
                    <a:bodyPr/>
                    <a:lstStyle/>
                    <a:p>
                      <a:r>
                        <a:rPr lang="en-US" dirty="0"/>
                        <a:t>Less resolution and accuracy</a:t>
                      </a:r>
                    </a:p>
                  </a:txBody>
                  <a:tcPr>
                    <a:solidFill>
                      <a:srgbClr val="CE767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3112349"/>
                  </a:ext>
                </a:extLst>
              </a:tr>
              <a:tr h="226997">
                <a:tc>
                  <a:txBody>
                    <a:bodyPr/>
                    <a:lstStyle/>
                    <a:p>
                      <a:r>
                        <a:rPr lang="en-US" dirty="0"/>
                        <a:t>Shared test stand, </a:t>
                      </a:r>
                      <a:r>
                        <a:rPr lang="en-US" dirty="0" err="1"/>
                        <a:t>LHe</a:t>
                      </a:r>
                      <a:r>
                        <a:rPr lang="en-US" dirty="0"/>
                        <a:t> still required</a:t>
                      </a:r>
                    </a:p>
                  </a:txBody>
                  <a:tcPr>
                    <a:solidFill>
                      <a:srgbClr val="CE767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4205639"/>
                  </a:ext>
                </a:extLst>
              </a:tr>
            </a:tbl>
          </a:graphicData>
        </a:graphic>
      </p:graphicFrame>
      <p:sp>
        <p:nvSpPr>
          <p:cNvPr id="15" name="Rectangle: Rounded Corners 4">
            <a:extLst>
              <a:ext uri="{FF2B5EF4-FFF2-40B4-BE49-F238E27FC236}">
                <a16:creationId xmlns:a16="http://schemas.microsoft.com/office/drawing/2014/main" id="{7A016B73-A15B-C116-26D9-643FEC53384B}"/>
              </a:ext>
            </a:extLst>
          </p:cNvPr>
          <p:cNvSpPr/>
          <p:nvPr/>
        </p:nvSpPr>
        <p:spPr>
          <a:xfrm>
            <a:off x="6149591" y="1400897"/>
            <a:ext cx="4295385" cy="659951"/>
          </a:xfrm>
          <a:prstGeom prst="roundRect">
            <a:avLst>
              <a:gd name="adj" fmla="val 50000"/>
            </a:avLst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Arrow: Down 7">
            <a:extLst>
              <a:ext uri="{FF2B5EF4-FFF2-40B4-BE49-F238E27FC236}">
                <a16:creationId xmlns:a16="http://schemas.microsoft.com/office/drawing/2014/main" id="{F0F3C5AB-5DBB-3425-2CF2-227B2A4D0F90}"/>
              </a:ext>
            </a:extLst>
          </p:cNvPr>
          <p:cNvSpPr/>
          <p:nvPr/>
        </p:nvSpPr>
        <p:spPr>
          <a:xfrm rot="2336730">
            <a:off x="5394140" y="1892204"/>
            <a:ext cx="216024" cy="1896962"/>
          </a:xfrm>
          <a:prstGeom prst="downArrow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Rectangle: Rounded Corners 15">
            <a:extLst>
              <a:ext uri="{FF2B5EF4-FFF2-40B4-BE49-F238E27FC236}">
                <a16:creationId xmlns:a16="http://schemas.microsoft.com/office/drawing/2014/main" id="{FE08F7AF-8C08-33FA-F30C-AEB8673612DB}"/>
              </a:ext>
            </a:extLst>
          </p:cNvPr>
          <p:cNvSpPr/>
          <p:nvPr/>
        </p:nvSpPr>
        <p:spPr>
          <a:xfrm>
            <a:off x="2207568" y="4057576"/>
            <a:ext cx="2736304" cy="379536"/>
          </a:xfrm>
          <a:prstGeom prst="roundRect">
            <a:avLst>
              <a:gd name="adj" fmla="val 50000"/>
            </a:avLst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extplatzhalter 3">
            <a:extLst>
              <a:ext uri="{FF2B5EF4-FFF2-40B4-BE49-F238E27FC236}">
                <a16:creationId xmlns:a16="http://schemas.microsoft.com/office/drawing/2014/main" id="{BC50D4F1-877C-6D4C-B429-461F4E2C15AE}"/>
              </a:ext>
            </a:extLst>
          </p:cNvPr>
          <p:cNvSpPr txBox="1">
            <a:spLocks/>
          </p:cNvSpPr>
          <p:nvPr/>
        </p:nvSpPr>
        <p:spPr>
          <a:xfrm>
            <a:off x="1626062" y="5704633"/>
            <a:ext cx="4356128" cy="84430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400" b="1" i="0" kern="1200">
                <a:solidFill>
                  <a:schemeClr val="accent3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Wingdings" panose="05000000000000000000" pitchFamily="2" charset="2"/>
              <a:buChar char="à"/>
            </a:pPr>
            <a:r>
              <a:rPr lang="de-DE" sz="1800" b="0" dirty="0" err="1">
                <a:latin typeface="Source Sans Pro SemiBold" panose="020B0603030403020204" pitchFamily="34" charset="0"/>
                <a:sym typeface="Wingdings" panose="05000000000000000000" pitchFamily="2" charset="2"/>
              </a:rPr>
              <a:t>Pre-selection</a:t>
            </a:r>
            <a:r>
              <a:rPr lang="de-DE" sz="1800" b="0" dirty="0">
                <a:latin typeface="Source Sans Pro SemiBold" panose="020B0603030403020204" pitchFamily="34" charset="0"/>
                <a:sym typeface="Wingdings" panose="05000000000000000000" pitchFamily="2" charset="2"/>
              </a:rPr>
              <a:t> </a:t>
            </a:r>
            <a:r>
              <a:rPr lang="de-DE" sz="1800" b="0" dirty="0" err="1">
                <a:latin typeface="Source Sans Pro SemiBold" panose="020B0603030403020204" pitchFamily="34" charset="0"/>
                <a:sym typeface="Wingdings" panose="05000000000000000000" pitchFamily="2" charset="2"/>
              </a:rPr>
              <a:t>of</a:t>
            </a:r>
            <a:r>
              <a:rPr lang="de-DE" sz="1800" b="0" dirty="0">
                <a:latin typeface="Source Sans Pro SemiBold" panose="020B0603030403020204" pitchFamily="34" charset="0"/>
                <a:sym typeface="Wingdings" panose="05000000000000000000" pitchFamily="2" charset="2"/>
              </a:rPr>
              <a:t> QPR </a:t>
            </a:r>
            <a:r>
              <a:rPr lang="de-DE" sz="1800" b="0" dirty="0" err="1">
                <a:latin typeface="Source Sans Pro SemiBold" panose="020B0603030403020204" pitchFamily="34" charset="0"/>
                <a:sym typeface="Wingdings" panose="05000000000000000000" pitchFamily="2" charset="2"/>
              </a:rPr>
              <a:t>samples</a:t>
            </a:r>
            <a:endParaRPr lang="de-DE" sz="1800" b="0" dirty="0">
              <a:latin typeface="Source Sans Pro SemiBold" panose="020B0603030403020204" pitchFamily="34" charset="0"/>
              <a:sym typeface="Wingdings" panose="05000000000000000000" pitchFamily="2" charset="2"/>
            </a:endParaRPr>
          </a:p>
          <a:p>
            <a:pPr marL="342900" indent="-342900">
              <a:buFont typeface="Wingdings" panose="05000000000000000000" pitchFamily="2" charset="2"/>
              <a:buChar char="à"/>
            </a:pPr>
            <a:r>
              <a:rPr lang="de-DE" sz="1800" b="0" dirty="0" err="1">
                <a:latin typeface="Source Sans Pro SemiBold" panose="020B0603030403020204" pitchFamily="34" charset="0"/>
                <a:sym typeface="Wingdings" panose="05000000000000000000" pitchFamily="2" charset="2"/>
              </a:rPr>
              <a:t>Enable</a:t>
            </a:r>
            <a:r>
              <a:rPr lang="de-DE" sz="1800" b="0" dirty="0">
                <a:latin typeface="Source Sans Pro SemiBold" panose="020B0603030403020204" pitchFamily="34" charset="0"/>
                <a:sym typeface="Wingdings" panose="05000000000000000000" pitchFamily="2" charset="2"/>
              </a:rPr>
              <a:t> iterative </a:t>
            </a:r>
            <a:r>
              <a:rPr lang="de-DE" sz="1800" b="0" dirty="0" err="1">
                <a:latin typeface="Source Sans Pro SemiBold" panose="020B0603030403020204" pitchFamily="34" charset="0"/>
                <a:sym typeface="Wingdings" panose="05000000000000000000" pitchFamily="2" charset="2"/>
              </a:rPr>
              <a:t>approach</a:t>
            </a:r>
            <a:endParaRPr lang="de-DE" sz="1800" b="0" dirty="0">
              <a:latin typeface="Source Sans Pro SemiBold" panose="020B0603030403020204" pitchFamily="34" charset="0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937144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6EAA42C-0F04-EAD6-E76F-C6618A979B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cap="none" dirty="0" err="1"/>
              <a:t>RaSTA</a:t>
            </a:r>
            <a:r>
              <a:rPr lang="de-DE" cap="none" dirty="0"/>
              <a:t>: „</a:t>
            </a:r>
            <a:r>
              <a:rPr lang="de-DE" cap="none" dirty="0" err="1"/>
              <a:t>faster</a:t>
            </a:r>
            <a:r>
              <a:rPr lang="de-DE" cap="none" dirty="0"/>
              <a:t>“ </a:t>
            </a:r>
            <a:r>
              <a:rPr lang="de-DE" cap="none" dirty="0" err="1"/>
              <a:t>testing</a:t>
            </a:r>
            <a:endParaRPr lang="de-DE" cap="non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FA4607CD-CC09-6901-AA09-C9AB81EA64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87920" y="1502172"/>
            <a:ext cx="5314950" cy="4708128"/>
          </a:xfrm>
        </p:spPr>
        <p:txBody>
          <a:bodyPr/>
          <a:lstStyle/>
          <a:p>
            <a:r>
              <a:rPr lang="de-DE" dirty="0" err="1"/>
              <a:t>Requirements</a:t>
            </a:r>
            <a:endParaRPr lang="de-DE" dirty="0"/>
          </a:p>
          <a:p>
            <a:pPr lvl="1"/>
            <a:r>
              <a:rPr lang="de-DE" dirty="0"/>
              <a:t>Use QPR </a:t>
            </a:r>
            <a:r>
              <a:rPr lang="de-DE" dirty="0" err="1"/>
              <a:t>samples</a:t>
            </a:r>
            <a:endParaRPr lang="de-DE" dirty="0"/>
          </a:p>
          <a:p>
            <a:pPr lvl="1"/>
            <a:r>
              <a:rPr lang="de-DE" dirty="0" err="1"/>
              <a:t>Calorimetric</a:t>
            </a:r>
            <a:r>
              <a:rPr lang="de-DE" dirty="0"/>
              <a:t> </a:t>
            </a:r>
            <a:r>
              <a:rPr lang="de-DE" dirty="0" err="1"/>
              <a:t>measurement</a:t>
            </a:r>
            <a:br>
              <a:rPr lang="de-DE" dirty="0"/>
            </a:br>
            <a:r>
              <a:rPr lang="de-DE" dirty="0">
                <a:sym typeface="Wingdings" panose="05000000000000000000" pitchFamily="2" charset="2"/>
              </a:rPr>
              <a:t> </a:t>
            </a:r>
            <a:r>
              <a:rPr lang="de-DE" dirty="0"/>
              <a:t>Thermal </a:t>
            </a:r>
            <a:r>
              <a:rPr lang="de-DE" dirty="0" err="1"/>
              <a:t>decoupling</a:t>
            </a:r>
            <a:endParaRPr lang="de-DE" dirty="0"/>
          </a:p>
          <a:p>
            <a:r>
              <a:rPr lang="de-DE" dirty="0" err="1"/>
              <a:t>Pillbox</a:t>
            </a:r>
            <a:r>
              <a:rPr lang="de-DE" dirty="0"/>
              <a:t>-like design</a:t>
            </a:r>
          </a:p>
          <a:p>
            <a:r>
              <a:rPr lang="de-DE" dirty="0"/>
              <a:t>TM</a:t>
            </a:r>
            <a:r>
              <a:rPr lang="de-DE" baseline="-25000" dirty="0"/>
              <a:t>020</a:t>
            </a:r>
            <a:r>
              <a:rPr lang="de-DE" dirty="0"/>
              <a:t> </a:t>
            </a:r>
            <a:r>
              <a:rPr lang="de-DE" dirty="0" err="1"/>
              <a:t>mode</a:t>
            </a:r>
            <a:r>
              <a:rPr lang="de-DE" dirty="0"/>
              <a:t>, f ≈ 4.8 GHz</a:t>
            </a:r>
          </a:p>
          <a:p>
            <a:r>
              <a:rPr lang="de-DE" dirty="0" err="1"/>
              <a:t>Possibility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operate</a:t>
            </a:r>
            <a:r>
              <a:rPr lang="de-DE" dirty="0"/>
              <a:t> </a:t>
            </a:r>
            <a:r>
              <a:rPr lang="de-DE" dirty="0" err="1"/>
              <a:t>without</a:t>
            </a:r>
            <a:r>
              <a:rPr lang="de-DE" dirty="0"/>
              <a:t> </a:t>
            </a:r>
            <a:r>
              <a:rPr lang="de-DE" dirty="0" err="1"/>
              <a:t>radiation</a:t>
            </a:r>
            <a:r>
              <a:rPr lang="de-DE" dirty="0"/>
              <a:t> </a:t>
            </a:r>
            <a:r>
              <a:rPr lang="de-DE" dirty="0" err="1"/>
              <a:t>safety</a:t>
            </a:r>
            <a:br>
              <a:rPr lang="de-DE" dirty="0"/>
            </a:br>
            <a:r>
              <a:rPr lang="de-DE" dirty="0">
                <a:sym typeface="Wingdings" panose="05000000000000000000" pitchFamily="2" charset="2"/>
              </a:rPr>
              <a:t> Limit: 5 kV</a:t>
            </a:r>
          </a:p>
          <a:p>
            <a:pPr lvl="1"/>
            <a:r>
              <a:rPr lang="de-DE" dirty="0" err="1">
                <a:sym typeface="Wingdings" panose="05000000000000000000" pitchFamily="2" charset="2"/>
              </a:rPr>
              <a:t>B</a:t>
            </a:r>
            <a:r>
              <a:rPr lang="de-DE" baseline="-25000" dirty="0" err="1">
                <a:sym typeface="Wingdings" panose="05000000000000000000" pitchFamily="2" charset="2"/>
              </a:rPr>
              <a:t>sample</a:t>
            </a:r>
            <a:r>
              <a:rPr lang="de-DE" dirty="0">
                <a:sym typeface="Wingdings" panose="05000000000000000000" pitchFamily="2" charset="2"/>
              </a:rPr>
              <a:t> = 10 </a:t>
            </a:r>
            <a:r>
              <a:rPr lang="de-DE" dirty="0" err="1">
                <a:sym typeface="Wingdings" panose="05000000000000000000" pitchFamily="2" charset="2"/>
              </a:rPr>
              <a:t>mT</a:t>
            </a:r>
            <a:endParaRPr lang="de-DE" dirty="0">
              <a:sym typeface="Wingdings" panose="05000000000000000000" pitchFamily="2" charset="2"/>
            </a:endParaRPr>
          </a:p>
          <a:p>
            <a:pPr lvl="1"/>
            <a:r>
              <a:rPr lang="de-DE" dirty="0" err="1">
                <a:sym typeface="Wingdings" panose="05000000000000000000" pitchFamily="2" charset="2"/>
              </a:rPr>
              <a:t>P</a:t>
            </a:r>
            <a:r>
              <a:rPr lang="de-DE" baseline="-25000" dirty="0" err="1">
                <a:sym typeface="Wingdings" panose="05000000000000000000" pitchFamily="2" charset="2"/>
              </a:rPr>
              <a:t>sample</a:t>
            </a:r>
            <a:r>
              <a:rPr lang="de-DE" dirty="0">
                <a:sym typeface="Wingdings" panose="05000000000000000000" pitchFamily="2" charset="2"/>
              </a:rPr>
              <a:t> = 0.5 W</a:t>
            </a:r>
          </a:p>
          <a:p>
            <a:pPr lvl="1"/>
            <a:r>
              <a:rPr lang="de-DE" dirty="0" err="1">
                <a:sym typeface="Wingdings" panose="05000000000000000000" pitchFamily="2" charset="2"/>
              </a:rPr>
              <a:t>P</a:t>
            </a:r>
            <a:r>
              <a:rPr lang="de-DE" baseline="-25000" dirty="0" err="1">
                <a:sym typeface="Wingdings" panose="05000000000000000000" pitchFamily="2" charset="2"/>
              </a:rPr>
              <a:t>total</a:t>
            </a:r>
            <a:r>
              <a:rPr lang="de-DE" dirty="0">
                <a:sym typeface="Wingdings" panose="05000000000000000000" pitchFamily="2" charset="2"/>
              </a:rPr>
              <a:t> = 2 W</a:t>
            </a:r>
          </a:p>
          <a:p>
            <a:r>
              <a:rPr lang="de-DE" dirty="0"/>
              <a:t>German patent 10 2021 123 261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4EBEE74F-E813-F334-99F8-9742AD54531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87227898-68E2-B1A1-BF07-31546E5F468C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DE" dirty="0"/>
              <a:t>S. Keckert, </a:t>
            </a:r>
            <a:r>
              <a:rPr lang="de-DE" dirty="0" err="1"/>
              <a:t>thin</a:t>
            </a:r>
            <a:r>
              <a:rPr lang="de-DE" dirty="0"/>
              <a:t> </a:t>
            </a:r>
            <a:r>
              <a:rPr lang="de-DE" dirty="0" err="1"/>
              <a:t>films</a:t>
            </a:r>
            <a:r>
              <a:rPr lang="de-DE" dirty="0"/>
              <a:t> '22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EAF1B3A-30D2-5F1C-7D89-08FFF9B3D2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0040" y="83636"/>
            <a:ext cx="4212000" cy="3054675"/>
          </a:xfrm>
          <a:prstGeom prst="rect">
            <a:avLst/>
          </a:prstGeom>
        </p:spPr>
      </p:pic>
      <p:pic>
        <p:nvPicPr>
          <p:cNvPr id="9" name="Picture 9">
            <a:extLst>
              <a:ext uri="{FF2B5EF4-FFF2-40B4-BE49-F238E27FC236}">
                <a16:creationId xmlns:a16="http://schemas.microsoft.com/office/drawing/2014/main" id="{2382F8EE-38D3-8998-FF67-815BBDC216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0040" y="3288171"/>
            <a:ext cx="4212000" cy="3029103"/>
          </a:xfrm>
          <a:prstGeom prst="rect">
            <a:avLst/>
          </a:prstGeom>
        </p:spPr>
      </p:pic>
      <p:sp>
        <p:nvSpPr>
          <p:cNvPr id="10" name="TextBox 10">
            <a:extLst>
              <a:ext uri="{FF2B5EF4-FFF2-40B4-BE49-F238E27FC236}">
                <a16:creationId xmlns:a16="http://schemas.microsoft.com/office/drawing/2014/main" id="{4C269821-CD38-E750-9554-4971AD433970}"/>
              </a:ext>
            </a:extLst>
          </p:cNvPr>
          <p:cNvSpPr txBox="1"/>
          <p:nvPr/>
        </p:nvSpPr>
        <p:spPr>
          <a:xfrm>
            <a:off x="4793126" y="3360661"/>
            <a:ext cx="4099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z="2000" b="1" dirty="0">
                <a:solidFill>
                  <a:prstClr val="black"/>
                </a:solidFill>
                <a:latin typeface="Arial" charset="0"/>
                <a:cs typeface="Arial" charset="0"/>
              </a:rPr>
              <a:t>H</a:t>
            </a:r>
            <a:endParaRPr lang="en-US" sz="2000" b="1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D116EEB4-0F89-3496-683A-5D4750BDEAA8}"/>
              </a:ext>
            </a:extLst>
          </p:cNvPr>
          <p:cNvSpPr txBox="1"/>
          <p:nvPr/>
        </p:nvSpPr>
        <p:spPr>
          <a:xfrm>
            <a:off x="4808840" y="186279"/>
            <a:ext cx="4099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z="2000" b="1" dirty="0">
                <a:solidFill>
                  <a:prstClr val="black"/>
                </a:solidFill>
                <a:latin typeface="Arial" charset="0"/>
                <a:cs typeface="Arial" charset="0"/>
              </a:rPr>
              <a:t>E</a:t>
            </a:r>
            <a:endParaRPr lang="en-US" sz="2000" b="1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pic>
        <p:nvPicPr>
          <p:cNvPr id="12" name="Picture 10">
            <a:extLst>
              <a:ext uri="{FF2B5EF4-FFF2-40B4-BE49-F238E27FC236}">
                <a16:creationId xmlns:a16="http://schemas.microsoft.com/office/drawing/2014/main" id="{A0D85235-0484-69E7-5001-B912A8CA724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3" r="4120"/>
          <a:stretch/>
        </p:blipFill>
        <p:spPr>
          <a:xfrm>
            <a:off x="9034862" y="940711"/>
            <a:ext cx="3060000" cy="4524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3607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5">
            <a:extLst>
              <a:ext uri="{FF2B5EF4-FFF2-40B4-BE49-F238E27FC236}">
                <a16:creationId xmlns:a16="http://schemas.microsoft.com/office/drawing/2014/main" id="{53BB680E-0358-DF72-23CC-FC247AC346C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D788413A-FCAC-7B52-E1F6-CFF39225816D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DE"/>
              <a:t>S. Keckert, thin films '22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E2D9C61E-62A3-AC1E-A9A2-FDF0E9D3CF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153" y="683709"/>
            <a:ext cx="4611183" cy="4455902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C6B5DAFB-A600-1BC7-F83F-92989A1F6A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4426" y="685567"/>
            <a:ext cx="4696707" cy="4493073"/>
          </a:xfrm>
          <a:prstGeom prst="rect">
            <a:avLst/>
          </a:prstGeom>
        </p:spPr>
      </p:pic>
      <p:cxnSp>
        <p:nvCxnSpPr>
          <p:cNvPr id="11" name="Gerade Verbindung mit Pfeil 10">
            <a:extLst>
              <a:ext uri="{FF2B5EF4-FFF2-40B4-BE49-F238E27FC236}">
                <a16:creationId xmlns:a16="http://schemas.microsoft.com/office/drawing/2014/main" id="{FC0D8AB5-CD46-1305-410C-0248983CB0E1}"/>
              </a:ext>
            </a:extLst>
          </p:cNvPr>
          <p:cNvCxnSpPr>
            <a:cxnSpLocks/>
          </p:cNvCxnSpPr>
          <p:nvPr/>
        </p:nvCxnSpPr>
        <p:spPr>
          <a:xfrm flipV="1">
            <a:off x="6512315" y="614457"/>
            <a:ext cx="3798846" cy="717395"/>
          </a:xfrm>
          <a:prstGeom prst="straightConnector1">
            <a:avLst/>
          </a:prstGeom>
          <a:ln w="38100">
            <a:solidFill>
              <a:schemeClr val="tx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feld 11">
            <a:extLst>
              <a:ext uri="{FF2B5EF4-FFF2-40B4-BE49-F238E27FC236}">
                <a16:creationId xmlns:a16="http://schemas.microsoft.com/office/drawing/2014/main" id="{BFE104FB-4760-12C8-D286-A83CA81E9921}"/>
              </a:ext>
            </a:extLst>
          </p:cNvPr>
          <p:cNvSpPr txBox="1"/>
          <p:nvPr/>
        </p:nvSpPr>
        <p:spPr>
          <a:xfrm rot="20970721">
            <a:off x="7933082" y="600037"/>
            <a:ext cx="9573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latin typeface="Source Sans Pro" panose="020B0503030403020204" pitchFamily="34" charset="0"/>
              </a:rPr>
              <a:t>171 mm</a:t>
            </a:r>
          </a:p>
        </p:txBody>
      </p:sp>
      <p:cxnSp>
        <p:nvCxnSpPr>
          <p:cNvPr id="13" name="Gerade Verbindung mit Pfeil 12">
            <a:extLst>
              <a:ext uri="{FF2B5EF4-FFF2-40B4-BE49-F238E27FC236}">
                <a16:creationId xmlns:a16="http://schemas.microsoft.com/office/drawing/2014/main" id="{10F3E8AB-A848-F8AB-7A1E-2BD079A114E4}"/>
              </a:ext>
            </a:extLst>
          </p:cNvPr>
          <p:cNvCxnSpPr>
            <a:cxnSpLocks/>
          </p:cNvCxnSpPr>
          <p:nvPr/>
        </p:nvCxnSpPr>
        <p:spPr>
          <a:xfrm flipH="1" flipV="1">
            <a:off x="6357164" y="2064116"/>
            <a:ext cx="757314" cy="2998538"/>
          </a:xfrm>
          <a:prstGeom prst="straightConnector1">
            <a:avLst/>
          </a:prstGeom>
          <a:ln w="38100">
            <a:solidFill>
              <a:schemeClr val="tx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feld 13">
            <a:extLst>
              <a:ext uri="{FF2B5EF4-FFF2-40B4-BE49-F238E27FC236}">
                <a16:creationId xmlns:a16="http://schemas.microsoft.com/office/drawing/2014/main" id="{CE0E099E-8FBC-5AF7-C282-3E56551C846D}"/>
              </a:ext>
            </a:extLst>
          </p:cNvPr>
          <p:cNvSpPr txBox="1"/>
          <p:nvPr/>
        </p:nvSpPr>
        <p:spPr>
          <a:xfrm>
            <a:off x="5773241" y="3469865"/>
            <a:ext cx="9573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latin typeface="Source Sans Pro" panose="020B0503030403020204" pitchFamily="34" charset="0"/>
              </a:rPr>
              <a:t>160 mm</a:t>
            </a:r>
          </a:p>
        </p:txBody>
      </p:sp>
      <p:cxnSp>
        <p:nvCxnSpPr>
          <p:cNvPr id="17" name="Gerade Verbindung mit Pfeil 16">
            <a:extLst>
              <a:ext uri="{FF2B5EF4-FFF2-40B4-BE49-F238E27FC236}">
                <a16:creationId xmlns:a16="http://schemas.microsoft.com/office/drawing/2014/main" id="{8BA0345B-8881-3326-026E-A74F74DC9482}"/>
              </a:ext>
            </a:extLst>
          </p:cNvPr>
          <p:cNvCxnSpPr/>
          <p:nvPr/>
        </p:nvCxnSpPr>
        <p:spPr>
          <a:xfrm flipH="1" flipV="1">
            <a:off x="2765502" y="3627863"/>
            <a:ext cx="1850216" cy="2051825"/>
          </a:xfrm>
          <a:prstGeom prst="straightConnector1">
            <a:avLst/>
          </a:prstGeom>
          <a:ln w="38100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feld 17">
            <a:extLst>
              <a:ext uri="{FF2B5EF4-FFF2-40B4-BE49-F238E27FC236}">
                <a16:creationId xmlns:a16="http://schemas.microsoft.com/office/drawing/2014/main" id="{179E142D-BB0D-E189-A531-626101FD3A04}"/>
              </a:ext>
            </a:extLst>
          </p:cNvPr>
          <p:cNvSpPr txBox="1"/>
          <p:nvPr/>
        </p:nvSpPr>
        <p:spPr>
          <a:xfrm>
            <a:off x="4696471" y="5679688"/>
            <a:ext cx="3664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latin typeface="Source Sans Pro" panose="020B0503030403020204" pitchFamily="34" charset="0"/>
              </a:rPr>
              <a:t>Yellow: Nb </a:t>
            </a:r>
            <a:r>
              <a:rPr lang="de-DE" dirty="0" err="1">
                <a:latin typeface="Source Sans Pro" panose="020B0503030403020204" pitchFamily="34" charset="0"/>
              </a:rPr>
              <a:t>coating</a:t>
            </a:r>
            <a:r>
              <a:rPr lang="de-DE" dirty="0">
                <a:latin typeface="Source Sans Pro" panose="020B0503030403020204" pitchFamily="34" charset="0"/>
              </a:rPr>
              <a:t> on </a:t>
            </a:r>
            <a:r>
              <a:rPr lang="de-DE" dirty="0" err="1">
                <a:latin typeface="Source Sans Pro" panose="020B0503030403020204" pitchFamily="34" charset="0"/>
              </a:rPr>
              <a:t>stainless</a:t>
            </a:r>
            <a:r>
              <a:rPr lang="de-DE" dirty="0">
                <a:latin typeface="Source Sans Pro" panose="020B0503030403020204" pitchFamily="34" charset="0"/>
              </a:rPr>
              <a:t> </a:t>
            </a:r>
            <a:r>
              <a:rPr lang="de-DE" dirty="0" err="1">
                <a:latin typeface="Source Sans Pro" panose="020B0503030403020204" pitchFamily="34" charset="0"/>
              </a:rPr>
              <a:t>steel</a:t>
            </a:r>
            <a:endParaRPr lang="de-DE" dirty="0">
              <a:latin typeface="Source Sans Pro" panose="020B0503030403020204" pitchFamily="34" charset="0"/>
            </a:endParaRPr>
          </a:p>
        </p:txBody>
      </p:sp>
      <p:cxnSp>
        <p:nvCxnSpPr>
          <p:cNvPr id="19" name="Gerade Verbindung mit Pfeil 18">
            <a:extLst>
              <a:ext uri="{FF2B5EF4-FFF2-40B4-BE49-F238E27FC236}">
                <a16:creationId xmlns:a16="http://schemas.microsoft.com/office/drawing/2014/main" id="{BBDB4813-5946-F1F2-B8B8-2DF530BF5362}"/>
              </a:ext>
            </a:extLst>
          </p:cNvPr>
          <p:cNvCxnSpPr>
            <a:cxnSpLocks/>
          </p:cNvCxnSpPr>
          <p:nvPr/>
        </p:nvCxnSpPr>
        <p:spPr>
          <a:xfrm flipV="1">
            <a:off x="8270165" y="2646556"/>
            <a:ext cx="1070567" cy="3033132"/>
          </a:xfrm>
          <a:prstGeom prst="straightConnector1">
            <a:avLst/>
          </a:prstGeom>
          <a:ln w="38100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669069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5">
            <a:extLst>
              <a:ext uri="{FF2B5EF4-FFF2-40B4-BE49-F238E27FC236}">
                <a16:creationId xmlns:a16="http://schemas.microsoft.com/office/drawing/2014/main" id="{53BB680E-0358-DF72-23CC-FC247AC346C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D788413A-FCAC-7B52-E1F6-CFF39225816D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DE"/>
              <a:t>S. Keckert, thin films '22</a:t>
            </a:r>
          </a:p>
        </p:txBody>
      </p:sp>
      <p:pic>
        <p:nvPicPr>
          <p:cNvPr id="2" name="Grafik 1" descr="Ein Bild, das Text enthält.&#10;&#10;Automatisch generierte Beschreibung">
            <a:extLst>
              <a:ext uri="{FF2B5EF4-FFF2-40B4-BE49-F238E27FC236}">
                <a16:creationId xmlns:a16="http://schemas.microsoft.com/office/drawing/2014/main" id="{E1883C14-6D72-872A-3680-7EDCF6C67C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850" y="644127"/>
            <a:ext cx="5046746" cy="5040000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3F3DF43F-2C8C-767E-AD33-9F523769C5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4617" y="740771"/>
            <a:ext cx="4838178" cy="4943356"/>
          </a:xfrm>
          <a:prstGeom prst="rect">
            <a:avLst/>
          </a:prstGeom>
        </p:spPr>
      </p:pic>
      <p:cxnSp>
        <p:nvCxnSpPr>
          <p:cNvPr id="10" name="Gerade Verbindung mit Pfeil 9">
            <a:extLst>
              <a:ext uri="{FF2B5EF4-FFF2-40B4-BE49-F238E27FC236}">
                <a16:creationId xmlns:a16="http://schemas.microsoft.com/office/drawing/2014/main" id="{14E373EE-576C-037C-9A90-B2040D661A50}"/>
              </a:ext>
            </a:extLst>
          </p:cNvPr>
          <p:cNvCxnSpPr>
            <a:cxnSpLocks/>
          </p:cNvCxnSpPr>
          <p:nvPr/>
        </p:nvCxnSpPr>
        <p:spPr>
          <a:xfrm flipH="1" flipV="1">
            <a:off x="6357164" y="2064116"/>
            <a:ext cx="935734" cy="3682479"/>
          </a:xfrm>
          <a:prstGeom prst="straightConnector1">
            <a:avLst/>
          </a:prstGeom>
          <a:ln w="38100">
            <a:solidFill>
              <a:schemeClr val="tx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feld 11">
            <a:extLst>
              <a:ext uri="{FF2B5EF4-FFF2-40B4-BE49-F238E27FC236}">
                <a16:creationId xmlns:a16="http://schemas.microsoft.com/office/drawing/2014/main" id="{F1EB8C2D-444F-BEA6-F220-6A7A69A1606F}"/>
              </a:ext>
            </a:extLst>
          </p:cNvPr>
          <p:cNvSpPr txBox="1"/>
          <p:nvPr/>
        </p:nvSpPr>
        <p:spPr>
          <a:xfrm rot="20970721">
            <a:off x="7933082" y="600037"/>
            <a:ext cx="9573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latin typeface="Source Sans Pro" panose="020B0503030403020204" pitchFamily="34" charset="0"/>
              </a:rPr>
              <a:t>171 mm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B101E396-72D7-6B0B-F8D4-9BBA13FDCD3A}"/>
              </a:ext>
            </a:extLst>
          </p:cNvPr>
          <p:cNvSpPr txBox="1"/>
          <p:nvPr/>
        </p:nvSpPr>
        <p:spPr>
          <a:xfrm>
            <a:off x="5819969" y="3830174"/>
            <a:ext cx="9573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latin typeface="Source Sans Pro" panose="020B0503030403020204" pitchFamily="34" charset="0"/>
              </a:rPr>
              <a:t>220 mm</a:t>
            </a:r>
          </a:p>
        </p:txBody>
      </p:sp>
      <p:cxnSp>
        <p:nvCxnSpPr>
          <p:cNvPr id="17" name="Gerade Verbindung mit Pfeil 16">
            <a:extLst>
              <a:ext uri="{FF2B5EF4-FFF2-40B4-BE49-F238E27FC236}">
                <a16:creationId xmlns:a16="http://schemas.microsoft.com/office/drawing/2014/main" id="{42A46007-37B2-0E6B-733C-5220DF346939}"/>
              </a:ext>
            </a:extLst>
          </p:cNvPr>
          <p:cNvCxnSpPr>
            <a:cxnSpLocks/>
          </p:cNvCxnSpPr>
          <p:nvPr/>
        </p:nvCxnSpPr>
        <p:spPr>
          <a:xfrm flipV="1">
            <a:off x="6512315" y="614457"/>
            <a:ext cx="3798846" cy="717395"/>
          </a:xfrm>
          <a:prstGeom prst="straightConnector1">
            <a:avLst/>
          </a:prstGeom>
          <a:ln w="38100">
            <a:solidFill>
              <a:schemeClr val="tx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810637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5542F76D-553C-9193-EAC9-B242034F59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 dirty="0" err="1"/>
              <a:t>RaSTA</a:t>
            </a:r>
            <a:r>
              <a:rPr lang="en-US" cap="none" dirty="0"/>
              <a:t>: Challenges, questions, …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154F9517-6856-D91D-8796-4CFA5A4C667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First prototype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copper</a:t>
            </a:r>
            <a:r>
              <a:rPr lang="de-DE" dirty="0"/>
              <a:t> </a:t>
            </a:r>
            <a:r>
              <a:rPr lang="de-DE" dirty="0" err="1"/>
              <a:t>gaskets</a:t>
            </a:r>
            <a:endParaRPr lang="de-DE" dirty="0"/>
          </a:p>
          <a:p>
            <a:pPr marL="457200" lvl="1" indent="0">
              <a:buNone/>
            </a:pPr>
            <a:r>
              <a:rPr lang="de-DE" dirty="0">
                <a:sym typeface="Wingdings" panose="05000000000000000000" pitchFamily="2" charset="2"/>
              </a:rPr>
              <a:t> check RF </a:t>
            </a:r>
            <a:r>
              <a:rPr lang="de-DE" dirty="0" err="1">
                <a:sym typeface="Wingdings" panose="05000000000000000000" pitchFamily="2" charset="2"/>
              </a:rPr>
              <a:t>heating</a:t>
            </a:r>
            <a:endParaRPr lang="de-DE" dirty="0">
              <a:sym typeface="Wingdings" panose="05000000000000000000" pitchFamily="2" charset="2"/>
            </a:endParaRPr>
          </a:p>
          <a:p>
            <a:r>
              <a:rPr lang="de-DE" dirty="0">
                <a:sym typeface="Wingdings" panose="05000000000000000000" pitchFamily="2" charset="2"/>
              </a:rPr>
              <a:t>Power </a:t>
            </a:r>
            <a:r>
              <a:rPr lang="de-DE" dirty="0" err="1">
                <a:sym typeface="Wingdings" panose="05000000000000000000" pitchFamily="2" charset="2"/>
              </a:rPr>
              <a:t>requirements</a:t>
            </a:r>
            <a:endParaRPr lang="de-DE" dirty="0">
              <a:sym typeface="Wingdings" panose="05000000000000000000" pitchFamily="2" charset="2"/>
            </a:endParaRPr>
          </a:p>
          <a:p>
            <a:pPr lvl="1"/>
            <a:r>
              <a:rPr lang="de-DE" dirty="0" err="1">
                <a:sym typeface="Wingdings" panose="05000000000000000000" pitchFamily="2" charset="2"/>
              </a:rPr>
              <a:t>Calorimetric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measurement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resolution</a:t>
            </a:r>
            <a:endParaRPr lang="de-DE" dirty="0">
              <a:sym typeface="Wingdings" panose="05000000000000000000" pitchFamily="2" charset="2"/>
            </a:endParaRPr>
          </a:p>
          <a:p>
            <a:pPr lvl="1"/>
            <a:r>
              <a:rPr lang="de-DE" dirty="0">
                <a:sym typeface="Wingdings" panose="05000000000000000000" pitchFamily="2" charset="2"/>
              </a:rPr>
              <a:t>RF </a:t>
            </a:r>
            <a:r>
              <a:rPr lang="de-DE" dirty="0" err="1">
                <a:sym typeface="Wingdings" panose="05000000000000000000" pitchFamily="2" charset="2"/>
              </a:rPr>
              <a:t>field</a:t>
            </a:r>
            <a:r>
              <a:rPr lang="de-DE" dirty="0">
                <a:sym typeface="Wingdings" panose="05000000000000000000" pitchFamily="2" charset="2"/>
              </a:rPr>
              <a:t> on sample</a:t>
            </a:r>
          </a:p>
          <a:p>
            <a:pPr lvl="1"/>
            <a:r>
              <a:rPr lang="de-DE" dirty="0">
                <a:sym typeface="Wingdings" panose="05000000000000000000" pitchFamily="2" charset="2"/>
              </a:rPr>
              <a:t>Max. </a:t>
            </a:r>
            <a:r>
              <a:rPr lang="de-DE" dirty="0" err="1">
                <a:sym typeface="Wingdings" panose="05000000000000000000" pitchFamily="2" charset="2"/>
              </a:rPr>
              <a:t>voltage</a:t>
            </a:r>
            <a:r>
              <a:rPr lang="de-DE" dirty="0">
                <a:sym typeface="Wingdings" panose="05000000000000000000" pitchFamily="2" charset="2"/>
              </a:rPr>
              <a:t> and </a:t>
            </a:r>
            <a:r>
              <a:rPr lang="de-DE" dirty="0" err="1">
                <a:sym typeface="Wingdings" panose="05000000000000000000" pitchFamily="2" charset="2"/>
              </a:rPr>
              <a:t>radiation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safety</a:t>
            </a:r>
            <a:endParaRPr lang="de-DE" dirty="0">
              <a:sym typeface="Wingdings" panose="05000000000000000000" pitchFamily="2" charset="2"/>
            </a:endParaRPr>
          </a:p>
          <a:p>
            <a:r>
              <a:rPr lang="de-DE" dirty="0" err="1">
                <a:sym typeface="Wingdings" panose="05000000000000000000" pitchFamily="2" charset="2"/>
              </a:rPr>
              <a:t>Multipacting</a:t>
            </a:r>
            <a:r>
              <a:rPr lang="de-DE" dirty="0">
                <a:sym typeface="Wingdings" panose="05000000000000000000" pitchFamily="2" charset="2"/>
              </a:rPr>
              <a:t>?</a:t>
            </a:r>
          </a:p>
          <a:p>
            <a:r>
              <a:rPr lang="de-DE" dirty="0" err="1">
                <a:sym typeface="Wingdings" panose="05000000000000000000" pitchFamily="2" charset="2"/>
              </a:rPr>
              <a:t>Parasitic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losses</a:t>
            </a:r>
            <a:r>
              <a:rPr lang="de-DE" dirty="0">
                <a:sym typeface="Wingdings" panose="05000000000000000000" pitchFamily="2" charset="2"/>
              </a:rPr>
              <a:t>?</a:t>
            </a:r>
          </a:p>
          <a:p>
            <a:pPr lvl="1"/>
            <a:r>
              <a:rPr lang="de-DE" dirty="0">
                <a:sym typeface="Wingdings" panose="05000000000000000000" pitchFamily="2" charset="2"/>
              </a:rPr>
              <a:t>Alignment and </a:t>
            </a:r>
            <a:r>
              <a:rPr lang="de-DE" dirty="0" err="1">
                <a:sym typeface="Wingdings" panose="05000000000000000000" pitchFamily="2" charset="2"/>
              </a:rPr>
              <a:t>tolerances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are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critical</a:t>
            </a:r>
            <a:endParaRPr lang="de-DE" dirty="0">
              <a:sym typeface="Wingdings" panose="05000000000000000000" pitchFamily="2" charset="2"/>
            </a:endParaRPr>
          </a:p>
          <a:p>
            <a:pPr lvl="1"/>
            <a:r>
              <a:rPr lang="de-DE" dirty="0">
                <a:sym typeface="Wingdings" panose="05000000000000000000" pitchFamily="2" charset="2"/>
              </a:rPr>
              <a:t>Niobium </a:t>
            </a:r>
            <a:r>
              <a:rPr lang="de-DE" dirty="0" err="1">
                <a:sym typeface="Wingdings" panose="05000000000000000000" pitchFamily="2" charset="2"/>
              </a:rPr>
              <a:t>coating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required</a:t>
            </a:r>
            <a:endParaRPr lang="de-DE" dirty="0">
              <a:sym typeface="Wingdings" panose="05000000000000000000" pitchFamily="2" charset="2"/>
            </a:endParaRPr>
          </a:p>
          <a:p>
            <a:r>
              <a:rPr lang="de-DE" dirty="0" err="1">
                <a:sym typeface="Wingdings" panose="05000000000000000000" pitchFamily="2" charset="2"/>
              </a:rPr>
              <a:t>Thin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samples</a:t>
            </a:r>
            <a:r>
              <a:rPr lang="de-DE" dirty="0">
                <a:sym typeface="Wingdings" panose="05000000000000000000" pitchFamily="2" charset="2"/>
              </a:rPr>
              <a:t>?</a:t>
            </a:r>
          </a:p>
          <a:p>
            <a:pPr lvl="1"/>
            <a:r>
              <a:rPr lang="de-DE" dirty="0">
                <a:sym typeface="Wingdings" panose="05000000000000000000" pitchFamily="2" charset="2"/>
              </a:rPr>
              <a:t>Long-</a:t>
            </a:r>
            <a:r>
              <a:rPr lang="de-DE" dirty="0" err="1">
                <a:sym typeface="Wingdings" panose="05000000000000000000" pitchFamily="2" charset="2"/>
              </a:rPr>
              <a:t>felt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want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for</a:t>
            </a:r>
            <a:r>
              <a:rPr lang="de-DE" dirty="0">
                <a:sym typeface="Wingdings" panose="05000000000000000000" pitchFamily="2" charset="2"/>
              </a:rPr>
              <a:t> QPR</a:t>
            </a:r>
          </a:p>
          <a:p>
            <a:pPr lvl="1"/>
            <a:r>
              <a:rPr lang="de-DE" dirty="0">
                <a:sym typeface="Wingdings" panose="05000000000000000000" pitchFamily="2" charset="2"/>
              </a:rPr>
              <a:t>Needs </a:t>
            </a:r>
            <a:r>
              <a:rPr lang="de-DE" dirty="0" err="1">
                <a:sym typeface="Wingdings" panose="05000000000000000000" pitchFamily="2" charset="2"/>
              </a:rPr>
              <a:t>new</a:t>
            </a:r>
            <a:r>
              <a:rPr lang="de-DE" dirty="0">
                <a:sym typeface="Wingdings" panose="05000000000000000000" pitchFamily="2" charset="2"/>
              </a:rPr>
              <a:t> sample holder, </a:t>
            </a:r>
            <a:r>
              <a:rPr lang="de-DE" dirty="0" err="1">
                <a:sym typeface="Wingdings" panose="05000000000000000000" pitchFamily="2" charset="2"/>
              </a:rPr>
              <a:t>gasket</a:t>
            </a:r>
            <a:r>
              <a:rPr lang="de-DE" dirty="0">
                <a:sym typeface="Wingdings" panose="05000000000000000000" pitchFamily="2" charset="2"/>
              </a:rPr>
              <a:t>, …</a:t>
            </a:r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5C5FF353-EB94-539F-8DAB-7FC1BD0E59D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487AB1E-0BD7-9CD3-D551-2EAC4A1B6C43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S. Keckert, thin films '22</a:t>
            </a:r>
            <a:endParaRPr lang="en-US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CA725E42-817B-6D97-2803-0C6D35D231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4821" y="959951"/>
            <a:ext cx="6233848" cy="4663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4331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6BD238B6-A3E3-FE4E-1FED-BF94A25EE0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cap="none" dirty="0" err="1"/>
              <a:t>RaSTA</a:t>
            </a:r>
            <a:r>
              <a:rPr lang="de-DE" cap="none" dirty="0"/>
              <a:t>: Next </a:t>
            </a:r>
            <a:r>
              <a:rPr lang="de-DE" cap="none" dirty="0" err="1"/>
              <a:t>steps</a:t>
            </a:r>
            <a:endParaRPr lang="de-DE" cap="none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3BB4C162-F1F2-4258-F99A-3D748BB629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7849" y="1502172"/>
            <a:ext cx="5763477" cy="4708128"/>
          </a:xfrm>
        </p:spPr>
        <p:txBody>
          <a:bodyPr/>
          <a:lstStyle/>
          <a:p>
            <a:r>
              <a:rPr lang="de-DE" dirty="0"/>
              <a:t>All </a:t>
            </a:r>
            <a:r>
              <a:rPr lang="de-DE" dirty="0" err="1"/>
              <a:t>parts</a:t>
            </a:r>
            <a:r>
              <a:rPr lang="de-DE" dirty="0"/>
              <a:t> </a:t>
            </a:r>
            <a:r>
              <a:rPr lang="de-DE" dirty="0" err="1"/>
              <a:t>arrived</a:t>
            </a:r>
            <a:r>
              <a:rPr lang="de-DE" dirty="0"/>
              <a:t> at HZB</a:t>
            </a:r>
          </a:p>
          <a:p>
            <a:r>
              <a:rPr lang="de-DE" dirty="0"/>
              <a:t>Manufacturing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flanges</a:t>
            </a:r>
            <a:r>
              <a:rPr lang="de-DE" dirty="0"/>
              <a:t> </a:t>
            </a:r>
            <a:r>
              <a:rPr lang="de-DE" dirty="0" err="1"/>
              <a:t>ongoing</a:t>
            </a:r>
            <a:endParaRPr lang="de-DE" dirty="0"/>
          </a:p>
          <a:p>
            <a:r>
              <a:rPr lang="de-DE" dirty="0"/>
              <a:t>RF </a:t>
            </a:r>
            <a:r>
              <a:rPr lang="de-DE" dirty="0" err="1"/>
              <a:t>baseline</a:t>
            </a:r>
            <a:r>
              <a:rPr lang="de-DE" dirty="0"/>
              <a:t> </a:t>
            </a:r>
            <a:r>
              <a:rPr lang="de-DE" dirty="0" err="1"/>
              <a:t>measurements</a:t>
            </a:r>
            <a:r>
              <a:rPr lang="de-DE" dirty="0"/>
              <a:t> (warm)</a:t>
            </a:r>
          </a:p>
          <a:p>
            <a:r>
              <a:rPr lang="de-DE" dirty="0"/>
              <a:t>Nb </a:t>
            </a:r>
            <a:r>
              <a:rPr lang="de-DE" dirty="0" err="1"/>
              <a:t>coating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all </a:t>
            </a:r>
            <a:r>
              <a:rPr lang="de-DE" dirty="0" err="1"/>
              <a:t>components</a:t>
            </a:r>
            <a:endParaRPr lang="de-DE" dirty="0"/>
          </a:p>
          <a:p>
            <a:pPr marL="0" indent="0">
              <a:buNone/>
            </a:pPr>
            <a:r>
              <a:rPr lang="de-DE" dirty="0">
                <a:sym typeface="Wingdings" panose="05000000000000000000" pitchFamily="2" charset="2"/>
              </a:rPr>
              <a:t> First </a:t>
            </a:r>
            <a:r>
              <a:rPr lang="de-DE" dirty="0" err="1">
                <a:sym typeface="Wingdings" panose="05000000000000000000" pitchFamily="2" charset="2"/>
              </a:rPr>
              <a:t>cold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test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with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bulk</a:t>
            </a:r>
            <a:r>
              <a:rPr lang="de-DE" dirty="0">
                <a:sym typeface="Wingdings" panose="05000000000000000000" pitchFamily="2" charset="2"/>
              </a:rPr>
              <a:t> Nb sample (</a:t>
            </a:r>
            <a:r>
              <a:rPr lang="de-DE" dirty="0" err="1">
                <a:sym typeface="Wingdings" panose="05000000000000000000" pitchFamily="2" charset="2"/>
              </a:rPr>
              <a:t>crosscheck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with</a:t>
            </a:r>
            <a:r>
              <a:rPr lang="de-DE" dirty="0">
                <a:sym typeface="Wingdings" panose="05000000000000000000" pitchFamily="2" charset="2"/>
              </a:rPr>
              <a:t> QPR)</a:t>
            </a:r>
            <a:endParaRPr lang="de-DE" dirty="0"/>
          </a:p>
        </p:txBody>
      </p:sp>
      <p:sp>
        <p:nvSpPr>
          <p:cNvPr id="2" name="Textplatzhalter 1">
            <a:extLst>
              <a:ext uri="{FF2B5EF4-FFF2-40B4-BE49-F238E27FC236}">
                <a16:creationId xmlns:a16="http://schemas.microsoft.com/office/drawing/2014/main" id="{6039AE60-D055-4DD9-EFB7-BB5A46A4C76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42B3E744-3013-D75A-B130-20040FA2FF0E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S. Keckert, thin films '22</a:t>
            </a:r>
            <a:endParaRPr lang="en-US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5108248C-4565-5779-0BC6-6548B2E0ED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1019" y="157912"/>
            <a:ext cx="3300613" cy="2469049"/>
          </a:xfrm>
          <a:prstGeom prst="rect">
            <a:avLst/>
          </a:prstGeom>
        </p:spPr>
      </p:pic>
      <p:pic>
        <p:nvPicPr>
          <p:cNvPr id="5" name="Grafik 4" descr="Ein Bild, das drinnen, Tasse, Doughnut enthält.&#10;&#10;Automatisch generierte Beschreibung">
            <a:extLst>
              <a:ext uri="{FF2B5EF4-FFF2-40B4-BE49-F238E27FC236}">
                <a16:creationId xmlns:a16="http://schemas.microsoft.com/office/drawing/2014/main" id="{5DBB5F2E-BCC7-E508-AC4D-445E2828C99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293" t="7255" r="29268" b="14046"/>
          <a:stretch/>
        </p:blipFill>
        <p:spPr>
          <a:xfrm>
            <a:off x="5119668" y="3429000"/>
            <a:ext cx="2587083" cy="2698595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95E27E80-67D6-045D-A41F-E4DBDDA77F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6749" y="3488472"/>
            <a:ext cx="2711007" cy="2769942"/>
          </a:xfrm>
          <a:prstGeom prst="rect">
            <a:avLst/>
          </a:prstGeom>
        </p:spPr>
      </p:pic>
      <p:pic>
        <p:nvPicPr>
          <p:cNvPr id="11" name="Grafik 10" descr="Ein Bild, das Korb, Stuhl, Metall enthält.&#10;&#10;Automatisch generierte Beschreibung">
            <a:extLst>
              <a:ext uri="{FF2B5EF4-FFF2-40B4-BE49-F238E27FC236}">
                <a16:creationId xmlns:a16="http://schemas.microsoft.com/office/drawing/2014/main" id="{DA5736B6-8B07-DE3B-0BA5-FC31BBAA4B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73307" y="765717"/>
            <a:ext cx="3291220" cy="4932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8327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Ellipse 50">
            <a:extLst>
              <a:ext uri="{FF2B5EF4-FFF2-40B4-BE49-F238E27FC236}">
                <a16:creationId xmlns:a16="http://schemas.microsoft.com/office/drawing/2014/main" id="{1CEDC28C-7FF0-B62E-8DCC-D8D59E749983}"/>
              </a:ext>
            </a:extLst>
          </p:cNvPr>
          <p:cNvSpPr/>
          <p:nvPr/>
        </p:nvSpPr>
        <p:spPr>
          <a:xfrm>
            <a:off x="1825225" y="772141"/>
            <a:ext cx="5120630" cy="4879346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endParaRPr lang="de-DE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5" name="Titel 44">
            <a:extLst>
              <a:ext uri="{FF2B5EF4-FFF2-40B4-BE49-F238E27FC236}">
                <a16:creationId xmlns:a16="http://schemas.microsoft.com/office/drawing/2014/main" id="{631FC1AF-7DE1-B33C-1E01-722B547B0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6925" y="65961"/>
            <a:ext cx="5518150" cy="446087"/>
          </a:xfrm>
        </p:spPr>
        <p:txBody>
          <a:bodyPr/>
          <a:lstStyle/>
          <a:p>
            <a:r>
              <a:rPr lang="de-DE" sz="2800" cap="none" dirty="0" err="1"/>
              <a:t>How</a:t>
            </a:r>
            <a:r>
              <a:rPr lang="de-DE" sz="2800" cap="none" dirty="0"/>
              <a:t> </a:t>
            </a:r>
            <a:r>
              <a:rPr lang="de-DE" sz="2800" cap="none" dirty="0" err="1"/>
              <a:t>can</a:t>
            </a:r>
            <a:r>
              <a:rPr lang="de-DE" sz="2800" cap="none" dirty="0"/>
              <a:t> </a:t>
            </a:r>
            <a:r>
              <a:rPr lang="de-DE" sz="2800" cap="none" dirty="0" err="1"/>
              <a:t>we</a:t>
            </a:r>
            <a:r>
              <a:rPr lang="de-DE" sz="2800" cap="none" dirty="0"/>
              <a:t> </a:t>
            </a:r>
            <a:r>
              <a:rPr lang="de-DE" sz="2800" cap="none" dirty="0" err="1"/>
              <a:t>characterize</a:t>
            </a:r>
            <a:r>
              <a:rPr lang="de-DE" sz="2800" cap="none" dirty="0"/>
              <a:t> </a:t>
            </a:r>
            <a:r>
              <a:rPr lang="de-DE" sz="2800" cap="none" dirty="0" err="1"/>
              <a:t>samples</a:t>
            </a:r>
            <a:r>
              <a:rPr lang="de-DE" sz="2800" cap="none" dirty="0"/>
              <a:t>?</a:t>
            </a:r>
          </a:p>
        </p:txBody>
      </p:sp>
      <p:sp>
        <p:nvSpPr>
          <p:cNvPr id="49" name="Textplatzhalter 48">
            <a:extLst>
              <a:ext uri="{FF2B5EF4-FFF2-40B4-BE49-F238E27FC236}">
                <a16:creationId xmlns:a16="http://schemas.microsoft.com/office/drawing/2014/main" id="{E4FA4E65-8F45-D2ED-45FC-2087C72B601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9B52140C-6174-4D09-BE1F-D7B02E8142D3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DE"/>
              <a:t>S. Keckert, thin films '22</a:t>
            </a:r>
          </a:p>
        </p:txBody>
      </p:sp>
      <p:sp>
        <p:nvSpPr>
          <p:cNvPr id="50" name="Oval 15">
            <a:extLst>
              <a:ext uri="{FF2B5EF4-FFF2-40B4-BE49-F238E27FC236}">
                <a16:creationId xmlns:a16="http://schemas.microsoft.com/office/drawing/2014/main" id="{FCB066BF-3D69-CACF-BF2C-472822D6B08D}"/>
              </a:ext>
            </a:extLst>
          </p:cNvPr>
          <p:cNvSpPr/>
          <p:nvPr/>
        </p:nvSpPr>
        <p:spPr>
          <a:xfrm>
            <a:off x="7140495" y="3626363"/>
            <a:ext cx="2893642" cy="247865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1" name="Oval 1">
            <a:extLst>
              <a:ext uri="{FF2B5EF4-FFF2-40B4-BE49-F238E27FC236}">
                <a16:creationId xmlns:a16="http://schemas.microsoft.com/office/drawing/2014/main" id="{94A16434-0B82-D1CC-6B5B-0BEF3E3B76EF}"/>
              </a:ext>
            </a:extLst>
          </p:cNvPr>
          <p:cNvSpPr/>
          <p:nvPr/>
        </p:nvSpPr>
        <p:spPr>
          <a:xfrm>
            <a:off x="4691993" y="3900094"/>
            <a:ext cx="3660203" cy="2106169"/>
          </a:xfrm>
          <a:prstGeom prst="ellipse">
            <a:avLst/>
          </a:prstGeom>
          <a:solidFill>
            <a:schemeClr val="accent3">
              <a:lumMod val="75000"/>
              <a:alpha val="7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2" name="Textfeld 51">
            <a:extLst>
              <a:ext uri="{FF2B5EF4-FFF2-40B4-BE49-F238E27FC236}">
                <a16:creationId xmlns:a16="http://schemas.microsoft.com/office/drawing/2014/main" id="{ED7C5D74-3626-45CB-B8AC-6EEE23A66C6F}"/>
              </a:ext>
            </a:extLst>
          </p:cNvPr>
          <p:cNvSpPr txBox="1"/>
          <p:nvPr/>
        </p:nvSpPr>
        <p:spPr>
          <a:xfrm>
            <a:off x="3667149" y="916158"/>
            <a:ext cx="11363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defRPr/>
            </a:pPr>
            <a:r>
              <a:rPr lang="de-DE" sz="4800" b="1" dirty="0">
                <a:solidFill>
                  <a:prstClr val="black"/>
                </a:solidFill>
                <a:latin typeface="Calibri" panose="020F0502020204030204"/>
                <a:cs typeface="Arial" charset="0"/>
              </a:rPr>
              <a:t>RF</a:t>
            </a:r>
          </a:p>
        </p:txBody>
      </p:sp>
      <p:sp>
        <p:nvSpPr>
          <p:cNvPr id="53" name="Ellipse 52">
            <a:extLst>
              <a:ext uri="{FF2B5EF4-FFF2-40B4-BE49-F238E27FC236}">
                <a16:creationId xmlns:a16="http://schemas.microsoft.com/office/drawing/2014/main" id="{056E876B-EDAA-46ED-EAA5-024B407AFA0D}"/>
              </a:ext>
            </a:extLst>
          </p:cNvPr>
          <p:cNvSpPr/>
          <p:nvPr/>
        </p:nvSpPr>
        <p:spPr>
          <a:xfrm>
            <a:off x="5203063" y="2142972"/>
            <a:ext cx="3754384" cy="3002534"/>
          </a:xfrm>
          <a:prstGeom prst="ellipse">
            <a:avLst/>
          </a:prstGeom>
          <a:solidFill>
            <a:srgbClr val="FFC000">
              <a:alpha val="70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endParaRPr lang="de-DE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4" name="Textfeld 53">
            <a:extLst>
              <a:ext uri="{FF2B5EF4-FFF2-40B4-BE49-F238E27FC236}">
                <a16:creationId xmlns:a16="http://schemas.microsoft.com/office/drawing/2014/main" id="{698A0C48-B07A-A805-EE31-2CCB2954EF70}"/>
              </a:ext>
            </a:extLst>
          </p:cNvPr>
          <p:cNvSpPr txBox="1"/>
          <p:nvPr/>
        </p:nvSpPr>
        <p:spPr>
          <a:xfrm>
            <a:off x="5436637" y="2654212"/>
            <a:ext cx="34438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defRPr/>
            </a:pPr>
            <a:r>
              <a:rPr lang="de-DE" sz="3600" b="1" dirty="0" err="1">
                <a:solidFill>
                  <a:prstClr val="black"/>
                </a:solidFill>
                <a:latin typeface="Calibri" panose="020F0502020204030204"/>
                <a:cs typeface="Arial" charset="0"/>
              </a:rPr>
              <a:t>Local</a:t>
            </a:r>
            <a:endParaRPr lang="de-DE" sz="3600" b="1" dirty="0">
              <a:solidFill>
                <a:prstClr val="black"/>
              </a:solidFill>
              <a:latin typeface="Calibri" panose="020F0502020204030204"/>
              <a:cs typeface="Arial" charset="0"/>
            </a:endParaRPr>
          </a:p>
          <a:p>
            <a:pPr algn="ctr" defTabSz="457200">
              <a:defRPr/>
            </a:pPr>
            <a:r>
              <a:rPr lang="de-DE" sz="3600" b="1" dirty="0" err="1">
                <a:solidFill>
                  <a:prstClr val="black"/>
                </a:solidFill>
                <a:latin typeface="Calibri" panose="020F0502020204030204"/>
                <a:cs typeface="Arial" charset="0"/>
              </a:rPr>
              <a:t>Magnetometry</a:t>
            </a:r>
            <a:endParaRPr lang="de-DE" sz="3600" b="1" dirty="0">
              <a:solidFill>
                <a:prstClr val="black"/>
              </a:solidFill>
              <a:latin typeface="Calibri" panose="020F0502020204030204"/>
              <a:cs typeface="Arial" charset="0"/>
            </a:endParaRPr>
          </a:p>
        </p:txBody>
      </p:sp>
      <p:sp>
        <p:nvSpPr>
          <p:cNvPr id="55" name="Ellipse 54">
            <a:extLst>
              <a:ext uri="{FF2B5EF4-FFF2-40B4-BE49-F238E27FC236}">
                <a16:creationId xmlns:a16="http://schemas.microsoft.com/office/drawing/2014/main" id="{02E83776-ABA8-7D9F-C07B-84C55A1DF5B0}"/>
              </a:ext>
            </a:extLst>
          </p:cNvPr>
          <p:cNvSpPr/>
          <p:nvPr/>
        </p:nvSpPr>
        <p:spPr>
          <a:xfrm>
            <a:off x="2833465" y="4372542"/>
            <a:ext cx="1152000" cy="718307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endParaRPr lang="de-DE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6" name="Textfeld 55">
            <a:extLst>
              <a:ext uri="{FF2B5EF4-FFF2-40B4-BE49-F238E27FC236}">
                <a16:creationId xmlns:a16="http://schemas.microsoft.com/office/drawing/2014/main" id="{8DCCB425-75ED-2FEB-F2F1-8C9C97A34FED}"/>
              </a:ext>
            </a:extLst>
          </p:cNvPr>
          <p:cNvSpPr txBox="1"/>
          <p:nvPr/>
        </p:nvSpPr>
        <p:spPr>
          <a:xfrm>
            <a:off x="2952890" y="4427964"/>
            <a:ext cx="9104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defRPr/>
            </a:pPr>
            <a:r>
              <a:rPr lang="de-DE" sz="3200" b="1" dirty="0">
                <a:solidFill>
                  <a:prstClr val="black"/>
                </a:solidFill>
                <a:latin typeface="Calibri" panose="020F0502020204030204"/>
                <a:cs typeface="Arial" charset="0"/>
              </a:rPr>
              <a:t>RRR</a:t>
            </a:r>
          </a:p>
        </p:txBody>
      </p:sp>
      <p:sp>
        <p:nvSpPr>
          <p:cNvPr id="57" name="Ellipse 56">
            <a:extLst>
              <a:ext uri="{FF2B5EF4-FFF2-40B4-BE49-F238E27FC236}">
                <a16:creationId xmlns:a16="http://schemas.microsoft.com/office/drawing/2014/main" id="{57ABD36C-C9E0-96B4-8216-9D466929C353}"/>
              </a:ext>
            </a:extLst>
          </p:cNvPr>
          <p:cNvSpPr/>
          <p:nvPr/>
        </p:nvSpPr>
        <p:spPr>
          <a:xfrm>
            <a:off x="5735251" y="2468015"/>
            <a:ext cx="828000" cy="792000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endParaRPr lang="de-DE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8" name="Textfeld 57">
            <a:extLst>
              <a:ext uri="{FF2B5EF4-FFF2-40B4-BE49-F238E27FC236}">
                <a16:creationId xmlns:a16="http://schemas.microsoft.com/office/drawing/2014/main" id="{6830C622-838D-26B5-D601-47207A777AE4}"/>
              </a:ext>
            </a:extLst>
          </p:cNvPr>
          <p:cNvSpPr txBox="1"/>
          <p:nvPr/>
        </p:nvSpPr>
        <p:spPr>
          <a:xfrm>
            <a:off x="5918861" y="2524552"/>
            <a:ext cx="5453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defRPr/>
            </a:pPr>
            <a:r>
              <a:rPr lang="de-DE" sz="3200" b="1" dirty="0" err="1">
                <a:solidFill>
                  <a:prstClr val="black"/>
                </a:solidFill>
                <a:latin typeface="Calibri" panose="020F0502020204030204"/>
                <a:cs typeface="Arial" charset="0"/>
              </a:rPr>
              <a:t>T</a:t>
            </a:r>
            <a:r>
              <a:rPr lang="de-DE" sz="3200" b="1" baseline="-25000" dirty="0" err="1">
                <a:solidFill>
                  <a:prstClr val="black"/>
                </a:solidFill>
                <a:latin typeface="Calibri" panose="020F0502020204030204"/>
                <a:cs typeface="Arial" charset="0"/>
              </a:rPr>
              <a:t>c</a:t>
            </a:r>
            <a:endParaRPr lang="de-DE" sz="3200" b="1" dirty="0">
              <a:solidFill>
                <a:prstClr val="black"/>
              </a:solidFill>
              <a:latin typeface="Calibri" panose="020F0502020204030204"/>
              <a:cs typeface="Arial" charset="0"/>
            </a:endParaRPr>
          </a:p>
        </p:txBody>
      </p:sp>
      <p:sp>
        <p:nvSpPr>
          <p:cNvPr id="59" name="Ellipse 58">
            <a:extLst>
              <a:ext uri="{FF2B5EF4-FFF2-40B4-BE49-F238E27FC236}">
                <a16:creationId xmlns:a16="http://schemas.microsoft.com/office/drawing/2014/main" id="{61A13662-76D7-6D50-F1F9-85EB6A7B52FA}"/>
              </a:ext>
            </a:extLst>
          </p:cNvPr>
          <p:cNvSpPr/>
          <p:nvPr/>
        </p:nvSpPr>
        <p:spPr>
          <a:xfrm>
            <a:off x="3299340" y="2369379"/>
            <a:ext cx="1800000" cy="1800000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endParaRPr lang="de-DE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0" name="Textfeld 59">
            <a:extLst>
              <a:ext uri="{FF2B5EF4-FFF2-40B4-BE49-F238E27FC236}">
                <a16:creationId xmlns:a16="http://schemas.microsoft.com/office/drawing/2014/main" id="{F85E47D6-4EE6-1647-EC55-8118CC59EDA5}"/>
              </a:ext>
            </a:extLst>
          </p:cNvPr>
          <p:cNvSpPr txBox="1"/>
          <p:nvPr/>
        </p:nvSpPr>
        <p:spPr>
          <a:xfrm>
            <a:off x="3841449" y="2860374"/>
            <a:ext cx="7127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defRPr/>
            </a:pPr>
            <a:r>
              <a:rPr lang="de-DE" sz="4400" b="1" dirty="0">
                <a:solidFill>
                  <a:prstClr val="black"/>
                </a:solidFill>
                <a:latin typeface="Calibri" panose="020F0502020204030204"/>
                <a:cs typeface="Arial" charset="0"/>
              </a:rPr>
              <a:t>R</a:t>
            </a:r>
            <a:r>
              <a:rPr lang="de-DE" sz="4400" b="1" baseline="-25000" dirty="0">
                <a:solidFill>
                  <a:prstClr val="black"/>
                </a:solidFill>
                <a:latin typeface="Calibri" panose="020F0502020204030204"/>
                <a:cs typeface="Arial" charset="0"/>
              </a:rPr>
              <a:t>S</a:t>
            </a:r>
            <a:endParaRPr lang="de-DE" sz="4400" b="1" dirty="0">
              <a:solidFill>
                <a:prstClr val="black"/>
              </a:solidFill>
              <a:latin typeface="Calibri" panose="020F0502020204030204"/>
              <a:cs typeface="Arial" charset="0"/>
            </a:endParaRPr>
          </a:p>
        </p:txBody>
      </p:sp>
      <p:sp>
        <p:nvSpPr>
          <p:cNvPr id="61" name="Ellipse 15">
            <a:extLst>
              <a:ext uri="{FF2B5EF4-FFF2-40B4-BE49-F238E27FC236}">
                <a16:creationId xmlns:a16="http://schemas.microsoft.com/office/drawing/2014/main" id="{1963AFA7-5EC6-C765-BA4C-B76397B46CEF}"/>
              </a:ext>
            </a:extLst>
          </p:cNvPr>
          <p:cNvSpPr/>
          <p:nvPr/>
        </p:nvSpPr>
        <p:spPr>
          <a:xfrm>
            <a:off x="2113257" y="2419754"/>
            <a:ext cx="828000" cy="792000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endParaRPr lang="de-DE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2" name="Textfeld 16">
            <a:extLst>
              <a:ext uri="{FF2B5EF4-FFF2-40B4-BE49-F238E27FC236}">
                <a16:creationId xmlns:a16="http://schemas.microsoft.com/office/drawing/2014/main" id="{D601A6C3-6869-23E4-C3BC-AA725D2E1DA7}"/>
              </a:ext>
            </a:extLst>
          </p:cNvPr>
          <p:cNvSpPr txBox="1"/>
          <p:nvPr/>
        </p:nvSpPr>
        <p:spPr>
          <a:xfrm>
            <a:off x="2186728" y="2473984"/>
            <a:ext cx="10498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defRPr/>
            </a:pPr>
            <a:r>
              <a:rPr lang="de-DE" sz="3200" b="1" dirty="0">
                <a:solidFill>
                  <a:prstClr val="black"/>
                </a:solidFill>
                <a:latin typeface="Calibri" panose="020F0502020204030204"/>
                <a:cs typeface="Arial" charset="0"/>
              </a:rPr>
              <a:t>H</a:t>
            </a:r>
            <a:r>
              <a:rPr lang="de-DE" sz="3200" b="1" baseline="-25000" dirty="0" err="1">
                <a:solidFill>
                  <a:prstClr val="black"/>
                </a:solidFill>
                <a:latin typeface="Calibri" panose="020F0502020204030204"/>
                <a:cs typeface="Arial" charset="0"/>
              </a:rPr>
              <a:t>vp</a:t>
            </a:r>
            <a:endParaRPr lang="de-DE" sz="3200" b="1" dirty="0">
              <a:solidFill>
                <a:prstClr val="black"/>
              </a:solidFill>
              <a:latin typeface="Calibri" panose="020F0502020204030204"/>
              <a:cs typeface="Arial" charset="0"/>
            </a:endParaRPr>
          </a:p>
        </p:txBody>
      </p:sp>
      <p:sp>
        <p:nvSpPr>
          <p:cNvPr id="63" name="Ellipse 15">
            <a:extLst>
              <a:ext uri="{FF2B5EF4-FFF2-40B4-BE49-F238E27FC236}">
                <a16:creationId xmlns:a16="http://schemas.microsoft.com/office/drawing/2014/main" id="{B74F1D1F-0688-666D-1702-5CBFD9793FDA}"/>
              </a:ext>
            </a:extLst>
          </p:cNvPr>
          <p:cNvSpPr/>
          <p:nvPr/>
        </p:nvSpPr>
        <p:spPr>
          <a:xfrm>
            <a:off x="4871722" y="4564093"/>
            <a:ext cx="828000" cy="792000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endParaRPr lang="de-DE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4" name="Textfeld 16">
            <a:extLst>
              <a:ext uri="{FF2B5EF4-FFF2-40B4-BE49-F238E27FC236}">
                <a16:creationId xmlns:a16="http://schemas.microsoft.com/office/drawing/2014/main" id="{0D300543-4618-C661-AE55-31E0A9F78027}"/>
              </a:ext>
            </a:extLst>
          </p:cNvPr>
          <p:cNvSpPr txBox="1"/>
          <p:nvPr/>
        </p:nvSpPr>
        <p:spPr>
          <a:xfrm>
            <a:off x="5091085" y="4677011"/>
            <a:ext cx="4286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defRPr/>
            </a:pPr>
            <a:r>
              <a:rPr lang="el-GR" sz="3200" b="1" dirty="0">
                <a:solidFill>
                  <a:prstClr val="black"/>
                </a:solidFill>
                <a:latin typeface="Calibri" panose="020F0502020204030204"/>
                <a:cs typeface="Arial" charset="0"/>
              </a:rPr>
              <a:t>λ</a:t>
            </a:r>
            <a:endParaRPr lang="de-DE" sz="3200" b="1" dirty="0">
              <a:solidFill>
                <a:prstClr val="black"/>
              </a:solidFill>
              <a:latin typeface="Calibri" panose="020F0502020204030204"/>
              <a:cs typeface="Arial" charset="0"/>
            </a:endParaRPr>
          </a:p>
        </p:txBody>
      </p:sp>
      <p:sp>
        <p:nvSpPr>
          <p:cNvPr id="65" name="Textfeld 10">
            <a:extLst>
              <a:ext uri="{FF2B5EF4-FFF2-40B4-BE49-F238E27FC236}">
                <a16:creationId xmlns:a16="http://schemas.microsoft.com/office/drawing/2014/main" id="{0A71B5AB-A7F3-65C8-9E67-D79C606F69F7}"/>
              </a:ext>
            </a:extLst>
          </p:cNvPr>
          <p:cNvSpPr txBox="1"/>
          <p:nvPr/>
        </p:nvSpPr>
        <p:spPr>
          <a:xfrm>
            <a:off x="5936588" y="5117753"/>
            <a:ext cx="17680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defRPr/>
            </a:pPr>
            <a:r>
              <a:rPr lang="de-DE" sz="4800" b="1" dirty="0">
                <a:solidFill>
                  <a:prstClr val="black"/>
                </a:solidFill>
                <a:latin typeface="Calibri" panose="020F0502020204030204"/>
                <a:cs typeface="Arial" charset="0"/>
              </a:rPr>
              <a:t>µSR</a:t>
            </a:r>
          </a:p>
        </p:txBody>
      </p:sp>
      <p:sp>
        <p:nvSpPr>
          <p:cNvPr id="66" name="Ellipse 65">
            <a:extLst>
              <a:ext uri="{FF2B5EF4-FFF2-40B4-BE49-F238E27FC236}">
                <a16:creationId xmlns:a16="http://schemas.microsoft.com/office/drawing/2014/main" id="{292C4BEE-D11F-4277-8496-8EA849D1C654}"/>
              </a:ext>
            </a:extLst>
          </p:cNvPr>
          <p:cNvSpPr/>
          <p:nvPr/>
        </p:nvSpPr>
        <p:spPr>
          <a:xfrm>
            <a:off x="7257627" y="4219625"/>
            <a:ext cx="828000" cy="792000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endParaRPr lang="de-DE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7" name="Textfeld 66">
            <a:extLst>
              <a:ext uri="{FF2B5EF4-FFF2-40B4-BE49-F238E27FC236}">
                <a16:creationId xmlns:a16="http://schemas.microsoft.com/office/drawing/2014/main" id="{F03EF2C7-46F3-E47C-8646-3764A5059D6D}"/>
              </a:ext>
            </a:extLst>
          </p:cNvPr>
          <p:cNvSpPr txBox="1"/>
          <p:nvPr/>
        </p:nvSpPr>
        <p:spPr>
          <a:xfrm>
            <a:off x="7323675" y="4288660"/>
            <a:ext cx="7619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defRPr/>
            </a:pPr>
            <a:r>
              <a:rPr lang="de-DE" sz="3200" b="1" dirty="0">
                <a:solidFill>
                  <a:prstClr val="black"/>
                </a:solidFill>
                <a:latin typeface="Calibri" panose="020F0502020204030204"/>
                <a:cs typeface="Arial" charset="0"/>
              </a:rPr>
              <a:t>H</a:t>
            </a:r>
            <a:r>
              <a:rPr lang="de-DE" sz="3200" b="1" baseline="-25000" dirty="0">
                <a:solidFill>
                  <a:prstClr val="black"/>
                </a:solidFill>
                <a:latin typeface="Calibri" panose="020F0502020204030204"/>
                <a:cs typeface="Arial" charset="0"/>
              </a:rPr>
              <a:t>c1</a:t>
            </a:r>
            <a:endParaRPr lang="de-DE" sz="3200" b="1" dirty="0">
              <a:solidFill>
                <a:prstClr val="black"/>
              </a:solidFill>
              <a:latin typeface="Calibri" panose="020F0502020204030204"/>
              <a:cs typeface="Arial" charset="0"/>
            </a:endParaRPr>
          </a:p>
        </p:txBody>
      </p:sp>
      <p:sp>
        <p:nvSpPr>
          <p:cNvPr id="68" name="Ellipse 13">
            <a:extLst>
              <a:ext uri="{FF2B5EF4-FFF2-40B4-BE49-F238E27FC236}">
                <a16:creationId xmlns:a16="http://schemas.microsoft.com/office/drawing/2014/main" id="{4EEC3552-6C4F-3684-B0D3-B6835553DCAB}"/>
              </a:ext>
            </a:extLst>
          </p:cNvPr>
          <p:cNvSpPr/>
          <p:nvPr/>
        </p:nvSpPr>
        <p:spPr>
          <a:xfrm>
            <a:off x="8954017" y="4084509"/>
            <a:ext cx="828000" cy="792000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endParaRPr lang="de-DE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9" name="Textfeld 14">
            <a:extLst>
              <a:ext uri="{FF2B5EF4-FFF2-40B4-BE49-F238E27FC236}">
                <a16:creationId xmlns:a16="http://schemas.microsoft.com/office/drawing/2014/main" id="{645512C7-929D-35EF-5129-7AF88C54B57F}"/>
              </a:ext>
            </a:extLst>
          </p:cNvPr>
          <p:cNvSpPr txBox="1"/>
          <p:nvPr/>
        </p:nvSpPr>
        <p:spPr>
          <a:xfrm>
            <a:off x="9041477" y="4143203"/>
            <a:ext cx="8077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defRPr/>
            </a:pPr>
            <a:r>
              <a:rPr lang="de-DE" sz="3200" b="1" dirty="0">
                <a:solidFill>
                  <a:prstClr val="black"/>
                </a:solidFill>
                <a:latin typeface="Calibri" panose="020F0502020204030204"/>
                <a:cs typeface="Arial" charset="0"/>
              </a:rPr>
              <a:t>H</a:t>
            </a:r>
            <a:r>
              <a:rPr lang="de-DE" sz="3200" b="1" baseline="-25000" dirty="0">
                <a:solidFill>
                  <a:prstClr val="black"/>
                </a:solidFill>
                <a:latin typeface="Calibri" panose="020F0502020204030204"/>
                <a:cs typeface="Arial" charset="0"/>
              </a:rPr>
              <a:t>c2</a:t>
            </a:r>
            <a:endParaRPr lang="de-DE" sz="3200" b="1" dirty="0">
              <a:solidFill>
                <a:prstClr val="black"/>
              </a:solidFill>
              <a:latin typeface="Calibri" panose="020F0502020204030204"/>
              <a:cs typeface="Arial" charset="0"/>
            </a:endParaRPr>
          </a:p>
        </p:txBody>
      </p:sp>
      <p:sp>
        <p:nvSpPr>
          <p:cNvPr id="70" name="Textfeld 4">
            <a:extLst>
              <a:ext uri="{FF2B5EF4-FFF2-40B4-BE49-F238E27FC236}">
                <a16:creationId xmlns:a16="http://schemas.microsoft.com/office/drawing/2014/main" id="{03308DA7-1CB9-FB5F-2BBC-2659C20B93FB}"/>
              </a:ext>
            </a:extLst>
          </p:cNvPr>
          <p:cNvSpPr txBox="1"/>
          <p:nvPr/>
        </p:nvSpPr>
        <p:spPr>
          <a:xfrm>
            <a:off x="3046718" y="1541763"/>
            <a:ext cx="23772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defRPr/>
            </a:pPr>
            <a:r>
              <a:rPr lang="de-DE" sz="4000" b="1" dirty="0">
                <a:solidFill>
                  <a:prstClr val="black"/>
                </a:solidFill>
                <a:latin typeface="Calibri" panose="020F0502020204030204"/>
                <a:cs typeface="Arial" charset="0"/>
              </a:rPr>
              <a:t>e.g. QPR</a:t>
            </a:r>
          </a:p>
        </p:txBody>
      </p:sp>
      <p:sp>
        <p:nvSpPr>
          <p:cNvPr id="71" name="Right Brace 16">
            <a:extLst>
              <a:ext uri="{FF2B5EF4-FFF2-40B4-BE49-F238E27FC236}">
                <a16:creationId xmlns:a16="http://schemas.microsoft.com/office/drawing/2014/main" id="{70F1E010-279A-A6DC-ED3B-C6779EC46A79}"/>
              </a:ext>
            </a:extLst>
          </p:cNvPr>
          <p:cNvSpPr/>
          <p:nvPr/>
        </p:nvSpPr>
        <p:spPr>
          <a:xfrm rot="17086404">
            <a:off x="8291417" y="62402"/>
            <a:ext cx="755797" cy="3706371"/>
          </a:xfrm>
          <a:prstGeom prst="rightBrac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2" name="Textfeld 4">
            <a:extLst>
              <a:ext uri="{FF2B5EF4-FFF2-40B4-BE49-F238E27FC236}">
                <a16:creationId xmlns:a16="http://schemas.microsoft.com/office/drawing/2014/main" id="{E01D2A8E-1E90-D438-D31B-8D8CC68D2354}"/>
              </a:ext>
            </a:extLst>
          </p:cNvPr>
          <p:cNvSpPr txBox="1"/>
          <p:nvPr/>
        </p:nvSpPr>
        <p:spPr>
          <a:xfrm>
            <a:off x="8089922" y="772142"/>
            <a:ext cx="14592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defRPr/>
            </a:pPr>
            <a:r>
              <a:rPr lang="de-DE" sz="4400" b="1" dirty="0">
                <a:solidFill>
                  <a:prstClr val="black"/>
                </a:solidFill>
                <a:latin typeface="Calibri" panose="020F0502020204030204"/>
                <a:cs typeface="Arial" charset="0"/>
              </a:rPr>
              <a:t>DC</a:t>
            </a:r>
          </a:p>
        </p:txBody>
      </p:sp>
      <p:sp>
        <p:nvSpPr>
          <p:cNvPr id="73" name="Textfeld 6">
            <a:extLst>
              <a:ext uri="{FF2B5EF4-FFF2-40B4-BE49-F238E27FC236}">
                <a16:creationId xmlns:a16="http://schemas.microsoft.com/office/drawing/2014/main" id="{27CE39FF-19B3-A132-39A3-84B51A0E0600}"/>
              </a:ext>
            </a:extLst>
          </p:cNvPr>
          <p:cNvSpPr txBox="1"/>
          <p:nvPr/>
        </p:nvSpPr>
        <p:spPr>
          <a:xfrm>
            <a:off x="8081046" y="4817990"/>
            <a:ext cx="14505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457200">
              <a:defRPr/>
            </a:pPr>
            <a:r>
              <a:rPr lang="de-DE" sz="3600" b="1" dirty="0">
                <a:solidFill>
                  <a:prstClr val="black"/>
                </a:solidFill>
                <a:latin typeface="Calibri" panose="020F0502020204030204"/>
                <a:cs typeface="Arial" charset="0"/>
              </a:rPr>
              <a:t>VSM,</a:t>
            </a:r>
          </a:p>
          <a:p>
            <a:pPr algn="r" defTabSz="457200">
              <a:defRPr/>
            </a:pPr>
            <a:r>
              <a:rPr lang="de-DE" sz="3600" b="1" dirty="0">
                <a:solidFill>
                  <a:prstClr val="black"/>
                </a:solidFill>
                <a:latin typeface="Calibri" panose="020F0502020204030204"/>
                <a:cs typeface="Arial" charset="0"/>
              </a:rPr>
              <a:t>PPMS</a:t>
            </a:r>
          </a:p>
        </p:txBody>
      </p:sp>
      <p:sp>
        <p:nvSpPr>
          <p:cNvPr id="82" name="Textplatzhalter 3">
            <a:extLst>
              <a:ext uri="{FF2B5EF4-FFF2-40B4-BE49-F238E27FC236}">
                <a16:creationId xmlns:a16="http://schemas.microsoft.com/office/drawing/2014/main" id="{DC0DE3DE-78DA-CBF1-D280-B5F4D375B82B}"/>
              </a:ext>
            </a:extLst>
          </p:cNvPr>
          <p:cNvSpPr txBox="1">
            <a:spLocks/>
          </p:cNvSpPr>
          <p:nvPr/>
        </p:nvSpPr>
        <p:spPr>
          <a:xfrm>
            <a:off x="827771" y="5643024"/>
            <a:ext cx="9383990" cy="82867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400" b="1" i="0" kern="1200">
                <a:solidFill>
                  <a:schemeClr val="accent3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Wingdings" panose="05000000000000000000" pitchFamily="2" charset="2"/>
              <a:buChar char="à"/>
            </a:pPr>
            <a:r>
              <a:rPr lang="de-DE" sz="2000" b="0" dirty="0">
                <a:latin typeface="Source Sans Pro SemiBold" panose="020B0603030403020204" pitchFamily="34" charset="0"/>
                <a:sym typeface="Wingdings" panose="05000000000000000000" pitchFamily="2" charset="2"/>
              </a:rPr>
              <a:t>R</a:t>
            </a:r>
            <a:r>
              <a:rPr lang="de-DE" sz="2000" b="0" baseline="-25000" dirty="0">
                <a:latin typeface="Source Sans Pro SemiBold" panose="020B0603030403020204" pitchFamily="34" charset="0"/>
                <a:sym typeface="Wingdings" panose="05000000000000000000" pitchFamily="2" charset="2"/>
              </a:rPr>
              <a:t>S</a:t>
            </a:r>
            <a:r>
              <a:rPr lang="de-DE" sz="2000" b="0" dirty="0">
                <a:latin typeface="Source Sans Pro SemiBold" panose="020B0603030403020204" pitchFamily="34" charset="0"/>
                <a:sym typeface="Wingdings" panose="05000000000000000000" pitchFamily="2" charset="2"/>
              </a:rPr>
              <a:t> </a:t>
            </a:r>
            <a:r>
              <a:rPr lang="de-DE" sz="2000" b="0" dirty="0" err="1">
                <a:latin typeface="Source Sans Pro SemiBold" panose="020B0603030403020204" pitchFamily="34" charset="0"/>
                <a:sym typeface="Wingdings" panose="05000000000000000000" pitchFamily="2" charset="2"/>
              </a:rPr>
              <a:t>requires</a:t>
            </a:r>
            <a:r>
              <a:rPr lang="de-DE" sz="2000" b="0" dirty="0">
                <a:latin typeface="Source Sans Pro SemiBold" panose="020B0603030403020204" pitchFamily="34" charset="0"/>
                <a:sym typeface="Wingdings" panose="05000000000000000000" pitchFamily="2" charset="2"/>
              </a:rPr>
              <a:t> RF </a:t>
            </a:r>
            <a:r>
              <a:rPr lang="de-DE" sz="2000" b="0" dirty="0" err="1">
                <a:latin typeface="Source Sans Pro SemiBold" panose="020B0603030403020204" pitchFamily="34" charset="0"/>
                <a:sym typeface="Wingdings" panose="05000000000000000000" pitchFamily="2" charset="2"/>
              </a:rPr>
              <a:t>testing</a:t>
            </a:r>
            <a:endParaRPr lang="de-DE" sz="2000" b="0" dirty="0">
              <a:latin typeface="Source Sans Pro SemiBold" panose="020B0603030403020204" pitchFamily="34" charset="0"/>
              <a:sym typeface="Wingdings" panose="05000000000000000000" pitchFamily="2" charset="2"/>
            </a:endParaRPr>
          </a:p>
          <a:p>
            <a:pPr marL="342900" indent="-342900">
              <a:buFont typeface="Wingdings" panose="05000000000000000000" pitchFamily="2" charset="2"/>
              <a:buChar char="à"/>
            </a:pPr>
            <a:r>
              <a:rPr lang="de-DE" sz="2000" b="0" dirty="0">
                <a:latin typeface="Source Sans Pro SemiBold" panose="020B0603030403020204" pitchFamily="34" charset="0"/>
                <a:sym typeface="Wingdings" panose="05000000000000000000" pitchFamily="2" charset="2"/>
              </a:rPr>
              <a:t>RF </a:t>
            </a:r>
            <a:r>
              <a:rPr lang="de-DE" sz="2000" b="0" dirty="0" err="1">
                <a:latin typeface="Source Sans Pro SemiBold" panose="020B0603030403020204" pitchFamily="34" charset="0"/>
                <a:sym typeface="Wingdings" panose="05000000000000000000" pitchFamily="2" charset="2"/>
              </a:rPr>
              <a:t>characterization</a:t>
            </a:r>
            <a:r>
              <a:rPr lang="de-DE" sz="2000" b="0" dirty="0">
                <a:latin typeface="Source Sans Pro SemiBold" panose="020B0603030403020204" pitchFamily="34" charset="0"/>
                <a:sym typeface="Wingdings" panose="05000000000000000000" pitchFamily="2" charset="2"/>
              </a:rPr>
              <a:t> </a:t>
            </a:r>
            <a:r>
              <a:rPr lang="de-DE" sz="2000" b="0" dirty="0" err="1">
                <a:latin typeface="Source Sans Pro SemiBold" panose="020B0603030403020204" pitchFamily="34" charset="0"/>
                <a:sym typeface="Wingdings" panose="05000000000000000000" pitchFamily="2" charset="2"/>
              </a:rPr>
              <a:t>is</a:t>
            </a:r>
            <a:r>
              <a:rPr lang="de-DE" sz="2000" b="0" dirty="0">
                <a:latin typeface="Source Sans Pro SemiBold" panose="020B0603030403020204" pitchFamily="34" charset="0"/>
                <a:sym typeface="Wingdings" panose="05000000000000000000" pitchFamily="2" charset="2"/>
              </a:rPr>
              <a:t> essential</a:t>
            </a:r>
          </a:p>
        </p:txBody>
      </p:sp>
    </p:spTree>
    <p:extLst>
      <p:ext uri="{BB962C8B-B14F-4D97-AF65-F5344CB8AC3E}">
        <p14:creationId xmlns:p14="http://schemas.microsoft.com/office/powerpoint/2010/main" val="1105593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50" grpId="0" animBg="1"/>
      <p:bldP spid="81" grpId="0" animBg="1"/>
      <p:bldP spid="52" grpId="0"/>
      <p:bldP spid="53" grpId="0" animBg="1"/>
      <p:bldP spid="54" grpId="0"/>
      <p:bldP spid="65" grpId="0"/>
      <p:bldP spid="70" grpId="0"/>
      <p:bldP spid="71" grpId="0" animBg="1"/>
      <p:bldP spid="72" grpId="0"/>
      <p:bldP spid="73" grpId="0"/>
      <p:bldP spid="8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85AC6B1C-1E20-5858-A03B-54C46E24EC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850" y="836613"/>
            <a:ext cx="6551496" cy="446087"/>
          </a:xfrm>
        </p:spPr>
        <p:txBody>
          <a:bodyPr/>
          <a:lstStyle/>
          <a:p>
            <a:r>
              <a:rPr lang="de-DE" cap="none" dirty="0" err="1"/>
              <a:t>miniVTS</a:t>
            </a:r>
            <a:r>
              <a:rPr lang="de-DE" cap="none" dirty="0"/>
              <a:t>: </a:t>
            </a:r>
            <a:r>
              <a:rPr lang="de-DE" cap="none" dirty="0" err="1"/>
              <a:t>Cryogenic</a:t>
            </a:r>
            <a:r>
              <a:rPr lang="de-DE" cap="none" dirty="0"/>
              <a:t> material </a:t>
            </a:r>
            <a:r>
              <a:rPr lang="de-DE" cap="none" dirty="0" err="1"/>
              <a:t>studies</a:t>
            </a:r>
            <a:endParaRPr lang="de-DE" cap="none" dirty="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804177CF-6530-D503-5749-7419569E939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Glass </a:t>
            </a:r>
            <a:r>
              <a:rPr lang="de-DE" dirty="0" err="1"/>
              <a:t>cryostat</a:t>
            </a:r>
            <a:r>
              <a:rPr lang="de-DE" dirty="0"/>
              <a:t>, </a:t>
            </a:r>
            <a:r>
              <a:rPr lang="de-DE" dirty="0" err="1"/>
              <a:t>very</a:t>
            </a:r>
            <a:r>
              <a:rPr lang="de-DE" dirty="0"/>
              <a:t> flexible, </a:t>
            </a:r>
            <a:r>
              <a:rPr lang="de-DE" dirty="0" err="1"/>
              <a:t>easitly</a:t>
            </a:r>
            <a:r>
              <a:rPr lang="de-DE" dirty="0"/>
              <a:t> </a:t>
            </a:r>
            <a:r>
              <a:rPr lang="de-DE" dirty="0" err="1"/>
              <a:t>adapted</a:t>
            </a:r>
            <a:endParaRPr lang="de-DE" dirty="0"/>
          </a:p>
          <a:p>
            <a:pPr lvl="1"/>
            <a:r>
              <a:rPr lang="de-DE" dirty="0" err="1"/>
              <a:t>No</a:t>
            </a:r>
            <a:r>
              <a:rPr lang="de-DE" dirty="0"/>
              <a:t> </a:t>
            </a:r>
            <a:r>
              <a:rPr lang="de-DE" dirty="0" err="1"/>
              <a:t>radiation</a:t>
            </a:r>
            <a:r>
              <a:rPr lang="de-DE" dirty="0"/>
              <a:t> </a:t>
            </a:r>
            <a:r>
              <a:rPr lang="de-DE" dirty="0" err="1"/>
              <a:t>protection</a:t>
            </a:r>
            <a:r>
              <a:rPr lang="de-DE" dirty="0"/>
              <a:t> </a:t>
            </a:r>
            <a:r>
              <a:rPr lang="de-DE" dirty="0">
                <a:sym typeface="Wingdings" panose="05000000000000000000" pitchFamily="2" charset="2"/>
              </a:rPr>
              <a:t> </a:t>
            </a:r>
            <a:r>
              <a:rPr lang="de-DE" dirty="0" err="1">
                <a:sym typeface="Wingdings" panose="05000000000000000000" pitchFamily="2" charset="2"/>
              </a:rPr>
              <a:t>low</a:t>
            </a:r>
            <a:r>
              <a:rPr lang="de-DE" dirty="0">
                <a:sym typeface="Wingdings" panose="05000000000000000000" pitchFamily="2" charset="2"/>
              </a:rPr>
              <a:t> power RF </a:t>
            </a:r>
            <a:r>
              <a:rPr lang="de-DE" dirty="0" err="1">
                <a:sym typeface="Wingdings" panose="05000000000000000000" pitchFamily="2" charset="2"/>
              </a:rPr>
              <a:t>only</a:t>
            </a:r>
            <a:endParaRPr lang="de-DE" dirty="0"/>
          </a:p>
          <a:p>
            <a:r>
              <a:rPr lang="de-DE" dirty="0"/>
              <a:t>Fully </a:t>
            </a:r>
            <a:r>
              <a:rPr lang="de-DE" dirty="0" err="1"/>
              <a:t>manual</a:t>
            </a:r>
            <a:r>
              <a:rPr lang="de-DE" dirty="0"/>
              <a:t> </a:t>
            </a:r>
            <a:r>
              <a:rPr lang="de-DE" dirty="0" err="1"/>
              <a:t>operation</a:t>
            </a:r>
            <a:endParaRPr lang="de-DE" dirty="0"/>
          </a:p>
          <a:p>
            <a:pPr lvl="1"/>
            <a:r>
              <a:rPr lang="de-DE" dirty="0" err="1"/>
              <a:t>LHe</a:t>
            </a:r>
            <a:r>
              <a:rPr lang="de-DE" dirty="0"/>
              <a:t> and/</a:t>
            </a:r>
            <a:r>
              <a:rPr lang="de-DE" dirty="0" err="1"/>
              <a:t>or</a:t>
            </a:r>
            <a:r>
              <a:rPr lang="de-DE" dirty="0"/>
              <a:t> N2 </a:t>
            </a:r>
            <a:r>
              <a:rPr lang="de-DE" dirty="0" err="1"/>
              <a:t>from</a:t>
            </a:r>
            <a:r>
              <a:rPr lang="de-DE" dirty="0"/>
              <a:t> </a:t>
            </a:r>
            <a:r>
              <a:rPr lang="de-DE" dirty="0" err="1"/>
              <a:t>dewars</a:t>
            </a:r>
            <a:endParaRPr lang="de-DE" dirty="0"/>
          </a:p>
          <a:p>
            <a:pPr lvl="1"/>
            <a:r>
              <a:rPr lang="de-DE" dirty="0"/>
              <a:t>Turnaround time </a:t>
            </a:r>
            <a:r>
              <a:rPr lang="de-DE" dirty="0" err="1"/>
              <a:t>few</a:t>
            </a:r>
            <a:r>
              <a:rPr lang="de-DE" dirty="0"/>
              <a:t> </a:t>
            </a:r>
            <a:r>
              <a:rPr lang="de-DE" dirty="0" err="1"/>
              <a:t>hours</a:t>
            </a:r>
            <a:endParaRPr lang="de-DE" dirty="0"/>
          </a:p>
          <a:p>
            <a:pPr lvl="1"/>
            <a:r>
              <a:rPr lang="de-DE" dirty="0"/>
              <a:t>Slow/fast </a:t>
            </a:r>
            <a:r>
              <a:rPr lang="de-DE" dirty="0" err="1"/>
              <a:t>cooldown</a:t>
            </a:r>
            <a:r>
              <a:rPr lang="de-DE" dirty="0"/>
              <a:t>/</a:t>
            </a:r>
            <a:r>
              <a:rPr lang="de-DE" dirty="0" err="1"/>
              <a:t>warmup</a:t>
            </a:r>
            <a:r>
              <a:rPr lang="de-DE" dirty="0"/>
              <a:t>, </a:t>
            </a:r>
            <a:r>
              <a:rPr lang="de-DE" dirty="0" err="1"/>
              <a:t>parking</a:t>
            </a:r>
            <a:endParaRPr lang="de-DE" dirty="0"/>
          </a:p>
          <a:p>
            <a:r>
              <a:rPr lang="de-DE" dirty="0" err="1"/>
              <a:t>No</a:t>
            </a:r>
            <a:r>
              <a:rPr lang="de-DE" dirty="0"/>
              <a:t> </a:t>
            </a:r>
            <a:r>
              <a:rPr lang="de-DE" dirty="0" err="1"/>
              <a:t>magnetic</a:t>
            </a:r>
            <a:r>
              <a:rPr lang="de-DE" dirty="0"/>
              <a:t> </a:t>
            </a:r>
            <a:r>
              <a:rPr lang="de-DE" dirty="0" err="1"/>
              <a:t>shield</a:t>
            </a:r>
            <a:r>
              <a:rPr lang="de-DE" dirty="0"/>
              <a:t>, </a:t>
            </a:r>
            <a:r>
              <a:rPr lang="de-DE" dirty="0" err="1"/>
              <a:t>active</a:t>
            </a:r>
            <a:r>
              <a:rPr lang="de-DE" dirty="0"/>
              <a:t> 3D-Helmholtz </a:t>
            </a:r>
            <a:r>
              <a:rPr lang="de-DE" dirty="0" err="1"/>
              <a:t>coils</a:t>
            </a:r>
            <a:endParaRPr lang="de-DE" dirty="0"/>
          </a:p>
          <a:p>
            <a:r>
              <a:rPr lang="de-DE" dirty="0" err="1"/>
              <a:t>Recent</a:t>
            </a:r>
            <a:r>
              <a:rPr lang="de-DE" dirty="0"/>
              <a:t> </a:t>
            </a:r>
            <a:r>
              <a:rPr lang="de-DE" dirty="0" err="1"/>
              <a:t>examples</a:t>
            </a:r>
            <a:endParaRPr lang="de-DE" dirty="0"/>
          </a:p>
          <a:p>
            <a:pPr lvl="1"/>
            <a:r>
              <a:rPr lang="de-DE" dirty="0" err="1"/>
              <a:t>Cryogenic</a:t>
            </a:r>
            <a:r>
              <a:rPr lang="de-DE" dirty="0"/>
              <a:t> </a:t>
            </a:r>
            <a:r>
              <a:rPr lang="de-DE" dirty="0" err="1"/>
              <a:t>sensor</a:t>
            </a:r>
            <a:r>
              <a:rPr lang="de-DE" dirty="0"/>
              <a:t> </a:t>
            </a:r>
            <a:r>
              <a:rPr lang="de-DE" dirty="0" err="1"/>
              <a:t>tests</a:t>
            </a:r>
            <a:r>
              <a:rPr lang="de-DE" dirty="0"/>
              <a:t> (B.Sc.)</a:t>
            </a:r>
            <a:br>
              <a:rPr lang="de-DE" dirty="0"/>
            </a:br>
            <a:r>
              <a:rPr lang="de-DE" dirty="0"/>
              <a:t>GMR, </a:t>
            </a:r>
            <a:r>
              <a:rPr lang="de-DE" dirty="0" err="1"/>
              <a:t>carbon</a:t>
            </a:r>
            <a:r>
              <a:rPr lang="de-DE" dirty="0"/>
              <a:t> </a:t>
            </a:r>
            <a:r>
              <a:rPr lang="de-DE" dirty="0" err="1"/>
              <a:t>resistors</a:t>
            </a:r>
            <a:endParaRPr lang="de-DE" dirty="0"/>
          </a:p>
          <a:p>
            <a:pPr lvl="1"/>
            <a:r>
              <a:rPr lang="de-DE" dirty="0" err="1"/>
              <a:t>Trapped</a:t>
            </a:r>
            <a:r>
              <a:rPr lang="de-DE" dirty="0"/>
              <a:t> </a:t>
            </a:r>
            <a:r>
              <a:rPr lang="de-DE" dirty="0" err="1"/>
              <a:t>flux</a:t>
            </a:r>
            <a:r>
              <a:rPr lang="de-DE" dirty="0"/>
              <a:t> in </a:t>
            </a:r>
            <a:r>
              <a:rPr lang="de-DE" dirty="0" err="1"/>
              <a:t>sc</a:t>
            </a:r>
            <a:r>
              <a:rPr lang="de-DE" dirty="0"/>
              <a:t> </a:t>
            </a:r>
            <a:r>
              <a:rPr lang="de-DE" dirty="0" err="1"/>
              <a:t>samples</a:t>
            </a:r>
            <a:r>
              <a:rPr lang="de-DE" dirty="0"/>
              <a:t> (</a:t>
            </a:r>
            <a:r>
              <a:rPr lang="de-DE" dirty="0" err="1"/>
              <a:t>Ph.D</a:t>
            </a:r>
            <a:r>
              <a:rPr lang="de-DE" dirty="0"/>
              <a:t>)</a:t>
            </a:r>
            <a:br>
              <a:rPr lang="de-DE" dirty="0"/>
            </a:br>
            <a:r>
              <a:rPr lang="de-DE" dirty="0"/>
              <a:t>B- and T-</a:t>
            </a:r>
            <a:r>
              <a:rPr lang="de-DE" dirty="0" err="1"/>
              <a:t>mapping</a:t>
            </a:r>
            <a:endParaRPr lang="de-DE" dirty="0"/>
          </a:p>
        </p:txBody>
      </p:sp>
      <p:sp>
        <p:nvSpPr>
          <p:cNvPr id="19" name="Textplatzhalter 18">
            <a:extLst>
              <a:ext uri="{FF2B5EF4-FFF2-40B4-BE49-F238E27FC236}">
                <a16:creationId xmlns:a16="http://schemas.microsoft.com/office/drawing/2014/main" id="{F868A3C5-CEF8-52DE-3CE4-E5CDC67A546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561A867-3FAB-A11A-9470-3C29D0F6468A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DE"/>
              <a:t>S. Keckert, thin films '22</a:t>
            </a:r>
          </a:p>
        </p:txBody>
      </p:sp>
      <p:pic>
        <p:nvPicPr>
          <p:cNvPr id="11" name="Picture 37">
            <a:extLst>
              <a:ext uri="{FF2B5EF4-FFF2-40B4-BE49-F238E27FC236}">
                <a16:creationId xmlns:a16="http://schemas.microsoft.com/office/drawing/2014/main" id="{B790BF15-30D9-275F-1618-5005FACC70E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5490680" y="1520847"/>
            <a:ext cx="5851679" cy="3283759"/>
          </a:xfrm>
          <a:prstGeom prst="rect">
            <a:avLst/>
          </a:prstGeom>
        </p:spPr>
      </p:pic>
      <p:sp>
        <p:nvSpPr>
          <p:cNvPr id="22" name="Textplatzhalter 7">
            <a:extLst>
              <a:ext uri="{FF2B5EF4-FFF2-40B4-BE49-F238E27FC236}">
                <a16:creationId xmlns:a16="http://schemas.microsoft.com/office/drawing/2014/main" id="{A1800AD4-5AEC-09C9-9FC6-291E20DD3546}"/>
              </a:ext>
            </a:extLst>
          </p:cNvPr>
          <p:cNvSpPr txBox="1">
            <a:spLocks/>
          </p:cNvSpPr>
          <p:nvPr/>
        </p:nvSpPr>
        <p:spPr>
          <a:xfrm>
            <a:off x="741400" y="5515937"/>
            <a:ext cx="5518150" cy="82867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200" b="0" i="0" kern="1200" cap="all" baseline="0">
                <a:solidFill>
                  <a:schemeClr val="tx2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000" cap="none" dirty="0">
                <a:solidFill>
                  <a:schemeClr val="accent3"/>
                </a:solidFill>
                <a:latin typeface="Source Sans Pro SemiBold" panose="020B0603030403020204" pitchFamily="34" charset="0"/>
                <a:sym typeface="Wingdings" panose="05000000000000000000" pitchFamily="2" charset="2"/>
              </a:rPr>
              <a:t> non-RF R&amp;D on </a:t>
            </a:r>
            <a:r>
              <a:rPr lang="de-DE" sz="2000" cap="none" dirty="0" err="1">
                <a:solidFill>
                  <a:schemeClr val="accent3"/>
                </a:solidFill>
                <a:latin typeface="Source Sans Pro SemiBold" panose="020B0603030403020204" pitchFamily="34" charset="0"/>
                <a:sym typeface="Wingdings" panose="05000000000000000000" pitchFamily="2" charset="2"/>
              </a:rPr>
              <a:t>samples</a:t>
            </a:r>
            <a:endParaRPr lang="de-DE" sz="2000" cap="none" dirty="0">
              <a:solidFill>
                <a:schemeClr val="accent3"/>
              </a:solidFill>
              <a:latin typeface="Source Sans Pro SemiBold" panose="020B06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0412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89104E25-44D9-FDB2-287F-7367A41CA9F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A1465C6E-F123-2895-826A-33BB35FE555B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DE"/>
              <a:t>S. Keckert, thin films '22</a:t>
            </a:r>
          </a:p>
        </p:txBody>
      </p:sp>
      <p:pic>
        <p:nvPicPr>
          <p:cNvPr id="11" name="Picture 69">
            <a:extLst>
              <a:ext uri="{FF2B5EF4-FFF2-40B4-BE49-F238E27FC236}">
                <a16:creationId xmlns:a16="http://schemas.microsoft.com/office/drawing/2014/main" id="{337AF290-86F0-C519-BEDB-92B7B3E73A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73967" y="3401641"/>
            <a:ext cx="4622975" cy="3033967"/>
          </a:xfrm>
          <a:prstGeom prst="rect">
            <a:avLst/>
          </a:prstGeom>
        </p:spPr>
      </p:pic>
      <p:pic>
        <p:nvPicPr>
          <p:cNvPr id="12" name="Picture 67">
            <a:extLst>
              <a:ext uri="{FF2B5EF4-FFF2-40B4-BE49-F238E27FC236}">
                <a16:creationId xmlns:a16="http://schemas.microsoft.com/office/drawing/2014/main" id="{7BEA6FE1-778E-DC23-D303-0CF6282DC653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8591" y="574652"/>
            <a:ext cx="4644000" cy="285917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feld 12">
                <a:extLst>
                  <a:ext uri="{FF2B5EF4-FFF2-40B4-BE49-F238E27FC236}">
                    <a16:creationId xmlns:a16="http://schemas.microsoft.com/office/drawing/2014/main" id="{53D53E3F-37FB-71AF-89ED-6A98D56B6886}"/>
                  </a:ext>
                </a:extLst>
              </p:cNvPr>
              <p:cNvSpPr txBox="1"/>
              <p:nvPr/>
            </p:nvSpPr>
            <p:spPr>
              <a:xfrm>
                <a:off x="10121267" y="6303371"/>
                <a:ext cx="332078" cy="52418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kumimoji="0" lang="en-US" sz="18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d</m:t>
                          </m:r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𝑇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kumimoji="0" lang="en-US" sz="18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d</m:t>
                          </m:r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3" name="Textfeld 12">
                <a:extLst>
                  <a:ext uri="{FF2B5EF4-FFF2-40B4-BE49-F238E27FC236}">
                    <a16:creationId xmlns:a16="http://schemas.microsoft.com/office/drawing/2014/main" id="{53D53E3F-37FB-71AF-89ED-6A98D56B68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21267" y="6303371"/>
                <a:ext cx="332078" cy="52418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Pfeil: nach links 13">
            <a:extLst>
              <a:ext uri="{FF2B5EF4-FFF2-40B4-BE49-F238E27FC236}">
                <a16:creationId xmlns:a16="http://schemas.microsoft.com/office/drawing/2014/main" id="{626F1F96-6787-B654-A6F2-D8F1F44FB295}"/>
              </a:ext>
            </a:extLst>
          </p:cNvPr>
          <p:cNvSpPr/>
          <p:nvPr/>
        </p:nvSpPr>
        <p:spPr>
          <a:xfrm>
            <a:off x="8735997" y="6454206"/>
            <a:ext cx="1288916" cy="262091"/>
          </a:xfrm>
          <a:prstGeom prst="leftArrow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feld 14">
                <a:extLst>
                  <a:ext uri="{FF2B5EF4-FFF2-40B4-BE49-F238E27FC236}">
                    <a16:creationId xmlns:a16="http://schemas.microsoft.com/office/drawing/2014/main" id="{744CB3FE-6E9B-77BC-21D8-24E29A22C81E}"/>
                  </a:ext>
                </a:extLst>
              </p:cNvPr>
              <p:cNvSpPr txBox="1"/>
              <p:nvPr/>
            </p:nvSpPr>
            <p:spPr>
              <a:xfrm>
                <a:off x="8979178" y="799741"/>
                <a:ext cx="336887" cy="52411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kumimoji="0" lang="en-US" sz="18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d</m:t>
                          </m:r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𝑇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kumimoji="0" lang="en-US" sz="18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d</m:t>
                          </m:r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𝑥</m:t>
                          </m:r>
                        </m:den>
                      </m:f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5" name="Textfeld 14">
                <a:extLst>
                  <a:ext uri="{FF2B5EF4-FFF2-40B4-BE49-F238E27FC236}">
                    <a16:creationId xmlns:a16="http://schemas.microsoft.com/office/drawing/2014/main" id="{744CB3FE-6E9B-77BC-21D8-24E29A22C8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79178" y="799741"/>
                <a:ext cx="336887" cy="52411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Picture 38">
            <a:extLst>
              <a:ext uri="{FF2B5EF4-FFF2-40B4-BE49-F238E27FC236}">
                <a16:creationId xmlns:a16="http://schemas.microsoft.com/office/drawing/2014/main" id="{4E0D4F47-BC20-ECC1-7907-A76F7D5CD42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434676" y="2569573"/>
            <a:ext cx="4196143" cy="1792470"/>
          </a:xfrm>
          <a:prstGeom prst="rect">
            <a:avLst/>
          </a:prstGeom>
        </p:spPr>
      </p:pic>
      <p:sp>
        <p:nvSpPr>
          <p:cNvPr id="17" name="Textfeld 16">
            <a:extLst>
              <a:ext uri="{FF2B5EF4-FFF2-40B4-BE49-F238E27FC236}">
                <a16:creationId xmlns:a16="http://schemas.microsoft.com/office/drawing/2014/main" id="{16BB7D37-F12C-43BB-92D2-F2949DAD3865}"/>
              </a:ext>
            </a:extLst>
          </p:cNvPr>
          <p:cNvSpPr txBox="1"/>
          <p:nvPr/>
        </p:nvSpPr>
        <p:spPr>
          <a:xfrm>
            <a:off x="278368" y="748924"/>
            <a:ext cx="39517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" panose="020B0503030403020204" pitchFamily="34" charset="0"/>
              </a:rPr>
              <a:t>[F. Kramer, TUPOTK006, IPAC’22]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B0F744C4-8B76-3FC9-C606-A27D9664464A}"/>
              </a:ext>
            </a:extLst>
          </p:cNvPr>
          <p:cNvSpPr txBox="1"/>
          <p:nvPr/>
        </p:nvSpPr>
        <p:spPr>
          <a:xfrm>
            <a:off x="4726936" y="3264250"/>
            <a:ext cx="1792471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" panose="020B0503030403020204" pitchFamily="34" charset="0"/>
              </a:rPr>
              <a:t>PCB with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" panose="020B0503030403020204" pitchFamily="34" charset="0"/>
              </a:rPr>
              <a:t>5x3x3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" panose="020B0503030403020204" pitchFamily="34" charset="0"/>
              </a:rPr>
              <a:t>AMR sensors</a:t>
            </a:r>
          </a:p>
        </p:txBody>
      </p:sp>
      <p:sp>
        <p:nvSpPr>
          <p:cNvPr id="19" name="Striped Right Arrow 71">
            <a:extLst>
              <a:ext uri="{FF2B5EF4-FFF2-40B4-BE49-F238E27FC236}">
                <a16:creationId xmlns:a16="http://schemas.microsoft.com/office/drawing/2014/main" id="{527E5D45-6080-4B03-474D-67DC7996A070}"/>
              </a:ext>
            </a:extLst>
          </p:cNvPr>
          <p:cNvSpPr/>
          <p:nvPr/>
        </p:nvSpPr>
        <p:spPr>
          <a:xfrm rot="5400000">
            <a:off x="8439822" y="948154"/>
            <a:ext cx="830505" cy="336319"/>
          </a:xfrm>
          <a:prstGeom prst="stripedRightArrow">
            <a:avLst/>
          </a:prstGeom>
          <a:gradFill>
            <a:gsLst>
              <a:gs pos="79000">
                <a:srgbClr val="FF0000"/>
              </a:gs>
              <a:gs pos="39000">
                <a:srgbClr val="FFC000"/>
              </a:gs>
              <a:gs pos="59000">
                <a:srgbClr val="FFC000"/>
              </a:gs>
              <a:gs pos="21000">
                <a:srgbClr val="0022FF"/>
              </a:gs>
              <a:gs pos="0">
                <a:srgbClr val="0022FF"/>
              </a:gs>
              <a:gs pos="50000">
                <a:srgbClr val="FFC000"/>
              </a:gs>
              <a:gs pos="100000">
                <a:srgbClr val="FF0000"/>
              </a:gs>
            </a:gsLst>
            <a:lin ang="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feld 19">
                <a:extLst>
                  <a:ext uri="{FF2B5EF4-FFF2-40B4-BE49-F238E27FC236}">
                    <a16:creationId xmlns:a16="http://schemas.microsoft.com/office/drawing/2014/main" id="{148BEB10-EDA4-98E4-8438-9488D2709D23}"/>
                  </a:ext>
                </a:extLst>
              </p:cNvPr>
              <p:cNvSpPr txBox="1"/>
              <p:nvPr/>
            </p:nvSpPr>
            <p:spPr>
              <a:xfrm>
                <a:off x="11436472" y="3455855"/>
                <a:ext cx="336887" cy="52411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kumimoji="0" lang="en-US" sz="18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d</m:t>
                          </m:r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𝑇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kumimoji="0" lang="en-US" sz="18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d</m:t>
                          </m:r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𝑥</m:t>
                          </m:r>
                        </m:den>
                      </m:f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0" name="Textfeld 19">
                <a:extLst>
                  <a:ext uri="{FF2B5EF4-FFF2-40B4-BE49-F238E27FC236}">
                    <a16:creationId xmlns:a16="http://schemas.microsoft.com/office/drawing/2014/main" id="{148BEB10-EDA4-98E4-8438-9488D2709D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36472" y="3455855"/>
                <a:ext cx="336887" cy="52411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Striped Right Arrow 71">
            <a:extLst>
              <a:ext uri="{FF2B5EF4-FFF2-40B4-BE49-F238E27FC236}">
                <a16:creationId xmlns:a16="http://schemas.microsoft.com/office/drawing/2014/main" id="{2C11AA3E-FBEB-E4C7-7713-BC595D728D4F}"/>
              </a:ext>
            </a:extLst>
          </p:cNvPr>
          <p:cNvSpPr/>
          <p:nvPr/>
        </p:nvSpPr>
        <p:spPr>
          <a:xfrm rot="5400000">
            <a:off x="10897116" y="3604268"/>
            <a:ext cx="830505" cy="336319"/>
          </a:xfrm>
          <a:prstGeom prst="stripedRightArrow">
            <a:avLst/>
          </a:prstGeom>
          <a:gradFill>
            <a:gsLst>
              <a:gs pos="79000">
                <a:srgbClr val="FF0000"/>
              </a:gs>
              <a:gs pos="39000">
                <a:srgbClr val="FFC000"/>
              </a:gs>
              <a:gs pos="59000">
                <a:srgbClr val="FFC000"/>
              </a:gs>
              <a:gs pos="21000">
                <a:srgbClr val="0022FF"/>
              </a:gs>
              <a:gs pos="0">
                <a:srgbClr val="0022FF"/>
              </a:gs>
              <a:gs pos="50000">
                <a:srgbClr val="FFC000"/>
              </a:gs>
              <a:gs pos="100000">
                <a:srgbClr val="FF0000"/>
              </a:gs>
            </a:gsLst>
            <a:lin ang="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F9A7B2D6-BD7E-55DB-1386-22CAD667D7BB}"/>
              </a:ext>
            </a:extLst>
          </p:cNvPr>
          <p:cNvSpPr txBox="1"/>
          <p:nvPr/>
        </p:nvSpPr>
        <p:spPr>
          <a:xfrm>
            <a:off x="121449" y="1955817"/>
            <a:ext cx="19800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" panose="020B0503030403020204" pitchFamily="34" charset="0"/>
              </a:rPr>
              <a:t>Sample: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000000"/>
                </a:solidFill>
                <a:latin typeface="Source Sans Pro" panose="020B0503030403020204" pitchFamily="34" charset="0"/>
              </a:rPr>
              <a:t>100 x 60 x 3 mm</a:t>
            </a:r>
            <a:r>
              <a:rPr lang="en-US" baseline="30000" dirty="0">
                <a:solidFill>
                  <a:srgbClr val="000000"/>
                </a:solidFill>
                <a:latin typeface="Source Sans Pro" panose="020B0503030403020204" pitchFamily="34" charset="0"/>
              </a:rPr>
              <a:t>3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ource Sans Pro" panose="020B0503030403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srgbClr val="000000"/>
              </a:solidFill>
              <a:latin typeface="Source Sans Pro" panose="020B0503030403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" panose="020B0503030403020204" pitchFamily="34" charset="0"/>
              </a:rPr>
              <a:t>8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" panose="020B0503030403020204" pitchFamily="34" charset="0"/>
              </a:rPr>
              <a:t>Cernox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" panose="020B0503030403020204" pitchFamily="34" charset="0"/>
              </a:rPr>
              <a:t> sensors for T-mapping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" panose="020B0503030403020204" pitchFamily="34" charset="0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" panose="020B0503030403020204" pitchFamily="34" charset="0"/>
              </a:rPr>
              <a:t>and active heater control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ource Sans Pro" panose="020B0503030403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000000"/>
                </a:solidFill>
                <a:latin typeface="Source Sans Pro" panose="020B0503030403020204" pitchFamily="34" charset="0"/>
              </a:rPr>
              <a:t>3 heaters</a:t>
            </a:r>
            <a:br>
              <a:rPr lang="en-US" dirty="0">
                <a:solidFill>
                  <a:srgbClr val="000000"/>
                </a:solidFill>
                <a:latin typeface="Source Sans Pro" panose="020B0503030403020204" pitchFamily="34" charset="0"/>
              </a:rPr>
            </a:br>
            <a:r>
              <a:rPr lang="en-US" dirty="0">
                <a:solidFill>
                  <a:srgbClr val="000000"/>
                </a:solidFill>
                <a:latin typeface="Source Sans Pro" panose="020B0503030403020204" pitchFamily="34" charset="0"/>
              </a:rPr>
              <a:t>(top, bottom, </a:t>
            </a:r>
            <a:r>
              <a:rPr lang="en-US" dirty="0" err="1">
                <a:solidFill>
                  <a:srgbClr val="000000"/>
                </a:solidFill>
                <a:latin typeface="Source Sans Pro" panose="020B0503030403020204" pitchFamily="34" charset="0"/>
              </a:rPr>
              <a:t>LHe</a:t>
            </a:r>
            <a:r>
              <a:rPr lang="en-US" dirty="0">
                <a:solidFill>
                  <a:srgbClr val="000000"/>
                </a:solidFill>
                <a:latin typeface="Source Sans Pro" panose="020B0503030403020204" pitchFamily="34" charset="0"/>
              </a:rPr>
              <a:t>)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ource Sans Pro" panose="020B0503030403020204" pitchFamily="34" charset="0"/>
            </a:endParaRPr>
          </a:p>
        </p:txBody>
      </p:sp>
      <p:cxnSp>
        <p:nvCxnSpPr>
          <p:cNvPr id="23" name="Gerade Verbindung mit Pfeil 22">
            <a:extLst>
              <a:ext uri="{FF2B5EF4-FFF2-40B4-BE49-F238E27FC236}">
                <a16:creationId xmlns:a16="http://schemas.microsoft.com/office/drawing/2014/main" id="{846CEE43-3A6D-9990-589A-6194D141E201}"/>
              </a:ext>
            </a:extLst>
          </p:cNvPr>
          <p:cNvCxnSpPr>
            <a:cxnSpLocks/>
          </p:cNvCxnSpPr>
          <p:nvPr/>
        </p:nvCxnSpPr>
        <p:spPr>
          <a:xfrm flipV="1">
            <a:off x="1886498" y="2133640"/>
            <a:ext cx="1222814" cy="761681"/>
          </a:xfrm>
          <a:prstGeom prst="straightConnector1">
            <a:avLst/>
          </a:prstGeom>
          <a:ln w="28575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Gerade Verbindung mit Pfeil 23">
            <a:extLst>
              <a:ext uri="{FF2B5EF4-FFF2-40B4-BE49-F238E27FC236}">
                <a16:creationId xmlns:a16="http://schemas.microsoft.com/office/drawing/2014/main" id="{CE88627D-D0A0-C597-46CC-F2E4C8747D38}"/>
              </a:ext>
            </a:extLst>
          </p:cNvPr>
          <p:cNvCxnSpPr>
            <a:cxnSpLocks/>
          </p:cNvCxnSpPr>
          <p:nvPr/>
        </p:nvCxnSpPr>
        <p:spPr>
          <a:xfrm flipV="1">
            <a:off x="1934135" y="2964719"/>
            <a:ext cx="1474925" cy="56515"/>
          </a:xfrm>
          <a:prstGeom prst="straightConnector1">
            <a:avLst/>
          </a:prstGeom>
          <a:ln w="28575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Gerade Verbindung mit Pfeil 24">
            <a:extLst>
              <a:ext uri="{FF2B5EF4-FFF2-40B4-BE49-F238E27FC236}">
                <a16:creationId xmlns:a16="http://schemas.microsoft.com/office/drawing/2014/main" id="{51329597-7B68-8DD0-6C03-7F7BFD9E47BD}"/>
              </a:ext>
            </a:extLst>
          </p:cNvPr>
          <p:cNvCxnSpPr>
            <a:cxnSpLocks/>
          </p:cNvCxnSpPr>
          <p:nvPr/>
        </p:nvCxnSpPr>
        <p:spPr>
          <a:xfrm>
            <a:off x="1998904" y="3208356"/>
            <a:ext cx="1410156" cy="76362"/>
          </a:xfrm>
          <a:prstGeom prst="straightConnector1">
            <a:avLst/>
          </a:prstGeom>
          <a:ln w="28575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Gerade Verbindung mit Pfeil 25">
            <a:extLst>
              <a:ext uri="{FF2B5EF4-FFF2-40B4-BE49-F238E27FC236}">
                <a16:creationId xmlns:a16="http://schemas.microsoft.com/office/drawing/2014/main" id="{2375B3BF-6E07-8817-2684-74D66E20A329}"/>
              </a:ext>
            </a:extLst>
          </p:cNvPr>
          <p:cNvCxnSpPr>
            <a:cxnSpLocks/>
          </p:cNvCxnSpPr>
          <p:nvPr/>
        </p:nvCxnSpPr>
        <p:spPr>
          <a:xfrm>
            <a:off x="2003326" y="3346057"/>
            <a:ext cx="1405734" cy="299523"/>
          </a:xfrm>
          <a:prstGeom prst="straightConnector1">
            <a:avLst/>
          </a:prstGeom>
          <a:ln w="28575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Gerade Verbindung mit Pfeil 26">
            <a:extLst>
              <a:ext uri="{FF2B5EF4-FFF2-40B4-BE49-F238E27FC236}">
                <a16:creationId xmlns:a16="http://schemas.microsoft.com/office/drawing/2014/main" id="{E98918CC-88AA-BDDC-C8F4-6A8BB6428AFB}"/>
              </a:ext>
            </a:extLst>
          </p:cNvPr>
          <p:cNvCxnSpPr>
            <a:cxnSpLocks/>
          </p:cNvCxnSpPr>
          <p:nvPr/>
        </p:nvCxnSpPr>
        <p:spPr>
          <a:xfrm>
            <a:off x="1998904" y="3463384"/>
            <a:ext cx="1410156" cy="559100"/>
          </a:xfrm>
          <a:prstGeom prst="straightConnector1">
            <a:avLst/>
          </a:prstGeom>
          <a:ln w="28575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Gerade Verbindung mit Pfeil 27">
            <a:extLst>
              <a:ext uri="{FF2B5EF4-FFF2-40B4-BE49-F238E27FC236}">
                <a16:creationId xmlns:a16="http://schemas.microsoft.com/office/drawing/2014/main" id="{556E0892-0F8E-9D1A-6DF0-249F8759ADCB}"/>
              </a:ext>
            </a:extLst>
          </p:cNvPr>
          <p:cNvCxnSpPr>
            <a:cxnSpLocks/>
          </p:cNvCxnSpPr>
          <p:nvPr/>
        </p:nvCxnSpPr>
        <p:spPr>
          <a:xfrm>
            <a:off x="1973196" y="3606021"/>
            <a:ext cx="1435864" cy="759073"/>
          </a:xfrm>
          <a:prstGeom prst="straightConnector1">
            <a:avLst/>
          </a:prstGeom>
          <a:ln w="28575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Gerade Verbindung mit Pfeil 28">
            <a:extLst>
              <a:ext uri="{FF2B5EF4-FFF2-40B4-BE49-F238E27FC236}">
                <a16:creationId xmlns:a16="http://schemas.microsoft.com/office/drawing/2014/main" id="{6A1DF54E-33B0-D7CD-0BFD-5413F9AB23E9}"/>
              </a:ext>
            </a:extLst>
          </p:cNvPr>
          <p:cNvCxnSpPr>
            <a:cxnSpLocks/>
          </p:cNvCxnSpPr>
          <p:nvPr/>
        </p:nvCxnSpPr>
        <p:spPr>
          <a:xfrm>
            <a:off x="1934135" y="3725915"/>
            <a:ext cx="1328241" cy="1573242"/>
          </a:xfrm>
          <a:prstGeom prst="straightConnector1">
            <a:avLst/>
          </a:prstGeom>
          <a:ln w="28575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Geschweifte Klammer rechts 29">
            <a:extLst>
              <a:ext uri="{FF2B5EF4-FFF2-40B4-BE49-F238E27FC236}">
                <a16:creationId xmlns:a16="http://schemas.microsoft.com/office/drawing/2014/main" id="{1DB33D82-F465-760F-F162-CCE084AD59BF}"/>
              </a:ext>
            </a:extLst>
          </p:cNvPr>
          <p:cNvSpPr/>
          <p:nvPr/>
        </p:nvSpPr>
        <p:spPr>
          <a:xfrm>
            <a:off x="4259942" y="2895321"/>
            <a:ext cx="480607" cy="2277412"/>
          </a:xfrm>
          <a:prstGeom prst="rightBrace">
            <a:avLst>
              <a:gd name="adj1" fmla="val 19348"/>
              <a:gd name="adj2" fmla="val 23354"/>
            </a:avLst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cxnSp>
        <p:nvCxnSpPr>
          <p:cNvPr id="31" name="Gerade Verbindung mit Pfeil 30">
            <a:extLst>
              <a:ext uri="{FF2B5EF4-FFF2-40B4-BE49-F238E27FC236}">
                <a16:creationId xmlns:a16="http://schemas.microsoft.com/office/drawing/2014/main" id="{FCCCE872-CFBB-0D40-FB5C-5C79708B388E}"/>
              </a:ext>
            </a:extLst>
          </p:cNvPr>
          <p:cNvCxnSpPr>
            <a:cxnSpLocks/>
          </p:cNvCxnSpPr>
          <p:nvPr/>
        </p:nvCxnSpPr>
        <p:spPr>
          <a:xfrm flipV="1">
            <a:off x="7098798" y="4751914"/>
            <a:ext cx="1405865" cy="632692"/>
          </a:xfrm>
          <a:prstGeom prst="straightConnector1">
            <a:avLst/>
          </a:prstGeom>
          <a:ln w="38100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feld 31">
            <a:extLst>
              <a:ext uri="{FF2B5EF4-FFF2-40B4-BE49-F238E27FC236}">
                <a16:creationId xmlns:a16="http://schemas.microsoft.com/office/drawing/2014/main" id="{5775EFF4-FF0E-8B00-4066-D5B3D13854DA}"/>
              </a:ext>
            </a:extLst>
          </p:cNvPr>
          <p:cNvSpPr txBox="1"/>
          <p:nvPr/>
        </p:nvSpPr>
        <p:spPr>
          <a:xfrm>
            <a:off x="4715840" y="5287567"/>
            <a:ext cx="30401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" panose="020B0503030403020204" pitchFamily="34" charset="0"/>
              </a:rPr>
              <a:t>1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" panose="020B0503030403020204" pitchFamily="34" charset="0"/>
              </a:rPr>
              <a:t>data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" panose="020B0503030403020204" pitchFamily="34" charset="0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" panose="020B0503030403020204" pitchFamily="34" charset="0"/>
              </a:rPr>
              <a:t>point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" panose="020B0503030403020204" pitchFamily="34" charset="0"/>
              </a:rPr>
              <a:t> = 1 T</a:t>
            </a:r>
            <a:r>
              <a:rPr lang="de-DE" baseline="-25000" dirty="0">
                <a:solidFill>
                  <a:srgbClr val="000000"/>
                </a:solidFill>
                <a:latin typeface="Source Sans Pro" panose="020B0503030403020204" pitchFamily="34" charset="0"/>
              </a:rPr>
              <a:t>C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" panose="020B0503030403020204" pitchFamily="34" charset="0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" panose="020B0503030403020204" pitchFamily="34" charset="0"/>
              </a:rPr>
              <a:t>cycle</a:t>
            </a:r>
            <a:br>
              <a:rPr lang="de-DE" dirty="0">
                <a:solidFill>
                  <a:srgbClr val="000000"/>
                </a:solidFill>
                <a:latin typeface="Source Sans Pro" panose="020B0503030403020204" pitchFamily="34" charset="0"/>
              </a:rPr>
            </a:b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" panose="020B0503030403020204" pitchFamily="34" charset="0"/>
                <a:sym typeface="Wingdings" panose="05000000000000000000" pitchFamily="2" charset="2"/>
              </a:rPr>
              <a:t> ~100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" panose="020B0503030403020204" pitchFamily="34" charset="0"/>
                <a:sym typeface="Wingdings" panose="05000000000000000000" pitchFamily="2" charset="2"/>
              </a:rPr>
              <a:t>cycles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" panose="020B0503030403020204" pitchFamily="34" charset="0"/>
                <a:sym typeface="Wingdings" panose="05000000000000000000" pitchFamily="2" charset="2"/>
              </a:rPr>
              <a:t>/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" panose="020B0503030403020204" pitchFamily="34" charset="0"/>
                <a:sym typeface="Wingdings" panose="05000000000000000000" pitchFamily="2" charset="2"/>
              </a:rPr>
              <a:t>day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ource Sans Pro" panose="020B0503030403020204" pitchFamily="34" charset="0"/>
            </a:endParaRP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8A09B8A2-A59E-14B8-C608-0275CC37D741}"/>
              </a:ext>
            </a:extLst>
          </p:cNvPr>
          <p:cNvSpPr txBox="1"/>
          <p:nvPr/>
        </p:nvSpPr>
        <p:spPr>
          <a:xfrm>
            <a:off x="3056710" y="1610420"/>
            <a:ext cx="8468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urce Sans Pro SemiBold" panose="020B0603030403020204" pitchFamily="34" charset="0"/>
              </a:rPr>
              <a:t>Cu</a:t>
            </a:r>
          </a:p>
        </p:txBody>
      </p:sp>
      <p:sp>
        <p:nvSpPr>
          <p:cNvPr id="34" name="Textfeld 33">
            <a:extLst>
              <a:ext uri="{FF2B5EF4-FFF2-40B4-BE49-F238E27FC236}">
                <a16:creationId xmlns:a16="http://schemas.microsoft.com/office/drawing/2014/main" id="{B454B274-243E-7BCB-59D4-FFD585016991}"/>
              </a:ext>
            </a:extLst>
          </p:cNvPr>
          <p:cNvSpPr txBox="1"/>
          <p:nvPr/>
        </p:nvSpPr>
        <p:spPr>
          <a:xfrm>
            <a:off x="2630258" y="5135014"/>
            <a:ext cx="8468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urce Sans Pro SemiBold" panose="020B0603030403020204" pitchFamily="34" charset="0"/>
              </a:rPr>
              <a:t>Cu</a:t>
            </a:r>
          </a:p>
        </p:txBody>
      </p:sp>
      <p:sp>
        <p:nvSpPr>
          <p:cNvPr id="35" name="Textfeld 34">
            <a:extLst>
              <a:ext uri="{FF2B5EF4-FFF2-40B4-BE49-F238E27FC236}">
                <a16:creationId xmlns:a16="http://schemas.microsoft.com/office/drawing/2014/main" id="{C40F09DF-A320-2333-4628-BEB33B77702D}"/>
              </a:ext>
            </a:extLst>
          </p:cNvPr>
          <p:cNvSpPr txBox="1"/>
          <p:nvPr/>
        </p:nvSpPr>
        <p:spPr>
          <a:xfrm>
            <a:off x="3109312" y="3557738"/>
            <a:ext cx="8468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urce Sans Pro SemiBold" panose="020B0603030403020204" pitchFamily="34" charset="0"/>
              </a:rPr>
              <a:t>Nb</a:t>
            </a:r>
          </a:p>
        </p:txBody>
      </p:sp>
      <p:sp>
        <p:nvSpPr>
          <p:cNvPr id="4" name="Titel 44">
            <a:extLst>
              <a:ext uri="{FF2B5EF4-FFF2-40B4-BE49-F238E27FC236}">
                <a16:creationId xmlns:a16="http://schemas.microsoft.com/office/drawing/2014/main" id="{31F61427-687C-B70B-65C9-7E0B57995306}"/>
              </a:ext>
            </a:extLst>
          </p:cNvPr>
          <p:cNvSpPr txBox="1">
            <a:spLocks/>
          </p:cNvSpPr>
          <p:nvPr/>
        </p:nvSpPr>
        <p:spPr>
          <a:xfrm>
            <a:off x="3336925" y="65961"/>
            <a:ext cx="5518150" cy="446087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 cap="none" baseline="0">
                <a:solidFill>
                  <a:schemeClr val="accent2">
                    <a:alpha val="69875"/>
                  </a:schemeClr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de-DE" sz="2800" dirty="0" err="1">
                <a:solidFill>
                  <a:schemeClr val="accent1"/>
                </a:solidFill>
              </a:rPr>
              <a:t>miniVTS</a:t>
            </a:r>
            <a:r>
              <a:rPr lang="de-DE" sz="2800" dirty="0">
                <a:solidFill>
                  <a:schemeClr val="accent1"/>
                </a:solidFill>
              </a:rPr>
              <a:t> – </a:t>
            </a:r>
            <a:r>
              <a:rPr lang="de-DE" sz="2800" dirty="0" err="1">
                <a:solidFill>
                  <a:schemeClr val="accent1"/>
                </a:solidFill>
              </a:rPr>
              <a:t>trapped</a:t>
            </a:r>
            <a:r>
              <a:rPr lang="de-DE" sz="2800" dirty="0">
                <a:solidFill>
                  <a:schemeClr val="accent1"/>
                </a:solidFill>
              </a:rPr>
              <a:t> </a:t>
            </a:r>
            <a:r>
              <a:rPr lang="de-DE" sz="2800" dirty="0" err="1">
                <a:solidFill>
                  <a:schemeClr val="accent1"/>
                </a:solidFill>
              </a:rPr>
              <a:t>flux</a:t>
            </a:r>
            <a:r>
              <a:rPr lang="de-DE" sz="2800" dirty="0">
                <a:solidFill>
                  <a:schemeClr val="accent1"/>
                </a:solidFill>
              </a:rPr>
              <a:t> in </a:t>
            </a:r>
            <a:r>
              <a:rPr lang="de-DE" sz="2800" dirty="0" err="1">
                <a:solidFill>
                  <a:schemeClr val="accent1"/>
                </a:solidFill>
              </a:rPr>
              <a:t>samples</a:t>
            </a:r>
            <a:endParaRPr lang="de-DE" sz="2800" dirty="0">
              <a:solidFill>
                <a:schemeClr val="accent1"/>
              </a:solidFill>
            </a:endParaRPr>
          </a:p>
        </p:txBody>
      </p:sp>
      <p:sp>
        <p:nvSpPr>
          <p:cNvPr id="3" name="Textplatzhalter 7">
            <a:extLst>
              <a:ext uri="{FF2B5EF4-FFF2-40B4-BE49-F238E27FC236}">
                <a16:creationId xmlns:a16="http://schemas.microsoft.com/office/drawing/2014/main" id="{55B9F8DF-B973-0357-1B24-7D600C79E9E0}"/>
              </a:ext>
            </a:extLst>
          </p:cNvPr>
          <p:cNvSpPr txBox="1">
            <a:spLocks/>
          </p:cNvSpPr>
          <p:nvPr/>
        </p:nvSpPr>
        <p:spPr>
          <a:xfrm>
            <a:off x="595058" y="6002678"/>
            <a:ext cx="6975243" cy="63154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200" b="0" i="0" kern="1200" cap="all" baseline="0">
                <a:solidFill>
                  <a:schemeClr val="tx2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000" cap="none" dirty="0">
                <a:solidFill>
                  <a:schemeClr val="accent3"/>
                </a:solidFill>
                <a:latin typeface="Source Sans Pro SemiBold" panose="020B0603030403020204" pitchFamily="34" charset="0"/>
                <a:sym typeface="Wingdings" panose="05000000000000000000" pitchFamily="2" charset="2"/>
              </a:rPr>
              <a:t> </a:t>
            </a:r>
            <a:r>
              <a:rPr lang="de-DE" sz="2000" cap="none" dirty="0" err="1">
                <a:solidFill>
                  <a:schemeClr val="accent3"/>
                </a:solidFill>
                <a:latin typeface="Source Sans Pro SemiBold" panose="020B0603030403020204" pitchFamily="34" charset="0"/>
                <a:sym typeface="Wingdings" panose="05000000000000000000" pitchFamily="2" charset="2"/>
              </a:rPr>
              <a:t>Ongoing</a:t>
            </a:r>
            <a:r>
              <a:rPr lang="de-DE" sz="2000" cap="none" dirty="0">
                <a:solidFill>
                  <a:schemeClr val="accent3"/>
                </a:solidFill>
                <a:latin typeface="Source Sans Pro SemiBold" panose="020B0603030403020204" pitchFamily="34" charset="0"/>
                <a:sym typeface="Wingdings" panose="05000000000000000000" pitchFamily="2" charset="2"/>
              </a:rPr>
              <a:t> </a:t>
            </a:r>
            <a:r>
              <a:rPr lang="de-DE" sz="2000" cap="none" dirty="0" err="1">
                <a:solidFill>
                  <a:schemeClr val="accent3"/>
                </a:solidFill>
                <a:latin typeface="Source Sans Pro SemiBold" panose="020B0603030403020204" pitchFamily="34" charset="0"/>
                <a:sym typeface="Wingdings" panose="05000000000000000000" pitchFamily="2" charset="2"/>
              </a:rPr>
              <a:t>work</a:t>
            </a:r>
            <a:r>
              <a:rPr lang="de-DE" sz="2000" cap="none" dirty="0">
                <a:solidFill>
                  <a:schemeClr val="accent3"/>
                </a:solidFill>
                <a:latin typeface="Source Sans Pro SemiBold" panose="020B0603030403020204" pitchFamily="34" charset="0"/>
                <a:sym typeface="Wingdings" panose="05000000000000000000" pitchFamily="2" charset="2"/>
              </a:rPr>
              <a:t>: Nb </a:t>
            </a:r>
            <a:r>
              <a:rPr lang="de-DE" sz="2000" cap="none" dirty="0" err="1">
                <a:solidFill>
                  <a:schemeClr val="accent3"/>
                </a:solidFill>
                <a:latin typeface="Source Sans Pro SemiBold" panose="020B0603030403020204" pitchFamily="34" charset="0"/>
                <a:sym typeface="Wingdings" panose="05000000000000000000" pitchFamily="2" charset="2"/>
              </a:rPr>
              <a:t>thin</a:t>
            </a:r>
            <a:r>
              <a:rPr lang="de-DE" sz="2000" cap="none" dirty="0">
                <a:solidFill>
                  <a:schemeClr val="accent3"/>
                </a:solidFill>
                <a:latin typeface="Source Sans Pro SemiBold" panose="020B0603030403020204" pitchFamily="34" charset="0"/>
                <a:sym typeface="Wingdings" panose="05000000000000000000" pitchFamily="2" charset="2"/>
              </a:rPr>
              <a:t> film </a:t>
            </a:r>
            <a:r>
              <a:rPr lang="de-DE" sz="2000" cap="none" dirty="0" err="1">
                <a:solidFill>
                  <a:schemeClr val="accent3"/>
                </a:solidFill>
                <a:latin typeface="Source Sans Pro SemiBold" panose="020B0603030403020204" pitchFamily="34" charset="0"/>
                <a:sym typeface="Wingdings" panose="05000000000000000000" pitchFamily="2" charset="2"/>
              </a:rPr>
              <a:t>samples</a:t>
            </a:r>
            <a:endParaRPr lang="de-DE" sz="2000" cap="none" dirty="0">
              <a:solidFill>
                <a:schemeClr val="accent3"/>
              </a:solidFill>
              <a:latin typeface="Source Sans Pro SemiBold" panose="020B06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045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2CFBF08-BE86-C21E-BFC6-6F3C5446D0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cap="none" dirty="0"/>
              <a:t>Summary and Outlook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671524F-56B3-410C-8214-32CC5AEB0B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7850" y="1769800"/>
            <a:ext cx="4975457" cy="2928579"/>
          </a:xfrm>
        </p:spPr>
        <p:txBody>
          <a:bodyPr/>
          <a:lstStyle/>
          <a:p>
            <a:r>
              <a:rPr lang="de-DE" dirty="0"/>
              <a:t>QPR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ready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measuring</a:t>
            </a:r>
            <a:r>
              <a:rPr lang="de-DE" dirty="0"/>
              <a:t> </a:t>
            </a:r>
            <a:r>
              <a:rPr lang="de-DE" dirty="0" err="1"/>
              <a:t>low</a:t>
            </a:r>
            <a:r>
              <a:rPr lang="de-DE" dirty="0"/>
              <a:t> </a:t>
            </a:r>
            <a:r>
              <a:rPr lang="de-DE" dirty="0" err="1"/>
              <a:t>R</a:t>
            </a:r>
            <a:r>
              <a:rPr lang="de-DE" baseline="-25000" dirty="0" err="1"/>
              <a:t>res</a:t>
            </a:r>
            <a:endParaRPr lang="de-DE" dirty="0"/>
          </a:p>
          <a:p>
            <a:pPr lvl="1">
              <a:buFont typeface="Wingdings" panose="05000000000000000000" pitchFamily="2" charset="2"/>
              <a:buChar char="à"/>
            </a:pPr>
            <a:r>
              <a:rPr lang="de-DE" dirty="0"/>
              <a:t>Nb-</a:t>
            </a:r>
            <a:r>
              <a:rPr lang="de-DE" dirty="0" err="1"/>
              <a:t>coated</a:t>
            </a:r>
            <a:r>
              <a:rPr lang="de-DE" dirty="0"/>
              <a:t> </a:t>
            </a:r>
            <a:r>
              <a:rPr lang="de-DE" dirty="0" err="1"/>
              <a:t>flange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new</a:t>
            </a:r>
            <a:r>
              <a:rPr lang="de-DE" dirty="0"/>
              <a:t> </a:t>
            </a:r>
            <a:r>
              <a:rPr lang="de-DE" dirty="0" err="1"/>
              <a:t>standard</a:t>
            </a:r>
            <a:endParaRPr lang="de-DE" dirty="0"/>
          </a:p>
          <a:p>
            <a:pPr lvl="1">
              <a:buFont typeface="Wingdings" panose="05000000000000000000" pitchFamily="2" charset="2"/>
              <a:buChar char="à"/>
            </a:pPr>
            <a:r>
              <a:rPr lang="de-DE" dirty="0" err="1"/>
              <a:t>Demountable</a:t>
            </a:r>
            <a:r>
              <a:rPr lang="de-DE" dirty="0"/>
              <a:t> design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interchangeability</a:t>
            </a:r>
            <a:endParaRPr lang="de-DE" dirty="0"/>
          </a:p>
          <a:p>
            <a:endParaRPr lang="de-DE" dirty="0"/>
          </a:p>
          <a:p>
            <a:r>
              <a:rPr lang="de-DE" dirty="0" err="1"/>
              <a:t>RaSTA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under</a:t>
            </a:r>
            <a:r>
              <a:rPr lang="de-DE" dirty="0"/>
              <a:t> </a:t>
            </a:r>
            <a:r>
              <a:rPr lang="de-DE" dirty="0" err="1"/>
              <a:t>construction</a:t>
            </a:r>
            <a:endParaRPr lang="de-DE" dirty="0"/>
          </a:p>
          <a:p>
            <a:pPr lvl="1">
              <a:buFont typeface="Wingdings" panose="05000000000000000000" pitchFamily="2" charset="2"/>
              <a:buChar char="à"/>
            </a:pPr>
            <a:r>
              <a:rPr lang="de-DE" dirty="0" err="1"/>
              <a:t>Commissioning</a:t>
            </a:r>
            <a:r>
              <a:rPr lang="de-DE" dirty="0"/>
              <a:t> </a:t>
            </a:r>
            <a:r>
              <a:rPr lang="de-DE" dirty="0" err="1"/>
              <a:t>starts</a:t>
            </a:r>
            <a:r>
              <a:rPr lang="de-DE" dirty="0"/>
              <a:t> in </a:t>
            </a:r>
            <a:r>
              <a:rPr lang="de-DE" dirty="0" err="1"/>
              <a:t>few</a:t>
            </a:r>
            <a:r>
              <a:rPr lang="de-DE" dirty="0"/>
              <a:t> </a:t>
            </a:r>
            <a:r>
              <a:rPr lang="de-DE" dirty="0" err="1"/>
              <a:t>months</a:t>
            </a:r>
            <a:endParaRPr lang="de-DE" dirty="0"/>
          </a:p>
          <a:p>
            <a:pPr lvl="1">
              <a:buFont typeface="Wingdings" panose="05000000000000000000" pitchFamily="2" charset="2"/>
              <a:buChar char="à"/>
            </a:pPr>
            <a:r>
              <a:rPr lang="de-DE" dirty="0"/>
              <a:t>Test </a:t>
            </a:r>
            <a:r>
              <a:rPr lang="de-DE" dirty="0" err="1"/>
              <a:t>of</a:t>
            </a:r>
            <a:r>
              <a:rPr lang="de-DE" dirty="0"/>
              <a:t> QPR-</a:t>
            </a:r>
            <a:r>
              <a:rPr lang="de-DE" dirty="0" err="1"/>
              <a:t>shape</a:t>
            </a:r>
            <a:r>
              <a:rPr lang="de-DE" dirty="0"/>
              <a:t> </a:t>
            </a:r>
            <a:r>
              <a:rPr lang="de-DE" dirty="0" err="1"/>
              <a:t>samples</a:t>
            </a:r>
            <a:endParaRPr lang="de-DE" dirty="0"/>
          </a:p>
          <a:p>
            <a:pPr>
              <a:buFont typeface="Wingdings" panose="05000000000000000000" pitchFamily="2" charset="2"/>
              <a:buChar char="à"/>
            </a:pPr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5D39B657-1470-9F81-EF81-DC64791C674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27CA15B6-9C47-1D92-573D-08A947AF806E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DE" dirty="0"/>
              <a:t>S. Keckert, </a:t>
            </a:r>
            <a:r>
              <a:rPr lang="de-DE" dirty="0" err="1"/>
              <a:t>thin</a:t>
            </a:r>
            <a:r>
              <a:rPr lang="de-DE" dirty="0"/>
              <a:t> </a:t>
            </a:r>
            <a:r>
              <a:rPr lang="de-DE" dirty="0" err="1"/>
              <a:t>films</a:t>
            </a:r>
            <a:r>
              <a:rPr lang="de-DE" dirty="0"/>
              <a:t> '22</a:t>
            </a:r>
          </a:p>
        </p:txBody>
      </p:sp>
      <p:sp>
        <p:nvSpPr>
          <p:cNvPr id="9" name="Textplatzhalter 2">
            <a:extLst>
              <a:ext uri="{FF2B5EF4-FFF2-40B4-BE49-F238E27FC236}">
                <a16:creationId xmlns:a16="http://schemas.microsoft.com/office/drawing/2014/main" id="{C3A92EBA-FFCB-C58A-C6DC-8A68419B974C}"/>
              </a:ext>
            </a:extLst>
          </p:cNvPr>
          <p:cNvSpPr txBox="1">
            <a:spLocks/>
          </p:cNvSpPr>
          <p:nvPr/>
        </p:nvSpPr>
        <p:spPr>
          <a:xfrm>
            <a:off x="6263265" y="1769800"/>
            <a:ext cx="4975457" cy="292857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85750" indent="-285750" algn="l" defTabSz="914400" rtl="0" eaLnBrk="1" latinLnBrk="0" hangingPunct="1">
              <a:lnSpc>
                <a:spcPts val="25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1" i="0" kern="1200">
                <a:solidFill>
                  <a:schemeClr val="tx1"/>
                </a:solidFill>
                <a:latin typeface="Source Sans Pro Semibold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12001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>
                    <a:tint val="75000"/>
                  </a:schemeClr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>
                    <a:tint val="75000"/>
                  </a:schemeClr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 err="1"/>
              <a:t>miniVTS</a:t>
            </a:r>
            <a:r>
              <a:rPr lang="de-DE" dirty="0"/>
              <a:t> </a:t>
            </a:r>
            <a:r>
              <a:rPr lang="de-DE" dirty="0" err="1"/>
              <a:t>magnetometry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running</a:t>
            </a:r>
            <a:endParaRPr lang="de-DE" dirty="0"/>
          </a:p>
          <a:p>
            <a:pPr lvl="1">
              <a:buFont typeface="Wingdings" panose="05000000000000000000" pitchFamily="2" charset="2"/>
              <a:buChar char="à"/>
            </a:pPr>
            <a:r>
              <a:rPr lang="de-DE" dirty="0" err="1">
                <a:sym typeface="Wingdings" panose="05000000000000000000" pitchFamily="2" charset="2"/>
              </a:rPr>
              <a:t>Characterization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of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coated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samples</a:t>
            </a:r>
            <a:r>
              <a:rPr lang="de-DE" dirty="0">
                <a:sym typeface="Wingdings" panose="05000000000000000000" pitchFamily="2" charset="2"/>
              </a:rPr>
              <a:t> just </a:t>
            </a:r>
            <a:r>
              <a:rPr lang="de-DE" dirty="0" err="1">
                <a:sym typeface="Wingdings" panose="05000000000000000000" pitchFamily="2" charset="2"/>
              </a:rPr>
              <a:t>started</a:t>
            </a:r>
            <a:endParaRPr lang="de-DE" dirty="0">
              <a:sym typeface="Wingdings" panose="05000000000000000000" pitchFamily="2" charset="2"/>
            </a:endParaRPr>
          </a:p>
          <a:p>
            <a:pPr>
              <a:buFont typeface="Wingdings" panose="05000000000000000000" pitchFamily="2" charset="2"/>
              <a:buChar char="à"/>
            </a:pPr>
            <a:endParaRPr lang="de-DE" dirty="0"/>
          </a:p>
          <a:p>
            <a:r>
              <a:rPr lang="de-DE" dirty="0"/>
              <a:t>2 </a:t>
            </a:r>
            <a:r>
              <a:rPr lang="de-DE" dirty="0" err="1"/>
              <a:t>Ph.D</a:t>
            </a:r>
            <a:r>
              <a:rPr lang="de-DE" dirty="0"/>
              <a:t> </a:t>
            </a:r>
            <a:r>
              <a:rPr lang="de-DE" dirty="0" err="1"/>
              <a:t>positions</a:t>
            </a:r>
            <a:r>
              <a:rPr lang="de-DE" dirty="0"/>
              <a:t> open </a:t>
            </a:r>
            <a:r>
              <a:rPr lang="de-DE" dirty="0" err="1"/>
              <a:t>soon</a:t>
            </a:r>
            <a:endParaRPr lang="de-DE" dirty="0"/>
          </a:p>
          <a:p>
            <a:pPr lvl="1">
              <a:buFont typeface="Wingdings" panose="05000000000000000000" pitchFamily="2" charset="2"/>
              <a:buChar char="à"/>
            </a:pPr>
            <a:r>
              <a:rPr lang="de-DE" dirty="0">
                <a:sym typeface="Wingdings" panose="05000000000000000000" pitchFamily="2" charset="2"/>
              </a:rPr>
              <a:t>NOVALIS </a:t>
            </a:r>
            <a:r>
              <a:rPr lang="de-DE" dirty="0" err="1">
                <a:sym typeface="Wingdings" panose="05000000000000000000" pitchFamily="2" charset="2"/>
              </a:rPr>
              <a:t>project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for</a:t>
            </a:r>
            <a:r>
              <a:rPr lang="de-DE" dirty="0">
                <a:sym typeface="Wingdings" panose="05000000000000000000" pitchFamily="2" charset="2"/>
              </a:rPr>
              <a:t> SIS </a:t>
            </a:r>
            <a:r>
              <a:rPr lang="de-DE" dirty="0" err="1">
                <a:sym typeface="Wingdings" panose="05000000000000000000" pitchFamily="2" charset="2"/>
              </a:rPr>
              <a:t>structures</a:t>
            </a:r>
            <a:endParaRPr lang="de-DE" dirty="0">
              <a:sym typeface="Wingdings" panose="05000000000000000000" pitchFamily="2" charset="2"/>
            </a:endParaRPr>
          </a:p>
          <a:p>
            <a:pPr lvl="1">
              <a:buFont typeface="Wingdings" panose="05000000000000000000" pitchFamily="2" charset="2"/>
              <a:buChar char="à"/>
            </a:pPr>
            <a:r>
              <a:rPr lang="de-DE" dirty="0">
                <a:sym typeface="Wingdings" panose="05000000000000000000" pitchFamily="2" charset="2"/>
              </a:rPr>
              <a:t>QPR </a:t>
            </a:r>
            <a:r>
              <a:rPr lang="de-DE" dirty="0" err="1">
                <a:sym typeface="Wingdings" panose="05000000000000000000" pitchFamily="2" charset="2"/>
              </a:rPr>
              <a:t>measurements</a:t>
            </a:r>
            <a:endParaRPr lang="de-DE" dirty="0">
              <a:sym typeface="Wingdings" panose="05000000000000000000" pitchFamily="2" charset="2"/>
            </a:endParaRPr>
          </a:p>
          <a:p>
            <a:pPr lvl="1">
              <a:buFont typeface="Wingdings" panose="05000000000000000000" pitchFamily="2" charset="2"/>
              <a:buChar char="à"/>
            </a:pPr>
            <a:r>
              <a:rPr lang="de-DE" dirty="0">
                <a:sym typeface="Wingdings" panose="05000000000000000000" pitchFamily="2" charset="2"/>
              </a:rPr>
              <a:t>B- and T-</a:t>
            </a:r>
            <a:r>
              <a:rPr lang="de-DE" dirty="0" err="1">
                <a:sym typeface="Wingdings" panose="05000000000000000000" pitchFamily="2" charset="2"/>
              </a:rPr>
              <a:t>mapping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739849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>
            <a:extLst>
              <a:ext uri="{FF2B5EF4-FFF2-40B4-BE49-F238E27FC236}">
                <a16:creationId xmlns:a16="http://schemas.microsoft.com/office/drawing/2014/main" id="{E932E27F-FAB9-F1F2-88F2-F3CF64E19B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849" y="985293"/>
            <a:ext cx="11004551" cy="446087"/>
          </a:xfrm>
        </p:spPr>
        <p:txBody>
          <a:bodyPr/>
          <a:lstStyle/>
          <a:p>
            <a:r>
              <a:rPr lang="de-DE" cap="none" dirty="0"/>
              <a:t>TTC </a:t>
            </a:r>
            <a:r>
              <a:rPr lang="de-DE" cap="none" dirty="0" err="1"/>
              <a:t>working</a:t>
            </a:r>
            <a:r>
              <a:rPr lang="de-DE" cap="none" dirty="0"/>
              <a:t> </a:t>
            </a:r>
            <a:r>
              <a:rPr lang="de-DE" cap="none" dirty="0" err="1"/>
              <a:t>group</a:t>
            </a:r>
            <a:r>
              <a:rPr lang="de-DE" cap="none" dirty="0"/>
              <a:t> „</a:t>
            </a:r>
            <a:r>
              <a:rPr lang="de-DE" cap="none" dirty="0" err="1"/>
              <a:t>Thin</a:t>
            </a:r>
            <a:r>
              <a:rPr lang="de-DE" cap="none" dirty="0"/>
              <a:t> Films“  </a:t>
            </a:r>
            <a:r>
              <a:rPr lang="de-DE" cap="none" dirty="0" err="1"/>
              <a:t>or</a:t>
            </a:r>
            <a:r>
              <a:rPr lang="de-DE" cap="none" dirty="0"/>
              <a:t>  „Non-</a:t>
            </a:r>
            <a:r>
              <a:rPr lang="de-DE" cap="none" dirty="0" err="1"/>
              <a:t>bulk</a:t>
            </a:r>
            <a:r>
              <a:rPr lang="de-DE" cap="none" dirty="0"/>
              <a:t> Nb </a:t>
            </a:r>
            <a:r>
              <a:rPr lang="de-DE" cap="none" dirty="0" err="1"/>
              <a:t>as</a:t>
            </a:r>
            <a:r>
              <a:rPr lang="de-DE" cap="none" dirty="0"/>
              <a:t> RF </a:t>
            </a:r>
            <a:r>
              <a:rPr lang="de-DE" cap="none" dirty="0" err="1"/>
              <a:t>surface</a:t>
            </a:r>
            <a:r>
              <a:rPr lang="de-DE" cap="none" dirty="0"/>
              <a:t>“</a:t>
            </a:r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6604A03F-27C7-AE77-8935-2A6392ABED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7849" y="1650852"/>
            <a:ext cx="8766873" cy="4708128"/>
          </a:xfrm>
        </p:spPr>
        <p:txBody>
          <a:bodyPr/>
          <a:lstStyle/>
          <a:p>
            <a:r>
              <a:rPr lang="de-DE" dirty="0"/>
              <a:t>Online </a:t>
            </a:r>
            <a:r>
              <a:rPr lang="de-DE" dirty="0" err="1"/>
              <a:t>meetings</a:t>
            </a:r>
            <a:r>
              <a:rPr lang="de-DE" dirty="0"/>
              <a:t>, </a:t>
            </a:r>
            <a:r>
              <a:rPr lang="de-DE" dirty="0" err="1"/>
              <a:t>one</a:t>
            </a:r>
            <a:r>
              <a:rPr lang="de-DE" dirty="0"/>
              <a:t> </a:t>
            </a:r>
            <a:r>
              <a:rPr lang="de-DE" dirty="0" err="1"/>
              <a:t>topic</a:t>
            </a:r>
            <a:r>
              <a:rPr lang="de-DE" dirty="0"/>
              <a:t> per </a:t>
            </a:r>
            <a:r>
              <a:rPr lang="de-DE" dirty="0" err="1"/>
              <a:t>meeting</a:t>
            </a:r>
            <a:endParaRPr lang="de-DE" dirty="0"/>
          </a:p>
          <a:p>
            <a:r>
              <a:rPr lang="de-DE" dirty="0"/>
              <a:t>Open </a:t>
            </a:r>
            <a:r>
              <a:rPr lang="de-DE" dirty="0" err="1"/>
              <a:t>discussions</a:t>
            </a:r>
            <a:r>
              <a:rPr lang="de-DE" dirty="0"/>
              <a:t>, </a:t>
            </a:r>
            <a:r>
              <a:rPr lang="de-DE" dirty="0" err="1"/>
              <a:t>exchange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knowledge</a:t>
            </a:r>
            <a:r>
              <a:rPr lang="de-DE" dirty="0"/>
              <a:t>, </a:t>
            </a:r>
            <a:r>
              <a:rPr lang="de-DE" dirty="0" err="1"/>
              <a:t>ideas</a:t>
            </a:r>
            <a:r>
              <a:rPr lang="de-DE" dirty="0"/>
              <a:t>, </a:t>
            </a:r>
            <a:r>
              <a:rPr lang="de-DE" dirty="0" err="1"/>
              <a:t>problems</a:t>
            </a:r>
            <a:r>
              <a:rPr lang="de-DE" dirty="0"/>
              <a:t>, …</a:t>
            </a:r>
          </a:p>
          <a:p>
            <a:r>
              <a:rPr lang="de-DE" dirty="0"/>
              <a:t>Chairs</a:t>
            </a:r>
          </a:p>
          <a:p>
            <a:pPr marL="457200" lvl="1" indent="0">
              <a:buNone/>
            </a:pPr>
            <a:r>
              <a:rPr lang="de-DE" dirty="0"/>
              <a:t>Marc Wenskat , Sebastian Keckert</a:t>
            </a:r>
          </a:p>
          <a:p>
            <a:endParaRPr lang="de-DE" dirty="0"/>
          </a:p>
          <a:p>
            <a:r>
              <a:rPr lang="de-DE" dirty="0" err="1"/>
              <a:t>Indico</a:t>
            </a:r>
            <a:r>
              <a:rPr lang="de-DE" dirty="0"/>
              <a:t> </a:t>
            </a:r>
            <a:r>
              <a:rPr lang="de-DE" dirty="0" err="1"/>
              <a:t>webpage</a:t>
            </a:r>
            <a:r>
              <a:rPr lang="de-DE" dirty="0"/>
              <a:t>: </a:t>
            </a:r>
            <a:r>
              <a:rPr lang="de-DE" dirty="0">
                <a:hlinkClick r:id="rId2"/>
              </a:rPr>
              <a:t>https://indico.cern.ch/category/6583/</a:t>
            </a:r>
            <a:r>
              <a:rPr lang="de-DE" dirty="0"/>
              <a:t> </a:t>
            </a:r>
          </a:p>
          <a:p>
            <a:r>
              <a:rPr lang="de-DE" dirty="0"/>
              <a:t>Mailing </a:t>
            </a:r>
            <a:r>
              <a:rPr lang="de-DE" dirty="0" err="1"/>
              <a:t>list</a:t>
            </a:r>
            <a:r>
              <a:rPr lang="de-DE" dirty="0"/>
              <a:t>: </a:t>
            </a:r>
            <a:r>
              <a:rPr lang="de-DE" dirty="0">
                <a:hlinkClick r:id="rId3"/>
              </a:rPr>
              <a:t>ttc-wg-thinfilms@listserv.dfn.de</a:t>
            </a:r>
            <a:r>
              <a:rPr lang="de-DE" dirty="0"/>
              <a:t> </a:t>
            </a:r>
          </a:p>
          <a:p>
            <a:pPr marL="457200" lvl="1" indent="0">
              <a:buNone/>
            </a:pP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subscribe</a:t>
            </a:r>
            <a:r>
              <a:rPr lang="de-DE" dirty="0"/>
              <a:t> send </a:t>
            </a:r>
            <a:r>
              <a:rPr lang="en-US" dirty="0"/>
              <a:t>„Subscribe </a:t>
            </a:r>
            <a:r>
              <a:rPr lang="en-US" dirty="0" err="1"/>
              <a:t>ttc-wg-thinfilms</a:t>
            </a:r>
            <a:r>
              <a:rPr lang="en-US" dirty="0"/>
              <a:t> NAME“ to </a:t>
            </a:r>
            <a:r>
              <a:rPr lang="en-US" dirty="0">
                <a:hlinkClick r:id="rId4"/>
              </a:rPr>
              <a:t>sympa@listserv.dfn.de</a:t>
            </a:r>
            <a:endParaRPr lang="en-US" dirty="0"/>
          </a:p>
          <a:p>
            <a:endParaRPr lang="en-US" dirty="0"/>
          </a:p>
          <a:p>
            <a:r>
              <a:rPr lang="en-US" dirty="0"/>
              <a:t>Next meeting not yet scheduled</a:t>
            </a:r>
            <a:br>
              <a:rPr lang="en-US" dirty="0"/>
            </a:br>
            <a:r>
              <a:rPr lang="en-US" dirty="0">
                <a:sym typeface="Wingdings" panose="05000000000000000000" pitchFamily="2" charset="2"/>
              </a:rPr>
              <a:t> possibility to continue discussions of this workshop</a:t>
            </a:r>
            <a:endParaRPr lang="en-US" dirty="0"/>
          </a:p>
        </p:txBody>
      </p:sp>
      <p:sp>
        <p:nvSpPr>
          <p:cNvPr id="14" name="Textplatzhalter 13">
            <a:extLst>
              <a:ext uri="{FF2B5EF4-FFF2-40B4-BE49-F238E27FC236}">
                <a16:creationId xmlns:a16="http://schemas.microsoft.com/office/drawing/2014/main" id="{A4818063-9767-6251-25E1-3B9423C0BA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372C9725-D4FE-61A8-1E99-CB7EB6F6F314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DE"/>
              <a:t>S. Keckert, thin films '22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1F81EAE0-7F72-2282-CF3E-4976ADDA39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34512" y="0"/>
            <a:ext cx="8857488" cy="816864"/>
          </a:xfrm>
          <a:prstGeom prst="rect">
            <a:avLst/>
          </a:prstGeom>
        </p:spPr>
      </p:pic>
      <p:sp>
        <p:nvSpPr>
          <p:cNvPr id="2" name="Textplatzhalter 7">
            <a:extLst>
              <a:ext uri="{FF2B5EF4-FFF2-40B4-BE49-F238E27FC236}">
                <a16:creationId xmlns:a16="http://schemas.microsoft.com/office/drawing/2014/main" id="{C52D1C09-68E7-D7A3-3C99-D0B067D6D6C3}"/>
              </a:ext>
            </a:extLst>
          </p:cNvPr>
          <p:cNvSpPr txBox="1">
            <a:spLocks/>
          </p:cNvSpPr>
          <p:nvPr/>
        </p:nvSpPr>
        <p:spPr>
          <a:xfrm>
            <a:off x="3093960" y="5801673"/>
            <a:ext cx="6004080" cy="45368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200" b="0" i="0" kern="1200" cap="all" baseline="0">
                <a:solidFill>
                  <a:schemeClr val="tx2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2800" b="1" cap="none" dirty="0" err="1">
                <a:solidFill>
                  <a:schemeClr val="accent3"/>
                </a:solidFill>
                <a:sym typeface="Wingdings" panose="05000000000000000000" pitchFamily="2" charset="2"/>
              </a:rPr>
              <a:t>Thank</a:t>
            </a:r>
            <a:r>
              <a:rPr lang="de-DE" sz="2800" b="1" cap="none" dirty="0">
                <a:solidFill>
                  <a:schemeClr val="accent3"/>
                </a:solidFill>
                <a:sym typeface="Wingdings" panose="05000000000000000000" pitchFamily="2" charset="2"/>
              </a:rPr>
              <a:t> </a:t>
            </a:r>
            <a:r>
              <a:rPr lang="de-DE" sz="2800" b="1" cap="none" dirty="0" err="1">
                <a:solidFill>
                  <a:schemeClr val="accent3"/>
                </a:solidFill>
                <a:sym typeface="Wingdings" panose="05000000000000000000" pitchFamily="2" charset="2"/>
              </a:rPr>
              <a:t>you</a:t>
            </a:r>
            <a:r>
              <a:rPr lang="de-DE" sz="2800" b="1" cap="none" dirty="0">
                <a:solidFill>
                  <a:schemeClr val="accent3"/>
                </a:solidFill>
                <a:sym typeface="Wingdings" panose="05000000000000000000" pitchFamily="2" charset="2"/>
              </a:rPr>
              <a:t> </a:t>
            </a:r>
            <a:r>
              <a:rPr lang="de-DE" sz="2800" b="1" cap="none" dirty="0" err="1">
                <a:solidFill>
                  <a:schemeClr val="accent3"/>
                </a:solidFill>
                <a:sym typeface="Wingdings" panose="05000000000000000000" pitchFamily="2" charset="2"/>
              </a:rPr>
              <a:t>for</a:t>
            </a:r>
            <a:r>
              <a:rPr lang="de-DE" sz="2800" b="1" cap="none" dirty="0">
                <a:solidFill>
                  <a:schemeClr val="accent3"/>
                </a:solidFill>
                <a:sym typeface="Wingdings" panose="05000000000000000000" pitchFamily="2" charset="2"/>
              </a:rPr>
              <a:t> </a:t>
            </a:r>
            <a:r>
              <a:rPr lang="de-DE" sz="2800" b="1" cap="none" dirty="0" err="1">
                <a:solidFill>
                  <a:schemeClr val="accent3"/>
                </a:solidFill>
                <a:sym typeface="Wingdings" panose="05000000000000000000" pitchFamily="2" charset="2"/>
              </a:rPr>
              <a:t>your</a:t>
            </a:r>
            <a:r>
              <a:rPr lang="de-DE" sz="2800" b="1" cap="none" dirty="0">
                <a:solidFill>
                  <a:schemeClr val="accent3"/>
                </a:solidFill>
                <a:sym typeface="Wingdings" panose="05000000000000000000" pitchFamily="2" charset="2"/>
              </a:rPr>
              <a:t> </a:t>
            </a:r>
            <a:r>
              <a:rPr lang="de-DE" sz="2800" b="1" cap="none" dirty="0" err="1">
                <a:solidFill>
                  <a:schemeClr val="accent3"/>
                </a:solidFill>
                <a:sym typeface="Wingdings" panose="05000000000000000000" pitchFamily="2" charset="2"/>
              </a:rPr>
              <a:t>attention</a:t>
            </a:r>
            <a:r>
              <a:rPr lang="de-DE" sz="2800" b="1" cap="none" dirty="0">
                <a:solidFill>
                  <a:schemeClr val="accent3"/>
                </a:solidFill>
                <a:sym typeface="Wingdings" panose="05000000000000000000" pitchFamily="2" charset="2"/>
              </a:rPr>
              <a:t> !</a:t>
            </a:r>
            <a:endParaRPr lang="de-DE" sz="2800" b="1" cap="none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2522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platzhalter 8">
            <a:extLst>
              <a:ext uri="{FF2B5EF4-FFF2-40B4-BE49-F238E27FC236}">
                <a16:creationId xmlns:a16="http://schemas.microsoft.com/office/drawing/2014/main" id="{6DB74CF6-4D6A-7870-8D60-561B9C1F90B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30D369E3-0974-C1FA-A032-A2742A5330CC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S. Keckert, thin films '22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61070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AF5BC95-C3D0-8A4D-D60A-6D2D2793F0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cap="none" dirty="0"/>
              <a:t>QPR sample interface </a:t>
            </a:r>
            <a:r>
              <a:rPr lang="de-DE" cap="none" dirty="0" err="1"/>
              <a:t>definition</a:t>
            </a:r>
            <a:endParaRPr lang="de-DE" cap="non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E90C7C6-8494-4F93-6E6D-A5CC2430D0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7850" y="1883478"/>
            <a:ext cx="5518150" cy="3766469"/>
          </a:xfrm>
        </p:spPr>
        <p:txBody>
          <a:bodyPr/>
          <a:lstStyle/>
          <a:p>
            <a:pPr>
              <a:tabLst>
                <a:tab pos="534988" algn="l"/>
              </a:tabLst>
            </a:pPr>
            <a:r>
              <a:rPr lang="de-DE" dirty="0"/>
              <a:t>‚</a:t>
            </a:r>
            <a:r>
              <a:rPr lang="de-DE" dirty="0" err="1"/>
              <a:t>naked</a:t>
            </a:r>
            <a:r>
              <a:rPr lang="de-DE" dirty="0"/>
              <a:t>‘ (</a:t>
            </a:r>
            <a:r>
              <a:rPr lang="de-DE" dirty="0" err="1"/>
              <a:t>dismountable</a:t>
            </a:r>
            <a:r>
              <a:rPr lang="de-DE" dirty="0"/>
              <a:t>) sample </a:t>
            </a:r>
            <a:r>
              <a:rPr lang="de-DE" dirty="0" err="1"/>
              <a:t>or</a:t>
            </a:r>
            <a:br>
              <a:rPr lang="de-DE" dirty="0"/>
            </a:br>
            <a:r>
              <a:rPr lang="de-DE" dirty="0" err="1"/>
              <a:t>assembly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DN100CF </a:t>
            </a:r>
            <a:r>
              <a:rPr lang="de-DE" dirty="0" err="1"/>
              <a:t>flange</a:t>
            </a:r>
            <a:r>
              <a:rPr lang="de-DE" dirty="0"/>
              <a:t> (double </a:t>
            </a:r>
            <a:r>
              <a:rPr lang="de-DE" dirty="0" err="1"/>
              <a:t>sided</a:t>
            </a:r>
            <a:r>
              <a:rPr lang="de-DE" dirty="0"/>
              <a:t>)</a:t>
            </a:r>
          </a:p>
          <a:p>
            <a:endParaRPr lang="de-DE" dirty="0"/>
          </a:p>
          <a:p>
            <a:r>
              <a:rPr lang="de-DE" dirty="0"/>
              <a:t>Final </a:t>
            </a:r>
            <a:r>
              <a:rPr lang="de-DE" dirty="0" err="1"/>
              <a:t>height</a:t>
            </a:r>
            <a:r>
              <a:rPr lang="de-DE" dirty="0"/>
              <a:t>: 85.5 mm</a:t>
            </a:r>
          </a:p>
          <a:p>
            <a:endParaRPr lang="de-DE" dirty="0"/>
          </a:p>
          <a:p>
            <a:r>
              <a:rPr lang="de-DE" dirty="0"/>
              <a:t>Attention:</a:t>
            </a:r>
            <a:br>
              <a:rPr lang="de-DE" dirty="0"/>
            </a:br>
            <a:r>
              <a:rPr lang="de-DE" dirty="0"/>
              <a:t>CERN QPR </a:t>
            </a:r>
            <a:r>
              <a:rPr lang="de-DE" dirty="0" err="1"/>
              <a:t>differs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3.5 mm in </a:t>
            </a:r>
            <a:r>
              <a:rPr lang="de-DE" dirty="0" err="1"/>
              <a:t>height</a:t>
            </a:r>
            <a:r>
              <a:rPr lang="de-DE" dirty="0"/>
              <a:t> !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D38E5623-8B4F-8FCB-7DE5-56DFB1E36E8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FDBC282-5ABF-A3A8-2DA7-55B296F3099A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DE"/>
              <a:t>S. Keckert, thin films '22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C92439AC-D00A-8B2C-9D31-82E8D05AAB32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08330" y="1503906"/>
            <a:ext cx="7767407" cy="4434559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C055CD97-FAE9-4867-3DC5-F4A3B9EC47E5}"/>
              </a:ext>
            </a:extLst>
          </p:cNvPr>
          <p:cNvSpPr txBox="1"/>
          <p:nvPr/>
        </p:nvSpPr>
        <p:spPr>
          <a:xfrm>
            <a:off x="9181036" y="1488936"/>
            <a:ext cx="19832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 SemiBold" panose="020B0603030403020204" pitchFamily="34" charset="0"/>
              </a:rPr>
              <a:t>RF sample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 SemiBold" panose="020B0603030403020204" pitchFamily="34" charset="0"/>
              </a:rPr>
              <a:t>surface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ource Sans Pro SemiBold" panose="020B0603030403020204" pitchFamily="34" charset="0"/>
            </a:endParaRPr>
          </a:p>
        </p:txBody>
      </p:sp>
      <p:cxnSp>
        <p:nvCxnSpPr>
          <p:cNvPr id="10" name="Gerade Verbindung mit Pfeil 9">
            <a:extLst>
              <a:ext uri="{FF2B5EF4-FFF2-40B4-BE49-F238E27FC236}">
                <a16:creationId xmlns:a16="http://schemas.microsoft.com/office/drawing/2014/main" id="{C15592D5-8141-49DA-141D-D7B0BBB8F707}"/>
              </a:ext>
            </a:extLst>
          </p:cNvPr>
          <p:cNvCxnSpPr>
            <a:cxnSpLocks/>
          </p:cNvCxnSpPr>
          <p:nvPr/>
        </p:nvCxnSpPr>
        <p:spPr>
          <a:xfrm flipH="1">
            <a:off x="7776185" y="1670583"/>
            <a:ext cx="1404851" cy="37328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28138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75E87C0-EC0D-6428-BEAC-236AACECFC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cap="none" dirty="0"/>
              <a:t>The Quadrupole Resonator (QPR)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E1A0B0D-F6AF-E5F5-3A5A-AB4FA8BA9A3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Dedicated sample </a:t>
            </a:r>
            <a:r>
              <a:rPr lang="de-DE" dirty="0" err="1"/>
              <a:t>test</a:t>
            </a:r>
            <a:r>
              <a:rPr lang="de-DE" dirty="0"/>
              <a:t> </a:t>
            </a:r>
            <a:r>
              <a:rPr lang="de-DE" dirty="0" err="1"/>
              <a:t>cavity</a:t>
            </a:r>
            <a:br>
              <a:rPr lang="de-DE" dirty="0"/>
            </a:br>
            <a:r>
              <a:rPr lang="de-DE" dirty="0"/>
              <a:t>sample: Ø = 75mm, H ≈ 100mm</a:t>
            </a:r>
          </a:p>
          <a:p>
            <a:pPr marL="457200" lvl="1" indent="0">
              <a:buNone/>
            </a:pPr>
            <a:br>
              <a:rPr lang="de-DE" dirty="0"/>
            </a:br>
            <a:r>
              <a:rPr lang="de-DE" dirty="0" err="1"/>
              <a:t>details</a:t>
            </a:r>
            <a:r>
              <a:rPr lang="de-DE" dirty="0"/>
              <a:t>: </a:t>
            </a:r>
            <a:r>
              <a:rPr lang="de-DE" dirty="0" err="1"/>
              <a:t>see</a:t>
            </a:r>
            <a:r>
              <a:rPr lang="de-DE" dirty="0"/>
              <a:t> </a:t>
            </a:r>
            <a:r>
              <a:rPr lang="de-DE" dirty="0">
                <a:sym typeface="Wingdings" panose="05000000000000000000" pitchFamily="2" charset="2"/>
              </a:rPr>
              <a:t></a:t>
            </a:r>
            <a:br>
              <a:rPr lang="de-DE" dirty="0"/>
            </a:br>
            <a:endParaRPr lang="de-DE" dirty="0"/>
          </a:p>
          <a:p>
            <a:r>
              <a:rPr lang="de-DE" dirty="0"/>
              <a:t>Quadrupole </a:t>
            </a:r>
            <a:r>
              <a:rPr lang="de-DE" dirty="0" err="1"/>
              <a:t>modes</a:t>
            </a:r>
            <a:r>
              <a:rPr lang="de-DE" dirty="0"/>
              <a:t> </a:t>
            </a:r>
            <a:r>
              <a:rPr lang="de-DE" dirty="0" err="1"/>
              <a:t>near</a:t>
            </a:r>
            <a:r>
              <a:rPr lang="de-DE" dirty="0"/>
              <a:t> 415, 850, 1290 MHz</a:t>
            </a:r>
          </a:p>
          <a:p>
            <a:r>
              <a:rPr lang="de-DE" dirty="0" err="1"/>
              <a:t>Operated</a:t>
            </a:r>
            <a:r>
              <a:rPr lang="de-DE" dirty="0"/>
              <a:t> in </a:t>
            </a:r>
            <a:r>
              <a:rPr lang="de-DE" dirty="0" err="1"/>
              <a:t>vertical</a:t>
            </a:r>
            <a:r>
              <a:rPr lang="de-DE" dirty="0"/>
              <a:t> </a:t>
            </a:r>
            <a:r>
              <a:rPr lang="de-DE" dirty="0" err="1"/>
              <a:t>bath</a:t>
            </a:r>
            <a:r>
              <a:rPr lang="de-DE" dirty="0"/>
              <a:t> </a:t>
            </a:r>
            <a:r>
              <a:rPr lang="de-DE" dirty="0" err="1"/>
              <a:t>cryostat</a:t>
            </a:r>
            <a:endParaRPr lang="de-DE" dirty="0"/>
          </a:p>
          <a:p>
            <a:pPr lvl="1"/>
            <a:r>
              <a:rPr lang="de-DE" dirty="0" err="1"/>
              <a:t>LHe</a:t>
            </a:r>
            <a:r>
              <a:rPr lang="de-DE" dirty="0"/>
              <a:t> at </a:t>
            </a:r>
            <a:r>
              <a:rPr lang="de-DE" dirty="0" err="1"/>
              <a:t>constant</a:t>
            </a:r>
            <a:r>
              <a:rPr lang="de-DE" dirty="0"/>
              <a:t> </a:t>
            </a:r>
            <a:r>
              <a:rPr lang="de-DE" dirty="0" err="1"/>
              <a:t>temperature</a:t>
            </a:r>
            <a:r>
              <a:rPr lang="de-DE" dirty="0"/>
              <a:t> (1.8 K typ.)</a:t>
            </a:r>
          </a:p>
          <a:p>
            <a:r>
              <a:rPr lang="de-DE" dirty="0" err="1"/>
              <a:t>Coaxial</a:t>
            </a:r>
            <a:r>
              <a:rPr lang="de-DE" dirty="0"/>
              <a:t> </a:t>
            </a:r>
            <a:r>
              <a:rPr lang="de-DE" dirty="0" err="1"/>
              <a:t>structure</a:t>
            </a:r>
            <a:endParaRPr lang="de-DE" dirty="0"/>
          </a:p>
          <a:p>
            <a:pPr lvl="1"/>
            <a:r>
              <a:rPr lang="de-DE" dirty="0"/>
              <a:t>Thermal </a:t>
            </a:r>
            <a:r>
              <a:rPr lang="de-DE" dirty="0" err="1"/>
              <a:t>decoupling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sample and </a:t>
            </a:r>
            <a:r>
              <a:rPr lang="de-DE" dirty="0" err="1"/>
              <a:t>resonator</a:t>
            </a:r>
            <a:endParaRPr lang="de-DE" dirty="0"/>
          </a:p>
          <a:p>
            <a:pPr lvl="1"/>
            <a:r>
              <a:rPr lang="de-DE" dirty="0" err="1"/>
              <a:t>Calorimetric</a:t>
            </a:r>
            <a:r>
              <a:rPr lang="de-DE" dirty="0"/>
              <a:t> </a:t>
            </a:r>
            <a:r>
              <a:rPr lang="de-DE" dirty="0" err="1"/>
              <a:t>measurement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R</a:t>
            </a:r>
            <a:r>
              <a:rPr lang="de-DE" baseline="-25000" dirty="0"/>
              <a:t>S</a:t>
            </a:r>
            <a:r>
              <a:rPr lang="de-DE" dirty="0"/>
              <a:t> </a:t>
            </a:r>
          </a:p>
          <a:p>
            <a:endParaRPr lang="de-DE" dirty="0"/>
          </a:p>
          <a:p>
            <a:pPr marL="0" indent="0">
              <a:buNone/>
            </a:pPr>
            <a:r>
              <a:rPr lang="de-DE" dirty="0">
                <a:sym typeface="Wingdings" panose="05000000000000000000" pitchFamily="2" charset="2"/>
              </a:rPr>
              <a:t>       </a:t>
            </a:r>
            <a:r>
              <a:rPr lang="de-DE" dirty="0" err="1"/>
              <a:t>T</a:t>
            </a:r>
            <a:r>
              <a:rPr lang="de-DE" baseline="-25000" dirty="0" err="1"/>
              <a:t>Sample</a:t>
            </a:r>
            <a:r>
              <a:rPr lang="de-DE" dirty="0"/>
              <a:t> = 1.8 … &gt; 20 K</a:t>
            </a:r>
          </a:p>
          <a:p>
            <a:pPr marL="0" indent="0">
              <a:buNone/>
            </a:pPr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734D3145-F1F5-D456-85DB-73428A98C2E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BE819D9F-9970-FECF-C048-74BF85592B40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DE"/>
              <a:t>S. Keckert, thin films '22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5011AB85-3FFC-1858-7AF5-A6FA2D4E54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6340" y="288926"/>
            <a:ext cx="5096602" cy="5560986"/>
          </a:xfrm>
          <a:prstGeom prst="rect">
            <a:avLst/>
          </a:prstGeom>
        </p:spPr>
      </p:pic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AD69D617-42F5-655B-133B-6194290793EC}"/>
              </a:ext>
            </a:extLst>
          </p:cNvPr>
          <p:cNvSpPr txBox="1">
            <a:spLocks/>
          </p:cNvSpPr>
          <p:nvPr/>
        </p:nvSpPr>
        <p:spPr>
          <a:xfrm>
            <a:off x="830612" y="5865825"/>
            <a:ext cx="4443030" cy="246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85750" indent="-285750" algn="l" defTabSz="595313" rtl="0" eaLnBrk="0" fontAlgn="base" hangingPunct="0">
              <a:spcBef>
                <a:spcPts val="600"/>
              </a:spcBef>
              <a:spcAft>
                <a:spcPts val="0"/>
              </a:spcAft>
              <a:buClr>
                <a:srgbClr val="00B0F0"/>
              </a:buClr>
              <a:buFont typeface="Arial" panose="020B0604020202020204" pitchFamily="34" charset="0"/>
              <a:buChar char="•"/>
              <a:tabLst/>
              <a:defRPr sz="1800" b="0" i="0" kern="1200" cap="none" baseline="0">
                <a:solidFill>
                  <a:schemeClr val="tx1"/>
                </a:solidFill>
                <a:latin typeface="+mj-lt"/>
                <a:ea typeface="+mn-ea"/>
                <a:cs typeface="Arial" pitchFamily="34" charset="0"/>
              </a:defRPr>
            </a:lvl1pPr>
            <a:lvl2pPr marL="719138" indent="-269875" algn="l" defTabSz="595313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00B0F0"/>
              </a:buClr>
              <a:buFont typeface="Arial" pitchFamily="34" charset="0"/>
              <a:buChar char="•"/>
              <a:tabLst/>
              <a:defRPr kern="1200">
                <a:solidFill>
                  <a:schemeClr val="tx1"/>
                </a:solidFill>
                <a:latin typeface="+mj-lt"/>
                <a:ea typeface="+mn-ea"/>
                <a:cs typeface="Arial" pitchFamily="34" charset="0"/>
              </a:defRPr>
            </a:lvl2pPr>
            <a:lvl3pPr marL="1168400" indent="-268288" algn="l" defTabSz="595313" rtl="0" eaLnBrk="0" fontAlgn="base" hangingPunct="0">
              <a:lnSpc>
                <a:spcPts val="2400"/>
              </a:lnSpc>
              <a:spcBef>
                <a:spcPts val="0"/>
              </a:spcBef>
              <a:spcAft>
                <a:spcPct val="0"/>
              </a:spcAft>
              <a:buClr>
                <a:srgbClr val="00B0F0"/>
              </a:buClr>
              <a:buFont typeface="Arial" charset="0"/>
              <a:buChar char="•"/>
              <a:tabLst/>
              <a:defRPr b="0" kern="1200">
                <a:solidFill>
                  <a:schemeClr val="tx1"/>
                </a:solidFill>
                <a:latin typeface="+mj-lt"/>
                <a:ea typeface="+mn-ea"/>
                <a:cs typeface="Arial" pitchFamily="34" charset="0"/>
              </a:defRPr>
            </a:lvl3pPr>
            <a:lvl4pPr marL="1611313" indent="-268288" algn="l" defTabSz="595313" rtl="0" eaLnBrk="0" fontAlgn="base" hangingPunct="0">
              <a:lnSpc>
                <a:spcPts val="2400"/>
              </a:lnSpc>
              <a:spcBef>
                <a:spcPts val="0"/>
              </a:spcBef>
              <a:spcAft>
                <a:spcPct val="0"/>
              </a:spcAft>
              <a:buClr>
                <a:srgbClr val="00B0F0"/>
              </a:buClr>
              <a:buFont typeface="Arial" pitchFamily="34" charset="0"/>
              <a:buChar char="•"/>
              <a:tabLst/>
              <a:defRPr kern="1200">
                <a:solidFill>
                  <a:schemeClr val="tx1"/>
                </a:solidFill>
                <a:latin typeface="+mj-lt"/>
                <a:ea typeface="+mn-ea"/>
                <a:cs typeface="Arial" pitchFamily="34" charset="0"/>
              </a:defRPr>
            </a:lvl4pPr>
            <a:lvl5pPr marL="2060575" indent="-268288" algn="l" defTabSz="595313" rtl="0" eaLnBrk="0" fontAlgn="base" hangingPunct="0">
              <a:lnSpc>
                <a:spcPts val="2400"/>
              </a:lnSpc>
              <a:spcBef>
                <a:spcPts val="0"/>
              </a:spcBef>
              <a:spcAft>
                <a:spcPct val="0"/>
              </a:spcAft>
              <a:buClr>
                <a:srgbClr val="00B0F0"/>
              </a:buClr>
              <a:buFont typeface="Arial" pitchFamily="34" charset="0"/>
              <a:buChar char="•"/>
              <a:tabLst/>
              <a:defRPr kern="1200">
                <a:solidFill>
                  <a:schemeClr val="tx1"/>
                </a:solidFill>
                <a:latin typeface="+mj-lt"/>
                <a:ea typeface="+mn-ea"/>
                <a:cs typeface="Arial" pitchFamily="34" charset="0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1600" dirty="0">
                <a:solidFill>
                  <a:prstClr val="black"/>
                </a:solidFill>
                <a:latin typeface="Source Sans Pro" panose="020B0503030403020204" pitchFamily="34" charset="0"/>
              </a:rPr>
              <a:t>[Rev. </a:t>
            </a:r>
            <a:r>
              <a:rPr lang="de-DE" sz="1600" dirty="0" err="1">
                <a:solidFill>
                  <a:prstClr val="black"/>
                </a:solidFill>
                <a:latin typeface="Source Sans Pro" panose="020B0503030403020204" pitchFamily="34" charset="0"/>
              </a:rPr>
              <a:t>Sci</a:t>
            </a:r>
            <a:r>
              <a:rPr lang="de-DE" sz="1600" dirty="0">
                <a:solidFill>
                  <a:prstClr val="black"/>
                </a:solidFill>
                <a:latin typeface="Source Sans Pro" panose="020B0503030403020204" pitchFamily="34" charset="0"/>
              </a:rPr>
              <a:t>. </a:t>
            </a:r>
            <a:r>
              <a:rPr lang="de-DE" sz="1600" dirty="0" err="1">
                <a:solidFill>
                  <a:prstClr val="black"/>
                </a:solidFill>
                <a:latin typeface="Source Sans Pro" panose="020B0503030403020204" pitchFamily="34" charset="0"/>
              </a:rPr>
              <a:t>Instrum</a:t>
            </a:r>
            <a:r>
              <a:rPr lang="de-DE" sz="1600" dirty="0">
                <a:solidFill>
                  <a:prstClr val="black"/>
                </a:solidFill>
                <a:latin typeface="Source Sans Pro" panose="020B0503030403020204" pitchFamily="34" charset="0"/>
              </a:rPr>
              <a:t>. </a:t>
            </a:r>
            <a:r>
              <a:rPr lang="de-DE" sz="1600" b="1" dirty="0">
                <a:solidFill>
                  <a:prstClr val="black"/>
                </a:solidFill>
                <a:latin typeface="Source Sans Pro" panose="020B0503030403020204" pitchFamily="34" charset="0"/>
              </a:rPr>
              <a:t>92</a:t>
            </a:r>
            <a:r>
              <a:rPr lang="de-DE" sz="1600" dirty="0">
                <a:solidFill>
                  <a:prstClr val="black"/>
                </a:solidFill>
                <a:latin typeface="Source Sans Pro" panose="020B0503030403020204" pitchFamily="34" charset="0"/>
              </a:rPr>
              <a:t> 064710, 2021]</a:t>
            </a:r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9" name="Folienzoom 8">
                <a:extLst>
                  <a:ext uri="{FF2B5EF4-FFF2-40B4-BE49-F238E27FC236}">
                    <a16:creationId xmlns:a16="http://schemas.microsoft.com/office/drawing/2014/main" id="{F63EEE43-68D3-8D99-EA5C-373E21C2932A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900941905"/>
                  </p:ext>
                </p:extLst>
              </p:nvPr>
            </p:nvGraphicFramePr>
            <p:xfrm>
              <a:off x="2306241" y="2150335"/>
              <a:ext cx="1299319" cy="730867"/>
            </p:xfrm>
            <a:graphic>
              <a:graphicData uri="http://schemas.microsoft.com/office/powerpoint/2016/slidezoom">
                <pslz:sldZm>
                  <pslz:sldZmObj sldId="574" cId="3982813897">
                    <pslz:zmPr id="{E9A9DAF4-B18E-4187-9702-0E0DD40BD206}" returnToParent="0" transitionDur="1000">
                      <p166:blipFill xmlns:p166="http://schemas.microsoft.com/office/powerpoint/2016/6/main">
                        <a:blip r:embed="rId3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299319" cy="730867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9" name="Folienzoom 8">
                <a:hlinkClick r:id="rId4" action="ppaction://hlinksldjump"/>
                <a:extLst>
                  <a:ext uri="{FF2B5EF4-FFF2-40B4-BE49-F238E27FC236}">
                    <a16:creationId xmlns:a16="http://schemas.microsoft.com/office/drawing/2014/main" id="{F63EEE43-68D3-8D99-EA5C-373E21C2932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306241" y="2150335"/>
                <a:ext cx="1299319" cy="730867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800802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2CBD5E23-E2D6-3D9F-55C7-2006756B8C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cap="none" dirty="0"/>
              <a:t>QPR: </a:t>
            </a:r>
            <a:r>
              <a:rPr lang="de-DE" cap="none" dirty="0" err="1"/>
              <a:t>Characterizing</a:t>
            </a:r>
            <a:r>
              <a:rPr lang="de-DE" cap="none" dirty="0"/>
              <a:t> SRF Samples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22F7E882-74F0-9F5B-E9AA-61A72960B3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7850" y="1502172"/>
            <a:ext cx="5314950" cy="2839369"/>
          </a:xfrm>
        </p:spPr>
        <p:txBody>
          <a:bodyPr/>
          <a:lstStyle/>
          <a:p>
            <a:r>
              <a:rPr lang="de-DE" dirty="0"/>
              <a:t>3 </a:t>
            </a:r>
            <a:r>
              <a:rPr lang="de-DE" dirty="0" err="1"/>
              <a:t>frequencies</a:t>
            </a:r>
            <a:r>
              <a:rPr lang="de-DE" dirty="0"/>
              <a:t>: 415, 850, 1290 MHz</a:t>
            </a:r>
          </a:p>
          <a:p>
            <a:r>
              <a:rPr lang="de-DE" dirty="0" err="1"/>
              <a:t>T</a:t>
            </a:r>
            <a:r>
              <a:rPr lang="de-DE" baseline="-25000" dirty="0" err="1"/>
              <a:t>Sample</a:t>
            </a:r>
            <a:r>
              <a:rPr lang="de-DE" dirty="0"/>
              <a:t> = 1.8 … &gt; 20 K</a:t>
            </a:r>
          </a:p>
          <a:p>
            <a:r>
              <a:rPr lang="de-DE" dirty="0" err="1"/>
              <a:t>B</a:t>
            </a:r>
            <a:r>
              <a:rPr lang="de-DE" baseline="-25000" dirty="0" err="1"/>
              <a:t>max</a:t>
            </a:r>
            <a:r>
              <a:rPr lang="de-DE" dirty="0"/>
              <a:t> ≈ 120 </a:t>
            </a:r>
            <a:r>
              <a:rPr lang="de-DE" dirty="0" err="1"/>
              <a:t>mT</a:t>
            </a:r>
            <a:endParaRPr lang="de-DE" dirty="0"/>
          </a:p>
          <a:p>
            <a:pPr marL="457200" lvl="1" indent="0">
              <a:buNone/>
            </a:pPr>
            <a:r>
              <a:rPr lang="de-DE" dirty="0"/>
              <a:t>R</a:t>
            </a:r>
            <a:r>
              <a:rPr lang="de-DE" baseline="-25000" dirty="0"/>
              <a:t>S</a:t>
            </a:r>
            <a:r>
              <a:rPr lang="de-DE" dirty="0"/>
              <a:t> </a:t>
            </a:r>
            <a:r>
              <a:rPr lang="de-DE" dirty="0" err="1"/>
              <a:t>measurements</a:t>
            </a:r>
            <a:r>
              <a:rPr lang="de-DE" dirty="0"/>
              <a:t> </a:t>
            </a:r>
            <a:r>
              <a:rPr lang="de-DE" dirty="0" err="1"/>
              <a:t>are</a:t>
            </a:r>
            <a:r>
              <a:rPr lang="de-DE" dirty="0"/>
              <a:t> </a:t>
            </a:r>
            <a:r>
              <a:rPr lang="de-DE" dirty="0" err="1"/>
              <a:t>typically</a:t>
            </a:r>
            <a:r>
              <a:rPr lang="de-DE" dirty="0"/>
              <a:t> limited </a:t>
            </a:r>
            <a:r>
              <a:rPr lang="de-DE" dirty="0" err="1"/>
              <a:t>by</a:t>
            </a:r>
            <a:r>
              <a:rPr lang="de-DE" dirty="0"/>
              <a:t> RF </a:t>
            </a:r>
            <a:r>
              <a:rPr lang="de-DE" dirty="0" err="1"/>
              <a:t>heating</a:t>
            </a:r>
            <a:endParaRPr lang="de-DE" dirty="0"/>
          </a:p>
          <a:p>
            <a:r>
              <a:rPr lang="de-DE" dirty="0"/>
              <a:t>Wide </a:t>
            </a:r>
            <a:r>
              <a:rPr lang="de-DE" dirty="0" err="1"/>
              <a:t>parameter</a:t>
            </a:r>
            <a:r>
              <a:rPr lang="de-DE" dirty="0"/>
              <a:t> </a:t>
            </a:r>
            <a:r>
              <a:rPr lang="de-DE" dirty="0" err="1"/>
              <a:t>range</a:t>
            </a:r>
            <a:r>
              <a:rPr lang="de-DE" dirty="0"/>
              <a:t> in T, B</a:t>
            </a:r>
            <a:r>
              <a:rPr lang="de-DE" baseline="-25000" dirty="0"/>
              <a:t>RF</a:t>
            </a:r>
            <a:r>
              <a:rPr lang="de-DE" dirty="0"/>
              <a:t> and </a:t>
            </a:r>
            <a:r>
              <a:rPr lang="el-GR" dirty="0"/>
              <a:t>ω</a:t>
            </a:r>
            <a:endParaRPr lang="de-DE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CD566899-DD66-9741-95B3-97B45DD3AB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2B86B44-3E2D-41CE-F2EA-1622857A1EAD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DE" dirty="0"/>
              <a:t>S. Keckert, </a:t>
            </a:r>
            <a:r>
              <a:rPr lang="de-DE" dirty="0" err="1"/>
              <a:t>thin</a:t>
            </a:r>
            <a:r>
              <a:rPr lang="de-DE" dirty="0"/>
              <a:t> </a:t>
            </a:r>
            <a:r>
              <a:rPr lang="de-DE" dirty="0" err="1"/>
              <a:t>films</a:t>
            </a:r>
            <a:r>
              <a:rPr lang="de-DE" dirty="0"/>
              <a:t> '22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0B6E58DA-FDA7-7CB1-BA8B-8F201E76C8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6340" y="288926"/>
            <a:ext cx="5096602" cy="556098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platzhalter 6">
                <a:extLst>
                  <a:ext uri="{FF2B5EF4-FFF2-40B4-BE49-F238E27FC236}">
                    <a16:creationId xmlns:a16="http://schemas.microsoft.com/office/drawing/2014/main" id="{EA8B31E2-2E6B-A464-3C18-41E7F8E3E98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42194" y="3906289"/>
                <a:ext cx="2377292" cy="2316417"/>
              </a:xfrm>
              <a:prstGeom prst="rect">
                <a:avLst/>
              </a:prstGeom>
            </p:spPr>
            <p:txBody>
              <a:bodyPr vert="horz" lIns="0" tIns="0" rIns="0" bIns="0" rtlCol="0">
                <a:noAutofit/>
              </a:bodyPr>
              <a:lstStyle>
                <a:lvl1pPr marL="285750" indent="-285750" algn="l" defTabSz="914400" rtl="0" eaLnBrk="1" latinLnBrk="0" hangingPunct="1">
                  <a:lnSpc>
                    <a:spcPts val="25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b="1" i="0" kern="1200">
                    <a:solidFill>
                      <a:schemeClr val="tx1"/>
                    </a:solidFill>
                    <a:latin typeface="Source Sans Pro Semibold" panose="020B0503030403020204" pitchFamily="34" charset="77"/>
                    <a:ea typeface="Roboto" panose="02000000000000000000" pitchFamily="2" charset="0"/>
                    <a:cs typeface="Roboto" panose="02000000000000000000" pitchFamily="2" charset="0"/>
                  </a:defRPr>
                </a:lvl1pPr>
                <a:lvl2pPr marL="800100" indent="-3429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b="0" i="0" kern="1200">
                    <a:solidFill>
                      <a:schemeClr val="tx1"/>
                    </a:solidFill>
                    <a:latin typeface="Source Sans Pro" panose="020B0503030403020204" pitchFamily="34" charset="77"/>
                    <a:ea typeface="Roboto" panose="02000000000000000000" pitchFamily="2" charset="0"/>
                    <a:cs typeface="Roboto" panose="02000000000000000000" pitchFamily="2" charset="0"/>
                  </a:defRPr>
                </a:lvl2pPr>
                <a:lvl3pPr marL="1200150" indent="-28575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b="0" i="0" kern="1200">
                    <a:solidFill>
                      <a:schemeClr val="tx1">
                        <a:tint val="75000"/>
                      </a:schemeClr>
                    </a:solidFill>
                    <a:latin typeface="Source Sans Pro" panose="020B0503030403020204" pitchFamily="34" charset="77"/>
                    <a:ea typeface="Roboto" panose="02000000000000000000" pitchFamily="2" charset="0"/>
                    <a:cs typeface="Roboto" panose="02000000000000000000" pitchFamily="2" charset="0"/>
                  </a:defRPr>
                </a:lvl3pPr>
                <a:lvl4pPr marL="1657350" indent="-28575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b="0" i="0" kern="1200">
                    <a:solidFill>
                      <a:schemeClr val="tx1">
                        <a:tint val="75000"/>
                      </a:schemeClr>
                    </a:solidFill>
                    <a:latin typeface="Source Sans Pro" panose="020B0503030403020204" pitchFamily="34" charset="77"/>
                    <a:ea typeface="Roboto" panose="02000000000000000000" pitchFamily="2" charset="0"/>
                    <a:cs typeface="Roboto" panose="02000000000000000000" pitchFamily="2" charset="0"/>
                  </a:defRPr>
                </a:lvl4pPr>
                <a:lvl5pPr marL="18288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b="0" i="0" kern="1200">
                    <a:solidFill>
                      <a:schemeClr val="tx1">
                        <a:tint val="75000"/>
                      </a:schemeClr>
                    </a:solidFill>
                    <a:latin typeface="Source Sans Pro" panose="020B0503030403020204" pitchFamily="34" charset="77"/>
                    <a:ea typeface="Roboto" panose="02000000000000000000" pitchFamily="2" charset="0"/>
                    <a:cs typeface="Roboto" panose="02000000000000000000" pitchFamily="2" charset="0"/>
                  </a:defRPr>
                </a:lvl5pPr>
                <a:lvl6pPr marL="22860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de-DE" dirty="0"/>
                  <a:t>Surface </a:t>
                </a:r>
                <a:r>
                  <a:rPr lang="de-DE" dirty="0" err="1"/>
                  <a:t>resistance</a:t>
                </a:r>
                <a:r>
                  <a:rPr lang="de-DE" dirty="0"/>
                  <a:t> R</a:t>
                </a:r>
                <a:r>
                  <a:rPr lang="de-DE" baseline="-25000" dirty="0"/>
                  <a:t>S</a:t>
                </a:r>
              </a:p>
              <a:p>
                <a:pPr>
                  <a:spcBef>
                    <a:spcPts val="0"/>
                  </a:spcBef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de-DE" b="0" i="0" smtClean="0">
                            <a:latin typeface="Cambria Math" panose="02040503050406030204" pitchFamily="18" charset="0"/>
                          </a:rPr>
                          <m:t>R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de-DE" b="0" i="0" smtClean="0">
                            <a:latin typeface="Cambria Math" panose="02040503050406030204" pitchFamily="18" charset="0"/>
                          </a:rPr>
                          <m:t>S</m:t>
                        </m:r>
                      </m:sub>
                    </m:sSub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de-DE" b="0" i="0" smtClean="0">
                            <a:latin typeface="Cambria Math" panose="02040503050406030204" pitchFamily="18" charset="0"/>
                          </a:rPr>
                          <m:t>ω</m:t>
                        </m:r>
                        <m:r>
                          <a:rPr lang="de-DE" b="0" i="0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de-DE" b="0" i="0" smtClean="0">
                                <a:latin typeface="Cambria Math" panose="02040503050406030204" pitchFamily="18" charset="0"/>
                              </a:rPr>
                              <m:t>B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de-DE" b="0" i="0" smtClean="0">
                                <a:latin typeface="Cambria Math" panose="02040503050406030204" pitchFamily="18" charset="0"/>
                              </a:rPr>
                              <m:t>RF</m:t>
                            </m:r>
                          </m:sub>
                        </m:sSub>
                        <m:r>
                          <a:rPr lang="de-DE" b="0" i="0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m:rPr>
                            <m:sty m:val="p"/>
                          </m:rPr>
                          <a:rPr lang="de-DE" b="0" i="0" smtClean="0">
                            <a:latin typeface="Cambria Math" panose="02040503050406030204" pitchFamily="18" charset="0"/>
                          </a:rPr>
                          <m:t>T</m:t>
                        </m:r>
                      </m:e>
                    </m:d>
                  </m:oMath>
                </a14:m>
                <a:endParaRPr lang="de-DE" b="0" dirty="0">
                  <a:latin typeface="Source Sans Pro" panose="020B0503030403020204" pitchFamily="34" charset="0"/>
                </a:endParaRPr>
              </a:p>
              <a:p>
                <a:pPr>
                  <a:spcBef>
                    <a:spcPts val="0"/>
                  </a:spcBef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de-DE" b="0" i="0" smtClean="0">
                            <a:latin typeface="Cambria Math" panose="02040503050406030204" pitchFamily="18" charset="0"/>
                          </a:rPr>
                          <m:t>R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de-DE" b="0" i="0" smtClean="0">
                            <a:latin typeface="Cambria Math" panose="02040503050406030204" pitchFamily="18" charset="0"/>
                          </a:rPr>
                          <m:t>BCS</m:t>
                        </m:r>
                      </m:sub>
                    </m:sSub>
                    <m:r>
                      <a:rPr lang="de-DE" b="0" i="0" smtClean="0">
                        <a:latin typeface="Cambria Math" panose="02040503050406030204" pitchFamily="18" charset="0"/>
                      </a:rPr>
                      <m:t>↔</m:t>
                    </m:r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de-DE" b="0" i="0" smtClean="0">
                            <a:latin typeface="Cambria Math" panose="02040503050406030204" pitchFamily="18" charset="0"/>
                          </a:rPr>
                          <m:t>R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de-DE" b="0" i="0" smtClean="0">
                            <a:latin typeface="Cambria Math" panose="02040503050406030204" pitchFamily="18" charset="0"/>
                          </a:rPr>
                          <m:t>res</m:t>
                        </m:r>
                      </m:sub>
                    </m:sSub>
                  </m:oMath>
                </a14:m>
                <a:endParaRPr lang="de-DE" b="0" dirty="0">
                  <a:latin typeface="Source Sans Pro" panose="020B0503030403020204" pitchFamily="34" charset="0"/>
                </a:endParaRPr>
              </a:p>
              <a:p>
                <a:pPr>
                  <a:spcBef>
                    <a:spcPts val="0"/>
                  </a:spcBef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b="0" i="0" smtClean="0">
                        <a:latin typeface="Cambria Math" panose="02040503050406030204" pitchFamily="18" charset="0"/>
                      </a:rPr>
                      <m:t>nΩ</m:t>
                    </m:r>
                  </m:oMath>
                </a14:m>
                <a:r>
                  <a:rPr lang="de-DE" b="0" dirty="0">
                    <a:latin typeface="Source Sans Pro" panose="020B0503030403020204" pitchFamily="34" charset="0"/>
                  </a:rPr>
                  <a:t> resolution</a:t>
                </a:r>
              </a:p>
              <a:p>
                <a:pPr>
                  <a:spcBef>
                    <a:spcPts val="0"/>
                  </a:spcBef>
                </a:pPr>
                <a:r>
                  <a:rPr lang="de-DE" b="0" dirty="0" err="1">
                    <a:latin typeface="Source Sans Pro" panose="020B0503030403020204" pitchFamily="34" charset="0"/>
                  </a:rPr>
                  <a:t>Vary</a:t>
                </a:r>
                <a:r>
                  <a:rPr lang="de-DE" b="0" dirty="0">
                    <a:latin typeface="Source Sans Pro" panose="020B0503030403020204" pitchFamily="34" charset="0"/>
                  </a:rPr>
                  <a:t> </a:t>
                </a:r>
                <a:r>
                  <a:rPr lang="de-DE" b="0" dirty="0" err="1">
                    <a:latin typeface="Source Sans Pro" panose="020B0503030403020204" pitchFamily="34" charset="0"/>
                  </a:rPr>
                  <a:t>cooling</a:t>
                </a:r>
                <a:r>
                  <a:rPr lang="de-DE" b="0" dirty="0">
                    <a:latin typeface="Source Sans Pro" panose="020B0503030403020204" pitchFamily="34" charset="0"/>
                  </a:rPr>
                  <a:t> </a:t>
                </a:r>
                <a:r>
                  <a:rPr lang="de-DE" b="0" dirty="0" err="1">
                    <a:latin typeface="Source Sans Pro" panose="020B0503030403020204" pitchFamily="34" charset="0"/>
                  </a:rPr>
                  <a:t>conditions</a:t>
                </a:r>
                <a:endParaRPr lang="de-DE" b="0" dirty="0">
                  <a:latin typeface="Source Sans Pro" panose="020B0503030403020204" pitchFamily="34" charset="0"/>
                </a:endParaRPr>
              </a:p>
              <a:p>
                <a:pPr>
                  <a:spcBef>
                    <a:spcPts val="0"/>
                  </a:spcBef>
                </a:pPr>
                <a:r>
                  <a:rPr lang="de-DE" b="0" dirty="0">
                    <a:latin typeface="Source Sans Pro" panose="020B0503030403020204" pitchFamily="34" charset="0"/>
                  </a:rPr>
                  <a:t>Study </a:t>
                </a:r>
                <a:r>
                  <a:rPr lang="de-DE" b="0" dirty="0" err="1">
                    <a:latin typeface="Source Sans Pro" panose="020B0503030403020204" pitchFamily="34" charset="0"/>
                  </a:rPr>
                  <a:t>trapped</a:t>
                </a:r>
                <a:r>
                  <a:rPr lang="de-DE" b="0" dirty="0">
                    <a:latin typeface="Source Sans Pro" panose="020B0503030403020204" pitchFamily="34" charset="0"/>
                  </a:rPr>
                  <a:t> </a:t>
                </a:r>
                <a:r>
                  <a:rPr lang="de-DE" b="0" dirty="0" err="1">
                    <a:latin typeface="Source Sans Pro" panose="020B0503030403020204" pitchFamily="34" charset="0"/>
                  </a:rPr>
                  <a:t>flux</a:t>
                </a:r>
                <a:endParaRPr lang="de-DE" b="0" dirty="0">
                  <a:latin typeface="Source Sans Pro" panose="020B0503030403020204" pitchFamily="34" charset="0"/>
                </a:endParaRPr>
              </a:p>
            </p:txBody>
          </p:sp>
        </mc:Choice>
        <mc:Fallback xmlns="">
          <p:sp>
            <p:nvSpPr>
              <p:cNvPr id="12" name="Textplatzhalter 6">
                <a:extLst>
                  <a:ext uri="{FF2B5EF4-FFF2-40B4-BE49-F238E27FC236}">
                    <a16:creationId xmlns:a16="http://schemas.microsoft.com/office/drawing/2014/main" id="{EA8B31E2-2E6B-A464-3C18-41E7F8E3E9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2194" y="3906289"/>
                <a:ext cx="2377292" cy="2316417"/>
              </a:xfrm>
              <a:prstGeom prst="rect">
                <a:avLst/>
              </a:prstGeom>
              <a:blipFill>
                <a:blip r:embed="rId3"/>
                <a:stretch>
                  <a:fillRect l="-5385" t="-789" r="-256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platzhalter 6">
                <a:extLst>
                  <a:ext uri="{FF2B5EF4-FFF2-40B4-BE49-F238E27FC236}">
                    <a16:creationId xmlns:a16="http://schemas.microsoft.com/office/drawing/2014/main" id="{ECE4AFD5-8D38-8C32-A723-4738BE13CD6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905281" y="3906290"/>
                <a:ext cx="1703891" cy="1877478"/>
              </a:xfrm>
              <a:prstGeom prst="rect">
                <a:avLst/>
              </a:prstGeom>
            </p:spPr>
            <p:txBody>
              <a:bodyPr vert="horz" lIns="0" tIns="0" rIns="0" bIns="0" rtlCol="0">
                <a:noAutofit/>
              </a:bodyPr>
              <a:lstStyle>
                <a:lvl1pPr marL="285750" indent="-285750" algn="l" defTabSz="914400" rtl="0" eaLnBrk="1" latinLnBrk="0" hangingPunct="1">
                  <a:lnSpc>
                    <a:spcPts val="25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b="1" i="0" kern="1200">
                    <a:solidFill>
                      <a:schemeClr val="tx1"/>
                    </a:solidFill>
                    <a:latin typeface="Source Sans Pro Semibold" panose="020B0503030403020204" pitchFamily="34" charset="77"/>
                    <a:ea typeface="Roboto" panose="02000000000000000000" pitchFamily="2" charset="0"/>
                    <a:cs typeface="Roboto" panose="02000000000000000000" pitchFamily="2" charset="0"/>
                  </a:defRPr>
                </a:lvl1pPr>
                <a:lvl2pPr marL="800100" indent="-3429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b="0" i="0" kern="1200">
                    <a:solidFill>
                      <a:schemeClr val="tx1"/>
                    </a:solidFill>
                    <a:latin typeface="Source Sans Pro" panose="020B0503030403020204" pitchFamily="34" charset="77"/>
                    <a:ea typeface="Roboto" panose="02000000000000000000" pitchFamily="2" charset="0"/>
                    <a:cs typeface="Roboto" panose="02000000000000000000" pitchFamily="2" charset="0"/>
                  </a:defRPr>
                </a:lvl2pPr>
                <a:lvl3pPr marL="1200150" indent="-28575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b="0" i="0" kern="1200">
                    <a:solidFill>
                      <a:schemeClr val="tx1">
                        <a:tint val="75000"/>
                      </a:schemeClr>
                    </a:solidFill>
                    <a:latin typeface="Source Sans Pro" panose="020B0503030403020204" pitchFamily="34" charset="77"/>
                    <a:ea typeface="Roboto" panose="02000000000000000000" pitchFamily="2" charset="0"/>
                    <a:cs typeface="Roboto" panose="02000000000000000000" pitchFamily="2" charset="0"/>
                  </a:defRPr>
                </a:lvl3pPr>
                <a:lvl4pPr marL="1657350" indent="-28575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b="0" i="0" kern="1200">
                    <a:solidFill>
                      <a:schemeClr val="tx1">
                        <a:tint val="75000"/>
                      </a:schemeClr>
                    </a:solidFill>
                    <a:latin typeface="Source Sans Pro" panose="020B0503030403020204" pitchFamily="34" charset="77"/>
                    <a:ea typeface="Roboto" panose="02000000000000000000" pitchFamily="2" charset="0"/>
                    <a:cs typeface="Roboto" panose="02000000000000000000" pitchFamily="2" charset="0"/>
                  </a:defRPr>
                </a:lvl4pPr>
                <a:lvl5pPr marL="18288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b="0" i="0" kern="1200">
                    <a:solidFill>
                      <a:schemeClr val="tx1">
                        <a:tint val="75000"/>
                      </a:schemeClr>
                    </a:solidFill>
                    <a:latin typeface="Source Sans Pro" panose="020B0503030403020204" pitchFamily="34" charset="77"/>
                    <a:ea typeface="Roboto" panose="02000000000000000000" pitchFamily="2" charset="0"/>
                    <a:cs typeface="Roboto" panose="02000000000000000000" pitchFamily="2" charset="0"/>
                  </a:defRPr>
                </a:lvl5pPr>
                <a:lvl6pPr marL="22860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de-DE" dirty="0"/>
                  <a:t>Freq. shift vs. T</a:t>
                </a:r>
              </a:p>
              <a:p>
                <a:pPr>
                  <a:spcBef>
                    <a:spcPts val="0"/>
                  </a:spcBef>
                </a:pP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𝜆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</m:d>
                  </m:oMath>
                </a14:m>
                <a:endParaRPr lang="de-DE" b="0" dirty="0">
                  <a:latin typeface="Source Sans Pro" panose="020B0503030403020204" pitchFamily="34" charset="0"/>
                </a:endParaRPr>
              </a:p>
              <a:p>
                <a:pPr>
                  <a:spcBef>
                    <a:spcPts val="0"/>
                  </a:spcBef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endParaRPr lang="de-DE" b="0" dirty="0">
                  <a:latin typeface="Source Sans Pro" panose="020B0503030403020204" pitchFamily="34" charset="0"/>
                </a:endParaRPr>
              </a:p>
              <a:p>
                <a:pPr>
                  <a:spcBef>
                    <a:spcPts val="0"/>
                  </a:spcBef>
                </a:pPr>
                <a:r>
                  <a:rPr lang="de-DE" b="0" dirty="0">
                    <a:latin typeface="Source Sans Pro" panose="020B0503030403020204" pitchFamily="34" charset="0"/>
                    <a:sym typeface="Wingdings" panose="05000000000000000000" pitchFamily="2" charset="2"/>
                  </a:rPr>
                  <a:t> RRR, </a:t>
                </a:r>
                <a:r>
                  <a:rPr lang="el-GR" b="0" dirty="0">
                    <a:latin typeface="Source Sans Pro" panose="020B0503030403020204" pitchFamily="34" charset="0"/>
                  </a:rPr>
                  <a:t>κ</a:t>
                </a:r>
                <a:endParaRPr lang="de-DE" b="0" dirty="0">
                  <a:latin typeface="Source Sans Pro" panose="020B0503030403020204" pitchFamily="34" charset="0"/>
                </a:endParaRPr>
              </a:p>
              <a:p>
                <a:pPr>
                  <a:spcBef>
                    <a:spcPts val="0"/>
                  </a:spcBef>
                </a:pPr>
                <a:endParaRPr lang="de-DE" b="0" dirty="0">
                  <a:latin typeface="Source Sans Pro" panose="020B0503030403020204" pitchFamily="34" charset="0"/>
                </a:endParaRPr>
              </a:p>
            </p:txBody>
          </p:sp>
        </mc:Choice>
        <mc:Fallback xmlns="">
          <p:sp>
            <p:nvSpPr>
              <p:cNvPr id="2" name="Textplatzhalter 6">
                <a:extLst>
                  <a:ext uri="{FF2B5EF4-FFF2-40B4-BE49-F238E27FC236}">
                    <a16:creationId xmlns:a16="http://schemas.microsoft.com/office/drawing/2014/main" id="{ECE4AFD5-8D38-8C32-A723-4738BE13CD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05281" y="3906290"/>
                <a:ext cx="1703891" cy="1877478"/>
              </a:xfrm>
              <a:prstGeom prst="rect">
                <a:avLst/>
              </a:prstGeom>
              <a:blipFill>
                <a:blip r:embed="rId4"/>
                <a:stretch>
                  <a:fillRect l="-7527" t="-974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platzhalter 6">
                <a:extLst>
                  <a:ext uri="{FF2B5EF4-FFF2-40B4-BE49-F238E27FC236}">
                    <a16:creationId xmlns:a16="http://schemas.microsoft.com/office/drawing/2014/main" id="{B909EFF4-FF5B-6048-9978-9C8C20D4CB5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974829" y="3902777"/>
                <a:ext cx="1703891" cy="1695138"/>
              </a:xfrm>
              <a:prstGeom prst="rect">
                <a:avLst/>
              </a:prstGeom>
            </p:spPr>
            <p:txBody>
              <a:bodyPr vert="horz" lIns="0" tIns="0" rIns="0" bIns="0" rtlCol="0">
                <a:noAutofit/>
              </a:bodyPr>
              <a:lstStyle>
                <a:lvl1pPr marL="285750" indent="-285750" algn="l" defTabSz="914400" rtl="0" eaLnBrk="1" latinLnBrk="0" hangingPunct="1">
                  <a:lnSpc>
                    <a:spcPts val="25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b="1" i="0" kern="1200">
                    <a:solidFill>
                      <a:schemeClr val="tx1"/>
                    </a:solidFill>
                    <a:latin typeface="Source Sans Pro Semibold" panose="020B0503030403020204" pitchFamily="34" charset="77"/>
                    <a:ea typeface="Roboto" panose="02000000000000000000" pitchFamily="2" charset="0"/>
                    <a:cs typeface="Roboto" panose="02000000000000000000" pitchFamily="2" charset="0"/>
                  </a:defRPr>
                </a:lvl1pPr>
                <a:lvl2pPr marL="800100" indent="-3429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b="0" i="0" kern="1200">
                    <a:solidFill>
                      <a:schemeClr val="tx1"/>
                    </a:solidFill>
                    <a:latin typeface="Source Sans Pro" panose="020B0503030403020204" pitchFamily="34" charset="77"/>
                    <a:ea typeface="Roboto" panose="02000000000000000000" pitchFamily="2" charset="0"/>
                    <a:cs typeface="Roboto" panose="02000000000000000000" pitchFamily="2" charset="0"/>
                  </a:defRPr>
                </a:lvl2pPr>
                <a:lvl3pPr marL="1200150" indent="-28575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b="0" i="0" kern="1200">
                    <a:solidFill>
                      <a:schemeClr val="tx1">
                        <a:tint val="75000"/>
                      </a:schemeClr>
                    </a:solidFill>
                    <a:latin typeface="Source Sans Pro" panose="020B0503030403020204" pitchFamily="34" charset="77"/>
                    <a:ea typeface="Roboto" panose="02000000000000000000" pitchFamily="2" charset="0"/>
                    <a:cs typeface="Roboto" panose="02000000000000000000" pitchFamily="2" charset="0"/>
                  </a:defRPr>
                </a:lvl3pPr>
                <a:lvl4pPr marL="1657350" indent="-28575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b="0" i="0" kern="1200">
                    <a:solidFill>
                      <a:schemeClr val="tx1">
                        <a:tint val="75000"/>
                      </a:schemeClr>
                    </a:solidFill>
                    <a:latin typeface="Source Sans Pro" panose="020B0503030403020204" pitchFamily="34" charset="77"/>
                    <a:ea typeface="Roboto" panose="02000000000000000000" pitchFamily="2" charset="0"/>
                    <a:cs typeface="Roboto" panose="02000000000000000000" pitchFamily="2" charset="0"/>
                  </a:defRPr>
                </a:lvl4pPr>
                <a:lvl5pPr marL="18288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b="0" i="0" kern="1200">
                    <a:solidFill>
                      <a:schemeClr val="tx1">
                        <a:tint val="75000"/>
                      </a:schemeClr>
                    </a:solidFill>
                    <a:latin typeface="Source Sans Pro" panose="020B0503030403020204" pitchFamily="34" charset="77"/>
                    <a:ea typeface="Roboto" panose="02000000000000000000" pitchFamily="2" charset="0"/>
                    <a:cs typeface="Roboto" panose="02000000000000000000" pitchFamily="2" charset="0"/>
                  </a:defRPr>
                </a:lvl5pPr>
                <a:lvl6pPr marL="22860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de-DE" dirty="0"/>
                  <a:t>RF </a:t>
                </a:r>
                <a:r>
                  <a:rPr lang="de-DE" dirty="0" err="1"/>
                  <a:t>quench</a:t>
                </a:r>
                <a:r>
                  <a:rPr lang="de-DE" dirty="0"/>
                  <a:t> </a:t>
                </a:r>
                <a:r>
                  <a:rPr lang="de-DE" dirty="0" err="1"/>
                  <a:t>field</a:t>
                </a:r>
                <a:endParaRPr lang="de-DE" dirty="0"/>
              </a:p>
              <a:p>
                <a:pPr>
                  <a:spcBef>
                    <a:spcPts val="0"/>
                  </a:spcBef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de-DE" b="0" i="0" smtClean="0">
                            <a:latin typeface="Cambria Math" panose="02040503050406030204" pitchFamily="18" charset="0"/>
                          </a:rPr>
                          <m:t>vp</m:t>
                        </m:r>
                        <m:r>
                          <a:rPr lang="de-DE" b="0" i="0" smtClean="0">
                            <a:latin typeface="Cambria Math" panose="02040503050406030204" pitchFamily="18" charset="0"/>
                          </a:rPr>
                          <m:t>,   </m:t>
                        </m:r>
                        <m:r>
                          <m:rPr>
                            <m:sty m:val="p"/>
                          </m:rPr>
                          <a:rPr lang="de-DE" b="0" i="0" smtClean="0">
                            <a:latin typeface="Cambria Math" panose="02040503050406030204" pitchFamily="18" charset="0"/>
                          </a:rPr>
                          <m:t>RF</m:t>
                        </m:r>
                      </m:sub>
                    </m:sSub>
                    <m:r>
                      <a:rPr lang="de-DE" b="0" i="0" smtClean="0"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de-DE" b="0" i="0" smtClean="0">
                            <a:latin typeface="Cambria Math" panose="02040503050406030204" pitchFamily="18" charset="0"/>
                          </a:rPr>
                          <m:t>T</m:t>
                        </m:r>
                        <m:r>
                          <a:rPr lang="de-DE" b="0" i="0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</m:d>
                  </m:oMath>
                </a14:m>
                <a:endParaRPr lang="de-DE" b="0" dirty="0">
                  <a:latin typeface="Source Sans Pro" panose="020B0503030403020204" pitchFamily="34" charset="0"/>
                </a:endParaRPr>
              </a:p>
              <a:p>
                <a:pPr>
                  <a:spcBef>
                    <a:spcPts val="0"/>
                  </a:spcBef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endParaRPr lang="de-DE" b="0" dirty="0">
                  <a:latin typeface="Source Sans Pro" panose="020B0503030403020204" pitchFamily="34" charset="0"/>
                </a:endParaRPr>
              </a:p>
            </p:txBody>
          </p:sp>
        </mc:Choice>
        <mc:Fallback xmlns="">
          <p:sp>
            <p:nvSpPr>
              <p:cNvPr id="3" name="Textplatzhalter 6">
                <a:extLst>
                  <a:ext uri="{FF2B5EF4-FFF2-40B4-BE49-F238E27FC236}">
                    <a16:creationId xmlns:a16="http://schemas.microsoft.com/office/drawing/2014/main" id="{B909EFF4-FF5B-6048-9978-9C8C20D4CB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74829" y="3902777"/>
                <a:ext cx="1703891" cy="1695138"/>
              </a:xfrm>
              <a:prstGeom prst="rect">
                <a:avLst/>
              </a:prstGeom>
              <a:blipFill>
                <a:blip r:embed="rId5"/>
                <a:stretch>
                  <a:fillRect l="-7143" t="-719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985762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CCFAA03-A5F5-5903-CDC7-22A5D26369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cap="none" dirty="0" err="1"/>
              <a:t>Systematic</a:t>
            </a:r>
            <a:r>
              <a:rPr lang="de-DE" cap="none" dirty="0"/>
              <a:t> </a:t>
            </a:r>
            <a:r>
              <a:rPr lang="de-DE" cap="none" dirty="0" err="1"/>
              <a:t>bias</a:t>
            </a:r>
            <a:r>
              <a:rPr lang="de-DE" cap="none" dirty="0"/>
              <a:t>: </a:t>
            </a:r>
            <a:r>
              <a:rPr lang="de-DE" cap="none" dirty="0" err="1"/>
              <a:t>Parasitic</a:t>
            </a:r>
            <a:r>
              <a:rPr lang="de-DE" cap="none" dirty="0"/>
              <a:t> </a:t>
            </a:r>
            <a:r>
              <a:rPr lang="de-DE" cap="none" dirty="0" err="1"/>
              <a:t>losses</a:t>
            </a:r>
            <a:endParaRPr lang="de-DE" cap="non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platzhalter 2">
                <a:extLst>
                  <a:ext uri="{FF2B5EF4-FFF2-40B4-BE49-F238E27FC236}">
                    <a16:creationId xmlns:a16="http://schemas.microsoft.com/office/drawing/2014/main" id="{CB7147CF-C42E-9B91-F0C6-B7799679B4CF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de-DE" dirty="0"/>
                  <a:t>Observation: Surface </a:t>
                </a:r>
                <a:r>
                  <a:rPr lang="de-DE" dirty="0" err="1"/>
                  <a:t>resistance</a:t>
                </a:r>
                <a:r>
                  <a:rPr lang="de-DE" dirty="0"/>
                  <a:t> </a:t>
                </a:r>
                <a:r>
                  <a:rPr lang="de-DE" dirty="0" err="1"/>
                  <a:t>higher</a:t>
                </a:r>
                <a:r>
                  <a:rPr lang="de-DE" dirty="0"/>
                  <a:t> </a:t>
                </a:r>
                <a:r>
                  <a:rPr lang="de-DE" dirty="0" err="1"/>
                  <a:t>than</a:t>
                </a:r>
                <a:r>
                  <a:rPr lang="de-DE" dirty="0"/>
                  <a:t> </a:t>
                </a:r>
                <a:r>
                  <a:rPr lang="de-DE" dirty="0" err="1"/>
                  <a:t>expected</a:t>
                </a:r>
                <a:r>
                  <a:rPr lang="de-DE" dirty="0"/>
                  <a:t>, </a:t>
                </a:r>
                <a:r>
                  <a:rPr lang="de-DE" dirty="0" err="1"/>
                  <a:t>especially</a:t>
                </a:r>
                <a:r>
                  <a:rPr lang="de-DE" dirty="0"/>
                  <a:t> at 1.3 GHz</a:t>
                </a:r>
                <a:br>
                  <a:rPr lang="de-DE" dirty="0"/>
                </a:br>
                <a:r>
                  <a:rPr lang="de-DE" dirty="0">
                    <a:sym typeface="Wingdings" panose="05000000000000000000" pitchFamily="2" charset="2"/>
                  </a:rPr>
                  <a:t> </a:t>
                </a:r>
                <a:r>
                  <a:rPr lang="de-DE" dirty="0" err="1">
                    <a:sym typeface="Wingdings" panose="05000000000000000000" pitchFamily="2" charset="2"/>
                  </a:rPr>
                  <a:t>accuracy</a:t>
                </a:r>
                <a:r>
                  <a:rPr lang="de-DE" dirty="0">
                    <a:sym typeface="Wingdings" panose="05000000000000000000" pitchFamily="2" charset="2"/>
                  </a:rPr>
                  <a:t> </a:t>
                </a:r>
                <a:r>
                  <a:rPr lang="de-DE" dirty="0" err="1">
                    <a:sym typeface="Wingdings" panose="05000000000000000000" pitchFamily="2" charset="2"/>
                  </a:rPr>
                  <a:t>issue</a:t>
                </a:r>
                <a:endParaRPr lang="de-DE" dirty="0"/>
              </a:p>
              <a:p>
                <a:r>
                  <a:rPr lang="de-DE" dirty="0" err="1">
                    <a:sym typeface="Wingdings" panose="05000000000000000000" pitchFamily="2" charset="2"/>
                  </a:rPr>
                  <a:t>Calorimetric</a:t>
                </a:r>
                <a:r>
                  <a:rPr lang="de-DE" dirty="0">
                    <a:sym typeface="Wingdings" panose="05000000000000000000" pitchFamily="2" charset="2"/>
                  </a:rPr>
                  <a:t> </a:t>
                </a:r>
                <a:r>
                  <a:rPr lang="de-DE" dirty="0" err="1">
                    <a:sym typeface="Wingdings" panose="05000000000000000000" pitchFamily="2" charset="2"/>
                  </a:rPr>
                  <a:t>measurement</a:t>
                </a:r>
                <a:br>
                  <a:rPr lang="de-DE" dirty="0">
                    <a:sym typeface="Wingdings" panose="05000000000000000000" pitchFamily="2" charset="2"/>
                  </a:rPr>
                </a:br>
                <a:r>
                  <a:rPr lang="de-DE" dirty="0">
                    <a:sym typeface="Wingdings" panose="05000000000000000000" pitchFamily="2" charset="2"/>
                  </a:rPr>
                  <a:t> </a:t>
                </a:r>
                <a:r>
                  <a:rPr lang="de-DE" dirty="0" err="1">
                    <a:sym typeface="Wingdings" panose="05000000000000000000" pitchFamily="2" charset="2"/>
                  </a:rPr>
                  <a:t>any</a:t>
                </a:r>
                <a:r>
                  <a:rPr lang="de-DE" dirty="0">
                    <a:sym typeface="Wingdings" panose="05000000000000000000" pitchFamily="2" charset="2"/>
                  </a:rPr>
                  <a:t> </a:t>
                </a:r>
                <a:r>
                  <a:rPr lang="de-DE" dirty="0" err="1">
                    <a:sym typeface="Wingdings" panose="05000000000000000000" pitchFamily="2" charset="2"/>
                  </a:rPr>
                  <a:t>heating</a:t>
                </a:r>
                <a:r>
                  <a:rPr lang="de-DE" dirty="0">
                    <a:sym typeface="Wingdings" panose="05000000000000000000" pitchFamily="2" charset="2"/>
                  </a:rPr>
                  <a:t> </a:t>
                </a:r>
                <a:r>
                  <a:rPr lang="de-DE" dirty="0" err="1">
                    <a:sym typeface="Wingdings" panose="05000000000000000000" pitchFamily="2" charset="2"/>
                  </a:rPr>
                  <a:t>of</a:t>
                </a:r>
                <a:r>
                  <a:rPr lang="de-DE" dirty="0">
                    <a:sym typeface="Wingdings" panose="05000000000000000000" pitchFamily="2" charset="2"/>
                  </a:rPr>
                  <a:t> </a:t>
                </a:r>
                <a:r>
                  <a:rPr lang="de-DE" dirty="0" err="1">
                    <a:sym typeface="Wingdings" panose="05000000000000000000" pitchFamily="2" charset="2"/>
                  </a:rPr>
                  <a:t>the</a:t>
                </a:r>
                <a:r>
                  <a:rPr lang="de-DE" dirty="0">
                    <a:sym typeface="Wingdings" panose="05000000000000000000" pitchFamily="2" charset="2"/>
                  </a:rPr>
                  <a:t> sample  R</a:t>
                </a:r>
                <a:r>
                  <a:rPr lang="de-DE" baseline="-25000" dirty="0">
                    <a:sym typeface="Wingdings" panose="05000000000000000000" pitchFamily="2" charset="2"/>
                  </a:rPr>
                  <a:t>S</a:t>
                </a:r>
                <a:endParaRPr lang="de-DE" dirty="0">
                  <a:sym typeface="Wingdings" panose="05000000000000000000" pitchFamily="2" charset="2"/>
                </a:endParaRPr>
              </a:p>
              <a:p>
                <a:r>
                  <a:rPr lang="de-DE" dirty="0" err="1">
                    <a:sym typeface="Wingdings" panose="05000000000000000000" pitchFamily="2" charset="2"/>
                  </a:rPr>
                  <a:t>Parasitic</a:t>
                </a:r>
                <a:r>
                  <a:rPr lang="de-DE" dirty="0">
                    <a:sym typeface="Wingdings" panose="05000000000000000000" pitchFamily="2" charset="2"/>
                  </a:rPr>
                  <a:t> </a:t>
                </a:r>
                <a:r>
                  <a:rPr lang="de-DE" dirty="0" err="1">
                    <a:sym typeface="Wingdings" panose="05000000000000000000" pitchFamily="2" charset="2"/>
                  </a:rPr>
                  <a:t>losses</a:t>
                </a:r>
                <a:r>
                  <a:rPr lang="de-DE" dirty="0">
                    <a:sym typeface="Wingdings" panose="05000000000000000000" pitchFamily="2" charset="2"/>
                  </a:rPr>
                  <a:t>?!</a:t>
                </a:r>
                <a:br>
                  <a:rPr lang="de-DE" dirty="0">
                    <a:sym typeface="Wingdings" panose="05000000000000000000" pitchFamily="2" charset="2"/>
                  </a:rPr>
                </a:br>
                <a:r>
                  <a:rPr lang="de-DE" dirty="0">
                    <a:sym typeface="Wingdings" panose="05000000000000000000" pitchFamily="2" charset="2"/>
                  </a:rPr>
                  <a:t> </a:t>
                </a:r>
                <a:r>
                  <a:rPr lang="de-DE" dirty="0" err="1">
                    <a:sym typeface="Wingdings" panose="05000000000000000000" pitchFamily="2" charset="2"/>
                  </a:rPr>
                  <a:t>coaxial</a:t>
                </a:r>
                <a:r>
                  <a:rPr lang="de-DE" dirty="0">
                    <a:sym typeface="Wingdings" panose="05000000000000000000" pitchFamily="2" charset="2"/>
                  </a:rPr>
                  <a:t> </a:t>
                </a:r>
                <a:r>
                  <a:rPr lang="de-DE" dirty="0" err="1">
                    <a:sym typeface="Wingdings" panose="05000000000000000000" pitchFamily="2" charset="2"/>
                  </a:rPr>
                  <a:t>line</a:t>
                </a:r>
                <a:r>
                  <a:rPr lang="de-DE" dirty="0">
                    <a:sym typeface="Wingdings" panose="05000000000000000000" pitchFamily="2" charset="2"/>
                  </a:rPr>
                  <a:t> </a:t>
                </a:r>
                <a:r>
                  <a:rPr lang="de-DE" dirty="0" err="1">
                    <a:sym typeface="Wingdings" panose="05000000000000000000" pitchFamily="2" charset="2"/>
                  </a:rPr>
                  <a:t>provides</a:t>
                </a:r>
                <a:r>
                  <a:rPr lang="de-DE" dirty="0">
                    <a:sym typeface="Wingdings" panose="05000000000000000000" pitchFamily="2" charset="2"/>
                  </a:rPr>
                  <a:t> </a:t>
                </a:r>
                <a:r>
                  <a:rPr lang="de-DE" dirty="0" err="1">
                    <a:sym typeface="Wingdings" panose="05000000000000000000" pitchFamily="2" charset="2"/>
                  </a:rPr>
                  <a:t>only</a:t>
                </a:r>
                <a:r>
                  <a:rPr lang="de-DE" dirty="0">
                    <a:sym typeface="Wingdings" panose="05000000000000000000" pitchFamily="2" charset="2"/>
                  </a:rPr>
                  <a:t> limited </a:t>
                </a:r>
                <a:r>
                  <a:rPr lang="de-DE" dirty="0" err="1">
                    <a:sym typeface="Wingdings" panose="05000000000000000000" pitchFamily="2" charset="2"/>
                  </a:rPr>
                  <a:t>damping</a:t>
                </a:r>
                <a:br>
                  <a:rPr lang="de-DE" dirty="0">
                    <a:sym typeface="Wingdings" panose="05000000000000000000" pitchFamily="2" charset="2"/>
                  </a:rPr>
                </a:br>
                <a:br>
                  <a:rPr lang="de-DE" dirty="0">
                    <a:sym typeface="Wingdings" panose="05000000000000000000" pitchFamily="2" charset="2"/>
                  </a:rPr>
                </a:br>
                <a14:m>
                  <m:oMath xmlns:m="http://schemas.openxmlformats.org/officeDocument/2006/math">
                    <m:r>
                      <a:rPr lang="de-DE" b="1" i="1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𝜹</m:t>
                    </m:r>
                    <m:r>
                      <a:rPr lang="de-DE" b="1" i="1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=</m:t>
                    </m:r>
                    <m:f>
                      <m:fPr>
                        <m:ctrlPr>
                          <a:rPr lang="de-DE" b="1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fPr>
                      <m:num>
                        <m:nary>
                          <m:naryPr>
                            <m:chr m:val="∬"/>
                            <m:ctrlPr>
                              <a:rPr lang="de-DE" b="1" i="1" smtClean="0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lang="de-DE" b="1" i="0" smtClean="0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𝐬</m:t>
                            </m:r>
                            <m:r>
                              <a:rPr lang="de-DE" b="1" i="0" smtClean="0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𝐚𝐦𝐩𝐥𝐞</m:t>
                            </m:r>
                          </m:sub>
                          <m:sup/>
                          <m:e>
                            <m:sSup>
                              <m:sSupPr>
                                <m:ctrlPr>
                                  <a:rPr lang="de-DE" b="1" i="1" smtClean="0">
                                    <a:latin typeface="Cambria Math" panose="02040503050406030204" pitchFamily="18" charset="0"/>
                                    <a:sym typeface="Wingdings" panose="05000000000000000000" pitchFamily="2" charset="2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begChr m:val="|"/>
                                    <m:endChr m:val="|"/>
                                    <m:ctrlPr>
                                      <a:rPr lang="de-DE" b="1" i="1" smtClean="0">
                                        <a:latin typeface="Cambria Math" panose="02040503050406030204" pitchFamily="18" charset="0"/>
                                        <a:sym typeface="Wingdings" panose="05000000000000000000" pitchFamily="2" charset="2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1" i="1" smtClean="0">
                                        <a:latin typeface="Cambria Math" panose="02040503050406030204" pitchFamily="18" charset="0"/>
                                        <a:sym typeface="Wingdings" panose="05000000000000000000" pitchFamily="2" charset="2"/>
                                      </a:rPr>
                                      <m:t>𝑯</m:t>
                                    </m:r>
                                  </m:e>
                                </m:d>
                              </m:e>
                              <m:sup>
                                <m:r>
                                  <a:rPr lang="de-DE" b="1" i="1" smtClean="0">
                                    <a:latin typeface="Cambria Math" panose="02040503050406030204" pitchFamily="18" charset="0"/>
                                    <a:sym typeface="Wingdings" panose="05000000000000000000" pitchFamily="2" charset="2"/>
                                  </a:rPr>
                                  <m:t>𝟐</m:t>
                                </m:r>
                              </m:sup>
                            </m:sSup>
                          </m:e>
                        </m:nary>
                      </m:num>
                      <m:den>
                        <m:nary>
                          <m:naryPr>
                            <m:chr m:val="∬"/>
                            <m:ctrlPr>
                              <a:rPr lang="de-DE" b="1" i="1" smtClean="0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lang="de-DE" b="1" i="0" smtClean="0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𝐜</m:t>
                            </m:r>
                            <m:r>
                              <a:rPr lang="de-DE" b="1" i="0" smtClean="0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𝐨𝐚𝐱</m:t>
                            </m:r>
                          </m:sub>
                          <m:sup/>
                          <m:e>
                            <m:sSup>
                              <m:sSupPr>
                                <m:ctrlPr>
                                  <a:rPr lang="de-DE" b="1" i="1" smtClean="0">
                                    <a:latin typeface="Cambria Math" panose="02040503050406030204" pitchFamily="18" charset="0"/>
                                    <a:sym typeface="Wingdings" panose="05000000000000000000" pitchFamily="2" charset="2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begChr m:val="|"/>
                                    <m:endChr m:val="|"/>
                                    <m:ctrlPr>
                                      <a:rPr lang="de-DE" b="1" i="1" smtClean="0">
                                        <a:latin typeface="Cambria Math" panose="02040503050406030204" pitchFamily="18" charset="0"/>
                                        <a:sym typeface="Wingdings" panose="05000000000000000000" pitchFamily="2" charset="2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b="1" i="1" smtClean="0">
                                        <a:latin typeface="Cambria Math" panose="02040503050406030204" pitchFamily="18" charset="0"/>
                                        <a:sym typeface="Wingdings" panose="05000000000000000000" pitchFamily="2" charset="2"/>
                                      </a:rPr>
                                      <m:t>𝑯</m:t>
                                    </m:r>
                                  </m:e>
                                </m:d>
                              </m:e>
                              <m:sup>
                                <m:r>
                                  <a:rPr lang="de-DE" b="1" i="1" smtClean="0">
                                    <a:latin typeface="Cambria Math" panose="02040503050406030204" pitchFamily="18" charset="0"/>
                                    <a:sym typeface="Wingdings" panose="05000000000000000000" pitchFamily="2" charset="2"/>
                                  </a:rPr>
                                  <m:t>𝟐</m:t>
                                </m:r>
                              </m:sup>
                            </m:sSup>
                          </m:e>
                        </m:nary>
                      </m:den>
                    </m:f>
                  </m:oMath>
                </a14:m>
                <a:r>
                  <a:rPr lang="de-DE" dirty="0">
                    <a:sym typeface="Wingdings" panose="05000000000000000000" pitchFamily="2" charset="2"/>
                  </a:rPr>
                  <a:t>  max. </a:t>
                </a:r>
                <a14:m>
                  <m:oMath xmlns:m="http://schemas.openxmlformats.org/officeDocument/2006/math">
                    <m:r>
                      <a:rPr lang="de-DE" b="1" i="1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≈</m:t>
                    </m:r>
                    <m:r>
                      <a:rPr lang="de-DE" b="1" i="1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𝟏</m:t>
                    </m:r>
                    <m:sSup>
                      <m:sSupPr>
                        <m:ctrlPr>
                          <a:rPr lang="de-DE" b="1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pPr>
                      <m:e>
                        <m:r>
                          <a:rPr lang="de-DE" b="1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𝟎</m:t>
                        </m:r>
                      </m:e>
                      <m:sup>
                        <m:r>
                          <a:rPr lang="de-DE" b="1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𝟔</m:t>
                        </m:r>
                      </m:sup>
                    </m:sSup>
                  </m:oMath>
                </a14:m>
                <a:r>
                  <a:rPr lang="de-DE" dirty="0">
                    <a:sym typeface="Wingdings" panose="05000000000000000000" pitchFamily="2" charset="2"/>
                  </a:rPr>
                  <a:t> at 415 MHz</a:t>
                </a:r>
              </a:p>
            </p:txBody>
          </p:sp>
        </mc:Choice>
        <mc:Fallback xmlns="">
          <p:sp>
            <p:nvSpPr>
              <p:cNvPr id="3" name="Textplatzhalter 2">
                <a:extLst>
                  <a:ext uri="{FF2B5EF4-FFF2-40B4-BE49-F238E27FC236}">
                    <a16:creationId xmlns:a16="http://schemas.microsoft.com/office/drawing/2014/main" id="{CB7147CF-C42E-9B91-F0C6-B7799679B4C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>
                <a:blip r:embed="rId2"/>
                <a:stretch>
                  <a:fillRect l="-2179" t="-259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platzhalter 4">
            <a:extLst>
              <a:ext uri="{FF2B5EF4-FFF2-40B4-BE49-F238E27FC236}">
                <a16:creationId xmlns:a16="http://schemas.microsoft.com/office/drawing/2014/main" id="{3146F8B3-2D8F-DB0E-D2B0-4A9EDBFE06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96720" y="5783766"/>
            <a:ext cx="5518150" cy="439234"/>
          </a:xfrm>
        </p:spPr>
        <p:txBody>
          <a:bodyPr>
            <a:normAutofit fontScale="92500"/>
          </a:bodyPr>
          <a:lstStyle/>
          <a:p>
            <a:r>
              <a:rPr lang="de-DE" sz="1400" dirty="0" err="1"/>
              <a:t>Exemplary</a:t>
            </a:r>
            <a:r>
              <a:rPr lang="de-DE" sz="1400" dirty="0"/>
              <a:t> </a:t>
            </a:r>
            <a:r>
              <a:rPr lang="de-DE" sz="1400" dirty="0" err="1"/>
              <a:t>data</a:t>
            </a:r>
            <a:r>
              <a:rPr lang="de-DE" sz="1400" dirty="0"/>
              <a:t> </a:t>
            </a:r>
            <a:r>
              <a:rPr lang="de-DE" sz="1400" dirty="0" err="1"/>
              <a:t>sets</a:t>
            </a:r>
            <a:r>
              <a:rPr lang="de-DE" sz="1400" dirty="0"/>
              <a:t> </a:t>
            </a:r>
            <a:r>
              <a:rPr lang="de-DE" sz="1400" dirty="0" err="1"/>
              <a:t>for</a:t>
            </a:r>
            <a:r>
              <a:rPr lang="de-DE" sz="1400" dirty="0"/>
              <a:t> R </a:t>
            </a:r>
            <a:r>
              <a:rPr lang="de-DE" sz="1400" dirty="0" err="1"/>
              <a:t>vs</a:t>
            </a:r>
            <a:r>
              <a:rPr lang="de-DE" sz="1400" dirty="0"/>
              <a:t> T </a:t>
            </a:r>
            <a:r>
              <a:rPr lang="de-DE" sz="1400" dirty="0" err="1"/>
              <a:t>for</a:t>
            </a:r>
            <a:r>
              <a:rPr lang="de-DE" sz="1400" dirty="0"/>
              <a:t> different Nb/</a:t>
            </a:r>
            <a:r>
              <a:rPr lang="de-DE" sz="1400" dirty="0" err="1"/>
              <a:t>Cu</a:t>
            </a:r>
            <a:r>
              <a:rPr lang="de-DE" sz="1400" dirty="0"/>
              <a:t> </a:t>
            </a:r>
            <a:r>
              <a:rPr lang="de-DE" sz="1400" dirty="0" err="1"/>
              <a:t>coating</a:t>
            </a:r>
            <a:r>
              <a:rPr lang="de-DE" sz="1400" dirty="0"/>
              <a:t> and a </a:t>
            </a:r>
            <a:r>
              <a:rPr lang="de-DE" sz="1400" dirty="0" err="1"/>
              <a:t>bulk</a:t>
            </a:r>
            <a:r>
              <a:rPr lang="de-DE" sz="1400" dirty="0"/>
              <a:t> Nb sample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3A09D06D-B28A-7369-04E0-363A93C7817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F1EA7630-5620-9C23-39B9-382B606C17FF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DE"/>
              <a:t>S. Keckert, thin films '22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8DA17A59-AF99-A996-9867-DA041F870A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9162" y="1282700"/>
            <a:ext cx="6146959" cy="4383049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898C6606-3770-A250-89B8-DEBFEF046CF7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75738" y="4687408"/>
            <a:ext cx="4751143" cy="1978187"/>
          </a:xfrm>
          <a:prstGeom prst="rect">
            <a:avLst/>
          </a:prstGeom>
        </p:spPr>
      </p:pic>
      <p:sp>
        <p:nvSpPr>
          <p:cNvPr id="12" name="Rechteck 11">
            <a:extLst>
              <a:ext uri="{FF2B5EF4-FFF2-40B4-BE49-F238E27FC236}">
                <a16:creationId xmlns:a16="http://schemas.microsoft.com/office/drawing/2014/main" id="{2B81105B-4A63-CEE7-E8CC-8CB7156A946C}"/>
              </a:ext>
            </a:extLst>
          </p:cNvPr>
          <p:cNvSpPr/>
          <p:nvPr/>
        </p:nvSpPr>
        <p:spPr>
          <a:xfrm>
            <a:off x="711555" y="3948091"/>
            <a:ext cx="3525022" cy="7464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91601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>
            <a:extLst>
              <a:ext uri="{FF2B5EF4-FFF2-40B4-BE49-F238E27FC236}">
                <a16:creationId xmlns:a16="http://schemas.microsoft.com/office/drawing/2014/main" id="{13A54E3E-B15B-4856-948F-CE4E334FCDE6}"/>
              </a:ext>
            </a:extLst>
          </p:cNvPr>
          <p:cNvSpPr/>
          <p:nvPr/>
        </p:nvSpPr>
        <p:spPr>
          <a:xfrm>
            <a:off x="1096794" y="2260795"/>
            <a:ext cx="3110864" cy="372165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54DEB05-A638-4B9A-A434-93BEFDB562C9}"/>
              </a:ext>
            </a:extLst>
          </p:cNvPr>
          <p:cNvSpPr/>
          <p:nvPr/>
        </p:nvSpPr>
        <p:spPr>
          <a:xfrm>
            <a:off x="4873924" y="1183771"/>
            <a:ext cx="7318075" cy="485471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E9ED6AE1-24BB-4276-9A19-0307C18FF51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91463" y="1183771"/>
            <a:ext cx="6840000" cy="4174894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C4A4577C-1319-44FF-BAA2-D6F6BC10A4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 dirty="0"/>
              <a:t>The cause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89D1217-5D42-406E-A5CA-F472BF82E23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8B0AC4-608D-4512-8716-7BFB3801B518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S. Keckert, TTC meeting, 2022-01-26</a:t>
            </a:r>
            <a:endParaRPr lang="de-DE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ED0E8AD-1F51-4B3D-A078-B5E00AA9C3E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12241"/>
          <a:stretch/>
        </p:blipFill>
        <p:spPr>
          <a:xfrm>
            <a:off x="5261841" y="1190286"/>
            <a:ext cx="6732000" cy="308616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E5C302C-E034-4D1C-9DD5-302D2C7F566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682" t="10433" r="34797" b="5883"/>
          <a:stretch/>
        </p:blipFill>
        <p:spPr>
          <a:xfrm>
            <a:off x="7563600" y="1620000"/>
            <a:ext cx="2087594" cy="349368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46E5F6FD-00F8-464D-8451-5851E0230B1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ED1C24"/>
              </a:clrFrom>
              <a:clrTo>
                <a:srgbClr val="ED1C24">
                  <a:alpha val="0"/>
                </a:srgbClr>
              </a:clrTo>
            </a:clrChange>
            <a:alphaModFix amt="50000"/>
          </a:blip>
          <a:srcRect l="35632" r="35739" b="86017"/>
          <a:stretch/>
        </p:blipFill>
        <p:spPr>
          <a:xfrm>
            <a:off x="7632365" y="1184634"/>
            <a:ext cx="1958196" cy="58378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E1E4A1F-4229-4194-ABF0-E391817754B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2106965" y="2617581"/>
            <a:ext cx="3715621" cy="3364866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BAD4338-3813-4F02-BC44-FD7634E1AEBC}"/>
              </a:ext>
            </a:extLst>
          </p:cNvPr>
          <p:cNvCxnSpPr>
            <a:cxnSpLocks/>
          </p:cNvCxnSpPr>
          <p:nvPr/>
        </p:nvCxnSpPr>
        <p:spPr>
          <a:xfrm flipH="1" flipV="1">
            <a:off x="4580506" y="2617581"/>
            <a:ext cx="3051860" cy="749263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D2D7C712-CCC7-420D-B307-71F4A9E72207}"/>
              </a:ext>
            </a:extLst>
          </p:cNvPr>
          <p:cNvCxnSpPr>
            <a:cxnSpLocks/>
          </p:cNvCxnSpPr>
          <p:nvPr/>
        </p:nvCxnSpPr>
        <p:spPr>
          <a:xfrm flipH="1">
            <a:off x="4341479" y="4957939"/>
            <a:ext cx="3222122" cy="1024508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8EF3B999-1FD6-4AE9-A887-F7683FED4EC8}"/>
              </a:ext>
            </a:extLst>
          </p:cNvPr>
          <p:cNvCxnSpPr>
            <a:cxnSpLocks/>
          </p:cNvCxnSpPr>
          <p:nvPr/>
        </p:nvCxnSpPr>
        <p:spPr>
          <a:xfrm>
            <a:off x="6392174" y="914883"/>
            <a:ext cx="1240191" cy="673686"/>
          </a:xfrm>
          <a:prstGeom prst="straightConnector1">
            <a:avLst/>
          </a:prstGeom>
          <a:ln w="381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83FE6DAC-0BDE-4E9C-9E5F-E015AF945180}"/>
              </a:ext>
            </a:extLst>
          </p:cNvPr>
          <p:cNvCxnSpPr>
            <a:cxnSpLocks/>
          </p:cNvCxnSpPr>
          <p:nvPr/>
        </p:nvCxnSpPr>
        <p:spPr>
          <a:xfrm>
            <a:off x="3786996" y="914883"/>
            <a:ext cx="1417970" cy="381286"/>
          </a:xfrm>
          <a:prstGeom prst="straightConnector1">
            <a:avLst/>
          </a:prstGeom>
          <a:ln w="381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93CF9708-5ADA-4A31-9742-7F2F7E4EB729}"/>
              </a:ext>
            </a:extLst>
          </p:cNvPr>
          <p:cNvSpPr txBox="1"/>
          <p:nvPr/>
        </p:nvSpPr>
        <p:spPr>
          <a:xfrm>
            <a:off x="2656142" y="562225"/>
            <a:ext cx="1177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QPR cavity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B76E8E8-5DAA-456F-BEC7-E01BD4EB1C85}"/>
              </a:ext>
            </a:extLst>
          </p:cNvPr>
          <p:cNvSpPr txBox="1"/>
          <p:nvPr/>
        </p:nvSpPr>
        <p:spPr>
          <a:xfrm>
            <a:off x="5402213" y="552242"/>
            <a:ext cx="16100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Sample surface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7469461-5216-4496-B46E-33666878D448}"/>
              </a:ext>
            </a:extLst>
          </p:cNvPr>
          <p:cNvSpPr txBox="1"/>
          <p:nvPr/>
        </p:nvSpPr>
        <p:spPr>
          <a:xfrm>
            <a:off x="9925033" y="2087038"/>
            <a:ext cx="22669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Sample assembly with</a:t>
            </a:r>
          </a:p>
          <a:p>
            <a:r>
              <a:rPr lang="en-US" dirty="0"/>
              <a:t>insulation vacuum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5CD29AF-E8CD-4D05-B98F-9A1A93179430}"/>
              </a:ext>
            </a:extLst>
          </p:cNvPr>
          <p:cNvSpPr txBox="1"/>
          <p:nvPr/>
        </p:nvSpPr>
        <p:spPr>
          <a:xfrm>
            <a:off x="10937752" y="5521157"/>
            <a:ext cx="11176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LHe</a:t>
            </a:r>
            <a:r>
              <a:rPr lang="en-US" dirty="0"/>
              <a:t>, 1.8 K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95670C17-B595-465E-B92D-9295AB19FA8D}"/>
                  </a:ext>
                </a:extLst>
              </p:cNvPr>
              <p:cNvSpPr txBox="1"/>
              <p:nvPr/>
            </p:nvSpPr>
            <p:spPr>
              <a:xfrm>
                <a:off x="11195637" y="793083"/>
                <a:ext cx="672172" cy="33284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log</m:t>
                          </m:r>
                        </m:fName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𝐻</m:t>
                                  </m:r>
                                </m:e>
                              </m:acc>
                            </m:e>
                          </m:d>
                        </m:e>
                      </m:fun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95670C17-B595-465E-B92D-9295AB19FA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95637" y="793083"/>
                <a:ext cx="672172" cy="332848"/>
              </a:xfrm>
              <a:prstGeom prst="rect">
                <a:avLst/>
              </a:prstGeom>
              <a:blipFill>
                <a:blip r:embed="rId7"/>
                <a:stretch>
                  <a:fillRect l="-11818" b="-23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F97A7CBE-B37C-4176-889B-D6CE4DD07591}"/>
              </a:ext>
            </a:extLst>
          </p:cNvPr>
          <p:cNvCxnSpPr>
            <a:cxnSpLocks/>
          </p:cNvCxnSpPr>
          <p:nvPr/>
        </p:nvCxnSpPr>
        <p:spPr>
          <a:xfrm flipH="1">
            <a:off x="9118362" y="2739884"/>
            <a:ext cx="1354862" cy="689116"/>
          </a:xfrm>
          <a:prstGeom prst="straightConnector1">
            <a:avLst/>
          </a:prstGeom>
          <a:ln w="381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AE59B85E-5DCD-493D-87DA-694ADF18CA91}"/>
              </a:ext>
            </a:extLst>
          </p:cNvPr>
          <p:cNvCxnSpPr>
            <a:cxnSpLocks/>
          </p:cNvCxnSpPr>
          <p:nvPr/>
        </p:nvCxnSpPr>
        <p:spPr>
          <a:xfrm>
            <a:off x="1665888" y="4047737"/>
            <a:ext cx="421534" cy="321476"/>
          </a:xfrm>
          <a:prstGeom prst="straightConnector1">
            <a:avLst/>
          </a:prstGeom>
          <a:ln w="381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2632E4F8-A58C-430E-9BC6-8960442A986F}"/>
              </a:ext>
            </a:extLst>
          </p:cNvPr>
          <p:cNvCxnSpPr>
            <a:cxnSpLocks/>
          </p:cNvCxnSpPr>
          <p:nvPr/>
        </p:nvCxnSpPr>
        <p:spPr>
          <a:xfrm flipV="1">
            <a:off x="1665888" y="3582202"/>
            <a:ext cx="421534" cy="331392"/>
          </a:xfrm>
          <a:prstGeom prst="straightConnector1">
            <a:avLst/>
          </a:prstGeom>
          <a:ln w="381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E8890AF2-9574-4F96-9462-A7FA5B50B45E}"/>
              </a:ext>
            </a:extLst>
          </p:cNvPr>
          <p:cNvSpPr txBox="1"/>
          <p:nvPr/>
        </p:nvSpPr>
        <p:spPr>
          <a:xfrm>
            <a:off x="160537" y="3794655"/>
            <a:ext cx="1496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Stainless steel</a:t>
            </a:r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CE67609B-60F6-4360-8BAB-74D739921D93}"/>
              </a:ext>
            </a:extLst>
          </p:cNvPr>
          <p:cNvCxnSpPr>
            <a:cxnSpLocks/>
          </p:cNvCxnSpPr>
          <p:nvPr/>
        </p:nvCxnSpPr>
        <p:spPr>
          <a:xfrm flipV="1">
            <a:off x="1511077" y="4108978"/>
            <a:ext cx="1533034" cy="764672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4A2A3F1F-019B-42E0-9150-CC0718AE2B8D}"/>
              </a:ext>
            </a:extLst>
          </p:cNvPr>
          <p:cNvSpPr txBox="1"/>
          <p:nvPr/>
        </p:nvSpPr>
        <p:spPr>
          <a:xfrm>
            <a:off x="275124" y="4645690"/>
            <a:ext cx="11655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Cu gaskets</a:t>
            </a:r>
          </a:p>
          <a:p>
            <a:r>
              <a:rPr lang="en-US" dirty="0"/>
              <a:t>DN 100 CF</a:t>
            </a:r>
          </a:p>
        </p:txBody>
      </p: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F8E3C711-4993-4914-AFBE-F845504A2058}"/>
              </a:ext>
            </a:extLst>
          </p:cNvPr>
          <p:cNvCxnSpPr>
            <a:cxnSpLocks/>
          </p:cNvCxnSpPr>
          <p:nvPr/>
        </p:nvCxnSpPr>
        <p:spPr>
          <a:xfrm>
            <a:off x="1511077" y="5069034"/>
            <a:ext cx="1533034" cy="641359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C1F400DB-B9B9-42FA-9550-D8AD0AF20AC7}"/>
              </a:ext>
            </a:extLst>
          </p:cNvPr>
          <p:cNvCxnSpPr>
            <a:cxnSpLocks/>
          </p:cNvCxnSpPr>
          <p:nvPr/>
        </p:nvCxnSpPr>
        <p:spPr>
          <a:xfrm flipV="1">
            <a:off x="3181714" y="4610092"/>
            <a:ext cx="1037882" cy="1503503"/>
          </a:xfrm>
          <a:prstGeom prst="straightConnector1">
            <a:avLst/>
          </a:prstGeom>
          <a:ln w="381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699664AC-0C61-402B-A651-C7BAEE6CC795}"/>
              </a:ext>
            </a:extLst>
          </p:cNvPr>
          <p:cNvSpPr txBox="1"/>
          <p:nvPr/>
        </p:nvSpPr>
        <p:spPr>
          <a:xfrm>
            <a:off x="1264601" y="6035190"/>
            <a:ext cx="19544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Indium wire gasket</a:t>
            </a:r>
          </a:p>
        </p:txBody>
      </p:sp>
      <p:sp>
        <p:nvSpPr>
          <p:cNvPr id="46" name="Text Placeholder 6">
            <a:extLst>
              <a:ext uri="{FF2B5EF4-FFF2-40B4-BE49-F238E27FC236}">
                <a16:creationId xmlns:a16="http://schemas.microsoft.com/office/drawing/2014/main" id="{CD4DF55B-1C6A-41E9-B6AA-F20ECAD582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7850" y="1579012"/>
            <a:ext cx="5314950" cy="4030332"/>
          </a:xfrm>
        </p:spPr>
        <p:txBody>
          <a:bodyPr/>
          <a:lstStyle/>
          <a:p>
            <a:r>
              <a:rPr lang="en-US" dirty="0"/>
              <a:t>Calorimetric measurement of the RF surface resistance</a:t>
            </a:r>
          </a:p>
          <a:p>
            <a:pPr lvl="1"/>
            <a:r>
              <a:rPr lang="en-US" sz="1600" dirty="0">
                <a:solidFill>
                  <a:schemeClr val="tx1"/>
                </a:solidFill>
              </a:rPr>
              <a:t>Integral of all losses on the sample assembly</a:t>
            </a:r>
            <a:br>
              <a:rPr lang="en-US" sz="1600" dirty="0">
                <a:solidFill>
                  <a:schemeClr val="tx1"/>
                </a:solidFill>
              </a:rPr>
            </a:br>
            <a:r>
              <a:rPr lang="en-US" sz="1600" dirty="0">
                <a:solidFill>
                  <a:schemeClr val="tx1"/>
                </a:solidFill>
              </a:rPr>
              <a:t>(weighted with the thermal distribution)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2219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5" grpId="0"/>
      <p:bldP spid="40" grpId="0"/>
      <p:bldP spid="42" grpId="0"/>
      <p:bldP spid="4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D73611D-6FA5-A77D-1DB7-F704310A6E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cap="none" dirty="0"/>
              <a:t>Understanding </a:t>
            </a:r>
            <a:r>
              <a:rPr lang="de-DE" cap="none" dirty="0" err="1"/>
              <a:t>parasitic</a:t>
            </a:r>
            <a:r>
              <a:rPr lang="de-DE" cap="none" dirty="0"/>
              <a:t> </a:t>
            </a:r>
            <a:r>
              <a:rPr lang="de-DE" cap="none" dirty="0" err="1"/>
              <a:t>losses</a:t>
            </a:r>
            <a:endParaRPr lang="de-DE" cap="non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80B7C94-87D6-3DCF-894D-FA2DDB938B0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RF </a:t>
            </a:r>
            <a:r>
              <a:rPr lang="de-DE" dirty="0" err="1"/>
              <a:t>simulations</a:t>
            </a:r>
            <a:r>
              <a:rPr lang="de-DE" dirty="0"/>
              <a:t> </a:t>
            </a:r>
            <a:r>
              <a:rPr lang="de-DE" dirty="0" err="1"/>
              <a:t>are</a:t>
            </a:r>
            <a:r>
              <a:rPr lang="de-DE" dirty="0"/>
              <a:t> not </a:t>
            </a:r>
            <a:r>
              <a:rPr lang="de-DE" dirty="0" err="1"/>
              <a:t>enough</a:t>
            </a:r>
            <a:br>
              <a:rPr lang="de-DE" dirty="0"/>
            </a:br>
            <a:r>
              <a:rPr lang="de-DE" dirty="0">
                <a:sym typeface="Wingdings" panose="05000000000000000000" pitchFamily="2" charset="2"/>
              </a:rPr>
              <a:t> </a:t>
            </a:r>
            <a:r>
              <a:rPr lang="de-DE" dirty="0" err="1">
                <a:sym typeface="Wingdings" panose="05000000000000000000" pitchFamily="2" charset="2"/>
              </a:rPr>
              <a:t>we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need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the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full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picture</a:t>
            </a:r>
            <a:br>
              <a:rPr lang="de-DE" dirty="0">
                <a:sym typeface="Wingdings" panose="05000000000000000000" pitchFamily="2" charset="2"/>
              </a:rPr>
            </a:br>
            <a:r>
              <a:rPr lang="de-DE" dirty="0">
                <a:sym typeface="Wingdings" panose="05000000000000000000" pitchFamily="2" charset="2"/>
              </a:rPr>
              <a:t> non-linear </a:t>
            </a:r>
            <a:r>
              <a:rPr lang="de-DE" dirty="0" err="1">
                <a:sym typeface="Wingdings" panose="05000000000000000000" pitchFamily="2" charset="2"/>
              </a:rPr>
              <a:t>temperature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dependence</a:t>
            </a:r>
            <a:endParaRPr lang="de-DE" dirty="0">
              <a:sym typeface="Wingdings" panose="05000000000000000000" pitchFamily="2" charset="2"/>
            </a:endParaRPr>
          </a:p>
          <a:p>
            <a:r>
              <a:rPr lang="de-DE" dirty="0" err="1">
                <a:sym typeface="Wingdings" panose="05000000000000000000" pitchFamily="2" charset="2"/>
              </a:rPr>
              <a:t>Results</a:t>
            </a:r>
            <a:r>
              <a:rPr lang="de-DE" dirty="0">
                <a:sym typeface="Wingdings" panose="05000000000000000000" pitchFamily="2" charset="2"/>
              </a:rPr>
              <a:t>:</a:t>
            </a:r>
          </a:p>
          <a:p>
            <a:endParaRPr lang="de-DE" dirty="0">
              <a:sym typeface="Wingdings" panose="05000000000000000000" pitchFamily="2" charset="2"/>
            </a:endParaRP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C7C61F51-F28D-9C8A-31CA-650C464FF3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54918607-200A-B993-AEA0-0AB2EE1355A4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DE"/>
              <a:t>S. Keckert, thin films '22</a:t>
            </a:r>
          </a:p>
        </p:txBody>
      </p:sp>
      <p:graphicFrame>
        <p:nvGraphicFramePr>
          <p:cNvPr id="4" name="Tabelle 4">
            <a:extLst>
              <a:ext uri="{FF2B5EF4-FFF2-40B4-BE49-F238E27FC236}">
                <a16:creationId xmlns:a16="http://schemas.microsoft.com/office/drawing/2014/main" id="{23BFBC30-7CD4-9345-745D-BDA5B099C3B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1772235"/>
              </p:ext>
            </p:extLst>
          </p:nvPr>
        </p:nvGraphicFramePr>
        <p:xfrm>
          <a:off x="847844" y="2979634"/>
          <a:ext cx="5044956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61239">
                  <a:extLst>
                    <a:ext uri="{9D8B030D-6E8A-4147-A177-3AD203B41FA5}">
                      <a16:colId xmlns:a16="http://schemas.microsoft.com/office/drawing/2014/main" val="1598358354"/>
                    </a:ext>
                  </a:extLst>
                </a:gridCol>
                <a:gridCol w="1261239">
                  <a:extLst>
                    <a:ext uri="{9D8B030D-6E8A-4147-A177-3AD203B41FA5}">
                      <a16:colId xmlns:a16="http://schemas.microsoft.com/office/drawing/2014/main" val="871793176"/>
                    </a:ext>
                  </a:extLst>
                </a:gridCol>
                <a:gridCol w="1261239">
                  <a:extLst>
                    <a:ext uri="{9D8B030D-6E8A-4147-A177-3AD203B41FA5}">
                      <a16:colId xmlns:a16="http://schemas.microsoft.com/office/drawing/2014/main" val="835834566"/>
                    </a:ext>
                  </a:extLst>
                </a:gridCol>
                <a:gridCol w="1261239">
                  <a:extLst>
                    <a:ext uri="{9D8B030D-6E8A-4147-A177-3AD203B41FA5}">
                      <a16:colId xmlns:a16="http://schemas.microsoft.com/office/drawing/2014/main" val="15483379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de-DE" dirty="0"/>
                        <a:t>RF </a:t>
                      </a:r>
                      <a:r>
                        <a:rPr lang="de-DE" dirty="0" err="1"/>
                        <a:t>field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Q1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Q2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Q3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197993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/>
                        <a:t>5 </a:t>
                      </a:r>
                      <a:r>
                        <a:rPr lang="de-DE" dirty="0" err="1"/>
                        <a:t>mT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12.6 n</a:t>
                      </a:r>
                      <a:r>
                        <a:rPr lang="el-GR" dirty="0"/>
                        <a:t>Ω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26.0 n</a:t>
                      </a:r>
                      <a:r>
                        <a:rPr lang="el-GR" dirty="0"/>
                        <a:t>Ω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63.1 n</a:t>
                      </a:r>
                      <a:r>
                        <a:rPr lang="el-GR" dirty="0"/>
                        <a:t>Ω</a:t>
                      </a:r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604345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/>
                        <a:t>10 </a:t>
                      </a:r>
                      <a:r>
                        <a:rPr lang="de-DE" dirty="0" err="1"/>
                        <a:t>mT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12.6 n</a:t>
                      </a:r>
                      <a:r>
                        <a:rPr lang="el-GR" dirty="0"/>
                        <a:t>Ω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26.0 n</a:t>
                      </a:r>
                      <a:r>
                        <a:rPr lang="el-GR" dirty="0"/>
                        <a:t>Ω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63.0 n</a:t>
                      </a:r>
                      <a:r>
                        <a:rPr lang="el-GR" dirty="0"/>
                        <a:t>Ω</a:t>
                      </a:r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571050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/>
                        <a:t>20 </a:t>
                      </a:r>
                      <a:r>
                        <a:rPr lang="de-DE" dirty="0" err="1"/>
                        <a:t>mT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12.6 n</a:t>
                      </a:r>
                      <a:r>
                        <a:rPr lang="el-GR" dirty="0"/>
                        <a:t>Ω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25.9 n</a:t>
                      </a:r>
                      <a:r>
                        <a:rPr lang="el-GR" dirty="0"/>
                        <a:t>Ω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62.1 n</a:t>
                      </a:r>
                      <a:r>
                        <a:rPr lang="el-GR" dirty="0"/>
                        <a:t>Ω</a:t>
                      </a:r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77906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/>
                        <a:t>50 </a:t>
                      </a:r>
                      <a:r>
                        <a:rPr lang="de-DE" dirty="0" err="1"/>
                        <a:t>mT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12.4 n</a:t>
                      </a:r>
                      <a:r>
                        <a:rPr lang="el-GR" dirty="0"/>
                        <a:t>Ω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25.9 n</a:t>
                      </a:r>
                      <a:r>
                        <a:rPr lang="el-GR" dirty="0"/>
                        <a:t>Ω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67.3 n</a:t>
                      </a:r>
                      <a:r>
                        <a:rPr lang="el-GR" dirty="0"/>
                        <a:t>Ω</a:t>
                      </a:r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253687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/>
                        <a:t>100 </a:t>
                      </a:r>
                      <a:r>
                        <a:rPr lang="de-DE" dirty="0" err="1"/>
                        <a:t>mT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13.4 n</a:t>
                      </a:r>
                      <a:r>
                        <a:rPr lang="el-GR" dirty="0"/>
                        <a:t>Ω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29.5 n</a:t>
                      </a:r>
                      <a:r>
                        <a:rPr lang="el-GR" dirty="0"/>
                        <a:t>Ω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73.6 n</a:t>
                      </a:r>
                      <a:r>
                        <a:rPr lang="el-GR" dirty="0"/>
                        <a:t>Ω</a:t>
                      </a:r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1389925"/>
                  </a:ext>
                </a:extLst>
              </a:tr>
            </a:tbl>
          </a:graphicData>
        </a:graphic>
      </p:graphicFrame>
      <p:sp>
        <p:nvSpPr>
          <p:cNvPr id="5" name="TextBox 13">
            <a:extLst>
              <a:ext uri="{FF2B5EF4-FFF2-40B4-BE49-F238E27FC236}">
                <a16:creationId xmlns:a16="http://schemas.microsoft.com/office/drawing/2014/main" id="{4B496AD0-192E-7BFB-B9BD-B03B4AD96209}"/>
              </a:ext>
            </a:extLst>
          </p:cNvPr>
          <p:cNvSpPr txBox="1"/>
          <p:nvPr/>
        </p:nvSpPr>
        <p:spPr>
          <a:xfrm>
            <a:off x="7394994" y="5840454"/>
            <a:ext cx="44644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prstClr val="black"/>
                </a:solidFill>
                <a:latin typeface="Source Sans Pro" panose="020B0503030403020204" pitchFamily="34" charset="0"/>
                <a:cs typeface="Arial" charset="0"/>
              </a:rPr>
              <a:t>[Simulations: W. Ackermann, TU Darmstadt]</a:t>
            </a:r>
          </a:p>
        </p:txBody>
      </p:sp>
      <p:pic>
        <p:nvPicPr>
          <p:cNvPr id="8" name="Picture 6">
            <a:extLst>
              <a:ext uri="{FF2B5EF4-FFF2-40B4-BE49-F238E27FC236}">
                <a16:creationId xmlns:a16="http://schemas.microsoft.com/office/drawing/2014/main" id="{891834DA-22FB-0F62-FA5A-AF849D58539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591"/>
          <a:stretch/>
        </p:blipFill>
        <p:spPr>
          <a:xfrm>
            <a:off x="7394994" y="2226298"/>
            <a:ext cx="4283718" cy="2700000"/>
          </a:xfrm>
          <a:prstGeom prst="rect">
            <a:avLst/>
          </a:prstGeom>
        </p:spPr>
      </p:pic>
      <p:pic>
        <p:nvPicPr>
          <p:cNvPr id="9" name="Picture 15">
            <a:extLst>
              <a:ext uri="{FF2B5EF4-FFF2-40B4-BE49-F238E27FC236}">
                <a16:creationId xmlns:a16="http://schemas.microsoft.com/office/drawing/2014/main" id="{57752536-F506-7231-FA62-B781732B06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84278" y="378856"/>
            <a:ext cx="1682181" cy="1056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7384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D591DF-4E44-4730-A3B7-2F0DB1B14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 dirty="0"/>
              <a:t>The solution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AFBB8067-501B-43B4-8A2D-EEBCDA2197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7850" y="1502172"/>
            <a:ext cx="6660510" cy="4349393"/>
          </a:xfrm>
        </p:spPr>
        <p:txBody>
          <a:bodyPr/>
          <a:lstStyle/>
          <a:p>
            <a:pPr marL="0" indent="0">
              <a:buNone/>
            </a:pPr>
            <a:r>
              <a:rPr lang="de-DE" dirty="0">
                <a:sym typeface="Wingdings" panose="05000000000000000000" pitchFamily="2" charset="2"/>
              </a:rPr>
              <a:t> </a:t>
            </a:r>
            <a:r>
              <a:rPr lang="de-DE" dirty="0" err="1"/>
              <a:t>We</a:t>
            </a:r>
            <a:r>
              <a:rPr lang="de-DE" dirty="0"/>
              <a:t> </a:t>
            </a:r>
            <a:r>
              <a:rPr lang="de-DE" dirty="0" err="1"/>
              <a:t>have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„switch off“ </a:t>
            </a:r>
            <a:r>
              <a:rPr lang="de-DE" dirty="0" err="1"/>
              <a:t>losses</a:t>
            </a:r>
            <a:r>
              <a:rPr lang="de-DE" dirty="0"/>
              <a:t> on </a:t>
            </a:r>
            <a:r>
              <a:rPr lang="de-DE" dirty="0" err="1"/>
              <a:t>the</a:t>
            </a:r>
            <a:r>
              <a:rPr lang="de-DE" dirty="0"/>
              <a:t> sample </a:t>
            </a:r>
            <a:r>
              <a:rPr lang="de-DE" dirty="0" err="1"/>
              <a:t>adapter</a:t>
            </a:r>
            <a:r>
              <a:rPr lang="de-DE" dirty="0"/>
              <a:t> </a:t>
            </a:r>
            <a:r>
              <a:rPr lang="de-DE" dirty="0" err="1"/>
              <a:t>flange</a:t>
            </a:r>
            <a:endParaRPr lang="en-US" dirty="0"/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48E7F4DA-8C56-4475-8787-BF7DB3C230F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2E9625CE-7DEA-4DB5-B053-F7D3BC57DC6E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S. Keckert, TTC meeting, 2022-01-26</a:t>
            </a:r>
            <a:endParaRPr lang="de-DE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92F177A-1F31-4C72-A449-DE2D4E8260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4976"/>
          <a:stretch/>
        </p:blipFill>
        <p:spPr>
          <a:xfrm>
            <a:off x="190124" y="2354890"/>
            <a:ext cx="5522614" cy="349667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96A5888-4F68-4BE5-A76A-FA21E49E8B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57" r="14975"/>
          <a:stretch/>
        </p:blipFill>
        <p:spPr>
          <a:xfrm>
            <a:off x="6475225" y="2354891"/>
            <a:ext cx="5437832" cy="3496674"/>
          </a:xfrm>
          <a:prstGeom prst="rect">
            <a:avLst/>
          </a:prstGeom>
        </p:spPr>
      </p:pic>
      <p:sp>
        <p:nvSpPr>
          <p:cNvPr id="14" name="Arrow: Right 13">
            <a:extLst>
              <a:ext uri="{FF2B5EF4-FFF2-40B4-BE49-F238E27FC236}">
                <a16:creationId xmlns:a16="http://schemas.microsoft.com/office/drawing/2014/main" id="{6D060F84-8C82-4F53-BCFB-2849BF286595}"/>
              </a:ext>
            </a:extLst>
          </p:cNvPr>
          <p:cNvSpPr/>
          <p:nvPr/>
        </p:nvSpPr>
        <p:spPr>
          <a:xfrm>
            <a:off x="5354453" y="4359147"/>
            <a:ext cx="1479057" cy="446086"/>
          </a:xfrm>
          <a:prstGeom prst="rightArrow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E835CA7-BC20-47B7-B6B7-FF2CB4196E06}"/>
              </a:ext>
            </a:extLst>
          </p:cNvPr>
          <p:cNvSpPr txBox="1"/>
          <p:nvPr/>
        </p:nvSpPr>
        <p:spPr>
          <a:xfrm>
            <a:off x="4408099" y="1926567"/>
            <a:ext cx="14121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T</a:t>
            </a:r>
            <a:r>
              <a:rPr lang="en-US" baseline="-25000" dirty="0" err="1"/>
              <a:t>max</a:t>
            </a:r>
            <a:r>
              <a:rPr lang="en-US" dirty="0"/>
              <a:t> = 4.4 K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E769F67-E690-48E8-9631-9FED83D594A7}"/>
              </a:ext>
            </a:extLst>
          </p:cNvPr>
          <p:cNvSpPr txBox="1"/>
          <p:nvPr/>
        </p:nvSpPr>
        <p:spPr>
          <a:xfrm>
            <a:off x="6555753" y="1923488"/>
            <a:ext cx="14121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T</a:t>
            </a:r>
            <a:r>
              <a:rPr lang="en-US" baseline="-25000" dirty="0" err="1"/>
              <a:t>max</a:t>
            </a:r>
            <a:r>
              <a:rPr lang="en-US" dirty="0"/>
              <a:t> = 2.5 K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F2716E6-4E51-47AF-B575-78C1D0D7DFC3}"/>
              </a:ext>
            </a:extLst>
          </p:cNvPr>
          <p:cNvSpPr txBox="1"/>
          <p:nvPr/>
        </p:nvSpPr>
        <p:spPr>
          <a:xfrm>
            <a:off x="4334671" y="5822822"/>
            <a:ext cx="38345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Same RF field, different color scale!</a:t>
            </a:r>
            <a:br>
              <a:rPr lang="en-US" dirty="0"/>
            </a:br>
            <a:r>
              <a:rPr lang="en-US" dirty="0"/>
              <a:t>(Eigenmode solver, 1 J stored energy)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4C892F60-031F-481B-BC1D-BB9AC523C1D2}"/>
                  </a:ext>
                </a:extLst>
              </p:cNvPr>
              <p:cNvSpPr txBox="1"/>
              <p:nvPr/>
            </p:nvSpPr>
            <p:spPr>
              <a:xfrm>
                <a:off x="2267237" y="3856420"/>
                <a:ext cx="1368387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res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≈13 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nΩ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4C892F60-031F-481B-BC1D-BB9AC523C1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67237" y="3856420"/>
                <a:ext cx="1368387" cy="276999"/>
              </a:xfrm>
              <a:prstGeom prst="rect">
                <a:avLst/>
              </a:prstGeom>
              <a:blipFill>
                <a:blip r:embed="rId4"/>
                <a:stretch>
                  <a:fillRect l="-3125" r="-3125" b="-11111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1A26D85B-5A9E-484C-BA99-6A833FE9E7B9}"/>
                  </a:ext>
                </a:extLst>
              </p:cNvPr>
              <p:cNvSpPr txBox="1"/>
              <p:nvPr/>
            </p:nvSpPr>
            <p:spPr>
              <a:xfrm>
                <a:off x="8509947" y="3856420"/>
                <a:ext cx="1400190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res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≈0.3 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nΩ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1A26D85B-5A9E-484C-BA99-6A833FE9E7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09947" y="3856420"/>
                <a:ext cx="1400190" cy="276999"/>
              </a:xfrm>
              <a:prstGeom prst="rect">
                <a:avLst/>
              </a:prstGeom>
              <a:blipFill>
                <a:blip r:embed="rId5"/>
                <a:stretch>
                  <a:fillRect l="-3913" r="-3478" b="-11111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Picture 15">
            <a:extLst>
              <a:ext uri="{FF2B5EF4-FFF2-40B4-BE49-F238E27FC236}">
                <a16:creationId xmlns:a16="http://schemas.microsoft.com/office/drawing/2014/main" id="{3E857233-2E49-458D-A8E1-2329725CC6E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84278" y="378856"/>
            <a:ext cx="1682181" cy="1056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1203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C4A4577C-1319-44FF-BAA2-D6F6BC10A4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 dirty="0"/>
              <a:t>The solution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4C40327-A30D-4010-976A-8C2797F4B00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1800" dirty="0"/>
              <a:t>Thin film coating: Nb on stainless steel</a:t>
            </a:r>
            <a:br>
              <a:rPr lang="en-US" sz="1800" dirty="0"/>
            </a:br>
            <a:r>
              <a:rPr lang="en-US" sz="1800" dirty="0"/>
              <a:t>at University of Siegen</a:t>
            </a:r>
            <a:br>
              <a:rPr lang="en-US" sz="1800" dirty="0"/>
            </a:br>
            <a:endParaRPr lang="en-US" dirty="0"/>
          </a:p>
          <a:p>
            <a:r>
              <a:rPr lang="en-US" dirty="0" err="1"/>
              <a:t>HiPIMS</a:t>
            </a:r>
            <a:r>
              <a:rPr lang="en-US" dirty="0"/>
              <a:t> coating of surfaces</a:t>
            </a:r>
            <a:br>
              <a:rPr lang="en-US" dirty="0"/>
            </a:br>
            <a:r>
              <a:rPr lang="en-US" dirty="0"/>
              <a:t>that are exposed to </a:t>
            </a:r>
            <a:r>
              <a:rPr lang="en-US" sz="1600" dirty="0">
                <a:solidFill>
                  <a:schemeClr val="tx1"/>
                </a:solidFill>
              </a:rPr>
              <a:t>RF fields</a:t>
            </a:r>
          </a:p>
          <a:p>
            <a:r>
              <a:rPr lang="en-US" sz="1600" dirty="0">
                <a:solidFill>
                  <a:schemeClr val="tx1"/>
                </a:solidFill>
              </a:rPr>
              <a:t>4 … 12 </a:t>
            </a:r>
            <a:r>
              <a:rPr lang="de-DE" sz="1600" dirty="0">
                <a:solidFill>
                  <a:schemeClr val="tx1"/>
                </a:solidFill>
              </a:rPr>
              <a:t>µm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>
                <a:solidFill>
                  <a:schemeClr val="tx1"/>
                </a:solidFill>
                <a:sym typeface="Wingdings" panose="05000000000000000000" pitchFamily="2" charset="2"/>
              </a:rPr>
              <a:t></a:t>
            </a:r>
            <a:r>
              <a:rPr lang="en-US" sz="1600" dirty="0">
                <a:solidFill>
                  <a:schemeClr val="tx1"/>
                </a:solidFill>
              </a:rPr>
              <a:t> full screening</a:t>
            </a:r>
          </a:p>
          <a:p>
            <a:r>
              <a:rPr lang="en-US" dirty="0"/>
              <a:t>CF knife edge covered during coating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89D1217-5D42-406E-A5CA-F472BF82E23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8B0AC4-608D-4512-8716-7BFB3801B518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S. Keckert, TTC meeting, 2022-01-26</a:t>
            </a:r>
            <a:endParaRPr lang="de-DE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D01B25F-3C59-4F4B-BD7B-18EC60F9A0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6628" y="972149"/>
            <a:ext cx="7062194" cy="4708129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3B9DAE3C-74C5-4227-A2D1-A37B67CA1CE3}"/>
              </a:ext>
            </a:extLst>
          </p:cNvPr>
          <p:cNvCxnSpPr>
            <a:cxnSpLocks/>
          </p:cNvCxnSpPr>
          <p:nvPr/>
        </p:nvCxnSpPr>
        <p:spPr>
          <a:xfrm>
            <a:off x="4537495" y="1834193"/>
            <a:ext cx="2333445" cy="680209"/>
          </a:xfrm>
          <a:prstGeom prst="straightConnector1">
            <a:avLst/>
          </a:prstGeom>
          <a:ln w="38100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51F45169-85A4-4746-86CE-A628C053C8B7}"/>
              </a:ext>
            </a:extLst>
          </p:cNvPr>
          <p:cNvCxnSpPr>
            <a:cxnSpLocks/>
          </p:cNvCxnSpPr>
          <p:nvPr/>
        </p:nvCxnSpPr>
        <p:spPr>
          <a:xfrm>
            <a:off x="4537495" y="1673474"/>
            <a:ext cx="4666890" cy="830396"/>
          </a:xfrm>
          <a:prstGeom prst="straightConnector1">
            <a:avLst/>
          </a:prstGeom>
          <a:ln w="38100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17">
            <a:extLst>
              <a:ext uri="{FF2B5EF4-FFF2-40B4-BE49-F238E27FC236}">
                <a16:creationId xmlns:a16="http://schemas.microsoft.com/office/drawing/2014/main" id="{F406CECF-1518-4189-9C1A-838342E4FF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7555" y="4797322"/>
            <a:ext cx="2457133" cy="699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98611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HZB NEU 1">
      <a:dk1>
        <a:srgbClr val="000000"/>
      </a:dk1>
      <a:lt1>
        <a:srgbClr val="FFFFFF"/>
      </a:lt1>
      <a:dk2>
        <a:srgbClr val="004F84"/>
      </a:dk2>
      <a:lt2>
        <a:srgbClr val="E7E6E6"/>
      </a:lt2>
      <a:accent1>
        <a:srgbClr val="004F84"/>
      </a:accent1>
      <a:accent2>
        <a:srgbClr val="6CABE9"/>
      </a:accent2>
      <a:accent3>
        <a:srgbClr val="D15E57"/>
      </a:accent3>
      <a:accent4>
        <a:srgbClr val="9AC6F3"/>
      </a:accent4>
      <a:accent5>
        <a:srgbClr val="C6D970"/>
      </a:accent5>
      <a:accent6>
        <a:srgbClr val="BCD932"/>
      </a:accent6>
      <a:hlink>
        <a:srgbClr val="CB59C1"/>
      </a:hlink>
      <a:folHlink>
        <a:srgbClr val="676096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I.FAST Custom Slides">
  <a:themeElements>
    <a:clrScheme name="I.FAST custom colours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FA00C8"/>
      </a:accent1>
      <a:accent2>
        <a:srgbClr val="08EDF9"/>
      </a:accent2>
      <a:accent3>
        <a:srgbClr val="A850D9"/>
      </a:accent3>
      <a:accent4>
        <a:srgbClr val="2776BF"/>
      </a:accent4>
      <a:accent5>
        <a:srgbClr val="0035CB"/>
      </a:accent5>
      <a:accent6>
        <a:srgbClr val="6011D6"/>
      </a:accent6>
      <a:hlink>
        <a:srgbClr val="08EDF9"/>
      </a:hlink>
      <a:folHlink>
        <a:srgbClr val="03777D"/>
      </a:folHlink>
    </a:clrScheme>
    <a:fontScheme name="I.FAST custom fonts">
      <a:majorFont>
        <a:latin typeface="Montserrat ExtraBold"/>
        <a:ea typeface=""/>
        <a:cs typeface=""/>
      </a:majorFont>
      <a:minorFont>
        <a:latin typeface="Montserra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fast_theme" id="{7AE54E39-E136-2946-BAAD-9EC2262D7CA6}" vid="{60EF505A-9AB9-5F42-9EF0-EE8A69267E7D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1471</Words>
  <Application>Microsoft Office PowerPoint</Application>
  <PresentationFormat>Breitbild</PresentationFormat>
  <Paragraphs>295</Paragraphs>
  <Slides>25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11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25</vt:i4>
      </vt:variant>
    </vt:vector>
  </HeadingPairs>
  <TitlesOfParts>
    <vt:vector size="38" baseType="lpstr">
      <vt:lpstr>Arial</vt:lpstr>
      <vt:lpstr>Calibri</vt:lpstr>
      <vt:lpstr>Cambria Math</vt:lpstr>
      <vt:lpstr>Montserrat</vt:lpstr>
      <vt:lpstr>Montserrat ExtraBold</vt:lpstr>
      <vt:lpstr>Montserrat SemiBold</vt:lpstr>
      <vt:lpstr>Source Sans Pro</vt:lpstr>
      <vt:lpstr>Source Sans Pro Light</vt:lpstr>
      <vt:lpstr>Source Sans Pro Semibold</vt:lpstr>
      <vt:lpstr>Source Sans Pro Semibold</vt:lpstr>
      <vt:lpstr>Wingdings</vt:lpstr>
      <vt:lpstr>Office</vt:lpstr>
      <vt:lpstr>I.FAST Custom Slides</vt:lpstr>
      <vt:lpstr>Advanced Characterization of SRF Samples</vt:lpstr>
      <vt:lpstr>How can we characterize samples?</vt:lpstr>
      <vt:lpstr>The Quadrupole Resonator (QPR)</vt:lpstr>
      <vt:lpstr>QPR: Characterizing SRF Samples</vt:lpstr>
      <vt:lpstr>Systematic bias: Parasitic losses</vt:lpstr>
      <vt:lpstr>The cause</vt:lpstr>
      <vt:lpstr>Understanding parasitic losses</vt:lpstr>
      <vt:lpstr>The solution</vt:lpstr>
      <vt:lpstr>The solution</vt:lpstr>
      <vt:lpstr>The impact</vt:lpstr>
      <vt:lpstr>The impact</vt:lpstr>
      <vt:lpstr>QPR: Next studies</vt:lpstr>
      <vt:lpstr>SRF sample testing: Next step</vt:lpstr>
      <vt:lpstr>All-in-two devices</vt:lpstr>
      <vt:lpstr>RaSTA: „faster“ testing</vt:lpstr>
      <vt:lpstr>PowerPoint-Präsentation</vt:lpstr>
      <vt:lpstr>PowerPoint-Präsentation</vt:lpstr>
      <vt:lpstr>RaSTA: Challenges, questions, …</vt:lpstr>
      <vt:lpstr>RaSTA: Next steps</vt:lpstr>
      <vt:lpstr>miniVTS: Cryogenic material studies</vt:lpstr>
      <vt:lpstr>PowerPoint-Präsentation</vt:lpstr>
      <vt:lpstr>Summary and Outlook</vt:lpstr>
      <vt:lpstr>TTC working group „Thin Films“  or  „Non-bulk Nb as RF surface“</vt:lpstr>
      <vt:lpstr>PowerPoint-Präsentation</vt:lpstr>
      <vt:lpstr>QPR sample interface definition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Monica Mantel</dc:creator>
  <cp:lastModifiedBy>Keckert, Sebastian</cp:lastModifiedBy>
  <cp:revision>160</cp:revision>
  <dcterms:created xsi:type="dcterms:W3CDTF">2021-07-30T13:31:34Z</dcterms:created>
  <dcterms:modified xsi:type="dcterms:W3CDTF">2022-09-21T11:47:26Z</dcterms:modified>
</cp:coreProperties>
</file>