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74" r:id="rId3"/>
    <p:sldId id="276" r:id="rId4"/>
    <p:sldId id="277" r:id="rId5"/>
    <p:sldId id="281" r:id="rId6"/>
    <p:sldId id="279" r:id="rId7"/>
    <p:sldId id="282" r:id="rId8"/>
    <p:sldId id="296" r:id="rId9"/>
    <p:sldId id="297" r:id="rId10"/>
    <p:sldId id="286" r:id="rId11"/>
    <p:sldId id="283" r:id="rId12"/>
    <p:sldId id="284" r:id="rId13"/>
    <p:sldId id="308" r:id="rId14"/>
    <p:sldId id="285" r:id="rId15"/>
    <p:sldId id="287" r:id="rId16"/>
    <p:sldId id="288" r:id="rId17"/>
    <p:sldId id="290" r:id="rId18"/>
    <p:sldId id="305" r:id="rId19"/>
    <p:sldId id="303" r:id="rId20"/>
    <p:sldId id="304" r:id="rId21"/>
    <p:sldId id="295" r:id="rId22"/>
    <p:sldId id="306" r:id="rId23"/>
    <p:sldId id="307" r:id="rId24"/>
    <p:sldId id="289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75D97"/>
    <a:srgbClr val="333399"/>
    <a:srgbClr val="3366CC"/>
    <a:srgbClr val="097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EB13-3402-184F-600E-162F86ADD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A172F-9FD9-6A23-5D07-B73CEC1AC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6E056-B543-8EA5-6E2B-8D4859BE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0E75-DB5D-F856-E43E-83622F57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E49FD-4F3C-21E6-2221-FF62BD11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D247-5E2A-4C99-7499-EB22181E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5BE41-6038-D349-1682-D55B1CA3D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3AD0C-8988-2EB4-F020-F1DA04CE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4BC0-1B2E-E630-C1A9-9FA47FFC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A0CB4-5CD8-6ED7-B93B-89AADAF0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0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A44D0-5347-8CFF-67F7-169AAC447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567D3-7391-7922-BE00-6908CC849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5E4A3-EE31-3AC1-A32C-CA38EFEE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845AC-3C8C-4204-C3B8-D3F7A47A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BD8D6-A495-4C69-5797-EC027162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30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5972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2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1"/>
          <p:cNvSpPr/>
          <p:nvPr userDrawn="1"/>
        </p:nvSpPr>
        <p:spPr>
          <a:xfrm>
            <a:off x="8775700" y="12700"/>
            <a:ext cx="2476500" cy="6858000"/>
          </a:xfrm>
          <a:custGeom>
            <a:avLst/>
            <a:gdLst>
              <a:gd name="connsiteX0" fmla="*/ 0 w 2476500"/>
              <a:gd name="connsiteY0" fmla="*/ 0 h 6858000"/>
              <a:gd name="connsiteX1" fmla="*/ 2476500 w 2476500"/>
              <a:gd name="connsiteY1" fmla="*/ 0 h 6858000"/>
              <a:gd name="connsiteX2" fmla="*/ 2476500 w 2476500"/>
              <a:gd name="connsiteY2" fmla="*/ 6858000 h 6858000"/>
              <a:gd name="connsiteX3" fmla="*/ 0 w 2476500"/>
              <a:gd name="connsiteY3" fmla="*/ 6858000 h 6858000"/>
              <a:gd name="connsiteX4" fmla="*/ 0 w 2476500"/>
              <a:gd name="connsiteY4" fmla="*/ 0 h 6858000"/>
              <a:gd name="connsiteX0" fmla="*/ 0 w 2476500"/>
              <a:gd name="connsiteY0" fmla="*/ 0 h 6858000"/>
              <a:gd name="connsiteX1" fmla="*/ 2476500 w 2476500"/>
              <a:gd name="connsiteY1" fmla="*/ 6858000 h 6858000"/>
              <a:gd name="connsiteX2" fmla="*/ 0 w 2476500"/>
              <a:gd name="connsiteY2" fmla="*/ 6858000 h 6858000"/>
              <a:gd name="connsiteX3" fmla="*/ 0 w 24765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6858000">
                <a:moveTo>
                  <a:pt x="0" y="0"/>
                </a:moveTo>
                <a:lnTo>
                  <a:pt x="24765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rot="10800000" flipV="1">
            <a:off x="4054364" y="-3766"/>
            <a:ext cx="8137635" cy="687023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52412"/>
              <a:gd name="connsiteX1" fmla="*/ 11030763 w 11030763"/>
              <a:gd name="connsiteY1" fmla="*/ 2996 h 6652412"/>
              <a:gd name="connsiteX2" fmla="*/ 11030763 w 11030763"/>
              <a:gd name="connsiteY2" fmla="*/ 6636033 h 6652412"/>
              <a:gd name="connsiteX3" fmla="*/ 3212636 w 11030763"/>
              <a:gd name="connsiteY3" fmla="*/ 6652412 h 6652412"/>
              <a:gd name="connsiteX4" fmla="*/ 0 w 11030763"/>
              <a:gd name="connsiteY4" fmla="*/ 0 h 6652412"/>
              <a:gd name="connsiteX0" fmla="*/ 0 w 11046873"/>
              <a:gd name="connsiteY0" fmla="*/ 0 h 6652412"/>
              <a:gd name="connsiteX1" fmla="*/ 11030763 w 11046873"/>
              <a:gd name="connsiteY1" fmla="*/ 2996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0 h 6652412"/>
              <a:gd name="connsiteX1" fmla="*/ 11038819 w 11046873"/>
              <a:gd name="connsiteY1" fmla="*/ 11209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5217 h 6657629"/>
              <a:gd name="connsiteX1" fmla="*/ 11038819 w 11046873"/>
              <a:gd name="connsiteY1" fmla="*/ 0 h 6657629"/>
              <a:gd name="connsiteX2" fmla="*/ 11046873 w 11046873"/>
              <a:gd name="connsiteY2" fmla="*/ 6657629 h 6657629"/>
              <a:gd name="connsiteX3" fmla="*/ 3212636 w 11046873"/>
              <a:gd name="connsiteY3" fmla="*/ 6657629 h 6657629"/>
              <a:gd name="connsiteX4" fmla="*/ 0 w 11046873"/>
              <a:gd name="connsiteY4" fmla="*/ 5217 h 6657629"/>
              <a:gd name="connsiteX0" fmla="*/ 0 w 11047648"/>
              <a:gd name="connsiteY0" fmla="*/ 0 h 6652412"/>
              <a:gd name="connsiteX1" fmla="*/ 11046873 w 11047648"/>
              <a:gd name="connsiteY1" fmla="*/ 2995 h 6652412"/>
              <a:gd name="connsiteX2" fmla="*/ 11046873 w 11047648"/>
              <a:gd name="connsiteY2" fmla="*/ 6652412 h 6652412"/>
              <a:gd name="connsiteX3" fmla="*/ 3212636 w 11047648"/>
              <a:gd name="connsiteY3" fmla="*/ 6652412 h 6652412"/>
              <a:gd name="connsiteX4" fmla="*/ 0 w 11047648"/>
              <a:gd name="connsiteY4" fmla="*/ 0 h 66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648" h="6652412">
                <a:moveTo>
                  <a:pt x="0" y="0"/>
                </a:moveTo>
                <a:lnTo>
                  <a:pt x="11046873" y="2995"/>
                </a:lnTo>
                <a:cubicBezTo>
                  <a:pt x="11049558" y="2216729"/>
                  <a:pt x="11044188" y="4438678"/>
                  <a:pt x="11046873" y="6652412"/>
                </a:cubicBezTo>
                <a:lnTo>
                  <a:pt x="3212636" y="66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89989" y="1615384"/>
            <a:ext cx="6116133" cy="159348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89989" y="4450841"/>
            <a:ext cx="5458837" cy="935421"/>
          </a:xfrm>
        </p:spPr>
        <p:txBody>
          <a:bodyPr>
            <a:normAutofit/>
          </a:bodyPr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ODU_sig_REV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989" y="471245"/>
            <a:ext cx="1825083" cy="767281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9988" y="5472335"/>
            <a:ext cx="4300215" cy="430926"/>
          </a:xfrm>
        </p:spPr>
        <p:txBody>
          <a:bodyPr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59935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5026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039"/>
          <a:stretch/>
        </p:blipFill>
        <p:spPr>
          <a:xfrm>
            <a:off x="4456204" y="-29166"/>
            <a:ext cx="7735796" cy="6915954"/>
          </a:xfrm>
          <a:prstGeom prst="rect">
            <a:avLst/>
          </a:prstGeom>
        </p:spPr>
      </p:pic>
      <p:sp>
        <p:nvSpPr>
          <p:cNvPr id="27" name="Rectangle 11"/>
          <p:cNvSpPr/>
          <p:nvPr userDrawn="1"/>
        </p:nvSpPr>
        <p:spPr>
          <a:xfrm>
            <a:off x="4734036" y="25400"/>
            <a:ext cx="2476500" cy="6858000"/>
          </a:xfrm>
          <a:custGeom>
            <a:avLst/>
            <a:gdLst>
              <a:gd name="connsiteX0" fmla="*/ 0 w 2476500"/>
              <a:gd name="connsiteY0" fmla="*/ 0 h 6858000"/>
              <a:gd name="connsiteX1" fmla="*/ 2476500 w 2476500"/>
              <a:gd name="connsiteY1" fmla="*/ 0 h 6858000"/>
              <a:gd name="connsiteX2" fmla="*/ 2476500 w 2476500"/>
              <a:gd name="connsiteY2" fmla="*/ 6858000 h 6858000"/>
              <a:gd name="connsiteX3" fmla="*/ 0 w 2476500"/>
              <a:gd name="connsiteY3" fmla="*/ 6858000 h 6858000"/>
              <a:gd name="connsiteX4" fmla="*/ 0 w 2476500"/>
              <a:gd name="connsiteY4" fmla="*/ 0 h 6858000"/>
              <a:gd name="connsiteX0" fmla="*/ 0 w 2476500"/>
              <a:gd name="connsiteY0" fmla="*/ 0 h 6858000"/>
              <a:gd name="connsiteX1" fmla="*/ 2476500 w 2476500"/>
              <a:gd name="connsiteY1" fmla="*/ 6858000 h 6858000"/>
              <a:gd name="connsiteX2" fmla="*/ 0 w 2476500"/>
              <a:gd name="connsiteY2" fmla="*/ 6858000 h 6858000"/>
              <a:gd name="connsiteX3" fmla="*/ 0 w 24765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6858000">
                <a:moveTo>
                  <a:pt x="0" y="0"/>
                </a:moveTo>
                <a:lnTo>
                  <a:pt x="24765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rot="10800000" flipV="1">
            <a:off x="0" y="-27642"/>
            <a:ext cx="8137635" cy="6906809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52412"/>
              <a:gd name="connsiteX1" fmla="*/ 11030763 w 11030763"/>
              <a:gd name="connsiteY1" fmla="*/ 2996 h 6652412"/>
              <a:gd name="connsiteX2" fmla="*/ 11030763 w 11030763"/>
              <a:gd name="connsiteY2" fmla="*/ 6636033 h 6652412"/>
              <a:gd name="connsiteX3" fmla="*/ 3212636 w 11030763"/>
              <a:gd name="connsiteY3" fmla="*/ 6652412 h 6652412"/>
              <a:gd name="connsiteX4" fmla="*/ 0 w 11030763"/>
              <a:gd name="connsiteY4" fmla="*/ 0 h 6652412"/>
              <a:gd name="connsiteX0" fmla="*/ 0 w 11046873"/>
              <a:gd name="connsiteY0" fmla="*/ 0 h 6652412"/>
              <a:gd name="connsiteX1" fmla="*/ 11030763 w 11046873"/>
              <a:gd name="connsiteY1" fmla="*/ 2996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0 h 6652412"/>
              <a:gd name="connsiteX1" fmla="*/ 11038819 w 11046873"/>
              <a:gd name="connsiteY1" fmla="*/ 11209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5217 h 6657629"/>
              <a:gd name="connsiteX1" fmla="*/ 11038819 w 11046873"/>
              <a:gd name="connsiteY1" fmla="*/ 0 h 6657629"/>
              <a:gd name="connsiteX2" fmla="*/ 11046873 w 11046873"/>
              <a:gd name="connsiteY2" fmla="*/ 6657629 h 6657629"/>
              <a:gd name="connsiteX3" fmla="*/ 3212636 w 11046873"/>
              <a:gd name="connsiteY3" fmla="*/ 6657629 h 6657629"/>
              <a:gd name="connsiteX4" fmla="*/ 0 w 11046873"/>
              <a:gd name="connsiteY4" fmla="*/ 5217 h 6657629"/>
              <a:gd name="connsiteX0" fmla="*/ 0 w 11047648"/>
              <a:gd name="connsiteY0" fmla="*/ 0 h 6652412"/>
              <a:gd name="connsiteX1" fmla="*/ 11046873 w 11047648"/>
              <a:gd name="connsiteY1" fmla="*/ 2995 h 6652412"/>
              <a:gd name="connsiteX2" fmla="*/ 11046873 w 11047648"/>
              <a:gd name="connsiteY2" fmla="*/ 6652412 h 6652412"/>
              <a:gd name="connsiteX3" fmla="*/ 3212636 w 11047648"/>
              <a:gd name="connsiteY3" fmla="*/ 6652412 h 6652412"/>
              <a:gd name="connsiteX4" fmla="*/ 0 w 11047648"/>
              <a:gd name="connsiteY4" fmla="*/ 0 h 66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648" h="6652412">
                <a:moveTo>
                  <a:pt x="0" y="0"/>
                </a:moveTo>
                <a:lnTo>
                  <a:pt x="11046873" y="2995"/>
                </a:lnTo>
                <a:cubicBezTo>
                  <a:pt x="11049558" y="2216729"/>
                  <a:pt x="11044188" y="4438678"/>
                  <a:pt x="11046873" y="6652412"/>
                </a:cubicBezTo>
                <a:lnTo>
                  <a:pt x="3212636" y="66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535625" y="1602684"/>
            <a:ext cx="6116133" cy="159348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5625" y="4438141"/>
            <a:ext cx="5458837" cy="935421"/>
          </a:xfrm>
        </p:spPr>
        <p:txBody>
          <a:bodyPr>
            <a:normAutofit/>
          </a:bodyPr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ODU_sig_REV-0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25" y="458545"/>
            <a:ext cx="1825083" cy="767281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5624" y="5459635"/>
            <a:ext cx="4300215" cy="430926"/>
          </a:xfrm>
        </p:spPr>
        <p:txBody>
          <a:bodyPr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890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/>
          <p:nvPr userDrawn="1"/>
        </p:nvSpPr>
        <p:spPr>
          <a:xfrm>
            <a:off x="7747000" y="12700"/>
            <a:ext cx="2476500" cy="6858000"/>
          </a:xfrm>
          <a:custGeom>
            <a:avLst/>
            <a:gdLst>
              <a:gd name="connsiteX0" fmla="*/ 0 w 2476500"/>
              <a:gd name="connsiteY0" fmla="*/ 0 h 6858000"/>
              <a:gd name="connsiteX1" fmla="*/ 2476500 w 2476500"/>
              <a:gd name="connsiteY1" fmla="*/ 0 h 6858000"/>
              <a:gd name="connsiteX2" fmla="*/ 2476500 w 2476500"/>
              <a:gd name="connsiteY2" fmla="*/ 6858000 h 6858000"/>
              <a:gd name="connsiteX3" fmla="*/ 0 w 2476500"/>
              <a:gd name="connsiteY3" fmla="*/ 6858000 h 6858000"/>
              <a:gd name="connsiteX4" fmla="*/ 0 w 2476500"/>
              <a:gd name="connsiteY4" fmla="*/ 0 h 6858000"/>
              <a:gd name="connsiteX0" fmla="*/ 0 w 2476500"/>
              <a:gd name="connsiteY0" fmla="*/ 0 h 6858000"/>
              <a:gd name="connsiteX1" fmla="*/ 2476500 w 2476500"/>
              <a:gd name="connsiteY1" fmla="*/ 6858000 h 6858000"/>
              <a:gd name="connsiteX2" fmla="*/ 0 w 2476500"/>
              <a:gd name="connsiteY2" fmla="*/ 6858000 h 6858000"/>
              <a:gd name="connsiteX3" fmla="*/ 0 w 24765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6858000">
                <a:moveTo>
                  <a:pt x="0" y="0"/>
                </a:moveTo>
                <a:lnTo>
                  <a:pt x="24765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10800000" flipV="1">
            <a:off x="-815" y="-3766"/>
            <a:ext cx="11612244" cy="687023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52412"/>
              <a:gd name="connsiteX1" fmla="*/ 11030763 w 11030763"/>
              <a:gd name="connsiteY1" fmla="*/ 2996 h 6652412"/>
              <a:gd name="connsiteX2" fmla="*/ 11030763 w 11030763"/>
              <a:gd name="connsiteY2" fmla="*/ 6636033 h 6652412"/>
              <a:gd name="connsiteX3" fmla="*/ 3212636 w 11030763"/>
              <a:gd name="connsiteY3" fmla="*/ 6652412 h 6652412"/>
              <a:gd name="connsiteX4" fmla="*/ 0 w 11030763"/>
              <a:gd name="connsiteY4" fmla="*/ 0 h 6652412"/>
              <a:gd name="connsiteX0" fmla="*/ 0 w 11046873"/>
              <a:gd name="connsiteY0" fmla="*/ 0 h 6652412"/>
              <a:gd name="connsiteX1" fmla="*/ 11030763 w 11046873"/>
              <a:gd name="connsiteY1" fmla="*/ 2996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0 h 6652412"/>
              <a:gd name="connsiteX1" fmla="*/ 11038819 w 11046873"/>
              <a:gd name="connsiteY1" fmla="*/ 11209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5217 h 6657629"/>
              <a:gd name="connsiteX1" fmla="*/ 11038819 w 11046873"/>
              <a:gd name="connsiteY1" fmla="*/ 0 h 6657629"/>
              <a:gd name="connsiteX2" fmla="*/ 11046873 w 11046873"/>
              <a:gd name="connsiteY2" fmla="*/ 6657629 h 6657629"/>
              <a:gd name="connsiteX3" fmla="*/ 3212636 w 11046873"/>
              <a:gd name="connsiteY3" fmla="*/ 6657629 h 6657629"/>
              <a:gd name="connsiteX4" fmla="*/ 0 w 11046873"/>
              <a:gd name="connsiteY4" fmla="*/ 5217 h 6657629"/>
              <a:gd name="connsiteX0" fmla="*/ 0 w 11047648"/>
              <a:gd name="connsiteY0" fmla="*/ 0 h 6652412"/>
              <a:gd name="connsiteX1" fmla="*/ 11046873 w 11047648"/>
              <a:gd name="connsiteY1" fmla="*/ 2995 h 6652412"/>
              <a:gd name="connsiteX2" fmla="*/ 11046873 w 11047648"/>
              <a:gd name="connsiteY2" fmla="*/ 6652412 h 6652412"/>
              <a:gd name="connsiteX3" fmla="*/ 3212636 w 11047648"/>
              <a:gd name="connsiteY3" fmla="*/ 6652412 h 6652412"/>
              <a:gd name="connsiteX4" fmla="*/ 0 w 11047648"/>
              <a:gd name="connsiteY4" fmla="*/ 0 h 66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648" h="6652412">
                <a:moveTo>
                  <a:pt x="0" y="0"/>
                </a:moveTo>
                <a:lnTo>
                  <a:pt x="11046873" y="2995"/>
                </a:lnTo>
                <a:cubicBezTo>
                  <a:pt x="11049558" y="2216729"/>
                  <a:pt x="11044188" y="4438678"/>
                  <a:pt x="11046873" y="6652412"/>
                </a:cubicBezTo>
                <a:lnTo>
                  <a:pt x="3212636" y="66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57621" y="1615384"/>
            <a:ext cx="7006312" cy="159348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57621" y="4450841"/>
            <a:ext cx="6938579" cy="935421"/>
          </a:xfrm>
        </p:spPr>
        <p:txBody>
          <a:bodyPr>
            <a:normAutofit/>
          </a:bodyPr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ODU_sig_REV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21" y="471245"/>
            <a:ext cx="1825083" cy="767281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57620" y="5472335"/>
            <a:ext cx="6938577" cy="430926"/>
          </a:xfrm>
        </p:spPr>
        <p:txBody>
          <a:bodyPr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8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3388" y="1468658"/>
            <a:ext cx="11315472" cy="4773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7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 rot="10800000" flipV="1">
            <a:off x="-816" y="-3766"/>
            <a:ext cx="17717315" cy="687023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52412"/>
              <a:gd name="connsiteX1" fmla="*/ 11030763 w 11030763"/>
              <a:gd name="connsiteY1" fmla="*/ 2996 h 6652412"/>
              <a:gd name="connsiteX2" fmla="*/ 11030763 w 11030763"/>
              <a:gd name="connsiteY2" fmla="*/ 6636033 h 6652412"/>
              <a:gd name="connsiteX3" fmla="*/ 3212636 w 11030763"/>
              <a:gd name="connsiteY3" fmla="*/ 6652412 h 6652412"/>
              <a:gd name="connsiteX4" fmla="*/ 0 w 11030763"/>
              <a:gd name="connsiteY4" fmla="*/ 0 h 6652412"/>
              <a:gd name="connsiteX0" fmla="*/ 0 w 11046873"/>
              <a:gd name="connsiteY0" fmla="*/ 0 h 6652412"/>
              <a:gd name="connsiteX1" fmla="*/ 11030763 w 11046873"/>
              <a:gd name="connsiteY1" fmla="*/ 2996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0 h 6652412"/>
              <a:gd name="connsiteX1" fmla="*/ 11038819 w 11046873"/>
              <a:gd name="connsiteY1" fmla="*/ 11209 h 6652412"/>
              <a:gd name="connsiteX2" fmla="*/ 11046873 w 11046873"/>
              <a:gd name="connsiteY2" fmla="*/ 6652412 h 6652412"/>
              <a:gd name="connsiteX3" fmla="*/ 3212636 w 11046873"/>
              <a:gd name="connsiteY3" fmla="*/ 6652412 h 6652412"/>
              <a:gd name="connsiteX4" fmla="*/ 0 w 11046873"/>
              <a:gd name="connsiteY4" fmla="*/ 0 h 6652412"/>
              <a:gd name="connsiteX0" fmla="*/ 0 w 11046873"/>
              <a:gd name="connsiteY0" fmla="*/ 5217 h 6657629"/>
              <a:gd name="connsiteX1" fmla="*/ 11038819 w 11046873"/>
              <a:gd name="connsiteY1" fmla="*/ 0 h 6657629"/>
              <a:gd name="connsiteX2" fmla="*/ 11046873 w 11046873"/>
              <a:gd name="connsiteY2" fmla="*/ 6657629 h 6657629"/>
              <a:gd name="connsiteX3" fmla="*/ 3212636 w 11046873"/>
              <a:gd name="connsiteY3" fmla="*/ 6657629 h 6657629"/>
              <a:gd name="connsiteX4" fmla="*/ 0 w 11046873"/>
              <a:gd name="connsiteY4" fmla="*/ 5217 h 6657629"/>
              <a:gd name="connsiteX0" fmla="*/ 0 w 11047648"/>
              <a:gd name="connsiteY0" fmla="*/ 0 h 6652412"/>
              <a:gd name="connsiteX1" fmla="*/ 11046873 w 11047648"/>
              <a:gd name="connsiteY1" fmla="*/ 2995 h 6652412"/>
              <a:gd name="connsiteX2" fmla="*/ 11046873 w 11047648"/>
              <a:gd name="connsiteY2" fmla="*/ 6652412 h 6652412"/>
              <a:gd name="connsiteX3" fmla="*/ 3212636 w 11047648"/>
              <a:gd name="connsiteY3" fmla="*/ 6652412 h 6652412"/>
              <a:gd name="connsiteX4" fmla="*/ 0 w 11047648"/>
              <a:gd name="connsiteY4" fmla="*/ 0 h 66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648" h="6652412">
                <a:moveTo>
                  <a:pt x="0" y="0"/>
                </a:moveTo>
                <a:lnTo>
                  <a:pt x="11046873" y="2995"/>
                </a:lnTo>
                <a:cubicBezTo>
                  <a:pt x="11049558" y="2216729"/>
                  <a:pt x="11044188" y="4438678"/>
                  <a:pt x="11046873" y="6652412"/>
                </a:cubicBezTo>
                <a:lnTo>
                  <a:pt x="3212636" y="66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3388" y="1468658"/>
            <a:ext cx="11315472" cy="4773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08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hotos,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5639262" y="4838699"/>
            <a:ext cx="2019301" cy="20193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384" y="762000"/>
            <a:ext cx="5664070" cy="12954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5840" y="2233246"/>
            <a:ext cx="5663248" cy="39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635625" cy="33302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393323"/>
            <a:ext cx="5635625" cy="34646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5609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hotos,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5639262" y="4838699"/>
            <a:ext cx="2019301" cy="20193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384" y="762000"/>
            <a:ext cx="5664070" cy="12954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5840" y="2233246"/>
            <a:ext cx="5663248" cy="39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635625" cy="33302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393323"/>
            <a:ext cx="5635625" cy="34646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2203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C64A8-5D03-88EF-8EB9-2B3B62EA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D4107-043A-AAA6-2ABF-9DD798C34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F6752-6DFA-FE48-DEBC-E7B76BE1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FA4FB-A6DF-EC13-5E3F-FE111B9C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BCFAD-4DD6-449F-CCCB-8EDEC2F8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21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hotos,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5639262" y="4838699"/>
            <a:ext cx="2019301" cy="20193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384" y="762000"/>
            <a:ext cx="5664070" cy="12954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5840" y="2233246"/>
            <a:ext cx="5663248" cy="39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635625" cy="33302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393323"/>
            <a:ext cx="5635625" cy="34646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49691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hotos,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5639262" y="4838699"/>
            <a:ext cx="2019301" cy="201930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384" y="762000"/>
            <a:ext cx="5664070" cy="12954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5840" y="2233246"/>
            <a:ext cx="5663248" cy="39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635625" cy="33302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393323"/>
            <a:ext cx="5635625" cy="34646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02999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hotos,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5639262" y="4838699"/>
            <a:ext cx="2019301" cy="201930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384" y="762000"/>
            <a:ext cx="5664070" cy="12954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5840" y="2233246"/>
            <a:ext cx="5663248" cy="39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635625" cy="33302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393323"/>
            <a:ext cx="5635625" cy="34646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419222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Photos,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5639262" y="4838699"/>
            <a:ext cx="2019301" cy="201930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384" y="762000"/>
            <a:ext cx="5664070" cy="12954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5840" y="2233246"/>
            <a:ext cx="5663248" cy="39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635625" cy="33302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-1" y="3393323"/>
            <a:ext cx="5635625" cy="34646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580399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5972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1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5972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4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11567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02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5972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53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5972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21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5972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rgbClr val="9264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8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2A75-3A8D-3514-05B2-B5B06522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54088-5970-18C3-33A9-DA792544B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B6861-6D33-E226-8FE5-37AF3041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1628B-997D-CEE0-4090-36E3F480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8445E-FA10-7A35-E9C1-6AEB27B4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13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flipH="1">
            <a:off x="8779932" y="12701"/>
            <a:ext cx="3412065" cy="6858000"/>
          </a:xfrm>
          <a:prstGeom prst="rtTriangle">
            <a:avLst/>
          </a:prstGeom>
          <a:solidFill>
            <a:srgbClr val="57C1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/>
          <p:nvPr userDrawn="1"/>
        </p:nvSpPr>
        <p:spPr>
          <a:xfrm>
            <a:off x="1909231" y="-8466"/>
            <a:ext cx="10299095" cy="6878711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11186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rgbClr val="0436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61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flipH="1">
            <a:off x="8779932" y="12701"/>
            <a:ext cx="3412065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/>
          <p:nvPr userDrawn="1"/>
        </p:nvSpPr>
        <p:spPr>
          <a:xfrm>
            <a:off x="1909231" y="-8466"/>
            <a:ext cx="10299095" cy="6878711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11186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69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flipH="1">
            <a:off x="8779932" y="12701"/>
            <a:ext cx="3412065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/>
          <p:nvPr userDrawn="1"/>
        </p:nvSpPr>
        <p:spPr>
          <a:xfrm>
            <a:off x="1909231" y="-8466"/>
            <a:ext cx="10299095" cy="6878711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11186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flipH="1">
            <a:off x="8779932" y="12701"/>
            <a:ext cx="3412065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/>
          <p:nvPr userDrawn="1"/>
        </p:nvSpPr>
        <p:spPr>
          <a:xfrm>
            <a:off x="1909231" y="-8466"/>
            <a:ext cx="10299095" cy="6878711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11186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1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flipH="1">
            <a:off x="8779932" y="12701"/>
            <a:ext cx="3412065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/>
          <p:nvPr userDrawn="1"/>
        </p:nvSpPr>
        <p:spPr>
          <a:xfrm>
            <a:off x="1909231" y="-8466"/>
            <a:ext cx="10299095" cy="6878711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11186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29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flipH="1">
            <a:off x="8779932" y="12701"/>
            <a:ext cx="3412065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/>
          <p:cNvSpPr/>
          <p:nvPr userDrawn="1"/>
        </p:nvSpPr>
        <p:spPr>
          <a:xfrm>
            <a:off x="1909231" y="-8466"/>
            <a:ext cx="10299095" cy="6878711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11186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rgbClr val="7F7F7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37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0270066" y="10161"/>
            <a:ext cx="1921930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094133" y="-17221"/>
            <a:ext cx="4121813" cy="6878322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108" h="6652693">
                <a:moveTo>
                  <a:pt x="0" y="8468"/>
                </a:moveTo>
                <a:lnTo>
                  <a:pt x="12265108" y="0"/>
                </a:lnTo>
                <a:lnTo>
                  <a:pt x="12204643" y="6652691"/>
                </a:lnTo>
                <a:lnTo>
                  <a:pt x="11159981" y="6652693"/>
                </a:lnTo>
                <a:lnTo>
                  <a:pt x="0" y="846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0863" y="355600"/>
            <a:ext cx="6959600" cy="32686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21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Photo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0270066" y="10161"/>
            <a:ext cx="1921930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094133" y="-17221"/>
            <a:ext cx="4121813" cy="6878322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108" h="6652693">
                <a:moveTo>
                  <a:pt x="0" y="8468"/>
                </a:moveTo>
                <a:lnTo>
                  <a:pt x="12265108" y="0"/>
                </a:lnTo>
                <a:lnTo>
                  <a:pt x="12204643" y="6652691"/>
                </a:lnTo>
                <a:lnTo>
                  <a:pt x="11159981" y="6652693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0863" y="355600"/>
            <a:ext cx="6959600" cy="32686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72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Photo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0270066" y="10161"/>
            <a:ext cx="1921930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094133" y="-17221"/>
            <a:ext cx="4121813" cy="6878322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108" h="6652693">
                <a:moveTo>
                  <a:pt x="0" y="8468"/>
                </a:moveTo>
                <a:lnTo>
                  <a:pt x="12265108" y="0"/>
                </a:lnTo>
                <a:lnTo>
                  <a:pt x="12204643" y="6652691"/>
                </a:lnTo>
                <a:lnTo>
                  <a:pt x="11159981" y="6652693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0863" y="355600"/>
            <a:ext cx="6959600" cy="32686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0270066" y="10161"/>
            <a:ext cx="1921930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094133" y="-17221"/>
            <a:ext cx="4121813" cy="6878322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108" h="6652693">
                <a:moveTo>
                  <a:pt x="0" y="8468"/>
                </a:moveTo>
                <a:lnTo>
                  <a:pt x="12265108" y="0"/>
                </a:lnTo>
                <a:lnTo>
                  <a:pt x="12204643" y="6652691"/>
                </a:lnTo>
                <a:lnTo>
                  <a:pt x="11159981" y="6652693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0863" y="355600"/>
            <a:ext cx="6959600" cy="32686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1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86DD-96AF-C517-F1ED-98912229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01144-B8F7-5F9F-1158-B1C2C434E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49409-BFE6-24ED-C0D5-C12D77BC7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1432-ACE2-7535-BDA3-FE96ABDB8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60EFF-0B10-8637-E9DB-CD713036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0FC7E-5A8A-B633-C77F-6BD0FF83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07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Photo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0270066" y="10161"/>
            <a:ext cx="1921930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094133" y="-17221"/>
            <a:ext cx="4121813" cy="6878322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108" h="6652693">
                <a:moveTo>
                  <a:pt x="0" y="8468"/>
                </a:moveTo>
                <a:lnTo>
                  <a:pt x="12265108" y="0"/>
                </a:lnTo>
                <a:lnTo>
                  <a:pt x="12204643" y="6652691"/>
                </a:lnTo>
                <a:lnTo>
                  <a:pt x="11159981" y="6652693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0863" y="355600"/>
            <a:ext cx="6959600" cy="32686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Photo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flipH="1">
            <a:off x="10270066" y="10161"/>
            <a:ext cx="1921930" cy="6858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094133" y="-17221"/>
            <a:ext cx="4121813" cy="6878322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108" h="6652693">
                <a:moveTo>
                  <a:pt x="0" y="8468"/>
                </a:moveTo>
                <a:lnTo>
                  <a:pt x="12265108" y="0"/>
                </a:lnTo>
                <a:lnTo>
                  <a:pt x="12204643" y="6652691"/>
                </a:lnTo>
                <a:lnTo>
                  <a:pt x="11159981" y="6652693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3886200"/>
            <a:ext cx="6952372" cy="1403300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560" y="5393267"/>
            <a:ext cx="6960840" cy="9862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0863" y="355600"/>
            <a:ext cx="6959600" cy="326866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54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6880" y="1544320"/>
            <a:ext cx="6370320" cy="46431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0576560" y="487680"/>
            <a:ext cx="1615440" cy="638048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/>
          <p:nvPr userDrawn="1"/>
        </p:nvSpPr>
        <p:spPr>
          <a:xfrm>
            <a:off x="9387840" y="-10160"/>
            <a:ext cx="2814320" cy="689864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  <a:gd name="connsiteX0" fmla="*/ 0 w 12295341"/>
              <a:gd name="connsiteY0" fmla="*/ 8468 h 6672345"/>
              <a:gd name="connsiteX1" fmla="*/ 12265108 w 12295341"/>
              <a:gd name="connsiteY1" fmla="*/ 0 h 6672345"/>
              <a:gd name="connsiteX2" fmla="*/ 12295341 w 12295341"/>
              <a:gd name="connsiteY2" fmla="*/ 6672345 h 6672345"/>
              <a:gd name="connsiteX3" fmla="*/ 11159981 w 12295341"/>
              <a:gd name="connsiteY3" fmla="*/ 6652693 h 6672345"/>
              <a:gd name="connsiteX4" fmla="*/ 0 w 12295341"/>
              <a:gd name="connsiteY4" fmla="*/ 8468 h 6672345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59981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29749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72347"/>
              <a:gd name="connsiteX1" fmla="*/ 12265108 w 12295341"/>
              <a:gd name="connsiteY1" fmla="*/ 0 h 6672347"/>
              <a:gd name="connsiteX2" fmla="*/ 12295341 w 12295341"/>
              <a:gd name="connsiteY2" fmla="*/ 6662518 h 6672347"/>
              <a:gd name="connsiteX3" fmla="*/ 11129749 w 12295341"/>
              <a:gd name="connsiteY3" fmla="*/ 6672347 h 6672347"/>
              <a:gd name="connsiteX4" fmla="*/ 0 w 12295341"/>
              <a:gd name="connsiteY4" fmla="*/ 8468 h 66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341" h="6672347">
                <a:moveTo>
                  <a:pt x="0" y="8468"/>
                </a:moveTo>
                <a:lnTo>
                  <a:pt x="12265108" y="0"/>
                </a:lnTo>
                <a:lnTo>
                  <a:pt x="12295341" y="6662518"/>
                </a:lnTo>
                <a:lnTo>
                  <a:pt x="11129749" y="6672347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90080" y="3444240"/>
            <a:ext cx="2834958" cy="2743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90080" y="1554480"/>
            <a:ext cx="2834640" cy="173736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11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Photo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6880" y="1544320"/>
            <a:ext cx="6370320" cy="46431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0576560" y="487680"/>
            <a:ext cx="1615440" cy="63804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/>
          <p:nvPr userDrawn="1"/>
        </p:nvSpPr>
        <p:spPr>
          <a:xfrm>
            <a:off x="9387840" y="-10160"/>
            <a:ext cx="2814320" cy="689864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  <a:gd name="connsiteX0" fmla="*/ 0 w 12295341"/>
              <a:gd name="connsiteY0" fmla="*/ 8468 h 6672345"/>
              <a:gd name="connsiteX1" fmla="*/ 12265108 w 12295341"/>
              <a:gd name="connsiteY1" fmla="*/ 0 h 6672345"/>
              <a:gd name="connsiteX2" fmla="*/ 12295341 w 12295341"/>
              <a:gd name="connsiteY2" fmla="*/ 6672345 h 6672345"/>
              <a:gd name="connsiteX3" fmla="*/ 11159981 w 12295341"/>
              <a:gd name="connsiteY3" fmla="*/ 6652693 h 6672345"/>
              <a:gd name="connsiteX4" fmla="*/ 0 w 12295341"/>
              <a:gd name="connsiteY4" fmla="*/ 8468 h 6672345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59981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29749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72347"/>
              <a:gd name="connsiteX1" fmla="*/ 12265108 w 12295341"/>
              <a:gd name="connsiteY1" fmla="*/ 0 h 6672347"/>
              <a:gd name="connsiteX2" fmla="*/ 12295341 w 12295341"/>
              <a:gd name="connsiteY2" fmla="*/ 6662518 h 6672347"/>
              <a:gd name="connsiteX3" fmla="*/ 11129749 w 12295341"/>
              <a:gd name="connsiteY3" fmla="*/ 6672347 h 6672347"/>
              <a:gd name="connsiteX4" fmla="*/ 0 w 12295341"/>
              <a:gd name="connsiteY4" fmla="*/ 8468 h 66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341" h="6672347">
                <a:moveTo>
                  <a:pt x="0" y="8468"/>
                </a:moveTo>
                <a:lnTo>
                  <a:pt x="12265108" y="0"/>
                </a:lnTo>
                <a:lnTo>
                  <a:pt x="12295341" y="6662518"/>
                </a:lnTo>
                <a:lnTo>
                  <a:pt x="11129749" y="6672347"/>
                </a:lnTo>
                <a:lnTo>
                  <a:pt x="0" y="84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90080" y="3444240"/>
            <a:ext cx="2834958" cy="2743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90080" y="1554480"/>
            <a:ext cx="2834640" cy="173736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4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and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6880" y="1544320"/>
            <a:ext cx="6370320" cy="46431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0576560" y="487680"/>
            <a:ext cx="1615440" cy="638048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/>
          <p:nvPr userDrawn="1"/>
        </p:nvSpPr>
        <p:spPr>
          <a:xfrm>
            <a:off x="9387840" y="-10160"/>
            <a:ext cx="2814320" cy="689864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  <a:gd name="connsiteX0" fmla="*/ 0 w 12295341"/>
              <a:gd name="connsiteY0" fmla="*/ 8468 h 6672345"/>
              <a:gd name="connsiteX1" fmla="*/ 12265108 w 12295341"/>
              <a:gd name="connsiteY1" fmla="*/ 0 h 6672345"/>
              <a:gd name="connsiteX2" fmla="*/ 12295341 w 12295341"/>
              <a:gd name="connsiteY2" fmla="*/ 6672345 h 6672345"/>
              <a:gd name="connsiteX3" fmla="*/ 11159981 w 12295341"/>
              <a:gd name="connsiteY3" fmla="*/ 6652693 h 6672345"/>
              <a:gd name="connsiteX4" fmla="*/ 0 w 12295341"/>
              <a:gd name="connsiteY4" fmla="*/ 8468 h 6672345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59981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29749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72347"/>
              <a:gd name="connsiteX1" fmla="*/ 12265108 w 12295341"/>
              <a:gd name="connsiteY1" fmla="*/ 0 h 6672347"/>
              <a:gd name="connsiteX2" fmla="*/ 12295341 w 12295341"/>
              <a:gd name="connsiteY2" fmla="*/ 6662518 h 6672347"/>
              <a:gd name="connsiteX3" fmla="*/ 11129749 w 12295341"/>
              <a:gd name="connsiteY3" fmla="*/ 6672347 h 6672347"/>
              <a:gd name="connsiteX4" fmla="*/ 0 w 12295341"/>
              <a:gd name="connsiteY4" fmla="*/ 8468 h 66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341" h="6672347">
                <a:moveTo>
                  <a:pt x="0" y="8468"/>
                </a:moveTo>
                <a:lnTo>
                  <a:pt x="12265108" y="0"/>
                </a:lnTo>
                <a:lnTo>
                  <a:pt x="12295341" y="6662518"/>
                </a:lnTo>
                <a:lnTo>
                  <a:pt x="11129749" y="6672347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90080" y="3444240"/>
            <a:ext cx="2834958" cy="2743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90080" y="1554480"/>
            <a:ext cx="2834640" cy="173736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18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6880" y="1544320"/>
            <a:ext cx="6370320" cy="46431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0576560" y="487680"/>
            <a:ext cx="1615440" cy="638048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/>
          <p:nvPr userDrawn="1"/>
        </p:nvSpPr>
        <p:spPr>
          <a:xfrm>
            <a:off x="9387840" y="-10160"/>
            <a:ext cx="2814320" cy="689864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  <a:gd name="connsiteX0" fmla="*/ 0 w 12295341"/>
              <a:gd name="connsiteY0" fmla="*/ 8468 h 6672345"/>
              <a:gd name="connsiteX1" fmla="*/ 12265108 w 12295341"/>
              <a:gd name="connsiteY1" fmla="*/ 0 h 6672345"/>
              <a:gd name="connsiteX2" fmla="*/ 12295341 w 12295341"/>
              <a:gd name="connsiteY2" fmla="*/ 6672345 h 6672345"/>
              <a:gd name="connsiteX3" fmla="*/ 11159981 w 12295341"/>
              <a:gd name="connsiteY3" fmla="*/ 6652693 h 6672345"/>
              <a:gd name="connsiteX4" fmla="*/ 0 w 12295341"/>
              <a:gd name="connsiteY4" fmla="*/ 8468 h 6672345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59981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29749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72347"/>
              <a:gd name="connsiteX1" fmla="*/ 12265108 w 12295341"/>
              <a:gd name="connsiteY1" fmla="*/ 0 h 6672347"/>
              <a:gd name="connsiteX2" fmla="*/ 12295341 w 12295341"/>
              <a:gd name="connsiteY2" fmla="*/ 6662518 h 6672347"/>
              <a:gd name="connsiteX3" fmla="*/ 11129749 w 12295341"/>
              <a:gd name="connsiteY3" fmla="*/ 6672347 h 6672347"/>
              <a:gd name="connsiteX4" fmla="*/ 0 w 12295341"/>
              <a:gd name="connsiteY4" fmla="*/ 8468 h 66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341" h="6672347">
                <a:moveTo>
                  <a:pt x="0" y="8468"/>
                </a:moveTo>
                <a:lnTo>
                  <a:pt x="12265108" y="0"/>
                </a:lnTo>
                <a:lnTo>
                  <a:pt x="12295341" y="6662518"/>
                </a:lnTo>
                <a:lnTo>
                  <a:pt x="11129749" y="6672347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90080" y="3444240"/>
            <a:ext cx="2834958" cy="2743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90080" y="1554480"/>
            <a:ext cx="2834640" cy="173736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1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6880" y="1544320"/>
            <a:ext cx="6370320" cy="46431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0576560" y="487680"/>
            <a:ext cx="1615440" cy="638048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/>
          <p:nvPr userDrawn="1"/>
        </p:nvSpPr>
        <p:spPr>
          <a:xfrm>
            <a:off x="9387840" y="-10160"/>
            <a:ext cx="2814320" cy="689864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  <a:gd name="connsiteX0" fmla="*/ 0 w 12295341"/>
              <a:gd name="connsiteY0" fmla="*/ 8468 h 6672345"/>
              <a:gd name="connsiteX1" fmla="*/ 12265108 w 12295341"/>
              <a:gd name="connsiteY1" fmla="*/ 0 h 6672345"/>
              <a:gd name="connsiteX2" fmla="*/ 12295341 w 12295341"/>
              <a:gd name="connsiteY2" fmla="*/ 6672345 h 6672345"/>
              <a:gd name="connsiteX3" fmla="*/ 11159981 w 12295341"/>
              <a:gd name="connsiteY3" fmla="*/ 6652693 h 6672345"/>
              <a:gd name="connsiteX4" fmla="*/ 0 w 12295341"/>
              <a:gd name="connsiteY4" fmla="*/ 8468 h 6672345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59981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29749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72347"/>
              <a:gd name="connsiteX1" fmla="*/ 12265108 w 12295341"/>
              <a:gd name="connsiteY1" fmla="*/ 0 h 6672347"/>
              <a:gd name="connsiteX2" fmla="*/ 12295341 w 12295341"/>
              <a:gd name="connsiteY2" fmla="*/ 6662518 h 6672347"/>
              <a:gd name="connsiteX3" fmla="*/ 11129749 w 12295341"/>
              <a:gd name="connsiteY3" fmla="*/ 6672347 h 6672347"/>
              <a:gd name="connsiteX4" fmla="*/ 0 w 12295341"/>
              <a:gd name="connsiteY4" fmla="*/ 8468 h 66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341" h="6672347">
                <a:moveTo>
                  <a:pt x="0" y="8468"/>
                </a:moveTo>
                <a:lnTo>
                  <a:pt x="12265108" y="0"/>
                </a:lnTo>
                <a:lnTo>
                  <a:pt x="12295341" y="6662518"/>
                </a:lnTo>
                <a:lnTo>
                  <a:pt x="11129749" y="6672347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90080" y="3444240"/>
            <a:ext cx="2834958" cy="2743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90080" y="1554480"/>
            <a:ext cx="2834640" cy="173736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63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36880" y="1544320"/>
            <a:ext cx="6370320" cy="46431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0576560" y="487680"/>
            <a:ext cx="1615440" cy="638048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4"/>
          <p:cNvSpPr/>
          <p:nvPr userDrawn="1"/>
        </p:nvSpPr>
        <p:spPr>
          <a:xfrm>
            <a:off x="9387840" y="-10160"/>
            <a:ext cx="2814320" cy="6898643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65108"/>
              <a:gd name="connsiteY0" fmla="*/ 8468 h 6652693"/>
              <a:gd name="connsiteX1" fmla="*/ 12265108 w 12265108"/>
              <a:gd name="connsiteY1" fmla="*/ 0 h 6652693"/>
              <a:gd name="connsiteX2" fmla="*/ 12204643 w 12265108"/>
              <a:gd name="connsiteY2" fmla="*/ 6652691 h 6652693"/>
              <a:gd name="connsiteX3" fmla="*/ 11159981 w 12265108"/>
              <a:gd name="connsiteY3" fmla="*/ 6652693 h 6652693"/>
              <a:gd name="connsiteX4" fmla="*/ 0 w 12265108"/>
              <a:gd name="connsiteY4" fmla="*/ 8468 h 6652693"/>
              <a:gd name="connsiteX0" fmla="*/ 0 w 12295341"/>
              <a:gd name="connsiteY0" fmla="*/ 8468 h 6672345"/>
              <a:gd name="connsiteX1" fmla="*/ 12265108 w 12295341"/>
              <a:gd name="connsiteY1" fmla="*/ 0 h 6672345"/>
              <a:gd name="connsiteX2" fmla="*/ 12295341 w 12295341"/>
              <a:gd name="connsiteY2" fmla="*/ 6672345 h 6672345"/>
              <a:gd name="connsiteX3" fmla="*/ 11159981 w 12295341"/>
              <a:gd name="connsiteY3" fmla="*/ 6652693 h 6672345"/>
              <a:gd name="connsiteX4" fmla="*/ 0 w 12295341"/>
              <a:gd name="connsiteY4" fmla="*/ 8468 h 6672345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59981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62518"/>
              <a:gd name="connsiteX1" fmla="*/ 12265108 w 12295341"/>
              <a:gd name="connsiteY1" fmla="*/ 0 h 6662518"/>
              <a:gd name="connsiteX2" fmla="*/ 12295341 w 12295341"/>
              <a:gd name="connsiteY2" fmla="*/ 6662518 h 6662518"/>
              <a:gd name="connsiteX3" fmla="*/ 11129749 w 12295341"/>
              <a:gd name="connsiteY3" fmla="*/ 6652693 h 6662518"/>
              <a:gd name="connsiteX4" fmla="*/ 0 w 12295341"/>
              <a:gd name="connsiteY4" fmla="*/ 8468 h 6662518"/>
              <a:gd name="connsiteX0" fmla="*/ 0 w 12295341"/>
              <a:gd name="connsiteY0" fmla="*/ 8468 h 6672347"/>
              <a:gd name="connsiteX1" fmla="*/ 12265108 w 12295341"/>
              <a:gd name="connsiteY1" fmla="*/ 0 h 6672347"/>
              <a:gd name="connsiteX2" fmla="*/ 12295341 w 12295341"/>
              <a:gd name="connsiteY2" fmla="*/ 6662518 h 6672347"/>
              <a:gd name="connsiteX3" fmla="*/ 11129749 w 12295341"/>
              <a:gd name="connsiteY3" fmla="*/ 6672347 h 6672347"/>
              <a:gd name="connsiteX4" fmla="*/ 0 w 12295341"/>
              <a:gd name="connsiteY4" fmla="*/ 8468 h 66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341" h="6672347">
                <a:moveTo>
                  <a:pt x="0" y="8468"/>
                </a:moveTo>
                <a:lnTo>
                  <a:pt x="12265108" y="0"/>
                </a:lnTo>
                <a:lnTo>
                  <a:pt x="12295341" y="6662518"/>
                </a:lnTo>
                <a:lnTo>
                  <a:pt x="11129749" y="6672347"/>
                </a:lnTo>
                <a:lnTo>
                  <a:pt x="0" y="846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90080" y="3444240"/>
            <a:ext cx="2834958" cy="2743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990080" y="1554480"/>
            <a:ext cx="2834640" cy="173736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ow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0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 flipH="1" flipV="1">
            <a:off x="4460240" y="2580640"/>
            <a:ext cx="2854956" cy="42976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-8789" y="-20320"/>
            <a:ext cx="7794716" cy="6898640"/>
          </a:xfrm>
          <a:custGeom>
            <a:avLst/>
            <a:gdLst>
              <a:gd name="connsiteX0" fmla="*/ 0 w 4025356"/>
              <a:gd name="connsiteY0" fmla="*/ 0 h 6858000"/>
              <a:gd name="connsiteX1" fmla="*/ 4025356 w 4025356"/>
              <a:gd name="connsiteY1" fmla="*/ 0 h 6858000"/>
              <a:gd name="connsiteX2" fmla="*/ 4025356 w 4025356"/>
              <a:gd name="connsiteY2" fmla="*/ 6858000 h 6858000"/>
              <a:gd name="connsiteX3" fmla="*/ 0 w 4025356"/>
              <a:gd name="connsiteY3" fmla="*/ 6858000 h 6858000"/>
              <a:gd name="connsiteX4" fmla="*/ 0 w 4025356"/>
              <a:gd name="connsiteY4" fmla="*/ 0 h 685800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0 w 9633676"/>
              <a:gd name="connsiteY3" fmla="*/ 6858000 h 6888480"/>
              <a:gd name="connsiteX4" fmla="*/ 0 w 9633676"/>
              <a:gd name="connsiteY4" fmla="*/ 0 h 688848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10160 w 9633676"/>
              <a:gd name="connsiteY3" fmla="*/ 6888480 h 6888480"/>
              <a:gd name="connsiteX4" fmla="*/ 0 w 9633676"/>
              <a:gd name="connsiteY4" fmla="*/ 0 h 6888480"/>
              <a:gd name="connsiteX0" fmla="*/ 0 w 7774396"/>
              <a:gd name="connsiteY0" fmla="*/ 0 h 6888480"/>
              <a:gd name="connsiteX1" fmla="*/ 4025356 w 7774396"/>
              <a:gd name="connsiteY1" fmla="*/ 0 h 6888480"/>
              <a:gd name="connsiteX2" fmla="*/ 7774396 w 7774396"/>
              <a:gd name="connsiteY2" fmla="*/ 6807200 h 6888480"/>
              <a:gd name="connsiteX3" fmla="*/ 10160 w 7774396"/>
              <a:gd name="connsiteY3" fmla="*/ 6888480 h 6888480"/>
              <a:gd name="connsiteX4" fmla="*/ 0 w 7774396"/>
              <a:gd name="connsiteY4" fmla="*/ 0 h 6888480"/>
              <a:gd name="connsiteX0" fmla="*/ 0 w 7794716"/>
              <a:gd name="connsiteY0" fmla="*/ 0 h 6898640"/>
              <a:gd name="connsiteX1" fmla="*/ 402535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492959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5640796 w 7794716"/>
              <a:gd name="connsiteY1" fmla="*/ 3048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716" h="6898640">
                <a:moveTo>
                  <a:pt x="0" y="0"/>
                </a:moveTo>
                <a:lnTo>
                  <a:pt x="5640796" y="30480"/>
                </a:lnTo>
                <a:lnTo>
                  <a:pt x="7794716" y="6898640"/>
                </a:lnTo>
                <a:lnTo>
                  <a:pt x="10160" y="6888480"/>
                </a:lnTo>
                <a:cubicBezTo>
                  <a:pt x="6773" y="4592320"/>
                  <a:pt x="3387" y="229616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5"/>
          </p:nvPr>
        </p:nvSpPr>
        <p:spPr>
          <a:xfrm>
            <a:off x="7569200" y="1778000"/>
            <a:ext cx="4175760" cy="4429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7569200" y="485726"/>
            <a:ext cx="4175760" cy="1170354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7039" y="1778000"/>
            <a:ext cx="5272722" cy="4429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9615" y="365126"/>
            <a:ext cx="6702865" cy="11995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33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 flipH="1" flipV="1">
            <a:off x="4460240" y="2580640"/>
            <a:ext cx="2854956" cy="42976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-8789" y="-20320"/>
            <a:ext cx="7794716" cy="6898640"/>
          </a:xfrm>
          <a:custGeom>
            <a:avLst/>
            <a:gdLst>
              <a:gd name="connsiteX0" fmla="*/ 0 w 4025356"/>
              <a:gd name="connsiteY0" fmla="*/ 0 h 6858000"/>
              <a:gd name="connsiteX1" fmla="*/ 4025356 w 4025356"/>
              <a:gd name="connsiteY1" fmla="*/ 0 h 6858000"/>
              <a:gd name="connsiteX2" fmla="*/ 4025356 w 4025356"/>
              <a:gd name="connsiteY2" fmla="*/ 6858000 h 6858000"/>
              <a:gd name="connsiteX3" fmla="*/ 0 w 4025356"/>
              <a:gd name="connsiteY3" fmla="*/ 6858000 h 6858000"/>
              <a:gd name="connsiteX4" fmla="*/ 0 w 4025356"/>
              <a:gd name="connsiteY4" fmla="*/ 0 h 685800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0 w 9633676"/>
              <a:gd name="connsiteY3" fmla="*/ 6858000 h 6888480"/>
              <a:gd name="connsiteX4" fmla="*/ 0 w 9633676"/>
              <a:gd name="connsiteY4" fmla="*/ 0 h 688848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10160 w 9633676"/>
              <a:gd name="connsiteY3" fmla="*/ 6888480 h 6888480"/>
              <a:gd name="connsiteX4" fmla="*/ 0 w 9633676"/>
              <a:gd name="connsiteY4" fmla="*/ 0 h 6888480"/>
              <a:gd name="connsiteX0" fmla="*/ 0 w 7774396"/>
              <a:gd name="connsiteY0" fmla="*/ 0 h 6888480"/>
              <a:gd name="connsiteX1" fmla="*/ 4025356 w 7774396"/>
              <a:gd name="connsiteY1" fmla="*/ 0 h 6888480"/>
              <a:gd name="connsiteX2" fmla="*/ 7774396 w 7774396"/>
              <a:gd name="connsiteY2" fmla="*/ 6807200 h 6888480"/>
              <a:gd name="connsiteX3" fmla="*/ 10160 w 7774396"/>
              <a:gd name="connsiteY3" fmla="*/ 6888480 h 6888480"/>
              <a:gd name="connsiteX4" fmla="*/ 0 w 7774396"/>
              <a:gd name="connsiteY4" fmla="*/ 0 h 6888480"/>
              <a:gd name="connsiteX0" fmla="*/ 0 w 7794716"/>
              <a:gd name="connsiteY0" fmla="*/ 0 h 6898640"/>
              <a:gd name="connsiteX1" fmla="*/ 402535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492959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5640796 w 7794716"/>
              <a:gd name="connsiteY1" fmla="*/ 3048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716" h="6898640">
                <a:moveTo>
                  <a:pt x="0" y="0"/>
                </a:moveTo>
                <a:lnTo>
                  <a:pt x="5640796" y="30480"/>
                </a:lnTo>
                <a:lnTo>
                  <a:pt x="7794716" y="6898640"/>
                </a:lnTo>
                <a:lnTo>
                  <a:pt x="10160" y="6888480"/>
                </a:lnTo>
                <a:cubicBezTo>
                  <a:pt x="6773" y="4592320"/>
                  <a:pt x="3387" y="229616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5"/>
          </p:nvPr>
        </p:nvSpPr>
        <p:spPr>
          <a:xfrm>
            <a:off x="7569200" y="1778000"/>
            <a:ext cx="4175760" cy="442975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7569200" y="485726"/>
            <a:ext cx="4175760" cy="1170354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7039" y="1778000"/>
            <a:ext cx="5272722" cy="4429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9615" y="365126"/>
            <a:ext cx="6702865" cy="11995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6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24A1-6F76-7118-A686-2316BEE7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7B11D-8DA7-7711-C2D3-EC760D28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3CDF2-C848-4FE8-F666-3EB55A767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9BB4A-FF93-C81B-5863-538FD86CB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067C9-DF17-7F02-FB71-7D32DEDAB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C1A640-5644-3198-2B9F-0DA74D46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BCC73-3142-D19A-5D06-08184A62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1C015-C07F-78AB-8578-CBA27C9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00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 flipH="1" flipV="1">
            <a:off x="4460240" y="2580640"/>
            <a:ext cx="2854956" cy="429768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-8789" y="-20320"/>
            <a:ext cx="7794716" cy="6898640"/>
          </a:xfrm>
          <a:custGeom>
            <a:avLst/>
            <a:gdLst>
              <a:gd name="connsiteX0" fmla="*/ 0 w 4025356"/>
              <a:gd name="connsiteY0" fmla="*/ 0 h 6858000"/>
              <a:gd name="connsiteX1" fmla="*/ 4025356 w 4025356"/>
              <a:gd name="connsiteY1" fmla="*/ 0 h 6858000"/>
              <a:gd name="connsiteX2" fmla="*/ 4025356 w 4025356"/>
              <a:gd name="connsiteY2" fmla="*/ 6858000 h 6858000"/>
              <a:gd name="connsiteX3" fmla="*/ 0 w 4025356"/>
              <a:gd name="connsiteY3" fmla="*/ 6858000 h 6858000"/>
              <a:gd name="connsiteX4" fmla="*/ 0 w 4025356"/>
              <a:gd name="connsiteY4" fmla="*/ 0 h 685800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0 w 9633676"/>
              <a:gd name="connsiteY3" fmla="*/ 6858000 h 6888480"/>
              <a:gd name="connsiteX4" fmla="*/ 0 w 9633676"/>
              <a:gd name="connsiteY4" fmla="*/ 0 h 688848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10160 w 9633676"/>
              <a:gd name="connsiteY3" fmla="*/ 6888480 h 6888480"/>
              <a:gd name="connsiteX4" fmla="*/ 0 w 9633676"/>
              <a:gd name="connsiteY4" fmla="*/ 0 h 6888480"/>
              <a:gd name="connsiteX0" fmla="*/ 0 w 7774396"/>
              <a:gd name="connsiteY0" fmla="*/ 0 h 6888480"/>
              <a:gd name="connsiteX1" fmla="*/ 4025356 w 7774396"/>
              <a:gd name="connsiteY1" fmla="*/ 0 h 6888480"/>
              <a:gd name="connsiteX2" fmla="*/ 7774396 w 7774396"/>
              <a:gd name="connsiteY2" fmla="*/ 6807200 h 6888480"/>
              <a:gd name="connsiteX3" fmla="*/ 10160 w 7774396"/>
              <a:gd name="connsiteY3" fmla="*/ 6888480 h 6888480"/>
              <a:gd name="connsiteX4" fmla="*/ 0 w 7774396"/>
              <a:gd name="connsiteY4" fmla="*/ 0 h 6888480"/>
              <a:gd name="connsiteX0" fmla="*/ 0 w 7794716"/>
              <a:gd name="connsiteY0" fmla="*/ 0 h 6898640"/>
              <a:gd name="connsiteX1" fmla="*/ 402535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492959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5640796 w 7794716"/>
              <a:gd name="connsiteY1" fmla="*/ 3048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716" h="6898640">
                <a:moveTo>
                  <a:pt x="0" y="0"/>
                </a:moveTo>
                <a:lnTo>
                  <a:pt x="5640796" y="30480"/>
                </a:lnTo>
                <a:lnTo>
                  <a:pt x="7794716" y="6898640"/>
                </a:lnTo>
                <a:lnTo>
                  <a:pt x="10160" y="6888480"/>
                </a:lnTo>
                <a:cubicBezTo>
                  <a:pt x="6773" y="4592320"/>
                  <a:pt x="3387" y="229616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5"/>
          </p:nvPr>
        </p:nvSpPr>
        <p:spPr>
          <a:xfrm>
            <a:off x="7569200" y="1778000"/>
            <a:ext cx="4175760" cy="4429759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7569200" y="485726"/>
            <a:ext cx="4175760" cy="1170354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rgbClr val="043657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7039" y="1778000"/>
            <a:ext cx="5272722" cy="4429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9615" y="365126"/>
            <a:ext cx="6702865" cy="11995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78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 flipH="1" flipV="1">
            <a:off x="4460240" y="2580640"/>
            <a:ext cx="2854956" cy="429768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-8789" y="-20320"/>
            <a:ext cx="7794716" cy="6898640"/>
          </a:xfrm>
          <a:custGeom>
            <a:avLst/>
            <a:gdLst>
              <a:gd name="connsiteX0" fmla="*/ 0 w 4025356"/>
              <a:gd name="connsiteY0" fmla="*/ 0 h 6858000"/>
              <a:gd name="connsiteX1" fmla="*/ 4025356 w 4025356"/>
              <a:gd name="connsiteY1" fmla="*/ 0 h 6858000"/>
              <a:gd name="connsiteX2" fmla="*/ 4025356 w 4025356"/>
              <a:gd name="connsiteY2" fmla="*/ 6858000 h 6858000"/>
              <a:gd name="connsiteX3" fmla="*/ 0 w 4025356"/>
              <a:gd name="connsiteY3" fmla="*/ 6858000 h 6858000"/>
              <a:gd name="connsiteX4" fmla="*/ 0 w 4025356"/>
              <a:gd name="connsiteY4" fmla="*/ 0 h 685800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0 w 9633676"/>
              <a:gd name="connsiteY3" fmla="*/ 6858000 h 6888480"/>
              <a:gd name="connsiteX4" fmla="*/ 0 w 9633676"/>
              <a:gd name="connsiteY4" fmla="*/ 0 h 688848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10160 w 9633676"/>
              <a:gd name="connsiteY3" fmla="*/ 6888480 h 6888480"/>
              <a:gd name="connsiteX4" fmla="*/ 0 w 9633676"/>
              <a:gd name="connsiteY4" fmla="*/ 0 h 6888480"/>
              <a:gd name="connsiteX0" fmla="*/ 0 w 7774396"/>
              <a:gd name="connsiteY0" fmla="*/ 0 h 6888480"/>
              <a:gd name="connsiteX1" fmla="*/ 4025356 w 7774396"/>
              <a:gd name="connsiteY1" fmla="*/ 0 h 6888480"/>
              <a:gd name="connsiteX2" fmla="*/ 7774396 w 7774396"/>
              <a:gd name="connsiteY2" fmla="*/ 6807200 h 6888480"/>
              <a:gd name="connsiteX3" fmla="*/ 10160 w 7774396"/>
              <a:gd name="connsiteY3" fmla="*/ 6888480 h 6888480"/>
              <a:gd name="connsiteX4" fmla="*/ 0 w 7774396"/>
              <a:gd name="connsiteY4" fmla="*/ 0 h 6888480"/>
              <a:gd name="connsiteX0" fmla="*/ 0 w 7794716"/>
              <a:gd name="connsiteY0" fmla="*/ 0 h 6898640"/>
              <a:gd name="connsiteX1" fmla="*/ 402535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492959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5640796 w 7794716"/>
              <a:gd name="connsiteY1" fmla="*/ 3048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716" h="6898640">
                <a:moveTo>
                  <a:pt x="0" y="0"/>
                </a:moveTo>
                <a:lnTo>
                  <a:pt x="5640796" y="30480"/>
                </a:lnTo>
                <a:lnTo>
                  <a:pt x="7794716" y="6898640"/>
                </a:lnTo>
                <a:lnTo>
                  <a:pt x="10160" y="6888480"/>
                </a:lnTo>
                <a:cubicBezTo>
                  <a:pt x="6773" y="4592320"/>
                  <a:pt x="3387" y="229616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5"/>
          </p:nvPr>
        </p:nvSpPr>
        <p:spPr>
          <a:xfrm>
            <a:off x="7569200" y="1778000"/>
            <a:ext cx="4175760" cy="442975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7569200" y="485726"/>
            <a:ext cx="4175760" cy="1170354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rgbClr val="FCB24C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7039" y="1778000"/>
            <a:ext cx="5272722" cy="4429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9615" y="365126"/>
            <a:ext cx="6702865" cy="11995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94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 flipH="1" flipV="1">
            <a:off x="4460240" y="2580640"/>
            <a:ext cx="2854956" cy="429768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flipV="1">
            <a:off x="-8789" y="-20320"/>
            <a:ext cx="7794716" cy="6898640"/>
          </a:xfrm>
          <a:custGeom>
            <a:avLst/>
            <a:gdLst>
              <a:gd name="connsiteX0" fmla="*/ 0 w 4025356"/>
              <a:gd name="connsiteY0" fmla="*/ 0 h 6858000"/>
              <a:gd name="connsiteX1" fmla="*/ 4025356 w 4025356"/>
              <a:gd name="connsiteY1" fmla="*/ 0 h 6858000"/>
              <a:gd name="connsiteX2" fmla="*/ 4025356 w 4025356"/>
              <a:gd name="connsiteY2" fmla="*/ 6858000 h 6858000"/>
              <a:gd name="connsiteX3" fmla="*/ 0 w 4025356"/>
              <a:gd name="connsiteY3" fmla="*/ 6858000 h 6858000"/>
              <a:gd name="connsiteX4" fmla="*/ 0 w 4025356"/>
              <a:gd name="connsiteY4" fmla="*/ 0 h 685800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0 w 9633676"/>
              <a:gd name="connsiteY3" fmla="*/ 6858000 h 6888480"/>
              <a:gd name="connsiteX4" fmla="*/ 0 w 9633676"/>
              <a:gd name="connsiteY4" fmla="*/ 0 h 6888480"/>
              <a:gd name="connsiteX0" fmla="*/ 0 w 9633676"/>
              <a:gd name="connsiteY0" fmla="*/ 0 h 6888480"/>
              <a:gd name="connsiteX1" fmla="*/ 4025356 w 9633676"/>
              <a:gd name="connsiteY1" fmla="*/ 0 h 6888480"/>
              <a:gd name="connsiteX2" fmla="*/ 9633676 w 9633676"/>
              <a:gd name="connsiteY2" fmla="*/ 6888480 h 6888480"/>
              <a:gd name="connsiteX3" fmla="*/ 10160 w 9633676"/>
              <a:gd name="connsiteY3" fmla="*/ 6888480 h 6888480"/>
              <a:gd name="connsiteX4" fmla="*/ 0 w 9633676"/>
              <a:gd name="connsiteY4" fmla="*/ 0 h 6888480"/>
              <a:gd name="connsiteX0" fmla="*/ 0 w 7774396"/>
              <a:gd name="connsiteY0" fmla="*/ 0 h 6888480"/>
              <a:gd name="connsiteX1" fmla="*/ 4025356 w 7774396"/>
              <a:gd name="connsiteY1" fmla="*/ 0 h 6888480"/>
              <a:gd name="connsiteX2" fmla="*/ 7774396 w 7774396"/>
              <a:gd name="connsiteY2" fmla="*/ 6807200 h 6888480"/>
              <a:gd name="connsiteX3" fmla="*/ 10160 w 7774396"/>
              <a:gd name="connsiteY3" fmla="*/ 6888480 h 6888480"/>
              <a:gd name="connsiteX4" fmla="*/ 0 w 7774396"/>
              <a:gd name="connsiteY4" fmla="*/ 0 h 6888480"/>
              <a:gd name="connsiteX0" fmla="*/ 0 w 7794716"/>
              <a:gd name="connsiteY0" fmla="*/ 0 h 6898640"/>
              <a:gd name="connsiteX1" fmla="*/ 402535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4929596 w 7794716"/>
              <a:gd name="connsiteY1" fmla="*/ 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  <a:gd name="connsiteX0" fmla="*/ 0 w 7794716"/>
              <a:gd name="connsiteY0" fmla="*/ 0 h 6898640"/>
              <a:gd name="connsiteX1" fmla="*/ 5640796 w 7794716"/>
              <a:gd name="connsiteY1" fmla="*/ 30480 h 6898640"/>
              <a:gd name="connsiteX2" fmla="*/ 7794716 w 7794716"/>
              <a:gd name="connsiteY2" fmla="*/ 6898640 h 6898640"/>
              <a:gd name="connsiteX3" fmla="*/ 10160 w 7794716"/>
              <a:gd name="connsiteY3" fmla="*/ 6888480 h 6898640"/>
              <a:gd name="connsiteX4" fmla="*/ 0 w 7794716"/>
              <a:gd name="connsiteY4" fmla="*/ 0 h 689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716" h="6898640">
                <a:moveTo>
                  <a:pt x="0" y="0"/>
                </a:moveTo>
                <a:lnTo>
                  <a:pt x="5640796" y="30480"/>
                </a:lnTo>
                <a:lnTo>
                  <a:pt x="7794716" y="6898640"/>
                </a:lnTo>
                <a:lnTo>
                  <a:pt x="10160" y="6888480"/>
                </a:lnTo>
                <a:cubicBezTo>
                  <a:pt x="6773" y="4592320"/>
                  <a:pt x="3387" y="229616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5"/>
          </p:nvPr>
        </p:nvSpPr>
        <p:spPr>
          <a:xfrm>
            <a:off x="7569200" y="1778000"/>
            <a:ext cx="4175760" cy="4429759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7569200" y="485726"/>
            <a:ext cx="4175760" cy="1170354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7039" y="1778000"/>
            <a:ext cx="5272722" cy="4429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9615" y="365126"/>
            <a:ext cx="6702865" cy="11995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69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5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61BF-027B-3393-2DE4-8D947E8A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601B6-2493-380C-D62E-BA50A049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617E8-B5BB-C233-6234-F59E6856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F358C-C562-DB89-5501-0CD3DDCC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0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E23D3-4F51-553F-E4F4-969F8DAD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C5BF9-9BC5-5C2F-7369-8FEB5754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8F77-2685-073C-2C40-D2AE4EA9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15F0-9BC2-6C41-2CC7-2DBAAF51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40466-B2D3-5E8B-BA4C-7CD2736FF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CD125-DC25-D998-127B-3E5B6096C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5DA94-15AC-DD73-BED2-5A7213A7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26C2F-9514-FAC5-87FB-1D41A48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06EC1-2384-5646-829C-260B849A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76D9-2956-F644-DB75-4B71C84E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38DDD4-AE95-9254-F098-3F01E075B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220AA-B73B-B674-1865-4FFBA8A38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06753-36C6-6674-C859-DA740B4D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A79E2-0ACE-FE2F-3FE7-85CFB658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5DDBF-6682-D79B-959C-4344777B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8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941CF-E57B-81F6-E45F-E53747AD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D8D2A-085B-50BF-E9BB-23113FE77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643B7-7CF7-9F39-6FBF-A0BC53311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C142D-5BAA-4459-B068-725378EE9DA7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F09B-4E4D-65CD-200F-18058C712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3C50-2163-546F-0C28-7DD57C0E9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CA1C6-DFBC-4DC8-8F0D-D83087D77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0800000">
            <a:off x="10972799" y="-6021"/>
            <a:ext cx="1231237" cy="123123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11309839" cy="971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615" y="1468315"/>
            <a:ext cx="11309839" cy="470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57" y="141271"/>
            <a:ext cx="434787" cy="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8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4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4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030464" y="3654800"/>
            <a:ext cx="8261282" cy="13482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>
                <a:solidFill>
                  <a:srgbClr val="7030A0"/>
                </a:solidFill>
                <a:latin typeface="Amasis MT Pro" panose="02040504050005020304" pitchFamily="18" charset="0"/>
              </a:rPr>
              <a:t>Sharifuzzaman Shakel, Nizam Sayeed, Hani E. </a:t>
            </a:r>
            <a:r>
              <a:rPr lang="en-US" sz="1600" dirty="0" err="1">
                <a:solidFill>
                  <a:srgbClr val="7030A0"/>
                </a:solidFill>
                <a:latin typeface="Amasis MT Pro" panose="02040504050005020304" pitchFamily="18" charset="0"/>
              </a:rPr>
              <a:t>Elsayed</a:t>
            </a:r>
            <a:r>
              <a:rPr lang="en-US" sz="1600" dirty="0">
                <a:solidFill>
                  <a:srgbClr val="7030A0"/>
                </a:solidFill>
                <a:latin typeface="Amasis MT Pro" panose="02040504050005020304" pitchFamily="18" charset="0"/>
              </a:rPr>
              <a:t>-Ali (Old Dominion University)</a:t>
            </a:r>
          </a:p>
          <a:p>
            <a:pPr marL="0" indent="0" algn="r">
              <a:buNone/>
            </a:pPr>
            <a:r>
              <a:rPr lang="en-US" sz="1600" dirty="0">
                <a:solidFill>
                  <a:srgbClr val="7030A0"/>
                </a:solidFill>
                <a:latin typeface="Amasis MT Pro" panose="02040504050005020304" pitchFamily="18" charset="0"/>
              </a:rPr>
              <a:t>Grigory V. </a:t>
            </a:r>
            <a:r>
              <a:rPr lang="en-US" sz="1600" dirty="0" err="1">
                <a:solidFill>
                  <a:srgbClr val="7030A0"/>
                </a:solidFill>
                <a:latin typeface="Amasis MT Pro" panose="02040504050005020304" pitchFamily="18" charset="0"/>
              </a:rPr>
              <a:t>Eremeev</a:t>
            </a:r>
            <a:r>
              <a:rPr lang="en-US" sz="1600" dirty="0">
                <a:solidFill>
                  <a:srgbClr val="7030A0"/>
                </a:solidFill>
                <a:latin typeface="Amasis MT Pro" panose="02040504050005020304" pitchFamily="18" charset="0"/>
              </a:rPr>
              <a:t> (Fermilab)</a:t>
            </a:r>
          </a:p>
          <a:p>
            <a:pPr marL="0" indent="0" algn="r">
              <a:buNone/>
            </a:pPr>
            <a:r>
              <a:rPr lang="en-US" sz="1600" dirty="0">
                <a:solidFill>
                  <a:srgbClr val="7030A0"/>
                </a:solidFill>
                <a:latin typeface="Amasis MT Pro" panose="02040504050005020304" pitchFamily="18" charset="0"/>
              </a:rPr>
              <a:t>Anne-Marie Valente-Feliciano, Uttar </a:t>
            </a:r>
            <a:r>
              <a:rPr lang="en-US" sz="1600" dirty="0" err="1">
                <a:solidFill>
                  <a:srgbClr val="7030A0"/>
                </a:solidFill>
                <a:latin typeface="Amasis MT Pro" panose="02040504050005020304" pitchFamily="18" charset="0"/>
              </a:rPr>
              <a:t>Pudasaini</a:t>
            </a:r>
            <a:r>
              <a:rPr lang="en-US" sz="1600" dirty="0">
                <a:solidFill>
                  <a:srgbClr val="7030A0"/>
                </a:solidFill>
                <a:latin typeface="Amasis MT Pro" panose="02040504050005020304" pitchFamily="18" charset="0"/>
              </a:rPr>
              <a:t> (</a:t>
            </a:r>
            <a:r>
              <a:rPr lang="en-US" sz="1600" dirty="0" err="1">
                <a:solidFill>
                  <a:srgbClr val="7030A0"/>
                </a:solidFill>
                <a:latin typeface="Amasis MT Pro" panose="02040504050005020304" pitchFamily="18" charset="0"/>
              </a:rPr>
              <a:t>JLab</a:t>
            </a:r>
            <a:r>
              <a:rPr lang="en-US" sz="1600" dirty="0">
                <a:solidFill>
                  <a:schemeClr val="tx1"/>
                </a:solidFill>
                <a:latin typeface="Amasis MT Pro" panose="02040504050005020304" pitchFamily="18" charset="0"/>
              </a:rPr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45664" y="930981"/>
            <a:ext cx="9382862" cy="13482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Nb</a:t>
            </a:r>
            <a:r>
              <a:rPr lang="en-US" sz="3200" b="1" baseline="-25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Sn coating of a 2.6 GHz Nb SRF cavity using a Cylindrical Magnetron Sputtering System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A1A7F2-58C8-1A03-C0EE-5CC4CC0E613F}"/>
              </a:ext>
            </a:extLst>
          </p:cNvPr>
          <p:cNvGrpSpPr/>
          <p:nvPr/>
        </p:nvGrpSpPr>
        <p:grpSpPr>
          <a:xfrm>
            <a:off x="1008630" y="5691295"/>
            <a:ext cx="10992231" cy="875042"/>
            <a:chOff x="63433" y="5689393"/>
            <a:chExt cx="7521340" cy="7898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1CA1F9-13B0-03B1-315D-BC021903068F}"/>
                </a:ext>
              </a:extLst>
            </p:cNvPr>
            <p:cNvGrpSpPr/>
            <p:nvPr/>
          </p:nvGrpSpPr>
          <p:grpSpPr>
            <a:xfrm>
              <a:off x="63433" y="5838635"/>
              <a:ext cx="7521340" cy="640627"/>
              <a:chOff x="63433" y="5838635"/>
              <a:chExt cx="7521340" cy="640627"/>
            </a:xfrm>
          </p:grpSpPr>
          <p:sp>
            <p:nvSpPr>
              <p:cNvPr id="9" name="Text Box 2">
                <a:extLst>
                  <a:ext uri="{FF2B5EF4-FFF2-40B4-BE49-F238E27FC236}">
                    <a16:creationId xmlns:a16="http://schemas.microsoft.com/office/drawing/2014/main" id="{AE18CE61-6943-7AD8-C4A5-0F96131D3E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471" y="5870691"/>
                <a:ext cx="1602770" cy="608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6000"/>
                  </a:lnSpc>
                </a:pPr>
                <a:r>
                  <a:rPr lang="en-US" sz="11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Frank Batten College of 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11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Engineering &amp; Technology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11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Old Dominion University</a:t>
                </a:r>
                <a:endParaRPr lang="en-US" sz="1100" dirty="0"/>
              </a:p>
            </p:txBody>
          </p:sp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4042C47D-5128-F271-F007-2C5409347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33" y="5849990"/>
                <a:ext cx="582038" cy="571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EE0D7300-7FE5-FF34-5C98-BD53E3046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0924" y="5838635"/>
                <a:ext cx="2063849" cy="615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DD820E-D143-6CC6-9B30-79DB617D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931" y="5689393"/>
              <a:ext cx="1541302" cy="7578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A24D5C-DC23-5F71-20B9-4D83294B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563" y="5896145"/>
              <a:ext cx="1498171" cy="425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4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6B4E7A-3E27-AD15-C16A-D39C4C0BAB05}"/>
              </a:ext>
            </a:extLst>
          </p:cNvPr>
          <p:cNvSpPr txBox="1"/>
          <p:nvPr/>
        </p:nvSpPr>
        <p:spPr>
          <a:xfrm>
            <a:off x="6339093" y="1999961"/>
            <a:ext cx="3270077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dirty="0"/>
              <a:t>DC power used : 8 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dirty="0"/>
              <a:t>Current: 22 — 23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B7018-D79D-913F-A56D-EA9A964693C0}"/>
              </a:ext>
            </a:extLst>
          </p:cNvPr>
          <p:cNvSpPr txBox="1"/>
          <p:nvPr/>
        </p:nvSpPr>
        <p:spPr>
          <a:xfrm>
            <a:off x="6034359" y="1063071"/>
            <a:ext cx="4039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Sn tube target is discharged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0.9’’ OD x 0.8’’ ID x 4.5’’, 99.99% pure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AE336-4AB0-FA01-0AAF-D4F145AB0BBB}"/>
              </a:ext>
            </a:extLst>
          </p:cNvPr>
          <p:cNvSpPr txBox="1"/>
          <p:nvPr/>
        </p:nvSpPr>
        <p:spPr>
          <a:xfrm>
            <a:off x="5675056" y="5037547"/>
            <a:ext cx="618478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~25 nm thick Sn deposited on equator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3C6B4-0FF4-E311-9A46-D3805A17D71F}"/>
              </a:ext>
            </a:extLst>
          </p:cNvPr>
          <p:cNvSpPr txBox="1"/>
          <p:nvPr/>
        </p:nvSpPr>
        <p:spPr>
          <a:xfrm>
            <a:off x="6142441" y="210541"/>
            <a:ext cx="403934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layer deposition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76EE6-4B05-0C10-B052-F0681375B6AE}"/>
              </a:ext>
            </a:extLst>
          </p:cNvPr>
          <p:cNvSpPr txBox="1"/>
          <p:nvPr/>
        </p:nvSpPr>
        <p:spPr>
          <a:xfrm>
            <a:off x="6096000" y="3214908"/>
            <a:ext cx="448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 target travels one time across cavity length. Moving speed 0.75 mm/s</a:t>
            </a:r>
          </a:p>
        </p:txBody>
      </p:sp>
      <p:pic>
        <p:nvPicPr>
          <p:cNvPr id="11" name="Picture 10" descr="A picture containing camera lens&#10;&#10;Description automatically generated">
            <a:extLst>
              <a:ext uri="{FF2B5EF4-FFF2-40B4-BE49-F238E27FC236}">
                <a16:creationId xmlns:a16="http://schemas.microsoft.com/office/drawing/2014/main" id="{8CDFB139-C465-9128-CF89-17E4BE950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7" y="107373"/>
            <a:ext cx="4483224" cy="5977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C6929E-8954-69CD-8B35-7BEFCC191D18}"/>
              </a:ext>
            </a:extLst>
          </p:cNvPr>
          <p:cNvSpPr txBox="1"/>
          <p:nvPr/>
        </p:nvSpPr>
        <p:spPr>
          <a:xfrm>
            <a:off x="943778" y="5099102"/>
            <a:ext cx="49527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deposition using bottom magnetron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pressure, 50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sccm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C36453-499A-93BF-B49C-B19E2190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9C780-1678-73B4-D2E9-34278CD2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A08F1-E62E-EC46-EEDB-3F6475E9EFDB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83901-06FD-1DA8-5649-112F41EF8C35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39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F30D823-F660-4702-447B-FBFD93EC3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762206"/>
              </p:ext>
            </p:extLst>
          </p:nvPr>
        </p:nvGraphicFramePr>
        <p:xfrm>
          <a:off x="4118834" y="1050510"/>
          <a:ext cx="735584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8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 beam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Bottom beam 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B1F72C-E9EA-BBFA-8F0A-491884328BEF}"/>
              </a:ext>
            </a:extLst>
          </p:cNvPr>
          <p:cNvSpPr txBox="1"/>
          <p:nvPr/>
        </p:nvSpPr>
        <p:spPr>
          <a:xfrm>
            <a:off x="6558727" y="4935657"/>
            <a:ext cx="247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Film Thickness</a:t>
            </a:r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D2B41C7C-C95B-1F3D-197C-54945F921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61896"/>
              </p:ext>
            </p:extLst>
          </p:nvPr>
        </p:nvGraphicFramePr>
        <p:xfrm>
          <a:off x="4417476" y="3865781"/>
          <a:ext cx="6735720" cy="101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5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4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 Beam tube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Equator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Bottom beam tube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84C936-84B8-8636-BFDA-FD4AE4813C64}"/>
              </a:ext>
            </a:extLst>
          </p:cNvPr>
          <p:cNvSpPr txBox="1"/>
          <p:nvPr/>
        </p:nvSpPr>
        <p:spPr>
          <a:xfrm>
            <a:off x="6001138" y="2627993"/>
            <a:ext cx="3591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and Sn each layer thickness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 layers of each)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35BD5-91DA-9228-B6A2-65D310A08AD5}"/>
              </a:ext>
            </a:extLst>
          </p:cNvPr>
          <p:cNvSpPr/>
          <p:nvPr/>
        </p:nvSpPr>
        <p:spPr>
          <a:xfrm>
            <a:off x="1318195" y="2910183"/>
            <a:ext cx="1352180" cy="42441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8454BB-0BF2-1F2C-6ECB-A5F4971C8904}"/>
              </a:ext>
            </a:extLst>
          </p:cNvPr>
          <p:cNvSpPr/>
          <p:nvPr/>
        </p:nvSpPr>
        <p:spPr>
          <a:xfrm>
            <a:off x="1318195" y="3334594"/>
            <a:ext cx="1352180" cy="325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637B2E-D195-03C6-E836-0529172CD719}"/>
              </a:ext>
            </a:extLst>
          </p:cNvPr>
          <p:cNvSpPr/>
          <p:nvPr/>
        </p:nvSpPr>
        <p:spPr>
          <a:xfrm>
            <a:off x="1318195" y="3659884"/>
            <a:ext cx="1352180" cy="6850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5886D7-EBC8-1F2C-3F65-4390D7C409FE}"/>
              </a:ext>
            </a:extLst>
          </p:cNvPr>
          <p:cNvSpPr/>
          <p:nvPr/>
        </p:nvSpPr>
        <p:spPr>
          <a:xfrm>
            <a:off x="1318195" y="4275087"/>
            <a:ext cx="1352180" cy="72679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F37EFB-03DB-A8D7-0D48-D0ABE5C7DFAB}"/>
              </a:ext>
            </a:extLst>
          </p:cNvPr>
          <p:cNvSpPr txBox="1"/>
          <p:nvPr/>
        </p:nvSpPr>
        <p:spPr>
          <a:xfrm>
            <a:off x="1437778" y="2936098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nm Nb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D621CE-E305-AC18-272A-CF78FA8235D5}"/>
              </a:ext>
            </a:extLst>
          </p:cNvPr>
          <p:cNvSpPr txBox="1"/>
          <p:nvPr/>
        </p:nvSpPr>
        <p:spPr>
          <a:xfrm>
            <a:off x="1389449" y="331918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nm Sn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258467-5F52-2411-11BB-E83653DBD71F}"/>
              </a:ext>
            </a:extLst>
          </p:cNvPr>
          <p:cNvSpPr txBox="1"/>
          <p:nvPr/>
        </p:nvSpPr>
        <p:spPr>
          <a:xfrm>
            <a:off x="1366079" y="3776939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nm Nb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CAD245-5AF1-34D5-7DD0-1AB7129AC15F}"/>
              </a:ext>
            </a:extLst>
          </p:cNvPr>
          <p:cNvSpPr txBox="1"/>
          <p:nvPr/>
        </p:nvSpPr>
        <p:spPr>
          <a:xfrm>
            <a:off x="1318195" y="4403950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substrate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68AF1E-EF06-C5E3-36FA-3CCD048750E9}"/>
              </a:ext>
            </a:extLst>
          </p:cNvPr>
          <p:cNvSpPr txBox="1"/>
          <p:nvPr/>
        </p:nvSpPr>
        <p:spPr>
          <a:xfrm>
            <a:off x="741286" y="303165"/>
            <a:ext cx="747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Nb</a:t>
            </a:r>
            <a:r>
              <a:rPr lang="en-US" b="1" baseline="-25000" dirty="0">
                <a:solidFill>
                  <a:srgbClr val="002060"/>
                </a:solidFill>
              </a:rPr>
              <a:t>3</a:t>
            </a:r>
            <a:r>
              <a:rPr lang="en-US" b="1" dirty="0">
                <a:solidFill>
                  <a:srgbClr val="002060"/>
                </a:solidFill>
              </a:rPr>
              <a:t>Sn fabrication by Multilayer Sequential Sputtering method 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B69FE2-E752-7678-C923-CA585EF5C254}"/>
              </a:ext>
            </a:extLst>
          </p:cNvPr>
          <p:cNvCxnSpPr/>
          <p:nvPr/>
        </p:nvCxnSpPr>
        <p:spPr>
          <a:xfrm flipV="1">
            <a:off x="621437" y="727174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4C8E522-C5DA-D144-585A-4852C907180B}"/>
              </a:ext>
            </a:extLst>
          </p:cNvPr>
          <p:cNvSpPr/>
          <p:nvPr/>
        </p:nvSpPr>
        <p:spPr>
          <a:xfrm>
            <a:off x="1318195" y="2164983"/>
            <a:ext cx="1352180" cy="42441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D452B-8E76-E593-D16C-4D842F387EE0}"/>
              </a:ext>
            </a:extLst>
          </p:cNvPr>
          <p:cNvSpPr/>
          <p:nvPr/>
        </p:nvSpPr>
        <p:spPr>
          <a:xfrm>
            <a:off x="1318195" y="2589394"/>
            <a:ext cx="1352180" cy="325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5AC11-4F4E-7E0E-D224-E05630767740}"/>
              </a:ext>
            </a:extLst>
          </p:cNvPr>
          <p:cNvSpPr txBox="1"/>
          <p:nvPr/>
        </p:nvSpPr>
        <p:spPr>
          <a:xfrm>
            <a:off x="1437778" y="2190898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nm Nb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A89C79-770D-B7DA-FB7E-108E9C670C35}"/>
              </a:ext>
            </a:extLst>
          </p:cNvPr>
          <p:cNvSpPr txBox="1"/>
          <p:nvPr/>
        </p:nvSpPr>
        <p:spPr>
          <a:xfrm>
            <a:off x="1389449" y="257398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nm Sn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4BC593-5C5B-E1FC-FC2A-9177E62FE495}"/>
              </a:ext>
            </a:extLst>
          </p:cNvPr>
          <p:cNvSpPr/>
          <p:nvPr/>
        </p:nvSpPr>
        <p:spPr>
          <a:xfrm>
            <a:off x="1318195" y="1430550"/>
            <a:ext cx="1352180" cy="42441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99936F-323D-0E7F-BD83-F3B6E2FCAFD2}"/>
              </a:ext>
            </a:extLst>
          </p:cNvPr>
          <p:cNvSpPr/>
          <p:nvPr/>
        </p:nvSpPr>
        <p:spPr>
          <a:xfrm>
            <a:off x="1318195" y="1854961"/>
            <a:ext cx="1352180" cy="325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92C46B-B577-DEF6-3655-B150017C9EAA}"/>
              </a:ext>
            </a:extLst>
          </p:cNvPr>
          <p:cNvSpPr txBox="1"/>
          <p:nvPr/>
        </p:nvSpPr>
        <p:spPr>
          <a:xfrm>
            <a:off x="1437778" y="1456465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nm Nb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EEA7D6-8956-2362-1625-0124FA65439B}"/>
              </a:ext>
            </a:extLst>
          </p:cNvPr>
          <p:cNvSpPr txBox="1"/>
          <p:nvPr/>
        </p:nvSpPr>
        <p:spPr>
          <a:xfrm>
            <a:off x="1389449" y="183955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nm Sn </a:t>
            </a:r>
          </a:p>
        </p:txBody>
      </p:sp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26A972A2-1B61-0167-D3ED-B881D9D8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11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B5B493-BDD3-043B-3162-7BD23BBD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7C19DB5-F790-D016-4B6D-FC156DBD9E57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30C7E1-66CB-3DA0-4F71-96B6B1B26AA4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02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165B1-45B2-52DD-9079-8FCB86FC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close up of a car logo&#10;&#10;Description automatically generated with low confidence">
            <a:extLst>
              <a:ext uri="{FF2B5EF4-FFF2-40B4-BE49-F238E27FC236}">
                <a16:creationId xmlns:a16="http://schemas.microsoft.com/office/drawing/2014/main" id="{6D91D260-40F1-EEFC-09BC-3EA026EC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04" y="3246160"/>
            <a:ext cx="4300654" cy="2418637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E40D4CB-DB45-D316-B8AC-B8D2D2DBC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44" y="1535015"/>
            <a:ext cx="2131236" cy="3787969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A103AC3-FD03-FF74-6F0F-1D7D444C65AC}"/>
              </a:ext>
            </a:extLst>
          </p:cNvPr>
          <p:cNvSpPr txBox="1">
            <a:spLocks/>
          </p:cNvSpPr>
          <p:nvPr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30AF6F-87F2-7506-8F1C-1944910AF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F0BCB3-29C1-BDDF-94FD-38454BC0191F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86BE0C-7405-2EFA-06E1-8439019562F9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65437F-E8C4-20FA-4023-F82B5BC61A6C}"/>
              </a:ext>
            </a:extLst>
          </p:cNvPr>
          <p:cNvSpPr txBox="1"/>
          <p:nvPr/>
        </p:nvSpPr>
        <p:spPr>
          <a:xfrm>
            <a:off x="5403541" y="2386265"/>
            <a:ext cx="586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emperature was ramped at 6</a:t>
            </a:r>
            <a:r>
              <a:rPr lang="en-US" sz="15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 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C/min to reach the annealing temperature from the room temperature. 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8556AE-334E-E288-E47B-38C3446808FD}"/>
              </a:ext>
            </a:extLst>
          </p:cNvPr>
          <p:cNvSpPr txBox="1"/>
          <p:nvPr/>
        </p:nvSpPr>
        <p:spPr>
          <a:xfrm>
            <a:off x="4850904" y="1599724"/>
            <a:ext cx="540083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Films are annealed at 950</a:t>
            </a:r>
            <a:r>
              <a:rPr lang="en-US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for 3 hours in separate furnace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8C6CD-54A3-0099-7098-1E8579099693}"/>
              </a:ext>
            </a:extLst>
          </p:cNvPr>
          <p:cNvSpPr txBox="1"/>
          <p:nvPr/>
        </p:nvSpPr>
        <p:spPr>
          <a:xfrm>
            <a:off x="608121" y="544528"/>
            <a:ext cx="747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Annealing of the Nb</a:t>
            </a:r>
            <a:r>
              <a:rPr lang="en-US" sz="2000" b="1" baseline="-25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Sn samples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696EC3-52EC-C470-83D9-16DE4006460C}"/>
              </a:ext>
            </a:extLst>
          </p:cNvPr>
          <p:cNvCxnSpPr/>
          <p:nvPr/>
        </p:nvCxnSpPr>
        <p:spPr>
          <a:xfrm flipV="1">
            <a:off x="488272" y="968537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49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98F4C2-E8B6-E28B-B4A4-CBD43970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8" y="795655"/>
            <a:ext cx="5576591" cy="4215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97BBF-47DA-B092-AF8C-579D201E4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947" y="778423"/>
            <a:ext cx="5576590" cy="4215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FF5A8-891F-2218-5DE4-1B0B3BF92ED9}"/>
              </a:ext>
            </a:extLst>
          </p:cNvPr>
          <p:cNvSpPr txBox="1"/>
          <p:nvPr/>
        </p:nvSpPr>
        <p:spPr>
          <a:xfrm>
            <a:off x="2493205" y="5480251"/>
            <a:ext cx="8212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single phase Nb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after annealing is confirmed comparing the X-ray diffraction patterns of the (a) as-deposited and (b) annealed films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7169C-3FDD-B076-1E60-6A8875DFA2CA}"/>
              </a:ext>
            </a:extLst>
          </p:cNvPr>
          <p:cNvSpPr txBox="1"/>
          <p:nvPr/>
        </p:nvSpPr>
        <p:spPr>
          <a:xfrm>
            <a:off x="1947590" y="4982744"/>
            <a:ext cx="2780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cs typeface="+mn-lt"/>
              </a:rPr>
              <a:t>(a) </a:t>
            </a:r>
            <a:r>
              <a:rPr lang="en-US" b="1" dirty="0">
                <a:cs typeface="+mn-lt"/>
                <a:sym typeface="+mn-ea"/>
              </a:rPr>
              <a:t>as-deposited films</a:t>
            </a:r>
            <a:r>
              <a:rPr lang="en-US" b="1" dirty="0">
                <a:cs typeface="+mn-lt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2C133-C7F1-FA21-E071-2CBD234FF0AE}"/>
              </a:ext>
            </a:extLst>
          </p:cNvPr>
          <p:cNvSpPr txBox="1"/>
          <p:nvPr/>
        </p:nvSpPr>
        <p:spPr>
          <a:xfrm>
            <a:off x="7630727" y="4967883"/>
            <a:ext cx="2283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cs typeface="+mn-lt"/>
              </a:rPr>
              <a:t>(b) </a:t>
            </a:r>
            <a:r>
              <a:rPr lang="en-US" b="1" dirty="0">
                <a:cs typeface="+mn-lt"/>
                <a:sym typeface="+mn-ea"/>
              </a:rPr>
              <a:t>annealed</a:t>
            </a:r>
            <a:r>
              <a:rPr lang="en-US" b="1" dirty="0">
                <a:cs typeface="+mn-lt"/>
              </a:rPr>
              <a:t> films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51277-932B-0BF8-8D77-5F09707E1AA8}"/>
              </a:ext>
            </a:extLst>
          </p:cNvPr>
          <p:cNvSpPr txBox="1"/>
          <p:nvPr/>
        </p:nvSpPr>
        <p:spPr>
          <a:xfrm>
            <a:off x="4018516" y="190756"/>
            <a:ext cx="3927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Characterization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172CA26-D033-8374-8864-EC9F48C5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D2C04-86EE-7887-63CA-785913E5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A76F6-8311-B4FE-D361-30AF4B1A8958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47C35E-8C7E-8018-08EF-52BD54FBF826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9C3C60-721F-98BE-9E3A-0DA4E5FA4973}"/>
              </a:ext>
            </a:extLst>
          </p:cNvPr>
          <p:cNvCxnSpPr>
            <a:cxnSpLocks/>
          </p:cNvCxnSpPr>
          <p:nvPr/>
        </p:nvCxnSpPr>
        <p:spPr>
          <a:xfrm>
            <a:off x="66440" y="778423"/>
            <a:ext cx="11683014" cy="0"/>
          </a:xfrm>
          <a:prstGeom prst="line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75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274CAFB-3873-8CC0-2C34-F73F9B5C0FCE}"/>
              </a:ext>
            </a:extLst>
          </p:cNvPr>
          <p:cNvSpPr txBox="1"/>
          <p:nvPr/>
        </p:nvSpPr>
        <p:spPr>
          <a:xfrm>
            <a:off x="2610279" y="334441"/>
            <a:ext cx="67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of Sn in the (a) as-deposited films (b) annealed films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11085F-B0F1-B786-3D18-180B0265F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259799"/>
              </p:ext>
            </p:extLst>
          </p:nvPr>
        </p:nvGraphicFramePr>
        <p:xfrm>
          <a:off x="3426668" y="794081"/>
          <a:ext cx="533866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61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Sn</a:t>
                      </a:r>
                    </a:p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(atm %)</a:t>
                      </a:r>
                    </a:p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As-deposited films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Sn</a:t>
                      </a:r>
                    </a:p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(atm %)</a:t>
                      </a:r>
                    </a:p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Annealed films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 beam tube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Equator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6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Bottom beam tube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ADD67B-8A23-2C50-29FD-963CDADDE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732013"/>
              </p:ext>
            </p:extLst>
          </p:nvPr>
        </p:nvGraphicFramePr>
        <p:xfrm>
          <a:off x="352004" y="2550951"/>
          <a:ext cx="4624529" cy="3538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50.Graph">
                  <p:embed/>
                </p:oleObj>
              </mc:Choice>
              <mc:Fallback>
                <p:oleObj name="Graph" r:id="rId2" imgW="3920760" imgH="300096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2CDCC16-0FB6-46C5-8595-13738B3A70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2004" y="2550951"/>
                        <a:ext cx="4624529" cy="3538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DD02AB7-6914-DECB-E30E-CEB5E796A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919" y="2921346"/>
            <a:ext cx="7117077" cy="1839824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F23D247-7368-BD2E-2E38-8C73BA50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637237"/>
              </p:ext>
            </p:extLst>
          </p:nvPr>
        </p:nvGraphicFramePr>
        <p:xfrm>
          <a:off x="7525512" y="4758413"/>
          <a:ext cx="3731373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791">
                  <a:extLst>
                    <a:ext uri="{9D8B030D-6E8A-4147-A177-3AD203B41FA5}">
                      <a16:colId xmlns:a16="http://schemas.microsoft.com/office/drawing/2014/main" val="17070461"/>
                    </a:ext>
                  </a:extLst>
                </a:gridCol>
                <a:gridCol w="1243791">
                  <a:extLst>
                    <a:ext uri="{9D8B030D-6E8A-4147-A177-3AD203B41FA5}">
                      <a16:colId xmlns:a16="http://schemas.microsoft.com/office/drawing/2014/main" val="43347654"/>
                    </a:ext>
                  </a:extLst>
                </a:gridCol>
                <a:gridCol w="1243791">
                  <a:extLst>
                    <a:ext uri="{9D8B030D-6E8A-4147-A177-3AD203B41FA5}">
                      <a16:colId xmlns:a16="http://schemas.microsoft.com/office/drawing/2014/main" val="1502815392"/>
                    </a:ext>
                  </a:extLst>
                </a:gridCol>
              </a:tblGrid>
              <a:tr h="42856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roughness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as-deposited (nm)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roughness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annealed (nm)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02859"/>
                  </a:ext>
                </a:extLst>
              </a:tr>
              <a:tr h="197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Top beam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5849"/>
                  </a:ext>
                </a:extLst>
              </a:tr>
              <a:tr h="197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Equator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05836"/>
                  </a:ext>
                </a:extLst>
              </a:tr>
              <a:tr h="1978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Bottom beam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297694"/>
                  </a:ext>
                </a:extLst>
              </a:tr>
            </a:tbl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B03D9E5-EFB9-4329-DB13-E896747D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775F9-B150-B039-CE49-88D0DBA8A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421F3A-2959-7274-F399-7F96FBD0E7AD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A5020B-3205-2179-76F5-CB8EE24AD54E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70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3F82F6-B989-A8A2-67FB-4D2B8777B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97" y="946605"/>
            <a:ext cx="5520385" cy="448674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9CC4F85-69A2-674B-4C05-4D657D91E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27283"/>
              </p:ext>
            </p:extLst>
          </p:nvPr>
        </p:nvGraphicFramePr>
        <p:xfrm>
          <a:off x="7353879" y="2978716"/>
          <a:ext cx="3927227" cy="1707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743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position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400" b="1" kern="120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(K)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l-GR" sz="140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40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400" b="1" kern="1200" baseline="-250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400" b="1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(K)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RRR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 beam tube</a:t>
                      </a:r>
                      <a:endParaRPr lang="en-US" sz="1400" b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17.61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Equator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17.76</a:t>
                      </a:r>
                      <a:endParaRPr lang="en-US" sz="1400" b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3.00*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86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Bottom beam tube</a:t>
                      </a:r>
                      <a:endParaRPr lang="en-US" sz="1400" b="1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17.73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5.01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3548117-5F33-A22D-0800-232BAC4D52F0}"/>
              </a:ext>
            </a:extLst>
          </p:cNvPr>
          <p:cNvSpPr txBox="1"/>
          <p:nvPr/>
        </p:nvSpPr>
        <p:spPr>
          <a:xfrm>
            <a:off x="1757451" y="5433353"/>
            <a:ext cx="512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critical temperature (T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Nb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sapphire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69B1718-5D21-6603-4842-502D40CE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3C6DA-5E93-4B8F-DDD2-E65E060DE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301F8-A19C-7CD5-7263-FF8206458EC6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880192-9241-7659-41FD-61F6BC3EBAAC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12BB5-3C25-162C-5A8E-2AD8F06CE213}"/>
              </a:ext>
            </a:extLst>
          </p:cNvPr>
          <p:cNvSpPr txBox="1"/>
          <p:nvPr/>
        </p:nvSpPr>
        <p:spPr>
          <a:xfrm>
            <a:off x="584285" y="290366"/>
            <a:ext cx="747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Superconducting Properties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4B317A-0D7F-7BCF-F0E8-2EF4D62469D4}"/>
              </a:ext>
            </a:extLst>
          </p:cNvPr>
          <p:cNvCxnSpPr/>
          <p:nvPr/>
        </p:nvCxnSpPr>
        <p:spPr>
          <a:xfrm flipV="1">
            <a:off x="351247" y="767907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29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3737EA1-AA4C-D452-733C-4479D60B3C1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095E25-ADB2-A479-B869-7EF9277CC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727" y="1890590"/>
            <a:ext cx="4102427" cy="307682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3F89B7-4670-80D3-0BA9-2C605DB6F711}"/>
              </a:ext>
            </a:extLst>
          </p:cNvPr>
          <p:cNvCxnSpPr>
            <a:cxnSpLocks/>
          </p:cNvCxnSpPr>
          <p:nvPr/>
        </p:nvCxnSpPr>
        <p:spPr>
          <a:xfrm>
            <a:off x="775231" y="3351914"/>
            <a:ext cx="770967" cy="2169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93CA8A8-3552-8D51-F6E2-3F64F5A4FBF2}"/>
              </a:ext>
            </a:extLst>
          </p:cNvPr>
          <p:cNvSpPr txBox="1"/>
          <p:nvPr/>
        </p:nvSpPr>
        <p:spPr>
          <a:xfrm>
            <a:off x="154967" y="3028749"/>
            <a:ext cx="83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cavity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E13D1B-E799-24E5-78F4-6280048FB055}"/>
              </a:ext>
            </a:extLst>
          </p:cNvPr>
          <p:cNvCxnSpPr>
            <a:cxnSpLocks/>
          </p:cNvCxnSpPr>
          <p:nvPr/>
        </p:nvCxnSpPr>
        <p:spPr>
          <a:xfrm flipH="1" flipV="1">
            <a:off x="1929323" y="4377040"/>
            <a:ext cx="191229" cy="361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0ABDDE-3460-B710-0D8A-BFE562EDC6E6}"/>
              </a:ext>
            </a:extLst>
          </p:cNvPr>
          <p:cNvSpPr txBox="1"/>
          <p:nvPr/>
        </p:nvSpPr>
        <p:spPr>
          <a:xfrm>
            <a:off x="1829948" y="4738077"/>
            <a:ext cx="83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line </a:t>
            </a:r>
          </a:p>
        </p:txBody>
      </p:sp>
      <p:pic>
        <p:nvPicPr>
          <p:cNvPr id="22" name="Picture 21" descr="A close-up of a faucet&#10;&#10;Description automatically generated with medium confidence">
            <a:extLst>
              <a:ext uri="{FF2B5EF4-FFF2-40B4-BE49-F238E27FC236}">
                <a16:creationId xmlns:a16="http://schemas.microsoft.com/office/drawing/2014/main" id="{D65D0653-C5B3-266F-20D7-8BBD05059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80" y="1377786"/>
            <a:ext cx="3076556" cy="41024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6D8042-A4D8-38CA-E16E-C500D0162F0D}"/>
              </a:ext>
            </a:extLst>
          </p:cNvPr>
          <p:cNvSpPr txBox="1"/>
          <p:nvPr/>
        </p:nvSpPr>
        <p:spPr>
          <a:xfrm>
            <a:off x="3468495" y="4596658"/>
            <a:ext cx="251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coating with multilayers of Nb and Sn  </a:t>
            </a:r>
          </a:p>
        </p:txBody>
      </p:sp>
      <p:pic>
        <p:nvPicPr>
          <p:cNvPr id="7" name="Picture 6" descr="A close up of a camera lens&#10;&#10;Description automatically generated">
            <a:extLst>
              <a:ext uri="{FF2B5EF4-FFF2-40B4-BE49-F238E27FC236}">
                <a16:creationId xmlns:a16="http://schemas.microsoft.com/office/drawing/2014/main" id="{7C8ED8F3-9A23-C6E8-6350-2EF700EDB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2851" y="1552779"/>
            <a:ext cx="5423744" cy="4067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FE4B5-DABE-F8D9-8497-280B4CDE0BA5}"/>
              </a:ext>
            </a:extLst>
          </p:cNvPr>
          <p:cNvSpPr txBox="1"/>
          <p:nvPr/>
        </p:nvSpPr>
        <p:spPr>
          <a:xfrm>
            <a:off x="10528369" y="3249507"/>
            <a:ext cx="165086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deposition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color gradient 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pilling-off film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patchy regions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48913089-A391-49C6-0CCC-A7DA1002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16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A8FEDD-FCBB-5D0E-AF7F-B38A308B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978D4BF-D6E6-44E9-0A7F-F57354DC30E6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B96BCF-C5D6-9B78-1DBE-B7EE9D9DF2DD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F2ED37-E792-20A5-AC0C-68FAC2708EA5}"/>
              </a:ext>
            </a:extLst>
          </p:cNvPr>
          <p:cNvSpPr txBox="1"/>
          <p:nvPr/>
        </p:nvSpPr>
        <p:spPr>
          <a:xfrm>
            <a:off x="497739" y="207791"/>
            <a:ext cx="747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Cavity Coating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E4BAC3-2355-8D27-9A34-743B5DBC45F1}"/>
              </a:ext>
            </a:extLst>
          </p:cNvPr>
          <p:cNvCxnSpPr/>
          <p:nvPr/>
        </p:nvCxnSpPr>
        <p:spPr>
          <a:xfrm flipV="1">
            <a:off x="120438" y="667809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29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34E5C4D-042E-04FC-9AD0-1334E03FE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" y="1079551"/>
            <a:ext cx="4755303" cy="3640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E6910D-F190-2A80-DC66-AAEAE4DE0CF8}"/>
              </a:ext>
            </a:extLst>
          </p:cNvPr>
          <p:cNvSpPr txBox="1"/>
          <p:nvPr/>
        </p:nvSpPr>
        <p:spPr>
          <a:xfrm>
            <a:off x="657329" y="4747808"/>
            <a:ext cx="3423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profile of furnace used for annealing of the coated cavity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(950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for 3 hours)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39831-811F-E67B-83CE-1AB4CF16A77D}"/>
              </a:ext>
            </a:extLst>
          </p:cNvPr>
          <p:cNvSpPr txBox="1"/>
          <p:nvPr/>
        </p:nvSpPr>
        <p:spPr>
          <a:xfrm>
            <a:off x="6010041" y="5495524"/>
            <a:ext cx="436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Coated cavity annealed and performance test done in </a:t>
            </a:r>
            <a:r>
              <a:rPr lang="en-US" sz="1600" dirty="0" err="1">
                <a:solidFill>
                  <a:schemeClr val="tx2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FermiLab</a:t>
            </a:r>
            <a:endParaRPr lang="en-US" sz="1600" dirty="0">
              <a:solidFill>
                <a:schemeClr val="tx2"/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AB39B28-9178-EE23-D9A3-0B5D948C7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84" y="1079551"/>
            <a:ext cx="3423819" cy="3671217"/>
          </a:xfrm>
          <a:prstGeom prst="rect">
            <a:avLst/>
          </a:prstGeom>
        </p:spPr>
      </p:pic>
      <p:pic>
        <p:nvPicPr>
          <p:cNvPr id="13" name="Picture 1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095E0CF8-56C2-D742-96F7-6395E486C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770" y="1079551"/>
            <a:ext cx="3216684" cy="3664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79CED-B48B-D29D-014E-E6DC69E0190E}"/>
              </a:ext>
            </a:extLst>
          </p:cNvPr>
          <p:cNvSpPr txBox="1"/>
          <p:nvPr/>
        </p:nvSpPr>
        <p:spPr>
          <a:xfrm>
            <a:off x="6398942" y="4840881"/>
            <a:ext cx="3423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annealing cavity pictures 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F70495EE-33B3-7DE7-9405-75F18120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1E73D3-4BF3-9020-538D-A84ED9292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8096FC-CCD3-11C7-F23C-E353AADD9C4A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4A7744-ED80-3063-68D4-0DC4F27893B6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03EA7D-2549-41D5-AB96-9EB534E12A46}"/>
              </a:ext>
            </a:extLst>
          </p:cNvPr>
          <p:cNvSpPr txBox="1"/>
          <p:nvPr/>
        </p:nvSpPr>
        <p:spPr>
          <a:xfrm>
            <a:off x="497739" y="207791"/>
            <a:ext cx="747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Annealing of coated cavity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FC17DD-93AD-A412-C13F-D946E2429AEC}"/>
              </a:ext>
            </a:extLst>
          </p:cNvPr>
          <p:cNvCxnSpPr/>
          <p:nvPr/>
        </p:nvCxnSpPr>
        <p:spPr>
          <a:xfrm flipV="1">
            <a:off x="120438" y="667809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72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ECFBF62-1867-879A-ED08-FF23D2528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32" y="530358"/>
            <a:ext cx="5575486" cy="426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0B38B-2103-7E59-D51A-A12E68E5143A}"/>
              </a:ext>
            </a:extLst>
          </p:cNvPr>
          <p:cNvSpPr txBox="1"/>
          <p:nvPr/>
        </p:nvSpPr>
        <p:spPr>
          <a:xfrm>
            <a:off x="6191803" y="4742799"/>
            <a:ext cx="485599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of 3.2 x 10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MV/m at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4.4 K  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1.1 x 10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MV/m at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2.0 K </a:t>
            </a:r>
          </a:p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CAAA28-88C3-7CAF-46C8-36196B73405B}"/>
              </a:ext>
            </a:extLst>
          </p:cNvPr>
          <p:cNvCxnSpPr>
            <a:cxnSpLocks/>
          </p:cNvCxnSpPr>
          <p:nvPr/>
        </p:nvCxnSpPr>
        <p:spPr>
          <a:xfrm>
            <a:off x="10181993" y="1263153"/>
            <a:ext cx="307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6D124D7-DADF-C753-FB03-9151750F45BD}"/>
              </a:ext>
            </a:extLst>
          </p:cNvPr>
          <p:cNvSpPr/>
          <p:nvPr/>
        </p:nvSpPr>
        <p:spPr>
          <a:xfrm>
            <a:off x="10335892" y="1083421"/>
            <a:ext cx="160136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en-US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7 x 10</a:t>
            </a:r>
            <a:r>
              <a:rPr lang="en-US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2.0 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3BD9F8-EF86-60D6-992B-AFAEC31C4274}"/>
              </a:ext>
            </a:extLst>
          </p:cNvPr>
          <p:cNvCxnSpPr>
            <a:cxnSpLocks/>
          </p:cNvCxnSpPr>
          <p:nvPr/>
        </p:nvCxnSpPr>
        <p:spPr>
          <a:xfrm>
            <a:off x="10181994" y="4081487"/>
            <a:ext cx="307798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2D26D7-36E3-D455-F31C-221F8CE619FE}"/>
              </a:ext>
            </a:extLst>
          </p:cNvPr>
          <p:cNvSpPr/>
          <p:nvPr/>
        </p:nvSpPr>
        <p:spPr>
          <a:xfrm>
            <a:off x="10335892" y="3892752"/>
            <a:ext cx="160136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en-US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 x 10</a:t>
            </a:r>
            <a:r>
              <a:rPr lang="en-US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4.0 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018C68-28DC-281E-079A-CED88F73250C}"/>
              </a:ext>
            </a:extLst>
          </p:cNvPr>
          <p:cNvSpPr txBox="1"/>
          <p:nvPr/>
        </p:nvSpPr>
        <p:spPr>
          <a:xfrm>
            <a:off x="983990" y="5220701"/>
            <a:ext cx="3296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test set up for cryogenic RF testing of the cavity in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test stand</a:t>
            </a:r>
          </a:p>
        </p:txBody>
      </p:sp>
      <p:pic>
        <p:nvPicPr>
          <p:cNvPr id="25" name="Picture 24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DEC2325-8C1F-D35B-D057-D32390A0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" y="1500794"/>
            <a:ext cx="4761360" cy="3571019"/>
          </a:xfrm>
          <a:prstGeom prst="rect">
            <a:avLst/>
          </a:prstGeom>
        </p:spPr>
      </p:pic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180D3337-CAE9-021E-36DE-B9699180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18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E64935-9379-DF3B-96E3-8C3E8BB1E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0BCFDA-E235-4F2F-1B48-DBDED54093CD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59211E-3ACD-B38A-45F8-BC5F4DF739D7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38010C-5D37-D128-A624-319FE69B4C98}"/>
              </a:ext>
            </a:extLst>
          </p:cNvPr>
          <p:cNvSpPr txBox="1"/>
          <p:nvPr/>
        </p:nvSpPr>
        <p:spPr>
          <a:xfrm>
            <a:off x="497739" y="207791"/>
            <a:ext cx="747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Nb</a:t>
            </a:r>
            <a:r>
              <a:rPr lang="en-US" sz="2000" b="1" baseline="-25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Sn coated cavity performance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205D1A-F8C2-2C5C-46DD-0F3863C44723}"/>
              </a:ext>
            </a:extLst>
          </p:cNvPr>
          <p:cNvCxnSpPr/>
          <p:nvPr/>
        </p:nvCxnSpPr>
        <p:spPr>
          <a:xfrm flipV="1">
            <a:off x="120438" y="667809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6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0374474-CED5-FFBE-81FF-29CE09EF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4" y="625658"/>
            <a:ext cx="5921406" cy="4533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C785-4729-D28F-9244-B28DD4F46DBB}"/>
              </a:ext>
            </a:extLst>
          </p:cNvPr>
          <p:cNvSpPr txBox="1"/>
          <p:nvPr/>
        </p:nvSpPr>
        <p:spPr>
          <a:xfrm>
            <a:off x="5994967" y="5487151"/>
            <a:ext cx="3623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temperature of Nb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layer is observed at ~ 17.9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3A550-976C-B5F2-6272-77187D628366}"/>
              </a:ext>
            </a:extLst>
          </p:cNvPr>
          <p:cNvSpPr txBox="1"/>
          <p:nvPr/>
        </p:nvSpPr>
        <p:spPr>
          <a:xfrm>
            <a:off x="1800282" y="4958718"/>
            <a:ext cx="4098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Loaded Quality Factor (Q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vs Temperature (T)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7CA7EB4E-657A-5A38-DD76-68B517C52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86" y="738654"/>
            <a:ext cx="5406173" cy="4138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A77CA-B088-6259-5082-59BC9D3C061B}"/>
              </a:ext>
            </a:extLst>
          </p:cNvPr>
          <p:cNvSpPr txBox="1"/>
          <p:nvPr/>
        </p:nvSpPr>
        <p:spPr>
          <a:xfrm>
            <a:off x="7913491" y="4679500"/>
            <a:ext cx="2789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shift vs Temperature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7F8C16F-A636-E854-28F9-05F2C696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07AC77-31E2-CF85-79BE-1ACF19547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5E6E02-82C2-E5E9-C88B-04CC04A77710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B2A847-450C-883B-EE8E-C7891EA39F8C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D4CC3E-7845-5AA7-F159-61281583FD06}"/>
              </a:ext>
            </a:extLst>
          </p:cNvPr>
          <p:cNvSpPr txBox="1"/>
          <p:nvPr/>
        </p:nvSpPr>
        <p:spPr>
          <a:xfrm>
            <a:off x="497739" y="207791"/>
            <a:ext cx="747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Nb</a:t>
            </a:r>
            <a:r>
              <a:rPr lang="en-US" sz="2000" b="1" baseline="-25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Sn coated cavity performance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28FD39-12AB-F8A1-1D21-9B6A765E5E90}"/>
              </a:ext>
            </a:extLst>
          </p:cNvPr>
          <p:cNvCxnSpPr/>
          <p:nvPr/>
        </p:nvCxnSpPr>
        <p:spPr>
          <a:xfrm flipV="1">
            <a:off x="120438" y="667809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426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21746" y="634616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7D0B0-7E7B-4879-A888-F5F2D3156A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188713-01D4-261E-C101-AA530B4273B6}"/>
              </a:ext>
            </a:extLst>
          </p:cNvPr>
          <p:cNvGrpSpPr/>
          <p:nvPr/>
        </p:nvGrpSpPr>
        <p:grpSpPr>
          <a:xfrm>
            <a:off x="1176059" y="6097715"/>
            <a:ext cx="9644573" cy="613573"/>
            <a:chOff x="196488" y="5827925"/>
            <a:chExt cx="7089121" cy="6502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C2214B0-FA4F-BE54-25D4-C2641E64F9B5}"/>
                </a:ext>
              </a:extLst>
            </p:cNvPr>
            <p:cNvGrpSpPr/>
            <p:nvPr/>
          </p:nvGrpSpPr>
          <p:grpSpPr>
            <a:xfrm>
              <a:off x="196488" y="5894654"/>
              <a:ext cx="7089121" cy="583485"/>
              <a:chOff x="196488" y="5894654"/>
              <a:chExt cx="7089121" cy="583485"/>
            </a:xfrm>
          </p:grpSpPr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75115679-0004-46F3-DABD-ACAF31D86A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798" y="5940606"/>
                <a:ext cx="1542695" cy="527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6000"/>
                  </a:lnSpc>
                </a:pPr>
                <a:r>
                  <a:rPr lang="en-US" sz="11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Frank Batten College of 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11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Engineering &amp; Technology</a:t>
                </a:r>
              </a:p>
              <a:p>
                <a:pPr eaLnBrk="1" hangingPunct="1">
                  <a:lnSpc>
                    <a:spcPct val="96000"/>
                  </a:lnSpc>
                </a:pPr>
                <a:r>
                  <a:rPr lang="en-US" sz="1100" b="1" dirty="0">
                    <a:solidFill>
                      <a:srgbClr val="002B5F"/>
                    </a:solidFill>
                    <a:latin typeface="Lucida Bright" panose="02040602050505020304" pitchFamily="18" charset="0"/>
                  </a:rPr>
                  <a:t>Old Dominion University</a:t>
                </a:r>
                <a:endParaRPr lang="en-US" sz="1100" dirty="0"/>
              </a:p>
            </p:txBody>
          </p:sp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1F18038B-F737-66EF-730A-836AA91F24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488" y="5894654"/>
                <a:ext cx="582038" cy="575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910AC9A8-3FD2-4B60-49B0-56B59DCD86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8393" y="5918119"/>
                <a:ext cx="1877216" cy="560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BD5309-DBF8-65DD-5E5C-544AEEDA7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726" y="5827925"/>
              <a:ext cx="1424862" cy="6406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0C0875-F535-2D42-D87F-466E07BC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539" y="5980216"/>
              <a:ext cx="1437267" cy="393001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8798A1-17B6-F78E-587A-7DCE589BFCFB}"/>
              </a:ext>
            </a:extLst>
          </p:cNvPr>
          <p:cNvCxnSpPr>
            <a:cxnSpLocks/>
          </p:cNvCxnSpPr>
          <p:nvPr/>
        </p:nvCxnSpPr>
        <p:spPr>
          <a:xfrm>
            <a:off x="308163" y="6134481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770F699-6195-17FB-A94C-E0E87F7B93A8}"/>
              </a:ext>
            </a:extLst>
          </p:cNvPr>
          <p:cNvSpPr txBox="1">
            <a:spLocks/>
          </p:cNvSpPr>
          <p:nvPr/>
        </p:nvSpPr>
        <p:spPr>
          <a:xfrm>
            <a:off x="1401865" y="1862044"/>
            <a:ext cx="9884806" cy="3952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Design, Commissioning and Initial operation of Cylindrical Magnetron Sputtering System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Optimizing conditions for Nb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fabrication using Multilayer Sequential Sputtering Method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Properties Nb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films developed on flat Nb and Sapphire substrates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coating inside of a 2.6 GHz Nb SRF cavity : Analyzing coated cavity performance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Optimizing cavity coating conditions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BABA11-E84A-AD16-DDFB-80C3CF313E4A}"/>
              </a:ext>
            </a:extLst>
          </p:cNvPr>
          <p:cNvSpPr/>
          <p:nvPr/>
        </p:nvSpPr>
        <p:spPr>
          <a:xfrm>
            <a:off x="0" y="609098"/>
            <a:ext cx="12200878" cy="60674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0859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2170D0-8183-5459-9151-5B7422CA84EE}"/>
              </a:ext>
            </a:extLst>
          </p:cNvPr>
          <p:cNvSpPr txBox="1"/>
          <p:nvPr/>
        </p:nvSpPr>
        <p:spPr>
          <a:xfrm>
            <a:off x="4579397" y="1971616"/>
            <a:ext cx="577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Replicating the similar plasma geometry/density, magnetron current value to that of actual 2.6 GHz SRF cavity.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B0E43-2DF2-B8B1-E8C1-60822D8F9642}"/>
              </a:ext>
            </a:extLst>
          </p:cNvPr>
          <p:cNvSpPr txBox="1"/>
          <p:nvPr/>
        </p:nvSpPr>
        <p:spPr>
          <a:xfrm>
            <a:off x="6065059" y="3013501"/>
            <a:ext cx="4250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accurate film thickness and film surface analysis will be possible compared to deposition in flat samples.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88F0C-41E4-8300-4208-8BE1B0039A9B}"/>
              </a:ext>
            </a:extLst>
          </p:cNvPr>
          <p:cNvSpPr txBox="1"/>
          <p:nvPr/>
        </p:nvSpPr>
        <p:spPr>
          <a:xfrm>
            <a:off x="6002915" y="4197113"/>
            <a:ext cx="461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in progress for uniform thick Nb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deposition across the entire length of the cavity using multilayer sequential sputtering method</a:t>
            </a:r>
          </a:p>
        </p:txBody>
      </p:sp>
      <p:pic>
        <p:nvPicPr>
          <p:cNvPr id="4" name="Picture 3" descr="A picture containing indoor, metal, engine, steel&#10;&#10;Description automatically generated">
            <a:extLst>
              <a:ext uri="{FF2B5EF4-FFF2-40B4-BE49-F238E27FC236}">
                <a16:creationId xmlns:a16="http://schemas.microsoft.com/office/drawing/2014/main" id="{378C3443-3A78-154C-3286-575E48B59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0" y="860816"/>
            <a:ext cx="3088221" cy="5348097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AB507C6-5AB1-D779-4072-9BC81E70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B5A4A-4C68-0423-87AA-F406C781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124CB4-01D4-EAD2-9347-0D9EBFE7490E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AA1BA8-F648-B995-CE21-C0DB2D262775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1130F3-4D9A-C62E-9C84-534922AC60C8}"/>
              </a:ext>
            </a:extLst>
          </p:cNvPr>
          <p:cNvSpPr txBox="1"/>
          <p:nvPr/>
        </p:nvSpPr>
        <p:spPr>
          <a:xfrm>
            <a:off x="373450" y="235139"/>
            <a:ext cx="755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Optimizing the cavity coating conditions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A64E5D-7F6A-6DA2-1EFB-892E8BDE9D20}"/>
              </a:ext>
            </a:extLst>
          </p:cNvPr>
          <p:cNvCxnSpPr/>
          <p:nvPr/>
        </p:nvCxnSpPr>
        <p:spPr>
          <a:xfrm flipV="1">
            <a:off x="309087" y="676995"/>
            <a:ext cx="7936637" cy="38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7CE1704-A646-9B1F-EEBC-2EA69C4725E5}"/>
              </a:ext>
            </a:extLst>
          </p:cNvPr>
          <p:cNvSpPr txBox="1"/>
          <p:nvPr/>
        </p:nvSpPr>
        <p:spPr>
          <a:xfrm>
            <a:off x="4579397" y="1348515"/>
            <a:ext cx="610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Installing </a:t>
            </a:r>
            <a:r>
              <a:rPr lang="en-US" sz="1800" dirty="0">
                <a:solidFill>
                  <a:srgbClr val="C00000"/>
                </a:solidFill>
              </a:rPr>
              <a:t>a mock-up cavity</a:t>
            </a:r>
          </a:p>
        </p:txBody>
      </p:sp>
    </p:spTree>
    <p:extLst>
      <p:ext uri="{BB962C8B-B14F-4D97-AF65-F5344CB8AC3E}">
        <p14:creationId xmlns:p14="http://schemas.microsoft.com/office/powerpoint/2010/main" val="196776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D560D-3E95-AEE7-EA61-B393FF50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86" y="3346503"/>
            <a:ext cx="2848423" cy="2449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317AF-A70D-7180-75FA-E91722316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86" y="495313"/>
            <a:ext cx="5040063" cy="2408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1EB1EC-09E1-4E76-4A73-4EF32024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625" y="3346503"/>
            <a:ext cx="3285005" cy="2449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5B27F-FFE4-155F-7F4C-E97E3EF559EA}"/>
              </a:ext>
            </a:extLst>
          </p:cNvPr>
          <p:cNvSpPr txBox="1"/>
          <p:nvPr/>
        </p:nvSpPr>
        <p:spPr>
          <a:xfrm>
            <a:off x="430765" y="2896791"/>
            <a:ext cx="524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profile of magnetrons discharging without cavity installed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EB082-7A9D-739E-4F0C-350DAE8BF6F8}"/>
              </a:ext>
            </a:extLst>
          </p:cNvPr>
          <p:cNvSpPr txBox="1"/>
          <p:nvPr/>
        </p:nvSpPr>
        <p:spPr>
          <a:xfrm>
            <a:off x="6249864" y="1176833"/>
            <a:ext cx="5335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Discharging without cavity, magnetron current for Nb and Sn deposition are steady across the deposition range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Discharging inside cavity, magnetron current fluctuates due to the changes in pressure while the magnetron’s moving inside the cavity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of gas inlet into the cavity needs to be reconsidered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B0A4F3-3D6E-9DE4-B825-B2B61349A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348" y="3364127"/>
            <a:ext cx="2066925" cy="291465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857A92-041E-53A1-34B5-D08DE25AB363}"/>
              </a:ext>
            </a:extLst>
          </p:cNvPr>
          <p:cNvCxnSpPr>
            <a:cxnSpLocks/>
          </p:cNvCxnSpPr>
          <p:nvPr/>
        </p:nvCxnSpPr>
        <p:spPr>
          <a:xfrm flipV="1">
            <a:off x="8834033" y="4184468"/>
            <a:ext cx="0" cy="1123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5D2493-C540-B08E-677E-1D800326A478}"/>
              </a:ext>
            </a:extLst>
          </p:cNvPr>
          <p:cNvSpPr txBox="1"/>
          <p:nvPr/>
        </p:nvSpPr>
        <p:spPr>
          <a:xfrm>
            <a:off x="8452059" y="5307561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Pressure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gradient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96C553-31FE-C01E-C99B-439DA901C8E6}"/>
              </a:ext>
            </a:extLst>
          </p:cNvPr>
          <p:cNvSpPr txBox="1"/>
          <p:nvPr/>
        </p:nvSpPr>
        <p:spPr>
          <a:xfrm>
            <a:off x="622689" y="5820638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discharge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cavity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7DEFED-0F13-3256-5D95-ECFC0A2E7307}"/>
              </a:ext>
            </a:extLst>
          </p:cNvPr>
          <p:cNvSpPr txBox="1"/>
          <p:nvPr/>
        </p:nvSpPr>
        <p:spPr>
          <a:xfrm>
            <a:off x="1722453" y="5820638"/>
            <a:ext cx="120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~6% fluctuation in current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CE705A-9DF3-E3A1-3A80-56FC4C483C11}"/>
              </a:ext>
            </a:extLst>
          </p:cNvPr>
          <p:cNvSpPr txBox="1"/>
          <p:nvPr/>
        </p:nvSpPr>
        <p:spPr>
          <a:xfrm>
            <a:off x="4385164" y="5820638"/>
            <a:ext cx="10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discharge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cavity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753CD6-E3CF-084D-9D16-C3DAD8973C29}"/>
              </a:ext>
            </a:extLst>
          </p:cNvPr>
          <p:cNvSpPr txBox="1"/>
          <p:nvPr/>
        </p:nvSpPr>
        <p:spPr>
          <a:xfrm>
            <a:off x="5484927" y="5820638"/>
            <a:ext cx="128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~15% fluctuation in current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C10FA-680D-43F4-7F4C-6825F16A319A}"/>
              </a:ext>
            </a:extLst>
          </p:cNvPr>
          <p:cNvSpPr txBox="1"/>
          <p:nvPr/>
        </p:nvSpPr>
        <p:spPr>
          <a:xfrm>
            <a:off x="6016843" y="736867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Pressure/Current changes due to cavity</a:t>
            </a: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6872A58-D31C-CC91-C36F-44BD7468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21</a:t>
            </a:fld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A6DFD8C-E34B-1550-04C7-583F14E3F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F126C38-F3A2-4719-569C-15AE908E847C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F2A6A3-9D99-0055-37A0-509AFC328125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0AFB5CA-0AF8-5A7C-61E2-ACD98167E81B}"/>
              </a:ext>
            </a:extLst>
          </p:cNvPr>
          <p:cNvSpPr txBox="1"/>
          <p:nvPr/>
        </p:nvSpPr>
        <p:spPr>
          <a:xfrm>
            <a:off x="5503127" y="93757"/>
            <a:ext cx="462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2060"/>
                </a:solidFill>
              </a:rPr>
              <a:t>Challenges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DBDE43-B45E-331A-BEE7-E9A6666F3707}"/>
              </a:ext>
            </a:extLst>
          </p:cNvPr>
          <p:cNvCxnSpPr>
            <a:cxnSpLocks/>
          </p:cNvCxnSpPr>
          <p:nvPr/>
        </p:nvCxnSpPr>
        <p:spPr>
          <a:xfrm>
            <a:off x="6016843" y="565748"/>
            <a:ext cx="53593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0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5056C3-65D3-68F7-126E-38BB93F58F06}"/>
              </a:ext>
            </a:extLst>
          </p:cNvPr>
          <p:cNvSpPr txBox="1"/>
          <p:nvPr/>
        </p:nvSpPr>
        <p:spPr>
          <a:xfrm>
            <a:off x="1038049" y="1365753"/>
            <a:ext cx="891772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and commissioned a cylindrical magnetron sputtering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multilayer sequential sputtering to coat Nb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into 2.6 GHz Nb SRF cavity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T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17.61 – 17.76 </a:t>
            </a: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obtained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cryogenic RF testing the quality factor (Q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of 3.2x10</a:t>
            </a:r>
            <a:r>
              <a:rPr lang="en-US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 MV/m at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4.4 K and Q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1.1x10</a:t>
            </a:r>
            <a:r>
              <a:rPr lang="en-US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 MV/m at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4.4 K.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temperature of Nb</a:t>
            </a:r>
            <a:r>
              <a:rPr lang="en-US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layer is measured at about 17.9 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multilayer sequential sputtering method.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16071A6-4923-6394-B3DD-ACEDEE1B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22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717FB-D805-08E9-E2C7-A34D5D8F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A248DB-9BF1-DEDC-05B3-B32C6FDC17AE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725601-6EA7-F999-98BD-24B360316889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BBFED85-5391-DA0E-AF9A-B5B8C903F09B}"/>
              </a:ext>
            </a:extLst>
          </p:cNvPr>
          <p:cNvSpPr txBox="1"/>
          <p:nvPr/>
        </p:nvSpPr>
        <p:spPr>
          <a:xfrm>
            <a:off x="2628400" y="731975"/>
            <a:ext cx="4621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Summary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C2B488-D57B-F2EE-A69A-B374E506F9D7}"/>
              </a:ext>
            </a:extLst>
          </p:cNvPr>
          <p:cNvCxnSpPr>
            <a:cxnSpLocks/>
          </p:cNvCxnSpPr>
          <p:nvPr/>
        </p:nvCxnSpPr>
        <p:spPr>
          <a:xfrm flipV="1">
            <a:off x="1136546" y="1189021"/>
            <a:ext cx="8599946" cy="162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113990F-C194-CE87-2045-690F8424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642766-6AE5-CEA9-B382-BF39C06F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768F4C-9821-023A-B580-6CF6DC46FC8A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BF7F3F-5997-1B38-3BBF-CE027C87628B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81ED09-754B-47C6-5407-6C76043A8575}"/>
              </a:ext>
            </a:extLst>
          </p:cNvPr>
          <p:cNvSpPr txBox="1"/>
          <p:nvPr/>
        </p:nvSpPr>
        <p:spPr>
          <a:xfrm>
            <a:off x="736849" y="1437686"/>
            <a:ext cx="8131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Optimizing multilayer coating conditions using mock-up cavity – resolving pressure/current gradient, uniform coating covering entire length of the cavity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performance improvement using multilayer sequential sputtering of Nb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Optimizing plasma formation and deposition conditions for Co-sputtering of Nb and Sn Cavity coating by Co-sputtering technique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7F34E2-786B-CD61-CCA7-21CFF4887C07}"/>
              </a:ext>
            </a:extLst>
          </p:cNvPr>
          <p:cNvSpPr txBox="1">
            <a:spLocks/>
          </p:cNvSpPr>
          <p:nvPr/>
        </p:nvSpPr>
        <p:spPr>
          <a:xfrm>
            <a:off x="4572688" y="4515024"/>
            <a:ext cx="2421970" cy="483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1E29E-EFE2-6E60-8986-3C016A12CBFB}"/>
              </a:ext>
            </a:extLst>
          </p:cNvPr>
          <p:cNvSpPr/>
          <p:nvPr/>
        </p:nvSpPr>
        <p:spPr>
          <a:xfrm>
            <a:off x="735595" y="4892210"/>
            <a:ext cx="11126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This work support was provided by the U.S. Department of Energy, Office of High Energy Physics, Contact No. DE-SC0022284.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9A8C84-1878-9332-3BEA-7EBB193F3649}"/>
              </a:ext>
            </a:extLst>
          </p:cNvPr>
          <p:cNvSpPr txBox="1"/>
          <p:nvPr/>
        </p:nvSpPr>
        <p:spPr>
          <a:xfrm>
            <a:off x="1161895" y="602763"/>
            <a:ext cx="4621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Future Plans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488967-FF0F-8B5D-593D-8BB75EC31510}"/>
              </a:ext>
            </a:extLst>
          </p:cNvPr>
          <p:cNvCxnSpPr>
            <a:cxnSpLocks/>
          </p:cNvCxnSpPr>
          <p:nvPr/>
        </p:nvCxnSpPr>
        <p:spPr>
          <a:xfrm flipV="1">
            <a:off x="861339" y="1152622"/>
            <a:ext cx="7501426" cy="81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46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0506-F6CF-3F08-D0F9-891E6073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9" y="2806485"/>
            <a:ext cx="11309839" cy="9713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95247-B189-66F1-17EC-E6F6EC74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70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5EAAA-9BE7-D7A5-2C07-A29392D2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97024D-CC13-C963-BA4F-63B853B9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16" y="861750"/>
            <a:ext cx="3296833" cy="5383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077748-9DD5-9260-39A9-06733DF2AAF4}"/>
              </a:ext>
            </a:extLst>
          </p:cNvPr>
          <p:cNvSpPr txBox="1"/>
          <p:nvPr/>
        </p:nvSpPr>
        <p:spPr>
          <a:xfrm>
            <a:off x="323996" y="5712769"/>
            <a:ext cx="341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sketch of Cylindrical Magnetron Sputtering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33457-0DA9-BA54-40E5-E59D88A87FFF}"/>
              </a:ext>
            </a:extLst>
          </p:cNvPr>
          <p:cNvSpPr txBox="1"/>
          <p:nvPr/>
        </p:nvSpPr>
        <p:spPr>
          <a:xfrm>
            <a:off x="323996" y="1187211"/>
            <a:ext cx="2184218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Magnetron movement controller shaft</a:t>
            </a:r>
            <a:endParaRPr lang="en-GB" sz="1300" kern="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 valve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Vacuum chamber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Cylindrical magnets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flow controller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magnetron</a:t>
            </a:r>
            <a:endParaRPr lang="en-GB" sz="1300" kern="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8’’ </a:t>
            </a:r>
            <a:r>
              <a:rPr lang="en-GB" sz="13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ConFlat</a:t>
            </a: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(CF) port 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Tube target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Chamber door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2.6 GHz Nb SRF cavity</a:t>
            </a:r>
          </a:p>
          <a:p>
            <a:pPr marL="342900" marR="0" indent="-342900">
              <a:spcBef>
                <a:spcPts val="300"/>
              </a:spcBef>
              <a:spcAft>
                <a:spcPts val="600"/>
              </a:spcAft>
              <a:buAutoNum type="arabicParenBoth"/>
            </a:pPr>
            <a:r>
              <a:rPr lang="en-GB" sz="1300" kern="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3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Bottom magnetron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7BFE4-8429-7313-771F-250B20C4C796}"/>
              </a:ext>
            </a:extLst>
          </p:cNvPr>
          <p:cNvSpPr txBox="1"/>
          <p:nvPr/>
        </p:nvSpPr>
        <p:spPr>
          <a:xfrm>
            <a:off x="323996" y="164429"/>
            <a:ext cx="1053339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Cylindrical Magnetron Sputtering System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95301C-1861-F1FD-72EC-8398E10C5045}"/>
              </a:ext>
            </a:extLst>
          </p:cNvPr>
          <p:cNvCxnSpPr>
            <a:cxnSpLocks/>
          </p:cNvCxnSpPr>
          <p:nvPr/>
        </p:nvCxnSpPr>
        <p:spPr>
          <a:xfrm>
            <a:off x="26503" y="692976"/>
            <a:ext cx="11514339" cy="0"/>
          </a:xfrm>
          <a:prstGeom prst="line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8D04BAB-7CDC-9E6B-534D-1895BB30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0FFF8C-397B-1A8B-5D1A-47A89C51FB43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DAEC39-2A57-26B4-D742-16B1163F4353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95E1E96-44E4-16A9-365B-17BA1E39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673" y="975041"/>
            <a:ext cx="6303316" cy="48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automaton&#10;&#10;Description automatically generated">
            <a:extLst>
              <a:ext uri="{FF2B5EF4-FFF2-40B4-BE49-F238E27FC236}">
                <a16:creationId xmlns:a16="http://schemas.microsoft.com/office/drawing/2014/main" id="{967A3B60-D9EA-5DAE-BBB6-4BC035D57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5524" y="1010961"/>
            <a:ext cx="5756079" cy="431705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CC9820-2933-65C9-5DB9-5BACF3F14225}"/>
              </a:ext>
            </a:extLst>
          </p:cNvPr>
          <p:cNvCxnSpPr>
            <a:cxnSpLocks/>
          </p:cNvCxnSpPr>
          <p:nvPr/>
        </p:nvCxnSpPr>
        <p:spPr>
          <a:xfrm flipH="1" flipV="1">
            <a:off x="7815309" y="3544266"/>
            <a:ext cx="1412097" cy="410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8C101AD-1691-BC55-67F7-38C778964DC8}"/>
              </a:ext>
            </a:extLst>
          </p:cNvPr>
          <p:cNvSpPr txBox="1"/>
          <p:nvPr/>
        </p:nvSpPr>
        <p:spPr>
          <a:xfrm>
            <a:off x="9117733" y="3750817"/>
            <a:ext cx="15688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Turbo pump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8C55FA-025D-9E30-7C40-BAB908FBFFDC}"/>
              </a:ext>
            </a:extLst>
          </p:cNvPr>
          <p:cNvCxnSpPr>
            <a:cxnSpLocks/>
          </p:cNvCxnSpPr>
          <p:nvPr/>
        </p:nvCxnSpPr>
        <p:spPr>
          <a:xfrm flipH="1">
            <a:off x="7058122" y="2070764"/>
            <a:ext cx="2447252" cy="745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725E93B-BEE2-A7B8-697E-799868355506}"/>
              </a:ext>
            </a:extLst>
          </p:cNvPr>
          <p:cNvSpPr txBox="1"/>
          <p:nvPr/>
        </p:nvSpPr>
        <p:spPr>
          <a:xfrm>
            <a:off x="9486821" y="1847428"/>
            <a:ext cx="17465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 controller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992AD8-5B45-12A4-D9B8-4256E46F173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764459" y="2476881"/>
            <a:ext cx="1753971" cy="561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502E17-645B-6A6C-D62C-55BEE8E7F4FA}"/>
              </a:ext>
            </a:extLst>
          </p:cNvPr>
          <p:cNvSpPr txBox="1"/>
          <p:nvPr/>
        </p:nvSpPr>
        <p:spPr>
          <a:xfrm>
            <a:off x="9518430" y="2299909"/>
            <a:ext cx="26076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controller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BFBA34-FC81-5795-749D-14E30CF67BCB}"/>
              </a:ext>
            </a:extLst>
          </p:cNvPr>
          <p:cNvCxnSpPr>
            <a:cxnSpLocks/>
          </p:cNvCxnSpPr>
          <p:nvPr/>
        </p:nvCxnSpPr>
        <p:spPr>
          <a:xfrm flipH="1">
            <a:off x="8178073" y="2923721"/>
            <a:ext cx="986295" cy="3045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1B3FB73-E6CF-FC64-0E39-D8BA696CE3A7}"/>
              </a:ext>
            </a:extLst>
          </p:cNvPr>
          <p:cNvSpPr txBox="1"/>
          <p:nvPr/>
        </p:nvSpPr>
        <p:spPr>
          <a:xfrm>
            <a:off x="9130133" y="2713864"/>
            <a:ext cx="19951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flow controller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E0A99B-0BB9-3320-5D99-FE768BF0A6CE}"/>
              </a:ext>
            </a:extLst>
          </p:cNvPr>
          <p:cNvCxnSpPr>
            <a:cxnSpLocks/>
          </p:cNvCxnSpPr>
          <p:nvPr/>
        </p:nvCxnSpPr>
        <p:spPr>
          <a:xfrm flipH="1" flipV="1">
            <a:off x="8293222" y="3899795"/>
            <a:ext cx="934184" cy="2807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04D80C2-1DAD-3B4E-DAE1-94BD93BB637A}"/>
              </a:ext>
            </a:extLst>
          </p:cNvPr>
          <p:cNvSpPr txBox="1"/>
          <p:nvPr/>
        </p:nvSpPr>
        <p:spPr>
          <a:xfrm>
            <a:off x="9130133" y="4020594"/>
            <a:ext cx="15688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Abadi" panose="020B0604020104020204" pitchFamily="34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 valve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061E4-EFFC-0C68-5D88-C917DA846EDE}"/>
              </a:ext>
            </a:extLst>
          </p:cNvPr>
          <p:cNvCxnSpPr>
            <a:cxnSpLocks/>
          </p:cNvCxnSpPr>
          <p:nvPr/>
        </p:nvCxnSpPr>
        <p:spPr>
          <a:xfrm flipH="1" flipV="1">
            <a:off x="7764459" y="3959490"/>
            <a:ext cx="1449489" cy="442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67176F-C39A-4AC0-23CF-CC4D9D7BBC1D}"/>
              </a:ext>
            </a:extLst>
          </p:cNvPr>
          <p:cNvSpPr txBox="1"/>
          <p:nvPr/>
        </p:nvSpPr>
        <p:spPr>
          <a:xfrm>
            <a:off x="9117733" y="4251997"/>
            <a:ext cx="1743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latin typeface="Abadi" panose="020B0604020104020204" pitchFamily="34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gauge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2E33C-8F2F-A6EA-7D23-F04796D86E7C}"/>
              </a:ext>
            </a:extLst>
          </p:cNvPr>
          <p:cNvSpPr txBox="1"/>
          <p:nvPr/>
        </p:nvSpPr>
        <p:spPr>
          <a:xfrm>
            <a:off x="298904" y="2152674"/>
            <a:ext cx="3986717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 flow rate: 0.9 L/min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travel distance by each magnetron: ~280 mm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magnetron travel speed: 1.3 mm/s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pressure: 4 x 10</a:t>
            </a:r>
            <a:r>
              <a:rPr lang="en-US" sz="1700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Torr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deposition pressure: 3-10 </a:t>
            </a:r>
            <a:r>
              <a:rPr lang="en-US" sz="1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endParaRPr lang="en-US" sz="17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flow: 50 SCCM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DC power in: 1 kW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C3A761-7AED-1460-374F-6259E16A1F75}"/>
              </a:ext>
            </a:extLst>
          </p:cNvPr>
          <p:cNvSpPr txBox="1"/>
          <p:nvPr/>
        </p:nvSpPr>
        <p:spPr>
          <a:xfrm>
            <a:off x="304840" y="806909"/>
            <a:ext cx="3647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 of Cylindrical Magnetron Sputtering System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7CF1F4-A1A6-B4B6-1C3D-EB22C66E3C71}"/>
              </a:ext>
            </a:extLst>
          </p:cNvPr>
          <p:cNvCxnSpPr>
            <a:cxnSpLocks/>
          </p:cNvCxnSpPr>
          <p:nvPr/>
        </p:nvCxnSpPr>
        <p:spPr>
          <a:xfrm>
            <a:off x="154213" y="1594025"/>
            <a:ext cx="3798194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1EB3125C-075B-323A-ED3A-4C3196049C26}"/>
              </a:ext>
            </a:extLst>
          </p:cNvPr>
          <p:cNvSpPr txBox="1">
            <a:spLocks/>
          </p:cNvSpPr>
          <p:nvPr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40B9FF5-688B-02BC-A549-E8B5D1F16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CE2D171-992D-B95D-B6D4-1CB7B597C188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2988B7-4EEB-DE3C-D340-D306FC4A82A3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95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5EAAA-9BE7-D7A5-2C07-A29392D2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8011D-338F-540A-C9C9-8496F8B3FFFD}"/>
              </a:ext>
            </a:extLst>
          </p:cNvPr>
          <p:cNvGrpSpPr/>
          <p:nvPr/>
        </p:nvGrpSpPr>
        <p:grpSpPr>
          <a:xfrm>
            <a:off x="7770814" y="329536"/>
            <a:ext cx="3751580" cy="5366648"/>
            <a:chOff x="559394" y="484926"/>
            <a:chExt cx="4931678" cy="56291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946BFD-B442-CF69-D202-5C80C57906FC}"/>
                </a:ext>
              </a:extLst>
            </p:cNvPr>
            <p:cNvGrpSpPr/>
            <p:nvPr/>
          </p:nvGrpSpPr>
          <p:grpSpPr>
            <a:xfrm>
              <a:off x="559394" y="484926"/>
              <a:ext cx="4931678" cy="5629188"/>
              <a:chOff x="5933709" y="933284"/>
              <a:chExt cx="3413316" cy="45000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755064F-D60A-654D-1CF3-8DF36AEF1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222" t="5070" r="26114" b="6780"/>
              <a:stretch>
                <a:fillRect/>
              </a:stretch>
            </p:blipFill>
            <p:spPr>
              <a:xfrm>
                <a:off x="7650554" y="933284"/>
                <a:ext cx="1696471" cy="450005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BDCBCD3-8915-826E-448F-6B13AD80B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696" r="13952" b="3700"/>
              <a:stretch>
                <a:fillRect/>
              </a:stretch>
            </p:blipFill>
            <p:spPr>
              <a:xfrm>
                <a:off x="5933709" y="972259"/>
                <a:ext cx="1530220" cy="4425403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443CE4-545D-5763-539E-9F3E0AB2E573}"/>
                  </a:ext>
                </a:extLst>
              </p:cNvPr>
              <p:cNvSpPr/>
              <p:nvPr/>
            </p:nvSpPr>
            <p:spPr>
              <a:xfrm>
                <a:off x="8775480" y="4076471"/>
                <a:ext cx="78687" cy="111967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C4F996-09B5-B68E-4BB0-98500DF4AA0F}"/>
                  </a:ext>
                </a:extLst>
              </p:cNvPr>
              <p:cNvSpPr/>
              <p:nvPr/>
            </p:nvSpPr>
            <p:spPr>
              <a:xfrm>
                <a:off x="8165723" y="4066046"/>
                <a:ext cx="78687" cy="111967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9C02E5-A2D7-D3A7-D268-F6010BFC17EB}"/>
                  </a:ext>
                </a:extLst>
              </p:cNvPr>
              <p:cNvSpPr/>
              <p:nvPr/>
            </p:nvSpPr>
            <p:spPr>
              <a:xfrm>
                <a:off x="6399141" y="4025522"/>
                <a:ext cx="568608" cy="1113316"/>
              </a:xfrm>
              <a:prstGeom prst="rect">
                <a:avLst/>
              </a:prstGeom>
              <a:gradFill flip="none" rotWithShape="1">
                <a:gsLst>
                  <a:gs pos="37000">
                    <a:schemeClr val="bg1">
                      <a:lumMod val="75000"/>
                    </a:scheme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0127ED8-5904-D506-673F-F103F53DDA35}"/>
                  </a:ext>
                </a:extLst>
              </p:cNvPr>
              <p:cNvCxnSpPr/>
              <p:nvPr/>
            </p:nvCxnSpPr>
            <p:spPr>
              <a:xfrm flipV="1">
                <a:off x="7725523" y="4589072"/>
                <a:ext cx="597772" cy="282792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0599356-F494-680B-A99B-2296125DDA52}"/>
                </a:ext>
              </a:extLst>
            </p:cNvPr>
            <p:cNvCxnSpPr/>
            <p:nvPr/>
          </p:nvCxnSpPr>
          <p:spPr>
            <a:xfrm>
              <a:off x="3158021" y="4094004"/>
              <a:ext cx="809516" cy="408878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B1F8F20-536C-316E-6A46-9B2DF2867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873" y="4321038"/>
            <a:ext cx="1484474" cy="2006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4715E8-DB0B-EC86-FBB1-85C960E93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9" y="949548"/>
            <a:ext cx="7336547" cy="34797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DE188-8F5D-A685-1F06-0648E117420F}"/>
              </a:ext>
            </a:extLst>
          </p:cNvPr>
          <p:cNvSpPr txBox="1"/>
          <p:nvPr/>
        </p:nvSpPr>
        <p:spPr>
          <a:xfrm>
            <a:off x="9118517" y="3434031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F6071-6015-3177-34E8-9FBD44A8C140}"/>
              </a:ext>
            </a:extLst>
          </p:cNvPr>
          <p:cNvSpPr txBox="1"/>
          <p:nvPr/>
        </p:nvSpPr>
        <p:spPr>
          <a:xfrm>
            <a:off x="9139956" y="4931824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64106-F525-5112-5BB2-3F8D5729310F}"/>
              </a:ext>
            </a:extLst>
          </p:cNvPr>
          <p:cNvSpPr txBox="1"/>
          <p:nvPr/>
        </p:nvSpPr>
        <p:spPr>
          <a:xfrm>
            <a:off x="5943779" y="5707732"/>
            <a:ext cx="185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Neodymium magnets</a:t>
            </a:r>
          </a:p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(N55 grade)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5400AA-20C1-A436-602A-6692063CC5DE}"/>
              </a:ext>
            </a:extLst>
          </p:cNvPr>
          <p:cNvSpPr txBox="1"/>
          <p:nvPr/>
        </p:nvSpPr>
        <p:spPr>
          <a:xfrm>
            <a:off x="533120" y="4321038"/>
            <a:ext cx="3398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distribution vs Distance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0FC568-0262-8852-A2AF-270B0C9D51D5}"/>
              </a:ext>
            </a:extLst>
          </p:cNvPr>
          <p:cNvSpPr txBox="1"/>
          <p:nvPr/>
        </p:nvSpPr>
        <p:spPr>
          <a:xfrm>
            <a:off x="8512000" y="5696184"/>
            <a:ext cx="229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Cylindrical magnetron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BAB310-1EC2-61AD-D361-2BDF6D15EC18}"/>
              </a:ext>
            </a:extLst>
          </p:cNvPr>
          <p:cNvSpPr txBox="1"/>
          <p:nvPr/>
        </p:nvSpPr>
        <p:spPr>
          <a:xfrm>
            <a:off x="1188816" y="983863"/>
            <a:ext cx="158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magnetron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6817B5-4545-F821-ECC4-83175C061976}"/>
              </a:ext>
            </a:extLst>
          </p:cNvPr>
          <p:cNvSpPr txBox="1"/>
          <p:nvPr/>
        </p:nvSpPr>
        <p:spPr>
          <a:xfrm>
            <a:off x="4844803" y="983863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magnetron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35A8B7B-2879-6B71-D403-C5F4A68386E1}"/>
              </a:ext>
            </a:extLst>
          </p:cNvPr>
          <p:cNvSpPr txBox="1">
            <a:spLocks/>
          </p:cNvSpPr>
          <p:nvPr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1CB55-A7E4-C0AA-0A85-E14DB2295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EFF46-69DB-E3AA-FCB0-6DF49748CFEC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DA505-A970-F8ED-C510-82CDA11B4789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BB790-EC06-04AA-22CE-38BFF5E3F924}"/>
              </a:ext>
            </a:extLst>
          </p:cNvPr>
          <p:cNvSpPr txBox="1"/>
          <p:nvPr/>
        </p:nvSpPr>
        <p:spPr>
          <a:xfrm>
            <a:off x="609641" y="227894"/>
            <a:ext cx="63994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Distribution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730BA-A3D3-6936-EEC2-0E579F60B85E}"/>
              </a:ext>
            </a:extLst>
          </p:cNvPr>
          <p:cNvCxnSpPr>
            <a:cxnSpLocks/>
          </p:cNvCxnSpPr>
          <p:nvPr/>
        </p:nvCxnSpPr>
        <p:spPr>
          <a:xfrm>
            <a:off x="280164" y="715185"/>
            <a:ext cx="6663695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972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5EAAA-9BE7-D7A5-2C07-A29392D2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6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329B8B-7177-7908-BC4B-7388A8D61EFF}"/>
              </a:ext>
            </a:extLst>
          </p:cNvPr>
          <p:cNvCxnSpPr>
            <a:cxnSpLocks/>
          </p:cNvCxnSpPr>
          <p:nvPr/>
        </p:nvCxnSpPr>
        <p:spPr>
          <a:xfrm>
            <a:off x="4054173" y="1944911"/>
            <a:ext cx="782562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A5B22B-3D00-9CC4-8D41-376637A54903}"/>
              </a:ext>
            </a:extLst>
          </p:cNvPr>
          <p:cNvCxnSpPr>
            <a:cxnSpLocks/>
          </p:cNvCxnSpPr>
          <p:nvPr/>
        </p:nvCxnSpPr>
        <p:spPr>
          <a:xfrm>
            <a:off x="4160707" y="3123622"/>
            <a:ext cx="57197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973356-D9DA-FB70-96B2-E5E659BC6E90}"/>
              </a:ext>
            </a:extLst>
          </p:cNvPr>
          <p:cNvCxnSpPr>
            <a:cxnSpLocks/>
          </p:cNvCxnSpPr>
          <p:nvPr/>
        </p:nvCxnSpPr>
        <p:spPr>
          <a:xfrm>
            <a:off x="3734577" y="5666135"/>
            <a:ext cx="164663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indoor, metal, silver&#10;&#10;Description automatically generated">
            <a:extLst>
              <a:ext uri="{FF2B5EF4-FFF2-40B4-BE49-F238E27FC236}">
                <a16:creationId xmlns:a16="http://schemas.microsoft.com/office/drawing/2014/main" id="{E3270902-DDBF-0DFB-2D46-494D96D24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961" y="758432"/>
            <a:ext cx="5565792" cy="417434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2B7CE8-0C9A-7F24-9050-D5DD8E665706}"/>
              </a:ext>
            </a:extLst>
          </p:cNvPr>
          <p:cNvCxnSpPr>
            <a:cxnSpLocks/>
          </p:cNvCxnSpPr>
          <p:nvPr/>
        </p:nvCxnSpPr>
        <p:spPr>
          <a:xfrm flipH="1">
            <a:off x="7809277" y="2328776"/>
            <a:ext cx="2485982" cy="455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7D712A-4E66-5A4E-0F15-6139E72320A6}"/>
              </a:ext>
            </a:extLst>
          </p:cNvPr>
          <p:cNvCxnSpPr>
            <a:cxnSpLocks/>
          </p:cNvCxnSpPr>
          <p:nvPr/>
        </p:nvCxnSpPr>
        <p:spPr>
          <a:xfrm flipH="1">
            <a:off x="7804138" y="3626197"/>
            <a:ext cx="249112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75EDBA-B450-F151-85A3-D92BEA48FFFD}"/>
              </a:ext>
            </a:extLst>
          </p:cNvPr>
          <p:cNvCxnSpPr>
            <a:cxnSpLocks/>
          </p:cNvCxnSpPr>
          <p:nvPr/>
        </p:nvCxnSpPr>
        <p:spPr>
          <a:xfrm flipH="1">
            <a:off x="8116964" y="2946123"/>
            <a:ext cx="2151580" cy="342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28C55FE-F145-1EE9-BE74-20980F1F69C0}"/>
              </a:ext>
            </a:extLst>
          </p:cNvPr>
          <p:cNvSpPr txBox="1"/>
          <p:nvPr/>
        </p:nvSpPr>
        <p:spPr>
          <a:xfrm>
            <a:off x="10295259" y="2005610"/>
            <a:ext cx="161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beam tube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6754D1-CB9F-726D-6CCB-740C5966FA2D}"/>
              </a:ext>
            </a:extLst>
          </p:cNvPr>
          <p:cNvSpPr txBox="1"/>
          <p:nvPr/>
        </p:nvSpPr>
        <p:spPr>
          <a:xfrm>
            <a:off x="10268544" y="3367313"/>
            <a:ext cx="192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beam tube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00329F-F6A7-EB8C-BEA6-4A942BE1B951}"/>
              </a:ext>
            </a:extLst>
          </p:cNvPr>
          <p:cNvSpPr txBox="1"/>
          <p:nvPr/>
        </p:nvSpPr>
        <p:spPr>
          <a:xfrm>
            <a:off x="10295259" y="2749303"/>
            <a:ext cx="92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49D4D1-561F-99CD-C1C1-9CC51CD1E439}"/>
              </a:ext>
            </a:extLst>
          </p:cNvPr>
          <p:cNvSpPr txBox="1"/>
          <p:nvPr/>
        </p:nvSpPr>
        <p:spPr>
          <a:xfrm>
            <a:off x="4750112" y="1453715"/>
            <a:ext cx="96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tube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CA4848-DB6C-3EBA-D831-DB1F0C628CA9}"/>
              </a:ext>
            </a:extLst>
          </p:cNvPr>
          <p:cNvSpPr txBox="1"/>
          <p:nvPr/>
        </p:nvSpPr>
        <p:spPr>
          <a:xfrm>
            <a:off x="4798642" y="3099951"/>
            <a:ext cx="87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tube 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07F274-6558-7A33-3385-D2C653E9427A}"/>
              </a:ext>
            </a:extLst>
          </p:cNvPr>
          <p:cNvCxnSpPr>
            <a:cxnSpLocks/>
          </p:cNvCxnSpPr>
          <p:nvPr/>
        </p:nvCxnSpPr>
        <p:spPr>
          <a:xfrm>
            <a:off x="5154833" y="1465920"/>
            <a:ext cx="21574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FAE44F-D838-ABAC-9698-70FBD03F5DED}"/>
              </a:ext>
            </a:extLst>
          </p:cNvPr>
          <p:cNvCxnSpPr>
            <a:cxnSpLocks/>
          </p:cNvCxnSpPr>
          <p:nvPr/>
        </p:nvCxnSpPr>
        <p:spPr>
          <a:xfrm>
            <a:off x="5165279" y="3118635"/>
            <a:ext cx="21574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96B69095-BA14-ABF5-FB9C-6B80C25F2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55" y="1130801"/>
            <a:ext cx="5140226" cy="385516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3C620CC-964B-3459-B491-42D2A99046CF}"/>
              </a:ext>
            </a:extLst>
          </p:cNvPr>
          <p:cNvSpPr txBox="1"/>
          <p:nvPr/>
        </p:nvSpPr>
        <p:spPr>
          <a:xfrm>
            <a:off x="736849" y="5614223"/>
            <a:ext cx="356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 GHz Nb SRF cavity placed on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chamber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8D6E4B-2C68-606A-28D7-EC49E2AD403F}"/>
              </a:ext>
            </a:extLst>
          </p:cNvPr>
          <p:cNvSpPr txBox="1"/>
          <p:nvPr/>
        </p:nvSpPr>
        <p:spPr>
          <a:xfrm>
            <a:off x="5623685" y="5599572"/>
            <a:ext cx="401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Mocking the beam tubes and equator positions of the cavity with Nb substrates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01E070A-1A9C-BF27-1749-B08923CE5A4E}"/>
              </a:ext>
            </a:extLst>
          </p:cNvPr>
          <p:cNvSpPr txBox="1">
            <a:spLocks/>
          </p:cNvSpPr>
          <p:nvPr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6C4C4-7D3D-6EEC-AB1E-4D5A452C6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5597D-91E5-356A-76B1-7AB7AC36356B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67EA21-E584-05F1-9A5A-897528926672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19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602B70-8959-4E9C-8527-6DE0082C9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494" y="74363"/>
            <a:ext cx="2737765" cy="2638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7B296B-31CF-707F-8134-0ED679215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66" y="80901"/>
            <a:ext cx="2455237" cy="26383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991BE8-E887-6BDA-1E13-9E4309A2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975" y="74362"/>
            <a:ext cx="2440679" cy="2638339"/>
          </a:xfrm>
          <a:prstGeom prst="rect">
            <a:avLst/>
          </a:prstGeom>
        </p:spPr>
      </p:pic>
      <p:sp>
        <p:nvSpPr>
          <p:cNvPr id="22" name="Text Box 15">
            <a:extLst>
              <a:ext uri="{FF2B5EF4-FFF2-40B4-BE49-F238E27FC236}">
                <a16:creationId xmlns:a16="http://schemas.microsoft.com/office/drawing/2014/main" id="{0D68744C-3CA4-9708-86ED-48C534762CC6}"/>
              </a:ext>
            </a:extLst>
          </p:cNvPr>
          <p:cNvSpPr txBox="1"/>
          <p:nvPr/>
        </p:nvSpPr>
        <p:spPr>
          <a:xfrm>
            <a:off x="6124409" y="2215435"/>
            <a:ext cx="587616" cy="403860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540ABE32-D62C-16B5-F1DF-D0892A12326A}"/>
              </a:ext>
            </a:extLst>
          </p:cNvPr>
          <p:cNvSpPr txBox="1"/>
          <p:nvPr/>
        </p:nvSpPr>
        <p:spPr>
          <a:xfrm>
            <a:off x="8708122" y="2204612"/>
            <a:ext cx="944964" cy="403860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W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C7357332-CC30-5D56-5723-CDA438E53144}"/>
              </a:ext>
            </a:extLst>
          </p:cNvPr>
          <p:cNvSpPr txBox="1"/>
          <p:nvPr/>
        </p:nvSpPr>
        <p:spPr>
          <a:xfrm>
            <a:off x="3380278" y="2161104"/>
            <a:ext cx="640252" cy="403860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W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B8B649-E927-8BD2-D5D4-C247563E7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975" y="3120778"/>
            <a:ext cx="2477553" cy="2672037"/>
          </a:xfrm>
          <a:prstGeom prst="rect">
            <a:avLst/>
          </a:prstGeom>
        </p:spPr>
      </p:pic>
      <p:sp>
        <p:nvSpPr>
          <p:cNvPr id="29" name="Text Box 15">
            <a:extLst>
              <a:ext uri="{FF2B5EF4-FFF2-40B4-BE49-F238E27FC236}">
                <a16:creationId xmlns:a16="http://schemas.microsoft.com/office/drawing/2014/main" id="{63AADFE6-0490-D183-191D-D6C8D4496001}"/>
              </a:ext>
            </a:extLst>
          </p:cNvPr>
          <p:cNvSpPr txBox="1"/>
          <p:nvPr/>
        </p:nvSpPr>
        <p:spPr>
          <a:xfrm>
            <a:off x="3398371" y="5332374"/>
            <a:ext cx="789731" cy="403860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41859BE-8335-6423-ACF5-638835B36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906" y="3110598"/>
            <a:ext cx="2453566" cy="2732176"/>
          </a:xfrm>
          <a:prstGeom prst="rect">
            <a:avLst/>
          </a:prstGeom>
        </p:spPr>
      </p:pic>
      <p:sp>
        <p:nvSpPr>
          <p:cNvPr id="33" name="Text Box 15">
            <a:extLst>
              <a:ext uri="{FF2B5EF4-FFF2-40B4-BE49-F238E27FC236}">
                <a16:creationId xmlns:a16="http://schemas.microsoft.com/office/drawing/2014/main" id="{3F6C8084-6A53-C4BF-AA10-A48CA21E82A3}"/>
              </a:ext>
            </a:extLst>
          </p:cNvPr>
          <p:cNvSpPr txBox="1"/>
          <p:nvPr/>
        </p:nvSpPr>
        <p:spPr>
          <a:xfrm>
            <a:off x="6038300" y="5332374"/>
            <a:ext cx="789731" cy="403860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CEA30A2-CD93-1FB4-B7E7-A903A39CC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244" y="3134515"/>
            <a:ext cx="2277007" cy="2708259"/>
          </a:xfrm>
          <a:prstGeom prst="rect">
            <a:avLst/>
          </a:prstGeom>
        </p:spPr>
      </p:pic>
      <p:sp>
        <p:nvSpPr>
          <p:cNvPr id="37" name="Text Box 15">
            <a:extLst>
              <a:ext uri="{FF2B5EF4-FFF2-40B4-BE49-F238E27FC236}">
                <a16:creationId xmlns:a16="http://schemas.microsoft.com/office/drawing/2014/main" id="{E15D0A2A-D386-9102-D687-F8C436F55F96}"/>
              </a:ext>
            </a:extLst>
          </p:cNvPr>
          <p:cNvSpPr txBox="1"/>
          <p:nvPr/>
        </p:nvSpPr>
        <p:spPr>
          <a:xfrm>
            <a:off x="8579391" y="5332374"/>
            <a:ext cx="789731" cy="403860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C1C4DC-CE08-4E7A-C6EE-91965E41449E}"/>
              </a:ext>
            </a:extLst>
          </p:cNvPr>
          <p:cNvSpPr txBox="1"/>
          <p:nvPr/>
        </p:nvSpPr>
        <p:spPr>
          <a:xfrm>
            <a:off x="4182803" y="276004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493D69-141F-1AE3-0448-B453E817A5C9}"/>
              </a:ext>
            </a:extLst>
          </p:cNvPr>
          <p:cNvSpPr txBox="1"/>
          <p:nvPr/>
        </p:nvSpPr>
        <p:spPr>
          <a:xfrm>
            <a:off x="6883095" y="271924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402E6F-7F93-A3D3-98A7-D24A3091D960}"/>
              </a:ext>
            </a:extLst>
          </p:cNvPr>
          <p:cNvSpPr txBox="1"/>
          <p:nvPr/>
        </p:nvSpPr>
        <p:spPr>
          <a:xfrm>
            <a:off x="9653086" y="27127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484E9A-4EB9-11CA-10A0-D2922EB7E28E}"/>
              </a:ext>
            </a:extLst>
          </p:cNvPr>
          <p:cNvSpPr txBox="1"/>
          <p:nvPr/>
        </p:nvSpPr>
        <p:spPr>
          <a:xfrm>
            <a:off x="4338766" y="58029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322FB7-553F-882C-5FAA-E4408B1FFD80}"/>
              </a:ext>
            </a:extLst>
          </p:cNvPr>
          <p:cNvSpPr txBox="1"/>
          <p:nvPr/>
        </p:nvSpPr>
        <p:spPr>
          <a:xfrm>
            <a:off x="6999121" y="58835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8FA02F-8903-5F42-1021-894DA335970E}"/>
              </a:ext>
            </a:extLst>
          </p:cNvPr>
          <p:cNvSpPr txBox="1"/>
          <p:nvPr/>
        </p:nvSpPr>
        <p:spPr>
          <a:xfrm>
            <a:off x="9460370" y="58583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158C0C-0789-AD53-E680-6D4ECF8CAF80}"/>
              </a:ext>
            </a:extLst>
          </p:cNvPr>
          <p:cNvSpPr txBox="1"/>
          <p:nvPr/>
        </p:nvSpPr>
        <p:spPr>
          <a:xfrm>
            <a:off x="355497" y="328216"/>
            <a:ext cx="2435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Calibration for Nb deposition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548BA9-C08B-06ED-4FDD-756FA804EBCD}"/>
              </a:ext>
            </a:extLst>
          </p:cNvPr>
          <p:cNvSpPr txBox="1"/>
          <p:nvPr/>
        </p:nvSpPr>
        <p:spPr>
          <a:xfrm>
            <a:off x="432354" y="1477929"/>
            <a:ext cx="193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DC power used for discharging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82E468-C0AE-ECB3-22C5-CF5EA7D7ED5A}"/>
              </a:ext>
            </a:extLst>
          </p:cNvPr>
          <p:cNvSpPr txBox="1"/>
          <p:nvPr/>
        </p:nvSpPr>
        <p:spPr>
          <a:xfrm>
            <a:off x="377227" y="2271219"/>
            <a:ext cx="236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SCCM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flow and 10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pressure used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79A2B7-5924-BC22-CBA3-2AACE0089A74}"/>
              </a:ext>
            </a:extLst>
          </p:cNvPr>
          <p:cNvSpPr txBox="1"/>
          <p:nvPr/>
        </p:nvSpPr>
        <p:spPr>
          <a:xfrm>
            <a:off x="428912" y="3167569"/>
            <a:ext cx="2162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18 W DC power (or higher) needs to be applied for ~8/10 minutes to get symmetric plasma formation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E576BD-B83B-8BF6-4E92-FCCF6992357D}"/>
              </a:ext>
            </a:extLst>
          </p:cNvPr>
          <p:cNvCxnSpPr/>
          <p:nvPr/>
        </p:nvCxnSpPr>
        <p:spPr>
          <a:xfrm>
            <a:off x="355497" y="1152726"/>
            <a:ext cx="23201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ACB7414-57F2-8D9B-79EB-72CD99FD5D11}"/>
              </a:ext>
            </a:extLst>
          </p:cNvPr>
          <p:cNvSpPr txBox="1"/>
          <p:nvPr/>
        </p:nvSpPr>
        <p:spPr>
          <a:xfrm>
            <a:off x="383923" y="4908228"/>
            <a:ext cx="2162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symmetric plasma formation appears, it sustains even power is reduced.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0EF6EE0-CBD5-33E2-98A3-99AE1A9D7977}"/>
              </a:ext>
            </a:extLst>
          </p:cNvPr>
          <p:cNvSpPr txBox="1">
            <a:spLocks/>
          </p:cNvSpPr>
          <p:nvPr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979C9-8D71-37ED-A89D-A8B1809D3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F14DC-F99D-353F-84BA-DA867420ACB2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CAF9F5-ABFE-150D-63EC-42ADEDBD3AA1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99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48158C0C-0789-AD53-E680-6D4ECF8CAF80}"/>
              </a:ext>
            </a:extLst>
          </p:cNvPr>
          <p:cNvSpPr txBox="1"/>
          <p:nvPr/>
        </p:nvSpPr>
        <p:spPr>
          <a:xfrm>
            <a:off x="355497" y="328216"/>
            <a:ext cx="2435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Calibration for Sn deposition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E576BD-B83B-8BF6-4E92-FCCF6992357D}"/>
              </a:ext>
            </a:extLst>
          </p:cNvPr>
          <p:cNvCxnSpPr/>
          <p:nvPr/>
        </p:nvCxnSpPr>
        <p:spPr>
          <a:xfrm>
            <a:off x="355497" y="1152726"/>
            <a:ext cx="23201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camera lens&#10;&#10;Description automatically generated">
            <a:extLst>
              <a:ext uri="{FF2B5EF4-FFF2-40B4-BE49-F238E27FC236}">
                <a16:creationId xmlns:a16="http://schemas.microsoft.com/office/drawing/2014/main" id="{B87D1F1D-5942-89F5-6A3E-8EDB8BF85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18" y="22393"/>
            <a:ext cx="4483224" cy="59776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177D34-D0EB-C40B-352E-3869F322B161}"/>
              </a:ext>
            </a:extLst>
          </p:cNvPr>
          <p:cNvSpPr txBox="1"/>
          <p:nvPr/>
        </p:nvSpPr>
        <p:spPr>
          <a:xfrm>
            <a:off x="8931991" y="1452784"/>
            <a:ext cx="2318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and Symmetric plasma formation at 8 W DC power (21 mA)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0E3A7-6AA9-C13C-3CA0-71AFBAD77ED4}"/>
              </a:ext>
            </a:extLst>
          </p:cNvPr>
          <p:cNvSpPr txBox="1"/>
          <p:nvPr/>
        </p:nvSpPr>
        <p:spPr>
          <a:xfrm>
            <a:off x="9006254" y="3137393"/>
            <a:ext cx="2318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Calibrated the power to prevent Sn target from melting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1A386B4-1BDF-9165-4B5A-0E2BAA26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865A8-7DCF-8CC0-AD25-F8A9ACA4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677EC-2446-333C-147B-6E3B10879946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EE43D8-027B-0A11-4E4D-DD4086760082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80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9F950B-DD7E-215F-2744-AB95473E6C83}"/>
              </a:ext>
            </a:extLst>
          </p:cNvPr>
          <p:cNvSpPr txBox="1"/>
          <p:nvPr/>
        </p:nvSpPr>
        <p:spPr>
          <a:xfrm>
            <a:off x="6264674" y="2681474"/>
            <a:ext cx="28800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 power used : 30 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Current: 101— 106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CDD4C-6152-D4E2-FF4E-DED0586AB9F2}"/>
              </a:ext>
            </a:extLst>
          </p:cNvPr>
          <p:cNvSpPr txBox="1"/>
          <p:nvPr/>
        </p:nvSpPr>
        <p:spPr>
          <a:xfrm>
            <a:off x="6269000" y="1535915"/>
            <a:ext cx="386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tube target discharged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0.9’’ OD x 0.8’’ ID x 4.5’’, 99.99% pure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EEB29-1571-D9E4-127E-39BA8325493D}"/>
              </a:ext>
            </a:extLst>
          </p:cNvPr>
          <p:cNvSpPr txBox="1"/>
          <p:nvPr/>
        </p:nvSpPr>
        <p:spPr>
          <a:xfrm>
            <a:off x="5753171" y="5231584"/>
            <a:ext cx="54471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 nm thick coating on equator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4714B-2058-9B44-2386-97E0947CD902}"/>
              </a:ext>
            </a:extLst>
          </p:cNvPr>
          <p:cNvSpPr txBox="1"/>
          <p:nvPr/>
        </p:nvSpPr>
        <p:spPr>
          <a:xfrm>
            <a:off x="5617350" y="596998"/>
            <a:ext cx="355757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layer deposition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DD8FF-6E7E-6080-AC6A-32BD9C25ECDC}"/>
              </a:ext>
            </a:extLst>
          </p:cNvPr>
          <p:cNvSpPr txBox="1"/>
          <p:nvPr/>
        </p:nvSpPr>
        <p:spPr>
          <a:xfrm>
            <a:off x="6264674" y="3878712"/>
            <a:ext cx="2992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target completes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passes across the cavity length, moving speed 1 mm/s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AAF9B0-EF3C-5B1C-F424-DFB265F6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12" y="22393"/>
            <a:ext cx="3399411" cy="6040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1C7D5-02D4-7A30-2206-21C24B8FD5BD}"/>
              </a:ext>
            </a:extLst>
          </p:cNvPr>
          <p:cNvSpPr txBox="1"/>
          <p:nvPr/>
        </p:nvSpPr>
        <p:spPr>
          <a:xfrm>
            <a:off x="1316119" y="5385472"/>
            <a:ext cx="3512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deposition using top magnetron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pressure, 50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sccm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EC53A1D-4869-CC6E-B65B-67B6D951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254" y="6356350"/>
            <a:ext cx="2743200" cy="365125"/>
          </a:xfrm>
        </p:spPr>
        <p:txBody>
          <a:bodyPr/>
          <a:lstStyle/>
          <a:p>
            <a:fld id="{D4F7D0B0-7E7B-4879-A888-F5F2D3156A72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7C251-8CB2-C9D7-337A-FDFA579BD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91" y="6396388"/>
            <a:ext cx="6831483" cy="483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EAFB9-B24C-9B81-68B8-6A208E43327E}"/>
              </a:ext>
            </a:extLst>
          </p:cNvPr>
          <p:cNvSpPr txBox="1"/>
          <p:nvPr/>
        </p:nvSpPr>
        <p:spPr>
          <a:xfrm>
            <a:off x="736849" y="6494206"/>
            <a:ext cx="16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09/20/2022 | Shakel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DC8DBD-1475-7E30-E92A-6C37536362AE}"/>
              </a:ext>
            </a:extLst>
          </p:cNvPr>
          <p:cNvCxnSpPr>
            <a:cxnSpLocks/>
          </p:cNvCxnSpPr>
          <p:nvPr/>
        </p:nvCxnSpPr>
        <p:spPr>
          <a:xfrm>
            <a:off x="191146" y="6414145"/>
            <a:ext cx="11185055" cy="2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239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DU Angle Theme">
  <a:themeElements>
    <a:clrScheme name="Custom 1">
      <a:dk1>
        <a:srgbClr val="043657"/>
      </a:dk1>
      <a:lt1>
        <a:sysClr val="window" lastClr="FFFFFF"/>
      </a:lt1>
      <a:dk2>
        <a:srgbClr val="043657"/>
      </a:dk2>
      <a:lt2>
        <a:srgbClr val="FFFFFF"/>
      </a:lt2>
      <a:accent1>
        <a:srgbClr val="57C1EA"/>
      </a:accent1>
      <a:accent2>
        <a:srgbClr val="83CDB8"/>
      </a:accent2>
      <a:accent3>
        <a:srgbClr val="E0E329"/>
      </a:accent3>
      <a:accent4>
        <a:srgbClr val="FCB24C"/>
      </a:accent4>
      <a:accent5>
        <a:srgbClr val="9264AA"/>
      </a:accent5>
      <a:accent6>
        <a:srgbClr val="FFD140"/>
      </a:accent6>
      <a:hlink>
        <a:srgbClr val="98C5EA"/>
      </a:hlink>
      <a:folHlink>
        <a:srgbClr val="838A8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9688</TotalTime>
  <Words>1414</Words>
  <Application>Microsoft Office PowerPoint</Application>
  <PresentationFormat>Widescreen</PresentationFormat>
  <Paragraphs>312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Abadi</vt:lpstr>
      <vt:lpstr>Amasis MT Pro</vt:lpstr>
      <vt:lpstr>Arial</vt:lpstr>
      <vt:lpstr>Calibri</vt:lpstr>
      <vt:lpstr>Calibri Light</vt:lpstr>
      <vt:lpstr>Century Gothic</vt:lpstr>
      <vt:lpstr>Lucida Bright</vt:lpstr>
      <vt:lpstr>Times New Roman</vt:lpstr>
      <vt:lpstr>Wingdings</vt:lpstr>
      <vt:lpstr>Office Theme</vt:lpstr>
      <vt:lpstr>ODU Angle Theme</vt:lpstr>
      <vt:lpstr>Origin Graph</vt:lpstr>
      <vt:lpstr>Nb3Sn coating of a 2.6 GHz Nb SRF cavity using a Cylindrical Magnetron Sputtering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of cylindrical magnetron sputtering system and first results from Nb3Sn coating of a 2.6 GHz Nb SRF cavity</dc:title>
  <dc:creator>SHAKEL, SHARIFUZZAMAN</dc:creator>
  <cp:lastModifiedBy>SHAKEL, SHARIFUZZAMAN</cp:lastModifiedBy>
  <cp:revision>75</cp:revision>
  <dcterms:created xsi:type="dcterms:W3CDTF">2022-08-21T16:43:36Z</dcterms:created>
  <dcterms:modified xsi:type="dcterms:W3CDTF">2022-09-20T10:16:21Z</dcterms:modified>
</cp:coreProperties>
</file>