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8" r:id="rId4"/>
    <p:sldId id="260" r:id="rId5"/>
    <p:sldId id="261" r:id="rId6"/>
    <p:sldId id="262" r:id="rId7"/>
    <p:sldId id="273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2"/>
    <p:restoredTop sz="95946"/>
  </p:normalViewPr>
  <p:slideViewPr>
    <p:cSldViewPr snapToGrid="0" snapToObjects="1">
      <p:cViewPr varScale="1">
        <p:scale>
          <a:sx n="100" d="100"/>
          <a:sy n="100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87685-DD26-46D4-B225-6BD0327C60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1EA6C9-FF63-4998-A34D-33756770F499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GEANT4</a:t>
          </a:r>
        </a:p>
      </dgm:t>
    </dgm:pt>
    <dgm:pt modelId="{6B27D532-7E40-4EAD-B84B-429E5DC68051}" type="parTrans" cxnId="{14AADF9E-3C9C-4458-936C-807F2F00387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993D9-A96B-4659-A3CE-3422AE78F12F}" type="sibTrans" cxnId="{14AADF9E-3C9C-4458-936C-807F2F003873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81642-83D2-43C8-A5D0-F6E15BFB9B67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Cross-sections and Comparison</a:t>
          </a:r>
        </a:p>
      </dgm:t>
    </dgm:pt>
    <dgm:pt modelId="{9BA6BE6C-45BC-478D-8186-40AEDE75E659}" type="parTrans" cxnId="{4E17C505-6FD9-4E69-A74B-37DBD96D64DF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26FF7-111B-4096-A772-FAEC91944CF7}" type="sibTrans" cxnId="{4E17C505-6FD9-4E69-A74B-37DBD96D64DF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D0360-FBD7-473E-B2A0-21889EC5D84A}">
      <dgm:prSet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2964531B-932E-4A1E-AB7A-0D2F43CE63DD}" type="parTrans" cxnId="{CDB8F093-BA15-427D-B14F-0646C8FC20DD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EB3FB-BD1A-47CE-A764-3A628772A4D6}" type="sibTrans" cxnId="{CDB8F093-BA15-427D-B14F-0646C8FC20DD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E7FDD-7801-44E9-9AE2-989B41EA7D19}">
      <dgm:prSet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Conclusion &amp; Perspectives</a:t>
          </a:r>
        </a:p>
      </dgm:t>
    </dgm:pt>
    <dgm:pt modelId="{272A52DE-DAF4-444A-9C70-DDF66C93DA07}" type="parTrans" cxnId="{B44F417B-79CB-4883-BA8B-28C9055865BA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5462D-88C6-4443-982D-BE2B81E9A543}" type="sibTrans" cxnId="{B44F417B-79CB-4883-BA8B-28C9055865BA}">
      <dgm:prSet/>
      <dgm:spPr/>
      <dgm:t>
        <a:bodyPr/>
        <a:lstStyle/>
        <a:p>
          <a:endParaRPr lang="en-US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331BF-98E8-704F-AEC0-4EE26EF5046A}" type="pres">
      <dgm:prSet presAssocID="{B3187685-DD26-46D4-B225-6BD0327C6067}" presName="linear" presStyleCnt="0">
        <dgm:presLayoutVars>
          <dgm:animLvl val="lvl"/>
          <dgm:resizeHandles val="exact"/>
        </dgm:presLayoutVars>
      </dgm:prSet>
      <dgm:spPr/>
    </dgm:pt>
    <dgm:pt modelId="{2C46B22B-BDAB-AC4B-AE79-BE24F77AF40F}" type="pres">
      <dgm:prSet presAssocID="{351EA6C9-FF63-4998-A34D-33756770F4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64CA65-D856-B44E-9444-4538F151D03B}" type="pres">
      <dgm:prSet presAssocID="{CAB993D9-A96B-4659-A3CE-3422AE78F12F}" presName="spacer" presStyleCnt="0"/>
      <dgm:spPr/>
    </dgm:pt>
    <dgm:pt modelId="{1BC2263F-89C6-A149-A0CF-EC493D9D7C8B}" type="pres">
      <dgm:prSet presAssocID="{0D781642-83D2-43C8-A5D0-F6E15BFB9B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01A3CF-E309-4946-9741-333FF57BC315}" type="pres">
      <dgm:prSet presAssocID="{FDD26FF7-111B-4096-A772-FAEC91944CF7}" presName="spacer" presStyleCnt="0"/>
      <dgm:spPr/>
    </dgm:pt>
    <dgm:pt modelId="{B2DE1BC9-93B3-A34B-B57F-46240E778D1E}" type="pres">
      <dgm:prSet presAssocID="{487D0360-FBD7-473E-B2A0-21889EC5D8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8CFD4F-A4DD-824A-836E-E92AC77BB63F}" type="pres">
      <dgm:prSet presAssocID="{46DEB3FB-BD1A-47CE-A764-3A628772A4D6}" presName="spacer" presStyleCnt="0"/>
      <dgm:spPr/>
    </dgm:pt>
    <dgm:pt modelId="{68D11AB6-0437-5F4A-9754-CEDA85E9D2E0}" type="pres">
      <dgm:prSet presAssocID="{8EBE7FDD-7801-44E9-9AE2-989B41EA7D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17C505-6FD9-4E69-A74B-37DBD96D64DF}" srcId="{B3187685-DD26-46D4-B225-6BD0327C6067}" destId="{0D781642-83D2-43C8-A5D0-F6E15BFB9B67}" srcOrd="1" destOrd="0" parTransId="{9BA6BE6C-45BC-478D-8186-40AEDE75E659}" sibTransId="{FDD26FF7-111B-4096-A772-FAEC91944CF7}"/>
    <dgm:cxn modelId="{78451329-0141-A84D-9046-A7619A3895B0}" type="presOf" srcId="{351EA6C9-FF63-4998-A34D-33756770F499}" destId="{2C46B22B-BDAB-AC4B-AE79-BE24F77AF40F}" srcOrd="0" destOrd="0" presId="urn:microsoft.com/office/officeart/2005/8/layout/vList2"/>
    <dgm:cxn modelId="{75056F4A-8335-2545-9474-F26322583059}" type="presOf" srcId="{487D0360-FBD7-473E-B2A0-21889EC5D84A}" destId="{B2DE1BC9-93B3-A34B-B57F-46240E778D1E}" srcOrd="0" destOrd="0" presId="urn:microsoft.com/office/officeart/2005/8/layout/vList2"/>
    <dgm:cxn modelId="{7EA8996F-F977-D146-8EC2-065E3E69468D}" type="presOf" srcId="{B3187685-DD26-46D4-B225-6BD0327C6067}" destId="{D68331BF-98E8-704F-AEC0-4EE26EF5046A}" srcOrd="0" destOrd="0" presId="urn:microsoft.com/office/officeart/2005/8/layout/vList2"/>
    <dgm:cxn modelId="{B44F417B-79CB-4883-BA8B-28C9055865BA}" srcId="{B3187685-DD26-46D4-B225-6BD0327C6067}" destId="{8EBE7FDD-7801-44E9-9AE2-989B41EA7D19}" srcOrd="3" destOrd="0" parTransId="{272A52DE-DAF4-444A-9C70-DDF66C93DA07}" sibTransId="{6EF5462D-88C6-4443-982D-BE2B81E9A543}"/>
    <dgm:cxn modelId="{CDB8F093-BA15-427D-B14F-0646C8FC20DD}" srcId="{B3187685-DD26-46D4-B225-6BD0327C6067}" destId="{487D0360-FBD7-473E-B2A0-21889EC5D84A}" srcOrd="2" destOrd="0" parTransId="{2964531B-932E-4A1E-AB7A-0D2F43CE63DD}" sibTransId="{46DEB3FB-BD1A-47CE-A764-3A628772A4D6}"/>
    <dgm:cxn modelId="{14AADF9E-3C9C-4458-936C-807F2F003873}" srcId="{B3187685-DD26-46D4-B225-6BD0327C6067}" destId="{351EA6C9-FF63-4998-A34D-33756770F499}" srcOrd="0" destOrd="0" parTransId="{6B27D532-7E40-4EAD-B84B-429E5DC68051}" sibTransId="{CAB993D9-A96B-4659-A3CE-3422AE78F12F}"/>
    <dgm:cxn modelId="{166204CE-6A50-844C-AF39-225DBD4A4BD1}" type="presOf" srcId="{8EBE7FDD-7801-44E9-9AE2-989B41EA7D19}" destId="{68D11AB6-0437-5F4A-9754-CEDA85E9D2E0}" srcOrd="0" destOrd="0" presId="urn:microsoft.com/office/officeart/2005/8/layout/vList2"/>
    <dgm:cxn modelId="{9F0BE7D8-848E-784E-884F-E0A74D07039B}" type="presOf" srcId="{0D781642-83D2-43C8-A5D0-F6E15BFB9B67}" destId="{1BC2263F-89C6-A149-A0CF-EC493D9D7C8B}" srcOrd="0" destOrd="0" presId="urn:microsoft.com/office/officeart/2005/8/layout/vList2"/>
    <dgm:cxn modelId="{7793D481-1437-F144-8333-D76C9A9F9670}" type="presParOf" srcId="{D68331BF-98E8-704F-AEC0-4EE26EF5046A}" destId="{2C46B22B-BDAB-AC4B-AE79-BE24F77AF40F}" srcOrd="0" destOrd="0" presId="urn:microsoft.com/office/officeart/2005/8/layout/vList2"/>
    <dgm:cxn modelId="{2DDC1581-B2F3-3348-A329-6E616F8C870A}" type="presParOf" srcId="{D68331BF-98E8-704F-AEC0-4EE26EF5046A}" destId="{9364CA65-D856-B44E-9444-4538F151D03B}" srcOrd="1" destOrd="0" presId="urn:microsoft.com/office/officeart/2005/8/layout/vList2"/>
    <dgm:cxn modelId="{5F4E44F6-7F9A-1B45-B15C-61651E61A296}" type="presParOf" srcId="{D68331BF-98E8-704F-AEC0-4EE26EF5046A}" destId="{1BC2263F-89C6-A149-A0CF-EC493D9D7C8B}" srcOrd="2" destOrd="0" presId="urn:microsoft.com/office/officeart/2005/8/layout/vList2"/>
    <dgm:cxn modelId="{2BC24F08-FC39-A64B-A8DF-22041F71D29B}" type="presParOf" srcId="{D68331BF-98E8-704F-AEC0-4EE26EF5046A}" destId="{3C01A3CF-E309-4946-9741-333FF57BC315}" srcOrd="3" destOrd="0" presId="urn:microsoft.com/office/officeart/2005/8/layout/vList2"/>
    <dgm:cxn modelId="{BBE46947-2C74-AF45-8D97-5E6B3AD3D39B}" type="presParOf" srcId="{D68331BF-98E8-704F-AEC0-4EE26EF5046A}" destId="{B2DE1BC9-93B3-A34B-B57F-46240E778D1E}" srcOrd="4" destOrd="0" presId="urn:microsoft.com/office/officeart/2005/8/layout/vList2"/>
    <dgm:cxn modelId="{40F05F98-9E3D-F740-8BA2-D2F8649B512F}" type="presParOf" srcId="{D68331BF-98E8-704F-AEC0-4EE26EF5046A}" destId="{578CFD4F-A4DD-824A-836E-E92AC77BB63F}" srcOrd="5" destOrd="0" presId="urn:microsoft.com/office/officeart/2005/8/layout/vList2"/>
    <dgm:cxn modelId="{94550FB1-BB86-1945-9EAC-CBA06CC8E6AB}" type="presParOf" srcId="{D68331BF-98E8-704F-AEC0-4EE26EF5046A}" destId="{68D11AB6-0437-5F4A-9754-CEDA85E9D2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DB50B-B09A-44CD-A801-A34879105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2ECA4-0F95-4233-A46F-65B26803503E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Models in function of incidents particles, energy range, applications</a:t>
          </a:r>
        </a:p>
      </dgm:t>
    </dgm:pt>
    <dgm:pt modelId="{49B28259-B9D6-415D-B5E1-28ECE4738F42}" type="parTrans" cxnId="{A3D12C99-72F0-46BD-8BFF-5103D9D3CB24}">
      <dgm:prSet/>
      <dgm:spPr/>
      <dgm:t>
        <a:bodyPr/>
        <a:lstStyle/>
        <a:p>
          <a:endParaRPr lang="en-US"/>
        </a:p>
      </dgm:t>
    </dgm:pt>
    <dgm:pt modelId="{BB426C2B-9CE1-4154-AB64-2F746ACE944C}" type="sibTrans" cxnId="{A3D12C99-72F0-46BD-8BFF-5103D9D3CB24}">
      <dgm:prSet/>
      <dgm:spPr/>
      <dgm:t>
        <a:bodyPr/>
        <a:lstStyle/>
        <a:p>
          <a:endParaRPr lang="en-US"/>
        </a:p>
      </dgm:t>
    </dgm:pt>
    <dgm:pt modelId="{81B9F402-2444-4C68-9D33-90C6E785E3D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Tens of models but users interesting in a restricted number, regularly tested and validated by GEANT4</a:t>
          </a:r>
        </a:p>
      </dgm:t>
    </dgm:pt>
    <dgm:pt modelId="{C504D532-F6B9-4EEC-A61B-689444EA52FE}" type="parTrans" cxnId="{9629E661-99E3-450A-8753-F0CA61455C42}">
      <dgm:prSet/>
      <dgm:spPr/>
      <dgm:t>
        <a:bodyPr/>
        <a:lstStyle/>
        <a:p>
          <a:endParaRPr lang="en-US"/>
        </a:p>
      </dgm:t>
    </dgm:pt>
    <dgm:pt modelId="{AD2A478D-D238-42A5-A8C6-11237EFCC8A0}" type="sibTrans" cxnId="{9629E661-99E3-450A-8753-F0CA61455C42}">
      <dgm:prSet/>
      <dgm:spPr/>
      <dgm:t>
        <a:bodyPr/>
        <a:lstStyle/>
        <a:p>
          <a:endParaRPr lang="en-US"/>
        </a:p>
      </dgm:t>
    </dgm:pt>
    <dgm:pt modelId="{990365AA-A40B-43B6-A716-75F2B3DC9A11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Only two, potentially suitable for photo-production reactions in the: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BERT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CHIPS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E973F-83A7-4B9B-93DE-07D770759BD6}" type="parTrans" cxnId="{7EEC3FED-4692-4E7E-B315-378AC0D96CFE}">
      <dgm:prSet/>
      <dgm:spPr/>
      <dgm:t>
        <a:bodyPr/>
        <a:lstStyle/>
        <a:p>
          <a:endParaRPr lang="en-US"/>
        </a:p>
      </dgm:t>
    </dgm:pt>
    <dgm:pt modelId="{94C5F75E-6ADF-4167-A8FA-06D309F6FAA4}" type="sibTrans" cxnId="{7EEC3FED-4692-4E7E-B315-378AC0D96CFE}">
      <dgm:prSet/>
      <dgm:spPr/>
      <dgm:t>
        <a:bodyPr/>
        <a:lstStyle/>
        <a:p>
          <a:endParaRPr lang="en-US"/>
        </a:p>
      </dgm:t>
    </dgm:pt>
    <dgm:pt modelId="{60C38ED9-D3E5-854F-A469-83B963AFD796}" type="pres">
      <dgm:prSet presAssocID="{557DB50B-B09A-44CD-A801-A348791052AA}" presName="linear" presStyleCnt="0">
        <dgm:presLayoutVars>
          <dgm:animLvl val="lvl"/>
          <dgm:resizeHandles val="exact"/>
        </dgm:presLayoutVars>
      </dgm:prSet>
      <dgm:spPr/>
    </dgm:pt>
    <dgm:pt modelId="{37AB0FE1-F6F2-F04D-ADA8-CF941309919B}" type="pres">
      <dgm:prSet presAssocID="{7522ECA4-0F95-4233-A46F-65B2680350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051DDA-6DDE-D341-8157-738E7EC4B8B8}" type="pres">
      <dgm:prSet presAssocID="{BB426C2B-9CE1-4154-AB64-2F746ACE944C}" presName="spacer" presStyleCnt="0"/>
      <dgm:spPr/>
    </dgm:pt>
    <dgm:pt modelId="{C79CDD71-5A98-2748-976A-EC93EEFF18DA}" type="pres">
      <dgm:prSet presAssocID="{81B9F402-2444-4C68-9D33-90C6E785E3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EBC77D-4ECD-A340-ADD7-4FB91EDF7E72}" type="pres">
      <dgm:prSet presAssocID="{AD2A478D-D238-42A5-A8C6-11237EFCC8A0}" presName="spacer" presStyleCnt="0"/>
      <dgm:spPr/>
    </dgm:pt>
    <dgm:pt modelId="{65840CB4-6A08-F245-96E5-FB678F2E71E2}" type="pres">
      <dgm:prSet presAssocID="{990365AA-A40B-43B6-A716-75F2B3DC9A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FBF65C-0A18-D343-A057-7677EEE92DC2}" type="presOf" srcId="{7522ECA4-0F95-4233-A46F-65B26803503E}" destId="{37AB0FE1-F6F2-F04D-ADA8-CF941309919B}" srcOrd="0" destOrd="0" presId="urn:microsoft.com/office/officeart/2005/8/layout/vList2"/>
    <dgm:cxn modelId="{9629E661-99E3-450A-8753-F0CA61455C42}" srcId="{557DB50B-B09A-44CD-A801-A348791052AA}" destId="{81B9F402-2444-4C68-9D33-90C6E785E3DF}" srcOrd="1" destOrd="0" parTransId="{C504D532-F6B9-4EEC-A61B-689444EA52FE}" sibTransId="{AD2A478D-D238-42A5-A8C6-11237EFCC8A0}"/>
    <dgm:cxn modelId="{94CE1194-50EC-F74A-914E-C9DF9055A6C6}" type="presOf" srcId="{990365AA-A40B-43B6-A716-75F2B3DC9A11}" destId="{65840CB4-6A08-F245-96E5-FB678F2E71E2}" srcOrd="0" destOrd="0" presId="urn:microsoft.com/office/officeart/2005/8/layout/vList2"/>
    <dgm:cxn modelId="{A3D12C99-72F0-46BD-8BFF-5103D9D3CB24}" srcId="{557DB50B-B09A-44CD-A801-A348791052AA}" destId="{7522ECA4-0F95-4233-A46F-65B26803503E}" srcOrd="0" destOrd="0" parTransId="{49B28259-B9D6-415D-B5E1-28ECE4738F42}" sibTransId="{BB426C2B-9CE1-4154-AB64-2F746ACE944C}"/>
    <dgm:cxn modelId="{7E4109D2-40BA-CE45-98B1-E77E252CAAE1}" type="presOf" srcId="{557DB50B-B09A-44CD-A801-A348791052AA}" destId="{60C38ED9-D3E5-854F-A469-83B963AFD796}" srcOrd="0" destOrd="0" presId="urn:microsoft.com/office/officeart/2005/8/layout/vList2"/>
    <dgm:cxn modelId="{8E639DD6-BA03-6945-92BC-2BF753F5FD4B}" type="presOf" srcId="{81B9F402-2444-4C68-9D33-90C6E785E3DF}" destId="{C79CDD71-5A98-2748-976A-EC93EEFF18DA}" srcOrd="0" destOrd="0" presId="urn:microsoft.com/office/officeart/2005/8/layout/vList2"/>
    <dgm:cxn modelId="{7EEC3FED-4692-4E7E-B315-378AC0D96CFE}" srcId="{557DB50B-B09A-44CD-A801-A348791052AA}" destId="{990365AA-A40B-43B6-A716-75F2B3DC9A11}" srcOrd="2" destOrd="0" parTransId="{493E973F-83A7-4B9B-93DE-07D770759BD6}" sibTransId="{94C5F75E-6ADF-4167-A8FA-06D309F6FAA4}"/>
    <dgm:cxn modelId="{D804707D-2432-254E-8BEB-4A7DB6E88C8B}" type="presParOf" srcId="{60C38ED9-D3E5-854F-A469-83B963AFD796}" destId="{37AB0FE1-F6F2-F04D-ADA8-CF941309919B}" srcOrd="0" destOrd="0" presId="urn:microsoft.com/office/officeart/2005/8/layout/vList2"/>
    <dgm:cxn modelId="{A94F72AB-88F2-C14D-BA31-ADA110340C9C}" type="presParOf" srcId="{60C38ED9-D3E5-854F-A469-83B963AFD796}" destId="{F2051DDA-6DDE-D341-8157-738E7EC4B8B8}" srcOrd="1" destOrd="0" presId="urn:microsoft.com/office/officeart/2005/8/layout/vList2"/>
    <dgm:cxn modelId="{D2FA32A8-1739-D445-889F-55420FA3EBC3}" type="presParOf" srcId="{60C38ED9-D3E5-854F-A469-83B963AFD796}" destId="{C79CDD71-5A98-2748-976A-EC93EEFF18DA}" srcOrd="2" destOrd="0" presId="urn:microsoft.com/office/officeart/2005/8/layout/vList2"/>
    <dgm:cxn modelId="{32DD25B0-1A71-814C-89BF-309F1066ABCF}" type="presParOf" srcId="{60C38ED9-D3E5-854F-A469-83B963AFD796}" destId="{2BEBC77D-4ECD-A340-ADD7-4FB91EDF7E72}" srcOrd="3" destOrd="0" presId="urn:microsoft.com/office/officeart/2005/8/layout/vList2"/>
    <dgm:cxn modelId="{61078264-F79C-E742-89B6-E51705D7DEE4}" type="presParOf" srcId="{60C38ED9-D3E5-854F-A469-83B963AFD796}" destId="{65840CB4-6A08-F245-96E5-FB678F2E71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B22B-BDAB-AC4B-AE79-BE24F77AF40F}">
      <dsp:nvSpPr>
        <dsp:cNvPr id="0" name=""/>
        <dsp:cNvSpPr/>
      </dsp:nvSpPr>
      <dsp:spPr>
        <a:xfrm>
          <a:off x="0" y="37943"/>
          <a:ext cx="626364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GEANT4</a:t>
          </a:r>
        </a:p>
      </dsp:txBody>
      <dsp:txXfrm>
        <a:off x="59399" y="97342"/>
        <a:ext cx="6144842" cy="1098002"/>
      </dsp:txXfrm>
    </dsp:sp>
    <dsp:sp modelId="{1BC2263F-89C6-A149-A0CF-EC493D9D7C8B}">
      <dsp:nvSpPr>
        <dsp:cNvPr id="0" name=""/>
        <dsp:cNvSpPr/>
      </dsp:nvSpPr>
      <dsp:spPr>
        <a:xfrm>
          <a:off x="0" y="1441943"/>
          <a:ext cx="6263640" cy="12168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Cross-sections and Comparison</a:t>
          </a:r>
        </a:p>
      </dsp:txBody>
      <dsp:txXfrm>
        <a:off x="59399" y="1501342"/>
        <a:ext cx="6144842" cy="1098002"/>
      </dsp:txXfrm>
    </dsp:sp>
    <dsp:sp modelId="{B2DE1BC9-93B3-A34B-B57F-46240E778D1E}">
      <dsp:nvSpPr>
        <dsp:cNvPr id="0" name=""/>
        <dsp:cNvSpPr/>
      </dsp:nvSpPr>
      <dsp:spPr>
        <a:xfrm>
          <a:off x="0" y="2845944"/>
          <a:ext cx="6263640" cy="12168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59399" y="2905343"/>
        <a:ext cx="6144842" cy="1098002"/>
      </dsp:txXfrm>
    </dsp:sp>
    <dsp:sp modelId="{68D11AB6-0437-5F4A-9754-CEDA85E9D2E0}">
      <dsp:nvSpPr>
        <dsp:cNvPr id="0" name=""/>
        <dsp:cNvSpPr/>
      </dsp:nvSpPr>
      <dsp:spPr>
        <a:xfrm>
          <a:off x="0" y="4249944"/>
          <a:ext cx="6263640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Conclusion &amp; Perspectives</a:t>
          </a:r>
        </a:p>
      </dsp:txBody>
      <dsp:txXfrm>
        <a:off x="59399" y="4309343"/>
        <a:ext cx="614484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0FE1-F6F2-F04D-ADA8-CF941309919B}">
      <dsp:nvSpPr>
        <dsp:cNvPr id="0" name=""/>
        <dsp:cNvSpPr/>
      </dsp:nvSpPr>
      <dsp:spPr>
        <a:xfrm>
          <a:off x="0" y="774"/>
          <a:ext cx="3117449" cy="173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Models in function of incidents particles, energy range, applications</a:t>
          </a:r>
        </a:p>
      </dsp:txBody>
      <dsp:txXfrm>
        <a:off x="84940" y="85714"/>
        <a:ext cx="2947569" cy="1570115"/>
      </dsp:txXfrm>
    </dsp:sp>
    <dsp:sp modelId="{C79CDD71-5A98-2748-976A-EC93EEFF18DA}">
      <dsp:nvSpPr>
        <dsp:cNvPr id="0" name=""/>
        <dsp:cNvSpPr/>
      </dsp:nvSpPr>
      <dsp:spPr>
        <a:xfrm>
          <a:off x="0" y="1753130"/>
          <a:ext cx="3117449" cy="173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Tens of models but users interesting in a restricted number, regularly tested and validated by GEANT4</a:t>
          </a:r>
        </a:p>
      </dsp:txBody>
      <dsp:txXfrm>
        <a:off x="84940" y="1838070"/>
        <a:ext cx="2947569" cy="1570115"/>
      </dsp:txXfrm>
    </dsp:sp>
    <dsp:sp modelId="{65840CB4-6A08-F245-96E5-FB678F2E71E2}">
      <dsp:nvSpPr>
        <dsp:cNvPr id="0" name=""/>
        <dsp:cNvSpPr/>
      </dsp:nvSpPr>
      <dsp:spPr>
        <a:xfrm>
          <a:off x="0" y="3505486"/>
          <a:ext cx="3117449" cy="173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Only two, potentially suitable for photo-production reactions in the: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BERT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CHIPS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40" y="3590426"/>
        <a:ext cx="2947569" cy="157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807D-4A3E-1D27-F143-8C71CF125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89840-9EB0-78A6-3092-C7A414CCE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BF21-793E-2F55-5703-B3C7DCDC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8093F-8B90-893D-2BCB-DD43B685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D034C-E0DB-9C08-4DD4-00CCE7F8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6BAB-BEE3-D3D9-E945-6AAF0F30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655B0-F1BB-2785-C70B-24CDE65A3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46570-B7E2-BA85-1A96-10309A8D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5731-F7B5-BE6B-C92E-5E6AEB91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D02F-8ECD-CA64-8422-2BFDC434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18D56-67B6-8DAA-304D-D1C91AEE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5E2BE-2F71-C319-4341-5090595F3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7CAA6-E28B-DF93-CC84-628B5B36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B521-AA31-9C65-F3FF-83FDF03E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5987-F532-EAA2-3136-427781F5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BC99-478C-29A3-7E50-66E1C196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75D2-0645-F3A8-09B9-770152CE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72AF-50B0-F732-7801-9D4AFE43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DD0B5-22F9-958D-90FD-95D04729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8540-945A-FD2A-90BA-51DC382A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7495-C933-CD5B-3B05-BC97D1E5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71C24-9F43-2DB3-B652-5F09E6AC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E6802-1871-9B39-B608-8BFBF301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D6BD-C29F-2505-F77D-F25473C4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CEE7D-BCC8-2ECB-279F-49BBF260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026A-7B81-1600-EBE8-F7BAF4B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7554-3E6A-1F2B-8C33-6F7266D4D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8C5A8-42DB-1F14-AE96-162E3F8F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4A1F8-27E5-E586-5DFE-B05C0B21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1A421-3CE1-B90C-A5B5-8EF1901E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376A9-6891-F34C-F445-AC376CA0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A2FD-34ED-D352-C16E-A017B46A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3E72-206C-4D4B-33A6-1DC0DC88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1F5A8-16F3-FB2C-BA36-4659C50EA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DB63D-181D-4898-1FEA-3BA313498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1A8BD-BC6F-F8A2-F01B-4F05C69F6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97282-4595-8639-0431-D00825D7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E6757-F074-1E38-F43D-46A97BA6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09BF6-1263-A63D-01C9-8488C293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C2C0-3DFA-68C0-C794-0A0A1D59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A574E-BED0-FD83-BAE0-AB36B586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324ED-B338-56A9-CD6A-399E0DF9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2DEB-609D-F1C6-5EC0-13DB9845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54FAC-752B-FD98-DE06-22768568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7860D-5DE2-CF6B-8A07-32CCF221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C5B40-1E28-41D9-9E9E-57517845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6627-0F1D-41E2-90AD-4CFA4B3F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8101-3F44-6A62-4746-CA15AF44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09AA8-D644-0297-07A1-D5BD6319D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95463-4843-ED64-DFA3-68DF08F9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7650A-6C4C-AC4F-07B5-590228EB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B8ED9-6E52-2D50-A993-17F13FE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D0CB-B236-CBCC-6F06-7A8EA1C3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DD370-657C-337E-7FC3-1D4DC2934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0E80-79D9-0B10-1098-69A8BFD4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F625E-808D-8DEC-4880-CA64C19D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F91E6-80C8-BFB8-8C83-8B26D784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42A7-3520-A09B-A1EB-2432A7AC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90B55-9F2B-F306-1A61-6E0D7D65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B528C-976D-B361-F622-32882F29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ECA2-287D-64FA-D2D3-A7C58BF42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4F1E-123F-3045-BF95-06FC082B817A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0398-5EAE-8D3D-1188-AAFF8915C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F9F5-24AE-C60F-D8D5-669E804AC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13FC-95C3-4243-94C0-482E842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a/i2019-12732-4" TargetMode="External"/><Relationship Id="rId2" Type="http://schemas.openxmlformats.org/officeDocument/2006/relationships/hyperlink" Target="https://doi.org/10.1140/epja/s10050-021-00640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arsokh@msu.msu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B433F-3879-6C56-A75C-B7714E3E6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69" y="591344"/>
            <a:ext cx="3113590" cy="50233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JLab Physics In GEANT4 Using Meson Pion Photo-Production Data </a:t>
            </a: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14A1-84A4-F4CF-75D5-F85A5203E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0"/>
            <a:ext cx="7741644" cy="6858000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endParaRPr lang="en-US" dirty="0">
              <a:latin typeface="Times" pitchFamily="2" charset="0"/>
            </a:endParaRPr>
          </a:p>
          <a:p>
            <a:endParaRPr lang="en-US" dirty="0">
              <a:latin typeface="Times" pitchFamily="2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Sokhna Bineta Lo Amar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Oumar Ka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Gueye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Jefferson Lab Users Organization (JLUO) Meeting</a:t>
            </a:r>
          </a:p>
          <a:p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13-15, 2022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Université Cheikh Anta Diop (UCAD), Dakar (Senegal)</a:t>
            </a:r>
          </a:p>
          <a:p>
            <a:pPr algn="l"/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Facility for Rare Isotope Beams (FRIB)</a:t>
            </a:r>
            <a:endParaRPr lang="en-US" sz="2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69186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FAF72-4588-9BCF-33F5-1DA8FAA1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430171"/>
            <a:ext cx="3681222" cy="158313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cross-sections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C42D40-3E33-07AA-B007-734E3C0C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523235"/>
            <a:ext cx="4050445" cy="4298189"/>
          </a:xfrm>
        </p:spPr>
        <p:txBody>
          <a:bodyPr anchor="t">
            <a:normAutofit/>
          </a:bodyPr>
          <a:lstStyle/>
          <a:p>
            <a:pPr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CHIPS_pπ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reasonably reproduced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underestimated around the ∆ resonance but quasi-superimpose CLAS data 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 shift of the second peak noticed: contribution of very close multiple resonances such as N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(1440), N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(1520), N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(1535). </a:t>
            </a:r>
          </a:p>
          <a:p>
            <a:pPr marL="0" indent="0" fontAlgn="base">
              <a:buNone/>
            </a:pPr>
            <a:endParaRPr lang="el-GR" sz="17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BC4D9B-E438-7204-626C-BE27BA30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513347"/>
            <a:ext cx="6922008" cy="5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7" name="Freeform: Shape 615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FAF72-4588-9BCF-33F5-1DA8FAA1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553212"/>
            <a:ext cx="3829038" cy="139852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cross-sections</a:t>
            </a:r>
            <a:endParaRPr lang="en-US" sz="3200" b="1" dirty="0">
              <a:latin typeface="Times" pitchFamily="2" charset="0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C42D40-3E33-07AA-B007-734E3C0C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2504948"/>
            <a:ext cx="3586976" cy="4150100"/>
          </a:xfrm>
        </p:spPr>
        <p:txBody>
          <a:bodyPr anchor="t">
            <a:normAutofit/>
          </a:bodyPr>
          <a:lstStyle/>
          <a:p>
            <a:pPr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CHIPS_n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normalized to the 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resonances of SAID to better show the correct description of the physics behind the experimental data by the model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gap observed around the 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is absent here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3582F74-C41E-ECC0-BA7C-C24CE349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745" y="408007"/>
            <a:ext cx="5741042" cy="60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E052D-F8AA-820B-EC9B-FB93ECA8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fits</a:t>
            </a: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3B2EF-2F87-E0A9-1B16-0787B4D1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BW fits of 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cross-sections from CLAS data, the phenomenological model SAID and the simulated data of CHIPS</a:t>
            </a:r>
          </a:p>
        </p:txBody>
      </p:sp>
      <p:pic>
        <p:nvPicPr>
          <p:cNvPr id="8196" name="Picture 4" descr="Chart&#10;&#10;Description automatically generated">
            <a:extLst>
              <a:ext uri="{FF2B5EF4-FFF2-40B4-BE49-F238E27FC236}">
                <a16:creationId xmlns:a16="http://schemas.microsoft.com/office/drawing/2014/main" id="{76020331-BB20-A7C3-0966-F47838AE7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1850" b="-4"/>
          <a:stretch/>
        </p:blipFill>
        <p:spPr bwMode="auto">
          <a:xfrm>
            <a:off x="196770" y="2606461"/>
            <a:ext cx="3784921" cy="38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2ADF89D-4303-C977-4AA2-DB1B2B7D2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3557" b="-3"/>
          <a:stretch/>
        </p:blipFill>
        <p:spPr bwMode="auto">
          <a:xfrm>
            <a:off x="4054586" y="2606462"/>
            <a:ext cx="3784921" cy="38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1C65070-A417-2B55-2326-190C6A02A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8047" b="4"/>
          <a:stretch/>
        </p:blipFill>
        <p:spPr bwMode="auto">
          <a:xfrm>
            <a:off x="7936942" y="2606461"/>
            <a:ext cx="3784921" cy="3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3" name="Rectangle 10252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E052D-F8AA-820B-EC9B-FB93ECA8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fits</a:t>
            </a:r>
            <a:endParaRPr lang="en-US" sz="3200" dirty="0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3B2EF-2F87-E0A9-1B16-0787B4D1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BW fits of 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cross-sections from CLAS data, the phenomenological model SAID and the simulated data of CHIPS</a:t>
            </a:r>
          </a:p>
        </p:txBody>
      </p:sp>
      <p:pic>
        <p:nvPicPr>
          <p:cNvPr id="1024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AB19336-CDE5-8F81-B4D0-FFDA3B5F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" b="1"/>
          <a:stretch/>
        </p:blipFill>
        <p:spPr bwMode="auto">
          <a:xfrm>
            <a:off x="173620" y="2606462"/>
            <a:ext cx="3831221" cy="39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8E5DA18-DC50-C994-4C5E-574F6A4F1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5124" b="-4"/>
          <a:stretch/>
        </p:blipFill>
        <p:spPr bwMode="auto">
          <a:xfrm>
            <a:off x="4054586" y="2606461"/>
            <a:ext cx="3831221" cy="39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89709E4-21F1-8615-1F94-ED99D1459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10928" b="1"/>
          <a:stretch/>
        </p:blipFill>
        <p:spPr bwMode="auto">
          <a:xfrm>
            <a:off x="7935552" y="2606462"/>
            <a:ext cx="3831221" cy="39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8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3FE-911A-0859-DB81-D26030FF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85"/>
            <a:ext cx="12192000" cy="1122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parameters fits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DAB3E8-A305-A0BF-2BB5-F3356608C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38093"/>
              </p:ext>
            </p:extLst>
          </p:nvPr>
        </p:nvGraphicFramePr>
        <p:xfrm>
          <a:off x="0" y="1891186"/>
          <a:ext cx="6018835" cy="426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532">
                  <a:extLst>
                    <a:ext uri="{9D8B030D-6E8A-4147-A177-3AD203B41FA5}">
                      <a16:colId xmlns:a16="http://schemas.microsoft.com/office/drawing/2014/main" val="1236149147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2801225962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1656752513"/>
                    </a:ext>
                  </a:extLst>
                </a:gridCol>
                <a:gridCol w="1527858">
                  <a:extLst>
                    <a:ext uri="{9D8B030D-6E8A-4147-A177-3AD203B41FA5}">
                      <a16:colId xmlns:a16="http://schemas.microsoft.com/office/drawing/2014/main" val="2804960723"/>
                    </a:ext>
                  </a:extLst>
                </a:gridCol>
                <a:gridCol w="1442726">
                  <a:extLst>
                    <a:ext uri="{9D8B030D-6E8A-4147-A177-3AD203B41FA5}">
                      <a16:colId xmlns:a16="http://schemas.microsoft.com/office/drawing/2014/main" val="2229617772"/>
                    </a:ext>
                  </a:extLst>
                </a:gridCol>
              </a:tblGrid>
              <a:tr h="719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Nπ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 (1232)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(1440) - 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(1650) – 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205732"/>
                  </a:ext>
                </a:extLst>
              </a:tr>
              <a:tr h="39441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3.542 ± 0.566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1.523 ± 0.434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03035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1.519 ± 0.008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1.676 ± 0.012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354666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 ± 0.021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0.068 ± 0.025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516397"/>
                  </a:ext>
                </a:extLst>
              </a:tr>
              <a:tr h="39441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33.083 ± 4.243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2.941 ± 0.546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1.935 ± 0.755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322477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1.228 ± 0.005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1.525 ± 0.008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1.679 ± 0.016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134603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 ± 0.020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0.092 ± 0.022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0.094 ± 0.041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941124"/>
                  </a:ext>
                </a:extLst>
              </a:tr>
              <a:tr h="39441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CHIPS_simu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49.497 ± 11.213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7.765 ± 1.160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3.750 ± 0.756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285612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1.213 ± 0.008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1.480 ± 0.006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1.662 ± 0.016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709620"/>
                  </a:ext>
                </a:extLst>
              </a:tr>
              <a:tr h="394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0.084 ± 0.023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0.080 ± 0.014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0.082 ± 0.01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8706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D8615E-83FB-3960-95FA-94FA3BC47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45466"/>
              </p:ext>
            </p:extLst>
          </p:nvPr>
        </p:nvGraphicFramePr>
        <p:xfrm>
          <a:off x="6096000" y="1886641"/>
          <a:ext cx="6018684" cy="4268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998">
                  <a:extLst>
                    <a:ext uri="{9D8B030D-6E8A-4147-A177-3AD203B41FA5}">
                      <a16:colId xmlns:a16="http://schemas.microsoft.com/office/drawing/2014/main" val="1169525061"/>
                    </a:ext>
                  </a:extLst>
                </a:gridCol>
                <a:gridCol w="937549">
                  <a:extLst>
                    <a:ext uri="{9D8B030D-6E8A-4147-A177-3AD203B41FA5}">
                      <a16:colId xmlns:a16="http://schemas.microsoft.com/office/drawing/2014/main" val="2837029332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2601136599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2216147888"/>
                    </a:ext>
                  </a:extLst>
                </a:gridCol>
                <a:gridCol w="1516132">
                  <a:extLst>
                    <a:ext uri="{9D8B030D-6E8A-4147-A177-3AD203B41FA5}">
                      <a16:colId xmlns:a16="http://schemas.microsoft.com/office/drawing/2014/main" val="2467255055"/>
                    </a:ext>
                  </a:extLst>
                </a:gridCol>
              </a:tblGrid>
              <a:tr h="717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Nπ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 (1232)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(1440) - 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(1650) – 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998358"/>
                  </a:ext>
                </a:extLst>
              </a:tr>
              <a:tr h="52751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5.442 5± 4.324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292197"/>
                  </a:ext>
                </a:extLst>
              </a:tr>
              <a:tr h="359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1.666 ± 0.019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075437"/>
                  </a:ext>
                </a:extLst>
              </a:tr>
              <a:tr h="38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 ± 0.083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727933"/>
                  </a:ext>
                </a:extLst>
              </a:tr>
              <a:tr h="38074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24.817 ± 2.498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10.026 ± 2.755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4.574 ± 0.825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360359"/>
                  </a:ext>
                </a:extLst>
              </a:tr>
              <a:tr h="38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1.208 ± 0.007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1.494 ± 0.019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1.664 ± 0.010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135638"/>
                  </a:ext>
                </a:extLst>
              </a:tr>
              <a:tr h="38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0.119 ± 0.002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0.115 ± 0.035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 ± 0.023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602839"/>
                  </a:ext>
                </a:extLst>
              </a:tr>
              <a:tr h="38074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CHIPS_simu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(μb)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1.602 ± 0.113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0.429 ± 0.091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0.430 ± 0.043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346193"/>
                  </a:ext>
                </a:extLst>
              </a:tr>
              <a:tr h="38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(GeV)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1.237 ± 0.005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1.496 ± 0.009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1.724 ± 0.006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059519"/>
                  </a:ext>
                </a:extLst>
              </a:tr>
              <a:tr h="38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(GeV)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0.076 ± 0.007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 ± 0.020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0.120 ± 0.016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08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7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8F61-5D52-FABB-488E-1DCBB201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2347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parameters fits comparison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84BB1D-0383-A5B8-82C2-8C0A05E2A18A}"/>
              </a:ext>
            </a:extLst>
          </p:cNvPr>
          <p:cNvSpPr txBox="1">
            <a:spLocks/>
          </p:cNvSpPr>
          <p:nvPr/>
        </p:nvSpPr>
        <p:spPr>
          <a:xfrm>
            <a:off x="4908885" y="1660358"/>
            <a:ext cx="7150770" cy="470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itchFamily="2" charset="2"/>
              <a:buChar char="q"/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pπ</a:t>
            </a:r>
            <a:r>
              <a:rPr lang="en-US" sz="6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SAID-CHIPS : 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between masses (widths) are less than 1.22% (13.51%) for </a:t>
            </a:r>
            <a:r>
              <a:rPr lang="en-US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∆;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2.88% (27.17%) for the 2</a:t>
            </a:r>
            <a:r>
              <a:rPr 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peak and 0.48% (89,36%) for the 3</a:t>
            </a:r>
            <a:r>
              <a:rPr 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peak, respectively.</a:t>
            </a:r>
            <a:endParaRPr 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nπ</a:t>
            </a:r>
            <a:r>
              <a:rPr lang="en-US" sz="6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SAID-CHIPS :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the effective masses (widths) are within 2.4% (36.16%) for the (1232), 0.13% (32.18%) for the 2nd peak and 3.61% (17.65%) for the 3rd peak, respectively.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400" dirty="0"/>
            </a:br>
            <a:r>
              <a:rPr lang="en-US" dirty="0"/>
              <a:t> 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806278-BB3A-9146-44D2-540D194AE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985786"/>
                <a:ext cx="3162550" cy="1085931"/>
              </a:xfrm>
            </p:spPr>
            <p:txBody>
              <a:bodyPr>
                <a:noAutofit/>
              </a:bodyPr>
              <a:lstStyle/>
              <a:p>
                <a:pPr marL="0" indent="0" fontAlgn="base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𝑃𝑒𝑎𝑘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base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806278-BB3A-9146-44D2-540D194AE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85786"/>
                <a:ext cx="3162550" cy="1085931"/>
              </a:xfrm>
              <a:blipFill>
                <a:blip r:embed="rId2"/>
                <a:stretch>
                  <a:fillRect t="-58140" b="-6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6FD1903-F732-06BF-7EBA-E7D96C9664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727" y="3315128"/>
                <a:ext cx="4675157" cy="1323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buFont typeface="Arial" panose="020B0604020202020204" pitchFamily="34" charset="0"/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base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𝑃𝑒𝑎𝑘</m:t>
                          </m:r>
                        </m:sub>
                      </m:sSub>
                      <m: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𝑃𝑒𝑎𝑘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/2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6FD1903-F732-06BF-7EBA-E7D96C966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7" y="3315128"/>
                <a:ext cx="4675157" cy="1323472"/>
              </a:xfrm>
              <a:prstGeom prst="rect">
                <a:avLst/>
              </a:prstGeom>
              <a:blipFill>
                <a:blip r:embed="rId3"/>
                <a:stretch>
                  <a:fillRect t="-43810" b="-1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86E23B-DC5A-0256-CEC7-3AE0B8E3E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7184" y="5158457"/>
                <a:ext cx="1328242" cy="1085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buFont typeface="Arial" panose="020B0604020202020204" pitchFamily="34" charset="0"/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base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86E23B-DC5A-0256-CEC7-3AE0B8E3E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84" y="5158457"/>
                <a:ext cx="1328242" cy="108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63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EC21-0D81-D60C-BF2F-46FF470A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63054" cy="11374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2FA8-FED7-3647-645B-17D2A7A5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35505"/>
            <a:ext cx="6438384" cy="8466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of angular distribution of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→ p 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64BFF43-F585-DD6D-9423-E011032B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2182142"/>
            <a:ext cx="4168492" cy="44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21FF5972-80E5-CBD3-9F29-059A35EF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84" y="2182142"/>
            <a:ext cx="4010723" cy="44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112930-07AD-ACDE-5664-4A427A84571E}"/>
              </a:ext>
            </a:extLst>
          </p:cNvPr>
          <p:cNvSpPr txBox="1">
            <a:spLocks/>
          </p:cNvSpPr>
          <p:nvPr/>
        </p:nvSpPr>
        <p:spPr>
          <a:xfrm>
            <a:off x="8541423" y="4493941"/>
            <a:ext cx="3650577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distributions between CHIPS and CLAS/SAID are very different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agreement between CLAS and SAID from 2.775 GeV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8165BD45-9C7C-55F8-5688-39546BB8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95" y="441659"/>
            <a:ext cx="3565705" cy="39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8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5" name="Rectangle 1844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CF1E4-F3E4-FE15-AD5F-C6BB5776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5895"/>
            <a:ext cx="5155942" cy="139350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integrated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844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410B-A19E-E978-EE50-B063CB61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09" y="-1"/>
            <a:ext cx="6181226" cy="2658979"/>
          </a:xfrm>
        </p:spPr>
        <p:txBody>
          <a:bodyPr anchor="ctr">
            <a:normAutofit fontScale="62500" lnSpcReduction="20000"/>
          </a:bodyPr>
          <a:lstStyle/>
          <a:p>
            <a:pPr algn="just" fontAlgn="base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cross-sections of GEANT4 integrated on all the scattering angle (0 - 180º) or according the CLAS acceptance (8 – 140º) overlap perfectly the total cross-sections data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/>
            </a:b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D8569-9FD9-33E3-8028-2A702AA0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1" b="-1"/>
          <a:stretch/>
        </p:blipFill>
        <p:spPr>
          <a:xfrm>
            <a:off x="6222174" y="1963315"/>
            <a:ext cx="5664595" cy="4471416"/>
          </a:xfrm>
          <a:prstGeom prst="rect">
            <a:avLst/>
          </a:prstGeom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05503EB7-9A01-0FCF-60FA-2090A0AB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0" y="1866270"/>
            <a:ext cx="5326194" cy="48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2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11F1E-1A42-1CDA-991F-3509A4BF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6" y="122664"/>
            <a:ext cx="12055136" cy="140505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0DDE-1A1F-6D6F-06DF-68EDE457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6" y="2430966"/>
            <a:ext cx="6389648" cy="4427033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validity of JLab physics in GEANT4 for the pion photo-production reactions off proton    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 (Chiral Invariant Phase Space)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Cascade).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tabulated photo-production cross-sections through the Stand-alone code.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tabulated data with experimental data (CLAS/SAID) and PDG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the exclusive pion production reactions via an incident photon beam, using the CHIPS model.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6C9AE-34D6-CE41-8652-39750D0A807C}"/>
              </a:ext>
            </a:extLst>
          </p:cNvPr>
          <p:cNvSpPr txBox="1">
            <a:spLocks/>
          </p:cNvSpPr>
          <p:nvPr/>
        </p:nvSpPr>
        <p:spPr>
          <a:xfrm>
            <a:off x="6657280" y="2430967"/>
            <a:ext cx="5531672" cy="311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individual contribution of resonances under the 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peak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performance of CHIPS for describing differential cross sections.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mesons other than the pions: eta is in progress</a:t>
            </a:r>
          </a:p>
          <a:p>
            <a:endParaRPr lang="en-US" sz="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7C9164-A2D5-822D-F261-EAC552A32C9E}"/>
              </a:ext>
            </a:extLst>
          </p:cNvPr>
          <p:cNvSpPr txBox="1">
            <a:spLocks/>
          </p:cNvSpPr>
          <p:nvPr/>
        </p:nvSpPr>
        <p:spPr>
          <a:xfrm>
            <a:off x="6858000" y="5489694"/>
            <a:ext cx="5264044" cy="1368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https://doi.org/10.1140/epja/s10050-021-00640-3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https://link.springer.com/article/10.1140/epja/i2019-12732-4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amarsokh@msu.msu.edu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6159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F608-05D2-3C35-CE13-E474C799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381000"/>
            <a:ext cx="11811000" cy="579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108457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AF-74B8-89B1-0418-20C84EA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835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F782-FE73-2852-A39A-1B3250CB8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0384" y="1606804"/>
            <a:ext cx="6235989" cy="12294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 photo-production: good alternative to probe matter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and Hadronic interactions combined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37629-CF30-FA9C-D9DB-70EF4BEFC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9143" y="1367428"/>
            <a:ext cx="5582855" cy="549057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CLAS, detector allowing to probe deeply the nucleons with high statistics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GEANT4, GEometry ANd Tracking 4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dedicated for simulation between particle and matter and for data analysis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Applications, high energy, nuclear energy, space and materials sciences to medical physics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endParaRPr lang="en-US" sz="26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GEANT4 physics using JLab data in the GeV range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2C735B-0256-2232-1CF7-FD7B6566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4" y="2987159"/>
            <a:ext cx="3899279" cy="19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031740-6069-32F8-31BB-94CE2434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2" y="3924268"/>
            <a:ext cx="708698" cy="40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1FDF03-2F0D-AFD0-5B81-CEE21F9CC670}"/>
              </a:ext>
            </a:extLst>
          </p:cNvPr>
          <p:cNvSpPr txBox="1"/>
          <p:nvPr/>
        </p:nvSpPr>
        <p:spPr>
          <a:xfrm>
            <a:off x="3258939" y="4589476"/>
            <a:ext cx="40428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Resonances identified</a:t>
            </a:r>
          </a:p>
          <a:p>
            <a:br>
              <a:rPr lang="en-US" sz="2000" dirty="0">
                <a:latin typeface="Times" pitchFamily="2" charset="0"/>
              </a:rPr>
            </a:br>
            <a:br>
              <a:rPr lang="en-US" sz="2000" dirty="0">
                <a:latin typeface="Times" pitchFamily="2" charset="0"/>
              </a:rPr>
            </a:br>
            <a:endParaRPr lang="en-US" sz="2000" dirty="0">
              <a:latin typeface="Times" pitchFamily="2" charset="0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C180C83-F985-F701-34EA-335D1BE1C1B6}"/>
              </a:ext>
            </a:extLst>
          </p:cNvPr>
          <p:cNvSpPr txBox="1">
            <a:spLocks/>
          </p:cNvSpPr>
          <p:nvPr/>
        </p:nvSpPr>
        <p:spPr>
          <a:xfrm>
            <a:off x="26997" y="5065256"/>
            <a:ext cx="5962076" cy="179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CLAS, CEBAF Large Acceptance Spectrometer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performed with the CLAS detector, located in the hall B of JLab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6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733FB-9D1A-E328-611A-9EEF5739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513859" cy="461200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5E08C72-8AC2-2F0B-1B61-50063D4AF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52337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33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5583-FD8A-C156-9B54-E835CA23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1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implementation and Photo-production reaction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DA156-6BD0-36FA-9913-6FD429E71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3409"/>
            <a:ext cx="6019800" cy="4734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in GEANT4 as a physics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BF9-9822-BCDD-46AA-FA012C3AC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9931" y="1693410"/>
            <a:ext cx="6232068" cy="616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 of categories of hadronic models (GEANT4 9.6.p02 version)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838C07-4E7A-2458-6682-2F82590C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2261813"/>
            <a:ext cx="4647897" cy="24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FBB6FDA-A486-7270-B3CE-A91309735EDC}"/>
              </a:ext>
            </a:extLst>
          </p:cNvPr>
          <p:cNvSpPr txBox="1">
            <a:spLocks/>
          </p:cNvSpPr>
          <p:nvPr/>
        </p:nvSpPr>
        <p:spPr>
          <a:xfrm>
            <a:off x="-59870" y="4927872"/>
            <a:ext cx="6019800" cy="4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distinct packages: EM and Hadronic physics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823EC5C-6CCF-36E5-94B8-58FBD920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6" y="5514706"/>
            <a:ext cx="3211231" cy="12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21FB0F2-330B-C508-7C9D-BBEF990C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0" y="2423342"/>
            <a:ext cx="5924002" cy="43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44B65F1-7439-F285-8E30-74D87B668B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9007585"/>
              </p:ext>
            </p:extLst>
          </p:nvPr>
        </p:nvGraphicFramePr>
        <p:xfrm>
          <a:off x="8947229" y="1500655"/>
          <a:ext cx="3117449" cy="524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56CF5D5-9F75-D947-7F71-C222627C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14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implementation and Photo-production reaction</a:t>
            </a:r>
            <a:endParaRPr lang="en-US" sz="3600" b="1" dirty="0">
              <a:latin typeface="Times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458B79-2B08-6434-FA2A-439020050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46244"/>
              </p:ext>
            </p:extLst>
          </p:nvPr>
        </p:nvGraphicFramePr>
        <p:xfrm>
          <a:off x="289368" y="1611744"/>
          <a:ext cx="8657861" cy="5137927"/>
        </p:xfrm>
        <a:graphic>
          <a:graphicData uri="http://schemas.openxmlformats.org/drawingml/2006/table">
            <a:tbl>
              <a:tblPr/>
              <a:tblGrid>
                <a:gridCol w="2572080">
                  <a:extLst>
                    <a:ext uri="{9D8B030D-6E8A-4147-A177-3AD203B41FA5}">
                      <a16:colId xmlns:a16="http://schemas.microsoft.com/office/drawing/2014/main" val="2831243578"/>
                    </a:ext>
                  </a:extLst>
                </a:gridCol>
                <a:gridCol w="1978741">
                  <a:extLst>
                    <a:ext uri="{9D8B030D-6E8A-4147-A177-3AD203B41FA5}">
                      <a16:colId xmlns:a16="http://schemas.microsoft.com/office/drawing/2014/main" val="3572292225"/>
                    </a:ext>
                  </a:extLst>
                </a:gridCol>
                <a:gridCol w="1768955">
                  <a:extLst>
                    <a:ext uri="{9D8B030D-6E8A-4147-A177-3AD203B41FA5}">
                      <a16:colId xmlns:a16="http://schemas.microsoft.com/office/drawing/2014/main" val="1288411969"/>
                    </a:ext>
                  </a:extLst>
                </a:gridCol>
                <a:gridCol w="2338085">
                  <a:extLst>
                    <a:ext uri="{9D8B030D-6E8A-4147-A177-3AD203B41FA5}">
                      <a16:colId xmlns:a16="http://schemas.microsoft.com/office/drawing/2014/main" val="1286356431"/>
                    </a:ext>
                  </a:extLst>
                </a:gridCol>
              </a:tblGrid>
              <a:tr h="5258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18" marR="52318" marT="37370" marB="3737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particles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18" marR="52318" marT="37370" marB="3737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energies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18" marR="52318" marT="37370" marB="3737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18" marR="52318" marT="37370" marB="3737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32670"/>
                  </a:ext>
                </a:extLst>
              </a:tr>
              <a:tr h="7395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String models: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Quark-Gluon-String (QGS)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Fritiof (FTF)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18" marR="52318" marT="37370" marB="3737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n, K,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π.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&gt;~20 GeV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&gt;~5 GeV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Radioprotection and high energy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936"/>
                  </a:ext>
                </a:extLst>
              </a:tr>
              <a:tr h="127816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Cascade models: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Bertini (BERT)</a:t>
                      </a: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Invariant Cascade (BIC)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n,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K,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Λ, Σ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Σ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Ξ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Ξ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γ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n,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n,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π</a:t>
                      </a:r>
                      <a:r>
                        <a:rPr lang="el-G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&lt;~10 GeV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energies</a:t>
                      </a: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33347"/>
                  </a:ext>
                </a:extLst>
              </a:tr>
              <a:tr h="6655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Chiral Invariant Phase Space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(CHIPS)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μ, π,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K, anti-p, anti-baryon, 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 MeV → ~10 GeV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to high energies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35312"/>
                  </a:ext>
                </a:extLst>
              </a:tr>
              <a:tr h="6655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Pre-compound model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or PRECO)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 MeV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energy nucleon-nuclei interaction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de-excitation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0397"/>
                  </a:ext>
                </a:extLst>
              </a:tr>
              <a:tr h="103028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Precision Neutron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(HP)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0→170 MeV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 neutron transport Radioprotection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0" marR="37370" marT="35875" marB="358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7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732A3-391C-B7A7-1E8D-21DF6B81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1076446"/>
            <a:ext cx="3889094" cy="510051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and Comparison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Generalities</a:t>
            </a:r>
          </a:p>
        </p:txBody>
      </p:sp>
      <p:sp>
        <p:nvSpPr>
          <p:cNvPr id="2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7F789-B74C-A51C-65C5-C16DAFC0A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92597"/>
            <a:ext cx="6906491" cy="655127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GEANT4, interactions between particle and matter quantified by exclusive/inclusive cross-sections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data tabulated for each hadronic model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Comparison: PDG and GEANT4 (BERT &amp;CHIPS)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PDG: Particle data Group, large database including diverse compilations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Comparison: GEANT4 and SAID + experimental data of JLab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SAID: Scattering Analysis Dial-in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(Phenomenological model based on word-wide experimental data and maintained by GWU)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data from CLAS below 600 MeV</a:t>
            </a:r>
          </a:p>
        </p:txBody>
      </p:sp>
    </p:spTree>
    <p:extLst>
      <p:ext uri="{BB962C8B-B14F-4D97-AF65-F5344CB8AC3E}">
        <p14:creationId xmlns:p14="http://schemas.microsoft.com/office/powerpoint/2010/main" val="14599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1990-6B57-A4F2-C32A-4F112445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598"/>
            <a:ext cx="12191999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and Comparison</a:t>
            </a:r>
            <a:br>
              <a:rPr lang="en-US" sz="2800" b="1" dirty="0">
                <a:latin typeface="Times" pitchFamily="2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(CHIPS) vs PDG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CB26-1543-53CD-E45A-0673E4BD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7453"/>
            <a:ext cx="5458838" cy="3074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CHIPS_Stand-alone allow to verify the tabulated data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Superimpose perfectly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CHIPS_tabulated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fits correctly with PDG data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608C3-37C5-06D4-CDCA-182A4D25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38" y="1906796"/>
            <a:ext cx="6237862" cy="49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6" name="Rectangle 4145">
            <a:extLst>
              <a:ext uri="{FF2B5EF4-FFF2-40B4-BE49-F238E27FC236}">
                <a16:creationId xmlns:a16="http://schemas.microsoft.com/office/drawing/2014/main" id="{E273CFC6-4BC9-4FFE-8361-FBFE61417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01EC5750-D6F5-3925-E5DA-FD4177D1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19" y="1070835"/>
            <a:ext cx="3541581" cy="45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E826137-7568-23AB-3678-35562836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1501" y="1004069"/>
            <a:ext cx="3735224" cy="46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Freeform 6">
            <a:extLst>
              <a:ext uri="{FF2B5EF4-FFF2-40B4-BE49-F238E27FC236}">
                <a16:creationId xmlns:a16="http://schemas.microsoft.com/office/drawing/2014/main" id="{C48CB8C7-4970-4395-A8AB-5D3774D91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0" name="Freeform 7">
            <a:extLst>
              <a:ext uri="{FF2B5EF4-FFF2-40B4-BE49-F238E27FC236}">
                <a16:creationId xmlns:a16="http://schemas.microsoft.com/office/drawing/2014/main" id="{9D919DD6-6BB7-45C3-9500-A7448E14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2" name="Rectangle 8">
            <a:extLst>
              <a:ext uri="{FF2B5EF4-FFF2-40B4-BE49-F238E27FC236}">
                <a16:creationId xmlns:a16="http://schemas.microsoft.com/office/drawing/2014/main" id="{17DD09DE-0DA8-44FF-9FF1-1BE6F302E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1990-6B57-A4F2-C32A-4F112445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002" y="1213968"/>
            <a:ext cx="3870608" cy="2480960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and Comparison</a:t>
            </a:r>
            <a:br>
              <a:rPr lang="en-US" sz="2800" b="1" dirty="0">
                <a:solidFill>
                  <a:srgbClr val="FFFFFF"/>
                </a:solidFill>
                <a:latin typeface="Times" pitchFamily="2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(CHIPS) vs CLAS/SAID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CB26-1543-53CD-E45A-0673E4BD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105" y="4017784"/>
            <a:ext cx="3264916" cy="1715107"/>
          </a:xfrm>
        </p:spPr>
        <p:txBody>
          <a:bodyPr anchor="t"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GEANT4_CHIPS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Reproduce experimental resonances(∆ resonance of CHIPS normalized to SAID)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4" name="Rectangle 8">
            <a:extLst>
              <a:ext uri="{FF2B5EF4-FFF2-40B4-BE49-F238E27FC236}">
                <a16:creationId xmlns:a16="http://schemas.microsoft.com/office/drawing/2014/main" id="{28ACCB42-777B-4109-A531-8C0A6CD7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542AB1-4FB1-59B2-58F3-99818A30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8742"/>
            <a:ext cx="3809238" cy="17615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 and Comparison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(BERT) vs CLAS/SAID</a:t>
            </a:r>
            <a:endParaRPr lang="en-US" sz="3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5689-E1FA-A05B-C9CE-B245FC5F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18054"/>
            <a:ext cx="4247908" cy="4183126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GEANT4_BERT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describe the ∆ resonance of SAID for the π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π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Few data observed around the 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while the 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resonances are missing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Revised in version 10: Slightly improved but more needed</a:t>
            </a:r>
          </a:p>
        </p:txBody>
      </p:sp>
      <p:pic>
        <p:nvPicPr>
          <p:cNvPr id="5122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24D9ABD-2F18-8DF3-7C5A-C8DA1A46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592" y="506167"/>
            <a:ext cx="5822066" cy="63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1391</Words>
  <Application>Microsoft Macintosh PowerPoint</Application>
  <PresentationFormat>Widescreen</PresentationFormat>
  <Paragraphs>264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Validation Of  The JLab Physics In GEANT4 Using Meson Pion Photo-Production Data </vt:lpstr>
      <vt:lpstr>Introduction</vt:lpstr>
      <vt:lpstr>Outline</vt:lpstr>
      <vt:lpstr>GEANT4 Physics implementation and Photo-production reaction</vt:lpstr>
      <vt:lpstr>GEANT4 Physics implementation and Photo-production reaction</vt:lpstr>
      <vt:lpstr>Cross-sections and Comparison Generalities</vt:lpstr>
      <vt:lpstr>Cross-sections and Comparison GEANT4 (CHIPS) vs PDG</vt:lpstr>
      <vt:lpstr>Cross-sections and Comparison GEANT4 (CHIPS) vs CLAS/SAID</vt:lpstr>
      <vt:lpstr>Cross-sections and Comparison GEANT4 (BERT) vs CLAS/SAID</vt:lpstr>
      <vt:lpstr>Results Total cross-sections</vt:lpstr>
      <vt:lpstr>Results Total cross-sections</vt:lpstr>
      <vt:lpstr>Results BW fits</vt:lpstr>
      <vt:lpstr>Results BW fits</vt:lpstr>
      <vt:lpstr>Results BW parameters fits comparison</vt:lpstr>
      <vt:lpstr>Results BW parameters fits comparison</vt:lpstr>
      <vt:lpstr>Results Angular distribution</vt:lpstr>
      <vt:lpstr>Results Cross-sections integrated</vt:lpstr>
      <vt:lpstr>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netbyamr@outlook.com</dc:creator>
  <cp:lastModifiedBy>netbyamr@outlook.com</cp:lastModifiedBy>
  <cp:revision>78</cp:revision>
  <cp:lastPrinted>2022-06-15T17:08:31Z</cp:lastPrinted>
  <dcterms:created xsi:type="dcterms:W3CDTF">2022-06-11T19:26:10Z</dcterms:created>
  <dcterms:modified xsi:type="dcterms:W3CDTF">2022-06-15T17:08:57Z</dcterms:modified>
</cp:coreProperties>
</file>