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309" r:id="rId2"/>
    <p:sldId id="354" r:id="rId3"/>
    <p:sldId id="310" r:id="rId4"/>
    <p:sldId id="311" r:id="rId5"/>
    <p:sldId id="355" r:id="rId6"/>
    <p:sldId id="316" r:id="rId7"/>
    <p:sldId id="356" r:id="rId8"/>
    <p:sldId id="357" r:id="rId9"/>
    <p:sldId id="324" r:id="rId10"/>
    <p:sldId id="345" r:id="rId11"/>
    <p:sldId id="346" r:id="rId12"/>
    <p:sldId id="341" r:id="rId13"/>
    <p:sldId id="325" r:id="rId14"/>
    <p:sldId id="338" r:id="rId15"/>
    <p:sldId id="362" r:id="rId16"/>
    <p:sldId id="344" r:id="rId17"/>
    <p:sldId id="329" r:id="rId18"/>
    <p:sldId id="332" r:id="rId19"/>
    <p:sldId id="333" r:id="rId20"/>
    <p:sldId id="363" r:id="rId21"/>
    <p:sldId id="347" r:id="rId22"/>
    <p:sldId id="349" r:id="rId23"/>
    <p:sldId id="350" r:id="rId24"/>
    <p:sldId id="351" r:id="rId25"/>
    <p:sldId id="352" r:id="rId26"/>
    <p:sldId id="353" r:id="rId27"/>
    <p:sldId id="360" r:id="rId28"/>
    <p:sldId id="348" r:id="rId29"/>
    <p:sldId id="328" r:id="rId30"/>
    <p:sldId id="337" r:id="rId31"/>
    <p:sldId id="339" r:id="rId32"/>
    <p:sldId id="361" r:id="rId33"/>
    <p:sldId id="308" r:id="rId34"/>
    <p:sldId id="314" r:id="rId35"/>
    <p:sldId id="318" r:id="rId36"/>
    <p:sldId id="319" r:id="rId37"/>
    <p:sldId id="359" r:id="rId38"/>
    <p:sldId id="35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5507" autoAdjust="0"/>
  </p:normalViewPr>
  <p:slideViewPr>
    <p:cSldViewPr snapToGrid="0" snapToObjects="1">
      <p:cViewPr varScale="1">
        <p:scale>
          <a:sx n="84" d="100"/>
          <a:sy n="84" d="100"/>
        </p:scale>
        <p:origin x="581" y="82"/>
      </p:cViewPr>
      <p:guideLst/>
    </p:cSldViewPr>
  </p:slideViewPr>
  <p:outlineViewPr>
    <p:cViewPr>
      <p:scale>
        <a:sx n="33" d="100"/>
        <a:sy n="33" d="100"/>
      </p:scale>
      <p:origin x="0" y="-307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June 15,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June 15,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15,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5.sv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10.pn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 err="1"/>
              <a:t>Ce+BAF</a:t>
            </a:r>
            <a:r>
              <a:rPr lang="en-US" b="0" dirty="0"/>
              <a:t> : Positron Beams at Jefferson 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96522" y="2188550"/>
            <a:ext cx="4282742" cy="982748"/>
          </a:xfrm>
        </p:spPr>
        <p:txBody>
          <a:bodyPr/>
          <a:lstStyle/>
          <a:p>
            <a:r>
              <a:rPr lang="en-US" sz="1800" dirty="0"/>
              <a:t>2022 JLUO Annual Meeting</a:t>
            </a:r>
          </a:p>
          <a:p>
            <a:r>
              <a:rPr lang="en-US" sz="1800" dirty="0" smtClean="0"/>
              <a:t>Jefferson Lab</a:t>
            </a:r>
            <a:endParaRPr lang="en-US" sz="1800" dirty="0"/>
          </a:p>
          <a:p>
            <a:r>
              <a:rPr lang="es-ES" sz="1800" dirty="0"/>
              <a:t>13 Jun </a:t>
            </a:r>
            <a:r>
              <a:rPr lang="es-ES" sz="1800" dirty="0" smtClean="0"/>
              <a:t>2022 → </a:t>
            </a:r>
            <a:r>
              <a:rPr lang="es-ES" sz="1800" dirty="0"/>
              <a:t>15 Jun 2022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96522" y="1606290"/>
            <a:ext cx="5875975" cy="42086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Matt Poelker, Joe </a:t>
            </a:r>
            <a:r>
              <a:rPr lang="en-US" sz="2800" dirty="0" err="1"/>
              <a:t>Grames</a:t>
            </a:r>
            <a:endParaRPr lang="en-US" sz="2800" dirty="0"/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70AD539A-C8FD-8842-8935-09433B84A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5951220" y="2190093"/>
            <a:ext cx="4932307" cy="33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6F9E0-F3C5-3F4D-849F-F0A81610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4A1C1C-B098-EC4F-BF97-64428485E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73" y="855148"/>
            <a:ext cx="7424314" cy="2864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4AE25-7514-FF40-9C28-282741778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80" y="2177445"/>
            <a:ext cx="1762125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11B43-2E6C-564A-8E14-1DD2C9D395C5}"/>
              </a:ext>
            </a:extLst>
          </p:cNvPr>
          <p:cNvPicPr/>
          <p:nvPr/>
        </p:nvPicPr>
        <p:blipFill rotWithShape="1">
          <a:blip r:embed="rId4"/>
          <a:srcRect r="51508"/>
          <a:stretch/>
        </p:blipFill>
        <p:spPr>
          <a:xfrm flipH="1">
            <a:off x="9530400" y="3912764"/>
            <a:ext cx="2488977" cy="20175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75EFCF-0DF5-C042-9118-4BC164F317D8}"/>
              </a:ext>
            </a:extLst>
          </p:cNvPr>
          <p:cNvGrpSpPr/>
          <p:nvPr/>
        </p:nvGrpSpPr>
        <p:grpSpPr>
          <a:xfrm>
            <a:off x="396480" y="4146104"/>
            <a:ext cx="7243522" cy="2260811"/>
            <a:chOff x="170290" y="3910013"/>
            <a:chExt cx="7243522" cy="22608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B8E149-4379-284C-819F-946839497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917" b="16065"/>
            <a:stretch/>
          </p:blipFill>
          <p:spPr>
            <a:xfrm flipH="1">
              <a:off x="567578" y="3910013"/>
              <a:ext cx="6191810" cy="20066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A04DBF-C270-3544-AA73-87E1B3A5103D}"/>
                </a:ext>
              </a:extLst>
            </p:cNvPr>
            <p:cNvSpPr txBox="1"/>
            <p:nvPr/>
          </p:nvSpPr>
          <p:spPr>
            <a:xfrm>
              <a:off x="1525526" y="5801492"/>
              <a:ext cx="427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Polarized positron source conceptual layout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0F7C9E4-625A-4142-9DF4-4B32CED3AD2E}"/>
                </a:ext>
              </a:extLst>
            </p:cNvPr>
            <p:cNvCxnSpPr/>
            <p:nvPr/>
          </p:nvCxnSpPr>
          <p:spPr>
            <a:xfrm flipH="1">
              <a:off x="6858000" y="4940252"/>
              <a:ext cx="55581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BE9580-9915-F345-BC84-92FA28A7BFF5}"/>
                </a:ext>
              </a:extLst>
            </p:cNvPr>
            <p:cNvSpPr txBox="1"/>
            <p:nvPr/>
          </p:nvSpPr>
          <p:spPr>
            <a:xfrm>
              <a:off x="7007338" y="4616825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e-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7989D3B-E970-404F-8706-B00A03482D4B}"/>
                </a:ext>
              </a:extLst>
            </p:cNvPr>
            <p:cNvCxnSpPr/>
            <p:nvPr/>
          </p:nvCxnSpPr>
          <p:spPr>
            <a:xfrm flipH="1">
              <a:off x="170290" y="4945858"/>
              <a:ext cx="55581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6AD934-0387-9945-A720-EB644B6E4A6B}"/>
                </a:ext>
              </a:extLst>
            </p:cNvPr>
            <p:cNvSpPr txBox="1"/>
            <p:nvPr/>
          </p:nvSpPr>
          <p:spPr>
            <a:xfrm>
              <a:off x="319628" y="462243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e+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FC1A8F0-9A93-4A4F-A4A2-2C3648FC6223}"/>
              </a:ext>
            </a:extLst>
          </p:cNvPr>
          <p:cNvCxnSpPr>
            <a:cxnSpLocks/>
          </p:cNvCxnSpPr>
          <p:nvPr/>
        </p:nvCxnSpPr>
        <p:spPr>
          <a:xfrm flipV="1">
            <a:off x="11136344" y="1874219"/>
            <a:ext cx="0" cy="19132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E1D02AA-7D79-3E4E-A2B8-F487A5EC3454}"/>
              </a:ext>
            </a:extLst>
          </p:cNvPr>
          <p:cNvSpPr txBox="1"/>
          <p:nvPr/>
        </p:nvSpPr>
        <p:spPr>
          <a:xfrm>
            <a:off x="204096" y="894863"/>
            <a:ext cx="77207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LERF gun still holds world records, but it is vent/bake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LERF ¼ CM has a helium leak, not compatible with polarized e-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Install new load locked gun and CEBAF ¼ CM</a:t>
            </a:r>
          </a:p>
        </p:txBody>
      </p:sp>
      <p:sp>
        <p:nvSpPr>
          <p:cNvPr id="18" name="Plus 17">
            <a:extLst>
              <a:ext uri="{FF2B5EF4-FFF2-40B4-BE49-F238E27FC236}">
                <a16:creationId xmlns:a16="http://schemas.microsoft.com/office/drawing/2014/main" id="{DC9FB551-D512-4847-BFA9-F2C72101F9B8}"/>
              </a:ext>
            </a:extLst>
          </p:cNvPr>
          <p:cNvSpPr/>
          <p:nvPr/>
        </p:nvSpPr>
        <p:spPr>
          <a:xfrm>
            <a:off x="5172164" y="3787470"/>
            <a:ext cx="507064" cy="541076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B65C2C-0544-2041-AB87-DB5DCF140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Producing polarized e+ at LERF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D4B3-62E0-9E42-831E-C25165182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Electron – Positron Injector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C5C4A-AD3A-6643-B56D-2AD0DCF4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97AF16-FBD5-9E49-9579-2498368AF5A6}"/>
              </a:ext>
            </a:extLst>
          </p:cNvPr>
          <p:cNvGrpSpPr/>
          <p:nvPr/>
        </p:nvGrpSpPr>
        <p:grpSpPr>
          <a:xfrm>
            <a:off x="988128" y="1265406"/>
            <a:ext cx="10010106" cy="3880192"/>
            <a:chOff x="1779250" y="472557"/>
            <a:chExt cx="10010106" cy="38801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57337D-143B-7F47-935F-FF9805401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042" y="472557"/>
              <a:ext cx="7424314" cy="28648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6FC329-EA02-BF44-A004-CE92E26EF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917" b="14820"/>
            <a:stretch/>
          </p:blipFill>
          <p:spPr>
            <a:xfrm rot="20384948" flipH="1">
              <a:off x="1779250" y="2316276"/>
              <a:ext cx="6191810" cy="203647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D6E7CBF-97B7-D64F-AE51-6AB561E09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21" y="2055812"/>
            <a:ext cx="1762125" cy="2286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7466E4-8AB5-434F-AAA9-2050618430DC}"/>
              </a:ext>
            </a:extLst>
          </p:cNvPr>
          <p:cNvGrpSpPr/>
          <p:nvPr/>
        </p:nvGrpSpPr>
        <p:grpSpPr>
          <a:xfrm rot="20372107">
            <a:off x="632610" y="5063362"/>
            <a:ext cx="564836" cy="369332"/>
            <a:chOff x="627490" y="4819654"/>
            <a:chExt cx="564836" cy="36933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98430EE-2F9C-ED41-9CEB-E3C9574E3871}"/>
                </a:ext>
              </a:extLst>
            </p:cNvPr>
            <p:cNvCxnSpPr/>
            <p:nvPr/>
          </p:nvCxnSpPr>
          <p:spPr>
            <a:xfrm flipH="1">
              <a:off x="627490" y="5143081"/>
              <a:ext cx="55581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36D881-4E5B-A844-BF39-B6EA0D2483C0}"/>
                </a:ext>
              </a:extLst>
            </p:cNvPr>
            <p:cNvSpPr txBox="1"/>
            <p:nvPr/>
          </p:nvSpPr>
          <p:spPr>
            <a:xfrm>
              <a:off x="776828" y="481965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e+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8AAB0A-F827-0648-969D-8CE98B79F503}"/>
              </a:ext>
            </a:extLst>
          </p:cNvPr>
          <p:cNvCxnSpPr/>
          <p:nvPr/>
        </p:nvCxnSpPr>
        <p:spPr>
          <a:xfrm>
            <a:off x="2597961" y="6038513"/>
            <a:ext cx="77455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B1ED0D-B08A-F742-B44B-AE5090818D1A}"/>
              </a:ext>
            </a:extLst>
          </p:cNvPr>
          <p:cNvSpPr txBox="1"/>
          <p:nvPr/>
        </p:nvSpPr>
        <p:spPr>
          <a:xfrm>
            <a:off x="5932831" y="55718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15 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43AFF3-0B4E-E142-B59E-97557C6782E3}"/>
              </a:ext>
            </a:extLst>
          </p:cNvPr>
          <p:cNvSpPr txBox="1"/>
          <p:nvPr/>
        </p:nvSpPr>
        <p:spPr>
          <a:xfrm>
            <a:off x="204096" y="894863"/>
            <a:ext cx="8226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Injector we </a:t>
            </a:r>
            <a:r>
              <a:rPr lang="en-US" sz="2000" dirty="0" smtClean="0"/>
              <a:t>propose </a:t>
            </a:r>
            <a:r>
              <a:rPr lang="en-US" sz="2000" dirty="0"/>
              <a:t>to build and learn </a:t>
            </a:r>
            <a:r>
              <a:rPr lang="en-US" sz="2000" dirty="0" smtClean="0"/>
              <a:t>from, </a:t>
            </a:r>
            <a:r>
              <a:rPr lang="en-US" sz="2000" dirty="0"/>
              <a:t>is compact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could coexist with other LERF activities (e.g. cryomodule commissioning)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4DE1-D41B-FE40-BBF0-C0B641EA8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– over the next 5 years, at the LERF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A29C6-903B-114A-A5A5-73DF83A6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43C08-AAD0-254E-B8CA-9EF359692B6B}"/>
              </a:ext>
            </a:extLst>
          </p:cNvPr>
          <p:cNvSpPr txBox="1"/>
          <p:nvPr/>
        </p:nvSpPr>
        <p:spPr>
          <a:xfrm>
            <a:off x="411892" y="966193"/>
            <a:ext cx="111705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Build a positron injector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350 kV gun polarized electron beam with 1000 C lifetime at 1mA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e- beam through ¼ CM, 8 MeV electron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Optics model of the positron source including especially the positron distribution downstream of target and capture/bunching sections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e- and e+ beamline 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Positron target that can take &gt;10 kW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Solenoid magnet, &gt;0.5 T, positron spatial capture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RF cavity, positron temporal capture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e+ diagnostic beamline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&gt;100 </a:t>
            </a:r>
            <a:r>
              <a:rPr lang="en-US" sz="2800" dirty="0" err="1">
                <a:solidFill>
                  <a:srgbClr val="FF0000"/>
                </a:solidFill>
              </a:rPr>
              <a:t>nA</a:t>
            </a:r>
            <a:r>
              <a:rPr lang="en-US" sz="2800" dirty="0">
                <a:solidFill>
                  <a:srgbClr val="FF0000"/>
                </a:solidFill>
              </a:rPr>
              <a:t> unpolarized or &gt;10 </a:t>
            </a:r>
            <a:r>
              <a:rPr lang="en-US" sz="2800" dirty="0" err="1">
                <a:solidFill>
                  <a:srgbClr val="FF0000"/>
                </a:solidFill>
              </a:rPr>
              <a:t>nA</a:t>
            </a:r>
            <a:r>
              <a:rPr lang="en-US" sz="2800" dirty="0">
                <a:solidFill>
                  <a:srgbClr val="FF0000"/>
                </a:solidFill>
              </a:rPr>
              <a:t> polarized positron beams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8CA0-A85B-9340-8850-5A290224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is well suited – 8 MeV to cut our teeth, higher energy when needed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08665-DD7F-5A4B-9688-93900382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8A4B1-4A87-1F4C-A69D-CF86E7E7C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631" t="12012" r="1569" b="21468"/>
          <a:stretch/>
        </p:blipFill>
        <p:spPr bwMode="auto">
          <a:xfrm>
            <a:off x="2947017" y="1735810"/>
            <a:ext cx="9075358" cy="473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F89157-405E-D644-BB9E-9850B6B9BD03}"/>
              </a:ext>
            </a:extLst>
          </p:cNvPr>
          <p:cNvCxnSpPr>
            <a:cxnSpLocks/>
          </p:cNvCxnSpPr>
          <p:nvPr/>
        </p:nvCxnSpPr>
        <p:spPr>
          <a:xfrm>
            <a:off x="7709647" y="2183920"/>
            <a:ext cx="0" cy="864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247E391-5790-9444-892C-FE212484C6DD}"/>
              </a:ext>
            </a:extLst>
          </p:cNvPr>
          <p:cNvSpPr txBox="1"/>
          <p:nvPr/>
        </p:nvSpPr>
        <p:spPr>
          <a:xfrm>
            <a:off x="30050" y="3132077"/>
            <a:ext cx="29937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Radiation Shielding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Cryogenics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RF/Magnet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Safety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Expandability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B73D37-82C0-2649-8A2D-4A8FE3EE084C}"/>
              </a:ext>
            </a:extLst>
          </p:cNvPr>
          <p:cNvSpPr/>
          <p:nvPr/>
        </p:nvSpPr>
        <p:spPr>
          <a:xfrm rot="19835959">
            <a:off x="8801851" y="2538030"/>
            <a:ext cx="993039" cy="789193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C6D6F4-9618-EC4C-9C37-C375B803F258}"/>
              </a:ext>
            </a:extLst>
          </p:cNvPr>
          <p:cNvGrpSpPr/>
          <p:nvPr/>
        </p:nvGrpSpPr>
        <p:grpSpPr>
          <a:xfrm rot="1220945">
            <a:off x="712629" y="514755"/>
            <a:ext cx="5802268" cy="2798778"/>
            <a:chOff x="815218" y="1154800"/>
            <a:chExt cx="5802268" cy="279877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2ECB560-82D0-D349-ABC0-6BA192CB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3584" y="1154800"/>
              <a:ext cx="5603902" cy="27987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3E91F9-0812-F046-A0BB-4C1E06FD42F3}"/>
                </a:ext>
              </a:extLst>
            </p:cNvPr>
            <p:cNvSpPr txBox="1"/>
            <p:nvPr/>
          </p:nvSpPr>
          <p:spPr>
            <a:xfrm rot="20407810">
              <a:off x="815218" y="1800242"/>
              <a:ext cx="5171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Linac</a:t>
              </a:r>
              <a:r>
                <a:rPr lang="en-US" dirty="0">
                  <a:solidFill>
                    <a:srgbClr val="FF0000"/>
                  </a:solidFill>
                </a:rPr>
                <a:t>         Compression               e+         MeV         Gun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96548" y="983591"/>
            <a:ext cx="197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 send e-beam through a full module </a:t>
            </a:r>
            <a:r>
              <a:rPr lang="en-US" dirty="0" smtClean="0"/>
              <a:t>(probably what’s needed)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13427" y="2050703"/>
            <a:ext cx="121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8 MeV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8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9A9F-7B86-2942-A0EE-F05CFED6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Being realistic</a:t>
            </a:r>
            <a:r>
              <a:rPr lang="en-US" dirty="0" smtClean="0"/>
              <a:t>… </a:t>
            </a:r>
            <a:r>
              <a:rPr lang="en-US" dirty="0"/>
              <a:t>: 123 MeV </a:t>
            </a:r>
            <a:r>
              <a:rPr lang="en-US" dirty="0" smtClean="0"/>
              <a:t>polarized e- </a:t>
            </a:r>
            <a:r>
              <a:rPr lang="en-US" dirty="0"/>
              <a:t>driven </a:t>
            </a:r>
            <a:r>
              <a:rPr lang="en-US" dirty="0" err="1"/>
              <a:t>PEPPo</a:t>
            </a:r>
            <a:r>
              <a:rPr lang="en-US" dirty="0"/>
              <a:t> Injector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79601-4F2A-C34A-A1DC-21A9DB5B7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15BB46-2CE1-6446-B765-BB65381C3C5F}"/>
              </a:ext>
            </a:extLst>
          </p:cNvPr>
          <p:cNvSpPr/>
          <p:nvPr/>
        </p:nvSpPr>
        <p:spPr>
          <a:xfrm>
            <a:off x="400050" y="790391"/>
            <a:ext cx="10919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Jefferson Lab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asking for e+ beams with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&gt;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and current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8CD98A-E84F-1D46-8664-555D55CBE46C}"/>
              </a:ext>
            </a:extLst>
          </p:cNvPr>
          <p:cNvGrpSpPr/>
          <p:nvPr/>
        </p:nvGrpSpPr>
        <p:grpSpPr>
          <a:xfrm>
            <a:off x="5498632" y="3595301"/>
            <a:ext cx="5949655" cy="1974858"/>
            <a:chOff x="4087331" y="927740"/>
            <a:chExt cx="8101517" cy="23742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3EE972-6113-0443-ADD7-63DA01247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6046"/>
            <a:stretch/>
          </p:blipFill>
          <p:spPr>
            <a:xfrm>
              <a:off x="4087331" y="927740"/>
              <a:ext cx="8101517" cy="237421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9C5604-3CF1-8E43-8942-9E5F0592A9B7}"/>
                </a:ext>
              </a:extLst>
            </p:cNvPr>
            <p:cNvSpPr/>
            <p:nvPr/>
          </p:nvSpPr>
          <p:spPr>
            <a:xfrm>
              <a:off x="7854463" y="1519051"/>
              <a:ext cx="3855200" cy="1763655"/>
            </a:xfrm>
            <a:prstGeom prst="rect">
              <a:avLst/>
            </a:prstGeom>
            <a:solidFill>
              <a:srgbClr val="92D050">
                <a:alpha val="18000"/>
              </a:srgbClr>
            </a:solidFill>
            <a:ln w="349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A1D49A-27E7-324B-9F07-B6B7359274A3}"/>
                </a:ext>
              </a:extLst>
            </p:cNvPr>
            <p:cNvSpPr txBox="1"/>
            <p:nvPr/>
          </p:nvSpPr>
          <p:spPr>
            <a:xfrm>
              <a:off x="10199661" y="1191476"/>
              <a:ext cx="1005435" cy="34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 pitchFamily="2" charset="0"/>
                </a:rPr>
                <a:t>&gt;5 x 10</a:t>
              </a:r>
              <a:r>
                <a:rPr lang="en-US" sz="1200" baseline="30000" dirty="0">
                  <a:latin typeface="Times" pitchFamily="2" charset="0"/>
                </a:rPr>
                <a:t>-5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005122-5F51-5244-AC7F-EC377BA36D23}"/>
                </a:ext>
              </a:extLst>
            </p:cNvPr>
            <p:cNvSpPr txBox="1"/>
            <p:nvPr/>
          </p:nvSpPr>
          <p:spPr>
            <a:xfrm>
              <a:off x="10246385" y="2944152"/>
              <a:ext cx="750923" cy="34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 pitchFamily="2" charset="0"/>
                </a:rPr>
                <a:t>&gt;60%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C1210F3-88B1-DC40-B9C3-F25AA7740875}"/>
              </a:ext>
            </a:extLst>
          </p:cNvPr>
          <p:cNvSpPr/>
          <p:nvPr/>
        </p:nvSpPr>
        <p:spPr>
          <a:xfrm>
            <a:off x="5431536" y="4087151"/>
            <a:ext cx="6016751" cy="118539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D27C0-6BDB-DF4B-AC71-B146120DE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70" y="1136762"/>
            <a:ext cx="9637165" cy="2403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936211-F384-054D-9825-55880DD13B0B}"/>
              </a:ext>
            </a:extLst>
          </p:cNvPr>
          <p:cNvSpPr txBox="1"/>
          <p:nvPr/>
        </p:nvSpPr>
        <p:spPr>
          <a:xfrm>
            <a:off x="349940" y="3577473"/>
            <a:ext cx="4702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Collimation defines normalized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Dipoles separate particle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Dispersion selects final </a:t>
            </a:r>
            <a:r>
              <a:rPr lang="en-US" dirty="0" err="1"/>
              <a:t>dp</a:t>
            </a:r>
            <a:r>
              <a:rPr lang="en-US" dirty="0"/>
              <a:t>/p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Bunching achieve with R56 chirper/chicane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7D6F02-6B06-554F-B555-B54ABD91B805}"/>
              </a:ext>
            </a:extLst>
          </p:cNvPr>
          <p:cNvSpPr txBox="1"/>
          <p:nvPr/>
        </p:nvSpPr>
        <p:spPr>
          <a:xfrm>
            <a:off x="951785" y="5646917"/>
            <a:ext cx="1076144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GaAs source source providing </a:t>
            </a:r>
            <a:r>
              <a:rPr lang="en-US" sz="2400" b="1" dirty="0">
                <a:solidFill>
                  <a:srgbClr val="FF0000"/>
                </a:solidFill>
              </a:rPr>
              <a:t>1 mA for a week = 600 Coulombs </a:t>
            </a:r>
            <a:r>
              <a:rPr lang="en-US" sz="2400" b="1" dirty="0" smtClean="0">
                <a:solidFill>
                  <a:srgbClr val="FF0000"/>
                </a:solidFill>
              </a:rPr>
              <a:t>(5x </a:t>
            </a:r>
            <a:r>
              <a:rPr lang="en-US" sz="2400" b="1" dirty="0">
                <a:solidFill>
                  <a:srgbClr val="FF0000"/>
                </a:solidFill>
              </a:rPr>
              <a:t>CEBAF)</a:t>
            </a:r>
          </a:p>
          <a:p>
            <a:pPr algn="ctr"/>
            <a:r>
              <a:rPr lang="en-US" sz="2400" b="1" dirty="0"/>
              <a:t>We would like to have a charge lifetime </a:t>
            </a:r>
            <a:r>
              <a:rPr lang="en-US" sz="2400" b="1" dirty="0">
                <a:solidFill>
                  <a:srgbClr val="FF0000"/>
                </a:solidFill>
              </a:rPr>
              <a:t>&gt;1000 C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33D45E-9D49-F545-A0A7-078BB8C7A66A}"/>
              </a:ext>
            </a:extLst>
          </p:cNvPr>
          <p:cNvSpPr/>
          <p:nvPr/>
        </p:nvSpPr>
        <p:spPr>
          <a:xfrm>
            <a:off x="9987453" y="3867116"/>
            <a:ext cx="931880" cy="197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9A9F-7B86-2942-A0EE-F05CFED6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evolving design…today’s latest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79601-4F2A-C34A-A1DC-21A9DB5B7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194"/>
          <a:stretch/>
        </p:blipFill>
        <p:spPr>
          <a:xfrm>
            <a:off x="0" y="914400"/>
            <a:ext cx="12145500" cy="3218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75" y="3919508"/>
            <a:ext cx="10200150" cy="25860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4059" y="3542853"/>
            <a:ext cx="10487542" cy="30008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700" dirty="0" smtClean="0"/>
              <a:t>T: tungsten target, source of positrons</a:t>
            </a:r>
          </a:p>
          <a:p>
            <a:r>
              <a:rPr lang="en-US" sz="2700" dirty="0" smtClean="0"/>
              <a:t>AMD: adiabatic matching device, grab as many positrons as possible</a:t>
            </a:r>
          </a:p>
          <a:p>
            <a:r>
              <a:rPr lang="en-US" sz="2700" dirty="0" smtClean="0"/>
              <a:t>MS: matching section, four quads to manage transverse profile</a:t>
            </a:r>
          </a:p>
          <a:p>
            <a:r>
              <a:rPr lang="en-US" sz="2700" dirty="0" smtClean="0"/>
              <a:t>CP: magnetic chicane, sets momentum bite</a:t>
            </a:r>
          </a:p>
          <a:p>
            <a:r>
              <a:rPr lang="en-US" sz="2700" dirty="0" err="1" smtClean="0"/>
              <a:t>DeAc</a:t>
            </a:r>
            <a:r>
              <a:rPr lang="en-US" sz="2700" dirty="0" smtClean="0"/>
              <a:t>: decelerating/accelerating section reduces momentum dispersion</a:t>
            </a:r>
          </a:p>
          <a:p>
            <a:r>
              <a:rPr lang="en-US" sz="2700" dirty="0" err="1" smtClean="0"/>
              <a:t>ChC</a:t>
            </a:r>
            <a:r>
              <a:rPr lang="en-US" sz="2700" dirty="0" smtClean="0"/>
              <a:t>: chirping cavity correlates momentum dispersion with time-of-flight</a:t>
            </a:r>
          </a:p>
          <a:p>
            <a:r>
              <a:rPr lang="en-US" sz="2700" dirty="0" smtClean="0"/>
              <a:t>CC: second chicane compresses positron bunch</a:t>
            </a:r>
            <a:endParaRPr lang="en-US" sz="2700" dirty="0"/>
          </a:p>
        </p:txBody>
      </p:sp>
      <p:sp>
        <p:nvSpPr>
          <p:cNvPr id="17" name="Rectangle 16"/>
          <p:cNvSpPr/>
          <p:nvPr/>
        </p:nvSpPr>
        <p:spPr>
          <a:xfrm>
            <a:off x="8864665" y="302813"/>
            <a:ext cx="3280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/>
              <a:t>Sami </a:t>
            </a:r>
            <a:r>
              <a:rPr lang="en-US" sz="2000" dirty="0" err="1"/>
              <a:t>Habet</a:t>
            </a:r>
            <a:r>
              <a:rPr lang="en-US" sz="2000" dirty="0"/>
              <a:t>, </a:t>
            </a:r>
            <a:r>
              <a:rPr lang="en-US" sz="2000" dirty="0" err="1"/>
              <a:t>IJCLab-Orsay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0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D967E-B8F1-9D4E-990F-D2C438C74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and engineering goals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C893E-A51E-0F49-BC4B-C0A9ABB95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DE18F-93FD-0B4A-83A8-FB2403E45E8B}"/>
              </a:ext>
            </a:extLst>
          </p:cNvPr>
          <p:cNvSpPr txBox="1"/>
          <p:nvPr/>
        </p:nvSpPr>
        <p:spPr>
          <a:xfrm>
            <a:off x="341650" y="1022754"/>
            <a:ext cx="115738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Risks, realities, complications….</a:t>
            </a:r>
          </a:p>
          <a:p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 mA polarized e- beam with &gt;</a:t>
            </a:r>
            <a:r>
              <a:rPr lang="en-US" sz="2800" b="1" dirty="0"/>
              <a:t>1 </a:t>
            </a:r>
            <a:r>
              <a:rPr lang="en-US" sz="2800" b="1" dirty="0" err="1"/>
              <a:t>kC</a:t>
            </a:r>
            <a:r>
              <a:rPr lang="en-US" sz="2800" b="1" dirty="0"/>
              <a:t> lifetime </a:t>
            </a:r>
            <a:r>
              <a:rPr lang="en-US" sz="2800" dirty="0"/>
              <a:t>(have 200 C @ 0.2 mA now)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Target that can survive </a:t>
            </a:r>
            <a:r>
              <a:rPr lang="en-US" sz="2800" b="1" dirty="0"/>
              <a:t>&gt;10 kW e-beam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/>
              <a:t>&gt;0.5 T dc solenoid </a:t>
            </a:r>
            <a:r>
              <a:rPr lang="en-US" sz="2800" dirty="0"/>
              <a:t>in high x-ray environment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Note, with </a:t>
            </a:r>
            <a:r>
              <a:rPr lang="en-US" sz="2800" dirty="0" smtClean="0"/>
              <a:t>8 </a:t>
            </a:r>
            <a:r>
              <a:rPr lang="en-US" sz="2800" dirty="0"/>
              <a:t>MeV electron </a:t>
            </a:r>
            <a:r>
              <a:rPr lang="en-US" sz="2800" dirty="0" smtClean="0"/>
              <a:t>beam, </a:t>
            </a:r>
            <a:r>
              <a:rPr lang="en-US" sz="2800" dirty="0"/>
              <a:t>we won’t be activating anything</a:t>
            </a:r>
          </a:p>
          <a:p>
            <a:endParaRPr lang="en-US" sz="2800" dirty="0"/>
          </a:p>
          <a:p>
            <a:r>
              <a:rPr lang="en-US" sz="2800" dirty="0"/>
              <a:t>But at the LERF, conversion with higher energy electron beam is a real possibility, </a:t>
            </a:r>
            <a:r>
              <a:rPr lang="en-US" sz="2800" u="sng" dirty="0"/>
              <a:t>that’s how we get to higher positron current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4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96FA-F903-4542-A6D1-7DCD562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polarized electron source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DDE7B-26DB-8641-94EB-2DFA80ED5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43C24-49CD-E949-8359-2C5A73A7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D3C409-170A-9E44-B1CA-EE76FD08DEE4}"/>
              </a:ext>
            </a:extLst>
          </p:cNvPr>
          <p:cNvSpPr/>
          <p:nvPr/>
        </p:nvSpPr>
        <p:spPr>
          <a:xfrm>
            <a:off x="5568106" y="829387"/>
            <a:ext cx="66238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Gun2 Photocathode (Fall 2016 – Spring 2017)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Lifetime ~200 C </a:t>
            </a:r>
            <a:r>
              <a:rPr lang="en-US" dirty="0">
                <a:cs typeface="Arial"/>
              </a:rPr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baseline="-25000" dirty="0">
                <a:ea typeface="Symbol" charset="2"/>
                <a:cs typeface="Symbol" charset="2"/>
              </a:rPr>
              <a:t>D</a:t>
            </a:r>
            <a:r>
              <a:rPr lang="en-US" dirty="0">
                <a:cs typeface="Arial"/>
              </a:rPr>
              <a:t> ~ 1mm) with intensity 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@ 200 </a:t>
            </a:r>
            <a:r>
              <a:rPr lang="en-US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731A3-9516-8944-B570-E1E6644BB1B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5788550" y="1584675"/>
            <a:ext cx="6257459" cy="2487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4E976-4C9E-0348-81AD-79654315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08" y="1506495"/>
            <a:ext cx="5089044" cy="3582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7E5502-CBC9-3945-9BA3-F272ACD798FC}"/>
              </a:ext>
            </a:extLst>
          </p:cNvPr>
          <p:cNvSpPr txBox="1"/>
          <p:nvPr/>
        </p:nvSpPr>
        <p:spPr>
          <a:xfrm>
            <a:off x="127117" y="5734781"/>
            <a:ext cx="519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P. Adderley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13</a:t>
            </a:r>
            <a:r>
              <a:rPr lang="en-US" sz="1600" dirty="0"/>
              <a:t>, 010101 (2010)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F52A9B-A359-A44F-88B7-352DD2A9F2FC}"/>
              </a:ext>
            </a:extLst>
          </p:cNvPr>
          <p:cNvCxnSpPr>
            <a:cxnSpLocks/>
          </p:cNvCxnSpPr>
          <p:nvPr/>
        </p:nvCxnSpPr>
        <p:spPr>
          <a:xfrm flipH="1">
            <a:off x="1636706" y="1847420"/>
            <a:ext cx="318574" cy="7045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BD3AE6-0332-A54F-A4FA-41853629B2A6}"/>
              </a:ext>
            </a:extLst>
          </p:cNvPr>
          <p:cNvCxnSpPr>
            <a:cxnSpLocks/>
          </p:cNvCxnSpPr>
          <p:nvPr/>
        </p:nvCxnSpPr>
        <p:spPr>
          <a:xfrm flipH="1">
            <a:off x="3359478" y="1843803"/>
            <a:ext cx="288230" cy="9574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EA70C0-1D38-9643-8990-09ACF614171F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12692" y="2138282"/>
            <a:ext cx="790587" cy="8799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74A591-EF43-8441-AC03-AE020F06659A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934066" y="3624649"/>
            <a:ext cx="1800042" cy="4475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CDC494-39E6-584D-9418-83464EA949DE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934066" y="4072203"/>
            <a:ext cx="149077" cy="2693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3">
            <a:extLst>
              <a:ext uri="{FF2B5EF4-FFF2-40B4-BE49-F238E27FC236}">
                <a16:creationId xmlns:a16="http://schemas.microsoft.com/office/drawing/2014/main" id="{4815F8ED-3F49-E34C-8E07-6C3030110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583" y="1613869"/>
            <a:ext cx="1188146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Activation Laser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EF3DA67E-86DE-0A43-9952-72EEAB1F3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401" y="1576590"/>
            <a:ext cx="1000595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HV Chamber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0F0FE2AF-20B6-6340-91CC-07A52E2C3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75" y="1707395"/>
            <a:ext cx="91403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Preparation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86BE1164-23AB-2A4C-AD4D-076DCA995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75" y="3856759"/>
            <a:ext cx="678391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GaAs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Storage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930A4958-D4FB-A045-8612-C92D1C148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376" y="4943275"/>
            <a:ext cx="76495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Loading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A801B2-8279-A04A-B6CB-E05E5E802BC2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1675853" y="4206884"/>
            <a:ext cx="382476" cy="7363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2E8F04D-792E-C348-873F-FE5ADD5FC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863" y="4666912"/>
            <a:ext cx="1371491" cy="868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002A21-6D79-C047-BC49-03B62EEFA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004" y="4671499"/>
            <a:ext cx="848051" cy="83505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C10A53A-0BA9-614D-B2E5-A7C5B9A29A9A}"/>
              </a:ext>
            </a:extLst>
          </p:cNvPr>
          <p:cNvSpPr/>
          <p:nvPr/>
        </p:nvSpPr>
        <p:spPr>
          <a:xfrm>
            <a:off x="11027485" y="1815578"/>
            <a:ext cx="1018524" cy="124461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CE48E-0043-D247-B3E6-92F943C02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924" y="3854331"/>
            <a:ext cx="6556257" cy="2730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8EE725-E666-D246-8AE6-62EB70F5B13E}"/>
              </a:ext>
            </a:extLst>
          </p:cNvPr>
          <p:cNvSpPr txBox="1"/>
          <p:nvPr/>
        </p:nvSpPr>
        <p:spPr>
          <a:xfrm>
            <a:off x="7748268" y="1999619"/>
            <a:ext cx="2263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QE = QE</a:t>
            </a:r>
            <a:r>
              <a:rPr lang="en-US" sz="2000" baseline="-25000" dirty="0">
                <a:solidFill>
                  <a:schemeClr val="accent1"/>
                </a:solidFill>
              </a:rPr>
              <a:t>0</a:t>
            </a:r>
            <a:r>
              <a:rPr lang="en-US" sz="2000" dirty="0">
                <a:solidFill>
                  <a:schemeClr val="accent1"/>
                </a:solidFill>
              </a:rPr>
              <a:t> e </a:t>
            </a:r>
            <a:r>
              <a:rPr lang="en-US" sz="2000" baseline="30000" dirty="0">
                <a:solidFill>
                  <a:schemeClr val="accent1"/>
                </a:solidFill>
              </a:rPr>
              <a:t>-(Q/Lifetime)</a:t>
            </a:r>
          </a:p>
        </p:txBody>
      </p:sp>
    </p:spTree>
    <p:extLst>
      <p:ext uri="{BB962C8B-B14F-4D97-AF65-F5344CB8AC3E}">
        <p14:creationId xmlns:p14="http://schemas.microsoft.com/office/powerpoint/2010/main" val="87408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9B19-C1CD-A843-898F-4044D755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&gt;1 mA for weeks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DD90B-C991-A94A-9092-B08F68BA4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DEAA42-B83F-7B45-A1B2-B8E90326E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767772"/>
            <a:ext cx="11870115" cy="1108847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By increasing laser size we set our new lifetime record for mA operation (&gt;400 C)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Eventually size became “too big” for CEBAF gun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Designing a new </a:t>
            </a:r>
            <a:r>
              <a:rPr lang="en-US" dirty="0" err="1">
                <a:latin typeface="Arial" panose="020B0604020202020204" pitchFamily="34" charset="0"/>
                <a:ea typeface="Century Gothic" charset="0"/>
              </a:rPr>
              <a:t>photogun</a:t>
            </a:r>
            <a:r>
              <a:rPr lang="en-US" dirty="0">
                <a:latin typeface="Arial" panose="020B0604020202020204" pitchFamily="34" charset="0"/>
                <a:ea typeface="Century Gothic" charset="0"/>
              </a:rPr>
              <a:t> to “straighten the curve”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A8CC9-C440-C749-9B41-977BC0FF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42" y="2528219"/>
            <a:ext cx="8088658" cy="3931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BC21D2-7696-274C-B34C-BF97D3E645BB}"/>
              </a:ext>
            </a:extLst>
          </p:cNvPr>
          <p:cNvSpPr txBox="1"/>
          <p:nvPr/>
        </p:nvSpPr>
        <p:spPr>
          <a:xfrm>
            <a:off x="3263131" y="1898937"/>
            <a:ext cx="892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" pitchFamily="2" charset="0"/>
              </a:rPr>
              <a:t>J. </a:t>
            </a:r>
            <a:r>
              <a:rPr lang="en-US" sz="1200" u="sng" dirty="0" err="1">
                <a:latin typeface="Times" pitchFamily="2" charset="0"/>
              </a:rPr>
              <a:t>Grames</a:t>
            </a:r>
            <a:r>
              <a:rPr lang="en-US" sz="1200" dirty="0">
                <a:latin typeface="Times" pitchFamily="2" charset="0"/>
              </a:rPr>
              <a:t>, P. Adderley, J. </a:t>
            </a:r>
            <a:r>
              <a:rPr lang="en-US" sz="1200" dirty="0" err="1">
                <a:latin typeface="Times" pitchFamily="2" charset="0"/>
              </a:rPr>
              <a:t>Hansknecht</a:t>
            </a:r>
            <a:r>
              <a:rPr lang="en-US" sz="1200" dirty="0">
                <a:latin typeface="Times" pitchFamily="2" charset="0"/>
              </a:rPr>
              <a:t>, R. </a:t>
            </a:r>
            <a:r>
              <a:rPr lang="en-US" sz="1200" dirty="0" err="1">
                <a:latin typeface="Times" pitchFamily="2" charset="0"/>
              </a:rPr>
              <a:t>Kazimi</a:t>
            </a:r>
            <a:r>
              <a:rPr lang="en-US" sz="1200" dirty="0">
                <a:latin typeface="Times" pitchFamily="2" charset="0"/>
              </a:rPr>
              <a:t>, M. </a:t>
            </a:r>
            <a:r>
              <a:rPr lang="en-US" sz="1200" dirty="0" err="1">
                <a:latin typeface="Times" pitchFamily="2" charset="0"/>
              </a:rPr>
              <a:t>Poelker</a:t>
            </a:r>
            <a:r>
              <a:rPr lang="en-US" sz="1200" dirty="0">
                <a:latin typeface="Times" pitchFamily="2" charset="0"/>
              </a:rPr>
              <a:t>, D. Moser, M. Stutzman, S. Zhang, “Milliampere beam studies using high polarization photocathodes at the CEBAF Photoinjector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" pitchFamily="2" charset="0"/>
              </a:rPr>
              <a:t>” </a:t>
            </a:r>
            <a:r>
              <a:rPr lang="en-US" sz="1200" dirty="0">
                <a:latin typeface="Times" pitchFamily="2" charset="0"/>
              </a:rPr>
              <a:t>Polarized Sources, Targets and Polarimeters Workshop, </a:t>
            </a:r>
            <a:r>
              <a:rPr lang="en-US" sz="1200" dirty="0" err="1">
                <a:latin typeface="Times" pitchFamily="2" charset="0"/>
              </a:rPr>
              <a:t>Dajeon</a:t>
            </a:r>
            <a:r>
              <a:rPr lang="en-US" sz="1200" dirty="0">
                <a:latin typeface="Times" pitchFamily="2" charset="0"/>
              </a:rPr>
              <a:t> South Korea (2017)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D92B6B-26BF-A849-957B-FAA515F8F58C}"/>
              </a:ext>
            </a:extLst>
          </p:cNvPr>
          <p:cNvGrpSpPr/>
          <p:nvPr/>
        </p:nvGrpSpPr>
        <p:grpSpPr>
          <a:xfrm>
            <a:off x="187565" y="3708819"/>
            <a:ext cx="3317074" cy="2389230"/>
            <a:chOff x="2069847" y="967503"/>
            <a:chExt cx="6971428" cy="52285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AC3139-2B8E-C34E-A6A8-A262FFC2C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ECAEEE-3EC0-BD41-A84E-9ED15F8E5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0A6653-BEB4-3F42-A16B-E95673EAD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191A7D-8C99-9F4B-A8DA-E4A0B4988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C5EC6AF-165A-4442-9752-B3058B120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40467"/>
            <a:ext cx="3503178" cy="15148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77892F-A30D-BF4D-AA46-73C8465F18CA}"/>
              </a:ext>
            </a:extLst>
          </p:cNvPr>
          <p:cNvSpPr txBox="1"/>
          <p:nvPr/>
        </p:nvSpPr>
        <p:spPr>
          <a:xfrm>
            <a:off x="4763192" y="3455408"/>
            <a:ext cx="691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Days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3647E1-7F82-564A-9D9E-6F65D80147CF}"/>
              </a:ext>
            </a:extLst>
          </p:cNvPr>
          <p:cNvCxnSpPr>
            <a:cxnSpLocks/>
          </p:cNvCxnSpPr>
          <p:nvPr/>
        </p:nvCxnSpPr>
        <p:spPr>
          <a:xfrm flipV="1">
            <a:off x="4555375" y="3640074"/>
            <a:ext cx="2385752" cy="24558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BA8DA6-48C8-6C4E-BB96-3D38864E4D14}"/>
              </a:ext>
            </a:extLst>
          </p:cNvPr>
          <p:cNvSpPr txBox="1"/>
          <p:nvPr/>
        </p:nvSpPr>
        <p:spPr>
          <a:xfrm rot="18867493">
            <a:off x="5006212" y="4269214"/>
            <a:ext cx="197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Trend we want to realize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D818-51DF-B14F-85E0-60068132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polarized electron source for &gt;1 mA operation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7D6A7-67C2-6C43-A0A4-608AAA20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1211" y="6480964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2378DD-412F-424D-B418-5732059EA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0969962" cy="729508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entury Gothic" charset="0"/>
              </a:rPr>
              <a:t>Applying the experience and lessons learned from the 300 kV </a:t>
            </a:r>
            <a:r>
              <a:rPr lang="en-US" b="1" i="1" dirty="0">
                <a:latin typeface="Arial" panose="020B0604020202020204" pitchFamily="34" charset="0"/>
                <a:ea typeface="Century Gothic" charset="0"/>
              </a:rPr>
              <a:t>unpolarized</a:t>
            </a:r>
            <a:r>
              <a:rPr lang="en-US" dirty="0">
                <a:latin typeface="Arial" panose="020B0604020202020204" pitchFamily="34" charset="0"/>
                <a:ea typeface="Century Gothic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entury Gothic" charset="0"/>
              </a:rPr>
              <a:t>photogun</a:t>
            </a:r>
            <a:r>
              <a:rPr lang="en-US" dirty="0">
                <a:latin typeface="Arial" panose="020B0604020202020204" pitchFamily="34" charset="0"/>
                <a:ea typeface="Century Gothic" charset="0"/>
              </a:rPr>
              <a:t> to build a 200 kV UHV </a:t>
            </a:r>
            <a:r>
              <a:rPr lang="en-US" b="1" i="1" dirty="0">
                <a:latin typeface="Arial" panose="020B0604020202020204" pitchFamily="34" charset="0"/>
                <a:ea typeface="Century Gothic" charset="0"/>
              </a:rPr>
              <a:t>polarized</a:t>
            </a:r>
            <a:r>
              <a:rPr lang="en-US" dirty="0">
                <a:latin typeface="Arial" panose="020B0604020202020204" pitchFamily="34" charset="0"/>
                <a:ea typeface="Century Gothic" charset="0"/>
              </a:rPr>
              <a:t> electron source for high polarization photocathodes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3AD9C-ED31-4643-B84C-C19FFE5197BB}"/>
              </a:ext>
            </a:extLst>
          </p:cNvPr>
          <p:cNvSpPr txBox="1"/>
          <p:nvPr/>
        </p:nvSpPr>
        <p:spPr>
          <a:xfrm>
            <a:off x="248084" y="1515038"/>
            <a:ext cx="5576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300 kV Magnetized Beam Electron Source (</a:t>
            </a:r>
            <a:r>
              <a:rPr lang="en-US" sz="2000" dirty="0" err="1" smtClean="0">
                <a:solidFill>
                  <a:srgbClr val="FF0000"/>
                </a:solidFill>
              </a:rPr>
              <a:t>Cs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000" dirty="0" err="1" smtClean="0">
                <a:solidFill>
                  <a:srgbClr val="FF0000"/>
                </a:solidFill>
              </a:rPr>
              <a:t>K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000" dirty="0" err="1" smtClean="0">
                <a:solidFill>
                  <a:srgbClr val="FF0000"/>
                </a:solidFill>
              </a:rPr>
              <a:t>Sb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20C3B6-30B7-A04D-AA54-4B2494412180}"/>
              </a:ext>
            </a:extLst>
          </p:cNvPr>
          <p:cNvSpPr txBox="1"/>
          <p:nvPr/>
        </p:nvSpPr>
        <p:spPr>
          <a:xfrm>
            <a:off x="187565" y="5037974"/>
            <a:ext cx="5967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Hernandez-Garcia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22</a:t>
            </a:r>
            <a:r>
              <a:rPr lang="en-US" sz="1600" dirty="0"/>
              <a:t>, 113401 (2019)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1DEDCF-6428-9A43-83BE-7FDBFF4EE504}"/>
              </a:ext>
            </a:extLst>
          </p:cNvPr>
          <p:cNvSpPr/>
          <p:nvPr/>
        </p:nvSpPr>
        <p:spPr>
          <a:xfrm>
            <a:off x="411892" y="536680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R30 inverted geometry ceramic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Conditioned to 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Demonstrated 4.5 mA CW 300 </a:t>
            </a:r>
            <a:r>
              <a:rPr lang="en-US" sz="1600" dirty="0" smtClean="0"/>
              <a:t>kV, and 28 mA at 100 kV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384483-4E9C-554C-B93D-93739207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46" y="1918351"/>
            <a:ext cx="5234424" cy="3119623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181" y="1574546"/>
            <a:ext cx="5985942" cy="5196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306" y="1556606"/>
            <a:ext cx="60579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7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We’ve talked about this before, where do things stand today?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85684-AFF2-D843-A6A7-AF6F640D849F}"/>
              </a:ext>
            </a:extLst>
          </p:cNvPr>
          <p:cNvSpPr txBox="1"/>
          <p:nvPr/>
        </p:nvSpPr>
        <p:spPr>
          <a:xfrm>
            <a:off x="290437" y="774065"/>
            <a:ext cx="1190156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Physics side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Positron physics workshops at </a:t>
            </a:r>
            <a:r>
              <a:rPr lang="en-US" sz="2400" dirty="0" err="1"/>
              <a:t>JLab</a:t>
            </a:r>
            <a:r>
              <a:rPr lang="en-US" sz="2400" dirty="0"/>
              <a:t> in 1999, 2009 and 2017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Recent EPJA issue dedicated to e+ physics at Jefferson Lab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Today, two conditionally approved PAC proposals exist</a:t>
            </a:r>
          </a:p>
          <a:p>
            <a:endParaRPr lang="en-US" sz="800" dirty="0"/>
          </a:p>
          <a:p>
            <a:endParaRPr lang="en-US" sz="800" dirty="0"/>
          </a:p>
          <a:p>
            <a:r>
              <a:rPr lang="en-US" sz="2400" dirty="0"/>
              <a:t>Accelerator side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PEPPo</a:t>
            </a:r>
            <a:r>
              <a:rPr lang="en-US" sz="2400" dirty="0"/>
              <a:t> experiment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Supportive JLAAC </a:t>
            </a:r>
            <a:r>
              <a:rPr lang="en-US" sz="2400" dirty="0"/>
              <a:t>recommendations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Positron LDRD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general, widespread </a:t>
            </a:r>
            <a:r>
              <a:rPr lang="en-US" sz="2400" dirty="0"/>
              <a:t>enthusiasm for e+ production using low, medium and high energy e- </a:t>
            </a:r>
            <a:r>
              <a:rPr lang="en-US" sz="2400" dirty="0" smtClean="0"/>
              <a:t>beams</a:t>
            </a:r>
            <a:endParaRPr lang="en-US" sz="2400" dirty="0"/>
          </a:p>
          <a:p>
            <a:endParaRPr lang="en-US" sz="1000" dirty="0"/>
          </a:p>
          <a:p>
            <a:endParaRPr lang="en-US" sz="1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Gun group has been busy : CEBAF injector upgrade for MOLLER and UITF for </a:t>
            </a:r>
            <a:r>
              <a:rPr lang="en-US" sz="2400" dirty="0" err="1"/>
              <a:t>HDIce</a:t>
            </a:r>
            <a:r>
              <a:rPr lang="en-US" sz="2400" dirty="0"/>
              <a:t> testing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2023 looks to be a great year to finally build a positron source, start with 8 MeV electron beam, learn from it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In parallel, identify all positron users to help define our long term goals</a:t>
            </a:r>
          </a:p>
        </p:txBody>
      </p:sp>
    </p:spTree>
    <p:extLst>
      <p:ext uri="{BB962C8B-B14F-4D97-AF65-F5344CB8AC3E}">
        <p14:creationId xmlns:p14="http://schemas.microsoft.com/office/powerpoint/2010/main" val="21160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ODU, Ben </a:t>
            </a:r>
            <a:r>
              <a:rPr lang="en-US" dirty="0" err="1" smtClean="0"/>
              <a:t>Belfore’s</a:t>
            </a:r>
            <a:r>
              <a:rPr lang="en-US" dirty="0" smtClean="0"/>
              <a:t> third photocathode, SSL with DBR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4" y="844117"/>
            <a:ext cx="7258672" cy="538162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02070" y="1235021"/>
            <a:ext cx="45899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Scarcity of high polarization photocathodes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Successful collaboration between ODU, </a:t>
            </a:r>
            <a:r>
              <a:rPr lang="en-US" sz="2400" dirty="0" err="1" smtClean="0"/>
              <a:t>JLab</a:t>
            </a:r>
            <a:r>
              <a:rPr lang="en-US" sz="2400" dirty="0" smtClean="0"/>
              <a:t> and BNL, high polarization photocathodes grown via MOCVD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Now we have photocathode material to use for the positron program!</a:t>
            </a:r>
          </a:p>
          <a:p>
            <a:pPr marL="1033463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Pol ~ 83%</a:t>
            </a:r>
          </a:p>
          <a:p>
            <a:pPr marL="1033463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QE ~ 3%</a:t>
            </a:r>
          </a:p>
          <a:p>
            <a:pPr marL="1033463" lvl="1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Symbol" panose="05050102010706020507" pitchFamily="18" charset="2"/>
              </a:rPr>
              <a:t>l</a:t>
            </a:r>
            <a:r>
              <a:rPr lang="en-US" sz="2400" baseline="-25000" dirty="0" err="1" smtClean="0"/>
              <a:t>peak</a:t>
            </a:r>
            <a:r>
              <a:rPr lang="en-US" sz="2400" dirty="0" smtClean="0"/>
              <a:t> ~ 785 nm</a:t>
            </a:r>
            <a:endParaRPr lang="en-US" sz="2400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87670" y="6320117"/>
            <a:ext cx="287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of Ben </a:t>
            </a:r>
            <a:r>
              <a:rPr lang="en-US" dirty="0" err="1" smtClean="0"/>
              <a:t>Belfore</a:t>
            </a:r>
            <a:r>
              <a:rPr lang="en-US" dirty="0" smtClean="0"/>
              <a:t>, Wei Liu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2D03A-5A03-B949-A5A5-D5F037E8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F85EA7-0F57-A047-9C84-C3679D078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199" y="1765055"/>
            <a:ext cx="10763250" cy="432170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Beam energy: electron beam with energy of </a:t>
            </a:r>
            <a:r>
              <a:rPr lang="en-US" sz="2000" b="1" dirty="0"/>
              <a:t>120 MeV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Beam current: </a:t>
            </a:r>
            <a:r>
              <a:rPr lang="en-US" sz="2000" b="1" dirty="0"/>
              <a:t>1 mA </a:t>
            </a:r>
            <a:r>
              <a:rPr lang="en-US" sz="2000" dirty="0"/>
              <a:t>(continuous wave, RF frequency of 1497 MHz)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Beam size on target: beam has a Gaussian distribution with RMS size &gt;150 </a:t>
            </a:r>
            <a:r>
              <a:rPr lang="el-GR" sz="2000" dirty="0"/>
              <a:t>μ</a:t>
            </a:r>
            <a:r>
              <a:rPr lang="en-US" sz="2000" dirty="0"/>
              <a:t>m. The biggest beam spot size is limited by aperture size of focusing magnet downstream the target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Target material: pure </a:t>
            </a:r>
            <a:r>
              <a:rPr lang="en-US" sz="2000" b="1" dirty="0"/>
              <a:t>Tungsten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Target thickness: </a:t>
            </a:r>
            <a:r>
              <a:rPr lang="en-US" sz="2000" b="1" dirty="0"/>
              <a:t>4 mm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Average power deposited in target: </a:t>
            </a:r>
            <a:r>
              <a:rPr lang="en-US" sz="2000" b="1" dirty="0"/>
              <a:t>17 kW</a:t>
            </a: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/>
              <a:t>Concept of target cooling: </a:t>
            </a:r>
            <a:r>
              <a:rPr lang="en-US" sz="2000" dirty="0">
                <a:solidFill>
                  <a:srgbClr val="FF0000"/>
                </a:solidFill>
              </a:rPr>
              <a:t>rotating</a:t>
            </a:r>
            <a:r>
              <a:rPr lang="en-US" sz="2000" dirty="0"/>
              <a:t> tungsten rim is mounted on water cooled copper disk (</a:t>
            </a:r>
            <a:r>
              <a:rPr lang="en-US" sz="2000" dirty="0">
                <a:solidFill>
                  <a:srgbClr val="FF0000"/>
                </a:solidFill>
              </a:rPr>
              <a:t>could even be fixed target lower power for initial 8 MeV tests</a:t>
            </a:r>
            <a:r>
              <a:rPr lang="en-US" sz="2000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8BD5E-D808-0A44-B7CC-CBE4BFE3A5D0}"/>
              </a:ext>
            </a:extLst>
          </p:cNvPr>
          <p:cNvSpPr/>
          <p:nvPr/>
        </p:nvSpPr>
        <p:spPr>
          <a:xfrm>
            <a:off x="411892" y="1015709"/>
            <a:ext cx="9100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Arial" charset="0"/>
                <a:ea typeface="+mj-ea"/>
                <a:cs typeface="Arial" panose="020B0604020202020204" pitchFamily="34" charset="0"/>
              </a:rPr>
              <a:t>Preliminary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+mj-ea"/>
                <a:cs typeface="Arial" panose="020B0604020202020204" pitchFamily="34" charset="0"/>
              </a:rPr>
              <a:t> studies for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+mj-ea"/>
                <a:cs typeface="Arial" panose="020B0604020202020204" pitchFamily="34" charset="0"/>
              </a:rPr>
              <a:t>120 MeV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+mj-ea"/>
                <a:cs typeface="Arial" panose="020B0604020202020204" pitchFamily="34" charset="0"/>
              </a:rPr>
              <a:t>x 1 milliamp solid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ea typeface="+mj-ea"/>
                <a:cs typeface="Arial" panose="020B0604020202020204" pitchFamily="34" charset="0"/>
              </a:rPr>
              <a:t>rotating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+mj-ea"/>
                <a:cs typeface="Arial" panose="020B0604020202020204" pitchFamily="34" charset="0"/>
              </a:rPr>
              <a:t> target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8F9A6E4-7A97-3242-B3B3-E286190F8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that can survive &gt;10 kW (100 kW) of beam power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A10C2-6988-1E44-B5AB-CFE8775F5A00}"/>
              </a:ext>
            </a:extLst>
          </p:cNvPr>
          <p:cNvSpPr txBox="1"/>
          <p:nvPr/>
        </p:nvSpPr>
        <p:spPr>
          <a:xfrm>
            <a:off x="9305139" y="299618"/>
            <a:ext cx="26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A. </a:t>
            </a:r>
            <a:r>
              <a:rPr lang="en-US" dirty="0" err="1"/>
              <a:t>Ushakov</a:t>
            </a:r>
            <a:r>
              <a:rPr lang="en-US" dirty="0"/>
              <a:t>,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9B3A5-64A1-5949-A997-6696DCBC6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100 kW of beam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2472A-61B5-4F4E-8537-64BE77C0C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F6A3D3-CCDF-734E-8344-EF792DBBB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647" y="954201"/>
            <a:ext cx="6364473" cy="5339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9E4026-AA94-7343-B4F1-07632AAAC785}"/>
              </a:ext>
            </a:extLst>
          </p:cNvPr>
          <p:cNvSpPr/>
          <p:nvPr/>
        </p:nvSpPr>
        <p:spPr>
          <a:xfrm>
            <a:off x="3768504" y="1630532"/>
            <a:ext cx="3573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00000"/>
                </a:solidFill>
                <a:latin typeface="Liberation Sans" panose="020B0604020202020204" pitchFamily="34" charset="0"/>
              </a:rPr>
              <a:t>Temperature of </a:t>
            </a:r>
            <a:r>
              <a:rPr lang="en-US" sz="2400" dirty="0">
                <a:solidFill>
                  <a:srgbClr val="000000"/>
                </a:solidFill>
                <a:latin typeface="Liberation Sans" panose="020B0604020202020204" pitchFamily="34" charset="0"/>
              </a:rPr>
              <a:t>Stationary Target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Liberation Sans" panose="020B0604020202020204" pitchFamily="34" charset="0"/>
              </a:rPr>
              <a:t>after 1 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778D24-6259-364D-A446-4E370E05E953}"/>
              </a:ext>
            </a:extLst>
          </p:cNvPr>
          <p:cNvSpPr/>
          <p:nvPr/>
        </p:nvSpPr>
        <p:spPr>
          <a:xfrm>
            <a:off x="3826329" y="5790733"/>
            <a:ext cx="690465" cy="2146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A514F3-FD06-E44E-93B0-6C2704D4AFBA}"/>
              </a:ext>
            </a:extLst>
          </p:cNvPr>
          <p:cNvSpPr/>
          <p:nvPr/>
        </p:nvSpPr>
        <p:spPr>
          <a:xfrm>
            <a:off x="5492049" y="5803173"/>
            <a:ext cx="690465" cy="2146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A8A0B4-E26C-EC46-B3EB-B94D7CF3F2E7}"/>
              </a:ext>
            </a:extLst>
          </p:cNvPr>
          <p:cNvCxnSpPr/>
          <p:nvPr/>
        </p:nvCxnSpPr>
        <p:spPr>
          <a:xfrm flipH="1">
            <a:off x="6182514" y="4727044"/>
            <a:ext cx="1786606" cy="10636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B7F7CD-9878-FE4B-8568-52125629C08A}"/>
              </a:ext>
            </a:extLst>
          </p:cNvPr>
          <p:cNvSpPr txBox="1"/>
          <p:nvPr/>
        </p:nvSpPr>
        <p:spPr>
          <a:xfrm>
            <a:off x="8165062" y="3796903"/>
            <a:ext cx="3097763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 mA @ 120 MeV cw electron beam with 1.5 mm RMS size </a:t>
            </a:r>
            <a:r>
              <a:rPr lang="en-US" b="1" i="1" dirty="0"/>
              <a:t>melts</a:t>
            </a:r>
            <a:r>
              <a:rPr lang="en-US" dirty="0"/>
              <a:t> the stationary 4 mm thick tungsten target in 64 ms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42D1C1-F181-964F-8116-7FF2B3A05E7C}"/>
              </a:ext>
            </a:extLst>
          </p:cNvPr>
          <p:cNvCxnSpPr>
            <a:cxnSpLocks/>
          </p:cNvCxnSpPr>
          <p:nvPr/>
        </p:nvCxnSpPr>
        <p:spPr>
          <a:xfrm flipH="1">
            <a:off x="4516794" y="4624407"/>
            <a:ext cx="3452326" cy="11377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C7AEAA-8148-E14C-87B5-CF8A8762F550}"/>
              </a:ext>
            </a:extLst>
          </p:cNvPr>
          <p:cNvSpPr txBox="1"/>
          <p:nvPr/>
        </p:nvSpPr>
        <p:spPr>
          <a:xfrm>
            <a:off x="9305139" y="308854"/>
            <a:ext cx="26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A. </a:t>
            </a:r>
            <a:r>
              <a:rPr lang="en-US" dirty="0" err="1"/>
              <a:t>Ushakov</a:t>
            </a:r>
            <a:r>
              <a:rPr lang="en-US" dirty="0"/>
              <a:t>,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D8CC-0181-2249-919C-AEAE04AE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cooled rotating tungsten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DBE8F-E78F-5644-8564-3054CADE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30CD55-DC0C-584A-8772-FFA44906B79B}"/>
              </a:ext>
            </a:extLst>
          </p:cNvPr>
          <p:cNvSpPr txBox="1">
            <a:spLocks/>
          </p:cNvSpPr>
          <p:nvPr/>
        </p:nvSpPr>
        <p:spPr>
          <a:xfrm>
            <a:off x="192587" y="728029"/>
            <a:ext cx="11601188" cy="1042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0" dirty="0"/>
              <a:t>W Rim Cooled from One Side by Copper Disk with 10mm x 20mm Cross Section of Water Channel and 2 m/s Flow (ANSYS Fluent)</a:t>
            </a:r>
            <a:br>
              <a:rPr lang="en-US" b="0" dirty="0"/>
            </a:br>
            <a:r>
              <a:rPr lang="en-US" sz="2000" b="0" dirty="0"/>
              <a:t>Beam Passing through the Target at Radius of 0.5 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07C91-27E8-3C44-B06F-0099370F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1888838"/>
            <a:ext cx="5075119" cy="4206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487C8-DF97-AC46-BDFC-DC7D72757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0" y="1908403"/>
            <a:ext cx="5287093" cy="4186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89BD0-693B-5D48-A4B0-D70F65BE6EC8}"/>
              </a:ext>
            </a:extLst>
          </p:cNvPr>
          <p:cNvSpPr txBox="1"/>
          <p:nvPr/>
        </p:nvSpPr>
        <p:spPr>
          <a:xfrm>
            <a:off x="9305139" y="299618"/>
            <a:ext cx="26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A. </a:t>
            </a:r>
            <a:r>
              <a:rPr lang="en-US" dirty="0" err="1"/>
              <a:t>Ushakov</a:t>
            </a:r>
            <a:r>
              <a:rPr lang="en-US" dirty="0"/>
              <a:t>,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2457-7AEB-2C4A-A4BA-2CB3D7D5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“DC” thermal load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4B1BE-B2E1-634F-9AC1-EF07FCCA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88C78-0011-504C-8EA3-B9A52E349207}"/>
              </a:ext>
            </a:extLst>
          </p:cNvPr>
          <p:cNvSpPr txBox="1"/>
          <p:nvPr/>
        </p:nvSpPr>
        <p:spPr>
          <a:xfrm>
            <a:off x="6946963" y="5775164"/>
            <a:ext cx="42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</a:t>
            </a:r>
            <a:r>
              <a:rPr lang="en-US" sz="2400" baseline="-25000" dirty="0" err="1">
                <a:solidFill>
                  <a:srgbClr val="FF0000"/>
                </a:solidFill>
              </a:rPr>
              <a:t>max</a:t>
            </a:r>
            <a:r>
              <a:rPr lang="en-US" sz="2400" dirty="0">
                <a:solidFill>
                  <a:srgbClr val="FF0000"/>
                </a:solidFill>
              </a:rPr>
              <a:t> = 55 </a:t>
            </a:r>
            <a:r>
              <a:rPr lang="fr-FR" sz="2400" dirty="0">
                <a:solidFill>
                  <a:srgbClr val="FF0000"/>
                </a:solidFill>
              </a:rPr>
              <a:t>°C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A9798-4E9B-9542-846A-76C9AF1091CF}"/>
              </a:ext>
            </a:extLst>
          </p:cNvPr>
          <p:cNvSpPr txBox="1"/>
          <p:nvPr/>
        </p:nvSpPr>
        <p:spPr>
          <a:xfrm>
            <a:off x="971493" y="5775164"/>
            <a:ext cx="427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T</a:t>
            </a:r>
            <a:r>
              <a:rPr lang="en-US" sz="2400" baseline="-25000" dirty="0" err="1">
                <a:solidFill>
                  <a:srgbClr val="FF0000"/>
                </a:solidFill>
              </a:rPr>
              <a:t>max</a:t>
            </a:r>
            <a:r>
              <a:rPr lang="en-US" sz="2400" dirty="0">
                <a:solidFill>
                  <a:srgbClr val="FF0000"/>
                </a:solidFill>
              </a:rPr>
              <a:t> = 310 </a:t>
            </a:r>
            <a:r>
              <a:rPr lang="fr-FR" sz="2400" dirty="0">
                <a:solidFill>
                  <a:srgbClr val="FF0000"/>
                </a:solidFill>
              </a:rPr>
              <a:t>°C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A201B70-CFD7-B043-9DC3-7F3B7BD64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3" y="1367763"/>
            <a:ext cx="5495327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DB121-E67D-FF4F-BFCB-DAEF8E7AC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70" y="1367763"/>
            <a:ext cx="5495327" cy="4351338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67164B87-92B1-2740-AA65-84777B12A7D7}"/>
              </a:ext>
            </a:extLst>
          </p:cNvPr>
          <p:cNvSpPr txBox="1">
            <a:spLocks/>
          </p:cNvSpPr>
          <p:nvPr/>
        </p:nvSpPr>
        <p:spPr>
          <a:xfrm>
            <a:off x="9301065" y="63642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20A8B9-356A-4873-9983-F9E9111CAE42}" type="slidenum">
              <a:rPr lang="en-US" sz="1800" smtClean="0"/>
              <a:pPr/>
              <a:t>24</a:t>
            </a:fld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52F61B-58AB-4B4A-9687-027BC1AF880E}"/>
              </a:ext>
            </a:extLst>
          </p:cNvPr>
          <p:cNvSpPr txBox="1"/>
          <p:nvPr/>
        </p:nvSpPr>
        <p:spPr>
          <a:xfrm>
            <a:off x="495301" y="811914"/>
            <a:ext cx="1103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Average Temperature of Tungsten and Copper (left) and Temperature of Water (right)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369C8-2BE9-1C4D-8A86-9F3F8A1BBD77}"/>
              </a:ext>
            </a:extLst>
          </p:cNvPr>
          <p:cNvSpPr txBox="1"/>
          <p:nvPr/>
        </p:nvSpPr>
        <p:spPr>
          <a:xfrm>
            <a:off x="9305139" y="299618"/>
            <a:ext cx="26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A. </a:t>
            </a:r>
            <a:r>
              <a:rPr lang="en-US" dirty="0" err="1"/>
              <a:t>Ushakov</a:t>
            </a:r>
            <a:r>
              <a:rPr lang="en-US" dirty="0"/>
              <a:t>,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C7AF-4A30-5A44-A7EE-50972DB5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cycling for a spinning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50D45-6CE1-1341-8D43-45AF74BA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5A8BC61-89E8-6145-B414-4CF81AFC8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77799" y="2386731"/>
            <a:ext cx="4080036" cy="281556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F43E412-35E4-5B43-912A-03E421372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57652" y="2360272"/>
            <a:ext cx="4080036" cy="2815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2D4DF-0C21-2046-9CB2-9976EA8EA4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>
          <a:xfrm>
            <a:off x="108029" y="1939034"/>
            <a:ext cx="3369957" cy="3727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BB532B-17CB-7E41-9736-7DAFB3F421DD}"/>
              </a:ext>
            </a:extLst>
          </p:cNvPr>
          <p:cNvSpPr txBox="1"/>
          <p:nvPr/>
        </p:nvSpPr>
        <p:spPr>
          <a:xfrm>
            <a:off x="827132" y="5737547"/>
            <a:ext cx="193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Δ</a:t>
            </a:r>
            <a:r>
              <a:rPr lang="en-US" sz="2400" dirty="0" err="1"/>
              <a:t>T</a:t>
            </a:r>
            <a:r>
              <a:rPr lang="en-US" sz="2400" baseline="-25000" dirty="0" err="1"/>
              <a:t>max</a:t>
            </a:r>
            <a:r>
              <a:rPr lang="en-US" sz="2400" dirty="0"/>
              <a:t> ≈ 118 </a:t>
            </a:r>
            <a:r>
              <a:rPr lang="fr-FR" sz="2400" dirty="0"/>
              <a:t>°C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CCFE5-18A0-C74E-827A-9A602354A50F}"/>
              </a:ext>
            </a:extLst>
          </p:cNvPr>
          <p:cNvSpPr txBox="1"/>
          <p:nvPr/>
        </p:nvSpPr>
        <p:spPr>
          <a:xfrm>
            <a:off x="308818" y="1551950"/>
            <a:ext cx="2968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Snapshot of T after 2.5 ms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CD67E-F5DA-024E-A40A-02E1DBAC002B}"/>
              </a:ext>
            </a:extLst>
          </p:cNvPr>
          <p:cNvSpPr txBox="1"/>
          <p:nvPr/>
        </p:nvSpPr>
        <p:spPr>
          <a:xfrm>
            <a:off x="3828602" y="1881332"/>
            <a:ext cx="3928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Temperature vs time t for 0 &lt; t &lt; 2.5 ms </a:t>
            </a:r>
            <a:br>
              <a:rPr lang="en-US" dirty="0"/>
            </a:br>
            <a:r>
              <a:rPr lang="en-US" dirty="0"/>
              <a:t>(1.5 mm RMS beam size)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1713D5-028D-E84A-87BE-35A7D1868655}"/>
              </a:ext>
            </a:extLst>
          </p:cNvPr>
          <p:cNvSpPr txBox="1"/>
          <p:nvPr/>
        </p:nvSpPr>
        <p:spPr>
          <a:xfrm>
            <a:off x="8704495" y="1881332"/>
            <a:ext cx="2586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One Thermal Cycle</a:t>
            </a:r>
            <a:br>
              <a:rPr lang="en-US" dirty="0"/>
            </a:br>
            <a:r>
              <a:rPr lang="en-US" dirty="0"/>
              <a:t>(3.14 m / 4 m/s = 0.785 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705B1B-422A-C346-964D-80EFFDEC8160}"/>
              </a:ext>
            </a:extLst>
          </p:cNvPr>
          <p:cNvSpPr txBox="1"/>
          <p:nvPr/>
        </p:nvSpPr>
        <p:spPr>
          <a:xfrm>
            <a:off x="3802899" y="5737547"/>
            <a:ext cx="818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rise during one full rotation of </a:t>
            </a:r>
            <a:r>
              <a:rPr lang="en-US" dirty="0" err="1"/>
              <a:t>JLab</a:t>
            </a:r>
            <a:r>
              <a:rPr lang="en-US" dirty="0"/>
              <a:t> positron target on top of average T 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3EFCBB-6AD2-1448-9D77-EE4DECFD8A93}"/>
              </a:ext>
            </a:extLst>
          </p:cNvPr>
          <p:cNvSpPr txBox="1">
            <a:spLocks/>
          </p:cNvSpPr>
          <p:nvPr/>
        </p:nvSpPr>
        <p:spPr>
          <a:xfrm>
            <a:off x="295406" y="284068"/>
            <a:ext cx="11601188" cy="158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/>
              <a:t>Probe of Temperature T vs Time at Selected Point on Target moving with 4 m/s </a:t>
            </a:r>
            <a:br>
              <a:rPr lang="en-US" sz="2000" b="0"/>
            </a:br>
            <a:r>
              <a:rPr lang="en-US" sz="2000" b="0"/>
              <a:t>(R = 50 cm)</a:t>
            </a:r>
            <a:endParaRPr lang="en-US" sz="1800" b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0A825-CEBC-4E48-99FD-B0DED6ADE23F}"/>
              </a:ext>
            </a:extLst>
          </p:cNvPr>
          <p:cNvSpPr txBox="1"/>
          <p:nvPr/>
        </p:nvSpPr>
        <p:spPr>
          <a:xfrm>
            <a:off x="9305139" y="299618"/>
            <a:ext cx="26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A. </a:t>
            </a:r>
            <a:r>
              <a:rPr lang="en-US" dirty="0" err="1"/>
              <a:t>Ushakov</a:t>
            </a:r>
            <a:r>
              <a:rPr lang="en-US" dirty="0"/>
              <a:t>,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AC6D0-1B4B-FF4D-8ED1-B7F1EF08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100 kW target for 1 year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28B38-F1B4-CB4D-9C15-C17D1EC1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26E8C4-4247-104D-85F7-E59C40BB9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23904" y="1839504"/>
            <a:ext cx="5165948" cy="36415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F83743-B653-7C48-A281-43D7389AA132}"/>
              </a:ext>
            </a:extLst>
          </p:cNvPr>
          <p:cNvSpPr txBox="1"/>
          <p:nvPr/>
        </p:nvSpPr>
        <p:spPr>
          <a:xfrm>
            <a:off x="324992" y="5676562"/>
            <a:ext cx="1145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</a:t>
            </a:r>
            <a:r>
              <a:rPr lang="en-US" dirty="0">
                <a:solidFill>
                  <a:srgbClr val="00B050"/>
                </a:solidFill>
              </a:rPr>
              <a:t>5000 h of source operation and 0.875 s cycles: 2.3E+7 </a:t>
            </a:r>
            <a:r>
              <a:rPr lang="en-US" dirty="0"/>
              <a:t>of thermal cycles limit the tolerable alternating stress.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02842A-8CAD-C245-B90B-4E8F2275AE09}"/>
              </a:ext>
            </a:extLst>
          </p:cNvPr>
          <p:cNvSpPr txBox="1">
            <a:spLocks/>
          </p:cNvSpPr>
          <p:nvPr/>
        </p:nvSpPr>
        <p:spPr>
          <a:xfrm>
            <a:off x="254215" y="853514"/>
            <a:ext cx="11601188" cy="825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dirty="0"/>
              <a:t>Average Thermal Stress (Equivalent von-Mises Stress, left) and</a:t>
            </a:r>
          </a:p>
          <a:p>
            <a:pPr algn="ctr"/>
            <a:r>
              <a:rPr lang="en-US" sz="2000" b="0" dirty="0"/>
              <a:t>Yield Strength of Tungsten vs Temperature (right) for Two Cooling Channels</a:t>
            </a:r>
            <a:endParaRPr lang="en-US" sz="2000" b="0" i="1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FE86A0-46A1-A64F-BBE1-68B62D3FC14D}"/>
              </a:ext>
            </a:extLst>
          </p:cNvPr>
          <p:cNvGrpSpPr/>
          <p:nvPr/>
        </p:nvGrpSpPr>
        <p:grpSpPr>
          <a:xfrm>
            <a:off x="433979" y="1866942"/>
            <a:ext cx="5215170" cy="3598899"/>
            <a:chOff x="6350620" y="1941257"/>
            <a:chExt cx="5215170" cy="359889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726591B-ADB9-4D46-9BF6-3BDBD927B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350620" y="1941257"/>
              <a:ext cx="5215170" cy="3598899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EE1C401-3D39-4443-AA98-CBCD94873DA8}"/>
                </a:ext>
              </a:extLst>
            </p:cNvPr>
            <p:cNvCxnSpPr>
              <a:cxnSpLocks/>
            </p:cNvCxnSpPr>
            <p:nvPr/>
          </p:nvCxnSpPr>
          <p:spPr>
            <a:xfrm>
              <a:off x="7145518" y="2187019"/>
              <a:ext cx="697948" cy="85643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EB71C8-E1D5-9E4B-AA96-DB9266F0DD8D}"/>
                </a:ext>
              </a:extLst>
            </p:cNvPr>
            <p:cNvSpPr txBox="1"/>
            <p:nvPr/>
          </p:nvSpPr>
          <p:spPr>
            <a:xfrm>
              <a:off x="7676241" y="2027521"/>
              <a:ext cx="9765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Thermal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Stress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B438-015A-1742-9F2D-A60176E06F18}"/>
                </a:ext>
              </a:extLst>
            </p:cNvPr>
            <p:cNvCxnSpPr>
              <a:cxnSpLocks/>
            </p:cNvCxnSpPr>
            <p:nvPr/>
          </p:nvCxnSpPr>
          <p:spPr>
            <a:xfrm>
              <a:off x="7862808" y="3043449"/>
              <a:ext cx="0" cy="933047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0FC266-ABBE-6B44-891C-55139354DBE4}"/>
                </a:ext>
              </a:extLst>
            </p:cNvPr>
            <p:cNvSpPr txBox="1"/>
            <p:nvPr/>
          </p:nvSpPr>
          <p:spPr>
            <a:xfrm>
              <a:off x="7981656" y="4037749"/>
              <a:ext cx="9765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Thermal</a:t>
              </a:r>
            </a:p>
            <a:p>
              <a:r>
                <a:rPr lang="en-US" b="1" dirty="0">
                  <a:solidFill>
                    <a:srgbClr val="00B050"/>
                  </a:solidFill>
                </a:rPr>
                <a:t>Cycling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E8C591-2A35-9E46-AF43-4327B11DA1AD}"/>
                </a:ext>
              </a:extLst>
            </p:cNvPr>
            <p:cNvCxnSpPr/>
            <p:nvPr/>
          </p:nvCxnSpPr>
          <p:spPr>
            <a:xfrm>
              <a:off x="7145518" y="3976496"/>
              <a:ext cx="1812687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0E72E5-202D-574D-8073-6138F837DB26}"/>
                </a:ext>
              </a:extLst>
            </p:cNvPr>
            <p:cNvSpPr txBox="1"/>
            <p:nvPr/>
          </p:nvSpPr>
          <p:spPr>
            <a:xfrm>
              <a:off x="9425570" y="2421552"/>
              <a:ext cx="19858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Tungsten produced</a:t>
              </a:r>
              <a:br>
                <a:rPr lang="en-US" dirty="0"/>
              </a:br>
              <a:r>
                <a:rPr lang="en-US" dirty="0"/>
                <a:t>by </a:t>
              </a:r>
              <a:r>
                <a:rPr lang="en-US" dirty="0" err="1"/>
                <a:t>Plansee</a:t>
              </a:r>
              <a:endParaRPr lang="en-US" dirty="0"/>
            </a:p>
          </p:txBody>
        </p:sp>
      </p:grpSp>
      <p:sp>
        <p:nvSpPr>
          <p:cNvPr id="3" name="Left Arrow 2">
            <a:extLst>
              <a:ext uri="{FF2B5EF4-FFF2-40B4-BE49-F238E27FC236}">
                <a16:creationId xmlns:a16="http://schemas.microsoft.com/office/drawing/2014/main" id="{FBF70E2E-0A25-404F-B63F-419954B6F1F1}"/>
              </a:ext>
            </a:extLst>
          </p:cNvPr>
          <p:cNvSpPr/>
          <p:nvPr/>
        </p:nvSpPr>
        <p:spPr>
          <a:xfrm>
            <a:off x="7674112" y="1892923"/>
            <a:ext cx="533400" cy="3231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B7DBE8D5-8AE9-7747-9F5A-FFB503D7832A}"/>
              </a:ext>
            </a:extLst>
          </p:cNvPr>
          <p:cNvSpPr/>
          <p:nvPr/>
        </p:nvSpPr>
        <p:spPr>
          <a:xfrm>
            <a:off x="7737612" y="4365070"/>
            <a:ext cx="2895600" cy="3231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A2EFA-5ED8-FE49-B005-B17351DC478B}"/>
              </a:ext>
            </a:extLst>
          </p:cNvPr>
          <p:cNvSpPr txBox="1"/>
          <p:nvPr/>
        </p:nvSpPr>
        <p:spPr>
          <a:xfrm>
            <a:off x="9305139" y="299618"/>
            <a:ext cx="26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A. </a:t>
            </a:r>
            <a:r>
              <a:rPr lang="en-US" dirty="0" err="1"/>
              <a:t>Ushakov</a:t>
            </a:r>
            <a:r>
              <a:rPr lang="en-US" dirty="0"/>
              <a:t>,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C893E-A51E-0F49-BC4B-C0A9ABB95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91" y="84262"/>
            <a:ext cx="10498155" cy="6773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66094" y="6282670"/>
            <a:ext cx="210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of Joel </a:t>
            </a:r>
            <a:r>
              <a:rPr lang="en-US" dirty="0" err="1" smtClean="0"/>
              <a:t>Dobeck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3F415-1012-144E-9E2E-683A22CF8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R&amp;D extends further…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8895C-FED8-7C49-BB1E-38C98B96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450CA-F7EA-534D-9A12-39166E03292D}"/>
              </a:ext>
            </a:extLst>
          </p:cNvPr>
          <p:cNvSpPr txBox="1"/>
          <p:nvPr/>
        </p:nvSpPr>
        <p:spPr>
          <a:xfrm>
            <a:off x="411892" y="1075941"/>
            <a:ext cx="117801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Positron R&amp;D goes beyond the gun group….CASA, ENG, INJ, SRF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Not covered today … but opportunities for future talks: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Reversing polarity of CEBAF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Transport of e+ to 12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energy spin rotators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power </a:t>
            </a:r>
            <a:r>
              <a:rPr lang="en-US" sz="2400" dirty="0" err="1"/>
              <a:t>GaInSn</a:t>
            </a:r>
            <a:r>
              <a:rPr lang="en-US" sz="2400" dirty="0"/>
              <a:t> liquid metal target (proposed by </a:t>
            </a:r>
            <a:r>
              <a:rPr lang="en-US" sz="2400" dirty="0" err="1"/>
              <a:t>Xelera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Integration to CEBAF injector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Good news, our positron R&amp;D is NOT in conflict with 20+ GeV CEBAF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we learn at LERF is broadly </a:t>
            </a:r>
            <a:r>
              <a:rPr lang="en-US" sz="2400"/>
              <a:t>applicable to CEBAF </a:t>
            </a:r>
            <a:r>
              <a:rPr lang="en-US" sz="2400" dirty="0"/>
              <a:t>(</a:t>
            </a:r>
            <a:r>
              <a:rPr lang="en-US" sz="2400" dirty="0" err="1"/>
              <a:t>cw</a:t>
            </a:r>
            <a:r>
              <a:rPr lang="en-US" sz="2400" dirty="0"/>
              <a:t> beams, polarization from electrons)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Meshes nicely with future-of-</a:t>
            </a:r>
            <a:r>
              <a:rPr lang="en-US" sz="2400" dirty="0" err="1"/>
              <a:t>JLab</a:t>
            </a:r>
            <a:r>
              <a:rPr lang="en-US" sz="2400" dirty="0"/>
              <a:t> options (variants for 100 MeV, 650 MeV, etc.)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516172" y="969218"/>
            <a:ext cx="109540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Finish the CEBAF injector upgrade, this frees up </a:t>
            </a:r>
            <a:r>
              <a:rPr lang="en-US" sz="2400" dirty="0" smtClean="0">
                <a:solidFill>
                  <a:srgbClr val="000000"/>
                </a:solidFill>
              </a:rPr>
              <a:t>labor 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After installing the new booster at CEBAF, we move existing CEBAF ¼ CM to the </a:t>
            </a:r>
            <a:r>
              <a:rPr lang="en-US" sz="2400" dirty="0" smtClean="0">
                <a:solidFill>
                  <a:srgbClr val="000000"/>
                </a:solidFill>
              </a:rPr>
              <a:t>LERF, or get the existing LERF ¼ CM fixed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Install a 350 kV load locked gun at LERF, making 8 MeV polarized electron beam 1 mA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Design and build a 10 kW prototype target, 0.5 Tesla magnet and the e-/e+ beam lines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In five years we make &gt;100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positron beams, this means with good beam quality, suitable for acceleration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FC603-5F34-4241-BCBD-408DDE46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Electrons for Polarized Positrons (</a:t>
            </a:r>
            <a:r>
              <a:rPr lang="en-US" dirty="0" err="1"/>
              <a:t>PEPPo</a:t>
            </a:r>
            <a:r>
              <a:rPr lang="en-US" dirty="0"/>
              <a:t>) @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781F9-BB01-0C47-82FF-92A2740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7C160FE2-E55F-A646-926C-D737680F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186" y="1854475"/>
            <a:ext cx="7239245" cy="33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J.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Grames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, E.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Voutier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et al.,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JLab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Experiment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E12-11-105 (2011)</a:t>
            </a:r>
          </a:p>
        </p:txBody>
      </p:sp>
      <p:pic>
        <p:nvPicPr>
          <p:cNvPr id="8" name="Picture 7" descr="C:\Documents and Settings\grames\Desktop\images\install_111222\photo.JPG">
            <a:extLst>
              <a:ext uri="{FF2B5EF4-FFF2-40B4-BE49-F238E27FC236}">
                <a16:creationId xmlns:a16="http://schemas.microsoft.com/office/drawing/2014/main" id="{90D577B7-EDAA-A24C-AF0F-A694270F818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74" y="2419615"/>
            <a:ext cx="5001295" cy="3003623"/>
          </a:xfrm>
          <a:prstGeom prst="rect">
            <a:avLst/>
          </a:prstGeom>
          <a:noFill/>
          <a:ln w="25400">
            <a:solidFill>
              <a:schemeClr val="accent4">
                <a:lumMod val="50000"/>
                <a:lumOff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5">
            <a:extLst>
              <a:ext uri="{FF2B5EF4-FFF2-40B4-BE49-F238E27FC236}">
                <a16:creationId xmlns:a16="http://schemas.microsoft.com/office/drawing/2014/main" id="{B402AED2-5555-CD43-B213-C885DE1A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50" y="979964"/>
            <a:ext cx="1180592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=&gt;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479D13-5C41-6F4F-9DB3-AF3A60086D1E}"/>
              </a:ext>
            </a:extLst>
          </p:cNvPr>
          <p:cNvSpPr txBox="1"/>
          <p:nvPr/>
        </p:nvSpPr>
        <p:spPr>
          <a:xfrm>
            <a:off x="4812180" y="2322061"/>
            <a:ext cx="28322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8 MeV, 1</a:t>
            </a:r>
            <a:r>
              <a:rPr lang="en-US" sz="16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</a:rPr>
              <a:t>A, 85% polarization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88F7B5-B5C4-FD4F-8256-E24E5C99CB3D}"/>
              </a:ext>
            </a:extLst>
          </p:cNvPr>
          <p:cNvGrpSpPr/>
          <p:nvPr/>
        </p:nvGrpSpPr>
        <p:grpSpPr>
          <a:xfrm>
            <a:off x="2000793" y="2232779"/>
            <a:ext cx="2131322" cy="3227769"/>
            <a:chOff x="7804339" y="2246324"/>
            <a:chExt cx="2131322" cy="322776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ED07772-FEA5-D64C-A76B-82D1179FD4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36" t="1793" r="9944" b="35509"/>
            <a:stretch/>
          </p:blipFill>
          <p:spPr bwMode="auto">
            <a:xfrm>
              <a:off x="8238732" y="2386961"/>
              <a:ext cx="1696929" cy="3087132"/>
            </a:xfrm>
            <a:prstGeom prst="rect">
              <a:avLst/>
            </a:prstGeom>
            <a:noFill/>
            <a:ln w="2540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86CCCB-953E-FD47-AD5F-E20E0C2F4066}"/>
                </a:ext>
              </a:extLst>
            </p:cNvPr>
            <p:cNvSpPr txBox="1"/>
            <p:nvPr/>
          </p:nvSpPr>
          <p:spPr>
            <a:xfrm>
              <a:off x="7804339" y="2246324"/>
              <a:ext cx="17816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W (1mm)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&lt;10 W beam</a:t>
              </a:r>
            </a:p>
          </p:txBody>
        </p:sp>
      </p:grpSp>
      <p:sp>
        <p:nvSpPr>
          <p:cNvPr id="13" name="ZoneTexte 1">
            <a:extLst>
              <a:ext uri="{FF2B5EF4-FFF2-40B4-BE49-F238E27FC236}">
                <a16:creationId xmlns:a16="http://schemas.microsoft.com/office/drawing/2014/main" id="{1D37BBF7-DA49-DB42-8C85-A9E1ADF03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81" y="5689227"/>
            <a:ext cx="89440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52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85684-AFF2-D843-A6A7-AF6F640D849F}"/>
              </a:ext>
            </a:extLst>
          </p:cNvPr>
          <p:cNvSpPr txBox="1"/>
          <p:nvPr/>
        </p:nvSpPr>
        <p:spPr>
          <a:xfrm>
            <a:off x="194109" y="973002"/>
            <a:ext cx="109818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Many have </a:t>
            </a:r>
            <a:r>
              <a:rPr lang="en-US" sz="2400" dirty="0"/>
              <a:t>contributed </a:t>
            </a:r>
            <a:r>
              <a:rPr lang="en-US" sz="2400" dirty="0" smtClean="0"/>
              <a:t>to </a:t>
            </a:r>
            <a:r>
              <a:rPr lang="en-US" sz="2400" dirty="0"/>
              <a:t>our positron </a:t>
            </a:r>
            <a:r>
              <a:rPr lang="en-US" sz="2400" dirty="0" smtClean="0"/>
              <a:t>R&amp;D</a:t>
            </a: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Alex </a:t>
            </a:r>
            <a:r>
              <a:rPr lang="en-US" sz="2000" dirty="0" err="1"/>
              <a:t>Bogacz</a:t>
            </a:r>
            <a:r>
              <a:rPr lang="en-US" sz="2000" dirty="0"/>
              <a:t>, </a:t>
            </a:r>
            <a:r>
              <a:rPr lang="en-US" sz="2000" dirty="0" err="1"/>
              <a:t>JLab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Alicia </a:t>
            </a:r>
            <a:r>
              <a:rPr lang="en-US" sz="2000" dirty="0" err="1"/>
              <a:t>Hofler</a:t>
            </a:r>
            <a:r>
              <a:rPr lang="en-US" sz="2000" dirty="0"/>
              <a:t>, </a:t>
            </a:r>
            <a:r>
              <a:rPr lang="en-US" sz="2000" dirty="0" err="1"/>
              <a:t>JLab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Amy </a:t>
            </a:r>
            <a:r>
              <a:rPr lang="en-US" sz="2000" dirty="0" err="1"/>
              <a:t>Sy</a:t>
            </a:r>
            <a:r>
              <a:rPr lang="en-US" sz="2000" dirty="0"/>
              <a:t>, </a:t>
            </a:r>
            <a:r>
              <a:rPr lang="en-US" sz="2000" dirty="0" err="1"/>
              <a:t>JLab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Andriy </a:t>
            </a:r>
            <a:r>
              <a:rPr lang="en-US" sz="2000" dirty="0" err="1"/>
              <a:t>Ushakov</a:t>
            </a:r>
            <a:r>
              <a:rPr lang="en-US" sz="2000" dirty="0"/>
              <a:t>, </a:t>
            </a:r>
            <a:r>
              <a:rPr lang="en-US" sz="2000" dirty="0" err="1"/>
              <a:t>IJCLab</a:t>
            </a:r>
            <a:r>
              <a:rPr lang="en-US" sz="2000" dirty="0"/>
              <a:t>-Orsay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Carlos Hernandez-Garcia, </a:t>
            </a:r>
            <a:r>
              <a:rPr lang="en-US" sz="2000" dirty="0" err="1"/>
              <a:t>JLab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Cristhian</a:t>
            </a:r>
            <a:r>
              <a:rPr lang="en-US" sz="2000" dirty="0"/>
              <a:t> Valerio, Univ. of </a:t>
            </a:r>
            <a:r>
              <a:rPr lang="en-US" sz="2000" dirty="0" err="1"/>
              <a:t>Sinoloa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Dennis Turner, </a:t>
            </a:r>
            <a:r>
              <a:rPr lang="en-US" sz="2000" dirty="0" err="1"/>
              <a:t>JLab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74C6-5928-6F44-82E1-4B3F402C4849}"/>
              </a:ext>
            </a:extLst>
          </p:cNvPr>
          <p:cNvSpPr/>
          <p:nvPr/>
        </p:nvSpPr>
        <p:spPr>
          <a:xfrm>
            <a:off x="7629235" y="1738838"/>
            <a:ext cx="49213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Ryan Richards, Univ. of Virginia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Sami </a:t>
            </a:r>
            <a:r>
              <a:rPr lang="en-US" sz="2000" dirty="0" err="1"/>
              <a:t>Habet</a:t>
            </a:r>
            <a:r>
              <a:rPr lang="en-US" sz="2000" dirty="0"/>
              <a:t>, </a:t>
            </a:r>
            <a:r>
              <a:rPr lang="en-US" sz="2000" dirty="0" err="1"/>
              <a:t>IJCLab</a:t>
            </a:r>
            <a:r>
              <a:rPr lang="en-US" sz="2000" dirty="0"/>
              <a:t>-Orsay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Stephen Brooks, BNL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Joe </a:t>
            </a:r>
            <a:r>
              <a:rPr lang="en-US" sz="2000" b="1" dirty="0" err="1" smtClean="0">
                <a:solidFill>
                  <a:srgbClr val="FF0000"/>
                </a:solidFill>
              </a:rPr>
              <a:t>Grames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JLab</a:t>
            </a:r>
            <a:endParaRPr lang="en-US" sz="2000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Val </a:t>
            </a:r>
            <a:r>
              <a:rPr lang="en-US" sz="2000" dirty="0" err="1"/>
              <a:t>Kolstrum</a:t>
            </a:r>
            <a:r>
              <a:rPr lang="en-US" sz="2000" dirty="0"/>
              <a:t>, </a:t>
            </a:r>
            <a:r>
              <a:rPr lang="en-US" sz="2000" dirty="0" err="1"/>
              <a:t>Xelera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Yuhong</a:t>
            </a:r>
            <a:r>
              <a:rPr lang="en-US" sz="2000" dirty="0"/>
              <a:t> Zhang, </a:t>
            </a:r>
            <a:r>
              <a:rPr lang="en-US" sz="2000" dirty="0" err="1"/>
              <a:t>JLab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Yves Roblin, </a:t>
            </a:r>
            <a:r>
              <a:rPr lang="en-US" sz="2000" dirty="0" err="1"/>
              <a:t>JLab</a:t>
            </a: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DF3FA4-2B5E-7543-B57B-AF8FF2897ED2}"/>
              </a:ext>
            </a:extLst>
          </p:cNvPr>
          <p:cNvSpPr/>
          <p:nvPr/>
        </p:nvSpPr>
        <p:spPr>
          <a:xfrm>
            <a:off x="4053131" y="1738838"/>
            <a:ext cx="37146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Eric </a:t>
            </a:r>
            <a:r>
              <a:rPr lang="en-US" sz="2000" b="1" dirty="0" err="1">
                <a:solidFill>
                  <a:srgbClr val="FF0000"/>
                </a:solidFill>
              </a:rPr>
              <a:t>Voutier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IJCLab</a:t>
            </a:r>
            <a:r>
              <a:rPr lang="en-US" sz="2000" b="1" dirty="0">
                <a:solidFill>
                  <a:srgbClr val="FF0000"/>
                </a:solidFill>
              </a:rPr>
              <a:t>-Orsay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Fanglei</a:t>
            </a:r>
            <a:r>
              <a:rPr lang="en-US" sz="2000" dirty="0"/>
              <a:t> Lin, ORNL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Jay Benesch, </a:t>
            </a:r>
            <a:r>
              <a:rPr lang="en-US" sz="2000" dirty="0" err="1"/>
              <a:t>JLab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Karl </a:t>
            </a:r>
            <a:r>
              <a:rPr lang="en-US" sz="2000" dirty="0" err="1"/>
              <a:t>Smolenski</a:t>
            </a:r>
            <a:r>
              <a:rPr lang="en-US" sz="2000" dirty="0"/>
              <a:t>, </a:t>
            </a:r>
            <a:r>
              <a:rPr lang="en-US" sz="2000" dirty="0" err="1"/>
              <a:t>Xelera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Larry </a:t>
            </a:r>
            <a:r>
              <a:rPr lang="en-US" sz="2000" dirty="0" err="1"/>
              <a:t>Cardman</a:t>
            </a:r>
            <a:r>
              <a:rPr lang="en-US" sz="2000" dirty="0"/>
              <a:t>, </a:t>
            </a:r>
            <a:r>
              <a:rPr lang="en-US" sz="2000" dirty="0" err="1"/>
              <a:t>JLab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Reza </a:t>
            </a:r>
            <a:r>
              <a:rPr lang="en-US" sz="2000" dirty="0" err="1"/>
              <a:t>Kazimi</a:t>
            </a:r>
            <a:r>
              <a:rPr lang="en-US" sz="2000" dirty="0"/>
              <a:t>, </a:t>
            </a:r>
            <a:r>
              <a:rPr lang="en-US" sz="2000" dirty="0" err="1"/>
              <a:t>JLab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Ryan </a:t>
            </a:r>
            <a:r>
              <a:rPr lang="en-US" sz="2000" dirty="0" err="1"/>
              <a:t>Bodenstein</a:t>
            </a:r>
            <a:endParaRPr lang="en-US" sz="2000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32400" y="470122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and Eric continue to fan and feed and push things along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7300B-0059-104C-8DA7-069F2D4C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219CB-1720-BD4B-AB91-B70F758C97B1}"/>
              </a:ext>
            </a:extLst>
          </p:cNvPr>
          <p:cNvSpPr txBox="1"/>
          <p:nvPr/>
        </p:nvSpPr>
        <p:spPr>
          <a:xfrm>
            <a:off x="3997666" y="2877312"/>
            <a:ext cx="3991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3369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C893E-A51E-0F49-BC4B-C0A9ABB95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54" y="1137596"/>
            <a:ext cx="11346516" cy="2619735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64270" y="5655141"/>
            <a:ext cx="210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of Joel </a:t>
            </a:r>
            <a:r>
              <a:rPr lang="en-US" dirty="0" err="1" smtClean="0"/>
              <a:t>Dobeck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 electron spin polarization to produce polarized positrons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BF593F62-24CF-9C46-9368-E2A9514FA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04" y="1009551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1A5FA0-5BDB-FD4A-AE2F-55A48D2F5637}"/>
              </a:ext>
            </a:extLst>
          </p:cNvPr>
          <p:cNvSpPr/>
          <p:nvPr/>
        </p:nvSpPr>
        <p:spPr>
          <a:xfrm>
            <a:off x="5541555" y="609642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12E035-A639-0B47-8CA8-B2195E8B106F}"/>
              </a:ext>
            </a:extLst>
          </p:cNvPr>
          <p:cNvGrpSpPr/>
          <p:nvPr/>
        </p:nvGrpSpPr>
        <p:grpSpPr>
          <a:xfrm>
            <a:off x="4736726" y="1257456"/>
            <a:ext cx="3638448" cy="4797438"/>
            <a:chOff x="67154" y="1688272"/>
            <a:chExt cx="4504846" cy="4846952"/>
          </a:xfrm>
        </p:grpSpPr>
        <p:pic>
          <p:nvPicPr>
            <p:cNvPr id="9" name="Picture 36" descr="fig20-left">
              <a:extLst>
                <a:ext uri="{FF2B5EF4-FFF2-40B4-BE49-F238E27FC236}">
                  <a16:creationId xmlns:a16="http://schemas.microsoft.com/office/drawing/2014/main" id="{00DAEDC6-21BB-DF46-A79F-BB54F7233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AC1F53A0-8C11-E047-A252-C3BA2EC85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493704" cy="42478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000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887B9D-A9F2-744B-81DA-DC77CEE4B252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C08AE3-6B6D-7243-A44A-092154A0ADC2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A7D7A2-9167-2743-9BB1-BB4B22FF67B5}"/>
              </a:ext>
            </a:extLst>
          </p:cNvPr>
          <p:cNvGrpSpPr/>
          <p:nvPr/>
        </p:nvGrpSpPr>
        <p:grpSpPr>
          <a:xfrm>
            <a:off x="8361002" y="1288192"/>
            <a:ext cx="3671974" cy="4759576"/>
            <a:chOff x="4572000" y="1718052"/>
            <a:chExt cx="4504846" cy="4832838"/>
          </a:xfrm>
        </p:grpSpPr>
        <p:pic>
          <p:nvPicPr>
            <p:cNvPr id="14" name="Picture 37" descr="fig20-right">
              <a:extLst>
                <a:ext uri="{FF2B5EF4-FFF2-40B4-BE49-F238E27FC236}">
                  <a16:creationId xmlns:a16="http://schemas.microsoft.com/office/drawing/2014/main" id="{9A75BC3E-23AB-994F-A737-D732F987B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>
              <a:extLst>
                <a:ext uri="{FF2B5EF4-FFF2-40B4-BE49-F238E27FC236}">
                  <a16:creationId xmlns:a16="http://schemas.microsoft.com/office/drawing/2014/main" id="{48C6BD7A-0634-A94F-86DA-E3AF493371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5581607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6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6" name="Object 2">
                          <a:extLst>
                            <a:ext uri="{FF2B5EF4-FFF2-40B4-BE49-F238E27FC236}">
                              <a16:creationId xmlns:a16="http://schemas.microsoft.com/office/drawing/2014/main" id="{60ED5C50-E483-874E-AEAC-00FF2E9DF0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47A12E9E-C99B-D844-AEDC-328F6364FE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139087" cy="42692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tx1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ADE692-D2D4-264D-BF79-5720BA9FFFE7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A17CFD-906F-E241-B746-7224B267D4AC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19" name="Picture 18" descr="PWG.jpg">
            <a:extLst>
              <a:ext uri="{FF2B5EF4-FFF2-40B4-BE49-F238E27FC236}">
                <a16:creationId xmlns:a16="http://schemas.microsoft.com/office/drawing/2014/main" id="{080735E9-0ECB-D945-A1A0-147AD9C5F2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851796" y="1990164"/>
            <a:ext cx="2831151" cy="23034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141B60-86F9-7D4D-909C-67886A25C567}"/>
              </a:ext>
            </a:extLst>
          </p:cNvPr>
          <p:cNvSpPr txBox="1"/>
          <p:nvPr/>
        </p:nvSpPr>
        <p:spPr>
          <a:xfrm>
            <a:off x="41376" y="4889600"/>
            <a:ext cx="4739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Longitudinal spin polarization passes from incident electrons to outgoing pair-produced positrons in the electromagnetic shower, when incident on a target, e.g. high-Z material useful.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D6FB54-AC5E-274C-8ADF-60A724DF7968}"/>
              </a:ext>
            </a:extLst>
          </p:cNvPr>
          <p:cNvSpPr/>
          <p:nvPr/>
        </p:nvSpPr>
        <p:spPr>
          <a:xfrm rot="1876840">
            <a:off x="6760766" y="1641174"/>
            <a:ext cx="666200" cy="198185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D8C8AC-1AC6-2749-AE5B-CD6A82F85CCF}"/>
              </a:ext>
            </a:extLst>
          </p:cNvPr>
          <p:cNvSpPr/>
          <p:nvPr/>
        </p:nvSpPr>
        <p:spPr>
          <a:xfrm rot="1876840">
            <a:off x="10526125" y="1655800"/>
            <a:ext cx="666200" cy="198185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6B60-DC84-9E4F-91B5-9AC84446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CEBAF : Polarized Electron or Polarized Positron Beams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91924-8027-A94E-B464-FA47E457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E8F50-19E9-C043-B8DC-B7932F0A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F145A9-6ACB-374C-B9AE-C75085E1A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411892" y="1176913"/>
            <a:ext cx="11553366" cy="483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BEFD24-3B55-C343-A878-9B3EDDAE843D}"/>
              </a:ext>
            </a:extLst>
          </p:cNvPr>
          <p:cNvSpPr/>
          <p:nvPr/>
        </p:nvSpPr>
        <p:spPr>
          <a:xfrm>
            <a:off x="973138" y="5414951"/>
            <a:ext cx="10163343" cy="10464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JLAAC Recommendations</a:t>
            </a:r>
          </a:p>
          <a:p>
            <a:endParaRPr lang="en-US" sz="9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“R6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: Augment the scientific case with a plan to translate the R&amp;D into a realistic facility.”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“R7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: Include radiation protection considerations into the evaluation of the electron beam energy choice.”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1E5D2B-E981-0547-98BA-AA00036B4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179163"/>
              </p:ext>
            </p:extLst>
          </p:nvPr>
        </p:nvGraphicFramePr>
        <p:xfrm>
          <a:off x="1998368" y="894625"/>
          <a:ext cx="7989626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Capability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Max Energy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Beam Frequencies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249/499 MHz – </a:t>
                      </a:r>
                      <a:r>
                        <a:rPr lang="en-US" sz="16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6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249/499 </a:t>
                      </a:r>
                      <a:r>
                        <a:rPr lang="en-US" sz="1600" i="0" dirty="0" err="1">
                          <a:solidFill>
                            <a:schemeClr val="tx1"/>
                          </a:solidFill>
                        </a:rPr>
                        <a:t>Mhz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6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6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&gt;200 </a:t>
                      </a:r>
                      <a:r>
                        <a:rPr lang="en-US" sz="16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endParaRPr lang="en-US" sz="16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&gt;1 </a:t>
                      </a:r>
                      <a:r>
                        <a:rPr lang="en-US" sz="16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endParaRPr lang="en-US" sz="16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&gt;200 </a:t>
                      </a:r>
                      <a:r>
                        <a:rPr lang="en-US" sz="1600" i="0" dirty="0" err="1">
                          <a:solidFill>
                            <a:schemeClr val="bg1"/>
                          </a:solidFill>
                        </a:rPr>
                        <a:t>uA</a:t>
                      </a:r>
                      <a:endParaRPr lang="en-US" sz="16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&gt;50 </a:t>
                      </a:r>
                      <a:r>
                        <a:rPr lang="en-US" sz="16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6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FF22-9E9C-F044-A3A5-66A9E0F7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CEBAF 12 GeV : Transverse Emittance* and Energy Spread</a:t>
            </a:r>
            <a:r>
              <a:rPr lang="en-US" baseline="30000" dirty="0"/>
              <a:t>†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F80E8-8166-C542-B810-3C73C69F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999D-54CA-B747-AF0B-149291D0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A0FA32-2CCA-D848-A655-C927E8C40FE2}"/>
              </a:ext>
            </a:extLst>
          </p:cNvPr>
          <p:cNvCxnSpPr>
            <a:cxnSpLocks/>
          </p:cNvCxnSpPr>
          <p:nvPr/>
        </p:nvCxnSpPr>
        <p:spPr bwMode="auto">
          <a:xfrm>
            <a:off x="8774433" y="3906798"/>
            <a:ext cx="76200" cy="21336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DED892E-17A9-3846-B157-80DC5DB1B715}"/>
              </a:ext>
            </a:extLst>
          </p:cNvPr>
          <p:cNvSpPr txBox="1"/>
          <p:nvPr/>
        </p:nvSpPr>
        <p:spPr>
          <a:xfrm>
            <a:off x="5106150" y="5480603"/>
            <a:ext cx="646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are provided at the end of each segment. For positron this is up to pass 5 extraction,  for electrons it goes all the way to hall 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8A5F6-BEE7-2044-88D6-FD9EEE7DC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6" y="1929293"/>
            <a:ext cx="4019190" cy="38313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017AA1-A544-B54E-B90B-E36379D5F75E}"/>
              </a:ext>
            </a:extLst>
          </p:cNvPr>
          <p:cNvSpPr/>
          <p:nvPr/>
        </p:nvSpPr>
        <p:spPr>
          <a:xfrm>
            <a:off x="196986" y="845047"/>
            <a:ext cx="11995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 e+ initial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/p and emittance damped adiabatically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unitl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SR in upper arcs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Whereas e- parameters grow, e+ parameters improve to 10-12 GeV (sim to e-)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FF040-18CA-A645-A0F4-D473A92DA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10" t="4700" r="1510" b="1388"/>
          <a:stretch/>
        </p:blipFill>
        <p:spPr>
          <a:xfrm>
            <a:off x="4762691" y="1676044"/>
            <a:ext cx="7117546" cy="3762994"/>
          </a:xfrm>
          <a:prstGeom prst="rect">
            <a:avLst/>
          </a:prstGeom>
        </p:spPr>
      </p:pic>
      <p:sp>
        <p:nvSpPr>
          <p:cNvPr id="11" name="Text Box 302">
            <a:extLst>
              <a:ext uri="{FF2B5EF4-FFF2-40B4-BE49-F238E27FC236}">
                <a16:creationId xmlns:a16="http://schemas.microsoft.com/office/drawing/2014/main" id="{8857BAF2-763F-9B41-B6DF-DCB267014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101" y="6126934"/>
            <a:ext cx="2743316" cy="64376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 dirty="0">
                <a:solidFill>
                  <a:schemeClr val="hlink"/>
                </a:solidFill>
              </a:rPr>
              <a:t>* </a:t>
            </a:r>
            <a:r>
              <a:rPr lang="en-US" dirty="0" err="1">
                <a:solidFill>
                  <a:srgbClr val="160BED"/>
                </a:solidFill>
              </a:rPr>
              <a:t>Emittances</a:t>
            </a:r>
            <a:r>
              <a:rPr lang="en-US" dirty="0">
                <a:solidFill>
                  <a:srgbClr val="160BED"/>
                </a:solidFill>
              </a:rPr>
              <a:t> are geometric</a:t>
            </a:r>
            <a:endParaRPr lang="en-US" dirty="0">
              <a:solidFill>
                <a:schemeClr val="hlink"/>
              </a:solidFill>
              <a:cs typeface="Arial" pitchFamily="34" charset="0"/>
            </a:endParaRPr>
          </a:p>
          <a:p>
            <a:pPr algn="l"/>
            <a:r>
              <a:rPr lang="en-US" dirty="0">
                <a:solidFill>
                  <a:schemeClr val="hlink"/>
                </a:solidFill>
                <a:cs typeface="Arial" pitchFamily="34" charset="0"/>
              </a:rPr>
              <a:t>† </a:t>
            </a:r>
            <a:r>
              <a:rPr lang="en-US" dirty="0">
                <a:solidFill>
                  <a:srgbClr val="160BED"/>
                </a:solidFill>
              </a:rPr>
              <a:t>Quantities are </a:t>
            </a:r>
            <a:r>
              <a:rPr lang="en-US" dirty="0" err="1">
                <a:solidFill>
                  <a:srgbClr val="160BED"/>
                </a:solidFill>
              </a:rPr>
              <a:t>rms</a:t>
            </a:r>
            <a:endParaRPr lang="en-US" dirty="0">
              <a:solidFill>
                <a:srgbClr val="160BE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3C68D3-6185-1E4C-B6D7-F352E728F4CC}"/>
              </a:ext>
            </a:extLst>
          </p:cNvPr>
          <p:cNvSpPr/>
          <p:nvPr/>
        </p:nvSpPr>
        <p:spPr>
          <a:xfrm>
            <a:off x="5393410" y="4633993"/>
            <a:ext cx="2665709" cy="80504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6C5793-CAE7-7046-97DB-AB3CC2A73B8D}"/>
              </a:ext>
            </a:extLst>
          </p:cNvPr>
          <p:cNvSpPr/>
          <p:nvPr/>
        </p:nvSpPr>
        <p:spPr>
          <a:xfrm>
            <a:off x="8781881" y="4677261"/>
            <a:ext cx="3098356" cy="80504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4E414-524B-E64D-8617-C3AA10E5A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CEBAF 12 GeV : Magnetic Transport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C2F90-9C9A-AB41-AE36-6E5D1D3F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Snowmass Workshop on Polarized Positron Sources – J. </a:t>
            </a:r>
            <a:r>
              <a:rPr lang="en-US" dirty="0" err="1"/>
              <a:t>Grames</a:t>
            </a:r>
            <a:r>
              <a:rPr lang="en-US" dirty="0"/>
              <a:t> (3/1/22)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CEA3E-64A7-9749-AA24-228B7E7F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50E76-4F41-8248-BA46-072198A5FB51}"/>
              </a:ext>
            </a:extLst>
          </p:cNvPr>
          <p:cNvSpPr txBox="1"/>
          <p:nvPr/>
        </p:nvSpPr>
        <p:spPr>
          <a:xfrm>
            <a:off x="4793579" y="1034201"/>
            <a:ext cx="72920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Reversing polarity of 2100 CEBAF magnets – S. Philips (DC Power)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&gt;1900 (correctors &amp; quads) already bipolar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39 (recirculation/transport dipoles) will require engineered solution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21 recirculation &amp; dog-leg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12 extraction units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6 end-station transport/dump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$1M – Remote PS switches, shunt modules, firmware, PSS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Hall D is only permanent magnet – would have to be rotated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Magnetic Field Integrity – M. </a:t>
            </a:r>
            <a:r>
              <a:rPr lang="en-US" b="1" dirty="0" err="1">
                <a:solidFill>
                  <a:srgbClr val="FF0000"/>
                </a:solidFill>
              </a:rPr>
              <a:t>Tiefenback</a:t>
            </a:r>
            <a:r>
              <a:rPr lang="en-US" b="1" dirty="0">
                <a:solidFill>
                  <a:srgbClr val="FF0000"/>
                </a:solidFill>
              </a:rPr>
              <a:t> (Magnet Integrator)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Unipolar dipoles would need to be deliberately tested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demonstrate field restores after polarity inversion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quantify possible systematic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Soft iron steel are expected to perform well under polarity reversal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decades of operation suggest remnant fields &lt;20 G tolerable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Sudden power supply trips introduce uncontrolled flux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Modifications to power supplies or field maps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2922D-F788-5E4F-AA95-7FDDFA44F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14" y="1083742"/>
            <a:ext cx="4243274" cy="28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6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41588-4E30-A44D-8AD3-B27C38FF0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charge lifetime of polarized electron 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47500-8ED6-4941-8D5B-A86FF627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828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EC283-3356-144B-ADB4-50E3C10D8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08" y="2587665"/>
            <a:ext cx="5757717" cy="3904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9795CC-8C0B-E34A-950B-14AEFAB2C0F8}"/>
              </a:ext>
            </a:extLst>
          </p:cNvPr>
          <p:cNvSpPr/>
          <p:nvPr/>
        </p:nvSpPr>
        <p:spPr>
          <a:xfrm>
            <a:off x="7209077" y="1867971"/>
            <a:ext cx="4160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a typeface="Century Gothic" charset="0"/>
                <a:cs typeface="Century Gothic" charset="0"/>
              </a:rPr>
              <a:t>Charge lifetime increased by four when doubling the laser spot size from </a:t>
            </a:r>
            <a:r>
              <a:rPr lang="en-US" sz="2000" dirty="0">
                <a:solidFill>
                  <a:srgbClr val="FF0000"/>
                </a:solidFill>
                <a:ea typeface="Century Gothic" charset="0"/>
                <a:cs typeface="Century Gothic" charset="0"/>
              </a:rPr>
              <a:t>0.5 mm to 1.0 mm</a:t>
            </a:r>
            <a:r>
              <a:rPr lang="en-US" sz="2000" dirty="0">
                <a:ea typeface="Century Gothic" charset="0"/>
                <a:cs typeface="Century Gothic" charset="0"/>
              </a:rPr>
              <a:t> (</a:t>
            </a:r>
            <a:r>
              <a:rPr lang="en-US" sz="2000" dirty="0" err="1">
                <a:ea typeface="Century Gothic" charset="0"/>
                <a:cs typeface="Century Gothic" charset="0"/>
              </a:rPr>
              <a:t>fwhm</a:t>
            </a:r>
            <a:r>
              <a:rPr lang="en-US" sz="2000" dirty="0">
                <a:ea typeface="Century Gothic" charset="0"/>
                <a:cs typeface="Century Gothic" charset="0"/>
              </a:rPr>
              <a:t>)</a:t>
            </a:r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6554DDB2-B8D6-6746-8D9A-1C5CEF3218CC}"/>
              </a:ext>
            </a:extLst>
          </p:cNvPr>
          <p:cNvSpPr/>
          <p:nvPr/>
        </p:nvSpPr>
        <p:spPr>
          <a:xfrm rot="16200000">
            <a:off x="8558086" y="3763890"/>
            <a:ext cx="596180" cy="318521"/>
          </a:xfrm>
          <a:prstGeom prst="striped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B726625-C1CE-DC4A-90A5-37BDF8192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7" y="2699359"/>
            <a:ext cx="5712978" cy="324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05BEE7-2373-AD40-B241-B2F44D8DA96B}"/>
              </a:ext>
            </a:extLst>
          </p:cNvPr>
          <p:cNvSpPr txBox="1"/>
          <p:nvPr/>
        </p:nvSpPr>
        <p:spPr>
          <a:xfrm>
            <a:off x="172847" y="1899640"/>
            <a:ext cx="55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Ionized residual gas bombards the photocathode, lowers quantum efficiency, limits charge lifetime.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54F9EA-9F32-F943-9C72-BC0A594C98DA}"/>
              </a:ext>
            </a:extLst>
          </p:cNvPr>
          <p:cNvSpPr txBox="1"/>
          <p:nvPr/>
        </p:nvSpPr>
        <p:spPr>
          <a:xfrm>
            <a:off x="411892" y="867909"/>
            <a:ext cx="1035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Photocathode QE starts high ~1%, but deteriorates via ionized gas bombardment</a:t>
            </a:r>
          </a:p>
          <a:p>
            <a:r>
              <a:rPr lang="en-US" sz="2400" dirty="0"/>
              <a:t>Distributing ion damage over large area reduces rate of deterioration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E0562-3A84-2C47-9742-38D31D62C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e+ collection technology for ~8 MeV, and then 100 MeV…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1429B-9A6F-8948-A472-101B6DF7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 descr="WGRAF002">
            <a:extLst>
              <a:ext uri="{FF2B5EF4-FFF2-40B4-BE49-F238E27FC236}">
                <a16:creationId xmlns:a16="http://schemas.microsoft.com/office/drawing/2014/main" id="{3D62C631-73FD-CD4A-9F84-90709532D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3757" r="9872" b="50288"/>
          <a:stretch>
            <a:fillRect/>
          </a:stretch>
        </p:blipFill>
        <p:spPr bwMode="auto">
          <a:xfrm>
            <a:off x="3616929" y="4752237"/>
            <a:ext cx="1883945" cy="130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WGRAF003">
            <a:extLst>
              <a:ext uri="{FF2B5EF4-FFF2-40B4-BE49-F238E27FC236}">
                <a16:creationId xmlns:a16="http://schemas.microsoft.com/office/drawing/2014/main" id="{94A92C65-D62A-2047-9AD5-2B0CF7BD3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t="3592" r="10583" b="50174"/>
          <a:stretch>
            <a:fillRect/>
          </a:stretch>
        </p:blipFill>
        <p:spPr bwMode="auto">
          <a:xfrm>
            <a:off x="6920642" y="4696862"/>
            <a:ext cx="1993962" cy="143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5-02-18 at 8.07.26 PM.png">
            <a:extLst>
              <a:ext uri="{FF2B5EF4-FFF2-40B4-BE49-F238E27FC236}">
                <a16:creationId xmlns:a16="http://schemas.microsoft.com/office/drawing/2014/main" id="{B09DA7AB-4752-4B43-8B75-F2DBFE156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7" t="8176" r="2217"/>
          <a:stretch/>
        </p:blipFill>
        <p:spPr>
          <a:xfrm>
            <a:off x="5193661" y="2715470"/>
            <a:ext cx="3317129" cy="200150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1C1691-07D7-CE4A-AEE3-DF86A734B805}"/>
              </a:ext>
            </a:extLst>
          </p:cNvPr>
          <p:cNvCxnSpPr/>
          <p:nvPr/>
        </p:nvCxnSpPr>
        <p:spPr>
          <a:xfrm flipV="1">
            <a:off x="4695006" y="3877549"/>
            <a:ext cx="551654" cy="846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143C1C-EFB3-B94F-B20D-F105D2FCD98B}"/>
              </a:ext>
            </a:extLst>
          </p:cNvPr>
          <p:cNvCxnSpPr/>
          <p:nvPr/>
        </p:nvCxnSpPr>
        <p:spPr>
          <a:xfrm flipH="1" flipV="1">
            <a:off x="7721142" y="3888846"/>
            <a:ext cx="155501" cy="694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F65735-F906-1D46-8C6F-EE9AFDA1AD9F}"/>
              </a:ext>
            </a:extLst>
          </p:cNvPr>
          <p:cNvSpPr txBox="1"/>
          <p:nvPr/>
        </p:nvSpPr>
        <p:spPr>
          <a:xfrm rot="16200000">
            <a:off x="3078529" y="5147489"/>
            <a:ext cx="74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angle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2F052A6-5C99-0C43-BC5F-6AA04E06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3062" y="1459191"/>
            <a:ext cx="2583053" cy="2861259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8843A4-8D6B-7640-B4F7-D6C47BF0ED61}"/>
              </a:ext>
            </a:extLst>
          </p:cNvPr>
          <p:cNvSpPr/>
          <p:nvPr/>
        </p:nvSpPr>
        <p:spPr>
          <a:xfrm>
            <a:off x="8222573" y="874416"/>
            <a:ext cx="3840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Times New Roman" charset="0"/>
              </a:rPr>
              <a:t>J. Barley, V. </a:t>
            </a:r>
            <a:r>
              <a:rPr lang="en-US" sz="1600" dirty="0" err="1">
                <a:latin typeface="Times New Roman" charset="0"/>
              </a:rPr>
              <a:t>Medjidzade</a:t>
            </a:r>
            <a:r>
              <a:rPr lang="en-US" sz="1600" dirty="0">
                <a:latin typeface="Times New Roman" charset="0"/>
              </a:rPr>
              <a:t>, A. </a:t>
            </a:r>
            <a:r>
              <a:rPr lang="en-US" sz="1600" dirty="0" err="1">
                <a:latin typeface="Times New Roman" charset="0"/>
              </a:rPr>
              <a:t>Mikhailichenko</a:t>
            </a:r>
            <a:endParaRPr lang="en-US" sz="1600" dirty="0">
              <a:latin typeface="Times New Roman" charset="0"/>
            </a:endParaRPr>
          </a:p>
          <a:p>
            <a:pPr algn="ctr"/>
            <a:r>
              <a:rPr lang="ja-JP" altLang="en-US" sz="1600">
                <a:latin typeface="Times New Roman" charset="0"/>
              </a:rPr>
              <a:t>“</a:t>
            </a:r>
            <a:r>
              <a:rPr lang="en-US" sz="1600" dirty="0">
                <a:latin typeface="Times New Roman" charset="0"/>
              </a:rPr>
              <a:t>New Positron Source for CESR</a:t>
            </a:r>
            <a:r>
              <a:rPr lang="ja-JP" altLang="en-US" sz="1600">
                <a:latin typeface="Times New Roman" charset="0"/>
              </a:rPr>
              <a:t>”</a:t>
            </a:r>
            <a:endParaRPr lang="en-US" sz="1600" dirty="0"/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3575E0B1-38BC-8342-A3CB-D1540A62F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450" y="2015383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W Target</a:t>
            </a: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4232163D-4D02-7545-9255-2CD6BB4829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3975" y="2396383"/>
            <a:ext cx="6858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034349E3-5383-DF47-BE94-C9D51B123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259" y="4067528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Flux concentrator</a:t>
            </a: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2FBED5CE-06DD-8B41-A73C-8545AA356A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21700" y="3027980"/>
            <a:ext cx="917016" cy="117571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CC7B59-E8B8-7E4F-9FA9-3720EC6B5508}"/>
              </a:ext>
            </a:extLst>
          </p:cNvPr>
          <p:cNvSpPr txBox="1"/>
          <p:nvPr/>
        </p:nvSpPr>
        <p:spPr>
          <a:xfrm>
            <a:off x="223732" y="968482"/>
            <a:ext cx="6393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DC collection magnet (high rad, 0.5 -&gt; 1.5 Tesla)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Large acceptance collection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Managing magnetized e+ beams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CF600C-C8F5-B545-885D-7F2E6A5CA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78" y="2608880"/>
            <a:ext cx="1944865" cy="1458648"/>
          </a:xfrm>
          <a:prstGeom prst="rect">
            <a:avLst/>
          </a:prstGeom>
        </p:spPr>
      </p:pic>
      <p:pic>
        <p:nvPicPr>
          <p:cNvPr id="20" name="Picture 11" descr="3D scheme_2">
            <a:extLst>
              <a:ext uri="{FF2B5EF4-FFF2-40B4-BE49-F238E27FC236}">
                <a16:creationId xmlns:a16="http://schemas.microsoft.com/office/drawing/2014/main" id="{487CA9DB-4C1A-9F40-8ECE-FFFAEB1E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8" y="3400868"/>
            <a:ext cx="2064291" cy="219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B60A5-CEE3-4D47-B61E-32D66ECE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 Production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84909-3DFF-CE42-86DC-E7C49063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224B971-D084-3845-853B-09D3CDE5E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84" y="1268877"/>
            <a:ext cx="85576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6EB80995-3B38-6D49-AD28-33A634621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88" y="829176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79DFC354-31A0-2A4D-8890-147A615C986C}"/>
              </a:ext>
            </a:extLst>
          </p:cNvPr>
          <p:cNvGrpSpPr/>
          <p:nvPr/>
        </p:nvGrpSpPr>
        <p:grpSpPr>
          <a:xfrm>
            <a:off x="1123043" y="1954799"/>
            <a:ext cx="6311900" cy="4512537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FE7FB8FA-C382-8340-A070-B4B0C8A12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3FBA5AFE-F363-9949-AB2F-66C6AA72D6E7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B23B6D-37BF-A44F-BC8E-E6D91C3A3700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CC9CA-6ACE-EE4F-A7A5-88AE2CD18CC4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3" name="Picture 10" descr="PRLMay2016illustration_F2b-01.jpg">
              <a:extLst>
                <a:ext uri="{FF2B5EF4-FFF2-40B4-BE49-F238E27FC236}">
                  <a16:creationId xmlns:a16="http://schemas.microsoft.com/office/drawing/2014/main" id="{AFFF9710-1FC5-CF45-BCF4-875C8C039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4" name="ZoneTexte 2">
              <a:extLst>
                <a:ext uri="{FF2B5EF4-FFF2-40B4-BE49-F238E27FC236}">
                  <a16:creationId xmlns:a16="http://schemas.microsoft.com/office/drawing/2014/main" id="{79854042-041C-1146-B6C0-D800896F5678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Whenever producing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+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 from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-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5" name="Picture 14" descr="Screen shot 2012-03-31 at 6.08.09 AM.png">
              <a:extLst>
                <a:ext uri="{FF2B5EF4-FFF2-40B4-BE49-F238E27FC236}">
                  <a16:creationId xmlns:a16="http://schemas.microsoft.com/office/drawing/2014/main" id="{7D3B7DBD-0C14-5143-8F73-6C5A3D57F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391" b="2954"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approach is </a:t>
            </a:r>
            <a:r>
              <a:rPr lang="en-US" dirty="0" smtClean="0"/>
              <a:t>a new approach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240" y="3291582"/>
            <a:ext cx="4672584" cy="3072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C956CE-2FE8-9F4B-ADD7-1BC00129E12B}"/>
              </a:ext>
            </a:extLst>
          </p:cNvPr>
          <p:cNvSpPr/>
          <p:nvPr/>
        </p:nvSpPr>
        <p:spPr>
          <a:xfrm>
            <a:off x="234092" y="817275"/>
            <a:ext cx="977939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400" b="1" dirty="0"/>
              <a:t>”Conventional” unpolarized bremsstrahlung positron sources have been built and operated successfully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SLAC – Stanford Linear Accelerator Center (US)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HERA – Hadron Electron Ring Accelerator (Germany)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BELLE/KEK – National Laboratory for High Energy Physics (Japan)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CESR – Cornell Electron Storage Ring (US)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VEPP – </a:t>
            </a:r>
            <a:r>
              <a:rPr lang="en-US" sz="2000" dirty="0" err="1"/>
              <a:t>Budker</a:t>
            </a:r>
            <a:r>
              <a:rPr lang="en-US" sz="2000" dirty="0"/>
              <a:t> Institute of Nuclear Physics (Russia)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BEPC</a:t>
            </a:r>
            <a:r>
              <a:rPr lang="en-US" sz="2000" dirty="0">
                <a:latin typeface="QuickType II Mono" pitchFamily="49" charset="0"/>
              </a:rPr>
              <a:t>II </a:t>
            </a:r>
            <a:r>
              <a:rPr lang="en-US" sz="2000" dirty="0"/>
              <a:t>–</a:t>
            </a:r>
            <a:r>
              <a:rPr lang="en-US" sz="2000" dirty="0">
                <a:latin typeface="QuickType II Mono" pitchFamily="49" charset="0"/>
              </a:rPr>
              <a:t> </a:t>
            </a:r>
            <a:r>
              <a:rPr lang="en-US" sz="2000" dirty="0"/>
              <a:t>Beijing Electron Positron Collider (China)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400" b="1" dirty="0" err="1"/>
              <a:t>PEPPo</a:t>
            </a:r>
            <a:r>
              <a:rPr lang="en-US" sz="2400" b="1" dirty="0"/>
              <a:t> builds upon this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e+ polarization / intensity configurable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cw</a:t>
            </a:r>
            <a:r>
              <a:rPr lang="en-US" sz="2000" dirty="0"/>
              <a:t> (all prior machines are pulsed)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 know how to make polarized e- beam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</a:t>
            </a:r>
            <a:r>
              <a:rPr lang="en-US" sz="2000" dirty="0" smtClean="0"/>
              <a:t>hat e- beam energy to implement at CEBAF?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5B9ACB-AAB6-2A45-9CDB-99D5CCD22C08}"/>
              </a:ext>
            </a:extLst>
          </p:cNvPr>
          <p:cNvSpPr txBox="1"/>
          <p:nvPr/>
        </p:nvSpPr>
        <p:spPr>
          <a:xfrm>
            <a:off x="6441406" y="5634683"/>
            <a:ext cx="66236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7 MeV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6576B-848B-084D-8F97-7E50152B39E8}"/>
              </a:ext>
            </a:extLst>
          </p:cNvPr>
          <p:cNvSpPr txBox="1"/>
          <p:nvPr/>
        </p:nvSpPr>
        <p:spPr>
          <a:xfrm>
            <a:off x="8601494" y="5044440"/>
            <a:ext cx="845103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123 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48B1B-8A6F-DD48-9705-7A124F73057B}"/>
              </a:ext>
            </a:extLst>
          </p:cNvPr>
          <p:cNvSpPr txBox="1"/>
          <p:nvPr/>
        </p:nvSpPr>
        <p:spPr>
          <a:xfrm>
            <a:off x="9977085" y="4010435"/>
            <a:ext cx="936475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1090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81759-C866-A74B-AD0F-36B6BE1DAC76}"/>
              </a:ext>
            </a:extLst>
          </p:cNvPr>
          <p:cNvSpPr txBox="1"/>
          <p:nvPr/>
        </p:nvSpPr>
        <p:spPr>
          <a:xfrm>
            <a:off x="7658008" y="2539900"/>
            <a:ext cx="3017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Today’s 12 GeV e- energies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6EC168AA-0993-4347-91B1-166D80DC4EBC}"/>
              </a:ext>
            </a:extLst>
          </p:cNvPr>
          <p:cNvSpPr/>
          <p:nvPr/>
        </p:nvSpPr>
        <p:spPr>
          <a:xfrm rot="5400000">
            <a:off x="8948276" y="925944"/>
            <a:ext cx="437407" cy="4562616"/>
          </a:xfrm>
          <a:prstGeom prst="leftBrac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3690402" y="5306187"/>
            <a:ext cx="1945341" cy="2098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7657-6278-954A-AA4D-9CFD72710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– Polarization and Intensity Trade Off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AC1F6-73B1-8D46-84E5-02E33772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28F7A-2F6F-244D-BCA8-5AF4C447FC2B}"/>
              </a:ext>
            </a:extLst>
          </p:cNvPr>
          <p:cNvSpPr/>
          <p:nvPr/>
        </p:nvSpPr>
        <p:spPr>
          <a:xfrm>
            <a:off x="83054" y="767429"/>
            <a:ext cx="11720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(e+/e-) depends on the beam power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Beam Energy x Beam Current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BD907E-10DE-244E-B6F6-DAF71ADA2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848" y="1718457"/>
            <a:ext cx="3989026" cy="427395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67423DF-2075-5F41-B019-98CBD4F1E6AF}"/>
              </a:ext>
            </a:extLst>
          </p:cNvPr>
          <p:cNvSpPr/>
          <p:nvPr/>
        </p:nvSpPr>
        <p:spPr>
          <a:xfrm>
            <a:off x="8428167" y="1619250"/>
            <a:ext cx="344358" cy="389679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0" descr="e+pol">
            <a:extLst>
              <a:ext uri="{FF2B5EF4-FFF2-40B4-BE49-F238E27FC236}">
                <a16:creationId xmlns:a16="http://schemas.microsoft.com/office/drawing/2014/main" id="{CE7329D5-1A28-974E-9E4F-B162065FC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"/>
          <a:stretch/>
        </p:blipFill>
        <p:spPr bwMode="auto">
          <a:xfrm>
            <a:off x="477126" y="1601988"/>
            <a:ext cx="5518321" cy="40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B4DDD1-A084-B044-B282-64E7EEA4A988}"/>
              </a:ext>
            </a:extLst>
          </p:cNvPr>
          <p:cNvSpPr txBox="1"/>
          <p:nvPr/>
        </p:nvSpPr>
        <p:spPr>
          <a:xfrm>
            <a:off x="951824" y="1198665"/>
            <a:ext cx="9896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Polarization transfer is universal whether the electron beam is 10 MeV, 100 MeV, 1 GeV, </a:t>
            </a:r>
            <a:r>
              <a:rPr lang="en-US" i="1" dirty="0" err="1">
                <a:solidFill>
                  <a:srgbClr val="FF0000"/>
                </a:solidFill>
              </a:rPr>
              <a:t>etc</a:t>
            </a:r>
            <a:r>
              <a:rPr lang="en-US" i="1" dirty="0">
                <a:solidFill>
                  <a:srgbClr val="FF0000"/>
                </a:solidFill>
              </a:rPr>
              <a:t>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E23104-CF83-464C-A290-E9FBD59C81E1}"/>
              </a:ext>
            </a:extLst>
          </p:cNvPr>
          <p:cNvCxnSpPr/>
          <p:nvPr/>
        </p:nvCxnSpPr>
        <p:spPr>
          <a:xfrm flipH="1">
            <a:off x="8505825" y="2008929"/>
            <a:ext cx="66675" cy="2944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25389B7-6329-1B40-A387-3A85AF366CF8}"/>
              </a:ext>
            </a:extLst>
          </p:cNvPr>
          <p:cNvSpPr txBox="1"/>
          <p:nvPr/>
        </p:nvSpPr>
        <p:spPr>
          <a:xfrm>
            <a:off x="11058525" y="46452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28BAC7-C641-5442-A465-5A733844CC8A}"/>
              </a:ext>
            </a:extLst>
          </p:cNvPr>
          <p:cNvSpPr txBox="1"/>
          <p:nvPr/>
        </p:nvSpPr>
        <p:spPr>
          <a:xfrm>
            <a:off x="10413439" y="47012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B61471-B3E0-7149-A810-5DF5EA04D7D7}"/>
              </a:ext>
            </a:extLst>
          </p:cNvPr>
          <p:cNvSpPr txBox="1"/>
          <p:nvPr/>
        </p:nvSpPr>
        <p:spPr>
          <a:xfrm>
            <a:off x="9641106" y="46619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6EB20F-D788-6342-AD57-F28BAF4AF748}"/>
              </a:ext>
            </a:extLst>
          </p:cNvPr>
          <p:cNvSpPr txBox="1"/>
          <p:nvPr/>
        </p:nvSpPr>
        <p:spPr>
          <a:xfrm>
            <a:off x="8452281" y="165216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9C8C3-25FF-A645-BDA0-B2C45493652B}"/>
              </a:ext>
            </a:extLst>
          </p:cNvPr>
          <p:cNvSpPr txBox="1"/>
          <p:nvPr/>
        </p:nvSpPr>
        <p:spPr>
          <a:xfrm>
            <a:off x="1283812" y="4099787"/>
            <a:ext cx="1117229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Yield</a:t>
            </a:r>
          </a:p>
          <a:p>
            <a:r>
              <a:rPr lang="en-US" dirty="0">
                <a:solidFill>
                  <a:schemeClr val="bg1"/>
                </a:solidFill>
              </a:rPr>
              <a:t>Low Pol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79DEB5-6253-CF48-A62C-B8F157164BDB}"/>
              </a:ext>
            </a:extLst>
          </p:cNvPr>
          <p:cNvSpPr txBox="1"/>
          <p:nvPr/>
        </p:nvSpPr>
        <p:spPr>
          <a:xfrm>
            <a:off x="4102848" y="2117015"/>
            <a:ext cx="107305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Pol</a:t>
            </a:r>
          </a:p>
          <a:p>
            <a:r>
              <a:rPr lang="en-US" dirty="0">
                <a:solidFill>
                  <a:schemeClr val="bg1"/>
                </a:solidFill>
              </a:rPr>
              <a:t>Low Yield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D815FF-BCFC-144C-8B9E-6D74DC4BCE70}"/>
              </a:ext>
            </a:extLst>
          </p:cNvPr>
          <p:cNvSpPr/>
          <p:nvPr/>
        </p:nvSpPr>
        <p:spPr>
          <a:xfrm>
            <a:off x="740230" y="5311934"/>
            <a:ext cx="4938319" cy="331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10" descr="fom2">
            <a:extLst>
              <a:ext uri="{FF2B5EF4-FFF2-40B4-BE49-F238E27FC236}">
                <a16:creationId xmlns:a16="http://schemas.microsoft.com/office/drawing/2014/main" id="{5EC4D80F-EE75-2D45-B7EC-C695E3BD7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38" y="3727385"/>
            <a:ext cx="2053222" cy="128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Line 19">
            <a:extLst>
              <a:ext uri="{FF2B5EF4-FFF2-40B4-BE49-F238E27FC236}">
                <a16:creationId xmlns:a16="http://schemas.microsoft.com/office/drawing/2014/main" id="{995D65F1-06E7-E844-AFC5-DF6D7AF62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7727" y="2345156"/>
            <a:ext cx="39128" cy="2891913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venir Roman" panose="02000503020000020003" pitchFamily="2" charset="0"/>
              <a:ea typeface="Arial" charset="0"/>
              <a:cs typeface="Arial" charset="0"/>
            </a:endParaRPr>
          </a:p>
        </p:txBody>
      </p:sp>
      <p:sp>
        <p:nvSpPr>
          <p:cNvPr id="38" name="Line 21">
            <a:extLst>
              <a:ext uri="{FF2B5EF4-FFF2-40B4-BE49-F238E27FC236}">
                <a16:creationId xmlns:a16="http://schemas.microsoft.com/office/drawing/2014/main" id="{4A894921-C2B3-2547-BCE4-AACBC20702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0523" y="2348534"/>
            <a:ext cx="2176332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venir Roman" panose="02000503020000020003" pitchFamily="2" charset="0"/>
              <a:ea typeface="Arial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705C63-54AF-5348-BAA7-4E904AB17A36}"/>
              </a:ext>
            </a:extLst>
          </p:cNvPr>
          <p:cNvSpPr txBox="1"/>
          <p:nvPr/>
        </p:nvSpPr>
        <p:spPr>
          <a:xfrm>
            <a:off x="8336878" y="4058609"/>
            <a:ext cx="66236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7 MeV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9929F1-1904-2B42-9F3E-E9FE42457D02}"/>
              </a:ext>
            </a:extLst>
          </p:cNvPr>
          <p:cNvSpPr txBox="1"/>
          <p:nvPr/>
        </p:nvSpPr>
        <p:spPr>
          <a:xfrm>
            <a:off x="8420243" y="3476695"/>
            <a:ext cx="845103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123 MeV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19B351-0930-7D48-92B0-85FFE561B8D0}"/>
              </a:ext>
            </a:extLst>
          </p:cNvPr>
          <p:cNvSpPr txBox="1"/>
          <p:nvPr/>
        </p:nvSpPr>
        <p:spPr>
          <a:xfrm>
            <a:off x="8614826" y="2330462"/>
            <a:ext cx="936475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1090 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E8828-D17C-2C48-BF24-BA2CE83F951C}"/>
              </a:ext>
            </a:extLst>
          </p:cNvPr>
          <p:cNvSpPr txBox="1"/>
          <p:nvPr/>
        </p:nvSpPr>
        <p:spPr>
          <a:xfrm>
            <a:off x="768120" y="535277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82D0FD-ADA1-4540-BF2A-AD5141DE0894}"/>
              </a:ext>
            </a:extLst>
          </p:cNvPr>
          <p:cNvSpPr txBox="1"/>
          <p:nvPr/>
        </p:nvSpPr>
        <p:spPr>
          <a:xfrm>
            <a:off x="4954989" y="5369711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baseline="-25000" dirty="0"/>
              <a:t>(max)</a:t>
            </a:r>
            <a:r>
              <a:rPr lang="en-US" sz="2000" dirty="0"/>
              <a:t>=7, 123, </a:t>
            </a:r>
            <a:r>
              <a:rPr lang="en-US" sz="2000" dirty="0" smtClean="0"/>
              <a:t>1090 MeV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653610-3A09-144C-882A-24F5228A312D}"/>
              </a:ext>
            </a:extLst>
          </p:cNvPr>
          <p:cNvSpPr txBox="1"/>
          <p:nvPr/>
        </p:nvSpPr>
        <p:spPr>
          <a:xfrm>
            <a:off x="2597785" y="5308156"/>
            <a:ext cx="141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-25000" dirty="0"/>
              <a:t>e+ energy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F3EEFF-08E2-0B44-A2B1-B932C016BA47}"/>
              </a:ext>
            </a:extLst>
          </p:cNvPr>
          <p:cNvSpPr txBox="1"/>
          <p:nvPr/>
        </p:nvSpPr>
        <p:spPr>
          <a:xfrm rot="16200000">
            <a:off x="4614250" y="3248459"/>
            <a:ext cx="3043654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-25000" dirty="0"/>
              <a:t>Yield scales with Beam Power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E45C97-0060-6143-93A4-050A3353DA8F}"/>
              </a:ext>
            </a:extLst>
          </p:cNvPr>
          <p:cNvSpPr txBox="1"/>
          <p:nvPr/>
        </p:nvSpPr>
        <p:spPr>
          <a:xfrm>
            <a:off x="3669189" y="4365579"/>
            <a:ext cx="15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</a:t>
            </a:r>
            <a:r>
              <a:rPr lang="en-US" baseline="30000" dirty="0"/>
              <a:t>2</a:t>
            </a:r>
            <a:r>
              <a:rPr lang="en-US" dirty="0"/>
              <a:t> ~ E(max)/2</a:t>
            </a: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matter the e-beam energy, the e+ source looks like….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D6DCA3C-882E-CB41-A3B0-B21580E90358}"/>
              </a:ext>
            </a:extLst>
          </p:cNvPr>
          <p:cNvSpPr/>
          <p:nvPr/>
        </p:nvSpPr>
        <p:spPr>
          <a:xfrm>
            <a:off x="246141" y="996757"/>
            <a:ext cx="97910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positron injector model was designed to explore feasibility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Target, magnet and collimation define transverse emittance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Dipoles separate e-/e+ and define momentum spread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Chicane compresses bunch length</a:t>
            </a:r>
            <a:endParaRPr lang="en-US" sz="2000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119977E-B801-5C45-B4B9-D18DD215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5" y="3144000"/>
            <a:ext cx="12245345" cy="305460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28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9200-8994-F249-AE78-641D6FAD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past 5 years, we’ve been building injectors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3D43F-A63D-AB4E-9AF1-4C04892E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https://wiki.jlab.org/ciswiki/images/6/66/Iso_elevation_looking_west_UITF_November_2021_with_water_beamline_and_HDIc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75" y="1463952"/>
            <a:ext cx="9363635" cy="226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802C29-059B-5A43-A9D1-8E0802D9D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47" y="3468217"/>
            <a:ext cx="8099018" cy="2894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9EDDC-00DE-6B44-9DB7-167BD9946B9F}"/>
              </a:ext>
            </a:extLst>
          </p:cNvPr>
          <p:cNvSpPr txBox="1"/>
          <p:nvPr/>
        </p:nvSpPr>
        <p:spPr>
          <a:xfrm>
            <a:off x="411892" y="791500"/>
            <a:ext cx="4574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Upgraded Injector Test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06672-5C4D-0C43-BAB3-19C67D5D3584}"/>
              </a:ext>
            </a:extLst>
          </p:cNvPr>
          <p:cNvSpPr txBox="1"/>
          <p:nvPr/>
        </p:nvSpPr>
        <p:spPr>
          <a:xfrm>
            <a:off x="597408" y="4312412"/>
            <a:ext cx="3650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CEBAF Injector Upgrade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6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5523-1BE1-AE46-9011-CD1748CA9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CEBAF and </a:t>
            </a:r>
            <a:r>
              <a:rPr lang="en-US" dirty="0" err="1"/>
              <a:t>HDIce</a:t>
            </a:r>
            <a:r>
              <a:rPr lang="en-US" dirty="0"/>
              <a:t> obligations behind us, time to build e+ 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C7E49-B625-DE48-9CFC-E959DEF8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BFF4C3-E31D-C242-A2D8-E21C7BFDF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88" y="1632071"/>
            <a:ext cx="8974584" cy="46174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167299-CFF3-7940-A4AE-1F0756320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59" y="945835"/>
            <a:ext cx="4445000" cy="28575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6A90A69-DB94-5543-A90D-3F2358D6BC17}"/>
              </a:ext>
            </a:extLst>
          </p:cNvPr>
          <p:cNvSpPr/>
          <p:nvPr/>
        </p:nvSpPr>
        <p:spPr>
          <a:xfrm>
            <a:off x="6965577" y="1927411"/>
            <a:ext cx="3881718" cy="1658471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444" y="6459378"/>
            <a:ext cx="5872366" cy="311322"/>
          </a:xfrm>
        </p:spPr>
        <p:txBody>
          <a:bodyPr/>
          <a:lstStyle/>
          <a:p>
            <a:r>
              <a:rPr lang="en-US" dirty="0"/>
              <a:t>2022 JLUO Annual </a:t>
            </a:r>
            <a:r>
              <a:rPr lang="en-US" dirty="0" smtClean="0"/>
              <a:t>Meeting – Positron Beams at CEBAF (Poelker, </a:t>
            </a:r>
            <a:r>
              <a:rPr lang="es-ES" dirty="0"/>
              <a:t>15 Jun </a:t>
            </a:r>
            <a:r>
              <a:rPr lang="es-ES" dirty="0" smtClean="0"/>
              <a:t>2022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7512</TotalTime>
  <Words>3251</Words>
  <Application>Microsoft Office PowerPoint</Application>
  <PresentationFormat>Widescreen</PresentationFormat>
  <Paragraphs>424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ＭＳ Ｐゴシック</vt:lpstr>
      <vt:lpstr>游ゴシック</vt:lpstr>
      <vt:lpstr>.PingFangSC-Regular</vt:lpstr>
      <vt:lpstr>Arial</vt:lpstr>
      <vt:lpstr>Avenir Roman</vt:lpstr>
      <vt:lpstr>Calibri</vt:lpstr>
      <vt:lpstr>Century Gothic</vt:lpstr>
      <vt:lpstr>Courier New</vt:lpstr>
      <vt:lpstr>Liberation Sans</vt:lpstr>
      <vt:lpstr>PingFangSC-Regular</vt:lpstr>
      <vt:lpstr>QuickType II Mono</vt:lpstr>
      <vt:lpstr>Symbol</vt:lpstr>
      <vt:lpstr>Times</vt:lpstr>
      <vt:lpstr>Times New Roman</vt:lpstr>
      <vt:lpstr>Wingdings</vt:lpstr>
      <vt:lpstr>Office Theme</vt:lpstr>
      <vt:lpstr>Equation</vt:lpstr>
      <vt:lpstr>Ce+BAF : Positron Beams at Jefferson Lab</vt:lpstr>
      <vt:lpstr>We’ve talked about this before, where do things stand today?</vt:lpstr>
      <vt:lpstr>Polarized Electrons for Polarized Positrons (PEPPo) @ CEBAF</vt:lpstr>
      <vt:lpstr>Polarized Positron Production</vt:lpstr>
      <vt:lpstr>PEPPo approach is a new approach</vt:lpstr>
      <vt:lpstr>PEPPo – Polarization and Intensity Trade Off</vt:lpstr>
      <vt:lpstr>No matter the e-beam energy, the e+ source looks like….</vt:lpstr>
      <vt:lpstr>For past 5 years, we’ve been building injectors</vt:lpstr>
      <vt:lpstr>With CEBAF and HDIce obligations behind us, time to build e+ source</vt:lpstr>
      <vt:lpstr>Producing polarized e+ at LERF</vt:lpstr>
      <vt:lpstr>Polarized Electron – Positron Injector</vt:lpstr>
      <vt:lpstr>Goal – over the next 5 years, at the LERF</vt:lpstr>
      <vt:lpstr>LERF is well suited – 8 MeV to cut our teeth, higher energy when needed</vt:lpstr>
      <vt:lpstr>Being realistic… : 123 MeV polarized e- driven PEPPo Injector</vt:lpstr>
      <vt:lpstr>An evolving design…today’s latest</vt:lpstr>
      <vt:lpstr>Technical and engineering goals</vt:lpstr>
      <vt:lpstr>CEBAF polarized electron source</vt:lpstr>
      <vt:lpstr>Operating &gt;1 mA for weeks</vt:lpstr>
      <vt:lpstr>Building a polarized electron source for &gt;1 mA operation</vt:lpstr>
      <vt:lpstr>ODU, Ben Belfore’s third photocathode, SSL with DBR</vt:lpstr>
      <vt:lpstr>Target that can survive &gt;10 kW (100 kW) of beam power</vt:lpstr>
      <vt:lpstr>Managing 100 kW of beam power</vt:lpstr>
      <vt:lpstr>Water cooled rotating tungsten target</vt:lpstr>
      <vt:lpstr>Exploring “DC” thermal load</vt:lpstr>
      <vt:lpstr>Thermal cycling for a spinning target</vt:lpstr>
      <vt:lpstr>Operating 100 kW target for 1 year</vt:lpstr>
      <vt:lpstr>PowerPoint Presentation</vt:lpstr>
      <vt:lpstr>Positron R&amp;D extends further…</vt:lpstr>
      <vt:lpstr>Conclusions</vt:lpstr>
      <vt:lpstr>Acknowledgments</vt:lpstr>
      <vt:lpstr>PowerPoint Presentation</vt:lpstr>
      <vt:lpstr>PowerPoint Presentation</vt:lpstr>
      <vt:lpstr>Exploit electron spin polarization to produce polarized positrons</vt:lpstr>
      <vt:lpstr>12 GeV CEBAF : Polarized Electron or Polarized Positron Beams</vt:lpstr>
      <vt:lpstr>CEBAF 12 GeV : Transverse Emittance* and Energy Spread†</vt:lpstr>
      <vt:lpstr>CEBAF 12 GeV : Magnetic Transport System</vt:lpstr>
      <vt:lpstr>Improving charge lifetime of polarized electron source</vt:lpstr>
      <vt:lpstr>e+ collection technology for ~8 MeV, and then 100 MeV…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Matthew Poelker</cp:lastModifiedBy>
  <cp:revision>196</cp:revision>
  <dcterms:created xsi:type="dcterms:W3CDTF">2022-02-22T17:23:46Z</dcterms:created>
  <dcterms:modified xsi:type="dcterms:W3CDTF">2022-06-15T13:26:10Z</dcterms:modified>
</cp:coreProperties>
</file>