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93" r:id="rId5"/>
    <p:sldMasterId id="2147483715" r:id="rId6"/>
  </p:sldMasterIdLst>
  <p:notesMasterIdLst>
    <p:notesMasterId r:id="rId21"/>
  </p:notesMasterIdLst>
  <p:sldIdLst>
    <p:sldId id="632" r:id="rId7"/>
    <p:sldId id="404" r:id="rId8"/>
    <p:sldId id="2756" r:id="rId9"/>
    <p:sldId id="1476" r:id="rId10"/>
    <p:sldId id="315" r:id="rId11"/>
    <p:sldId id="1582" r:id="rId12"/>
    <p:sldId id="259" r:id="rId13"/>
    <p:sldId id="2757" r:id="rId14"/>
    <p:sldId id="657" r:id="rId15"/>
    <p:sldId id="706" r:id="rId16"/>
    <p:sldId id="2726" r:id="rId17"/>
    <p:sldId id="659" r:id="rId18"/>
    <p:sldId id="2755" r:id="rId19"/>
    <p:sldId id="2758" r:id="rId2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000000"/>
    <a:srgbClr val="3283AA"/>
    <a:srgbClr val="F2F2F2"/>
    <a:srgbClr val="3289B9"/>
    <a:srgbClr val="9ECBE1"/>
    <a:srgbClr val="9ED6E1"/>
    <a:srgbClr val="9ADAF6"/>
    <a:srgbClr val="9ACFE7"/>
    <a:srgbClr val="9AC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C34B26-7D30-48FF-8D36-8C07ECD568C1}" v="22" dt="2022-06-14T19:20:01.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8"/>
    <p:restoredTop sz="94722"/>
  </p:normalViewPr>
  <p:slideViewPr>
    <p:cSldViewPr snapToGrid="0">
      <p:cViewPr varScale="1">
        <p:scale>
          <a:sx n="104" d="100"/>
          <a:sy n="104" d="100"/>
        </p:scale>
        <p:origin x="232" y="5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F8F3527-BB28-884B-A511-C22C3DCF5453}" type="datetimeFigureOut">
              <a:rPr lang="en-US" smtClean="0"/>
              <a:t>6/14/22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2750146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4010379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1173163"/>
            <a:ext cx="5629275" cy="31670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9548" rtl="0" eaLnBrk="1" fontAlgn="auto" latinLnBrk="0" hangingPunct="1">
              <a:lnSpc>
                <a:spcPct val="100000"/>
              </a:lnSpc>
              <a:spcBef>
                <a:spcPts val="0"/>
              </a:spcBef>
              <a:spcAft>
                <a:spcPts val="0"/>
              </a:spcAft>
              <a:buClrTx/>
              <a:buSzTx/>
              <a:buFontTx/>
              <a:buNone/>
              <a:tabLst/>
              <a:defRPr/>
            </a:pPr>
            <a:fld id="{CC5D57BF-9709-4F95-A032-C1177D04A7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54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19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BBA8D9-87C6-4310-A0FE-05F2F14F3098}" type="slidenum">
              <a:rPr lang="en-US" smtClean="0"/>
              <a:t>9</a:t>
            </a:fld>
            <a:endParaRPr lang="en-US"/>
          </a:p>
        </p:txBody>
      </p:sp>
    </p:spTree>
    <p:extLst>
      <p:ext uri="{BB962C8B-B14F-4D97-AF65-F5344CB8AC3E}">
        <p14:creationId xmlns:p14="http://schemas.microsoft.com/office/powerpoint/2010/main" val="1272892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is from a test where data from a CLAS12 raw data file is passed through the </a:t>
            </a:r>
            <a:r>
              <a:rPr lang="en-US" err="1">
                <a:cs typeface="Calibri"/>
              </a:rPr>
              <a:t>ESnet</a:t>
            </a:r>
            <a:r>
              <a:rPr lang="en-US">
                <a:cs typeface="Calibri"/>
              </a:rPr>
              <a:t> firmware to receivers that process the data with the CLAS12 software. The plot shows the event processing rate as a function of threads in the receiving end. This is a functionality test demonstrating how EJFAT can be used to transport raw data streams to a processing center on a remote host.</a:t>
            </a:r>
          </a:p>
          <a:p>
            <a:endParaRPr lang="en-US">
              <a:cs typeface="Calibri"/>
            </a:endParaRPr>
          </a:p>
          <a:p>
            <a:r>
              <a:rPr lang="en-US">
                <a:cs typeface="Calibri"/>
              </a:rPr>
              <a:t>It is worth re-emphasizing here that this test is not stressing the network bandwidth. The scaling (and plateau) in the plot is purely a function of the back-end processing and not demonstrating any limitations of the EJFAT system itself. It is significant because the network packet headers are being rewritten in real time by the EJFAT firmware and thus, redirected towards a compute resource.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BBA8D9-87C6-4310-A0FE-05F2F14F30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192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658" y="2942091"/>
            <a:ext cx="4212336" cy="4166616"/>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all"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6776769"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443182" y="5126730"/>
            <a:ext cx="6776769"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7486650" y="1720850"/>
            <a:ext cx="4705350" cy="3840163"/>
          </a:xfrm>
          <a:blipFill>
            <a:blip r:embed="rId7" cstate="email">
              <a:extLst>
                <a:ext uri="{28A0092B-C50C-407E-A947-70E740481C1C}">
                  <a14:useLocalDpi xmlns:a14="http://schemas.microsoft.com/office/drawing/2010/main"/>
                </a:ext>
              </a:extLst>
            </a:blip>
            <a:stretch>
              <a:fillRect/>
            </a:stretch>
          </a:blip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44"/>
        <p:cNvGrpSpPr/>
        <p:nvPr/>
      </p:nvGrpSpPr>
      <p:grpSpPr>
        <a:xfrm>
          <a:off x="0" y="0"/>
          <a:ext cx="0" cy="0"/>
          <a:chOff x="0" y="0"/>
          <a:chExt cx="0" cy="0"/>
        </a:xfrm>
      </p:grpSpPr>
      <p:sp>
        <p:nvSpPr>
          <p:cNvPr id="45" name="Google Shape;45;p15"/>
          <p:cNvSpPr txBox="1">
            <a:spLocks noGrp="1"/>
          </p:cNvSpPr>
          <p:nvPr>
            <p:ph type="title"/>
          </p:nvPr>
        </p:nvSpPr>
        <p:spPr>
          <a:xfrm>
            <a:off x="144445" y="117569"/>
            <a:ext cx="10515600" cy="78946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5"/>
          <p:cNvSpPr txBox="1">
            <a:spLocks noGrp="1"/>
          </p:cNvSpPr>
          <p:nvPr>
            <p:ph type="body" idx="1"/>
          </p:nvPr>
        </p:nvSpPr>
        <p:spPr>
          <a:xfrm>
            <a:off x="595008" y="1261420"/>
            <a:ext cx="11029545" cy="474054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1888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0" name="TextBox 9"/>
          <p:cNvSpPr txBox="1"/>
          <p:nvPr/>
        </p:nvSpPr>
        <p:spPr>
          <a:xfrm>
            <a:off x="267160" y="5343835"/>
            <a:ext cx="5384807" cy="276999"/>
          </a:xfrm>
          <a:prstGeom prst="rect">
            <a:avLst/>
          </a:prstGeom>
          <a:noFill/>
        </p:spPr>
        <p:txBody>
          <a:bodyPr wrap="square" rtlCol="0">
            <a:spAutoFit/>
          </a:bodyPr>
          <a:lstStyle/>
          <a:p>
            <a:r>
              <a:rPr lang="en-US" sz="1200" b="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a:t>Click to edit Master </a:t>
            </a:r>
            <a:br>
              <a:rPr lang="en-US"/>
            </a:br>
            <a:r>
              <a:rPr lang="en-US"/>
              <a:t>title style</a:t>
            </a:r>
          </a:p>
        </p:txBody>
      </p:sp>
      <p:sp>
        <p:nvSpPr>
          <p:cNvPr id="3" name="Subtitle 2"/>
          <p:cNvSpPr>
            <a:spLocks noGrp="1"/>
          </p:cNvSpPr>
          <p:nvPr>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Tree>
    <p:extLst>
      <p:ext uri="{BB962C8B-B14F-4D97-AF65-F5344CB8AC3E}">
        <p14:creationId xmlns:p14="http://schemas.microsoft.com/office/powerpoint/2010/main" val="2227298163"/>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3226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3147647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889568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913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p>
        </p:txBody>
      </p:sp>
    </p:spTree>
    <p:extLst>
      <p:ext uri="{BB962C8B-B14F-4D97-AF65-F5344CB8AC3E}">
        <p14:creationId xmlns:p14="http://schemas.microsoft.com/office/powerpoint/2010/main" val="2993736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Sidebar and 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678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645011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43858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Footer Placeholder 3"/>
          <p:cNvSpPr>
            <a:spLocks noGrp="1"/>
          </p:cNvSpPr>
          <p:nvPr>
            <p:ph type="ftr" sz="quarter" idx="11"/>
          </p:nvPr>
        </p:nvSpPr>
        <p:spPr>
          <a:xfrm>
            <a:off x="411893" y="6467336"/>
            <a:ext cx="5223851" cy="311322"/>
          </a:xfrm>
        </p:spPr>
        <p:txBody>
          <a:bodyPr/>
          <a:lstStyle>
            <a:lvl1pPr algn="l">
              <a:defRPr>
                <a:solidFill>
                  <a:schemeClr val="tx1"/>
                </a:solidFill>
              </a:defRPr>
            </a:lvl1pPr>
          </a:lstStyle>
          <a:p>
            <a:r>
              <a:rPr lang="en-US"/>
              <a:t>JLab Users Organization, 15 June 2022</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11" name="Rectangle 10">
            <a:extLst>
              <a:ext uri="{FF2B5EF4-FFF2-40B4-BE49-F238E27FC236}">
                <a16:creationId xmlns:a16="http://schemas.microsoft.com/office/drawing/2014/main" id="{683439C5-4231-ED43-91B8-86779195C11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88225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2755917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4033981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ent with picture (L) green frame">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19" y="1061548"/>
            <a:ext cx="11487913" cy="579645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192903" y="1061548"/>
            <a:ext cx="4569329" cy="5476412"/>
          </a:xfrm>
        </p:spPr>
        <p:txBody>
          <a:bodyPr/>
          <a:lstStyle/>
          <a:p>
            <a:r>
              <a:rPr lang="en-US"/>
              <a:t>Click icon to add picture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28327"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5878" y="1352479"/>
            <a:ext cx="6569449" cy="1100789"/>
          </a:xfrm>
        </p:spPr>
        <p:txBody>
          <a:bodyPr/>
          <a:lstStyle/>
          <a:p>
            <a:r>
              <a:rPr lang="en-US"/>
              <a:t>Click to edit Master title style</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60" name="Freeform: Shape 59">
            <a:extLst>
              <a:ext uri="{FF2B5EF4-FFF2-40B4-BE49-F238E27FC236}">
                <a16:creationId xmlns:a16="http://schemas.microsoft.com/office/drawing/2014/main" id="{5A4A8ECE-C685-4987-A5C3-58EECB462B72}"/>
              </a:ext>
            </a:extLst>
          </p:cNvPr>
          <p:cNvSpPr/>
          <p:nvPr/>
        </p:nvSpPr>
        <p:spPr>
          <a:xfrm>
            <a:off x="7192903" y="0"/>
            <a:ext cx="4999097" cy="6537960"/>
          </a:xfrm>
          <a:custGeom>
            <a:avLst/>
            <a:gdLst>
              <a:gd name="connsiteX0" fmla="*/ 0 w 4999097"/>
              <a:gd name="connsiteY0" fmla="*/ 0 h 6537960"/>
              <a:gd name="connsiteX1" fmla="*/ 4999097 w 4999097"/>
              <a:gd name="connsiteY1" fmla="*/ 0 h 6537960"/>
              <a:gd name="connsiteX2" fmla="*/ 4999097 w 4999097"/>
              <a:gd name="connsiteY2" fmla="*/ 6537960 h 6537960"/>
              <a:gd name="connsiteX3" fmla="*/ 4569328 w 4999097"/>
              <a:gd name="connsiteY3" fmla="*/ 6537960 h 6537960"/>
              <a:gd name="connsiteX4" fmla="*/ 4569328 w 4999097"/>
              <a:gd name="connsiteY4" fmla="*/ 1099648 h 6537960"/>
              <a:gd name="connsiteX5" fmla="*/ 0 w 4999097"/>
              <a:gd name="connsiteY5" fmla="*/ 1099648 h 6537960"/>
              <a:gd name="connsiteX6" fmla="*/ 0 w 4999097"/>
              <a:gd name="connsiteY6" fmla="*/ 0 h 653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9097" h="6537960">
                <a:moveTo>
                  <a:pt x="0" y="0"/>
                </a:moveTo>
                <a:lnTo>
                  <a:pt x="4999097" y="0"/>
                </a:lnTo>
                <a:lnTo>
                  <a:pt x="4999097" y="6537960"/>
                </a:lnTo>
                <a:lnTo>
                  <a:pt x="4569328" y="6537960"/>
                </a:lnTo>
                <a:lnTo>
                  <a:pt x="4569328" y="1099648"/>
                </a:lnTo>
                <a:lnTo>
                  <a:pt x="0" y="1099648"/>
                </a:lnTo>
                <a:lnTo>
                  <a:pt x="0" y="0"/>
                </a:lnTo>
                <a:close/>
              </a:path>
            </a:pathLst>
          </a:custGeom>
          <a:solidFill>
            <a:schemeClr val="tx2"/>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Tree>
    <p:extLst>
      <p:ext uri="{BB962C8B-B14F-4D97-AF65-F5344CB8AC3E}">
        <p14:creationId xmlns:p14="http://schemas.microsoft.com/office/powerpoint/2010/main" val="1500168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ntent with picture (L)">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429769" y="1061548"/>
            <a:ext cx="4569329" cy="5476412"/>
          </a:xfrm>
        </p:spPr>
        <p:txBody>
          <a:bodyPr/>
          <a:lstStyle/>
          <a:p>
            <a:r>
              <a:rPr lang="en-US"/>
              <a:t>Click icon to add picture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5232843"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5254143" y="1352479"/>
            <a:ext cx="6569449" cy="1100789"/>
          </a:xfrm>
        </p:spPr>
        <p:txBody>
          <a:bodyPr/>
          <a:lstStyle/>
          <a:p>
            <a:r>
              <a:rPr lang="en-US"/>
              <a:t>Click to edit Master title style</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383397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ent with picture (R)">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254263" y="1061548"/>
            <a:ext cx="4569329" cy="5476412"/>
          </a:xfrm>
        </p:spPr>
        <p:txBody>
          <a:bodyPr/>
          <a:lstStyle/>
          <a:p>
            <a:r>
              <a:rPr lang="en-US"/>
              <a:t>Click icon to add picture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295105"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16405" y="1352479"/>
            <a:ext cx="6569449" cy="1100789"/>
          </a:xfrm>
        </p:spPr>
        <p:txBody>
          <a:bodyPr/>
          <a:lstStyle/>
          <a:p>
            <a:r>
              <a:rPr lang="en-US"/>
              <a:t>Click to edit Master title style</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3840056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p:nvSpPr>
        <p:spPr>
          <a:xfrm>
            <a:off x="8010283" y="6477000"/>
            <a:ext cx="3860800" cy="182562"/>
          </a:xfrm>
          <a:prstGeom prst="rect">
            <a:avLst/>
          </a:prstGeom>
          <a:ln/>
        </p:spPr>
        <p:txBody>
          <a:bodyPr anchor="ctr"/>
          <a:lstStyle/>
          <a:p>
            <a:pPr algn="r"/>
            <a:r>
              <a:rPr lang="en-US" sz="100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759583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19" name="Rectangle 18">
            <a:extLst>
              <a:ext uri="{FF2B5EF4-FFF2-40B4-BE49-F238E27FC236}">
                <a16:creationId xmlns:a16="http://schemas.microsoft.com/office/drawing/2014/main" id="{88649F31-1D58-F243-85FD-74506880A33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22091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2700504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387044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658" y="2942091"/>
            <a:ext cx="4212336" cy="4166616"/>
          </a:xfrm>
          <a:prstGeom prst="rect">
            <a:avLst/>
          </a:prstGeom>
        </p:spPr>
      </p:pic>
      <p:pic>
        <p:nvPicPr>
          <p:cNvPr id="11" name="Picture 10"/>
          <p:cNvPicPr>
            <a:picLocks noChangeAspect="1"/>
          </p:cNvPicPr>
          <p:nvPr userDrawn="1"/>
        </p:nvPicPr>
        <p:blipFill>
          <a:blip r:embed="rId3"/>
          <a:stretch>
            <a:fillRect/>
          </a:stretch>
        </p:blipFill>
        <p:spPr>
          <a:xfrm>
            <a:off x="0" y="0"/>
            <a:ext cx="12192000" cy="1282700"/>
          </a:xfrm>
          <a:prstGeom prst="rect">
            <a:avLst/>
          </a:prstGeom>
        </p:spPr>
      </p:pic>
      <p:sp>
        <p:nvSpPr>
          <p:cNvPr id="20" name="Picture Placeholder 19"/>
          <p:cNvSpPr>
            <a:spLocks noGrp="1"/>
          </p:cNvSpPr>
          <p:nvPr>
            <p:ph type="pic" sz="quarter" idx="18"/>
          </p:nvPr>
        </p:nvSpPr>
        <p:spPr>
          <a:xfrm>
            <a:off x="7486650" y="1720850"/>
            <a:ext cx="4705350" cy="3840163"/>
          </a:xfrm>
          <a:blipFill>
            <a:blip r:embed="rId4" cstate="email">
              <a:extLst>
                <a:ext uri="{28A0092B-C50C-407E-A947-70E740481C1C}">
                  <a14:useLocalDpi xmlns:a14="http://schemas.microsoft.com/office/drawing/2010/main"/>
                </a:ext>
              </a:extLst>
            </a:blip>
            <a:stretch>
              <a:fillRect/>
            </a:stretch>
          </a:blipFill>
        </p:spPr>
        <p:txBody>
          <a:bodyPr/>
          <a:lstStyle/>
          <a:p>
            <a:r>
              <a:rPr lang="en-US"/>
              <a:t>Click icon to add picture</a:t>
            </a:r>
          </a:p>
        </p:txBody>
      </p:sp>
      <p:sp>
        <p:nvSpPr>
          <p:cNvPr id="8" name="Text Placeholder 7"/>
          <p:cNvSpPr>
            <a:spLocks noGrp="1"/>
          </p:cNvSpPr>
          <p:nvPr>
            <p:ph type="body" sz="quarter" idx="12" hasCustomPrompt="1"/>
          </p:nvPr>
        </p:nvSpPr>
        <p:spPr>
          <a:xfrm>
            <a:off x="424849" y="5217805"/>
            <a:ext cx="4007384" cy="369887"/>
          </a:xfrm>
        </p:spPr>
        <p:txBody>
          <a:bodyPr>
            <a:noAutofit/>
          </a:bodyPr>
          <a:lstStyle>
            <a:lvl1pPr marL="0" indent="0">
              <a:buNone/>
              <a:defRPr sz="2200" baseline="0">
                <a:solidFill>
                  <a:schemeClr val="accent6"/>
                </a:solidFill>
              </a:defRPr>
            </a:lvl1pPr>
          </a:lstStyle>
          <a:p>
            <a:pPr lvl="0"/>
            <a:r>
              <a:rPr lang="en-US"/>
              <a:t>Name, Title</a:t>
            </a:r>
          </a:p>
        </p:txBody>
      </p:sp>
      <p:sp>
        <p:nvSpPr>
          <p:cNvPr id="5" name="Text Placeholder 4"/>
          <p:cNvSpPr>
            <a:spLocks noGrp="1"/>
          </p:cNvSpPr>
          <p:nvPr>
            <p:ph type="body" sz="quarter" idx="14"/>
          </p:nvPr>
        </p:nvSpPr>
        <p:spPr>
          <a:xfrm>
            <a:off x="424850" y="659732"/>
            <a:ext cx="11383433"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Edit Master text styles</a:t>
            </a:r>
          </a:p>
        </p:txBody>
      </p:sp>
      <p:sp>
        <p:nvSpPr>
          <p:cNvPr id="7" name="Text Placeholder 6"/>
          <p:cNvSpPr>
            <a:spLocks noGrp="1"/>
          </p:cNvSpPr>
          <p:nvPr>
            <p:ph type="body" sz="quarter" idx="15"/>
          </p:nvPr>
        </p:nvSpPr>
        <p:spPr>
          <a:xfrm>
            <a:off x="424849" y="1750850"/>
            <a:ext cx="64008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6"/>
          </p:nvPr>
        </p:nvSpPr>
        <p:spPr>
          <a:xfrm>
            <a:off x="424850" y="5588001"/>
            <a:ext cx="3865033"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a:t>Edit Master text styles</a:t>
            </a:r>
          </a:p>
        </p:txBody>
      </p:sp>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5" name="Picture 1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6" name="Picture 1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3797898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059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Org chart layout">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E5A8BBA-9B72-487E-892D-2665BFB5B33F}"/>
              </a:ext>
            </a:extLst>
          </p:cNvPr>
          <p:cNvSpPr txBox="1">
            <a:spLocks/>
          </p:cNvSpPr>
          <p:nvPr userDrawn="1"/>
        </p:nvSpPr>
        <p:spPr>
          <a:xfrm>
            <a:off x="9234363" y="6539307"/>
            <a:ext cx="2743200" cy="267666"/>
          </a:xfrm>
          <a:prstGeom prst="rect">
            <a:avLst/>
          </a:prstGeom>
        </p:spPr>
        <p:txBody>
          <a:bodyPr/>
          <a:lstStyle>
            <a:defPPr>
              <a:defRPr lang="en-US"/>
            </a:defPPr>
            <a:lvl1pPr>
              <a:defRPr sz="1100">
                <a:solidFill>
                  <a:schemeClr val="bg1">
                    <a:lumMod val="75000"/>
                  </a:schemeClr>
                </a:solidFill>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algn="r"/>
            <a:fld id="{967BB7C0-5F74-43CF-AA89-9844B0617CFB}" type="datetimeFigureOut">
              <a:rPr lang="en-US" sz="1000" smtClean="0"/>
              <a:pPr lvl="0" algn="r"/>
              <a:t>6/14/22</a:t>
            </a:fld>
            <a:endParaRPr lang="en-US" sz="1000"/>
          </a:p>
        </p:txBody>
      </p:sp>
      <p:sp>
        <p:nvSpPr>
          <p:cNvPr id="4" name="Rectangle 6">
            <a:extLst>
              <a:ext uri="{FF2B5EF4-FFF2-40B4-BE49-F238E27FC236}">
                <a16:creationId xmlns:a16="http://schemas.microsoft.com/office/drawing/2014/main" id="{56209214-7161-4C5D-93BC-1BEB7104619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5" name="Rectangle 4">
            <a:extLst>
              <a:ext uri="{FF2B5EF4-FFF2-40B4-BE49-F238E27FC236}">
                <a16:creationId xmlns:a16="http://schemas.microsoft.com/office/drawing/2014/main" id="{2C1BFE0C-7357-4DB3-B2D7-391A7D699AA4}"/>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6" name="Rectangle 6">
            <a:extLst>
              <a:ext uri="{FF2B5EF4-FFF2-40B4-BE49-F238E27FC236}">
                <a16:creationId xmlns:a16="http://schemas.microsoft.com/office/drawing/2014/main" id="{E0E54EF2-B02F-4006-9A42-C659C6457A2C}"/>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921A9BEC-199A-46CD-B5B9-24DA8B0CC1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2013549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0" name="TextBox 9"/>
          <p:cNvSpPr txBox="1"/>
          <p:nvPr/>
        </p:nvSpPr>
        <p:spPr>
          <a:xfrm>
            <a:off x="267160" y="5343835"/>
            <a:ext cx="5384807" cy="276999"/>
          </a:xfrm>
          <a:prstGeom prst="rect">
            <a:avLst/>
          </a:prstGeom>
          <a:noFill/>
        </p:spPr>
        <p:txBody>
          <a:bodyPr wrap="square" rtlCol="0">
            <a:spAutoFit/>
          </a:bodyPr>
          <a:lstStyle/>
          <a:p>
            <a:r>
              <a:rPr lang="en-US" sz="1200" b="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a:t>Click to edit Master </a:t>
            </a:r>
            <a:br>
              <a:rPr lang="en-US"/>
            </a:br>
            <a:r>
              <a:rPr lang="en-US"/>
              <a:t>title style</a:t>
            </a:r>
          </a:p>
        </p:txBody>
      </p:sp>
      <p:sp>
        <p:nvSpPr>
          <p:cNvPr id="3" name="Subtitle 2"/>
          <p:cNvSpPr>
            <a:spLocks noGrp="1"/>
          </p:cNvSpPr>
          <p:nvPr>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Tree>
    <p:extLst>
      <p:ext uri="{BB962C8B-B14F-4D97-AF65-F5344CB8AC3E}">
        <p14:creationId xmlns:p14="http://schemas.microsoft.com/office/powerpoint/2010/main" val="681920555"/>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7460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4214515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3691515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91351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p>
        </p:txBody>
      </p:sp>
    </p:spTree>
    <p:extLst>
      <p:ext uri="{BB962C8B-B14F-4D97-AF65-F5344CB8AC3E}">
        <p14:creationId xmlns:p14="http://schemas.microsoft.com/office/powerpoint/2010/main" val="4157562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8_Sidebar and 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879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227682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838200" y="365126"/>
            <a:ext cx="1051560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838199" y="1289786"/>
            <a:ext cx="495300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27ABB75E-06AA-224A-A063-5E6695F3B001}"/>
              </a:ext>
            </a:extLst>
          </p:cNvPr>
          <p:cNvSpPr>
            <a:spLocks noGrp="1"/>
          </p:cNvSpPr>
          <p:nvPr>
            <p:ph sz="half" idx="13"/>
          </p:nvPr>
        </p:nvSpPr>
        <p:spPr>
          <a:xfrm>
            <a:off x="6400801" y="1289786"/>
            <a:ext cx="4953000" cy="4665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838199" y="1160585"/>
            <a:ext cx="10515601"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838199" y="6154616"/>
            <a:ext cx="10515601"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7197D05F-C429-4A4B-997A-87F95C296AAE}"/>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JLab Users Organization, 15 June 2022</a:t>
            </a:r>
          </a:p>
        </p:txBody>
      </p:sp>
      <p:sp>
        <p:nvSpPr>
          <p:cNvPr id="12" name="Slide Number Placeholder 5">
            <a:extLst>
              <a:ext uri="{FF2B5EF4-FFF2-40B4-BE49-F238E27FC236}">
                <a16:creationId xmlns:a16="http://schemas.microsoft.com/office/drawing/2014/main" id="{4520590F-87CD-4266-827C-BF81F3D8ABB1}"/>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1785671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156403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11" name="Rectangle 10">
            <a:extLst>
              <a:ext uri="{FF2B5EF4-FFF2-40B4-BE49-F238E27FC236}">
                <a16:creationId xmlns:a16="http://schemas.microsoft.com/office/drawing/2014/main" id="{683439C5-4231-ED43-91B8-86779195C11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81168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927370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2126811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ntent with picture (L) green frame">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19" y="1061548"/>
            <a:ext cx="11487913" cy="579645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192903" y="1061548"/>
            <a:ext cx="4569329" cy="5476412"/>
          </a:xfrm>
        </p:spPr>
        <p:txBody>
          <a:bodyPr/>
          <a:lstStyle/>
          <a:p>
            <a:r>
              <a:rPr lang="en-US"/>
              <a:t>Click icon to add picture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28327"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5878" y="1352479"/>
            <a:ext cx="6569449" cy="1100789"/>
          </a:xfrm>
        </p:spPr>
        <p:txBody>
          <a:bodyPr/>
          <a:lstStyle/>
          <a:p>
            <a:r>
              <a:rPr lang="en-US"/>
              <a:t>Click to edit Master title style</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60" name="Freeform: Shape 59">
            <a:extLst>
              <a:ext uri="{FF2B5EF4-FFF2-40B4-BE49-F238E27FC236}">
                <a16:creationId xmlns:a16="http://schemas.microsoft.com/office/drawing/2014/main" id="{5A4A8ECE-C685-4987-A5C3-58EECB462B72}"/>
              </a:ext>
            </a:extLst>
          </p:cNvPr>
          <p:cNvSpPr/>
          <p:nvPr/>
        </p:nvSpPr>
        <p:spPr>
          <a:xfrm>
            <a:off x="7192903" y="0"/>
            <a:ext cx="4999097" cy="6537960"/>
          </a:xfrm>
          <a:custGeom>
            <a:avLst/>
            <a:gdLst>
              <a:gd name="connsiteX0" fmla="*/ 0 w 4999097"/>
              <a:gd name="connsiteY0" fmla="*/ 0 h 6537960"/>
              <a:gd name="connsiteX1" fmla="*/ 4999097 w 4999097"/>
              <a:gd name="connsiteY1" fmla="*/ 0 h 6537960"/>
              <a:gd name="connsiteX2" fmla="*/ 4999097 w 4999097"/>
              <a:gd name="connsiteY2" fmla="*/ 6537960 h 6537960"/>
              <a:gd name="connsiteX3" fmla="*/ 4569328 w 4999097"/>
              <a:gd name="connsiteY3" fmla="*/ 6537960 h 6537960"/>
              <a:gd name="connsiteX4" fmla="*/ 4569328 w 4999097"/>
              <a:gd name="connsiteY4" fmla="*/ 1099648 h 6537960"/>
              <a:gd name="connsiteX5" fmla="*/ 0 w 4999097"/>
              <a:gd name="connsiteY5" fmla="*/ 1099648 h 6537960"/>
              <a:gd name="connsiteX6" fmla="*/ 0 w 4999097"/>
              <a:gd name="connsiteY6" fmla="*/ 0 h 653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9097" h="6537960">
                <a:moveTo>
                  <a:pt x="0" y="0"/>
                </a:moveTo>
                <a:lnTo>
                  <a:pt x="4999097" y="0"/>
                </a:lnTo>
                <a:lnTo>
                  <a:pt x="4999097" y="6537960"/>
                </a:lnTo>
                <a:lnTo>
                  <a:pt x="4569328" y="6537960"/>
                </a:lnTo>
                <a:lnTo>
                  <a:pt x="4569328" y="1099648"/>
                </a:lnTo>
                <a:lnTo>
                  <a:pt x="0" y="1099648"/>
                </a:lnTo>
                <a:lnTo>
                  <a:pt x="0" y="0"/>
                </a:lnTo>
                <a:close/>
              </a:path>
            </a:pathLst>
          </a:custGeom>
          <a:solidFill>
            <a:schemeClr val="tx2"/>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Tree>
    <p:extLst>
      <p:ext uri="{BB962C8B-B14F-4D97-AF65-F5344CB8AC3E}">
        <p14:creationId xmlns:p14="http://schemas.microsoft.com/office/powerpoint/2010/main" val="852236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ontent with picture (L)">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429769" y="1061548"/>
            <a:ext cx="4569329" cy="5476412"/>
          </a:xfrm>
        </p:spPr>
        <p:txBody>
          <a:bodyPr/>
          <a:lstStyle/>
          <a:p>
            <a:r>
              <a:rPr lang="en-US"/>
              <a:t>Click icon to add picture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5232843"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5254143" y="1352479"/>
            <a:ext cx="6569449" cy="1100789"/>
          </a:xfrm>
        </p:spPr>
        <p:txBody>
          <a:bodyPr/>
          <a:lstStyle/>
          <a:p>
            <a:r>
              <a:rPr lang="en-US"/>
              <a:t>Click to edit Master title style</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1627943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ntent with picture (R)">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431992C-0C54-420C-9840-985D3FDE1808}"/>
              </a:ext>
            </a:extLst>
          </p:cNvPr>
          <p:cNvSpPr/>
          <p:nvPr/>
        </p:nvSpPr>
        <p:spPr>
          <a:xfrm>
            <a:off x="274320" y="1061548"/>
            <a:ext cx="11917681" cy="5476412"/>
          </a:xfrm>
          <a:prstGeom prst="rect">
            <a:avLst/>
          </a:prstGeom>
          <a:solidFill>
            <a:srgbClr val="C7C7C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9" name="Picture Placeholder 8">
            <a:extLst>
              <a:ext uri="{FF2B5EF4-FFF2-40B4-BE49-F238E27FC236}">
                <a16:creationId xmlns:a16="http://schemas.microsoft.com/office/drawing/2014/main" id="{25771F2B-1485-44F8-BB2A-B2108A06147B}"/>
              </a:ext>
            </a:extLst>
          </p:cNvPr>
          <p:cNvSpPr>
            <a:spLocks noGrp="1"/>
          </p:cNvSpPr>
          <p:nvPr>
            <p:ph type="pic" sz="quarter" idx="10"/>
          </p:nvPr>
        </p:nvSpPr>
        <p:spPr>
          <a:xfrm>
            <a:off x="7254263" y="1061548"/>
            <a:ext cx="4569329" cy="5476412"/>
          </a:xfrm>
        </p:spPr>
        <p:txBody>
          <a:bodyPr/>
          <a:lstStyle/>
          <a:p>
            <a:r>
              <a:rPr lang="en-US"/>
              <a:t>Click icon to add picture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295105" y="2701312"/>
            <a:ext cx="6590749" cy="3836648"/>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16405" y="1352479"/>
            <a:ext cx="6569449" cy="1100789"/>
          </a:xfrm>
        </p:spPr>
        <p:txBody>
          <a:bodyPr/>
          <a:lstStyle/>
          <a:p>
            <a:r>
              <a:rPr lang="en-US"/>
              <a:t>Click to edit Master title style</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2" name="Rectangle 6">
            <a:extLst>
              <a:ext uri="{FF2B5EF4-FFF2-40B4-BE49-F238E27FC236}">
                <a16:creationId xmlns:a16="http://schemas.microsoft.com/office/drawing/2014/main" id="{A28E6D1F-0A06-4CB6-9205-F2F60BB1C0D3}"/>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3245149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p:nvSpPr>
        <p:spPr>
          <a:xfrm>
            <a:off x="8010283" y="6477000"/>
            <a:ext cx="3860800" cy="182562"/>
          </a:xfrm>
          <a:prstGeom prst="rect">
            <a:avLst/>
          </a:prstGeom>
          <a:ln/>
        </p:spPr>
        <p:txBody>
          <a:bodyPr anchor="ctr"/>
          <a:lstStyle/>
          <a:p>
            <a:pPr algn="r"/>
            <a:r>
              <a:rPr lang="en-US" sz="100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550890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19" name="Rectangle 18">
            <a:extLst>
              <a:ext uri="{FF2B5EF4-FFF2-40B4-BE49-F238E27FC236}">
                <a16:creationId xmlns:a16="http://schemas.microsoft.com/office/drawing/2014/main" id="{88649F31-1D58-F243-85FD-74506880A336}"/>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2580948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419180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D752535A-91A3-4B68-98F3-3D3C76D0D60C}"/>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JLab Users Organization, 15 June 2022</a:t>
            </a:r>
          </a:p>
        </p:txBody>
      </p:sp>
      <p:sp>
        <p:nvSpPr>
          <p:cNvPr id="3" name="Slide Number Placeholder 5">
            <a:extLst>
              <a:ext uri="{FF2B5EF4-FFF2-40B4-BE49-F238E27FC236}">
                <a16:creationId xmlns:a16="http://schemas.microsoft.com/office/drawing/2014/main" id="{10B3AB03-B91B-4D4D-847B-10F598DE1468}"/>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3184102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3871088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407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94" y="320040"/>
            <a:ext cx="11504904" cy="535531"/>
          </a:xfrm>
        </p:spPr>
        <p:txBody>
          <a:bodyPr/>
          <a:lstStyle/>
          <a:p>
            <a:r>
              <a:rPr lang="en-US"/>
              <a:t>Click to edit Master title style</a:t>
            </a:r>
          </a:p>
        </p:txBody>
      </p:sp>
    </p:spTree>
    <p:extLst>
      <p:ext uri="{BB962C8B-B14F-4D97-AF65-F5344CB8AC3E}">
        <p14:creationId xmlns:p14="http://schemas.microsoft.com/office/powerpoint/2010/main" val="1763126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771097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770867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945128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w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81390" y="6480485"/>
            <a:ext cx="1691018" cy="246221"/>
          </a:xfrm>
          <a:prstGeom prst="rect">
            <a:avLst/>
          </a:prstGeom>
        </p:spPr>
        <p:txBody>
          <a:bodyPr/>
          <a:lstStyle/>
          <a:p>
            <a:r>
              <a:rPr lang="en-US">
                <a:solidFill>
                  <a:srgbClr val="84B641">
                    <a:lumMod val="60000"/>
                    <a:lumOff val="40000"/>
                  </a:srgbClr>
                </a:solidFill>
              </a:rPr>
              <a:t>JLab Users Organization, 15 June 2022</a:t>
            </a:r>
          </a:p>
        </p:txBody>
      </p:sp>
      <p:sp>
        <p:nvSpPr>
          <p:cNvPr id="4" name="Content Placeholder 2"/>
          <p:cNvSpPr>
            <a:spLocks noGrp="1"/>
          </p:cNvSpPr>
          <p:nvPr>
            <p:ph idx="1"/>
          </p:nvPr>
        </p:nvSpPr>
        <p:spPr>
          <a:xfrm>
            <a:off x="347565"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280" indent="-222183">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757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3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771097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770867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4177237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w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81390" y="6480485"/>
            <a:ext cx="1691018" cy="246221"/>
          </a:xfrm>
          <a:prstGeom prst="rect">
            <a:avLst/>
          </a:prstGeom>
        </p:spPr>
        <p:txBody>
          <a:bodyPr/>
          <a:lstStyle/>
          <a:p>
            <a:r>
              <a:rPr lang="en-US">
                <a:solidFill>
                  <a:srgbClr val="84B641">
                    <a:lumMod val="60000"/>
                    <a:lumOff val="40000"/>
                  </a:srgbClr>
                </a:solidFill>
              </a:rPr>
              <a:t>JLab Users Organization, 15 June 2022</a:t>
            </a:r>
          </a:p>
        </p:txBody>
      </p:sp>
      <p:sp>
        <p:nvSpPr>
          <p:cNvPr id="4" name="Content Placeholder 2"/>
          <p:cNvSpPr>
            <a:spLocks noGrp="1"/>
          </p:cNvSpPr>
          <p:nvPr>
            <p:ph idx="1"/>
          </p:nvPr>
        </p:nvSpPr>
        <p:spPr>
          <a:xfrm>
            <a:off x="347565"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280" indent="-222183">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1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343177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36884" y="331759"/>
            <a:ext cx="11338560"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336884" y="1289786"/>
            <a:ext cx="1133856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336884" y="1102833"/>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336884" y="6164241"/>
            <a:ext cx="1133856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9C080B03-0329-44F7-B368-E3F0962CE7DA}"/>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JLab Users Organization, 15 June 2022</a:t>
            </a:r>
          </a:p>
        </p:txBody>
      </p: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135857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0_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37686" y="379886"/>
            <a:ext cx="11376257" cy="6234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337686" y="1289786"/>
            <a:ext cx="11376257"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337686" y="1141335"/>
            <a:ext cx="11376255"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337686" y="6144991"/>
            <a:ext cx="11376255"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8D335B-C7B4-4CC4-BE7C-26FD2B7C000D}"/>
              </a:ext>
            </a:extLst>
          </p:cNvPr>
          <p:cNvSpPr>
            <a:spLocks noGrp="1"/>
          </p:cNvSpPr>
          <p:nvPr>
            <p:ph type="sldNum" sz="quarter" idx="4"/>
          </p:nvPr>
        </p:nvSpPr>
        <p:spPr>
          <a:xfrm>
            <a:off x="5666014" y="6311900"/>
            <a:ext cx="636815" cy="365125"/>
          </a:xfrm>
          <a:prstGeom prst="rect">
            <a:avLst/>
          </a:prstGeom>
        </p:spPr>
        <p:txBody>
          <a:bodyPr vert="horz" lIns="91440" tIns="45720" rIns="91440" bIns="45720" rtlCol="0" anchor="ctr"/>
          <a:lstStyle>
            <a:lvl1pPr algn="l">
              <a:defRPr sz="1000">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
        <p:nvSpPr>
          <p:cNvPr id="8" name="Footer Placeholder 4">
            <a:extLst>
              <a:ext uri="{FF2B5EF4-FFF2-40B4-BE49-F238E27FC236}">
                <a16:creationId xmlns:a16="http://schemas.microsoft.com/office/drawing/2014/main" id="{06952748-40CA-5637-3BB0-17C032EC246D}"/>
              </a:ext>
            </a:extLst>
          </p:cNvPr>
          <p:cNvSpPr>
            <a:spLocks noGrp="1"/>
          </p:cNvSpPr>
          <p:nvPr>
            <p:ph type="ftr" sz="quarter" idx="3"/>
          </p:nvPr>
        </p:nvSpPr>
        <p:spPr>
          <a:xfrm>
            <a:off x="838200" y="6311899"/>
            <a:ext cx="3505200" cy="365125"/>
          </a:xfrm>
          <a:prstGeom prst="rect">
            <a:avLst/>
          </a:prstGeom>
        </p:spPr>
        <p:txBody>
          <a:bodyPr vert="horz" lIns="91440" tIns="45720" rIns="91440" bIns="45720" rtlCol="0" anchor="ctr"/>
          <a:lstStyle>
            <a:lvl1pPr algn="l">
              <a:defRPr sz="1000" i="1">
                <a:solidFill>
                  <a:schemeClr val="tx1">
                    <a:lumMod val="75000"/>
                  </a:schemeClr>
                </a:solidFill>
                <a:latin typeface="Avenir" panose="020B0503020203020204" pitchFamily="34" charset="0"/>
              </a:defRPr>
            </a:lvl1pPr>
          </a:lstStyle>
          <a:p>
            <a:r>
              <a:rPr lang="en-US"/>
              <a:t>JLab Users Organization, 15 June 2022</a:t>
            </a:r>
          </a:p>
        </p:txBody>
      </p:sp>
    </p:spTree>
    <p:extLst>
      <p:ext uri="{BB962C8B-B14F-4D97-AF65-F5344CB8AC3E}">
        <p14:creationId xmlns:p14="http://schemas.microsoft.com/office/powerpoint/2010/main" val="360888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Users Organization, 15 June 2022</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08848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image" Target="../media/image10.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JLab Users Organization, 15 June 2022</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89" r:id="rId4"/>
    <p:sldLayoutId id="2147483691" r:id="rId5"/>
    <p:sldLayoutId id="2147483748" r:id="rId6"/>
    <p:sldLayoutId id="2147483750" r:id="rId7"/>
    <p:sldLayoutId id="2147483751" r:id="rId8"/>
    <p:sldLayoutId id="2147483752" r:id="rId9"/>
    <p:sldLayoutId id="2147483753"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17529288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Lst>
  <p:hf hdr="0" dt="0"/>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New employee orientation</a:t>
            </a:r>
          </a:p>
        </p:txBody>
      </p:sp>
    </p:spTree>
    <p:extLst>
      <p:ext uri="{BB962C8B-B14F-4D97-AF65-F5344CB8AC3E}">
        <p14:creationId xmlns:p14="http://schemas.microsoft.com/office/powerpoint/2010/main" val="341414651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Lst>
  <p:hf hdr="0" dt="0"/>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5" Type="http://schemas.openxmlformats.org/officeDocument/2006/relationships/image" Target="../media/image4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emf"/></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409D34-9CA4-43ED-8E7A-42500361715B}"/>
              </a:ext>
            </a:extLst>
          </p:cNvPr>
          <p:cNvSpPr>
            <a:spLocks noGrp="1"/>
          </p:cNvSpPr>
          <p:nvPr>
            <p:ph type="ctrTitle"/>
          </p:nvPr>
        </p:nvSpPr>
        <p:spPr/>
        <p:txBody>
          <a:bodyPr/>
          <a:lstStyle/>
          <a:p>
            <a:r>
              <a:rPr lang="en-US"/>
              <a:t>Data Science: HPDF</a:t>
            </a:r>
          </a:p>
        </p:txBody>
      </p:sp>
      <p:sp>
        <p:nvSpPr>
          <p:cNvPr id="8" name="Text Placeholder 7">
            <a:extLst>
              <a:ext uri="{FF2B5EF4-FFF2-40B4-BE49-F238E27FC236}">
                <a16:creationId xmlns:a16="http://schemas.microsoft.com/office/drawing/2014/main" id="{2ACDF770-FABB-46DE-88C7-F07AAC80EB9A}"/>
              </a:ext>
            </a:extLst>
          </p:cNvPr>
          <p:cNvSpPr>
            <a:spLocks noGrp="1"/>
          </p:cNvSpPr>
          <p:nvPr>
            <p:ph type="body" sz="quarter" idx="14"/>
          </p:nvPr>
        </p:nvSpPr>
        <p:spPr>
          <a:xfrm>
            <a:off x="443182" y="5126730"/>
            <a:ext cx="6776769" cy="632232"/>
          </a:xfrm>
        </p:spPr>
        <p:txBody>
          <a:bodyPr>
            <a:normAutofit fontScale="85000" lnSpcReduction="20000"/>
          </a:bodyPr>
          <a:lstStyle/>
          <a:p>
            <a:r>
              <a:rPr lang="en-US"/>
              <a:t>Amber </a:t>
            </a:r>
            <a:r>
              <a:rPr lang="en-US" err="1"/>
              <a:t>Boehnlein</a:t>
            </a:r>
            <a:endParaRPr lang="en-US"/>
          </a:p>
          <a:p>
            <a:r>
              <a:rPr lang="en-US"/>
              <a:t>June 15, 2022</a:t>
            </a:r>
          </a:p>
        </p:txBody>
      </p:sp>
      <p:pic>
        <p:nvPicPr>
          <p:cNvPr id="12" name="Picture 11">
            <a:extLst>
              <a:ext uri="{FF2B5EF4-FFF2-40B4-BE49-F238E27FC236}">
                <a16:creationId xmlns:a16="http://schemas.microsoft.com/office/drawing/2014/main" id="{EF260FA6-7956-4767-A73E-1185B47FA8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45403" y="4957323"/>
            <a:ext cx="2421837" cy="1420482"/>
          </a:xfrm>
          <a:prstGeom prst="rect">
            <a:avLst/>
          </a:prstGeom>
        </p:spPr>
      </p:pic>
      <p:pic>
        <p:nvPicPr>
          <p:cNvPr id="9" name="Picture 8">
            <a:extLst>
              <a:ext uri="{FF2B5EF4-FFF2-40B4-BE49-F238E27FC236}">
                <a16:creationId xmlns:a16="http://schemas.microsoft.com/office/drawing/2014/main" id="{A22B51A5-F930-BF8D-1E17-0A902D990046}"/>
              </a:ext>
            </a:extLst>
          </p:cNvPr>
          <p:cNvPicPr>
            <a:picLocks noChangeAspect="1"/>
          </p:cNvPicPr>
          <p:nvPr/>
        </p:nvPicPr>
        <p:blipFill>
          <a:blip r:embed="rId3"/>
          <a:stretch>
            <a:fillRect/>
          </a:stretch>
        </p:blipFill>
        <p:spPr>
          <a:xfrm>
            <a:off x="3964438" y="1333500"/>
            <a:ext cx="4062724" cy="228856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FE7E4E9-4751-C65F-E92F-58CA111B52FA}"/>
              </a:ext>
            </a:extLst>
          </p:cNvPr>
          <p:cNvPicPr>
            <a:picLocks noChangeAspect="1"/>
          </p:cNvPicPr>
          <p:nvPr/>
        </p:nvPicPr>
        <p:blipFill>
          <a:blip r:embed="rId4"/>
          <a:stretch>
            <a:fillRect/>
          </a:stretch>
        </p:blipFill>
        <p:spPr>
          <a:xfrm>
            <a:off x="9038619" y="1290343"/>
            <a:ext cx="2619294" cy="4663440"/>
          </a:xfrm>
          <a:prstGeom prst="rect">
            <a:avLst/>
          </a:prstGeom>
        </p:spPr>
      </p:pic>
    </p:spTree>
    <p:extLst>
      <p:ext uri="{BB962C8B-B14F-4D97-AF65-F5344CB8AC3E}">
        <p14:creationId xmlns:p14="http://schemas.microsoft.com/office/powerpoint/2010/main" val="2680062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7EE6-4653-CA0C-AD69-13C9B655789A}"/>
              </a:ext>
            </a:extLst>
          </p:cNvPr>
          <p:cNvSpPr>
            <a:spLocks noGrp="1"/>
          </p:cNvSpPr>
          <p:nvPr>
            <p:ph type="title"/>
          </p:nvPr>
        </p:nvSpPr>
        <p:spPr/>
        <p:txBody>
          <a:bodyPr/>
          <a:lstStyle/>
          <a:p>
            <a:r>
              <a:rPr lang="en-US">
                <a:latin typeface="Avenir Book" panose="02000503020000020003" pitchFamily="2" charset="0"/>
              </a:rPr>
              <a:t>HPDF Machine Concept</a:t>
            </a:r>
          </a:p>
        </p:txBody>
      </p:sp>
      <p:sp>
        <p:nvSpPr>
          <p:cNvPr id="6" name="Content Placeholder 5">
            <a:extLst>
              <a:ext uri="{FF2B5EF4-FFF2-40B4-BE49-F238E27FC236}">
                <a16:creationId xmlns:a16="http://schemas.microsoft.com/office/drawing/2014/main" id="{FB0C3405-86C1-49F4-34E9-15F5E8E81E64}"/>
              </a:ext>
            </a:extLst>
          </p:cNvPr>
          <p:cNvSpPr>
            <a:spLocks noGrp="1"/>
          </p:cNvSpPr>
          <p:nvPr>
            <p:ph idx="1"/>
          </p:nvPr>
        </p:nvSpPr>
        <p:spPr>
          <a:xfrm>
            <a:off x="1082647" y="1162562"/>
            <a:ext cx="4454046" cy="1834661"/>
          </a:xfrm>
        </p:spPr>
        <p:txBody>
          <a:bodyPr>
            <a:normAutofit fontScale="77500" lnSpcReduction="20000"/>
          </a:bodyPr>
          <a:lstStyle/>
          <a:p>
            <a:r>
              <a:rPr lang="en-US">
                <a:latin typeface="Avenir Book" panose="02000503020000020003" pitchFamily="2" charset="0"/>
              </a:rPr>
              <a:t>Modular design based on rows of racks with net switches in center rack, “Scalable unit”.</a:t>
            </a:r>
          </a:p>
          <a:p>
            <a:r>
              <a:rPr lang="en-US">
                <a:latin typeface="Avenir Book" panose="02000503020000020003" pitchFamily="2" charset="0"/>
              </a:rPr>
              <a:t>All GPUs and CPUs on high bandwidth network – can build a cluster on any scale.</a:t>
            </a:r>
          </a:p>
          <a:p>
            <a:r>
              <a:rPr lang="en-US">
                <a:latin typeface="Avenir Book" panose="02000503020000020003" pitchFamily="2" charset="0"/>
              </a:rPr>
              <a:t>Block diagram -&gt; rack layout-&gt; picture</a:t>
            </a:r>
            <a:r>
              <a:rPr lang="en-US"/>
              <a:t>.</a:t>
            </a:r>
          </a:p>
        </p:txBody>
      </p:sp>
      <p:sp>
        <p:nvSpPr>
          <p:cNvPr id="4" name="Slide Number Placeholder 3">
            <a:extLst>
              <a:ext uri="{FF2B5EF4-FFF2-40B4-BE49-F238E27FC236}">
                <a16:creationId xmlns:a16="http://schemas.microsoft.com/office/drawing/2014/main" id="{C4FD39D2-D8F1-31EB-4F7B-80264B925F72}"/>
              </a:ext>
            </a:extLst>
          </p:cNvPr>
          <p:cNvSpPr>
            <a:spLocks noGrp="1"/>
          </p:cNvSpPr>
          <p:nvPr>
            <p:ph type="sldNum" sz="quarter" idx="12"/>
          </p:nvPr>
        </p:nvSpPr>
        <p:spPr/>
        <p:txBody>
          <a:bodyPr/>
          <a:lstStyle/>
          <a:p>
            <a:fld id="{07E1C93C-5050-FC42-8F10-D22D4F119D13}" type="slidenum">
              <a:rPr lang="en-US" smtClean="0"/>
              <a:pPr/>
              <a:t>10</a:t>
            </a:fld>
            <a:endParaRPr lang="en-US"/>
          </a:p>
        </p:txBody>
      </p:sp>
      <p:pic>
        <p:nvPicPr>
          <p:cNvPr id="5" name="Picture 4">
            <a:extLst>
              <a:ext uri="{FF2B5EF4-FFF2-40B4-BE49-F238E27FC236}">
                <a16:creationId xmlns:a16="http://schemas.microsoft.com/office/drawing/2014/main" id="{8EC99180-CE94-46EE-E416-92B2741E68B5}"/>
              </a:ext>
            </a:extLst>
          </p:cNvPr>
          <p:cNvPicPr>
            <a:picLocks noChangeAspect="1"/>
          </p:cNvPicPr>
          <p:nvPr/>
        </p:nvPicPr>
        <p:blipFill>
          <a:blip r:embed="rId2"/>
          <a:stretch>
            <a:fillRect/>
          </a:stretch>
        </p:blipFill>
        <p:spPr>
          <a:xfrm>
            <a:off x="6286966" y="879231"/>
            <a:ext cx="4284521" cy="2495106"/>
          </a:xfrm>
          <a:prstGeom prst="rect">
            <a:avLst/>
          </a:prstGeom>
        </p:spPr>
      </p:pic>
      <p:pic>
        <p:nvPicPr>
          <p:cNvPr id="1026" name="Picture 2">
            <a:extLst>
              <a:ext uri="{FF2B5EF4-FFF2-40B4-BE49-F238E27FC236}">
                <a16:creationId xmlns:a16="http://schemas.microsoft.com/office/drawing/2014/main" id="{6C9C3034-D453-90A3-F568-790543B6AD3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5000"/>
                    </a14:imgEffect>
                    <a14:imgEffect>
                      <a14:brightnessContrast bright="47000" contrast="-58000"/>
                    </a14:imgEffect>
                  </a14:imgLayer>
                </a14:imgProps>
              </a:ext>
              <a:ext uri="{28A0092B-C50C-407E-A947-70E740481C1C}">
                <a14:useLocalDpi xmlns:a14="http://schemas.microsoft.com/office/drawing/2010/main" val="0"/>
              </a:ext>
            </a:extLst>
          </a:blip>
          <a:srcRect l="13765" t="26980" r="14471" b="23034"/>
          <a:stretch/>
        </p:blipFill>
        <p:spPr bwMode="auto">
          <a:xfrm>
            <a:off x="6616092" y="3716216"/>
            <a:ext cx="3934589" cy="154158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a:extLst>
              <a:ext uri="{FF2B5EF4-FFF2-40B4-BE49-F238E27FC236}">
                <a16:creationId xmlns:a16="http://schemas.microsoft.com/office/drawing/2014/main" id="{190E3490-0497-52F2-2288-46DBB942DAB6}"/>
              </a:ext>
            </a:extLst>
          </p:cNvPr>
          <p:cNvPicPr>
            <a:picLocks noChangeAspect="1"/>
          </p:cNvPicPr>
          <p:nvPr/>
        </p:nvPicPr>
        <p:blipFill>
          <a:blip r:embed="rId5"/>
          <a:stretch>
            <a:fillRect/>
          </a:stretch>
        </p:blipFill>
        <p:spPr>
          <a:xfrm>
            <a:off x="1982265" y="3525539"/>
            <a:ext cx="4633827" cy="2587328"/>
          </a:xfrm>
          <a:prstGeom prst="rect">
            <a:avLst/>
          </a:prstGeom>
        </p:spPr>
      </p:pic>
      <p:sp>
        <p:nvSpPr>
          <p:cNvPr id="3" name="Footer Placeholder 2">
            <a:extLst>
              <a:ext uri="{FF2B5EF4-FFF2-40B4-BE49-F238E27FC236}">
                <a16:creationId xmlns:a16="http://schemas.microsoft.com/office/drawing/2014/main" id="{923BEE1B-5652-69F7-6258-2FC21E864F81}"/>
              </a:ext>
            </a:extLst>
          </p:cNvPr>
          <p:cNvSpPr>
            <a:spLocks noGrp="1"/>
          </p:cNvSpPr>
          <p:nvPr>
            <p:ph type="ftr" sz="quarter" idx="11"/>
          </p:nvPr>
        </p:nvSpPr>
        <p:spPr/>
        <p:txBody>
          <a:bodyPr/>
          <a:lstStyle/>
          <a:p>
            <a:r>
              <a:rPr lang="en-US"/>
              <a:t>JLab Users Organization, 15 June 2022</a:t>
            </a:r>
          </a:p>
        </p:txBody>
      </p:sp>
    </p:spTree>
    <p:extLst>
      <p:ext uri="{BB962C8B-B14F-4D97-AF65-F5344CB8AC3E}">
        <p14:creationId xmlns:p14="http://schemas.microsoft.com/office/powerpoint/2010/main" val="538038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7202-78DF-3A13-B2A9-C775185B80AD}"/>
              </a:ext>
            </a:extLst>
          </p:cNvPr>
          <p:cNvSpPr>
            <a:spLocks noGrp="1"/>
          </p:cNvSpPr>
          <p:nvPr>
            <p:ph type="title"/>
          </p:nvPr>
        </p:nvSpPr>
        <p:spPr>
          <a:xfrm>
            <a:off x="990599" y="590480"/>
            <a:ext cx="10859529" cy="623416"/>
          </a:xfrm>
        </p:spPr>
        <p:txBody>
          <a:bodyPr>
            <a:noAutofit/>
          </a:bodyPr>
          <a:lstStyle/>
          <a:p>
            <a:r>
              <a:rPr lang="en-US" sz="3600">
                <a:latin typeface="Avenir Book" panose="02000503020000020003" pitchFamily="2" charset="0"/>
              </a:rPr>
              <a:t>Intelligent Networking is foundational</a:t>
            </a:r>
            <a:br>
              <a:rPr lang="en-US" sz="3600"/>
            </a:br>
            <a:endParaRPr lang="en-US" sz="3600"/>
          </a:p>
        </p:txBody>
      </p:sp>
      <p:sp>
        <p:nvSpPr>
          <p:cNvPr id="4" name="Slide Number Placeholder 3">
            <a:extLst>
              <a:ext uri="{FF2B5EF4-FFF2-40B4-BE49-F238E27FC236}">
                <a16:creationId xmlns:a16="http://schemas.microsoft.com/office/drawing/2014/main" id="{CA974969-ACCF-0952-1880-64710F51028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E69C32-F40A-4944-821E-46A56DF0648B}" type="slidenum">
              <a:rPr kumimoji="0" lang="en-US" sz="1000" b="0" i="1" u="none" strike="noStrike" kern="1200" cap="none" spc="0" normalizeH="0" baseline="0" noProof="0" smtClean="0">
                <a:ln>
                  <a:noFill/>
                </a:ln>
                <a:solidFill>
                  <a:srgbClr val="797979">
                    <a:lumMod val="75000"/>
                  </a:srgbClr>
                </a:solidFill>
                <a:effectLst/>
                <a:uLnTx/>
                <a:uFillTx/>
                <a:latin typeface="Avenir" panose="020B05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000" b="0" i="1" u="none" strike="noStrike" kern="1200" cap="none" spc="0" normalizeH="0" baseline="0" noProof="0">
              <a:ln>
                <a:noFill/>
              </a:ln>
              <a:solidFill>
                <a:srgbClr val="797979">
                  <a:lumMod val="75000"/>
                </a:srgbClr>
              </a:solidFill>
              <a:effectLst/>
              <a:uLnTx/>
              <a:uFillTx/>
              <a:latin typeface="Avenir" panose="020B0503020203020204" pitchFamily="34" charset="0"/>
              <a:ea typeface="+mn-ea"/>
              <a:cs typeface="+mn-cs"/>
            </a:endParaRPr>
          </a:p>
        </p:txBody>
      </p:sp>
      <p:sp>
        <p:nvSpPr>
          <p:cNvPr id="5" name="Footer Placeholder 4">
            <a:extLst>
              <a:ext uri="{FF2B5EF4-FFF2-40B4-BE49-F238E27FC236}">
                <a16:creationId xmlns:a16="http://schemas.microsoft.com/office/drawing/2014/main" id="{088F5832-1DBE-7E1E-ACF1-42D11E2D372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97979">
                    <a:lumMod val="75000"/>
                  </a:srgbClr>
                </a:solidFill>
                <a:effectLst/>
                <a:uLnTx/>
                <a:uFillTx/>
                <a:latin typeface="Avenir" panose="020B0503020203020204" pitchFamily="34" charset="0"/>
                <a:ea typeface="+mn-ea"/>
                <a:cs typeface="+mn-cs"/>
              </a:rPr>
              <a:t>JLab Users Organization, 15 June 2022</a:t>
            </a:r>
          </a:p>
        </p:txBody>
      </p:sp>
      <p:sp>
        <p:nvSpPr>
          <p:cNvPr id="6" name="Title 1">
            <a:extLst>
              <a:ext uri="{FF2B5EF4-FFF2-40B4-BE49-F238E27FC236}">
                <a16:creationId xmlns:a16="http://schemas.microsoft.com/office/drawing/2014/main" id="{3AA411FB-4866-1DE6-D30B-F7AA72673FCC}"/>
              </a:ext>
            </a:extLst>
          </p:cNvPr>
          <p:cNvSpPr txBox="1">
            <a:spLocks/>
          </p:cNvSpPr>
          <p:nvPr/>
        </p:nvSpPr>
        <p:spPr>
          <a:xfrm>
            <a:off x="3640867" y="363842"/>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j-ea"/>
              <a:cs typeface="Arial" panose="020B0604020202020204" pitchFamily="34" charset="0"/>
            </a:endParaRPr>
          </a:p>
        </p:txBody>
      </p:sp>
      <p:sp>
        <p:nvSpPr>
          <p:cNvPr id="7" name="Content Placeholder 2">
            <a:extLst>
              <a:ext uri="{FF2B5EF4-FFF2-40B4-BE49-F238E27FC236}">
                <a16:creationId xmlns:a16="http://schemas.microsoft.com/office/drawing/2014/main" id="{CD7BD156-7102-4966-9BDE-07776E0B4966}"/>
              </a:ext>
            </a:extLst>
          </p:cNvPr>
          <p:cNvSpPr txBox="1">
            <a:spLocks/>
          </p:cNvSpPr>
          <p:nvPr/>
        </p:nvSpPr>
        <p:spPr>
          <a:xfrm>
            <a:off x="838200" y="1306791"/>
            <a:ext cx="4915659" cy="44456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ASCR funding enables EJFAT (</a:t>
            </a:r>
            <a:r>
              <a:rPr kumimoji="0" lang="en-US" sz="1900" b="1" i="0" u="none" strike="noStrike" kern="1200" cap="none" spc="0" normalizeH="0" baseline="0" noProof="0" dirty="0" err="1">
                <a:ln>
                  <a:noFill/>
                </a:ln>
                <a:solidFill>
                  <a:srgbClr val="000000"/>
                </a:solidFill>
                <a:effectLst/>
                <a:uLnTx/>
                <a:uFillTx/>
                <a:latin typeface="Avenir" panose="020B0503020203020204" pitchFamily="34" charset="0"/>
                <a:cs typeface="Times New Roman" panose="02020603050405020304" pitchFamily="18" charset="0"/>
              </a:rPr>
              <a:t>E</a:t>
            </a:r>
            <a:r>
              <a:rPr kumimoji="0" lang="en-US" sz="1900" b="0" i="0" u="none" strike="noStrike" kern="1200" cap="none" spc="0" normalizeH="0" baseline="0" noProof="0" dirty="0" err="1">
                <a:ln>
                  <a:noFill/>
                </a:ln>
                <a:solidFill>
                  <a:srgbClr val="000000"/>
                </a:solidFill>
                <a:effectLst/>
                <a:uLnTx/>
                <a:uFillTx/>
                <a:latin typeface="Avenir" panose="020B0503020203020204" pitchFamily="34" charset="0"/>
                <a:cs typeface="Times New Roman" panose="02020603050405020304" pitchFamily="18" charset="0"/>
              </a:rPr>
              <a:t>Snet</a:t>
            </a:r>
            <a:r>
              <a:rPr kumimoji="0" lang="en-US" sz="1900" b="0"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 </a:t>
            </a:r>
            <a:r>
              <a:rPr kumimoji="0" lang="en-US" sz="1900" b="1" i="0" u="none" strike="noStrike" kern="1200" cap="none" spc="0" normalizeH="0" baseline="0" noProof="0" dirty="0" err="1">
                <a:ln>
                  <a:noFill/>
                </a:ln>
                <a:solidFill>
                  <a:srgbClr val="000000"/>
                </a:solidFill>
                <a:effectLst/>
                <a:uLnTx/>
                <a:uFillTx/>
                <a:latin typeface="Avenir" panose="020B0503020203020204" pitchFamily="34" charset="0"/>
                <a:cs typeface="Times New Roman" panose="02020603050405020304" pitchFamily="18" charset="0"/>
              </a:rPr>
              <a:t>J</a:t>
            </a:r>
            <a:r>
              <a:rPr kumimoji="0" lang="en-US" sz="1900" b="0" i="0" u="none" strike="noStrike" kern="1200" cap="none" spc="0" normalizeH="0" baseline="0" noProof="0" dirty="0" err="1">
                <a:ln>
                  <a:noFill/>
                </a:ln>
                <a:solidFill>
                  <a:srgbClr val="000000"/>
                </a:solidFill>
                <a:effectLst/>
                <a:uLnTx/>
                <a:uFillTx/>
                <a:latin typeface="Avenir" panose="020B0503020203020204" pitchFamily="34" charset="0"/>
                <a:cs typeface="Times New Roman" panose="02020603050405020304" pitchFamily="18" charset="0"/>
              </a:rPr>
              <a:t>Lab</a:t>
            </a:r>
            <a:r>
              <a:rPr kumimoji="0" lang="en-US" sz="1900" b="0"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 </a:t>
            </a:r>
            <a:r>
              <a:rPr kumimoji="0" lang="en-US" sz="1900" b="1"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F</a:t>
            </a:r>
            <a:r>
              <a:rPr kumimoji="0" lang="en-US" sz="1900" b="0"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PGA </a:t>
            </a:r>
            <a:r>
              <a:rPr kumimoji="0" lang="en-US" sz="1900" b="1"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A</a:t>
            </a:r>
            <a:r>
              <a:rPr kumimoji="0" lang="en-US" sz="1900" b="0"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ccelerated </a:t>
            </a:r>
            <a:r>
              <a:rPr kumimoji="0" lang="en-US" sz="1900" b="1"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T</a:t>
            </a:r>
            <a:r>
              <a:rPr kumimoji="0" lang="en-US" sz="1900" b="0"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ransport) R&amp;D with </a:t>
            </a:r>
            <a:r>
              <a:rPr kumimoji="0" lang="en-US" sz="1900" b="0" i="0" u="none" strike="noStrike" kern="1200" cap="none" spc="0" normalizeH="0" baseline="0" noProof="0" dirty="0" err="1">
                <a:ln>
                  <a:noFill/>
                </a:ln>
                <a:solidFill>
                  <a:srgbClr val="000000"/>
                </a:solidFill>
                <a:effectLst/>
                <a:uLnTx/>
                <a:uFillTx/>
                <a:latin typeface="Avenir" panose="020B0503020203020204" pitchFamily="34" charset="0"/>
                <a:cs typeface="Times New Roman" panose="02020603050405020304" pitchFamily="18" charset="0"/>
              </a:rPr>
              <a:t>Esnet</a:t>
            </a:r>
            <a:endParaRPr kumimoji="0" lang="en-US" sz="1900" b="0"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Purpose: Increase science rate by providing a high-rate data path into a data center with dynamic workload balancing using AI/ML.</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rPr>
              <a:t>Status: Core technology is operational, rate testing underway.</a:t>
            </a:r>
          </a:p>
          <a:p>
            <a:pPr lvl="0">
              <a:lnSpc>
                <a:spcPct val="100000"/>
              </a:lnSpc>
              <a:defRPr/>
            </a:pPr>
            <a:r>
              <a:rPr lang="en-US" sz="1900" dirty="0">
                <a:solidFill>
                  <a:srgbClr val="000000"/>
                </a:solidFill>
                <a:latin typeface="Avenir" panose="020B0503020203020204" pitchFamily="34" charset="0"/>
                <a:cs typeface="Times New Roman" panose="02020603050405020304" pitchFamily="18" charset="0"/>
              </a:rPr>
              <a:t>Pursuing further partnerships to develop and demonstrate data transfer and processing</a:t>
            </a:r>
            <a:endParaRPr kumimoji="0" lang="en-US" sz="1900" b="0" i="0" u="none" strike="noStrike" kern="1200" cap="none" spc="0" normalizeH="0" baseline="0" noProof="0" dirty="0">
              <a:ln>
                <a:noFill/>
              </a:ln>
              <a:solidFill>
                <a:srgbClr val="000000"/>
              </a:solidFill>
              <a:effectLst/>
              <a:uLnTx/>
              <a:uFillTx/>
              <a:latin typeface="Avenir" panose="020B0503020203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C17AE6B-D5DE-A137-B174-DB65329C1586}"/>
              </a:ext>
            </a:extLst>
          </p:cNvPr>
          <p:cNvSpPr txBox="1"/>
          <p:nvPr/>
        </p:nvSpPr>
        <p:spPr>
          <a:xfrm>
            <a:off x="1008594" y="5583633"/>
            <a:ext cx="10601111" cy="584775"/>
          </a:xfrm>
          <a:prstGeom prst="rect">
            <a:avLst/>
          </a:prstGeom>
          <a:solidFill>
            <a:srgbClr val="736F9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venir"/>
                <a:ea typeface="+mn-ea"/>
                <a:cs typeface="+mn-cs"/>
              </a:rPr>
              <a:t>CLAS12 raw data passed through </a:t>
            </a:r>
            <a:r>
              <a:rPr kumimoji="0" lang="en-US" sz="1600" b="0" i="0" u="none" strike="noStrike" kern="1200" cap="none" spc="0" normalizeH="0" baseline="0" noProof="0" dirty="0" err="1">
                <a:ln>
                  <a:noFill/>
                </a:ln>
                <a:solidFill>
                  <a:srgbClr val="FFFFFF"/>
                </a:solidFill>
                <a:effectLst/>
                <a:uLnTx/>
                <a:uFillTx/>
                <a:latin typeface="Avenir"/>
                <a:ea typeface="+mn-ea"/>
                <a:cs typeface="+mn-cs"/>
              </a:rPr>
              <a:t>ESnet</a:t>
            </a:r>
            <a:r>
              <a:rPr kumimoji="0" lang="en-US" sz="1600" b="0" i="0" u="none" strike="noStrike" kern="1200" cap="none" spc="0" normalizeH="0" baseline="0" noProof="0" dirty="0">
                <a:ln>
                  <a:noFill/>
                </a:ln>
                <a:solidFill>
                  <a:srgbClr val="FFFFFF"/>
                </a:solidFill>
                <a:effectLst/>
                <a:uLnTx/>
                <a:uFillTx/>
                <a:latin typeface="Avenir"/>
                <a:ea typeface="+mn-ea"/>
                <a:cs typeface="+mn-cs"/>
              </a:rPr>
              <a:t> Firmware </a:t>
            </a:r>
            <a:r>
              <a:rPr kumimoji="0" lang="en-US" sz="1600" b="0" i="0" u="none" strike="noStrike" kern="1200" cap="none" spc="0" normalizeH="0" baseline="0" noProof="0" dirty="0">
                <a:ln>
                  <a:noFill/>
                </a:ln>
                <a:solidFill>
                  <a:srgbClr val="FFFFFF"/>
                </a:solidFill>
                <a:effectLst/>
                <a:uLnTx/>
                <a:uFillTx/>
                <a:latin typeface="Avenir"/>
                <a:ea typeface="+mn-ea"/>
                <a:cs typeface="+mn-cs"/>
                <a:sym typeface="Wingdings" pitchFamily="2" charset="2"/>
              </a:rPr>
              <a:t> Processed with CLAS12 software  demonstrates how EJFAT can be used to transport raw data streams to a remote processing center</a:t>
            </a:r>
            <a:endParaRPr kumimoji="0" lang="en-US" sz="1600" b="0" i="0" u="none" strike="noStrike" kern="1200" cap="none" spc="0" normalizeH="0" baseline="0" noProof="0" dirty="0">
              <a:ln>
                <a:noFill/>
              </a:ln>
              <a:solidFill>
                <a:srgbClr val="FFFFFF"/>
              </a:solidFill>
              <a:effectLst/>
              <a:uLnTx/>
              <a:uFillTx/>
              <a:latin typeface="Avenir"/>
              <a:ea typeface="+mn-ea"/>
              <a:cs typeface="+mn-cs"/>
            </a:endParaRPr>
          </a:p>
        </p:txBody>
      </p:sp>
      <p:pic>
        <p:nvPicPr>
          <p:cNvPr id="10" name="Picture 9">
            <a:extLst>
              <a:ext uri="{FF2B5EF4-FFF2-40B4-BE49-F238E27FC236}">
                <a16:creationId xmlns:a16="http://schemas.microsoft.com/office/drawing/2014/main" id="{6D72F22E-4679-5D44-B835-93EF9A009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5692" y="1290075"/>
            <a:ext cx="5554185" cy="3946884"/>
          </a:xfrm>
          <a:prstGeom prst="rect">
            <a:avLst/>
          </a:prstGeom>
        </p:spPr>
      </p:pic>
      <p:sp>
        <p:nvSpPr>
          <p:cNvPr id="11" name="TextBox 10">
            <a:extLst>
              <a:ext uri="{FF2B5EF4-FFF2-40B4-BE49-F238E27FC236}">
                <a16:creationId xmlns:a16="http://schemas.microsoft.com/office/drawing/2014/main" id="{D498B385-AADE-4B44-B82B-194106E3BA93}"/>
              </a:ext>
            </a:extLst>
          </p:cNvPr>
          <p:cNvSpPr txBox="1"/>
          <p:nvPr/>
        </p:nvSpPr>
        <p:spPr>
          <a:xfrm>
            <a:off x="6626518" y="1752070"/>
            <a:ext cx="4965192" cy="253916"/>
          </a:xfrm>
          <a:prstGeom prst="rect">
            <a:avLst/>
          </a:prstGeom>
          <a:noFill/>
        </p:spPr>
        <p:txBody>
          <a:bodyPr wrap="square" rtlCol="0">
            <a:spAutoFit/>
          </a:bodyPr>
          <a:lstStyle/>
          <a:p>
            <a:r>
              <a:rPr lang="en-US" sz="1050" i="1"/>
              <a:t>ERSAP = Environment for Real-time Streaming, Acquisition and Processing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65C42-53A8-3599-D2F6-388DC9E04F5A}"/>
              </a:ext>
            </a:extLst>
          </p:cNvPr>
          <p:cNvSpPr>
            <a:spLocks noGrp="1"/>
          </p:cNvSpPr>
          <p:nvPr>
            <p:ph type="title"/>
          </p:nvPr>
        </p:nvSpPr>
        <p:spPr>
          <a:xfrm>
            <a:off x="359811" y="448165"/>
            <a:ext cx="11832189" cy="623416"/>
          </a:xfrm>
        </p:spPr>
        <p:txBody>
          <a:bodyPr>
            <a:noAutofit/>
          </a:bodyPr>
          <a:lstStyle/>
          <a:p>
            <a:r>
              <a:rPr lang="en-US" sz="3000" err="1">
                <a:latin typeface="Avenir Book" panose="02000503020000020003" pitchFamily="2" charset="0"/>
              </a:rPr>
              <a:t>HPDF@home</a:t>
            </a:r>
            <a:r>
              <a:rPr lang="en-US" sz="3000">
                <a:latin typeface="Avenir Book" panose="02000503020000020003" pitchFamily="2" charset="0"/>
              </a:rPr>
              <a:t>: the Jefferson Lab Data Center Building</a:t>
            </a:r>
          </a:p>
        </p:txBody>
      </p:sp>
      <p:sp>
        <p:nvSpPr>
          <p:cNvPr id="4" name="Slide Number Placeholder 3">
            <a:extLst>
              <a:ext uri="{FF2B5EF4-FFF2-40B4-BE49-F238E27FC236}">
                <a16:creationId xmlns:a16="http://schemas.microsoft.com/office/drawing/2014/main" id="{A11F9C28-DF7A-1274-3AA4-C651F979329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E69C32-F40A-4944-821E-46A56DF0648B}" type="slidenum">
              <a:rPr kumimoji="0" lang="en-US" sz="1000" b="0" i="1" u="none" strike="noStrike" kern="1200" cap="none" spc="0" normalizeH="0" baseline="0" noProof="0" smtClean="0">
                <a:ln>
                  <a:noFill/>
                </a:ln>
                <a:solidFill>
                  <a:srgbClr val="797979">
                    <a:lumMod val="75000"/>
                  </a:srgbClr>
                </a:solidFill>
                <a:effectLst/>
                <a:uLnTx/>
                <a:uFillTx/>
                <a:latin typeface="Avenir" panose="020B05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000" b="0" i="1" u="none" strike="noStrike" kern="1200" cap="none" spc="0" normalizeH="0" baseline="0" noProof="0">
              <a:ln>
                <a:noFill/>
              </a:ln>
              <a:solidFill>
                <a:srgbClr val="797979">
                  <a:lumMod val="75000"/>
                </a:srgbClr>
              </a:solidFill>
              <a:effectLst/>
              <a:uLnTx/>
              <a:uFillTx/>
              <a:latin typeface="Avenir" panose="020B0503020203020204" pitchFamily="34" charset="0"/>
              <a:ea typeface="+mn-ea"/>
              <a:cs typeface="+mn-cs"/>
            </a:endParaRPr>
          </a:p>
        </p:txBody>
      </p:sp>
      <p:sp>
        <p:nvSpPr>
          <p:cNvPr id="5" name="Footer Placeholder 4">
            <a:extLst>
              <a:ext uri="{FF2B5EF4-FFF2-40B4-BE49-F238E27FC236}">
                <a16:creationId xmlns:a16="http://schemas.microsoft.com/office/drawing/2014/main" id="{0F831A7E-A287-83D7-7D2A-B430C9E1503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97979">
                    <a:lumMod val="75000"/>
                  </a:srgbClr>
                </a:solidFill>
                <a:effectLst/>
                <a:uLnTx/>
                <a:uFillTx/>
                <a:latin typeface="Avenir" panose="020B0503020203020204" pitchFamily="34" charset="0"/>
                <a:ea typeface="+mn-ea"/>
                <a:cs typeface="+mn-cs"/>
              </a:rPr>
              <a:t>JLab Users Organization, 15 June 2022</a:t>
            </a:r>
          </a:p>
        </p:txBody>
      </p:sp>
      <p:sp>
        <p:nvSpPr>
          <p:cNvPr id="6" name="Title 1">
            <a:extLst>
              <a:ext uri="{FF2B5EF4-FFF2-40B4-BE49-F238E27FC236}">
                <a16:creationId xmlns:a16="http://schemas.microsoft.com/office/drawing/2014/main" id="{48B534D0-CEE2-8248-63F5-5795C62847A2}"/>
              </a:ext>
            </a:extLst>
          </p:cNvPr>
          <p:cNvSpPr txBox="1">
            <a:spLocks/>
          </p:cNvSpPr>
          <p:nvPr/>
        </p:nvSpPr>
        <p:spPr>
          <a:xfrm>
            <a:off x="411892" y="240539"/>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00" b="1" i="0" u="none" strike="noStrike" kern="1200" cap="none" spc="0" normalizeH="0" baseline="0" noProof="0">
              <a:ln>
                <a:noFill/>
              </a:ln>
              <a:solidFill>
                <a:srgbClr val="000000"/>
              </a:solidFill>
              <a:effectLst/>
              <a:uLnTx/>
              <a:uFillTx/>
              <a:latin typeface="Arial" charset="0"/>
              <a:ea typeface="+mj-ea"/>
              <a:cs typeface="Arial" panose="020B0604020202020204" pitchFamily="34" charset="0"/>
            </a:endParaRPr>
          </a:p>
        </p:txBody>
      </p:sp>
      <p:sp>
        <p:nvSpPr>
          <p:cNvPr id="7" name="Content Placeholder 2">
            <a:extLst>
              <a:ext uri="{FF2B5EF4-FFF2-40B4-BE49-F238E27FC236}">
                <a16:creationId xmlns:a16="http://schemas.microsoft.com/office/drawing/2014/main" id="{A441EE7A-442E-896A-C665-872DABE024B9}"/>
              </a:ext>
            </a:extLst>
          </p:cNvPr>
          <p:cNvSpPr txBox="1">
            <a:spLocks/>
          </p:cNvSpPr>
          <p:nvPr/>
        </p:nvSpPr>
        <p:spPr>
          <a:xfrm>
            <a:off x="531192" y="1239187"/>
            <a:ext cx="7247078" cy="2576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AEAEA">
                    <a:lumMod val="10000"/>
                  </a:srgbClr>
                </a:solidFill>
                <a:effectLst/>
                <a:uLnTx/>
                <a:uFillTx/>
                <a:latin typeface="Avenir" panose="020B0503020203020204" pitchFamily="34" charset="0"/>
                <a:ea typeface="+mn-ea"/>
                <a:cs typeface="Arial" panose="020B0604020202020204" pitchFamily="34" charset="0"/>
              </a:rPr>
              <a:t>Custom designed 2-story building that supports HPDF          computing goals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AEAEA">
                    <a:lumMod val="10000"/>
                  </a:srgbClr>
                </a:solidFill>
                <a:effectLst/>
                <a:uLnTx/>
                <a:uFillTx/>
                <a:latin typeface="Avenir" panose="020B0503020203020204" pitchFamily="34" charset="0"/>
                <a:ea typeface="+mn-ea"/>
                <a:cs typeface="Arial" panose="020B0604020202020204" pitchFamily="34" charset="0"/>
              </a:rPr>
              <a:t>Expandable for future needs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AEAEA">
                    <a:lumMod val="10000"/>
                  </a:srgbClr>
                </a:solidFill>
                <a:effectLst/>
                <a:uLnTx/>
                <a:uFillTx/>
                <a:latin typeface="Avenir" panose="020B0503020203020204" pitchFamily="34" charset="0"/>
                <a:ea typeface="+mn-ea"/>
                <a:cs typeface="Arial" panose="020B0604020202020204" pitchFamily="34" charset="0"/>
              </a:rPr>
              <a:t>Strong support from the Commonwealth of Virginia:</a:t>
            </a:r>
          </a:p>
          <a:p>
            <a:pPr marL="685800" marR="0" lvl="1" indent="-228600" algn="l" defTabSz="914400" rtl="0" eaLnBrk="1" fontAlgn="auto" latinLnBrk="0" hangingPunct="1">
              <a:lnSpc>
                <a:spcPct val="100000"/>
              </a:lnSpc>
              <a:spcBef>
                <a:spcPts val="600"/>
              </a:spcBef>
              <a:spcAft>
                <a:spcPts val="0"/>
              </a:spcAft>
              <a:buClrTx/>
              <a:buSzTx/>
              <a:buFont typeface="PingFangSC-Regular" charset="-122"/>
              <a:buChar char="－"/>
              <a:tabLst/>
              <a:defRPr/>
            </a:pPr>
            <a:r>
              <a:rPr kumimoji="0" lang="en-US" sz="2000" b="0" i="0" u="none" strike="noStrike" kern="1200" cap="none" spc="0" normalizeH="0" baseline="0" noProof="0" dirty="0">
                <a:ln>
                  <a:noFill/>
                </a:ln>
                <a:solidFill>
                  <a:srgbClr val="EAEAEA">
                    <a:lumMod val="10000"/>
                  </a:srgbClr>
                </a:solidFill>
                <a:effectLst/>
                <a:uLnTx/>
                <a:uFillTx/>
                <a:latin typeface="Avenir" panose="020B0503020203020204" pitchFamily="34" charset="0"/>
                <a:ea typeface="+mn-ea"/>
                <a:cs typeface="Arial" panose="020B0604020202020204" pitchFamily="34" charset="0"/>
              </a:rPr>
              <a:t>Providing $3M in design funds (FY23)</a:t>
            </a:r>
          </a:p>
          <a:p>
            <a:pPr marL="685800" marR="0" lvl="1" indent="-228600" algn="l" defTabSz="914400" rtl="0" eaLnBrk="1" fontAlgn="auto" latinLnBrk="0" hangingPunct="1">
              <a:lnSpc>
                <a:spcPct val="100000"/>
              </a:lnSpc>
              <a:spcBef>
                <a:spcPts val="600"/>
              </a:spcBef>
              <a:spcAft>
                <a:spcPts val="0"/>
              </a:spcAft>
              <a:buClrTx/>
              <a:buSzTx/>
              <a:buFont typeface="PingFangSC-Regular" charset="-122"/>
              <a:buChar char="－"/>
              <a:tabLst/>
              <a:defRPr/>
            </a:pPr>
            <a:r>
              <a:rPr kumimoji="0" lang="en-US" sz="2000" b="0" i="0" u="none" strike="noStrike" kern="1200" cap="none" spc="0" normalizeH="0" baseline="0" noProof="0" dirty="0">
                <a:ln>
                  <a:noFill/>
                </a:ln>
                <a:solidFill>
                  <a:srgbClr val="EAEAEA">
                    <a:lumMod val="10000"/>
                  </a:srgbClr>
                </a:solidFill>
                <a:effectLst/>
                <a:uLnTx/>
                <a:uFillTx/>
                <a:latin typeface="Avenir" panose="020B0503020203020204" pitchFamily="34" charset="0"/>
                <a:ea typeface="+mn-ea"/>
                <a:cs typeface="Arial" panose="020B0604020202020204" pitchFamily="34" charset="0"/>
              </a:rPr>
              <a:t>Commonwealth of Virginia intended commitment of ~$40M to build shell (FY24+)</a:t>
            </a:r>
          </a:p>
        </p:txBody>
      </p:sp>
      <p:grpSp>
        <p:nvGrpSpPr>
          <p:cNvPr id="9" name="Group 8">
            <a:extLst>
              <a:ext uri="{FF2B5EF4-FFF2-40B4-BE49-F238E27FC236}">
                <a16:creationId xmlns:a16="http://schemas.microsoft.com/office/drawing/2014/main" id="{9279702A-D0EB-344E-E405-FA96367240DE}"/>
              </a:ext>
            </a:extLst>
          </p:cNvPr>
          <p:cNvGrpSpPr/>
          <p:nvPr/>
        </p:nvGrpSpPr>
        <p:grpSpPr>
          <a:xfrm>
            <a:off x="7269313" y="1282975"/>
            <a:ext cx="4179685" cy="4701363"/>
            <a:chOff x="6898136" y="966055"/>
            <a:chExt cx="4844002" cy="5448595"/>
          </a:xfrm>
        </p:grpSpPr>
        <p:pic>
          <p:nvPicPr>
            <p:cNvPr id="10" name="Picture 9">
              <a:extLst>
                <a:ext uri="{FF2B5EF4-FFF2-40B4-BE49-F238E27FC236}">
                  <a16:creationId xmlns:a16="http://schemas.microsoft.com/office/drawing/2014/main" id="{0CF369EA-303E-E391-19A0-B6BA916F4E1D}"/>
                </a:ext>
              </a:extLst>
            </p:cNvPr>
            <p:cNvPicPr>
              <a:picLocks noChangeAspect="1"/>
            </p:cNvPicPr>
            <p:nvPr/>
          </p:nvPicPr>
          <p:blipFill rotWithShape="1">
            <a:blip r:embed="rId2"/>
            <a:srcRect l="20353"/>
            <a:stretch/>
          </p:blipFill>
          <p:spPr>
            <a:xfrm>
              <a:off x="7871674" y="966055"/>
              <a:ext cx="3870464" cy="2652958"/>
            </a:xfrm>
            <a:prstGeom prst="rect">
              <a:avLst/>
            </a:prstGeom>
          </p:spPr>
        </p:pic>
        <p:pic>
          <p:nvPicPr>
            <p:cNvPr id="11" name="Picture 10">
              <a:extLst>
                <a:ext uri="{FF2B5EF4-FFF2-40B4-BE49-F238E27FC236}">
                  <a16:creationId xmlns:a16="http://schemas.microsoft.com/office/drawing/2014/main" id="{C727DA41-E1C4-397C-1F8D-516CE3AF9434}"/>
                </a:ext>
              </a:extLst>
            </p:cNvPr>
            <p:cNvPicPr>
              <a:picLocks noChangeAspect="1"/>
            </p:cNvPicPr>
            <p:nvPr/>
          </p:nvPicPr>
          <p:blipFill>
            <a:blip r:embed="rId3"/>
            <a:stretch>
              <a:fillRect/>
            </a:stretch>
          </p:blipFill>
          <p:spPr>
            <a:xfrm>
              <a:off x="6898136" y="3923940"/>
              <a:ext cx="4844002" cy="2490710"/>
            </a:xfrm>
            <a:prstGeom prst="rect">
              <a:avLst/>
            </a:prstGeom>
          </p:spPr>
        </p:pic>
        <p:cxnSp>
          <p:nvCxnSpPr>
            <p:cNvPr id="12" name="Straight Connector 11">
              <a:extLst>
                <a:ext uri="{FF2B5EF4-FFF2-40B4-BE49-F238E27FC236}">
                  <a16:creationId xmlns:a16="http://schemas.microsoft.com/office/drawing/2014/main" id="{A6CD6861-DE3F-4455-FE8A-1E68916824A2}"/>
                </a:ext>
              </a:extLst>
            </p:cNvPr>
            <p:cNvCxnSpPr>
              <a:cxnSpLocks/>
            </p:cNvCxnSpPr>
            <p:nvPr/>
          </p:nvCxnSpPr>
          <p:spPr>
            <a:xfrm flipH="1">
              <a:off x="7060758" y="1558456"/>
              <a:ext cx="1574359" cy="2472855"/>
            </a:xfrm>
            <a:prstGeom prst="line">
              <a:avLst/>
            </a:prstGeom>
            <a:noFill/>
            <a:ln w="6350" cap="flat" cmpd="sng" algn="ctr">
              <a:solidFill>
                <a:srgbClr val="D5D5D5"/>
              </a:solidFill>
              <a:prstDash val="solid"/>
              <a:miter lim="800000"/>
            </a:ln>
            <a:effectLst/>
          </p:spPr>
        </p:cxnSp>
        <p:cxnSp>
          <p:nvCxnSpPr>
            <p:cNvPr id="13" name="Straight Connector 12">
              <a:extLst>
                <a:ext uri="{FF2B5EF4-FFF2-40B4-BE49-F238E27FC236}">
                  <a16:creationId xmlns:a16="http://schemas.microsoft.com/office/drawing/2014/main" id="{A40B3FEC-80B7-1410-2F68-81665B2D95A2}"/>
                </a:ext>
              </a:extLst>
            </p:cNvPr>
            <p:cNvCxnSpPr/>
            <p:nvPr/>
          </p:nvCxnSpPr>
          <p:spPr>
            <a:xfrm>
              <a:off x="10519576" y="1542553"/>
              <a:ext cx="1113182" cy="2496710"/>
            </a:xfrm>
            <a:prstGeom prst="line">
              <a:avLst/>
            </a:prstGeom>
            <a:noFill/>
            <a:ln w="6350" cap="flat" cmpd="sng" algn="ctr">
              <a:solidFill>
                <a:srgbClr val="D5D5D5"/>
              </a:solidFill>
              <a:prstDash val="solid"/>
              <a:miter lim="800000"/>
            </a:ln>
            <a:effectLst/>
          </p:spPr>
        </p:cxnSp>
      </p:grpSp>
      <p:pic>
        <p:nvPicPr>
          <p:cNvPr id="3" name="Picture 2"/>
          <p:cNvPicPr>
            <a:picLocks noChangeAspect="1"/>
          </p:cNvPicPr>
          <p:nvPr/>
        </p:nvPicPr>
        <p:blipFill>
          <a:blip r:embed="rId4"/>
          <a:stretch>
            <a:fillRect/>
          </a:stretch>
        </p:blipFill>
        <p:spPr>
          <a:xfrm>
            <a:off x="1047067" y="3818995"/>
            <a:ext cx="4062724" cy="228856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DE6308B8-DBC8-CED2-98BB-D80AA44D6C05}"/>
              </a:ext>
            </a:extLst>
          </p:cNvPr>
          <p:cNvSpPr txBox="1"/>
          <p:nvPr/>
        </p:nvSpPr>
        <p:spPr>
          <a:xfrm>
            <a:off x="1047067" y="5794230"/>
            <a:ext cx="1649811" cy="276999"/>
          </a:xfrm>
          <a:prstGeom prst="rect">
            <a:avLst/>
          </a:prstGeom>
          <a:solidFill>
            <a:srgbClr val="0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a:ea typeface="+mn-ea"/>
                <a:cs typeface="+mn-cs"/>
              </a:rPr>
              <a:t>Phase-I Design Concept</a:t>
            </a:r>
          </a:p>
        </p:txBody>
      </p:sp>
    </p:spTree>
    <p:extLst>
      <p:ext uri="{BB962C8B-B14F-4D97-AF65-F5344CB8AC3E}">
        <p14:creationId xmlns:p14="http://schemas.microsoft.com/office/powerpoint/2010/main" val="491016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22C69-523F-ED84-9045-67A93A819E0B}"/>
              </a:ext>
            </a:extLst>
          </p:cNvPr>
          <p:cNvSpPr>
            <a:spLocks noGrp="1"/>
          </p:cNvSpPr>
          <p:nvPr>
            <p:ph type="title"/>
          </p:nvPr>
        </p:nvSpPr>
        <p:spPr/>
        <p:txBody>
          <a:bodyPr>
            <a:normAutofit fontScale="90000"/>
          </a:bodyPr>
          <a:lstStyle/>
          <a:p>
            <a:r>
              <a:rPr lang="en-US">
                <a:latin typeface="Avenir Book" panose="02000503020000020003" pitchFamily="2" charset="0"/>
              </a:rPr>
              <a:t>EIC &amp; HPDF</a:t>
            </a:r>
          </a:p>
        </p:txBody>
      </p:sp>
      <p:sp>
        <p:nvSpPr>
          <p:cNvPr id="3" name="Content Placeholder 2">
            <a:extLst>
              <a:ext uri="{FF2B5EF4-FFF2-40B4-BE49-F238E27FC236}">
                <a16:creationId xmlns:a16="http://schemas.microsoft.com/office/drawing/2014/main" id="{0D48B076-3DBD-367C-A65A-6328E6C98990}"/>
              </a:ext>
            </a:extLst>
          </p:cNvPr>
          <p:cNvSpPr>
            <a:spLocks noGrp="1"/>
          </p:cNvSpPr>
          <p:nvPr>
            <p:ph sz="half" idx="1"/>
          </p:nvPr>
        </p:nvSpPr>
        <p:spPr/>
        <p:txBody>
          <a:bodyPr>
            <a:normAutofit lnSpcReduction="10000"/>
          </a:bodyPr>
          <a:lstStyle/>
          <a:p>
            <a:r>
              <a:rPr lang="en-US" dirty="0">
                <a:latin typeface="Avenir Book" panose="02000503020000020003" pitchFamily="2" charset="0"/>
              </a:rPr>
              <a:t>EIC Butterfly Computing Model Is an IRI Model</a:t>
            </a:r>
          </a:p>
          <a:p>
            <a:r>
              <a:rPr lang="en-US" dirty="0">
                <a:latin typeface="Avenir Book" panose="02000503020000020003" pitchFamily="2" charset="0"/>
              </a:rPr>
              <a:t>The HPDF is cutting edge computing </a:t>
            </a:r>
            <a:br>
              <a:rPr lang="en-US" dirty="0">
                <a:latin typeface="Avenir Book" panose="02000503020000020003" pitchFamily="2" charset="0"/>
              </a:rPr>
            </a:br>
            <a:r>
              <a:rPr lang="en-US" dirty="0">
                <a:latin typeface="Avenir Book" panose="02000503020000020003" pitchFamily="2" charset="0"/>
              </a:rPr>
              <a:t>as a service</a:t>
            </a:r>
          </a:p>
          <a:p>
            <a:pPr lvl="1"/>
            <a:r>
              <a:rPr lang="en-US" dirty="0">
                <a:latin typeface="Avenir Book" panose="02000503020000020003" pitchFamily="2" charset="0"/>
              </a:rPr>
              <a:t>Tools will be applied for EIC and 12 GeV.</a:t>
            </a:r>
          </a:p>
          <a:p>
            <a:r>
              <a:rPr lang="en-US" dirty="0">
                <a:latin typeface="Avenir Book" panose="02000503020000020003" pitchFamily="2" charset="0"/>
              </a:rPr>
              <a:t>The HPDF will be the driver for </a:t>
            </a:r>
            <a:br>
              <a:rPr lang="en-US" dirty="0">
                <a:latin typeface="Avenir Book" panose="02000503020000020003" pitchFamily="2" charset="0"/>
              </a:rPr>
            </a:br>
            <a:r>
              <a:rPr lang="en-US" dirty="0">
                <a:latin typeface="Avenir Book" panose="02000503020000020003" pitchFamily="2" charset="0"/>
              </a:rPr>
              <a:t>requirements of network connectivity </a:t>
            </a:r>
            <a:br>
              <a:rPr lang="en-US" dirty="0">
                <a:latin typeface="Avenir Book" panose="02000503020000020003" pitchFamily="2" charset="0"/>
              </a:rPr>
            </a:br>
            <a:r>
              <a:rPr lang="en-US" dirty="0">
                <a:latin typeface="Avenir Book" panose="02000503020000020003" pitchFamily="2" charset="0"/>
              </a:rPr>
              <a:t>and bandwidth</a:t>
            </a:r>
          </a:p>
          <a:p>
            <a:r>
              <a:rPr lang="en-US" dirty="0">
                <a:latin typeface="Avenir Book" panose="02000503020000020003" pitchFamily="2" charset="0"/>
              </a:rPr>
              <a:t>Developments like EJFAT, and AI/ML </a:t>
            </a:r>
            <a:br>
              <a:rPr lang="en-US" dirty="0">
                <a:latin typeface="Avenir Book" panose="02000503020000020003" pitchFamily="2" charset="0"/>
              </a:rPr>
            </a:br>
            <a:r>
              <a:rPr lang="en-US" dirty="0">
                <a:latin typeface="Avenir Book" panose="02000503020000020003" pitchFamily="2" charset="0"/>
              </a:rPr>
              <a:t>monitoring of data centers, can be </a:t>
            </a:r>
            <a:br>
              <a:rPr lang="en-US" dirty="0">
                <a:latin typeface="Avenir Book" panose="02000503020000020003" pitchFamily="2" charset="0"/>
              </a:rPr>
            </a:br>
            <a:r>
              <a:rPr lang="en-US" dirty="0">
                <a:latin typeface="Avenir Book" panose="02000503020000020003" pitchFamily="2" charset="0"/>
              </a:rPr>
              <a:t>applied to data acquisition and </a:t>
            </a:r>
            <a:br>
              <a:rPr lang="en-US" dirty="0">
                <a:latin typeface="Avenir Book" panose="02000503020000020003" pitchFamily="2" charset="0"/>
              </a:rPr>
            </a:br>
            <a:r>
              <a:rPr lang="en-US" dirty="0">
                <a:latin typeface="Avenir Book" panose="02000503020000020003" pitchFamily="2" charset="0"/>
              </a:rPr>
              <a:t>computing for the 12 GeV program </a:t>
            </a:r>
            <a:br>
              <a:rPr lang="en-US" dirty="0">
                <a:latin typeface="Avenir Book" panose="02000503020000020003" pitchFamily="2" charset="0"/>
              </a:rPr>
            </a:br>
            <a:r>
              <a:rPr lang="en-US" dirty="0">
                <a:latin typeface="Avenir Book" panose="02000503020000020003" pitchFamily="2" charset="0"/>
              </a:rPr>
              <a:t>and inform decisions for the EIC computing model</a:t>
            </a:r>
          </a:p>
          <a:p>
            <a:endParaRPr lang="en-US" dirty="0"/>
          </a:p>
        </p:txBody>
      </p:sp>
      <p:sp>
        <p:nvSpPr>
          <p:cNvPr id="4" name="Slide Number Placeholder 3">
            <a:extLst>
              <a:ext uri="{FF2B5EF4-FFF2-40B4-BE49-F238E27FC236}">
                <a16:creationId xmlns:a16="http://schemas.microsoft.com/office/drawing/2014/main" id="{AAE8967B-F364-DD80-E399-3BB2CD481F7E}"/>
              </a:ext>
            </a:extLst>
          </p:cNvPr>
          <p:cNvSpPr>
            <a:spLocks noGrp="1"/>
          </p:cNvSpPr>
          <p:nvPr>
            <p:ph type="sldNum" sz="quarter" idx="4"/>
          </p:nvPr>
        </p:nvSpPr>
        <p:spPr/>
        <p:txBody>
          <a:bodyPr/>
          <a:lstStyle/>
          <a:p>
            <a:fld id="{B2E69C32-F40A-4944-821E-46A56DF0648B}" type="slidenum">
              <a:rPr lang="en-US" smtClean="0"/>
              <a:pPr/>
              <a:t>13</a:t>
            </a:fld>
            <a:endParaRPr lang="en-US"/>
          </a:p>
        </p:txBody>
      </p:sp>
      <p:sp>
        <p:nvSpPr>
          <p:cNvPr id="5" name="Footer Placeholder 4">
            <a:extLst>
              <a:ext uri="{FF2B5EF4-FFF2-40B4-BE49-F238E27FC236}">
                <a16:creationId xmlns:a16="http://schemas.microsoft.com/office/drawing/2014/main" id="{35FC7354-999E-C8FF-43AD-B606852117DE}"/>
              </a:ext>
            </a:extLst>
          </p:cNvPr>
          <p:cNvSpPr>
            <a:spLocks noGrp="1"/>
          </p:cNvSpPr>
          <p:nvPr>
            <p:ph type="ftr" sz="quarter" idx="3"/>
          </p:nvPr>
        </p:nvSpPr>
        <p:spPr/>
        <p:txBody>
          <a:bodyPr/>
          <a:lstStyle/>
          <a:p>
            <a:r>
              <a:rPr lang="en-US"/>
              <a:t>JLab Users Organization, 15 June 2022</a:t>
            </a:r>
          </a:p>
        </p:txBody>
      </p:sp>
      <p:pic>
        <p:nvPicPr>
          <p:cNvPr id="6" name="Picture 5">
            <a:extLst>
              <a:ext uri="{FF2B5EF4-FFF2-40B4-BE49-F238E27FC236}">
                <a16:creationId xmlns:a16="http://schemas.microsoft.com/office/drawing/2014/main" id="{6C332A5B-FEF2-32E8-9DB9-A2331B0B4B42}"/>
              </a:ext>
            </a:extLst>
          </p:cNvPr>
          <p:cNvPicPr>
            <a:picLocks noChangeAspect="1"/>
          </p:cNvPicPr>
          <p:nvPr/>
        </p:nvPicPr>
        <p:blipFill>
          <a:blip r:embed="rId2"/>
          <a:stretch>
            <a:fillRect/>
          </a:stretch>
        </p:blipFill>
        <p:spPr>
          <a:xfrm>
            <a:off x="6997293" y="1779373"/>
            <a:ext cx="4575668" cy="3496961"/>
          </a:xfrm>
          <a:prstGeom prst="rect">
            <a:avLst/>
          </a:prstGeom>
        </p:spPr>
      </p:pic>
    </p:spTree>
    <p:extLst>
      <p:ext uri="{BB962C8B-B14F-4D97-AF65-F5344CB8AC3E}">
        <p14:creationId xmlns:p14="http://schemas.microsoft.com/office/powerpoint/2010/main" val="1470907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AAC5-F320-984E-0AE3-AC7BD8FDAE73}"/>
              </a:ext>
            </a:extLst>
          </p:cNvPr>
          <p:cNvSpPr>
            <a:spLocks noGrp="1"/>
          </p:cNvSpPr>
          <p:nvPr>
            <p:ph type="title"/>
          </p:nvPr>
        </p:nvSpPr>
        <p:spPr/>
        <p:txBody>
          <a:bodyPr>
            <a:normAutofit fontScale="90000"/>
          </a:bodyPr>
          <a:lstStyle/>
          <a:p>
            <a:r>
              <a:rPr lang="en-US">
                <a:latin typeface="Avenir Book" panose="02000503020000020003" pitchFamily="2" charset="0"/>
              </a:rPr>
              <a:t>Summary</a:t>
            </a:r>
          </a:p>
        </p:txBody>
      </p:sp>
      <p:sp>
        <p:nvSpPr>
          <p:cNvPr id="3" name="Content Placeholder 2">
            <a:extLst>
              <a:ext uri="{FF2B5EF4-FFF2-40B4-BE49-F238E27FC236}">
                <a16:creationId xmlns:a16="http://schemas.microsoft.com/office/drawing/2014/main" id="{555E4A61-CA6E-407E-2494-23FCB5BAC508}"/>
              </a:ext>
            </a:extLst>
          </p:cNvPr>
          <p:cNvSpPr>
            <a:spLocks noGrp="1"/>
          </p:cNvSpPr>
          <p:nvPr>
            <p:ph sz="half" idx="1"/>
          </p:nvPr>
        </p:nvSpPr>
        <p:spPr>
          <a:xfrm>
            <a:off x="337687" y="1289786"/>
            <a:ext cx="5965142" cy="4665537"/>
          </a:xfrm>
        </p:spPr>
        <p:txBody>
          <a:bodyPr/>
          <a:lstStyle/>
          <a:p>
            <a:r>
              <a:rPr lang="en-US" dirty="0">
                <a:latin typeface="Avenir Book" panose="02000503020000020003" pitchFamily="2" charset="0"/>
              </a:rPr>
              <a:t>Building from our Jefferson Lab expertise in Scientific Computing</a:t>
            </a:r>
          </a:p>
          <a:p>
            <a:pPr lvl="1"/>
            <a:r>
              <a:rPr lang="en-US" dirty="0">
                <a:latin typeface="Avenir Book" panose="02000503020000020003" pitchFamily="2" charset="0"/>
              </a:rPr>
              <a:t>We continue to pursue our ‘Grand Challenge’</a:t>
            </a:r>
          </a:p>
          <a:p>
            <a:pPr lvl="1"/>
            <a:r>
              <a:rPr lang="en-US" dirty="0">
                <a:latin typeface="Avenir Book" panose="02000503020000020003" pitchFamily="2" charset="0"/>
              </a:rPr>
              <a:t>Inform the national conversation through the IRI ABA</a:t>
            </a:r>
          </a:p>
          <a:p>
            <a:pPr lvl="1"/>
            <a:r>
              <a:rPr lang="en-US" dirty="0">
                <a:latin typeface="Avenir Book" panose="02000503020000020003" pitchFamily="2" charset="0"/>
              </a:rPr>
              <a:t>Work towards HPDF sited on the Jefferson Lab Campus</a:t>
            </a:r>
          </a:p>
          <a:p>
            <a:pPr lvl="1"/>
            <a:r>
              <a:rPr lang="en-US" dirty="0">
                <a:latin typeface="Avenir Book" panose="02000503020000020003" pitchFamily="2" charset="0"/>
              </a:rPr>
              <a:t>Come full circle with IRI and HPDF methodologies benefiting the 12 GeV program and EIC</a:t>
            </a:r>
          </a:p>
          <a:p>
            <a:r>
              <a:rPr lang="en-US" dirty="0">
                <a:latin typeface="Avenir Book" panose="02000503020000020003" pitchFamily="2" charset="0"/>
              </a:rPr>
              <a:t>Questions? </a:t>
            </a:r>
          </a:p>
          <a:p>
            <a:pPr lvl="1"/>
            <a:endParaRPr lang="en-US" dirty="0"/>
          </a:p>
        </p:txBody>
      </p:sp>
      <p:sp>
        <p:nvSpPr>
          <p:cNvPr id="4" name="Slide Number Placeholder 3">
            <a:extLst>
              <a:ext uri="{FF2B5EF4-FFF2-40B4-BE49-F238E27FC236}">
                <a16:creationId xmlns:a16="http://schemas.microsoft.com/office/drawing/2014/main" id="{0E35627A-3BA9-BDBD-3303-FA4DEC7B220D}"/>
              </a:ext>
            </a:extLst>
          </p:cNvPr>
          <p:cNvSpPr>
            <a:spLocks noGrp="1"/>
          </p:cNvSpPr>
          <p:nvPr>
            <p:ph type="sldNum" sz="quarter" idx="4"/>
          </p:nvPr>
        </p:nvSpPr>
        <p:spPr/>
        <p:txBody>
          <a:bodyPr/>
          <a:lstStyle/>
          <a:p>
            <a:fld id="{B2E69C32-F40A-4944-821E-46A56DF0648B}" type="slidenum">
              <a:rPr lang="en-US" smtClean="0"/>
              <a:pPr/>
              <a:t>14</a:t>
            </a:fld>
            <a:endParaRPr lang="en-US"/>
          </a:p>
        </p:txBody>
      </p:sp>
      <p:sp>
        <p:nvSpPr>
          <p:cNvPr id="5" name="Footer Placeholder 4">
            <a:extLst>
              <a:ext uri="{FF2B5EF4-FFF2-40B4-BE49-F238E27FC236}">
                <a16:creationId xmlns:a16="http://schemas.microsoft.com/office/drawing/2014/main" id="{770EE33C-D359-8843-A8E6-E98F364AA269}"/>
              </a:ext>
            </a:extLst>
          </p:cNvPr>
          <p:cNvSpPr>
            <a:spLocks noGrp="1"/>
          </p:cNvSpPr>
          <p:nvPr>
            <p:ph type="ftr" sz="quarter" idx="3"/>
          </p:nvPr>
        </p:nvSpPr>
        <p:spPr/>
        <p:txBody>
          <a:bodyPr/>
          <a:lstStyle/>
          <a:p>
            <a:r>
              <a:rPr lang="en-US"/>
              <a:t>JLab Users Organization, 15 June 2022</a:t>
            </a:r>
          </a:p>
        </p:txBody>
      </p:sp>
      <p:pic>
        <p:nvPicPr>
          <p:cNvPr id="7" name="Picture 6">
            <a:extLst>
              <a:ext uri="{FF2B5EF4-FFF2-40B4-BE49-F238E27FC236}">
                <a16:creationId xmlns:a16="http://schemas.microsoft.com/office/drawing/2014/main" id="{43F06AFC-E6EC-1C13-4572-EA2FC419B16E}"/>
              </a:ext>
            </a:extLst>
          </p:cNvPr>
          <p:cNvPicPr>
            <a:picLocks noChangeAspect="1"/>
          </p:cNvPicPr>
          <p:nvPr/>
        </p:nvPicPr>
        <p:blipFill>
          <a:blip r:embed="rId2"/>
          <a:stretch>
            <a:fillRect/>
          </a:stretch>
        </p:blipFill>
        <p:spPr>
          <a:xfrm>
            <a:off x="7311692" y="691594"/>
            <a:ext cx="3550024" cy="5486400"/>
          </a:xfrm>
          <a:prstGeom prst="rect">
            <a:avLst/>
          </a:prstGeom>
        </p:spPr>
      </p:pic>
    </p:spTree>
    <p:extLst>
      <p:ext uri="{BB962C8B-B14F-4D97-AF65-F5344CB8AC3E}">
        <p14:creationId xmlns:p14="http://schemas.microsoft.com/office/powerpoint/2010/main" val="1704887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cap="small">
                <a:solidFill>
                  <a:srgbClr val="000000"/>
                </a:solidFill>
                <a:latin typeface="Arial"/>
                <a:cs typeface="Arial"/>
              </a:rPr>
              <a:t>Outline</a:t>
            </a:r>
          </a:p>
        </p:txBody>
      </p:sp>
      <p:sp>
        <p:nvSpPr>
          <p:cNvPr id="3" name="Content Placeholder 2"/>
          <p:cNvSpPr>
            <a:spLocks noGrp="1"/>
          </p:cNvSpPr>
          <p:nvPr>
            <p:ph sz="half" idx="1"/>
          </p:nvPr>
        </p:nvSpPr>
        <p:spPr/>
        <p:txBody>
          <a:bodyPr>
            <a:normAutofit/>
          </a:bodyPr>
          <a:lstStyle/>
          <a:p>
            <a:pPr marL="0" indent="0">
              <a:buNone/>
            </a:pPr>
            <a:endParaRPr lang="en-US" sz="2800">
              <a:latin typeface="Avenir Book" panose="02000503020000020003" pitchFamily="2" charset="0"/>
            </a:endParaRPr>
          </a:p>
          <a:p>
            <a:pPr marL="395288" indent="-395288"/>
            <a:r>
              <a:rPr lang="en-US" sz="2800">
                <a:latin typeface="Avenir Book" panose="02000503020000020003" pitchFamily="2" charset="0"/>
              </a:rPr>
              <a:t>Scientific Computing at Jefferson Lab</a:t>
            </a:r>
          </a:p>
          <a:p>
            <a:pPr marL="0" indent="0">
              <a:buNone/>
            </a:pPr>
            <a:endParaRPr lang="en-US" sz="2800">
              <a:latin typeface="Avenir Book" panose="02000503020000020003" pitchFamily="2" charset="0"/>
            </a:endParaRPr>
          </a:p>
          <a:p>
            <a:pPr marL="395288" indent="-395288"/>
            <a:r>
              <a:rPr lang="en-US" sz="2800">
                <a:latin typeface="Avenir Book" panose="02000503020000020003" pitchFamily="2" charset="0"/>
              </a:rPr>
              <a:t>The National Context: Integrated Research Infrastructure</a:t>
            </a:r>
            <a:br>
              <a:rPr lang="en-US">
                <a:latin typeface="Avenir Book" panose="02000503020000020003" pitchFamily="2" charset="0"/>
              </a:rPr>
            </a:br>
            <a:endParaRPr lang="en-US" sz="2800">
              <a:latin typeface="Avenir Book" panose="02000503020000020003" pitchFamily="2" charset="0"/>
            </a:endParaRPr>
          </a:p>
          <a:p>
            <a:pPr marL="395288" indent="-395288"/>
            <a:r>
              <a:rPr lang="en-US" sz="2800">
                <a:latin typeface="Avenir Book" panose="02000503020000020003" pitchFamily="2" charset="0"/>
              </a:rPr>
              <a:t>High Performance Data Facility</a:t>
            </a:r>
          </a:p>
          <a:p>
            <a:pPr marL="0" indent="0">
              <a:buNone/>
            </a:pPr>
            <a:endParaRPr lang="en-US" sz="2800">
              <a:latin typeface="Avenir Book" panose="02000503020000020003" pitchFamily="2" charset="0"/>
            </a:endParaRPr>
          </a:p>
          <a:p>
            <a:pPr marL="0" indent="0">
              <a:buNone/>
            </a:pPr>
            <a:endParaRPr lang="en-US" sz="2800">
              <a:latin typeface="Avenir Book" panose="02000503020000020003" pitchFamily="2" charset="0"/>
            </a:endParaRPr>
          </a:p>
        </p:txBody>
      </p:sp>
      <p:sp>
        <p:nvSpPr>
          <p:cNvPr id="4" name="Slide Number Placeholder 3"/>
          <p:cNvSpPr>
            <a:spLocks noGrp="1"/>
          </p:cNvSpPr>
          <p:nvPr>
            <p:ph type="sldNum" sz="quarter" idx="4"/>
          </p:nvPr>
        </p:nvSpPr>
        <p:spPr/>
        <p:txBody>
          <a:bodyPr/>
          <a:lstStyle/>
          <a:p>
            <a:fld id="{07E1C93C-5050-FC42-8F10-D22D4F119D13}" type="slidenum">
              <a:rPr lang="en-US" smtClean="0"/>
              <a:pPr/>
              <a:t>2</a:t>
            </a:fld>
            <a:endParaRPr lang="en-US"/>
          </a:p>
        </p:txBody>
      </p:sp>
      <p:sp>
        <p:nvSpPr>
          <p:cNvPr id="5" name="Footer Placeholder 4"/>
          <p:cNvSpPr>
            <a:spLocks noGrp="1"/>
          </p:cNvSpPr>
          <p:nvPr>
            <p:ph type="ftr" sz="quarter" idx="3"/>
          </p:nvPr>
        </p:nvSpPr>
        <p:spPr/>
        <p:txBody>
          <a:bodyPr/>
          <a:lstStyle/>
          <a:p>
            <a:r>
              <a:rPr lang="en-US"/>
              <a:t>JLab Users Organization, 15 June 2022</a:t>
            </a:r>
          </a:p>
        </p:txBody>
      </p:sp>
    </p:spTree>
    <p:extLst>
      <p:ext uri="{BB962C8B-B14F-4D97-AF65-F5344CB8AC3E}">
        <p14:creationId xmlns:p14="http://schemas.microsoft.com/office/powerpoint/2010/main" val="2187499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8ADD9-CBBA-0E61-B78F-5458D4C4E5AC}"/>
              </a:ext>
            </a:extLst>
          </p:cNvPr>
          <p:cNvSpPr>
            <a:spLocks noGrp="1"/>
          </p:cNvSpPr>
          <p:nvPr>
            <p:ph type="title"/>
          </p:nvPr>
        </p:nvSpPr>
        <p:spPr/>
        <p:txBody>
          <a:bodyPr>
            <a:normAutofit fontScale="90000"/>
          </a:bodyPr>
          <a:lstStyle/>
          <a:p>
            <a:r>
              <a:rPr lang="en-US">
                <a:latin typeface="Avenir Book" panose="02000503020000020003" pitchFamily="2" charset="0"/>
              </a:rPr>
              <a:t>Scientific Computing at Jefferson Lab</a:t>
            </a:r>
          </a:p>
        </p:txBody>
      </p:sp>
      <p:sp>
        <p:nvSpPr>
          <p:cNvPr id="3" name="Content Placeholder 2">
            <a:extLst>
              <a:ext uri="{FF2B5EF4-FFF2-40B4-BE49-F238E27FC236}">
                <a16:creationId xmlns:a16="http://schemas.microsoft.com/office/drawing/2014/main" id="{025F560B-47D2-931F-853E-24DCCCEE67E7}"/>
              </a:ext>
            </a:extLst>
          </p:cNvPr>
          <p:cNvSpPr>
            <a:spLocks noGrp="1"/>
          </p:cNvSpPr>
          <p:nvPr>
            <p:ph sz="half" idx="1"/>
          </p:nvPr>
        </p:nvSpPr>
        <p:spPr/>
        <p:txBody>
          <a:bodyPr>
            <a:normAutofit/>
          </a:bodyPr>
          <a:lstStyle/>
          <a:p>
            <a:r>
              <a:rPr lang="en-US" dirty="0">
                <a:latin typeface="Avenir Book" panose="02000503020000020003" pitchFamily="2" charset="0"/>
              </a:rPr>
              <a:t>In 2017, we adopted design </a:t>
            </a:r>
            <a:br>
              <a:rPr lang="en-US" dirty="0">
                <a:latin typeface="Avenir Book" panose="02000503020000020003" pitchFamily="2" charset="0"/>
              </a:rPr>
            </a:br>
            <a:r>
              <a:rPr lang="en-US" dirty="0">
                <a:latin typeface="Avenir Book" panose="02000503020000020003" pitchFamily="2" charset="0"/>
              </a:rPr>
              <a:t>criteria to support the 12 GeV </a:t>
            </a:r>
            <a:br>
              <a:rPr lang="en-US" dirty="0">
                <a:latin typeface="Avenir Book" panose="02000503020000020003" pitchFamily="2" charset="0"/>
              </a:rPr>
            </a:br>
            <a:r>
              <a:rPr lang="en-US" dirty="0">
                <a:latin typeface="Avenir Book" panose="02000503020000020003" pitchFamily="2" charset="0"/>
              </a:rPr>
              <a:t>experimental program</a:t>
            </a:r>
          </a:p>
          <a:p>
            <a:pPr lvl="1"/>
            <a:r>
              <a:rPr lang="en-US" dirty="0">
                <a:latin typeface="Avenir Book" panose="02000503020000020003" pitchFamily="2" charset="0"/>
              </a:rPr>
              <a:t>Facilitate reduced time to science</a:t>
            </a:r>
          </a:p>
          <a:p>
            <a:pPr lvl="2"/>
            <a:r>
              <a:rPr lang="en-US" dirty="0">
                <a:latin typeface="Avenir Book" panose="02000503020000020003" pitchFamily="2" charset="0"/>
              </a:rPr>
              <a:t>Improve the service delivery of </a:t>
            </a:r>
            <a:br>
              <a:rPr lang="en-US" dirty="0">
                <a:latin typeface="Avenir Book" panose="02000503020000020003" pitchFamily="2" charset="0"/>
              </a:rPr>
            </a:br>
            <a:r>
              <a:rPr lang="en-US" dirty="0">
                <a:latin typeface="Avenir Book" panose="02000503020000020003" pitchFamily="2" charset="0"/>
              </a:rPr>
              <a:t>the onsite resources</a:t>
            </a:r>
          </a:p>
          <a:p>
            <a:pPr lvl="2"/>
            <a:r>
              <a:rPr lang="en-US" dirty="0">
                <a:latin typeface="Avenir Book" panose="02000503020000020003" pitchFamily="2" charset="0"/>
              </a:rPr>
              <a:t>Embrace a distributed computing</a:t>
            </a:r>
            <a:br>
              <a:rPr lang="en-US" dirty="0">
                <a:latin typeface="Avenir Book" panose="02000503020000020003" pitchFamily="2" charset="0"/>
              </a:rPr>
            </a:br>
            <a:r>
              <a:rPr lang="en-US" dirty="0">
                <a:latin typeface="Avenir Book" panose="02000503020000020003" pitchFamily="2" charset="0"/>
              </a:rPr>
              <a:t>model via OSG</a:t>
            </a:r>
          </a:p>
          <a:p>
            <a:pPr lvl="1"/>
            <a:r>
              <a:rPr lang="en-US" dirty="0">
                <a:latin typeface="Avenir Book" panose="02000503020000020003" pitchFamily="2" charset="0"/>
              </a:rPr>
              <a:t>Integrate (in preference to creating)</a:t>
            </a:r>
          </a:p>
          <a:p>
            <a:pPr lvl="2"/>
            <a:r>
              <a:rPr lang="en-US" dirty="0">
                <a:latin typeface="Avenir Book" panose="02000503020000020003" pitchFamily="2" charset="0"/>
              </a:rPr>
              <a:t>This creates a standard environment </a:t>
            </a:r>
            <a:br>
              <a:rPr lang="en-US" dirty="0">
                <a:latin typeface="Avenir Book" panose="02000503020000020003" pitchFamily="2" charset="0"/>
              </a:rPr>
            </a:br>
            <a:r>
              <a:rPr lang="en-US" dirty="0">
                <a:latin typeface="Avenir Book" panose="02000503020000020003" pitchFamily="2" charset="0"/>
              </a:rPr>
              <a:t>aligned with the LHC community</a:t>
            </a:r>
          </a:p>
          <a:p>
            <a:pPr lvl="1"/>
            <a:r>
              <a:rPr lang="en-US" dirty="0">
                <a:latin typeface="Avenir Book" panose="02000503020000020003" pitchFamily="2" charset="0"/>
              </a:rPr>
              <a:t>In 2018, we articulated a </a:t>
            </a:r>
            <a:br>
              <a:rPr lang="en-US" dirty="0">
                <a:latin typeface="Avenir Book" panose="02000503020000020003" pitchFamily="2" charset="0"/>
              </a:rPr>
            </a:br>
            <a:r>
              <a:rPr lang="en-US" dirty="0">
                <a:latin typeface="Avenir Book" panose="02000503020000020003" pitchFamily="2" charset="0"/>
              </a:rPr>
              <a:t>‘Grand Challenge’</a:t>
            </a:r>
          </a:p>
          <a:p>
            <a:pPr lvl="2"/>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9AA36869-39D4-8713-DF14-3D8C934F3AC7}"/>
              </a:ext>
            </a:extLst>
          </p:cNvPr>
          <p:cNvSpPr>
            <a:spLocks noGrp="1"/>
          </p:cNvSpPr>
          <p:nvPr>
            <p:ph type="ftr" sz="quarter" idx="3"/>
          </p:nvPr>
        </p:nvSpPr>
        <p:spPr/>
        <p:txBody>
          <a:bodyPr/>
          <a:lstStyle/>
          <a:p>
            <a:r>
              <a:rPr lang="en-US"/>
              <a:t>JLab Users Organization, 15 June 2022</a:t>
            </a:r>
          </a:p>
        </p:txBody>
      </p:sp>
      <p:sp>
        <p:nvSpPr>
          <p:cNvPr id="5" name="Slide Number Placeholder 4">
            <a:extLst>
              <a:ext uri="{FF2B5EF4-FFF2-40B4-BE49-F238E27FC236}">
                <a16:creationId xmlns:a16="http://schemas.microsoft.com/office/drawing/2014/main" id="{95B36C77-99AE-48D7-0838-748625AB21EA}"/>
              </a:ext>
            </a:extLst>
          </p:cNvPr>
          <p:cNvSpPr>
            <a:spLocks noGrp="1"/>
          </p:cNvSpPr>
          <p:nvPr>
            <p:ph type="sldNum" sz="quarter" idx="4"/>
          </p:nvPr>
        </p:nvSpPr>
        <p:spPr/>
        <p:txBody>
          <a:bodyPr/>
          <a:lstStyle/>
          <a:p>
            <a:fld id="{B2E69C32-F40A-4944-821E-46A56DF0648B}" type="slidenum">
              <a:rPr lang="en-US" smtClean="0"/>
              <a:pPr/>
              <a:t>3</a:t>
            </a:fld>
            <a:endParaRPr lang="en-US"/>
          </a:p>
        </p:txBody>
      </p:sp>
      <p:pic>
        <p:nvPicPr>
          <p:cNvPr id="7" name="Picture 6">
            <a:extLst>
              <a:ext uri="{FF2B5EF4-FFF2-40B4-BE49-F238E27FC236}">
                <a16:creationId xmlns:a16="http://schemas.microsoft.com/office/drawing/2014/main" id="{9E4E836D-B149-BAF3-C4D8-71A943626FEA}"/>
              </a:ext>
            </a:extLst>
          </p:cNvPr>
          <p:cNvPicPr>
            <a:picLocks noChangeAspect="1"/>
          </p:cNvPicPr>
          <p:nvPr/>
        </p:nvPicPr>
        <p:blipFill>
          <a:blip r:embed="rId3"/>
          <a:stretch>
            <a:fillRect/>
          </a:stretch>
        </p:blipFill>
        <p:spPr>
          <a:xfrm>
            <a:off x="6302829" y="1512524"/>
            <a:ext cx="2723940" cy="2432637"/>
          </a:xfrm>
          <a:prstGeom prst="rect">
            <a:avLst/>
          </a:prstGeom>
        </p:spPr>
      </p:pic>
      <p:pic>
        <p:nvPicPr>
          <p:cNvPr id="8" name="Picture 7">
            <a:extLst>
              <a:ext uri="{FF2B5EF4-FFF2-40B4-BE49-F238E27FC236}">
                <a16:creationId xmlns:a16="http://schemas.microsoft.com/office/drawing/2014/main" id="{08C79C36-BDE2-D34F-C661-E6AEF6D5BE1E}"/>
              </a:ext>
            </a:extLst>
          </p:cNvPr>
          <p:cNvPicPr>
            <a:picLocks noChangeAspect="1"/>
          </p:cNvPicPr>
          <p:nvPr/>
        </p:nvPicPr>
        <p:blipFill>
          <a:blip r:embed="rId4"/>
          <a:stretch>
            <a:fillRect/>
          </a:stretch>
        </p:blipFill>
        <p:spPr>
          <a:xfrm>
            <a:off x="9132277" y="1852246"/>
            <a:ext cx="2543167" cy="1535565"/>
          </a:xfrm>
          <a:prstGeom prst="rect">
            <a:avLst/>
          </a:prstGeom>
        </p:spPr>
      </p:pic>
      <p:pic>
        <p:nvPicPr>
          <p:cNvPr id="10" name="Picture 9">
            <a:extLst>
              <a:ext uri="{FF2B5EF4-FFF2-40B4-BE49-F238E27FC236}">
                <a16:creationId xmlns:a16="http://schemas.microsoft.com/office/drawing/2014/main" id="{ABFFE5B7-26D8-0673-649A-BA64CA797F10}"/>
              </a:ext>
            </a:extLst>
          </p:cNvPr>
          <p:cNvPicPr>
            <a:picLocks noChangeAspect="1"/>
          </p:cNvPicPr>
          <p:nvPr/>
        </p:nvPicPr>
        <p:blipFill>
          <a:blip r:embed="rId5"/>
          <a:stretch>
            <a:fillRect/>
          </a:stretch>
        </p:blipFill>
        <p:spPr>
          <a:xfrm>
            <a:off x="6096000" y="3900711"/>
            <a:ext cx="5909408" cy="2232900"/>
          </a:xfrm>
          <a:prstGeom prst="rect">
            <a:avLst/>
          </a:prstGeom>
        </p:spPr>
      </p:pic>
    </p:spTree>
    <p:extLst>
      <p:ext uri="{BB962C8B-B14F-4D97-AF65-F5344CB8AC3E}">
        <p14:creationId xmlns:p14="http://schemas.microsoft.com/office/powerpoint/2010/main" val="3799976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6401" y="175027"/>
            <a:ext cx="11729405" cy="487490"/>
          </a:xfrm>
        </p:spPr>
        <p:txBody>
          <a:bodyPr>
            <a:noAutofit/>
          </a:bodyPr>
          <a:lstStyle/>
          <a:p>
            <a:pPr algn="ctr">
              <a:spcBef>
                <a:spcPct val="50000"/>
              </a:spcBef>
            </a:pPr>
            <a:r>
              <a:rPr lang="en-US" sz="2800">
                <a:latin typeface="Avenir Book" panose="02000503020000020003" pitchFamily="2" charset="0"/>
              </a:rPr>
              <a:t>Grand Challenge in Readout and Analysis for </a:t>
            </a:r>
            <a:r>
              <a:rPr lang="en-US" sz="2800" err="1">
                <a:latin typeface="Avenir Book" panose="02000503020000020003" pitchFamily="2" charset="0"/>
              </a:rPr>
              <a:t>Femtoscale</a:t>
            </a:r>
            <a:r>
              <a:rPr lang="en-US" sz="2800">
                <a:latin typeface="Avenir Book" panose="02000503020000020003" pitchFamily="2" charset="0"/>
              </a:rPr>
              <a:t> Science</a:t>
            </a:r>
            <a:endParaRPr lang="en-US" sz="2800">
              <a:solidFill>
                <a:srgbClr val="000000"/>
              </a:solidFill>
              <a:latin typeface="Avenir Book" panose="02000503020000020003" pitchFamily="2" charset="0"/>
            </a:endParaRPr>
          </a:p>
        </p:txBody>
      </p:sp>
      <p:sp>
        <p:nvSpPr>
          <p:cNvPr id="9" name="Slide Number Placeholder 8"/>
          <p:cNvSpPr>
            <a:spLocks noGrp="1"/>
          </p:cNvSpPr>
          <p:nvPr>
            <p:ph type="sldNum" sz="quarter" idx="12"/>
          </p:nvPr>
        </p:nvSpPr>
        <p:spPr/>
        <p:txBody>
          <a:bodyPr/>
          <a:lstStyle/>
          <a:p>
            <a:pPr defTabSz="914079">
              <a:defRPr/>
            </a:pPr>
            <a:fld id="{07E1C93C-5050-FC42-8F10-D22D4F119D13}" type="slidenum">
              <a:rPr lang="en-US">
                <a:solidFill>
                  <a:srgbClr val="000000"/>
                </a:solidFill>
              </a:rPr>
              <a:pPr defTabSz="914079">
                <a:defRPr/>
              </a:pPr>
              <a:t>4</a:t>
            </a:fld>
            <a:endParaRPr lang="en-US">
              <a:solidFill>
                <a:srgbClr val="000000"/>
              </a:solidFill>
            </a:endParaRPr>
          </a:p>
        </p:txBody>
      </p:sp>
      <p:sp>
        <p:nvSpPr>
          <p:cNvPr id="13" name="Footer Placeholder 4"/>
          <p:cNvSpPr>
            <a:spLocks noGrp="1"/>
          </p:cNvSpPr>
          <p:nvPr>
            <p:ph type="ftr" sz="quarter" idx="11"/>
          </p:nvPr>
        </p:nvSpPr>
        <p:spPr>
          <a:xfrm>
            <a:off x="411893" y="6467336"/>
            <a:ext cx="5223851" cy="311322"/>
          </a:xfrm>
        </p:spPr>
        <p:txBody>
          <a:bodyPr/>
          <a:lstStyle/>
          <a:p>
            <a:pPr>
              <a:defRPr/>
            </a:pPr>
            <a:r>
              <a:rPr lang="en-US" sz="1000">
                <a:solidFill>
                  <a:srgbClr val="000000"/>
                </a:solidFill>
              </a:rPr>
              <a:t>JLab Users Organization, 15 June 2022</a:t>
            </a:r>
          </a:p>
        </p:txBody>
      </p:sp>
      <p:pic>
        <p:nvPicPr>
          <p:cNvPr id="3" name="Picture 2"/>
          <p:cNvPicPr>
            <a:picLocks noChangeAspect="1"/>
          </p:cNvPicPr>
          <p:nvPr/>
        </p:nvPicPr>
        <p:blipFill>
          <a:blip r:embed="rId3"/>
          <a:stretch>
            <a:fillRect/>
          </a:stretch>
        </p:blipFill>
        <p:spPr>
          <a:xfrm>
            <a:off x="638234" y="957787"/>
            <a:ext cx="4282633" cy="5509549"/>
          </a:xfrm>
          <a:prstGeom prst="rect">
            <a:avLst/>
          </a:prstGeom>
        </p:spPr>
      </p:pic>
      <p:pic>
        <p:nvPicPr>
          <p:cNvPr id="5" name="Picture 4"/>
          <p:cNvPicPr>
            <a:picLocks noChangeAspect="1"/>
          </p:cNvPicPr>
          <p:nvPr/>
        </p:nvPicPr>
        <p:blipFill>
          <a:blip r:embed="rId4"/>
          <a:stretch>
            <a:fillRect/>
          </a:stretch>
        </p:blipFill>
        <p:spPr>
          <a:xfrm>
            <a:off x="5184114" y="957787"/>
            <a:ext cx="4352081" cy="5306992"/>
          </a:xfrm>
          <a:prstGeom prst="rect">
            <a:avLst/>
          </a:prstGeom>
        </p:spPr>
      </p:pic>
      <p:sp>
        <p:nvSpPr>
          <p:cNvPr id="10" name="TextBox 9"/>
          <p:cNvSpPr txBox="1"/>
          <p:nvPr/>
        </p:nvSpPr>
        <p:spPr>
          <a:xfrm>
            <a:off x="9536195" y="1810600"/>
            <a:ext cx="2608150" cy="1754326"/>
          </a:xfrm>
          <a:prstGeom prst="rect">
            <a:avLst/>
          </a:prstGeom>
          <a:noFill/>
        </p:spPr>
        <p:txBody>
          <a:bodyPr wrap="none" rtlCol="0">
            <a:spAutoFit/>
          </a:bodyPr>
          <a:lstStyle/>
          <a:p>
            <a:r>
              <a:rPr lang="en-US"/>
              <a:t>See the buzzwords!!!</a:t>
            </a:r>
          </a:p>
          <a:p>
            <a:pPr marL="285750" indent="-285750">
              <a:buFont typeface="Arial" panose="020B0604020202020204" pitchFamily="34" charset="0"/>
              <a:buChar char="•"/>
            </a:pPr>
            <a:r>
              <a:rPr lang="en-US"/>
              <a:t>Streaming</a:t>
            </a:r>
          </a:p>
          <a:p>
            <a:pPr marL="285750" indent="-285750">
              <a:buFont typeface="Arial" panose="020B0604020202020204" pitchFamily="34" charset="0"/>
              <a:buChar char="•"/>
            </a:pPr>
            <a:r>
              <a:rPr lang="en-US"/>
              <a:t>Calibration/ML</a:t>
            </a:r>
          </a:p>
          <a:p>
            <a:pPr marL="285750" indent="-285750">
              <a:buFont typeface="Arial" panose="020B0604020202020204" pitchFamily="34" charset="0"/>
              <a:buChar char="•"/>
            </a:pPr>
            <a:r>
              <a:rPr lang="en-US"/>
              <a:t>Distributed Computing</a:t>
            </a:r>
          </a:p>
          <a:p>
            <a:pPr marL="285750" indent="-285750">
              <a:buFont typeface="Arial" panose="020B0604020202020204" pitchFamily="34" charset="0"/>
              <a:buChar char="•"/>
            </a:pPr>
            <a:r>
              <a:rPr lang="en-US"/>
              <a:t>Heterogeneous</a:t>
            </a:r>
          </a:p>
          <a:p>
            <a:pPr marL="285750" indent="-285750">
              <a:buFont typeface="Arial" panose="020B0604020202020204" pitchFamily="34" charset="0"/>
              <a:buChar char="•"/>
            </a:pPr>
            <a:r>
              <a:rPr lang="en-US"/>
              <a:t>Statistical Methods</a:t>
            </a:r>
          </a:p>
        </p:txBody>
      </p:sp>
      <p:sp>
        <p:nvSpPr>
          <p:cNvPr id="2" name="TextBox 1">
            <a:extLst>
              <a:ext uri="{FF2B5EF4-FFF2-40B4-BE49-F238E27FC236}">
                <a16:creationId xmlns:a16="http://schemas.microsoft.com/office/drawing/2014/main" id="{4E916BBD-7D5D-910C-B975-07D40C4706E8}"/>
              </a:ext>
            </a:extLst>
          </p:cNvPr>
          <p:cNvSpPr txBox="1"/>
          <p:nvPr/>
        </p:nvSpPr>
        <p:spPr>
          <a:xfrm>
            <a:off x="9624642" y="4818185"/>
            <a:ext cx="1595052" cy="369332"/>
          </a:xfrm>
          <a:prstGeom prst="rect">
            <a:avLst/>
          </a:prstGeom>
          <a:solidFill>
            <a:srgbClr val="339933"/>
          </a:solidFill>
        </p:spPr>
        <p:txBody>
          <a:bodyPr wrap="none" rtlCol="0">
            <a:spAutoFit/>
          </a:bodyPr>
          <a:lstStyle/>
          <a:p>
            <a:r>
              <a:rPr lang="en-US"/>
              <a:t>Credit: Rolf Ent</a:t>
            </a:r>
          </a:p>
        </p:txBody>
      </p:sp>
    </p:spTree>
    <p:extLst>
      <p:ext uri="{BB962C8B-B14F-4D97-AF65-F5344CB8AC3E}">
        <p14:creationId xmlns:p14="http://schemas.microsoft.com/office/powerpoint/2010/main" val="1153288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7EB7543-ED08-014F-8551-5E69F719D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0465" y="1873430"/>
            <a:ext cx="1448654" cy="1043475"/>
          </a:xfrm>
          <a:prstGeom prst="rect">
            <a:avLst/>
          </a:prstGeom>
        </p:spPr>
      </p:pic>
      <p:pic>
        <p:nvPicPr>
          <p:cNvPr id="22" name="dalitz.pdf" descr="dalitz.pdf">
            <a:extLst>
              <a:ext uri="{FF2B5EF4-FFF2-40B4-BE49-F238E27FC236}">
                <a16:creationId xmlns:a16="http://schemas.microsoft.com/office/drawing/2014/main" id="{FD44C231-F94F-064F-9CFE-74D71B7EC79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61997" y="3284897"/>
            <a:ext cx="1365641" cy="1045731"/>
          </a:xfrm>
          <a:prstGeom prst="rect">
            <a:avLst/>
          </a:prstGeom>
          <a:ln w="12700">
            <a:miter lim="400000"/>
          </a:ln>
        </p:spPr>
      </p:pic>
      <p:sp>
        <p:nvSpPr>
          <p:cNvPr id="2" name="Title 1">
            <a:extLst>
              <a:ext uri="{FF2B5EF4-FFF2-40B4-BE49-F238E27FC236}">
                <a16:creationId xmlns:a16="http://schemas.microsoft.com/office/drawing/2014/main" id="{99C5DD0E-6DBA-A447-9459-E8F03E3019D8}"/>
              </a:ext>
            </a:extLst>
          </p:cNvPr>
          <p:cNvSpPr>
            <a:spLocks noGrp="1"/>
          </p:cNvSpPr>
          <p:nvPr>
            <p:ph type="title"/>
          </p:nvPr>
        </p:nvSpPr>
        <p:spPr/>
        <p:txBody>
          <a:bodyPr>
            <a:normAutofit/>
          </a:bodyPr>
          <a:lstStyle/>
          <a:p>
            <a:r>
              <a:rPr lang="en-US" sz="3200">
                <a:latin typeface="Avenir Book" panose="02000503020000020003" pitchFamily="2" charset="0"/>
              </a:rPr>
              <a:t>Nuclear Physics Discovery Paradigm </a:t>
            </a:r>
          </a:p>
        </p:txBody>
      </p:sp>
      <p:sp>
        <p:nvSpPr>
          <p:cNvPr id="3" name="Content Placeholder 2">
            <a:extLst>
              <a:ext uri="{FF2B5EF4-FFF2-40B4-BE49-F238E27FC236}">
                <a16:creationId xmlns:a16="http://schemas.microsoft.com/office/drawing/2014/main" id="{92DE94D9-9CE6-CD4C-B0F2-4FA0E99374D3}"/>
              </a:ext>
            </a:extLst>
          </p:cNvPr>
          <p:cNvSpPr>
            <a:spLocks noGrp="1"/>
          </p:cNvSpPr>
          <p:nvPr>
            <p:ph sz="half" idx="1"/>
          </p:nvPr>
        </p:nvSpPr>
        <p:spPr>
          <a:xfrm>
            <a:off x="336884" y="1389898"/>
            <a:ext cx="4370547" cy="4584217"/>
          </a:xfrm>
        </p:spPr>
        <p:txBody>
          <a:bodyPr>
            <a:normAutofit lnSpcReduction="10000"/>
          </a:bodyPr>
          <a:lstStyle/>
          <a:p>
            <a:pPr>
              <a:lnSpc>
                <a:spcPct val="110000"/>
              </a:lnSpc>
            </a:pPr>
            <a:r>
              <a:rPr lang="en-US" sz="2400">
                <a:solidFill>
                  <a:schemeClr val="accent5">
                    <a:lumMod val="25000"/>
                  </a:schemeClr>
                </a:solidFill>
                <a:latin typeface="Avenir Book" panose="02000503020000020003" pitchFamily="2" charset="0"/>
                <a:cs typeface="Times New Roman" panose="02020603050405020304" pitchFamily="18" charset="0"/>
              </a:rPr>
              <a:t>Elucidating the structure and dynamics of the proton requires new systems:</a:t>
            </a:r>
          </a:p>
          <a:p>
            <a:pPr lvl="1">
              <a:lnSpc>
                <a:spcPct val="110000"/>
              </a:lnSpc>
            </a:pPr>
            <a:r>
              <a:rPr lang="en-US" sz="2000">
                <a:solidFill>
                  <a:schemeClr val="accent5">
                    <a:lumMod val="25000"/>
                  </a:schemeClr>
                </a:solidFill>
                <a:latin typeface="Avenir Book" panose="02000503020000020003" pitchFamily="2" charset="0"/>
                <a:cs typeface="Times New Roman" panose="02020603050405020304" pitchFamily="18" charset="0"/>
              </a:rPr>
              <a:t>Experiment: Redraw the boundaries between online and offline</a:t>
            </a:r>
          </a:p>
          <a:p>
            <a:pPr lvl="2">
              <a:lnSpc>
                <a:spcPct val="110000"/>
              </a:lnSpc>
            </a:pPr>
            <a:r>
              <a:rPr lang="en-US" sz="1800">
                <a:solidFill>
                  <a:schemeClr val="accent5">
                    <a:lumMod val="25000"/>
                  </a:schemeClr>
                </a:solidFill>
                <a:latin typeface="Avenir Book" panose="02000503020000020003" pitchFamily="2" charset="0"/>
                <a:cs typeface="Times New Roman" panose="02020603050405020304" pitchFamily="18" charset="0"/>
              </a:rPr>
              <a:t>12 GeV and EIC</a:t>
            </a:r>
          </a:p>
          <a:p>
            <a:pPr lvl="1">
              <a:lnSpc>
                <a:spcPct val="110000"/>
              </a:lnSpc>
            </a:pPr>
            <a:r>
              <a:rPr lang="en-US" sz="2000">
                <a:solidFill>
                  <a:schemeClr val="accent5">
                    <a:lumMod val="25000"/>
                  </a:schemeClr>
                </a:solidFill>
                <a:latin typeface="Avenir Book" panose="02000503020000020003" pitchFamily="2" charset="0"/>
                <a:cs typeface="Times New Roman" panose="02020603050405020304" pitchFamily="18" charset="0"/>
              </a:rPr>
              <a:t>LQCD as a data source</a:t>
            </a:r>
          </a:p>
          <a:p>
            <a:pPr lvl="2">
              <a:lnSpc>
                <a:spcPct val="110000"/>
              </a:lnSpc>
            </a:pPr>
            <a:r>
              <a:rPr lang="en-US" sz="1800">
                <a:solidFill>
                  <a:schemeClr val="accent5">
                    <a:lumMod val="25000"/>
                  </a:schemeClr>
                </a:solidFill>
                <a:latin typeface="Avenir Book" panose="02000503020000020003" pitchFamily="2" charset="0"/>
                <a:cs typeface="Times New Roman" panose="02020603050405020304" pitchFamily="18" charset="0"/>
              </a:rPr>
              <a:t>Advances in algorithms and computational power </a:t>
            </a:r>
          </a:p>
          <a:p>
            <a:pPr lvl="1">
              <a:lnSpc>
                <a:spcPct val="110000"/>
              </a:lnSpc>
            </a:pPr>
            <a:r>
              <a:rPr lang="en-US" sz="2000">
                <a:solidFill>
                  <a:schemeClr val="accent5">
                    <a:lumMod val="25000"/>
                  </a:schemeClr>
                </a:solidFill>
                <a:latin typeface="Avenir Book" panose="02000503020000020003" pitchFamily="2" charset="0"/>
                <a:cs typeface="Times New Roman" panose="02020603050405020304" pitchFamily="18" charset="0"/>
              </a:rPr>
              <a:t>Global Analysis—integrate across all relevant data sources</a:t>
            </a:r>
          </a:p>
          <a:p>
            <a:pPr lvl="2">
              <a:lnSpc>
                <a:spcPct val="110000"/>
              </a:lnSpc>
            </a:pPr>
            <a:r>
              <a:rPr lang="en-US" sz="1800">
                <a:solidFill>
                  <a:schemeClr val="accent5">
                    <a:lumMod val="25000"/>
                  </a:schemeClr>
                </a:solidFill>
                <a:latin typeface="Avenir Book" panose="02000503020000020003" pitchFamily="2" charset="0"/>
                <a:cs typeface="Times New Roman" panose="02020603050405020304" pitchFamily="18" charset="0"/>
              </a:rPr>
              <a:t>Legacy and 12GeV and EIC</a:t>
            </a:r>
          </a:p>
          <a:p>
            <a:pPr lvl="1">
              <a:lnSpc>
                <a:spcPct val="110000"/>
              </a:lnSpc>
            </a:pPr>
            <a:endParaRPr lang="en-US" sz="2000">
              <a:solidFill>
                <a:schemeClr val="accent5">
                  <a:lumMod val="25000"/>
                </a:schemeClr>
              </a:solidFill>
              <a:latin typeface="Avenir Book" panose="02000503020000020003" pitchFamily="2" charset="0"/>
              <a:cs typeface="Times New Roman" panose="02020603050405020304" pitchFamily="18" charset="0"/>
            </a:endParaRPr>
          </a:p>
        </p:txBody>
      </p:sp>
      <p:sp>
        <p:nvSpPr>
          <p:cNvPr id="6" name="Freeform 5">
            <a:extLst>
              <a:ext uri="{FF2B5EF4-FFF2-40B4-BE49-F238E27FC236}">
                <a16:creationId xmlns:a16="http://schemas.microsoft.com/office/drawing/2014/main" id="{028D3836-1EDD-6941-A166-0908CD9C262C}"/>
              </a:ext>
            </a:extLst>
          </p:cNvPr>
          <p:cNvSpPr>
            <a:spLocks noChangeAspect="1"/>
          </p:cNvSpPr>
          <p:nvPr/>
        </p:nvSpPr>
        <p:spPr>
          <a:xfrm rot="1748014">
            <a:off x="6455218" y="1905627"/>
            <a:ext cx="3637658" cy="3397937"/>
          </a:xfrm>
          <a:custGeom>
            <a:avLst/>
            <a:gdLst>
              <a:gd name="connsiteX0" fmla="*/ 502920 w 1085976"/>
              <a:gd name="connsiteY0" fmla="*/ 0 h 1005840"/>
              <a:gd name="connsiteX1" fmla="*/ 858538 w 1085976"/>
              <a:gd name="connsiteY1" fmla="*/ 147302 h 1005840"/>
              <a:gd name="connsiteX2" fmla="*/ 898593 w 1085976"/>
              <a:gd name="connsiteY2" fmla="*/ 195848 h 1005840"/>
              <a:gd name="connsiteX3" fmla="*/ 867175 w 1085976"/>
              <a:gd name="connsiteY3" fmla="*/ 229281 h 1005840"/>
              <a:gd name="connsiteX4" fmla="*/ 826209 w 1085976"/>
              <a:gd name="connsiteY4" fmla="*/ 179631 h 1005840"/>
              <a:gd name="connsiteX5" fmla="*/ 502920 w 1085976"/>
              <a:gd name="connsiteY5" fmla="*/ 45720 h 1005840"/>
              <a:gd name="connsiteX6" fmla="*/ 45720 w 1085976"/>
              <a:gd name="connsiteY6" fmla="*/ 502920 h 1005840"/>
              <a:gd name="connsiteX7" fmla="*/ 502920 w 1085976"/>
              <a:gd name="connsiteY7" fmla="*/ 960120 h 1005840"/>
              <a:gd name="connsiteX8" fmla="*/ 950831 w 1085976"/>
              <a:gd name="connsiteY8" fmla="*/ 595062 h 1005840"/>
              <a:gd name="connsiteX9" fmla="*/ 952652 w 1085976"/>
              <a:gd name="connsiteY9" fmla="*/ 576997 h 1005840"/>
              <a:gd name="connsiteX10" fmla="*/ 846490 w 1085976"/>
              <a:gd name="connsiteY10" fmla="*/ 576997 h 1005840"/>
              <a:gd name="connsiteX11" fmla="*/ 966233 w 1085976"/>
              <a:gd name="connsiteY11" fmla="*/ 349794 h 1005840"/>
              <a:gd name="connsiteX12" fmla="*/ 1085976 w 1085976"/>
              <a:gd name="connsiteY12" fmla="*/ 576997 h 1005840"/>
              <a:gd name="connsiteX13" fmla="*/ 998372 w 1085976"/>
              <a:gd name="connsiteY13" fmla="*/ 576997 h 1005840"/>
              <a:gd name="connsiteX14" fmla="*/ 995622 w 1085976"/>
              <a:gd name="connsiteY14" fmla="*/ 604276 h 1005840"/>
              <a:gd name="connsiteX15" fmla="*/ 502920 w 1085976"/>
              <a:gd name="connsiteY15" fmla="*/ 1005840 h 1005840"/>
              <a:gd name="connsiteX16" fmla="*/ 0 w 1085976"/>
              <a:gd name="connsiteY16" fmla="*/ 502920 h 1005840"/>
              <a:gd name="connsiteX17" fmla="*/ 502920 w 1085976"/>
              <a:gd name="connsiteY17" fmla="*/ 0 h 1005840"/>
              <a:gd name="connsiteX0" fmla="*/ 502920 w 1085976"/>
              <a:gd name="connsiteY0" fmla="*/ 0 h 1005840"/>
              <a:gd name="connsiteX1" fmla="*/ 858538 w 1085976"/>
              <a:gd name="connsiteY1" fmla="*/ 147302 h 1005840"/>
              <a:gd name="connsiteX2" fmla="*/ 898593 w 1085976"/>
              <a:gd name="connsiteY2" fmla="*/ 195848 h 1005840"/>
              <a:gd name="connsiteX3" fmla="*/ 867175 w 1085976"/>
              <a:gd name="connsiteY3" fmla="*/ 229281 h 1005840"/>
              <a:gd name="connsiteX4" fmla="*/ 826209 w 1085976"/>
              <a:gd name="connsiteY4" fmla="*/ 179631 h 1005840"/>
              <a:gd name="connsiteX5" fmla="*/ 502920 w 1085976"/>
              <a:gd name="connsiteY5" fmla="*/ 45720 h 1005840"/>
              <a:gd name="connsiteX6" fmla="*/ 45720 w 1085976"/>
              <a:gd name="connsiteY6" fmla="*/ 502920 h 1005840"/>
              <a:gd name="connsiteX7" fmla="*/ 502920 w 1085976"/>
              <a:gd name="connsiteY7" fmla="*/ 960120 h 1005840"/>
              <a:gd name="connsiteX8" fmla="*/ 950831 w 1085976"/>
              <a:gd name="connsiteY8" fmla="*/ 595062 h 1005840"/>
              <a:gd name="connsiteX9" fmla="*/ 952652 w 1085976"/>
              <a:gd name="connsiteY9" fmla="*/ 576997 h 1005840"/>
              <a:gd name="connsiteX10" fmla="*/ 887044 w 1085976"/>
              <a:gd name="connsiteY10" fmla="*/ 584639 h 1005840"/>
              <a:gd name="connsiteX11" fmla="*/ 966233 w 1085976"/>
              <a:gd name="connsiteY11" fmla="*/ 349794 h 1005840"/>
              <a:gd name="connsiteX12" fmla="*/ 1085976 w 1085976"/>
              <a:gd name="connsiteY12" fmla="*/ 576997 h 1005840"/>
              <a:gd name="connsiteX13" fmla="*/ 998372 w 1085976"/>
              <a:gd name="connsiteY13" fmla="*/ 576997 h 1005840"/>
              <a:gd name="connsiteX14" fmla="*/ 995622 w 1085976"/>
              <a:gd name="connsiteY14" fmla="*/ 604276 h 1005840"/>
              <a:gd name="connsiteX15" fmla="*/ 502920 w 1085976"/>
              <a:gd name="connsiteY15" fmla="*/ 1005840 h 1005840"/>
              <a:gd name="connsiteX16" fmla="*/ 0 w 1085976"/>
              <a:gd name="connsiteY16" fmla="*/ 502920 h 1005840"/>
              <a:gd name="connsiteX17" fmla="*/ 502920 w 1085976"/>
              <a:gd name="connsiteY17" fmla="*/ 0 h 1005840"/>
              <a:gd name="connsiteX0" fmla="*/ 502920 w 1042527"/>
              <a:gd name="connsiteY0" fmla="*/ 0 h 1005840"/>
              <a:gd name="connsiteX1" fmla="*/ 858538 w 1042527"/>
              <a:gd name="connsiteY1" fmla="*/ 147302 h 1005840"/>
              <a:gd name="connsiteX2" fmla="*/ 898593 w 1042527"/>
              <a:gd name="connsiteY2" fmla="*/ 195848 h 1005840"/>
              <a:gd name="connsiteX3" fmla="*/ 867175 w 1042527"/>
              <a:gd name="connsiteY3" fmla="*/ 229281 h 1005840"/>
              <a:gd name="connsiteX4" fmla="*/ 826209 w 1042527"/>
              <a:gd name="connsiteY4" fmla="*/ 179631 h 1005840"/>
              <a:gd name="connsiteX5" fmla="*/ 502920 w 1042527"/>
              <a:gd name="connsiteY5" fmla="*/ 45720 h 1005840"/>
              <a:gd name="connsiteX6" fmla="*/ 45720 w 1042527"/>
              <a:gd name="connsiteY6" fmla="*/ 502920 h 1005840"/>
              <a:gd name="connsiteX7" fmla="*/ 502920 w 1042527"/>
              <a:gd name="connsiteY7" fmla="*/ 960120 h 1005840"/>
              <a:gd name="connsiteX8" fmla="*/ 950831 w 1042527"/>
              <a:gd name="connsiteY8" fmla="*/ 595062 h 1005840"/>
              <a:gd name="connsiteX9" fmla="*/ 952652 w 1042527"/>
              <a:gd name="connsiteY9" fmla="*/ 576997 h 1005840"/>
              <a:gd name="connsiteX10" fmla="*/ 887044 w 1042527"/>
              <a:gd name="connsiteY10" fmla="*/ 584639 h 1005840"/>
              <a:gd name="connsiteX11" fmla="*/ 966233 w 1042527"/>
              <a:gd name="connsiteY11" fmla="*/ 349794 h 1005840"/>
              <a:gd name="connsiteX12" fmla="*/ 1042527 w 1042527"/>
              <a:gd name="connsiteY12" fmla="*/ 579876 h 1005840"/>
              <a:gd name="connsiteX13" fmla="*/ 998372 w 1042527"/>
              <a:gd name="connsiteY13" fmla="*/ 576997 h 1005840"/>
              <a:gd name="connsiteX14" fmla="*/ 995622 w 1042527"/>
              <a:gd name="connsiteY14" fmla="*/ 604276 h 1005840"/>
              <a:gd name="connsiteX15" fmla="*/ 502920 w 1042527"/>
              <a:gd name="connsiteY15" fmla="*/ 1005840 h 1005840"/>
              <a:gd name="connsiteX16" fmla="*/ 0 w 1042527"/>
              <a:gd name="connsiteY16" fmla="*/ 502920 h 1005840"/>
              <a:gd name="connsiteX17" fmla="*/ 502920 w 1042527"/>
              <a:gd name="connsiteY17" fmla="*/ 0 h 1005840"/>
              <a:gd name="connsiteX0" fmla="*/ 502920 w 1042527"/>
              <a:gd name="connsiteY0" fmla="*/ 0 h 1005840"/>
              <a:gd name="connsiteX1" fmla="*/ 858538 w 1042527"/>
              <a:gd name="connsiteY1" fmla="*/ 147302 h 1005840"/>
              <a:gd name="connsiteX2" fmla="*/ 898593 w 1042527"/>
              <a:gd name="connsiteY2" fmla="*/ 195848 h 1005840"/>
              <a:gd name="connsiteX3" fmla="*/ 867175 w 1042527"/>
              <a:gd name="connsiteY3" fmla="*/ 229281 h 1005840"/>
              <a:gd name="connsiteX4" fmla="*/ 826209 w 1042527"/>
              <a:gd name="connsiteY4" fmla="*/ 179631 h 1005840"/>
              <a:gd name="connsiteX5" fmla="*/ 502920 w 1042527"/>
              <a:gd name="connsiteY5" fmla="*/ 45720 h 1005840"/>
              <a:gd name="connsiteX6" fmla="*/ 45720 w 1042527"/>
              <a:gd name="connsiteY6" fmla="*/ 502920 h 1005840"/>
              <a:gd name="connsiteX7" fmla="*/ 502920 w 1042527"/>
              <a:gd name="connsiteY7" fmla="*/ 960120 h 1005840"/>
              <a:gd name="connsiteX8" fmla="*/ 950831 w 1042527"/>
              <a:gd name="connsiteY8" fmla="*/ 595062 h 1005840"/>
              <a:gd name="connsiteX9" fmla="*/ 952652 w 1042527"/>
              <a:gd name="connsiteY9" fmla="*/ 576997 h 1005840"/>
              <a:gd name="connsiteX10" fmla="*/ 887044 w 1042527"/>
              <a:gd name="connsiteY10" fmla="*/ 584639 h 1005840"/>
              <a:gd name="connsiteX11" fmla="*/ 972719 w 1042527"/>
              <a:gd name="connsiteY11" fmla="*/ 441238 h 1005840"/>
              <a:gd name="connsiteX12" fmla="*/ 1042527 w 1042527"/>
              <a:gd name="connsiteY12" fmla="*/ 579876 h 1005840"/>
              <a:gd name="connsiteX13" fmla="*/ 998372 w 1042527"/>
              <a:gd name="connsiteY13" fmla="*/ 576997 h 1005840"/>
              <a:gd name="connsiteX14" fmla="*/ 995622 w 1042527"/>
              <a:gd name="connsiteY14" fmla="*/ 604276 h 1005840"/>
              <a:gd name="connsiteX15" fmla="*/ 502920 w 1042527"/>
              <a:gd name="connsiteY15" fmla="*/ 1005840 h 1005840"/>
              <a:gd name="connsiteX16" fmla="*/ 0 w 1042527"/>
              <a:gd name="connsiteY16" fmla="*/ 502920 h 1005840"/>
              <a:gd name="connsiteX17" fmla="*/ 502920 w 1042527"/>
              <a:gd name="connsiteY1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2527" h="1005840">
                <a:moveTo>
                  <a:pt x="502920" y="0"/>
                </a:moveTo>
                <a:cubicBezTo>
                  <a:pt x="641798" y="0"/>
                  <a:pt x="767528" y="56291"/>
                  <a:pt x="858538" y="147302"/>
                </a:cubicBezTo>
                <a:lnTo>
                  <a:pt x="898593" y="195848"/>
                </a:lnTo>
                <a:lnTo>
                  <a:pt x="867175" y="229281"/>
                </a:lnTo>
                <a:lnTo>
                  <a:pt x="826209" y="179631"/>
                </a:lnTo>
                <a:cubicBezTo>
                  <a:pt x="743473" y="96894"/>
                  <a:pt x="629173" y="45720"/>
                  <a:pt x="502920" y="45720"/>
                </a:cubicBezTo>
                <a:cubicBezTo>
                  <a:pt x="250415" y="45720"/>
                  <a:pt x="45720" y="250415"/>
                  <a:pt x="45720" y="502920"/>
                </a:cubicBezTo>
                <a:cubicBezTo>
                  <a:pt x="45720" y="755425"/>
                  <a:pt x="250415" y="960120"/>
                  <a:pt x="502920" y="960120"/>
                </a:cubicBezTo>
                <a:cubicBezTo>
                  <a:pt x="723862" y="960120"/>
                  <a:pt x="908199" y="803401"/>
                  <a:pt x="950831" y="595062"/>
                </a:cubicBezTo>
                <a:lnTo>
                  <a:pt x="952652" y="576997"/>
                </a:lnTo>
                <a:lnTo>
                  <a:pt x="887044" y="584639"/>
                </a:lnTo>
                <a:lnTo>
                  <a:pt x="972719" y="441238"/>
                </a:lnTo>
                <a:lnTo>
                  <a:pt x="1042527" y="579876"/>
                </a:lnTo>
                <a:lnTo>
                  <a:pt x="998372" y="576997"/>
                </a:lnTo>
                <a:lnTo>
                  <a:pt x="995622" y="604276"/>
                </a:lnTo>
                <a:cubicBezTo>
                  <a:pt x="948727" y="833448"/>
                  <a:pt x="745956" y="1005840"/>
                  <a:pt x="502920" y="1005840"/>
                </a:cubicBezTo>
                <a:cubicBezTo>
                  <a:pt x="225165" y="1005840"/>
                  <a:pt x="0" y="780675"/>
                  <a:pt x="0" y="502920"/>
                </a:cubicBezTo>
                <a:cubicBezTo>
                  <a:pt x="0" y="225165"/>
                  <a:pt x="225165" y="0"/>
                  <a:pt x="502920" y="0"/>
                </a:cubicBezTo>
                <a:close/>
              </a:path>
            </a:pathLst>
          </a:cu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CAE11926-3C48-B74E-BC65-A9A81FC0F50C}"/>
              </a:ext>
            </a:extLst>
          </p:cNvPr>
          <p:cNvSpPr/>
          <p:nvPr/>
        </p:nvSpPr>
        <p:spPr>
          <a:xfrm rot="7797114" flipH="1">
            <a:off x="5371298" y="1730373"/>
            <a:ext cx="1539418" cy="1394819"/>
          </a:xfrm>
          <a:custGeom>
            <a:avLst/>
            <a:gdLst>
              <a:gd name="connsiteX0" fmla="*/ 502920 w 1085976"/>
              <a:gd name="connsiteY0" fmla="*/ 0 h 1005840"/>
              <a:gd name="connsiteX1" fmla="*/ 858538 w 1085976"/>
              <a:gd name="connsiteY1" fmla="*/ 147302 h 1005840"/>
              <a:gd name="connsiteX2" fmla="*/ 898593 w 1085976"/>
              <a:gd name="connsiteY2" fmla="*/ 195848 h 1005840"/>
              <a:gd name="connsiteX3" fmla="*/ 867175 w 1085976"/>
              <a:gd name="connsiteY3" fmla="*/ 229281 h 1005840"/>
              <a:gd name="connsiteX4" fmla="*/ 826209 w 1085976"/>
              <a:gd name="connsiteY4" fmla="*/ 179631 h 1005840"/>
              <a:gd name="connsiteX5" fmla="*/ 502920 w 1085976"/>
              <a:gd name="connsiteY5" fmla="*/ 45720 h 1005840"/>
              <a:gd name="connsiteX6" fmla="*/ 45720 w 1085976"/>
              <a:gd name="connsiteY6" fmla="*/ 502920 h 1005840"/>
              <a:gd name="connsiteX7" fmla="*/ 502920 w 1085976"/>
              <a:gd name="connsiteY7" fmla="*/ 960120 h 1005840"/>
              <a:gd name="connsiteX8" fmla="*/ 950831 w 1085976"/>
              <a:gd name="connsiteY8" fmla="*/ 595062 h 1005840"/>
              <a:gd name="connsiteX9" fmla="*/ 952652 w 1085976"/>
              <a:gd name="connsiteY9" fmla="*/ 576997 h 1005840"/>
              <a:gd name="connsiteX10" fmla="*/ 846490 w 1085976"/>
              <a:gd name="connsiteY10" fmla="*/ 576997 h 1005840"/>
              <a:gd name="connsiteX11" fmla="*/ 966233 w 1085976"/>
              <a:gd name="connsiteY11" fmla="*/ 349794 h 1005840"/>
              <a:gd name="connsiteX12" fmla="*/ 1085976 w 1085976"/>
              <a:gd name="connsiteY12" fmla="*/ 576997 h 1005840"/>
              <a:gd name="connsiteX13" fmla="*/ 998372 w 1085976"/>
              <a:gd name="connsiteY13" fmla="*/ 576997 h 1005840"/>
              <a:gd name="connsiteX14" fmla="*/ 995622 w 1085976"/>
              <a:gd name="connsiteY14" fmla="*/ 604276 h 1005840"/>
              <a:gd name="connsiteX15" fmla="*/ 502920 w 1085976"/>
              <a:gd name="connsiteY15" fmla="*/ 1005840 h 1005840"/>
              <a:gd name="connsiteX16" fmla="*/ 0 w 1085976"/>
              <a:gd name="connsiteY16" fmla="*/ 502920 h 1005840"/>
              <a:gd name="connsiteX17" fmla="*/ 502920 w 1085976"/>
              <a:gd name="connsiteY1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5976" h="1005840">
                <a:moveTo>
                  <a:pt x="502920" y="0"/>
                </a:moveTo>
                <a:cubicBezTo>
                  <a:pt x="641798" y="0"/>
                  <a:pt x="767528" y="56291"/>
                  <a:pt x="858538" y="147302"/>
                </a:cubicBezTo>
                <a:lnTo>
                  <a:pt x="898593" y="195848"/>
                </a:lnTo>
                <a:lnTo>
                  <a:pt x="867175" y="229281"/>
                </a:lnTo>
                <a:lnTo>
                  <a:pt x="826209" y="179631"/>
                </a:lnTo>
                <a:cubicBezTo>
                  <a:pt x="743473" y="96894"/>
                  <a:pt x="629173" y="45720"/>
                  <a:pt x="502920" y="45720"/>
                </a:cubicBezTo>
                <a:cubicBezTo>
                  <a:pt x="250415" y="45720"/>
                  <a:pt x="45720" y="250415"/>
                  <a:pt x="45720" y="502920"/>
                </a:cubicBezTo>
                <a:cubicBezTo>
                  <a:pt x="45720" y="755425"/>
                  <a:pt x="250415" y="960120"/>
                  <a:pt x="502920" y="960120"/>
                </a:cubicBezTo>
                <a:cubicBezTo>
                  <a:pt x="723862" y="960120"/>
                  <a:pt x="908199" y="803401"/>
                  <a:pt x="950831" y="595062"/>
                </a:cubicBezTo>
                <a:lnTo>
                  <a:pt x="952652" y="576997"/>
                </a:lnTo>
                <a:lnTo>
                  <a:pt x="846490" y="576997"/>
                </a:lnTo>
                <a:lnTo>
                  <a:pt x="966233" y="349794"/>
                </a:lnTo>
                <a:lnTo>
                  <a:pt x="1085976" y="576997"/>
                </a:lnTo>
                <a:lnTo>
                  <a:pt x="998372" y="576997"/>
                </a:lnTo>
                <a:lnTo>
                  <a:pt x="995622" y="604276"/>
                </a:lnTo>
                <a:cubicBezTo>
                  <a:pt x="948727" y="833448"/>
                  <a:pt x="745956" y="1005840"/>
                  <a:pt x="502920" y="1005840"/>
                </a:cubicBezTo>
                <a:cubicBezTo>
                  <a:pt x="225165" y="1005840"/>
                  <a:pt x="0" y="780675"/>
                  <a:pt x="0" y="502920"/>
                </a:cubicBezTo>
                <a:cubicBezTo>
                  <a:pt x="0" y="225165"/>
                  <a:pt x="225165" y="0"/>
                  <a:pt x="502920" y="0"/>
                </a:cubicBezTo>
                <a:close/>
              </a:path>
            </a:pathLst>
          </a:cu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7F9D1B6B-50ED-7045-906D-4CA008051247}"/>
              </a:ext>
            </a:extLst>
          </p:cNvPr>
          <p:cNvSpPr>
            <a:spLocks noChangeAspect="1"/>
          </p:cNvSpPr>
          <p:nvPr/>
        </p:nvSpPr>
        <p:spPr>
          <a:xfrm rot="13800000">
            <a:off x="9638867" y="2810804"/>
            <a:ext cx="2089617" cy="1983817"/>
          </a:xfrm>
          <a:custGeom>
            <a:avLst/>
            <a:gdLst>
              <a:gd name="connsiteX0" fmla="*/ 502920 w 1085976"/>
              <a:gd name="connsiteY0" fmla="*/ 0 h 1005840"/>
              <a:gd name="connsiteX1" fmla="*/ 858538 w 1085976"/>
              <a:gd name="connsiteY1" fmla="*/ 147302 h 1005840"/>
              <a:gd name="connsiteX2" fmla="*/ 898593 w 1085976"/>
              <a:gd name="connsiteY2" fmla="*/ 195848 h 1005840"/>
              <a:gd name="connsiteX3" fmla="*/ 867175 w 1085976"/>
              <a:gd name="connsiteY3" fmla="*/ 229281 h 1005840"/>
              <a:gd name="connsiteX4" fmla="*/ 826209 w 1085976"/>
              <a:gd name="connsiteY4" fmla="*/ 179631 h 1005840"/>
              <a:gd name="connsiteX5" fmla="*/ 502920 w 1085976"/>
              <a:gd name="connsiteY5" fmla="*/ 45720 h 1005840"/>
              <a:gd name="connsiteX6" fmla="*/ 45720 w 1085976"/>
              <a:gd name="connsiteY6" fmla="*/ 502920 h 1005840"/>
              <a:gd name="connsiteX7" fmla="*/ 502920 w 1085976"/>
              <a:gd name="connsiteY7" fmla="*/ 960120 h 1005840"/>
              <a:gd name="connsiteX8" fmla="*/ 950831 w 1085976"/>
              <a:gd name="connsiteY8" fmla="*/ 595062 h 1005840"/>
              <a:gd name="connsiteX9" fmla="*/ 952652 w 1085976"/>
              <a:gd name="connsiteY9" fmla="*/ 576997 h 1005840"/>
              <a:gd name="connsiteX10" fmla="*/ 846490 w 1085976"/>
              <a:gd name="connsiteY10" fmla="*/ 576997 h 1005840"/>
              <a:gd name="connsiteX11" fmla="*/ 966233 w 1085976"/>
              <a:gd name="connsiteY11" fmla="*/ 349794 h 1005840"/>
              <a:gd name="connsiteX12" fmla="*/ 1085976 w 1085976"/>
              <a:gd name="connsiteY12" fmla="*/ 576997 h 1005840"/>
              <a:gd name="connsiteX13" fmla="*/ 998372 w 1085976"/>
              <a:gd name="connsiteY13" fmla="*/ 576997 h 1005840"/>
              <a:gd name="connsiteX14" fmla="*/ 995622 w 1085976"/>
              <a:gd name="connsiteY14" fmla="*/ 604276 h 1005840"/>
              <a:gd name="connsiteX15" fmla="*/ 502920 w 1085976"/>
              <a:gd name="connsiteY15" fmla="*/ 1005840 h 1005840"/>
              <a:gd name="connsiteX16" fmla="*/ 0 w 1085976"/>
              <a:gd name="connsiteY16" fmla="*/ 502920 h 1005840"/>
              <a:gd name="connsiteX17" fmla="*/ 502920 w 1085976"/>
              <a:gd name="connsiteY17" fmla="*/ 0 h 1005840"/>
              <a:gd name="connsiteX0" fmla="*/ 502920 w 1085976"/>
              <a:gd name="connsiteY0" fmla="*/ 0 h 1005840"/>
              <a:gd name="connsiteX1" fmla="*/ 858538 w 1085976"/>
              <a:gd name="connsiteY1" fmla="*/ 147302 h 1005840"/>
              <a:gd name="connsiteX2" fmla="*/ 898593 w 1085976"/>
              <a:gd name="connsiteY2" fmla="*/ 195848 h 1005840"/>
              <a:gd name="connsiteX3" fmla="*/ 867175 w 1085976"/>
              <a:gd name="connsiteY3" fmla="*/ 229281 h 1005840"/>
              <a:gd name="connsiteX4" fmla="*/ 826209 w 1085976"/>
              <a:gd name="connsiteY4" fmla="*/ 179631 h 1005840"/>
              <a:gd name="connsiteX5" fmla="*/ 502920 w 1085976"/>
              <a:gd name="connsiteY5" fmla="*/ 45720 h 1005840"/>
              <a:gd name="connsiteX6" fmla="*/ 45720 w 1085976"/>
              <a:gd name="connsiteY6" fmla="*/ 502920 h 1005840"/>
              <a:gd name="connsiteX7" fmla="*/ 502920 w 1085976"/>
              <a:gd name="connsiteY7" fmla="*/ 960120 h 1005840"/>
              <a:gd name="connsiteX8" fmla="*/ 950831 w 1085976"/>
              <a:gd name="connsiteY8" fmla="*/ 595062 h 1005840"/>
              <a:gd name="connsiteX9" fmla="*/ 952652 w 1085976"/>
              <a:gd name="connsiteY9" fmla="*/ 576997 h 1005840"/>
              <a:gd name="connsiteX10" fmla="*/ 846490 w 1085976"/>
              <a:gd name="connsiteY10" fmla="*/ 576997 h 1005840"/>
              <a:gd name="connsiteX11" fmla="*/ 966233 w 1085976"/>
              <a:gd name="connsiteY11" fmla="*/ 439206 h 1005840"/>
              <a:gd name="connsiteX12" fmla="*/ 1085976 w 1085976"/>
              <a:gd name="connsiteY12" fmla="*/ 576997 h 1005840"/>
              <a:gd name="connsiteX13" fmla="*/ 998372 w 1085976"/>
              <a:gd name="connsiteY13" fmla="*/ 576997 h 1005840"/>
              <a:gd name="connsiteX14" fmla="*/ 995622 w 1085976"/>
              <a:gd name="connsiteY14" fmla="*/ 604276 h 1005840"/>
              <a:gd name="connsiteX15" fmla="*/ 502920 w 1085976"/>
              <a:gd name="connsiteY15" fmla="*/ 1005840 h 1005840"/>
              <a:gd name="connsiteX16" fmla="*/ 0 w 1085976"/>
              <a:gd name="connsiteY16" fmla="*/ 502920 h 1005840"/>
              <a:gd name="connsiteX17" fmla="*/ 502920 w 1085976"/>
              <a:gd name="connsiteY17" fmla="*/ 0 h 1005840"/>
              <a:gd name="connsiteX0" fmla="*/ 502920 w 1059483"/>
              <a:gd name="connsiteY0" fmla="*/ 0 h 1005840"/>
              <a:gd name="connsiteX1" fmla="*/ 858538 w 1059483"/>
              <a:gd name="connsiteY1" fmla="*/ 147302 h 1005840"/>
              <a:gd name="connsiteX2" fmla="*/ 898593 w 1059483"/>
              <a:gd name="connsiteY2" fmla="*/ 195848 h 1005840"/>
              <a:gd name="connsiteX3" fmla="*/ 867175 w 1059483"/>
              <a:gd name="connsiteY3" fmla="*/ 229281 h 1005840"/>
              <a:gd name="connsiteX4" fmla="*/ 826209 w 1059483"/>
              <a:gd name="connsiteY4" fmla="*/ 179631 h 1005840"/>
              <a:gd name="connsiteX5" fmla="*/ 502920 w 1059483"/>
              <a:gd name="connsiteY5" fmla="*/ 45720 h 1005840"/>
              <a:gd name="connsiteX6" fmla="*/ 45720 w 1059483"/>
              <a:gd name="connsiteY6" fmla="*/ 502920 h 1005840"/>
              <a:gd name="connsiteX7" fmla="*/ 502920 w 1059483"/>
              <a:gd name="connsiteY7" fmla="*/ 960120 h 1005840"/>
              <a:gd name="connsiteX8" fmla="*/ 950831 w 1059483"/>
              <a:gd name="connsiteY8" fmla="*/ 595062 h 1005840"/>
              <a:gd name="connsiteX9" fmla="*/ 952652 w 1059483"/>
              <a:gd name="connsiteY9" fmla="*/ 576997 h 1005840"/>
              <a:gd name="connsiteX10" fmla="*/ 846490 w 1059483"/>
              <a:gd name="connsiteY10" fmla="*/ 576997 h 1005840"/>
              <a:gd name="connsiteX11" fmla="*/ 966233 w 1059483"/>
              <a:gd name="connsiteY11" fmla="*/ 439206 h 1005840"/>
              <a:gd name="connsiteX12" fmla="*/ 1059483 w 1059483"/>
              <a:gd name="connsiteY12" fmla="*/ 580308 h 1005840"/>
              <a:gd name="connsiteX13" fmla="*/ 998372 w 1059483"/>
              <a:gd name="connsiteY13" fmla="*/ 576997 h 1005840"/>
              <a:gd name="connsiteX14" fmla="*/ 995622 w 1059483"/>
              <a:gd name="connsiteY14" fmla="*/ 604276 h 1005840"/>
              <a:gd name="connsiteX15" fmla="*/ 502920 w 1059483"/>
              <a:gd name="connsiteY15" fmla="*/ 1005840 h 1005840"/>
              <a:gd name="connsiteX16" fmla="*/ 0 w 1059483"/>
              <a:gd name="connsiteY16" fmla="*/ 502920 h 1005840"/>
              <a:gd name="connsiteX17" fmla="*/ 502920 w 1059483"/>
              <a:gd name="connsiteY17" fmla="*/ 0 h 1005840"/>
              <a:gd name="connsiteX0" fmla="*/ 502920 w 1059483"/>
              <a:gd name="connsiteY0" fmla="*/ 0 h 1005840"/>
              <a:gd name="connsiteX1" fmla="*/ 858538 w 1059483"/>
              <a:gd name="connsiteY1" fmla="*/ 147302 h 1005840"/>
              <a:gd name="connsiteX2" fmla="*/ 898593 w 1059483"/>
              <a:gd name="connsiteY2" fmla="*/ 195848 h 1005840"/>
              <a:gd name="connsiteX3" fmla="*/ 867175 w 1059483"/>
              <a:gd name="connsiteY3" fmla="*/ 229281 h 1005840"/>
              <a:gd name="connsiteX4" fmla="*/ 826209 w 1059483"/>
              <a:gd name="connsiteY4" fmla="*/ 179631 h 1005840"/>
              <a:gd name="connsiteX5" fmla="*/ 502920 w 1059483"/>
              <a:gd name="connsiteY5" fmla="*/ 45720 h 1005840"/>
              <a:gd name="connsiteX6" fmla="*/ 45720 w 1059483"/>
              <a:gd name="connsiteY6" fmla="*/ 502920 h 1005840"/>
              <a:gd name="connsiteX7" fmla="*/ 502920 w 1059483"/>
              <a:gd name="connsiteY7" fmla="*/ 960120 h 1005840"/>
              <a:gd name="connsiteX8" fmla="*/ 950831 w 1059483"/>
              <a:gd name="connsiteY8" fmla="*/ 595062 h 1005840"/>
              <a:gd name="connsiteX9" fmla="*/ 952652 w 1059483"/>
              <a:gd name="connsiteY9" fmla="*/ 576997 h 1005840"/>
              <a:gd name="connsiteX10" fmla="*/ 879606 w 1059483"/>
              <a:gd name="connsiteY10" fmla="*/ 576997 h 1005840"/>
              <a:gd name="connsiteX11" fmla="*/ 966233 w 1059483"/>
              <a:gd name="connsiteY11" fmla="*/ 439206 h 1005840"/>
              <a:gd name="connsiteX12" fmla="*/ 1059483 w 1059483"/>
              <a:gd name="connsiteY12" fmla="*/ 580308 h 1005840"/>
              <a:gd name="connsiteX13" fmla="*/ 998372 w 1059483"/>
              <a:gd name="connsiteY13" fmla="*/ 576997 h 1005840"/>
              <a:gd name="connsiteX14" fmla="*/ 995622 w 1059483"/>
              <a:gd name="connsiteY14" fmla="*/ 604276 h 1005840"/>
              <a:gd name="connsiteX15" fmla="*/ 502920 w 1059483"/>
              <a:gd name="connsiteY15" fmla="*/ 1005840 h 1005840"/>
              <a:gd name="connsiteX16" fmla="*/ 0 w 1059483"/>
              <a:gd name="connsiteY16" fmla="*/ 502920 h 1005840"/>
              <a:gd name="connsiteX17" fmla="*/ 502920 w 1059483"/>
              <a:gd name="connsiteY1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9483" h="1005840">
                <a:moveTo>
                  <a:pt x="502920" y="0"/>
                </a:moveTo>
                <a:cubicBezTo>
                  <a:pt x="641798" y="0"/>
                  <a:pt x="767528" y="56291"/>
                  <a:pt x="858538" y="147302"/>
                </a:cubicBezTo>
                <a:lnTo>
                  <a:pt x="898593" y="195848"/>
                </a:lnTo>
                <a:lnTo>
                  <a:pt x="867175" y="229281"/>
                </a:lnTo>
                <a:lnTo>
                  <a:pt x="826209" y="179631"/>
                </a:lnTo>
                <a:cubicBezTo>
                  <a:pt x="743473" y="96894"/>
                  <a:pt x="629173" y="45720"/>
                  <a:pt x="502920" y="45720"/>
                </a:cubicBezTo>
                <a:cubicBezTo>
                  <a:pt x="250415" y="45720"/>
                  <a:pt x="45720" y="250415"/>
                  <a:pt x="45720" y="502920"/>
                </a:cubicBezTo>
                <a:cubicBezTo>
                  <a:pt x="45720" y="755425"/>
                  <a:pt x="250415" y="960120"/>
                  <a:pt x="502920" y="960120"/>
                </a:cubicBezTo>
                <a:cubicBezTo>
                  <a:pt x="723862" y="960120"/>
                  <a:pt x="908199" y="803401"/>
                  <a:pt x="950831" y="595062"/>
                </a:cubicBezTo>
                <a:lnTo>
                  <a:pt x="952652" y="576997"/>
                </a:lnTo>
                <a:lnTo>
                  <a:pt x="879606" y="576997"/>
                </a:lnTo>
                <a:lnTo>
                  <a:pt x="966233" y="439206"/>
                </a:lnTo>
                <a:lnTo>
                  <a:pt x="1059483" y="580308"/>
                </a:lnTo>
                <a:lnTo>
                  <a:pt x="998372" y="576997"/>
                </a:lnTo>
                <a:lnTo>
                  <a:pt x="995622" y="604276"/>
                </a:lnTo>
                <a:cubicBezTo>
                  <a:pt x="948727" y="833448"/>
                  <a:pt x="745956" y="1005840"/>
                  <a:pt x="502920" y="1005840"/>
                </a:cubicBezTo>
                <a:cubicBezTo>
                  <a:pt x="225165" y="1005840"/>
                  <a:pt x="0" y="780675"/>
                  <a:pt x="0" y="502920"/>
                </a:cubicBezTo>
                <a:cubicBezTo>
                  <a:pt x="0" y="225165"/>
                  <a:pt x="225165" y="0"/>
                  <a:pt x="502920" y="0"/>
                </a:cubicBezTo>
                <a:close/>
              </a:path>
            </a:pathLst>
          </a:custGeom>
          <a:solidFill>
            <a:schemeClr val="accent1">
              <a:lumMod val="60000"/>
              <a:lumOff val="40000"/>
            </a:schemeClr>
          </a:solidFill>
          <a:ln>
            <a:solidFill>
              <a:schemeClr val="accent1">
                <a:lumMod val="60000"/>
                <a:lumOff val="40000"/>
              </a:schemeClr>
            </a:solid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a:ea typeface="+mn-ea"/>
              <a:cs typeface="+mn-cs"/>
            </a:endParaRPr>
          </a:p>
        </p:txBody>
      </p:sp>
      <p:sp>
        <p:nvSpPr>
          <p:cNvPr id="9" name="Oval 8">
            <a:extLst>
              <a:ext uri="{FF2B5EF4-FFF2-40B4-BE49-F238E27FC236}">
                <a16:creationId xmlns:a16="http://schemas.microsoft.com/office/drawing/2014/main" id="{DF96301B-CA97-2A4A-AADE-414DB01E5A34}"/>
              </a:ext>
            </a:extLst>
          </p:cNvPr>
          <p:cNvSpPr/>
          <p:nvPr/>
        </p:nvSpPr>
        <p:spPr>
          <a:xfrm>
            <a:off x="8694209" y="2192510"/>
            <a:ext cx="1203834" cy="5704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a:ea typeface="+mn-ea"/>
                <a:cs typeface="+mn-cs"/>
              </a:rPr>
              <a:t>Simulation</a:t>
            </a:r>
          </a:p>
        </p:txBody>
      </p:sp>
      <p:sp>
        <p:nvSpPr>
          <p:cNvPr id="10" name="Oval 9">
            <a:extLst>
              <a:ext uri="{FF2B5EF4-FFF2-40B4-BE49-F238E27FC236}">
                <a16:creationId xmlns:a16="http://schemas.microsoft.com/office/drawing/2014/main" id="{DEE01635-7AF6-F243-A0DE-B7C31203D48C}"/>
              </a:ext>
            </a:extLst>
          </p:cNvPr>
          <p:cNvSpPr/>
          <p:nvPr/>
        </p:nvSpPr>
        <p:spPr>
          <a:xfrm>
            <a:off x="7599683" y="1692146"/>
            <a:ext cx="1257805" cy="5704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a:ea typeface="+mn-ea"/>
                <a:cs typeface="+mn-cs"/>
              </a:rPr>
              <a:t>Experiment</a:t>
            </a:r>
          </a:p>
        </p:txBody>
      </p:sp>
      <p:sp>
        <p:nvSpPr>
          <p:cNvPr id="11" name="Oval 10">
            <a:extLst>
              <a:ext uri="{FF2B5EF4-FFF2-40B4-BE49-F238E27FC236}">
                <a16:creationId xmlns:a16="http://schemas.microsoft.com/office/drawing/2014/main" id="{D2BE209D-5865-1041-BB63-25C0B0914418}"/>
              </a:ext>
            </a:extLst>
          </p:cNvPr>
          <p:cNvSpPr/>
          <p:nvPr/>
        </p:nvSpPr>
        <p:spPr>
          <a:xfrm>
            <a:off x="6291506" y="2128748"/>
            <a:ext cx="1308178" cy="5704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a:ea typeface="+mn-ea"/>
                <a:cs typeface="+mn-cs"/>
              </a:rPr>
              <a:t>Streaming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a:ea typeface="+mn-ea"/>
                <a:cs typeface="+mn-cs"/>
              </a:rPr>
              <a:t>Readout</a:t>
            </a:r>
          </a:p>
        </p:txBody>
      </p:sp>
      <p:sp>
        <p:nvSpPr>
          <p:cNvPr id="12" name="Oval 11">
            <a:extLst>
              <a:ext uri="{FF2B5EF4-FFF2-40B4-BE49-F238E27FC236}">
                <a16:creationId xmlns:a16="http://schemas.microsoft.com/office/drawing/2014/main" id="{03875EFB-2946-ED4D-93E3-0F54315F37CA}"/>
              </a:ext>
            </a:extLst>
          </p:cNvPr>
          <p:cNvSpPr/>
          <p:nvPr/>
        </p:nvSpPr>
        <p:spPr>
          <a:xfrm>
            <a:off x="5807623" y="2858414"/>
            <a:ext cx="1604352" cy="5704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a:ea typeface="+mn-ea"/>
                <a:cs typeface="+mn-cs"/>
              </a:rPr>
              <a:t>Reconstruction</a:t>
            </a:r>
          </a:p>
        </p:txBody>
      </p:sp>
      <p:sp>
        <p:nvSpPr>
          <p:cNvPr id="13" name="Oval 12">
            <a:extLst>
              <a:ext uri="{FF2B5EF4-FFF2-40B4-BE49-F238E27FC236}">
                <a16:creationId xmlns:a16="http://schemas.microsoft.com/office/drawing/2014/main" id="{FC4F9E88-4FAB-1445-A2FB-243355F377CC}"/>
              </a:ext>
            </a:extLst>
          </p:cNvPr>
          <p:cNvSpPr/>
          <p:nvPr/>
        </p:nvSpPr>
        <p:spPr>
          <a:xfrm>
            <a:off x="6118153" y="3836074"/>
            <a:ext cx="1012372" cy="5704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a:ea typeface="+mn-ea"/>
                <a:cs typeface="+mn-cs"/>
              </a:rPr>
              <a:t>Analysis</a:t>
            </a:r>
          </a:p>
        </p:txBody>
      </p:sp>
      <p:sp>
        <p:nvSpPr>
          <p:cNvPr id="14" name="Oval 13">
            <a:extLst>
              <a:ext uri="{FF2B5EF4-FFF2-40B4-BE49-F238E27FC236}">
                <a16:creationId xmlns:a16="http://schemas.microsoft.com/office/drawing/2014/main" id="{4470A1F1-CC48-3346-B196-785BDB599E8F}"/>
              </a:ext>
            </a:extLst>
          </p:cNvPr>
          <p:cNvSpPr/>
          <p:nvPr/>
        </p:nvSpPr>
        <p:spPr>
          <a:xfrm>
            <a:off x="6533621" y="4580544"/>
            <a:ext cx="1360967" cy="66073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a:ea typeface="+mn-ea"/>
                <a:cs typeface="+mn-cs"/>
              </a:rPr>
              <a:t>Spatial and momentum Distributions</a:t>
            </a:r>
          </a:p>
        </p:txBody>
      </p:sp>
      <p:sp>
        <p:nvSpPr>
          <p:cNvPr id="15" name="Oval 14">
            <a:extLst>
              <a:ext uri="{FF2B5EF4-FFF2-40B4-BE49-F238E27FC236}">
                <a16:creationId xmlns:a16="http://schemas.microsoft.com/office/drawing/2014/main" id="{FBA73EA3-0791-BF40-99F3-10A59DE6124B}"/>
              </a:ext>
            </a:extLst>
          </p:cNvPr>
          <p:cNvSpPr/>
          <p:nvPr/>
        </p:nvSpPr>
        <p:spPr>
          <a:xfrm>
            <a:off x="8391687" y="4620190"/>
            <a:ext cx="1330719" cy="84072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a:ea typeface="+mn-ea"/>
                <a:cs typeface="+mn-cs"/>
              </a:rPr>
              <a:t>Visualization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a:ea typeface="+mn-ea"/>
                <a:cs typeface="+mn-cs"/>
              </a:rPr>
              <a:t>and global analysis</a:t>
            </a:r>
          </a:p>
        </p:txBody>
      </p:sp>
      <p:sp>
        <p:nvSpPr>
          <p:cNvPr id="16" name="Oval 15">
            <a:extLst>
              <a:ext uri="{FF2B5EF4-FFF2-40B4-BE49-F238E27FC236}">
                <a16:creationId xmlns:a16="http://schemas.microsoft.com/office/drawing/2014/main" id="{A37A4CB3-C4B7-B643-B776-B14AF9F1D7AD}"/>
              </a:ext>
            </a:extLst>
          </p:cNvPr>
          <p:cNvSpPr>
            <a:spLocks noChangeAspect="1"/>
          </p:cNvSpPr>
          <p:nvPr/>
        </p:nvSpPr>
        <p:spPr>
          <a:xfrm>
            <a:off x="9200394" y="3155869"/>
            <a:ext cx="1203834" cy="70612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a:ea typeface="+mn-ea"/>
                <a:cs typeface="+mn-cs"/>
              </a:rPr>
              <a:t>Physics amplitudes</a:t>
            </a:r>
          </a:p>
        </p:txBody>
      </p:sp>
      <p:sp>
        <p:nvSpPr>
          <p:cNvPr id="17" name="Oval 16">
            <a:extLst>
              <a:ext uri="{FF2B5EF4-FFF2-40B4-BE49-F238E27FC236}">
                <a16:creationId xmlns:a16="http://schemas.microsoft.com/office/drawing/2014/main" id="{561CAC50-2915-924D-91A0-512A46FF9097}"/>
              </a:ext>
            </a:extLst>
          </p:cNvPr>
          <p:cNvSpPr>
            <a:spLocks noChangeAspect="1"/>
          </p:cNvSpPr>
          <p:nvPr/>
        </p:nvSpPr>
        <p:spPr>
          <a:xfrm>
            <a:off x="10326746" y="2441641"/>
            <a:ext cx="1028700" cy="6738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a:ea typeface="+mn-ea"/>
                <a:cs typeface="+mn-cs"/>
              </a:rPr>
              <a:t>LQCD gauge config.</a:t>
            </a:r>
          </a:p>
        </p:txBody>
      </p:sp>
      <p:sp>
        <p:nvSpPr>
          <p:cNvPr id="18" name="Oval 17">
            <a:extLst>
              <a:ext uri="{FF2B5EF4-FFF2-40B4-BE49-F238E27FC236}">
                <a16:creationId xmlns:a16="http://schemas.microsoft.com/office/drawing/2014/main" id="{ABEF3C15-478B-1349-92CE-132A7F8B3BBC}"/>
              </a:ext>
            </a:extLst>
          </p:cNvPr>
          <p:cNvSpPr>
            <a:spLocks noChangeAspect="1"/>
          </p:cNvSpPr>
          <p:nvPr/>
        </p:nvSpPr>
        <p:spPr>
          <a:xfrm>
            <a:off x="10453686" y="4276374"/>
            <a:ext cx="911659" cy="77977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a:ea typeface="+mn-ea"/>
                <a:cs typeface="+mn-cs"/>
              </a:rPr>
              <a:t>QCD theory</a:t>
            </a:r>
          </a:p>
        </p:txBody>
      </p:sp>
      <p:sp>
        <p:nvSpPr>
          <p:cNvPr id="19" name="Oval 18">
            <a:extLst>
              <a:ext uri="{FF2B5EF4-FFF2-40B4-BE49-F238E27FC236}">
                <a16:creationId xmlns:a16="http://schemas.microsoft.com/office/drawing/2014/main" id="{CB21E2B1-2097-674E-ABF1-15B99C215271}"/>
              </a:ext>
            </a:extLst>
          </p:cNvPr>
          <p:cNvSpPr/>
          <p:nvPr/>
        </p:nvSpPr>
        <p:spPr>
          <a:xfrm>
            <a:off x="4750308" y="2457387"/>
            <a:ext cx="1201736" cy="5704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a:ea typeface="+mn-ea"/>
                <a:cs typeface="+mn-cs"/>
              </a:rPr>
              <a:t>Calibration</a:t>
            </a:r>
          </a:p>
        </p:txBody>
      </p:sp>
      <p:sp>
        <p:nvSpPr>
          <p:cNvPr id="20" name="Oval 19">
            <a:extLst>
              <a:ext uri="{FF2B5EF4-FFF2-40B4-BE49-F238E27FC236}">
                <a16:creationId xmlns:a16="http://schemas.microsoft.com/office/drawing/2014/main" id="{0101C45D-07EE-5D48-A5A5-577565341BD2}"/>
              </a:ext>
            </a:extLst>
          </p:cNvPr>
          <p:cNvSpPr/>
          <p:nvPr/>
        </p:nvSpPr>
        <p:spPr>
          <a:xfrm>
            <a:off x="4874514" y="1410174"/>
            <a:ext cx="1231450" cy="5704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venir"/>
                <a:ea typeface="+mn-ea"/>
                <a:cs typeface="+mn-cs"/>
              </a:rPr>
              <a:t>Monitoring</a:t>
            </a:r>
          </a:p>
        </p:txBody>
      </p:sp>
      <p:pic>
        <p:nvPicPr>
          <p:cNvPr id="21" name="Google Shape;54;p13">
            <a:extLst>
              <a:ext uri="{FF2B5EF4-FFF2-40B4-BE49-F238E27FC236}">
                <a16:creationId xmlns:a16="http://schemas.microsoft.com/office/drawing/2014/main" id="{AEC237CA-7B24-F845-9BFC-264EBEA50903}"/>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166494" y="2597541"/>
            <a:ext cx="2057776" cy="2108852"/>
          </a:xfrm>
          <a:prstGeom prst="ellipse">
            <a:avLst/>
          </a:prstGeom>
          <a:noFill/>
          <a:ln>
            <a:noFill/>
          </a:ln>
        </p:spPr>
      </p:pic>
      <p:sp>
        <p:nvSpPr>
          <p:cNvPr id="26" name="Footer Placeholder 25">
            <a:extLst>
              <a:ext uri="{FF2B5EF4-FFF2-40B4-BE49-F238E27FC236}">
                <a16:creationId xmlns:a16="http://schemas.microsoft.com/office/drawing/2014/main" id="{CD2FB468-9B14-4363-B012-98A6CD2EFB7B}"/>
              </a:ext>
            </a:extLst>
          </p:cNvPr>
          <p:cNvSpPr>
            <a:spLocks noGrp="1"/>
          </p:cNvSpPr>
          <p:nvPr>
            <p:ph type="ftr" sz="quarter" idx="3"/>
          </p:nvPr>
        </p:nvSpPr>
        <p:spPr/>
        <p:txBody>
          <a:bodyPr/>
          <a:lstStyle/>
          <a:p>
            <a:r>
              <a:rPr lang="en-US"/>
              <a:t>JLab Users Organization, 15 June 2022</a:t>
            </a:r>
          </a:p>
        </p:txBody>
      </p:sp>
      <p:sp>
        <p:nvSpPr>
          <p:cNvPr id="27" name="Slide Number Placeholder 26">
            <a:extLst>
              <a:ext uri="{FF2B5EF4-FFF2-40B4-BE49-F238E27FC236}">
                <a16:creationId xmlns:a16="http://schemas.microsoft.com/office/drawing/2014/main" id="{6C1536CC-D587-458F-AA31-29742AD4BA6A}"/>
              </a:ext>
            </a:extLst>
          </p:cNvPr>
          <p:cNvSpPr>
            <a:spLocks noGrp="1"/>
          </p:cNvSpPr>
          <p:nvPr>
            <p:ph type="sldNum" sz="quarter" idx="4"/>
          </p:nvPr>
        </p:nvSpPr>
        <p:spPr>
          <a:xfrm>
            <a:off x="5821462" y="6311900"/>
            <a:ext cx="636815" cy="365125"/>
          </a:xfrm>
        </p:spPr>
        <p:txBody>
          <a:bodyPr/>
          <a:lstStyle/>
          <a:p>
            <a:fld id="{B2E69C32-F40A-4944-821E-46A56DF0648B}" type="slidenum">
              <a:rPr lang="en-US" smtClean="0"/>
              <a:pPr/>
              <a:t>5</a:t>
            </a:fld>
            <a:endParaRPr lang="en-US"/>
          </a:p>
        </p:txBody>
      </p:sp>
    </p:spTree>
    <p:extLst>
      <p:ext uri="{BB962C8B-B14F-4D97-AF65-F5344CB8AC3E}">
        <p14:creationId xmlns:p14="http://schemas.microsoft.com/office/powerpoint/2010/main" val="1749347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DF7B-DB6C-FF44-ADE7-40642C9572DC}"/>
              </a:ext>
            </a:extLst>
          </p:cNvPr>
          <p:cNvSpPr>
            <a:spLocks noGrp="1"/>
          </p:cNvSpPr>
          <p:nvPr>
            <p:ph type="title"/>
          </p:nvPr>
        </p:nvSpPr>
        <p:spPr/>
        <p:txBody>
          <a:bodyPr/>
          <a:lstStyle/>
          <a:p>
            <a:r>
              <a:rPr lang="en-US">
                <a:latin typeface="Avenir Book" panose="02000503020000020003" pitchFamily="2" charset="0"/>
              </a:rPr>
              <a:t>National Context</a:t>
            </a:r>
          </a:p>
        </p:txBody>
      </p:sp>
      <p:sp>
        <p:nvSpPr>
          <p:cNvPr id="3" name="Content Placeholder 2">
            <a:extLst>
              <a:ext uri="{FF2B5EF4-FFF2-40B4-BE49-F238E27FC236}">
                <a16:creationId xmlns:a16="http://schemas.microsoft.com/office/drawing/2014/main" id="{2257A91E-1C49-1A4B-A479-E4BAAB482637}"/>
              </a:ext>
            </a:extLst>
          </p:cNvPr>
          <p:cNvSpPr>
            <a:spLocks noGrp="1"/>
          </p:cNvSpPr>
          <p:nvPr>
            <p:ph idx="1"/>
          </p:nvPr>
        </p:nvSpPr>
        <p:spPr>
          <a:xfrm>
            <a:off x="411893" y="966055"/>
            <a:ext cx="5795868" cy="5381694"/>
          </a:xfrm>
        </p:spPr>
        <p:txBody>
          <a:bodyPr>
            <a:normAutofit fontScale="92500" lnSpcReduction="10000"/>
          </a:bodyPr>
          <a:lstStyle/>
          <a:p>
            <a:r>
              <a:rPr lang="en-US">
                <a:latin typeface="Avenir Book" panose="02000503020000020003" pitchFamily="2" charset="0"/>
              </a:rPr>
              <a:t>Most scientific communities have a similar discovery paradigm</a:t>
            </a:r>
          </a:p>
          <a:p>
            <a:pPr lvl="1"/>
            <a:r>
              <a:rPr lang="en-US">
                <a:latin typeface="Avenir Book" panose="02000503020000020003" pitchFamily="2" charset="0"/>
              </a:rPr>
              <a:t>Details differ; implementations differ</a:t>
            </a:r>
          </a:p>
          <a:p>
            <a:r>
              <a:rPr lang="en-US">
                <a:latin typeface="Avenir Book" panose="02000503020000020003" pitchFamily="2" charset="0"/>
              </a:rPr>
              <a:t>The large facilities have historically focused on computationally intensive workloads</a:t>
            </a:r>
          </a:p>
          <a:p>
            <a:pPr lvl="1"/>
            <a:r>
              <a:rPr lang="en-US">
                <a:latin typeface="Avenir Book" panose="02000503020000020003" pitchFamily="2" charset="0"/>
              </a:rPr>
              <a:t>Not well tuned for experimental workloads</a:t>
            </a:r>
          </a:p>
          <a:p>
            <a:r>
              <a:rPr lang="en-US">
                <a:latin typeface="Avenir Book" panose="02000503020000020003" pitchFamily="2" charset="0"/>
              </a:rPr>
              <a:t>DOE User Facilities generate a lot of experimental, observational, and computational data</a:t>
            </a:r>
          </a:p>
          <a:p>
            <a:pPr lvl="1"/>
            <a:r>
              <a:rPr lang="en-US">
                <a:latin typeface="Avenir Book" panose="02000503020000020003" pitchFamily="2" charset="0"/>
              </a:rPr>
              <a:t>Tends to be ‘managed’ in-house for the benefit of a scientific community</a:t>
            </a:r>
          </a:p>
          <a:p>
            <a:r>
              <a:rPr lang="en-US">
                <a:latin typeface="Avenir Book" panose="02000503020000020003" pitchFamily="2" charset="0"/>
              </a:rPr>
              <a:t>DOE User Facilities also have data gaps</a:t>
            </a:r>
          </a:p>
          <a:p>
            <a:pPr lvl="1"/>
            <a:r>
              <a:rPr lang="en-US">
                <a:latin typeface="Avenir Book" panose="02000503020000020003" pitchFamily="2" charset="0"/>
              </a:rPr>
              <a:t>Self-Driving Facilities require significant instrumentation and Operational Technology</a:t>
            </a:r>
          </a:p>
          <a:p>
            <a:r>
              <a:rPr lang="en-US">
                <a:latin typeface="Avenir Book" panose="02000503020000020003" pitchFamily="2" charset="0"/>
              </a:rPr>
              <a:t>Adoption of FAIR data principles is essential</a:t>
            </a:r>
          </a:p>
          <a:p>
            <a:pPr lvl="1"/>
            <a:r>
              <a:rPr lang="en-US">
                <a:latin typeface="Avenir Book" panose="02000503020000020003" pitchFamily="2" charset="0"/>
              </a:rPr>
              <a:t>Findable, Accessible, Interoperable, Reproducible</a:t>
            </a:r>
          </a:p>
        </p:txBody>
      </p:sp>
      <p:pic>
        <p:nvPicPr>
          <p:cNvPr id="15" name="Picture 14">
            <a:extLst>
              <a:ext uri="{FF2B5EF4-FFF2-40B4-BE49-F238E27FC236}">
                <a16:creationId xmlns:a16="http://schemas.microsoft.com/office/drawing/2014/main" id="{A467C6DE-E62B-AE4D-9B11-34F0CB137C3E}"/>
              </a:ext>
            </a:extLst>
          </p:cNvPr>
          <p:cNvPicPr>
            <a:picLocks noChangeAspect="1"/>
          </p:cNvPicPr>
          <p:nvPr/>
        </p:nvPicPr>
        <p:blipFill rotWithShape="1">
          <a:blip r:embed="rId2"/>
          <a:srcRect l="55102"/>
          <a:stretch/>
        </p:blipFill>
        <p:spPr>
          <a:xfrm>
            <a:off x="6268971" y="3387790"/>
            <a:ext cx="2740450" cy="3415981"/>
          </a:xfrm>
          <a:prstGeom prst="rect">
            <a:avLst/>
          </a:prstGeom>
        </p:spPr>
      </p:pic>
      <p:pic>
        <p:nvPicPr>
          <p:cNvPr id="16" name="Content Placeholder 7">
            <a:extLst>
              <a:ext uri="{FF2B5EF4-FFF2-40B4-BE49-F238E27FC236}">
                <a16:creationId xmlns:a16="http://schemas.microsoft.com/office/drawing/2014/main" id="{DEEF795D-C312-4443-8F7B-C2E3A2DFF3EB}"/>
              </a:ext>
            </a:extLst>
          </p:cNvPr>
          <p:cNvPicPr>
            <a:picLocks noChangeAspect="1"/>
          </p:cNvPicPr>
          <p:nvPr/>
        </p:nvPicPr>
        <p:blipFill>
          <a:blip r:embed="rId3"/>
          <a:stretch>
            <a:fillRect/>
          </a:stretch>
        </p:blipFill>
        <p:spPr>
          <a:xfrm>
            <a:off x="6885232" y="1195131"/>
            <a:ext cx="2075302" cy="2671127"/>
          </a:xfrm>
          <a:prstGeom prst="rect">
            <a:avLst/>
          </a:prstGeom>
        </p:spPr>
      </p:pic>
      <p:pic>
        <p:nvPicPr>
          <p:cNvPr id="17" name="Picture 16">
            <a:extLst>
              <a:ext uri="{FF2B5EF4-FFF2-40B4-BE49-F238E27FC236}">
                <a16:creationId xmlns:a16="http://schemas.microsoft.com/office/drawing/2014/main" id="{0F78140A-2A72-204F-B8E3-BEB46C88550C}"/>
              </a:ext>
            </a:extLst>
          </p:cNvPr>
          <p:cNvPicPr>
            <a:picLocks noChangeAspect="1"/>
          </p:cNvPicPr>
          <p:nvPr/>
        </p:nvPicPr>
        <p:blipFill>
          <a:blip r:embed="rId4"/>
          <a:stretch>
            <a:fillRect/>
          </a:stretch>
        </p:blipFill>
        <p:spPr>
          <a:xfrm>
            <a:off x="8799367" y="2255557"/>
            <a:ext cx="2082376" cy="2703587"/>
          </a:xfrm>
          <a:prstGeom prst="rect">
            <a:avLst/>
          </a:prstGeom>
        </p:spPr>
      </p:pic>
      <p:pic>
        <p:nvPicPr>
          <p:cNvPr id="18" name="Picture 17">
            <a:extLst>
              <a:ext uri="{FF2B5EF4-FFF2-40B4-BE49-F238E27FC236}">
                <a16:creationId xmlns:a16="http://schemas.microsoft.com/office/drawing/2014/main" id="{257FFF50-5267-6D4E-AB9F-C7CDD564B08A}"/>
              </a:ext>
            </a:extLst>
          </p:cNvPr>
          <p:cNvPicPr>
            <a:picLocks noChangeAspect="1"/>
          </p:cNvPicPr>
          <p:nvPr/>
        </p:nvPicPr>
        <p:blipFill>
          <a:blip r:embed="rId5"/>
          <a:stretch>
            <a:fillRect/>
          </a:stretch>
        </p:blipFill>
        <p:spPr>
          <a:xfrm>
            <a:off x="9943759" y="3581577"/>
            <a:ext cx="2053733" cy="2671127"/>
          </a:xfrm>
          <a:prstGeom prst="rect">
            <a:avLst/>
          </a:prstGeom>
        </p:spPr>
      </p:pic>
      <p:sp>
        <p:nvSpPr>
          <p:cNvPr id="19" name="TextBox 18">
            <a:extLst>
              <a:ext uri="{FF2B5EF4-FFF2-40B4-BE49-F238E27FC236}">
                <a16:creationId xmlns:a16="http://schemas.microsoft.com/office/drawing/2014/main" id="{DD549AB8-5435-894E-B1FC-ADAD536AD53B}"/>
              </a:ext>
            </a:extLst>
          </p:cNvPr>
          <p:cNvSpPr txBox="1"/>
          <p:nvPr/>
        </p:nvSpPr>
        <p:spPr>
          <a:xfrm>
            <a:off x="9100251" y="891966"/>
            <a:ext cx="3131127" cy="1477328"/>
          </a:xfrm>
          <a:prstGeom prst="rect">
            <a:avLst/>
          </a:prstGeom>
          <a:noFill/>
        </p:spPr>
        <p:txBody>
          <a:bodyPr wrap="square" rtlCol="0">
            <a:spAutoFit/>
          </a:bodyPr>
          <a:lstStyle/>
          <a:p>
            <a:r>
              <a:rPr lang="en-US" i="1">
                <a:latin typeface="Avenir Book" panose="02000503020000020003" pitchFamily="2" charset="0"/>
              </a:rPr>
              <a:t>Community studies have articulated the need for a data-centered high performance computing facility</a:t>
            </a:r>
          </a:p>
        </p:txBody>
      </p:sp>
      <p:sp>
        <p:nvSpPr>
          <p:cNvPr id="4" name="Footer Placeholder 3">
            <a:extLst>
              <a:ext uri="{FF2B5EF4-FFF2-40B4-BE49-F238E27FC236}">
                <a16:creationId xmlns:a16="http://schemas.microsoft.com/office/drawing/2014/main" id="{3C6DE5E3-988B-39B1-D74F-67FBC255802A}"/>
              </a:ext>
            </a:extLst>
          </p:cNvPr>
          <p:cNvSpPr>
            <a:spLocks noGrp="1"/>
          </p:cNvSpPr>
          <p:nvPr>
            <p:ph type="ftr" sz="quarter" idx="11"/>
          </p:nvPr>
        </p:nvSpPr>
        <p:spPr/>
        <p:txBody>
          <a:bodyPr/>
          <a:lstStyle/>
          <a:p>
            <a:r>
              <a:rPr lang="en-US"/>
              <a:t>JLab Users Organization, 15 June 2022</a:t>
            </a:r>
          </a:p>
        </p:txBody>
      </p:sp>
      <p:sp>
        <p:nvSpPr>
          <p:cNvPr id="5" name="Slide Number Placeholder 4">
            <a:extLst>
              <a:ext uri="{FF2B5EF4-FFF2-40B4-BE49-F238E27FC236}">
                <a16:creationId xmlns:a16="http://schemas.microsoft.com/office/drawing/2014/main" id="{4F31502C-294E-0D34-78F1-D9DADE059A21}"/>
              </a:ext>
            </a:extLst>
          </p:cNvPr>
          <p:cNvSpPr>
            <a:spLocks noGrp="1"/>
          </p:cNvSpPr>
          <p:nvPr>
            <p:ph type="sldNum" sz="quarter" idx="12"/>
          </p:nvPr>
        </p:nvSpPr>
        <p:spPr/>
        <p:txBody>
          <a:bodyPr/>
          <a:lstStyle/>
          <a:p>
            <a:fld id="{07E1C93C-5050-FC42-8F10-D22D4F119D13}" type="slidenum">
              <a:rPr lang="en-US" smtClean="0"/>
              <a:pPr/>
              <a:t>6</a:t>
            </a:fld>
            <a:endParaRPr lang="en-US"/>
          </a:p>
        </p:txBody>
      </p:sp>
    </p:spTree>
    <p:extLst>
      <p:ext uri="{BB962C8B-B14F-4D97-AF65-F5344CB8AC3E}">
        <p14:creationId xmlns:p14="http://schemas.microsoft.com/office/powerpoint/2010/main" val="3134157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a:spLocks noGrp="1"/>
          </p:cNvSpPr>
          <p:nvPr>
            <p:ph type="title"/>
          </p:nvPr>
        </p:nvSpPr>
        <p:spPr>
          <a:xfrm>
            <a:off x="144445" y="1043688"/>
            <a:ext cx="10515600" cy="78946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Our </a:t>
            </a:r>
            <a:r>
              <a:rPr lang="en-US" b="1"/>
              <a:t>vision:</a:t>
            </a:r>
            <a:r>
              <a:rPr lang="en-US"/>
              <a:t> A DOE </a:t>
            </a:r>
            <a:r>
              <a:rPr lang="en-US">
                <a:solidFill>
                  <a:srgbClr val="0070C0"/>
                </a:solidFill>
              </a:rPr>
              <a:t>integrated research ecosystem</a:t>
            </a:r>
            <a:r>
              <a:rPr lang="en-US"/>
              <a:t> that transforms science via seamless interoperability</a:t>
            </a:r>
            <a:endParaRPr/>
          </a:p>
        </p:txBody>
      </p:sp>
      <p:sp>
        <p:nvSpPr>
          <p:cNvPr id="145" name="Google Shape;14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7</a:t>
            </a:fld>
            <a:endParaRPr sz="1200" b="0" i="0" u="none" strike="noStrike" cap="none">
              <a:solidFill>
                <a:srgbClr val="888888"/>
              </a:solidFill>
              <a:latin typeface="Arial"/>
              <a:ea typeface="Arial"/>
              <a:cs typeface="Arial"/>
              <a:sym typeface="Arial"/>
            </a:endParaRPr>
          </a:p>
        </p:txBody>
      </p:sp>
      <p:grpSp>
        <p:nvGrpSpPr>
          <p:cNvPr id="146" name="Google Shape;146;p4"/>
          <p:cNvGrpSpPr/>
          <p:nvPr/>
        </p:nvGrpSpPr>
        <p:grpSpPr>
          <a:xfrm>
            <a:off x="305620" y="2402334"/>
            <a:ext cx="11580759" cy="3952462"/>
            <a:chOff x="300063" y="1298085"/>
            <a:chExt cx="11580759" cy="3952462"/>
          </a:xfrm>
        </p:grpSpPr>
        <p:sp>
          <p:nvSpPr>
            <p:cNvPr id="147" name="Google Shape;147;p4"/>
            <p:cNvSpPr/>
            <p:nvPr/>
          </p:nvSpPr>
          <p:spPr>
            <a:xfrm>
              <a:off x="8150098" y="2821171"/>
              <a:ext cx="2673182" cy="457200"/>
            </a:xfrm>
            <a:prstGeom prst="leftRightArrow">
              <a:avLst>
                <a:gd name="adj1" fmla="val 41696"/>
                <a:gd name="adj2" fmla="val 90358"/>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8" name="Google Shape;148;p4"/>
            <p:cNvSpPr/>
            <p:nvPr/>
          </p:nvSpPr>
          <p:spPr>
            <a:xfrm>
              <a:off x="2199750" y="3031566"/>
              <a:ext cx="2673182" cy="457200"/>
            </a:xfrm>
            <a:prstGeom prst="leftRightArrow">
              <a:avLst>
                <a:gd name="adj1" fmla="val 41696"/>
                <a:gd name="adj2" fmla="val 90358"/>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9" name="Google Shape;149;p4"/>
            <p:cNvSpPr/>
            <p:nvPr/>
          </p:nvSpPr>
          <p:spPr>
            <a:xfrm rot="-783279" flipH="1">
              <a:off x="3073573" y="3771504"/>
              <a:ext cx="1869905" cy="457200"/>
            </a:xfrm>
            <a:prstGeom prst="leftRightArrow">
              <a:avLst>
                <a:gd name="adj1" fmla="val 41696"/>
                <a:gd name="adj2" fmla="val 90358"/>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0" name="Google Shape;150;p4"/>
            <p:cNvSpPr/>
            <p:nvPr/>
          </p:nvSpPr>
          <p:spPr>
            <a:xfrm rot="783279">
              <a:off x="3052632" y="2289059"/>
              <a:ext cx="1776522" cy="457200"/>
            </a:xfrm>
            <a:prstGeom prst="leftRightArrow">
              <a:avLst>
                <a:gd name="adj1" fmla="val 41696"/>
                <a:gd name="adj2" fmla="val 90358"/>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1" name="Google Shape;151;p4"/>
            <p:cNvSpPr/>
            <p:nvPr/>
          </p:nvSpPr>
          <p:spPr>
            <a:xfrm>
              <a:off x="4028694" y="1336837"/>
              <a:ext cx="4746928" cy="3733693"/>
            </a:xfrm>
            <a:prstGeom prst="cloud">
              <a:avLst/>
            </a:prstGeom>
            <a:solidFill>
              <a:schemeClr val="lt1"/>
            </a:solidFill>
            <a:ln w="12700"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52" name="Google Shape;152;p4"/>
            <p:cNvGrpSpPr/>
            <p:nvPr/>
          </p:nvGrpSpPr>
          <p:grpSpPr>
            <a:xfrm>
              <a:off x="9636590" y="2218524"/>
              <a:ext cx="2244232" cy="1662494"/>
              <a:chOff x="4203466" y="1034120"/>
              <a:chExt cx="2244232" cy="1662494"/>
            </a:xfrm>
          </p:grpSpPr>
          <p:grpSp>
            <p:nvGrpSpPr>
              <p:cNvPr id="153" name="Google Shape;153;p4"/>
              <p:cNvGrpSpPr/>
              <p:nvPr/>
            </p:nvGrpSpPr>
            <p:grpSpPr>
              <a:xfrm>
                <a:off x="4203466" y="1302547"/>
                <a:ext cx="2244232" cy="1394067"/>
                <a:chOff x="228600" y="1198245"/>
                <a:chExt cx="8743318" cy="5431155"/>
              </a:xfrm>
            </p:grpSpPr>
            <p:pic>
              <p:nvPicPr>
                <p:cNvPr id="154" name="Google Shape;154;p4"/>
                <p:cNvPicPr preferRelativeResize="0"/>
                <p:nvPr/>
              </p:nvPicPr>
              <p:blipFill rotWithShape="1">
                <a:blip r:embed="rId3">
                  <a:alphaModFix/>
                </a:blip>
                <a:srcRect/>
                <a:stretch/>
              </p:blipFill>
              <p:spPr>
                <a:xfrm>
                  <a:off x="228600" y="1198245"/>
                  <a:ext cx="8743318" cy="5431155"/>
                </a:xfrm>
                <a:prstGeom prst="rect">
                  <a:avLst/>
                </a:prstGeom>
                <a:noFill/>
                <a:ln>
                  <a:noFill/>
                </a:ln>
              </p:spPr>
            </p:pic>
            <p:sp>
              <p:nvSpPr>
                <p:cNvPr id="155" name="Google Shape;155;p4"/>
                <p:cNvSpPr/>
                <p:nvPr/>
              </p:nvSpPr>
              <p:spPr>
                <a:xfrm>
                  <a:off x="7640053" y="4397542"/>
                  <a:ext cx="1331865" cy="14197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56" name="Google Shape;156;p4"/>
              <p:cNvGrpSpPr/>
              <p:nvPr/>
            </p:nvGrpSpPr>
            <p:grpSpPr>
              <a:xfrm>
                <a:off x="4654798" y="1463830"/>
                <a:ext cx="645932" cy="659911"/>
                <a:chOff x="9101611" y="1268953"/>
                <a:chExt cx="645932" cy="659911"/>
              </a:xfrm>
            </p:grpSpPr>
            <p:grpSp>
              <p:nvGrpSpPr>
                <p:cNvPr id="157" name="Google Shape;157;p4"/>
                <p:cNvGrpSpPr/>
                <p:nvPr/>
              </p:nvGrpSpPr>
              <p:grpSpPr>
                <a:xfrm>
                  <a:off x="9101611" y="1268953"/>
                  <a:ext cx="272504" cy="558067"/>
                  <a:chOff x="9816175" y="1314072"/>
                  <a:chExt cx="314893" cy="644876"/>
                </a:xfrm>
              </p:grpSpPr>
              <p:sp>
                <p:nvSpPr>
                  <p:cNvPr id="158" name="Google Shape;158;p4"/>
                  <p:cNvSpPr/>
                  <p:nvPr/>
                </p:nvSpPr>
                <p:spPr>
                  <a:xfrm rot="-5400000">
                    <a:off x="9791952" y="1627449"/>
                    <a:ext cx="363338" cy="299660"/>
                  </a:xfrm>
                  <a:prstGeom prst="flowChartDelay">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9" name="Google Shape;159;p4"/>
                  <p:cNvSpPr/>
                  <p:nvPr/>
                </p:nvSpPr>
                <p:spPr>
                  <a:xfrm>
                    <a:off x="9816175" y="1314072"/>
                    <a:ext cx="314893" cy="314893"/>
                  </a:xfrm>
                  <a:prstGeom prst="ellipse">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60" name="Google Shape;160;p4"/>
                <p:cNvGrpSpPr/>
                <p:nvPr/>
              </p:nvGrpSpPr>
              <p:grpSpPr>
                <a:xfrm>
                  <a:off x="9475039" y="1271676"/>
                  <a:ext cx="272504" cy="558067"/>
                  <a:chOff x="9816175" y="1314072"/>
                  <a:chExt cx="314893" cy="644876"/>
                </a:xfrm>
              </p:grpSpPr>
              <p:sp>
                <p:nvSpPr>
                  <p:cNvPr id="161" name="Google Shape;161;p4"/>
                  <p:cNvSpPr/>
                  <p:nvPr/>
                </p:nvSpPr>
                <p:spPr>
                  <a:xfrm rot="-5400000">
                    <a:off x="9791952" y="1627449"/>
                    <a:ext cx="363338" cy="299660"/>
                  </a:xfrm>
                  <a:prstGeom prst="flowChartDelay">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2" name="Google Shape;162;p4"/>
                  <p:cNvSpPr/>
                  <p:nvPr/>
                </p:nvSpPr>
                <p:spPr>
                  <a:xfrm>
                    <a:off x="9816175" y="1314072"/>
                    <a:ext cx="314893" cy="314893"/>
                  </a:xfrm>
                  <a:prstGeom prst="ellipse">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63" name="Google Shape;163;p4"/>
                <p:cNvGrpSpPr/>
                <p:nvPr/>
              </p:nvGrpSpPr>
              <p:grpSpPr>
                <a:xfrm>
                  <a:off x="9281738" y="1370797"/>
                  <a:ext cx="272504" cy="558067"/>
                  <a:chOff x="9816175" y="1314072"/>
                  <a:chExt cx="314893" cy="644876"/>
                </a:xfrm>
              </p:grpSpPr>
              <p:sp>
                <p:nvSpPr>
                  <p:cNvPr id="164" name="Google Shape;164;p4"/>
                  <p:cNvSpPr/>
                  <p:nvPr/>
                </p:nvSpPr>
                <p:spPr>
                  <a:xfrm rot="-5400000">
                    <a:off x="9791952" y="1627449"/>
                    <a:ext cx="363338" cy="299660"/>
                  </a:xfrm>
                  <a:prstGeom prst="flowChartDelay">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5" name="Google Shape;165;p4"/>
                  <p:cNvSpPr/>
                  <p:nvPr/>
                </p:nvSpPr>
                <p:spPr>
                  <a:xfrm>
                    <a:off x="9816175" y="1314072"/>
                    <a:ext cx="314893" cy="314893"/>
                  </a:xfrm>
                  <a:prstGeom prst="ellipse">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grpSp>
          <p:sp>
            <p:nvSpPr>
              <p:cNvPr id="166" name="Google Shape;166;p4"/>
              <p:cNvSpPr txBox="1"/>
              <p:nvPr/>
            </p:nvSpPr>
            <p:spPr>
              <a:xfrm>
                <a:off x="4851340" y="1034120"/>
                <a:ext cx="1032654" cy="261610"/>
              </a:xfrm>
              <a:prstGeom prst="rect">
                <a:avLst/>
              </a:prstGeom>
              <a:solidFill>
                <a:srgbClr val="146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a:solidFill>
                      <a:srgbClr val="FFFFFF"/>
                    </a:solidFill>
                    <a:latin typeface="Arial"/>
                    <a:ea typeface="Arial"/>
                    <a:cs typeface="Arial"/>
                    <a:sym typeface="Arial"/>
                  </a:rPr>
                  <a:t>Researchers</a:t>
                </a:r>
                <a:endParaRPr/>
              </a:p>
            </p:txBody>
          </p:sp>
          <p:grpSp>
            <p:nvGrpSpPr>
              <p:cNvPr id="167" name="Google Shape;167;p4"/>
              <p:cNvGrpSpPr/>
              <p:nvPr/>
            </p:nvGrpSpPr>
            <p:grpSpPr>
              <a:xfrm>
                <a:off x="5351356" y="1702579"/>
                <a:ext cx="645932" cy="659911"/>
                <a:chOff x="9101611" y="1268953"/>
                <a:chExt cx="645932" cy="659911"/>
              </a:xfrm>
            </p:grpSpPr>
            <p:grpSp>
              <p:nvGrpSpPr>
                <p:cNvPr id="168" name="Google Shape;168;p4"/>
                <p:cNvGrpSpPr/>
                <p:nvPr/>
              </p:nvGrpSpPr>
              <p:grpSpPr>
                <a:xfrm>
                  <a:off x="9101611" y="1268953"/>
                  <a:ext cx="272504" cy="558067"/>
                  <a:chOff x="9816175" y="1314072"/>
                  <a:chExt cx="314893" cy="644876"/>
                </a:xfrm>
              </p:grpSpPr>
              <p:sp>
                <p:nvSpPr>
                  <p:cNvPr id="169" name="Google Shape;169;p4"/>
                  <p:cNvSpPr/>
                  <p:nvPr/>
                </p:nvSpPr>
                <p:spPr>
                  <a:xfrm rot="-5400000">
                    <a:off x="9791952" y="1627449"/>
                    <a:ext cx="363338" cy="299660"/>
                  </a:xfrm>
                  <a:prstGeom prst="flowChartDelay">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0" name="Google Shape;170;p4"/>
                  <p:cNvSpPr/>
                  <p:nvPr/>
                </p:nvSpPr>
                <p:spPr>
                  <a:xfrm>
                    <a:off x="9816175" y="1314072"/>
                    <a:ext cx="314893" cy="314893"/>
                  </a:xfrm>
                  <a:prstGeom prst="ellipse">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71" name="Google Shape;171;p4"/>
                <p:cNvGrpSpPr/>
                <p:nvPr/>
              </p:nvGrpSpPr>
              <p:grpSpPr>
                <a:xfrm>
                  <a:off x="9475039" y="1271676"/>
                  <a:ext cx="272504" cy="558067"/>
                  <a:chOff x="9816175" y="1314072"/>
                  <a:chExt cx="314893" cy="644876"/>
                </a:xfrm>
              </p:grpSpPr>
              <p:sp>
                <p:nvSpPr>
                  <p:cNvPr id="172" name="Google Shape;172;p4"/>
                  <p:cNvSpPr/>
                  <p:nvPr/>
                </p:nvSpPr>
                <p:spPr>
                  <a:xfrm rot="-5400000">
                    <a:off x="9791952" y="1627449"/>
                    <a:ext cx="363338" cy="299660"/>
                  </a:xfrm>
                  <a:prstGeom prst="flowChartDelay">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3" name="Google Shape;173;p4"/>
                  <p:cNvSpPr/>
                  <p:nvPr/>
                </p:nvSpPr>
                <p:spPr>
                  <a:xfrm>
                    <a:off x="9816175" y="1314072"/>
                    <a:ext cx="314893" cy="314893"/>
                  </a:xfrm>
                  <a:prstGeom prst="ellipse">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74" name="Google Shape;174;p4"/>
                <p:cNvGrpSpPr/>
                <p:nvPr/>
              </p:nvGrpSpPr>
              <p:grpSpPr>
                <a:xfrm>
                  <a:off x="9281738" y="1370797"/>
                  <a:ext cx="272504" cy="558067"/>
                  <a:chOff x="9816175" y="1314072"/>
                  <a:chExt cx="314893" cy="644876"/>
                </a:xfrm>
              </p:grpSpPr>
              <p:sp>
                <p:nvSpPr>
                  <p:cNvPr id="175" name="Google Shape;175;p4"/>
                  <p:cNvSpPr/>
                  <p:nvPr/>
                </p:nvSpPr>
                <p:spPr>
                  <a:xfrm rot="-5400000">
                    <a:off x="9791952" y="1627449"/>
                    <a:ext cx="363338" cy="299660"/>
                  </a:xfrm>
                  <a:prstGeom prst="flowChartDelay">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6" name="Google Shape;176;p4"/>
                  <p:cNvSpPr/>
                  <p:nvPr/>
                </p:nvSpPr>
                <p:spPr>
                  <a:xfrm>
                    <a:off x="9816175" y="1314072"/>
                    <a:ext cx="314893" cy="314893"/>
                  </a:xfrm>
                  <a:prstGeom prst="ellipse">
                    <a:avLst/>
                  </a:prstGeom>
                  <a:solidFill>
                    <a:srgbClr val="BFBFBF"/>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grpSp>
        </p:grpSp>
        <p:pic>
          <p:nvPicPr>
            <p:cNvPr id="177" name="Google Shape;177;p4"/>
            <p:cNvPicPr preferRelativeResize="0"/>
            <p:nvPr/>
          </p:nvPicPr>
          <p:blipFill rotWithShape="1">
            <a:blip r:embed="rId4">
              <a:alphaModFix/>
            </a:blip>
            <a:srcRect/>
            <a:stretch/>
          </p:blipFill>
          <p:spPr>
            <a:xfrm>
              <a:off x="5127540" y="2397577"/>
              <a:ext cx="1515533" cy="1243985"/>
            </a:xfrm>
            <a:prstGeom prst="rect">
              <a:avLst/>
            </a:prstGeom>
            <a:noFill/>
            <a:ln>
              <a:noFill/>
            </a:ln>
          </p:spPr>
        </p:pic>
        <p:pic>
          <p:nvPicPr>
            <p:cNvPr id="178" name="Google Shape;178;p4" descr="https://www.olcf.ornl.gov/wp-content/uploads/2019/05/Frontier-System-large1.png"/>
            <p:cNvPicPr preferRelativeResize="0"/>
            <p:nvPr/>
          </p:nvPicPr>
          <p:blipFill rotWithShape="1">
            <a:blip r:embed="rId5">
              <a:alphaModFix/>
            </a:blip>
            <a:srcRect/>
            <a:stretch/>
          </p:blipFill>
          <p:spPr>
            <a:xfrm>
              <a:off x="7557903" y="2310671"/>
              <a:ext cx="1515676" cy="659161"/>
            </a:xfrm>
            <a:prstGeom prst="rect">
              <a:avLst/>
            </a:prstGeom>
            <a:noFill/>
            <a:ln>
              <a:noFill/>
            </a:ln>
          </p:spPr>
        </p:pic>
        <p:pic>
          <p:nvPicPr>
            <p:cNvPr id="179" name="Google Shape;179;p4" descr="Aurora exascale supercomputer"/>
            <p:cNvPicPr preferRelativeResize="0"/>
            <p:nvPr/>
          </p:nvPicPr>
          <p:blipFill rotWithShape="1">
            <a:blip r:embed="rId6">
              <a:alphaModFix/>
            </a:blip>
            <a:srcRect/>
            <a:stretch/>
          </p:blipFill>
          <p:spPr>
            <a:xfrm>
              <a:off x="3854398" y="1587384"/>
              <a:ext cx="1441904" cy="810502"/>
            </a:xfrm>
            <a:prstGeom prst="rect">
              <a:avLst/>
            </a:prstGeom>
            <a:noFill/>
            <a:ln>
              <a:noFill/>
            </a:ln>
          </p:spPr>
        </p:pic>
        <p:pic>
          <p:nvPicPr>
            <p:cNvPr id="180" name="Google Shape;180;p4"/>
            <p:cNvPicPr preferRelativeResize="0"/>
            <p:nvPr/>
          </p:nvPicPr>
          <p:blipFill rotWithShape="1">
            <a:blip r:embed="rId7">
              <a:alphaModFix/>
            </a:blip>
            <a:srcRect/>
            <a:stretch/>
          </p:blipFill>
          <p:spPr>
            <a:xfrm>
              <a:off x="4211649" y="4405430"/>
              <a:ext cx="1518785" cy="601782"/>
            </a:xfrm>
            <a:prstGeom prst="rect">
              <a:avLst/>
            </a:prstGeom>
            <a:noFill/>
            <a:ln>
              <a:noFill/>
            </a:ln>
          </p:spPr>
        </p:pic>
        <p:sp>
          <p:nvSpPr>
            <p:cNvPr id="181" name="Google Shape;181;p4"/>
            <p:cNvSpPr/>
            <p:nvPr/>
          </p:nvSpPr>
          <p:spPr>
            <a:xfrm>
              <a:off x="4974147" y="1822068"/>
              <a:ext cx="2709127" cy="2709127"/>
            </a:xfrm>
            <a:prstGeom prst="ellipse">
              <a:avLst/>
            </a:prstGeom>
            <a:noFill/>
            <a:ln w="9525"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2" name="Google Shape;182;p4"/>
            <p:cNvSpPr/>
            <p:nvPr/>
          </p:nvSpPr>
          <p:spPr>
            <a:xfrm>
              <a:off x="7674443" y="3087657"/>
              <a:ext cx="1078129" cy="731677"/>
            </a:xfrm>
            <a:prstGeom prst="cloud">
              <a:avLst/>
            </a:prstGeom>
            <a:solidFill>
              <a:schemeClr val="lt1"/>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3" name="Google Shape;183;p4"/>
            <p:cNvSpPr txBox="1"/>
            <p:nvPr/>
          </p:nvSpPr>
          <p:spPr>
            <a:xfrm flipH="1">
              <a:off x="7742741" y="3217674"/>
              <a:ext cx="911449"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Sensors</a:t>
              </a:r>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at the edge</a:t>
              </a:r>
              <a:endParaRPr/>
            </a:p>
          </p:txBody>
        </p:sp>
        <p:sp>
          <p:nvSpPr>
            <p:cNvPr id="184" name="Google Shape;184;p4"/>
            <p:cNvSpPr/>
            <p:nvPr/>
          </p:nvSpPr>
          <p:spPr>
            <a:xfrm>
              <a:off x="6602217" y="4440042"/>
              <a:ext cx="1078129" cy="810505"/>
            </a:xfrm>
            <a:prstGeom prst="cloud">
              <a:avLst/>
            </a:prstGeom>
            <a:solidFill>
              <a:schemeClr val="lt1"/>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5" name="Google Shape;185;p4"/>
            <p:cNvSpPr txBox="1"/>
            <p:nvPr/>
          </p:nvSpPr>
          <p:spPr>
            <a:xfrm flipH="1">
              <a:off x="6670515" y="4543614"/>
              <a:ext cx="911449" cy="5770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Laboratory</a:t>
              </a:r>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Compute Assets</a:t>
              </a:r>
              <a:endParaRPr/>
            </a:p>
          </p:txBody>
        </p:sp>
        <p:sp>
          <p:nvSpPr>
            <p:cNvPr id="186" name="Google Shape;186;p4"/>
            <p:cNvSpPr/>
            <p:nvPr/>
          </p:nvSpPr>
          <p:spPr>
            <a:xfrm>
              <a:off x="3940653" y="3274753"/>
              <a:ext cx="1078129" cy="731677"/>
            </a:xfrm>
            <a:prstGeom prst="cloud">
              <a:avLst/>
            </a:prstGeom>
            <a:solidFill>
              <a:schemeClr val="lt1"/>
            </a:solidFill>
            <a:ln w="12700" cap="flat" cmpd="sng">
              <a:solidFill>
                <a:srgbClr val="146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7" name="Google Shape;187;p4"/>
            <p:cNvSpPr txBox="1"/>
            <p:nvPr/>
          </p:nvSpPr>
          <p:spPr>
            <a:xfrm flipH="1">
              <a:off x="4008951" y="3404770"/>
              <a:ext cx="911449"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wireless</a:t>
              </a:r>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testbeds</a:t>
              </a:r>
              <a:endParaRPr/>
            </a:p>
          </p:txBody>
        </p:sp>
        <p:pic>
          <p:nvPicPr>
            <p:cNvPr id="188" name="Google Shape;188;p4"/>
            <p:cNvPicPr preferRelativeResize="0"/>
            <p:nvPr/>
          </p:nvPicPr>
          <p:blipFill rotWithShape="1">
            <a:blip r:embed="rId8">
              <a:alphaModFix/>
            </a:blip>
            <a:srcRect/>
            <a:stretch/>
          </p:blipFill>
          <p:spPr>
            <a:xfrm>
              <a:off x="300063" y="2122494"/>
              <a:ext cx="3398885" cy="2303305"/>
            </a:xfrm>
            <a:prstGeom prst="rect">
              <a:avLst/>
            </a:prstGeom>
            <a:noFill/>
            <a:ln>
              <a:noFill/>
            </a:ln>
            <a:effectLst>
              <a:outerShdw blurRad="292100" dist="139700" dir="2700000" algn="tl" rotWithShape="0">
                <a:srgbClr val="333333">
                  <a:alpha val="64705"/>
                </a:srgbClr>
              </a:outerShdw>
            </a:effectLst>
          </p:spPr>
        </p:pic>
        <p:sp>
          <p:nvSpPr>
            <p:cNvPr id="189" name="Google Shape;189;p4"/>
            <p:cNvSpPr txBox="1"/>
            <p:nvPr/>
          </p:nvSpPr>
          <p:spPr>
            <a:xfrm>
              <a:off x="1014153" y="2114309"/>
              <a:ext cx="2522187" cy="430887"/>
            </a:xfrm>
            <a:prstGeom prst="rect">
              <a:avLst/>
            </a:prstGeom>
            <a:solidFill>
              <a:srgbClr val="146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a:solidFill>
                    <a:srgbClr val="FFFFFF"/>
                  </a:solidFill>
                  <a:latin typeface="Arial"/>
                  <a:ea typeface="Arial"/>
                  <a:cs typeface="Arial"/>
                  <a:sym typeface="Arial"/>
                </a:rPr>
                <a:t>Experimental and Observational</a:t>
              </a:r>
              <a:endParaRPr/>
            </a:p>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a:solidFill>
                    <a:srgbClr val="FFFFFF"/>
                  </a:solidFill>
                  <a:latin typeface="Arial"/>
                  <a:ea typeface="Arial"/>
                  <a:cs typeface="Arial"/>
                  <a:sym typeface="Arial"/>
                </a:rPr>
                <a:t>User Facilities</a:t>
              </a:r>
              <a:endParaRPr/>
            </a:p>
          </p:txBody>
        </p:sp>
        <p:sp>
          <p:nvSpPr>
            <p:cNvPr id="190" name="Google Shape;190;p4"/>
            <p:cNvSpPr txBox="1"/>
            <p:nvPr/>
          </p:nvSpPr>
          <p:spPr>
            <a:xfrm>
              <a:off x="5417299" y="1298085"/>
              <a:ext cx="2901755" cy="430887"/>
            </a:xfrm>
            <a:prstGeom prst="rect">
              <a:avLst/>
            </a:prstGeom>
            <a:solidFill>
              <a:srgbClr val="146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a:solidFill>
                    <a:srgbClr val="FFFFFF"/>
                  </a:solidFill>
                  <a:latin typeface="Arial"/>
                  <a:ea typeface="Arial"/>
                  <a:cs typeface="Arial"/>
                  <a:sym typeface="Arial"/>
                </a:rPr>
                <a:t>Computational and Data Infrastructure,</a:t>
              </a:r>
              <a:endParaRPr/>
            </a:p>
            <a:p>
              <a:pPr marL="0" marR="0" lvl="0" indent="0" algn="ctr" rtl="0">
                <a:lnSpc>
                  <a:spcPct val="100000"/>
                </a:lnSpc>
                <a:spcBef>
                  <a:spcPts val="0"/>
                </a:spcBef>
                <a:spcAft>
                  <a:spcPts val="0"/>
                </a:spcAft>
                <a:buClr>
                  <a:srgbClr val="FFFFFF"/>
                </a:buClr>
                <a:buSzPts val="1100"/>
                <a:buFont typeface="Arial"/>
                <a:buNone/>
              </a:pPr>
              <a:r>
                <a:rPr lang="en-US" sz="1100" b="1" i="0" u="none" strike="noStrike" cap="none">
                  <a:solidFill>
                    <a:srgbClr val="FFFFFF"/>
                  </a:solidFill>
                  <a:latin typeface="Arial"/>
                  <a:ea typeface="Arial"/>
                  <a:cs typeface="Arial"/>
                  <a:sym typeface="Arial"/>
                </a:rPr>
                <a:t>tied together by ESnet and data services</a:t>
              </a:r>
              <a:endParaRPr/>
            </a:p>
          </p:txBody>
        </p:sp>
        <p:sp>
          <p:nvSpPr>
            <p:cNvPr id="191" name="Google Shape;191;p4"/>
            <p:cNvSpPr txBox="1"/>
            <p:nvPr/>
          </p:nvSpPr>
          <p:spPr>
            <a:xfrm>
              <a:off x="4210506" y="1411833"/>
              <a:ext cx="72968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ALCF</a:t>
              </a:r>
              <a:endParaRPr/>
            </a:p>
          </p:txBody>
        </p:sp>
        <p:sp>
          <p:nvSpPr>
            <p:cNvPr id="192" name="Google Shape;192;p4"/>
            <p:cNvSpPr txBox="1"/>
            <p:nvPr/>
          </p:nvSpPr>
          <p:spPr>
            <a:xfrm>
              <a:off x="7958651" y="2029511"/>
              <a:ext cx="74251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OLCF</a:t>
              </a:r>
              <a:endParaRPr/>
            </a:p>
          </p:txBody>
        </p:sp>
        <p:sp>
          <p:nvSpPr>
            <p:cNvPr id="193" name="Google Shape;193;p4"/>
            <p:cNvSpPr txBox="1"/>
            <p:nvPr/>
          </p:nvSpPr>
          <p:spPr>
            <a:xfrm>
              <a:off x="5494053" y="2137698"/>
              <a:ext cx="76495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ESnet</a:t>
              </a:r>
              <a:endParaRPr/>
            </a:p>
          </p:txBody>
        </p:sp>
        <p:sp>
          <p:nvSpPr>
            <p:cNvPr id="194" name="Google Shape;194;p4"/>
            <p:cNvSpPr txBox="1"/>
            <p:nvPr/>
          </p:nvSpPr>
          <p:spPr>
            <a:xfrm>
              <a:off x="4759816" y="4899252"/>
              <a:ext cx="89960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NERSC</a:t>
              </a:r>
              <a:endParaRPr/>
            </a:p>
          </p:txBody>
        </p:sp>
        <p:sp>
          <p:nvSpPr>
            <p:cNvPr id="195" name="Google Shape;195;p4"/>
            <p:cNvSpPr txBox="1"/>
            <p:nvPr/>
          </p:nvSpPr>
          <p:spPr>
            <a:xfrm>
              <a:off x="5480935" y="3899253"/>
              <a:ext cx="1826141" cy="415498"/>
            </a:xfrm>
            <a:prstGeom prst="rect">
              <a:avLst/>
            </a:prstGeom>
            <a:solidFill>
              <a:schemeClr val="lt1"/>
            </a:solidFill>
            <a:ln w="19050" cap="flat" cmpd="sng">
              <a:solidFill>
                <a:srgbClr val="14683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Exascale Computing</a:t>
              </a:r>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Extreme-scale Data Tools</a:t>
              </a:r>
              <a:endParaRPr/>
            </a:p>
          </p:txBody>
        </p:sp>
        <p:sp>
          <p:nvSpPr>
            <p:cNvPr id="196" name="Google Shape;196;p4"/>
            <p:cNvSpPr txBox="1"/>
            <p:nvPr/>
          </p:nvSpPr>
          <p:spPr>
            <a:xfrm>
              <a:off x="6016825" y="3438607"/>
              <a:ext cx="1367682" cy="415498"/>
            </a:xfrm>
            <a:prstGeom prst="rect">
              <a:avLst/>
            </a:prstGeom>
            <a:solidFill>
              <a:schemeClr val="lt1"/>
            </a:solidFill>
            <a:ln w="19050" cap="flat" cmpd="sng">
              <a:solidFill>
                <a:srgbClr val="14683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 Data Repositories</a:t>
              </a:r>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PuRE Data Assets</a:t>
              </a:r>
              <a:endParaRPr/>
            </a:p>
          </p:txBody>
        </p:sp>
        <p:sp>
          <p:nvSpPr>
            <p:cNvPr id="197" name="Google Shape;197;p4"/>
            <p:cNvSpPr txBox="1"/>
            <p:nvPr/>
          </p:nvSpPr>
          <p:spPr>
            <a:xfrm>
              <a:off x="6440847" y="2977961"/>
              <a:ext cx="1051891" cy="430887"/>
            </a:xfrm>
            <a:prstGeom prst="rect">
              <a:avLst/>
            </a:prstGeom>
            <a:solidFill>
              <a:schemeClr val="lt1"/>
            </a:solidFill>
            <a:ln w="19050" cap="flat" cmpd="sng">
              <a:solidFill>
                <a:srgbClr val="14683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AI Tools</a:t>
              </a:r>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Digital Twins</a:t>
              </a:r>
              <a:endParaRPr/>
            </a:p>
          </p:txBody>
        </p:sp>
        <p:sp>
          <p:nvSpPr>
            <p:cNvPr id="198" name="Google Shape;198;p4"/>
            <p:cNvSpPr txBox="1"/>
            <p:nvPr/>
          </p:nvSpPr>
          <p:spPr>
            <a:xfrm>
              <a:off x="6602217" y="2514261"/>
              <a:ext cx="930508" cy="415498"/>
            </a:xfrm>
            <a:prstGeom prst="rect">
              <a:avLst/>
            </a:prstGeom>
            <a:solidFill>
              <a:schemeClr val="lt1"/>
            </a:solidFill>
            <a:ln w="19050" cap="flat" cmpd="sng">
              <a:solidFill>
                <a:srgbClr val="14683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Simulation &amp; modeling</a:t>
              </a:r>
              <a:endParaRPr/>
            </a:p>
          </p:txBody>
        </p:sp>
        <p:sp>
          <p:nvSpPr>
            <p:cNvPr id="199" name="Google Shape;199;p4"/>
            <p:cNvSpPr txBox="1"/>
            <p:nvPr/>
          </p:nvSpPr>
          <p:spPr>
            <a:xfrm flipH="1">
              <a:off x="7653486" y="4007718"/>
              <a:ext cx="1420092" cy="415498"/>
            </a:xfrm>
            <a:prstGeom prst="rect">
              <a:avLst/>
            </a:prstGeom>
            <a:solidFill>
              <a:schemeClr val="lt1"/>
            </a:solidFill>
            <a:ln w="9525" cap="flat" cmpd="sng">
              <a:solidFill>
                <a:srgbClr val="14673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High Performance Data Facility</a:t>
              </a:r>
              <a:endParaRPr/>
            </a:p>
          </p:txBody>
        </p:sp>
      </p:grpSp>
      <p:sp>
        <p:nvSpPr>
          <p:cNvPr id="2" name="TextBox 1">
            <a:extLst>
              <a:ext uri="{FF2B5EF4-FFF2-40B4-BE49-F238E27FC236}">
                <a16:creationId xmlns:a16="http://schemas.microsoft.com/office/drawing/2014/main" id="{DE69A1E8-47DB-5090-C583-2F133EA1245F}"/>
              </a:ext>
            </a:extLst>
          </p:cNvPr>
          <p:cNvSpPr txBox="1"/>
          <p:nvPr/>
        </p:nvSpPr>
        <p:spPr>
          <a:xfrm>
            <a:off x="492369" y="6224944"/>
            <a:ext cx="2490169" cy="369332"/>
          </a:xfrm>
          <a:prstGeom prst="rect">
            <a:avLst/>
          </a:prstGeom>
          <a:solidFill>
            <a:srgbClr val="339933"/>
          </a:solidFill>
        </p:spPr>
        <p:txBody>
          <a:bodyPr wrap="none" rtlCol="0">
            <a:spAutoFit/>
          </a:bodyPr>
          <a:lstStyle/>
          <a:p>
            <a:r>
              <a:rPr lang="en-US"/>
              <a:t>Credit: Ben Brown, ASCR</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1016-C537-0A06-6660-C2FF620FF7CC}"/>
              </a:ext>
            </a:extLst>
          </p:cNvPr>
          <p:cNvSpPr>
            <a:spLocks noGrp="1"/>
          </p:cNvSpPr>
          <p:nvPr>
            <p:ph type="title"/>
          </p:nvPr>
        </p:nvSpPr>
        <p:spPr/>
        <p:txBody>
          <a:bodyPr>
            <a:normAutofit fontScale="90000"/>
          </a:bodyPr>
          <a:lstStyle/>
          <a:p>
            <a:r>
              <a:rPr lang="en-US">
                <a:latin typeface="Avenir Book" panose="02000503020000020003" pitchFamily="2" charset="0"/>
              </a:rPr>
              <a:t>Realizing the vision</a:t>
            </a:r>
          </a:p>
        </p:txBody>
      </p:sp>
      <p:sp>
        <p:nvSpPr>
          <p:cNvPr id="3" name="Content Placeholder 2">
            <a:extLst>
              <a:ext uri="{FF2B5EF4-FFF2-40B4-BE49-F238E27FC236}">
                <a16:creationId xmlns:a16="http://schemas.microsoft.com/office/drawing/2014/main" id="{CF4CF35C-0F5E-F1A3-3B10-37D7F9783446}"/>
              </a:ext>
            </a:extLst>
          </p:cNvPr>
          <p:cNvSpPr>
            <a:spLocks noGrp="1"/>
          </p:cNvSpPr>
          <p:nvPr>
            <p:ph sz="half" idx="1"/>
          </p:nvPr>
        </p:nvSpPr>
        <p:spPr>
          <a:xfrm>
            <a:off x="336884" y="1289786"/>
            <a:ext cx="6774297" cy="4665537"/>
          </a:xfrm>
        </p:spPr>
        <p:txBody>
          <a:bodyPr/>
          <a:lstStyle/>
          <a:p>
            <a:r>
              <a:rPr lang="en-US" u="sng">
                <a:latin typeface="Avenir Book" panose="02000503020000020003" pitchFamily="2" charset="0"/>
              </a:rPr>
              <a:t>I</a:t>
            </a:r>
            <a:r>
              <a:rPr lang="en-US">
                <a:latin typeface="Avenir Book" panose="02000503020000020003" pitchFamily="2" charset="0"/>
              </a:rPr>
              <a:t>ntegrated </a:t>
            </a:r>
            <a:r>
              <a:rPr lang="en-US" u="sng">
                <a:latin typeface="Avenir Book" panose="02000503020000020003" pitchFamily="2" charset="0"/>
              </a:rPr>
              <a:t>R</a:t>
            </a:r>
            <a:r>
              <a:rPr lang="en-US">
                <a:latin typeface="Avenir Book" panose="02000503020000020003" pitchFamily="2" charset="0"/>
              </a:rPr>
              <a:t>esearch </a:t>
            </a:r>
            <a:r>
              <a:rPr lang="en-US" u="sng">
                <a:latin typeface="Avenir Book" panose="02000503020000020003" pitchFamily="2" charset="0"/>
              </a:rPr>
              <a:t>I</a:t>
            </a:r>
            <a:r>
              <a:rPr lang="en-US">
                <a:latin typeface="Avenir Book" panose="02000503020000020003" pitchFamily="2" charset="0"/>
              </a:rPr>
              <a:t>nfrastructure</a:t>
            </a:r>
            <a:br>
              <a:rPr lang="en-US">
                <a:latin typeface="Avenir Book" panose="02000503020000020003" pitchFamily="2" charset="0"/>
              </a:rPr>
            </a:br>
            <a:r>
              <a:rPr lang="en-US">
                <a:latin typeface="Avenir Book" panose="02000503020000020003" pitchFamily="2" charset="0"/>
              </a:rPr>
              <a:t>(IRI) </a:t>
            </a:r>
          </a:p>
          <a:p>
            <a:pPr lvl="1"/>
            <a:r>
              <a:rPr lang="en-US">
                <a:latin typeface="Avenir Book" panose="02000503020000020003" pitchFamily="2" charset="0"/>
              </a:rPr>
              <a:t>There is a DOE </a:t>
            </a:r>
            <a:r>
              <a:rPr lang="en-US" u="sng">
                <a:latin typeface="Avenir Book" panose="02000503020000020003" pitchFamily="2" charset="0"/>
              </a:rPr>
              <a:t>a</a:t>
            </a:r>
            <a:r>
              <a:rPr lang="en-US">
                <a:latin typeface="Avenir Book" panose="02000503020000020003" pitchFamily="2" charset="0"/>
              </a:rPr>
              <a:t>ctivity in program to </a:t>
            </a:r>
            <a:br>
              <a:rPr lang="en-US">
                <a:latin typeface="Avenir Book" panose="02000503020000020003" pitchFamily="2" charset="0"/>
              </a:rPr>
            </a:br>
            <a:r>
              <a:rPr lang="en-US">
                <a:latin typeface="Avenir Book" panose="02000503020000020003" pitchFamily="2" charset="0"/>
              </a:rPr>
              <a:t>develop the </a:t>
            </a:r>
            <a:r>
              <a:rPr lang="en-US" u="sng">
                <a:latin typeface="Avenir Book" panose="02000503020000020003" pitchFamily="2" charset="0"/>
              </a:rPr>
              <a:t>a</a:t>
            </a:r>
            <a:r>
              <a:rPr lang="en-US">
                <a:latin typeface="Avenir Book" panose="02000503020000020003" pitchFamily="2" charset="0"/>
              </a:rPr>
              <a:t>rchitectural </a:t>
            </a:r>
            <a:r>
              <a:rPr lang="en-US" u="sng">
                <a:latin typeface="Avenir Book" panose="02000503020000020003" pitchFamily="2" charset="0"/>
              </a:rPr>
              <a:t>b</a:t>
            </a:r>
            <a:r>
              <a:rPr lang="en-US">
                <a:latin typeface="Avenir Book" panose="02000503020000020003" pitchFamily="2" charset="0"/>
              </a:rPr>
              <a:t>lueprint for the software (ABA)</a:t>
            </a:r>
          </a:p>
          <a:p>
            <a:pPr lvl="1"/>
            <a:r>
              <a:rPr lang="en-US">
                <a:latin typeface="Avenir Book" panose="02000503020000020003" pitchFamily="2" charset="0"/>
              </a:rPr>
              <a:t>Full utilization of modern programmable networking technology</a:t>
            </a:r>
          </a:p>
          <a:p>
            <a:pPr lvl="1"/>
            <a:r>
              <a:rPr lang="en-US">
                <a:latin typeface="Avenir Book" panose="02000503020000020003" pitchFamily="2" charset="0"/>
              </a:rPr>
              <a:t>Hardware resources designed for data workloads: High Performance Data Facility </a:t>
            </a:r>
          </a:p>
          <a:p>
            <a:endParaRPr lang="en-US"/>
          </a:p>
        </p:txBody>
      </p:sp>
      <p:sp>
        <p:nvSpPr>
          <p:cNvPr id="4" name="Footer Placeholder 3">
            <a:extLst>
              <a:ext uri="{FF2B5EF4-FFF2-40B4-BE49-F238E27FC236}">
                <a16:creationId xmlns:a16="http://schemas.microsoft.com/office/drawing/2014/main" id="{AA1DB896-E494-7826-9F6B-2C6EDA3B800B}"/>
              </a:ext>
            </a:extLst>
          </p:cNvPr>
          <p:cNvSpPr>
            <a:spLocks noGrp="1"/>
          </p:cNvSpPr>
          <p:nvPr>
            <p:ph type="ftr" sz="quarter" idx="3"/>
          </p:nvPr>
        </p:nvSpPr>
        <p:spPr/>
        <p:txBody>
          <a:bodyPr/>
          <a:lstStyle/>
          <a:p>
            <a:r>
              <a:rPr lang="en-US"/>
              <a:t>JLab Users Organization, 15 June 2022</a:t>
            </a:r>
          </a:p>
        </p:txBody>
      </p:sp>
      <p:sp>
        <p:nvSpPr>
          <p:cNvPr id="5" name="Slide Number Placeholder 4">
            <a:extLst>
              <a:ext uri="{FF2B5EF4-FFF2-40B4-BE49-F238E27FC236}">
                <a16:creationId xmlns:a16="http://schemas.microsoft.com/office/drawing/2014/main" id="{9CFADF70-BD7A-88F9-0206-CBD1C9D09A26}"/>
              </a:ext>
            </a:extLst>
          </p:cNvPr>
          <p:cNvSpPr>
            <a:spLocks noGrp="1"/>
          </p:cNvSpPr>
          <p:nvPr>
            <p:ph type="sldNum" sz="quarter" idx="4"/>
          </p:nvPr>
        </p:nvSpPr>
        <p:spPr/>
        <p:txBody>
          <a:bodyPr/>
          <a:lstStyle/>
          <a:p>
            <a:fld id="{B2E69C32-F40A-4944-821E-46A56DF0648B}" type="slidenum">
              <a:rPr lang="en-US" smtClean="0"/>
              <a:pPr/>
              <a:t>8</a:t>
            </a:fld>
            <a:endParaRPr lang="en-US"/>
          </a:p>
        </p:txBody>
      </p:sp>
      <p:grpSp>
        <p:nvGrpSpPr>
          <p:cNvPr id="7" name="Group 4">
            <a:extLst>
              <a:ext uri="{FF2B5EF4-FFF2-40B4-BE49-F238E27FC236}">
                <a16:creationId xmlns:a16="http://schemas.microsoft.com/office/drawing/2014/main" id="{28C53580-95E0-A4A8-47BD-EF95C7D564F7}"/>
              </a:ext>
            </a:extLst>
          </p:cNvPr>
          <p:cNvGrpSpPr>
            <a:grpSpLocks noChangeAspect="1"/>
          </p:cNvGrpSpPr>
          <p:nvPr/>
        </p:nvGrpSpPr>
        <p:grpSpPr bwMode="auto">
          <a:xfrm>
            <a:off x="7108641" y="729010"/>
            <a:ext cx="3637239" cy="5399979"/>
            <a:chOff x="2408" y="34"/>
            <a:chExt cx="2864" cy="4252"/>
          </a:xfrm>
        </p:grpSpPr>
        <p:sp>
          <p:nvSpPr>
            <p:cNvPr id="8" name="AutoShape 3">
              <a:extLst>
                <a:ext uri="{FF2B5EF4-FFF2-40B4-BE49-F238E27FC236}">
                  <a16:creationId xmlns:a16="http://schemas.microsoft.com/office/drawing/2014/main" id="{914356E8-5938-FE7B-35BB-DE47D7E0F344}"/>
                </a:ext>
              </a:extLst>
            </p:cNvPr>
            <p:cNvSpPr>
              <a:spLocks noChangeAspect="1" noChangeArrowheads="1" noTextEdit="1"/>
            </p:cNvSpPr>
            <p:nvPr/>
          </p:nvSpPr>
          <p:spPr bwMode="auto">
            <a:xfrm>
              <a:off x="2408" y="34"/>
              <a:ext cx="2864" cy="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 name="Picture 5">
              <a:extLst>
                <a:ext uri="{FF2B5EF4-FFF2-40B4-BE49-F238E27FC236}">
                  <a16:creationId xmlns:a16="http://schemas.microsoft.com/office/drawing/2014/main" id="{0C33F1F4-0D7A-BA44-7E26-82E91D60E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 y="44"/>
              <a:ext cx="2399"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D17C9E0B-DE46-90AC-D231-FCB58ADBF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 y="3063"/>
              <a:ext cx="2399" cy="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9C4EB3BC-285F-642D-A533-CECE27134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 y="1273"/>
              <a:ext cx="2399"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8">
              <a:extLst>
                <a:ext uri="{FF2B5EF4-FFF2-40B4-BE49-F238E27FC236}">
                  <a16:creationId xmlns:a16="http://schemas.microsoft.com/office/drawing/2014/main" id="{88D0F1CC-B4A9-24C4-A1F2-7465F69EF2BE}"/>
                </a:ext>
              </a:extLst>
            </p:cNvPr>
            <p:cNvSpPr>
              <a:spLocks/>
            </p:cNvSpPr>
            <p:nvPr/>
          </p:nvSpPr>
          <p:spPr bwMode="auto">
            <a:xfrm>
              <a:off x="3921" y="2620"/>
              <a:ext cx="289" cy="441"/>
            </a:xfrm>
            <a:custGeom>
              <a:avLst/>
              <a:gdLst>
                <a:gd name="T0" fmla="*/ 216 w 289"/>
                <a:gd name="T1" fmla="*/ 72 h 441"/>
                <a:gd name="T2" fmla="*/ 289 w 289"/>
                <a:gd name="T3" fmla="*/ 72 h 441"/>
                <a:gd name="T4" fmla="*/ 144 w 289"/>
                <a:gd name="T5" fmla="*/ 0 h 441"/>
                <a:gd name="T6" fmla="*/ 0 w 289"/>
                <a:gd name="T7" fmla="*/ 72 h 441"/>
                <a:gd name="T8" fmla="*/ 72 w 289"/>
                <a:gd name="T9" fmla="*/ 72 h 441"/>
                <a:gd name="T10" fmla="*/ 72 w 289"/>
                <a:gd name="T11" fmla="*/ 369 h 441"/>
                <a:gd name="T12" fmla="*/ 0 w 289"/>
                <a:gd name="T13" fmla="*/ 369 h 441"/>
                <a:gd name="T14" fmla="*/ 144 w 289"/>
                <a:gd name="T15" fmla="*/ 441 h 441"/>
                <a:gd name="T16" fmla="*/ 289 w 289"/>
                <a:gd name="T17" fmla="*/ 369 h 441"/>
                <a:gd name="T18" fmla="*/ 216 w 289"/>
                <a:gd name="T19" fmla="*/ 369 h 441"/>
                <a:gd name="T20" fmla="*/ 216 w 289"/>
                <a:gd name="T21" fmla="*/ 7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441">
                  <a:moveTo>
                    <a:pt x="216" y="72"/>
                  </a:moveTo>
                  <a:lnTo>
                    <a:pt x="289" y="72"/>
                  </a:lnTo>
                  <a:lnTo>
                    <a:pt x="144" y="0"/>
                  </a:lnTo>
                  <a:lnTo>
                    <a:pt x="0" y="72"/>
                  </a:lnTo>
                  <a:lnTo>
                    <a:pt x="72" y="72"/>
                  </a:lnTo>
                  <a:lnTo>
                    <a:pt x="72" y="369"/>
                  </a:lnTo>
                  <a:lnTo>
                    <a:pt x="0" y="369"/>
                  </a:lnTo>
                  <a:lnTo>
                    <a:pt x="144" y="441"/>
                  </a:lnTo>
                  <a:lnTo>
                    <a:pt x="289" y="369"/>
                  </a:lnTo>
                  <a:lnTo>
                    <a:pt x="216" y="369"/>
                  </a:lnTo>
                  <a:lnTo>
                    <a:pt x="216" y="72"/>
                  </a:lnTo>
                  <a:close/>
                </a:path>
              </a:pathLst>
            </a:custGeom>
            <a:solidFill>
              <a:srgbClr val="DDE2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C34A824D-E497-4341-ED5D-77F037E35BAA}"/>
                </a:ext>
              </a:extLst>
            </p:cNvPr>
            <p:cNvSpPr>
              <a:spLocks/>
            </p:cNvSpPr>
            <p:nvPr/>
          </p:nvSpPr>
          <p:spPr bwMode="auto">
            <a:xfrm>
              <a:off x="3921" y="2620"/>
              <a:ext cx="289" cy="441"/>
            </a:xfrm>
            <a:custGeom>
              <a:avLst/>
              <a:gdLst>
                <a:gd name="T0" fmla="*/ 216 w 289"/>
                <a:gd name="T1" fmla="*/ 72 h 441"/>
                <a:gd name="T2" fmla="*/ 289 w 289"/>
                <a:gd name="T3" fmla="*/ 72 h 441"/>
                <a:gd name="T4" fmla="*/ 144 w 289"/>
                <a:gd name="T5" fmla="*/ 0 h 441"/>
                <a:gd name="T6" fmla="*/ 0 w 289"/>
                <a:gd name="T7" fmla="*/ 72 h 441"/>
                <a:gd name="T8" fmla="*/ 72 w 289"/>
                <a:gd name="T9" fmla="*/ 72 h 441"/>
                <a:gd name="T10" fmla="*/ 72 w 289"/>
                <a:gd name="T11" fmla="*/ 369 h 441"/>
                <a:gd name="T12" fmla="*/ 0 w 289"/>
                <a:gd name="T13" fmla="*/ 369 h 441"/>
                <a:gd name="T14" fmla="*/ 144 w 289"/>
                <a:gd name="T15" fmla="*/ 441 h 441"/>
                <a:gd name="T16" fmla="*/ 289 w 289"/>
                <a:gd name="T17" fmla="*/ 369 h 441"/>
                <a:gd name="T18" fmla="*/ 216 w 289"/>
                <a:gd name="T19" fmla="*/ 369 h 441"/>
                <a:gd name="T20" fmla="*/ 216 w 289"/>
                <a:gd name="T21" fmla="*/ 7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441">
                  <a:moveTo>
                    <a:pt x="216" y="72"/>
                  </a:moveTo>
                  <a:lnTo>
                    <a:pt x="289" y="72"/>
                  </a:lnTo>
                  <a:lnTo>
                    <a:pt x="144" y="0"/>
                  </a:lnTo>
                  <a:lnTo>
                    <a:pt x="0" y="72"/>
                  </a:lnTo>
                  <a:lnTo>
                    <a:pt x="72" y="72"/>
                  </a:lnTo>
                  <a:lnTo>
                    <a:pt x="72" y="369"/>
                  </a:lnTo>
                  <a:lnTo>
                    <a:pt x="0" y="369"/>
                  </a:lnTo>
                  <a:lnTo>
                    <a:pt x="144" y="441"/>
                  </a:lnTo>
                  <a:lnTo>
                    <a:pt x="289" y="369"/>
                  </a:lnTo>
                  <a:lnTo>
                    <a:pt x="216" y="369"/>
                  </a:lnTo>
                  <a:lnTo>
                    <a:pt x="216" y="72"/>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8B633317-E199-FF29-04E8-234DD17CB97E}"/>
                </a:ext>
              </a:extLst>
            </p:cNvPr>
            <p:cNvSpPr>
              <a:spLocks/>
            </p:cNvSpPr>
            <p:nvPr/>
          </p:nvSpPr>
          <p:spPr bwMode="auto">
            <a:xfrm>
              <a:off x="3904" y="824"/>
              <a:ext cx="288" cy="447"/>
            </a:xfrm>
            <a:custGeom>
              <a:avLst/>
              <a:gdLst>
                <a:gd name="T0" fmla="*/ 72 w 288"/>
                <a:gd name="T1" fmla="*/ 0 h 447"/>
                <a:gd name="T2" fmla="*/ 72 w 288"/>
                <a:gd name="T3" fmla="*/ 375 h 447"/>
                <a:gd name="T4" fmla="*/ 0 w 288"/>
                <a:gd name="T5" fmla="*/ 375 h 447"/>
                <a:gd name="T6" fmla="*/ 144 w 288"/>
                <a:gd name="T7" fmla="*/ 447 h 447"/>
                <a:gd name="T8" fmla="*/ 288 w 288"/>
                <a:gd name="T9" fmla="*/ 375 h 447"/>
                <a:gd name="T10" fmla="*/ 216 w 288"/>
                <a:gd name="T11" fmla="*/ 375 h 447"/>
                <a:gd name="T12" fmla="*/ 216 w 288"/>
                <a:gd name="T13" fmla="*/ 0 h 447"/>
                <a:gd name="T14" fmla="*/ 72 w 288"/>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447">
                  <a:moveTo>
                    <a:pt x="72" y="0"/>
                  </a:moveTo>
                  <a:lnTo>
                    <a:pt x="72" y="375"/>
                  </a:lnTo>
                  <a:lnTo>
                    <a:pt x="0" y="375"/>
                  </a:lnTo>
                  <a:lnTo>
                    <a:pt x="144" y="447"/>
                  </a:lnTo>
                  <a:lnTo>
                    <a:pt x="288" y="375"/>
                  </a:lnTo>
                  <a:lnTo>
                    <a:pt x="216" y="375"/>
                  </a:lnTo>
                  <a:lnTo>
                    <a:pt x="216" y="0"/>
                  </a:lnTo>
                  <a:lnTo>
                    <a:pt x="72" y="0"/>
                  </a:lnTo>
                  <a:close/>
                </a:path>
              </a:pathLst>
            </a:custGeom>
            <a:solidFill>
              <a:srgbClr val="DDE2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DE3BDB20-D528-8A0B-8370-6CBF58F24DE6}"/>
                </a:ext>
              </a:extLst>
            </p:cNvPr>
            <p:cNvSpPr>
              <a:spLocks/>
            </p:cNvSpPr>
            <p:nvPr/>
          </p:nvSpPr>
          <p:spPr bwMode="auto">
            <a:xfrm>
              <a:off x="3904" y="842"/>
              <a:ext cx="288" cy="429"/>
            </a:xfrm>
            <a:custGeom>
              <a:avLst/>
              <a:gdLst>
                <a:gd name="T0" fmla="*/ 72 w 288"/>
                <a:gd name="T1" fmla="*/ 0 h 429"/>
                <a:gd name="T2" fmla="*/ 72 w 288"/>
                <a:gd name="T3" fmla="*/ 357 h 429"/>
                <a:gd name="T4" fmla="*/ 0 w 288"/>
                <a:gd name="T5" fmla="*/ 357 h 429"/>
                <a:gd name="T6" fmla="*/ 144 w 288"/>
                <a:gd name="T7" fmla="*/ 429 h 429"/>
                <a:gd name="T8" fmla="*/ 288 w 288"/>
                <a:gd name="T9" fmla="*/ 357 h 429"/>
                <a:gd name="T10" fmla="*/ 216 w 288"/>
                <a:gd name="T11" fmla="*/ 357 h 429"/>
                <a:gd name="T12" fmla="*/ 216 w 288"/>
                <a:gd name="T13" fmla="*/ 0 h 429"/>
              </a:gdLst>
              <a:ahLst/>
              <a:cxnLst>
                <a:cxn ang="0">
                  <a:pos x="T0" y="T1"/>
                </a:cxn>
                <a:cxn ang="0">
                  <a:pos x="T2" y="T3"/>
                </a:cxn>
                <a:cxn ang="0">
                  <a:pos x="T4" y="T5"/>
                </a:cxn>
                <a:cxn ang="0">
                  <a:pos x="T6" y="T7"/>
                </a:cxn>
                <a:cxn ang="0">
                  <a:pos x="T8" y="T9"/>
                </a:cxn>
                <a:cxn ang="0">
                  <a:pos x="T10" y="T11"/>
                </a:cxn>
                <a:cxn ang="0">
                  <a:pos x="T12" y="T13"/>
                </a:cxn>
              </a:cxnLst>
              <a:rect l="0" t="0" r="r" b="b"/>
              <a:pathLst>
                <a:path w="288" h="429">
                  <a:moveTo>
                    <a:pt x="72" y="0"/>
                  </a:moveTo>
                  <a:lnTo>
                    <a:pt x="72" y="357"/>
                  </a:lnTo>
                  <a:lnTo>
                    <a:pt x="0" y="357"/>
                  </a:lnTo>
                  <a:lnTo>
                    <a:pt x="144" y="429"/>
                  </a:lnTo>
                  <a:lnTo>
                    <a:pt x="288" y="357"/>
                  </a:lnTo>
                  <a:lnTo>
                    <a:pt x="216" y="357"/>
                  </a:lnTo>
                  <a:lnTo>
                    <a:pt x="216"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2">
              <a:extLst>
                <a:ext uri="{FF2B5EF4-FFF2-40B4-BE49-F238E27FC236}">
                  <a16:creationId xmlns:a16="http://schemas.microsoft.com/office/drawing/2014/main" id="{27DE6675-9C37-F4D5-A42A-876722B21AE7}"/>
                </a:ext>
              </a:extLst>
            </p:cNvPr>
            <p:cNvSpPr>
              <a:spLocks noChangeArrowheads="1"/>
            </p:cNvSpPr>
            <p:nvPr/>
          </p:nvSpPr>
          <p:spPr bwMode="auto">
            <a:xfrm>
              <a:off x="3978" y="838"/>
              <a:ext cx="140"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3">
              <a:extLst>
                <a:ext uri="{FF2B5EF4-FFF2-40B4-BE49-F238E27FC236}">
                  <a16:creationId xmlns:a16="http://schemas.microsoft.com/office/drawing/2014/main" id="{1FDD94DA-7FEE-14B8-53E8-30853AECC05C}"/>
                </a:ext>
              </a:extLst>
            </p:cNvPr>
            <p:cNvSpPr>
              <a:spLocks noChangeArrowheads="1"/>
            </p:cNvSpPr>
            <p:nvPr/>
          </p:nvSpPr>
          <p:spPr bwMode="auto">
            <a:xfrm>
              <a:off x="2418" y="370"/>
              <a:ext cx="144" cy="3340"/>
            </a:xfrm>
            <a:prstGeom prst="rect">
              <a:avLst/>
            </a:prstGeom>
            <a:solidFill>
              <a:srgbClr val="DDE2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26778D55-A2F4-A7E0-D5BF-E65706B1AF92}"/>
                </a:ext>
              </a:extLst>
            </p:cNvPr>
            <p:cNvSpPr>
              <a:spLocks noEditPoints="1"/>
            </p:cNvSpPr>
            <p:nvPr/>
          </p:nvSpPr>
          <p:spPr bwMode="auto">
            <a:xfrm>
              <a:off x="2418" y="370"/>
              <a:ext cx="144" cy="3340"/>
            </a:xfrm>
            <a:custGeom>
              <a:avLst/>
              <a:gdLst>
                <a:gd name="T0" fmla="*/ 144 w 144"/>
                <a:gd name="T1" fmla="*/ 3340 h 3340"/>
                <a:gd name="T2" fmla="*/ 144 w 144"/>
                <a:gd name="T3" fmla="*/ 0 h 3340"/>
                <a:gd name="T4" fmla="*/ 144 w 144"/>
                <a:gd name="T5" fmla="*/ 3340 h 3340"/>
                <a:gd name="T6" fmla="*/ 0 w 144"/>
                <a:gd name="T7" fmla="*/ 3340 h 3340"/>
                <a:gd name="T8" fmla="*/ 0 w 144"/>
                <a:gd name="T9" fmla="*/ 0 h 3340"/>
                <a:gd name="T10" fmla="*/ 0 w 144"/>
                <a:gd name="T11" fmla="*/ 3340 h 3340"/>
              </a:gdLst>
              <a:ahLst/>
              <a:cxnLst>
                <a:cxn ang="0">
                  <a:pos x="T0" y="T1"/>
                </a:cxn>
                <a:cxn ang="0">
                  <a:pos x="T2" y="T3"/>
                </a:cxn>
                <a:cxn ang="0">
                  <a:pos x="T4" y="T5"/>
                </a:cxn>
                <a:cxn ang="0">
                  <a:pos x="T6" y="T7"/>
                </a:cxn>
                <a:cxn ang="0">
                  <a:pos x="T8" y="T9"/>
                </a:cxn>
                <a:cxn ang="0">
                  <a:pos x="T10" y="T11"/>
                </a:cxn>
              </a:cxnLst>
              <a:rect l="0" t="0" r="r" b="b"/>
              <a:pathLst>
                <a:path w="144" h="3340">
                  <a:moveTo>
                    <a:pt x="144" y="3340"/>
                  </a:moveTo>
                  <a:lnTo>
                    <a:pt x="144" y="0"/>
                  </a:lnTo>
                  <a:lnTo>
                    <a:pt x="144" y="3340"/>
                  </a:lnTo>
                  <a:close/>
                  <a:moveTo>
                    <a:pt x="0" y="3340"/>
                  </a:moveTo>
                  <a:lnTo>
                    <a:pt x="0" y="0"/>
                  </a:lnTo>
                  <a:lnTo>
                    <a:pt x="0" y="3340"/>
                  </a:lnTo>
                  <a:close/>
                </a:path>
              </a:pathLst>
            </a:custGeom>
            <a:solidFill>
              <a:srgbClr val="DDE2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8F70E3EB-32E0-B745-809A-C09AFA6A5423}"/>
                </a:ext>
              </a:extLst>
            </p:cNvPr>
            <p:cNvSpPr>
              <a:spLocks noEditPoints="1"/>
            </p:cNvSpPr>
            <p:nvPr/>
          </p:nvSpPr>
          <p:spPr bwMode="auto">
            <a:xfrm>
              <a:off x="2418" y="370"/>
              <a:ext cx="144" cy="3340"/>
            </a:xfrm>
            <a:custGeom>
              <a:avLst/>
              <a:gdLst>
                <a:gd name="T0" fmla="*/ 144 w 144"/>
                <a:gd name="T1" fmla="*/ 3340 h 3340"/>
                <a:gd name="T2" fmla="*/ 144 w 144"/>
                <a:gd name="T3" fmla="*/ 0 h 3340"/>
                <a:gd name="T4" fmla="*/ 0 w 144"/>
                <a:gd name="T5" fmla="*/ 3340 h 3340"/>
                <a:gd name="T6" fmla="*/ 0 w 144"/>
                <a:gd name="T7" fmla="*/ 0 h 3340"/>
                <a:gd name="T8" fmla="*/ 144 w 144"/>
                <a:gd name="T9" fmla="*/ 3340 h 3340"/>
                <a:gd name="T10" fmla="*/ 0 w 144"/>
                <a:gd name="T11" fmla="*/ 3340 h 3340"/>
                <a:gd name="T12" fmla="*/ 144 w 144"/>
                <a:gd name="T13" fmla="*/ 0 h 3340"/>
                <a:gd name="T14" fmla="*/ 0 w 144"/>
                <a:gd name="T15" fmla="*/ 0 h 33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3340">
                  <a:moveTo>
                    <a:pt x="144" y="3340"/>
                  </a:moveTo>
                  <a:lnTo>
                    <a:pt x="144" y="0"/>
                  </a:lnTo>
                  <a:moveTo>
                    <a:pt x="0" y="3340"/>
                  </a:moveTo>
                  <a:lnTo>
                    <a:pt x="0" y="0"/>
                  </a:lnTo>
                  <a:moveTo>
                    <a:pt x="144" y="3340"/>
                  </a:moveTo>
                  <a:lnTo>
                    <a:pt x="0" y="3340"/>
                  </a:lnTo>
                  <a:moveTo>
                    <a:pt x="144" y="0"/>
                  </a:moveTo>
                  <a:lnTo>
                    <a:pt x="0"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6">
              <a:extLst>
                <a:ext uri="{FF2B5EF4-FFF2-40B4-BE49-F238E27FC236}">
                  <a16:creationId xmlns:a16="http://schemas.microsoft.com/office/drawing/2014/main" id="{37FD21C4-4383-A394-6D4D-DFA8C6AF1F6A}"/>
                </a:ext>
              </a:extLst>
            </p:cNvPr>
            <p:cNvSpPr>
              <a:spLocks noChangeArrowheads="1"/>
            </p:cNvSpPr>
            <p:nvPr/>
          </p:nvSpPr>
          <p:spPr bwMode="auto">
            <a:xfrm>
              <a:off x="2570" y="370"/>
              <a:ext cx="288" cy="145"/>
            </a:xfrm>
            <a:prstGeom prst="rect">
              <a:avLst/>
            </a:prstGeom>
            <a:solidFill>
              <a:srgbClr val="DDE2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C92BC780-4E46-E750-6A6B-D2917774F29C}"/>
                </a:ext>
              </a:extLst>
            </p:cNvPr>
            <p:cNvSpPr>
              <a:spLocks noEditPoints="1"/>
            </p:cNvSpPr>
            <p:nvPr/>
          </p:nvSpPr>
          <p:spPr bwMode="auto">
            <a:xfrm>
              <a:off x="2570" y="370"/>
              <a:ext cx="288" cy="145"/>
            </a:xfrm>
            <a:custGeom>
              <a:avLst/>
              <a:gdLst>
                <a:gd name="T0" fmla="*/ 0 w 288"/>
                <a:gd name="T1" fmla="*/ 145 h 145"/>
                <a:gd name="T2" fmla="*/ 288 w 288"/>
                <a:gd name="T3" fmla="*/ 145 h 145"/>
                <a:gd name="T4" fmla="*/ 0 w 288"/>
                <a:gd name="T5" fmla="*/ 145 h 145"/>
                <a:gd name="T6" fmla="*/ 0 w 288"/>
                <a:gd name="T7" fmla="*/ 0 h 145"/>
                <a:gd name="T8" fmla="*/ 288 w 288"/>
                <a:gd name="T9" fmla="*/ 0 h 145"/>
                <a:gd name="T10" fmla="*/ 0 w 288"/>
                <a:gd name="T11" fmla="*/ 0 h 145"/>
              </a:gdLst>
              <a:ahLst/>
              <a:cxnLst>
                <a:cxn ang="0">
                  <a:pos x="T0" y="T1"/>
                </a:cxn>
                <a:cxn ang="0">
                  <a:pos x="T2" y="T3"/>
                </a:cxn>
                <a:cxn ang="0">
                  <a:pos x="T4" y="T5"/>
                </a:cxn>
                <a:cxn ang="0">
                  <a:pos x="T6" y="T7"/>
                </a:cxn>
                <a:cxn ang="0">
                  <a:pos x="T8" y="T9"/>
                </a:cxn>
                <a:cxn ang="0">
                  <a:pos x="T10" y="T11"/>
                </a:cxn>
              </a:cxnLst>
              <a:rect l="0" t="0" r="r" b="b"/>
              <a:pathLst>
                <a:path w="288" h="145">
                  <a:moveTo>
                    <a:pt x="0" y="145"/>
                  </a:moveTo>
                  <a:lnTo>
                    <a:pt x="288" y="145"/>
                  </a:lnTo>
                  <a:lnTo>
                    <a:pt x="0" y="145"/>
                  </a:lnTo>
                  <a:close/>
                  <a:moveTo>
                    <a:pt x="0" y="0"/>
                  </a:moveTo>
                  <a:lnTo>
                    <a:pt x="288" y="0"/>
                  </a:lnTo>
                  <a:lnTo>
                    <a:pt x="0" y="0"/>
                  </a:lnTo>
                  <a:close/>
                </a:path>
              </a:pathLst>
            </a:custGeom>
            <a:solidFill>
              <a:srgbClr val="DDE2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2EB506E4-0F6A-0386-594C-448CDB31F547}"/>
                </a:ext>
              </a:extLst>
            </p:cNvPr>
            <p:cNvSpPr>
              <a:spLocks noEditPoints="1"/>
            </p:cNvSpPr>
            <p:nvPr/>
          </p:nvSpPr>
          <p:spPr bwMode="auto">
            <a:xfrm>
              <a:off x="2570" y="370"/>
              <a:ext cx="288" cy="145"/>
            </a:xfrm>
            <a:custGeom>
              <a:avLst/>
              <a:gdLst>
                <a:gd name="T0" fmla="*/ 0 w 288"/>
                <a:gd name="T1" fmla="*/ 145 h 145"/>
                <a:gd name="T2" fmla="*/ 288 w 288"/>
                <a:gd name="T3" fmla="*/ 145 h 145"/>
                <a:gd name="T4" fmla="*/ 0 w 288"/>
                <a:gd name="T5" fmla="*/ 0 h 145"/>
                <a:gd name="T6" fmla="*/ 288 w 288"/>
                <a:gd name="T7" fmla="*/ 0 h 145"/>
              </a:gdLst>
              <a:ahLst/>
              <a:cxnLst>
                <a:cxn ang="0">
                  <a:pos x="T0" y="T1"/>
                </a:cxn>
                <a:cxn ang="0">
                  <a:pos x="T2" y="T3"/>
                </a:cxn>
                <a:cxn ang="0">
                  <a:pos x="T4" y="T5"/>
                </a:cxn>
                <a:cxn ang="0">
                  <a:pos x="T6" y="T7"/>
                </a:cxn>
              </a:cxnLst>
              <a:rect l="0" t="0" r="r" b="b"/>
              <a:pathLst>
                <a:path w="288" h="145">
                  <a:moveTo>
                    <a:pt x="0" y="145"/>
                  </a:moveTo>
                  <a:lnTo>
                    <a:pt x="288" y="145"/>
                  </a:lnTo>
                  <a:moveTo>
                    <a:pt x="0" y="0"/>
                  </a:moveTo>
                  <a:lnTo>
                    <a:pt x="288"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19">
              <a:extLst>
                <a:ext uri="{FF2B5EF4-FFF2-40B4-BE49-F238E27FC236}">
                  <a16:creationId xmlns:a16="http://schemas.microsoft.com/office/drawing/2014/main" id="{EE91CC8E-A7FF-6C61-CE4E-6AFDAC092358}"/>
                </a:ext>
              </a:extLst>
            </p:cNvPr>
            <p:cNvSpPr>
              <a:spLocks noChangeArrowheads="1"/>
            </p:cNvSpPr>
            <p:nvPr/>
          </p:nvSpPr>
          <p:spPr bwMode="auto">
            <a:xfrm>
              <a:off x="2567" y="374"/>
              <a:ext cx="4" cy="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0">
              <a:extLst>
                <a:ext uri="{FF2B5EF4-FFF2-40B4-BE49-F238E27FC236}">
                  <a16:creationId xmlns:a16="http://schemas.microsoft.com/office/drawing/2014/main" id="{3BB79BF8-82E8-C57D-5C83-37066A940182}"/>
                </a:ext>
              </a:extLst>
            </p:cNvPr>
            <p:cNvSpPr>
              <a:spLocks noChangeArrowheads="1"/>
            </p:cNvSpPr>
            <p:nvPr/>
          </p:nvSpPr>
          <p:spPr bwMode="auto">
            <a:xfrm>
              <a:off x="2567" y="374"/>
              <a:ext cx="4" cy="137"/>
            </a:xfrm>
            <a:prstGeom prst="rect">
              <a:avLst/>
            </a:prstGeom>
            <a:noFill/>
            <a:ln w="9525" cap="rnd">
              <a:solidFill>
                <a:srgbClr val="DDE2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
              <a:extLst>
                <a:ext uri="{FF2B5EF4-FFF2-40B4-BE49-F238E27FC236}">
                  <a16:creationId xmlns:a16="http://schemas.microsoft.com/office/drawing/2014/main" id="{28C13118-1911-0A19-BCDA-BC67C30968A6}"/>
                </a:ext>
              </a:extLst>
            </p:cNvPr>
            <p:cNvSpPr>
              <a:spLocks noChangeArrowheads="1"/>
            </p:cNvSpPr>
            <p:nvPr/>
          </p:nvSpPr>
          <p:spPr bwMode="auto">
            <a:xfrm>
              <a:off x="2857" y="374"/>
              <a:ext cx="4" cy="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2">
              <a:extLst>
                <a:ext uri="{FF2B5EF4-FFF2-40B4-BE49-F238E27FC236}">
                  <a16:creationId xmlns:a16="http://schemas.microsoft.com/office/drawing/2014/main" id="{F327D5AF-9009-137B-C256-FDDF353502D5}"/>
                </a:ext>
              </a:extLst>
            </p:cNvPr>
            <p:cNvSpPr>
              <a:spLocks noChangeArrowheads="1"/>
            </p:cNvSpPr>
            <p:nvPr/>
          </p:nvSpPr>
          <p:spPr bwMode="auto">
            <a:xfrm>
              <a:off x="2857" y="374"/>
              <a:ext cx="4" cy="137"/>
            </a:xfrm>
            <a:prstGeom prst="rect">
              <a:avLst/>
            </a:prstGeom>
            <a:noFill/>
            <a:ln w="9525" cap="rnd">
              <a:solidFill>
                <a:srgbClr val="DDE2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a:extLst>
                <a:ext uri="{FF2B5EF4-FFF2-40B4-BE49-F238E27FC236}">
                  <a16:creationId xmlns:a16="http://schemas.microsoft.com/office/drawing/2014/main" id="{79FB00E1-ED7A-9F14-05D3-D5E815BCD7E0}"/>
                </a:ext>
              </a:extLst>
            </p:cNvPr>
            <p:cNvSpPr>
              <a:spLocks/>
            </p:cNvSpPr>
            <p:nvPr/>
          </p:nvSpPr>
          <p:spPr bwMode="auto">
            <a:xfrm>
              <a:off x="2552" y="3493"/>
              <a:ext cx="314" cy="289"/>
            </a:xfrm>
            <a:custGeom>
              <a:avLst/>
              <a:gdLst>
                <a:gd name="T0" fmla="*/ 0 w 314"/>
                <a:gd name="T1" fmla="*/ 217 h 289"/>
                <a:gd name="T2" fmla="*/ 242 w 314"/>
                <a:gd name="T3" fmla="*/ 217 h 289"/>
                <a:gd name="T4" fmla="*/ 242 w 314"/>
                <a:gd name="T5" fmla="*/ 289 h 289"/>
                <a:gd name="T6" fmla="*/ 314 w 314"/>
                <a:gd name="T7" fmla="*/ 145 h 289"/>
                <a:gd name="T8" fmla="*/ 242 w 314"/>
                <a:gd name="T9" fmla="*/ 0 h 289"/>
                <a:gd name="T10" fmla="*/ 242 w 314"/>
                <a:gd name="T11" fmla="*/ 73 h 289"/>
                <a:gd name="T12" fmla="*/ 0 w 314"/>
                <a:gd name="T13" fmla="*/ 73 h 289"/>
                <a:gd name="T14" fmla="*/ 0 w 314"/>
                <a:gd name="T15" fmla="*/ 217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289">
                  <a:moveTo>
                    <a:pt x="0" y="217"/>
                  </a:moveTo>
                  <a:lnTo>
                    <a:pt x="242" y="217"/>
                  </a:lnTo>
                  <a:lnTo>
                    <a:pt x="242" y="289"/>
                  </a:lnTo>
                  <a:lnTo>
                    <a:pt x="314" y="145"/>
                  </a:lnTo>
                  <a:lnTo>
                    <a:pt x="242" y="0"/>
                  </a:lnTo>
                  <a:lnTo>
                    <a:pt x="242" y="73"/>
                  </a:lnTo>
                  <a:lnTo>
                    <a:pt x="0" y="73"/>
                  </a:lnTo>
                  <a:lnTo>
                    <a:pt x="0" y="217"/>
                  </a:lnTo>
                  <a:close/>
                </a:path>
              </a:pathLst>
            </a:custGeom>
            <a:solidFill>
              <a:srgbClr val="DDE2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a:extLst>
                <a:ext uri="{FF2B5EF4-FFF2-40B4-BE49-F238E27FC236}">
                  <a16:creationId xmlns:a16="http://schemas.microsoft.com/office/drawing/2014/main" id="{4110A95F-AD1E-E2E7-D7A3-9783B16E74FF}"/>
                </a:ext>
              </a:extLst>
            </p:cNvPr>
            <p:cNvSpPr>
              <a:spLocks/>
            </p:cNvSpPr>
            <p:nvPr/>
          </p:nvSpPr>
          <p:spPr bwMode="auto">
            <a:xfrm>
              <a:off x="2570" y="3493"/>
              <a:ext cx="296" cy="289"/>
            </a:xfrm>
            <a:custGeom>
              <a:avLst/>
              <a:gdLst>
                <a:gd name="T0" fmla="*/ 0 w 296"/>
                <a:gd name="T1" fmla="*/ 217 h 289"/>
                <a:gd name="T2" fmla="*/ 224 w 296"/>
                <a:gd name="T3" fmla="*/ 217 h 289"/>
                <a:gd name="T4" fmla="*/ 224 w 296"/>
                <a:gd name="T5" fmla="*/ 289 h 289"/>
                <a:gd name="T6" fmla="*/ 296 w 296"/>
                <a:gd name="T7" fmla="*/ 145 h 289"/>
                <a:gd name="T8" fmla="*/ 224 w 296"/>
                <a:gd name="T9" fmla="*/ 0 h 289"/>
                <a:gd name="T10" fmla="*/ 224 w 296"/>
                <a:gd name="T11" fmla="*/ 73 h 289"/>
                <a:gd name="T12" fmla="*/ 0 w 296"/>
                <a:gd name="T13" fmla="*/ 73 h 289"/>
              </a:gdLst>
              <a:ahLst/>
              <a:cxnLst>
                <a:cxn ang="0">
                  <a:pos x="T0" y="T1"/>
                </a:cxn>
                <a:cxn ang="0">
                  <a:pos x="T2" y="T3"/>
                </a:cxn>
                <a:cxn ang="0">
                  <a:pos x="T4" y="T5"/>
                </a:cxn>
                <a:cxn ang="0">
                  <a:pos x="T6" y="T7"/>
                </a:cxn>
                <a:cxn ang="0">
                  <a:pos x="T8" y="T9"/>
                </a:cxn>
                <a:cxn ang="0">
                  <a:pos x="T10" y="T11"/>
                </a:cxn>
                <a:cxn ang="0">
                  <a:pos x="T12" y="T13"/>
                </a:cxn>
              </a:cxnLst>
              <a:rect l="0" t="0" r="r" b="b"/>
              <a:pathLst>
                <a:path w="296" h="289">
                  <a:moveTo>
                    <a:pt x="0" y="217"/>
                  </a:moveTo>
                  <a:lnTo>
                    <a:pt x="224" y="217"/>
                  </a:lnTo>
                  <a:lnTo>
                    <a:pt x="224" y="289"/>
                  </a:lnTo>
                  <a:lnTo>
                    <a:pt x="296" y="145"/>
                  </a:lnTo>
                  <a:lnTo>
                    <a:pt x="224" y="0"/>
                  </a:lnTo>
                  <a:lnTo>
                    <a:pt x="224" y="73"/>
                  </a:lnTo>
                  <a:lnTo>
                    <a:pt x="0" y="73"/>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5">
              <a:extLst>
                <a:ext uri="{FF2B5EF4-FFF2-40B4-BE49-F238E27FC236}">
                  <a16:creationId xmlns:a16="http://schemas.microsoft.com/office/drawing/2014/main" id="{76FCA095-605E-6906-3EC3-E2E5D100097E}"/>
                </a:ext>
              </a:extLst>
            </p:cNvPr>
            <p:cNvSpPr>
              <a:spLocks noChangeArrowheads="1"/>
            </p:cNvSpPr>
            <p:nvPr/>
          </p:nvSpPr>
          <p:spPr bwMode="auto">
            <a:xfrm>
              <a:off x="2566" y="3568"/>
              <a:ext cx="4" cy="1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0" name="Picture 29">
            <a:extLst>
              <a:ext uri="{FF2B5EF4-FFF2-40B4-BE49-F238E27FC236}">
                <a16:creationId xmlns:a16="http://schemas.microsoft.com/office/drawing/2014/main" id="{A8662356-C92C-7290-13D5-70CE9AA939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4925" r="129" b="15736"/>
          <a:stretch/>
        </p:blipFill>
        <p:spPr>
          <a:xfrm>
            <a:off x="282040" y="4604343"/>
            <a:ext cx="3160218" cy="1488479"/>
          </a:xfrm>
          <a:prstGeom prst="rect">
            <a:avLst/>
          </a:prstGeom>
        </p:spPr>
      </p:pic>
    </p:spTree>
    <p:extLst>
      <p:ext uri="{BB962C8B-B14F-4D97-AF65-F5344CB8AC3E}">
        <p14:creationId xmlns:p14="http://schemas.microsoft.com/office/powerpoint/2010/main" val="137148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1A10C4-A85A-D5A8-245E-9C5D198D59C4}"/>
              </a:ext>
            </a:extLst>
          </p:cNvPr>
          <p:cNvSpPr>
            <a:spLocks noGrp="1"/>
          </p:cNvSpPr>
          <p:nvPr>
            <p:ph type="title"/>
          </p:nvPr>
        </p:nvSpPr>
        <p:spPr/>
        <p:txBody>
          <a:bodyPr>
            <a:normAutofit/>
          </a:bodyPr>
          <a:lstStyle/>
          <a:p>
            <a:r>
              <a:rPr lang="en-US" sz="3600">
                <a:latin typeface="Avenir Book" panose="02000503020000020003" pitchFamily="2" charset="0"/>
              </a:rPr>
              <a:t>HPDF will integrate data, theory, and experiment</a:t>
            </a:r>
          </a:p>
        </p:txBody>
      </p:sp>
      <p:sp>
        <p:nvSpPr>
          <p:cNvPr id="13" name="Content Placeholder 12">
            <a:extLst>
              <a:ext uri="{FF2B5EF4-FFF2-40B4-BE49-F238E27FC236}">
                <a16:creationId xmlns:a16="http://schemas.microsoft.com/office/drawing/2014/main" id="{F6C10EF5-9AAC-0B66-6AE0-8F6ECA36533E}"/>
              </a:ext>
            </a:extLst>
          </p:cNvPr>
          <p:cNvSpPr>
            <a:spLocks noGrp="1"/>
          </p:cNvSpPr>
          <p:nvPr>
            <p:ph sz="half" idx="1"/>
          </p:nvPr>
        </p:nvSpPr>
        <p:spPr>
          <a:xfrm>
            <a:off x="537358" y="1248790"/>
            <a:ext cx="11138086" cy="1535879"/>
          </a:xfrm>
        </p:spPr>
        <p:txBody>
          <a:bodyPr>
            <a:normAutofit fontScale="62500" lnSpcReduction="20000"/>
          </a:bodyPr>
          <a:lstStyle/>
          <a:p>
            <a:pPr>
              <a:lnSpc>
                <a:spcPct val="120000"/>
              </a:lnSpc>
            </a:pPr>
            <a:r>
              <a:rPr lang="en-US">
                <a:solidFill>
                  <a:srgbClr val="000000"/>
                </a:solidFill>
                <a:latin typeface="Avenir" panose="020B0503020203020204" pitchFamily="34" charset="0"/>
              </a:rPr>
              <a:t>Scientific community recognizes the need for a data-focused high performance computing facility</a:t>
            </a:r>
          </a:p>
          <a:p>
            <a:pPr>
              <a:lnSpc>
                <a:spcPct val="120000"/>
              </a:lnSpc>
            </a:pPr>
            <a:r>
              <a:rPr lang="en-US">
                <a:solidFill>
                  <a:srgbClr val="000000"/>
                </a:solidFill>
                <a:latin typeface="Avenir" panose="020B0503020203020204" pitchFamily="34" charset="0"/>
              </a:rPr>
              <a:t>Focused on unique opportunities for data-intensive applications and real-time computing to support significant growth in DOE-SC user facility data</a:t>
            </a:r>
          </a:p>
          <a:p>
            <a:pPr>
              <a:lnSpc>
                <a:spcPct val="120000"/>
              </a:lnSpc>
            </a:pPr>
            <a:r>
              <a:rPr lang="en-US">
                <a:solidFill>
                  <a:srgbClr val="000000"/>
                </a:solidFill>
                <a:latin typeface="Avenir" panose="020B0503020203020204" pitchFamily="34" charset="0"/>
              </a:rPr>
              <a:t>Designed to meet the data management, long term storage, and data mining needs of researchers</a:t>
            </a:r>
          </a:p>
          <a:p>
            <a:pPr>
              <a:lnSpc>
                <a:spcPct val="120000"/>
              </a:lnSpc>
            </a:pPr>
            <a:endParaRPr lang="en-US">
              <a:solidFill>
                <a:srgbClr val="000000"/>
              </a:solidFill>
            </a:endParaRPr>
          </a:p>
        </p:txBody>
      </p:sp>
      <p:sp>
        <p:nvSpPr>
          <p:cNvPr id="5" name="Footer Placeholder 4">
            <a:extLst>
              <a:ext uri="{FF2B5EF4-FFF2-40B4-BE49-F238E27FC236}">
                <a16:creationId xmlns:a16="http://schemas.microsoft.com/office/drawing/2014/main" id="{359DD558-1286-1769-AC81-910E953419C5}"/>
              </a:ext>
            </a:extLst>
          </p:cNvPr>
          <p:cNvSpPr>
            <a:spLocks noGrp="1"/>
          </p:cNvSpPr>
          <p:nvPr>
            <p:ph type="ftr" sz="quarter" idx="3"/>
          </p:nvPr>
        </p:nvSpPr>
        <p:spPr/>
        <p:txBody>
          <a:bodyPr/>
          <a:lstStyle/>
          <a:p>
            <a:r>
              <a:rPr lang="en-US"/>
              <a:t>JLab Users Organization, 15 June 2022</a:t>
            </a:r>
          </a:p>
        </p:txBody>
      </p:sp>
      <p:sp>
        <p:nvSpPr>
          <p:cNvPr id="4" name="Slide Number Placeholder 3">
            <a:extLst>
              <a:ext uri="{FF2B5EF4-FFF2-40B4-BE49-F238E27FC236}">
                <a16:creationId xmlns:a16="http://schemas.microsoft.com/office/drawing/2014/main" id="{311B923F-BB5E-7604-14BB-559DD66408F2}"/>
              </a:ext>
            </a:extLst>
          </p:cNvPr>
          <p:cNvSpPr>
            <a:spLocks noGrp="1"/>
          </p:cNvSpPr>
          <p:nvPr>
            <p:ph type="sldNum" sz="quarter" idx="4"/>
          </p:nvPr>
        </p:nvSpPr>
        <p:spPr/>
        <p:txBody>
          <a:bodyPr/>
          <a:lstStyle/>
          <a:p>
            <a:fld id="{B2E69C32-F40A-4944-821E-46A56DF0648B}" type="slidenum">
              <a:rPr lang="en-US" smtClean="0"/>
              <a:pPr/>
              <a:t>9</a:t>
            </a:fld>
            <a:endParaRPr lang="en-US"/>
          </a:p>
        </p:txBody>
      </p:sp>
      <p:sp>
        <p:nvSpPr>
          <p:cNvPr id="6" name="Title 1">
            <a:extLst>
              <a:ext uri="{FF2B5EF4-FFF2-40B4-BE49-F238E27FC236}">
                <a16:creationId xmlns:a16="http://schemas.microsoft.com/office/drawing/2014/main" id="{BBB07A46-F3FC-BB47-ABEA-6CA8392DF63F}"/>
              </a:ext>
            </a:extLst>
          </p:cNvPr>
          <p:cNvSpPr txBox="1">
            <a:spLocks/>
          </p:cNvSpPr>
          <p:nvPr/>
        </p:nvSpPr>
        <p:spPr>
          <a:xfrm>
            <a:off x="600329" y="142413"/>
            <a:ext cx="11285837" cy="48749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b="1" i="0" kern="1200">
                <a:solidFill>
                  <a:srgbClr val="C00000"/>
                </a:solidFill>
                <a:latin typeface="Avenir Book" panose="02000503020000020003" pitchFamily="2" charset="0"/>
                <a:ea typeface="+mj-ea"/>
                <a:cs typeface="Arial" panose="020B0604020202020204" pitchFamily="34" charset="0"/>
              </a:defRPr>
            </a:lvl1pPr>
          </a:lstStyle>
          <a:p>
            <a:endParaRPr lang="en-US">
              <a:solidFill>
                <a:schemeClr val="accent4">
                  <a:lumMod val="10000"/>
                </a:schemeClr>
              </a:solidFill>
              <a:latin typeface="Avenir" panose="020B0503020203020204" pitchFamily="34" charset="0"/>
            </a:endParaRPr>
          </a:p>
        </p:txBody>
      </p:sp>
      <p:pic>
        <p:nvPicPr>
          <p:cNvPr id="7" name="Picture 6">
            <a:extLst>
              <a:ext uri="{FF2B5EF4-FFF2-40B4-BE49-F238E27FC236}">
                <a16:creationId xmlns:a16="http://schemas.microsoft.com/office/drawing/2014/main" id="{E117CFD1-78DB-857A-F62D-A3D22C395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5043" y="2919782"/>
            <a:ext cx="7431574" cy="2691807"/>
          </a:xfrm>
          <a:prstGeom prst="rect">
            <a:avLst/>
          </a:prstGeom>
        </p:spPr>
      </p:pic>
      <p:sp>
        <p:nvSpPr>
          <p:cNvPr id="8" name="Content Placeholder 2">
            <a:extLst>
              <a:ext uri="{FF2B5EF4-FFF2-40B4-BE49-F238E27FC236}">
                <a16:creationId xmlns:a16="http://schemas.microsoft.com/office/drawing/2014/main" id="{26E5F403-215D-B8FE-BCEC-E19F6F002BD7}"/>
              </a:ext>
            </a:extLst>
          </p:cNvPr>
          <p:cNvSpPr txBox="1">
            <a:spLocks/>
          </p:cNvSpPr>
          <p:nvPr/>
        </p:nvSpPr>
        <p:spPr>
          <a:xfrm>
            <a:off x="465326" y="2364723"/>
            <a:ext cx="5903183" cy="2498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700">
              <a:solidFill>
                <a:schemeClr val="accent4">
                  <a:lumMod val="10000"/>
                </a:schemeClr>
              </a:solidFill>
              <a:latin typeface="Avenir" panose="020B0503020203020204" pitchFamily="34" charset="0"/>
            </a:endParaRPr>
          </a:p>
        </p:txBody>
      </p:sp>
      <p:sp>
        <p:nvSpPr>
          <p:cNvPr id="9" name="Content Placeholder 2">
            <a:extLst>
              <a:ext uri="{FF2B5EF4-FFF2-40B4-BE49-F238E27FC236}">
                <a16:creationId xmlns:a16="http://schemas.microsoft.com/office/drawing/2014/main" id="{53087801-4BD7-682E-F7D0-815B700CF561}"/>
              </a:ext>
            </a:extLst>
          </p:cNvPr>
          <p:cNvSpPr txBox="1">
            <a:spLocks/>
          </p:cNvSpPr>
          <p:nvPr/>
        </p:nvSpPr>
        <p:spPr>
          <a:xfrm>
            <a:off x="838200" y="3799170"/>
            <a:ext cx="4424307" cy="13841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700">
              <a:solidFill>
                <a:schemeClr val="accent4">
                  <a:lumMod val="10000"/>
                </a:schemeClr>
              </a:solidFill>
              <a:latin typeface="Avenir" panose="020B0503020203020204" pitchFamily="34" charset="0"/>
            </a:endParaRPr>
          </a:p>
        </p:txBody>
      </p:sp>
      <p:sp>
        <p:nvSpPr>
          <p:cNvPr id="14" name="TextBox 13">
            <a:extLst>
              <a:ext uri="{FF2B5EF4-FFF2-40B4-BE49-F238E27FC236}">
                <a16:creationId xmlns:a16="http://schemas.microsoft.com/office/drawing/2014/main" id="{291D3E47-7A48-CBEA-02B7-6550DB033539}"/>
              </a:ext>
            </a:extLst>
          </p:cNvPr>
          <p:cNvSpPr txBox="1"/>
          <p:nvPr/>
        </p:nvSpPr>
        <p:spPr>
          <a:xfrm>
            <a:off x="537358" y="2837367"/>
            <a:ext cx="3548867" cy="2477601"/>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0000"/>
                </a:solidFill>
                <a:latin typeface="Avenir" panose="020B0503020203020204" pitchFamily="34" charset="0"/>
              </a:rPr>
              <a:t>HPDF integrates with edge computing at remote sites to provide real-time access to architecturally-diverse computing and storage resources </a:t>
            </a:r>
            <a:endParaRPr lang="en-US" sz="900">
              <a:solidFill>
                <a:srgbClr val="000000"/>
              </a:solidFill>
              <a:latin typeface="Avenir" panose="020B0503020203020204" pitchFamily="34" charset="0"/>
            </a:endParaRPr>
          </a:p>
          <a:p>
            <a:endParaRPr lang="en-US" sz="900">
              <a:solidFill>
                <a:srgbClr val="000000"/>
              </a:solidFill>
              <a:latin typeface="Avenir" panose="020B0503020203020204" pitchFamily="34" charset="0"/>
            </a:endParaRPr>
          </a:p>
          <a:p>
            <a:pPr marL="285750" indent="-285750">
              <a:buFont typeface="Arial" panose="020B0604020202020204" pitchFamily="34" charset="0"/>
              <a:buChar char="•"/>
            </a:pPr>
            <a:r>
              <a:rPr lang="en-US">
                <a:solidFill>
                  <a:srgbClr val="000000"/>
                </a:solidFill>
                <a:latin typeface="Avenir" panose="020B0503020203020204" pitchFamily="34" charset="0"/>
              </a:rPr>
              <a:t>Complements existing HPC capabilities in DOE</a:t>
            </a:r>
          </a:p>
        </p:txBody>
      </p:sp>
    </p:spTree>
    <p:extLst>
      <p:ext uri="{BB962C8B-B14F-4D97-AF65-F5344CB8AC3E}">
        <p14:creationId xmlns:p14="http://schemas.microsoft.com/office/powerpoint/2010/main" val="1470289937"/>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FCED649-338B-F640-8766-F27B306B0306}" vid="{B1AB57BD-335B-EB47-8587-511D1A131ABC}"/>
    </a:ext>
  </a:extLst>
</a:theme>
</file>

<file path=ppt/theme/theme2.xml><?xml version="1.0" encoding="utf-8"?>
<a:theme xmlns:a="http://schemas.openxmlformats.org/drawingml/2006/main" name="ORNL NEO Template">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NEO Template" id="{CED1375E-A309-4423-9D25-C64B08BF2225}" vid="{62FE1A7F-AF75-40CF-83BC-60A8867367AF}"/>
    </a:ext>
  </a:extLst>
</a:theme>
</file>

<file path=ppt/theme/theme3.xml><?xml version="1.0" encoding="utf-8"?>
<a:theme xmlns:a="http://schemas.openxmlformats.org/drawingml/2006/main" name="1_ORNL NEO Template">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NEO Template" id="{CED1375E-A309-4423-9D25-C64B08BF2225}" vid="{62FE1A7F-AF75-40CF-83BC-60A8867367A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6B2F93EDB7EF43B5AA317BEEBE52C0" ma:contentTypeVersion="12" ma:contentTypeDescription="Create a new document." ma:contentTypeScope="" ma:versionID="0cf2a0221b789efaff1ba92f5c675945">
  <xsd:schema xmlns:xsd="http://www.w3.org/2001/XMLSchema" xmlns:xs="http://www.w3.org/2001/XMLSchema" xmlns:p="http://schemas.microsoft.com/office/2006/metadata/properties" xmlns:ns3="7a88a02c-e9d6-4b6c-b48a-bde4fb266a17" xmlns:ns4="cfcb42d0-0ca3-42df-9bbd-c42f9305e417" targetNamespace="http://schemas.microsoft.com/office/2006/metadata/properties" ma:root="true" ma:fieldsID="3491f0742cbfd218dbf8f1fd12d9538a" ns3:_="" ns4:_="">
    <xsd:import namespace="7a88a02c-e9d6-4b6c-b48a-bde4fb266a17"/>
    <xsd:import namespace="cfcb42d0-0ca3-42df-9bbd-c42f9305e41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8a02c-e9d6-4b6c-b48a-bde4fb266a1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cb42d0-0ca3-42df-9bbd-c42f9305e41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A580A2-DBC6-481D-B475-39F4280C4A71}">
  <ds:schemaRefs>
    <ds:schemaRef ds:uri="http://schemas.microsoft.com/sharepoint/v3/contenttype/forms"/>
  </ds:schemaRefs>
</ds:datastoreItem>
</file>

<file path=customXml/itemProps2.xml><?xml version="1.0" encoding="utf-8"?>
<ds:datastoreItem xmlns:ds="http://schemas.openxmlformats.org/officeDocument/2006/customXml" ds:itemID="{B1CEBAC2-705F-4321-AA3A-F07B586D56BD}">
  <ds:schemaRefs>
    <ds:schemaRef ds:uri="7a88a02c-e9d6-4b6c-b48a-bde4fb266a17"/>
    <ds:schemaRef ds:uri="cfcb42d0-0ca3-42df-9bbd-c42f9305e4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A56B93-57AA-4329-B0D8-8AFB76851D6D}">
  <ds:schemaRefs>
    <ds:schemaRef ds:uri="7a88a02c-e9d6-4b6c-b48a-bde4fb266a17"/>
    <ds:schemaRef ds:uri="cfcb42d0-0ca3-42df-9bbd-c42f9305e4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JLabPowerPoint_widescreen</Template>
  <TotalTime>3</TotalTime>
  <Words>1096</Words>
  <Application>Microsoft Macintosh PowerPoint</Application>
  <PresentationFormat>Widescreen</PresentationFormat>
  <Paragraphs>161</Paragraphs>
  <Slides>14</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PingFangSC-Regular</vt:lpstr>
      <vt:lpstr>.AppleSystemUIFont</vt:lpstr>
      <vt:lpstr>Arial</vt:lpstr>
      <vt:lpstr>Arial Black</vt:lpstr>
      <vt:lpstr>Avenir</vt:lpstr>
      <vt:lpstr>Avenir Book</vt:lpstr>
      <vt:lpstr>Calibri</vt:lpstr>
      <vt:lpstr>Century Gothic</vt:lpstr>
      <vt:lpstr>Office Theme</vt:lpstr>
      <vt:lpstr>ORNL NEO Template</vt:lpstr>
      <vt:lpstr>1_ORNL NEO Template</vt:lpstr>
      <vt:lpstr>Data Science: HPDF</vt:lpstr>
      <vt:lpstr>Outline</vt:lpstr>
      <vt:lpstr>Scientific Computing at Jefferson Lab</vt:lpstr>
      <vt:lpstr>Grand Challenge in Readout and Analysis for Femtoscale Science</vt:lpstr>
      <vt:lpstr>Nuclear Physics Discovery Paradigm </vt:lpstr>
      <vt:lpstr>National Context</vt:lpstr>
      <vt:lpstr>Our vision: A DOE integrated research ecosystem that transforms science via seamless interoperability</vt:lpstr>
      <vt:lpstr>Realizing the vision</vt:lpstr>
      <vt:lpstr>HPDF will integrate data, theory, and experiment</vt:lpstr>
      <vt:lpstr>HPDF Machine Concept</vt:lpstr>
      <vt:lpstr>Intelligent Networking is foundational </vt:lpstr>
      <vt:lpstr>HPDF@home: the Jefferson Lab Data Center Building</vt:lpstr>
      <vt:lpstr>EIC &amp; HPDF</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Henderson</dc:creator>
  <cp:lastModifiedBy>Amber Boehnlein</cp:lastModifiedBy>
  <cp:revision>4</cp:revision>
  <cp:lastPrinted>2021-10-16T23:15:56Z</cp:lastPrinted>
  <dcterms:created xsi:type="dcterms:W3CDTF">2017-10-05T18:52:54Z</dcterms:created>
  <dcterms:modified xsi:type="dcterms:W3CDTF">2022-06-15T12:44:25Z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0x010100216B2F93EDB7EF43B5AA317BEEBE52C0</vt:lpwstr>
  </property>
</Properties>
</file>