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96_4DD05363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sldIdLst>
    <p:sldId id="294" r:id="rId5"/>
    <p:sldId id="406" r:id="rId6"/>
    <p:sldId id="424" r:id="rId7"/>
    <p:sldId id="371" r:id="rId8"/>
    <p:sldId id="331" r:id="rId9"/>
    <p:sldId id="265" r:id="rId10"/>
    <p:sldId id="419" r:id="rId11"/>
    <p:sldId id="428" r:id="rId1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e Yun Cho" initials="JYC" lastIdx="2" clrIdx="0">
    <p:extLst>
      <p:ext uri="{19B8F6BF-5375-455C-9EA6-DF929625EA0E}">
        <p15:presenceInfo xmlns:p15="http://schemas.microsoft.com/office/powerpoint/2012/main" userId="S-1-5-21-1097014734-140981682-1849977318-1442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69863" autoAdjust="0"/>
  </p:normalViewPr>
  <p:slideViewPr>
    <p:cSldViewPr snapToGrid="0" snapToObjects="1">
      <p:cViewPr varScale="1">
        <p:scale>
          <a:sx n="60" d="100"/>
          <a:sy n="60" d="100"/>
        </p:scale>
        <p:origin x="1325" y="53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7522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Minority</a:t>
            </a:r>
          </a:p>
        </c:rich>
      </c:tx>
      <c:layout>
        <c:manualLayout>
          <c:xMode val="edge"/>
          <c:yMode val="edge"/>
          <c:x val="0.3360413263514852"/>
          <c:y val="3.80031707154403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41-4448-8509-76E1FAB93E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41-4448-8509-76E1FAB93E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Minority</c:v>
                </c:pt>
                <c:pt idx="1">
                  <c:v>Non Minority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211</c:v>
                </c:pt>
                <c:pt idx="1">
                  <c:v>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41-4448-8509-76E1FAB93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Generations</a:t>
            </a:r>
          </a:p>
        </c:rich>
      </c:tx>
      <c:layout>
        <c:manualLayout>
          <c:xMode val="edge"/>
          <c:yMode val="edge"/>
          <c:x val="0.3440812669312339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Generations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BE-4ED3-9CC6-BA73803BD14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BE-4ED3-9CC6-BA73803BD145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BE-4ED3-9CC6-BA73803BD145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BE-4ED3-9CC6-BA73803BD14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BE-4ED3-9CC6-BA73803BD1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Traditionalists (78+)</c:v>
                </c:pt>
                <c:pt idx="1">
                  <c:v>Baby Boomers (age 58-77)</c:v>
                </c:pt>
                <c:pt idx="2">
                  <c:v>Gen X (age 42-57)</c:v>
                </c:pt>
                <c:pt idx="3">
                  <c:v>Gen Y (age 26-41)</c:v>
                </c:pt>
                <c:pt idx="4">
                  <c:v>Gen Z (under 26)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275</c:v>
                </c:pt>
                <c:pt idx="2">
                  <c:v>291</c:v>
                </c:pt>
                <c:pt idx="3">
                  <c:v>207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BE-4ED3-9CC6-BA73803BD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7030A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26</c:v>
                </c:pt>
                <c:pt idx="1">
                  <c:v>24</c:v>
                </c:pt>
                <c:pt idx="2">
                  <c:v>23</c:v>
                </c:pt>
                <c:pt idx="3">
                  <c:v>24</c:v>
                </c:pt>
                <c:pt idx="4">
                  <c:v>23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2-4100-A9AC-4FB5EBD509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74</c:v>
                </c:pt>
                <c:pt idx="1">
                  <c:v>76</c:v>
                </c:pt>
                <c:pt idx="2">
                  <c:v>77</c:v>
                </c:pt>
                <c:pt idx="3">
                  <c:v>76</c:v>
                </c:pt>
                <c:pt idx="4">
                  <c:v>77</c:v>
                </c:pt>
                <c:pt idx="5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12-4100-A9AC-4FB5EBD50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6293896"/>
        <c:axId val="696296520"/>
      </c:barChart>
      <c:valAx>
        <c:axId val="696296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93896"/>
        <c:crosses val="autoZero"/>
        <c:crossBetween val="between"/>
      </c:valAx>
      <c:catAx>
        <c:axId val="696293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965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16218285214348"/>
          <c:y val="0.83379538495188088"/>
          <c:w val="0.28072637546792489"/>
          <c:h val="0.110741393628956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Minority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27</c:v>
                </c:pt>
                <c:pt idx="1">
                  <c:v>26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61-4316-8526-8A13A4BF39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 Minority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73</c:v>
                </c:pt>
                <c:pt idx="1">
                  <c:v>74</c:v>
                </c:pt>
                <c:pt idx="2">
                  <c:v>75</c:v>
                </c:pt>
                <c:pt idx="3">
                  <c:v>75</c:v>
                </c:pt>
                <c:pt idx="4">
                  <c:v>75</c:v>
                </c:pt>
                <c:pt idx="5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61-4316-8526-8A13A4BF39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6293896"/>
        <c:axId val="696296520"/>
      </c:barChart>
      <c:valAx>
        <c:axId val="696296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93896"/>
        <c:crosses val="autoZero"/>
        <c:crossBetween val="between"/>
      </c:valAx>
      <c:catAx>
        <c:axId val="696293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965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915978780872464"/>
          <c:y val="1.7819414406337088E-2"/>
          <c:w val="0.60302898295224594"/>
          <c:h val="0.858489716233542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Female</c:v>
                </c:pt>
              </c:strCache>
            </c:strRef>
          </c:tx>
          <c:spPr>
            <a:solidFill>
              <a:srgbClr val="7030A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11-4C19-A9CA-136F7DD5E189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11-4C19-A9CA-136F7DD5E189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11-4C19-A9CA-136F7DD5E189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11-4C19-A9CA-136F7DD5E1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Sr Leadership FY22</c:v>
                </c:pt>
                <c:pt idx="1">
                  <c:v>Sr Leadership FY21</c:v>
                </c:pt>
                <c:pt idx="2">
                  <c:v>Sr Leadership FY20</c:v>
                </c:pt>
                <c:pt idx="3">
                  <c:v>Research/Technical FY22</c:v>
                </c:pt>
                <c:pt idx="4">
                  <c:v>Research/Technical FY21</c:v>
                </c:pt>
                <c:pt idx="5">
                  <c:v>Research/Technical FY20</c:v>
                </c:pt>
                <c:pt idx="6">
                  <c:v>Operations FY22</c:v>
                </c:pt>
                <c:pt idx="7">
                  <c:v>Operations FY21</c:v>
                </c:pt>
                <c:pt idx="8">
                  <c:v>Operations FY20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47</c:v>
                </c:pt>
                <c:pt idx="1">
                  <c:v>37</c:v>
                </c:pt>
                <c:pt idx="2">
                  <c:v>38</c:v>
                </c:pt>
                <c:pt idx="3">
                  <c:v>13</c:v>
                </c:pt>
                <c:pt idx="4">
                  <c:v>12</c:v>
                </c:pt>
                <c:pt idx="5">
                  <c:v>12</c:v>
                </c:pt>
                <c:pt idx="6">
                  <c:v>52</c:v>
                </c:pt>
                <c:pt idx="7">
                  <c:v>49</c:v>
                </c:pt>
                <c:pt idx="8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711-4C19-A9CA-136F7DD5E1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Sr Leadership FY22</c:v>
                </c:pt>
                <c:pt idx="1">
                  <c:v>Sr Leadership FY21</c:v>
                </c:pt>
                <c:pt idx="2">
                  <c:v>Sr Leadership FY20</c:v>
                </c:pt>
                <c:pt idx="3">
                  <c:v>Research/Technical FY22</c:v>
                </c:pt>
                <c:pt idx="4">
                  <c:v>Research/Technical FY21</c:v>
                </c:pt>
                <c:pt idx="5">
                  <c:v>Research/Technical FY20</c:v>
                </c:pt>
                <c:pt idx="6">
                  <c:v>Operations FY22</c:v>
                </c:pt>
                <c:pt idx="7">
                  <c:v>Operations FY21</c:v>
                </c:pt>
                <c:pt idx="8">
                  <c:v>Operations FY20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53</c:v>
                </c:pt>
                <c:pt idx="1">
                  <c:v>63</c:v>
                </c:pt>
                <c:pt idx="2">
                  <c:v>62</c:v>
                </c:pt>
                <c:pt idx="3">
                  <c:v>87</c:v>
                </c:pt>
                <c:pt idx="4">
                  <c:v>88</c:v>
                </c:pt>
                <c:pt idx="5">
                  <c:v>88</c:v>
                </c:pt>
                <c:pt idx="6">
                  <c:v>48</c:v>
                </c:pt>
                <c:pt idx="7">
                  <c:v>51</c:v>
                </c:pt>
                <c:pt idx="8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711-4C19-A9CA-136F7DD5E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6293896"/>
        <c:axId val="696296520"/>
      </c:barChart>
      <c:valAx>
        <c:axId val="696296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93896"/>
        <c:crosses val="autoZero"/>
        <c:crossBetween val="between"/>
      </c:valAx>
      <c:catAx>
        <c:axId val="696293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965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Minority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D2-4214-8167-D55C3D2B8512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D2-4214-8167-D55C3D2B8512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D2-4214-8167-D55C3D2B8512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D2-4214-8167-D55C3D2B85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Sr Leadership FY22</c:v>
                </c:pt>
                <c:pt idx="1">
                  <c:v>Sr Leadership FY21</c:v>
                </c:pt>
                <c:pt idx="2">
                  <c:v>Sr Leadership FY20</c:v>
                </c:pt>
                <c:pt idx="3">
                  <c:v>Research/Technical FY22</c:v>
                </c:pt>
                <c:pt idx="4">
                  <c:v>Research/Technical FY21</c:v>
                </c:pt>
                <c:pt idx="5">
                  <c:v>Research/Technical FY20</c:v>
                </c:pt>
                <c:pt idx="6">
                  <c:v>Operations FY22</c:v>
                </c:pt>
                <c:pt idx="7">
                  <c:v>Operations FY21</c:v>
                </c:pt>
                <c:pt idx="8">
                  <c:v>Operations FY20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11</c:v>
                </c:pt>
                <c:pt idx="1">
                  <c:v>11</c:v>
                </c:pt>
                <c:pt idx="2">
                  <c:v>10</c:v>
                </c:pt>
                <c:pt idx="3">
                  <c:v>23</c:v>
                </c:pt>
                <c:pt idx="4">
                  <c:v>23</c:v>
                </c:pt>
                <c:pt idx="5">
                  <c:v>23</c:v>
                </c:pt>
                <c:pt idx="6">
                  <c:v>34</c:v>
                </c:pt>
                <c:pt idx="7">
                  <c:v>33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D2-4214-8167-D55C3D2B85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 Minority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Sr Leadership FY22</c:v>
                </c:pt>
                <c:pt idx="1">
                  <c:v>Sr Leadership FY21</c:v>
                </c:pt>
                <c:pt idx="2">
                  <c:v>Sr Leadership FY20</c:v>
                </c:pt>
                <c:pt idx="3">
                  <c:v>Research/Technical FY22</c:v>
                </c:pt>
                <c:pt idx="4">
                  <c:v>Research/Technical FY21</c:v>
                </c:pt>
                <c:pt idx="5">
                  <c:v>Research/Technical FY20</c:v>
                </c:pt>
                <c:pt idx="6">
                  <c:v>Operations FY22</c:v>
                </c:pt>
                <c:pt idx="7">
                  <c:v>Operations FY21</c:v>
                </c:pt>
                <c:pt idx="8">
                  <c:v>Operations FY20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89</c:v>
                </c:pt>
                <c:pt idx="1">
                  <c:v>89</c:v>
                </c:pt>
                <c:pt idx="2">
                  <c:v>90</c:v>
                </c:pt>
                <c:pt idx="3">
                  <c:v>77</c:v>
                </c:pt>
                <c:pt idx="4">
                  <c:v>77</c:v>
                </c:pt>
                <c:pt idx="5">
                  <c:v>77</c:v>
                </c:pt>
                <c:pt idx="6">
                  <c:v>66</c:v>
                </c:pt>
                <c:pt idx="7">
                  <c:v>67</c:v>
                </c:pt>
                <c:pt idx="8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6D2-4214-8167-D55C3D2B8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6293896"/>
        <c:axId val="696296520"/>
      </c:barChart>
      <c:valAx>
        <c:axId val="696296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93896"/>
        <c:crosses val="autoZero"/>
        <c:crossBetween val="between"/>
      </c:valAx>
      <c:catAx>
        <c:axId val="696293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965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96_4DD0536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F116A32-AD79-445D-A049-F62F77AC1809}" authorId="{D8ABE5F0-ED8F-904D-0634-4033246AF800}" status="resolved" created="2022-05-13T12:41:09.8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05498467" sldId="406"/>
      <ac:picMk id="6" creationId="{0E7904B7-69E0-4B9C-838D-4550547F17BC}"/>
    </ac:deMkLst>
    <p188:replyLst>
      <p188:reply id="{53FEACD4-2A23-413D-98CE-8BDB57E84097}" authorId="{9BEFF917-B58A-CB09-93AB-A17C7F38588D}" created="2022-05-13T12:59:14.911">
        <p188:txBody>
          <a:bodyPr/>
          <a:lstStyle/>
          <a:p>
            <a:r>
              <a:rPr lang="en-US"/>
              <a:t>Done.</a:t>
            </a:r>
          </a:p>
        </p188:txBody>
      </p188:reply>
    </p188:replyLst>
    <p188:txBody>
      <a:bodyPr/>
      <a:lstStyle/>
      <a:p>
        <a:r>
          <a:rPr lang="en-US"/>
          <a:t>Where the red arrow states 'family oriented benefits study' this needs to be updated to stay Family Friendly Benefits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A8D9-87C6-4310-A0FE-05F2F14F3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2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defTabSz="933237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33237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8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46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6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09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>
              <a:buClr>
                <a:srgbClr val="008000"/>
              </a:buClr>
              <a:buFont typeface="Wingdings" panose="05000000000000000000" pitchFamily="2" charset="2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8000"/>
              </a:buClr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9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200" b="1" cap="sm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14,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4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All Hands, Nov. 17, 2020</a:t>
            </a:r>
          </a:p>
        </p:txBody>
      </p:sp>
    </p:spTree>
    <p:extLst>
      <p:ext uri="{BB962C8B-B14F-4D97-AF65-F5344CB8AC3E}">
        <p14:creationId xmlns:p14="http://schemas.microsoft.com/office/powerpoint/2010/main" val="631430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1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Autofit/>
          </a:bodyPr>
          <a:lstStyle>
            <a:lvl1pPr>
              <a:defRPr sz="3200" b="1" cap="sm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Virtual Visit - May 27,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small" baseline="0" dirty="0">
          <a:solidFill>
            <a:schemeClr val="tx1"/>
          </a:solidFill>
          <a:latin typeface="Arial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18/10/relationships/comments" Target="../comments/modernComment_196_4DD053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human_resources/diversity/culture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952" y="493801"/>
            <a:ext cx="10178980" cy="640833"/>
          </a:xfrm>
        </p:spPr>
        <p:txBody>
          <a:bodyPr/>
          <a:lstStyle/>
          <a:p>
            <a:pPr algn="ctr"/>
            <a:r>
              <a:rPr lang="en-US" cap="small" dirty="0">
                <a:solidFill>
                  <a:srgbClr val="000000"/>
                </a:solidFill>
                <a:latin typeface="Arial"/>
                <a:cs typeface="Arial"/>
              </a:rPr>
              <a:t>JLUO Annual Meeting DEI Update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299" y="1720794"/>
            <a:ext cx="3526820" cy="3111266"/>
          </a:xfrm>
        </p:spPr>
        <p:txBody>
          <a:bodyPr>
            <a:normAutofit/>
          </a:bodyPr>
          <a:lstStyle/>
          <a:p>
            <a:endParaRPr lang="en-US" b="1" dirty="0">
              <a:latin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Our Journey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Diverse Workforce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Our Accomplishments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Future Plans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Continued Challenges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81299" y="4732722"/>
            <a:ext cx="3445595" cy="977944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</a:rPr>
              <a:t>Aurora Realin</a:t>
            </a:r>
          </a:p>
          <a:p>
            <a:r>
              <a:rPr lang="en-US" sz="1800" dirty="0">
                <a:solidFill>
                  <a:schemeClr val="tx1"/>
                </a:solidFill>
              </a:rPr>
              <a:t>DEI Program Manager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581299" y="5611327"/>
            <a:ext cx="3025966" cy="365125"/>
          </a:xfrm>
        </p:spPr>
        <p:txBody>
          <a:bodyPr/>
          <a:lstStyle/>
          <a:p>
            <a:r>
              <a:rPr lang="en-US" sz="1600" dirty="0"/>
              <a:t>June 14, 2022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49D32DD-3DA3-4955-88CF-AF07A2D4CB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8721" b="8721"/>
          <a:stretch/>
        </p:blipFill>
        <p:spPr>
          <a:xfrm>
            <a:off x="4236230" y="3915543"/>
            <a:ext cx="3620425" cy="2241703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D7DB2D1-6BB6-4DF1-9DC2-BAE0489D1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5" r="3667"/>
          <a:stretch/>
        </p:blipFill>
        <p:spPr>
          <a:xfrm>
            <a:off x="8065991" y="4242078"/>
            <a:ext cx="3615654" cy="2133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5B4332-307F-4228-B57D-4E131C9316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6154" b="-2813"/>
          <a:stretch/>
        </p:blipFill>
        <p:spPr>
          <a:xfrm>
            <a:off x="4243756" y="1307596"/>
            <a:ext cx="3615653" cy="2482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9A4B0-B950-4843-856B-DEEEF21ECF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7" t="10972" r="7168" b="8622"/>
          <a:stretch/>
        </p:blipFill>
        <p:spPr>
          <a:xfrm>
            <a:off x="8151020" y="1720794"/>
            <a:ext cx="3445595" cy="23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43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7306B-7DE2-40FC-B2E1-B5ADB254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small" dirty="0">
                <a:solidFill>
                  <a:srgbClr val="000000"/>
                </a:solidFill>
                <a:latin typeface="Arial"/>
                <a:cs typeface="Arial"/>
              </a:rPr>
              <a:t>Attracting And Retaining A More Diverse Workforce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D25E7-4C2D-4916-ACDC-AD0468D5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5D46E5B-4F8D-298D-9CF1-3A58BD7F9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41" y="861933"/>
            <a:ext cx="11453148" cy="535598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C077B39-E34E-4DBB-A41D-409905B3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2022 JLUO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305498467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4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B008-D8E4-48AF-B628-196D61941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small" dirty="0">
                <a:solidFill>
                  <a:srgbClr val="000000"/>
                </a:solidFill>
                <a:latin typeface="Arial"/>
                <a:cs typeface="Arial"/>
              </a:rPr>
              <a:t>Our Growing Diverse Workforce and Lab Community</a:t>
            </a:r>
            <a:endParaRPr lang="en-US" b="0" dirty="0">
              <a:solidFill>
                <a:srgbClr val="92D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B79BF-3B4D-4681-BF9F-B1EDA156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261237-9318-49AE-88FA-96C115408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" t="51760" r="47392" b="15619"/>
          <a:stretch/>
        </p:blipFill>
        <p:spPr>
          <a:xfrm>
            <a:off x="299635" y="944974"/>
            <a:ext cx="6050985" cy="1250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8D5E23-C988-4AE9-8ECC-44F2CD776DD5}"/>
              </a:ext>
            </a:extLst>
          </p:cNvPr>
          <p:cNvSpPr txBox="1"/>
          <p:nvPr/>
        </p:nvSpPr>
        <p:spPr>
          <a:xfrm>
            <a:off x="-369775" y="2331261"/>
            <a:ext cx="721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800 employees            1692 Users	            37 countries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56DD38-E6B5-4BCF-9E79-28C5245CEB91}"/>
              </a:ext>
            </a:extLst>
          </p:cNvPr>
          <p:cNvSpPr txBox="1"/>
          <p:nvPr/>
        </p:nvSpPr>
        <p:spPr>
          <a:xfrm>
            <a:off x="7576813" y="1192488"/>
            <a:ext cx="442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joint faculty appointments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postdoc researchers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undergrad students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1559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visiting scientists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8563682-2254-40A2-9558-168ED77D35E8}"/>
              </a:ext>
            </a:extLst>
          </p:cNvPr>
          <p:cNvGraphicFramePr/>
          <p:nvPr>
            <p:extLst/>
          </p:nvPr>
        </p:nvGraphicFramePr>
        <p:xfrm>
          <a:off x="1093163" y="3047050"/>
          <a:ext cx="3093247" cy="337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E4CE08E-9679-4554-BFDF-04A89B7D1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463" y="3335816"/>
            <a:ext cx="4104514" cy="3087753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8061B4E-98F3-40E9-8EAA-28712FC7636E}"/>
              </a:ext>
            </a:extLst>
          </p:cNvPr>
          <p:cNvGraphicFramePr/>
          <p:nvPr>
            <p:extLst/>
          </p:nvPr>
        </p:nvGraphicFramePr>
        <p:xfrm>
          <a:off x="7103712" y="3210158"/>
          <a:ext cx="3342565" cy="321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366E909-6F60-47E7-B096-65B502E1F9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69" t="68829" r="24230"/>
          <a:stretch/>
        </p:blipFill>
        <p:spPr>
          <a:xfrm>
            <a:off x="9787073" y="3215698"/>
            <a:ext cx="2346557" cy="1126376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B3D53D1-A8BB-433B-9611-E913479E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2022 JLUO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63288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CBB-A405-4ED9-AFA8-4FFDF26BA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cap="small" dirty="0">
                <a:latin typeface="Arial"/>
                <a:cs typeface="Arial"/>
              </a:rPr>
              <a:t>DEI Council &amp; Demographic Focus Groups Key Accomplishments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1BABE-74EA-455E-BFB4-304AF4EEE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276" y="966054"/>
            <a:ext cx="6569156" cy="56517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Ongoing engagement with senior leadership, staff and Users through Demographic Focus Group meetings</a:t>
            </a:r>
          </a:p>
          <a:p>
            <a:r>
              <a:rPr lang="en-US" dirty="0">
                <a:latin typeface="Arial"/>
                <a:cs typeface="Arial"/>
              </a:rPr>
              <a:t>Developed routine promotion of DEI resources, events, and information in a centralized location.</a:t>
            </a:r>
          </a:p>
          <a:p>
            <a:r>
              <a:rPr lang="en-US" dirty="0">
                <a:latin typeface="Arial"/>
                <a:cs typeface="Arial"/>
              </a:rPr>
              <a:t>Published real-time and relevant content through the DEI Corner </a:t>
            </a:r>
            <a:r>
              <a:rPr lang="en-US" i="1" dirty="0">
                <a:latin typeface="Arial"/>
                <a:cs typeface="Arial"/>
              </a:rPr>
              <a:t>(biweekly edition of the Weekly Brief) </a:t>
            </a:r>
            <a:r>
              <a:rPr lang="en-US" dirty="0">
                <a:latin typeface="Arial"/>
                <a:cs typeface="Arial"/>
              </a:rPr>
              <a:t>to increase awareness and conversation.  </a:t>
            </a:r>
          </a:p>
          <a:p>
            <a:r>
              <a:rPr lang="en-US" dirty="0">
                <a:latin typeface="Arial"/>
                <a:cs typeface="Arial"/>
              </a:rPr>
              <a:t>Updated </a:t>
            </a:r>
            <a:r>
              <a:rPr lang="en-US" b="1" dirty="0">
                <a:latin typeface="Arial"/>
                <a:cs typeface="Arial"/>
                <a:hlinkClick r:id="rId3"/>
              </a:rPr>
              <a:t>DEI website </a:t>
            </a:r>
            <a:r>
              <a:rPr lang="en-US" dirty="0">
                <a:latin typeface="Arial"/>
                <a:cs typeface="Arial"/>
              </a:rPr>
              <a:t>with real-time resources  </a:t>
            </a:r>
          </a:p>
          <a:p>
            <a:r>
              <a:rPr lang="en-US" dirty="0">
                <a:latin typeface="Arial"/>
                <a:cs typeface="Arial"/>
              </a:rPr>
              <a:t>Hosted DEI virtual sessions celebrating key heritage months</a:t>
            </a:r>
          </a:p>
          <a:p>
            <a:r>
              <a:rPr lang="en-US" dirty="0">
                <a:latin typeface="Arial"/>
                <a:cs typeface="Arial"/>
              </a:rPr>
              <a:t>Established Veteran Mentoring Program  </a:t>
            </a:r>
          </a:p>
          <a:p>
            <a:pPr>
              <a:buFont typeface="Arial,Sans-Serif" panose="020B0604020202020204" pitchFamily="34" charset="0"/>
            </a:pPr>
            <a:r>
              <a:rPr lang="en-US" dirty="0">
                <a:latin typeface="Arial"/>
                <a:cs typeface="Arial"/>
              </a:rPr>
              <a:t>Reintroduced Safe Zone/LGBTQ+ Educational Sessions and Overcoming Barriers to Communication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BB0FC-FDFB-4C99-A4CF-AFC7882C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How to Mentor a Veteran | Military.com">
            <a:extLst>
              <a:ext uri="{FF2B5EF4-FFF2-40B4-BE49-F238E27FC236}">
                <a16:creationId xmlns:a16="http://schemas.microsoft.com/office/drawing/2014/main" id="{A3177B69-6A8F-483D-9E15-D35409D2C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96" r="19157" b="-3"/>
          <a:stretch/>
        </p:blipFill>
        <p:spPr>
          <a:xfrm>
            <a:off x="3051020" y="1235358"/>
            <a:ext cx="2094784" cy="2075494"/>
          </a:xfrm>
          <a:custGeom>
            <a:avLst/>
            <a:gdLst/>
            <a:ahLst/>
            <a:cxnLst/>
            <a:rect l="l" t="t" r="r" b="b"/>
            <a:pathLst>
              <a:path w="3118718" h="3118719">
                <a:moveTo>
                  <a:pt x="127306" y="0"/>
                </a:moveTo>
                <a:lnTo>
                  <a:pt x="2991412" y="0"/>
                </a:lnTo>
                <a:cubicBezTo>
                  <a:pt x="3061721" y="0"/>
                  <a:pt x="3118718" y="56997"/>
                  <a:pt x="3118718" y="127306"/>
                </a:cubicBezTo>
                <a:lnTo>
                  <a:pt x="3118718" y="2991413"/>
                </a:lnTo>
                <a:cubicBezTo>
                  <a:pt x="3118718" y="3061722"/>
                  <a:pt x="3061721" y="3118719"/>
                  <a:pt x="2991412" y="3118719"/>
                </a:cubicBezTo>
                <a:lnTo>
                  <a:pt x="127306" y="3118719"/>
                </a:lnTo>
                <a:cubicBezTo>
                  <a:pt x="56997" y="3118719"/>
                  <a:pt x="0" y="3061722"/>
                  <a:pt x="0" y="2991413"/>
                </a:cubicBezTo>
                <a:lnTo>
                  <a:pt x="0" y="127306"/>
                </a:lnTo>
                <a:cubicBezTo>
                  <a:pt x="0" y="56997"/>
                  <a:pt x="56997" y="0"/>
                  <a:pt x="127306" y="0"/>
                </a:cubicBezTo>
                <a:close/>
              </a:path>
            </a:pathLst>
          </a:custGeom>
        </p:spPr>
      </p:pic>
      <p:pic>
        <p:nvPicPr>
          <p:cNvPr id="9" name="Picture 7" descr="Diversity Resources - Career Services - Cal Poly, San Luis Obispo">
            <a:extLst>
              <a:ext uri="{FF2B5EF4-FFF2-40B4-BE49-F238E27FC236}">
                <a16:creationId xmlns:a16="http://schemas.microsoft.com/office/drawing/2014/main" id="{C95FF253-B7FE-4E24-97EA-7D265E239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43" t="763" r="33373"/>
          <a:stretch/>
        </p:blipFill>
        <p:spPr>
          <a:xfrm>
            <a:off x="469198" y="3429000"/>
            <a:ext cx="2399351" cy="2075568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pic>
        <p:nvPicPr>
          <p:cNvPr id="11" name="Picture 5" descr="Can Anyone Become An Ambassador? - YouTube">
            <a:extLst>
              <a:ext uri="{FF2B5EF4-FFF2-40B4-BE49-F238E27FC236}">
                <a16:creationId xmlns:a16="http://schemas.microsoft.com/office/drawing/2014/main" id="{D69E8DA0-403C-49C6-B7FA-F8762C9253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2" t="728" r="34423" b="183"/>
          <a:stretch/>
        </p:blipFill>
        <p:spPr>
          <a:xfrm>
            <a:off x="467626" y="1235358"/>
            <a:ext cx="2400923" cy="2045602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13" name="Picture 8" descr="What is Safe Zone? » The Safe Zone Project">
            <a:extLst>
              <a:ext uri="{FF2B5EF4-FFF2-40B4-BE49-F238E27FC236}">
                <a16:creationId xmlns:a16="http://schemas.microsoft.com/office/drawing/2014/main" id="{64D7459E-B739-4DD0-A73A-9A2A172F5D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3094424" y="3486948"/>
            <a:ext cx="2007975" cy="2017620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1585863-9756-4D4F-BF2C-668E29E3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2022 JLUO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96854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F1F8D81-0196-4877-AE06-9C7ED5535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Staff and User Events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170E8-5FC5-49EA-B11E-0BFB3729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F110940-D304-40E3-9AE1-6E44B906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2022 JLUO Annual Meeting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8FDDD0-2801-4A36-8FB2-FE0E75766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6773" r="7542"/>
          <a:stretch/>
        </p:blipFill>
        <p:spPr bwMode="auto">
          <a:xfrm>
            <a:off x="411164" y="866220"/>
            <a:ext cx="4758020" cy="26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07B16-E553-4092-9AF7-DF4DBC9C0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55"/>
          <a:stretch/>
        </p:blipFill>
        <p:spPr>
          <a:xfrm>
            <a:off x="6350619" y="866220"/>
            <a:ext cx="4707637" cy="2627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856A9-2A0C-4CF3-87CC-8986C45B9678}"/>
              </a:ext>
            </a:extLst>
          </p:cNvPr>
          <p:cNvSpPr txBox="1"/>
          <p:nvPr/>
        </p:nvSpPr>
        <p:spPr>
          <a:xfrm>
            <a:off x="6350619" y="3943076"/>
            <a:ext cx="50047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18</a:t>
            </a:r>
            <a:r>
              <a:rPr lang="en-US" sz="22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June 7</a:t>
            </a:r>
            <a:r>
              <a:rPr lang="en-US" sz="22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Optima EAP Mental Health Awareness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Virtual Event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16</a:t>
            </a:r>
            <a:r>
              <a:rPr lang="en-US" sz="22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Get Connected </a:t>
            </a:r>
          </a:p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Onsite Event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7CD11-5FE4-4741-9688-864877D39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64" y="3728369"/>
            <a:ext cx="4758020" cy="26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8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BDBD4B-7DAF-4C4E-A1A2-3EA1C7A5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77900"/>
            <a:ext cx="11013636" cy="54894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Advance DEI in recruitment process</a:t>
            </a:r>
          </a:p>
          <a:p>
            <a:pPr marL="737870" lvl="1" indent="-34290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/>
                <a:cs typeface="Arial"/>
              </a:rPr>
              <a:t>Rebranded Career Page  </a:t>
            </a:r>
          </a:p>
          <a:p>
            <a:pPr marL="737870" lvl="1" indent="-34290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Diverse Hiring Panel Representation</a:t>
            </a:r>
          </a:p>
          <a:p>
            <a:pPr marL="737870" lvl="1" indent="-34290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Targeted outreach efforts</a:t>
            </a:r>
          </a:p>
          <a:p>
            <a:pPr marL="737870" lvl="1" indent="-34290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Increased percentage of Veterans in the workforce (~12%)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</a:rPr>
              <a:t>Talent Management</a:t>
            </a:r>
          </a:p>
          <a:p>
            <a:pPr marL="737870" lvl="1" indent="-34290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Career Development Planning through Individual Career Profile tool (ICP)</a:t>
            </a:r>
          </a:p>
          <a:p>
            <a:pPr marL="737870" lvl="1" indent="-34290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Revised Standards Of Conduct to include fresh content on DEI and Ethics</a:t>
            </a:r>
          </a:p>
          <a:p>
            <a:pPr marL="737870" lvl="1" indent="-34290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Introduced Research Misconduct Policy and Research Integrity Knowledge document for annual review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Implemented Remote Work Policy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Designed to optimize employee flexibility while meeting mission needs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Introduced “Remote Work at Jefferson Lab” eLearning for staff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</a:rPr>
              <a:t>Facilitator course available: “Leading a Hybrid Team at Jefferson Lab”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Expansion of benefits portfolio to include Paid Parental Leave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657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Supports efforts to achieve a more inclusive workforce and retention of staff, particularly females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411915-671F-48D5-BA87-2B81D610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C6B54-BF26-42ED-9A86-0C385C5DA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solidFill>
                  <a:srgbClr val="000000"/>
                </a:solidFill>
                <a:latin typeface="Arial"/>
                <a:cs typeface="Arial"/>
              </a:rPr>
              <a:t>DEI Lab-Wide Accomplishments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FF4DD-F902-4090-AC5D-D6B85D318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" r="6209"/>
          <a:stretch/>
        </p:blipFill>
        <p:spPr>
          <a:xfrm>
            <a:off x="10350397" y="977900"/>
            <a:ext cx="1263672" cy="142925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2D9861C-44B3-4A98-99EF-EC9D5EE4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2022 JLUO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cap="small" dirty="0">
                <a:latin typeface="Arial"/>
                <a:cs typeface="Arial"/>
              </a:rPr>
              <a:t>Current State – FY22 YTD </a:t>
            </a:r>
            <a:r>
              <a:rPr lang="en-US" sz="2400" b="0" i="1" cap="small" dirty="0">
                <a:latin typeface="Arial"/>
                <a:cs typeface="Arial"/>
              </a:rPr>
              <a:t>(5.16.22)</a:t>
            </a:r>
            <a:endParaRPr lang="en-US" sz="2400" b="0" i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37" y="1326908"/>
            <a:ext cx="3170541" cy="26502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</a:rPr>
              <a:t>We have made gradual gains in female and minority representation in the Operations and Senior Leadership.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</a:rPr>
              <a:t>We remain stagnant on our representation for women and minorities in STEM.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latin typeface="+mn-lt"/>
              </a:rPr>
              <a:pPr/>
              <a:t>7</a:t>
            </a:fld>
            <a:endParaRPr lang="en-US" dirty="0"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302836-7F82-46C1-A002-B41920693827}"/>
              </a:ext>
            </a:extLst>
          </p:cNvPr>
          <p:cNvGrpSpPr/>
          <p:nvPr/>
        </p:nvGrpSpPr>
        <p:grpSpPr>
          <a:xfrm>
            <a:off x="3671048" y="1004917"/>
            <a:ext cx="4178654" cy="5410206"/>
            <a:chOff x="1086804" y="1805155"/>
            <a:chExt cx="3500401" cy="5278262"/>
          </a:xfrm>
        </p:grpSpPr>
        <p:grpSp>
          <p:nvGrpSpPr>
            <p:cNvPr id="15" name="Group 14"/>
            <p:cNvGrpSpPr/>
            <p:nvPr/>
          </p:nvGrpSpPr>
          <p:grpSpPr>
            <a:xfrm>
              <a:off x="1112485" y="1805155"/>
              <a:ext cx="3474720" cy="2552773"/>
              <a:chOff x="178995" y="2947347"/>
              <a:chExt cx="3474720" cy="2952698"/>
            </a:xfrm>
          </p:grpSpPr>
          <p:graphicFrame>
            <p:nvGraphicFramePr>
              <p:cNvPr id="6" name="Chart 5"/>
              <p:cNvGraphicFramePr/>
              <p:nvPr>
                <p:extLst/>
              </p:nvPr>
            </p:nvGraphicFramePr>
            <p:xfrm>
              <a:off x="178995" y="3251747"/>
              <a:ext cx="3474720" cy="264829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351020" y="2947347"/>
                <a:ext cx="3130669" cy="347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ALL STAFF (GENDER)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86804" y="4581502"/>
              <a:ext cx="3474720" cy="2501915"/>
              <a:chOff x="1119235" y="5786647"/>
              <a:chExt cx="3474720" cy="2501915"/>
            </a:xfrm>
          </p:grpSpPr>
          <p:graphicFrame>
            <p:nvGraphicFramePr>
              <p:cNvPr id="7" name="Chart 6"/>
              <p:cNvGraphicFramePr/>
              <p:nvPr>
                <p:extLst/>
              </p:nvPr>
            </p:nvGraphicFramePr>
            <p:xfrm>
              <a:off x="1119235" y="6094002"/>
              <a:ext cx="3474720" cy="219456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2" name="TextBox 11"/>
              <p:cNvSpPr txBox="1"/>
              <p:nvPr/>
            </p:nvSpPr>
            <p:spPr>
              <a:xfrm flipH="1">
                <a:off x="1128632" y="5786647"/>
                <a:ext cx="3413702" cy="300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ALL STAFF (MINORITY)</a:t>
                </a:r>
              </a:p>
            </p:txBody>
          </p:sp>
        </p:grpSp>
      </p:grpSp>
      <p:graphicFrame>
        <p:nvGraphicFramePr>
          <p:cNvPr id="14" name="Content Placeholder 5">
            <a:extLst>
              <a:ext uri="{FF2B5EF4-FFF2-40B4-BE49-F238E27FC236}">
                <a16:creationId xmlns:a16="http://schemas.microsoft.com/office/drawing/2014/main" id="{8D5E0CFE-ED85-403D-9411-A8EF17B0E05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36833" y="1236737"/>
          <a:ext cx="4010323" cy="2422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786DB0A-B226-4BD0-A54D-9A6F8150A329}"/>
              </a:ext>
            </a:extLst>
          </p:cNvPr>
          <p:cNvSpPr txBox="1"/>
          <p:nvPr/>
        </p:nvSpPr>
        <p:spPr>
          <a:xfrm>
            <a:off x="8406564" y="974583"/>
            <a:ext cx="30708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% Female Representation </a:t>
            </a:r>
          </a:p>
        </p:txBody>
      </p:sp>
      <p:graphicFrame>
        <p:nvGraphicFramePr>
          <p:cNvPr id="19" name="Content Placeholder 5">
            <a:extLst>
              <a:ext uri="{FF2B5EF4-FFF2-40B4-BE49-F238E27FC236}">
                <a16:creationId xmlns:a16="http://schemas.microsoft.com/office/drawing/2014/main" id="{9F33C6F8-092B-4467-BB2D-4ABFF30F9C3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037419" y="4158443"/>
          <a:ext cx="3909737" cy="226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1E80CE1-89F9-47EF-A53B-7AF81CB5ADE4}"/>
              </a:ext>
            </a:extLst>
          </p:cNvPr>
          <p:cNvSpPr txBox="1"/>
          <p:nvPr/>
        </p:nvSpPr>
        <p:spPr>
          <a:xfrm>
            <a:off x="8406564" y="3854513"/>
            <a:ext cx="30708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% Minority Representation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849B0-35A4-4A72-9964-B1930C0E8A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66" t="11863" r="12677" b="10305"/>
          <a:stretch/>
        </p:blipFill>
        <p:spPr>
          <a:xfrm>
            <a:off x="275616" y="4002986"/>
            <a:ext cx="3070861" cy="2000319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8836563-9930-4A23-901C-CB657F60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2022 JLUO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9630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EAE07-31AF-4A2A-B505-97EC37AE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solidFill>
                  <a:srgbClr val="000000"/>
                </a:solidFill>
                <a:latin typeface="Arial"/>
                <a:cs typeface="Arial"/>
              </a:rPr>
              <a:t>Future Lab-Wide Strategies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B2F7B-8C05-4850-9D01-26666DC6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D72627-E540-4C98-B35A-77684A2AE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Migrate to a new Applicant Tracking System </a:t>
            </a:r>
          </a:p>
          <a:p>
            <a:pPr lvl="1" fontAlgn="t"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Rebranded Career Page to improve navigation, candidate experience and accessibility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Expansion of outreach plan, specifically with HBCUs &amp; MSIs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t"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Introduce specific core competencies with a focus on DEI for line management  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Upskilling line management 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92D050"/>
              </a:solidFill>
            </a:endParaRPr>
          </a:p>
          <a:p>
            <a:pPr fontAlgn="t"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Leverage Individual Career Profiles to identify career pathing opportunities &amp; address retention </a:t>
            </a:r>
          </a:p>
          <a:p>
            <a:pPr fontAlgn="t"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Launch Inclusion Survey early 2023 (staff &amp; Users)</a:t>
            </a:r>
          </a:p>
          <a:p>
            <a:pPr lvl="1"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Assess progress and identify new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4B089-9604-4384-8D49-EC1EC3F98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" r="6209"/>
          <a:stretch/>
        </p:blipFill>
        <p:spPr>
          <a:xfrm>
            <a:off x="10350397" y="4785756"/>
            <a:ext cx="1263672" cy="1429259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1EFD27D-148C-41C5-A605-369A0875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2022 JLUO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455553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DAC236A273645A8D087DBA6E33522" ma:contentTypeVersion="12" ma:contentTypeDescription="Create a new document." ma:contentTypeScope="" ma:versionID="149c71793309e6b49c1a42d1e2b1ffab">
  <xsd:schema xmlns:xsd="http://www.w3.org/2001/XMLSchema" xmlns:xs="http://www.w3.org/2001/XMLSchema" xmlns:p="http://schemas.microsoft.com/office/2006/metadata/properties" xmlns:ns3="2f6a4f3b-3e79-4ec4-9181-e79a8466fcdb" xmlns:ns4="868e54b7-f50d-4cfc-876b-2b3e490a59d7" targetNamespace="http://schemas.microsoft.com/office/2006/metadata/properties" ma:root="true" ma:fieldsID="34e96f96f3ae2d9d3d5f8e80874357ae" ns3:_="" ns4:_="">
    <xsd:import namespace="2f6a4f3b-3e79-4ec4-9181-e79a8466fcdb"/>
    <xsd:import namespace="868e54b7-f50d-4cfc-876b-2b3e490a59d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a4f3b-3e79-4ec4-9181-e79a8466fcd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e54b7-f50d-4cfc-876b-2b3e490a59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133A59-ABF0-49DF-BA34-63BAFDE45A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8BFCA4-9755-4CEB-AB56-503CEF412348}">
  <ds:schemaRefs>
    <ds:schemaRef ds:uri="2f6a4f3b-3e79-4ec4-9181-e79a8466fcdb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868e54b7-f50d-4cfc-876b-2b3e490a59d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5A15C19-97DD-4F0C-87F8-693D9CFFA6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6a4f3b-3e79-4ec4-9181-e79a8466fcdb"/>
    <ds:schemaRef ds:uri="868e54b7-f50d-4cfc-876b-2b3e490a59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1460</TotalTime>
  <Words>488</Words>
  <Application>Microsoft Office PowerPoint</Application>
  <PresentationFormat>Widescreen</PresentationFormat>
  <Paragraphs>93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.PingFangSC-Regular</vt:lpstr>
      <vt:lpstr>Arial</vt:lpstr>
      <vt:lpstr>Arial,Sans-Serif</vt:lpstr>
      <vt:lpstr>Calibri</vt:lpstr>
      <vt:lpstr>PingFangSC-Regular</vt:lpstr>
      <vt:lpstr>Wingdings</vt:lpstr>
      <vt:lpstr>Office Theme</vt:lpstr>
      <vt:lpstr>JLUO Annual Meeting DEI Update</vt:lpstr>
      <vt:lpstr>Attracting And Retaining A More Diverse Workforce</vt:lpstr>
      <vt:lpstr>Our Growing Diverse Workforce and Lab Community</vt:lpstr>
      <vt:lpstr>DEI Council &amp; Demographic Focus Groups Key Accomplishments </vt:lpstr>
      <vt:lpstr>Staff and User Events</vt:lpstr>
      <vt:lpstr>DEI Lab-Wide Accomplishments</vt:lpstr>
      <vt:lpstr>Current State – FY22 YTD (5.16.22)</vt:lpstr>
      <vt:lpstr>Future Lab-Wide Strategies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Jae Yun Cho</dc:creator>
  <cp:lastModifiedBy>Aurora Realin</cp:lastModifiedBy>
  <cp:revision>65</cp:revision>
  <cp:lastPrinted>2022-06-14T17:35:01Z</cp:lastPrinted>
  <dcterms:created xsi:type="dcterms:W3CDTF">2022-05-20T18:43:18Z</dcterms:created>
  <dcterms:modified xsi:type="dcterms:W3CDTF">2022-06-14T17:37:16Z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0x01010064BDAC236A273645A8D087DBA6E33522</vt:lpwstr>
  </property>
</Properties>
</file>