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81" r:id="rId5"/>
  </p:sldMasterIdLst>
  <p:notesMasterIdLst>
    <p:notesMasterId r:id="rId21"/>
  </p:notesMasterIdLst>
  <p:sldIdLst>
    <p:sldId id="630" r:id="rId6"/>
    <p:sldId id="826" r:id="rId7"/>
    <p:sldId id="266" r:id="rId8"/>
    <p:sldId id="629" r:id="rId9"/>
    <p:sldId id="268" r:id="rId10"/>
    <p:sldId id="366" r:id="rId11"/>
    <p:sldId id="272" r:id="rId12"/>
    <p:sldId id="822" r:id="rId13"/>
    <p:sldId id="825" r:id="rId14"/>
    <p:sldId id="274" r:id="rId15"/>
    <p:sldId id="821" r:id="rId16"/>
    <p:sldId id="633" r:id="rId17"/>
    <p:sldId id="275" r:id="rId18"/>
    <p:sldId id="824" r:id="rId19"/>
    <p:sldId id="8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08" autoAdjust="0"/>
  </p:normalViewPr>
  <p:slideViewPr>
    <p:cSldViewPr snapToGrid="0" snapToObjects="1">
      <p:cViewPr varScale="1">
        <p:scale>
          <a:sx n="63" d="100"/>
          <a:sy n="63" d="100"/>
        </p:scale>
        <p:origin x="618" y="4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to address beam losses?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1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detail about smooth startup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9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Arial" panose="020B0604020202020204" pitchFamily="34" charset="0"/>
              <a:buChar char="-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Arial" panose="020B0604020202020204" pitchFamily="34" charset="0"/>
              <a:buChar char="-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0892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95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96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852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1838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8987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6174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576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858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881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6" y="2941868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9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779" indent="0" algn="ctr">
              <a:buNone/>
              <a:defRPr sz="1500"/>
            </a:lvl2pPr>
            <a:lvl3pPr marL="685559" indent="0" algn="ctr">
              <a:buNone/>
              <a:defRPr sz="1350"/>
            </a:lvl3pPr>
            <a:lvl4pPr marL="1028339" indent="0" algn="ctr">
              <a:buNone/>
              <a:defRPr sz="1200"/>
            </a:lvl4pPr>
            <a:lvl5pPr marL="1371119" indent="0" algn="ctr">
              <a:buNone/>
              <a:defRPr sz="1200"/>
            </a:lvl5pPr>
            <a:lvl6pPr marL="1713899" indent="0" algn="ctr">
              <a:buNone/>
              <a:defRPr sz="1200"/>
            </a:lvl6pPr>
            <a:lvl7pPr marL="2056678" indent="0" algn="ctr">
              <a:buNone/>
              <a:defRPr sz="1200"/>
            </a:lvl7pPr>
            <a:lvl8pPr marL="2399459" indent="0" algn="ctr">
              <a:buNone/>
              <a:defRPr sz="1200"/>
            </a:lvl8pPr>
            <a:lvl9pPr marL="2742237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60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33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169" indent="-171389">
              <a:buFont typeface="Arial" panose="020B0604020202020204" pitchFamily="34" charset="0"/>
              <a:buChar char="-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6949" indent="-171389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576" indent="-214238">
              <a:buFont typeface="Arial" panose="020B0604020202020204" pitchFamily="34" charset="0"/>
              <a:buChar char="-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2509" indent="-171389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3" y="6467336"/>
            <a:ext cx="3917888" cy="311322"/>
          </a:xfrm>
          <a:prstGeom prst="rect">
            <a:avLst/>
          </a:prstGeom>
        </p:spPr>
        <p:txBody>
          <a:bodyPr anchor="ctr"/>
          <a:lstStyle>
            <a:lvl1pPr algn="l">
              <a:defRPr sz="75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</a:p>
        </p:txBody>
      </p:sp>
    </p:spTree>
    <p:extLst>
      <p:ext uri="{BB962C8B-B14F-4D97-AF65-F5344CB8AC3E}">
        <p14:creationId xmlns:p14="http://schemas.microsoft.com/office/powerpoint/2010/main" val="1836863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207B-0626-644F-B65D-53E2815D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6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55"/>
            <a:ext cx="2133600" cy="190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ctr">
              <a:defRPr sz="750">
                <a:solidFill>
                  <a:schemeClr val="bg1"/>
                </a:solidFill>
                <a:latin typeface="Minion Pro"/>
              </a:defRPr>
            </a:lvl1pPr>
          </a:lstStyle>
          <a:p>
            <a:pPr defTabSz="3427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3427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68540" tIns="34270" rIns="68540" bIns="34270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750" smtClean="0">
                <a:solidFill>
                  <a:srgbClr val="000000"/>
                </a:solidFill>
              </a:rPr>
              <a:pPr/>
              <a:t>‹#›</a:t>
            </a:fld>
            <a:endParaRPr lang="en-US" sz="75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2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640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783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664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JLUO CEBAF Ops | Ginsburg | 13 June 2022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189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2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3" y="6467336"/>
            <a:ext cx="3917888" cy="311322"/>
          </a:xfrm>
          <a:prstGeom prst="rect">
            <a:avLst/>
          </a:prstGeom>
        </p:spPr>
        <p:txBody>
          <a:bodyPr anchor="ctr"/>
          <a:lstStyle>
            <a:lvl1pPr algn="l">
              <a:defRPr sz="75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6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70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vasilaus@jlab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CEBAF Operations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7287" y="5430831"/>
            <a:ext cx="4051834" cy="92157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Camille M Ginsburg</a:t>
            </a:r>
          </a:p>
          <a:p>
            <a:r>
              <a:rPr lang="en-US" dirty="0"/>
              <a:t>Director of Accelerator Operations</a:t>
            </a:r>
          </a:p>
          <a:p>
            <a:r>
              <a:rPr lang="en-US" dirty="0"/>
              <a:t>JLUO Meeting 13 June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75074-6B0C-44CA-8B1D-440090C23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5"/>
          <a:stretch/>
        </p:blipFill>
        <p:spPr>
          <a:xfrm>
            <a:off x="3860800" y="1273629"/>
            <a:ext cx="5283200" cy="41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A1F1-F842-4897-B6DD-18734C54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Performance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CC5A-502C-4016-8A73-A841051A6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Reach 12 GeV in 5.5 passes with good reliability &amp; polarization</a:t>
            </a:r>
          </a:p>
          <a:p>
            <a:pPr lvl="1"/>
            <a:r>
              <a:rPr lang="en-US" dirty="0"/>
              <a:t>Reliability: critical spares, obsolescence etc.</a:t>
            </a:r>
          </a:p>
          <a:p>
            <a:pPr lvl="1"/>
            <a:r>
              <a:rPr lang="en-US" dirty="0"/>
              <a:t>Energy Reach: new/refurbished cryomodules</a:t>
            </a:r>
          </a:p>
          <a:p>
            <a:r>
              <a:rPr lang="en-US" dirty="0"/>
              <a:t>Oct 2020 plan to DOE has been followed quite well</a:t>
            </a:r>
          </a:p>
          <a:p>
            <a:r>
              <a:rPr lang="en-US" dirty="0"/>
              <a:t>Two new roles established: Gradient performance &amp; Beam reproducibility leads</a:t>
            </a:r>
          </a:p>
          <a:p>
            <a:pPr lvl="1"/>
            <a:r>
              <a:rPr lang="en-US" dirty="0"/>
              <a:t>Raise visibility of these areas, improve coordination and focus on reliability</a:t>
            </a:r>
          </a:p>
          <a:p>
            <a:pPr lvl="1"/>
            <a:r>
              <a:rPr lang="en-US" dirty="0"/>
              <a:t>Both roles were delayed, though activity started/continued</a:t>
            </a:r>
          </a:p>
          <a:p>
            <a:r>
              <a:rPr lang="en-US" dirty="0"/>
              <a:t>New task force on SRF materials &amp; UHV procedures est. July 2020 </a:t>
            </a:r>
          </a:p>
          <a:p>
            <a:pPr lvl="1"/>
            <a:r>
              <a:rPr lang="en-US" dirty="0"/>
              <a:t>Contributed already to north </a:t>
            </a:r>
            <a:r>
              <a:rPr lang="en-US" dirty="0" err="1"/>
              <a:t>linac</a:t>
            </a:r>
            <a:r>
              <a:rPr lang="en-US" dirty="0"/>
              <a:t> refurbishment in FY20-21 SAD</a:t>
            </a:r>
          </a:p>
          <a:p>
            <a:pPr lvl="1"/>
            <a:r>
              <a:rPr lang="en-US" dirty="0"/>
              <a:t>Document of best practices achieved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A0FF-E264-40B5-82C7-A841EDA1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B8A93-ACCB-4D32-BF11-FE413DFA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1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3F-60CA-4DA3-8292-73E9ADC8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CPP Energy Reach Plan &amp; Achievements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953EF-9ABB-4495-96FE-107F31A0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000000"/>
                </a:solidFill>
              </a:rPr>
              <a:t>JLUO CEBAF Ops | Ginsburg | 13 June 2022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8EDA6-7DD7-463A-B0F6-AE30A478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770723-DFB0-471E-B268-AA34F00EEB46}"/>
              </a:ext>
            </a:extLst>
          </p:cNvPr>
          <p:cNvGrpSpPr/>
          <p:nvPr/>
        </p:nvGrpSpPr>
        <p:grpSpPr>
          <a:xfrm>
            <a:off x="137994" y="2985629"/>
            <a:ext cx="8868013" cy="3093613"/>
            <a:chOff x="137994" y="2590515"/>
            <a:chExt cx="8868013" cy="309361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BFC14D-BFC9-444F-8F97-D66148A68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994" y="2590515"/>
              <a:ext cx="8093869" cy="13644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1BFD19-0565-4EBF-9948-69D33BBB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76" y="4101402"/>
              <a:ext cx="6643331" cy="1582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0A97CF-550F-4AEB-9F62-17ABA38D3AB7}"/>
                </a:ext>
              </a:extLst>
            </p:cNvPr>
            <p:cNvSpPr txBox="1"/>
            <p:nvPr/>
          </p:nvSpPr>
          <p:spPr>
            <a:xfrm>
              <a:off x="3987794" y="4077778"/>
              <a:ext cx="1047338" cy="3000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000000"/>
                  </a:solidFill>
                  <a:latin typeface="Calibri" panose="020F0502020204030204"/>
                </a:rPr>
                <a:t>We are here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7A0163-0A1A-4E94-B46E-74B5456C100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4511463" y="3064164"/>
              <a:ext cx="142833" cy="10136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EBF5D97-FFAD-42B4-9A93-FD2F6C212E57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4361688" y="4377860"/>
              <a:ext cx="149775" cy="5417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657AD0F-EBCA-48F1-9FCF-00B06C6C3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751653"/>
            <a:ext cx="8835080" cy="2064265"/>
          </a:xfrm>
        </p:spPr>
        <p:txBody>
          <a:bodyPr>
            <a:noAutofit/>
          </a:bodyPr>
          <a:lstStyle/>
          <a:p>
            <a:r>
              <a:rPr lang="en-US" sz="1600" dirty="0"/>
              <a:t>FY21: Two refurbished cryomodules installed: P1 and C75-01 for net gain of 77 MeV in NL</a:t>
            </a:r>
          </a:p>
          <a:p>
            <a:r>
              <a:rPr lang="en-US" sz="1600" dirty="0"/>
              <a:t>FY21 &amp; ongoing: New NDX detectors allow tuning of gradient to keep radiation low for net gain ~19 MeV (NL) and 18 MeV (SL)</a:t>
            </a:r>
          </a:p>
          <a:p>
            <a:r>
              <a:rPr lang="en-US" sz="1600" dirty="0"/>
              <a:t>FY21 &amp; ongoing: New beamline vacuum installation procedures may have reduced degradation due to NL thermal cycle ~10 MeV</a:t>
            </a:r>
          </a:p>
          <a:p>
            <a:r>
              <a:rPr lang="en-US" sz="1600" dirty="0"/>
              <a:t>FY22: 3 refurbished cryomodules installed: C75-02 &amp; C50-01R (NL) guess 80 MeV gain, C100 (SL) guess 20 MeV gain</a:t>
            </a:r>
          </a:p>
          <a:p>
            <a:r>
              <a:rPr lang="en-US" sz="1600" dirty="0"/>
              <a:t>FY22 run continuation: 1047 MeV per </a:t>
            </a:r>
            <a:r>
              <a:rPr lang="en-US" sz="1600" dirty="0" err="1"/>
              <a:t>linac</a:t>
            </a:r>
            <a:r>
              <a:rPr lang="en-US" sz="1600" dirty="0"/>
              <a:t> with good polarization for Halls A &amp;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76232-2E5B-4F5C-91A1-90792C26EEFA}"/>
              </a:ext>
            </a:extLst>
          </p:cNvPr>
          <p:cNvSpPr txBox="1"/>
          <p:nvPr/>
        </p:nvSpPr>
        <p:spPr>
          <a:xfrm>
            <a:off x="1744102" y="6106347"/>
            <a:ext cx="550157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Exact details of which cryomodules go where will change</a:t>
            </a:r>
          </a:p>
        </p:txBody>
      </p:sp>
    </p:spTree>
    <p:extLst>
      <p:ext uri="{BB962C8B-B14F-4D97-AF65-F5344CB8AC3E}">
        <p14:creationId xmlns:p14="http://schemas.microsoft.com/office/powerpoint/2010/main" val="153634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8E2F-657C-4BBE-A332-B240F4BE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AIP Project – CEBAF Injector Upgrade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C2C86-FFB4-4AC5-AE79-6A0EDAF3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4DBD2-33D9-49D1-9D31-E9501683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4BE3D1-CDE9-42FA-B923-E1D6EE69DEC9}"/>
              </a:ext>
            </a:extLst>
          </p:cNvPr>
          <p:cNvGrpSpPr/>
          <p:nvPr/>
        </p:nvGrpSpPr>
        <p:grpSpPr>
          <a:xfrm>
            <a:off x="0" y="881933"/>
            <a:ext cx="9222700" cy="5050829"/>
            <a:chOff x="0" y="881933"/>
            <a:chExt cx="9222700" cy="50508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B95524-FEE2-4417-9C3E-743AAFC18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28555"/>
              <a:ext cx="9144000" cy="27438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0CB851-0F71-498F-9863-3C6189EC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4112" y="3556611"/>
              <a:ext cx="3168200" cy="2376151"/>
            </a:xfrm>
            <a:prstGeom prst="rect">
              <a:avLst/>
            </a:prstGeom>
          </p:spPr>
        </p:pic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71EC1708-8B07-466A-82D8-DB5A8672DD16}"/>
                </a:ext>
              </a:extLst>
            </p:cNvPr>
            <p:cNvSpPr/>
            <p:nvPr/>
          </p:nvSpPr>
          <p:spPr>
            <a:xfrm rot="5400000">
              <a:off x="2480365" y="60819"/>
              <a:ext cx="273323" cy="4438096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65E70E70-D065-4C02-AE6B-4A8D5D53CCD6}"/>
                </a:ext>
              </a:extLst>
            </p:cNvPr>
            <p:cNvSpPr/>
            <p:nvPr/>
          </p:nvSpPr>
          <p:spPr>
            <a:xfrm rot="5400000">
              <a:off x="7133213" y="709227"/>
              <a:ext cx="273324" cy="3141280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443D3E-FB60-41AB-B9DA-A688FF79B4AB}"/>
                </a:ext>
              </a:extLst>
            </p:cNvPr>
            <p:cNvSpPr txBox="1"/>
            <p:nvPr/>
          </p:nvSpPr>
          <p:spPr>
            <a:xfrm>
              <a:off x="0" y="881933"/>
              <a:ext cx="443809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       Phase 1 (Installed Sep 2020 – May 2021)</a:t>
              </a:r>
            </a:p>
            <a:p>
              <a:pPr marL="557213" lvl="1" indent="-214313">
                <a:buFont typeface="Arial" panose="020B0604020202020204" pitchFamily="34" charset="0"/>
                <a:buChar char="•"/>
              </a:pPr>
              <a:r>
                <a:rPr lang="en-US" dirty="0"/>
                <a:t>200 </a:t>
              </a:r>
              <a:r>
                <a:rPr lang="en-US" dirty="0" err="1"/>
                <a:t>keV</a:t>
              </a:r>
              <a:r>
                <a:rPr lang="en-US" dirty="0"/>
                <a:t> Gun and Wien Filter Upgrade</a:t>
              </a:r>
            </a:p>
            <a:p>
              <a:pPr marL="557213" lvl="1" indent="-214313">
                <a:buFont typeface="Arial" panose="020B0604020202020204" pitchFamily="34" charset="0"/>
                <a:buChar char="•"/>
              </a:pPr>
              <a:r>
                <a:rPr lang="en-US" dirty="0"/>
                <a:t>Improves Parity Quality Beam </a:t>
              </a:r>
              <a:r>
                <a:rPr lang="en-US" b="1" dirty="0"/>
                <a:t>Transmission</a:t>
              </a:r>
            </a:p>
            <a:p>
              <a:pPr marL="557213" lvl="1" indent="-214313">
                <a:buFont typeface="Arial" panose="020B0604020202020204" pitchFamily="34" charset="0"/>
                <a:buChar char="•"/>
              </a:pPr>
              <a:r>
                <a:rPr lang="en-US" dirty="0"/>
                <a:t>Commissioning May-Jul 2021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54406-F67D-49D6-A297-6FC60465A9F6}"/>
                </a:ext>
              </a:extLst>
            </p:cNvPr>
            <p:cNvSpPr txBox="1"/>
            <p:nvPr/>
          </p:nvSpPr>
          <p:spPr>
            <a:xfrm>
              <a:off x="4180101" y="940437"/>
              <a:ext cx="50425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      Phase 2 (Planned Mar 2023 – Jun 2023)</a:t>
              </a:r>
            </a:p>
            <a:p>
              <a:pPr marL="557213" lvl="1" indent="-214313">
                <a:buFont typeface="Arial" panose="020B0604020202020204" pitchFamily="34" charset="0"/>
                <a:buChar char="•"/>
              </a:pPr>
              <a:r>
                <a:rPr lang="en-US" dirty="0"/>
                <a:t>SRF Booster (2 &amp; 7 cell booster to 10 MeV)</a:t>
              </a:r>
            </a:p>
            <a:p>
              <a:pPr marL="557213" lvl="1" indent="-214313">
                <a:buFont typeface="Arial" panose="020B0604020202020204" pitchFamily="34" charset="0"/>
                <a:buChar char="•"/>
              </a:pPr>
              <a:r>
                <a:rPr lang="en-US" dirty="0"/>
                <a:t>Improves Parity Quality Beam </a:t>
              </a:r>
              <a:r>
                <a:rPr lang="en-US" b="1" dirty="0"/>
                <a:t>Optics</a:t>
              </a:r>
            </a:p>
            <a:p>
              <a:pPr marL="557213" lvl="1" indent="-214313">
                <a:buFont typeface="Arial" panose="020B0604020202020204" pitchFamily="34" charset="0"/>
                <a:buChar char="•"/>
              </a:pPr>
              <a:r>
                <a:rPr lang="en-US" dirty="0"/>
                <a:t>SRF Booster commissioned at UITF 2020-2022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ABB910-8672-4DAE-9BF2-40BC3627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6010" y="3851713"/>
              <a:ext cx="2774732" cy="20810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9D03FB-D3C9-4215-A5CA-3681511FDF9B}"/>
                </a:ext>
              </a:extLst>
            </p:cNvPr>
            <p:cNvSpPr txBox="1"/>
            <p:nvPr/>
          </p:nvSpPr>
          <p:spPr>
            <a:xfrm>
              <a:off x="1105025" y="3524595"/>
              <a:ext cx="282314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200 </a:t>
              </a:r>
              <a:r>
                <a:rPr lang="en-US" dirty="0" err="1"/>
                <a:t>keV</a:t>
              </a:r>
              <a:r>
                <a:rPr lang="en-US" dirty="0"/>
                <a:t> beam line @ CEBAF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A57309-35F4-48E6-9C51-6510B462D3F1}"/>
                </a:ext>
              </a:extLst>
            </p:cNvPr>
            <p:cNvSpPr txBox="1"/>
            <p:nvPr/>
          </p:nvSpPr>
          <p:spPr>
            <a:xfrm>
              <a:off x="5699234" y="3725104"/>
              <a:ext cx="203587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SRF Booster @ UITF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86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08A6-0A7F-47A2-924F-1C1DFBCF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CPP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0701-6E85-4E45-A396-60135944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4"/>
            <a:ext cx="8647794" cy="55012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Updated Troubleshooting Guide for operators in progress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May reduce beam tuning time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Improve decision making, e.g., more guidance on when to call for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assistance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Good progress on 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pdates for injector, for example</a:t>
            </a:r>
          </a:p>
          <a:p>
            <a:r>
              <a:rPr lang="en-US" dirty="0"/>
              <a:t>New rad-hard neutron detectors installed around the C100’s and a couple other key locations for continual field emission monitoring</a:t>
            </a:r>
          </a:p>
          <a:p>
            <a:r>
              <a:rPr lang="en-US" dirty="0"/>
              <a:t>ML/AI initiatives </a:t>
            </a:r>
          </a:p>
          <a:p>
            <a:r>
              <a:rPr lang="en-US" dirty="0"/>
              <a:t>High-power RF plan: keep CM’s powered for 30 years</a:t>
            </a:r>
          </a:p>
          <a:p>
            <a:r>
              <a:rPr lang="en-US" dirty="0"/>
              <a:t>Injector and beamline upgrades for MOLLER et al.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31805-F989-4798-A453-3557D1BE6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06206-BB04-4C2C-B34D-15B84E74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71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6035-23D6-3D18-E36B-F2638129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795E-DFBF-5F5D-AB41-4ADF3176C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physics runs</a:t>
            </a:r>
          </a:p>
          <a:p>
            <a:r>
              <a:rPr lang="en-US" dirty="0"/>
              <a:t>Safe and effective shutdowns</a:t>
            </a:r>
          </a:p>
          <a:p>
            <a:r>
              <a:rPr lang="en-US" dirty="0"/>
              <a:t>Good progress on CEBAF performance improvements</a:t>
            </a:r>
          </a:p>
          <a:p>
            <a:pPr lvl="1"/>
            <a:r>
              <a:rPr lang="en-US" dirty="0"/>
              <a:t>Energy reach</a:t>
            </a:r>
          </a:p>
          <a:p>
            <a:pPr lvl="1"/>
            <a:r>
              <a:rPr lang="en-US" dirty="0"/>
              <a:t>Reproducibility</a:t>
            </a:r>
          </a:p>
          <a:p>
            <a:pPr lvl="1"/>
            <a:r>
              <a:rPr lang="en-US" dirty="0"/>
              <a:t>Reliability</a:t>
            </a:r>
          </a:p>
          <a:p>
            <a:r>
              <a:rPr lang="en-US" dirty="0"/>
              <a:t>Upgrades planned to address long-term issues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Many thanks for the kind and collaborative efforts of the experimental Run Coordinators!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DC23A-9DF7-2B40-63F1-2D53C6A3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280EA-0CA8-5545-E604-ACD0E85E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31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502A-BC70-366A-7EA4-444BDDF4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9C514-A337-4486-2182-E69CC78B1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2103119"/>
            <a:ext cx="8464378" cy="42446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Please volunteer to be a Program Deputy</a:t>
            </a:r>
          </a:p>
          <a:p>
            <a:pPr marL="0" indent="0" algn="ctr">
              <a:buNone/>
            </a:pPr>
            <a:r>
              <a:rPr lang="en-US" sz="2400" b="1" dirty="0"/>
              <a:t>email Paul </a:t>
            </a:r>
            <a:r>
              <a:rPr lang="en-US" sz="2400" b="1" dirty="0" err="1"/>
              <a:t>Vasilauskis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>
                <a:hlinkClick r:id="rId2"/>
              </a:rPr>
              <a:t>vasilaus@jlab.org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2-week commitment</a:t>
            </a:r>
          </a:p>
          <a:p>
            <a:pPr marL="0" indent="0" algn="ctr">
              <a:buNone/>
            </a:pPr>
            <a:r>
              <a:rPr lang="en-US" sz="2400" b="1" dirty="0"/>
              <a:t>Important contribution to CEBAF operation</a:t>
            </a:r>
          </a:p>
          <a:p>
            <a:pPr marL="0" indent="0" algn="ctr">
              <a:buNone/>
            </a:pPr>
            <a:r>
              <a:rPr lang="en-US" sz="2400" b="1" dirty="0"/>
              <a:t>Valuable experience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6DE90-8168-BBEF-92F7-BA8DB65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D88C8-036E-3DCD-6FDF-837CF131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92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4271-E99B-B41F-BCFA-93B74736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675F1-42DD-A8D7-53DD-ACABB75F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Operations: Progress and plans for physics runs and shutdowns</a:t>
            </a:r>
          </a:p>
          <a:p>
            <a:r>
              <a:rPr lang="en-US" dirty="0"/>
              <a:t>Upgrades: Energy reach and improvements to reliability and reproducibility, as well as planning for future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E5A6F-87F5-C659-D3D4-C05B58FA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8B900-4C2A-D8F4-6857-D128F236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8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operational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651406"/>
          </a:xfrm>
        </p:spPr>
        <p:txBody>
          <a:bodyPr>
            <a:normAutofit/>
          </a:bodyPr>
          <a:lstStyle/>
          <a:p>
            <a:r>
              <a:rPr lang="en-US" dirty="0"/>
              <a:t>Reach 12 GeV (5.5 pass) in normal operation</a:t>
            </a:r>
          </a:p>
          <a:p>
            <a:r>
              <a:rPr lang="en-US" dirty="0"/>
              <a:t>Prepare for higher total current, not to exceed 1.1 MW</a:t>
            </a:r>
          </a:p>
          <a:p>
            <a:pPr lvl="1"/>
            <a:r>
              <a:rPr lang="en-US" dirty="0"/>
              <a:t>Expect to see 1.1 MW in October; Documentation due end FY22</a:t>
            </a:r>
          </a:p>
          <a:p>
            <a:r>
              <a:rPr lang="en-US" dirty="0"/>
              <a:t>Improve component performance</a:t>
            </a:r>
          </a:p>
          <a:p>
            <a:pPr lvl="1"/>
            <a:r>
              <a:rPr lang="en-US" dirty="0"/>
              <a:t>Install better cryomodules, reduce particulates in warm sections, monitor field emission induced radiation to understand impact of improvements</a:t>
            </a:r>
          </a:p>
          <a:p>
            <a:pPr lvl="1"/>
            <a:r>
              <a:rPr lang="en-US" dirty="0"/>
              <a:t>Ensure high-power RF meets future needs</a:t>
            </a:r>
          </a:p>
          <a:p>
            <a:r>
              <a:rPr lang="en-US" dirty="0"/>
              <a:t>Minimize trip rates to &lt;15/hour, partially tied to field emission</a:t>
            </a:r>
          </a:p>
          <a:p>
            <a:pPr lvl="1"/>
            <a:r>
              <a:rPr lang="en-US" dirty="0"/>
              <a:t>Maximize energy margin to minimize RF trips</a:t>
            </a:r>
          </a:p>
          <a:p>
            <a:r>
              <a:rPr lang="en-US" dirty="0"/>
              <a:t>Reduce beam losses through improved tuning and diagnostics</a:t>
            </a:r>
          </a:p>
          <a:p>
            <a:r>
              <a:rPr lang="en-US" dirty="0"/>
              <a:t>Make shutdown and problem recovery faster and more reproducible through work processes, procedures, and planning</a:t>
            </a:r>
          </a:p>
          <a:p>
            <a:r>
              <a:rPr lang="en-US" dirty="0"/>
              <a:t>Prepare for future experiments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8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DC557-D1BE-45E5-B937-87415B20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operating assumptions starting FY21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C3CAC-4D49-495B-B0FA-68D0DF72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B4A93-C290-45E5-A974-AF6E668C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36D49-793B-4C12-96B8-9BEE784D6FDF}"/>
              </a:ext>
            </a:extLst>
          </p:cNvPr>
          <p:cNvSpPr txBox="1"/>
          <p:nvPr/>
        </p:nvSpPr>
        <p:spPr>
          <a:xfrm>
            <a:off x="508000" y="775406"/>
            <a:ext cx="7942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beam-off time is required for SRF maintenance, both during restoration </a:t>
            </a:r>
          </a:p>
          <a:p>
            <a:r>
              <a:rPr lang="en-US" dirty="0"/>
              <a:t>after a shutdown and during research weeks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84388A-6081-48DF-AA6F-4F91E9582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24" y="1378576"/>
            <a:ext cx="7354324" cy="244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97D86F-270D-4448-A97D-69A5A97C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24" y="3821911"/>
            <a:ext cx="7354324" cy="278464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7D41B1-BD5C-439F-8E41-551BC7FF8DB1}"/>
              </a:ext>
            </a:extLst>
          </p:cNvPr>
          <p:cNvCxnSpPr/>
          <p:nvPr/>
        </p:nvCxnSpPr>
        <p:spPr>
          <a:xfrm>
            <a:off x="308919" y="5730240"/>
            <a:ext cx="50880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05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71AD-C54B-4D91-8310-71111F3C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Status: FY21/22 Physics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EFF50-DB41-41AA-856D-965C249B0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FY21: mostly spent in long shutdown, start mid-August 2021</a:t>
            </a:r>
          </a:p>
          <a:p>
            <a:pPr lvl="1"/>
            <a:r>
              <a:rPr lang="en-US" dirty="0"/>
              <a:t>Achieved 775.9 delivered operating hours out of 780 planned hours and 1104 scheduled hours, corresponding to a delivery of 99% of planned, and a reliability of 70.3%</a:t>
            </a:r>
          </a:p>
          <a:p>
            <a:pPr lvl="1"/>
            <a:r>
              <a:rPr lang="en-US" dirty="0"/>
              <a:t>DOE requirement is 80% reliability</a:t>
            </a:r>
          </a:p>
          <a:p>
            <a:r>
              <a:rPr lang="en-US" dirty="0"/>
              <a:t>FY22: ran from start of FY into February, with short holiday break</a:t>
            </a:r>
          </a:p>
          <a:p>
            <a:pPr lvl="1"/>
            <a:r>
              <a:rPr lang="en-US" dirty="0"/>
              <a:t>For FY22 to-Feb achieved 2092 delivered operating hours and had 592 unscheduled failure hours; reliability 79.8%</a:t>
            </a:r>
          </a:p>
          <a:p>
            <a:r>
              <a:rPr lang="en-US" dirty="0"/>
              <a:t>Startups have been smooth even after long down, with reliability soon &gt;80%</a:t>
            </a:r>
          </a:p>
          <a:p>
            <a:pPr lvl="1"/>
            <a:r>
              <a:rPr lang="en-US" dirty="0"/>
              <a:t>Efforts by DC power et al. on magnet reproducibility</a:t>
            </a:r>
          </a:p>
          <a:p>
            <a:pPr lvl="1"/>
            <a:r>
              <a:rPr lang="en-US" dirty="0"/>
              <a:t>Efforts by all groups in preventive maintenance and “hot checkout”</a:t>
            </a:r>
          </a:p>
          <a:p>
            <a:pPr lvl="1"/>
            <a:r>
              <a:rPr lang="en-US" dirty="0"/>
              <a:t>Updated ops procedures and tools</a:t>
            </a:r>
          </a:p>
          <a:p>
            <a:pPr lvl="1"/>
            <a:r>
              <a:rPr lang="en-US" dirty="0"/>
              <a:t>Injector improvements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904B5-6BBA-4207-BB96-84B0C5A6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02FDC-4235-482A-9315-C596A11B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5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195F-1A09-47F9-8FA3-16936D4A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11" y="848416"/>
            <a:ext cx="8464378" cy="487490"/>
          </a:xfrm>
          <a:noFill/>
        </p:spPr>
        <p:txBody>
          <a:bodyPr>
            <a:normAutofit fontScale="90000"/>
          </a:bodyPr>
          <a:lstStyle/>
          <a:p>
            <a:r>
              <a:rPr lang="en-US" cap="small" dirty="0">
                <a:solidFill>
                  <a:srgbClr val="000000"/>
                </a:solidFill>
                <a:latin typeface="Arial"/>
                <a:cs typeface="Arial"/>
              </a:rPr>
              <a:t>FY22 operations: 17 weeks in the books; SAD Complete; Run restarted June 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59384" y="1514223"/>
            <a:ext cx="1881685" cy="15465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spcAft>
                <a:spcPts val="225"/>
              </a:spcAft>
              <a:defRPr/>
            </a:pPr>
            <a:r>
              <a:rPr lang="en-US" sz="135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upgrades, improvements and maintenance tasks completed across the CEBAF accelerator, experimental halls, facilities and site.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3E81C-29E5-CA61-D1E2-D832115F1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52" t="40666" b="8445"/>
          <a:stretch/>
        </p:blipFill>
        <p:spPr>
          <a:xfrm>
            <a:off x="2091690" y="2263140"/>
            <a:ext cx="3560445" cy="2617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BC6EA2-5CE7-3CA4-7544-98C21AD2158C}"/>
              </a:ext>
            </a:extLst>
          </p:cNvPr>
          <p:cNvSpPr txBox="1"/>
          <p:nvPr/>
        </p:nvSpPr>
        <p:spPr>
          <a:xfrm>
            <a:off x="1550447" y="5030167"/>
            <a:ext cx="2395271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Hall A detector reconfiguration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0B319-7A7A-B517-CC66-4B1635412165}"/>
              </a:ext>
            </a:extLst>
          </p:cNvPr>
          <p:cNvSpPr txBox="1"/>
          <p:nvPr/>
        </p:nvSpPr>
        <p:spPr>
          <a:xfrm>
            <a:off x="1757037" y="1847641"/>
            <a:ext cx="3785332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C75-02 cryomodule installed w/ RF system upgrade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1013A-6192-902F-6EBC-99FB7037FB8F}"/>
              </a:ext>
            </a:extLst>
          </p:cNvPr>
          <p:cNvSpPr txBox="1"/>
          <p:nvPr/>
        </p:nvSpPr>
        <p:spPr>
          <a:xfrm>
            <a:off x="2922971" y="2158930"/>
            <a:ext cx="2290563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C50-01R cryomodule installed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DC7C3F-6556-F7A4-B194-EF703B7C3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80" y="3950995"/>
            <a:ext cx="2672009" cy="1503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E5CF9A-F217-D6E1-9B4A-D34C2A5EA26F}"/>
              </a:ext>
            </a:extLst>
          </p:cNvPr>
          <p:cNvSpPr txBox="1"/>
          <p:nvPr/>
        </p:nvSpPr>
        <p:spPr>
          <a:xfrm>
            <a:off x="5904180" y="3701544"/>
            <a:ext cx="2290563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C100-9R cryomodule installed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D2F960-F705-5FFA-53EE-F30A8294571E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323055" y="3647293"/>
            <a:ext cx="1581125" cy="204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784896-44F8-3B84-70A2-476358F81D9D}"/>
              </a:ext>
            </a:extLst>
          </p:cNvPr>
          <p:cNvCxnSpPr>
            <a:cxnSpLocks/>
          </p:cNvCxnSpPr>
          <p:nvPr/>
        </p:nvCxnSpPr>
        <p:spPr>
          <a:xfrm flipH="1" flipV="1">
            <a:off x="2514760" y="4257642"/>
            <a:ext cx="326825" cy="78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ACDD09-473B-A866-AAD3-304D5986F16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356019" y="2459012"/>
            <a:ext cx="712234" cy="697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46EBAE-DF4D-866D-D86E-33E88CF50F1B}"/>
              </a:ext>
            </a:extLst>
          </p:cNvPr>
          <p:cNvCxnSpPr>
            <a:cxnSpLocks/>
          </p:cNvCxnSpPr>
          <p:nvPr/>
        </p:nvCxnSpPr>
        <p:spPr>
          <a:xfrm>
            <a:off x="2524738" y="2124640"/>
            <a:ext cx="706919" cy="108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531718B-37F9-D7FF-71FB-612CF5916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54" y="4887116"/>
            <a:ext cx="754955" cy="100660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D6051C-2F24-7207-592C-B9C96924A1CA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4257421" y="3647293"/>
            <a:ext cx="443111" cy="1239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09A0227-DF68-8FD6-E762-473EB9C8E5B4}"/>
              </a:ext>
            </a:extLst>
          </p:cNvPr>
          <p:cNvSpPr txBox="1"/>
          <p:nvPr/>
        </p:nvSpPr>
        <p:spPr>
          <a:xfrm>
            <a:off x="3280717" y="4663297"/>
            <a:ext cx="2418354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C100 insulating vac leak welded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53FD8B-980B-0780-BD4C-65E3086C7988}"/>
              </a:ext>
            </a:extLst>
          </p:cNvPr>
          <p:cNvSpPr txBox="1"/>
          <p:nvPr/>
        </p:nvSpPr>
        <p:spPr>
          <a:xfrm>
            <a:off x="4931721" y="3205092"/>
            <a:ext cx="2686313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CHL2 carbon adsorber bed installed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4D9E58-5F26-B943-B479-B40374048E5D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4323970" y="3239207"/>
            <a:ext cx="607751" cy="11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38848C-BC48-D895-1FEB-21438AD840CF}"/>
              </a:ext>
            </a:extLst>
          </p:cNvPr>
          <p:cNvSpPr txBox="1"/>
          <p:nvPr/>
        </p:nvSpPr>
        <p:spPr>
          <a:xfrm>
            <a:off x="279115" y="4490172"/>
            <a:ext cx="1126669" cy="113107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Rolling power outages to test/repair breakers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E20496-0827-272A-A5AA-168C28781803}"/>
              </a:ext>
            </a:extLst>
          </p:cNvPr>
          <p:cNvCxnSpPr>
            <a:cxnSpLocks/>
          </p:cNvCxnSpPr>
          <p:nvPr/>
        </p:nvCxnSpPr>
        <p:spPr>
          <a:xfrm>
            <a:off x="1794345" y="2747889"/>
            <a:ext cx="856507" cy="734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72E5BD8-C1C8-2266-9CBB-C88B4B761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18" t="20271" r="24569" b="30140"/>
          <a:stretch/>
        </p:blipFill>
        <p:spPr>
          <a:xfrm>
            <a:off x="432652" y="2747889"/>
            <a:ext cx="1193165" cy="147147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9904A7E-3418-974F-C6D2-54AB75BA1C75}"/>
              </a:ext>
            </a:extLst>
          </p:cNvPr>
          <p:cNvSpPr txBox="1"/>
          <p:nvPr/>
        </p:nvSpPr>
        <p:spPr>
          <a:xfrm>
            <a:off x="2123158" y="1537258"/>
            <a:ext cx="4317720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Girders surrounding the replaced cryomodules refurbished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F3448F-4E30-DEE3-7842-25B34CBD718E}"/>
              </a:ext>
            </a:extLst>
          </p:cNvPr>
          <p:cNvSpPr txBox="1"/>
          <p:nvPr/>
        </p:nvSpPr>
        <p:spPr>
          <a:xfrm>
            <a:off x="69786" y="2263141"/>
            <a:ext cx="2379498" cy="5078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Failed RF feedthrough replaced</a:t>
            </a:r>
          </a:p>
          <a:p>
            <a:r>
              <a:rPr lang="en-US" sz="1350" dirty="0"/>
              <a:t>Injector vacuum restored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975FAEE-F130-7FC2-C8CC-BC4D5849AA0F}"/>
              </a:ext>
            </a:extLst>
          </p:cNvPr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CEBAF FY22 SAD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12AAD-AD7A-2015-0845-0F467C99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68BDE-0705-4ECB-52AF-2126EBCE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B0B8-570B-4ADD-B708-F7226DB1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FY22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39AB-314F-47BA-A78B-2BDFEB03D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33 weeks of operations (3 recovery + 30 physics)</a:t>
            </a:r>
          </a:p>
          <a:p>
            <a:r>
              <a:rPr lang="en-US" dirty="0"/>
              <a:t>Three </a:t>
            </a:r>
            <a:r>
              <a:rPr lang="en-US" dirty="0" err="1"/>
              <a:t>linac</a:t>
            </a:r>
            <a:r>
              <a:rPr lang="en-US" dirty="0"/>
              <a:t> energies (910, 980, 1047 MeV/</a:t>
            </a:r>
            <a:r>
              <a:rPr lang="en-US" dirty="0" err="1"/>
              <a:t>linac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First two have been successful</a:t>
            </a:r>
          </a:p>
          <a:p>
            <a:pPr lvl="1"/>
            <a:r>
              <a:rPr lang="en-US" dirty="0"/>
              <a:t>The transition 910 to 980 MeV/</a:t>
            </a:r>
            <a:r>
              <a:rPr lang="en-US" dirty="0" err="1"/>
              <a:t>linac</a:t>
            </a:r>
            <a:r>
              <a:rPr lang="en-US" dirty="0"/>
              <a:t> was very smooth thanks to good preparation</a:t>
            </a:r>
          </a:p>
          <a:p>
            <a:pPr lvl="1"/>
            <a:r>
              <a:rPr lang="en-US" dirty="0"/>
              <a:t>Transition to 1047 MeV/</a:t>
            </a:r>
            <a:r>
              <a:rPr lang="en-US" dirty="0" err="1"/>
              <a:t>linac</a:t>
            </a:r>
            <a:r>
              <a:rPr lang="en-US" dirty="0"/>
              <a:t> required SAD work, still </a:t>
            </a:r>
          </a:p>
          <a:p>
            <a:r>
              <a:rPr lang="en-US" dirty="0"/>
              <a:t>3 month shutdown + 1 month of prep for physics restart</a:t>
            </a:r>
          </a:p>
          <a:p>
            <a:r>
              <a:rPr lang="en-US" dirty="0"/>
              <a:t>Restarted June 8 with Hall D; Hall B and Hall C also restarted</a:t>
            </a:r>
          </a:p>
          <a:p>
            <a:pPr lvl="1"/>
            <a:r>
              <a:rPr lang="en-US" dirty="0"/>
              <a:t>Hall A will restart in about 2 months</a:t>
            </a:r>
          </a:p>
          <a:p>
            <a:pPr lvl="1"/>
            <a:r>
              <a:rPr lang="en-US" dirty="0"/>
              <a:t>Currently a lingering issue in the injector causing BLM trips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DF392-3567-4920-B2F5-723F2FA6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041F8-DB49-4889-A133-F4269E35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55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23B8-EBB0-4520-93C1-A49D0885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CEBAF Reliability </a:t>
            </a:r>
            <a:r>
              <a:rPr lang="en-US" dirty="0"/>
              <a:t>(performance measure reported to DOE)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CFDD-781F-4805-BE3C-DCEB29B46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FY21 reliability: 70% (short run after long shutdown) </a:t>
            </a:r>
          </a:p>
          <a:p>
            <a:r>
              <a:rPr lang="en-US" sz="2400" dirty="0"/>
              <a:t>FY22 reliability through May 2022: 80%</a:t>
            </a:r>
          </a:p>
          <a:p>
            <a:r>
              <a:rPr lang="en-US" sz="2000" dirty="0"/>
              <a:t>Reliability = delivered hours / (</a:t>
            </a:r>
            <a:r>
              <a:rPr lang="en-US" sz="2000" dirty="0" err="1"/>
              <a:t>delivered+unscheduled</a:t>
            </a:r>
            <a:r>
              <a:rPr lang="en-US" sz="2000" dirty="0"/>
              <a:t> failure hours)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73BD4-638B-4ADB-B333-37C46A6C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A20C0-4786-4A5D-83D5-9A2611FE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93687DC9-E8AA-4856-A572-7150CD969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89" y="2619235"/>
            <a:ext cx="4381035" cy="318245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CECB9-5A94-4C1C-9656-3AADBB24DDAC}"/>
              </a:ext>
            </a:extLst>
          </p:cNvPr>
          <p:cNvSpPr txBox="1"/>
          <p:nvPr/>
        </p:nvSpPr>
        <p:spPr>
          <a:xfrm>
            <a:off x="6690335" y="4034650"/>
            <a:ext cx="2268313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FY22 weekly reliability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8F124-FA2B-4404-861B-E4F3EA85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" y="2619236"/>
            <a:ext cx="4392262" cy="319072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2E94EC-EDFC-45BF-897F-A00EC15A269A}"/>
              </a:ext>
            </a:extLst>
          </p:cNvPr>
          <p:cNvSpPr txBox="1"/>
          <p:nvPr/>
        </p:nvSpPr>
        <p:spPr>
          <a:xfrm>
            <a:off x="603658" y="4025797"/>
            <a:ext cx="2268313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FY21 weekly reliability</a:t>
            </a:r>
          </a:p>
        </p:txBody>
      </p:sp>
    </p:spTree>
    <p:extLst>
      <p:ext uri="{BB962C8B-B14F-4D97-AF65-F5344CB8AC3E}">
        <p14:creationId xmlns:p14="http://schemas.microsoft.com/office/powerpoint/2010/main" val="73991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D8B8-F236-CBB1-41F1-E6B2486C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FY23 SAD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7B6F-7108-0F0D-1A9F-D281E6D8B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SAD Oversight Committee is working already with Shawn Frierson (Operability Lead) and SME’s to define work scope at a high level</a:t>
            </a:r>
          </a:p>
          <a:p>
            <a:r>
              <a:rPr lang="en-US" sz="2400" dirty="0">
                <a:latin typeface="+mn-lt"/>
              </a:rPr>
              <a:t>Expect 3 month shutdown – very short</a:t>
            </a:r>
          </a:p>
          <a:p>
            <a:r>
              <a:rPr lang="en-US" sz="2400" dirty="0">
                <a:latin typeface="+mn-lt"/>
              </a:rPr>
              <a:t>Phase 2 Injector Upgrade</a:t>
            </a:r>
          </a:p>
          <a:p>
            <a:r>
              <a:rPr lang="en-US" sz="2400" dirty="0">
                <a:latin typeface="+mn-lt"/>
              </a:rPr>
              <a:t>3 </a:t>
            </a:r>
            <a:r>
              <a:rPr lang="en-US" sz="2400" dirty="0" err="1">
                <a:latin typeface="+mn-lt"/>
              </a:rPr>
              <a:t>linac</a:t>
            </a:r>
            <a:r>
              <a:rPr lang="en-US" sz="2400" dirty="0">
                <a:latin typeface="+mn-lt"/>
              </a:rPr>
              <a:t> cryomodules plus one booster cryomodule won’t fit</a:t>
            </a:r>
          </a:p>
          <a:p>
            <a:pPr lvl="1"/>
            <a:r>
              <a:rPr lang="en-US" sz="2000" dirty="0">
                <a:latin typeface="+mn-lt"/>
              </a:rPr>
              <a:t>Will submit proposed decision to delay C75-03 (including RF upgrade) to FY24 SAD to Andrei for approval</a:t>
            </a:r>
          </a:p>
          <a:p>
            <a:r>
              <a:rPr lang="en-US" sz="2400" dirty="0">
                <a:latin typeface="+mn-lt"/>
              </a:rPr>
              <a:t>South </a:t>
            </a:r>
            <a:r>
              <a:rPr lang="en-US" sz="2400" dirty="0" err="1">
                <a:latin typeface="+mn-lt"/>
              </a:rPr>
              <a:t>Linac</a:t>
            </a:r>
            <a:r>
              <a:rPr lang="en-US" sz="2400" dirty="0">
                <a:latin typeface="+mn-lt"/>
              </a:rPr>
              <a:t> PSS Upgrade</a:t>
            </a:r>
          </a:p>
          <a:p>
            <a:pPr lvl="1"/>
            <a:r>
              <a:rPr lang="en-US" sz="2000" dirty="0">
                <a:latin typeface="+mn-lt"/>
              </a:rPr>
              <a:t>To be delayed; only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upgrade Hall D and Tagger and work on other smaller incremental PSS upgrades</a:t>
            </a:r>
            <a:endParaRPr lang="en-US" sz="2000" dirty="0">
              <a:latin typeface="+mn-lt"/>
            </a:endParaRPr>
          </a:p>
          <a:p>
            <a:r>
              <a:rPr lang="en-US" sz="2400" dirty="0">
                <a:latin typeface="+mn-lt"/>
              </a:rPr>
              <a:t>Hall A Crane and experiment change-out</a:t>
            </a:r>
          </a:p>
          <a:p>
            <a:r>
              <a:rPr lang="en-US" sz="2400" dirty="0">
                <a:latin typeface="+mn-lt"/>
              </a:rPr>
              <a:t>…Under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E9A18-1FC5-CBA7-48FE-B0257C2E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JLUO CEBAF Ops | Ginsburg | 13 June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75C00-C50D-8E91-7C06-88CB506D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68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4" ma:contentTypeDescription="Create a new document." ma:contentTypeScope="" ma:versionID="18edbcd4b235a34574e3983c575ee0cb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f42f9acb57690d5ab1c2c6a07e95cfc9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1F3D98-0448-4C4A-B643-992D9BDAC879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b3d45c07-3350-48b8-8699-306b33596a2c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8d24de50-05d1-4ead-956f-39ed5306b4ae"/>
  </ds:schemaRefs>
</ds:datastoreItem>
</file>

<file path=customXml/itemProps2.xml><?xml version="1.0" encoding="utf-8"?>
<ds:datastoreItem xmlns:ds="http://schemas.openxmlformats.org/officeDocument/2006/customXml" ds:itemID="{5DDBD13D-9188-4301-8B6F-2D67523815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C87E5B-7687-4EA7-9916-7950020ED6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22806</TotalTime>
  <Words>1247</Words>
  <Application>Microsoft Office PowerPoint</Application>
  <PresentationFormat>On-screen Show (4:3)</PresentationFormat>
  <Paragraphs>163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.PingFangSC-Regular</vt:lpstr>
      <vt:lpstr>Arial</vt:lpstr>
      <vt:lpstr>Calibri</vt:lpstr>
      <vt:lpstr>Minion Pro</vt:lpstr>
      <vt:lpstr>PingFangSC-Regular</vt:lpstr>
      <vt:lpstr>Office Theme</vt:lpstr>
      <vt:lpstr>1_Office Theme</vt:lpstr>
      <vt:lpstr>CEBAF Operations Overview</vt:lpstr>
      <vt:lpstr>Overview</vt:lpstr>
      <vt:lpstr>CEBAF operational priorities</vt:lpstr>
      <vt:lpstr>Revised operating assumptions starting FY21</vt:lpstr>
      <vt:lpstr>CEBAF Status: FY21/22 Physics Run</vt:lpstr>
      <vt:lpstr>FY22 operations: 17 weeks in the books; SAD Complete; Run restarted June 8</vt:lpstr>
      <vt:lpstr>FY22 schedule</vt:lpstr>
      <vt:lpstr>CEBAF Reliability (performance measure reported to DOE)</vt:lpstr>
      <vt:lpstr>FY23 SAD</vt:lpstr>
      <vt:lpstr>CEBAF Performance Plan</vt:lpstr>
      <vt:lpstr>CPP Energy Reach Plan &amp; Achievements</vt:lpstr>
      <vt:lpstr>AIP Project – CEBAF Injector Upgrade</vt:lpstr>
      <vt:lpstr>Non CPP upgrades</vt:lpstr>
      <vt:lpstr>Conclusions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Camille Ginsburg</cp:lastModifiedBy>
  <cp:revision>16</cp:revision>
  <dcterms:created xsi:type="dcterms:W3CDTF">2019-07-03T13:59:42Z</dcterms:created>
  <dcterms:modified xsi:type="dcterms:W3CDTF">2022-06-13T14:54:08Z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