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4"/>
  </p:notesMasterIdLst>
  <p:sldIdLst>
    <p:sldId id="256" r:id="rId2"/>
    <p:sldId id="262" r:id="rId3"/>
    <p:sldId id="350" r:id="rId4"/>
    <p:sldId id="373" r:id="rId5"/>
    <p:sldId id="348" r:id="rId6"/>
    <p:sldId id="355" r:id="rId7"/>
    <p:sldId id="375" r:id="rId8"/>
    <p:sldId id="265" r:id="rId9"/>
    <p:sldId id="376" r:id="rId10"/>
    <p:sldId id="377" r:id="rId11"/>
    <p:sldId id="378" r:id="rId12"/>
    <p:sldId id="372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662"/>
    <p:restoredTop sz="94684"/>
  </p:normalViewPr>
  <p:slideViewPr>
    <p:cSldViewPr snapToGrid="0" snapToObjects="1">
      <p:cViewPr varScale="1">
        <p:scale>
          <a:sx n="117" d="100"/>
          <a:sy n="117" d="100"/>
        </p:scale>
        <p:origin x="176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019941763753002"/>
          <c:y val="3.1715757731383298E-2"/>
          <c:w val="0.53389016072505602"/>
          <c:h val="0.84141820668748502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Has equal say in research performed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8"/>
              <c:layout>
                <c:manualLayout>
                  <c:x val="1.51918563993949E-3"/>
                  <c:y val="8.805952176514730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B8F-5D40-B9D6-E59B0C3F975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Government Lab</c:v>
                </c:pt>
                <c:pt idx="1">
                  <c:v>Academia</c:v>
                </c:pt>
                <c:pt idx="3">
                  <c:v>Industry - Physics</c:v>
                </c:pt>
                <c:pt idx="4">
                  <c:v>Industry - Other STEM</c:v>
                </c:pt>
                <c:pt idx="5">
                  <c:v>Industry - Engineering</c:v>
                </c:pt>
                <c:pt idx="6">
                  <c:v>Industry - Comp Sci</c:v>
                </c:pt>
                <c:pt idx="7">
                  <c:v>Government Contractor</c:v>
                </c:pt>
                <c:pt idx="8">
                  <c:v>Finance</c:v>
                </c:pt>
              </c:strCache>
            </c:strRef>
          </c:cat>
          <c:val>
            <c:numRef>
              <c:f>Sheet1!$C$2:$C$10</c:f>
              <c:numCache>
                <c:formatCode>0%</c:formatCode>
                <c:ptCount val="9"/>
                <c:pt idx="0">
                  <c:v>0.68</c:v>
                </c:pt>
                <c:pt idx="1">
                  <c:v>0.93</c:v>
                </c:pt>
                <c:pt idx="3">
                  <c:v>0.47</c:v>
                </c:pt>
                <c:pt idx="4">
                  <c:v>0.52</c:v>
                </c:pt>
                <c:pt idx="5">
                  <c:v>0.3</c:v>
                </c:pt>
                <c:pt idx="6">
                  <c:v>0.35</c:v>
                </c:pt>
                <c:pt idx="7">
                  <c:v>0.28999999999999998</c:v>
                </c:pt>
                <c:pt idx="8">
                  <c:v>0.69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B8F-5D40-B9D6-E59B0C3F9750}"/>
            </c:ext>
          </c:extLst>
        </c:ser>
        <c:ser>
          <c:idx val="0"/>
          <c:order val="1"/>
          <c:tx>
            <c:strRef>
              <c:f>Sheet1!$B$1</c:f>
              <c:strCache>
                <c:ptCount val="1"/>
                <c:pt idx="0">
                  <c:v>Performs research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0B8F-5D40-B9D6-E59B0C3F9750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0B8F-5D40-B9D6-E59B0C3F9750}"/>
              </c:ext>
            </c:extLst>
          </c:dPt>
          <c:dLbls>
            <c:dLbl>
              <c:idx val="1"/>
              <c:layout>
                <c:manualLayout>
                  <c:x val="0"/>
                  <c:y val="-2.641785652954430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B8F-5D40-B9D6-E59B0C3F9750}"/>
                </c:ext>
              </c:extLst>
            </c:dLbl>
            <c:dLbl>
              <c:idx val="8"/>
              <c:layout>
                <c:manualLayout>
                  <c:x val="0"/>
                  <c:y val="-1.4676586960857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B8F-5D40-B9D6-E59B0C3F975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Government Lab</c:v>
                </c:pt>
                <c:pt idx="1">
                  <c:v>Academia</c:v>
                </c:pt>
                <c:pt idx="3">
                  <c:v>Industry - Physics</c:v>
                </c:pt>
                <c:pt idx="4">
                  <c:v>Industry - Other STEM</c:v>
                </c:pt>
                <c:pt idx="5">
                  <c:v>Industry - Engineering</c:v>
                </c:pt>
                <c:pt idx="6">
                  <c:v>Industry - Comp Sci</c:v>
                </c:pt>
                <c:pt idx="7">
                  <c:v>Government Contractor</c:v>
                </c:pt>
                <c:pt idx="8">
                  <c:v>Finance</c:v>
                </c:pt>
              </c:strCache>
            </c:strRef>
          </c:cat>
          <c:val>
            <c:numRef>
              <c:f>Sheet1!$B$2:$B$10</c:f>
              <c:numCache>
                <c:formatCode>0%</c:formatCode>
                <c:ptCount val="9"/>
                <c:pt idx="0">
                  <c:v>0.9</c:v>
                </c:pt>
                <c:pt idx="1">
                  <c:v>0.9</c:v>
                </c:pt>
                <c:pt idx="3">
                  <c:v>0.98</c:v>
                </c:pt>
                <c:pt idx="4">
                  <c:v>0.83</c:v>
                </c:pt>
                <c:pt idx="5">
                  <c:v>0.79</c:v>
                </c:pt>
                <c:pt idx="6">
                  <c:v>0.71</c:v>
                </c:pt>
                <c:pt idx="7">
                  <c:v>0.9</c:v>
                </c:pt>
                <c:pt idx="8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B8F-5D40-B9D6-E59B0C3F97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890613392"/>
        <c:axId val="854130448"/>
      </c:barChart>
      <c:valAx>
        <c:axId val="854130448"/>
        <c:scaling>
          <c:orientation val="minMax"/>
          <c:max val="1"/>
        </c:scaling>
        <c:delete val="0"/>
        <c:axPos val="b"/>
        <c:majorGridlines>
          <c:spPr>
            <a:ln w="63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90613392"/>
        <c:crosses val="autoZero"/>
        <c:crossBetween val="between"/>
      </c:valAx>
      <c:catAx>
        <c:axId val="89061339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413044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1477945132756502"/>
          <c:y val="8.9411385657022197E-2"/>
          <c:w val="0.169110242875916"/>
          <c:h val="0.364317014720985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6350" cap="flat" cmpd="sng" algn="ctr">
      <a:solidFill>
        <a:schemeClr val="bg1">
          <a:lumMod val="75000"/>
        </a:schemeClr>
      </a:solidFill>
      <a:prstDash val="solid"/>
      <a:miter lim="800000"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F2CE56-9286-0A41-B6E2-BF6FE4CCEAD2}" type="datetimeFigureOut">
              <a:rPr lang="en-US" smtClean="0"/>
              <a:t>6/14/22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19997E-9915-B24F-B87D-5D5F1828F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316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F885F-70DB-4049-878C-99A2B40365D3}" type="datetimeFigureOut">
              <a:rPr lang="en-US" smtClean="0"/>
              <a:t>6/14/22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84032-F29F-F04F-8BDC-922710E38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418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F885F-70DB-4049-878C-99A2B40365D3}" type="datetimeFigureOut">
              <a:rPr lang="en-US" smtClean="0"/>
              <a:t>6/14/22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84032-F29F-F04F-8BDC-922710E38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787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F885F-70DB-4049-878C-99A2B40365D3}" type="datetimeFigureOut">
              <a:rPr lang="en-US" smtClean="0"/>
              <a:t>6/14/22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84032-F29F-F04F-8BDC-922710E38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168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568086-1AF1-7842-AA40-5F9E21223FE5}"/>
              </a:ext>
            </a:extLst>
          </p:cNvPr>
          <p:cNvSpPr txBox="1"/>
          <p:nvPr userDrawn="1"/>
        </p:nvSpPr>
        <p:spPr>
          <a:xfrm>
            <a:off x="7389845" y="653142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B80A1384-88A7-FF40-8E71-6975FA728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36217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F885F-70DB-4049-878C-99A2B40365D3}" type="datetimeFigureOut">
              <a:rPr lang="en-US" smtClean="0"/>
              <a:t>6/14/22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84032-F29F-F04F-8BDC-922710E38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949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F885F-70DB-4049-878C-99A2B40365D3}" type="datetimeFigureOut">
              <a:rPr lang="en-US" smtClean="0"/>
              <a:t>6/14/22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84032-F29F-F04F-8BDC-922710E38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092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F885F-70DB-4049-878C-99A2B40365D3}" type="datetimeFigureOut">
              <a:rPr lang="en-US" smtClean="0"/>
              <a:t>6/14/22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84032-F29F-F04F-8BDC-922710E38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557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F885F-70DB-4049-878C-99A2B40365D3}" type="datetimeFigureOut">
              <a:rPr lang="en-US" smtClean="0"/>
              <a:t>6/14/22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84032-F29F-F04F-8BDC-922710E38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80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F885F-70DB-4049-878C-99A2B40365D3}" type="datetimeFigureOut">
              <a:rPr lang="en-US" smtClean="0"/>
              <a:t>6/14/22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84032-F29F-F04F-8BDC-922710E38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030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F885F-70DB-4049-878C-99A2B40365D3}" type="datetimeFigureOut">
              <a:rPr lang="en-US" smtClean="0"/>
              <a:t>6/14/22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84032-F29F-F04F-8BDC-922710E38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686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F885F-70DB-4049-878C-99A2B40365D3}" type="datetimeFigureOut">
              <a:rPr lang="en-US" smtClean="0"/>
              <a:t>6/14/22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84032-F29F-F04F-8BDC-922710E38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473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</a:defRPr>
            </a:lvl1pPr>
          </a:lstStyle>
          <a:p>
            <a:fld id="{609F885F-70DB-4049-878C-99A2B40365D3}" type="datetimeFigureOut">
              <a:rPr lang="en-US" smtClean="0"/>
              <a:pPr/>
              <a:t>6/14/22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</a:defRPr>
            </a:lvl1pPr>
          </a:lstStyle>
          <a:p>
            <a:fld id="{78884032-F29F-F04F-8BDC-922710E383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038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>
              <a:lumMod val="75000"/>
            </a:schemeClr>
          </a:solidFill>
          <a:latin typeface="Cambria" panose="020405030504060302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ps.org/careers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ps.org/careers/guidebook/resume.cf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75D4F5D5-0B7A-7E4C-AC13-884E73AAA6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6390526"/>
            <a:ext cx="9144000" cy="491127"/>
          </a:xfrm>
        </p:spPr>
        <p:txBody>
          <a:bodyPr>
            <a:normAutofit/>
          </a:bodyPr>
          <a:lstStyle/>
          <a:p>
            <a:r>
              <a:rPr lang="en-US" sz="1600" dirty="0"/>
              <a:t>Thanks to </a:t>
            </a:r>
            <a:r>
              <a:rPr lang="en-US" sz="1600" dirty="0" err="1"/>
              <a:t>Midhat</a:t>
            </a:r>
            <a:r>
              <a:rPr lang="en-US" sz="1600" dirty="0"/>
              <a:t> Farooq and  Crystal Bailey at the APS for providing many of these slides.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8A2CE8-9971-C414-0C18-F795C59C31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495312" y="-850940"/>
            <a:ext cx="6153375" cy="816347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87D1B39-BCA9-2443-A305-B662009034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05272" y="1409130"/>
            <a:ext cx="5715000" cy="1043825"/>
          </a:xfrm>
        </p:spPr>
        <p:txBody>
          <a:bodyPr>
            <a:noAutofit/>
          </a:bodyPr>
          <a:lstStyle/>
          <a:p>
            <a:r>
              <a:rPr lang="en-US" sz="7200" dirty="0">
                <a:solidFill>
                  <a:schemeClr val="bg1"/>
                </a:solidFill>
                <a:latin typeface="Cambria" panose="02040503050406030204" pitchFamily="18" charset="0"/>
              </a:rPr>
              <a:t>Careers Paths</a:t>
            </a:r>
          </a:p>
        </p:txBody>
      </p:sp>
    </p:spTree>
    <p:extLst>
      <p:ext uri="{BB962C8B-B14F-4D97-AF65-F5344CB8AC3E}">
        <p14:creationId xmlns:p14="http://schemas.microsoft.com/office/powerpoint/2010/main" val="24001888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49FC1F3-139F-CE1F-7D4E-59BBC771E5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010560"/>
            <a:ext cx="7886700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There is no one perfect CV or Resume.  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Ideally you customize to highlight your skills that match what the job is looking for.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(i.e. it is a JLab job looking for a DAQ expert, you want that information up-front and easy to find and hidden on page 10 of your 20 page CV)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Again, CV and Resume are typically part of the documents that get you an interview.    Letters are also important.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2305CB0-BD75-15A3-FB24-18538D574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 The Job Carefully and Customize</a:t>
            </a:r>
          </a:p>
        </p:txBody>
      </p:sp>
    </p:spTree>
    <p:extLst>
      <p:ext uri="{BB962C8B-B14F-4D97-AF65-F5344CB8AC3E}">
        <p14:creationId xmlns:p14="http://schemas.microsoft.com/office/powerpoint/2010/main" val="17227138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85B8E06-282B-18E2-F1D6-3C7F8178C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595" y="2464112"/>
            <a:ext cx="8424809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Who Gets A Job Offer Strongly Depends On Who Applies and What Skills  Employer Is Looking For</a:t>
            </a:r>
            <a:br>
              <a:rPr lang="en-US" dirty="0"/>
            </a:br>
            <a:br>
              <a:rPr lang="en-US" dirty="0"/>
            </a:br>
            <a:r>
              <a:rPr lang="en-US" dirty="0"/>
              <a:t>Please do not beat yourself up when you don’t get a particular job! 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I know this is easy to say and harder in practice; but better to keep trying, looking, and improving then to focus on things that are out of your control. </a:t>
            </a:r>
          </a:p>
        </p:txBody>
      </p:sp>
    </p:spTree>
    <p:extLst>
      <p:ext uri="{BB962C8B-B14F-4D97-AF65-F5344CB8AC3E}">
        <p14:creationId xmlns:p14="http://schemas.microsoft.com/office/powerpoint/2010/main" val="15561379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46157-3D05-E84D-91E7-79754893C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622" y="-210618"/>
            <a:ext cx="7886700" cy="1325563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6924CD-DC25-0A46-85E5-59D261D667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636" y="780838"/>
            <a:ext cx="8299593" cy="5974422"/>
          </a:xfrm>
        </p:spPr>
        <p:txBody>
          <a:bodyPr>
            <a:noAutofit/>
          </a:bodyPr>
          <a:lstStyle/>
          <a:p>
            <a:r>
              <a:rPr lang="en-US" sz="2400" dirty="0"/>
              <a:t>Many physics degree holders entering job market every year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Majority find careers in private sector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I know many of your wish to stay in academia and please reach for you goal.</a:t>
            </a:r>
          </a:p>
          <a:p>
            <a:endParaRPr lang="en-US" sz="2400" dirty="0"/>
          </a:p>
          <a:p>
            <a:r>
              <a:rPr lang="en-US" sz="2400" dirty="0"/>
              <a:t>BUT, keep your eyes open for other opportunities as academic jobs are limited while public sector job are more available and pay better.</a:t>
            </a:r>
          </a:p>
          <a:p>
            <a:endParaRPr lang="en-US" sz="2400" dirty="0"/>
          </a:p>
          <a:p>
            <a:r>
              <a:rPr lang="en-US" sz="2400" dirty="0"/>
              <a:t>Just because it is public sector, doesn’t mean you cannot find a research position! </a:t>
            </a:r>
          </a:p>
          <a:p>
            <a:r>
              <a:rPr lang="en-US" sz="2400" dirty="0">
                <a:hlinkClick r:id="rId2"/>
              </a:rPr>
              <a:t>https://www.aps.org/careers/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02424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E4635-264B-F549-B285-DED3EE1BB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5671"/>
            <a:ext cx="9143999" cy="1325563"/>
          </a:xfrm>
        </p:spPr>
        <p:txBody>
          <a:bodyPr/>
          <a:lstStyle/>
          <a:p>
            <a:pPr algn="ctr"/>
            <a:r>
              <a:rPr lang="en-US" dirty="0"/>
              <a:t>How many PhDs are there?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E1FB86B-D393-894C-A1D1-664B942ECA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74" t="8841" r="8245"/>
          <a:stretch/>
        </p:blipFill>
        <p:spPr>
          <a:xfrm>
            <a:off x="2792075" y="1431234"/>
            <a:ext cx="5845030" cy="485029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0898A97-3689-5B41-AC42-45203BB87CDD}"/>
              </a:ext>
            </a:extLst>
          </p:cNvPr>
          <p:cNvSpPr txBox="1"/>
          <p:nvPr/>
        </p:nvSpPr>
        <p:spPr>
          <a:xfrm rot="16200000">
            <a:off x="1405735" y="2966998"/>
            <a:ext cx="24649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Number of US Physics PhDs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97B5DD3-6EC9-B843-AC64-C23054E94638}"/>
              </a:ext>
            </a:extLst>
          </p:cNvPr>
          <p:cNvSpPr txBox="1"/>
          <p:nvPr/>
        </p:nvSpPr>
        <p:spPr>
          <a:xfrm>
            <a:off x="5322734" y="5322572"/>
            <a:ext cx="1396037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Class of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A5EFF2B-C49A-2448-A9EC-E486C9C0D2FD}"/>
              </a:ext>
            </a:extLst>
          </p:cNvPr>
          <p:cNvSpPr txBox="1"/>
          <p:nvPr/>
        </p:nvSpPr>
        <p:spPr>
          <a:xfrm>
            <a:off x="278297" y="1674674"/>
            <a:ext cx="20601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mbria" panose="02040503050406030204" pitchFamily="18" charset="0"/>
              </a:rPr>
              <a:t>The number of Physics PhDs granted in the U.S. has almost doubled over the last two decades.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D5D13E6-A269-1441-A592-53A70352B101}"/>
              </a:ext>
            </a:extLst>
          </p:cNvPr>
          <p:cNvSpPr/>
          <p:nvPr/>
        </p:nvSpPr>
        <p:spPr>
          <a:xfrm>
            <a:off x="227776" y="3691357"/>
            <a:ext cx="225652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Cambria" panose="02040503050406030204" pitchFamily="18" charset="0"/>
              </a:rPr>
              <a:t>~1600 physics PhDs go into the U.S. job market every year</a:t>
            </a:r>
          </a:p>
        </p:txBody>
      </p:sp>
    </p:spTree>
    <p:extLst>
      <p:ext uri="{BB962C8B-B14F-4D97-AF65-F5344CB8AC3E}">
        <p14:creationId xmlns:p14="http://schemas.microsoft.com/office/powerpoint/2010/main" val="2796498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>
            <a:extLst>
              <a:ext uri="{FF2B5EF4-FFF2-40B4-BE49-F238E27FC236}">
                <a16:creationId xmlns:a16="http://schemas.microsoft.com/office/drawing/2014/main" id="{7A04BD30-1EBB-8D49-A06B-3FAD71FAA6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759" y="38502"/>
            <a:ext cx="4498112" cy="524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BF7B5F7-4288-9B40-A5B8-087143F55B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8937" y="2907938"/>
            <a:ext cx="4341491" cy="329585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B557BB8-593E-D94D-AF58-97366378D1AD}"/>
              </a:ext>
            </a:extLst>
          </p:cNvPr>
          <p:cNvSpPr/>
          <p:nvPr/>
        </p:nvSpPr>
        <p:spPr>
          <a:xfrm>
            <a:off x="6410131" y="4917237"/>
            <a:ext cx="1474236" cy="998376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15584D4-68FE-6F4C-B778-FB05E4136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2262" y="94375"/>
            <a:ext cx="3788166" cy="1325563"/>
          </a:xfrm>
        </p:spPr>
        <p:txBody>
          <a:bodyPr/>
          <a:lstStyle/>
          <a:p>
            <a:r>
              <a:rPr lang="en-US" dirty="0"/>
              <a:t>Academic sector demand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EE7082F-A6DE-6547-8E78-5225BFDD79C1}"/>
              </a:ext>
            </a:extLst>
          </p:cNvPr>
          <p:cNvSpPr txBox="1"/>
          <p:nvPr/>
        </p:nvSpPr>
        <p:spPr>
          <a:xfrm>
            <a:off x="5253166" y="1477335"/>
            <a:ext cx="37881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mbria" panose="02040503050406030204" pitchFamily="18" charset="0"/>
              </a:rPr>
              <a:t>About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~300 </a:t>
            </a:r>
            <a:r>
              <a:rPr lang="en-US" dirty="0">
                <a:latin typeface="Cambria" panose="02040503050406030204" pitchFamily="18" charset="0"/>
              </a:rPr>
              <a:t>new hires (2016 data)</a:t>
            </a:r>
          </a:p>
          <a:p>
            <a:endParaRPr lang="en-US" dirty="0">
              <a:latin typeface="Cambria" panose="02040503050406030204" pitchFamily="18" charset="0"/>
            </a:endParaRPr>
          </a:p>
          <a:p>
            <a:r>
              <a:rPr lang="en-US" dirty="0">
                <a:latin typeface="Cambria" panose="02040503050406030204" pitchFamily="18" charset="0"/>
              </a:rPr>
              <a:t>But ~1600 PhDs looking for jobs every year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2C40D57-3387-4F48-927C-3B5D328F47F0}"/>
              </a:ext>
            </a:extLst>
          </p:cNvPr>
          <p:cNvSpPr/>
          <p:nvPr/>
        </p:nvSpPr>
        <p:spPr>
          <a:xfrm>
            <a:off x="3873884" y="1741598"/>
            <a:ext cx="578498" cy="335902"/>
          </a:xfrm>
          <a:prstGeom prst="ellipse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37170C6-B5A5-AD4A-B2B4-178F91A3AB03}"/>
              </a:ext>
            </a:extLst>
          </p:cNvPr>
          <p:cNvSpPr txBox="1"/>
          <p:nvPr/>
        </p:nvSpPr>
        <p:spPr>
          <a:xfrm>
            <a:off x="185162" y="5311340"/>
            <a:ext cx="44762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mbria" panose="02040503050406030204" pitchFamily="18" charset="0"/>
              </a:rPr>
              <a:t>Typically,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~19% </a:t>
            </a:r>
            <a:r>
              <a:rPr lang="en-US" dirty="0">
                <a:latin typeface="Cambria" panose="02040503050406030204" pitchFamily="18" charset="0"/>
              </a:rPr>
              <a:t>of faculty positions were temporary or non-tenure-track.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0EDFE1F-C296-2B4F-8F01-4D6E2DBC1A41}"/>
              </a:ext>
            </a:extLst>
          </p:cNvPr>
          <p:cNvSpPr txBox="1"/>
          <p:nvPr/>
        </p:nvSpPr>
        <p:spPr>
          <a:xfrm>
            <a:off x="3067204" y="6480454"/>
            <a:ext cx="29391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2">
                    <a:lumMod val="50000"/>
                  </a:schemeClr>
                </a:solidFill>
              </a:rPr>
              <a:t>Slide from Crystal Bailey (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</a:rPr>
              <a:t>bailey@aps.org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02831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  <p:bldP spid="13" grpId="0" animBg="1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0318E-EC12-404E-9626-94A123461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66799"/>
            <a:ext cx="9144000" cy="1325563"/>
          </a:xfrm>
        </p:spPr>
        <p:txBody>
          <a:bodyPr/>
          <a:lstStyle/>
          <a:p>
            <a:pPr algn="ctr"/>
            <a:r>
              <a:rPr lang="en-US" dirty="0"/>
              <a:t>What are they doing (PhDs)?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AE674C-34C4-B445-90D0-58DC992B084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877214" y="1386709"/>
            <a:ext cx="7144918" cy="541300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87091EA-73B6-0840-B4E0-35BA5F200CA1}"/>
              </a:ext>
            </a:extLst>
          </p:cNvPr>
          <p:cNvSpPr txBox="1"/>
          <p:nvPr/>
        </p:nvSpPr>
        <p:spPr>
          <a:xfrm>
            <a:off x="221243" y="2480982"/>
            <a:ext cx="21939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mbria" panose="02040503050406030204" pitchFamily="18" charset="0"/>
              </a:rPr>
              <a:t>About half of physics PhDs are initially employed in the academic sector.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ABA250-AFF4-AD4E-98FF-056810380AB2}"/>
              </a:ext>
            </a:extLst>
          </p:cNvPr>
          <p:cNvSpPr txBox="1"/>
          <p:nvPr/>
        </p:nvSpPr>
        <p:spPr>
          <a:xfrm>
            <a:off x="221243" y="4015805"/>
            <a:ext cx="21939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mbria" panose="02040503050406030204" pitchFamily="18" charset="0"/>
              </a:rPr>
              <a:t>However, ~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73%</a:t>
            </a:r>
            <a:r>
              <a:rPr lang="en-US" dirty="0">
                <a:latin typeface="Cambria" panose="02040503050406030204" pitchFamily="18" charset="0"/>
              </a:rPr>
              <a:t> of the potentially permanent jobs are in the private sector.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6A1C311-3E74-B346-9C1E-B935532B5E0B}"/>
              </a:ext>
            </a:extLst>
          </p:cNvPr>
          <p:cNvSpPr/>
          <p:nvPr/>
        </p:nvSpPr>
        <p:spPr>
          <a:xfrm>
            <a:off x="5496881" y="3729811"/>
            <a:ext cx="736510" cy="615820"/>
          </a:xfrm>
          <a:prstGeom prst="ellipse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D513FD2-819B-304E-A72E-14BF31703231}"/>
              </a:ext>
            </a:extLst>
          </p:cNvPr>
          <p:cNvSpPr/>
          <p:nvPr/>
        </p:nvSpPr>
        <p:spPr>
          <a:xfrm>
            <a:off x="0" y="897154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2015-2016 graduates: 1 year after PhD</a:t>
            </a:r>
          </a:p>
        </p:txBody>
      </p:sp>
    </p:spTree>
    <p:extLst>
      <p:ext uri="{BB962C8B-B14F-4D97-AF65-F5344CB8AC3E}">
        <p14:creationId xmlns:p14="http://schemas.microsoft.com/office/powerpoint/2010/main" val="3449680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14322-BF8B-B242-B982-54F4EA8CE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-185991"/>
            <a:ext cx="7886700" cy="1325563"/>
          </a:xfrm>
        </p:spPr>
        <p:txBody>
          <a:bodyPr/>
          <a:lstStyle/>
          <a:p>
            <a:r>
              <a:rPr lang="en-US" dirty="0"/>
              <a:t>Who employs physics PhD’s?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37764B8-F840-DE4B-9062-7221C8AB16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6246" y="860441"/>
            <a:ext cx="6561439" cy="5847862"/>
          </a:xfrm>
        </p:spPr>
      </p:pic>
    </p:spTree>
    <p:extLst>
      <p:ext uri="{BB962C8B-B14F-4D97-AF65-F5344CB8AC3E}">
        <p14:creationId xmlns:p14="http://schemas.microsoft.com/office/powerpoint/2010/main" val="17873532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6CCB3-068B-4146-9613-9C2CBB1B7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607" y="0"/>
            <a:ext cx="8699143" cy="1325563"/>
          </a:xfrm>
        </p:spPr>
        <p:txBody>
          <a:bodyPr/>
          <a:lstStyle/>
          <a:p>
            <a:r>
              <a:rPr lang="en-US" dirty="0"/>
              <a:t>What are they (PhD and MS) doing?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C6E3932-7B3D-DF45-9C67-C38E76151C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7578925"/>
              </p:ext>
            </p:extLst>
          </p:nvPr>
        </p:nvGraphicFramePr>
        <p:xfrm>
          <a:off x="392129" y="1265690"/>
          <a:ext cx="8359742" cy="43266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B528158F-C07F-B241-9A08-18F8733C505F}"/>
              </a:ext>
            </a:extLst>
          </p:cNvPr>
          <p:cNvSpPr txBox="1"/>
          <p:nvPr/>
        </p:nvSpPr>
        <p:spPr>
          <a:xfrm>
            <a:off x="836106" y="5662744"/>
            <a:ext cx="74717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/>
              <a:t>Source: AIP Statistical Research Center Report Common Careers of Physics PhDs in the Private Sector, June 2015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0A325F-CDEA-654E-ADCB-09C5D57BC25B}"/>
              </a:ext>
            </a:extLst>
          </p:cNvPr>
          <p:cNvSpPr txBox="1"/>
          <p:nvPr/>
        </p:nvSpPr>
        <p:spPr>
          <a:xfrm>
            <a:off x="4124548" y="5946918"/>
            <a:ext cx="2406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RESEARCH!</a:t>
            </a:r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62C1BBE8-20C3-9B41-8903-014391A45F07}"/>
              </a:ext>
            </a:extLst>
          </p:cNvPr>
          <p:cNvSpPr/>
          <p:nvPr/>
        </p:nvSpPr>
        <p:spPr>
          <a:xfrm>
            <a:off x="2976464" y="6010178"/>
            <a:ext cx="867749" cy="4078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941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/>
      <p:bldP spid="6" grpId="0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7C5C9C4-838C-6942-BDD0-046319EC5226}"/>
              </a:ext>
            </a:extLst>
          </p:cNvPr>
          <p:cNvSpPr txBox="1"/>
          <p:nvPr/>
        </p:nvSpPr>
        <p:spPr>
          <a:xfrm>
            <a:off x="318499" y="2844404"/>
            <a:ext cx="86302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Bottom line: the largest initial employment sector for physics graduates is the private sector.</a:t>
            </a:r>
          </a:p>
        </p:txBody>
      </p:sp>
    </p:spTree>
    <p:extLst>
      <p:ext uri="{BB962C8B-B14F-4D97-AF65-F5344CB8AC3E}">
        <p14:creationId xmlns:p14="http://schemas.microsoft.com/office/powerpoint/2010/main" val="137367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F34ED-C6A5-2D44-85CA-975383469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1" y="0"/>
            <a:ext cx="8826759" cy="1325563"/>
          </a:xfrm>
        </p:spPr>
        <p:txBody>
          <a:bodyPr/>
          <a:lstStyle/>
          <a:p>
            <a:r>
              <a:rPr lang="en-US" dirty="0"/>
              <a:t>How much do physics PhDs earn?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1C33755-C93E-754B-B082-39F6412329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2110" y="1138311"/>
            <a:ext cx="6250236" cy="5264175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16BBBFA-F945-A0E8-B945-70C80E1E2FD8}"/>
              </a:ext>
            </a:extLst>
          </p:cNvPr>
          <p:cNvSpPr/>
          <p:nvPr/>
        </p:nvSpPr>
        <p:spPr>
          <a:xfrm>
            <a:off x="2876764" y="6402486"/>
            <a:ext cx="3380198" cy="4555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754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73C2B8F-DDF6-D0B7-79A9-0D28A5B091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In the United States job market, CVs are:</a:t>
            </a:r>
          </a:p>
          <a:p>
            <a:r>
              <a:rPr lang="en-US" dirty="0"/>
              <a:t>comprehensive - they include most professional relevant details of your life</a:t>
            </a:r>
          </a:p>
          <a:p>
            <a:r>
              <a:rPr lang="en-US" dirty="0"/>
              <a:t>general - they do not specifically emphasize a particular area of experience or expertise</a:t>
            </a:r>
          </a:p>
          <a:p>
            <a:r>
              <a:rPr lang="en-US" dirty="0"/>
              <a:t>lengthy - a CV can be several pages long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Resumes in the United States are:</a:t>
            </a:r>
          </a:p>
          <a:p>
            <a:r>
              <a:rPr lang="en-US" dirty="0"/>
              <a:t>limited - they describe a limited subset of your expertise</a:t>
            </a:r>
          </a:p>
          <a:p>
            <a:r>
              <a:rPr lang="en-US" dirty="0"/>
              <a:t>focused - they include skills and experiences that are relevant to a specific job description</a:t>
            </a:r>
          </a:p>
          <a:p>
            <a:r>
              <a:rPr lang="en-US" dirty="0"/>
              <a:t>short - ideally a resume is one page long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8379D8C-1635-0F9A-B7B4-CD261E015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6"/>
            <a:ext cx="9144000" cy="1325563"/>
          </a:xfrm>
        </p:spPr>
        <p:txBody>
          <a:bodyPr/>
          <a:lstStyle/>
          <a:p>
            <a:pPr algn="ctr"/>
            <a:r>
              <a:rPr lang="en-US" dirty="0"/>
              <a:t>United States CV vs. Resume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CBA340-30DD-2A62-6926-607C7656F620}"/>
              </a:ext>
            </a:extLst>
          </p:cNvPr>
          <p:cNvSpPr txBox="1"/>
          <p:nvPr/>
        </p:nvSpPr>
        <p:spPr>
          <a:xfrm>
            <a:off x="2137025" y="1321357"/>
            <a:ext cx="5241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/>
              </a:rPr>
              <a:t>https://www.aps.org/careers/guidebook/resume.cfm</a:t>
            </a:r>
            <a:r>
              <a:rPr lang="en-US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803692-F625-FDF6-C4B3-D8C8BFE2901A}"/>
              </a:ext>
            </a:extLst>
          </p:cNvPr>
          <p:cNvSpPr txBox="1"/>
          <p:nvPr/>
        </p:nvSpPr>
        <p:spPr>
          <a:xfrm>
            <a:off x="0" y="625382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Goal of both of these documents is to get you an interview!</a:t>
            </a:r>
          </a:p>
        </p:txBody>
      </p:sp>
    </p:spTree>
    <p:extLst>
      <p:ext uri="{BB962C8B-B14F-4D97-AF65-F5344CB8AC3E}">
        <p14:creationId xmlns:p14="http://schemas.microsoft.com/office/powerpoint/2010/main" val="41264644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5904</TotalTime>
  <Words>579</Words>
  <Application>Microsoft Macintosh PowerPoint</Application>
  <PresentationFormat>On-screen Show (4:3)</PresentationFormat>
  <Paragraphs>58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Cambria</vt:lpstr>
      <vt:lpstr>Office Theme</vt:lpstr>
      <vt:lpstr>Careers Paths</vt:lpstr>
      <vt:lpstr>How many PhDs are there?</vt:lpstr>
      <vt:lpstr>Academic sector demand</vt:lpstr>
      <vt:lpstr>What are they doing (PhDs)?</vt:lpstr>
      <vt:lpstr>Who employs physics PhD’s?</vt:lpstr>
      <vt:lpstr>What are they (PhD and MS) doing?</vt:lpstr>
      <vt:lpstr>PowerPoint Presentation</vt:lpstr>
      <vt:lpstr>How much do physics PhDs earn?</vt:lpstr>
      <vt:lpstr>United States CV vs. Resume</vt:lpstr>
      <vt:lpstr>Read The Job Carefully and Customize</vt:lpstr>
      <vt:lpstr>Who Gets A Job Offer Strongly Depends On Who Applies and What Skills  Employer Is Looking For  Please do not beat yourself up when you don’t get a particular job!    I know this is easy to say and harder in practice; but better to keep trying, looking, and improving then to focus on things that are out of your control. 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Career Paths of Physics Degree Holders</dc:title>
  <dc:creator>Midhat Farooq</dc:creator>
  <cp:lastModifiedBy>Douglas Higinbotham</cp:lastModifiedBy>
  <cp:revision>57</cp:revision>
  <dcterms:created xsi:type="dcterms:W3CDTF">2019-07-22T14:15:14Z</dcterms:created>
  <dcterms:modified xsi:type="dcterms:W3CDTF">2022-06-14T15:44:56Z</dcterms:modified>
</cp:coreProperties>
</file>