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9"/>
  </p:notesMasterIdLst>
  <p:sldIdLst>
    <p:sldId id="379" r:id="rId2"/>
    <p:sldId id="376" r:id="rId3"/>
    <p:sldId id="377" r:id="rId4"/>
    <p:sldId id="378" r:id="rId5"/>
    <p:sldId id="536" r:id="rId6"/>
    <p:sldId id="537" r:id="rId7"/>
    <p:sldId id="3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3"/>
  </p:normalViewPr>
  <p:slideViewPr>
    <p:cSldViewPr snapToGrid="0" snapToObjects="1">
      <p:cViewPr varScale="1">
        <p:scale>
          <a:sx n="98" d="100"/>
          <a:sy n="98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2CE56-9286-0A41-B6E2-BF6FE4CCEAD2}" type="datetimeFigureOut">
              <a:rPr lang="en-US" smtClean="0"/>
              <a:t>8/2/22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997E-9915-B24F-B87D-5D5F1828F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1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4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9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15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599" y="2941865"/>
            <a:ext cx="4258581" cy="42585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8" y="1720794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8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8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8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A9B9773-558D-A10F-EFEF-014C0D0BF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30691" y="6492875"/>
            <a:ext cx="551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4032-F29F-F04F-8BDC-922710E383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29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568086-1AF1-7842-AA40-5F9E21223FE5}"/>
              </a:ext>
            </a:extLst>
          </p:cNvPr>
          <p:cNvSpPr txBox="1"/>
          <p:nvPr userDrawn="1"/>
        </p:nvSpPr>
        <p:spPr>
          <a:xfrm>
            <a:off x="7389846" y="6531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0A1384-88A7-FF40-8E71-6975FA728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621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C9DAB-F448-29D8-DA84-631596C9DA4B}"/>
              </a:ext>
            </a:extLst>
          </p:cNvPr>
          <p:cNvSpPr txBox="1"/>
          <p:nvPr userDrawn="1"/>
        </p:nvSpPr>
        <p:spPr>
          <a:xfrm>
            <a:off x="7389846" y="6531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41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7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4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0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8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5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4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4032-F29F-F04F-8BDC-922710E3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4032-F29F-F04F-8BDC-922710E383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2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s.org/careers/guidebook/resume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s.org/care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206" y="2942249"/>
            <a:ext cx="8903054" cy="961837"/>
          </a:xfrm>
        </p:spPr>
        <p:txBody>
          <a:bodyPr/>
          <a:lstStyle/>
          <a:p>
            <a:br>
              <a:rPr lang="en-US" sz="2400" b="0" dirty="0"/>
            </a:br>
            <a:br>
              <a:rPr lang="en-US" sz="2400" b="0" dirty="0"/>
            </a:br>
            <a:endParaRPr lang="en-US" sz="24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092166" y="5754182"/>
            <a:ext cx="4051834" cy="961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Douglas W. Higinbotham</a:t>
            </a:r>
          </a:p>
          <a:p>
            <a:r>
              <a:rPr lang="en-US" dirty="0">
                <a:solidFill>
                  <a:schemeClr val="accent3"/>
                </a:solidFill>
              </a:rPr>
              <a:t>5 August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3DA98A-38AD-3403-DED5-187BEC3D3309}"/>
              </a:ext>
            </a:extLst>
          </p:cNvPr>
          <p:cNvSpPr txBox="1"/>
          <p:nvPr/>
        </p:nvSpPr>
        <p:spPr>
          <a:xfrm>
            <a:off x="0" y="34290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/>
              <a:t>Curriculum Vitae and Resume</a:t>
            </a:r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F6CA40-F2D5-1E71-9F6E-88B911910979}"/>
              </a:ext>
            </a:extLst>
          </p:cNvPr>
          <p:cNvSpPr txBox="1"/>
          <p:nvPr/>
        </p:nvSpPr>
        <p:spPr>
          <a:xfrm>
            <a:off x="0" y="212591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Customize, Customize, Customize</a:t>
            </a:r>
          </a:p>
        </p:txBody>
      </p:sp>
    </p:spTree>
    <p:extLst>
      <p:ext uri="{BB962C8B-B14F-4D97-AF65-F5344CB8AC3E}">
        <p14:creationId xmlns:p14="http://schemas.microsoft.com/office/powerpoint/2010/main" val="139274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379D8C-1635-0F9A-B7B4-CD261E01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309"/>
            <a:ext cx="9144000" cy="1325563"/>
          </a:xfrm>
        </p:spPr>
        <p:txBody>
          <a:bodyPr/>
          <a:lstStyle/>
          <a:p>
            <a:pPr algn="ctr"/>
            <a:r>
              <a:rPr lang="en-US" dirty="0"/>
              <a:t>United States CV vs. Resume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3C2B8F-DDF6-D0B7-79A9-0D28A5B09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831" y="1734184"/>
            <a:ext cx="839615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 the United States job market, CVs are:</a:t>
            </a:r>
          </a:p>
          <a:p>
            <a:r>
              <a:rPr lang="en-US" dirty="0"/>
              <a:t>comprehensive - they include most professional relevant details of your life</a:t>
            </a:r>
          </a:p>
          <a:p>
            <a:r>
              <a:rPr lang="en-US" dirty="0"/>
              <a:t>general - they do not specifically emphasize a particular area of experience or expertise</a:t>
            </a:r>
          </a:p>
          <a:p>
            <a:r>
              <a:rPr lang="en-US" dirty="0"/>
              <a:t>lengthy - a CV can be several pages long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Resumes in the United States are:</a:t>
            </a:r>
          </a:p>
          <a:p>
            <a:r>
              <a:rPr lang="en-US" dirty="0"/>
              <a:t>limited - they describe a limited subset of your expertise</a:t>
            </a:r>
          </a:p>
          <a:p>
            <a:r>
              <a:rPr lang="en-US" dirty="0"/>
              <a:t>focused - they include skills and experiences that are relevant to a specific job description</a:t>
            </a:r>
          </a:p>
          <a:p>
            <a:r>
              <a:rPr lang="en-US" dirty="0"/>
              <a:t>short - ideally a resume is one page long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CBA340-30DD-2A62-6926-607C7656F620}"/>
              </a:ext>
            </a:extLst>
          </p:cNvPr>
          <p:cNvSpPr txBox="1"/>
          <p:nvPr/>
        </p:nvSpPr>
        <p:spPr>
          <a:xfrm>
            <a:off x="2137025" y="1216853"/>
            <a:ext cx="524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https://www.aps.org/careers/guidebook/resume.cfm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803692-F625-FDF6-C4B3-D8C8BFE2901A}"/>
              </a:ext>
            </a:extLst>
          </p:cNvPr>
          <p:cNvSpPr txBox="1"/>
          <p:nvPr/>
        </p:nvSpPr>
        <p:spPr>
          <a:xfrm>
            <a:off x="0" y="620157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Goal of both of these documents is to get you an interview!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38530-E416-3E35-39BF-2DFB7D9C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5150" y="6427221"/>
            <a:ext cx="20574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6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305CB0-BD75-15A3-FB24-18538D57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Job Posting Carefully &amp; Customize, Customize, Customize!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9FC1F3-139F-CE1F-7D4E-59BBC771E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0560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There is no one perfect CV or Resume.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Ideally you customize to highlight your skills that match what the job is looking for.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(i.e. it is a JLab job looking for a DAQ expert, you want that information up-front and easy to find and hidden on page 10 of your 20 page CV)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Again, CV and Resume are typically part of the documents that get you an interview.    Letters are also important.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253F3-4AE0-C68E-3A71-4DD86535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1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5B8E06-282B-18E2-F1D6-3C7F8178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97" y="2464114"/>
            <a:ext cx="842480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Who Gets A Job Offer Strongly Depends On Who Applies and What Skills  Employer Is Looking For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Please do not beat yourself up when you don’t get a particular job!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 know this is easy to say and harder in practice; but better to keep trying, looking, and improving then to focus on things that are out of your control.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3EF390-32B5-9EB2-AFC7-89399CE4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3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019C-C566-E6DB-5B1C-7C137A43F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7944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THE POSITION YOU ARE APPLYING TO AND CUSTOMIZE YOUR DOCUMENTS !!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AD14BB-E5CE-28F3-FC03-0DFB196E3173}"/>
              </a:ext>
            </a:extLst>
          </p:cNvPr>
          <p:cNvSpPr txBox="1"/>
          <p:nvPr/>
        </p:nvSpPr>
        <p:spPr>
          <a:xfrm>
            <a:off x="218573" y="4525955"/>
            <a:ext cx="84682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When someone hands me their CV or resume to review, the first question I will ask</a:t>
            </a:r>
          </a:p>
          <a:p>
            <a:r>
              <a:rPr lang="en-US" sz="3200" b="1" dirty="0"/>
              <a:t>them is what job are they applying to.    </a:t>
            </a:r>
          </a:p>
          <a:p>
            <a:r>
              <a:rPr lang="en-US" sz="3200" b="1" dirty="0"/>
              <a:t>There is no single perfect CV or resume!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CADF7-243D-52A2-6E1E-4B772553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9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791A9-9207-320F-FB87-E02C07BD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online for standard interview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B8C79-F708-0A85-2BE4-2701A3E83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 departments now often approve the interview questions.</a:t>
            </a:r>
          </a:p>
          <a:p>
            <a:r>
              <a:rPr lang="en-US" dirty="0"/>
              <a:t>HR also often requires that all candidates are asked the same initial questions</a:t>
            </a:r>
          </a:p>
          <a:p>
            <a:r>
              <a:rPr lang="en-US" dirty="0"/>
              <a:t>Follow-up questions are usually allowed.</a:t>
            </a:r>
          </a:p>
          <a:p>
            <a:endParaRPr lang="en-US" dirty="0"/>
          </a:p>
          <a:p>
            <a:r>
              <a:rPr lang="en-US" dirty="0"/>
              <a:t>Be ready to ask the interviewers/HR questions!</a:t>
            </a:r>
          </a:p>
          <a:p>
            <a:pPr marL="457200" lvl="1" indent="0">
              <a:buNone/>
            </a:pPr>
            <a:r>
              <a:rPr lang="en-US" dirty="0"/>
              <a:t>i.e. the last question of most JLab interviews is, </a:t>
            </a:r>
          </a:p>
          <a:p>
            <a:pPr marL="457200" lvl="1" indent="0">
              <a:buNone/>
            </a:pPr>
            <a:r>
              <a:rPr lang="en-US" dirty="0"/>
              <a:t>“Do you have any questions for us?”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18B42-9BEA-B5B6-6D61-16CC24D3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9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46157-3D05-E84D-91E7-79754893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22" y="-210618"/>
            <a:ext cx="7886700" cy="132556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924CD-DC25-0A46-85E5-59D261D66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38" y="780838"/>
            <a:ext cx="8299593" cy="4352865"/>
          </a:xfrm>
        </p:spPr>
        <p:txBody>
          <a:bodyPr>
            <a:noAutofit/>
          </a:bodyPr>
          <a:lstStyle/>
          <a:p>
            <a:r>
              <a:rPr lang="en-US" sz="2400" dirty="0"/>
              <a:t>Many physics degree holders entering job market every year</a:t>
            </a:r>
          </a:p>
          <a:p>
            <a:r>
              <a:rPr lang="en-US" sz="2400" dirty="0"/>
              <a:t>Majority find careers in private sector</a:t>
            </a:r>
          </a:p>
          <a:p>
            <a:r>
              <a:rPr lang="en-US" b="1" dirty="0"/>
              <a:t>I know many of your wish to stay in academia and please reach for your goal!!</a:t>
            </a:r>
            <a:endParaRPr lang="en-US" sz="2400" dirty="0"/>
          </a:p>
          <a:p>
            <a:r>
              <a:rPr lang="en-US" sz="2400" dirty="0"/>
              <a:t>I would encourage you to keep your eyes open for other opportunities as academic jobs are limited while public sector job are more available ( and often pay MUCH better ).</a:t>
            </a:r>
          </a:p>
          <a:p>
            <a:r>
              <a:rPr lang="en-US" sz="2400" dirty="0"/>
              <a:t>Just because it is public sector, doesn’t mean you cannot find a research position! </a:t>
            </a:r>
          </a:p>
          <a:p>
            <a:r>
              <a:rPr lang="en-US" sz="2400" dirty="0">
                <a:hlinkClick r:id="rId2"/>
              </a:rPr>
              <a:t>https://www.aps.org/careers/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F7449-10A7-E8CF-2386-4F80B3CA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2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15028</TotalTime>
  <Words>515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</vt:lpstr>
      <vt:lpstr>United States CV vs. Resume</vt:lpstr>
      <vt:lpstr>Read The Job Posting Carefully &amp; Customize, Customize, Customize!</vt:lpstr>
      <vt:lpstr>Who Gets A Job Offer Strongly Depends On Who Applies and What Skills  Employer Is Looking For  Please do not beat yourself up when you don’t get a particular job!    I know this is easy to say and harder in practice; but better to keep trying, looking, and improving then to focus on things that are out of your control. </vt:lpstr>
      <vt:lpstr>RESEARCH THE POSITION YOU ARE APPLYING TO AND CUSTOMIZE YOUR DOCUMENTS !!    </vt:lpstr>
      <vt:lpstr>Search online for standard interview questions!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Paths of Physics Degree Holders</dc:title>
  <dc:creator>Midhat Farooq</dc:creator>
  <cp:lastModifiedBy>Douglas Higinbotham</cp:lastModifiedBy>
  <cp:revision>70</cp:revision>
  <dcterms:created xsi:type="dcterms:W3CDTF">2019-07-22T14:15:14Z</dcterms:created>
  <dcterms:modified xsi:type="dcterms:W3CDTF">2022-08-06T14:28:29Z</dcterms:modified>
</cp:coreProperties>
</file>