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7"/>
  </p:notesMasterIdLst>
  <p:sldIdLst>
    <p:sldId id="379" r:id="rId2"/>
    <p:sldId id="256" r:id="rId3"/>
    <p:sldId id="262" r:id="rId4"/>
    <p:sldId id="350" r:id="rId5"/>
    <p:sldId id="373" r:id="rId6"/>
    <p:sldId id="355" r:id="rId7"/>
    <p:sldId id="375" r:id="rId8"/>
    <p:sldId id="265" r:id="rId9"/>
    <p:sldId id="380" r:id="rId10"/>
    <p:sldId id="381" r:id="rId11"/>
    <p:sldId id="382" r:id="rId12"/>
    <p:sldId id="383" r:id="rId13"/>
    <p:sldId id="385" r:id="rId14"/>
    <p:sldId id="386" r:id="rId15"/>
    <p:sldId id="38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73"/>
    <p:restoredTop sz="94684"/>
  </p:normalViewPr>
  <p:slideViewPr>
    <p:cSldViewPr snapToGrid="0" snapToObjects="1">
      <p:cViewPr varScale="1">
        <p:scale>
          <a:sx n="122" d="100"/>
          <a:sy n="122" d="100"/>
        </p:scale>
        <p:origin x="7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19941763753002"/>
          <c:y val="3.1715757731383298E-2"/>
          <c:w val="0.53389016072505602"/>
          <c:h val="0.8414182066874850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Has equal say in research performed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1.51918563993949E-3"/>
                  <c:y val="8.80595217651473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8F-5D40-B9D6-E59B0C3F97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Government Lab</c:v>
                </c:pt>
                <c:pt idx="1">
                  <c:v>Academia</c:v>
                </c:pt>
                <c:pt idx="3">
                  <c:v>Industry - Physics</c:v>
                </c:pt>
                <c:pt idx="4">
                  <c:v>Industry - Other STEM</c:v>
                </c:pt>
                <c:pt idx="5">
                  <c:v>Industry - Engineering</c:v>
                </c:pt>
                <c:pt idx="6">
                  <c:v>Industry - Comp Sci</c:v>
                </c:pt>
                <c:pt idx="7">
                  <c:v>Government Contractor</c:v>
                </c:pt>
                <c:pt idx="8">
                  <c:v>Finance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0.68</c:v>
                </c:pt>
                <c:pt idx="1">
                  <c:v>0.93</c:v>
                </c:pt>
                <c:pt idx="3">
                  <c:v>0.47</c:v>
                </c:pt>
                <c:pt idx="4">
                  <c:v>0.52</c:v>
                </c:pt>
                <c:pt idx="5">
                  <c:v>0.3</c:v>
                </c:pt>
                <c:pt idx="6">
                  <c:v>0.35</c:v>
                </c:pt>
                <c:pt idx="7">
                  <c:v>0.28999999999999998</c:v>
                </c:pt>
                <c:pt idx="8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8F-5D40-B9D6-E59B0C3F9750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Performs research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B8F-5D40-B9D6-E59B0C3F975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B8F-5D40-B9D6-E59B0C3F9750}"/>
              </c:ext>
            </c:extLst>
          </c:dPt>
          <c:dLbls>
            <c:dLbl>
              <c:idx val="1"/>
              <c:layout>
                <c:manualLayout>
                  <c:x val="0"/>
                  <c:y val="-2.6417856529544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8F-5D40-B9D6-E59B0C3F9750}"/>
                </c:ext>
              </c:extLst>
            </c:dLbl>
            <c:dLbl>
              <c:idx val="8"/>
              <c:layout>
                <c:manualLayout>
                  <c:x val="0"/>
                  <c:y val="-1.467658696085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8F-5D40-B9D6-E59B0C3F97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Government Lab</c:v>
                </c:pt>
                <c:pt idx="1">
                  <c:v>Academia</c:v>
                </c:pt>
                <c:pt idx="3">
                  <c:v>Industry - Physics</c:v>
                </c:pt>
                <c:pt idx="4">
                  <c:v>Industry - Other STEM</c:v>
                </c:pt>
                <c:pt idx="5">
                  <c:v>Industry - Engineering</c:v>
                </c:pt>
                <c:pt idx="6">
                  <c:v>Industry - Comp Sci</c:v>
                </c:pt>
                <c:pt idx="7">
                  <c:v>Government Contractor</c:v>
                </c:pt>
                <c:pt idx="8">
                  <c:v>Finance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0.9</c:v>
                </c:pt>
                <c:pt idx="1">
                  <c:v>0.9</c:v>
                </c:pt>
                <c:pt idx="3">
                  <c:v>0.98</c:v>
                </c:pt>
                <c:pt idx="4">
                  <c:v>0.83</c:v>
                </c:pt>
                <c:pt idx="5">
                  <c:v>0.79</c:v>
                </c:pt>
                <c:pt idx="6">
                  <c:v>0.71</c:v>
                </c:pt>
                <c:pt idx="7">
                  <c:v>0.9</c:v>
                </c:pt>
                <c:pt idx="8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8F-5D40-B9D6-E59B0C3F9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90613392"/>
        <c:axId val="854130448"/>
      </c:barChart>
      <c:valAx>
        <c:axId val="854130448"/>
        <c:scaling>
          <c:orientation val="minMax"/>
          <c:max val="1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613392"/>
        <c:crosses val="autoZero"/>
        <c:crossBetween val="between"/>
      </c:valAx>
      <c:catAx>
        <c:axId val="890613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130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77945132756502"/>
          <c:y val="8.9411385657022197E-2"/>
          <c:w val="0.169110242875916"/>
          <c:h val="0.36431701472098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solidFill>
        <a:schemeClr val="bg1">
          <a:lumMod val="75000"/>
        </a:schemeClr>
      </a:solidFill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2CE56-9286-0A41-B6E2-BF6FE4CCEAD2}" type="datetimeFigureOut">
              <a:rPr lang="en-US" smtClean="0"/>
              <a:t>8/5/22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9997E-9915-B24F-B87D-5D5F1828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1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4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9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15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9" y="2941865"/>
            <a:ext cx="4258581" cy="4258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8" y="1720794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8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8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8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A9B9773-558D-A10F-EFEF-014C0D0BF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0691" y="6492875"/>
            <a:ext cx="551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84032-F29F-F04F-8BDC-922710E383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29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568086-1AF1-7842-AA40-5F9E21223FE5}"/>
              </a:ext>
            </a:extLst>
          </p:cNvPr>
          <p:cNvSpPr txBox="1"/>
          <p:nvPr userDrawn="1"/>
        </p:nvSpPr>
        <p:spPr>
          <a:xfrm>
            <a:off x="7389846" y="65314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80A1384-88A7-FF40-8E71-6975FA72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621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C9DAB-F448-29D8-DA84-631596C9DA4B}"/>
              </a:ext>
            </a:extLst>
          </p:cNvPr>
          <p:cNvSpPr txBox="1"/>
          <p:nvPr userDrawn="1"/>
        </p:nvSpPr>
        <p:spPr>
          <a:xfrm>
            <a:off x="7389846" y="65314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41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7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4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0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5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4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7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84032-F29F-F04F-8BDC-922710E383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2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areers.peopleclick.com/careerscp/client_jeffersonlab/external/en-us/gateway.do?functionName=viewFromLink&amp;jobPostId=2686&amp;localeCode=en-u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06" y="1345555"/>
            <a:ext cx="8903054" cy="961837"/>
          </a:xfrm>
        </p:spPr>
        <p:txBody>
          <a:bodyPr/>
          <a:lstStyle/>
          <a:p>
            <a:r>
              <a:rPr lang="en-US" sz="2400" dirty="0"/>
              <a:t>Along with some statistics on physics Careers Paths</a:t>
            </a:r>
            <a:br>
              <a:rPr lang="en-US" sz="2400" b="0" dirty="0"/>
            </a:br>
            <a:endParaRPr lang="en-US" sz="24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66206" y="1992079"/>
            <a:ext cx="4051834" cy="9618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Douglas W. Higinbotham</a:t>
            </a:r>
          </a:p>
          <a:p>
            <a:r>
              <a:rPr lang="en-US" dirty="0">
                <a:solidFill>
                  <a:schemeClr val="accent3"/>
                </a:solidFill>
              </a:rPr>
              <a:t>5 August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3DA98A-38AD-3403-DED5-187BEC3D3309}"/>
              </a:ext>
            </a:extLst>
          </p:cNvPr>
          <p:cNvSpPr txBox="1"/>
          <p:nvPr/>
        </p:nvSpPr>
        <p:spPr>
          <a:xfrm>
            <a:off x="0" y="34290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Careers at National Labs</a:t>
            </a:r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B9A0-D932-F961-EBE8-D7C05F64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1011040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Presented my Ph.D. research here.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29484-6EA2-64C2-9579-40B093D8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4D85E-2B43-08EE-1020-205C9C4C8F60}"/>
              </a:ext>
            </a:extLst>
          </p:cNvPr>
          <p:cNvSpPr txBox="1"/>
          <p:nvPr/>
        </p:nvSpPr>
        <p:spPr>
          <a:xfrm>
            <a:off x="0" y="256710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This room in the summer of 1999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09AD5D-00F8-F3EE-3FA6-E5D004A945F5}"/>
              </a:ext>
            </a:extLst>
          </p:cNvPr>
          <p:cNvSpPr txBox="1"/>
          <p:nvPr/>
        </p:nvSpPr>
        <p:spPr>
          <a:xfrm>
            <a:off x="-1" y="452139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Having taken a long time getting my PhD didn’t hurt me as I made good use of the time at NIKHEF and when I interviewed I was already preforming at the level of a postdoc. 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 got three MIT postdoc offers from one talk because all three groups were looking for a postdoc that could </a:t>
            </a:r>
            <a:r>
              <a:rPr lang="en-US" b="1" dirty="0"/>
              <a:t>independently</a:t>
            </a:r>
            <a:r>
              <a:rPr lang="en-US" dirty="0"/>
              <a:t> lead research and supervising students.   </a:t>
            </a:r>
          </a:p>
        </p:txBody>
      </p:sp>
    </p:spTree>
    <p:extLst>
      <p:ext uri="{BB962C8B-B14F-4D97-AF65-F5344CB8AC3E}">
        <p14:creationId xmlns:p14="http://schemas.microsoft.com/office/powerpoint/2010/main" val="205877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6409-E639-7F15-49E2-066C73D5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306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My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14F31-916F-C26A-A5B5-185435F44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4869"/>
            <a:ext cx="7886700" cy="4667249"/>
          </a:xfrm>
        </p:spPr>
        <p:txBody>
          <a:bodyPr/>
          <a:lstStyle/>
          <a:p>
            <a:r>
              <a:rPr lang="en-US" dirty="0"/>
              <a:t>MIT Postdoc stationed at Jefferson Lab 1999-2001</a:t>
            </a:r>
          </a:p>
          <a:p>
            <a:r>
              <a:rPr lang="en-US" dirty="0"/>
              <a:t>2001 Hired by Jefferson Lab</a:t>
            </a:r>
          </a:p>
          <a:p>
            <a:pPr lvl="1"/>
            <a:r>
              <a:rPr lang="en-US" dirty="0"/>
              <a:t>Staff Science I, II, III and now Senior Scientist</a:t>
            </a:r>
          </a:p>
          <a:p>
            <a:pPr lvl="1"/>
            <a:r>
              <a:rPr lang="en-US" dirty="0"/>
              <a:t>Helped run MANY experiments</a:t>
            </a:r>
          </a:p>
          <a:p>
            <a:pPr lvl="1"/>
            <a:r>
              <a:rPr lang="en-US" dirty="0"/>
              <a:t>Helped with MANY proposals</a:t>
            </a:r>
          </a:p>
          <a:p>
            <a:pPr lvl="1"/>
            <a:r>
              <a:rPr lang="en-US" dirty="0"/>
              <a:t>Helped with MANY papers</a:t>
            </a:r>
          </a:p>
          <a:p>
            <a:pPr lvl="2"/>
            <a:r>
              <a:rPr lang="en-US" dirty="0"/>
              <a:t>I always try to put put students first </a:t>
            </a:r>
          </a:p>
          <a:p>
            <a:pPr lvl="2"/>
            <a:r>
              <a:rPr lang="en-US" dirty="0"/>
              <a:t>e.g. </a:t>
            </a:r>
            <a:r>
              <a:rPr lang="en-US" dirty="0" err="1"/>
              <a:t>Subedi</a:t>
            </a:r>
            <a:r>
              <a:rPr lang="en-US" dirty="0"/>
              <a:t> et al. ( Science paper ) has the 3 Ph.D. students first</a:t>
            </a:r>
          </a:p>
          <a:p>
            <a:r>
              <a:rPr lang="en-US" dirty="0"/>
              <a:t>Now lead the Jefferson Lab scheduling team (i.e. you can ask why your experiment was scheduled )</a:t>
            </a:r>
          </a:p>
          <a:p>
            <a:r>
              <a:rPr lang="en-US" dirty="0"/>
              <a:t>Also direct the Jefferson Lab EIC Center (students)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A3928-63B1-C50A-D00C-6CA84044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8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C5ED-B1BD-56C0-77C6-559C79AF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National Lab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ABF77-0BD5-0CAA-D49D-4AFF54F48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Get to do research without having to write grants</a:t>
            </a:r>
          </a:p>
          <a:p>
            <a:r>
              <a:rPr lang="en-US" dirty="0"/>
              <a:t>Often get to work with amazing students and postdocs  (depends a bit on the details of the job )</a:t>
            </a:r>
          </a:p>
          <a:p>
            <a:pPr lvl="1"/>
            <a:r>
              <a:rPr lang="en-US" dirty="0"/>
              <a:t>My wife is in the JLab injector group and that is more a behind the scenes  hardware job, </a:t>
            </a:r>
            <a:r>
              <a:rPr lang="en-US" b="1" dirty="0"/>
              <a:t>she never did a postdoc!</a:t>
            </a:r>
          </a:p>
          <a:p>
            <a:pPr lvl="1"/>
            <a:r>
              <a:rPr lang="en-US" dirty="0"/>
              <a:t>My jobs at JLab have all been very closely tied to our users.</a:t>
            </a:r>
          </a:p>
          <a:p>
            <a:r>
              <a:rPr lang="en-US" dirty="0"/>
              <a:t>Reasonable pay (not as good as industry but often better than university)</a:t>
            </a:r>
          </a:p>
          <a:p>
            <a:r>
              <a:rPr lang="en-US" dirty="0"/>
              <a:t>No tenure, but layoffs are rare (but do happen).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FFB2A-72A8-44DA-EDF0-33C2D173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3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4453-F1BF-3670-7CFD-34BD6815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26" y="50802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Example job posting</a:t>
            </a:r>
            <a:br>
              <a:rPr lang="en-US" dirty="0"/>
            </a:br>
            <a:r>
              <a:rPr lang="en-US" sz="1000" dirty="0">
                <a:hlinkClick r:id="rId2"/>
              </a:rPr>
              <a:t>https://careers.peopleclick.com/careerscp/client_jeffersonlab/external/en-us/gateway.do?functionName=viewFromLink&amp;jobPostId=2686&amp;localeCode=en-us</a:t>
            </a:r>
            <a:r>
              <a:rPr lang="en-US" sz="1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F3B1C-847C-3D30-7805-0A83DB748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26" y="1690689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Hall A/C Postdoctoral Fellow</a:t>
            </a:r>
          </a:p>
          <a:p>
            <a:pPr marL="0" indent="0">
              <a:buNone/>
            </a:pPr>
            <a:r>
              <a:rPr lang="en-US" b="1" dirty="0"/>
              <a:t>Posting Date: 07/28/2022</a:t>
            </a:r>
            <a:br>
              <a:rPr lang="en-US" dirty="0"/>
            </a:br>
            <a:r>
              <a:rPr lang="en-US" b="1" dirty="0"/>
              <a:t>Salary Range: </a:t>
            </a:r>
            <a:r>
              <a:rPr lang="en-US" dirty="0"/>
              <a:t>$59,500 - $89,300 (PD)</a:t>
            </a:r>
            <a:br>
              <a:rPr lang="en-US" dirty="0"/>
            </a:br>
            <a:r>
              <a:rPr lang="en-US" b="1" dirty="0"/>
              <a:t>Work Location Type: </a:t>
            </a:r>
            <a:r>
              <a:rPr lang="en-US" dirty="0"/>
              <a:t>Flexible On-site (working more than 60% on-site)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Hall C (one of the experimental halls at Jefferson Lab) has successfully finished a large number of experiments with the new Super High Momentum Spectrometer (SHMS) and High Momentum Spectrometer (HMS) and we are looking for a Postdoctoral Fellow that will take an active role in this program. Come and join our team!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4479E-4D5A-C105-D185-13AD24CF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87813-60BB-5EF9-7E71-977D5EDCE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56" y="136524"/>
            <a:ext cx="8662495" cy="62198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From the job posting, it states that in this role you will: </a:t>
            </a:r>
            <a:br>
              <a:rPr lang="en-US" b="1" dirty="0"/>
            </a:br>
            <a:endParaRPr lang="en-US" dirty="0"/>
          </a:p>
          <a:p>
            <a:r>
              <a:rPr lang="en-US" b="1" dirty="0"/>
              <a:t>Run experiments </a:t>
            </a:r>
            <a:r>
              <a:rPr lang="en-US" dirty="0"/>
              <a:t>to study the pion form factor, L–T separated pion electroproduction, short range correlations, the EMC effect and nuclear PDFs in a range of nuclei using the standard SHMS and HMS setup</a:t>
            </a:r>
          </a:p>
          <a:p>
            <a:r>
              <a:rPr lang="en-US" b="1" dirty="0"/>
              <a:t>Run experiments </a:t>
            </a:r>
            <a:r>
              <a:rPr lang="en-US" dirty="0"/>
              <a:t>with the the Neutral Particle Spectrometer (NPS) to measure DVCS, p</a:t>
            </a:r>
            <a:r>
              <a:rPr lang="en-US" baseline="30000" dirty="0"/>
              <a:t>0</a:t>
            </a:r>
            <a:r>
              <a:rPr lang="en-US" dirty="0"/>
              <a:t> SIDIS and wide angle Compton data</a:t>
            </a:r>
          </a:p>
          <a:p>
            <a:r>
              <a:rPr lang="en-US" dirty="0"/>
              <a:t>Measure in medium modifications by tagging the recoiling proton in a </a:t>
            </a:r>
            <a:r>
              <a:rPr lang="en-US" b="1" dirty="0"/>
              <a:t>Large Acceptance Detector (LAD),</a:t>
            </a:r>
            <a:r>
              <a:rPr lang="en-US" dirty="0"/>
              <a:t>and measure R in SIDIS and using the </a:t>
            </a:r>
            <a:r>
              <a:rPr lang="en-US" b="1" dirty="0"/>
              <a:t>Compact Photon Source (CPS) </a:t>
            </a:r>
            <a:r>
              <a:rPr lang="en-US" dirty="0"/>
              <a:t>with a transversely polarized hydrogen target to study the wide angle Compton reaction.  </a:t>
            </a:r>
            <a:r>
              <a:rPr lang="en-US" dirty="0">
                <a:solidFill>
                  <a:srgbClr val="FF0000"/>
                </a:solidFill>
              </a:rPr>
              <a:t>(i.e. build detectors)</a:t>
            </a:r>
          </a:p>
          <a:p>
            <a:r>
              <a:rPr lang="en-US" b="1" dirty="0"/>
              <a:t>Work alongside users and staff scientists </a:t>
            </a:r>
            <a:r>
              <a:rPr lang="en-US" dirty="0"/>
              <a:t>to take part in the running and analysis of the ongoing experiments</a:t>
            </a:r>
          </a:p>
          <a:p>
            <a:r>
              <a:rPr lang="en-US" b="1" dirty="0"/>
              <a:t>Interact with the Jefferson Lab user community </a:t>
            </a:r>
            <a:r>
              <a:rPr lang="en-US" dirty="0"/>
              <a:t>in the development of new experimental equipment and proposals</a:t>
            </a:r>
          </a:p>
          <a:p>
            <a:r>
              <a:rPr lang="en-US" b="1" dirty="0"/>
              <a:t>Provide support</a:t>
            </a:r>
            <a:r>
              <a:rPr lang="en-US" dirty="0"/>
              <a:t> for the operation of the SHMS and HMS detectors and other Hall equipment</a:t>
            </a:r>
          </a:p>
          <a:p>
            <a:r>
              <a:rPr lang="en-US" b="1" dirty="0"/>
              <a:t>Present experimental results at meetings and conferences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4FD04-2B08-22AF-668F-CBD0D2D2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32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BE88-54C0-8A0D-C0FE-AA97FEA7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Jefferson Lab Benefits </a:t>
            </a:r>
            <a:br>
              <a:rPr lang="en-US" dirty="0"/>
            </a:br>
            <a:r>
              <a:rPr lang="en-US" sz="3100" dirty="0"/>
              <a:t>DOE reviews these and keeps them more or less inline with the other labs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A378F-9C2D-30C6-5B8A-0661E7587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5013"/>
            <a:ext cx="78867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Medical, Dental, and Vision Care Plans</a:t>
            </a:r>
          </a:p>
          <a:p>
            <a:r>
              <a:rPr lang="en-US" dirty="0"/>
              <a:t>Flexible Spending Accounts</a:t>
            </a:r>
          </a:p>
          <a:p>
            <a:r>
              <a:rPr lang="en-US" dirty="0"/>
              <a:t>Paid Time-off and Leave Programs (</a:t>
            </a:r>
            <a:r>
              <a:rPr lang="en-US" b="1" dirty="0"/>
              <a:t>NEW</a:t>
            </a:r>
            <a:r>
              <a:rPr lang="en-US" dirty="0"/>
              <a:t> </a:t>
            </a:r>
            <a:r>
              <a:rPr lang="en-US" b="1" dirty="0"/>
              <a:t>Paid Parental</a:t>
            </a:r>
            <a:r>
              <a:rPr lang="en-US" dirty="0"/>
              <a:t>, vacation, holidays, and sick leave). [ also has flex time ]</a:t>
            </a:r>
          </a:p>
          <a:p>
            <a:r>
              <a:rPr lang="en-US" dirty="0"/>
              <a:t>401(k) Plan – 9% Lab Contribution; </a:t>
            </a:r>
            <a:r>
              <a:rPr lang="en-US" b="1" dirty="0"/>
              <a:t>100% vested</a:t>
            </a:r>
          </a:p>
          <a:p>
            <a:r>
              <a:rPr lang="en-US" dirty="0"/>
              <a:t>Flexible Work Arrangements (Remote &amp; Alternate Work Schedules available)</a:t>
            </a:r>
          </a:p>
          <a:p>
            <a:r>
              <a:rPr lang="en-US" dirty="0"/>
              <a:t>Tuition Assistance, Training and Professional Development Programs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JLab also adds on their job posting:</a:t>
            </a:r>
          </a:p>
          <a:p>
            <a:r>
              <a:rPr lang="en-US" dirty="0"/>
              <a:t>Live near the waterways of the Chesapeake Bay region with access to nearby beaches, mountains, and all major metropolitan centers on the East Coast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94524-EE69-0391-37DF-0BC4739A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9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1B39-BCA9-2443-A305-B66200903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272" y="1409132"/>
            <a:ext cx="5715000" cy="1043825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Careers Paths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4F5D5-0B7A-7E4C-AC13-884E73AAA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90528"/>
            <a:ext cx="9144000" cy="491127"/>
          </a:xfrm>
        </p:spPr>
        <p:txBody>
          <a:bodyPr>
            <a:normAutofit/>
          </a:bodyPr>
          <a:lstStyle/>
          <a:p>
            <a:r>
              <a:rPr lang="en-US" sz="1600" dirty="0"/>
              <a:t>Thanks to </a:t>
            </a:r>
            <a:r>
              <a:rPr lang="en-US" sz="1600" dirty="0" err="1"/>
              <a:t>Midhat</a:t>
            </a:r>
            <a:r>
              <a:rPr lang="en-US" sz="1600" dirty="0"/>
              <a:t> Farooq and  Crystal Bailey at the APS for providing the statistics slides.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8A2CE8-9971-C414-0C18-F795C59C3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"/>
          <a:stretch/>
        </p:blipFill>
        <p:spPr>
          <a:xfrm rot="16200000">
            <a:off x="1497176" y="-849079"/>
            <a:ext cx="6153375" cy="81597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02CC0-7A1C-4405-4B42-3B7B66DE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32384"/>
            <a:ext cx="2057400" cy="365125"/>
          </a:xfrm>
        </p:spPr>
        <p:txBody>
          <a:bodyPr/>
          <a:lstStyle/>
          <a:p>
            <a:fld id="{78884032-F29F-F04F-8BDC-922710E383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8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4635-264B-F549-B285-DED3EE1B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325563"/>
          </a:xfrm>
        </p:spPr>
        <p:txBody>
          <a:bodyPr/>
          <a:lstStyle/>
          <a:p>
            <a:pPr algn="ctr"/>
            <a:r>
              <a:rPr lang="en-US" dirty="0"/>
              <a:t>How many PhDs are there?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FB86B-D393-894C-A1D1-664B942EC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4" t="8841" r="8245"/>
          <a:stretch/>
        </p:blipFill>
        <p:spPr>
          <a:xfrm>
            <a:off x="2792074" y="1242224"/>
            <a:ext cx="6351925" cy="5270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898A97-3689-5B41-AC42-45203BB87CDD}"/>
              </a:ext>
            </a:extLst>
          </p:cNvPr>
          <p:cNvSpPr txBox="1"/>
          <p:nvPr/>
        </p:nvSpPr>
        <p:spPr>
          <a:xfrm rot="16200000">
            <a:off x="1405735" y="2967000"/>
            <a:ext cx="2464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Number of US Physics PhDs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B5DD3-6EC9-B843-AC64-C23054E94638}"/>
              </a:ext>
            </a:extLst>
          </p:cNvPr>
          <p:cNvSpPr txBox="1"/>
          <p:nvPr/>
        </p:nvSpPr>
        <p:spPr>
          <a:xfrm>
            <a:off x="5406820" y="5528801"/>
            <a:ext cx="13960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Class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5EFF2B-C49A-2448-A9EC-E486C9C0D2FD}"/>
              </a:ext>
            </a:extLst>
          </p:cNvPr>
          <p:cNvSpPr txBox="1"/>
          <p:nvPr/>
        </p:nvSpPr>
        <p:spPr>
          <a:xfrm>
            <a:off x="227776" y="1414511"/>
            <a:ext cx="2060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The number of Physics PhDs granted in the U.S. has almost doubled over the last two decades.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D13E6-A269-1441-A592-53A70352B101}"/>
              </a:ext>
            </a:extLst>
          </p:cNvPr>
          <p:cNvSpPr/>
          <p:nvPr/>
        </p:nvSpPr>
        <p:spPr>
          <a:xfrm>
            <a:off x="227776" y="3877686"/>
            <a:ext cx="22565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~1600 physics PhDs go into the U.S. job market every year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42371D-E17C-3F86-F577-DF93D116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49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7A04BD30-1EBB-8D49-A06B-3FAD71FA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9703" y="131966"/>
            <a:ext cx="5127428" cy="598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E7082F-A6DE-6547-8E78-5225BFDD79C1}"/>
              </a:ext>
            </a:extLst>
          </p:cNvPr>
          <p:cNvSpPr txBox="1"/>
          <p:nvPr/>
        </p:nvSpPr>
        <p:spPr>
          <a:xfrm>
            <a:off x="0" y="603469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About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~300 </a:t>
            </a:r>
            <a:r>
              <a:rPr lang="en-US" dirty="0">
                <a:latin typeface="Cambria" panose="02040503050406030204" pitchFamily="18" charset="0"/>
              </a:rPr>
              <a:t>new hires per year (2016 data), but ~1600 PhDs looking for jobs every year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EDFE1F-C296-2B4F-8F01-4D6E2DBC1A41}"/>
              </a:ext>
            </a:extLst>
          </p:cNvPr>
          <p:cNvSpPr txBox="1"/>
          <p:nvPr/>
        </p:nvSpPr>
        <p:spPr>
          <a:xfrm>
            <a:off x="3067204" y="6480456"/>
            <a:ext cx="2939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Slide from Crystal Bailey (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bailey@aps.org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73812E-B4D0-FFEE-C182-63E0D6B9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3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318E-EC12-404E-9626-94A12346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6799"/>
            <a:ext cx="9144000" cy="1325563"/>
          </a:xfrm>
        </p:spPr>
        <p:txBody>
          <a:bodyPr/>
          <a:lstStyle/>
          <a:p>
            <a:pPr algn="ctr"/>
            <a:r>
              <a:rPr lang="en-US" dirty="0"/>
              <a:t>What are they doing (PhDs)?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E674C-34C4-B445-90D0-58DC992B08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77214" y="1267097"/>
            <a:ext cx="7302800" cy="5532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7091EA-73B6-0840-B4E0-35BA5F200CA1}"/>
              </a:ext>
            </a:extLst>
          </p:cNvPr>
          <p:cNvSpPr txBox="1"/>
          <p:nvPr/>
        </p:nvSpPr>
        <p:spPr>
          <a:xfrm>
            <a:off x="221243" y="2150623"/>
            <a:ext cx="219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About half of physics PhDs are initially employed in the academic sector.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BA250-AFF4-AD4E-98FF-056810380AB2}"/>
              </a:ext>
            </a:extLst>
          </p:cNvPr>
          <p:cNvSpPr txBox="1"/>
          <p:nvPr/>
        </p:nvSpPr>
        <p:spPr>
          <a:xfrm>
            <a:off x="221243" y="4015807"/>
            <a:ext cx="219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However, ~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73%</a:t>
            </a:r>
            <a:r>
              <a:rPr lang="en-US" dirty="0">
                <a:latin typeface="Cambria" panose="02040503050406030204" pitchFamily="18" charset="0"/>
              </a:rPr>
              <a:t> of the potentially permanent jobs are in the private sector.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A1C311-3E74-B346-9C1E-B935532B5E0B}"/>
              </a:ext>
            </a:extLst>
          </p:cNvPr>
          <p:cNvSpPr/>
          <p:nvPr/>
        </p:nvSpPr>
        <p:spPr>
          <a:xfrm>
            <a:off x="5588322" y="3638370"/>
            <a:ext cx="736510" cy="61582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513FD2-819B-304E-A72E-14BF31703231}"/>
              </a:ext>
            </a:extLst>
          </p:cNvPr>
          <p:cNvSpPr/>
          <p:nvPr/>
        </p:nvSpPr>
        <p:spPr>
          <a:xfrm>
            <a:off x="0" y="89715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2015-2016 graduates: 1 year after PhD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E7C967-A675-12A0-D907-238B10E0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27958" y="6434588"/>
            <a:ext cx="20574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8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6CCB3-068B-4146-9613-9C2CBB1B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09" y="2"/>
            <a:ext cx="8699143" cy="1325563"/>
          </a:xfrm>
        </p:spPr>
        <p:txBody>
          <a:bodyPr/>
          <a:lstStyle/>
          <a:p>
            <a:r>
              <a:rPr lang="en-US" dirty="0"/>
              <a:t>What are they (PhD and MS) doing?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C6E3932-7B3D-DF45-9C67-C38E76151C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78925"/>
              </p:ext>
            </p:extLst>
          </p:nvPr>
        </p:nvGraphicFramePr>
        <p:xfrm>
          <a:off x="392129" y="1265692"/>
          <a:ext cx="8359742" cy="432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528158F-C07F-B241-9A08-18F8733C505F}"/>
              </a:ext>
            </a:extLst>
          </p:cNvPr>
          <p:cNvSpPr txBox="1"/>
          <p:nvPr/>
        </p:nvSpPr>
        <p:spPr>
          <a:xfrm>
            <a:off x="836108" y="5662746"/>
            <a:ext cx="7471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AIP Statistical Research Center Report Common Careers of Physics PhDs in the Private Sector, June 2015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A325F-CDEA-654E-ADCB-09C5D57BC25B}"/>
              </a:ext>
            </a:extLst>
          </p:cNvPr>
          <p:cNvSpPr txBox="1"/>
          <p:nvPr/>
        </p:nvSpPr>
        <p:spPr>
          <a:xfrm>
            <a:off x="4124548" y="5946918"/>
            <a:ext cx="240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RESEARCH!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2C1BBE8-20C3-9B41-8903-014391A45F07}"/>
              </a:ext>
            </a:extLst>
          </p:cNvPr>
          <p:cNvSpPr/>
          <p:nvPr/>
        </p:nvSpPr>
        <p:spPr>
          <a:xfrm>
            <a:off x="2976466" y="6010180"/>
            <a:ext cx="867749" cy="40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BD8B51-3CCC-9121-CAF9-BE24CAE3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4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C5C9C4-838C-6942-BDD0-046319EC5226}"/>
              </a:ext>
            </a:extLst>
          </p:cNvPr>
          <p:cNvSpPr txBox="1"/>
          <p:nvPr/>
        </p:nvSpPr>
        <p:spPr>
          <a:xfrm>
            <a:off x="318499" y="2844406"/>
            <a:ext cx="8630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Bottom line: the largest initial employment sector for physics graduates is the private sector.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54CDA2-5F1F-FE2A-E0DC-7035FE32A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34ED-C6A5-2D44-85CA-97538346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"/>
            <a:ext cx="9144000" cy="10195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much do physics PhDs earn (2015/16)?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6BBBFA-F945-A0E8-B945-70C80E1E2FD8}"/>
              </a:ext>
            </a:extLst>
          </p:cNvPr>
          <p:cNvSpPr/>
          <p:nvPr/>
        </p:nvSpPr>
        <p:spPr>
          <a:xfrm>
            <a:off x="2876764" y="6402486"/>
            <a:ext cx="3380198" cy="455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F0FBB-F3F0-9C7F-EC82-E69BA24B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C33755-C93E-754B-B082-39F641232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732" y="981136"/>
            <a:ext cx="6974760" cy="5874395"/>
          </a:xfrm>
        </p:spPr>
      </p:pic>
    </p:spTree>
    <p:extLst>
      <p:ext uri="{BB962C8B-B14F-4D97-AF65-F5344CB8AC3E}">
        <p14:creationId xmlns:p14="http://schemas.microsoft.com/office/powerpoint/2010/main" val="334547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019E0-3F3A-2B72-9E46-EC6582FA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Career Path: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1E7E2-1619-C0CE-0ED7-015BA51F1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1988-1992: Undergraduate @ W&amp;M</a:t>
            </a:r>
          </a:p>
          <a:p>
            <a:r>
              <a:rPr lang="en-US" dirty="0"/>
              <a:t>1992-1999: Graduate Research @ UVA</a:t>
            </a:r>
          </a:p>
          <a:p>
            <a:pPr lvl="1"/>
            <a:r>
              <a:rPr lang="en-US" dirty="0"/>
              <a:t>Passed my qualifying exam before picking a group</a:t>
            </a:r>
          </a:p>
          <a:p>
            <a:pPr lvl="1"/>
            <a:r>
              <a:rPr lang="en-US" dirty="0"/>
              <a:t>Stationed at NIKHEF in Amsterdam, the Netherlands</a:t>
            </a:r>
          </a:p>
          <a:p>
            <a:pPr lvl="1"/>
            <a:r>
              <a:rPr lang="en-US" b="1" dirty="0"/>
              <a:t>I discovered I am a lab rat!</a:t>
            </a:r>
          </a:p>
          <a:p>
            <a:pPr lvl="1"/>
            <a:r>
              <a:rPr lang="en-US" dirty="0"/>
              <a:t>Took an extra year as a “pre-doc” helping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6F863-E3BA-A125-3BAA-31D5CDF8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59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13627</TotalTime>
  <Words>1001</Words>
  <Application>Microsoft Macintosh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Office Theme</vt:lpstr>
      <vt:lpstr>Along with some statistics on physics Careers Paths </vt:lpstr>
      <vt:lpstr>Careers Paths</vt:lpstr>
      <vt:lpstr>How many PhDs are there?</vt:lpstr>
      <vt:lpstr>PowerPoint Presentation</vt:lpstr>
      <vt:lpstr>What are they doing (PhDs)?</vt:lpstr>
      <vt:lpstr>What are they (PhD and MS) doing?</vt:lpstr>
      <vt:lpstr>PowerPoint Presentation</vt:lpstr>
      <vt:lpstr>How much do physics PhDs earn (2015/16)?</vt:lpstr>
      <vt:lpstr>My Career Path:</vt:lpstr>
      <vt:lpstr>Presented my Ph.D. research here.</vt:lpstr>
      <vt:lpstr>My next steps</vt:lpstr>
      <vt:lpstr>Highlights of National Lab Jobs</vt:lpstr>
      <vt:lpstr>Example job posting https://careers.peopleclick.com/careerscp/client_jeffersonlab/external/en-us/gateway.do?functionName=viewFromLink&amp;jobPostId=2686&amp;localeCode=en-us </vt:lpstr>
      <vt:lpstr>PowerPoint Presentation</vt:lpstr>
      <vt:lpstr>Jefferson Lab Benefits  DOE reviews these and keeps them more or less inline with the other labs.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Paths of Physics Degree Holders</dc:title>
  <dc:creator>Midhat Farooq</dc:creator>
  <cp:lastModifiedBy>Douglas Higinbotham</cp:lastModifiedBy>
  <cp:revision>67</cp:revision>
  <dcterms:created xsi:type="dcterms:W3CDTF">2019-07-22T14:15:14Z</dcterms:created>
  <dcterms:modified xsi:type="dcterms:W3CDTF">2022-08-05T15:57:55Z</dcterms:modified>
</cp:coreProperties>
</file>