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2"/>
    <p:sldId id="300" r:id="rId3"/>
    <p:sldId id="274" r:id="rId4"/>
    <p:sldId id="257" r:id="rId5"/>
    <p:sldId id="286" r:id="rId6"/>
    <p:sldId id="264" r:id="rId7"/>
    <p:sldId id="284" r:id="rId8"/>
    <p:sldId id="267" r:id="rId9"/>
    <p:sldId id="296" r:id="rId10"/>
    <p:sldId id="301" r:id="rId11"/>
    <p:sldId id="302" r:id="rId12"/>
    <p:sldId id="297" r:id="rId13"/>
    <p:sldId id="298" r:id="rId14"/>
    <p:sldId id="293" r:id="rId15"/>
    <p:sldId id="289" r:id="rId16"/>
    <p:sldId id="269" r:id="rId17"/>
    <p:sldId id="303" r:id="rId18"/>
    <p:sldId id="304" r:id="rId19"/>
    <p:sldId id="305" r:id="rId20"/>
    <p:sldId id="306" r:id="rId21"/>
    <p:sldId id="307" r:id="rId22"/>
    <p:sldId id="308" r:id="rId23"/>
    <p:sldId id="309" r:id="rId24"/>
    <p:sldId id="287" r:id="rId25"/>
    <p:sldId id="310" r:id="rId26"/>
    <p:sldId id="311" r:id="rId27"/>
  </p:sldIdLst>
  <p:sldSz cx="4610100" cy="3460750"/>
  <p:notesSz cx="4610100" cy="3460750"/>
  <p:defaultTextStyle>
    <a:defPPr>
      <a:defRPr kern="0"/>
    </a:def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08"/>
    <p:restoredTop sz="94686"/>
  </p:normalViewPr>
  <p:slideViewPr>
    <p:cSldViewPr>
      <p:cViewPr varScale="1">
        <p:scale>
          <a:sx n="184" d="100"/>
          <a:sy n="184" d="100"/>
        </p:scale>
        <p:origin x="1640" y="168"/>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95300" y="51772"/>
            <a:ext cx="4197985" cy="288290"/>
          </a:xfrm>
          <a:prstGeom prst="rect">
            <a:avLst/>
          </a:prstGeom>
        </p:spPr>
        <p:txBody>
          <a:bodyPr wrap="square" lIns="0" tIns="0" rIns="0" bIns="0">
            <a:spAutoFit/>
          </a:bodyPr>
          <a:lstStyle>
            <a:lvl1pPr>
              <a:defRPr sz="1700" b="0" i="0">
                <a:solidFill>
                  <a:schemeClr val="tx1"/>
                </a:solidFill>
                <a:latin typeface="Arial"/>
                <a:cs typeface="Arial"/>
              </a:defRPr>
            </a:lvl1pPr>
          </a:lstStyle>
          <a:p>
            <a:endParaRPr/>
          </a:p>
        </p:txBody>
      </p:sp>
      <p:sp>
        <p:nvSpPr>
          <p:cNvPr id="3" name="Holder 3"/>
          <p:cNvSpPr>
            <a:spLocks noGrp="1"/>
          </p:cNvSpPr>
          <p:nvPr>
            <p:ph type="subTitle" idx="4"/>
          </p:nvPr>
        </p:nvSpPr>
        <p:spPr>
          <a:xfrm>
            <a:off x="691515" y="1938020"/>
            <a:ext cx="3227070" cy="865187"/>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8/2/22</a:t>
            </a:fld>
            <a:endParaRPr lang="en-US"/>
          </a:p>
        </p:txBody>
      </p:sp>
      <p:sp>
        <p:nvSpPr>
          <p:cNvPr id="6" name="Holder 6"/>
          <p:cNvSpPr>
            <a:spLocks noGrp="1"/>
          </p:cNvSpPr>
          <p:nvPr>
            <p:ph type="sldNum" sz="quarter" idx="7"/>
          </p:nvPr>
        </p:nvSpPr>
        <p:spPr/>
        <p:txBody>
          <a:bodyPr lIns="0" tIns="0" rIns="0" bIns="0"/>
          <a:lstStyle>
            <a:lvl1pPr>
              <a:defRPr sz="900" b="0" i="0">
                <a:solidFill>
                  <a:schemeClr val="tx1"/>
                </a:solidFill>
                <a:latin typeface="Arial"/>
                <a:cs typeface="Arial"/>
              </a:defRPr>
            </a:lvl1pPr>
          </a:lstStyle>
          <a:p>
            <a:pPr marL="38100">
              <a:lnSpc>
                <a:spcPts val="969"/>
              </a:lnSpc>
            </a:pPr>
            <a:fld id="{81D60167-4931-47E6-BA6A-407CBD079E47}" type="slidenum">
              <a:rPr spc="-25"/>
              <a:t>‹#›</a:t>
            </a:fld>
            <a:endParaRPr spc="-25"/>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1700" b="0" i="0">
                <a:solidFill>
                  <a:schemeClr val="tx1"/>
                </a:solidFill>
                <a:latin typeface="Arial"/>
                <a:cs typeface="Arial"/>
              </a:defRPr>
            </a:lvl1pPr>
          </a:lstStyle>
          <a:p>
            <a:endParaRPr/>
          </a:p>
        </p:txBody>
      </p:sp>
      <p:sp>
        <p:nvSpPr>
          <p:cNvPr id="3" name="Holder 3"/>
          <p:cNvSpPr>
            <a:spLocks noGrp="1"/>
          </p:cNvSpPr>
          <p:nvPr>
            <p:ph type="body" idx="1"/>
          </p:nvPr>
        </p:nvSpPr>
        <p:spPr/>
        <p:txBody>
          <a:bodyPr lIns="0" tIns="0" rIns="0" bIns="0"/>
          <a:lstStyle>
            <a:lvl1pPr>
              <a:defRPr sz="1100" b="0" i="0">
                <a:solidFill>
                  <a:schemeClr val="tx1"/>
                </a:solidFill>
                <a:latin typeface="Arial"/>
                <a:cs typeface="Arial"/>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8/2/22</a:t>
            </a:fld>
            <a:endParaRPr lang="en-US"/>
          </a:p>
        </p:txBody>
      </p:sp>
      <p:sp>
        <p:nvSpPr>
          <p:cNvPr id="6" name="Holder 6"/>
          <p:cNvSpPr>
            <a:spLocks noGrp="1"/>
          </p:cNvSpPr>
          <p:nvPr>
            <p:ph type="sldNum" sz="quarter" idx="7"/>
          </p:nvPr>
        </p:nvSpPr>
        <p:spPr/>
        <p:txBody>
          <a:bodyPr lIns="0" tIns="0" rIns="0" bIns="0"/>
          <a:lstStyle>
            <a:lvl1pPr>
              <a:defRPr sz="900" b="0" i="0">
                <a:solidFill>
                  <a:schemeClr val="tx1"/>
                </a:solidFill>
                <a:latin typeface="Arial"/>
                <a:cs typeface="Arial"/>
              </a:defRPr>
            </a:lvl1pPr>
          </a:lstStyle>
          <a:p>
            <a:pPr marL="38100">
              <a:lnSpc>
                <a:spcPts val="969"/>
              </a:lnSpc>
            </a:pPr>
            <a:fld id="{81D60167-4931-47E6-BA6A-407CBD079E47}" type="slidenum">
              <a:rPr spc="-25"/>
              <a:t>‹#›</a:t>
            </a:fld>
            <a:endParaRPr spc="-25"/>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1700" b="0" i="0">
                <a:solidFill>
                  <a:schemeClr val="tx1"/>
                </a:solidFill>
                <a:latin typeface="Arial"/>
                <a:cs typeface="Arial"/>
              </a:defRPr>
            </a:lvl1pPr>
          </a:lstStyle>
          <a:p>
            <a:endParaRPr/>
          </a:p>
        </p:txBody>
      </p:sp>
      <p:sp>
        <p:nvSpPr>
          <p:cNvPr id="3" name="Holder 3"/>
          <p:cNvSpPr>
            <a:spLocks noGrp="1"/>
          </p:cNvSpPr>
          <p:nvPr>
            <p:ph sz="half" idx="2"/>
          </p:nvPr>
        </p:nvSpPr>
        <p:spPr>
          <a:xfrm>
            <a:off x="230505" y="795972"/>
            <a:ext cx="2005393" cy="2284095"/>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2374201" y="795972"/>
            <a:ext cx="2005393" cy="2284095"/>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8/2/22</a:t>
            </a:fld>
            <a:endParaRPr lang="en-US"/>
          </a:p>
        </p:txBody>
      </p:sp>
      <p:sp>
        <p:nvSpPr>
          <p:cNvPr id="7" name="Holder 7"/>
          <p:cNvSpPr>
            <a:spLocks noGrp="1"/>
          </p:cNvSpPr>
          <p:nvPr>
            <p:ph type="sldNum" sz="quarter" idx="7"/>
          </p:nvPr>
        </p:nvSpPr>
        <p:spPr/>
        <p:txBody>
          <a:bodyPr lIns="0" tIns="0" rIns="0" bIns="0"/>
          <a:lstStyle>
            <a:lvl1pPr>
              <a:defRPr sz="900" b="0" i="0">
                <a:solidFill>
                  <a:schemeClr val="tx1"/>
                </a:solidFill>
                <a:latin typeface="Arial"/>
                <a:cs typeface="Arial"/>
              </a:defRPr>
            </a:lvl1pPr>
          </a:lstStyle>
          <a:p>
            <a:pPr marL="38100">
              <a:lnSpc>
                <a:spcPts val="969"/>
              </a:lnSpc>
            </a:pPr>
            <a:fld id="{81D60167-4931-47E6-BA6A-407CBD079E47}" type="slidenum">
              <a:rPr spc="-25"/>
              <a:t>‹#›</a:t>
            </a:fld>
            <a:endParaRPr spc="-25"/>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1700" b="0" i="0">
                <a:solidFill>
                  <a:schemeClr val="tx1"/>
                </a:solidFill>
                <a:latin typeface="Arial"/>
                <a:cs typeface="Arial"/>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8/2/22</a:t>
            </a:fld>
            <a:endParaRPr lang="en-US"/>
          </a:p>
        </p:txBody>
      </p:sp>
      <p:sp>
        <p:nvSpPr>
          <p:cNvPr id="5" name="Holder 5"/>
          <p:cNvSpPr>
            <a:spLocks noGrp="1"/>
          </p:cNvSpPr>
          <p:nvPr>
            <p:ph type="sldNum" sz="quarter" idx="7"/>
          </p:nvPr>
        </p:nvSpPr>
        <p:spPr/>
        <p:txBody>
          <a:bodyPr lIns="0" tIns="0" rIns="0" bIns="0"/>
          <a:lstStyle>
            <a:lvl1pPr>
              <a:defRPr sz="900" b="0" i="0">
                <a:solidFill>
                  <a:schemeClr val="tx1"/>
                </a:solidFill>
                <a:latin typeface="Arial"/>
                <a:cs typeface="Arial"/>
              </a:defRPr>
            </a:lvl1pPr>
          </a:lstStyle>
          <a:p>
            <a:pPr marL="38100">
              <a:lnSpc>
                <a:spcPts val="969"/>
              </a:lnSpc>
            </a:pPr>
            <a:fld id="{81D60167-4931-47E6-BA6A-407CBD079E47}" type="slidenum">
              <a:rPr spc="-25"/>
              <a:t>‹#›</a:t>
            </a:fld>
            <a:endParaRPr spc="-25"/>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8/2/22</a:t>
            </a:fld>
            <a:endParaRPr lang="en-US"/>
          </a:p>
        </p:txBody>
      </p:sp>
      <p:sp>
        <p:nvSpPr>
          <p:cNvPr id="4" name="Holder 4"/>
          <p:cNvSpPr>
            <a:spLocks noGrp="1"/>
          </p:cNvSpPr>
          <p:nvPr>
            <p:ph type="sldNum" sz="quarter" idx="7"/>
          </p:nvPr>
        </p:nvSpPr>
        <p:spPr/>
        <p:txBody>
          <a:bodyPr lIns="0" tIns="0" rIns="0" bIns="0"/>
          <a:lstStyle>
            <a:lvl1pPr>
              <a:defRPr sz="900" b="0" i="0">
                <a:solidFill>
                  <a:schemeClr val="tx1"/>
                </a:solidFill>
                <a:latin typeface="Arial"/>
                <a:cs typeface="Arial"/>
              </a:defRPr>
            </a:lvl1pPr>
          </a:lstStyle>
          <a:p>
            <a:pPr marL="38100">
              <a:lnSpc>
                <a:spcPts val="969"/>
              </a:lnSpc>
            </a:pPr>
            <a:fld id="{81D60167-4931-47E6-BA6A-407CBD079E47}" type="slidenum">
              <a:rPr spc="-25"/>
              <a:t>‹#›</a:t>
            </a:fld>
            <a:endParaRPr spc="-25"/>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95300" y="51772"/>
            <a:ext cx="3189604" cy="288290"/>
          </a:xfrm>
          <a:prstGeom prst="rect">
            <a:avLst/>
          </a:prstGeom>
        </p:spPr>
        <p:txBody>
          <a:bodyPr wrap="square" lIns="0" tIns="0" rIns="0" bIns="0">
            <a:spAutoFit/>
          </a:bodyPr>
          <a:lstStyle>
            <a:lvl1pPr>
              <a:defRPr sz="1700" b="0" i="0">
                <a:solidFill>
                  <a:schemeClr val="tx1"/>
                </a:solidFill>
                <a:latin typeface="Arial"/>
                <a:cs typeface="Arial"/>
              </a:defRPr>
            </a:lvl1pPr>
          </a:lstStyle>
          <a:p>
            <a:endParaRPr/>
          </a:p>
        </p:txBody>
      </p:sp>
      <p:sp>
        <p:nvSpPr>
          <p:cNvPr id="3" name="Holder 3"/>
          <p:cNvSpPr>
            <a:spLocks noGrp="1"/>
          </p:cNvSpPr>
          <p:nvPr>
            <p:ph type="body" idx="1"/>
          </p:nvPr>
        </p:nvSpPr>
        <p:spPr>
          <a:xfrm>
            <a:off x="408393" y="1148408"/>
            <a:ext cx="3662679" cy="1040764"/>
          </a:xfrm>
          <a:prstGeom prst="rect">
            <a:avLst/>
          </a:prstGeom>
        </p:spPr>
        <p:txBody>
          <a:bodyPr wrap="square" lIns="0" tIns="0" rIns="0" bIns="0">
            <a:spAutoFit/>
          </a:bodyPr>
          <a:lstStyle>
            <a:lvl1pPr>
              <a:defRPr sz="1100" b="0" i="0">
                <a:solidFill>
                  <a:schemeClr val="tx1"/>
                </a:solidFill>
                <a:latin typeface="Arial"/>
                <a:cs typeface="Arial"/>
              </a:defRPr>
            </a:lvl1pPr>
          </a:lstStyle>
          <a:p>
            <a:endParaRPr/>
          </a:p>
        </p:txBody>
      </p:sp>
      <p:sp>
        <p:nvSpPr>
          <p:cNvPr id="4" name="Holder 4"/>
          <p:cNvSpPr>
            <a:spLocks noGrp="1"/>
          </p:cNvSpPr>
          <p:nvPr>
            <p:ph type="ftr" sz="quarter" idx="5"/>
          </p:nvPr>
        </p:nvSpPr>
        <p:spPr>
          <a:xfrm>
            <a:off x="1567434" y="3218497"/>
            <a:ext cx="1475232" cy="173037"/>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230505" y="3218497"/>
            <a:ext cx="1060323" cy="173037"/>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8/2/22</a:t>
            </a:fld>
            <a:endParaRPr lang="en-US"/>
          </a:p>
        </p:txBody>
      </p:sp>
      <p:sp>
        <p:nvSpPr>
          <p:cNvPr id="6" name="Holder 6"/>
          <p:cNvSpPr>
            <a:spLocks noGrp="1"/>
          </p:cNvSpPr>
          <p:nvPr>
            <p:ph type="sldNum" sz="quarter" idx="7"/>
          </p:nvPr>
        </p:nvSpPr>
        <p:spPr>
          <a:xfrm>
            <a:off x="4324438" y="3301789"/>
            <a:ext cx="212089" cy="139700"/>
          </a:xfrm>
          <a:prstGeom prst="rect">
            <a:avLst/>
          </a:prstGeom>
        </p:spPr>
        <p:txBody>
          <a:bodyPr wrap="square" lIns="0" tIns="0" rIns="0" bIns="0">
            <a:spAutoFit/>
          </a:bodyPr>
          <a:lstStyle>
            <a:lvl1pPr>
              <a:defRPr sz="900" b="0" i="0">
                <a:solidFill>
                  <a:schemeClr val="tx1"/>
                </a:solidFill>
                <a:latin typeface="Arial"/>
                <a:cs typeface="Arial"/>
              </a:defRPr>
            </a:lvl1pPr>
          </a:lstStyle>
          <a:p>
            <a:pPr marL="38100">
              <a:lnSpc>
                <a:spcPts val="969"/>
              </a:lnSpc>
            </a:pPr>
            <a:fld id="{81D60167-4931-47E6-BA6A-407CBD079E47}" type="slidenum">
              <a:rPr spc="-25"/>
              <a:t>‹#›</a:t>
            </a:fld>
            <a:endParaRPr spc="-25"/>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hyperlink" Target="http://www.aps.org/careers" TargetMode="External"/><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3" Type="http://schemas.openxmlformats.org/officeDocument/2006/relationships/hyperlink" Target="https://www.aip.org/statistics" TargetMode="External"/><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083475" y="428358"/>
            <a:ext cx="2491105" cy="276999"/>
          </a:xfrm>
          <a:prstGeom prst="rect">
            <a:avLst/>
          </a:prstGeom>
        </p:spPr>
        <p:txBody>
          <a:bodyPr vert="horz" wrap="square" lIns="0" tIns="15240" rIns="0" bIns="0" rtlCol="0">
            <a:spAutoFit/>
          </a:bodyPr>
          <a:lstStyle/>
          <a:p>
            <a:pPr marL="12700" algn="ctr">
              <a:lnSpc>
                <a:spcPct val="100000"/>
              </a:lnSpc>
              <a:spcBef>
                <a:spcPts val="120"/>
              </a:spcBef>
            </a:pPr>
            <a:r>
              <a:rPr dirty="0">
                <a:latin typeface="Minion Pro"/>
                <a:cs typeface="Minion Pro"/>
              </a:rPr>
              <a:t>Academic</a:t>
            </a:r>
            <a:r>
              <a:rPr spc="35" dirty="0">
                <a:latin typeface="Minion Pro"/>
                <a:cs typeface="Minion Pro"/>
              </a:rPr>
              <a:t> </a:t>
            </a:r>
            <a:r>
              <a:rPr dirty="0">
                <a:latin typeface="Minion Pro"/>
                <a:cs typeface="Minion Pro"/>
              </a:rPr>
              <a:t>Career</a:t>
            </a:r>
            <a:r>
              <a:rPr spc="40" dirty="0">
                <a:latin typeface="Minion Pro"/>
                <a:cs typeface="Minion Pro"/>
              </a:rPr>
              <a:t> </a:t>
            </a:r>
            <a:r>
              <a:rPr dirty="0">
                <a:latin typeface="Minion Pro"/>
                <a:cs typeface="Minion Pro"/>
              </a:rPr>
              <a:t>in</a:t>
            </a:r>
            <a:r>
              <a:rPr spc="40" dirty="0">
                <a:latin typeface="Minion Pro"/>
                <a:cs typeface="Minion Pro"/>
              </a:rPr>
              <a:t> </a:t>
            </a:r>
            <a:r>
              <a:rPr dirty="0">
                <a:latin typeface="Minion Pro"/>
                <a:cs typeface="Minion Pro"/>
              </a:rPr>
              <a:t>the</a:t>
            </a:r>
            <a:r>
              <a:rPr spc="40" dirty="0">
                <a:latin typeface="Minion Pro"/>
                <a:cs typeface="Minion Pro"/>
              </a:rPr>
              <a:t> </a:t>
            </a:r>
            <a:r>
              <a:rPr spc="-25" dirty="0">
                <a:latin typeface="Minion Pro"/>
                <a:cs typeface="Minion Pro"/>
              </a:rPr>
              <a:t>US</a:t>
            </a:r>
          </a:p>
        </p:txBody>
      </p:sp>
      <p:sp>
        <p:nvSpPr>
          <p:cNvPr id="3" name="object 3"/>
          <p:cNvSpPr txBox="1"/>
          <p:nvPr/>
        </p:nvSpPr>
        <p:spPr>
          <a:xfrm>
            <a:off x="792708" y="968375"/>
            <a:ext cx="3057525" cy="1261884"/>
          </a:xfrm>
          <a:prstGeom prst="rect">
            <a:avLst/>
          </a:prstGeom>
        </p:spPr>
        <p:txBody>
          <a:bodyPr vert="horz" wrap="square" lIns="0" tIns="142240" rIns="0" bIns="0" rtlCol="0">
            <a:spAutoFit/>
          </a:bodyPr>
          <a:lstStyle/>
          <a:p>
            <a:pPr algn="ctr">
              <a:lnSpc>
                <a:spcPct val="100000"/>
              </a:lnSpc>
              <a:spcBef>
                <a:spcPts val="1120"/>
              </a:spcBef>
            </a:pPr>
            <a:r>
              <a:rPr sz="1400" dirty="0">
                <a:latin typeface="Minion Pro"/>
                <a:cs typeface="Minion Pro"/>
              </a:rPr>
              <a:t>Bill</a:t>
            </a:r>
            <a:r>
              <a:rPr sz="1400" spc="40" dirty="0">
                <a:latin typeface="Minion Pro"/>
                <a:cs typeface="Minion Pro"/>
              </a:rPr>
              <a:t> </a:t>
            </a:r>
            <a:r>
              <a:rPr sz="1400" spc="-10" dirty="0">
                <a:latin typeface="Minion Pro"/>
                <a:cs typeface="Minion Pro"/>
              </a:rPr>
              <a:t>Briscoe</a:t>
            </a:r>
            <a:endParaRPr sz="1400" dirty="0">
              <a:latin typeface="Minion Pro"/>
              <a:cs typeface="Minion Pro"/>
            </a:endParaRPr>
          </a:p>
          <a:p>
            <a:pPr marL="12700" marR="5080" algn="ctr">
              <a:lnSpc>
                <a:spcPts val="1600"/>
              </a:lnSpc>
              <a:spcBef>
                <a:spcPts val="1430"/>
              </a:spcBef>
            </a:pPr>
            <a:r>
              <a:rPr sz="1600" dirty="0">
                <a:latin typeface="Minion Pro"/>
                <a:cs typeface="Minion Pro"/>
              </a:rPr>
              <a:t>Frontiers and Careers in Nuclear </a:t>
            </a:r>
            <a:r>
              <a:rPr sz="1600" spc="-25" dirty="0">
                <a:latin typeface="Minion Pro"/>
                <a:cs typeface="Minion Pro"/>
              </a:rPr>
              <a:t>and </a:t>
            </a:r>
            <a:r>
              <a:rPr sz="1600" dirty="0">
                <a:latin typeface="Minion Pro"/>
                <a:cs typeface="Minion Pro"/>
              </a:rPr>
              <a:t>Hadronic</a:t>
            </a:r>
            <a:r>
              <a:rPr sz="1600" spc="-10" dirty="0">
                <a:latin typeface="Minion Pro"/>
                <a:cs typeface="Minion Pro"/>
              </a:rPr>
              <a:t> Physics</a:t>
            </a:r>
            <a:endParaRPr sz="1600" dirty="0">
              <a:latin typeface="Minion Pro"/>
              <a:cs typeface="Minion Pro"/>
            </a:endParaRPr>
          </a:p>
          <a:p>
            <a:pPr marL="34290" algn="ctr">
              <a:lnSpc>
                <a:spcPct val="100000"/>
              </a:lnSpc>
              <a:spcBef>
                <a:spcPts val="1010"/>
              </a:spcBef>
            </a:pPr>
            <a:r>
              <a:rPr sz="1200" dirty="0">
                <a:latin typeface="Minion Pro"/>
                <a:cs typeface="Minion Pro"/>
              </a:rPr>
              <a:t>August</a:t>
            </a:r>
            <a:r>
              <a:rPr sz="1200" spc="105" dirty="0">
                <a:latin typeface="Minion Pro"/>
                <a:cs typeface="Minion Pro"/>
              </a:rPr>
              <a:t> </a:t>
            </a:r>
            <a:r>
              <a:rPr sz="1200" dirty="0">
                <a:latin typeface="Minion Pro"/>
                <a:cs typeface="Minion Pro"/>
              </a:rPr>
              <a:t>5</a:t>
            </a:r>
            <a:r>
              <a:rPr sz="1200" dirty="0">
                <a:latin typeface="Arial"/>
                <a:cs typeface="Arial"/>
              </a:rPr>
              <a:t>,</a:t>
            </a:r>
            <a:r>
              <a:rPr sz="1200" spc="45" dirty="0">
                <a:latin typeface="Arial"/>
                <a:cs typeface="Arial"/>
              </a:rPr>
              <a:t> </a:t>
            </a:r>
            <a:r>
              <a:rPr sz="1200" spc="-20" dirty="0">
                <a:latin typeface="Arial"/>
                <a:cs typeface="Arial"/>
              </a:rPr>
              <a:t>2022</a:t>
            </a:r>
            <a:endParaRPr sz="1200" dirty="0">
              <a:latin typeface="Arial"/>
              <a:cs typeface="Arial"/>
            </a:endParaRPr>
          </a:p>
        </p:txBody>
      </p:sp>
      <p:grpSp>
        <p:nvGrpSpPr>
          <p:cNvPr id="4" name="object 4"/>
          <p:cNvGrpSpPr/>
          <p:nvPr/>
        </p:nvGrpSpPr>
        <p:grpSpPr>
          <a:xfrm>
            <a:off x="38861" y="2681233"/>
            <a:ext cx="4569460" cy="775335"/>
            <a:chOff x="38861" y="2681233"/>
            <a:chExt cx="4569460" cy="775335"/>
          </a:xfrm>
        </p:grpSpPr>
        <p:pic>
          <p:nvPicPr>
            <p:cNvPr id="5" name="object 5"/>
            <p:cNvPicPr/>
            <p:nvPr/>
          </p:nvPicPr>
          <p:blipFill>
            <a:blip r:embed="rId2" cstate="print"/>
            <a:stretch>
              <a:fillRect/>
            </a:stretch>
          </p:blipFill>
          <p:spPr>
            <a:xfrm>
              <a:off x="1589354" y="2681233"/>
              <a:ext cx="1429303" cy="648007"/>
            </a:xfrm>
            <a:prstGeom prst="rect">
              <a:avLst/>
            </a:prstGeom>
          </p:spPr>
        </p:pic>
        <p:sp>
          <p:nvSpPr>
            <p:cNvPr id="6" name="object 6"/>
            <p:cNvSpPr/>
            <p:nvPr/>
          </p:nvSpPr>
          <p:spPr>
            <a:xfrm>
              <a:off x="38861" y="3281235"/>
              <a:ext cx="4569460" cy="175260"/>
            </a:xfrm>
            <a:custGeom>
              <a:avLst/>
              <a:gdLst/>
              <a:ahLst/>
              <a:cxnLst/>
              <a:rect l="l" t="t" r="r" b="b"/>
              <a:pathLst>
                <a:path w="4569460" h="175260">
                  <a:moveTo>
                    <a:pt x="0" y="174764"/>
                  </a:moveTo>
                  <a:lnTo>
                    <a:pt x="4569142" y="174764"/>
                  </a:lnTo>
                  <a:lnTo>
                    <a:pt x="4569142" y="0"/>
                  </a:lnTo>
                  <a:lnTo>
                    <a:pt x="0" y="0"/>
                  </a:lnTo>
                  <a:lnTo>
                    <a:pt x="0" y="174764"/>
                  </a:lnTo>
                  <a:close/>
                </a:path>
              </a:pathLst>
            </a:custGeom>
            <a:solidFill>
              <a:srgbClr val="FFFFFF"/>
            </a:solidFill>
          </p:spPr>
          <p:txBody>
            <a:bodyPr wrap="square" lIns="0" tIns="0" rIns="0" bIns="0" rtlCol="0"/>
            <a:lstStyle/>
            <a:p>
              <a:endParaRPr dirty="0"/>
            </a:p>
          </p:txBody>
        </p:sp>
      </p:grpSp>
    </p:spTree>
  </p:cSld>
  <p:clrMapOvr>
    <a:masterClrMapping/>
  </p:clrMapOvr>
  <p:transition>
    <p:cut/>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CCEB1E-237B-3928-AF91-35721E8CC5B8}"/>
              </a:ext>
            </a:extLst>
          </p:cNvPr>
          <p:cNvSpPr>
            <a:spLocks noGrp="1"/>
          </p:cNvSpPr>
          <p:nvPr>
            <p:ph type="title"/>
          </p:nvPr>
        </p:nvSpPr>
        <p:spPr>
          <a:xfrm>
            <a:off x="95300" y="51772"/>
            <a:ext cx="4343350" cy="523220"/>
          </a:xfrm>
        </p:spPr>
        <p:txBody>
          <a:bodyPr/>
          <a:lstStyle/>
          <a:p>
            <a:pPr algn="ctr"/>
            <a:r>
              <a:rPr lang="en-US" dirty="0"/>
              <a:t>And it helps to be doing physics in the picture</a:t>
            </a:r>
          </a:p>
        </p:txBody>
      </p:sp>
      <p:sp>
        <p:nvSpPr>
          <p:cNvPr id="3" name="Text Placeholder 2">
            <a:extLst>
              <a:ext uri="{FF2B5EF4-FFF2-40B4-BE49-F238E27FC236}">
                <a16:creationId xmlns:a16="http://schemas.microsoft.com/office/drawing/2014/main" id="{233725FF-6DC0-5C47-049E-A003BB51A872}"/>
              </a:ext>
            </a:extLst>
          </p:cNvPr>
          <p:cNvSpPr>
            <a:spLocks noGrp="1"/>
          </p:cNvSpPr>
          <p:nvPr>
            <p:ph type="body" idx="1"/>
          </p:nvPr>
        </p:nvSpPr>
        <p:spPr/>
        <p:txBody>
          <a:bodyPr/>
          <a:lstStyle/>
          <a:p>
            <a:endParaRPr lang="en-US" dirty="0"/>
          </a:p>
        </p:txBody>
      </p:sp>
      <p:pic>
        <p:nvPicPr>
          <p:cNvPr id="1026" name="Picture 2" descr="E. J. Downie">
            <a:extLst>
              <a:ext uri="{FF2B5EF4-FFF2-40B4-BE49-F238E27FC236}">
                <a16:creationId xmlns:a16="http://schemas.microsoft.com/office/drawing/2014/main" id="{1904F4B1-C46C-71D3-5418-F53E619CB05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5207" y="739775"/>
            <a:ext cx="3829050" cy="255533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199561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46FB53-205A-2514-9AD9-9FEE1009F198}"/>
              </a:ext>
            </a:extLst>
          </p:cNvPr>
          <p:cNvSpPr>
            <a:spLocks noGrp="1"/>
          </p:cNvSpPr>
          <p:nvPr>
            <p:ph type="title"/>
          </p:nvPr>
        </p:nvSpPr>
        <p:spPr>
          <a:xfrm>
            <a:off x="95300" y="51772"/>
            <a:ext cx="4343350" cy="261610"/>
          </a:xfrm>
        </p:spPr>
        <p:txBody>
          <a:bodyPr/>
          <a:lstStyle/>
          <a:p>
            <a:pPr algn="ctr"/>
            <a:r>
              <a:rPr lang="en-US" dirty="0"/>
              <a:t>But it could also be physics related - SPS</a:t>
            </a:r>
          </a:p>
        </p:txBody>
      </p:sp>
      <p:sp>
        <p:nvSpPr>
          <p:cNvPr id="3" name="Text Placeholder 2">
            <a:extLst>
              <a:ext uri="{FF2B5EF4-FFF2-40B4-BE49-F238E27FC236}">
                <a16:creationId xmlns:a16="http://schemas.microsoft.com/office/drawing/2014/main" id="{92C64A7E-6104-CDDD-CE9F-295A3BD3891B}"/>
              </a:ext>
            </a:extLst>
          </p:cNvPr>
          <p:cNvSpPr>
            <a:spLocks noGrp="1"/>
          </p:cNvSpPr>
          <p:nvPr>
            <p:ph type="body" idx="1"/>
          </p:nvPr>
        </p:nvSpPr>
        <p:spPr>
          <a:xfrm>
            <a:off x="650029" y="1456085"/>
            <a:ext cx="3344843" cy="852216"/>
          </a:xfrm>
        </p:spPr>
        <p:txBody>
          <a:bodyPr/>
          <a:lstStyle/>
          <a:p>
            <a:endParaRPr lang="en-US" dirty="0"/>
          </a:p>
        </p:txBody>
      </p:sp>
      <p:pic>
        <p:nvPicPr>
          <p:cNvPr id="2050" name="Picture 2" descr="MIT Society of Physics Students receives honorable mention, named  'distinguished chapter' | MIT News | Massachusetts Institute of Technology">
            <a:extLst>
              <a:ext uri="{FF2B5EF4-FFF2-40B4-BE49-F238E27FC236}">
                <a16:creationId xmlns:a16="http://schemas.microsoft.com/office/drawing/2014/main" id="{418B0A9E-FCFF-BEF0-5B6D-1188DBB254A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850" y="587375"/>
            <a:ext cx="4210050" cy="278930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157807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EC468F-CB0E-AEA8-A13B-E80D0C8CBA28}"/>
              </a:ext>
            </a:extLst>
          </p:cNvPr>
          <p:cNvSpPr>
            <a:spLocks noGrp="1"/>
          </p:cNvSpPr>
          <p:nvPr>
            <p:ph type="title"/>
          </p:nvPr>
        </p:nvSpPr>
        <p:spPr>
          <a:xfrm>
            <a:off x="95300" y="51772"/>
            <a:ext cx="3886150" cy="261610"/>
          </a:xfrm>
        </p:spPr>
        <p:txBody>
          <a:bodyPr/>
          <a:lstStyle/>
          <a:p>
            <a:pPr algn="ctr"/>
            <a:r>
              <a:rPr lang="en-US" dirty="0"/>
              <a:t>How do I do this?</a:t>
            </a:r>
          </a:p>
        </p:txBody>
      </p:sp>
      <p:sp>
        <p:nvSpPr>
          <p:cNvPr id="3" name="Text Placeholder 2">
            <a:extLst>
              <a:ext uri="{FF2B5EF4-FFF2-40B4-BE49-F238E27FC236}">
                <a16:creationId xmlns:a16="http://schemas.microsoft.com/office/drawing/2014/main" id="{92ABBC80-F475-E172-0EB0-D919EA6743B5}"/>
              </a:ext>
            </a:extLst>
          </p:cNvPr>
          <p:cNvSpPr>
            <a:spLocks noGrp="1"/>
          </p:cNvSpPr>
          <p:nvPr>
            <p:ph type="body" idx="1"/>
          </p:nvPr>
        </p:nvSpPr>
        <p:spPr>
          <a:xfrm>
            <a:off x="323850" y="511175"/>
            <a:ext cx="4119879" cy="1938992"/>
          </a:xfrm>
        </p:spPr>
        <p:txBody>
          <a:bodyPr/>
          <a:lstStyle/>
          <a:p>
            <a:pPr marL="171450" indent="-171450">
              <a:buFont typeface="Wingdings" pitchFamily="2" charset="2"/>
              <a:buChar char="§"/>
            </a:pPr>
            <a:r>
              <a:rPr lang="en-US" sz="1400" dirty="0"/>
              <a:t>Open your mouth and speak up within you own research group and any collaborations to which you belong.</a:t>
            </a:r>
          </a:p>
          <a:p>
            <a:pPr marL="171450" indent="-171450">
              <a:buFont typeface="Wingdings" pitchFamily="2" charset="2"/>
              <a:buChar char="§"/>
            </a:pPr>
            <a:r>
              <a:rPr lang="en-US" sz="1400" dirty="0"/>
              <a:t>Make comments and suggestions on all drafts being passed around.</a:t>
            </a:r>
          </a:p>
          <a:p>
            <a:pPr marL="171450" indent="-171450">
              <a:buFont typeface="Wingdings" pitchFamily="2" charset="2"/>
              <a:buChar char="§"/>
            </a:pPr>
            <a:r>
              <a:rPr lang="en-US" sz="1400" dirty="0"/>
              <a:t>Submit abstracts to meetings and make sure you are the one presenting your work.</a:t>
            </a:r>
          </a:p>
          <a:p>
            <a:pPr marL="171450" indent="-171450">
              <a:buFont typeface="Wingdings" pitchFamily="2" charset="2"/>
              <a:buChar char="§"/>
            </a:pPr>
            <a:r>
              <a:rPr lang="en-US" sz="1400" dirty="0"/>
              <a:t>Ask questions. </a:t>
            </a:r>
          </a:p>
          <a:p>
            <a:pPr marL="171450" indent="-171450">
              <a:buFont typeface="Wingdings" pitchFamily="2" charset="2"/>
              <a:buChar char="§"/>
            </a:pPr>
            <a:r>
              <a:rPr lang="en-US" sz="1400" dirty="0"/>
              <a:t>Be aggressive but not annoying!</a:t>
            </a:r>
          </a:p>
        </p:txBody>
      </p:sp>
    </p:spTree>
    <p:extLst>
      <p:ext uri="{BB962C8B-B14F-4D97-AF65-F5344CB8AC3E}">
        <p14:creationId xmlns:p14="http://schemas.microsoft.com/office/powerpoint/2010/main" val="261144719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E7BF8A-8091-6A38-36E6-BEDA9DDDC5BE}"/>
              </a:ext>
            </a:extLst>
          </p:cNvPr>
          <p:cNvSpPr>
            <a:spLocks noGrp="1"/>
          </p:cNvSpPr>
          <p:nvPr>
            <p:ph type="title"/>
          </p:nvPr>
        </p:nvSpPr>
        <p:spPr>
          <a:xfrm>
            <a:off x="715646" y="51772"/>
            <a:ext cx="3189604" cy="523220"/>
          </a:xfrm>
        </p:spPr>
        <p:txBody>
          <a:bodyPr/>
          <a:lstStyle/>
          <a:p>
            <a:pPr algn="ctr"/>
            <a:r>
              <a:rPr lang="en-US" dirty="0"/>
              <a:t>How do expand beyond my own group and collaborations</a:t>
            </a:r>
          </a:p>
        </p:txBody>
      </p:sp>
      <p:sp>
        <p:nvSpPr>
          <p:cNvPr id="3" name="Text Placeholder 2">
            <a:extLst>
              <a:ext uri="{FF2B5EF4-FFF2-40B4-BE49-F238E27FC236}">
                <a16:creationId xmlns:a16="http://schemas.microsoft.com/office/drawing/2014/main" id="{2A97CE88-2A7C-3853-DCB6-0F04B586BF79}"/>
              </a:ext>
            </a:extLst>
          </p:cNvPr>
          <p:cNvSpPr>
            <a:spLocks noGrp="1"/>
          </p:cNvSpPr>
          <p:nvPr>
            <p:ph type="body" idx="1"/>
          </p:nvPr>
        </p:nvSpPr>
        <p:spPr>
          <a:xfrm>
            <a:off x="247651" y="892175"/>
            <a:ext cx="4191000" cy="1723549"/>
          </a:xfrm>
        </p:spPr>
        <p:txBody>
          <a:bodyPr/>
          <a:lstStyle/>
          <a:p>
            <a:pPr marL="285750" indent="-285750">
              <a:buFont typeface="Wingdings" pitchFamily="2" charset="2"/>
              <a:buChar char="§"/>
            </a:pPr>
            <a:r>
              <a:rPr lang="en-US" sz="1400" dirty="0"/>
              <a:t>Do service work at the university or lab that is helpful to others. </a:t>
            </a:r>
          </a:p>
          <a:p>
            <a:pPr marL="285750" indent="-285750">
              <a:buFont typeface="Wingdings" pitchFamily="2" charset="2"/>
              <a:buChar char="§"/>
            </a:pPr>
            <a:r>
              <a:rPr lang="en-US" sz="1400" dirty="0"/>
              <a:t>Write data acquisition and analysis software</a:t>
            </a:r>
          </a:p>
          <a:p>
            <a:pPr marL="285750" indent="-285750">
              <a:buFont typeface="Wingdings" pitchFamily="2" charset="2"/>
              <a:buChar char="§"/>
            </a:pPr>
            <a:r>
              <a:rPr lang="en-US" sz="1400" dirty="0"/>
              <a:t>Join committees </a:t>
            </a:r>
          </a:p>
          <a:p>
            <a:pPr marL="285750" indent="-285750">
              <a:buFont typeface="Wingdings" pitchFamily="2" charset="2"/>
              <a:buChar char="§"/>
            </a:pPr>
            <a:r>
              <a:rPr lang="en-US" sz="1400" dirty="0"/>
              <a:t>Volunteer to organize the next Frontiers and Careers Workshop.</a:t>
            </a:r>
          </a:p>
          <a:p>
            <a:pPr marL="285750" indent="-285750">
              <a:buFont typeface="Wingdings" pitchFamily="2" charset="2"/>
              <a:buChar char="§"/>
            </a:pPr>
            <a:r>
              <a:rPr lang="en-US" sz="1400" dirty="0"/>
              <a:t>Get involved!</a:t>
            </a:r>
          </a:p>
          <a:p>
            <a:pPr marL="285750" indent="-285750">
              <a:buFont typeface="Wingdings" pitchFamily="2" charset="2"/>
              <a:buChar char="§"/>
            </a:pPr>
            <a:r>
              <a:rPr lang="en-US" sz="1400" dirty="0"/>
              <a:t>Be a mentor to other students!</a:t>
            </a:r>
          </a:p>
        </p:txBody>
      </p:sp>
    </p:spTree>
    <p:extLst>
      <p:ext uri="{BB962C8B-B14F-4D97-AF65-F5344CB8AC3E}">
        <p14:creationId xmlns:p14="http://schemas.microsoft.com/office/powerpoint/2010/main" val="39395043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95300" y="51772"/>
            <a:ext cx="3886150" cy="276999"/>
          </a:xfrm>
          <a:prstGeom prst="rect">
            <a:avLst/>
          </a:prstGeom>
        </p:spPr>
        <p:txBody>
          <a:bodyPr vert="horz" wrap="square" lIns="0" tIns="15240" rIns="0" bIns="0" rtlCol="0">
            <a:spAutoFit/>
          </a:bodyPr>
          <a:lstStyle/>
          <a:p>
            <a:pPr marL="12700" algn="ctr">
              <a:lnSpc>
                <a:spcPct val="100000"/>
              </a:lnSpc>
              <a:spcBef>
                <a:spcPts val="120"/>
              </a:spcBef>
            </a:pPr>
            <a:r>
              <a:rPr spc="-90" dirty="0"/>
              <a:t>Advice</a:t>
            </a:r>
            <a:r>
              <a:rPr lang="de-DE" spc="-90" dirty="0"/>
              <a:t> from Axel Schmidt </a:t>
            </a:r>
            <a:endParaRPr spc="-90" dirty="0"/>
          </a:p>
        </p:txBody>
      </p:sp>
      <p:sp>
        <p:nvSpPr>
          <p:cNvPr id="3" name="object 3"/>
          <p:cNvSpPr/>
          <p:nvPr/>
        </p:nvSpPr>
        <p:spPr>
          <a:xfrm>
            <a:off x="286397" y="601395"/>
            <a:ext cx="66040" cy="66040"/>
          </a:xfrm>
          <a:custGeom>
            <a:avLst/>
            <a:gdLst/>
            <a:ahLst/>
            <a:cxnLst/>
            <a:rect l="l" t="t" r="r" b="b"/>
            <a:pathLst>
              <a:path w="66039" h="66040">
                <a:moveTo>
                  <a:pt x="65430" y="0"/>
                </a:moveTo>
                <a:lnTo>
                  <a:pt x="0" y="0"/>
                </a:lnTo>
                <a:lnTo>
                  <a:pt x="0" y="65430"/>
                </a:lnTo>
                <a:lnTo>
                  <a:pt x="65430" y="65430"/>
                </a:lnTo>
                <a:lnTo>
                  <a:pt x="65430" y="0"/>
                </a:lnTo>
                <a:close/>
              </a:path>
            </a:pathLst>
          </a:custGeom>
          <a:solidFill>
            <a:srgbClr val="0079C5"/>
          </a:solidFill>
        </p:spPr>
        <p:txBody>
          <a:bodyPr wrap="square" lIns="0" tIns="0" rIns="0" bIns="0" rtlCol="0"/>
          <a:lstStyle/>
          <a:p>
            <a:endParaRPr/>
          </a:p>
        </p:txBody>
      </p:sp>
      <p:sp>
        <p:nvSpPr>
          <p:cNvPr id="4" name="object 4"/>
          <p:cNvSpPr/>
          <p:nvPr/>
        </p:nvSpPr>
        <p:spPr>
          <a:xfrm>
            <a:off x="569163" y="790536"/>
            <a:ext cx="60325" cy="60325"/>
          </a:xfrm>
          <a:custGeom>
            <a:avLst/>
            <a:gdLst/>
            <a:ahLst/>
            <a:cxnLst/>
            <a:rect l="l" t="t" r="r" b="b"/>
            <a:pathLst>
              <a:path w="60325" h="60325">
                <a:moveTo>
                  <a:pt x="59753" y="0"/>
                </a:moveTo>
                <a:lnTo>
                  <a:pt x="0" y="0"/>
                </a:lnTo>
                <a:lnTo>
                  <a:pt x="0" y="59753"/>
                </a:lnTo>
                <a:lnTo>
                  <a:pt x="59753" y="59753"/>
                </a:lnTo>
                <a:lnTo>
                  <a:pt x="59753" y="0"/>
                </a:lnTo>
                <a:close/>
              </a:path>
            </a:pathLst>
          </a:custGeom>
          <a:solidFill>
            <a:srgbClr val="0079C5"/>
          </a:solidFill>
        </p:spPr>
        <p:txBody>
          <a:bodyPr wrap="square" lIns="0" tIns="0" rIns="0" bIns="0" rtlCol="0"/>
          <a:lstStyle/>
          <a:p>
            <a:endParaRPr/>
          </a:p>
        </p:txBody>
      </p:sp>
      <p:sp>
        <p:nvSpPr>
          <p:cNvPr id="5" name="object 5"/>
          <p:cNvSpPr/>
          <p:nvPr/>
        </p:nvSpPr>
        <p:spPr>
          <a:xfrm>
            <a:off x="569163" y="948690"/>
            <a:ext cx="60325" cy="60325"/>
          </a:xfrm>
          <a:custGeom>
            <a:avLst/>
            <a:gdLst/>
            <a:ahLst/>
            <a:cxnLst/>
            <a:rect l="l" t="t" r="r" b="b"/>
            <a:pathLst>
              <a:path w="60325" h="60325">
                <a:moveTo>
                  <a:pt x="59753" y="0"/>
                </a:moveTo>
                <a:lnTo>
                  <a:pt x="0" y="0"/>
                </a:lnTo>
                <a:lnTo>
                  <a:pt x="0" y="59753"/>
                </a:lnTo>
                <a:lnTo>
                  <a:pt x="59753" y="59753"/>
                </a:lnTo>
                <a:lnTo>
                  <a:pt x="59753" y="0"/>
                </a:lnTo>
                <a:close/>
              </a:path>
            </a:pathLst>
          </a:custGeom>
          <a:solidFill>
            <a:srgbClr val="0079C5"/>
          </a:solidFill>
        </p:spPr>
        <p:txBody>
          <a:bodyPr wrap="square" lIns="0" tIns="0" rIns="0" bIns="0" rtlCol="0"/>
          <a:lstStyle/>
          <a:p>
            <a:endParaRPr/>
          </a:p>
        </p:txBody>
      </p:sp>
      <p:sp>
        <p:nvSpPr>
          <p:cNvPr id="6" name="object 6"/>
          <p:cNvSpPr/>
          <p:nvPr/>
        </p:nvSpPr>
        <p:spPr>
          <a:xfrm>
            <a:off x="286397" y="1290955"/>
            <a:ext cx="66040" cy="66040"/>
          </a:xfrm>
          <a:custGeom>
            <a:avLst/>
            <a:gdLst/>
            <a:ahLst/>
            <a:cxnLst/>
            <a:rect l="l" t="t" r="r" b="b"/>
            <a:pathLst>
              <a:path w="66039" h="66040">
                <a:moveTo>
                  <a:pt x="65430" y="0"/>
                </a:moveTo>
                <a:lnTo>
                  <a:pt x="0" y="0"/>
                </a:lnTo>
                <a:lnTo>
                  <a:pt x="0" y="65430"/>
                </a:lnTo>
                <a:lnTo>
                  <a:pt x="65430" y="65430"/>
                </a:lnTo>
                <a:lnTo>
                  <a:pt x="65430" y="0"/>
                </a:lnTo>
                <a:close/>
              </a:path>
            </a:pathLst>
          </a:custGeom>
          <a:solidFill>
            <a:srgbClr val="0079C5"/>
          </a:solidFill>
        </p:spPr>
        <p:txBody>
          <a:bodyPr wrap="square" lIns="0" tIns="0" rIns="0" bIns="0" rtlCol="0"/>
          <a:lstStyle/>
          <a:p>
            <a:endParaRPr/>
          </a:p>
        </p:txBody>
      </p:sp>
      <p:sp>
        <p:nvSpPr>
          <p:cNvPr id="7" name="object 7"/>
          <p:cNvSpPr/>
          <p:nvPr/>
        </p:nvSpPr>
        <p:spPr>
          <a:xfrm>
            <a:off x="569163" y="1480096"/>
            <a:ext cx="60325" cy="60325"/>
          </a:xfrm>
          <a:custGeom>
            <a:avLst/>
            <a:gdLst/>
            <a:ahLst/>
            <a:cxnLst/>
            <a:rect l="l" t="t" r="r" b="b"/>
            <a:pathLst>
              <a:path w="60325" h="60325">
                <a:moveTo>
                  <a:pt x="59753" y="0"/>
                </a:moveTo>
                <a:lnTo>
                  <a:pt x="0" y="0"/>
                </a:lnTo>
                <a:lnTo>
                  <a:pt x="0" y="59753"/>
                </a:lnTo>
                <a:lnTo>
                  <a:pt x="59753" y="59753"/>
                </a:lnTo>
                <a:lnTo>
                  <a:pt x="59753" y="0"/>
                </a:lnTo>
                <a:close/>
              </a:path>
            </a:pathLst>
          </a:custGeom>
          <a:solidFill>
            <a:srgbClr val="0079C5"/>
          </a:solidFill>
        </p:spPr>
        <p:txBody>
          <a:bodyPr wrap="square" lIns="0" tIns="0" rIns="0" bIns="0" rtlCol="0"/>
          <a:lstStyle/>
          <a:p>
            <a:endParaRPr/>
          </a:p>
        </p:txBody>
      </p:sp>
      <p:sp>
        <p:nvSpPr>
          <p:cNvPr id="8" name="object 8"/>
          <p:cNvSpPr/>
          <p:nvPr/>
        </p:nvSpPr>
        <p:spPr>
          <a:xfrm>
            <a:off x="569163" y="1638249"/>
            <a:ext cx="60325" cy="60325"/>
          </a:xfrm>
          <a:custGeom>
            <a:avLst/>
            <a:gdLst/>
            <a:ahLst/>
            <a:cxnLst/>
            <a:rect l="l" t="t" r="r" b="b"/>
            <a:pathLst>
              <a:path w="60325" h="60325">
                <a:moveTo>
                  <a:pt x="59753" y="0"/>
                </a:moveTo>
                <a:lnTo>
                  <a:pt x="0" y="0"/>
                </a:lnTo>
                <a:lnTo>
                  <a:pt x="0" y="59753"/>
                </a:lnTo>
                <a:lnTo>
                  <a:pt x="59753" y="59753"/>
                </a:lnTo>
                <a:lnTo>
                  <a:pt x="59753" y="0"/>
                </a:lnTo>
                <a:close/>
              </a:path>
            </a:pathLst>
          </a:custGeom>
          <a:solidFill>
            <a:srgbClr val="0079C5"/>
          </a:solidFill>
        </p:spPr>
        <p:txBody>
          <a:bodyPr wrap="square" lIns="0" tIns="0" rIns="0" bIns="0" rtlCol="0"/>
          <a:lstStyle/>
          <a:p>
            <a:endParaRPr/>
          </a:p>
        </p:txBody>
      </p:sp>
      <p:sp>
        <p:nvSpPr>
          <p:cNvPr id="9" name="object 9"/>
          <p:cNvSpPr/>
          <p:nvPr/>
        </p:nvSpPr>
        <p:spPr>
          <a:xfrm>
            <a:off x="286397" y="1980514"/>
            <a:ext cx="66040" cy="66040"/>
          </a:xfrm>
          <a:custGeom>
            <a:avLst/>
            <a:gdLst/>
            <a:ahLst/>
            <a:cxnLst/>
            <a:rect l="l" t="t" r="r" b="b"/>
            <a:pathLst>
              <a:path w="66039" h="66039">
                <a:moveTo>
                  <a:pt x="65430" y="0"/>
                </a:moveTo>
                <a:lnTo>
                  <a:pt x="0" y="0"/>
                </a:lnTo>
                <a:lnTo>
                  <a:pt x="0" y="65430"/>
                </a:lnTo>
                <a:lnTo>
                  <a:pt x="65430" y="65430"/>
                </a:lnTo>
                <a:lnTo>
                  <a:pt x="65430" y="0"/>
                </a:lnTo>
                <a:close/>
              </a:path>
            </a:pathLst>
          </a:custGeom>
          <a:solidFill>
            <a:srgbClr val="0079C5"/>
          </a:solidFill>
        </p:spPr>
        <p:txBody>
          <a:bodyPr wrap="square" lIns="0" tIns="0" rIns="0" bIns="0" rtlCol="0"/>
          <a:lstStyle/>
          <a:p>
            <a:endParaRPr/>
          </a:p>
        </p:txBody>
      </p:sp>
      <p:sp>
        <p:nvSpPr>
          <p:cNvPr id="10" name="object 10"/>
          <p:cNvSpPr/>
          <p:nvPr/>
        </p:nvSpPr>
        <p:spPr>
          <a:xfrm>
            <a:off x="569163" y="2169655"/>
            <a:ext cx="60325" cy="60325"/>
          </a:xfrm>
          <a:custGeom>
            <a:avLst/>
            <a:gdLst/>
            <a:ahLst/>
            <a:cxnLst/>
            <a:rect l="l" t="t" r="r" b="b"/>
            <a:pathLst>
              <a:path w="60325" h="60325">
                <a:moveTo>
                  <a:pt x="59753" y="0"/>
                </a:moveTo>
                <a:lnTo>
                  <a:pt x="0" y="0"/>
                </a:lnTo>
                <a:lnTo>
                  <a:pt x="0" y="59753"/>
                </a:lnTo>
                <a:lnTo>
                  <a:pt x="59753" y="59753"/>
                </a:lnTo>
                <a:lnTo>
                  <a:pt x="59753" y="0"/>
                </a:lnTo>
                <a:close/>
              </a:path>
            </a:pathLst>
          </a:custGeom>
          <a:solidFill>
            <a:srgbClr val="0079C5"/>
          </a:solidFill>
        </p:spPr>
        <p:txBody>
          <a:bodyPr wrap="square" lIns="0" tIns="0" rIns="0" bIns="0" rtlCol="0"/>
          <a:lstStyle/>
          <a:p>
            <a:endParaRPr/>
          </a:p>
        </p:txBody>
      </p:sp>
      <p:sp>
        <p:nvSpPr>
          <p:cNvPr id="11" name="object 11"/>
          <p:cNvSpPr/>
          <p:nvPr/>
        </p:nvSpPr>
        <p:spPr>
          <a:xfrm>
            <a:off x="569163" y="2327821"/>
            <a:ext cx="60325" cy="60325"/>
          </a:xfrm>
          <a:custGeom>
            <a:avLst/>
            <a:gdLst/>
            <a:ahLst/>
            <a:cxnLst/>
            <a:rect l="l" t="t" r="r" b="b"/>
            <a:pathLst>
              <a:path w="60325" h="60325">
                <a:moveTo>
                  <a:pt x="59753" y="0"/>
                </a:moveTo>
                <a:lnTo>
                  <a:pt x="0" y="0"/>
                </a:lnTo>
                <a:lnTo>
                  <a:pt x="0" y="59753"/>
                </a:lnTo>
                <a:lnTo>
                  <a:pt x="59753" y="59753"/>
                </a:lnTo>
                <a:lnTo>
                  <a:pt x="59753" y="0"/>
                </a:lnTo>
                <a:close/>
              </a:path>
            </a:pathLst>
          </a:custGeom>
          <a:solidFill>
            <a:srgbClr val="0079C5"/>
          </a:solidFill>
        </p:spPr>
        <p:txBody>
          <a:bodyPr wrap="square" lIns="0" tIns="0" rIns="0" bIns="0" rtlCol="0"/>
          <a:lstStyle/>
          <a:p>
            <a:endParaRPr/>
          </a:p>
        </p:txBody>
      </p:sp>
      <p:sp>
        <p:nvSpPr>
          <p:cNvPr id="12" name="object 12"/>
          <p:cNvSpPr/>
          <p:nvPr/>
        </p:nvSpPr>
        <p:spPr>
          <a:xfrm>
            <a:off x="286397" y="2670086"/>
            <a:ext cx="66040" cy="66040"/>
          </a:xfrm>
          <a:custGeom>
            <a:avLst/>
            <a:gdLst/>
            <a:ahLst/>
            <a:cxnLst/>
            <a:rect l="l" t="t" r="r" b="b"/>
            <a:pathLst>
              <a:path w="66039" h="66039">
                <a:moveTo>
                  <a:pt x="65430" y="0"/>
                </a:moveTo>
                <a:lnTo>
                  <a:pt x="0" y="0"/>
                </a:lnTo>
                <a:lnTo>
                  <a:pt x="0" y="65430"/>
                </a:lnTo>
                <a:lnTo>
                  <a:pt x="65430" y="65430"/>
                </a:lnTo>
                <a:lnTo>
                  <a:pt x="65430" y="0"/>
                </a:lnTo>
                <a:close/>
              </a:path>
            </a:pathLst>
          </a:custGeom>
          <a:solidFill>
            <a:srgbClr val="0079C5"/>
          </a:solidFill>
        </p:spPr>
        <p:txBody>
          <a:bodyPr wrap="square" lIns="0" tIns="0" rIns="0" bIns="0" rtlCol="0"/>
          <a:lstStyle/>
          <a:p>
            <a:endParaRPr/>
          </a:p>
        </p:txBody>
      </p:sp>
      <p:sp>
        <p:nvSpPr>
          <p:cNvPr id="13" name="object 13"/>
          <p:cNvSpPr/>
          <p:nvPr/>
        </p:nvSpPr>
        <p:spPr>
          <a:xfrm>
            <a:off x="569163" y="2859227"/>
            <a:ext cx="60325" cy="60325"/>
          </a:xfrm>
          <a:custGeom>
            <a:avLst/>
            <a:gdLst/>
            <a:ahLst/>
            <a:cxnLst/>
            <a:rect l="l" t="t" r="r" b="b"/>
            <a:pathLst>
              <a:path w="60325" h="60325">
                <a:moveTo>
                  <a:pt x="59753" y="0"/>
                </a:moveTo>
                <a:lnTo>
                  <a:pt x="0" y="0"/>
                </a:lnTo>
                <a:lnTo>
                  <a:pt x="0" y="59753"/>
                </a:lnTo>
                <a:lnTo>
                  <a:pt x="59753" y="59753"/>
                </a:lnTo>
                <a:lnTo>
                  <a:pt x="59753" y="0"/>
                </a:lnTo>
                <a:close/>
              </a:path>
            </a:pathLst>
          </a:custGeom>
          <a:solidFill>
            <a:srgbClr val="0079C5"/>
          </a:solidFill>
        </p:spPr>
        <p:txBody>
          <a:bodyPr wrap="square" lIns="0" tIns="0" rIns="0" bIns="0" rtlCol="0"/>
          <a:lstStyle/>
          <a:p>
            <a:endParaRPr/>
          </a:p>
        </p:txBody>
      </p:sp>
      <p:sp>
        <p:nvSpPr>
          <p:cNvPr id="14" name="object 14"/>
          <p:cNvSpPr/>
          <p:nvPr/>
        </p:nvSpPr>
        <p:spPr>
          <a:xfrm>
            <a:off x="569163" y="3017380"/>
            <a:ext cx="60325" cy="60325"/>
          </a:xfrm>
          <a:custGeom>
            <a:avLst/>
            <a:gdLst/>
            <a:ahLst/>
            <a:cxnLst/>
            <a:rect l="l" t="t" r="r" b="b"/>
            <a:pathLst>
              <a:path w="60325" h="60325">
                <a:moveTo>
                  <a:pt x="59753" y="0"/>
                </a:moveTo>
                <a:lnTo>
                  <a:pt x="0" y="0"/>
                </a:lnTo>
                <a:lnTo>
                  <a:pt x="0" y="59753"/>
                </a:lnTo>
                <a:lnTo>
                  <a:pt x="59753" y="59753"/>
                </a:lnTo>
                <a:lnTo>
                  <a:pt x="59753" y="0"/>
                </a:lnTo>
                <a:close/>
              </a:path>
            </a:pathLst>
          </a:custGeom>
          <a:solidFill>
            <a:srgbClr val="0079C5"/>
          </a:solidFill>
        </p:spPr>
        <p:txBody>
          <a:bodyPr wrap="square" lIns="0" tIns="0" rIns="0" bIns="0" rtlCol="0"/>
          <a:lstStyle/>
          <a:p>
            <a:endParaRPr/>
          </a:p>
        </p:txBody>
      </p:sp>
      <p:sp>
        <p:nvSpPr>
          <p:cNvPr id="15" name="object 15"/>
          <p:cNvSpPr txBox="1"/>
          <p:nvPr/>
        </p:nvSpPr>
        <p:spPr>
          <a:xfrm>
            <a:off x="408393" y="483573"/>
            <a:ext cx="3681729" cy="2632075"/>
          </a:xfrm>
          <a:prstGeom prst="rect">
            <a:avLst/>
          </a:prstGeom>
        </p:spPr>
        <p:txBody>
          <a:bodyPr vert="horz" wrap="square" lIns="0" tIns="43180" rIns="0" bIns="0" rtlCol="0">
            <a:spAutoFit/>
          </a:bodyPr>
          <a:lstStyle/>
          <a:p>
            <a:pPr marL="12700">
              <a:lnSpc>
                <a:spcPct val="100000"/>
              </a:lnSpc>
              <a:spcBef>
                <a:spcPts val="340"/>
              </a:spcBef>
            </a:pPr>
            <a:r>
              <a:rPr sz="1100" dirty="0">
                <a:latin typeface="Arial"/>
                <a:cs typeface="Arial"/>
              </a:rPr>
              <a:t>Work</a:t>
            </a:r>
            <a:r>
              <a:rPr sz="1100" spc="-60" dirty="0">
                <a:latin typeface="Arial"/>
                <a:cs typeface="Arial"/>
              </a:rPr>
              <a:t> </a:t>
            </a:r>
            <a:r>
              <a:rPr sz="1100" dirty="0">
                <a:latin typeface="Arial"/>
                <a:cs typeface="Arial"/>
              </a:rPr>
              <a:t>on</a:t>
            </a:r>
            <a:r>
              <a:rPr sz="1100" spc="-40" dirty="0">
                <a:latin typeface="Arial"/>
                <a:cs typeface="Arial"/>
              </a:rPr>
              <a:t> </a:t>
            </a:r>
            <a:r>
              <a:rPr sz="1100" spc="-20" dirty="0">
                <a:latin typeface="Arial"/>
                <a:cs typeface="Arial"/>
              </a:rPr>
              <a:t>your</a:t>
            </a:r>
            <a:r>
              <a:rPr sz="1100" spc="-40" dirty="0">
                <a:latin typeface="Arial"/>
                <a:cs typeface="Arial"/>
              </a:rPr>
              <a:t> </a:t>
            </a:r>
            <a:r>
              <a:rPr sz="1100" spc="-55" dirty="0">
                <a:latin typeface="Arial"/>
                <a:cs typeface="Arial"/>
              </a:rPr>
              <a:t>web</a:t>
            </a:r>
            <a:r>
              <a:rPr sz="1100" spc="-20" dirty="0">
                <a:latin typeface="Arial"/>
                <a:cs typeface="Arial"/>
              </a:rPr>
              <a:t> </a:t>
            </a:r>
            <a:r>
              <a:rPr sz="1100" spc="-10" dirty="0">
                <a:latin typeface="Arial"/>
                <a:cs typeface="Arial"/>
              </a:rPr>
              <a:t>presence</a:t>
            </a:r>
            <a:endParaRPr sz="1100" dirty="0">
              <a:latin typeface="Arial"/>
              <a:cs typeface="Arial"/>
            </a:endParaRPr>
          </a:p>
          <a:p>
            <a:pPr marL="289560">
              <a:lnSpc>
                <a:spcPct val="100000"/>
              </a:lnSpc>
              <a:spcBef>
                <a:spcPts val="225"/>
              </a:spcBef>
            </a:pPr>
            <a:r>
              <a:rPr sz="1000" dirty="0">
                <a:latin typeface="Arial"/>
                <a:cs typeface="Arial"/>
              </a:rPr>
              <a:t>Get</a:t>
            </a:r>
            <a:r>
              <a:rPr sz="1000" spc="-30" dirty="0">
                <a:latin typeface="Arial"/>
                <a:cs typeface="Arial"/>
              </a:rPr>
              <a:t> </a:t>
            </a:r>
            <a:r>
              <a:rPr sz="1000" dirty="0">
                <a:latin typeface="Arial"/>
                <a:cs typeface="Arial"/>
              </a:rPr>
              <a:t>a</a:t>
            </a:r>
            <a:r>
              <a:rPr sz="1000" spc="-30" dirty="0">
                <a:latin typeface="Arial"/>
                <a:cs typeface="Arial"/>
              </a:rPr>
              <a:t> LinkedIn </a:t>
            </a:r>
            <a:r>
              <a:rPr sz="1000" spc="-10" dirty="0">
                <a:latin typeface="Arial"/>
                <a:cs typeface="Arial"/>
              </a:rPr>
              <a:t>profile</a:t>
            </a:r>
            <a:r>
              <a:rPr sz="1000" spc="-30" dirty="0">
                <a:latin typeface="Arial"/>
                <a:cs typeface="Arial"/>
              </a:rPr>
              <a:t> </a:t>
            </a:r>
            <a:r>
              <a:rPr sz="1000" spc="-25" dirty="0">
                <a:latin typeface="Arial"/>
                <a:cs typeface="Arial"/>
              </a:rPr>
              <a:t>and</a:t>
            </a:r>
            <a:r>
              <a:rPr sz="1000" spc="-30" dirty="0">
                <a:latin typeface="Arial"/>
                <a:cs typeface="Arial"/>
              </a:rPr>
              <a:t> </a:t>
            </a:r>
            <a:r>
              <a:rPr sz="1000" i="1" spc="-20" dirty="0">
                <a:latin typeface="Arial"/>
                <a:cs typeface="Arial"/>
              </a:rPr>
              <a:t>post</a:t>
            </a:r>
            <a:endParaRPr sz="1000" dirty="0">
              <a:latin typeface="Arial"/>
              <a:cs typeface="Arial"/>
            </a:endParaRPr>
          </a:p>
          <a:p>
            <a:pPr marL="289560">
              <a:lnSpc>
                <a:spcPct val="100000"/>
              </a:lnSpc>
              <a:spcBef>
                <a:spcPts val="45"/>
              </a:spcBef>
            </a:pPr>
            <a:r>
              <a:rPr sz="1000" spc="-25" dirty="0">
                <a:latin typeface="Arial"/>
                <a:cs typeface="Arial"/>
              </a:rPr>
              <a:t>Update</a:t>
            </a:r>
            <a:r>
              <a:rPr sz="1000" spc="-45" dirty="0">
                <a:latin typeface="Arial"/>
                <a:cs typeface="Arial"/>
              </a:rPr>
              <a:t> </a:t>
            </a:r>
            <a:r>
              <a:rPr sz="1000" spc="-10" dirty="0">
                <a:latin typeface="Arial"/>
                <a:cs typeface="Arial"/>
              </a:rPr>
              <a:t>your</a:t>
            </a:r>
            <a:r>
              <a:rPr sz="1000" spc="-30" dirty="0">
                <a:latin typeface="Arial"/>
                <a:cs typeface="Arial"/>
              </a:rPr>
              <a:t> </a:t>
            </a:r>
            <a:r>
              <a:rPr sz="1000" dirty="0" err="1">
                <a:latin typeface="Arial"/>
                <a:cs typeface="Arial"/>
              </a:rPr>
              <a:t>github</a:t>
            </a:r>
            <a:r>
              <a:rPr sz="1000" spc="-25" dirty="0">
                <a:latin typeface="Arial"/>
                <a:cs typeface="Arial"/>
              </a:rPr>
              <a:t> </a:t>
            </a:r>
            <a:r>
              <a:rPr sz="1000" spc="-10" dirty="0">
                <a:latin typeface="Arial"/>
                <a:cs typeface="Arial"/>
              </a:rPr>
              <a:t>profile</a:t>
            </a:r>
            <a:r>
              <a:rPr sz="1000" spc="-20" dirty="0">
                <a:latin typeface="Arial"/>
                <a:cs typeface="Arial"/>
              </a:rPr>
              <a:t> </a:t>
            </a:r>
            <a:r>
              <a:rPr sz="1000" spc="-25" dirty="0">
                <a:latin typeface="Arial"/>
                <a:cs typeface="Arial"/>
              </a:rPr>
              <a:t>and </a:t>
            </a:r>
            <a:r>
              <a:rPr sz="1000" spc="-75" dirty="0">
                <a:latin typeface="Arial"/>
                <a:cs typeface="Arial"/>
              </a:rPr>
              <a:t>showcase</a:t>
            </a:r>
            <a:r>
              <a:rPr sz="1000" spc="5" dirty="0">
                <a:latin typeface="Arial"/>
                <a:cs typeface="Arial"/>
              </a:rPr>
              <a:t> </a:t>
            </a:r>
            <a:r>
              <a:rPr sz="1000" spc="-10" dirty="0">
                <a:latin typeface="Arial"/>
                <a:cs typeface="Arial"/>
              </a:rPr>
              <a:t>your</a:t>
            </a:r>
            <a:r>
              <a:rPr sz="1000" spc="-25" dirty="0">
                <a:latin typeface="Arial"/>
                <a:cs typeface="Arial"/>
              </a:rPr>
              <a:t> coolest</a:t>
            </a:r>
            <a:r>
              <a:rPr sz="1000" spc="-20" dirty="0">
                <a:latin typeface="Arial"/>
                <a:cs typeface="Arial"/>
              </a:rPr>
              <a:t> </a:t>
            </a:r>
            <a:r>
              <a:rPr sz="1000" spc="-10" dirty="0">
                <a:latin typeface="Arial"/>
                <a:cs typeface="Arial"/>
              </a:rPr>
              <a:t>projects</a:t>
            </a:r>
            <a:endParaRPr sz="1000" dirty="0">
              <a:latin typeface="Arial"/>
              <a:cs typeface="Arial"/>
            </a:endParaRPr>
          </a:p>
          <a:p>
            <a:pPr>
              <a:lnSpc>
                <a:spcPct val="100000"/>
              </a:lnSpc>
              <a:spcBef>
                <a:spcPts val="5"/>
              </a:spcBef>
            </a:pPr>
            <a:endParaRPr sz="1250" dirty="0">
              <a:latin typeface="Arial"/>
              <a:cs typeface="Arial"/>
            </a:endParaRPr>
          </a:p>
          <a:p>
            <a:pPr marL="12700">
              <a:lnSpc>
                <a:spcPct val="100000"/>
              </a:lnSpc>
            </a:pPr>
            <a:r>
              <a:rPr sz="1100" spc="-45" dirty="0">
                <a:latin typeface="Arial"/>
                <a:cs typeface="Arial"/>
              </a:rPr>
              <a:t>Prepare</a:t>
            </a:r>
            <a:r>
              <a:rPr sz="1100" spc="-20" dirty="0">
                <a:latin typeface="Arial"/>
                <a:cs typeface="Arial"/>
              </a:rPr>
              <a:t> your </a:t>
            </a:r>
            <a:r>
              <a:rPr sz="1100" spc="-10" dirty="0">
                <a:latin typeface="Arial"/>
                <a:cs typeface="Arial"/>
              </a:rPr>
              <a:t>resume</a:t>
            </a:r>
            <a:endParaRPr sz="1100" dirty="0">
              <a:latin typeface="Arial"/>
              <a:cs typeface="Arial"/>
            </a:endParaRPr>
          </a:p>
          <a:p>
            <a:pPr marL="289560" marR="5080">
              <a:lnSpc>
                <a:spcPct val="103800"/>
              </a:lnSpc>
              <a:spcBef>
                <a:spcPts val="180"/>
              </a:spcBef>
            </a:pPr>
            <a:r>
              <a:rPr sz="1000" dirty="0">
                <a:latin typeface="Arial"/>
                <a:cs typeface="Arial"/>
              </a:rPr>
              <a:t>A</a:t>
            </a:r>
            <a:r>
              <a:rPr sz="1000" spc="-10" dirty="0">
                <a:latin typeface="Arial"/>
                <a:cs typeface="Arial"/>
              </a:rPr>
              <a:t> </a:t>
            </a:r>
            <a:r>
              <a:rPr sz="1000" spc="-25" dirty="0">
                <a:latin typeface="Arial"/>
                <a:cs typeface="Arial"/>
              </a:rPr>
              <a:t>very</a:t>
            </a:r>
            <a:r>
              <a:rPr sz="1000" spc="-5" dirty="0">
                <a:latin typeface="Arial"/>
                <a:cs typeface="Arial"/>
              </a:rPr>
              <a:t> </a:t>
            </a:r>
            <a:r>
              <a:rPr sz="1000" spc="-45" dirty="0">
                <a:latin typeface="Arial"/>
                <a:cs typeface="Arial"/>
              </a:rPr>
              <a:t>concise</a:t>
            </a:r>
            <a:r>
              <a:rPr sz="1000" spc="-10" dirty="0">
                <a:latin typeface="Arial"/>
                <a:cs typeface="Arial"/>
              </a:rPr>
              <a:t> </a:t>
            </a:r>
            <a:r>
              <a:rPr sz="1000" spc="-50" dirty="0">
                <a:latin typeface="Arial"/>
                <a:cs typeface="Arial"/>
              </a:rPr>
              <a:t>1-</a:t>
            </a:r>
            <a:r>
              <a:rPr sz="1000" spc="-30" dirty="0">
                <a:latin typeface="Arial"/>
                <a:cs typeface="Arial"/>
              </a:rPr>
              <a:t>page</a:t>
            </a:r>
            <a:r>
              <a:rPr sz="1000" spc="-5" dirty="0">
                <a:latin typeface="Arial"/>
                <a:cs typeface="Arial"/>
              </a:rPr>
              <a:t> </a:t>
            </a:r>
            <a:r>
              <a:rPr sz="1000" spc="-25" dirty="0">
                <a:latin typeface="Arial"/>
                <a:cs typeface="Arial"/>
              </a:rPr>
              <a:t>document</a:t>
            </a:r>
            <a:r>
              <a:rPr sz="1000" spc="-10" dirty="0">
                <a:latin typeface="Arial"/>
                <a:cs typeface="Arial"/>
              </a:rPr>
              <a:t> </a:t>
            </a:r>
            <a:r>
              <a:rPr sz="1000" spc="-40" dirty="0">
                <a:latin typeface="Arial"/>
                <a:cs typeface="Arial"/>
              </a:rPr>
              <a:t>presenting</a:t>
            </a:r>
            <a:r>
              <a:rPr sz="1000" spc="-5" dirty="0">
                <a:latin typeface="Arial"/>
                <a:cs typeface="Arial"/>
              </a:rPr>
              <a:t> </a:t>
            </a:r>
            <a:r>
              <a:rPr sz="1000" spc="-10" dirty="0">
                <a:latin typeface="Arial"/>
                <a:cs typeface="Arial"/>
              </a:rPr>
              <a:t>your</a:t>
            </a:r>
            <a:r>
              <a:rPr sz="1000" spc="-5" dirty="0">
                <a:latin typeface="Arial"/>
                <a:cs typeface="Arial"/>
              </a:rPr>
              <a:t> </a:t>
            </a:r>
            <a:r>
              <a:rPr sz="1000" spc="-30" dirty="0">
                <a:latin typeface="Arial"/>
                <a:cs typeface="Arial"/>
              </a:rPr>
              <a:t>competencies </a:t>
            </a:r>
            <a:r>
              <a:rPr sz="1000" spc="-40" dirty="0">
                <a:latin typeface="Arial"/>
                <a:cs typeface="Arial"/>
              </a:rPr>
              <a:t>Purpose</a:t>
            </a:r>
            <a:r>
              <a:rPr sz="1000" spc="-10" dirty="0">
                <a:latin typeface="Arial"/>
                <a:cs typeface="Arial"/>
              </a:rPr>
              <a:t> </a:t>
            </a:r>
            <a:r>
              <a:rPr sz="1000" dirty="0">
                <a:latin typeface="Arial"/>
                <a:cs typeface="Arial"/>
              </a:rPr>
              <a:t>is</a:t>
            </a:r>
            <a:r>
              <a:rPr sz="1000" spc="-5" dirty="0">
                <a:latin typeface="Arial"/>
                <a:cs typeface="Arial"/>
              </a:rPr>
              <a:t> </a:t>
            </a:r>
            <a:r>
              <a:rPr sz="1000" dirty="0">
                <a:latin typeface="Arial"/>
                <a:cs typeface="Arial"/>
              </a:rPr>
              <a:t>to</a:t>
            </a:r>
            <a:r>
              <a:rPr sz="1000" spc="-5" dirty="0">
                <a:latin typeface="Arial"/>
                <a:cs typeface="Arial"/>
              </a:rPr>
              <a:t> </a:t>
            </a:r>
            <a:r>
              <a:rPr sz="1000" i="1" dirty="0">
                <a:latin typeface="Arial"/>
                <a:cs typeface="Arial"/>
              </a:rPr>
              <a:t>get</a:t>
            </a:r>
            <a:r>
              <a:rPr sz="1000" i="1" spc="-10" dirty="0">
                <a:latin typeface="Arial"/>
                <a:cs typeface="Arial"/>
              </a:rPr>
              <a:t> </a:t>
            </a:r>
            <a:r>
              <a:rPr sz="1000" i="1" spc="-20" dirty="0">
                <a:latin typeface="Arial"/>
                <a:cs typeface="Arial"/>
              </a:rPr>
              <a:t>you</a:t>
            </a:r>
            <a:r>
              <a:rPr sz="1000" i="1" spc="-5" dirty="0">
                <a:latin typeface="Arial"/>
                <a:cs typeface="Arial"/>
              </a:rPr>
              <a:t> </a:t>
            </a:r>
            <a:r>
              <a:rPr sz="1000" i="1" spc="-10" dirty="0">
                <a:latin typeface="Arial"/>
                <a:cs typeface="Arial"/>
              </a:rPr>
              <a:t>an</a:t>
            </a:r>
            <a:r>
              <a:rPr sz="1000" i="1" spc="-5" dirty="0">
                <a:latin typeface="Arial"/>
                <a:cs typeface="Arial"/>
              </a:rPr>
              <a:t> </a:t>
            </a:r>
            <a:r>
              <a:rPr sz="1000" i="1" spc="-10" dirty="0">
                <a:latin typeface="Arial"/>
                <a:cs typeface="Arial"/>
              </a:rPr>
              <a:t>interview</a:t>
            </a:r>
            <a:endParaRPr sz="1000" dirty="0">
              <a:latin typeface="Arial"/>
              <a:cs typeface="Arial"/>
            </a:endParaRPr>
          </a:p>
          <a:p>
            <a:pPr>
              <a:lnSpc>
                <a:spcPct val="100000"/>
              </a:lnSpc>
            </a:pPr>
            <a:endParaRPr sz="1250" dirty="0">
              <a:latin typeface="Arial"/>
              <a:cs typeface="Arial"/>
            </a:endParaRPr>
          </a:p>
          <a:p>
            <a:pPr marL="12700">
              <a:lnSpc>
                <a:spcPct val="100000"/>
              </a:lnSpc>
            </a:pPr>
            <a:r>
              <a:rPr sz="1100" spc="-35" dirty="0">
                <a:latin typeface="Arial"/>
                <a:cs typeface="Arial"/>
              </a:rPr>
              <a:t>Decide</a:t>
            </a:r>
            <a:r>
              <a:rPr sz="1100" spc="30" dirty="0">
                <a:latin typeface="Arial"/>
                <a:cs typeface="Arial"/>
              </a:rPr>
              <a:t> </a:t>
            </a:r>
            <a:r>
              <a:rPr sz="1100" spc="-55" dirty="0">
                <a:latin typeface="Arial"/>
                <a:cs typeface="Arial"/>
              </a:rPr>
              <a:t>where</a:t>
            </a:r>
            <a:r>
              <a:rPr sz="1100" spc="30" dirty="0">
                <a:latin typeface="Arial"/>
                <a:cs typeface="Arial"/>
              </a:rPr>
              <a:t> </a:t>
            </a:r>
            <a:r>
              <a:rPr sz="1100" dirty="0">
                <a:latin typeface="Arial"/>
                <a:cs typeface="Arial"/>
              </a:rPr>
              <a:t>to</a:t>
            </a:r>
            <a:r>
              <a:rPr sz="1100" spc="35" dirty="0">
                <a:latin typeface="Arial"/>
                <a:cs typeface="Arial"/>
              </a:rPr>
              <a:t> </a:t>
            </a:r>
            <a:r>
              <a:rPr sz="1100" spc="-25" dirty="0">
                <a:latin typeface="Arial"/>
                <a:cs typeface="Arial"/>
              </a:rPr>
              <a:t>aim</a:t>
            </a:r>
            <a:endParaRPr sz="1100" dirty="0">
              <a:latin typeface="Arial"/>
              <a:cs typeface="Arial"/>
            </a:endParaRPr>
          </a:p>
          <a:p>
            <a:pPr marL="289560" marR="615950">
              <a:lnSpc>
                <a:spcPct val="103800"/>
              </a:lnSpc>
              <a:spcBef>
                <a:spcPts val="180"/>
              </a:spcBef>
            </a:pPr>
            <a:r>
              <a:rPr sz="1000" dirty="0">
                <a:latin typeface="Arial"/>
                <a:cs typeface="Arial"/>
              </a:rPr>
              <a:t>Only</a:t>
            </a:r>
            <a:r>
              <a:rPr sz="1000" spc="-40" dirty="0">
                <a:latin typeface="Arial"/>
                <a:cs typeface="Arial"/>
              </a:rPr>
              <a:t> </a:t>
            </a:r>
            <a:r>
              <a:rPr sz="1000" spc="-20" dirty="0">
                <a:latin typeface="Arial"/>
                <a:cs typeface="Arial"/>
              </a:rPr>
              <a:t>you know </a:t>
            </a:r>
            <a:r>
              <a:rPr sz="1000" dirty="0">
                <a:latin typeface="Arial"/>
                <a:cs typeface="Arial"/>
              </a:rPr>
              <a:t>what</a:t>
            </a:r>
            <a:r>
              <a:rPr sz="1000" spc="-20" dirty="0">
                <a:latin typeface="Arial"/>
                <a:cs typeface="Arial"/>
              </a:rPr>
              <a:t> </a:t>
            </a:r>
            <a:r>
              <a:rPr sz="1000" dirty="0">
                <a:latin typeface="Arial"/>
                <a:cs typeface="Arial"/>
              </a:rPr>
              <a:t>kind</a:t>
            </a:r>
            <a:r>
              <a:rPr sz="1000" spc="-20" dirty="0">
                <a:latin typeface="Arial"/>
                <a:cs typeface="Arial"/>
              </a:rPr>
              <a:t> </a:t>
            </a:r>
            <a:r>
              <a:rPr sz="1000" dirty="0">
                <a:latin typeface="Arial"/>
                <a:cs typeface="Arial"/>
              </a:rPr>
              <a:t>of</a:t>
            </a:r>
            <a:r>
              <a:rPr sz="1000" spc="-25" dirty="0">
                <a:latin typeface="Arial"/>
                <a:cs typeface="Arial"/>
              </a:rPr>
              <a:t> </a:t>
            </a:r>
            <a:r>
              <a:rPr sz="1000" spc="-10" dirty="0">
                <a:latin typeface="Arial"/>
                <a:cs typeface="Arial"/>
              </a:rPr>
              <a:t>work</a:t>
            </a:r>
            <a:r>
              <a:rPr sz="1000" spc="-20" dirty="0">
                <a:latin typeface="Arial"/>
                <a:cs typeface="Arial"/>
              </a:rPr>
              <a:t> </a:t>
            </a:r>
            <a:r>
              <a:rPr sz="1000" spc="-65" dirty="0">
                <a:latin typeface="Arial"/>
                <a:cs typeface="Arial"/>
              </a:rPr>
              <a:t>makes</a:t>
            </a:r>
            <a:r>
              <a:rPr sz="1000" spc="-5" dirty="0">
                <a:latin typeface="Arial"/>
                <a:cs typeface="Arial"/>
              </a:rPr>
              <a:t> </a:t>
            </a:r>
            <a:r>
              <a:rPr sz="1000" spc="-20" dirty="0">
                <a:latin typeface="Arial"/>
                <a:cs typeface="Arial"/>
              </a:rPr>
              <a:t>you </a:t>
            </a:r>
            <a:r>
              <a:rPr sz="1000" spc="-40" dirty="0">
                <a:latin typeface="Arial"/>
                <a:cs typeface="Arial"/>
              </a:rPr>
              <a:t>happy </a:t>
            </a:r>
            <a:r>
              <a:rPr sz="1000" spc="-60" dirty="0">
                <a:latin typeface="Arial"/>
                <a:cs typeface="Arial"/>
              </a:rPr>
              <a:t>Research</a:t>
            </a:r>
            <a:r>
              <a:rPr sz="1000" spc="-10" dirty="0">
                <a:latin typeface="Arial"/>
                <a:cs typeface="Arial"/>
              </a:rPr>
              <a:t> your</a:t>
            </a:r>
            <a:r>
              <a:rPr sz="1000" spc="-55" dirty="0">
                <a:latin typeface="Arial"/>
                <a:cs typeface="Arial"/>
              </a:rPr>
              <a:t> </a:t>
            </a:r>
            <a:r>
              <a:rPr sz="1000" spc="-10" dirty="0">
                <a:latin typeface="Arial"/>
                <a:cs typeface="Arial"/>
              </a:rPr>
              <a:t>options</a:t>
            </a:r>
            <a:endParaRPr sz="1000" dirty="0">
              <a:latin typeface="Arial"/>
              <a:cs typeface="Arial"/>
            </a:endParaRPr>
          </a:p>
          <a:p>
            <a:pPr>
              <a:lnSpc>
                <a:spcPct val="100000"/>
              </a:lnSpc>
            </a:pPr>
            <a:endParaRPr sz="1250" dirty="0">
              <a:latin typeface="Arial"/>
              <a:cs typeface="Arial"/>
            </a:endParaRPr>
          </a:p>
          <a:p>
            <a:pPr marL="12700">
              <a:lnSpc>
                <a:spcPct val="100000"/>
              </a:lnSpc>
            </a:pPr>
            <a:r>
              <a:rPr sz="1100" dirty="0">
                <a:latin typeface="Arial"/>
                <a:cs typeface="Arial"/>
              </a:rPr>
              <a:t>Talk</a:t>
            </a:r>
            <a:r>
              <a:rPr sz="1100" spc="40" dirty="0">
                <a:latin typeface="Arial"/>
                <a:cs typeface="Arial"/>
              </a:rPr>
              <a:t> </a:t>
            </a:r>
            <a:r>
              <a:rPr sz="1100" dirty="0">
                <a:latin typeface="Arial"/>
                <a:cs typeface="Arial"/>
              </a:rPr>
              <a:t>to</a:t>
            </a:r>
            <a:r>
              <a:rPr sz="1100" spc="40" dirty="0">
                <a:latin typeface="Arial"/>
                <a:cs typeface="Arial"/>
              </a:rPr>
              <a:t> </a:t>
            </a:r>
            <a:r>
              <a:rPr sz="1100" spc="-10" dirty="0">
                <a:latin typeface="Arial"/>
                <a:cs typeface="Arial"/>
              </a:rPr>
              <a:t>people</a:t>
            </a:r>
            <a:endParaRPr sz="1100" dirty="0">
              <a:latin typeface="Arial"/>
              <a:cs typeface="Arial"/>
            </a:endParaRPr>
          </a:p>
          <a:p>
            <a:pPr marL="289560" marR="2268220">
              <a:lnSpc>
                <a:spcPct val="103800"/>
              </a:lnSpc>
              <a:spcBef>
                <a:spcPts val="180"/>
              </a:spcBef>
            </a:pPr>
            <a:r>
              <a:rPr sz="1000" dirty="0">
                <a:latin typeface="Arial"/>
                <a:cs typeface="Arial"/>
              </a:rPr>
              <a:t>Build</a:t>
            </a:r>
            <a:r>
              <a:rPr sz="1000" spc="-40" dirty="0">
                <a:latin typeface="Arial"/>
                <a:cs typeface="Arial"/>
              </a:rPr>
              <a:t> </a:t>
            </a:r>
            <a:r>
              <a:rPr sz="1000" spc="-10" dirty="0">
                <a:latin typeface="Arial"/>
                <a:cs typeface="Arial"/>
              </a:rPr>
              <a:t>your</a:t>
            </a:r>
            <a:r>
              <a:rPr sz="1000" spc="-35" dirty="0">
                <a:latin typeface="Arial"/>
                <a:cs typeface="Arial"/>
              </a:rPr>
              <a:t> </a:t>
            </a:r>
            <a:r>
              <a:rPr sz="1000" spc="-10" dirty="0">
                <a:latin typeface="Arial"/>
                <a:cs typeface="Arial"/>
              </a:rPr>
              <a:t>network Ask</a:t>
            </a:r>
            <a:r>
              <a:rPr sz="1000" spc="-25" dirty="0">
                <a:latin typeface="Arial"/>
                <a:cs typeface="Arial"/>
              </a:rPr>
              <a:t> </a:t>
            </a:r>
            <a:r>
              <a:rPr sz="1000" spc="-35" dirty="0">
                <a:latin typeface="Arial"/>
                <a:cs typeface="Arial"/>
              </a:rPr>
              <a:t>questions,</a:t>
            </a:r>
            <a:r>
              <a:rPr sz="1000" spc="-20" dirty="0">
                <a:latin typeface="Arial"/>
                <a:cs typeface="Arial"/>
              </a:rPr>
              <a:t> </a:t>
            </a:r>
            <a:r>
              <a:rPr sz="1000" i="1" spc="-25" dirty="0">
                <a:latin typeface="Arial"/>
                <a:cs typeface="Arial"/>
              </a:rPr>
              <a:t>learn!</a:t>
            </a:r>
            <a:endParaRPr sz="1000" dirty="0">
              <a:latin typeface="Arial"/>
              <a:cs typeface="Arial"/>
            </a:endParaRPr>
          </a:p>
        </p:txBody>
      </p:sp>
      <p:sp>
        <p:nvSpPr>
          <p:cNvPr id="16" name="object 16"/>
          <p:cNvSpPr txBox="1">
            <a:spLocks noGrp="1"/>
          </p:cNvSpPr>
          <p:nvPr>
            <p:ph type="sldNum" sz="quarter" idx="7"/>
          </p:nvPr>
        </p:nvSpPr>
        <p:spPr>
          <a:prstGeom prst="rect">
            <a:avLst/>
          </a:prstGeom>
        </p:spPr>
        <p:txBody>
          <a:bodyPr vert="horz" wrap="square" lIns="0" tIns="0" rIns="0" bIns="0" rtlCol="0">
            <a:spAutoFit/>
          </a:bodyPr>
          <a:lstStyle/>
          <a:p>
            <a:pPr marL="38100">
              <a:lnSpc>
                <a:spcPts val="969"/>
              </a:lnSpc>
            </a:pPr>
            <a:r>
              <a:rPr spc="-25"/>
              <a:t>40</a:t>
            </a:r>
          </a:p>
        </p:txBody>
      </p:sp>
    </p:spTree>
    <p:extLst>
      <p:ext uri="{BB962C8B-B14F-4D97-AF65-F5344CB8AC3E}">
        <p14:creationId xmlns:p14="http://schemas.microsoft.com/office/powerpoint/2010/main" val="4126983682"/>
      </p:ext>
    </p:extLst>
  </p:cSld>
  <p:clrMapOvr>
    <a:masterClrMapping/>
  </p:clrMapOvr>
  <p:transition>
    <p:cut/>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95300" y="51772"/>
            <a:ext cx="4229138" cy="459100"/>
          </a:xfrm>
          <a:prstGeom prst="rect">
            <a:avLst/>
          </a:prstGeom>
        </p:spPr>
        <p:txBody>
          <a:bodyPr vert="horz" wrap="square" lIns="0" tIns="15240" rIns="0" bIns="0" rtlCol="0">
            <a:spAutoFit/>
          </a:bodyPr>
          <a:lstStyle/>
          <a:p>
            <a:pPr marL="12700" algn="ctr">
              <a:lnSpc>
                <a:spcPct val="100000"/>
              </a:lnSpc>
              <a:spcBef>
                <a:spcPts val="120"/>
              </a:spcBef>
            </a:pPr>
            <a:r>
              <a:rPr sz="1700" spc="-80" dirty="0">
                <a:latin typeface="Arial"/>
                <a:cs typeface="Arial"/>
              </a:rPr>
              <a:t>Where</a:t>
            </a:r>
            <a:r>
              <a:rPr sz="1700" spc="55" dirty="0">
                <a:latin typeface="Arial"/>
                <a:cs typeface="Arial"/>
              </a:rPr>
              <a:t> </a:t>
            </a:r>
            <a:r>
              <a:rPr sz="1700" dirty="0">
                <a:latin typeface="Arial"/>
                <a:cs typeface="Arial"/>
              </a:rPr>
              <a:t>to</a:t>
            </a:r>
            <a:r>
              <a:rPr sz="1700" spc="55" dirty="0">
                <a:latin typeface="Arial"/>
                <a:cs typeface="Arial"/>
              </a:rPr>
              <a:t> </a:t>
            </a:r>
            <a:r>
              <a:rPr sz="1700" spc="-25" dirty="0">
                <a:latin typeface="Arial"/>
                <a:cs typeface="Arial"/>
              </a:rPr>
              <a:t>start?</a:t>
            </a:r>
            <a:endParaRPr lang="de-DE" sz="1700" dirty="0">
              <a:latin typeface="Arial"/>
              <a:cs typeface="Arial"/>
            </a:endParaRPr>
          </a:p>
          <a:p>
            <a:pPr marL="12700" algn="ctr">
              <a:lnSpc>
                <a:spcPct val="100000"/>
              </a:lnSpc>
              <a:spcBef>
                <a:spcPts val="120"/>
              </a:spcBef>
            </a:pPr>
            <a:r>
              <a:rPr sz="1100" spc="-90" dirty="0">
                <a:latin typeface="Monaco"/>
                <a:cs typeface="Monaco"/>
                <a:hlinkClick r:id="rId2"/>
              </a:rPr>
              <a:t>www.aps.org/careers</a:t>
            </a:r>
            <a:endParaRPr sz="1100" dirty="0">
              <a:latin typeface="Monaco"/>
              <a:cs typeface="Monaco"/>
            </a:endParaRPr>
          </a:p>
        </p:txBody>
      </p:sp>
      <p:pic>
        <p:nvPicPr>
          <p:cNvPr id="3" name="object 3"/>
          <p:cNvPicPr/>
          <p:nvPr/>
        </p:nvPicPr>
        <p:blipFill>
          <a:blip r:embed="rId3" cstate="print"/>
          <a:stretch>
            <a:fillRect/>
          </a:stretch>
        </p:blipFill>
        <p:spPr>
          <a:xfrm>
            <a:off x="503999" y="788874"/>
            <a:ext cx="3600078" cy="1594191"/>
          </a:xfrm>
          <a:prstGeom prst="rect">
            <a:avLst/>
          </a:prstGeom>
        </p:spPr>
      </p:pic>
      <p:sp>
        <p:nvSpPr>
          <p:cNvPr id="4" name="object 4"/>
          <p:cNvSpPr/>
          <p:nvPr/>
        </p:nvSpPr>
        <p:spPr>
          <a:xfrm>
            <a:off x="286397" y="2642806"/>
            <a:ext cx="66040" cy="66040"/>
          </a:xfrm>
          <a:custGeom>
            <a:avLst/>
            <a:gdLst/>
            <a:ahLst/>
            <a:cxnLst/>
            <a:rect l="l" t="t" r="r" b="b"/>
            <a:pathLst>
              <a:path w="66039" h="66039">
                <a:moveTo>
                  <a:pt x="65430" y="0"/>
                </a:moveTo>
                <a:lnTo>
                  <a:pt x="0" y="0"/>
                </a:lnTo>
                <a:lnTo>
                  <a:pt x="0" y="65430"/>
                </a:lnTo>
                <a:lnTo>
                  <a:pt x="65430" y="65430"/>
                </a:lnTo>
                <a:lnTo>
                  <a:pt x="65430" y="0"/>
                </a:lnTo>
                <a:close/>
              </a:path>
            </a:pathLst>
          </a:custGeom>
          <a:solidFill>
            <a:srgbClr val="0079C5"/>
          </a:solidFill>
        </p:spPr>
        <p:txBody>
          <a:bodyPr wrap="square" lIns="0" tIns="0" rIns="0" bIns="0" rtlCol="0"/>
          <a:lstStyle/>
          <a:p>
            <a:endParaRPr/>
          </a:p>
        </p:txBody>
      </p:sp>
      <p:sp>
        <p:nvSpPr>
          <p:cNvPr id="5" name="object 5"/>
          <p:cNvSpPr txBox="1"/>
          <p:nvPr/>
        </p:nvSpPr>
        <p:spPr>
          <a:xfrm>
            <a:off x="408393" y="2511943"/>
            <a:ext cx="1410335" cy="659765"/>
          </a:xfrm>
          <a:prstGeom prst="rect">
            <a:avLst/>
          </a:prstGeom>
        </p:spPr>
        <p:txBody>
          <a:bodyPr vert="horz" wrap="square" lIns="0" tIns="56515" rIns="0" bIns="0" rtlCol="0">
            <a:spAutoFit/>
          </a:bodyPr>
          <a:lstStyle/>
          <a:p>
            <a:pPr marL="12700">
              <a:lnSpc>
                <a:spcPct val="100000"/>
              </a:lnSpc>
              <a:spcBef>
                <a:spcPts val="445"/>
              </a:spcBef>
            </a:pPr>
            <a:r>
              <a:rPr sz="1100">
                <a:latin typeface="Arial"/>
                <a:cs typeface="Arial"/>
              </a:rPr>
              <a:t>Job</a:t>
            </a:r>
            <a:r>
              <a:rPr sz="1100" spc="-70">
                <a:latin typeface="Arial"/>
                <a:cs typeface="Arial"/>
              </a:rPr>
              <a:t> </a:t>
            </a:r>
            <a:r>
              <a:rPr sz="1100" spc="-20">
                <a:latin typeface="Arial"/>
                <a:cs typeface="Arial"/>
              </a:rPr>
              <a:t>board</a:t>
            </a:r>
            <a:endParaRPr sz="1100">
              <a:latin typeface="Arial"/>
              <a:cs typeface="Arial"/>
            </a:endParaRPr>
          </a:p>
          <a:p>
            <a:pPr marL="12700" marR="5080">
              <a:lnSpc>
                <a:spcPct val="126000"/>
              </a:lnSpc>
            </a:pPr>
            <a:r>
              <a:rPr sz="1100" spc="-30">
                <a:latin typeface="Arial"/>
                <a:cs typeface="Arial"/>
              </a:rPr>
              <a:t>Advice</a:t>
            </a:r>
            <a:r>
              <a:rPr sz="1100" spc="-5">
                <a:latin typeface="Arial"/>
                <a:cs typeface="Arial"/>
              </a:rPr>
              <a:t> </a:t>
            </a:r>
            <a:r>
              <a:rPr sz="1100">
                <a:latin typeface="Arial"/>
                <a:cs typeface="Arial"/>
              </a:rPr>
              <a:t>on </a:t>
            </a:r>
            <a:r>
              <a:rPr sz="1100" spc="-25">
                <a:latin typeface="Arial"/>
                <a:cs typeface="Arial"/>
              </a:rPr>
              <a:t>how</a:t>
            </a:r>
            <a:r>
              <a:rPr sz="1100">
                <a:latin typeface="Arial"/>
                <a:cs typeface="Arial"/>
              </a:rPr>
              <a:t> to </a:t>
            </a:r>
            <a:r>
              <a:rPr sz="1100" spc="-45">
                <a:latin typeface="Arial"/>
                <a:cs typeface="Arial"/>
              </a:rPr>
              <a:t>apply Webinars,</a:t>
            </a:r>
            <a:r>
              <a:rPr sz="1100" spc="-25">
                <a:latin typeface="Arial"/>
                <a:cs typeface="Arial"/>
              </a:rPr>
              <a:t> </a:t>
            </a:r>
            <a:r>
              <a:rPr sz="1100" spc="-10">
                <a:latin typeface="Arial"/>
                <a:cs typeface="Arial"/>
              </a:rPr>
              <a:t>resources</a:t>
            </a:r>
            <a:endParaRPr sz="1100">
              <a:latin typeface="Arial"/>
              <a:cs typeface="Arial"/>
            </a:endParaRPr>
          </a:p>
        </p:txBody>
      </p:sp>
      <p:sp>
        <p:nvSpPr>
          <p:cNvPr id="6" name="object 6"/>
          <p:cNvSpPr/>
          <p:nvPr/>
        </p:nvSpPr>
        <p:spPr>
          <a:xfrm>
            <a:off x="286397" y="2854109"/>
            <a:ext cx="66040" cy="66040"/>
          </a:xfrm>
          <a:custGeom>
            <a:avLst/>
            <a:gdLst/>
            <a:ahLst/>
            <a:cxnLst/>
            <a:rect l="l" t="t" r="r" b="b"/>
            <a:pathLst>
              <a:path w="66039" h="66039">
                <a:moveTo>
                  <a:pt x="65430" y="0"/>
                </a:moveTo>
                <a:lnTo>
                  <a:pt x="0" y="0"/>
                </a:lnTo>
                <a:lnTo>
                  <a:pt x="0" y="65430"/>
                </a:lnTo>
                <a:lnTo>
                  <a:pt x="65430" y="65430"/>
                </a:lnTo>
                <a:lnTo>
                  <a:pt x="65430" y="0"/>
                </a:lnTo>
                <a:close/>
              </a:path>
            </a:pathLst>
          </a:custGeom>
          <a:solidFill>
            <a:srgbClr val="0079C5"/>
          </a:solidFill>
        </p:spPr>
        <p:txBody>
          <a:bodyPr wrap="square" lIns="0" tIns="0" rIns="0" bIns="0" rtlCol="0"/>
          <a:lstStyle/>
          <a:p>
            <a:endParaRPr/>
          </a:p>
        </p:txBody>
      </p:sp>
      <p:sp>
        <p:nvSpPr>
          <p:cNvPr id="7" name="object 7"/>
          <p:cNvSpPr/>
          <p:nvPr/>
        </p:nvSpPr>
        <p:spPr>
          <a:xfrm>
            <a:off x="286397" y="3065399"/>
            <a:ext cx="66040" cy="66040"/>
          </a:xfrm>
          <a:custGeom>
            <a:avLst/>
            <a:gdLst/>
            <a:ahLst/>
            <a:cxnLst/>
            <a:rect l="l" t="t" r="r" b="b"/>
            <a:pathLst>
              <a:path w="66039" h="66039">
                <a:moveTo>
                  <a:pt x="65430" y="0"/>
                </a:moveTo>
                <a:lnTo>
                  <a:pt x="0" y="0"/>
                </a:lnTo>
                <a:lnTo>
                  <a:pt x="0" y="65430"/>
                </a:lnTo>
                <a:lnTo>
                  <a:pt x="65430" y="65430"/>
                </a:lnTo>
                <a:lnTo>
                  <a:pt x="65430" y="0"/>
                </a:lnTo>
                <a:close/>
              </a:path>
            </a:pathLst>
          </a:custGeom>
          <a:solidFill>
            <a:srgbClr val="0079C5"/>
          </a:solidFill>
        </p:spPr>
        <p:txBody>
          <a:bodyPr wrap="square" lIns="0" tIns="0" rIns="0" bIns="0" rtlCol="0"/>
          <a:lstStyle/>
          <a:p>
            <a:endParaRPr/>
          </a:p>
        </p:txBody>
      </p:sp>
      <p:sp>
        <p:nvSpPr>
          <p:cNvPr id="8" name="object 8"/>
          <p:cNvSpPr txBox="1">
            <a:spLocks noGrp="1"/>
          </p:cNvSpPr>
          <p:nvPr>
            <p:ph type="sldNum" sz="quarter" idx="7"/>
          </p:nvPr>
        </p:nvSpPr>
        <p:spPr>
          <a:prstGeom prst="rect">
            <a:avLst/>
          </a:prstGeom>
        </p:spPr>
        <p:txBody>
          <a:bodyPr vert="horz" wrap="square" lIns="0" tIns="0" rIns="0" bIns="0" rtlCol="0">
            <a:spAutoFit/>
          </a:bodyPr>
          <a:lstStyle/>
          <a:p>
            <a:pPr marL="38100">
              <a:lnSpc>
                <a:spcPts val="969"/>
              </a:lnSpc>
            </a:pPr>
            <a:r>
              <a:rPr spc="-25"/>
              <a:t>36</a:t>
            </a:r>
          </a:p>
        </p:txBody>
      </p:sp>
    </p:spTree>
    <p:extLst>
      <p:ext uri="{BB962C8B-B14F-4D97-AF65-F5344CB8AC3E}">
        <p14:creationId xmlns:p14="http://schemas.microsoft.com/office/powerpoint/2010/main" val="2524683538"/>
      </p:ext>
    </p:extLst>
  </p:cSld>
  <p:clrMapOvr>
    <a:masterClrMapping/>
  </p:clrMapOvr>
  <p:transition>
    <p:cut/>
  </p:transition>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95300" y="51772"/>
            <a:ext cx="4267150" cy="276999"/>
          </a:xfrm>
          <a:prstGeom prst="rect">
            <a:avLst/>
          </a:prstGeom>
        </p:spPr>
        <p:txBody>
          <a:bodyPr vert="horz" wrap="square" lIns="0" tIns="15240" rIns="0" bIns="0" rtlCol="0">
            <a:spAutoFit/>
          </a:bodyPr>
          <a:lstStyle/>
          <a:p>
            <a:pPr marL="12700" algn="ctr">
              <a:lnSpc>
                <a:spcPct val="100000"/>
              </a:lnSpc>
              <a:spcBef>
                <a:spcPts val="120"/>
              </a:spcBef>
            </a:pPr>
            <a:r>
              <a:rPr spc="-75" dirty="0"/>
              <a:t>Faculty</a:t>
            </a:r>
            <a:r>
              <a:rPr spc="15" dirty="0"/>
              <a:t> </a:t>
            </a:r>
            <a:r>
              <a:rPr spc="-70" dirty="0"/>
              <a:t>Application</a:t>
            </a:r>
          </a:p>
        </p:txBody>
      </p:sp>
      <p:sp>
        <p:nvSpPr>
          <p:cNvPr id="3" name="object 3"/>
          <p:cNvSpPr/>
          <p:nvPr/>
        </p:nvSpPr>
        <p:spPr>
          <a:xfrm>
            <a:off x="286397" y="900455"/>
            <a:ext cx="66040" cy="66040"/>
          </a:xfrm>
          <a:custGeom>
            <a:avLst/>
            <a:gdLst/>
            <a:ahLst/>
            <a:cxnLst/>
            <a:rect l="l" t="t" r="r" b="b"/>
            <a:pathLst>
              <a:path w="66039" h="66040">
                <a:moveTo>
                  <a:pt x="65430" y="0"/>
                </a:moveTo>
                <a:lnTo>
                  <a:pt x="0" y="0"/>
                </a:lnTo>
                <a:lnTo>
                  <a:pt x="0" y="65430"/>
                </a:lnTo>
                <a:lnTo>
                  <a:pt x="65430" y="65430"/>
                </a:lnTo>
                <a:lnTo>
                  <a:pt x="65430" y="0"/>
                </a:lnTo>
                <a:close/>
              </a:path>
            </a:pathLst>
          </a:custGeom>
          <a:solidFill>
            <a:srgbClr val="0079C5"/>
          </a:solidFill>
        </p:spPr>
        <p:txBody>
          <a:bodyPr wrap="square" lIns="0" tIns="0" rIns="0" bIns="0" rtlCol="0"/>
          <a:lstStyle/>
          <a:p>
            <a:endParaRPr/>
          </a:p>
        </p:txBody>
      </p:sp>
      <p:sp>
        <p:nvSpPr>
          <p:cNvPr id="4" name="object 4"/>
          <p:cNvSpPr/>
          <p:nvPr/>
        </p:nvSpPr>
        <p:spPr>
          <a:xfrm>
            <a:off x="286397" y="1111758"/>
            <a:ext cx="66040" cy="66040"/>
          </a:xfrm>
          <a:custGeom>
            <a:avLst/>
            <a:gdLst/>
            <a:ahLst/>
            <a:cxnLst/>
            <a:rect l="l" t="t" r="r" b="b"/>
            <a:pathLst>
              <a:path w="66039" h="66040">
                <a:moveTo>
                  <a:pt x="65430" y="0"/>
                </a:moveTo>
                <a:lnTo>
                  <a:pt x="0" y="0"/>
                </a:lnTo>
                <a:lnTo>
                  <a:pt x="0" y="65430"/>
                </a:lnTo>
                <a:lnTo>
                  <a:pt x="65430" y="65430"/>
                </a:lnTo>
                <a:lnTo>
                  <a:pt x="65430" y="0"/>
                </a:lnTo>
                <a:close/>
              </a:path>
            </a:pathLst>
          </a:custGeom>
          <a:solidFill>
            <a:srgbClr val="0079C5"/>
          </a:solidFill>
        </p:spPr>
        <p:txBody>
          <a:bodyPr wrap="square" lIns="0" tIns="0" rIns="0" bIns="0" rtlCol="0"/>
          <a:lstStyle/>
          <a:p>
            <a:endParaRPr/>
          </a:p>
        </p:txBody>
      </p:sp>
      <p:sp>
        <p:nvSpPr>
          <p:cNvPr id="5" name="object 5"/>
          <p:cNvSpPr/>
          <p:nvPr/>
        </p:nvSpPr>
        <p:spPr>
          <a:xfrm>
            <a:off x="286397" y="1323048"/>
            <a:ext cx="66040" cy="66040"/>
          </a:xfrm>
          <a:custGeom>
            <a:avLst/>
            <a:gdLst/>
            <a:ahLst/>
            <a:cxnLst/>
            <a:rect l="l" t="t" r="r" b="b"/>
            <a:pathLst>
              <a:path w="66039" h="66040">
                <a:moveTo>
                  <a:pt x="65430" y="0"/>
                </a:moveTo>
                <a:lnTo>
                  <a:pt x="0" y="0"/>
                </a:lnTo>
                <a:lnTo>
                  <a:pt x="0" y="65430"/>
                </a:lnTo>
                <a:lnTo>
                  <a:pt x="65430" y="65430"/>
                </a:lnTo>
                <a:lnTo>
                  <a:pt x="65430" y="0"/>
                </a:lnTo>
                <a:close/>
              </a:path>
            </a:pathLst>
          </a:custGeom>
          <a:solidFill>
            <a:srgbClr val="0079C5"/>
          </a:solidFill>
        </p:spPr>
        <p:txBody>
          <a:bodyPr wrap="square" lIns="0" tIns="0" rIns="0" bIns="0" rtlCol="0"/>
          <a:lstStyle/>
          <a:p>
            <a:endParaRPr/>
          </a:p>
        </p:txBody>
      </p:sp>
      <p:sp>
        <p:nvSpPr>
          <p:cNvPr id="6" name="object 6"/>
          <p:cNvSpPr/>
          <p:nvPr/>
        </p:nvSpPr>
        <p:spPr>
          <a:xfrm>
            <a:off x="286397" y="1534350"/>
            <a:ext cx="66040" cy="66040"/>
          </a:xfrm>
          <a:custGeom>
            <a:avLst/>
            <a:gdLst/>
            <a:ahLst/>
            <a:cxnLst/>
            <a:rect l="l" t="t" r="r" b="b"/>
            <a:pathLst>
              <a:path w="66039" h="66040">
                <a:moveTo>
                  <a:pt x="65430" y="0"/>
                </a:moveTo>
                <a:lnTo>
                  <a:pt x="0" y="0"/>
                </a:lnTo>
                <a:lnTo>
                  <a:pt x="0" y="65430"/>
                </a:lnTo>
                <a:lnTo>
                  <a:pt x="65430" y="65430"/>
                </a:lnTo>
                <a:lnTo>
                  <a:pt x="65430" y="0"/>
                </a:lnTo>
                <a:close/>
              </a:path>
            </a:pathLst>
          </a:custGeom>
          <a:solidFill>
            <a:srgbClr val="0079C5"/>
          </a:solidFill>
        </p:spPr>
        <p:txBody>
          <a:bodyPr wrap="square" lIns="0" tIns="0" rIns="0" bIns="0" rtlCol="0"/>
          <a:lstStyle/>
          <a:p>
            <a:endParaRPr/>
          </a:p>
        </p:txBody>
      </p:sp>
      <p:sp>
        <p:nvSpPr>
          <p:cNvPr id="7" name="object 7"/>
          <p:cNvSpPr/>
          <p:nvPr/>
        </p:nvSpPr>
        <p:spPr>
          <a:xfrm>
            <a:off x="286397" y="1745640"/>
            <a:ext cx="66040" cy="66040"/>
          </a:xfrm>
          <a:custGeom>
            <a:avLst/>
            <a:gdLst/>
            <a:ahLst/>
            <a:cxnLst/>
            <a:rect l="l" t="t" r="r" b="b"/>
            <a:pathLst>
              <a:path w="66039" h="66039">
                <a:moveTo>
                  <a:pt x="65430" y="0"/>
                </a:moveTo>
                <a:lnTo>
                  <a:pt x="0" y="0"/>
                </a:lnTo>
                <a:lnTo>
                  <a:pt x="0" y="65430"/>
                </a:lnTo>
                <a:lnTo>
                  <a:pt x="65430" y="65430"/>
                </a:lnTo>
                <a:lnTo>
                  <a:pt x="65430" y="0"/>
                </a:lnTo>
                <a:close/>
              </a:path>
            </a:pathLst>
          </a:custGeom>
          <a:solidFill>
            <a:srgbClr val="0079C5"/>
          </a:solidFill>
        </p:spPr>
        <p:txBody>
          <a:bodyPr wrap="square" lIns="0" tIns="0" rIns="0" bIns="0" rtlCol="0"/>
          <a:lstStyle/>
          <a:p>
            <a:endParaRPr/>
          </a:p>
        </p:txBody>
      </p:sp>
      <p:sp>
        <p:nvSpPr>
          <p:cNvPr id="8" name="object 8"/>
          <p:cNvSpPr/>
          <p:nvPr/>
        </p:nvSpPr>
        <p:spPr>
          <a:xfrm>
            <a:off x="286397" y="2421293"/>
            <a:ext cx="66040" cy="66040"/>
          </a:xfrm>
          <a:custGeom>
            <a:avLst/>
            <a:gdLst/>
            <a:ahLst/>
            <a:cxnLst/>
            <a:rect l="l" t="t" r="r" b="b"/>
            <a:pathLst>
              <a:path w="66039" h="66039">
                <a:moveTo>
                  <a:pt x="65430" y="0"/>
                </a:moveTo>
                <a:lnTo>
                  <a:pt x="0" y="0"/>
                </a:lnTo>
                <a:lnTo>
                  <a:pt x="0" y="65430"/>
                </a:lnTo>
                <a:lnTo>
                  <a:pt x="65430" y="65430"/>
                </a:lnTo>
                <a:lnTo>
                  <a:pt x="65430" y="0"/>
                </a:lnTo>
                <a:close/>
              </a:path>
            </a:pathLst>
          </a:custGeom>
          <a:solidFill>
            <a:srgbClr val="0079C5"/>
          </a:solidFill>
        </p:spPr>
        <p:txBody>
          <a:bodyPr wrap="square" lIns="0" tIns="0" rIns="0" bIns="0" rtlCol="0"/>
          <a:lstStyle/>
          <a:p>
            <a:endParaRPr/>
          </a:p>
        </p:txBody>
      </p:sp>
      <p:sp>
        <p:nvSpPr>
          <p:cNvPr id="9" name="object 9"/>
          <p:cNvSpPr/>
          <p:nvPr/>
        </p:nvSpPr>
        <p:spPr>
          <a:xfrm>
            <a:off x="286397" y="2632595"/>
            <a:ext cx="66040" cy="66040"/>
          </a:xfrm>
          <a:custGeom>
            <a:avLst/>
            <a:gdLst/>
            <a:ahLst/>
            <a:cxnLst/>
            <a:rect l="l" t="t" r="r" b="b"/>
            <a:pathLst>
              <a:path w="66039" h="66039">
                <a:moveTo>
                  <a:pt x="65430" y="0"/>
                </a:moveTo>
                <a:lnTo>
                  <a:pt x="0" y="0"/>
                </a:lnTo>
                <a:lnTo>
                  <a:pt x="0" y="65430"/>
                </a:lnTo>
                <a:lnTo>
                  <a:pt x="65430" y="65430"/>
                </a:lnTo>
                <a:lnTo>
                  <a:pt x="65430" y="0"/>
                </a:lnTo>
                <a:close/>
              </a:path>
            </a:pathLst>
          </a:custGeom>
          <a:solidFill>
            <a:srgbClr val="0079C5"/>
          </a:solidFill>
        </p:spPr>
        <p:txBody>
          <a:bodyPr wrap="square" lIns="0" tIns="0" rIns="0" bIns="0" rtlCol="0"/>
          <a:lstStyle/>
          <a:p>
            <a:endParaRPr/>
          </a:p>
        </p:txBody>
      </p:sp>
      <p:sp>
        <p:nvSpPr>
          <p:cNvPr id="10" name="object 10"/>
          <p:cNvSpPr/>
          <p:nvPr/>
        </p:nvSpPr>
        <p:spPr>
          <a:xfrm>
            <a:off x="286397" y="2843885"/>
            <a:ext cx="66040" cy="66040"/>
          </a:xfrm>
          <a:custGeom>
            <a:avLst/>
            <a:gdLst/>
            <a:ahLst/>
            <a:cxnLst/>
            <a:rect l="l" t="t" r="r" b="b"/>
            <a:pathLst>
              <a:path w="66039" h="66039">
                <a:moveTo>
                  <a:pt x="65430" y="0"/>
                </a:moveTo>
                <a:lnTo>
                  <a:pt x="0" y="0"/>
                </a:lnTo>
                <a:lnTo>
                  <a:pt x="0" y="65430"/>
                </a:lnTo>
                <a:lnTo>
                  <a:pt x="65430" y="65430"/>
                </a:lnTo>
                <a:lnTo>
                  <a:pt x="65430" y="0"/>
                </a:lnTo>
                <a:close/>
              </a:path>
            </a:pathLst>
          </a:custGeom>
          <a:solidFill>
            <a:srgbClr val="0079C5"/>
          </a:solidFill>
        </p:spPr>
        <p:txBody>
          <a:bodyPr wrap="square" lIns="0" tIns="0" rIns="0" bIns="0" rtlCol="0"/>
          <a:lstStyle/>
          <a:p>
            <a:endParaRPr/>
          </a:p>
        </p:txBody>
      </p:sp>
      <p:sp>
        <p:nvSpPr>
          <p:cNvPr id="11" name="object 11"/>
          <p:cNvSpPr txBox="1"/>
          <p:nvPr/>
        </p:nvSpPr>
        <p:spPr>
          <a:xfrm>
            <a:off x="158750" y="582637"/>
            <a:ext cx="3136900" cy="2485937"/>
          </a:xfrm>
          <a:prstGeom prst="rect">
            <a:avLst/>
          </a:prstGeom>
        </p:spPr>
        <p:txBody>
          <a:bodyPr vert="horz" wrap="square" lIns="0" tIns="12700" rIns="0" bIns="0" rtlCol="0">
            <a:spAutoFit/>
          </a:bodyPr>
          <a:lstStyle/>
          <a:p>
            <a:pPr marL="289560" marR="1053465" indent="-277495">
              <a:lnSpc>
                <a:spcPct val="126000"/>
              </a:lnSpc>
              <a:spcBef>
                <a:spcPts val="100"/>
              </a:spcBef>
            </a:pPr>
            <a:r>
              <a:rPr sz="1100" spc="-55" dirty="0">
                <a:latin typeface="Arial"/>
                <a:cs typeface="Arial"/>
              </a:rPr>
              <a:t>Everyone</a:t>
            </a:r>
            <a:r>
              <a:rPr sz="1100" dirty="0">
                <a:latin typeface="Arial"/>
                <a:cs typeface="Arial"/>
              </a:rPr>
              <a:t> </a:t>
            </a:r>
            <a:r>
              <a:rPr sz="1100" spc="-75" dirty="0">
                <a:latin typeface="Arial"/>
                <a:cs typeface="Arial"/>
              </a:rPr>
              <a:t>asks</a:t>
            </a:r>
            <a:r>
              <a:rPr sz="1100" spc="5" dirty="0">
                <a:latin typeface="Arial"/>
                <a:cs typeface="Arial"/>
              </a:rPr>
              <a:t> </a:t>
            </a:r>
            <a:r>
              <a:rPr sz="1100" spc="-20" dirty="0">
                <a:latin typeface="Arial"/>
                <a:cs typeface="Arial"/>
              </a:rPr>
              <a:t>for: </a:t>
            </a:r>
            <a:endParaRPr lang="de-DE" sz="1100" spc="-20" dirty="0">
              <a:latin typeface="Arial"/>
              <a:cs typeface="Arial"/>
            </a:endParaRPr>
          </a:p>
          <a:p>
            <a:pPr marL="289560" marR="1053465" indent="-277495">
              <a:lnSpc>
                <a:spcPct val="126000"/>
              </a:lnSpc>
              <a:spcBef>
                <a:spcPts val="100"/>
              </a:spcBef>
            </a:pPr>
            <a:r>
              <a:rPr lang="en-US" sz="1100" spc="-20" dirty="0">
                <a:latin typeface="Arial"/>
                <a:cs typeface="Arial"/>
              </a:rPr>
              <a:t>	</a:t>
            </a:r>
            <a:r>
              <a:rPr sz="1100" spc="-40" dirty="0">
                <a:latin typeface="Arial"/>
                <a:cs typeface="Arial"/>
              </a:rPr>
              <a:t>Cover</a:t>
            </a:r>
            <a:r>
              <a:rPr sz="1100" spc="-30" dirty="0">
                <a:latin typeface="Arial"/>
                <a:cs typeface="Arial"/>
              </a:rPr>
              <a:t> </a:t>
            </a:r>
            <a:r>
              <a:rPr sz="1100" spc="-10" dirty="0">
                <a:latin typeface="Arial"/>
                <a:cs typeface="Arial"/>
              </a:rPr>
              <a:t>letter</a:t>
            </a:r>
            <a:endParaRPr sz="1100" dirty="0">
              <a:latin typeface="Arial"/>
              <a:cs typeface="Arial"/>
            </a:endParaRPr>
          </a:p>
          <a:p>
            <a:pPr marL="289560" marR="26670">
              <a:lnSpc>
                <a:spcPct val="126000"/>
              </a:lnSpc>
            </a:pPr>
            <a:r>
              <a:rPr sz="1100" i="1" spc="240" dirty="0">
                <a:latin typeface="Arial"/>
                <a:cs typeface="Arial"/>
              </a:rPr>
              <a:t>≈</a:t>
            </a:r>
            <a:r>
              <a:rPr sz="1100" i="1" spc="-35" dirty="0">
                <a:latin typeface="Arial"/>
                <a:cs typeface="Arial"/>
              </a:rPr>
              <a:t> </a:t>
            </a:r>
            <a:r>
              <a:rPr sz="1100" dirty="0">
                <a:latin typeface="Arial"/>
                <a:cs typeface="Arial"/>
              </a:rPr>
              <a:t>3</a:t>
            </a:r>
            <a:r>
              <a:rPr lang="de-DE" sz="1100" dirty="0">
                <a:latin typeface="Arial"/>
                <a:cs typeface="Arial"/>
              </a:rPr>
              <a:t>+</a:t>
            </a:r>
            <a:r>
              <a:rPr sz="1100" spc="20" dirty="0">
                <a:latin typeface="Arial"/>
                <a:cs typeface="Arial"/>
              </a:rPr>
              <a:t> </a:t>
            </a:r>
            <a:r>
              <a:rPr sz="1100" dirty="0">
                <a:latin typeface="Arial"/>
                <a:cs typeface="Arial"/>
              </a:rPr>
              <a:t>letters</a:t>
            </a:r>
            <a:r>
              <a:rPr sz="1100" spc="20" dirty="0">
                <a:latin typeface="Arial"/>
                <a:cs typeface="Arial"/>
              </a:rPr>
              <a:t> </a:t>
            </a:r>
            <a:r>
              <a:rPr sz="1100" dirty="0">
                <a:latin typeface="Arial"/>
                <a:cs typeface="Arial"/>
              </a:rPr>
              <a:t>of</a:t>
            </a:r>
            <a:r>
              <a:rPr sz="1100" spc="20" dirty="0">
                <a:latin typeface="Arial"/>
                <a:cs typeface="Arial"/>
              </a:rPr>
              <a:t> </a:t>
            </a:r>
            <a:r>
              <a:rPr sz="1100" spc="-45" dirty="0">
                <a:latin typeface="Arial"/>
                <a:cs typeface="Arial"/>
              </a:rPr>
              <a:t>recommendation </a:t>
            </a:r>
            <a:endParaRPr lang="de-DE" sz="1100" spc="-45" dirty="0">
              <a:latin typeface="Arial"/>
              <a:cs typeface="Arial"/>
            </a:endParaRPr>
          </a:p>
          <a:p>
            <a:pPr marL="289560" marR="26670">
              <a:lnSpc>
                <a:spcPct val="126000"/>
              </a:lnSpc>
            </a:pPr>
            <a:r>
              <a:rPr sz="1100" spc="-25" dirty="0">
                <a:latin typeface="Arial"/>
                <a:cs typeface="Arial"/>
              </a:rPr>
              <a:t>CV</a:t>
            </a:r>
            <a:r>
              <a:rPr lang="de-DE" sz="1100" spc="-25" dirty="0">
                <a:latin typeface="Arial"/>
                <a:cs typeface="Arial"/>
              </a:rPr>
              <a:t>  + </a:t>
            </a:r>
            <a:r>
              <a:rPr lang="de-DE" sz="1100" spc="-25" dirty="0" err="1">
                <a:latin typeface="Arial"/>
                <a:cs typeface="Arial"/>
              </a:rPr>
              <a:t>Publication</a:t>
            </a:r>
            <a:r>
              <a:rPr lang="de-DE" sz="1100" spc="-25" dirty="0">
                <a:latin typeface="Arial"/>
                <a:cs typeface="Arial"/>
              </a:rPr>
              <a:t> </a:t>
            </a:r>
            <a:r>
              <a:rPr lang="de-DE" sz="1100" spc="-25" dirty="0" err="1">
                <a:latin typeface="Arial"/>
                <a:cs typeface="Arial"/>
              </a:rPr>
              <a:t>list</a:t>
            </a:r>
            <a:r>
              <a:rPr lang="de-DE" sz="1100" spc="-25" dirty="0">
                <a:latin typeface="Arial"/>
                <a:cs typeface="Arial"/>
              </a:rPr>
              <a:t> </a:t>
            </a:r>
            <a:r>
              <a:rPr lang="de-DE" sz="1100" spc="-25" dirty="0" err="1">
                <a:latin typeface="Arial"/>
                <a:cs typeface="Arial"/>
              </a:rPr>
              <a:t>or</a:t>
            </a:r>
            <a:r>
              <a:rPr lang="de-DE" sz="1100" spc="-25" dirty="0">
                <a:latin typeface="Arial"/>
                <a:cs typeface="Arial"/>
              </a:rPr>
              <a:t> link </a:t>
            </a:r>
            <a:r>
              <a:rPr lang="de-DE" sz="1100" spc="-25" dirty="0" err="1">
                <a:latin typeface="Arial"/>
                <a:cs typeface="Arial"/>
              </a:rPr>
              <a:t>to</a:t>
            </a:r>
            <a:r>
              <a:rPr lang="de-DE" sz="1100" spc="-25" dirty="0">
                <a:latin typeface="Arial"/>
                <a:cs typeface="Arial"/>
              </a:rPr>
              <a:t> online </a:t>
            </a:r>
            <a:r>
              <a:rPr lang="de-DE" sz="1100" spc="-25" dirty="0" err="1">
                <a:latin typeface="Arial"/>
                <a:cs typeface="Arial"/>
              </a:rPr>
              <a:t>listing</a:t>
            </a:r>
            <a:endParaRPr lang="de-DE" sz="1100" dirty="0">
              <a:latin typeface="Arial"/>
              <a:cs typeface="Arial"/>
            </a:endParaRPr>
          </a:p>
          <a:p>
            <a:pPr marL="289560" marR="26670">
              <a:lnSpc>
                <a:spcPct val="126000"/>
              </a:lnSpc>
            </a:pPr>
            <a:r>
              <a:rPr sz="1100" spc="-80" dirty="0">
                <a:latin typeface="Arial"/>
                <a:cs typeface="Arial"/>
              </a:rPr>
              <a:t>Research</a:t>
            </a:r>
            <a:r>
              <a:rPr sz="1100" spc="60" dirty="0">
                <a:latin typeface="Arial"/>
                <a:cs typeface="Arial"/>
              </a:rPr>
              <a:t> </a:t>
            </a:r>
            <a:r>
              <a:rPr sz="1100" spc="-10" dirty="0">
                <a:latin typeface="Arial"/>
                <a:cs typeface="Arial"/>
              </a:rPr>
              <a:t>statement </a:t>
            </a:r>
            <a:endParaRPr lang="de-DE" sz="1100" spc="-10" dirty="0">
              <a:latin typeface="Arial"/>
              <a:cs typeface="Arial"/>
            </a:endParaRPr>
          </a:p>
          <a:p>
            <a:pPr marL="289560" marR="26670">
              <a:lnSpc>
                <a:spcPct val="126000"/>
              </a:lnSpc>
            </a:pPr>
            <a:r>
              <a:rPr sz="1100" spc="-40" dirty="0">
                <a:latin typeface="Arial"/>
                <a:cs typeface="Arial"/>
              </a:rPr>
              <a:t>Teaching</a:t>
            </a:r>
            <a:r>
              <a:rPr sz="1100" spc="-30" dirty="0">
                <a:latin typeface="Arial"/>
                <a:cs typeface="Arial"/>
              </a:rPr>
              <a:t> </a:t>
            </a:r>
            <a:r>
              <a:rPr sz="1100" spc="-20" dirty="0">
                <a:latin typeface="Arial"/>
                <a:cs typeface="Arial"/>
              </a:rPr>
              <a:t>statement</a:t>
            </a:r>
            <a:r>
              <a:rPr lang="de-DE" sz="1100" spc="-20" dirty="0">
                <a:latin typeface="Arial"/>
                <a:cs typeface="Arial"/>
              </a:rPr>
              <a:t> – undergraduate! </a:t>
            </a:r>
          </a:p>
          <a:p>
            <a:pPr>
              <a:lnSpc>
                <a:spcPct val="100000"/>
              </a:lnSpc>
            </a:pPr>
            <a:endParaRPr sz="1100" dirty="0">
              <a:latin typeface="Arial"/>
              <a:cs typeface="Arial"/>
            </a:endParaRPr>
          </a:p>
          <a:p>
            <a:pPr marL="289560" marR="5080" indent="-277495">
              <a:lnSpc>
                <a:spcPct val="76000"/>
              </a:lnSpc>
              <a:spcBef>
                <a:spcPts val="730"/>
              </a:spcBef>
            </a:pPr>
            <a:r>
              <a:rPr sz="1100" spc="-40" dirty="0">
                <a:latin typeface="Arial"/>
                <a:cs typeface="Arial"/>
              </a:rPr>
              <a:t>You</a:t>
            </a:r>
            <a:r>
              <a:rPr sz="1100" dirty="0">
                <a:latin typeface="Arial"/>
                <a:cs typeface="Arial"/>
              </a:rPr>
              <a:t> might </a:t>
            </a:r>
            <a:r>
              <a:rPr sz="1100" spc="-25" dirty="0">
                <a:latin typeface="Arial"/>
                <a:cs typeface="Arial"/>
              </a:rPr>
              <a:t>additionally</a:t>
            </a:r>
            <a:r>
              <a:rPr sz="1100" spc="5" dirty="0">
                <a:latin typeface="Arial"/>
                <a:cs typeface="Arial"/>
              </a:rPr>
              <a:t> </a:t>
            </a:r>
            <a:r>
              <a:rPr sz="1100" spc="-35" dirty="0">
                <a:latin typeface="Arial"/>
                <a:cs typeface="Arial"/>
              </a:rPr>
              <a:t>be</a:t>
            </a:r>
            <a:r>
              <a:rPr sz="1100" dirty="0">
                <a:latin typeface="Arial"/>
                <a:cs typeface="Arial"/>
              </a:rPr>
              <a:t> </a:t>
            </a:r>
            <a:r>
              <a:rPr sz="1100" spc="-75" dirty="0">
                <a:latin typeface="Arial"/>
                <a:cs typeface="Arial"/>
              </a:rPr>
              <a:t>asked</a:t>
            </a:r>
            <a:r>
              <a:rPr sz="1100" spc="5" dirty="0">
                <a:latin typeface="Arial"/>
                <a:cs typeface="Arial"/>
              </a:rPr>
              <a:t> </a:t>
            </a:r>
            <a:r>
              <a:rPr sz="1100" spc="-20" dirty="0">
                <a:latin typeface="Arial"/>
                <a:cs typeface="Arial"/>
              </a:rPr>
              <a:t>for: </a:t>
            </a:r>
            <a:endParaRPr lang="de-DE" sz="1100" spc="-20" dirty="0">
              <a:latin typeface="Arial"/>
              <a:cs typeface="Arial"/>
            </a:endParaRPr>
          </a:p>
          <a:p>
            <a:pPr marL="289560" marR="5080" indent="-277495">
              <a:lnSpc>
                <a:spcPct val="126000"/>
              </a:lnSpc>
              <a:spcBef>
                <a:spcPts val="730"/>
              </a:spcBef>
            </a:pPr>
            <a:r>
              <a:rPr lang="en-US" sz="1100" spc="-20" dirty="0">
                <a:latin typeface="Arial"/>
                <a:cs typeface="Arial"/>
              </a:rPr>
              <a:t>	</a:t>
            </a:r>
            <a:r>
              <a:rPr sz="1100" spc="-55" dirty="0">
                <a:latin typeface="Arial"/>
                <a:cs typeface="Arial"/>
              </a:rPr>
              <a:t>Service</a:t>
            </a:r>
            <a:r>
              <a:rPr sz="1100" spc="35" dirty="0">
                <a:latin typeface="Arial"/>
                <a:cs typeface="Arial"/>
              </a:rPr>
              <a:t> </a:t>
            </a:r>
            <a:r>
              <a:rPr sz="1100" spc="-10" dirty="0">
                <a:latin typeface="Arial"/>
                <a:cs typeface="Arial"/>
              </a:rPr>
              <a:t>statement</a:t>
            </a:r>
            <a:endParaRPr sz="1100" dirty="0">
              <a:latin typeface="Arial"/>
              <a:cs typeface="Arial"/>
            </a:endParaRPr>
          </a:p>
          <a:p>
            <a:pPr marL="289560" marR="313690">
              <a:lnSpc>
                <a:spcPct val="126000"/>
              </a:lnSpc>
            </a:pPr>
            <a:r>
              <a:rPr sz="1100" spc="-25" dirty="0">
                <a:latin typeface="Arial"/>
                <a:cs typeface="Arial"/>
              </a:rPr>
              <a:t>Diversity</a:t>
            </a:r>
            <a:r>
              <a:rPr sz="1100" spc="5" dirty="0">
                <a:latin typeface="Arial"/>
                <a:cs typeface="Arial"/>
              </a:rPr>
              <a:t> </a:t>
            </a:r>
            <a:r>
              <a:rPr sz="1100" spc="-10" dirty="0">
                <a:latin typeface="Arial"/>
                <a:cs typeface="Arial"/>
              </a:rPr>
              <a:t>statement </a:t>
            </a:r>
            <a:endParaRPr lang="de-DE" sz="1100" spc="-10" dirty="0">
              <a:latin typeface="Arial"/>
              <a:cs typeface="Arial"/>
            </a:endParaRPr>
          </a:p>
          <a:p>
            <a:pPr marL="289560" marR="313690">
              <a:lnSpc>
                <a:spcPct val="126000"/>
              </a:lnSpc>
            </a:pPr>
            <a:r>
              <a:rPr sz="1100" spc="-35" dirty="0">
                <a:latin typeface="Arial"/>
                <a:cs typeface="Arial"/>
              </a:rPr>
              <a:t>Proposal</a:t>
            </a:r>
            <a:r>
              <a:rPr sz="1100" spc="-10" dirty="0">
                <a:latin typeface="Arial"/>
                <a:cs typeface="Arial"/>
              </a:rPr>
              <a:t> </a:t>
            </a:r>
            <a:r>
              <a:rPr sz="1100" dirty="0">
                <a:latin typeface="Arial"/>
                <a:cs typeface="Arial"/>
              </a:rPr>
              <a:t>for</a:t>
            </a:r>
            <a:r>
              <a:rPr sz="1100" spc="-10" dirty="0">
                <a:latin typeface="Arial"/>
                <a:cs typeface="Arial"/>
              </a:rPr>
              <a:t> </a:t>
            </a:r>
            <a:r>
              <a:rPr sz="1100" dirty="0">
                <a:latin typeface="Arial"/>
                <a:cs typeface="Arial"/>
              </a:rPr>
              <a:t>a</a:t>
            </a:r>
            <a:r>
              <a:rPr sz="1100" spc="-5" dirty="0">
                <a:latin typeface="Arial"/>
                <a:cs typeface="Arial"/>
              </a:rPr>
              <a:t> </a:t>
            </a:r>
            <a:r>
              <a:rPr sz="1100" spc="-45" dirty="0">
                <a:latin typeface="Arial"/>
                <a:cs typeface="Arial"/>
              </a:rPr>
              <a:t>new</a:t>
            </a:r>
            <a:r>
              <a:rPr sz="1100" spc="-10" dirty="0">
                <a:latin typeface="Arial"/>
                <a:cs typeface="Arial"/>
              </a:rPr>
              <a:t> </a:t>
            </a:r>
            <a:r>
              <a:rPr sz="1100" spc="-55" dirty="0">
                <a:latin typeface="Arial"/>
                <a:cs typeface="Arial"/>
              </a:rPr>
              <a:t>course</a:t>
            </a:r>
            <a:r>
              <a:rPr lang="de-DE" sz="1100" spc="-55" dirty="0">
                <a:latin typeface="Arial"/>
                <a:cs typeface="Arial"/>
              </a:rPr>
              <a:t> – undergraduate!</a:t>
            </a:r>
            <a:endParaRPr sz="1100" dirty="0">
              <a:latin typeface="Arial"/>
              <a:cs typeface="Arial"/>
            </a:endParaRPr>
          </a:p>
        </p:txBody>
      </p:sp>
    </p:spTree>
  </p:cSld>
  <p:clrMapOvr>
    <a:masterClrMapping/>
  </p:clrMapOvr>
  <p:transition>
    <p:cut/>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139D7B-CBE0-50D1-AEA7-8C8C71EACCD3}"/>
              </a:ext>
            </a:extLst>
          </p:cNvPr>
          <p:cNvSpPr>
            <a:spLocks noGrp="1"/>
          </p:cNvSpPr>
          <p:nvPr>
            <p:ph type="title"/>
          </p:nvPr>
        </p:nvSpPr>
        <p:spPr>
          <a:xfrm>
            <a:off x="95300" y="51772"/>
            <a:ext cx="4419550" cy="261610"/>
          </a:xfrm>
        </p:spPr>
        <p:txBody>
          <a:bodyPr/>
          <a:lstStyle/>
          <a:p>
            <a:pPr algn="ctr"/>
            <a:r>
              <a:rPr lang="en-US" dirty="0"/>
              <a:t>What happens after you apply?</a:t>
            </a:r>
          </a:p>
        </p:txBody>
      </p:sp>
      <p:sp>
        <p:nvSpPr>
          <p:cNvPr id="3" name="Text Placeholder 2">
            <a:extLst>
              <a:ext uri="{FF2B5EF4-FFF2-40B4-BE49-F238E27FC236}">
                <a16:creationId xmlns:a16="http://schemas.microsoft.com/office/drawing/2014/main" id="{AEE44E0D-F6D2-1E6C-8E69-AA8FA77B51A0}"/>
              </a:ext>
            </a:extLst>
          </p:cNvPr>
          <p:cNvSpPr>
            <a:spLocks noGrp="1"/>
          </p:cNvSpPr>
          <p:nvPr>
            <p:ph type="body" idx="1"/>
          </p:nvPr>
        </p:nvSpPr>
        <p:spPr>
          <a:xfrm>
            <a:off x="408393" y="511175"/>
            <a:ext cx="3954057" cy="2585323"/>
          </a:xfrm>
        </p:spPr>
        <p:txBody>
          <a:bodyPr/>
          <a:lstStyle/>
          <a:p>
            <a:pPr marL="171450" indent="-171450">
              <a:buFont typeface="Wingdings" pitchFamily="2" charset="2"/>
              <a:buChar char="§"/>
            </a:pPr>
            <a:r>
              <a:rPr lang="en-US" sz="1200" dirty="0"/>
              <a:t>You should get an acknowledgement, if not email or call – your application may have gone to the wrong place. Some/most universities now require that your application go through their human resources office, not directly to the search committee.</a:t>
            </a:r>
          </a:p>
          <a:p>
            <a:pPr marL="171450" indent="-171450">
              <a:buFont typeface="Wingdings" pitchFamily="2" charset="2"/>
              <a:buChar char="§"/>
            </a:pPr>
            <a:r>
              <a:rPr lang="en-US" sz="1200" dirty="0"/>
              <a:t>Three usual responses:</a:t>
            </a:r>
          </a:p>
          <a:p>
            <a:pPr marL="628650" lvl="1" indent="-171450">
              <a:buFont typeface="Wingdings" pitchFamily="2" charset="2"/>
              <a:buChar char="§"/>
            </a:pPr>
            <a:r>
              <a:rPr lang="en-US" sz="1200" dirty="0"/>
              <a:t>Thanks, but no thanks  </a:t>
            </a:r>
          </a:p>
          <a:p>
            <a:pPr marL="628650" lvl="1" indent="-171450">
              <a:buFont typeface="Wingdings" pitchFamily="2" charset="2"/>
              <a:buChar char="§"/>
            </a:pPr>
            <a:r>
              <a:rPr lang="en-US" sz="1200" dirty="0"/>
              <a:t>Thanks, we will let you know </a:t>
            </a:r>
          </a:p>
          <a:p>
            <a:pPr marL="628650" lvl="1" indent="-171450">
              <a:buFont typeface="Wingdings" pitchFamily="2" charset="2"/>
              <a:buChar char="§"/>
            </a:pPr>
            <a:r>
              <a:rPr lang="en-US" sz="1200" dirty="0"/>
              <a:t>Thanks, can we set up a Zoom meeting – this is usually an indication that you are on the short list</a:t>
            </a:r>
          </a:p>
          <a:p>
            <a:pPr marL="171450" indent="-171450">
              <a:buFont typeface="Wingdings" pitchFamily="2" charset="2"/>
              <a:buChar char="§"/>
            </a:pPr>
            <a:r>
              <a:rPr lang="en-US" sz="1200" dirty="0"/>
              <a:t>Zoom meeting are usually with the search committee and usually probe for details in a friendly and professional manner.</a:t>
            </a:r>
          </a:p>
          <a:p>
            <a:pPr marL="171450" indent="-171450">
              <a:buFont typeface="Wingdings" pitchFamily="2" charset="2"/>
              <a:buChar char="§"/>
            </a:pPr>
            <a:r>
              <a:rPr lang="en-US" sz="1200" dirty="0"/>
              <a:t>At this point you wait…..</a:t>
            </a:r>
          </a:p>
        </p:txBody>
      </p:sp>
    </p:spTree>
    <p:extLst>
      <p:ext uri="{BB962C8B-B14F-4D97-AF65-F5344CB8AC3E}">
        <p14:creationId xmlns:p14="http://schemas.microsoft.com/office/powerpoint/2010/main" val="212684513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50FFCB-A732-5391-F5FB-F48244AB5977}"/>
              </a:ext>
            </a:extLst>
          </p:cNvPr>
          <p:cNvSpPr>
            <a:spLocks noGrp="1"/>
          </p:cNvSpPr>
          <p:nvPr>
            <p:ph type="title"/>
          </p:nvPr>
        </p:nvSpPr>
        <p:spPr>
          <a:xfrm>
            <a:off x="95300" y="51772"/>
            <a:ext cx="3189604" cy="261610"/>
          </a:xfrm>
        </p:spPr>
        <p:txBody>
          <a:bodyPr/>
          <a:lstStyle/>
          <a:p>
            <a:pPr algn="ctr"/>
            <a:r>
              <a:rPr lang="en-US" dirty="0"/>
              <a:t>Now what happens?</a:t>
            </a:r>
          </a:p>
        </p:txBody>
      </p:sp>
      <p:sp>
        <p:nvSpPr>
          <p:cNvPr id="3" name="Text Placeholder 2">
            <a:extLst>
              <a:ext uri="{FF2B5EF4-FFF2-40B4-BE49-F238E27FC236}">
                <a16:creationId xmlns:a16="http://schemas.microsoft.com/office/drawing/2014/main" id="{C6E8A252-A96C-32D6-225B-088D06D63866}"/>
              </a:ext>
            </a:extLst>
          </p:cNvPr>
          <p:cNvSpPr>
            <a:spLocks noGrp="1"/>
          </p:cNvSpPr>
          <p:nvPr>
            <p:ph type="body" idx="1"/>
          </p:nvPr>
        </p:nvSpPr>
        <p:spPr>
          <a:xfrm>
            <a:off x="247651" y="434975"/>
            <a:ext cx="4114800" cy="2954655"/>
          </a:xfrm>
        </p:spPr>
        <p:txBody>
          <a:bodyPr/>
          <a:lstStyle/>
          <a:p>
            <a:pPr marL="285750" indent="-285750">
              <a:buFont typeface="Wingdings" pitchFamily="2" charset="2"/>
              <a:buChar char="§"/>
            </a:pPr>
            <a:r>
              <a:rPr lang="en-US" sz="1200" dirty="0"/>
              <a:t>The search committee at this point goes back to the whole department and the dean’s office to present who they think are the best candidates. This usually gets into the realm of politics and budgetary concerns. </a:t>
            </a:r>
          </a:p>
          <a:p>
            <a:pPr marL="285750" indent="-285750">
              <a:buFont typeface="Wingdings" pitchFamily="2" charset="2"/>
              <a:buChar char="§"/>
            </a:pPr>
            <a:endParaRPr lang="en-US" sz="1200" dirty="0"/>
          </a:p>
          <a:p>
            <a:pPr marL="285750" indent="-285750">
              <a:buFont typeface="Wingdings" pitchFamily="2" charset="2"/>
              <a:buChar char="§"/>
            </a:pPr>
            <a:r>
              <a:rPr lang="en-US" sz="1200" dirty="0"/>
              <a:t>The department suggest to the dean that they want to bring in X candidates to interview and the dean usually suggests Z = X – Y. </a:t>
            </a:r>
          </a:p>
          <a:p>
            <a:pPr marL="285750" indent="-285750">
              <a:buFont typeface="Wingdings" pitchFamily="2" charset="2"/>
              <a:buChar char="§"/>
            </a:pPr>
            <a:endParaRPr lang="en-US" sz="1200" dirty="0"/>
          </a:p>
          <a:p>
            <a:pPr marL="285750" indent="-285750">
              <a:buFont typeface="Wingdings" pitchFamily="2" charset="2"/>
              <a:buChar char="§"/>
            </a:pPr>
            <a:r>
              <a:rPr lang="en-US" sz="1200" dirty="0"/>
              <a:t>If you are lucky, the search committee chair will invite you for an on-campus interview.</a:t>
            </a:r>
          </a:p>
          <a:p>
            <a:pPr marL="285750" indent="-285750">
              <a:buFont typeface="Wingdings" pitchFamily="2" charset="2"/>
              <a:buChar char="§"/>
            </a:pPr>
            <a:endParaRPr lang="en-US" sz="1200" dirty="0"/>
          </a:p>
          <a:p>
            <a:pPr marL="285750" indent="-285750">
              <a:buFont typeface="Wingdings" pitchFamily="2" charset="2"/>
              <a:buChar char="§"/>
            </a:pPr>
            <a:r>
              <a:rPr lang="en-US" sz="1200" dirty="0"/>
              <a:t>You now need to start asking for details as to what the interview involves – get as much information as possible – good to have a spy/contact!</a:t>
            </a:r>
          </a:p>
          <a:p>
            <a:pPr marL="285750" indent="-285750">
              <a:buFont typeface="Wingdings" pitchFamily="2" charset="2"/>
              <a:buChar char="§"/>
            </a:pPr>
            <a:endParaRPr lang="en-US" sz="1200" dirty="0"/>
          </a:p>
        </p:txBody>
      </p:sp>
    </p:spTree>
    <p:extLst>
      <p:ext uri="{BB962C8B-B14F-4D97-AF65-F5344CB8AC3E}">
        <p14:creationId xmlns:p14="http://schemas.microsoft.com/office/powerpoint/2010/main" val="99899674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A71D9D-954F-DFC8-FC73-F5FF8144081E}"/>
              </a:ext>
            </a:extLst>
          </p:cNvPr>
          <p:cNvSpPr>
            <a:spLocks noGrp="1"/>
          </p:cNvSpPr>
          <p:nvPr>
            <p:ph type="title"/>
          </p:nvPr>
        </p:nvSpPr>
        <p:spPr>
          <a:xfrm>
            <a:off x="95300" y="51772"/>
            <a:ext cx="3975772" cy="261610"/>
          </a:xfrm>
        </p:spPr>
        <p:txBody>
          <a:bodyPr/>
          <a:lstStyle/>
          <a:p>
            <a:pPr algn="ctr"/>
            <a:r>
              <a:rPr lang="en-US" dirty="0"/>
              <a:t>How do I prepare for the interview?</a:t>
            </a:r>
          </a:p>
        </p:txBody>
      </p:sp>
      <p:sp>
        <p:nvSpPr>
          <p:cNvPr id="3" name="Text Placeholder 2">
            <a:extLst>
              <a:ext uri="{FF2B5EF4-FFF2-40B4-BE49-F238E27FC236}">
                <a16:creationId xmlns:a16="http://schemas.microsoft.com/office/drawing/2014/main" id="{AE5E0F0F-0E25-8CE4-A107-5CD21F38C8B7}"/>
              </a:ext>
            </a:extLst>
          </p:cNvPr>
          <p:cNvSpPr>
            <a:spLocks noGrp="1"/>
          </p:cNvSpPr>
          <p:nvPr>
            <p:ph type="body" idx="1"/>
          </p:nvPr>
        </p:nvSpPr>
        <p:spPr>
          <a:xfrm>
            <a:off x="247650" y="434975"/>
            <a:ext cx="4136515" cy="2215991"/>
          </a:xfrm>
        </p:spPr>
        <p:txBody>
          <a:bodyPr/>
          <a:lstStyle/>
          <a:p>
            <a:pPr marL="171450" indent="-171450">
              <a:buFont typeface="Wingdings" pitchFamily="2" charset="2"/>
              <a:buChar char="§"/>
            </a:pPr>
            <a:r>
              <a:rPr lang="en-US" sz="1200" dirty="0"/>
              <a:t>Find out with whom you will be meeting – faculty and deans</a:t>
            </a:r>
          </a:p>
          <a:p>
            <a:pPr marL="628650" lvl="1" indent="-171450">
              <a:buFont typeface="Wingdings" pitchFamily="2" charset="2"/>
              <a:buChar char="§"/>
            </a:pPr>
            <a:r>
              <a:rPr lang="en-US" sz="1200" dirty="0"/>
              <a:t>You will be meeting with faculty from your area of expertise.</a:t>
            </a:r>
          </a:p>
          <a:p>
            <a:pPr marL="628650" lvl="1" indent="-171450">
              <a:buFont typeface="Wingdings" pitchFamily="2" charset="2"/>
              <a:buChar char="§"/>
            </a:pPr>
            <a:r>
              <a:rPr lang="en-US" sz="1200" dirty="0"/>
              <a:t>You will be meeting with faculty outside your area of expertise.</a:t>
            </a:r>
          </a:p>
          <a:p>
            <a:pPr marL="628650" lvl="1" indent="-171450">
              <a:buFont typeface="Wingdings" pitchFamily="2" charset="2"/>
              <a:buChar char="§"/>
            </a:pPr>
            <a:r>
              <a:rPr lang="en-US" sz="1200" dirty="0"/>
              <a:t>The dean with whom you speak may or may not be a scientist/mathematician.</a:t>
            </a:r>
          </a:p>
          <a:p>
            <a:pPr marL="171450" indent="-171450">
              <a:buFont typeface="Wingdings" pitchFamily="2" charset="2"/>
              <a:buChar char="§"/>
            </a:pPr>
            <a:r>
              <a:rPr lang="en-US" sz="1200" dirty="0"/>
              <a:t>Go on the university web site and learn about the people with whom you may speak – it impresses people if you seem to know something about them and their interests.</a:t>
            </a:r>
          </a:p>
          <a:p>
            <a:pPr marL="171450" indent="-171450">
              <a:buFont typeface="Wingdings" pitchFamily="2" charset="2"/>
              <a:buChar char="§"/>
            </a:pPr>
            <a:r>
              <a:rPr lang="en-US" sz="1200" dirty="0"/>
              <a:t>Remember, you are also interviewing them!</a:t>
            </a:r>
          </a:p>
        </p:txBody>
      </p:sp>
    </p:spTree>
    <p:extLst>
      <p:ext uri="{BB962C8B-B14F-4D97-AF65-F5344CB8AC3E}">
        <p14:creationId xmlns:p14="http://schemas.microsoft.com/office/powerpoint/2010/main" val="8886434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776552-4DE8-3C0B-B0F6-DA92D1D63A62}"/>
              </a:ext>
            </a:extLst>
          </p:cNvPr>
          <p:cNvSpPr>
            <a:spLocks noGrp="1"/>
          </p:cNvSpPr>
          <p:nvPr>
            <p:ph type="title"/>
          </p:nvPr>
        </p:nvSpPr>
        <p:spPr>
          <a:xfrm>
            <a:off x="710248" y="164995"/>
            <a:ext cx="3189604" cy="261610"/>
          </a:xfrm>
        </p:spPr>
        <p:txBody>
          <a:bodyPr/>
          <a:lstStyle/>
          <a:p>
            <a:pPr algn="ctr"/>
            <a:r>
              <a:rPr lang="en-US" dirty="0"/>
              <a:t>In my day</a:t>
            </a:r>
          </a:p>
        </p:txBody>
      </p:sp>
      <p:sp>
        <p:nvSpPr>
          <p:cNvPr id="3" name="Text Placeholder 2">
            <a:extLst>
              <a:ext uri="{FF2B5EF4-FFF2-40B4-BE49-F238E27FC236}">
                <a16:creationId xmlns:a16="http://schemas.microsoft.com/office/drawing/2014/main" id="{D8D9E6C5-48B1-1D54-72BB-5CD914147234}"/>
              </a:ext>
            </a:extLst>
          </p:cNvPr>
          <p:cNvSpPr>
            <a:spLocks noGrp="1"/>
          </p:cNvSpPr>
          <p:nvPr>
            <p:ph type="body" idx="1"/>
          </p:nvPr>
        </p:nvSpPr>
        <p:spPr>
          <a:xfrm>
            <a:off x="323850" y="434975"/>
            <a:ext cx="4114800" cy="2800767"/>
          </a:xfrm>
        </p:spPr>
        <p:txBody>
          <a:bodyPr/>
          <a:lstStyle/>
          <a:p>
            <a:pPr marL="171450" indent="-171450">
              <a:buSzPct val="100000"/>
              <a:buFont typeface="Wingdings" pitchFamily="2" charset="2"/>
              <a:buChar char="§"/>
            </a:pPr>
            <a:r>
              <a:rPr lang="en-US" sz="1400" dirty="0"/>
              <a:t>In the days of mandatory retirement</a:t>
            </a:r>
          </a:p>
          <a:p>
            <a:pPr marL="171450" indent="-171450">
              <a:buSzPct val="100000"/>
              <a:buFont typeface="Wingdings" pitchFamily="2" charset="2"/>
              <a:buChar char="§"/>
            </a:pPr>
            <a:r>
              <a:rPr lang="en-US" sz="1400" dirty="0"/>
              <a:t>In the days when the Manhattan Project crew was retiring or dying off (poor health habits)</a:t>
            </a:r>
          </a:p>
          <a:p>
            <a:pPr marL="171450" indent="-171450">
              <a:buSzPct val="100000"/>
              <a:buFont typeface="Wingdings" pitchFamily="2" charset="2"/>
              <a:buChar char="§"/>
            </a:pPr>
            <a:r>
              <a:rPr lang="en-US" sz="1400" dirty="0"/>
              <a:t>In my fourth year of grad school at CUA</a:t>
            </a:r>
          </a:p>
          <a:p>
            <a:pPr marL="628650" lvl="1" indent="-171450">
              <a:buSzPct val="80000"/>
              <a:buFont typeface="Wingdings" pitchFamily="2" charset="2"/>
              <a:buChar char="§"/>
            </a:pPr>
            <a:r>
              <a:rPr lang="en-US" sz="1400" dirty="0"/>
              <a:t>Zero applications sent out</a:t>
            </a:r>
          </a:p>
          <a:p>
            <a:pPr marL="628650" lvl="1" indent="-171450">
              <a:buSzPct val="80000"/>
              <a:buFont typeface="Wingdings" pitchFamily="2" charset="2"/>
              <a:buChar char="§"/>
            </a:pPr>
            <a:r>
              <a:rPr lang="en-US" sz="1400" dirty="0"/>
              <a:t>Four invitations for interviews</a:t>
            </a:r>
          </a:p>
          <a:p>
            <a:pPr marL="628650" lvl="1" indent="-171450">
              <a:buSzPct val="80000"/>
              <a:buFont typeface="Wingdings" pitchFamily="2" charset="2"/>
              <a:buChar char="§"/>
            </a:pPr>
            <a:r>
              <a:rPr lang="en-US" sz="1400" dirty="0"/>
              <a:t>Two postdoc offers</a:t>
            </a:r>
          </a:p>
          <a:p>
            <a:pPr marL="628650" lvl="1" indent="-171450">
              <a:buSzPct val="80000"/>
              <a:buFont typeface="Wingdings" pitchFamily="2" charset="2"/>
              <a:buChar char="§"/>
            </a:pPr>
            <a:r>
              <a:rPr lang="en-US" sz="1400" dirty="0"/>
              <a:t>One research faculty offer at twice the salary</a:t>
            </a:r>
          </a:p>
          <a:p>
            <a:pPr marL="171450" indent="-171450">
              <a:buFont typeface="Wingdings" pitchFamily="2" charset="2"/>
              <a:buChar char="§"/>
            </a:pPr>
            <a:r>
              <a:rPr lang="en-US" sz="1400" dirty="0"/>
              <a:t>In my fourth year as research faculty at UCLA</a:t>
            </a:r>
          </a:p>
          <a:p>
            <a:pPr marL="628650" lvl="1" indent="-171450">
              <a:buSzPct val="80000"/>
              <a:buFont typeface="Wingdings" pitchFamily="2" charset="2"/>
              <a:buChar char="§"/>
            </a:pPr>
            <a:r>
              <a:rPr lang="en-US" sz="1400" dirty="0"/>
              <a:t>Zero applications sent out</a:t>
            </a:r>
          </a:p>
          <a:p>
            <a:pPr marL="628650" lvl="1" indent="-171450">
              <a:buSzPct val="80000"/>
              <a:buFont typeface="Wingdings" pitchFamily="2" charset="2"/>
              <a:buChar char="§"/>
            </a:pPr>
            <a:r>
              <a:rPr lang="en-US" sz="1400" dirty="0"/>
              <a:t>Two invitations for tenure track interviews</a:t>
            </a:r>
          </a:p>
          <a:p>
            <a:pPr marL="628650" lvl="1" indent="-171450">
              <a:buSzPct val="80000"/>
              <a:buFont typeface="Wingdings" pitchFamily="2" charset="2"/>
              <a:buChar char="§"/>
            </a:pPr>
            <a:r>
              <a:rPr lang="en-US" sz="1400" dirty="0"/>
              <a:t>Two offers (Stanford – GWU)</a:t>
            </a:r>
          </a:p>
          <a:p>
            <a:pPr marL="628650" lvl="1" indent="-171450">
              <a:buSzPct val="80000"/>
              <a:buFont typeface="Wingdings" pitchFamily="2" charset="2"/>
              <a:buChar char="§"/>
            </a:pPr>
            <a:r>
              <a:rPr lang="en-US" sz="1400" dirty="0"/>
              <a:t>Been at GWU for 40+ years</a:t>
            </a:r>
            <a:endParaRPr lang="en-US" sz="700" dirty="0"/>
          </a:p>
        </p:txBody>
      </p:sp>
    </p:spTree>
    <p:extLst>
      <p:ext uri="{BB962C8B-B14F-4D97-AF65-F5344CB8AC3E}">
        <p14:creationId xmlns:p14="http://schemas.microsoft.com/office/powerpoint/2010/main" val="277934093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510416-7796-4BA3-9218-7FE4464E8D36}"/>
              </a:ext>
            </a:extLst>
          </p:cNvPr>
          <p:cNvSpPr>
            <a:spLocks noGrp="1"/>
          </p:cNvSpPr>
          <p:nvPr>
            <p:ph type="title"/>
          </p:nvPr>
        </p:nvSpPr>
        <p:spPr>
          <a:xfrm>
            <a:off x="95300" y="51772"/>
            <a:ext cx="3733750" cy="261610"/>
          </a:xfrm>
        </p:spPr>
        <p:txBody>
          <a:bodyPr/>
          <a:lstStyle/>
          <a:p>
            <a:pPr algn="ctr"/>
            <a:r>
              <a:rPr lang="en-US" dirty="0"/>
              <a:t>How do I prepare for the interview?</a:t>
            </a:r>
          </a:p>
        </p:txBody>
      </p:sp>
      <p:sp>
        <p:nvSpPr>
          <p:cNvPr id="3" name="Text Placeholder 2">
            <a:extLst>
              <a:ext uri="{FF2B5EF4-FFF2-40B4-BE49-F238E27FC236}">
                <a16:creationId xmlns:a16="http://schemas.microsoft.com/office/drawing/2014/main" id="{8DB87BFF-BD6D-5EC3-2785-448BC7D5EC4E}"/>
              </a:ext>
            </a:extLst>
          </p:cNvPr>
          <p:cNvSpPr>
            <a:spLocks noGrp="1"/>
          </p:cNvSpPr>
          <p:nvPr>
            <p:ph type="body" idx="1"/>
          </p:nvPr>
        </p:nvSpPr>
        <p:spPr>
          <a:xfrm>
            <a:off x="247650" y="511175"/>
            <a:ext cx="4038600" cy="2154436"/>
          </a:xfrm>
        </p:spPr>
        <p:txBody>
          <a:bodyPr/>
          <a:lstStyle/>
          <a:p>
            <a:pPr marL="171450" indent="-171450">
              <a:buFont typeface="Wingdings" pitchFamily="2" charset="2"/>
              <a:buChar char="§"/>
            </a:pPr>
            <a:r>
              <a:rPr lang="en-US" sz="1400" dirty="0"/>
              <a:t>You need to prepare a seminar or colloquium.</a:t>
            </a:r>
          </a:p>
          <a:p>
            <a:pPr marL="171450" indent="-171450">
              <a:buFont typeface="Wingdings" pitchFamily="2" charset="2"/>
              <a:buChar char="§"/>
            </a:pPr>
            <a:r>
              <a:rPr lang="en-US" sz="1400" dirty="0"/>
              <a:t>You may also be asked to prepare a sample lesson.</a:t>
            </a:r>
          </a:p>
          <a:p>
            <a:pPr marL="171450" indent="-171450">
              <a:buFont typeface="Wingdings" pitchFamily="2" charset="2"/>
              <a:buChar char="§"/>
            </a:pPr>
            <a:r>
              <a:rPr lang="en-US" sz="1400" dirty="0"/>
              <a:t>Not everyone in the audience will be a physicist or even a scientist, mathematician or engineer. </a:t>
            </a:r>
          </a:p>
          <a:p>
            <a:pPr marL="171450" indent="-171450">
              <a:buFont typeface="Wingdings" pitchFamily="2" charset="2"/>
              <a:buChar char="§"/>
            </a:pPr>
            <a:r>
              <a:rPr lang="en-US" sz="1400" dirty="0"/>
              <a:t>Keep it simple and do not use specialized jargon.</a:t>
            </a:r>
          </a:p>
          <a:p>
            <a:pPr marL="171450" indent="-171450">
              <a:buFont typeface="Wingdings" pitchFamily="2" charset="2"/>
              <a:buChar char="§"/>
            </a:pPr>
            <a:r>
              <a:rPr lang="en-US" sz="1400" dirty="0"/>
              <a:t>To be safe, you should have a pdf version of your presentation ready – just in case you have to upload to their local system. </a:t>
            </a:r>
          </a:p>
          <a:p>
            <a:endParaRPr lang="en-US" sz="1400" dirty="0"/>
          </a:p>
        </p:txBody>
      </p:sp>
    </p:spTree>
    <p:extLst>
      <p:ext uri="{BB962C8B-B14F-4D97-AF65-F5344CB8AC3E}">
        <p14:creationId xmlns:p14="http://schemas.microsoft.com/office/powerpoint/2010/main" val="7046398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4D6BD1-78DC-55A6-65A6-6A99F76E6180}"/>
              </a:ext>
            </a:extLst>
          </p:cNvPr>
          <p:cNvSpPr>
            <a:spLocks noGrp="1"/>
          </p:cNvSpPr>
          <p:nvPr>
            <p:ph type="title"/>
          </p:nvPr>
        </p:nvSpPr>
        <p:spPr>
          <a:xfrm>
            <a:off x="95300" y="51772"/>
            <a:ext cx="4190950" cy="523220"/>
          </a:xfrm>
        </p:spPr>
        <p:txBody>
          <a:bodyPr/>
          <a:lstStyle/>
          <a:p>
            <a:pPr algn="ctr"/>
            <a:r>
              <a:rPr lang="en-US" dirty="0"/>
              <a:t>Things to watch out for during interview</a:t>
            </a:r>
          </a:p>
        </p:txBody>
      </p:sp>
      <p:sp>
        <p:nvSpPr>
          <p:cNvPr id="3" name="Text Placeholder 2">
            <a:extLst>
              <a:ext uri="{FF2B5EF4-FFF2-40B4-BE49-F238E27FC236}">
                <a16:creationId xmlns:a16="http://schemas.microsoft.com/office/drawing/2014/main" id="{746584F0-FA20-9D22-356D-7BBAF0374C85}"/>
              </a:ext>
            </a:extLst>
          </p:cNvPr>
          <p:cNvSpPr>
            <a:spLocks noGrp="1"/>
          </p:cNvSpPr>
          <p:nvPr>
            <p:ph type="body" idx="1"/>
          </p:nvPr>
        </p:nvSpPr>
        <p:spPr>
          <a:xfrm>
            <a:off x="247650" y="434975"/>
            <a:ext cx="4114800" cy="2492990"/>
          </a:xfrm>
        </p:spPr>
        <p:txBody>
          <a:bodyPr/>
          <a:lstStyle/>
          <a:p>
            <a:pPr marL="171450" indent="-171450">
              <a:buFont typeface="Wingdings" pitchFamily="2" charset="2"/>
              <a:buChar char="§"/>
            </a:pPr>
            <a:r>
              <a:rPr lang="en-US" sz="1400" dirty="0"/>
              <a:t>Dress professionally – Act professionally</a:t>
            </a:r>
          </a:p>
          <a:p>
            <a:pPr marL="171450" indent="-171450">
              <a:buFont typeface="Wingdings" pitchFamily="2" charset="2"/>
              <a:buChar char="§"/>
            </a:pPr>
            <a:r>
              <a:rPr lang="en-US" sz="1400" dirty="0"/>
              <a:t>Have your elevator talk ready – this is very useful if you are meeting with students and postdocs.</a:t>
            </a:r>
          </a:p>
          <a:p>
            <a:pPr marL="171450" indent="-171450">
              <a:buFont typeface="Wingdings" pitchFamily="2" charset="2"/>
              <a:buChar char="§"/>
            </a:pPr>
            <a:r>
              <a:rPr lang="en-US" sz="1400" dirty="0"/>
              <a:t>Read the room and act accordingly.</a:t>
            </a:r>
          </a:p>
          <a:p>
            <a:pPr marL="628650" lvl="1" indent="-171450">
              <a:buFont typeface="Wingdings" pitchFamily="2" charset="2"/>
              <a:buChar char="§"/>
            </a:pPr>
            <a:r>
              <a:rPr lang="en-US" sz="1200" dirty="0"/>
              <a:t>Some people might not offer a hand to shake, but if the hand goes out don’t leave them hanging.</a:t>
            </a:r>
          </a:p>
          <a:p>
            <a:pPr marL="628650" lvl="1" indent="-171450">
              <a:buFont typeface="Wingdings" pitchFamily="2" charset="2"/>
              <a:buChar char="§"/>
            </a:pPr>
            <a:r>
              <a:rPr lang="en-US" sz="1200" dirty="0"/>
              <a:t>Even if you know people well in the group, no hugs etc.</a:t>
            </a:r>
          </a:p>
          <a:p>
            <a:pPr marL="171450" indent="-171450">
              <a:buFont typeface="Wingdings" pitchFamily="2" charset="2"/>
              <a:buChar char="§"/>
            </a:pPr>
            <a:r>
              <a:rPr lang="en-US" sz="1400" dirty="0"/>
              <a:t>Do not get drawn into any local politics. </a:t>
            </a:r>
          </a:p>
          <a:p>
            <a:pPr marL="171450" indent="-171450">
              <a:buFont typeface="Wingdings" pitchFamily="2" charset="2"/>
              <a:buChar char="§"/>
            </a:pPr>
            <a:r>
              <a:rPr lang="en-US" sz="1400" dirty="0"/>
              <a:t>Follow APS meeting guidelines and you will keep out of trouble.</a:t>
            </a:r>
          </a:p>
          <a:p>
            <a:pPr marL="171450" indent="-171450">
              <a:buFont typeface="Wingdings" pitchFamily="2" charset="2"/>
              <a:buChar char="§"/>
            </a:pPr>
            <a:r>
              <a:rPr lang="en-US" sz="1400" dirty="0"/>
              <a:t>If they take you to dinner, do not go out of bounds on food or drink.</a:t>
            </a:r>
          </a:p>
        </p:txBody>
      </p:sp>
    </p:spTree>
    <p:extLst>
      <p:ext uri="{BB962C8B-B14F-4D97-AF65-F5344CB8AC3E}">
        <p14:creationId xmlns:p14="http://schemas.microsoft.com/office/powerpoint/2010/main" val="121003312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DD2612-B968-41ED-600D-DF4FB9562125}"/>
              </a:ext>
            </a:extLst>
          </p:cNvPr>
          <p:cNvSpPr>
            <a:spLocks noGrp="1"/>
          </p:cNvSpPr>
          <p:nvPr>
            <p:ph type="title"/>
          </p:nvPr>
        </p:nvSpPr>
        <p:spPr>
          <a:xfrm>
            <a:off x="95300" y="51772"/>
            <a:ext cx="3975772" cy="261610"/>
          </a:xfrm>
        </p:spPr>
        <p:txBody>
          <a:bodyPr/>
          <a:lstStyle/>
          <a:p>
            <a:pPr algn="ctr"/>
            <a:r>
              <a:rPr lang="en-US" dirty="0"/>
              <a:t>What do you do after the interview?</a:t>
            </a:r>
          </a:p>
        </p:txBody>
      </p:sp>
      <p:sp>
        <p:nvSpPr>
          <p:cNvPr id="3" name="Text Placeholder 2">
            <a:extLst>
              <a:ext uri="{FF2B5EF4-FFF2-40B4-BE49-F238E27FC236}">
                <a16:creationId xmlns:a16="http://schemas.microsoft.com/office/drawing/2014/main" id="{B2837901-8152-9149-0705-7300C1A0E15F}"/>
              </a:ext>
            </a:extLst>
          </p:cNvPr>
          <p:cNvSpPr>
            <a:spLocks noGrp="1"/>
          </p:cNvSpPr>
          <p:nvPr>
            <p:ph type="body" idx="1"/>
          </p:nvPr>
        </p:nvSpPr>
        <p:spPr>
          <a:xfrm>
            <a:off x="323850" y="511175"/>
            <a:ext cx="4060315" cy="2209799"/>
          </a:xfrm>
        </p:spPr>
        <p:txBody>
          <a:bodyPr/>
          <a:lstStyle/>
          <a:p>
            <a:pPr marL="285750" indent="-285750">
              <a:buFont typeface="Wingdings" pitchFamily="2" charset="2"/>
              <a:buChar char="§"/>
            </a:pPr>
            <a:r>
              <a:rPr lang="en-US" sz="1400" dirty="0"/>
              <a:t>Prepare for your next interview.</a:t>
            </a:r>
          </a:p>
          <a:p>
            <a:pPr marL="285750" indent="-285750">
              <a:buFont typeface="Wingdings" pitchFamily="2" charset="2"/>
              <a:buChar char="§"/>
            </a:pPr>
            <a:r>
              <a:rPr lang="en-US" sz="1400" dirty="0"/>
              <a:t>You will usually be told an estimate of the timeline they are under.</a:t>
            </a:r>
          </a:p>
          <a:p>
            <a:pPr marL="285750" indent="-285750">
              <a:buFont typeface="Wingdings" pitchFamily="2" charset="2"/>
              <a:buChar char="§"/>
            </a:pPr>
            <a:r>
              <a:rPr lang="en-US" sz="1400" dirty="0"/>
              <a:t>Don’t call them, they will call you.</a:t>
            </a:r>
          </a:p>
          <a:p>
            <a:pPr marL="285750" indent="-285750">
              <a:buFont typeface="Wingdings" pitchFamily="2" charset="2"/>
              <a:buChar char="§"/>
            </a:pPr>
            <a:r>
              <a:rPr lang="en-US" sz="1400" dirty="0"/>
              <a:t>Just keep on doing your thing.</a:t>
            </a:r>
          </a:p>
          <a:p>
            <a:pPr marL="285750" indent="-285750">
              <a:buFont typeface="Wingdings" pitchFamily="2" charset="2"/>
              <a:buChar char="§"/>
            </a:pPr>
            <a:r>
              <a:rPr lang="en-US" sz="1400" dirty="0"/>
              <a:t>Exception – if you are given an offer from another university, you can start calling other places to find out where they are, especially if you would prefer them over the first offer.</a:t>
            </a:r>
          </a:p>
          <a:p>
            <a:pPr marL="285750" indent="-285750">
              <a:buFont typeface="Wingdings" pitchFamily="2" charset="2"/>
              <a:buChar char="§"/>
            </a:pPr>
            <a:r>
              <a:rPr lang="en-US" sz="1400" dirty="0"/>
              <a:t>Once you have one offer, you are in charge!</a:t>
            </a:r>
          </a:p>
        </p:txBody>
      </p:sp>
    </p:spTree>
    <p:extLst>
      <p:ext uri="{BB962C8B-B14F-4D97-AF65-F5344CB8AC3E}">
        <p14:creationId xmlns:p14="http://schemas.microsoft.com/office/powerpoint/2010/main" val="153137727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D70B07-E073-A10C-79D9-A6751EA5AD93}"/>
              </a:ext>
            </a:extLst>
          </p:cNvPr>
          <p:cNvSpPr>
            <a:spLocks noGrp="1"/>
          </p:cNvSpPr>
          <p:nvPr>
            <p:ph type="title"/>
          </p:nvPr>
        </p:nvSpPr>
        <p:spPr>
          <a:xfrm>
            <a:off x="95300" y="51772"/>
            <a:ext cx="4419550" cy="261610"/>
          </a:xfrm>
        </p:spPr>
        <p:txBody>
          <a:bodyPr/>
          <a:lstStyle/>
          <a:p>
            <a:pPr algn="ctr"/>
            <a:r>
              <a:rPr lang="en-US" dirty="0"/>
              <a:t>What if they make you an offer?</a:t>
            </a:r>
          </a:p>
        </p:txBody>
      </p:sp>
      <p:sp>
        <p:nvSpPr>
          <p:cNvPr id="3" name="Text Placeholder 2">
            <a:extLst>
              <a:ext uri="{FF2B5EF4-FFF2-40B4-BE49-F238E27FC236}">
                <a16:creationId xmlns:a16="http://schemas.microsoft.com/office/drawing/2014/main" id="{DA633102-5FB9-FD88-2FD7-088BA2CACD9B}"/>
              </a:ext>
            </a:extLst>
          </p:cNvPr>
          <p:cNvSpPr>
            <a:spLocks noGrp="1"/>
          </p:cNvSpPr>
          <p:nvPr>
            <p:ph type="body" idx="1"/>
          </p:nvPr>
        </p:nvSpPr>
        <p:spPr>
          <a:xfrm>
            <a:off x="323851" y="587375"/>
            <a:ext cx="3886200" cy="2431435"/>
          </a:xfrm>
        </p:spPr>
        <p:txBody>
          <a:bodyPr/>
          <a:lstStyle/>
          <a:p>
            <a:pPr marL="171450" indent="-171450">
              <a:buFont typeface="Wingdings" pitchFamily="2" charset="2"/>
              <a:buChar char="§"/>
            </a:pPr>
            <a:r>
              <a:rPr lang="en-US" sz="1400" dirty="0"/>
              <a:t>Negotiate, negotiate, negotiate</a:t>
            </a:r>
          </a:p>
          <a:p>
            <a:pPr marL="171450" indent="-171450">
              <a:buFont typeface="Wingdings" pitchFamily="2" charset="2"/>
              <a:buChar char="§"/>
            </a:pPr>
            <a:r>
              <a:rPr lang="en-US" sz="1400" dirty="0"/>
              <a:t>Starting salary – you will be offered a 9-month salary – it may be lower than your current 12-month postdoc salary.</a:t>
            </a:r>
          </a:p>
          <a:p>
            <a:pPr marL="171450" indent="-171450">
              <a:buFont typeface="Wingdings" pitchFamily="2" charset="2"/>
              <a:buChar char="§"/>
            </a:pPr>
            <a:r>
              <a:rPr lang="en-US" sz="1400" dirty="0"/>
              <a:t>Startup considerations.</a:t>
            </a:r>
          </a:p>
          <a:p>
            <a:pPr marL="628650" lvl="1" indent="-171450">
              <a:buFont typeface="Wingdings" pitchFamily="2" charset="2"/>
              <a:buChar char="§"/>
            </a:pPr>
            <a:r>
              <a:rPr lang="en-US" sz="1200" dirty="0"/>
              <a:t>Summer salary for first year or so.</a:t>
            </a:r>
          </a:p>
          <a:p>
            <a:pPr marL="628650" lvl="1" indent="-171450">
              <a:buFont typeface="Wingdings" pitchFamily="2" charset="2"/>
              <a:buChar char="§"/>
            </a:pPr>
            <a:r>
              <a:rPr lang="en-US" sz="1200" dirty="0"/>
              <a:t>Teaching load – reduced during first year(s).</a:t>
            </a:r>
          </a:p>
          <a:p>
            <a:pPr marL="628650" lvl="1" indent="-171450">
              <a:buFont typeface="Wingdings" pitchFamily="2" charset="2"/>
              <a:buChar char="§"/>
            </a:pPr>
            <a:r>
              <a:rPr lang="en-US" sz="1200" dirty="0"/>
              <a:t>Student and/or postdoc support</a:t>
            </a:r>
          </a:p>
          <a:p>
            <a:pPr marL="628650" lvl="1" indent="-171450">
              <a:buFont typeface="Wingdings" pitchFamily="2" charset="2"/>
              <a:buChar char="§"/>
            </a:pPr>
            <a:r>
              <a:rPr lang="en-US" sz="1200" dirty="0"/>
              <a:t>Laptop, PC or workstation.</a:t>
            </a:r>
          </a:p>
          <a:p>
            <a:pPr marL="628650" lvl="1" indent="-171450">
              <a:buFont typeface="Wingdings" pitchFamily="2" charset="2"/>
              <a:buChar char="§"/>
            </a:pPr>
            <a:r>
              <a:rPr lang="en-US" sz="1200" dirty="0"/>
              <a:t>Travel money</a:t>
            </a:r>
          </a:p>
          <a:p>
            <a:pPr marL="171450" indent="-171450">
              <a:buFont typeface="Wingdings" pitchFamily="2" charset="2"/>
              <a:buChar char="§"/>
            </a:pPr>
            <a:r>
              <a:rPr lang="en-US" sz="1400" dirty="0"/>
              <a:t>Experimentalists usually get equipment money.</a:t>
            </a:r>
          </a:p>
          <a:p>
            <a:pPr marL="171450" indent="-171450">
              <a:buFont typeface="Wingdings" pitchFamily="2" charset="2"/>
              <a:buChar char="§"/>
            </a:pPr>
            <a:r>
              <a:rPr lang="en-US" sz="1400" dirty="0"/>
              <a:t>Check out employee benefit packages!</a:t>
            </a:r>
          </a:p>
        </p:txBody>
      </p:sp>
    </p:spTree>
    <p:extLst>
      <p:ext uri="{BB962C8B-B14F-4D97-AF65-F5344CB8AC3E}">
        <p14:creationId xmlns:p14="http://schemas.microsoft.com/office/powerpoint/2010/main" val="229346461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95300" y="51772"/>
            <a:ext cx="1414145" cy="288290"/>
          </a:xfrm>
          <a:prstGeom prst="rect">
            <a:avLst/>
          </a:prstGeom>
        </p:spPr>
        <p:txBody>
          <a:bodyPr vert="horz" wrap="square" lIns="0" tIns="15240" rIns="0" bIns="0" rtlCol="0">
            <a:spAutoFit/>
          </a:bodyPr>
          <a:lstStyle/>
          <a:p>
            <a:pPr marL="12700">
              <a:lnSpc>
                <a:spcPct val="100000"/>
              </a:lnSpc>
              <a:spcBef>
                <a:spcPts val="120"/>
              </a:spcBef>
            </a:pPr>
            <a:r>
              <a:rPr sz="1700" spc="-35">
                <a:latin typeface="Arial"/>
                <a:cs typeface="Arial"/>
              </a:rPr>
              <a:t>Starting</a:t>
            </a:r>
            <a:r>
              <a:rPr sz="1700" spc="-55">
                <a:latin typeface="Arial"/>
                <a:cs typeface="Arial"/>
              </a:rPr>
              <a:t> </a:t>
            </a:r>
            <a:r>
              <a:rPr sz="1700" spc="-114">
                <a:latin typeface="Arial"/>
                <a:cs typeface="Arial"/>
              </a:rPr>
              <a:t>salaries</a:t>
            </a:r>
            <a:endParaRPr sz="1700">
              <a:latin typeface="Arial"/>
              <a:cs typeface="Arial"/>
            </a:endParaRPr>
          </a:p>
        </p:txBody>
      </p:sp>
      <p:pic>
        <p:nvPicPr>
          <p:cNvPr id="3" name="object 3"/>
          <p:cNvPicPr/>
          <p:nvPr/>
        </p:nvPicPr>
        <p:blipFill>
          <a:blip r:embed="rId2" cstate="print"/>
          <a:stretch>
            <a:fillRect/>
          </a:stretch>
        </p:blipFill>
        <p:spPr>
          <a:xfrm>
            <a:off x="733844" y="520852"/>
            <a:ext cx="3125438" cy="2676810"/>
          </a:xfrm>
          <a:prstGeom prst="rect">
            <a:avLst/>
          </a:prstGeom>
        </p:spPr>
      </p:pic>
    </p:spTree>
  </p:cSld>
  <p:clrMapOvr>
    <a:masterClrMapping/>
  </p:clrMapOvr>
  <p:transition>
    <p:cut/>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D152D1-1B61-897D-2DDE-EC8DDFF4A612}"/>
              </a:ext>
            </a:extLst>
          </p:cNvPr>
          <p:cNvSpPr>
            <a:spLocks noGrp="1"/>
          </p:cNvSpPr>
          <p:nvPr>
            <p:ph type="title"/>
          </p:nvPr>
        </p:nvSpPr>
        <p:spPr>
          <a:xfrm>
            <a:off x="95300" y="51772"/>
            <a:ext cx="4190950" cy="261610"/>
          </a:xfrm>
        </p:spPr>
        <p:txBody>
          <a:bodyPr/>
          <a:lstStyle/>
          <a:p>
            <a:pPr algn="ctr"/>
            <a:r>
              <a:rPr lang="en-US" dirty="0"/>
              <a:t>When do I take the offer</a:t>
            </a:r>
          </a:p>
        </p:txBody>
      </p:sp>
      <p:sp>
        <p:nvSpPr>
          <p:cNvPr id="3" name="Text Placeholder 2">
            <a:extLst>
              <a:ext uri="{FF2B5EF4-FFF2-40B4-BE49-F238E27FC236}">
                <a16:creationId xmlns:a16="http://schemas.microsoft.com/office/drawing/2014/main" id="{8207192C-22F4-661B-92B0-0F4C1AD0C9CE}"/>
              </a:ext>
            </a:extLst>
          </p:cNvPr>
          <p:cNvSpPr>
            <a:spLocks noGrp="1"/>
          </p:cNvSpPr>
          <p:nvPr>
            <p:ph type="body" idx="1"/>
          </p:nvPr>
        </p:nvSpPr>
        <p:spPr>
          <a:xfrm>
            <a:off x="400050" y="434975"/>
            <a:ext cx="3886201" cy="2708434"/>
          </a:xfrm>
        </p:spPr>
        <p:txBody>
          <a:bodyPr/>
          <a:lstStyle/>
          <a:p>
            <a:pPr marL="171450" indent="-171450" algn="l">
              <a:buFont typeface="Wingdings" pitchFamily="2" charset="2"/>
              <a:buChar char="§"/>
            </a:pPr>
            <a:r>
              <a:rPr lang="en-US" sz="1400" dirty="0"/>
              <a:t>Once you accept the offer negotiations stop!</a:t>
            </a:r>
          </a:p>
          <a:p>
            <a:pPr marL="171450" indent="-171450" algn="l">
              <a:buFont typeface="Wingdings" pitchFamily="2" charset="2"/>
              <a:buChar char="§"/>
            </a:pPr>
            <a:r>
              <a:rPr lang="en-US" sz="1400" dirty="0"/>
              <a:t>Seek advice from:</a:t>
            </a:r>
          </a:p>
          <a:p>
            <a:pPr marL="628650" lvl="1" indent="-171450" algn="l">
              <a:buFont typeface="Wingdings" pitchFamily="2" charset="2"/>
              <a:buChar char="§"/>
            </a:pPr>
            <a:r>
              <a:rPr lang="en-US" sz="1200" dirty="0"/>
              <a:t>Your current supervisor</a:t>
            </a:r>
          </a:p>
          <a:p>
            <a:pPr marL="628650" lvl="1" indent="-171450" algn="l">
              <a:buFont typeface="Wingdings" pitchFamily="2" charset="2"/>
              <a:buChar char="§"/>
            </a:pPr>
            <a:r>
              <a:rPr lang="en-US" sz="1200" dirty="0"/>
              <a:t>Your PhD advisor</a:t>
            </a:r>
          </a:p>
          <a:p>
            <a:pPr marL="628650" lvl="1" indent="-171450" algn="l">
              <a:buFont typeface="Wingdings" pitchFamily="2" charset="2"/>
              <a:buChar char="§"/>
            </a:pPr>
            <a:r>
              <a:rPr lang="en-US" sz="1200" dirty="0"/>
              <a:t>Your contacts at the university</a:t>
            </a:r>
          </a:p>
          <a:p>
            <a:pPr marL="171450" indent="-171450" algn="l">
              <a:buFont typeface="Wingdings" pitchFamily="2" charset="2"/>
              <a:buChar char="§"/>
            </a:pPr>
            <a:r>
              <a:rPr lang="en-US" sz="1400" dirty="0"/>
              <a:t>Contact other places at which you interviewed and tell then you need their decision asap; if they really want you, they will respond quickly or urge you to give them more time to react.</a:t>
            </a:r>
          </a:p>
          <a:p>
            <a:pPr marL="171450" indent="-171450" algn="l">
              <a:buFont typeface="Wingdings" pitchFamily="2" charset="2"/>
              <a:buChar char="§"/>
            </a:pPr>
            <a:r>
              <a:rPr lang="en-US" sz="1400" dirty="0"/>
              <a:t>People talk, the rumor mill is active – they probably know already.</a:t>
            </a:r>
          </a:p>
          <a:p>
            <a:pPr marL="171450" indent="-171450" algn="l">
              <a:buFont typeface="Wingdings" pitchFamily="2" charset="2"/>
              <a:buChar char="§"/>
            </a:pPr>
            <a:r>
              <a:rPr lang="en-US" sz="1400" dirty="0"/>
              <a:t>Do not accept too quickly, but do not string people along.</a:t>
            </a:r>
          </a:p>
        </p:txBody>
      </p:sp>
    </p:spTree>
    <p:extLst>
      <p:ext uri="{BB962C8B-B14F-4D97-AF65-F5344CB8AC3E}">
        <p14:creationId xmlns:p14="http://schemas.microsoft.com/office/powerpoint/2010/main" val="397034796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87E662-EE50-FFE8-BB1E-10CA27A1A444}"/>
              </a:ext>
            </a:extLst>
          </p:cNvPr>
          <p:cNvSpPr>
            <a:spLocks noGrp="1"/>
          </p:cNvSpPr>
          <p:nvPr>
            <p:ph type="title"/>
          </p:nvPr>
        </p:nvSpPr>
        <p:spPr>
          <a:xfrm>
            <a:off x="95250" y="53975"/>
            <a:ext cx="4343400" cy="261610"/>
          </a:xfrm>
        </p:spPr>
        <p:txBody>
          <a:bodyPr/>
          <a:lstStyle/>
          <a:p>
            <a:pPr algn="ctr"/>
            <a:r>
              <a:rPr lang="en-US" dirty="0"/>
              <a:t>After I accept</a:t>
            </a:r>
          </a:p>
        </p:txBody>
      </p:sp>
      <p:sp>
        <p:nvSpPr>
          <p:cNvPr id="3" name="Text Placeholder 2">
            <a:extLst>
              <a:ext uri="{FF2B5EF4-FFF2-40B4-BE49-F238E27FC236}">
                <a16:creationId xmlns:a16="http://schemas.microsoft.com/office/drawing/2014/main" id="{4F52E6E0-96DF-2CC4-DBC1-FEE429E284F8}"/>
              </a:ext>
            </a:extLst>
          </p:cNvPr>
          <p:cNvSpPr>
            <a:spLocks noGrp="1"/>
          </p:cNvSpPr>
          <p:nvPr>
            <p:ph type="body" idx="1"/>
          </p:nvPr>
        </p:nvSpPr>
        <p:spPr>
          <a:xfrm>
            <a:off x="323851" y="434975"/>
            <a:ext cx="4038600" cy="2585323"/>
          </a:xfrm>
        </p:spPr>
        <p:txBody>
          <a:bodyPr/>
          <a:lstStyle/>
          <a:p>
            <a:pPr marL="171450" indent="-171450">
              <a:buFont typeface="Wingdings" pitchFamily="2" charset="2"/>
              <a:buChar char="§"/>
            </a:pPr>
            <a:r>
              <a:rPr lang="en-US" sz="1400" dirty="0"/>
              <a:t>Tell your current supervisor – give proper notice.</a:t>
            </a:r>
          </a:p>
          <a:p>
            <a:pPr marL="171450" indent="-171450">
              <a:buFont typeface="Wingdings" pitchFamily="2" charset="2"/>
              <a:buChar char="§"/>
            </a:pPr>
            <a:r>
              <a:rPr lang="en-US" sz="1400" dirty="0"/>
              <a:t>Finish up your work and try to get things ready for publication – analysis reports, drafts </a:t>
            </a:r>
            <a:r>
              <a:rPr lang="en-US" sz="1400" dirty="0" err="1"/>
              <a:t>etc</a:t>
            </a:r>
            <a:r>
              <a:rPr lang="en-US" sz="1400" dirty="0"/>
              <a:t> – do not leave people hanging with incomplete work.</a:t>
            </a:r>
          </a:p>
          <a:p>
            <a:pPr marL="171450" indent="-171450">
              <a:buFont typeface="Wingdings" pitchFamily="2" charset="2"/>
              <a:buChar char="§"/>
            </a:pPr>
            <a:r>
              <a:rPr lang="en-US" sz="1400" dirty="0"/>
              <a:t>Your will be told the formalities of the hiring process – these differ, but there be loads of paperwork and training.</a:t>
            </a:r>
          </a:p>
          <a:p>
            <a:pPr marL="171450" indent="-171450">
              <a:buFont typeface="Wingdings" pitchFamily="2" charset="2"/>
              <a:buChar char="§"/>
            </a:pPr>
            <a:r>
              <a:rPr lang="en-US" sz="1400" dirty="0"/>
              <a:t>Prepare for move – you did ask about moving expenses, did you think of that?</a:t>
            </a:r>
          </a:p>
          <a:p>
            <a:pPr marL="171450" indent="-171450">
              <a:buFont typeface="Wingdings" pitchFamily="2" charset="2"/>
              <a:buChar char="§"/>
            </a:pPr>
            <a:r>
              <a:rPr lang="en-US" sz="1400" dirty="0"/>
              <a:t>You are one of the lucky ones and now all you must worry about is getting tenure!</a:t>
            </a:r>
          </a:p>
          <a:p>
            <a:pPr marL="171450" indent="-171450">
              <a:buFont typeface="Wingdings" pitchFamily="2" charset="2"/>
              <a:buChar char="§"/>
            </a:pPr>
            <a:r>
              <a:rPr lang="en-US" sz="1400" dirty="0"/>
              <a:t>That is another talk!</a:t>
            </a:r>
          </a:p>
        </p:txBody>
      </p:sp>
    </p:spTree>
    <p:extLst>
      <p:ext uri="{BB962C8B-B14F-4D97-AF65-F5344CB8AC3E}">
        <p14:creationId xmlns:p14="http://schemas.microsoft.com/office/powerpoint/2010/main" val="37553029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95300" y="51772"/>
            <a:ext cx="4114750" cy="538609"/>
          </a:xfrm>
          <a:prstGeom prst="rect">
            <a:avLst/>
          </a:prstGeom>
        </p:spPr>
        <p:txBody>
          <a:bodyPr vert="horz" wrap="square" lIns="0" tIns="15240" rIns="0" bIns="0" rtlCol="0">
            <a:spAutoFit/>
          </a:bodyPr>
          <a:lstStyle/>
          <a:p>
            <a:pPr marL="12700" algn="ctr">
              <a:lnSpc>
                <a:spcPct val="100000"/>
              </a:lnSpc>
              <a:spcBef>
                <a:spcPts val="120"/>
              </a:spcBef>
            </a:pPr>
            <a:r>
              <a:rPr lang="de-DE" spc="-60" dirty="0"/>
              <a:t>More </a:t>
            </a:r>
            <a:r>
              <a:rPr lang="de-DE" spc="-60" dirty="0" err="1"/>
              <a:t>recently</a:t>
            </a:r>
            <a:r>
              <a:rPr lang="de-DE" spc="-60" dirty="0"/>
              <a:t> - Axel </a:t>
            </a:r>
            <a:r>
              <a:rPr lang="de-DE" spc="-60" dirty="0" err="1"/>
              <a:t>Schmidt‘s</a:t>
            </a:r>
            <a:r>
              <a:rPr spc="-60" dirty="0"/>
              <a:t> </a:t>
            </a:r>
            <a:r>
              <a:rPr lang="de-DE" spc="-60" dirty="0" err="1"/>
              <a:t>experience</a:t>
            </a:r>
            <a:r>
              <a:rPr lang="de-DE" spc="-75" dirty="0"/>
              <a:t> </a:t>
            </a:r>
            <a:br>
              <a:rPr lang="de-DE" spc="-75" dirty="0"/>
            </a:br>
            <a:r>
              <a:rPr lang="de-DE" spc="-75" dirty="0"/>
              <a:t>(</a:t>
            </a:r>
            <a:r>
              <a:rPr lang="de-DE" spc="-75" dirty="0" err="1"/>
              <a:t>with</a:t>
            </a:r>
            <a:r>
              <a:rPr lang="de-DE" spc="-75" dirty="0"/>
              <a:t> </a:t>
            </a:r>
            <a:r>
              <a:rPr lang="de-DE" spc="-75" dirty="0" err="1"/>
              <a:t>his</a:t>
            </a:r>
            <a:r>
              <a:rPr lang="de-DE" spc="-75" dirty="0"/>
              <a:t> </a:t>
            </a:r>
            <a:r>
              <a:rPr lang="de-DE" spc="-75" dirty="0" err="1"/>
              <a:t>permission</a:t>
            </a:r>
            <a:r>
              <a:rPr lang="de-DE" spc="-75" dirty="0"/>
              <a:t>)</a:t>
            </a:r>
            <a:endParaRPr spc="-75" dirty="0"/>
          </a:p>
        </p:txBody>
      </p:sp>
      <p:sp>
        <p:nvSpPr>
          <p:cNvPr id="3" name="object 3"/>
          <p:cNvSpPr txBox="1"/>
          <p:nvPr/>
        </p:nvSpPr>
        <p:spPr>
          <a:xfrm>
            <a:off x="83299" y="707503"/>
            <a:ext cx="1590675" cy="191770"/>
          </a:xfrm>
          <a:prstGeom prst="rect">
            <a:avLst/>
          </a:prstGeom>
        </p:spPr>
        <p:txBody>
          <a:bodyPr vert="horz" wrap="square" lIns="0" tIns="11430" rIns="0" bIns="0" rtlCol="0">
            <a:spAutoFit/>
          </a:bodyPr>
          <a:lstStyle/>
          <a:p>
            <a:pPr marL="12700">
              <a:lnSpc>
                <a:spcPct val="100000"/>
              </a:lnSpc>
              <a:spcBef>
                <a:spcPts val="90"/>
              </a:spcBef>
            </a:pPr>
            <a:r>
              <a:rPr sz="1100" spc="-25">
                <a:latin typeface="Arial"/>
                <a:cs typeface="Arial"/>
              </a:rPr>
              <a:t>2016–2017:</a:t>
            </a:r>
            <a:r>
              <a:rPr sz="1100" spc="90">
                <a:latin typeface="Arial"/>
                <a:cs typeface="Arial"/>
              </a:rPr>
              <a:t> </a:t>
            </a:r>
            <a:r>
              <a:rPr sz="1100">
                <a:latin typeface="Arial"/>
                <a:cs typeface="Arial"/>
              </a:rPr>
              <a:t>3</a:t>
            </a:r>
            <a:r>
              <a:rPr sz="1100" spc="-5">
                <a:latin typeface="Arial"/>
                <a:cs typeface="Arial"/>
              </a:rPr>
              <a:t> </a:t>
            </a:r>
            <a:r>
              <a:rPr sz="1100" spc="-35">
                <a:latin typeface="Arial"/>
                <a:cs typeface="Arial"/>
              </a:rPr>
              <a:t>applications</a:t>
            </a:r>
            <a:endParaRPr sz="1100">
              <a:latin typeface="Arial"/>
              <a:cs typeface="Arial"/>
            </a:endParaRPr>
          </a:p>
        </p:txBody>
      </p:sp>
      <p:sp>
        <p:nvSpPr>
          <p:cNvPr id="4" name="object 4"/>
          <p:cNvSpPr/>
          <p:nvPr/>
        </p:nvSpPr>
        <p:spPr>
          <a:xfrm>
            <a:off x="238391" y="1004620"/>
            <a:ext cx="66040" cy="66040"/>
          </a:xfrm>
          <a:custGeom>
            <a:avLst/>
            <a:gdLst/>
            <a:ahLst/>
            <a:cxnLst/>
            <a:rect l="l" t="t" r="r" b="b"/>
            <a:pathLst>
              <a:path w="66039" h="66040">
                <a:moveTo>
                  <a:pt x="65430" y="0"/>
                </a:moveTo>
                <a:lnTo>
                  <a:pt x="0" y="0"/>
                </a:lnTo>
                <a:lnTo>
                  <a:pt x="0" y="65430"/>
                </a:lnTo>
                <a:lnTo>
                  <a:pt x="65430" y="65430"/>
                </a:lnTo>
                <a:lnTo>
                  <a:pt x="65430" y="0"/>
                </a:lnTo>
                <a:close/>
              </a:path>
            </a:pathLst>
          </a:custGeom>
          <a:solidFill>
            <a:srgbClr val="0079C5"/>
          </a:solidFill>
        </p:spPr>
        <p:txBody>
          <a:bodyPr wrap="square" lIns="0" tIns="0" rIns="0" bIns="0" rtlCol="0"/>
          <a:lstStyle/>
          <a:p>
            <a:endParaRPr/>
          </a:p>
        </p:txBody>
      </p:sp>
      <p:sp>
        <p:nvSpPr>
          <p:cNvPr id="5" name="object 5"/>
          <p:cNvSpPr txBox="1"/>
          <p:nvPr/>
        </p:nvSpPr>
        <p:spPr>
          <a:xfrm>
            <a:off x="360387" y="918805"/>
            <a:ext cx="1083945" cy="191770"/>
          </a:xfrm>
          <a:prstGeom prst="rect">
            <a:avLst/>
          </a:prstGeom>
        </p:spPr>
        <p:txBody>
          <a:bodyPr vert="horz" wrap="square" lIns="0" tIns="11430" rIns="0" bIns="0" rtlCol="0">
            <a:spAutoFit/>
          </a:bodyPr>
          <a:lstStyle/>
          <a:p>
            <a:pPr marL="12700">
              <a:lnSpc>
                <a:spcPct val="100000"/>
              </a:lnSpc>
              <a:spcBef>
                <a:spcPts val="90"/>
              </a:spcBef>
            </a:pPr>
            <a:r>
              <a:rPr sz="1100">
                <a:latin typeface="Arial"/>
                <a:cs typeface="Arial"/>
              </a:rPr>
              <a:t>3</a:t>
            </a:r>
            <a:r>
              <a:rPr sz="1100" spc="-15">
                <a:latin typeface="Arial"/>
                <a:cs typeface="Arial"/>
              </a:rPr>
              <a:t> </a:t>
            </a:r>
            <a:r>
              <a:rPr sz="1100">
                <a:latin typeface="Arial"/>
                <a:cs typeface="Arial"/>
              </a:rPr>
              <a:t>direct</a:t>
            </a:r>
            <a:r>
              <a:rPr sz="1100" spc="-15">
                <a:latin typeface="Arial"/>
                <a:cs typeface="Arial"/>
              </a:rPr>
              <a:t> </a:t>
            </a:r>
            <a:r>
              <a:rPr sz="1100" spc="-30">
                <a:latin typeface="Arial"/>
                <a:cs typeface="Arial"/>
              </a:rPr>
              <a:t>rejections</a:t>
            </a:r>
            <a:endParaRPr sz="1100">
              <a:latin typeface="Arial"/>
              <a:cs typeface="Arial"/>
            </a:endParaRPr>
          </a:p>
        </p:txBody>
      </p:sp>
      <p:sp>
        <p:nvSpPr>
          <p:cNvPr id="6" name="object 6"/>
          <p:cNvSpPr/>
          <p:nvPr/>
        </p:nvSpPr>
        <p:spPr>
          <a:xfrm>
            <a:off x="238391" y="1617002"/>
            <a:ext cx="66040" cy="66040"/>
          </a:xfrm>
          <a:custGeom>
            <a:avLst/>
            <a:gdLst/>
            <a:ahLst/>
            <a:cxnLst/>
            <a:rect l="l" t="t" r="r" b="b"/>
            <a:pathLst>
              <a:path w="66039" h="66039">
                <a:moveTo>
                  <a:pt x="65430" y="0"/>
                </a:moveTo>
                <a:lnTo>
                  <a:pt x="0" y="0"/>
                </a:lnTo>
                <a:lnTo>
                  <a:pt x="0" y="65430"/>
                </a:lnTo>
                <a:lnTo>
                  <a:pt x="65430" y="65430"/>
                </a:lnTo>
                <a:lnTo>
                  <a:pt x="65430" y="0"/>
                </a:lnTo>
                <a:close/>
              </a:path>
            </a:pathLst>
          </a:custGeom>
          <a:solidFill>
            <a:srgbClr val="0079C5"/>
          </a:solidFill>
        </p:spPr>
        <p:txBody>
          <a:bodyPr wrap="square" lIns="0" tIns="0" rIns="0" bIns="0" rtlCol="0"/>
          <a:lstStyle/>
          <a:p>
            <a:endParaRPr/>
          </a:p>
        </p:txBody>
      </p:sp>
      <p:sp>
        <p:nvSpPr>
          <p:cNvPr id="7" name="object 7"/>
          <p:cNvSpPr/>
          <p:nvPr/>
        </p:nvSpPr>
        <p:spPr>
          <a:xfrm>
            <a:off x="238391" y="1828304"/>
            <a:ext cx="66040" cy="66040"/>
          </a:xfrm>
          <a:custGeom>
            <a:avLst/>
            <a:gdLst/>
            <a:ahLst/>
            <a:cxnLst/>
            <a:rect l="l" t="t" r="r" b="b"/>
            <a:pathLst>
              <a:path w="66039" h="66039">
                <a:moveTo>
                  <a:pt x="65430" y="0"/>
                </a:moveTo>
                <a:lnTo>
                  <a:pt x="0" y="0"/>
                </a:lnTo>
                <a:lnTo>
                  <a:pt x="0" y="65430"/>
                </a:lnTo>
                <a:lnTo>
                  <a:pt x="65430" y="65430"/>
                </a:lnTo>
                <a:lnTo>
                  <a:pt x="65430" y="0"/>
                </a:lnTo>
                <a:close/>
              </a:path>
            </a:pathLst>
          </a:custGeom>
          <a:solidFill>
            <a:srgbClr val="0079C5"/>
          </a:solidFill>
        </p:spPr>
        <p:txBody>
          <a:bodyPr wrap="square" lIns="0" tIns="0" rIns="0" bIns="0" rtlCol="0"/>
          <a:lstStyle/>
          <a:p>
            <a:endParaRPr/>
          </a:p>
        </p:txBody>
      </p:sp>
      <p:sp>
        <p:nvSpPr>
          <p:cNvPr id="8" name="object 8"/>
          <p:cNvSpPr txBox="1"/>
          <p:nvPr/>
        </p:nvSpPr>
        <p:spPr>
          <a:xfrm>
            <a:off x="83299" y="1274836"/>
            <a:ext cx="1663700" cy="659765"/>
          </a:xfrm>
          <a:prstGeom prst="rect">
            <a:avLst/>
          </a:prstGeom>
        </p:spPr>
        <p:txBody>
          <a:bodyPr vert="horz" wrap="square" lIns="0" tIns="56515" rIns="0" bIns="0" rtlCol="0">
            <a:spAutoFit/>
          </a:bodyPr>
          <a:lstStyle/>
          <a:p>
            <a:pPr algn="ctr">
              <a:lnSpc>
                <a:spcPct val="100000"/>
              </a:lnSpc>
              <a:spcBef>
                <a:spcPts val="445"/>
              </a:spcBef>
            </a:pPr>
            <a:r>
              <a:rPr sz="1100" spc="-25">
                <a:latin typeface="Arial"/>
                <a:cs typeface="Arial"/>
              </a:rPr>
              <a:t>2017–2018:</a:t>
            </a:r>
            <a:r>
              <a:rPr sz="1100" spc="65">
                <a:latin typeface="Arial"/>
                <a:cs typeface="Arial"/>
              </a:rPr>
              <a:t> </a:t>
            </a:r>
            <a:r>
              <a:rPr sz="1100">
                <a:latin typeface="Arial"/>
                <a:cs typeface="Arial"/>
              </a:rPr>
              <a:t>11</a:t>
            </a:r>
            <a:r>
              <a:rPr sz="1100" spc="-20">
                <a:latin typeface="Arial"/>
                <a:cs typeface="Arial"/>
              </a:rPr>
              <a:t> </a:t>
            </a:r>
            <a:r>
              <a:rPr sz="1100" spc="-25">
                <a:latin typeface="Arial"/>
                <a:cs typeface="Arial"/>
              </a:rPr>
              <a:t>applications</a:t>
            </a:r>
            <a:endParaRPr sz="1100">
              <a:latin typeface="Arial"/>
              <a:cs typeface="Arial"/>
            </a:endParaRPr>
          </a:p>
          <a:p>
            <a:pPr marL="46990" algn="ctr">
              <a:lnSpc>
                <a:spcPct val="100000"/>
              </a:lnSpc>
              <a:spcBef>
                <a:spcPts val="345"/>
              </a:spcBef>
            </a:pPr>
            <a:r>
              <a:rPr sz="1100">
                <a:latin typeface="Arial"/>
                <a:cs typeface="Arial"/>
              </a:rPr>
              <a:t>10</a:t>
            </a:r>
            <a:r>
              <a:rPr sz="1100" spc="-40">
                <a:latin typeface="Arial"/>
                <a:cs typeface="Arial"/>
              </a:rPr>
              <a:t> </a:t>
            </a:r>
            <a:r>
              <a:rPr sz="1100">
                <a:latin typeface="Arial"/>
                <a:cs typeface="Arial"/>
              </a:rPr>
              <a:t>direct</a:t>
            </a:r>
            <a:r>
              <a:rPr sz="1100" spc="-35">
                <a:latin typeface="Arial"/>
                <a:cs typeface="Arial"/>
              </a:rPr>
              <a:t> </a:t>
            </a:r>
            <a:r>
              <a:rPr sz="1100" spc="-10">
                <a:latin typeface="Arial"/>
                <a:cs typeface="Arial"/>
              </a:rPr>
              <a:t>rejections</a:t>
            </a:r>
            <a:endParaRPr sz="1100">
              <a:latin typeface="Arial"/>
              <a:cs typeface="Arial"/>
            </a:endParaRPr>
          </a:p>
          <a:p>
            <a:pPr marL="237490" algn="ctr">
              <a:lnSpc>
                <a:spcPct val="100000"/>
              </a:lnSpc>
              <a:spcBef>
                <a:spcPts val="340"/>
              </a:spcBef>
            </a:pPr>
            <a:r>
              <a:rPr sz="1100">
                <a:latin typeface="Arial"/>
                <a:cs typeface="Arial"/>
              </a:rPr>
              <a:t>1</a:t>
            </a:r>
            <a:r>
              <a:rPr sz="1100" spc="10">
                <a:latin typeface="Arial"/>
                <a:cs typeface="Arial"/>
              </a:rPr>
              <a:t> </a:t>
            </a:r>
            <a:r>
              <a:rPr sz="1100" spc="-10">
                <a:latin typeface="Arial"/>
                <a:cs typeface="Arial"/>
              </a:rPr>
              <a:t>shortlist</a:t>
            </a:r>
            <a:r>
              <a:rPr sz="1100" spc="10">
                <a:latin typeface="Arial"/>
                <a:cs typeface="Arial"/>
              </a:rPr>
              <a:t> </a:t>
            </a:r>
            <a:r>
              <a:rPr sz="1100" i="1">
                <a:latin typeface="Arial"/>
                <a:cs typeface="Arial"/>
              </a:rPr>
              <a:t>→</a:t>
            </a:r>
            <a:r>
              <a:rPr sz="1100" i="1" spc="10">
                <a:latin typeface="Arial"/>
                <a:cs typeface="Arial"/>
              </a:rPr>
              <a:t> </a:t>
            </a:r>
            <a:r>
              <a:rPr sz="1100" spc="-10">
                <a:latin typeface="Arial"/>
                <a:cs typeface="Arial"/>
              </a:rPr>
              <a:t>rejection</a:t>
            </a:r>
            <a:endParaRPr sz="1100">
              <a:latin typeface="Arial"/>
              <a:cs typeface="Arial"/>
            </a:endParaRPr>
          </a:p>
        </p:txBody>
      </p:sp>
      <p:sp>
        <p:nvSpPr>
          <p:cNvPr id="9" name="object 9"/>
          <p:cNvSpPr/>
          <p:nvPr/>
        </p:nvSpPr>
        <p:spPr>
          <a:xfrm>
            <a:off x="238391" y="2440686"/>
            <a:ext cx="66040" cy="66040"/>
          </a:xfrm>
          <a:custGeom>
            <a:avLst/>
            <a:gdLst/>
            <a:ahLst/>
            <a:cxnLst/>
            <a:rect l="l" t="t" r="r" b="b"/>
            <a:pathLst>
              <a:path w="66039" h="66039">
                <a:moveTo>
                  <a:pt x="65430" y="0"/>
                </a:moveTo>
                <a:lnTo>
                  <a:pt x="0" y="0"/>
                </a:lnTo>
                <a:lnTo>
                  <a:pt x="0" y="65430"/>
                </a:lnTo>
                <a:lnTo>
                  <a:pt x="65430" y="65430"/>
                </a:lnTo>
                <a:lnTo>
                  <a:pt x="65430" y="0"/>
                </a:lnTo>
                <a:close/>
              </a:path>
            </a:pathLst>
          </a:custGeom>
          <a:solidFill>
            <a:srgbClr val="0079C5"/>
          </a:solidFill>
        </p:spPr>
        <p:txBody>
          <a:bodyPr wrap="square" lIns="0" tIns="0" rIns="0" bIns="0" rtlCol="0"/>
          <a:lstStyle/>
          <a:p>
            <a:endParaRPr/>
          </a:p>
        </p:txBody>
      </p:sp>
      <p:sp>
        <p:nvSpPr>
          <p:cNvPr id="10" name="object 10"/>
          <p:cNvSpPr/>
          <p:nvPr/>
        </p:nvSpPr>
        <p:spPr>
          <a:xfrm>
            <a:off x="238391" y="2651975"/>
            <a:ext cx="66040" cy="66040"/>
          </a:xfrm>
          <a:custGeom>
            <a:avLst/>
            <a:gdLst/>
            <a:ahLst/>
            <a:cxnLst/>
            <a:rect l="l" t="t" r="r" b="b"/>
            <a:pathLst>
              <a:path w="66039" h="66039">
                <a:moveTo>
                  <a:pt x="65430" y="0"/>
                </a:moveTo>
                <a:lnTo>
                  <a:pt x="0" y="0"/>
                </a:lnTo>
                <a:lnTo>
                  <a:pt x="0" y="65430"/>
                </a:lnTo>
                <a:lnTo>
                  <a:pt x="65430" y="65430"/>
                </a:lnTo>
                <a:lnTo>
                  <a:pt x="65430" y="0"/>
                </a:lnTo>
                <a:close/>
              </a:path>
            </a:pathLst>
          </a:custGeom>
          <a:solidFill>
            <a:srgbClr val="0079C5"/>
          </a:solidFill>
        </p:spPr>
        <p:txBody>
          <a:bodyPr wrap="square" lIns="0" tIns="0" rIns="0" bIns="0" rtlCol="0"/>
          <a:lstStyle/>
          <a:p>
            <a:endParaRPr/>
          </a:p>
        </p:txBody>
      </p:sp>
      <p:sp>
        <p:nvSpPr>
          <p:cNvPr id="11" name="object 11"/>
          <p:cNvSpPr txBox="1"/>
          <p:nvPr/>
        </p:nvSpPr>
        <p:spPr>
          <a:xfrm>
            <a:off x="83299" y="2098520"/>
            <a:ext cx="1590675" cy="641842"/>
          </a:xfrm>
          <a:prstGeom prst="rect">
            <a:avLst/>
          </a:prstGeom>
        </p:spPr>
        <p:txBody>
          <a:bodyPr vert="horz" wrap="square" lIns="0" tIns="56515" rIns="0" bIns="0" rtlCol="0">
            <a:spAutoFit/>
          </a:bodyPr>
          <a:lstStyle/>
          <a:p>
            <a:pPr algn="ctr">
              <a:lnSpc>
                <a:spcPct val="100000"/>
              </a:lnSpc>
              <a:spcBef>
                <a:spcPts val="445"/>
              </a:spcBef>
            </a:pPr>
            <a:r>
              <a:rPr sz="1100" spc="-25" dirty="0">
                <a:latin typeface="Arial"/>
                <a:cs typeface="Arial"/>
              </a:rPr>
              <a:t>2018–2019:</a:t>
            </a:r>
            <a:r>
              <a:rPr sz="1100" spc="90" dirty="0">
                <a:latin typeface="Arial"/>
                <a:cs typeface="Arial"/>
              </a:rPr>
              <a:t> </a:t>
            </a:r>
            <a:r>
              <a:rPr sz="1100" dirty="0">
                <a:latin typeface="Arial"/>
                <a:cs typeface="Arial"/>
              </a:rPr>
              <a:t>5</a:t>
            </a:r>
            <a:r>
              <a:rPr sz="1100" spc="-5" dirty="0">
                <a:latin typeface="Arial"/>
                <a:cs typeface="Arial"/>
              </a:rPr>
              <a:t> </a:t>
            </a:r>
            <a:r>
              <a:rPr sz="1100" spc="-25" dirty="0">
                <a:latin typeface="Arial"/>
                <a:cs typeface="Arial"/>
              </a:rPr>
              <a:t>applications</a:t>
            </a:r>
            <a:endParaRPr sz="1100" dirty="0">
              <a:latin typeface="Arial"/>
              <a:cs typeface="Arial"/>
            </a:endParaRPr>
          </a:p>
          <a:p>
            <a:pPr marL="46990" algn="ctr">
              <a:lnSpc>
                <a:spcPct val="100000"/>
              </a:lnSpc>
              <a:spcBef>
                <a:spcPts val="345"/>
              </a:spcBef>
            </a:pPr>
            <a:r>
              <a:rPr sz="1100" dirty="0">
                <a:latin typeface="Arial"/>
                <a:cs typeface="Arial"/>
              </a:rPr>
              <a:t>3</a:t>
            </a:r>
            <a:r>
              <a:rPr sz="1100" spc="-15" dirty="0">
                <a:latin typeface="Arial"/>
                <a:cs typeface="Arial"/>
              </a:rPr>
              <a:t> </a:t>
            </a:r>
            <a:r>
              <a:rPr sz="1100" dirty="0">
                <a:latin typeface="Arial"/>
                <a:cs typeface="Arial"/>
              </a:rPr>
              <a:t>direct</a:t>
            </a:r>
            <a:r>
              <a:rPr sz="1100" spc="-15" dirty="0">
                <a:latin typeface="Arial"/>
                <a:cs typeface="Arial"/>
              </a:rPr>
              <a:t> </a:t>
            </a:r>
            <a:r>
              <a:rPr sz="1100" spc="-10" dirty="0">
                <a:latin typeface="Arial"/>
                <a:cs typeface="Arial"/>
              </a:rPr>
              <a:t>rejections</a:t>
            </a:r>
            <a:endParaRPr sz="1100" dirty="0">
              <a:latin typeface="Arial"/>
              <a:cs typeface="Arial"/>
            </a:endParaRPr>
          </a:p>
          <a:p>
            <a:pPr marL="186690" algn="ctr">
              <a:lnSpc>
                <a:spcPct val="100000"/>
              </a:lnSpc>
              <a:spcBef>
                <a:spcPts val="340"/>
              </a:spcBef>
            </a:pPr>
            <a:r>
              <a:rPr sz="1100" dirty="0">
                <a:latin typeface="Arial"/>
                <a:cs typeface="Arial"/>
              </a:rPr>
              <a:t>2</a:t>
            </a:r>
            <a:r>
              <a:rPr sz="1100" spc="10" dirty="0">
                <a:latin typeface="Arial"/>
                <a:cs typeface="Arial"/>
              </a:rPr>
              <a:t> </a:t>
            </a:r>
            <a:r>
              <a:rPr sz="1100" spc="-20" dirty="0">
                <a:latin typeface="Arial"/>
                <a:cs typeface="Arial"/>
              </a:rPr>
              <a:t>shortlists</a:t>
            </a:r>
            <a:r>
              <a:rPr sz="1100" spc="10" dirty="0">
                <a:latin typeface="Arial"/>
                <a:cs typeface="Arial"/>
              </a:rPr>
              <a:t> </a:t>
            </a:r>
            <a:r>
              <a:rPr sz="1100" i="1" dirty="0">
                <a:latin typeface="Arial"/>
                <a:cs typeface="Arial"/>
              </a:rPr>
              <a:t>→</a:t>
            </a:r>
            <a:r>
              <a:rPr sz="1100" i="1" spc="15" dirty="0">
                <a:latin typeface="Arial"/>
                <a:cs typeface="Arial"/>
              </a:rPr>
              <a:t> </a:t>
            </a:r>
            <a:r>
              <a:rPr sz="1100" spc="-10" dirty="0">
                <a:latin typeface="Arial"/>
                <a:cs typeface="Arial"/>
              </a:rPr>
              <a:t>offers</a:t>
            </a:r>
            <a:endParaRPr lang="de-DE" sz="1100" spc="-10" dirty="0">
              <a:latin typeface="Arial"/>
              <a:cs typeface="Arial"/>
            </a:endParaRPr>
          </a:p>
        </p:txBody>
      </p:sp>
      <p:sp>
        <p:nvSpPr>
          <p:cNvPr id="12" name="object 12"/>
          <p:cNvSpPr/>
          <p:nvPr/>
        </p:nvSpPr>
        <p:spPr>
          <a:xfrm>
            <a:off x="2494394" y="1286611"/>
            <a:ext cx="66040" cy="66040"/>
          </a:xfrm>
          <a:custGeom>
            <a:avLst/>
            <a:gdLst/>
            <a:ahLst/>
            <a:cxnLst/>
            <a:rect l="l" t="t" r="r" b="b"/>
            <a:pathLst>
              <a:path w="66039" h="66040">
                <a:moveTo>
                  <a:pt x="65430" y="0"/>
                </a:moveTo>
                <a:lnTo>
                  <a:pt x="0" y="0"/>
                </a:lnTo>
                <a:lnTo>
                  <a:pt x="0" y="65430"/>
                </a:lnTo>
                <a:lnTo>
                  <a:pt x="65430" y="65430"/>
                </a:lnTo>
                <a:lnTo>
                  <a:pt x="65430" y="0"/>
                </a:lnTo>
                <a:close/>
              </a:path>
            </a:pathLst>
          </a:custGeom>
          <a:solidFill>
            <a:srgbClr val="0079C5"/>
          </a:solidFill>
        </p:spPr>
        <p:txBody>
          <a:bodyPr wrap="square" lIns="0" tIns="0" rIns="0" bIns="0" rtlCol="0"/>
          <a:lstStyle/>
          <a:p>
            <a:endParaRPr/>
          </a:p>
        </p:txBody>
      </p:sp>
      <p:sp>
        <p:nvSpPr>
          <p:cNvPr id="13" name="object 13"/>
          <p:cNvSpPr/>
          <p:nvPr/>
        </p:nvSpPr>
        <p:spPr>
          <a:xfrm>
            <a:off x="2494394" y="1497914"/>
            <a:ext cx="66040" cy="66040"/>
          </a:xfrm>
          <a:custGeom>
            <a:avLst/>
            <a:gdLst/>
            <a:ahLst/>
            <a:cxnLst/>
            <a:rect l="l" t="t" r="r" b="b"/>
            <a:pathLst>
              <a:path w="66039" h="66040">
                <a:moveTo>
                  <a:pt x="65430" y="0"/>
                </a:moveTo>
                <a:lnTo>
                  <a:pt x="0" y="0"/>
                </a:lnTo>
                <a:lnTo>
                  <a:pt x="0" y="65430"/>
                </a:lnTo>
                <a:lnTo>
                  <a:pt x="65430" y="65430"/>
                </a:lnTo>
                <a:lnTo>
                  <a:pt x="65430" y="0"/>
                </a:lnTo>
                <a:close/>
              </a:path>
            </a:pathLst>
          </a:custGeom>
          <a:solidFill>
            <a:srgbClr val="0079C5"/>
          </a:solidFill>
        </p:spPr>
        <p:txBody>
          <a:bodyPr wrap="square" lIns="0" tIns="0" rIns="0" bIns="0" rtlCol="0"/>
          <a:lstStyle/>
          <a:p>
            <a:endParaRPr/>
          </a:p>
        </p:txBody>
      </p:sp>
      <p:sp>
        <p:nvSpPr>
          <p:cNvPr id="14" name="object 14"/>
          <p:cNvSpPr/>
          <p:nvPr/>
        </p:nvSpPr>
        <p:spPr>
          <a:xfrm>
            <a:off x="2494394" y="1709204"/>
            <a:ext cx="66040" cy="66040"/>
          </a:xfrm>
          <a:custGeom>
            <a:avLst/>
            <a:gdLst/>
            <a:ahLst/>
            <a:cxnLst/>
            <a:rect l="l" t="t" r="r" b="b"/>
            <a:pathLst>
              <a:path w="66039" h="66039">
                <a:moveTo>
                  <a:pt x="65430" y="0"/>
                </a:moveTo>
                <a:lnTo>
                  <a:pt x="0" y="0"/>
                </a:lnTo>
                <a:lnTo>
                  <a:pt x="0" y="65430"/>
                </a:lnTo>
                <a:lnTo>
                  <a:pt x="65430" y="65430"/>
                </a:lnTo>
                <a:lnTo>
                  <a:pt x="65430" y="0"/>
                </a:lnTo>
                <a:close/>
              </a:path>
            </a:pathLst>
          </a:custGeom>
          <a:solidFill>
            <a:srgbClr val="0079C5"/>
          </a:solidFill>
        </p:spPr>
        <p:txBody>
          <a:bodyPr wrap="square" lIns="0" tIns="0" rIns="0" bIns="0" rtlCol="0"/>
          <a:lstStyle/>
          <a:p>
            <a:endParaRPr/>
          </a:p>
        </p:txBody>
      </p:sp>
      <p:sp>
        <p:nvSpPr>
          <p:cNvPr id="15" name="object 15"/>
          <p:cNvSpPr txBox="1"/>
          <p:nvPr/>
        </p:nvSpPr>
        <p:spPr>
          <a:xfrm>
            <a:off x="2339301" y="944446"/>
            <a:ext cx="2044064" cy="871219"/>
          </a:xfrm>
          <a:prstGeom prst="rect">
            <a:avLst/>
          </a:prstGeom>
        </p:spPr>
        <p:txBody>
          <a:bodyPr vert="horz" wrap="square" lIns="0" tIns="12700" rIns="0" bIns="0" rtlCol="0">
            <a:spAutoFit/>
          </a:bodyPr>
          <a:lstStyle/>
          <a:p>
            <a:pPr marL="289560" marR="474980" indent="-277495">
              <a:lnSpc>
                <a:spcPct val="126000"/>
              </a:lnSpc>
              <a:spcBef>
                <a:spcPts val="100"/>
              </a:spcBef>
            </a:pPr>
            <a:r>
              <a:rPr sz="1100" spc="-25">
                <a:latin typeface="Arial"/>
                <a:cs typeface="Arial"/>
              </a:rPr>
              <a:t>Make</a:t>
            </a:r>
            <a:r>
              <a:rPr sz="1100" spc="-30">
                <a:latin typeface="Arial"/>
                <a:cs typeface="Arial"/>
              </a:rPr>
              <a:t> </a:t>
            </a:r>
            <a:r>
              <a:rPr sz="1100" spc="-20">
                <a:latin typeface="Arial"/>
                <a:cs typeface="Arial"/>
              </a:rPr>
              <a:t>your</a:t>
            </a:r>
            <a:r>
              <a:rPr sz="1100" spc="-30">
                <a:latin typeface="Arial"/>
                <a:cs typeface="Arial"/>
              </a:rPr>
              <a:t> postdoc</a:t>
            </a:r>
            <a:r>
              <a:rPr sz="1100" spc="-25">
                <a:latin typeface="Arial"/>
                <a:cs typeface="Arial"/>
              </a:rPr>
              <a:t> </a:t>
            </a:r>
            <a:r>
              <a:rPr sz="1100" spc="-10">
                <a:latin typeface="Arial"/>
                <a:cs typeface="Arial"/>
              </a:rPr>
              <a:t>count! </a:t>
            </a:r>
            <a:r>
              <a:rPr sz="1100" spc="-30">
                <a:latin typeface="Arial"/>
                <a:cs typeface="Arial"/>
              </a:rPr>
              <a:t>High-</a:t>
            </a:r>
            <a:r>
              <a:rPr sz="1100" spc="-10">
                <a:latin typeface="Arial"/>
                <a:cs typeface="Arial"/>
              </a:rPr>
              <a:t>impact</a:t>
            </a:r>
            <a:r>
              <a:rPr sz="1100" spc="30">
                <a:latin typeface="Arial"/>
                <a:cs typeface="Arial"/>
              </a:rPr>
              <a:t> </a:t>
            </a:r>
            <a:r>
              <a:rPr sz="1100" spc="-10">
                <a:latin typeface="Arial"/>
                <a:cs typeface="Arial"/>
              </a:rPr>
              <a:t>results </a:t>
            </a:r>
            <a:r>
              <a:rPr sz="1100" spc="-40">
                <a:latin typeface="Arial"/>
                <a:cs typeface="Arial"/>
              </a:rPr>
              <a:t>Rapid</a:t>
            </a:r>
            <a:r>
              <a:rPr sz="1100" spc="-25">
                <a:latin typeface="Arial"/>
                <a:cs typeface="Arial"/>
              </a:rPr>
              <a:t> </a:t>
            </a:r>
            <a:r>
              <a:rPr sz="1100" spc="-10">
                <a:latin typeface="Arial"/>
                <a:cs typeface="Arial"/>
              </a:rPr>
              <a:t>timeline</a:t>
            </a:r>
            <a:endParaRPr sz="1100">
              <a:latin typeface="Arial"/>
              <a:cs typeface="Arial"/>
            </a:endParaRPr>
          </a:p>
          <a:p>
            <a:pPr marL="289560">
              <a:lnSpc>
                <a:spcPct val="100000"/>
              </a:lnSpc>
              <a:spcBef>
                <a:spcPts val="345"/>
              </a:spcBef>
            </a:pPr>
            <a:r>
              <a:rPr sz="1100" spc="-25">
                <a:latin typeface="Arial"/>
                <a:cs typeface="Arial"/>
              </a:rPr>
              <a:t>Publications</a:t>
            </a:r>
            <a:r>
              <a:rPr sz="1100" spc="-15">
                <a:latin typeface="Arial"/>
                <a:cs typeface="Arial"/>
              </a:rPr>
              <a:t> </a:t>
            </a:r>
            <a:r>
              <a:rPr sz="1100">
                <a:latin typeface="Arial"/>
                <a:cs typeface="Arial"/>
              </a:rPr>
              <a:t>in</a:t>
            </a:r>
            <a:r>
              <a:rPr sz="1100" spc="-10">
                <a:latin typeface="Arial"/>
                <a:cs typeface="Arial"/>
              </a:rPr>
              <a:t> major</a:t>
            </a:r>
            <a:r>
              <a:rPr sz="1100" spc="-15">
                <a:latin typeface="Arial"/>
                <a:cs typeface="Arial"/>
              </a:rPr>
              <a:t> </a:t>
            </a:r>
            <a:r>
              <a:rPr sz="1100" spc="-25">
                <a:latin typeface="Arial"/>
                <a:cs typeface="Arial"/>
              </a:rPr>
              <a:t>journals</a:t>
            </a:r>
            <a:endParaRPr sz="1100">
              <a:latin typeface="Arial"/>
              <a:cs typeface="Arial"/>
            </a:endParaRPr>
          </a:p>
        </p:txBody>
      </p:sp>
      <p:sp>
        <p:nvSpPr>
          <p:cNvPr id="16" name="object 16"/>
          <p:cNvSpPr txBox="1"/>
          <p:nvPr/>
        </p:nvSpPr>
        <p:spPr>
          <a:xfrm>
            <a:off x="2339301" y="2087739"/>
            <a:ext cx="2139315" cy="365125"/>
          </a:xfrm>
          <a:prstGeom prst="rect">
            <a:avLst/>
          </a:prstGeom>
        </p:spPr>
        <p:txBody>
          <a:bodyPr vert="horz" wrap="square" lIns="0" tIns="5715" rIns="0" bIns="0" rtlCol="0">
            <a:spAutoFit/>
          </a:bodyPr>
          <a:lstStyle/>
          <a:p>
            <a:pPr marL="12700" marR="5080">
              <a:lnSpc>
                <a:spcPct val="103400"/>
              </a:lnSpc>
              <a:spcBef>
                <a:spcPts val="45"/>
              </a:spcBef>
            </a:pPr>
            <a:r>
              <a:rPr sz="1100" spc="-20">
                <a:latin typeface="Arial"/>
                <a:cs typeface="Arial"/>
              </a:rPr>
              <a:t>Fun,</a:t>
            </a:r>
            <a:r>
              <a:rPr sz="1100" spc="-5">
                <a:latin typeface="Arial"/>
                <a:cs typeface="Arial"/>
              </a:rPr>
              <a:t> </a:t>
            </a:r>
            <a:r>
              <a:rPr sz="1100" spc="-20">
                <a:latin typeface="Arial"/>
                <a:cs typeface="Arial"/>
              </a:rPr>
              <a:t>exciting,</a:t>
            </a:r>
            <a:r>
              <a:rPr sz="1100">
                <a:latin typeface="Arial"/>
                <a:cs typeface="Arial"/>
              </a:rPr>
              <a:t> but </a:t>
            </a:r>
            <a:r>
              <a:rPr sz="1100" spc="-25">
                <a:latin typeface="Arial"/>
                <a:cs typeface="Arial"/>
              </a:rPr>
              <a:t>highly</a:t>
            </a:r>
            <a:r>
              <a:rPr sz="1100" spc="-5">
                <a:latin typeface="Arial"/>
                <a:cs typeface="Arial"/>
              </a:rPr>
              <a:t> </a:t>
            </a:r>
            <a:r>
              <a:rPr sz="1100" spc="-40">
                <a:latin typeface="Arial"/>
                <a:cs typeface="Arial"/>
              </a:rPr>
              <a:t>speculative </a:t>
            </a:r>
            <a:r>
              <a:rPr sz="1100" spc="-60">
                <a:latin typeface="Arial"/>
                <a:cs typeface="Arial"/>
              </a:rPr>
              <a:t>research</a:t>
            </a:r>
            <a:r>
              <a:rPr sz="1100" spc="-20">
                <a:latin typeface="Arial"/>
                <a:cs typeface="Arial"/>
              </a:rPr>
              <a:t> </a:t>
            </a:r>
            <a:r>
              <a:rPr sz="1100">
                <a:latin typeface="Arial"/>
                <a:cs typeface="Arial"/>
              </a:rPr>
              <a:t>is</a:t>
            </a:r>
            <a:r>
              <a:rPr sz="1100" spc="-40">
                <a:latin typeface="Arial"/>
                <a:cs typeface="Arial"/>
              </a:rPr>
              <a:t> </a:t>
            </a:r>
            <a:r>
              <a:rPr sz="1100">
                <a:latin typeface="Arial"/>
                <a:cs typeface="Arial"/>
              </a:rPr>
              <a:t>a</a:t>
            </a:r>
            <a:r>
              <a:rPr sz="1100" spc="-30">
                <a:latin typeface="Arial"/>
                <a:cs typeface="Arial"/>
              </a:rPr>
              <a:t> </a:t>
            </a:r>
            <a:r>
              <a:rPr sz="1100" spc="-20">
                <a:latin typeface="Arial"/>
                <a:cs typeface="Arial"/>
              </a:rPr>
              <a:t>poor</a:t>
            </a:r>
            <a:r>
              <a:rPr sz="1100" spc="-30">
                <a:latin typeface="Arial"/>
                <a:cs typeface="Arial"/>
              </a:rPr>
              <a:t> </a:t>
            </a:r>
            <a:r>
              <a:rPr sz="1100" spc="-10">
                <a:latin typeface="Arial"/>
                <a:cs typeface="Arial"/>
              </a:rPr>
              <a:t>strategy.</a:t>
            </a:r>
            <a:endParaRPr sz="1100">
              <a:latin typeface="Arial"/>
              <a:cs typeface="Arial"/>
            </a:endParaRPr>
          </a:p>
        </p:txBody>
      </p:sp>
    </p:spTree>
    <p:extLst>
      <p:ext uri="{BB962C8B-B14F-4D97-AF65-F5344CB8AC3E}">
        <p14:creationId xmlns:p14="http://schemas.microsoft.com/office/powerpoint/2010/main" val="422114287"/>
      </p:ext>
    </p:extLst>
  </p:cSld>
  <p:clrMapOvr>
    <a:masterClrMapping/>
  </p:clrMapOvr>
  <p:transition>
    <p:cu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95299" y="35776"/>
            <a:ext cx="4343343" cy="225959"/>
          </a:xfrm>
          <a:prstGeom prst="rect">
            <a:avLst/>
          </a:prstGeom>
        </p:spPr>
        <p:txBody>
          <a:bodyPr vert="horz" wrap="square" lIns="0" tIns="12065" rIns="0" bIns="0" rtlCol="0">
            <a:spAutoFit/>
          </a:bodyPr>
          <a:lstStyle/>
          <a:p>
            <a:pPr marL="12700" marR="5080" algn="ctr">
              <a:lnSpc>
                <a:spcPct val="107400"/>
              </a:lnSpc>
              <a:spcBef>
                <a:spcPts val="95"/>
              </a:spcBef>
            </a:pPr>
            <a:r>
              <a:rPr sz="1400" spc="-40" dirty="0"/>
              <a:t>T</a:t>
            </a:r>
            <a:r>
              <a:rPr lang="de-DE" sz="1400" spc="-40" dirty="0" err="1"/>
              <a:t>oday</a:t>
            </a:r>
            <a:r>
              <a:rPr lang="de-DE" sz="1400" spc="-40" dirty="0"/>
              <a:t> t</a:t>
            </a:r>
            <a:r>
              <a:rPr sz="1400" spc="-40" dirty="0"/>
              <a:t>here</a:t>
            </a:r>
            <a:r>
              <a:rPr sz="1400" spc="-15" dirty="0"/>
              <a:t> </a:t>
            </a:r>
            <a:r>
              <a:rPr sz="1400" spc="-110" dirty="0"/>
              <a:t>are</a:t>
            </a:r>
            <a:r>
              <a:rPr sz="1400" spc="-5" dirty="0"/>
              <a:t> </a:t>
            </a:r>
            <a:r>
              <a:rPr sz="1400" dirty="0"/>
              <a:t>not</a:t>
            </a:r>
            <a:r>
              <a:rPr sz="1400" spc="-10" dirty="0"/>
              <a:t> </a:t>
            </a:r>
            <a:r>
              <a:rPr sz="1400" spc="-105" dirty="0"/>
              <a:t>nearly</a:t>
            </a:r>
            <a:r>
              <a:rPr sz="1400" spc="-5" dirty="0"/>
              <a:t> </a:t>
            </a:r>
            <a:r>
              <a:rPr sz="1400" spc="-114" dirty="0"/>
              <a:t>enough</a:t>
            </a:r>
            <a:r>
              <a:rPr sz="1400" spc="-5" dirty="0"/>
              <a:t> </a:t>
            </a:r>
            <a:r>
              <a:rPr sz="1400" spc="-35" dirty="0"/>
              <a:t>faculty</a:t>
            </a:r>
            <a:r>
              <a:rPr sz="1400" spc="-5" dirty="0"/>
              <a:t> </a:t>
            </a:r>
            <a:r>
              <a:rPr sz="1400" spc="-110" dirty="0"/>
              <a:t>openings</a:t>
            </a:r>
            <a:r>
              <a:rPr sz="1400" spc="-10" dirty="0"/>
              <a:t>.</a:t>
            </a:r>
            <a:r>
              <a:rPr lang="de-DE" sz="1400" spc="-10" dirty="0"/>
              <a:t> </a:t>
            </a:r>
            <a:endParaRPr sz="1400" spc="-10" dirty="0"/>
          </a:p>
        </p:txBody>
      </p:sp>
      <p:grpSp>
        <p:nvGrpSpPr>
          <p:cNvPr id="3" name="object 3"/>
          <p:cNvGrpSpPr/>
          <p:nvPr/>
        </p:nvGrpSpPr>
        <p:grpSpPr>
          <a:xfrm>
            <a:off x="985321" y="773543"/>
            <a:ext cx="2923540" cy="2054225"/>
            <a:chOff x="985321" y="773543"/>
            <a:chExt cx="2923540" cy="2054225"/>
          </a:xfrm>
        </p:grpSpPr>
        <p:sp>
          <p:nvSpPr>
            <p:cNvPr id="4" name="object 4"/>
            <p:cNvSpPr/>
            <p:nvPr/>
          </p:nvSpPr>
          <p:spPr>
            <a:xfrm>
              <a:off x="987861" y="2760179"/>
              <a:ext cx="64769" cy="64769"/>
            </a:xfrm>
            <a:custGeom>
              <a:avLst/>
              <a:gdLst/>
              <a:ahLst/>
              <a:cxnLst/>
              <a:rect l="l" t="t" r="r" b="b"/>
              <a:pathLst>
                <a:path w="64769" h="64769">
                  <a:moveTo>
                    <a:pt x="0" y="64623"/>
                  </a:moveTo>
                  <a:lnTo>
                    <a:pt x="64623" y="64623"/>
                  </a:lnTo>
                </a:path>
                <a:path w="64769" h="64769">
                  <a:moveTo>
                    <a:pt x="0" y="64623"/>
                  </a:moveTo>
                  <a:lnTo>
                    <a:pt x="0" y="0"/>
                  </a:lnTo>
                </a:path>
              </a:pathLst>
            </a:custGeom>
            <a:ln w="5041">
              <a:solidFill>
                <a:srgbClr val="000000"/>
              </a:solidFill>
            </a:ln>
          </p:spPr>
          <p:txBody>
            <a:bodyPr wrap="square" lIns="0" tIns="0" rIns="0" bIns="0" rtlCol="0"/>
            <a:lstStyle/>
            <a:p>
              <a:endParaRPr/>
            </a:p>
          </p:txBody>
        </p:sp>
        <p:sp>
          <p:nvSpPr>
            <p:cNvPr id="5" name="object 5"/>
            <p:cNvSpPr/>
            <p:nvPr/>
          </p:nvSpPr>
          <p:spPr>
            <a:xfrm>
              <a:off x="3841199" y="2760179"/>
              <a:ext cx="64769" cy="64769"/>
            </a:xfrm>
            <a:custGeom>
              <a:avLst/>
              <a:gdLst/>
              <a:ahLst/>
              <a:cxnLst/>
              <a:rect l="l" t="t" r="r" b="b"/>
              <a:pathLst>
                <a:path w="64770" h="64769">
                  <a:moveTo>
                    <a:pt x="64635" y="64623"/>
                  </a:moveTo>
                  <a:lnTo>
                    <a:pt x="0" y="64623"/>
                  </a:lnTo>
                </a:path>
                <a:path w="64770" h="64769">
                  <a:moveTo>
                    <a:pt x="64635" y="64623"/>
                  </a:moveTo>
                  <a:lnTo>
                    <a:pt x="64635" y="0"/>
                  </a:lnTo>
                </a:path>
              </a:pathLst>
            </a:custGeom>
            <a:ln w="5041">
              <a:solidFill>
                <a:srgbClr val="000000"/>
              </a:solidFill>
            </a:ln>
          </p:spPr>
          <p:txBody>
            <a:bodyPr wrap="square" lIns="0" tIns="0" rIns="0" bIns="0" rtlCol="0"/>
            <a:lstStyle/>
            <a:p>
              <a:endParaRPr/>
            </a:p>
          </p:txBody>
        </p:sp>
        <p:sp>
          <p:nvSpPr>
            <p:cNvPr id="6" name="object 6"/>
            <p:cNvSpPr/>
            <p:nvPr/>
          </p:nvSpPr>
          <p:spPr>
            <a:xfrm>
              <a:off x="987861" y="2415127"/>
              <a:ext cx="64769" cy="0"/>
            </a:xfrm>
            <a:custGeom>
              <a:avLst/>
              <a:gdLst/>
              <a:ahLst/>
              <a:cxnLst/>
              <a:rect l="l" t="t" r="r" b="b"/>
              <a:pathLst>
                <a:path w="64769">
                  <a:moveTo>
                    <a:pt x="0" y="0"/>
                  </a:moveTo>
                  <a:lnTo>
                    <a:pt x="64623" y="0"/>
                  </a:lnTo>
                </a:path>
              </a:pathLst>
            </a:custGeom>
            <a:ln w="5041">
              <a:solidFill>
                <a:srgbClr val="000000"/>
              </a:solidFill>
            </a:ln>
          </p:spPr>
          <p:txBody>
            <a:bodyPr wrap="square" lIns="0" tIns="0" rIns="0" bIns="0" rtlCol="0"/>
            <a:lstStyle/>
            <a:p>
              <a:endParaRPr/>
            </a:p>
          </p:txBody>
        </p:sp>
        <p:sp>
          <p:nvSpPr>
            <p:cNvPr id="7" name="object 7"/>
            <p:cNvSpPr/>
            <p:nvPr/>
          </p:nvSpPr>
          <p:spPr>
            <a:xfrm>
              <a:off x="3841199" y="2415127"/>
              <a:ext cx="64769" cy="0"/>
            </a:xfrm>
            <a:custGeom>
              <a:avLst/>
              <a:gdLst/>
              <a:ahLst/>
              <a:cxnLst/>
              <a:rect l="l" t="t" r="r" b="b"/>
              <a:pathLst>
                <a:path w="64770">
                  <a:moveTo>
                    <a:pt x="64635" y="0"/>
                  </a:moveTo>
                  <a:lnTo>
                    <a:pt x="0" y="0"/>
                  </a:lnTo>
                </a:path>
              </a:pathLst>
            </a:custGeom>
            <a:ln w="5041">
              <a:solidFill>
                <a:srgbClr val="000000"/>
              </a:solidFill>
            </a:ln>
          </p:spPr>
          <p:txBody>
            <a:bodyPr wrap="square" lIns="0" tIns="0" rIns="0" bIns="0" rtlCol="0"/>
            <a:lstStyle/>
            <a:p>
              <a:endParaRPr/>
            </a:p>
          </p:txBody>
        </p:sp>
        <p:sp>
          <p:nvSpPr>
            <p:cNvPr id="8" name="object 8"/>
            <p:cNvSpPr/>
            <p:nvPr/>
          </p:nvSpPr>
          <p:spPr>
            <a:xfrm>
              <a:off x="987861" y="2005457"/>
              <a:ext cx="64769" cy="0"/>
            </a:xfrm>
            <a:custGeom>
              <a:avLst/>
              <a:gdLst/>
              <a:ahLst/>
              <a:cxnLst/>
              <a:rect l="l" t="t" r="r" b="b"/>
              <a:pathLst>
                <a:path w="64769">
                  <a:moveTo>
                    <a:pt x="0" y="0"/>
                  </a:moveTo>
                  <a:lnTo>
                    <a:pt x="64623" y="0"/>
                  </a:lnTo>
                </a:path>
              </a:pathLst>
            </a:custGeom>
            <a:ln w="5041">
              <a:solidFill>
                <a:srgbClr val="000000"/>
              </a:solidFill>
            </a:ln>
          </p:spPr>
          <p:txBody>
            <a:bodyPr wrap="square" lIns="0" tIns="0" rIns="0" bIns="0" rtlCol="0"/>
            <a:lstStyle/>
            <a:p>
              <a:endParaRPr/>
            </a:p>
          </p:txBody>
        </p:sp>
        <p:sp>
          <p:nvSpPr>
            <p:cNvPr id="9" name="object 9"/>
            <p:cNvSpPr/>
            <p:nvPr/>
          </p:nvSpPr>
          <p:spPr>
            <a:xfrm>
              <a:off x="3841199" y="2005457"/>
              <a:ext cx="64769" cy="0"/>
            </a:xfrm>
            <a:custGeom>
              <a:avLst/>
              <a:gdLst/>
              <a:ahLst/>
              <a:cxnLst/>
              <a:rect l="l" t="t" r="r" b="b"/>
              <a:pathLst>
                <a:path w="64770">
                  <a:moveTo>
                    <a:pt x="64635" y="0"/>
                  </a:moveTo>
                  <a:lnTo>
                    <a:pt x="0" y="0"/>
                  </a:lnTo>
                </a:path>
              </a:pathLst>
            </a:custGeom>
            <a:ln w="5041">
              <a:solidFill>
                <a:srgbClr val="000000"/>
              </a:solidFill>
            </a:ln>
          </p:spPr>
          <p:txBody>
            <a:bodyPr wrap="square" lIns="0" tIns="0" rIns="0" bIns="0" rtlCol="0"/>
            <a:lstStyle/>
            <a:p>
              <a:endParaRPr/>
            </a:p>
          </p:txBody>
        </p:sp>
        <p:sp>
          <p:nvSpPr>
            <p:cNvPr id="10" name="object 10"/>
            <p:cNvSpPr/>
            <p:nvPr/>
          </p:nvSpPr>
          <p:spPr>
            <a:xfrm>
              <a:off x="987861" y="1595426"/>
              <a:ext cx="64769" cy="0"/>
            </a:xfrm>
            <a:custGeom>
              <a:avLst/>
              <a:gdLst/>
              <a:ahLst/>
              <a:cxnLst/>
              <a:rect l="l" t="t" r="r" b="b"/>
              <a:pathLst>
                <a:path w="64769">
                  <a:moveTo>
                    <a:pt x="0" y="0"/>
                  </a:moveTo>
                  <a:lnTo>
                    <a:pt x="64623" y="0"/>
                  </a:lnTo>
                </a:path>
              </a:pathLst>
            </a:custGeom>
            <a:ln w="5041">
              <a:solidFill>
                <a:srgbClr val="000000"/>
              </a:solidFill>
            </a:ln>
          </p:spPr>
          <p:txBody>
            <a:bodyPr wrap="square" lIns="0" tIns="0" rIns="0" bIns="0" rtlCol="0"/>
            <a:lstStyle/>
            <a:p>
              <a:endParaRPr/>
            </a:p>
          </p:txBody>
        </p:sp>
        <p:sp>
          <p:nvSpPr>
            <p:cNvPr id="11" name="object 11"/>
            <p:cNvSpPr/>
            <p:nvPr/>
          </p:nvSpPr>
          <p:spPr>
            <a:xfrm>
              <a:off x="3841199" y="1595426"/>
              <a:ext cx="64769" cy="0"/>
            </a:xfrm>
            <a:custGeom>
              <a:avLst/>
              <a:gdLst/>
              <a:ahLst/>
              <a:cxnLst/>
              <a:rect l="l" t="t" r="r" b="b"/>
              <a:pathLst>
                <a:path w="64770">
                  <a:moveTo>
                    <a:pt x="64635" y="0"/>
                  </a:moveTo>
                  <a:lnTo>
                    <a:pt x="0" y="0"/>
                  </a:lnTo>
                </a:path>
              </a:pathLst>
            </a:custGeom>
            <a:ln w="5041">
              <a:solidFill>
                <a:srgbClr val="000000"/>
              </a:solidFill>
            </a:ln>
          </p:spPr>
          <p:txBody>
            <a:bodyPr wrap="square" lIns="0" tIns="0" rIns="0" bIns="0" rtlCol="0"/>
            <a:lstStyle/>
            <a:p>
              <a:endParaRPr/>
            </a:p>
          </p:txBody>
        </p:sp>
        <p:sp>
          <p:nvSpPr>
            <p:cNvPr id="12" name="object 12"/>
            <p:cNvSpPr/>
            <p:nvPr/>
          </p:nvSpPr>
          <p:spPr>
            <a:xfrm>
              <a:off x="987861" y="1185752"/>
              <a:ext cx="64769" cy="0"/>
            </a:xfrm>
            <a:custGeom>
              <a:avLst/>
              <a:gdLst/>
              <a:ahLst/>
              <a:cxnLst/>
              <a:rect l="l" t="t" r="r" b="b"/>
              <a:pathLst>
                <a:path w="64769">
                  <a:moveTo>
                    <a:pt x="0" y="0"/>
                  </a:moveTo>
                  <a:lnTo>
                    <a:pt x="64623" y="0"/>
                  </a:lnTo>
                </a:path>
              </a:pathLst>
            </a:custGeom>
            <a:ln w="5041">
              <a:solidFill>
                <a:srgbClr val="000000"/>
              </a:solidFill>
            </a:ln>
          </p:spPr>
          <p:txBody>
            <a:bodyPr wrap="square" lIns="0" tIns="0" rIns="0" bIns="0" rtlCol="0"/>
            <a:lstStyle/>
            <a:p>
              <a:endParaRPr/>
            </a:p>
          </p:txBody>
        </p:sp>
        <p:sp>
          <p:nvSpPr>
            <p:cNvPr id="13" name="object 13"/>
            <p:cNvSpPr/>
            <p:nvPr/>
          </p:nvSpPr>
          <p:spPr>
            <a:xfrm>
              <a:off x="3841199" y="1185752"/>
              <a:ext cx="64769" cy="0"/>
            </a:xfrm>
            <a:custGeom>
              <a:avLst/>
              <a:gdLst/>
              <a:ahLst/>
              <a:cxnLst/>
              <a:rect l="l" t="t" r="r" b="b"/>
              <a:pathLst>
                <a:path w="64770">
                  <a:moveTo>
                    <a:pt x="64635" y="0"/>
                  </a:moveTo>
                  <a:lnTo>
                    <a:pt x="0" y="0"/>
                  </a:lnTo>
                </a:path>
              </a:pathLst>
            </a:custGeom>
            <a:ln w="5041">
              <a:solidFill>
                <a:srgbClr val="000000"/>
              </a:solidFill>
            </a:ln>
          </p:spPr>
          <p:txBody>
            <a:bodyPr wrap="square" lIns="0" tIns="0" rIns="0" bIns="0" rtlCol="0"/>
            <a:lstStyle/>
            <a:p>
              <a:endParaRPr/>
            </a:p>
          </p:txBody>
        </p:sp>
        <p:sp>
          <p:nvSpPr>
            <p:cNvPr id="14" name="object 14"/>
            <p:cNvSpPr/>
            <p:nvPr/>
          </p:nvSpPr>
          <p:spPr>
            <a:xfrm>
              <a:off x="987861" y="776083"/>
              <a:ext cx="64769" cy="64769"/>
            </a:xfrm>
            <a:custGeom>
              <a:avLst/>
              <a:gdLst/>
              <a:ahLst/>
              <a:cxnLst/>
              <a:rect l="l" t="t" r="r" b="b"/>
              <a:pathLst>
                <a:path w="64769" h="64769">
                  <a:moveTo>
                    <a:pt x="0" y="0"/>
                  </a:moveTo>
                  <a:lnTo>
                    <a:pt x="64623" y="0"/>
                  </a:lnTo>
                </a:path>
                <a:path w="64769" h="64769">
                  <a:moveTo>
                    <a:pt x="0" y="0"/>
                  </a:moveTo>
                  <a:lnTo>
                    <a:pt x="0" y="64623"/>
                  </a:lnTo>
                </a:path>
              </a:pathLst>
            </a:custGeom>
            <a:ln w="5041">
              <a:solidFill>
                <a:srgbClr val="000000"/>
              </a:solidFill>
            </a:ln>
          </p:spPr>
          <p:txBody>
            <a:bodyPr wrap="square" lIns="0" tIns="0" rIns="0" bIns="0" rtlCol="0"/>
            <a:lstStyle/>
            <a:p>
              <a:endParaRPr/>
            </a:p>
          </p:txBody>
        </p:sp>
        <p:sp>
          <p:nvSpPr>
            <p:cNvPr id="15" name="object 15"/>
            <p:cNvSpPr/>
            <p:nvPr/>
          </p:nvSpPr>
          <p:spPr>
            <a:xfrm>
              <a:off x="3841199" y="776083"/>
              <a:ext cx="64769" cy="64769"/>
            </a:xfrm>
            <a:custGeom>
              <a:avLst/>
              <a:gdLst/>
              <a:ahLst/>
              <a:cxnLst/>
              <a:rect l="l" t="t" r="r" b="b"/>
              <a:pathLst>
                <a:path w="64770" h="64769">
                  <a:moveTo>
                    <a:pt x="64635" y="0"/>
                  </a:moveTo>
                  <a:lnTo>
                    <a:pt x="0" y="0"/>
                  </a:lnTo>
                </a:path>
                <a:path w="64770" h="64769">
                  <a:moveTo>
                    <a:pt x="64635" y="0"/>
                  </a:moveTo>
                  <a:lnTo>
                    <a:pt x="64635" y="64623"/>
                  </a:lnTo>
                </a:path>
              </a:pathLst>
            </a:custGeom>
            <a:ln w="5041">
              <a:solidFill>
                <a:srgbClr val="000000"/>
              </a:solidFill>
            </a:ln>
          </p:spPr>
          <p:txBody>
            <a:bodyPr wrap="square" lIns="0" tIns="0" rIns="0" bIns="0" rtlCol="0"/>
            <a:lstStyle/>
            <a:p>
              <a:endParaRPr/>
            </a:p>
          </p:txBody>
        </p:sp>
        <p:sp>
          <p:nvSpPr>
            <p:cNvPr id="16" name="object 16"/>
            <p:cNvSpPr/>
            <p:nvPr/>
          </p:nvSpPr>
          <p:spPr>
            <a:xfrm>
              <a:off x="1717443" y="2760179"/>
              <a:ext cx="0" cy="64769"/>
            </a:xfrm>
            <a:custGeom>
              <a:avLst/>
              <a:gdLst/>
              <a:ahLst/>
              <a:cxnLst/>
              <a:rect l="l" t="t" r="r" b="b"/>
              <a:pathLst>
                <a:path h="64769">
                  <a:moveTo>
                    <a:pt x="0" y="64623"/>
                  </a:moveTo>
                  <a:lnTo>
                    <a:pt x="0" y="0"/>
                  </a:lnTo>
                </a:path>
              </a:pathLst>
            </a:custGeom>
            <a:ln w="5041">
              <a:solidFill>
                <a:srgbClr val="000000"/>
              </a:solidFill>
            </a:ln>
          </p:spPr>
          <p:txBody>
            <a:bodyPr wrap="square" lIns="0" tIns="0" rIns="0" bIns="0" rtlCol="0"/>
            <a:lstStyle/>
            <a:p>
              <a:endParaRPr/>
            </a:p>
          </p:txBody>
        </p:sp>
        <p:sp>
          <p:nvSpPr>
            <p:cNvPr id="17" name="object 17"/>
            <p:cNvSpPr/>
            <p:nvPr/>
          </p:nvSpPr>
          <p:spPr>
            <a:xfrm>
              <a:off x="1717443" y="776083"/>
              <a:ext cx="0" cy="64769"/>
            </a:xfrm>
            <a:custGeom>
              <a:avLst/>
              <a:gdLst/>
              <a:ahLst/>
              <a:cxnLst/>
              <a:rect l="l" t="t" r="r" b="b"/>
              <a:pathLst>
                <a:path h="64769">
                  <a:moveTo>
                    <a:pt x="0" y="0"/>
                  </a:moveTo>
                  <a:lnTo>
                    <a:pt x="0" y="64623"/>
                  </a:lnTo>
                </a:path>
              </a:pathLst>
            </a:custGeom>
            <a:ln w="5041">
              <a:solidFill>
                <a:srgbClr val="000000"/>
              </a:solidFill>
            </a:ln>
          </p:spPr>
          <p:txBody>
            <a:bodyPr wrap="square" lIns="0" tIns="0" rIns="0" bIns="0" rtlCol="0"/>
            <a:lstStyle/>
            <a:p>
              <a:endParaRPr/>
            </a:p>
          </p:txBody>
        </p:sp>
        <p:sp>
          <p:nvSpPr>
            <p:cNvPr id="18" name="object 18"/>
            <p:cNvSpPr/>
            <p:nvPr/>
          </p:nvSpPr>
          <p:spPr>
            <a:xfrm>
              <a:off x="2447026" y="2760179"/>
              <a:ext cx="0" cy="64769"/>
            </a:xfrm>
            <a:custGeom>
              <a:avLst/>
              <a:gdLst/>
              <a:ahLst/>
              <a:cxnLst/>
              <a:rect l="l" t="t" r="r" b="b"/>
              <a:pathLst>
                <a:path h="64769">
                  <a:moveTo>
                    <a:pt x="0" y="64623"/>
                  </a:moveTo>
                  <a:lnTo>
                    <a:pt x="0" y="0"/>
                  </a:lnTo>
                </a:path>
              </a:pathLst>
            </a:custGeom>
            <a:ln w="5041">
              <a:solidFill>
                <a:srgbClr val="000000"/>
              </a:solidFill>
            </a:ln>
          </p:spPr>
          <p:txBody>
            <a:bodyPr wrap="square" lIns="0" tIns="0" rIns="0" bIns="0" rtlCol="0"/>
            <a:lstStyle/>
            <a:p>
              <a:endParaRPr/>
            </a:p>
          </p:txBody>
        </p:sp>
        <p:sp>
          <p:nvSpPr>
            <p:cNvPr id="19" name="object 19"/>
            <p:cNvSpPr/>
            <p:nvPr/>
          </p:nvSpPr>
          <p:spPr>
            <a:xfrm>
              <a:off x="2447026" y="776083"/>
              <a:ext cx="0" cy="64769"/>
            </a:xfrm>
            <a:custGeom>
              <a:avLst/>
              <a:gdLst/>
              <a:ahLst/>
              <a:cxnLst/>
              <a:rect l="l" t="t" r="r" b="b"/>
              <a:pathLst>
                <a:path h="64769">
                  <a:moveTo>
                    <a:pt x="0" y="0"/>
                  </a:moveTo>
                  <a:lnTo>
                    <a:pt x="0" y="64623"/>
                  </a:lnTo>
                </a:path>
              </a:pathLst>
            </a:custGeom>
            <a:ln w="5041">
              <a:solidFill>
                <a:srgbClr val="000000"/>
              </a:solidFill>
            </a:ln>
          </p:spPr>
          <p:txBody>
            <a:bodyPr wrap="square" lIns="0" tIns="0" rIns="0" bIns="0" rtlCol="0"/>
            <a:lstStyle/>
            <a:p>
              <a:endParaRPr/>
            </a:p>
          </p:txBody>
        </p:sp>
        <p:sp>
          <p:nvSpPr>
            <p:cNvPr id="20" name="object 20"/>
            <p:cNvSpPr/>
            <p:nvPr/>
          </p:nvSpPr>
          <p:spPr>
            <a:xfrm>
              <a:off x="3176247" y="2760179"/>
              <a:ext cx="0" cy="64769"/>
            </a:xfrm>
            <a:custGeom>
              <a:avLst/>
              <a:gdLst/>
              <a:ahLst/>
              <a:cxnLst/>
              <a:rect l="l" t="t" r="r" b="b"/>
              <a:pathLst>
                <a:path h="64769">
                  <a:moveTo>
                    <a:pt x="0" y="64623"/>
                  </a:moveTo>
                  <a:lnTo>
                    <a:pt x="0" y="0"/>
                  </a:lnTo>
                </a:path>
              </a:pathLst>
            </a:custGeom>
            <a:ln w="5041">
              <a:solidFill>
                <a:srgbClr val="000000"/>
              </a:solidFill>
            </a:ln>
          </p:spPr>
          <p:txBody>
            <a:bodyPr wrap="square" lIns="0" tIns="0" rIns="0" bIns="0" rtlCol="0"/>
            <a:lstStyle/>
            <a:p>
              <a:endParaRPr/>
            </a:p>
          </p:txBody>
        </p:sp>
        <p:sp>
          <p:nvSpPr>
            <p:cNvPr id="21" name="object 21"/>
            <p:cNvSpPr/>
            <p:nvPr/>
          </p:nvSpPr>
          <p:spPr>
            <a:xfrm>
              <a:off x="3176247" y="776083"/>
              <a:ext cx="0" cy="64769"/>
            </a:xfrm>
            <a:custGeom>
              <a:avLst/>
              <a:gdLst/>
              <a:ahLst/>
              <a:cxnLst/>
              <a:rect l="l" t="t" r="r" b="b"/>
              <a:pathLst>
                <a:path h="64769">
                  <a:moveTo>
                    <a:pt x="0" y="0"/>
                  </a:moveTo>
                  <a:lnTo>
                    <a:pt x="0" y="64623"/>
                  </a:lnTo>
                </a:path>
              </a:pathLst>
            </a:custGeom>
            <a:ln w="5041">
              <a:solidFill>
                <a:srgbClr val="000000"/>
              </a:solidFill>
            </a:ln>
          </p:spPr>
          <p:txBody>
            <a:bodyPr wrap="square" lIns="0" tIns="0" rIns="0" bIns="0" rtlCol="0"/>
            <a:lstStyle/>
            <a:p>
              <a:endParaRPr/>
            </a:p>
          </p:txBody>
        </p:sp>
        <p:sp>
          <p:nvSpPr>
            <p:cNvPr id="22" name="object 22"/>
            <p:cNvSpPr/>
            <p:nvPr/>
          </p:nvSpPr>
          <p:spPr>
            <a:xfrm>
              <a:off x="987861" y="776083"/>
              <a:ext cx="2918460" cy="2049145"/>
            </a:xfrm>
            <a:custGeom>
              <a:avLst/>
              <a:gdLst/>
              <a:ahLst/>
              <a:cxnLst/>
              <a:rect l="l" t="t" r="r" b="b"/>
              <a:pathLst>
                <a:path w="2918460" h="2049145">
                  <a:moveTo>
                    <a:pt x="0" y="0"/>
                  </a:moveTo>
                  <a:lnTo>
                    <a:pt x="0" y="2048722"/>
                  </a:lnTo>
                  <a:lnTo>
                    <a:pt x="2917980" y="2048722"/>
                  </a:lnTo>
                  <a:lnTo>
                    <a:pt x="2917980" y="0"/>
                  </a:lnTo>
                  <a:lnTo>
                    <a:pt x="0" y="0"/>
                  </a:lnTo>
                  <a:close/>
                </a:path>
              </a:pathLst>
            </a:custGeom>
            <a:ln w="5041">
              <a:solidFill>
                <a:srgbClr val="000000"/>
              </a:solidFill>
            </a:ln>
          </p:spPr>
          <p:txBody>
            <a:bodyPr wrap="square" lIns="0" tIns="0" rIns="0" bIns="0" rtlCol="0"/>
            <a:lstStyle/>
            <a:p>
              <a:endParaRPr/>
            </a:p>
          </p:txBody>
        </p:sp>
      </p:grpSp>
      <p:sp>
        <p:nvSpPr>
          <p:cNvPr id="23" name="object 23"/>
          <p:cNvSpPr txBox="1"/>
          <p:nvPr/>
        </p:nvSpPr>
        <p:spPr>
          <a:xfrm>
            <a:off x="796150" y="2722863"/>
            <a:ext cx="92075" cy="177165"/>
          </a:xfrm>
          <a:prstGeom prst="rect">
            <a:avLst/>
          </a:prstGeom>
        </p:spPr>
        <p:txBody>
          <a:bodyPr vert="horz" wrap="square" lIns="0" tIns="11430" rIns="0" bIns="0" rtlCol="0">
            <a:spAutoFit/>
          </a:bodyPr>
          <a:lstStyle/>
          <a:p>
            <a:pPr marL="12700">
              <a:lnSpc>
                <a:spcPct val="100000"/>
              </a:lnSpc>
              <a:spcBef>
                <a:spcPts val="90"/>
              </a:spcBef>
            </a:pPr>
            <a:r>
              <a:rPr sz="1000" spc="20">
                <a:latin typeface="Times New Roman"/>
                <a:cs typeface="Times New Roman"/>
              </a:rPr>
              <a:t>0</a:t>
            </a:r>
            <a:endParaRPr sz="1000">
              <a:latin typeface="Times New Roman"/>
              <a:cs typeface="Times New Roman"/>
            </a:endParaRPr>
          </a:p>
        </p:txBody>
      </p:sp>
      <p:sp>
        <p:nvSpPr>
          <p:cNvPr id="24" name="object 24"/>
          <p:cNvSpPr txBox="1"/>
          <p:nvPr/>
        </p:nvSpPr>
        <p:spPr>
          <a:xfrm>
            <a:off x="693097" y="1903524"/>
            <a:ext cx="194945" cy="586740"/>
          </a:xfrm>
          <a:prstGeom prst="rect">
            <a:avLst/>
          </a:prstGeom>
        </p:spPr>
        <p:txBody>
          <a:bodyPr vert="horz" wrap="square" lIns="0" tIns="11430" rIns="0" bIns="0" rtlCol="0">
            <a:spAutoFit/>
          </a:bodyPr>
          <a:lstStyle/>
          <a:p>
            <a:pPr marL="12700">
              <a:lnSpc>
                <a:spcPct val="100000"/>
              </a:lnSpc>
              <a:spcBef>
                <a:spcPts val="90"/>
              </a:spcBef>
            </a:pPr>
            <a:r>
              <a:rPr sz="1000" spc="-25">
                <a:latin typeface="Times New Roman"/>
                <a:cs typeface="Times New Roman"/>
              </a:rPr>
              <a:t>0</a:t>
            </a:r>
            <a:r>
              <a:rPr sz="1000" i="1" spc="-25">
                <a:latin typeface="Arial"/>
                <a:cs typeface="Arial"/>
              </a:rPr>
              <a:t>.</a:t>
            </a:r>
            <a:r>
              <a:rPr sz="1000" spc="-25">
                <a:latin typeface="Times New Roman"/>
                <a:cs typeface="Times New Roman"/>
              </a:rPr>
              <a:t>2</a:t>
            </a:r>
            <a:endParaRPr sz="1000">
              <a:latin typeface="Times New Roman"/>
              <a:cs typeface="Times New Roman"/>
            </a:endParaRPr>
          </a:p>
          <a:p>
            <a:pPr>
              <a:lnSpc>
                <a:spcPct val="100000"/>
              </a:lnSpc>
            </a:pPr>
            <a:endParaRPr sz="1000">
              <a:latin typeface="Times New Roman"/>
              <a:cs typeface="Times New Roman"/>
            </a:endParaRPr>
          </a:p>
          <a:p>
            <a:pPr marL="12700">
              <a:lnSpc>
                <a:spcPct val="100000"/>
              </a:lnSpc>
              <a:spcBef>
                <a:spcPts val="880"/>
              </a:spcBef>
            </a:pPr>
            <a:r>
              <a:rPr sz="1000" spc="-25">
                <a:latin typeface="Times New Roman"/>
                <a:cs typeface="Times New Roman"/>
              </a:rPr>
              <a:t>0</a:t>
            </a:r>
            <a:r>
              <a:rPr sz="1000" i="1" spc="-25">
                <a:latin typeface="Arial"/>
                <a:cs typeface="Arial"/>
              </a:rPr>
              <a:t>.</a:t>
            </a:r>
            <a:r>
              <a:rPr sz="1000" spc="-25">
                <a:latin typeface="Times New Roman"/>
                <a:cs typeface="Times New Roman"/>
              </a:rPr>
              <a:t>1</a:t>
            </a:r>
            <a:endParaRPr sz="1000">
              <a:latin typeface="Times New Roman"/>
              <a:cs typeface="Times New Roman"/>
            </a:endParaRPr>
          </a:p>
        </p:txBody>
      </p:sp>
      <p:sp>
        <p:nvSpPr>
          <p:cNvPr id="25" name="object 25"/>
          <p:cNvSpPr txBox="1"/>
          <p:nvPr/>
        </p:nvSpPr>
        <p:spPr>
          <a:xfrm>
            <a:off x="693097" y="674166"/>
            <a:ext cx="194945" cy="996315"/>
          </a:xfrm>
          <a:prstGeom prst="rect">
            <a:avLst/>
          </a:prstGeom>
        </p:spPr>
        <p:txBody>
          <a:bodyPr vert="horz" wrap="square" lIns="0" tIns="11430" rIns="0" bIns="0" rtlCol="0">
            <a:spAutoFit/>
          </a:bodyPr>
          <a:lstStyle/>
          <a:p>
            <a:pPr marL="12700">
              <a:lnSpc>
                <a:spcPct val="100000"/>
              </a:lnSpc>
              <a:spcBef>
                <a:spcPts val="90"/>
              </a:spcBef>
            </a:pPr>
            <a:r>
              <a:rPr sz="1000" spc="-25">
                <a:latin typeface="Times New Roman"/>
                <a:cs typeface="Times New Roman"/>
              </a:rPr>
              <a:t>0</a:t>
            </a:r>
            <a:r>
              <a:rPr sz="1000" i="1" spc="-25">
                <a:latin typeface="Arial"/>
                <a:cs typeface="Arial"/>
              </a:rPr>
              <a:t>.</a:t>
            </a:r>
            <a:r>
              <a:rPr sz="1000" spc="-25">
                <a:latin typeface="Times New Roman"/>
                <a:cs typeface="Times New Roman"/>
              </a:rPr>
              <a:t>5</a:t>
            </a:r>
            <a:endParaRPr sz="1000">
              <a:latin typeface="Times New Roman"/>
              <a:cs typeface="Times New Roman"/>
            </a:endParaRPr>
          </a:p>
          <a:p>
            <a:pPr>
              <a:lnSpc>
                <a:spcPct val="100000"/>
              </a:lnSpc>
            </a:pPr>
            <a:endParaRPr sz="1000">
              <a:latin typeface="Times New Roman"/>
              <a:cs typeface="Times New Roman"/>
            </a:endParaRPr>
          </a:p>
          <a:p>
            <a:pPr marL="12700">
              <a:lnSpc>
                <a:spcPct val="100000"/>
              </a:lnSpc>
              <a:spcBef>
                <a:spcPts val="880"/>
              </a:spcBef>
            </a:pPr>
            <a:r>
              <a:rPr sz="1000" spc="-25">
                <a:latin typeface="Times New Roman"/>
                <a:cs typeface="Times New Roman"/>
              </a:rPr>
              <a:t>0</a:t>
            </a:r>
            <a:r>
              <a:rPr sz="1000" i="1" spc="-25">
                <a:latin typeface="Arial"/>
                <a:cs typeface="Arial"/>
              </a:rPr>
              <a:t>.</a:t>
            </a:r>
            <a:r>
              <a:rPr sz="1000" spc="-25">
                <a:latin typeface="Times New Roman"/>
                <a:cs typeface="Times New Roman"/>
              </a:rPr>
              <a:t>4</a:t>
            </a:r>
            <a:endParaRPr sz="1000">
              <a:latin typeface="Times New Roman"/>
              <a:cs typeface="Times New Roman"/>
            </a:endParaRPr>
          </a:p>
          <a:p>
            <a:pPr>
              <a:lnSpc>
                <a:spcPct val="100000"/>
              </a:lnSpc>
            </a:pPr>
            <a:endParaRPr sz="1000">
              <a:latin typeface="Times New Roman"/>
              <a:cs typeface="Times New Roman"/>
            </a:endParaRPr>
          </a:p>
          <a:p>
            <a:pPr marL="12700">
              <a:lnSpc>
                <a:spcPct val="100000"/>
              </a:lnSpc>
              <a:spcBef>
                <a:spcPts val="875"/>
              </a:spcBef>
            </a:pPr>
            <a:r>
              <a:rPr sz="1000" spc="-25">
                <a:latin typeface="Times New Roman"/>
                <a:cs typeface="Times New Roman"/>
              </a:rPr>
              <a:t>0</a:t>
            </a:r>
            <a:r>
              <a:rPr sz="1000" i="1" spc="-25">
                <a:latin typeface="Arial"/>
                <a:cs typeface="Arial"/>
              </a:rPr>
              <a:t>.</a:t>
            </a:r>
            <a:r>
              <a:rPr sz="1000" spc="-25">
                <a:latin typeface="Times New Roman"/>
                <a:cs typeface="Times New Roman"/>
              </a:rPr>
              <a:t>3</a:t>
            </a:r>
            <a:endParaRPr sz="1000">
              <a:latin typeface="Times New Roman"/>
              <a:cs typeface="Times New Roman"/>
            </a:endParaRPr>
          </a:p>
        </p:txBody>
      </p:sp>
      <p:sp>
        <p:nvSpPr>
          <p:cNvPr id="26" name="object 26"/>
          <p:cNvSpPr txBox="1"/>
          <p:nvPr/>
        </p:nvSpPr>
        <p:spPr>
          <a:xfrm>
            <a:off x="942026" y="2833440"/>
            <a:ext cx="92075" cy="177165"/>
          </a:xfrm>
          <a:prstGeom prst="rect">
            <a:avLst/>
          </a:prstGeom>
        </p:spPr>
        <p:txBody>
          <a:bodyPr vert="horz" wrap="square" lIns="0" tIns="11430" rIns="0" bIns="0" rtlCol="0">
            <a:spAutoFit/>
          </a:bodyPr>
          <a:lstStyle/>
          <a:p>
            <a:pPr marL="12700">
              <a:lnSpc>
                <a:spcPct val="100000"/>
              </a:lnSpc>
              <a:spcBef>
                <a:spcPts val="90"/>
              </a:spcBef>
            </a:pPr>
            <a:r>
              <a:rPr sz="1000" spc="20">
                <a:latin typeface="Times New Roman"/>
                <a:cs typeface="Times New Roman"/>
              </a:rPr>
              <a:t>0</a:t>
            </a:r>
            <a:endParaRPr sz="1000">
              <a:latin typeface="Times New Roman"/>
              <a:cs typeface="Times New Roman"/>
            </a:endParaRPr>
          </a:p>
        </p:txBody>
      </p:sp>
      <p:sp>
        <p:nvSpPr>
          <p:cNvPr id="27" name="object 27"/>
          <p:cNvSpPr txBox="1"/>
          <p:nvPr/>
        </p:nvSpPr>
        <p:spPr>
          <a:xfrm>
            <a:off x="1671601" y="2833440"/>
            <a:ext cx="92075" cy="177165"/>
          </a:xfrm>
          <a:prstGeom prst="rect">
            <a:avLst/>
          </a:prstGeom>
        </p:spPr>
        <p:txBody>
          <a:bodyPr vert="horz" wrap="square" lIns="0" tIns="11430" rIns="0" bIns="0" rtlCol="0">
            <a:spAutoFit/>
          </a:bodyPr>
          <a:lstStyle/>
          <a:p>
            <a:pPr marL="12700">
              <a:lnSpc>
                <a:spcPct val="100000"/>
              </a:lnSpc>
              <a:spcBef>
                <a:spcPts val="90"/>
              </a:spcBef>
            </a:pPr>
            <a:r>
              <a:rPr sz="1000" spc="20">
                <a:latin typeface="Times New Roman"/>
                <a:cs typeface="Times New Roman"/>
              </a:rPr>
              <a:t>5</a:t>
            </a:r>
            <a:endParaRPr sz="1000">
              <a:latin typeface="Times New Roman"/>
              <a:cs typeface="Times New Roman"/>
            </a:endParaRPr>
          </a:p>
        </p:txBody>
      </p:sp>
      <p:sp>
        <p:nvSpPr>
          <p:cNvPr id="28" name="object 28"/>
          <p:cNvSpPr txBox="1"/>
          <p:nvPr/>
        </p:nvSpPr>
        <p:spPr>
          <a:xfrm>
            <a:off x="2088129" y="2818995"/>
            <a:ext cx="717550" cy="357505"/>
          </a:xfrm>
          <a:prstGeom prst="rect">
            <a:avLst/>
          </a:prstGeom>
        </p:spPr>
        <p:txBody>
          <a:bodyPr vert="horz" wrap="square" lIns="0" tIns="26034" rIns="0" bIns="0" rtlCol="0">
            <a:spAutoFit/>
          </a:bodyPr>
          <a:lstStyle/>
          <a:p>
            <a:pPr marL="635" algn="ctr">
              <a:lnSpc>
                <a:spcPct val="100000"/>
              </a:lnSpc>
              <a:spcBef>
                <a:spcPts val="204"/>
              </a:spcBef>
            </a:pPr>
            <a:r>
              <a:rPr sz="1000" spc="-25">
                <a:latin typeface="Times New Roman"/>
                <a:cs typeface="Times New Roman"/>
              </a:rPr>
              <a:t>10</a:t>
            </a:r>
            <a:endParaRPr sz="1000">
              <a:latin typeface="Times New Roman"/>
              <a:cs typeface="Times New Roman"/>
            </a:endParaRPr>
          </a:p>
          <a:p>
            <a:pPr algn="ctr">
              <a:lnSpc>
                <a:spcPct val="100000"/>
              </a:lnSpc>
              <a:spcBef>
                <a:spcPts val="105"/>
              </a:spcBef>
            </a:pPr>
            <a:r>
              <a:rPr sz="1000">
                <a:latin typeface="Arial"/>
                <a:cs typeface="Arial"/>
              </a:rPr>
              <a:t>Time</a:t>
            </a:r>
            <a:r>
              <a:rPr sz="1000" spc="25">
                <a:latin typeface="Arial"/>
                <a:cs typeface="Arial"/>
              </a:rPr>
              <a:t> </a:t>
            </a:r>
            <a:r>
              <a:rPr sz="1000" spc="-10">
                <a:latin typeface="Arial"/>
                <a:cs typeface="Arial"/>
              </a:rPr>
              <a:t>(years)</a:t>
            </a:r>
            <a:endParaRPr sz="1000">
              <a:latin typeface="Arial"/>
              <a:cs typeface="Arial"/>
            </a:endParaRPr>
          </a:p>
        </p:txBody>
      </p:sp>
      <p:sp>
        <p:nvSpPr>
          <p:cNvPr id="29" name="object 29"/>
          <p:cNvSpPr txBox="1"/>
          <p:nvPr/>
        </p:nvSpPr>
        <p:spPr>
          <a:xfrm>
            <a:off x="3097259" y="2833440"/>
            <a:ext cx="158115" cy="177165"/>
          </a:xfrm>
          <a:prstGeom prst="rect">
            <a:avLst/>
          </a:prstGeom>
        </p:spPr>
        <p:txBody>
          <a:bodyPr vert="horz" wrap="square" lIns="0" tIns="11430" rIns="0" bIns="0" rtlCol="0">
            <a:spAutoFit/>
          </a:bodyPr>
          <a:lstStyle/>
          <a:p>
            <a:pPr marL="12700">
              <a:lnSpc>
                <a:spcPct val="100000"/>
              </a:lnSpc>
              <a:spcBef>
                <a:spcPts val="90"/>
              </a:spcBef>
            </a:pPr>
            <a:r>
              <a:rPr sz="1000" spc="-25">
                <a:latin typeface="Times New Roman"/>
                <a:cs typeface="Times New Roman"/>
              </a:rPr>
              <a:t>15</a:t>
            </a:r>
            <a:endParaRPr sz="1000">
              <a:latin typeface="Times New Roman"/>
              <a:cs typeface="Times New Roman"/>
            </a:endParaRPr>
          </a:p>
        </p:txBody>
      </p:sp>
      <p:sp>
        <p:nvSpPr>
          <p:cNvPr id="30" name="object 30"/>
          <p:cNvSpPr txBox="1"/>
          <p:nvPr/>
        </p:nvSpPr>
        <p:spPr>
          <a:xfrm>
            <a:off x="3826833" y="2833440"/>
            <a:ext cx="158115" cy="177165"/>
          </a:xfrm>
          <a:prstGeom prst="rect">
            <a:avLst/>
          </a:prstGeom>
        </p:spPr>
        <p:txBody>
          <a:bodyPr vert="horz" wrap="square" lIns="0" tIns="11430" rIns="0" bIns="0" rtlCol="0">
            <a:spAutoFit/>
          </a:bodyPr>
          <a:lstStyle/>
          <a:p>
            <a:pPr marL="12700">
              <a:lnSpc>
                <a:spcPct val="100000"/>
              </a:lnSpc>
              <a:spcBef>
                <a:spcPts val="90"/>
              </a:spcBef>
            </a:pPr>
            <a:r>
              <a:rPr sz="1000" spc="-25">
                <a:latin typeface="Times New Roman"/>
                <a:cs typeface="Times New Roman"/>
              </a:rPr>
              <a:t>20</a:t>
            </a:r>
            <a:endParaRPr sz="1000">
              <a:latin typeface="Times New Roman"/>
              <a:cs typeface="Times New Roman"/>
            </a:endParaRPr>
          </a:p>
        </p:txBody>
      </p:sp>
      <p:sp>
        <p:nvSpPr>
          <p:cNvPr id="31" name="object 31"/>
          <p:cNvSpPr txBox="1"/>
          <p:nvPr/>
        </p:nvSpPr>
        <p:spPr>
          <a:xfrm>
            <a:off x="532737" y="1656234"/>
            <a:ext cx="161925" cy="309245"/>
          </a:xfrm>
          <a:prstGeom prst="rect">
            <a:avLst/>
          </a:prstGeom>
        </p:spPr>
        <p:txBody>
          <a:bodyPr vert="vert270" wrap="square" lIns="0" tIns="0" rIns="0" bIns="0" rtlCol="0">
            <a:spAutoFit/>
          </a:bodyPr>
          <a:lstStyle/>
          <a:p>
            <a:pPr marL="12700">
              <a:lnSpc>
                <a:spcPts val="1065"/>
              </a:lnSpc>
            </a:pPr>
            <a:r>
              <a:rPr sz="1000" i="1" spc="-20">
                <a:latin typeface="Arial"/>
                <a:cs typeface="Arial"/>
              </a:rPr>
              <a:t>N/N</a:t>
            </a:r>
            <a:r>
              <a:rPr sz="1050" spc="-30" baseline="-11904">
                <a:latin typeface="Arial"/>
                <a:cs typeface="Arial"/>
              </a:rPr>
              <a:t>0</a:t>
            </a:r>
            <a:endParaRPr sz="1050" baseline="-11904">
              <a:latin typeface="Arial"/>
              <a:cs typeface="Arial"/>
            </a:endParaRPr>
          </a:p>
        </p:txBody>
      </p:sp>
      <p:grpSp>
        <p:nvGrpSpPr>
          <p:cNvPr id="32" name="object 32"/>
          <p:cNvGrpSpPr/>
          <p:nvPr/>
        </p:nvGrpSpPr>
        <p:grpSpPr>
          <a:xfrm>
            <a:off x="980241" y="1027695"/>
            <a:ext cx="2933700" cy="725170"/>
            <a:chOff x="980241" y="1027695"/>
            <a:chExt cx="2933700" cy="725170"/>
          </a:xfrm>
        </p:grpSpPr>
        <p:sp>
          <p:nvSpPr>
            <p:cNvPr id="33" name="object 33"/>
            <p:cNvSpPr/>
            <p:nvPr/>
          </p:nvSpPr>
          <p:spPr>
            <a:xfrm>
              <a:off x="2982364" y="1745146"/>
              <a:ext cx="196850" cy="0"/>
            </a:xfrm>
            <a:custGeom>
              <a:avLst/>
              <a:gdLst/>
              <a:ahLst/>
              <a:cxnLst/>
              <a:rect l="l" t="t" r="r" b="b"/>
              <a:pathLst>
                <a:path w="196850">
                  <a:moveTo>
                    <a:pt x="0" y="0"/>
                  </a:moveTo>
                  <a:lnTo>
                    <a:pt x="196757" y="0"/>
                  </a:lnTo>
                </a:path>
              </a:pathLst>
            </a:custGeom>
            <a:ln w="15148">
              <a:solidFill>
                <a:srgbClr val="FF0000"/>
              </a:solidFill>
            </a:ln>
          </p:spPr>
          <p:txBody>
            <a:bodyPr wrap="square" lIns="0" tIns="0" rIns="0" bIns="0" rtlCol="0"/>
            <a:lstStyle/>
            <a:p>
              <a:endParaRPr/>
            </a:p>
          </p:txBody>
        </p:sp>
        <p:sp>
          <p:nvSpPr>
            <p:cNvPr id="34" name="object 34"/>
            <p:cNvSpPr/>
            <p:nvPr/>
          </p:nvSpPr>
          <p:spPr>
            <a:xfrm>
              <a:off x="987861" y="1035315"/>
              <a:ext cx="2918460" cy="424180"/>
            </a:xfrm>
            <a:custGeom>
              <a:avLst/>
              <a:gdLst/>
              <a:ahLst/>
              <a:cxnLst/>
              <a:rect l="l" t="t" r="r" b="b"/>
              <a:pathLst>
                <a:path w="2918460" h="424180">
                  <a:moveTo>
                    <a:pt x="0" y="423672"/>
                  </a:moveTo>
                  <a:lnTo>
                    <a:pt x="29436" y="420087"/>
                  </a:lnTo>
                  <a:lnTo>
                    <a:pt x="58885" y="416135"/>
                  </a:lnTo>
                  <a:lnTo>
                    <a:pt x="88321" y="412538"/>
                  </a:lnTo>
                  <a:lnTo>
                    <a:pt x="117757" y="408599"/>
                  </a:lnTo>
                  <a:lnTo>
                    <a:pt x="147206" y="405002"/>
                  </a:lnTo>
                  <a:lnTo>
                    <a:pt x="177010" y="401050"/>
                  </a:lnTo>
                  <a:lnTo>
                    <a:pt x="206446" y="397465"/>
                  </a:lnTo>
                  <a:lnTo>
                    <a:pt x="235895" y="393514"/>
                  </a:lnTo>
                  <a:lnTo>
                    <a:pt x="265331" y="389562"/>
                  </a:lnTo>
                  <a:lnTo>
                    <a:pt x="294780" y="385977"/>
                  </a:lnTo>
                  <a:lnTo>
                    <a:pt x="324217" y="382025"/>
                  </a:lnTo>
                  <a:lnTo>
                    <a:pt x="353653" y="378073"/>
                  </a:lnTo>
                  <a:lnTo>
                    <a:pt x="383102" y="374489"/>
                  </a:lnTo>
                  <a:lnTo>
                    <a:pt x="412538" y="370537"/>
                  </a:lnTo>
                  <a:lnTo>
                    <a:pt x="441987" y="366585"/>
                  </a:lnTo>
                  <a:lnTo>
                    <a:pt x="471423" y="362633"/>
                  </a:lnTo>
                  <a:lnTo>
                    <a:pt x="501227" y="358681"/>
                  </a:lnTo>
                  <a:lnTo>
                    <a:pt x="530663" y="354730"/>
                  </a:lnTo>
                  <a:lnTo>
                    <a:pt x="560112" y="350790"/>
                  </a:lnTo>
                  <a:lnTo>
                    <a:pt x="589549" y="347193"/>
                  </a:lnTo>
                  <a:lnTo>
                    <a:pt x="618998" y="343241"/>
                  </a:lnTo>
                  <a:lnTo>
                    <a:pt x="648434" y="339289"/>
                  </a:lnTo>
                  <a:lnTo>
                    <a:pt x="677870" y="334996"/>
                  </a:lnTo>
                  <a:lnTo>
                    <a:pt x="707319" y="331044"/>
                  </a:lnTo>
                  <a:lnTo>
                    <a:pt x="736755" y="327092"/>
                  </a:lnTo>
                  <a:lnTo>
                    <a:pt x="766204" y="323140"/>
                  </a:lnTo>
                  <a:lnTo>
                    <a:pt x="795641" y="319188"/>
                  </a:lnTo>
                  <a:lnTo>
                    <a:pt x="825444" y="315236"/>
                  </a:lnTo>
                  <a:lnTo>
                    <a:pt x="854893" y="311284"/>
                  </a:lnTo>
                  <a:lnTo>
                    <a:pt x="884330" y="306978"/>
                  </a:lnTo>
                  <a:lnTo>
                    <a:pt x="913778" y="303039"/>
                  </a:lnTo>
                  <a:lnTo>
                    <a:pt x="943215" y="299087"/>
                  </a:lnTo>
                  <a:lnTo>
                    <a:pt x="972664" y="294780"/>
                  </a:lnTo>
                  <a:lnTo>
                    <a:pt x="1002100" y="290829"/>
                  </a:lnTo>
                  <a:lnTo>
                    <a:pt x="1031536" y="286877"/>
                  </a:lnTo>
                  <a:lnTo>
                    <a:pt x="1060973" y="282570"/>
                  </a:lnTo>
                  <a:lnTo>
                    <a:pt x="1090422" y="278618"/>
                  </a:lnTo>
                  <a:lnTo>
                    <a:pt x="1119858" y="274312"/>
                  </a:lnTo>
                  <a:lnTo>
                    <a:pt x="1149661" y="270360"/>
                  </a:lnTo>
                  <a:lnTo>
                    <a:pt x="1179110" y="266053"/>
                  </a:lnTo>
                  <a:lnTo>
                    <a:pt x="1208547" y="261734"/>
                  </a:lnTo>
                  <a:lnTo>
                    <a:pt x="1237996" y="257795"/>
                  </a:lnTo>
                  <a:lnTo>
                    <a:pt x="1267432" y="253489"/>
                  </a:lnTo>
                  <a:lnTo>
                    <a:pt x="1296881" y="249182"/>
                  </a:lnTo>
                  <a:lnTo>
                    <a:pt x="1326317" y="245230"/>
                  </a:lnTo>
                  <a:lnTo>
                    <a:pt x="1355754" y="240911"/>
                  </a:lnTo>
                  <a:lnTo>
                    <a:pt x="1385202" y="236604"/>
                  </a:lnTo>
                  <a:lnTo>
                    <a:pt x="1414639" y="232298"/>
                  </a:lnTo>
                  <a:lnTo>
                    <a:pt x="1444088" y="228359"/>
                  </a:lnTo>
                  <a:lnTo>
                    <a:pt x="1473891" y="224040"/>
                  </a:lnTo>
                  <a:lnTo>
                    <a:pt x="1503328" y="219733"/>
                  </a:lnTo>
                  <a:lnTo>
                    <a:pt x="1532764" y="215427"/>
                  </a:lnTo>
                  <a:lnTo>
                    <a:pt x="1562213" y="211120"/>
                  </a:lnTo>
                  <a:lnTo>
                    <a:pt x="1591649" y="206801"/>
                  </a:lnTo>
                  <a:lnTo>
                    <a:pt x="1621098" y="202494"/>
                  </a:lnTo>
                  <a:lnTo>
                    <a:pt x="1650534" y="198188"/>
                  </a:lnTo>
                  <a:lnTo>
                    <a:pt x="1679971" y="193881"/>
                  </a:lnTo>
                  <a:lnTo>
                    <a:pt x="1709420" y="189220"/>
                  </a:lnTo>
                  <a:lnTo>
                    <a:pt x="1738856" y="184914"/>
                  </a:lnTo>
                  <a:lnTo>
                    <a:pt x="1768305" y="180594"/>
                  </a:lnTo>
                  <a:lnTo>
                    <a:pt x="1798109" y="176288"/>
                  </a:lnTo>
                  <a:lnTo>
                    <a:pt x="1827545" y="171627"/>
                  </a:lnTo>
                  <a:lnTo>
                    <a:pt x="1856994" y="167308"/>
                  </a:lnTo>
                  <a:lnTo>
                    <a:pt x="1886430" y="163001"/>
                  </a:lnTo>
                  <a:lnTo>
                    <a:pt x="1915879" y="158340"/>
                  </a:lnTo>
                  <a:lnTo>
                    <a:pt x="1945315" y="154033"/>
                  </a:lnTo>
                  <a:lnTo>
                    <a:pt x="1974752" y="149714"/>
                  </a:lnTo>
                  <a:lnTo>
                    <a:pt x="2004201" y="145053"/>
                  </a:lnTo>
                  <a:lnTo>
                    <a:pt x="2033637" y="140747"/>
                  </a:lnTo>
                  <a:lnTo>
                    <a:pt x="2063073" y="136073"/>
                  </a:lnTo>
                  <a:lnTo>
                    <a:pt x="2092522" y="131412"/>
                  </a:lnTo>
                  <a:lnTo>
                    <a:pt x="2122326" y="127092"/>
                  </a:lnTo>
                  <a:lnTo>
                    <a:pt x="2151762" y="122431"/>
                  </a:lnTo>
                  <a:lnTo>
                    <a:pt x="2181211" y="117757"/>
                  </a:lnTo>
                  <a:lnTo>
                    <a:pt x="2210647" y="113451"/>
                  </a:lnTo>
                  <a:lnTo>
                    <a:pt x="2240096" y="108790"/>
                  </a:lnTo>
                  <a:lnTo>
                    <a:pt x="2269532" y="104116"/>
                  </a:lnTo>
                  <a:lnTo>
                    <a:pt x="2298981" y="99455"/>
                  </a:lnTo>
                  <a:lnTo>
                    <a:pt x="2328418" y="94781"/>
                  </a:lnTo>
                  <a:lnTo>
                    <a:pt x="2357854" y="90474"/>
                  </a:lnTo>
                  <a:lnTo>
                    <a:pt x="2387303" y="85813"/>
                  </a:lnTo>
                  <a:lnTo>
                    <a:pt x="2416739" y="81139"/>
                  </a:lnTo>
                  <a:lnTo>
                    <a:pt x="2446543" y="76478"/>
                  </a:lnTo>
                  <a:lnTo>
                    <a:pt x="2475992" y="71804"/>
                  </a:lnTo>
                  <a:lnTo>
                    <a:pt x="2505428" y="66776"/>
                  </a:lnTo>
                  <a:lnTo>
                    <a:pt x="2534864" y="62115"/>
                  </a:lnTo>
                  <a:lnTo>
                    <a:pt x="2564313" y="57441"/>
                  </a:lnTo>
                  <a:lnTo>
                    <a:pt x="2593750" y="52780"/>
                  </a:lnTo>
                  <a:lnTo>
                    <a:pt x="2623199" y="48106"/>
                  </a:lnTo>
                  <a:lnTo>
                    <a:pt x="2652635" y="43445"/>
                  </a:lnTo>
                  <a:lnTo>
                    <a:pt x="2682071" y="38416"/>
                  </a:lnTo>
                  <a:lnTo>
                    <a:pt x="2711520" y="33742"/>
                  </a:lnTo>
                  <a:lnTo>
                    <a:pt x="2740956" y="29081"/>
                  </a:lnTo>
                  <a:lnTo>
                    <a:pt x="2770760" y="24053"/>
                  </a:lnTo>
                  <a:lnTo>
                    <a:pt x="2800209" y="19391"/>
                  </a:lnTo>
                  <a:lnTo>
                    <a:pt x="2829645" y="14363"/>
                  </a:lnTo>
                  <a:lnTo>
                    <a:pt x="2859094" y="9689"/>
                  </a:lnTo>
                  <a:lnTo>
                    <a:pt x="2888531" y="4661"/>
                  </a:lnTo>
                  <a:lnTo>
                    <a:pt x="2917980" y="0"/>
                  </a:lnTo>
                </a:path>
              </a:pathLst>
            </a:custGeom>
            <a:ln w="15148">
              <a:solidFill>
                <a:srgbClr val="FF0000"/>
              </a:solidFill>
            </a:ln>
          </p:spPr>
          <p:txBody>
            <a:bodyPr wrap="square" lIns="0" tIns="0" rIns="0" bIns="0" rtlCol="0"/>
            <a:lstStyle/>
            <a:p>
              <a:endParaRPr/>
            </a:p>
          </p:txBody>
        </p:sp>
      </p:grpSp>
      <p:sp>
        <p:nvSpPr>
          <p:cNvPr id="35" name="object 35"/>
          <p:cNvSpPr txBox="1"/>
          <p:nvPr/>
        </p:nvSpPr>
        <p:spPr>
          <a:xfrm>
            <a:off x="3279133" y="1643220"/>
            <a:ext cx="596900" cy="287655"/>
          </a:xfrm>
          <a:prstGeom prst="rect">
            <a:avLst/>
          </a:prstGeom>
        </p:spPr>
        <p:txBody>
          <a:bodyPr vert="horz" wrap="square" lIns="0" tIns="53340" rIns="0" bIns="0" rtlCol="0">
            <a:spAutoFit/>
          </a:bodyPr>
          <a:lstStyle/>
          <a:p>
            <a:pPr marL="17145" marR="5080" indent="-5080">
              <a:lnSpc>
                <a:spcPct val="72600"/>
              </a:lnSpc>
              <a:spcBef>
                <a:spcPts val="420"/>
              </a:spcBef>
            </a:pPr>
            <a:r>
              <a:rPr sz="1000" spc="-25">
                <a:latin typeface="Arial"/>
                <a:cs typeface="Arial"/>
              </a:rPr>
              <a:t>New</a:t>
            </a:r>
            <a:r>
              <a:rPr sz="1000" spc="-45">
                <a:latin typeface="Arial"/>
                <a:cs typeface="Arial"/>
              </a:rPr>
              <a:t> PhDs </a:t>
            </a:r>
            <a:r>
              <a:rPr sz="1000" spc="-10">
                <a:latin typeface="Arial"/>
                <a:cs typeface="Arial"/>
              </a:rPr>
              <a:t>Openings</a:t>
            </a:r>
            <a:endParaRPr sz="1000">
              <a:latin typeface="Arial"/>
              <a:cs typeface="Arial"/>
            </a:endParaRPr>
          </a:p>
        </p:txBody>
      </p:sp>
      <p:grpSp>
        <p:nvGrpSpPr>
          <p:cNvPr id="36" name="object 36"/>
          <p:cNvGrpSpPr/>
          <p:nvPr/>
        </p:nvGrpSpPr>
        <p:grpSpPr>
          <a:xfrm>
            <a:off x="980287" y="773562"/>
            <a:ext cx="2933700" cy="2054225"/>
            <a:chOff x="980287" y="773562"/>
            <a:chExt cx="2933700" cy="2054225"/>
          </a:xfrm>
        </p:grpSpPr>
        <p:sp>
          <p:nvSpPr>
            <p:cNvPr id="37" name="object 37"/>
            <p:cNvSpPr/>
            <p:nvPr/>
          </p:nvSpPr>
          <p:spPr>
            <a:xfrm>
              <a:off x="2982364" y="1855732"/>
              <a:ext cx="196850" cy="0"/>
            </a:xfrm>
            <a:custGeom>
              <a:avLst/>
              <a:gdLst/>
              <a:ahLst/>
              <a:cxnLst/>
              <a:rect l="l" t="t" r="r" b="b"/>
              <a:pathLst>
                <a:path w="196850">
                  <a:moveTo>
                    <a:pt x="0" y="0"/>
                  </a:moveTo>
                  <a:lnTo>
                    <a:pt x="196757" y="0"/>
                  </a:lnTo>
                </a:path>
              </a:pathLst>
            </a:custGeom>
            <a:ln w="15148">
              <a:solidFill>
                <a:srgbClr val="0000FF"/>
              </a:solidFill>
            </a:ln>
          </p:spPr>
          <p:txBody>
            <a:bodyPr wrap="square" lIns="0" tIns="0" rIns="0" bIns="0" rtlCol="0"/>
            <a:lstStyle/>
            <a:p>
              <a:endParaRPr/>
            </a:p>
          </p:txBody>
        </p:sp>
        <p:sp>
          <p:nvSpPr>
            <p:cNvPr id="38" name="object 38"/>
            <p:cNvSpPr/>
            <p:nvPr/>
          </p:nvSpPr>
          <p:spPr>
            <a:xfrm>
              <a:off x="987861" y="2703799"/>
              <a:ext cx="2918460" cy="29209"/>
            </a:xfrm>
            <a:custGeom>
              <a:avLst/>
              <a:gdLst/>
              <a:ahLst/>
              <a:cxnLst/>
              <a:rect l="l" t="t" r="r" b="b"/>
              <a:pathLst>
                <a:path w="2918460" h="29210">
                  <a:moveTo>
                    <a:pt x="0" y="28726"/>
                  </a:moveTo>
                  <a:lnTo>
                    <a:pt x="29436" y="28372"/>
                  </a:lnTo>
                  <a:lnTo>
                    <a:pt x="58885" y="28372"/>
                  </a:lnTo>
                  <a:lnTo>
                    <a:pt x="88321" y="28005"/>
                  </a:lnTo>
                  <a:lnTo>
                    <a:pt x="117757" y="27650"/>
                  </a:lnTo>
                  <a:lnTo>
                    <a:pt x="147206" y="27295"/>
                  </a:lnTo>
                  <a:lnTo>
                    <a:pt x="177010" y="27295"/>
                  </a:lnTo>
                  <a:lnTo>
                    <a:pt x="206446" y="26941"/>
                  </a:lnTo>
                  <a:lnTo>
                    <a:pt x="235895" y="26573"/>
                  </a:lnTo>
                  <a:lnTo>
                    <a:pt x="265331" y="26573"/>
                  </a:lnTo>
                  <a:lnTo>
                    <a:pt x="294780" y="26219"/>
                  </a:lnTo>
                  <a:lnTo>
                    <a:pt x="324217" y="25851"/>
                  </a:lnTo>
                  <a:lnTo>
                    <a:pt x="353653" y="25497"/>
                  </a:lnTo>
                  <a:lnTo>
                    <a:pt x="383102" y="25497"/>
                  </a:lnTo>
                  <a:lnTo>
                    <a:pt x="412538" y="25142"/>
                  </a:lnTo>
                  <a:lnTo>
                    <a:pt x="441987" y="24775"/>
                  </a:lnTo>
                  <a:lnTo>
                    <a:pt x="471423" y="24420"/>
                  </a:lnTo>
                  <a:lnTo>
                    <a:pt x="501227" y="24420"/>
                  </a:lnTo>
                  <a:lnTo>
                    <a:pt x="530663" y="24053"/>
                  </a:lnTo>
                  <a:lnTo>
                    <a:pt x="560112" y="23698"/>
                  </a:lnTo>
                  <a:lnTo>
                    <a:pt x="589549" y="23698"/>
                  </a:lnTo>
                  <a:lnTo>
                    <a:pt x="618998" y="23343"/>
                  </a:lnTo>
                  <a:lnTo>
                    <a:pt x="648434" y="22989"/>
                  </a:lnTo>
                  <a:lnTo>
                    <a:pt x="677870" y="22621"/>
                  </a:lnTo>
                  <a:lnTo>
                    <a:pt x="707319" y="22621"/>
                  </a:lnTo>
                  <a:lnTo>
                    <a:pt x="736755" y="22267"/>
                  </a:lnTo>
                  <a:lnTo>
                    <a:pt x="766204" y="21899"/>
                  </a:lnTo>
                  <a:lnTo>
                    <a:pt x="795641" y="21545"/>
                  </a:lnTo>
                  <a:lnTo>
                    <a:pt x="825444" y="21545"/>
                  </a:lnTo>
                  <a:lnTo>
                    <a:pt x="854893" y="21190"/>
                  </a:lnTo>
                  <a:lnTo>
                    <a:pt x="884330" y="20823"/>
                  </a:lnTo>
                  <a:lnTo>
                    <a:pt x="913778" y="20468"/>
                  </a:lnTo>
                  <a:lnTo>
                    <a:pt x="943215" y="20468"/>
                  </a:lnTo>
                  <a:lnTo>
                    <a:pt x="972664" y="20113"/>
                  </a:lnTo>
                  <a:lnTo>
                    <a:pt x="1002100" y="19759"/>
                  </a:lnTo>
                  <a:lnTo>
                    <a:pt x="1031536" y="19391"/>
                  </a:lnTo>
                  <a:lnTo>
                    <a:pt x="1060973" y="19037"/>
                  </a:lnTo>
                  <a:lnTo>
                    <a:pt x="1090422" y="19037"/>
                  </a:lnTo>
                  <a:lnTo>
                    <a:pt x="1119858" y="18670"/>
                  </a:lnTo>
                  <a:lnTo>
                    <a:pt x="1149661" y="18315"/>
                  </a:lnTo>
                  <a:lnTo>
                    <a:pt x="1179110" y="17960"/>
                  </a:lnTo>
                  <a:lnTo>
                    <a:pt x="1208547" y="17960"/>
                  </a:lnTo>
                  <a:lnTo>
                    <a:pt x="1237996" y="17606"/>
                  </a:lnTo>
                  <a:lnTo>
                    <a:pt x="1267432" y="17238"/>
                  </a:lnTo>
                  <a:lnTo>
                    <a:pt x="1296881" y="16884"/>
                  </a:lnTo>
                  <a:lnTo>
                    <a:pt x="1326317" y="16516"/>
                  </a:lnTo>
                  <a:lnTo>
                    <a:pt x="1355754" y="16516"/>
                  </a:lnTo>
                  <a:lnTo>
                    <a:pt x="1385202" y="16162"/>
                  </a:lnTo>
                  <a:lnTo>
                    <a:pt x="1414639" y="15807"/>
                  </a:lnTo>
                  <a:lnTo>
                    <a:pt x="1444088" y="15440"/>
                  </a:lnTo>
                  <a:lnTo>
                    <a:pt x="1473891" y="15085"/>
                  </a:lnTo>
                  <a:lnTo>
                    <a:pt x="1503328" y="15085"/>
                  </a:lnTo>
                  <a:lnTo>
                    <a:pt x="1532764" y="14718"/>
                  </a:lnTo>
                  <a:lnTo>
                    <a:pt x="1562213" y="14363"/>
                  </a:lnTo>
                  <a:lnTo>
                    <a:pt x="1591649" y="14008"/>
                  </a:lnTo>
                  <a:lnTo>
                    <a:pt x="1621098" y="13654"/>
                  </a:lnTo>
                  <a:lnTo>
                    <a:pt x="1650534" y="13654"/>
                  </a:lnTo>
                  <a:lnTo>
                    <a:pt x="1679971" y="13286"/>
                  </a:lnTo>
                  <a:lnTo>
                    <a:pt x="1709420" y="12932"/>
                  </a:lnTo>
                  <a:lnTo>
                    <a:pt x="1738856" y="12564"/>
                  </a:lnTo>
                  <a:lnTo>
                    <a:pt x="1768305" y="12210"/>
                  </a:lnTo>
                  <a:lnTo>
                    <a:pt x="1798109" y="11855"/>
                  </a:lnTo>
                  <a:lnTo>
                    <a:pt x="1827545" y="11855"/>
                  </a:lnTo>
                  <a:lnTo>
                    <a:pt x="1856994" y="11500"/>
                  </a:lnTo>
                  <a:lnTo>
                    <a:pt x="1886430" y="11133"/>
                  </a:lnTo>
                  <a:lnTo>
                    <a:pt x="1915879" y="10778"/>
                  </a:lnTo>
                  <a:lnTo>
                    <a:pt x="1945315" y="10411"/>
                  </a:lnTo>
                  <a:lnTo>
                    <a:pt x="1974752" y="10056"/>
                  </a:lnTo>
                  <a:lnTo>
                    <a:pt x="2004201" y="10056"/>
                  </a:lnTo>
                  <a:lnTo>
                    <a:pt x="2033637" y="9702"/>
                  </a:lnTo>
                  <a:lnTo>
                    <a:pt x="2063073" y="9335"/>
                  </a:lnTo>
                  <a:lnTo>
                    <a:pt x="2092522" y="8980"/>
                  </a:lnTo>
                  <a:lnTo>
                    <a:pt x="2122326" y="8625"/>
                  </a:lnTo>
                  <a:lnTo>
                    <a:pt x="2151762" y="8258"/>
                  </a:lnTo>
                  <a:lnTo>
                    <a:pt x="2181211" y="7903"/>
                  </a:lnTo>
                  <a:lnTo>
                    <a:pt x="2210647" y="7903"/>
                  </a:lnTo>
                  <a:lnTo>
                    <a:pt x="2240096" y="7549"/>
                  </a:lnTo>
                  <a:lnTo>
                    <a:pt x="2269532" y="7181"/>
                  </a:lnTo>
                  <a:lnTo>
                    <a:pt x="2298981" y="6827"/>
                  </a:lnTo>
                  <a:lnTo>
                    <a:pt x="2328418" y="6472"/>
                  </a:lnTo>
                  <a:lnTo>
                    <a:pt x="2357854" y="6105"/>
                  </a:lnTo>
                  <a:lnTo>
                    <a:pt x="2387303" y="5750"/>
                  </a:lnTo>
                  <a:lnTo>
                    <a:pt x="2416739" y="5383"/>
                  </a:lnTo>
                  <a:lnTo>
                    <a:pt x="2446543" y="5383"/>
                  </a:lnTo>
                  <a:lnTo>
                    <a:pt x="2475992" y="5028"/>
                  </a:lnTo>
                  <a:lnTo>
                    <a:pt x="2505428" y="4673"/>
                  </a:lnTo>
                  <a:lnTo>
                    <a:pt x="2534864" y="4319"/>
                  </a:lnTo>
                  <a:lnTo>
                    <a:pt x="2564313" y="3951"/>
                  </a:lnTo>
                  <a:lnTo>
                    <a:pt x="2593750" y="3597"/>
                  </a:lnTo>
                  <a:lnTo>
                    <a:pt x="2623199" y="3229"/>
                  </a:lnTo>
                  <a:lnTo>
                    <a:pt x="2652635" y="2875"/>
                  </a:lnTo>
                  <a:lnTo>
                    <a:pt x="2682071" y="2520"/>
                  </a:lnTo>
                  <a:lnTo>
                    <a:pt x="2711520" y="2520"/>
                  </a:lnTo>
                  <a:lnTo>
                    <a:pt x="2740956" y="2165"/>
                  </a:lnTo>
                  <a:lnTo>
                    <a:pt x="2770760" y="1798"/>
                  </a:lnTo>
                  <a:lnTo>
                    <a:pt x="2800209" y="1443"/>
                  </a:lnTo>
                  <a:lnTo>
                    <a:pt x="2829645" y="1076"/>
                  </a:lnTo>
                  <a:lnTo>
                    <a:pt x="2859094" y="721"/>
                  </a:lnTo>
                  <a:lnTo>
                    <a:pt x="2888531" y="367"/>
                  </a:lnTo>
                  <a:lnTo>
                    <a:pt x="2917980" y="0"/>
                  </a:lnTo>
                </a:path>
              </a:pathLst>
            </a:custGeom>
            <a:ln w="15148">
              <a:solidFill>
                <a:srgbClr val="0000FF"/>
              </a:solidFill>
            </a:ln>
          </p:spPr>
          <p:txBody>
            <a:bodyPr wrap="square" lIns="0" tIns="0" rIns="0" bIns="0" rtlCol="0"/>
            <a:lstStyle/>
            <a:p>
              <a:endParaRPr/>
            </a:p>
          </p:txBody>
        </p:sp>
        <p:sp>
          <p:nvSpPr>
            <p:cNvPr id="39" name="object 39"/>
            <p:cNvSpPr/>
            <p:nvPr/>
          </p:nvSpPr>
          <p:spPr>
            <a:xfrm>
              <a:off x="987861" y="776083"/>
              <a:ext cx="2918460" cy="2049145"/>
            </a:xfrm>
            <a:custGeom>
              <a:avLst/>
              <a:gdLst/>
              <a:ahLst/>
              <a:cxnLst/>
              <a:rect l="l" t="t" r="r" b="b"/>
              <a:pathLst>
                <a:path w="2918460" h="2049145">
                  <a:moveTo>
                    <a:pt x="0" y="0"/>
                  </a:moveTo>
                  <a:lnTo>
                    <a:pt x="0" y="2048722"/>
                  </a:lnTo>
                  <a:lnTo>
                    <a:pt x="2917980" y="2048722"/>
                  </a:lnTo>
                  <a:lnTo>
                    <a:pt x="2917980" y="0"/>
                  </a:lnTo>
                  <a:lnTo>
                    <a:pt x="0" y="0"/>
                  </a:lnTo>
                  <a:close/>
                </a:path>
              </a:pathLst>
            </a:custGeom>
            <a:ln w="5041">
              <a:solidFill>
                <a:srgbClr val="000000"/>
              </a:solidFill>
            </a:ln>
          </p:spPr>
          <p:txBody>
            <a:bodyPr wrap="square" lIns="0" tIns="0" rIns="0" bIns="0" rtlCol="0"/>
            <a:lstStyle/>
            <a:p>
              <a:endParaRPr/>
            </a:p>
          </p:txBody>
        </p:sp>
      </p:grpSp>
      <p:sp>
        <p:nvSpPr>
          <p:cNvPr id="40" name="object 40"/>
          <p:cNvSpPr txBox="1">
            <a:spLocks noGrp="1"/>
          </p:cNvSpPr>
          <p:nvPr>
            <p:ph type="sldNum" sz="quarter" idx="7"/>
          </p:nvPr>
        </p:nvSpPr>
        <p:spPr>
          <a:prstGeom prst="rect">
            <a:avLst/>
          </a:prstGeom>
        </p:spPr>
        <p:txBody>
          <a:bodyPr vert="horz" wrap="square" lIns="0" tIns="0" rIns="0" bIns="0" rtlCol="0">
            <a:spAutoFit/>
          </a:bodyPr>
          <a:lstStyle/>
          <a:p>
            <a:pPr marL="38100">
              <a:lnSpc>
                <a:spcPts val="969"/>
              </a:lnSpc>
            </a:pPr>
            <a:r>
              <a:rPr spc="-25"/>
              <a:t>4</a:t>
            </a:r>
          </a:p>
        </p:txBody>
      </p:sp>
    </p:spTree>
    <p:extLst>
      <p:ext uri="{BB962C8B-B14F-4D97-AF65-F5344CB8AC3E}">
        <p14:creationId xmlns:p14="http://schemas.microsoft.com/office/powerpoint/2010/main" val="2214557593"/>
      </p:ext>
    </p:extLst>
  </p:cSld>
  <p:clrMapOvr>
    <a:masterClrMapping/>
  </p:clrMapOvr>
  <p:transition>
    <p:cu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95300" y="51772"/>
            <a:ext cx="2937510" cy="288290"/>
          </a:xfrm>
          <a:prstGeom prst="rect">
            <a:avLst/>
          </a:prstGeom>
        </p:spPr>
        <p:txBody>
          <a:bodyPr vert="horz" wrap="square" lIns="0" tIns="15240" rIns="0" bIns="0" rtlCol="0">
            <a:spAutoFit/>
          </a:bodyPr>
          <a:lstStyle/>
          <a:p>
            <a:pPr marL="12700">
              <a:lnSpc>
                <a:spcPct val="100000"/>
              </a:lnSpc>
              <a:spcBef>
                <a:spcPts val="120"/>
              </a:spcBef>
            </a:pPr>
            <a:r>
              <a:rPr sz="1700" spc="-80">
                <a:latin typeface="Arial"/>
                <a:cs typeface="Arial"/>
              </a:rPr>
              <a:t>Where</a:t>
            </a:r>
            <a:r>
              <a:rPr sz="1700" spc="-40">
                <a:latin typeface="Arial"/>
                <a:cs typeface="Arial"/>
              </a:rPr>
              <a:t> </a:t>
            </a:r>
            <a:r>
              <a:rPr sz="1700" spc="-110">
                <a:latin typeface="Arial"/>
                <a:cs typeface="Arial"/>
              </a:rPr>
              <a:t>people</a:t>
            </a:r>
            <a:r>
              <a:rPr sz="1700" spc="-10">
                <a:latin typeface="Arial"/>
                <a:cs typeface="Arial"/>
              </a:rPr>
              <a:t> go</a:t>
            </a:r>
            <a:r>
              <a:rPr sz="1700" spc="-105">
                <a:latin typeface="Arial"/>
                <a:cs typeface="Arial"/>
              </a:rPr>
              <a:t> </a:t>
            </a:r>
            <a:r>
              <a:rPr sz="1700">
                <a:latin typeface="Arial"/>
                <a:cs typeface="Arial"/>
              </a:rPr>
              <a:t>after</a:t>
            </a:r>
            <a:r>
              <a:rPr sz="1700" spc="-75">
                <a:latin typeface="Arial"/>
                <a:cs typeface="Arial"/>
              </a:rPr>
              <a:t> </a:t>
            </a:r>
            <a:r>
              <a:rPr sz="1700" spc="-10">
                <a:latin typeface="Arial"/>
                <a:cs typeface="Arial"/>
              </a:rPr>
              <a:t>their</a:t>
            </a:r>
            <a:r>
              <a:rPr sz="1700" spc="-55">
                <a:latin typeface="Arial"/>
                <a:cs typeface="Arial"/>
              </a:rPr>
              <a:t> </a:t>
            </a:r>
            <a:r>
              <a:rPr sz="1700" spc="-25">
                <a:latin typeface="Arial"/>
                <a:cs typeface="Arial"/>
              </a:rPr>
              <a:t>PhD</a:t>
            </a:r>
            <a:endParaRPr sz="1700">
              <a:latin typeface="Arial"/>
              <a:cs typeface="Arial"/>
            </a:endParaRPr>
          </a:p>
        </p:txBody>
      </p:sp>
      <p:grpSp>
        <p:nvGrpSpPr>
          <p:cNvPr id="3" name="object 3"/>
          <p:cNvGrpSpPr/>
          <p:nvPr/>
        </p:nvGrpSpPr>
        <p:grpSpPr>
          <a:xfrm>
            <a:off x="38861" y="682068"/>
            <a:ext cx="4569460" cy="2774315"/>
            <a:chOff x="38861" y="682068"/>
            <a:chExt cx="4569460" cy="2774315"/>
          </a:xfrm>
        </p:grpSpPr>
        <p:pic>
          <p:nvPicPr>
            <p:cNvPr id="4" name="object 4"/>
            <p:cNvPicPr/>
            <p:nvPr/>
          </p:nvPicPr>
          <p:blipFill>
            <a:blip r:embed="rId2" cstate="print"/>
            <a:stretch>
              <a:fillRect/>
            </a:stretch>
          </p:blipFill>
          <p:spPr>
            <a:xfrm>
              <a:off x="883145" y="682068"/>
              <a:ext cx="2841587" cy="2705549"/>
            </a:xfrm>
            <a:prstGeom prst="rect">
              <a:avLst/>
            </a:prstGeom>
          </p:spPr>
        </p:pic>
        <p:sp>
          <p:nvSpPr>
            <p:cNvPr id="5" name="object 5"/>
            <p:cNvSpPr/>
            <p:nvPr/>
          </p:nvSpPr>
          <p:spPr>
            <a:xfrm>
              <a:off x="38861" y="3281235"/>
              <a:ext cx="4569460" cy="175260"/>
            </a:xfrm>
            <a:custGeom>
              <a:avLst/>
              <a:gdLst/>
              <a:ahLst/>
              <a:cxnLst/>
              <a:rect l="l" t="t" r="r" b="b"/>
              <a:pathLst>
                <a:path w="4569460" h="175260">
                  <a:moveTo>
                    <a:pt x="0" y="174764"/>
                  </a:moveTo>
                  <a:lnTo>
                    <a:pt x="4569142" y="174764"/>
                  </a:lnTo>
                  <a:lnTo>
                    <a:pt x="4569142" y="0"/>
                  </a:lnTo>
                  <a:lnTo>
                    <a:pt x="0" y="0"/>
                  </a:lnTo>
                  <a:lnTo>
                    <a:pt x="0" y="174764"/>
                  </a:lnTo>
                  <a:close/>
                </a:path>
              </a:pathLst>
            </a:custGeom>
            <a:solidFill>
              <a:srgbClr val="FFFFFF"/>
            </a:solidFill>
          </p:spPr>
          <p:txBody>
            <a:bodyPr wrap="square" lIns="0" tIns="0" rIns="0" bIns="0" rtlCol="0"/>
            <a:lstStyle/>
            <a:p>
              <a:endParaRPr/>
            </a:p>
          </p:txBody>
        </p:sp>
      </p:grpSp>
    </p:spTree>
    <p:extLst>
      <p:ext uri="{BB962C8B-B14F-4D97-AF65-F5344CB8AC3E}">
        <p14:creationId xmlns:p14="http://schemas.microsoft.com/office/powerpoint/2010/main" val="2183119278"/>
      </p:ext>
    </p:extLst>
  </p:cSld>
  <p:clrMapOvr>
    <a:masterClrMapping/>
  </p:clrMapOvr>
  <p:transition>
    <p:cut/>
  </p:transition>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95300" y="51772"/>
            <a:ext cx="4229138" cy="446276"/>
          </a:xfrm>
          <a:prstGeom prst="rect">
            <a:avLst/>
          </a:prstGeom>
        </p:spPr>
        <p:txBody>
          <a:bodyPr vert="horz" wrap="square" lIns="0" tIns="15240" rIns="0" bIns="0" rtlCol="0">
            <a:spAutoFit/>
          </a:bodyPr>
          <a:lstStyle/>
          <a:p>
            <a:pPr marL="12700" algn="ctr">
              <a:lnSpc>
                <a:spcPct val="100000"/>
              </a:lnSpc>
              <a:spcBef>
                <a:spcPts val="120"/>
              </a:spcBef>
            </a:pPr>
            <a:r>
              <a:rPr lang="de-DE" sz="1400" spc="-85" dirty="0"/>
              <a:t>Today </a:t>
            </a:r>
            <a:r>
              <a:rPr sz="1400" spc="-85" dirty="0"/>
              <a:t>Academic</a:t>
            </a:r>
            <a:r>
              <a:rPr sz="1400" spc="-35" dirty="0"/>
              <a:t> </a:t>
            </a:r>
            <a:r>
              <a:rPr sz="1400" spc="-114" dirty="0"/>
              <a:t>physics</a:t>
            </a:r>
            <a:r>
              <a:rPr sz="1400" spc="-5" dirty="0"/>
              <a:t> </a:t>
            </a:r>
            <a:r>
              <a:rPr sz="1400" spc="-55" dirty="0"/>
              <a:t>is</a:t>
            </a:r>
            <a:r>
              <a:rPr sz="1400" spc="-35" dirty="0"/>
              <a:t> </a:t>
            </a:r>
            <a:r>
              <a:rPr lang="de-DE" sz="1400" spc="-35" dirty="0"/>
              <a:t>like </a:t>
            </a:r>
            <a:r>
              <a:rPr sz="1400" dirty="0"/>
              <a:t>a</a:t>
            </a:r>
            <a:r>
              <a:rPr sz="1400" spc="-30" dirty="0"/>
              <a:t> </a:t>
            </a:r>
            <a:r>
              <a:rPr lang="de-DE" sz="1400" spc="-80" dirty="0"/>
              <a:t>P</a:t>
            </a:r>
            <a:r>
              <a:rPr sz="1400" spc="-80" dirty="0" err="1"/>
              <a:t>onzi</a:t>
            </a:r>
            <a:r>
              <a:rPr sz="1400" spc="-20" dirty="0"/>
              <a:t> </a:t>
            </a:r>
            <a:r>
              <a:rPr sz="1400" spc="-105" dirty="0"/>
              <a:t>scheme.</a:t>
            </a:r>
            <a:r>
              <a:rPr lang="de-DE" sz="1400" spc="-105" dirty="0"/>
              <a:t> </a:t>
            </a:r>
            <a:br>
              <a:rPr lang="de-DE" sz="1400" spc="-105" dirty="0"/>
            </a:br>
            <a:r>
              <a:rPr lang="de-DE" sz="1400" spc="-105" dirty="0"/>
              <a:t>(from Axel Schmidt)</a:t>
            </a:r>
            <a:endParaRPr sz="1400" spc="-105" dirty="0"/>
          </a:p>
        </p:txBody>
      </p:sp>
      <p:pic>
        <p:nvPicPr>
          <p:cNvPr id="3" name="object 3"/>
          <p:cNvPicPr/>
          <p:nvPr/>
        </p:nvPicPr>
        <p:blipFill>
          <a:blip r:embed="rId2" cstate="print"/>
          <a:stretch>
            <a:fillRect/>
          </a:stretch>
        </p:blipFill>
        <p:spPr>
          <a:xfrm>
            <a:off x="721798" y="663575"/>
            <a:ext cx="3126770" cy="2052111"/>
          </a:xfrm>
          <a:prstGeom prst="rect">
            <a:avLst/>
          </a:prstGeom>
        </p:spPr>
      </p:pic>
      <p:sp>
        <p:nvSpPr>
          <p:cNvPr id="4" name="object 4"/>
          <p:cNvSpPr txBox="1"/>
          <p:nvPr/>
        </p:nvSpPr>
        <p:spPr>
          <a:xfrm>
            <a:off x="131292" y="2838575"/>
            <a:ext cx="3689985" cy="365125"/>
          </a:xfrm>
          <a:prstGeom prst="rect">
            <a:avLst/>
          </a:prstGeom>
        </p:spPr>
        <p:txBody>
          <a:bodyPr vert="horz" wrap="square" lIns="0" tIns="11430" rIns="0" bIns="0" rtlCol="0">
            <a:spAutoFit/>
          </a:bodyPr>
          <a:lstStyle/>
          <a:p>
            <a:pPr marL="12700">
              <a:lnSpc>
                <a:spcPct val="100000"/>
              </a:lnSpc>
              <a:spcBef>
                <a:spcPts val="90"/>
              </a:spcBef>
            </a:pPr>
            <a:r>
              <a:rPr sz="1100" spc="-20">
                <a:latin typeface="Arial"/>
                <a:cs typeface="Arial"/>
              </a:rPr>
              <a:t>1500</a:t>
            </a:r>
            <a:r>
              <a:rPr sz="1100" spc="-10">
                <a:latin typeface="Arial"/>
                <a:cs typeface="Arial"/>
              </a:rPr>
              <a:t> </a:t>
            </a:r>
            <a:r>
              <a:rPr sz="1100" spc="-45">
                <a:latin typeface="Arial"/>
                <a:cs typeface="Arial"/>
              </a:rPr>
              <a:t>new</a:t>
            </a:r>
            <a:r>
              <a:rPr sz="1100" spc="-10">
                <a:latin typeface="Arial"/>
                <a:cs typeface="Arial"/>
              </a:rPr>
              <a:t> </a:t>
            </a:r>
            <a:r>
              <a:rPr sz="1100" spc="-65">
                <a:latin typeface="Arial"/>
                <a:cs typeface="Arial"/>
              </a:rPr>
              <a:t>physics</a:t>
            </a:r>
            <a:r>
              <a:rPr sz="1100" spc="-5">
                <a:latin typeface="Arial"/>
                <a:cs typeface="Arial"/>
              </a:rPr>
              <a:t> </a:t>
            </a:r>
            <a:r>
              <a:rPr sz="1100" spc="-10">
                <a:latin typeface="Arial"/>
                <a:cs typeface="Arial"/>
              </a:rPr>
              <a:t>PhDs </a:t>
            </a:r>
            <a:r>
              <a:rPr sz="1100" spc="265">
                <a:latin typeface="Arial"/>
                <a:cs typeface="Arial"/>
              </a:rPr>
              <a:t>/</a:t>
            </a:r>
            <a:r>
              <a:rPr sz="1100" spc="-5">
                <a:latin typeface="Arial"/>
                <a:cs typeface="Arial"/>
              </a:rPr>
              <a:t> </a:t>
            </a:r>
            <a:r>
              <a:rPr sz="1100" spc="-50">
                <a:latin typeface="Arial"/>
                <a:cs typeface="Arial"/>
              </a:rPr>
              <a:t>year,</a:t>
            </a:r>
            <a:r>
              <a:rPr sz="1100" spc="-10">
                <a:latin typeface="Arial"/>
                <a:cs typeface="Arial"/>
              </a:rPr>
              <a:t> faculty</a:t>
            </a:r>
            <a:r>
              <a:rPr sz="1100" spc="-5">
                <a:latin typeface="Arial"/>
                <a:cs typeface="Arial"/>
              </a:rPr>
              <a:t> </a:t>
            </a:r>
            <a:r>
              <a:rPr sz="1100" spc="-10">
                <a:latin typeface="Arial"/>
                <a:cs typeface="Arial"/>
              </a:rPr>
              <a:t>turnover </a:t>
            </a:r>
            <a:r>
              <a:rPr sz="1100">
                <a:latin typeface="Arial"/>
                <a:cs typeface="Arial"/>
              </a:rPr>
              <a:t>is</a:t>
            </a:r>
            <a:r>
              <a:rPr sz="1100" spc="-5">
                <a:latin typeface="Arial"/>
                <a:cs typeface="Arial"/>
              </a:rPr>
              <a:t> </a:t>
            </a:r>
            <a:r>
              <a:rPr sz="1100" i="1" spc="204">
                <a:latin typeface="Arial"/>
                <a:cs typeface="Arial"/>
              </a:rPr>
              <a:t>&lt;</a:t>
            </a:r>
            <a:r>
              <a:rPr sz="1100" i="1" spc="-60">
                <a:latin typeface="Arial"/>
                <a:cs typeface="Arial"/>
              </a:rPr>
              <a:t> </a:t>
            </a:r>
            <a:r>
              <a:rPr sz="1100" spc="-10">
                <a:latin typeface="Arial"/>
                <a:cs typeface="Arial"/>
              </a:rPr>
              <a:t>300</a:t>
            </a:r>
            <a:r>
              <a:rPr sz="1100" i="1" spc="-10">
                <a:latin typeface="Arial"/>
                <a:cs typeface="Arial"/>
              </a:rPr>
              <a:t>/</a:t>
            </a:r>
            <a:r>
              <a:rPr sz="1100" spc="-10">
                <a:latin typeface="Arial"/>
                <a:cs typeface="Arial"/>
              </a:rPr>
              <a:t>year</a:t>
            </a:r>
            <a:endParaRPr sz="1100">
              <a:latin typeface="Arial"/>
              <a:cs typeface="Arial"/>
            </a:endParaRPr>
          </a:p>
          <a:p>
            <a:pPr marL="12700">
              <a:lnSpc>
                <a:spcPct val="100000"/>
              </a:lnSpc>
              <a:spcBef>
                <a:spcPts val="45"/>
              </a:spcBef>
            </a:pPr>
            <a:r>
              <a:rPr sz="1100" spc="-65">
                <a:latin typeface="Monaco"/>
                <a:cs typeface="Monaco"/>
                <a:hlinkClick r:id="rId3"/>
              </a:rPr>
              <a:t>https://www.aip.org/statistics</a:t>
            </a:r>
            <a:endParaRPr sz="1100">
              <a:latin typeface="Monaco"/>
              <a:cs typeface="Monaco"/>
            </a:endParaRPr>
          </a:p>
        </p:txBody>
      </p:sp>
    </p:spTree>
  </p:cSld>
  <p:clrMapOvr>
    <a:masterClrMapping/>
  </p:clrMapOvr>
  <p:transition>
    <p:cut/>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95300" y="51772"/>
            <a:ext cx="4197985" cy="538609"/>
          </a:xfrm>
          <a:prstGeom prst="rect">
            <a:avLst/>
          </a:prstGeom>
        </p:spPr>
        <p:txBody>
          <a:bodyPr vert="horz" wrap="square" lIns="0" tIns="15240" rIns="0" bIns="0" rtlCol="0">
            <a:spAutoFit/>
          </a:bodyPr>
          <a:lstStyle/>
          <a:p>
            <a:pPr marL="12700" algn="ctr">
              <a:lnSpc>
                <a:spcPct val="100000"/>
              </a:lnSpc>
              <a:spcBef>
                <a:spcPts val="120"/>
              </a:spcBef>
            </a:pPr>
            <a:r>
              <a:rPr spc="-10" dirty="0"/>
              <a:t>Think</a:t>
            </a:r>
            <a:r>
              <a:rPr spc="-65" dirty="0"/>
              <a:t> </a:t>
            </a:r>
            <a:r>
              <a:rPr spc="-60" dirty="0"/>
              <a:t>strategically</a:t>
            </a:r>
            <a:r>
              <a:rPr spc="-35" dirty="0"/>
              <a:t> about</a:t>
            </a:r>
            <a:r>
              <a:rPr spc="-40" dirty="0"/>
              <a:t> </a:t>
            </a:r>
            <a:r>
              <a:rPr spc="-70" dirty="0"/>
              <a:t>your</a:t>
            </a:r>
            <a:r>
              <a:rPr spc="-35" dirty="0"/>
              <a:t> </a:t>
            </a:r>
            <a:r>
              <a:rPr spc="-110" dirty="0"/>
              <a:t>academic</a:t>
            </a:r>
            <a:r>
              <a:rPr spc="-10" dirty="0"/>
              <a:t> </a:t>
            </a:r>
            <a:r>
              <a:rPr spc="-60" dirty="0"/>
              <a:t>career.</a:t>
            </a:r>
            <a:br>
              <a:rPr lang="de-DE" spc="-60" dirty="0"/>
            </a:br>
            <a:r>
              <a:rPr lang="en-US" spc="-60" dirty="0"/>
              <a:t>(according to Axel Schmidt)</a:t>
            </a:r>
            <a:endParaRPr spc="-60" dirty="0"/>
          </a:p>
        </p:txBody>
      </p:sp>
      <p:sp>
        <p:nvSpPr>
          <p:cNvPr id="9" name="object 9"/>
          <p:cNvSpPr txBox="1"/>
          <p:nvPr/>
        </p:nvSpPr>
        <p:spPr>
          <a:xfrm>
            <a:off x="392055" y="815975"/>
            <a:ext cx="4142740" cy="2181238"/>
          </a:xfrm>
          <a:prstGeom prst="rect">
            <a:avLst/>
          </a:prstGeom>
        </p:spPr>
        <p:txBody>
          <a:bodyPr vert="horz" wrap="square" lIns="0" tIns="56515" rIns="0" bIns="0" rtlCol="0">
            <a:spAutoFit/>
          </a:bodyPr>
          <a:lstStyle/>
          <a:p>
            <a:pPr marL="12700">
              <a:lnSpc>
                <a:spcPct val="100000"/>
              </a:lnSpc>
              <a:spcBef>
                <a:spcPts val="445"/>
              </a:spcBef>
            </a:pPr>
            <a:r>
              <a:rPr sz="1100" b="1" dirty="0">
                <a:latin typeface="Arial"/>
                <a:cs typeface="Arial"/>
              </a:rPr>
              <a:t>Bad</a:t>
            </a:r>
            <a:r>
              <a:rPr sz="1100" b="1" spc="10" dirty="0">
                <a:latin typeface="Arial"/>
                <a:cs typeface="Arial"/>
              </a:rPr>
              <a:t> </a:t>
            </a:r>
            <a:r>
              <a:rPr sz="1100" b="1" spc="-65" dirty="0">
                <a:latin typeface="Arial"/>
                <a:cs typeface="Arial"/>
              </a:rPr>
              <a:t>reason</a:t>
            </a:r>
            <a:r>
              <a:rPr sz="1100" b="1" spc="20" dirty="0">
                <a:latin typeface="Arial"/>
                <a:cs typeface="Arial"/>
              </a:rPr>
              <a:t> </a:t>
            </a:r>
            <a:r>
              <a:rPr sz="1100" b="1" dirty="0">
                <a:latin typeface="Arial"/>
                <a:cs typeface="Arial"/>
              </a:rPr>
              <a:t>to</a:t>
            </a:r>
            <a:r>
              <a:rPr sz="1100" b="1" spc="15" dirty="0">
                <a:latin typeface="Arial"/>
                <a:cs typeface="Arial"/>
              </a:rPr>
              <a:t> </a:t>
            </a:r>
            <a:r>
              <a:rPr sz="1100" b="1" dirty="0">
                <a:latin typeface="Arial"/>
                <a:cs typeface="Arial"/>
              </a:rPr>
              <a:t>take</a:t>
            </a:r>
            <a:r>
              <a:rPr sz="1100" b="1" spc="20" dirty="0">
                <a:latin typeface="Arial"/>
                <a:cs typeface="Arial"/>
              </a:rPr>
              <a:t> </a:t>
            </a:r>
            <a:r>
              <a:rPr sz="1100" b="1" dirty="0">
                <a:latin typeface="Arial"/>
                <a:cs typeface="Arial"/>
              </a:rPr>
              <a:t>a</a:t>
            </a:r>
            <a:r>
              <a:rPr sz="1100" b="1" spc="15" dirty="0">
                <a:latin typeface="Arial"/>
                <a:cs typeface="Arial"/>
              </a:rPr>
              <a:t> </a:t>
            </a:r>
            <a:r>
              <a:rPr sz="1100" b="1" spc="-10" dirty="0">
                <a:latin typeface="Arial"/>
                <a:cs typeface="Arial"/>
              </a:rPr>
              <a:t>postdoc:</a:t>
            </a:r>
            <a:endParaRPr sz="1100" dirty="0">
              <a:latin typeface="Arial"/>
              <a:cs typeface="Arial"/>
            </a:endParaRPr>
          </a:p>
          <a:p>
            <a:pPr marL="289560" marR="207010">
              <a:lnSpc>
                <a:spcPct val="103400"/>
              </a:lnSpc>
              <a:spcBef>
                <a:spcPts val="300"/>
              </a:spcBef>
            </a:pPr>
            <a:r>
              <a:rPr sz="1100" i="1" spc="90" dirty="0">
                <a:latin typeface="Arial"/>
                <a:cs typeface="Arial"/>
              </a:rPr>
              <a:t>“I</a:t>
            </a:r>
            <a:r>
              <a:rPr sz="1100" i="1" spc="15" dirty="0">
                <a:latin typeface="Arial"/>
                <a:cs typeface="Arial"/>
              </a:rPr>
              <a:t> </a:t>
            </a:r>
            <a:r>
              <a:rPr sz="1100" i="1" spc="-20" dirty="0">
                <a:latin typeface="Arial"/>
                <a:cs typeface="Arial"/>
              </a:rPr>
              <a:t>know</a:t>
            </a:r>
            <a:r>
              <a:rPr sz="1100" i="1" spc="20" dirty="0">
                <a:latin typeface="Arial"/>
                <a:cs typeface="Arial"/>
              </a:rPr>
              <a:t> </a:t>
            </a:r>
            <a:r>
              <a:rPr sz="1100" i="1" dirty="0">
                <a:latin typeface="Arial"/>
                <a:cs typeface="Arial"/>
              </a:rPr>
              <a:t>I</a:t>
            </a:r>
            <a:r>
              <a:rPr sz="1100" i="1" spc="20" dirty="0">
                <a:latin typeface="Arial"/>
                <a:cs typeface="Arial"/>
              </a:rPr>
              <a:t> </a:t>
            </a:r>
            <a:r>
              <a:rPr sz="1100" i="1" dirty="0">
                <a:latin typeface="Arial"/>
                <a:cs typeface="Arial"/>
              </a:rPr>
              <a:t>don’t</a:t>
            </a:r>
            <a:r>
              <a:rPr sz="1100" i="1" spc="20" dirty="0">
                <a:latin typeface="Arial"/>
                <a:cs typeface="Arial"/>
              </a:rPr>
              <a:t> </a:t>
            </a:r>
            <a:r>
              <a:rPr sz="1100" i="1" dirty="0">
                <a:latin typeface="Arial"/>
                <a:cs typeface="Arial"/>
              </a:rPr>
              <a:t>want</a:t>
            </a:r>
            <a:r>
              <a:rPr sz="1100" i="1" spc="20" dirty="0">
                <a:latin typeface="Arial"/>
                <a:cs typeface="Arial"/>
              </a:rPr>
              <a:t> </a:t>
            </a:r>
            <a:r>
              <a:rPr sz="1100" i="1" dirty="0">
                <a:latin typeface="Arial"/>
                <a:cs typeface="Arial"/>
              </a:rPr>
              <a:t>to</a:t>
            </a:r>
            <a:r>
              <a:rPr sz="1100" i="1" spc="20" dirty="0">
                <a:latin typeface="Arial"/>
                <a:cs typeface="Arial"/>
              </a:rPr>
              <a:t> </a:t>
            </a:r>
            <a:r>
              <a:rPr sz="1100" i="1" dirty="0">
                <a:latin typeface="Arial"/>
                <a:cs typeface="Arial"/>
              </a:rPr>
              <a:t>go</a:t>
            </a:r>
            <a:r>
              <a:rPr sz="1100" i="1" spc="20" dirty="0">
                <a:latin typeface="Arial"/>
                <a:cs typeface="Arial"/>
              </a:rPr>
              <a:t> </a:t>
            </a:r>
            <a:r>
              <a:rPr sz="1100" i="1" dirty="0">
                <a:latin typeface="Arial"/>
                <a:cs typeface="Arial"/>
              </a:rPr>
              <a:t>into</a:t>
            </a:r>
            <a:r>
              <a:rPr sz="1100" i="1" spc="20" dirty="0">
                <a:latin typeface="Arial"/>
                <a:cs typeface="Arial"/>
              </a:rPr>
              <a:t> </a:t>
            </a:r>
            <a:r>
              <a:rPr sz="1100" i="1" spc="-50" dirty="0">
                <a:latin typeface="Arial"/>
                <a:cs typeface="Arial"/>
              </a:rPr>
              <a:t>academia,</a:t>
            </a:r>
            <a:r>
              <a:rPr sz="1100" i="1" spc="15" dirty="0">
                <a:latin typeface="Arial"/>
                <a:cs typeface="Arial"/>
              </a:rPr>
              <a:t> </a:t>
            </a:r>
            <a:r>
              <a:rPr sz="1100" i="1" dirty="0">
                <a:latin typeface="Arial"/>
                <a:cs typeface="Arial"/>
              </a:rPr>
              <a:t>but</a:t>
            </a:r>
            <a:r>
              <a:rPr sz="1100" i="1" spc="20" dirty="0">
                <a:latin typeface="Arial"/>
                <a:cs typeface="Arial"/>
              </a:rPr>
              <a:t> </a:t>
            </a:r>
            <a:r>
              <a:rPr sz="1100" i="1" dirty="0">
                <a:latin typeface="Arial"/>
                <a:cs typeface="Arial"/>
              </a:rPr>
              <a:t>this</a:t>
            </a:r>
            <a:r>
              <a:rPr sz="1100" i="1" spc="20" dirty="0">
                <a:latin typeface="Arial"/>
                <a:cs typeface="Arial"/>
              </a:rPr>
              <a:t> </a:t>
            </a:r>
            <a:r>
              <a:rPr sz="1100" i="1" spc="-25" dirty="0">
                <a:latin typeface="Arial"/>
                <a:cs typeface="Arial"/>
              </a:rPr>
              <a:t>postdoc</a:t>
            </a:r>
            <a:r>
              <a:rPr sz="1100" i="1" spc="20" dirty="0">
                <a:latin typeface="Arial"/>
                <a:cs typeface="Arial"/>
              </a:rPr>
              <a:t> </a:t>
            </a:r>
            <a:r>
              <a:rPr sz="1100" i="1" spc="-25" dirty="0">
                <a:latin typeface="Arial"/>
                <a:cs typeface="Arial"/>
              </a:rPr>
              <a:t>is </a:t>
            </a:r>
            <a:r>
              <a:rPr sz="1100" i="1" spc="-10" dirty="0">
                <a:latin typeface="Arial"/>
                <a:cs typeface="Arial"/>
              </a:rPr>
              <a:t>available.”</a:t>
            </a:r>
            <a:endParaRPr sz="1150" dirty="0">
              <a:latin typeface="Arial"/>
              <a:cs typeface="Arial"/>
            </a:endParaRPr>
          </a:p>
          <a:p>
            <a:pPr marL="12700">
              <a:lnSpc>
                <a:spcPct val="100000"/>
              </a:lnSpc>
            </a:pPr>
            <a:r>
              <a:rPr sz="1100" b="1" spc="-25" dirty="0">
                <a:latin typeface="Arial"/>
                <a:cs typeface="Arial"/>
              </a:rPr>
              <a:t>Good</a:t>
            </a:r>
            <a:r>
              <a:rPr sz="1100" b="1" spc="10" dirty="0">
                <a:latin typeface="Arial"/>
                <a:cs typeface="Arial"/>
              </a:rPr>
              <a:t> </a:t>
            </a:r>
            <a:r>
              <a:rPr sz="1100" b="1" spc="-75" dirty="0">
                <a:latin typeface="Arial"/>
                <a:cs typeface="Arial"/>
              </a:rPr>
              <a:t>reasons</a:t>
            </a:r>
            <a:r>
              <a:rPr sz="1100" b="1" spc="10" dirty="0">
                <a:latin typeface="Arial"/>
                <a:cs typeface="Arial"/>
              </a:rPr>
              <a:t> </a:t>
            </a:r>
            <a:r>
              <a:rPr sz="1100" b="1" dirty="0">
                <a:latin typeface="Arial"/>
                <a:cs typeface="Arial"/>
              </a:rPr>
              <a:t>to</a:t>
            </a:r>
            <a:r>
              <a:rPr sz="1100" b="1" spc="5" dirty="0">
                <a:latin typeface="Arial"/>
                <a:cs typeface="Arial"/>
              </a:rPr>
              <a:t> </a:t>
            </a:r>
            <a:r>
              <a:rPr sz="1100" b="1" dirty="0">
                <a:latin typeface="Arial"/>
                <a:cs typeface="Arial"/>
              </a:rPr>
              <a:t>take</a:t>
            </a:r>
            <a:r>
              <a:rPr sz="1100" b="1" spc="10" dirty="0">
                <a:latin typeface="Arial"/>
                <a:cs typeface="Arial"/>
              </a:rPr>
              <a:t> </a:t>
            </a:r>
            <a:r>
              <a:rPr sz="1100" b="1" dirty="0">
                <a:latin typeface="Arial"/>
                <a:cs typeface="Arial"/>
              </a:rPr>
              <a:t>a</a:t>
            </a:r>
            <a:r>
              <a:rPr sz="1100" b="1" spc="5" dirty="0">
                <a:latin typeface="Arial"/>
                <a:cs typeface="Arial"/>
              </a:rPr>
              <a:t> </a:t>
            </a:r>
            <a:r>
              <a:rPr sz="1100" b="1" spc="-10" dirty="0">
                <a:latin typeface="Arial"/>
                <a:cs typeface="Arial"/>
              </a:rPr>
              <a:t>postdoc:</a:t>
            </a:r>
            <a:endParaRPr lang="en-US" sz="1100" dirty="0">
              <a:latin typeface="Arial"/>
              <a:cs typeface="Arial"/>
            </a:endParaRPr>
          </a:p>
          <a:p>
            <a:pPr marL="289560">
              <a:lnSpc>
                <a:spcPct val="100000"/>
              </a:lnSpc>
              <a:spcBef>
                <a:spcPts val="345"/>
              </a:spcBef>
            </a:pPr>
            <a:r>
              <a:rPr lang="en-US" sz="1100" i="1" spc="90" dirty="0">
                <a:latin typeface="Arial"/>
                <a:cs typeface="Arial"/>
              </a:rPr>
              <a:t>“I</a:t>
            </a:r>
            <a:r>
              <a:rPr lang="en-US" sz="1100" i="1" spc="15" dirty="0">
                <a:latin typeface="Arial"/>
                <a:cs typeface="Arial"/>
              </a:rPr>
              <a:t> </a:t>
            </a:r>
            <a:r>
              <a:rPr lang="en-US" sz="1100" i="1" spc="-20" dirty="0">
                <a:latin typeface="Arial"/>
                <a:cs typeface="Arial"/>
              </a:rPr>
              <a:t>know</a:t>
            </a:r>
            <a:r>
              <a:rPr lang="en-US" sz="1100" i="1" spc="20" dirty="0">
                <a:latin typeface="Arial"/>
                <a:cs typeface="Arial"/>
              </a:rPr>
              <a:t> </a:t>
            </a:r>
            <a:r>
              <a:rPr lang="en-US" sz="1100" i="1" dirty="0">
                <a:latin typeface="Arial"/>
                <a:cs typeface="Arial"/>
              </a:rPr>
              <a:t>I</a:t>
            </a:r>
            <a:r>
              <a:rPr lang="en-US" sz="1100" i="1" spc="20" dirty="0">
                <a:latin typeface="Arial"/>
                <a:cs typeface="Arial"/>
              </a:rPr>
              <a:t> </a:t>
            </a:r>
            <a:r>
              <a:rPr lang="en-US" sz="1100" i="1" dirty="0">
                <a:latin typeface="Arial"/>
                <a:cs typeface="Arial"/>
              </a:rPr>
              <a:t>want</a:t>
            </a:r>
            <a:r>
              <a:rPr lang="en-US" sz="1100" i="1" spc="20" dirty="0">
                <a:latin typeface="Arial"/>
                <a:cs typeface="Arial"/>
              </a:rPr>
              <a:t> </a:t>
            </a:r>
            <a:r>
              <a:rPr lang="en-US" sz="1100" i="1" dirty="0">
                <a:latin typeface="Arial"/>
                <a:cs typeface="Arial"/>
              </a:rPr>
              <a:t>to</a:t>
            </a:r>
            <a:r>
              <a:rPr lang="en-US" sz="1100" i="1" spc="20" dirty="0">
                <a:latin typeface="Arial"/>
                <a:cs typeface="Arial"/>
              </a:rPr>
              <a:t> </a:t>
            </a:r>
            <a:r>
              <a:rPr lang="en-US" sz="1100" i="1" spc="-65" dirty="0">
                <a:latin typeface="Arial"/>
                <a:cs typeface="Arial"/>
              </a:rPr>
              <a:t>become</a:t>
            </a:r>
            <a:r>
              <a:rPr lang="en-US" sz="1100" i="1" spc="20" dirty="0">
                <a:latin typeface="Arial"/>
                <a:cs typeface="Arial"/>
              </a:rPr>
              <a:t> </a:t>
            </a:r>
            <a:r>
              <a:rPr lang="en-US" sz="1100" i="1" dirty="0">
                <a:latin typeface="Arial"/>
                <a:cs typeface="Arial"/>
              </a:rPr>
              <a:t>a</a:t>
            </a:r>
            <a:r>
              <a:rPr lang="en-US" sz="1100" i="1" spc="20" dirty="0">
                <a:latin typeface="Arial"/>
                <a:cs typeface="Arial"/>
              </a:rPr>
              <a:t> </a:t>
            </a:r>
            <a:r>
              <a:rPr lang="en-US" sz="1100" i="1" spc="-10" dirty="0">
                <a:latin typeface="Arial"/>
                <a:cs typeface="Arial"/>
              </a:rPr>
              <a:t>professor.”</a:t>
            </a:r>
            <a:endParaRPr lang="en-US" sz="1100" dirty="0">
              <a:latin typeface="Arial"/>
              <a:cs typeface="Arial"/>
            </a:endParaRPr>
          </a:p>
          <a:p>
            <a:pPr marL="289560" marR="5080">
              <a:lnSpc>
                <a:spcPct val="103400"/>
              </a:lnSpc>
              <a:spcBef>
                <a:spcPts val="300"/>
              </a:spcBef>
            </a:pPr>
            <a:r>
              <a:rPr sz="1100" i="1" spc="55" dirty="0">
                <a:latin typeface="Arial"/>
                <a:cs typeface="Arial"/>
              </a:rPr>
              <a:t>“I’m</a:t>
            </a:r>
            <a:r>
              <a:rPr sz="1100" i="1" spc="25" dirty="0">
                <a:latin typeface="Arial"/>
                <a:cs typeface="Arial"/>
              </a:rPr>
              <a:t> </a:t>
            </a:r>
            <a:r>
              <a:rPr sz="1100" i="1" dirty="0">
                <a:latin typeface="Arial"/>
                <a:cs typeface="Arial"/>
              </a:rPr>
              <a:t>not</a:t>
            </a:r>
            <a:r>
              <a:rPr sz="1100" i="1" spc="30" dirty="0">
                <a:latin typeface="Arial"/>
                <a:cs typeface="Arial"/>
              </a:rPr>
              <a:t> </a:t>
            </a:r>
            <a:r>
              <a:rPr sz="1100" i="1" spc="-50" dirty="0">
                <a:latin typeface="Arial"/>
                <a:cs typeface="Arial"/>
              </a:rPr>
              <a:t>sure</a:t>
            </a:r>
            <a:r>
              <a:rPr sz="1100" i="1" spc="25" dirty="0">
                <a:latin typeface="Arial"/>
                <a:cs typeface="Arial"/>
              </a:rPr>
              <a:t> </a:t>
            </a:r>
            <a:r>
              <a:rPr sz="1100" i="1" dirty="0">
                <a:latin typeface="Arial"/>
                <a:cs typeface="Arial"/>
              </a:rPr>
              <a:t>yet</a:t>
            </a:r>
            <a:r>
              <a:rPr sz="1100" i="1" spc="30" dirty="0">
                <a:latin typeface="Arial"/>
                <a:cs typeface="Arial"/>
              </a:rPr>
              <a:t> </a:t>
            </a:r>
            <a:r>
              <a:rPr sz="1100" i="1" dirty="0">
                <a:latin typeface="Arial"/>
                <a:cs typeface="Arial"/>
              </a:rPr>
              <a:t>if</a:t>
            </a:r>
            <a:r>
              <a:rPr sz="1100" i="1" spc="25" dirty="0">
                <a:latin typeface="Arial"/>
                <a:cs typeface="Arial"/>
              </a:rPr>
              <a:t> </a:t>
            </a:r>
            <a:r>
              <a:rPr sz="1100" i="1" dirty="0">
                <a:latin typeface="Arial"/>
                <a:cs typeface="Arial"/>
              </a:rPr>
              <a:t>I</a:t>
            </a:r>
            <a:r>
              <a:rPr sz="1100" i="1" spc="30" dirty="0">
                <a:latin typeface="Arial"/>
                <a:cs typeface="Arial"/>
              </a:rPr>
              <a:t> </a:t>
            </a:r>
            <a:r>
              <a:rPr sz="1100" i="1" spc="-20" dirty="0">
                <a:latin typeface="Arial"/>
                <a:cs typeface="Arial"/>
              </a:rPr>
              <a:t>definitely</a:t>
            </a:r>
            <a:r>
              <a:rPr sz="1100" i="1" spc="25" dirty="0">
                <a:latin typeface="Arial"/>
                <a:cs typeface="Arial"/>
              </a:rPr>
              <a:t> </a:t>
            </a:r>
            <a:r>
              <a:rPr sz="1100" i="1" dirty="0">
                <a:latin typeface="Arial"/>
                <a:cs typeface="Arial"/>
              </a:rPr>
              <a:t>want</a:t>
            </a:r>
            <a:r>
              <a:rPr sz="1100" i="1" spc="30" dirty="0">
                <a:latin typeface="Arial"/>
                <a:cs typeface="Arial"/>
              </a:rPr>
              <a:t> </a:t>
            </a:r>
            <a:r>
              <a:rPr sz="1100" i="1" dirty="0">
                <a:latin typeface="Arial"/>
                <a:cs typeface="Arial"/>
              </a:rPr>
              <a:t>to</a:t>
            </a:r>
            <a:r>
              <a:rPr sz="1100" i="1" spc="25" dirty="0">
                <a:latin typeface="Arial"/>
                <a:cs typeface="Arial"/>
              </a:rPr>
              <a:t> </a:t>
            </a:r>
            <a:r>
              <a:rPr sz="1100" i="1" spc="-65" dirty="0">
                <a:latin typeface="Arial"/>
                <a:cs typeface="Arial"/>
              </a:rPr>
              <a:t>become</a:t>
            </a:r>
            <a:r>
              <a:rPr sz="1100" i="1" spc="30" dirty="0">
                <a:latin typeface="Arial"/>
                <a:cs typeface="Arial"/>
              </a:rPr>
              <a:t> </a:t>
            </a:r>
            <a:r>
              <a:rPr sz="1100" i="1" dirty="0">
                <a:latin typeface="Arial"/>
                <a:cs typeface="Arial"/>
              </a:rPr>
              <a:t>a</a:t>
            </a:r>
            <a:r>
              <a:rPr sz="1100" i="1" spc="25" dirty="0">
                <a:latin typeface="Arial"/>
                <a:cs typeface="Arial"/>
              </a:rPr>
              <a:t> </a:t>
            </a:r>
            <a:r>
              <a:rPr sz="1100" i="1" spc="-45" dirty="0">
                <a:latin typeface="Arial"/>
                <a:cs typeface="Arial"/>
              </a:rPr>
              <a:t>professor,</a:t>
            </a:r>
            <a:r>
              <a:rPr sz="1100" i="1" spc="30" dirty="0">
                <a:latin typeface="Arial"/>
                <a:cs typeface="Arial"/>
              </a:rPr>
              <a:t> </a:t>
            </a:r>
            <a:r>
              <a:rPr sz="1100" i="1" dirty="0">
                <a:latin typeface="Arial"/>
                <a:cs typeface="Arial"/>
              </a:rPr>
              <a:t>but</a:t>
            </a:r>
            <a:r>
              <a:rPr sz="1100" i="1" spc="25" dirty="0">
                <a:latin typeface="Arial"/>
                <a:cs typeface="Arial"/>
              </a:rPr>
              <a:t> </a:t>
            </a:r>
            <a:r>
              <a:rPr sz="1100" i="1" spc="-50" dirty="0">
                <a:latin typeface="Arial"/>
                <a:cs typeface="Arial"/>
              </a:rPr>
              <a:t>I </a:t>
            </a:r>
            <a:r>
              <a:rPr sz="1100" i="1" spc="-70" dirty="0">
                <a:latin typeface="Arial"/>
                <a:cs typeface="Arial"/>
              </a:rPr>
              <a:t>need</a:t>
            </a:r>
            <a:r>
              <a:rPr sz="1100" i="1" spc="15" dirty="0">
                <a:latin typeface="Arial"/>
                <a:cs typeface="Arial"/>
              </a:rPr>
              <a:t> </a:t>
            </a:r>
            <a:r>
              <a:rPr sz="1100" i="1" spc="-60" dirty="0">
                <a:latin typeface="Arial"/>
                <a:cs typeface="Arial"/>
              </a:rPr>
              <a:t>some</a:t>
            </a:r>
            <a:r>
              <a:rPr sz="1100" i="1" spc="15" dirty="0">
                <a:latin typeface="Arial"/>
                <a:cs typeface="Arial"/>
              </a:rPr>
              <a:t> </a:t>
            </a:r>
            <a:r>
              <a:rPr sz="1100" i="1" spc="-30" dirty="0">
                <a:latin typeface="Arial"/>
                <a:cs typeface="Arial"/>
              </a:rPr>
              <a:t>more</a:t>
            </a:r>
            <a:r>
              <a:rPr sz="1100" i="1" spc="15" dirty="0">
                <a:latin typeface="Arial"/>
                <a:cs typeface="Arial"/>
              </a:rPr>
              <a:t> </a:t>
            </a:r>
            <a:r>
              <a:rPr sz="1100" i="1" spc="-60" dirty="0">
                <a:latin typeface="Arial"/>
                <a:cs typeface="Arial"/>
              </a:rPr>
              <a:t>research</a:t>
            </a:r>
            <a:r>
              <a:rPr sz="1100" i="1" spc="15" dirty="0">
                <a:latin typeface="Arial"/>
                <a:cs typeface="Arial"/>
              </a:rPr>
              <a:t> </a:t>
            </a:r>
            <a:r>
              <a:rPr sz="1100" i="1" spc="-60" dirty="0">
                <a:latin typeface="Arial"/>
                <a:cs typeface="Arial"/>
              </a:rPr>
              <a:t>experience</a:t>
            </a:r>
            <a:r>
              <a:rPr sz="1100" i="1" spc="15" dirty="0">
                <a:latin typeface="Arial"/>
                <a:cs typeface="Arial"/>
              </a:rPr>
              <a:t> </a:t>
            </a:r>
            <a:r>
              <a:rPr sz="1100" i="1" dirty="0">
                <a:latin typeface="Arial"/>
                <a:cs typeface="Arial"/>
              </a:rPr>
              <a:t>to</a:t>
            </a:r>
            <a:r>
              <a:rPr sz="1100" i="1" spc="15" dirty="0">
                <a:latin typeface="Arial"/>
                <a:cs typeface="Arial"/>
              </a:rPr>
              <a:t> </a:t>
            </a:r>
            <a:r>
              <a:rPr sz="1100" i="1" spc="-10" dirty="0">
                <a:latin typeface="Arial"/>
                <a:cs typeface="Arial"/>
              </a:rPr>
              <a:t>decide.”</a:t>
            </a:r>
            <a:endParaRPr sz="1150" dirty="0">
              <a:latin typeface="Arial"/>
              <a:cs typeface="Arial"/>
            </a:endParaRPr>
          </a:p>
          <a:p>
            <a:pPr marL="12700">
              <a:lnSpc>
                <a:spcPct val="100000"/>
              </a:lnSpc>
            </a:pPr>
            <a:r>
              <a:rPr sz="1100" b="1" spc="-10" dirty="0">
                <a:latin typeface="Arial"/>
                <a:cs typeface="Arial"/>
              </a:rPr>
              <a:t>During</a:t>
            </a:r>
            <a:r>
              <a:rPr sz="1100" b="1" spc="-25" dirty="0">
                <a:latin typeface="Arial"/>
                <a:cs typeface="Arial"/>
              </a:rPr>
              <a:t> </a:t>
            </a:r>
            <a:r>
              <a:rPr sz="1100" b="1" spc="-40" dirty="0">
                <a:latin typeface="Arial"/>
                <a:cs typeface="Arial"/>
              </a:rPr>
              <a:t>your</a:t>
            </a:r>
            <a:r>
              <a:rPr sz="1100" b="1" spc="-25" dirty="0">
                <a:latin typeface="Arial"/>
                <a:cs typeface="Arial"/>
              </a:rPr>
              <a:t> </a:t>
            </a:r>
            <a:r>
              <a:rPr sz="1100" b="1" spc="-45" dirty="0">
                <a:latin typeface="Arial"/>
                <a:cs typeface="Arial"/>
              </a:rPr>
              <a:t>postdoc</a:t>
            </a:r>
            <a:r>
              <a:rPr sz="1100" b="1" spc="-20" dirty="0">
                <a:latin typeface="Arial"/>
                <a:cs typeface="Arial"/>
              </a:rPr>
              <a:t> </a:t>
            </a:r>
            <a:r>
              <a:rPr sz="1100" b="1" spc="-10" dirty="0">
                <a:latin typeface="Arial"/>
                <a:cs typeface="Arial"/>
              </a:rPr>
              <a:t>time:</a:t>
            </a:r>
            <a:endParaRPr sz="1100" dirty="0">
              <a:latin typeface="Arial"/>
              <a:cs typeface="Arial"/>
            </a:endParaRPr>
          </a:p>
          <a:p>
            <a:pPr marL="289560" marR="1173480">
              <a:lnSpc>
                <a:spcPct val="126000"/>
              </a:lnSpc>
            </a:pPr>
            <a:r>
              <a:rPr sz="1100" spc="-10" dirty="0">
                <a:latin typeface="Arial"/>
                <a:cs typeface="Arial"/>
              </a:rPr>
              <a:t>Prioritize</a:t>
            </a:r>
            <a:r>
              <a:rPr sz="1100" spc="10" dirty="0">
                <a:latin typeface="Arial"/>
                <a:cs typeface="Arial"/>
              </a:rPr>
              <a:t> </a:t>
            </a:r>
            <a:r>
              <a:rPr sz="1100" spc="-30" dirty="0">
                <a:latin typeface="Arial"/>
                <a:cs typeface="Arial"/>
              </a:rPr>
              <a:t>high-</a:t>
            </a:r>
            <a:r>
              <a:rPr sz="1100" spc="-10" dirty="0">
                <a:latin typeface="Arial"/>
                <a:cs typeface="Arial"/>
              </a:rPr>
              <a:t>impact,</a:t>
            </a:r>
            <a:r>
              <a:rPr sz="1100" spc="15" dirty="0">
                <a:latin typeface="Arial"/>
                <a:cs typeface="Arial"/>
              </a:rPr>
              <a:t> </a:t>
            </a:r>
            <a:r>
              <a:rPr sz="1100" spc="-45" dirty="0">
                <a:latin typeface="Arial"/>
                <a:cs typeface="Arial"/>
              </a:rPr>
              <a:t>short-</a:t>
            </a:r>
            <a:r>
              <a:rPr sz="1100" dirty="0">
                <a:latin typeface="Arial"/>
                <a:cs typeface="Arial"/>
              </a:rPr>
              <a:t>time</a:t>
            </a:r>
            <a:r>
              <a:rPr sz="1100" spc="15" dirty="0">
                <a:latin typeface="Arial"/>
                <a:cs typeface="Arial"/>
              </a:rPr>
              <a:t> </a:t>
            </a:r>
            <a:r>
              <a:rPr sz="1100" spc="-10" dirty="0">
                <a:latin typeface="Arial"/>
                <a:cs typeface="Arial"/>
              </a:rPr>
              <a:t>line</a:t>
            </a:r>
            <a:r>
              <a:rPr sz="1100" spc="10" dirty="0">
                <a:latin typeface="Arial"/>
                <a:cs typeface="Arial"/>
              </a:rPr>
              <a:t> </a:t>
            </a:r>
            <a:r>
              <a:rPr sz="1100" spc="-10" dirty="0">
                <a:latin typeface="Arial"/>
                <a:cs typeface="Arial"/>
              </a:rPr>
              <a:t>results. Apply</a:t>
            </a:r>
            <a:r>
              <a:rPr sz="1100" spc="-40" dirty="0">
                <a:latin typeface="Arial"/>
                <a:cs typeface="Arial"/>
              </a:rPr>
              <a:t> </a:t>
            </a:r>
            <a:r>
              <a:rPr sz="1100" spc="-50" dirty="0">
                <a:latin typeface="Arial"/>
                <a:cs typeface="Arial"/>
              </a:rPr>
              <a:t>early,</a:t>
            </a:r>
            <a:r>
              <a:rPr sz="1100" spc="-30" dirty="0">
                <a:latin typeface="Arial"/>
                <a:cs typeface="Arial"/>
              </a:rPr>
              <a:t> </a:t>
            </a:r>
            <a:r>
              <a:rPr sz="1100" spc="-35" dirty="0">
                <a:latin typeface="Arial"/>
                <a:cs typeface="Arial"/>
              </a:rPr>
              <a:t>apply</a:t>
            </a:r>
            <a:r>
              <a:rPr sz="1100" spc="-30" dirty="0">
                <a:latin typeface="Arial"/>
                <a:cs typeface="Arial"/>
              </a:rPr>
              <a:t> </a:t>
            </a:r>
            <a:r>
              <a:rPr sz="1100" spc="-10" dirty="0">
                <a:latin typeface="Arial"/>
                <a:cs typeface="Arial"/>
              </a:rPr>
              <a:t>often.</a:t>
            </a:r>
            <a:endParaRPr sz="1100" dirty="0">
              <a:latin typeface="Arial"/>
              <a:cs typeface="Arial"/>
            </a:endParaRPr>
          </a:p>
          <a:p>
            <a:pPr marL="289560">
              <a:lnSpc>
                <a:spcPct val="100000"/>
              </a:lnSpc>
              <a:spcBef>
                <a:spcPts val="345"/>
              </a:spcBef>
            </a:pPr>
            <a:r>
              <a:rPr sz="1100" spc="-10" dirty="0">
                <a:latin typeface="Arial"/>
                <a:cs typeface="Arial"/>
              </a:rPr>
              <a:t>Know</a:t>
            </a:r>
            <a:r>
              <a:rPr sz="1100" spc="-30" dirty="0">
                <a:latin typeface="Arial"/>
                <a:cs typeface="Arial"/>
              </a:rPr>
              <a:t> </a:t>
            </a:r>
            <a:r>
              <a:rPr sz="1100" spc="-25" dirty="0">
                <a:latin typeface="Arial"/>
                <a:cs typeface="Arial"/>
              </a:rPr>
              <a:t>how </a:t>
            </a:r>
            <a:r>
              <a:rPr sz="1100" spc="-10" dirty="0">
                <a:latin typeface="Arial"/>
                <a:cs typeface="Arial"/>
              </a:rPr>
              <a:t>long</a:t>
            </a:r>
            <a:r>
              <a:rPr sz="1100" spc="-25" dirty="0">
                <a:latin typeface="Arial"/>
                <a:cs typeface="Arial"/>
              </a:rPr>
              <a:t> </a:t>
            </a:r>
            <a:r>
              <a:rPr sz="1100" spc="-10" dirty="0">
                <a:latin typeface="Arial"/>
                <a:cs typeface="Arial"/>
              </a:rPr>
              <a:t>you’d</a:t>
            </a:r>
            <a:r>
              <a:rPr sz="1100" spc="-25" dirty="0">
                <a:latin typeface="Arial"/>
                <a:cs typeface="Arial"/>
              </a:rPr>
              <a:t> </a:t>
            </a:r>
            <a:r>
              <a:rPr sz="1100" spc="-35" dirty="0">
                <a:latin typeface="Arial"/>
                <a:cs typeface="Arial"/>
              </a:rPr>
              <a:t>be</a:t>
            </a:r>
            <a:r>
              <a:rPr sz="1100" spc="-25" dirty="0">
                <a:latin typeface="Arial"/>
                <a:cs typeface="Arial"/>
              </a:rPr>
              <a:t> </a:t>
            </a:r>
            <a:r>
              <a:rPr sz="1100" spc="-10" dirty="0">
                <a:latin typeface="Arial"/>
                <a:cs typeface="Arial"/>
              </a:rPr>
              <a:t>willing</a:t>
            </a:r>
            <a:r>
              <a:rPr sz="1100" spc="-25" dirty="0">
                <a:latin typeface="Arial"/>
                <a:cs typeface="Arial"/>
              </a:rPr>
              <a:t> </a:t>
            </a:r>
            <a:r>
              <a:rPr sz="1100" dirty="0">
                <a:latin typeface="Arial"/>
                <a:cs typeface="Arial"/>
              </a:rPr>
              <a:t>to</a:t>
            </a:r>
            <a:r>
              <a:rPr sz="1100" spc="-25" dirty="0">
                <a:latin typeface="Arial"/>
                <a:cs typeface="Arial"/>
              </a:rPr>
              <a:t> </a:t>
            </a:r>
            <a:r>
              <a:rPr sz="1100" spc="-20" dirty="0">
                <a:latin typeface="Arial"/>
                <a:cs typeface="Arial"/>
              </a:rPr>
              <a:t>stay</a:t>
            </a:r>
            <a:r>
              <a:rPr sz="1100" spc="-25" dirty="0">
                <a:latin typeface="Arial"/>
                <a:cs typeface="Arial"/>
              </a:rPr>
              <a:t> </a:t>
            </a:r>
            <a:r>
              <a:rPr sz="1100" dirty="0">
                <a:latin typeface="Arial"/>
                <a:cs typeface="Arial"/>
              </a:rPr>
              <a:t>a</a:t>
            </a:r>
            <a:r>
              <a:rPr sz="1100" spc="-25" dirty="0">
                <a:latin typeface="Arial"/>
                <a:cs typeface="Arial"/>
              </a:rPr>
              <a:t> </a:t>
            </a:r>
            <a:r>
              <a:rPr sz="1100" spc="-10" dirty="0">
                <a:latin typeface="Arial"/>
                <a:cs typeface="Arial"/>
              </a:rPr>
              <a:t>postdoc.</a:t>
            </a:r>
            <a:endParaRPr sz="1100" dirty="0">
              <a:latin typeface="Arial"/>
              <a:cs typeface="Arial"/>
            </a:endParaRPr>
          </a:p>
        </p:txBody>
      </p:sp>
    </p:spTree>
    <p:extLst>
      <p:ext uri="{BB962C8B-B14F-4D97-AF65-F5344CB8AC3E}">
        <p14:creationId xmlns:p14="http://schemas.microsoft.com/office/powerpoint/2010/main" val="475536352"/>
      </p:ext>
    </p:extLst>
  </p:cSld>
  <p:clrMapOvr>
    <a:masterClrMapping/>
  </p:clrMapOvr>
  <p:transition>
    <p:cut/>
  </p:transition>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95300" y="51772"/>
            <a:ext cx="4114750" cy="538609"/>
          </a:xfrm>
          <a:prstGeom prst="rect">
            <a:avLst/>
          </a:prstGeom>
        </p:spPr>
        <p:txBody>
          <a:bodyPr vert="horz" wrap="square" lIns="0" tIns="15240" rIns="0" bIns="0" rtlCol="0">
            <a:spAutoFit/>
          </a:bodyPr>
          <a:lstStyle/>
          <a:p>
            <a:pPr marL="12700" algn="ctr">
              <a:lnSpc>
                <a:spcPct val="100000"/>
              </a:lnSpc>
              <a:spcBef>
                <a:spcPts val="120"/>
              </a:spcBef>
            </a:pPr>
            <a:r>
              <a:rPr dirty="0"/>
              <a:t>If</a:t>
            </a:r>
            <a:r>
              <a:rPr spc="-25" dirty="0"/>
              <a:t> </a:t>
            </a:r>
            <a:r>
              <a:rPr spc="-95" dirty="0"/>
              <a:t>you</a:t>
            </a:r>
            <a:r>
              <a:rPr spc="25" dirty="0"/>
              <a:t> </a:t>
            </a:r>
            <a:r>
              <a:rPr spc="-30" dirty="0"/>
              <a:t>want</a:t>
            </a:r>
            <a:r>
              <a:rPr spc="20" dirty="0"/>
              <a:t> </a:t>
            </a:r>
            <a:r>
              <a:rPr dirty="0"/>
              <a:t>to</a:t>
            </a:r>
            <a:r>
              <a:rPr spc="25" dirty="0"/>
              <a:t> </a:t>
            </a:r>
            <a:r>
              <a:rPr spc="-114" dirty="0"/>
              <a:t>be</a:t>
            </a:r>
            <a:r>
              <a:rPr spc="25" dirty="0"/>
              <a:t> </a:t>
            </a:r>
            <a:r>
              <a:rPr dirty="0"/>
              <a:t>a</a:t>
            </a:r>
            <a:r>
              <a:rPr spc="25" dirty="0"/>
              <a:t> </a:t>
            </a:r>
            <a:r>
              <a:rPr spc="-100" dirty="0"/>
              <a:t>professor</a:t>
            </a:r>
            <a:r>
              <a:rPr spc="20" dirty="0"/>
              <a:t> </a:t>
            </a:r>
            <a:r>
              <a:rPr lang="de-DE" spc="-125" dirty="0" err="1"/>
              <a:t>nowa</a:t>
            </a:r>
            <a:r>
              <a:rPr spc="-125" dirty="0"/>
              <a:t>day</a:t>
            </a:r>
            <a:r>
              <a:rPr lang="de-DE" spc="-125" dirty="0"/>
              <a:t>s</a:t>
            </a:r>
            <a:r>
              <a:rPr lang="de-DE" i="1" spc="-125" dirty="0"/>
              <a:t>, </a:t>
            </a:r>
            <a:r>
              <a:rPr lang="de-DE" spc="-125" dirty="0" err="1"/>
              <a:t>remember</a:t>
            </a:r>
            <a:r>
              <a:rPr lang="de-DE" spc="-125" dirty="0"/>
              <a:t> </a:t>
            </a:r>
            <a:r>
              <a:rPr lang="de-DE" spc="-125" dirty="0" err="1"/>
              <a:t>two</a:t>
            </a:r>
            <a:r>
              <a:rPr lang="de-DE" spc="-125" dirty="0"/>
              <a:t> </a:t>
            </a:r>
            <a:r>
              <a:rPr lang="de-DE" spc="-125" dirty="0" err="1"/>
              <a:t>things</a:t>
            </a:r>
            <a:r>
              <a:rPr lang="de-DE" spc="-125" dirty="0"/>
              <a:t>!</a:t>
            </a:r>
            <a:endParaRPr i="1" spc="-50" dirty="0">
              <a:latin typeface="Arial"/>
              <a:cs typeface="Arial"/>
            </a:endParaRPr>
          </a:p>
        </p:txBody>
      </p:sp>
      <p:sp>
        <p:nvSpPr>
          <p:cNvPr id="3" name="object 3"/>
          <p:cNvSpPr/>
          <p:nvPr/>
        </p:nvSpPr>
        <p:spPr>
          <a:xfrm>
            <a:off x="286397" y="1159624"/>
            <a:ext cx="66040" cy="66040"/>
          </a:xfrm>
          <a:custGeom>
            <a:avLst/>
            <a:gdLst/>
            <a:ahLst/>
            <a:cxnLst/>
            <a:rect l="l" t="t" r="r" b="b"/>
            <a:pathLst>
              <a:path w="66039" h="66040">
                <a:moveTo>
                  <a:pt x="65430" y="0"/>
                </a:moveTo>
                <a:lnTo>
                  <a:pt x="0" y="0"/>
                </a:lnTo>
                <a:lnTo>
                  <a:pt x="0" y="65430"/>
                </a:lnTo>
                <a:lnTo>
                  <a:pt x="65430" y="65430"/>
                </a:lnTo>
                <a:lnTo>
                  <a:pt x="65430" y="0"/>
                </a:lnTo>
                <a:close/>
              </a:path>
            </a:pathLst>
          </a:custGeom>
          <a:solidFill>
            <a:srgbClr val="0079C5"/>
          </a:solidFill>
        </p:spPr>
        <p:txBody>
          <a:bodyPr wrap="square" lIns="0" tIns="0" rIns="0" bIns="0" rtlCol="0"/>
          <a:lstStyle/>
          <a:p>
            <a:endParaRPr/>
          </a:p>
        </p:txBody>
      </p:sp>
      <p:sp>
        <p:nvSpPr>
          <p:cNvPr id="4" name="object 4"/>
          <p:cNvSpPr/>
          <p:nvPr/>
        </p:nvSpPr>
        <p:spPr>
          <a:xfrm>
            <a:off x="286397" y="1588135"/>
            <a:ext cx="66040" cy="66040"/>
          </a:xfrm>
          <a:custGeom>
            <a:avLst/>
            <a:gdLst/>
            <a:ahLst/>
            <a:cxnLst/>
            <a:rect l="l" t="t" r="r" b="b"/>
            <a:pathLst>
              <a:path w="66039" h="66040">
                <a:moveTo>
                  <a:pt x="65430" y="0"/>
                </a:moveTo>
                <a:lnTo>
                  <a:pt x="0" y="0"/>
                </a:lnTo>
                <a:lnTo>
                  <a:pt x="0" y="65430"/>
                </a:lnTo>
                <a:lnTo>
                  <a:pt x="65430" y="65430"/>
                </a:lnTo>
                <a:lnTo>
                  <a:pt x="65430" y="0"/>
                </a:lnTo>
                <a:close/>
              </a:path>
            </a:pathLst>
          </a:custGeom>
          <a:solidFill>
            <a:srgbClr val="0079C5"/>
          </a:solidFill>
        </p:spPr>
        <p:txBody>
          <a:bodyPr wrap="square" lIns="0" tIns="0" rIns="0" bIns="0" rtlCol="0"/>
          <a:lstStyle/>
          <a:p>
            <a:endParaRPr/>
          </a:p>
        </p:txBody>
      </p:sp>
      <p:sp>
        <p:nvSpPr>
          <p:cNvPr id="8" name="object 8"/>
          <p:cNvSpPr txBox="1"/>
          <p:nvPr/>
        </p:nvSpPr>
        <p:spPr>
          <a:xfrm>
            <a:off x="408393" y="1099971"/>
            <a:ext cx="3915310" cy="845103"/>
          </a:xfrm>
          <a:prstGeom prst="rect">
            <a:avLst/>
          </a:prstGeom>
        </p:spPr>
        <p:txBody>
          <a:bodyPr vert="horz" wrap="square" lIns="0" tIns="11430" rIns="0" bIns="0" rtlCol="0">
            <a:spAutoFit/>
          </a:bodyPr>
          <a:lstStyle/>
          <a:p>
            <a:pPr marL="12700">
              <a:lnSpc>
                <a:spcPct val="100000"/>
              </a:lnSpc>
              <a:spcBef>
                <a:spcPts val="90"/>
              </a:spcBef>
            </a:pPr>
            <a:r>
              <a:rPr lang="de-DE" sz="1400" spc="-40" dirty="0">
                <a:latin typeface="Arial"/>
                <a:cs typeface="Arial"/>
              </a:rPr>
              <a:t>Absence </a:t>
            </a:r>
            <a:r>
              <a:rPr lang="de-DE" sz="1400" spc="-40" dirty="0" err="1">
                <a:latin typeface="Arial"/>
                <a:cs typeface="Arial"/>
              </a:rPr>
              <a:t>does</a:t>
            </a:r>
            <a:r>
              <a:rPr lang="de-DE" sz="1400" spc="-40" dirty="0">
                <a:latin typeface="Arial"/>
                <a:cs typeface="Arial"/>
              </a:rPr>
              <a:t> not </a:t>
            </a:r>
            <a:r>
              <a:rPr lang="de-DE" sz="1400" spc="-40" dirty="0" err="1">
                <a:latin typeface="Arial"/>
                <a:cs typeface="Arial"/>
              </a:rPr>
              <a:t>make</a:t>
            </a:r>
            <a:r>
              <a:rPr lang="de-DE" sz="1400" spc="-40" dirty="0">
                <a:latin typeface="Arial"/>
                <a:cs typeface="Arial"/>
              </a:rPr>
              <a:t> </a:t>
            </a:r>
            <a:r>
              <a:rPr lang="de-DE" sz="1400" spc="-40" dirty="0" err="1">
                <a:latin typeface="Arial"/>
                <a:cs typeface="Arial"/>
              </a:rPr>
              <a:t>the</a:t>
            </a:r>
            <a:r>
              <a:rPr lang="de-DE" sz="1400" spc="-40" dirty="0">
                <a:latin typeface="Arial"/>
                <a:cs typeface="Arial"/>
              </a:rPr>
              <a:t> </a:t>
            </a:r>
            <a:r>
              <a:rPr lang="de-DE" sz="1400" spc="-40" dirty="0" err="1">
                <a:latin typeface="Arial"/>
                <a:cs typeface="Arial"/>
              </a:rPr>
              <a:t>heart</a:t>
            </a:r>
            <a:r>
              <a:rPr lang="de-DE" sz="1400" spc="-40" dirty="0">
                <a:latin typeface="Arial"/>
                <a:cs typeface="Arial"/>
              </a:rPr>
              <a:t> </a:t>
            </a:r>
            <a:r>
              <a:rPr lang="de-DE" sz="1400" spc="-40" dirty="0" err="1">
                <a:latin typeface="Arial"/>
                <a:cs typeface="Arial"/>
              </a:rPr>
              <a:t>grow</a:t>
            </a:r>
            <a:r>
              <a:rPr lang="de-DE" sz="1400" spc="-40" dirty="0">
                <a:latin typeface="Arial"/>
                <a:cs typeface="Arial"/>
              </a:rPr>
              <a:t> </a:t>
            </a:r>
            <a:r>
              <a:rPr lang="de-DE" sz="1400" spc="-40" dirty="0" err="1">
                <a:latin typeface="Arial"/>
                <a:cs typeface="Arial"/>
              </a:rPr>
              <a:t>fonder</a:t>
            </a:r>
            <a:endParaRPr lang="de-DE" sz="1400" spc="-40" dirty="0">
              <a:latin typeface="Arial"/>
              <a:cs typeface="Arial"/>
            </a:endParaRPr>
          </a:p>
          <a:p>
            <a:pPr marL="12700">
              <a:lnSpc>
                <a:spcPct val="100000"/>
              </a:lnSpc>
              <a:spcBef>
                <a:spcPts val="90"/>
              </a:spcBef>
            </a:pPr>
            <a:endParaRPr lang="de-DE" sz="1400" spc="-40" dirty="0">
              <a:latin typeface="Arial"/>
              <a:cs typeface="Arial"/>
            </a:endParaRPr>
          </a:p>
          <a:p>
            <a:pPr marL="12700">
              <a:lnSpc>
                <a:spcPct val="100000"/>
              </a:lnSpc>
              <a:spcBef>
                <a:spcPts val="90"/>
              </a:spcBef>
            </a:pPr>
            <a:r>
              <a:rPr lang="de-DE" sz="1400" spc="-40" dirty="0" err="1">
                <a:latin typeface="Arial"/>
                <a:cs typeface="Arial"/>
              </a:rPr>
              <a:t>Familiarity</a:t>
            </a:r>
            <a:r>
              <a:rPr lang="de-DE" sz="1400" spc="-40" dirty="0">
                <a:latin typeface="Arial"/>
                <a:cs typeface="Arial"/>
              </a:rPr>
              <a:t> </a:t>
            </a:r>
            <a:r>
              <a:rPr lang="de-DE" sz="1400" spc="-40" dirty="0" err="1">
                <a:latin typeface="Arial"/>
                <a:cs typeface="Arial"/>
              </a:rPr>
              <a:t>does</a:t>
            </a:r>
            <a:r>
              <a:rPr lang="de-DE" sz="1400" spc="-40" dirty="0">
                <a:latin typeface="Arial"/>
                <a:cs typeface="Arial"/>
              </a:rPr>
              <a:t> not </a:t>
            </a:r>
            <a:r>
              <a:rPr lang="de-DE" sz="1400" spc="-40" dirty="0" err="1">
                <a:latin typeface="Arial"/>
                <a:cs typeface="Arial"/>
              </a:rPr>
              <a:t>breed</a:t>
            </a:r>
            <a:r>
              <a:rPr lang="de-DE" sz="1400" spc="-40" dirty="0">
                <a:latin typeface="Arial"/>
                <a:cs typeface="Arial"/>
              </a:rPr>
              <a:t> </a:t>
            </a:r>
            <a:r>
              <a:rPr lang="de-DE" sz="1400" spc="-40" dirty="0" err="1">
                <a:latin typeface="Arial"/>
                <a:cs typeface="Arial"/>
              </a:rPr>
              <a:t>contempt</a:t>
            </a:r>
            <a:endParaRPr sz="1400" dirty="0">
              <a:latin typeface="Arial"/>
              <a:cs typeface="Arial"/>
            </a:endParaRPr>
          </a:p>
          <a:p>
            <a:pPr>
              <a:lnSpc>
                <a:spcPct val="100000"/>
              </a:lnSpc>
              <a:spcBef>
                <a:spcPts val="10"/>
              </a:spcBef>
            </a:pPr>
            <a:endParaRPr sz="1050" dirty="0">
              <a:latin typeface="Arial"/>
              <a:cs typeface="Arial"/>
            </a:endParaRPr>
          </a:p>
        </p:txBody>
      </p:sp>
    </p:spTree>
  </p:cSld>
  <p:clrMapOvr>
    <a:masterClrMapping/>
  </p:clrMapOvr>
  <p:transition>
    <p:cut/>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FA648D-A751-418F-26CE-529241984B77}"/>
              </a:ext>
            </a:extLst>
          </p:cNvPr>
          <p:cNvSpPr>
            <a:spLocks noGrp="1"/>
          </p:cNvSpPr>
          <p:nvPr>
            <p:ph type="title"/>
          </p:nvPr>
        </p:nvSpPr>
        <p:spPr>
          <a:xfrm>
            <a:off x="95300" y="51772"/>
            <a:ext cx="4267150" cy="261610"/>
          </a:xfrm>
        </p:spPr>
        <p:txBody>
          <a:bodyPr/>
          <a:lstStyle/>
          <a:p>
            <a:pPr algn="ctr"/>
            <a:r>
              <a:rPr lang="en-US" dirty="0"/>
              <a:t>What does this mean?</a:t>
            </a:r>
          </a:p>
        </p:txBody>
      </p:sp>
      <p:sp>
        <p:nvSpPr>
          <p:cNvPr id="3" name="Text Placeholder 2">
            <a:extLst>
              <a:ext uri="{FF2B5EF4-FFF2-40B4-BE49-F238E27FC236}">
                <a16:creationId xmlns:a16="http://schemas.microsoft.com/office/drawing/2014/main" id="{499995E7-ABCD-A866-3CB9-F3B929184B9B}"/>
              </a:ext>
            </a:extLst>
          </p:cNvPr>
          <p:cNvSpPr>
            <a:spLocks noGrp="1"/>
          </p:cNvSpPr>
          <p:nvPr>
            <p:ph type="body" idx="1"/>
          </p:nvPr>
        </p:nvSpPr>
        <p:spPr>
          <a:xfrm>
            <a:off x="247651" y="434975"/>
            <a:ext cx="4038600" cy="2154436"/>
          </a:xfrm>
        </p:spPr>
        <p:txBody>
          <a:bodyPr/>
          <a:lstStyle/>
          <a:p>
            <a:pPr marL="285750" indent="-285750">
              <a:buFont typeface="Wingdings" pitchFamily="2" charset="2"/>
              <a:buChar char="§"/>
            </a:pPr>
            <a:r>
              <a:rPr lang="en-US" sz="1400" dirty="0"/>
              <a:t>You need to be visible whether you are a grad students or a postdoc.</a:t>
            </a:r>
          </a:p>
          <a:p>
            <a:pPr marL="285750" indent="-285750">
              <a:buFont typeface="Wingdings" pitchFamily="2" charset="2"/>
              <a:buChar char="§"/>
            </a:pPr>
            <a:r>
              <a:rPr lang="en-US" sz="1400" dirty="0"/>
              <a:t>You need to be on the author list of papers, proposals  and reports, not just acknowledged.</a:t>
            </a:r>
          </a:p>
          <a:p>
            <a:pPr marL="285750" indent="-285750">
              <a:buFont typeface="Wingdings" pitchFamily="2" charset="2"/>
              <a:buChar char="§"/>
            </a:pPr>
            <a:r>
              <a:rPr lang="en-US" sz="1400" dirty="0"/>
              <a:t>You need to make presentations at conferences, meetings, workshops, and collaboration events. </a:t>
            </a:r>
          </a:p>
          <a:p>
            <a:pPr marL="285750" indent="-285750">
              <a:buFont typeface="Wingdings" pitchFamily="2" charset="2"/>
              <a:buChar char="§"/>
            </a:pPr>
            <a:r>
              <a:rPr lang="en-US" sz="1400" dirty="0"/>
              <a:t>Take the minutes at you group meetings.</a:t>
            </a:r>
          </a:p>
          <a:p>
            <a:pPr marL="285750" indent="-285750">
              <a:buFont typeface="Wingdings" pitchFamily="2" charset="2"/>
              <a:buChar char="§"/>
            </a:pPr>
            <a:r>
              <a:rPr lang="en-US" sz="1400" dirty="0"/>
              <a:t>You need your professors talking you up.</a:t>
            </a:r>
          </a:p>
          <a:p>
            <a:pPr marL="285750" indent="-285750">
              <a:buFont typeface="Wingdings" pitchFamily="2" charset="2"/>
              <a:buChar char="§"/>
            </a:pPr>
            <a:r>
              <a:rPr lang="en-US" sz="1400" dirty="0"/>
              <a:t>You need to be in every picture</a:t>
            </a:r>
          </a:p>
        </p:txBody>
      </p:sp>
    </p:spTree>
    <p:extLst>
      <p:ext uri="{BB962C8B-B14F-4D97-AF65-F5344CB8AC3E}">
        <p14:creationId xmlns:p14="http://schemas.microsoft.com/office/powerpoint/2010/main" val="101160136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00"/>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1564</TotalTime>
  <Words>1639</Words>
  <Application>Microsoft Macintosh PowerPoint</Application>
  <PresentationFormat>Custom</PresentationFormat>
  <Paragraphs>191</Paragraphs>
  <Slides>26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26</vt:i4>
      </vt:variant>
    </vt:vector>
  </HeadingPairs>
  <TitlesOfParts>
    <vt:vector size="33" baseType="lpstr">
      <vt:lpstr>Arial</vt:lpstr>
      <vt:lpstr>Calibri</vt:lpstr>
      <vt:lpstr>Minion Pro</vt:lpstr>
      <vt:lpstr>Monaco</vt:lpstr>
      <vt:lpstr>Times New Roman</vt:lpstr>
      <vt:lpstr>Wingdings</vt:lpstr>
      <vt:lpstr>Office Theme</vt:lpstr>
      <vt:lpstr>Academic Career in the US</vt:lpstr>
      <vt:lpstr>In my day</vt:lpstr>
      <vt:lpstr>More recently - Axel Schmidt‘s experience  (with his permission)</vt:lpstr>
      <vt:lpstr>Today there are not nearly enough faculty openings. </vt:lpstr>
      <vt:lpstr>PowerPoint Presentation</vt:lpstr>
      <vt:lpstr>Today Academic physics is like a Ponzi scheme.  (from Axel Schmidt)</vt:lpstr>
      <vt:lpstr>Think strategically about your academic career. (according to Axel Schmidt)</vt:lpstr>
      <vt:lpstr>If you want to be a professor nowadays, remember two things!</vt:lpstr>
      <vt:lpstr>What does this mean?</vt:lpstr>
      <vt:lpstr>And it helps to be doing physics in the picture</vt:lpstr>
      <vt:lpstr>But it could also be physics related - SPS</vt:lpstr>
      <vt:lpstr>How do I do this?</vt:lpstr>
      <vt:lpstr>How do expand beyond my own group and collaborations</vt:lpstr>
      <vt:lpstr>Advice from Axel Schmidt </vt:lpstr>
      <vt:lpstr>PowerPoint Presentation</vt:lpstr>
      <vt:lpstr>Faculty Application</vt:lpstr>
      <vt:lpstr>What happens after you apply?</vt:lpstr>
      <vt:lpstr>Now what happens?</vt:lpstr>
      <vt:lpstr>How do I prepare for the interview?</vt:lpstr>
      <vt:lpstr>How do I prepare for the interview?</vt:lpstr>
      <vt:lpstr>Things to watch out for during interview</vt:lpstr>
      <vt:lpstr>What do you do after the interview?</vt:lpstr>
      <vt:lpstr>What if they make you an offer?</vt:lpstr>
      <vt:lpstr>PowerPoint Presentation</vt:lpstr>
      <vt:lpstr>When do I take the offer</vt:lpstr>
      <vt:lpstr>After I accept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Academic Careers in the US</dc:title>
  <cp:lastModifiedBy>Briscoe, Bill</cp:lastModifiedBy>
  <cp:revision>12</cp:revision>
  <dcterms:created xsi:type="dcterms:W3CDTF">2022-07-18T14:08:53Z</dcterms:created>
  <dcterms:modified xsi:type="dcterms:W3CDTF">2022-08-02T19:52:10Z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2022-06-15T00:00:00Z</vt:filetime>
  </property>
  <property fmtid="{D5CDD505-2E9C-101B-9397-08002B2CF9AE}" pid="3" name="Creator">
    <vt:lpwstr>LaTeX with Beamer class</vt:lpwstr>
  </property>
  <property fmtid="{D5CDD505-2E9C-101B-9397-08002B2CF9AE}" pid="4" name="LastSaved">
    <vt:filetime>2022-07-18T00:00:00Z</vt:filetime>
  </property>
  <property fmtid="{D5CDD505-2E9C-101B-9397-08002B2CF9AE}" pid="5" name="PTEX.Fullbanner">
    <vt:lpwstr>This is pdfTeX, Version 3.14159265-2.6-1.40.21 (TeX Live 2020) kpathsea version 6.3.2</vt:lpwstr>
  </property>
  <property fmtid="{D5CDD505-2E9C-101B-9397-08002B2CF9AE}" pid="6" name="Producer">
    <vt:lpwstr>pdfTeX-1.40.21</vt:lpwstr>
  </property>
</Properties>
</file>