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25" r:id="rId4"/>
    <p:sldId id="438" r:id="rId5"/>
    <p:sldId id="319" r:id="rId6"/>
    <p:sldId id="320" r:id="rId7"/>
    <p:sldId id="331" r:id="rId8"/>
    <p:sldId id="412" r:id="rId9"/>
    <p:sldId id="278" r:id="rId10"/>
    <p:sldId id="413" r:id="rId11"/>
    <p:sldId id="419" r:id="rId12"/>
    <p:sldId id="416" r:id="rId13"/>
    <p:sldId id="430" r:id="rId14"/>
    <p:sldId id="422" r:id="rId15"/>
    <p:sldId id="423" r:id="rId16"/>
    <p:sldId id="442" r:id="rId17"/>
    <p:sldId id="426" r:id="rId18"/>
    <p:sldId id="428" r:id="rId19"/>
    <p:sldId id="427" r:id="rId20"/>
    <p:sldId id="429" r:id="rId21"/>
    <p:sldId id="431" r:id="rId22"/>
    <p:sldId id="432" r:id="rId23"/>
    <p:sldId id="437" r:id="rId24"/>
    <p:sldId id="433" r:id="rId25"/>
    <p:sldId id="434" r:id="rId26"/>
    <p:sldId id="418" r:id="rId27"/>
    <p:sldId id="435" r:id="rId28"/>
    <p:sldId id="440" r:id="rId29"/>
    <p:sldId id="441" r:id="rId30"/>
    <p:sldId id="411" r:id="rId31"/>
    <p:sldId id="443" r:id="rId32"/>
    <p:sldId id="436" r:id="rId33"/>
    <p:sldId id="424" r:id="rId34"/>
    <p:sldId id="43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32D09"/>
    <a:srgbClr val="0000FF"/>
    <a:srgbClr val="008E40"/>
    <a:srgbClr val="D36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A30FB-2F94-47DE-9F9B-5CABC12C4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E9533-BBAF-4B55-9BCE-78D8206E6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7D073-4E33-4B5C-8507-BB2BF07A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B62-D240-48F9-AF77-4200BB573B9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B3F34-D5AB-4390-8552-E38C3DFF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32E5E-5E83-4941-B398-5660CE29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BCD-3FDD-4B1A-B6DE-3C8F41D2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0C31-11FD-494F-A5F5-FEBB0F7D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3BB22-5D32-43A4-885E-D1960190C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D452D-01F4-4DC9-9BF2-833315D9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B62-D240-48F9-AF77-4200BB573B9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1D6C7-01D5-4FAD-B72A-3FA01D6F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0578D-45C2-4394-935C-0E1A99E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BCD-3FDD-4B1A-B6DE-3C8F41D2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0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E134A-1D3E-4629-AF10-02B150566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80C9F-0643-4011-8F84-200394339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4C290-6AF1-44EA-9258-E0F8C5B6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B62-D240-48F9-AF77-4200BB573B9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34987-5D04-4D80-860E-CB2E649D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E9912-7879-42EB-9B39-E8C84208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BCD-3FDD-4B1A-B6DE-3C8F41D2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ABA9-B365-4D3A-8A43-6D3A3C68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9E476-1450-4E54-B922-B2E763EFF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CAC96-A9DB-4D8B-AD3B-EE847367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B62-D240-48F9-AF77-4200BB573B9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C7FEF-41AC-46D4-80A3-DA88EB10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F0569-CFBF-4642-B457-6631A369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BCD-3FDD-4B1A-B6DE-3C8F41D2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4FE0E-59A8-4345-992D-662CBF1C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68EDC-7F0B-4905-BED1-73E27605F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876A2-0AB2-44C0-9109-83F0C556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B62-D240-48F9-AF77-4200BB573B9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65D5C-7FD1-4FDC-BB9E-A4711701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5EFFE-6896-4CEF-A501-BC28F955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BCD-3FDD-4B1A-B6DE-3C8F41D2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8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6C13-8DFA-4F33-95A3-DFF99ACC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79E5D-B4B9-4553-8A5E-8F92F0946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9A9AD-52E4-41E0-833D-AE783A0A3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7BDD4-BDF8-45D8-BB63-71C39E04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B62-D240-48F9-AF77-4200BB573B9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DD268-F41E-4A48-AB41-16275DA2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1130A-75BE-44F1-92D2-76DA922B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BCD-3FDD-4B1A-B6DE-3C8F41D2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57AA-9BCF-406B-A5CF-A0930BFA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192ED-DE12-4955-835F-89196C825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485B7-8706-40AD-AA1E-AFFBC7C47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F874B-3B05-4067-A7CF-F67E20796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C5739-13BE-434C-AF1F-272C9983C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FE2D4-1B3C-4F5E-8C9A-B12C553D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B62-D240-48F9-AF77-4200BB573B9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EC664E-413F-479A-9B3C-178F93DA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BD2E94-E48A-44D2-A182-510CECC7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BCD-3FDD-4B1A-B6DE-3C8F41D2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7B50-9178-4316-9011-6FC462E2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831AC-254D-42D1-9F25-D102C87A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B62-D240-48F9-AF77-4200BB573B9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C91D2-87A6-4CB2-9C7B-AF17D525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2736E-7818-43B4-90DA-B5B87190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BCD-3FDD-4B1A-B6DE-3C8F41D2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9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1EC93-B222-4DCE-8D0F-FDEF343B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B62-D240-48F9-AF77-4200BB573B9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01BF3-0BDC-4895-B7B0-AE57EAF2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3F340-F853-44B2-B739-01FE2974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BCD-3FDD-4B1A-B6DE-3C8F41D2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D1392-6C04-4742-B64E-33149DED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EA33B-EE06-4814-9874-4BCAE1429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92AFE-0F72-4B74-8C12-7EA83C6FE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37B5E-CCB7-4879-8F5E-61F444F9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B62-D240-48F9-AF77-4200BB573B9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233F4-E679-4126-84E4-0F1E27D1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C74E3-AAA3-4784-B50B-079B1CC1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BCD-3FDD-4B1A-B6DE-3C8F41D2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186A-2F4F-4FC1-B834-7A8B249F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49501-17DD-46AC-B3B0-65F012E7F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FD01E-2068-4F8E-AA63-F1247B5A8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722BC-9EEB-44F6-86F3-A9717706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6B62-D240-48F9-AF77-4200BB573B9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755E-807E-4666-906D-BB012FFF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B34A4-97BB-48EB-9255-4CD18511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BCD-3FDD-4B1A-B6DE-3C8F41D2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3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4AE20E-1C5E-4F0B-A6CC-7799D136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3264D-05D6-42EB-B171-6B0CD7401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72C63-BCAD-4A7B-99BC-66B046EB2F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06B62-D240-48F9-AF77-4200BB573B9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EB638-5756-495A-BB34-B6A7D91CC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95CF8-839B-4C66-B24D-37412B69A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ABCD-3FDD-4B1A-B6DE-3C8F41D2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7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rare/hadron_spectroscopy" TargetMode="External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2789-A1B6-4CEF-BE8C-303EAC8E3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 Hadron Spectroscopy</a:t>
            </a:r>
            <a:br>
              <a:rPr lang="en-US" dirty="0"/>
            </a:br>
            <a:r>
              <a:rPr lang="en-US" dirty="0"/>
              <a:t>in the Snowmass 2021 Exercise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C5BCD-30D3-4375-9F5F-0AE247E4B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246633"/>
            <a:ext cx="9664700" cy="238360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Summary of Topical Group </a:t>
            </a:r>
            <a:r>
              <a:rPr lang="en-US" sz="3200" b="1" dirty="0">
                <a:solidFill>
                  <a:srgbClr val="0000FF"/>
                </a:solidFill>
              </a:rPr>
              <a:t>RF07</a:t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(</a:t>
            </a:r>
            <a:r>
              <a:rPr lang="en-US" sz="3200" b="1" dirty="0">
                <a:solidFill>
                  <a:srgbClr val="0000FF"/>
                </a:solidFill>
              </a:rPr>
              <a:t>R</a:t>
            </a:r>
            <a:r>
              <a:rPr lang="en-US" sz="3200" dirty="0">
                <a:solidFill>
                  <a:srgbClr val="7030A0"/>
                </a:solidFill>
              </a:rPr>
              <a:t>are Processes and Precision Measurements </a:t>
            </a:r>
            <a:r>
              <a:rPr lang="en-US" sz="3200" b="1" dirty="0">
                <a:solidFill>
                  <a:srgbClr val="0000FF"/>
                </a:solidFill>
              </a:rPr>
              <a:t>F</a:t>
            </a:r>
            <a:r>
              <a:rPr lang="en-US" sz="3200" dirty="0">
                <a:solidFill>
                  <a:srgbClr val="7030A0"/>
                </a:solidFill>
              </a:rPr>
              <a:t>rontier)</a:t>
            </a:r>
          </a:p>
          <a:p>
            <a:r>
              <a:rPr lang="en-US" dirty="0">
                <a:solidFill>
                  <a:srgbClr val="FF0000"/>
                </a:solidFill>
              </a:rPr>
              <a:t>Richard Lebed</a:t>
            </a:r>
            <a:r>
              <a:rPr lang="en-US" dirty="0"/>
              <a:t>, </a:t>
            </a:r>
            <a:r>
              <a:rPr lang="en-US" dirty="0">
                <a:solidFill>
                  <a:srgbClr val="D36113"/>
                </a:solidFill>
              </a:rPr>
              <a:t>Arizona State University</a:t>
            </a:r>
          </a:p>
          <a:p>
            <a:r>
              <a:rPr lang="en-US" dirty="0">
                <a:solidFill>
                  <a:srgbClr val="008E40"/>
                </a:solidFill>
              </a:rPr>
              <a:t>Hadron Spectroscopy with a CEBAF Energy Upgrade</a:t>
            </a:r>
          </a:p>
          <a:p>
            <a:r>
              <a:rPr lang="en-US" dirty="0">
                <a:solidFill>
                  <a:srgbClr val="632D09"/>
                </a:solidFill>
              </a:rPr>
              <a:t>Jefferson Lab</a:t>
            </a:r>
            <a:r>
              <a:rPr lang="en-US" dirty="0"/>
              <a:t>,</a:t>
            </a:r>
            <a:r>
              <a:rPr lang="en-US" dirty="0">
                <a:solidFill>
                  <a:srgbClr val="D36113"/>
                </a:solidFill>
              </a:rPr>
              <a:t> </a:t>
            </a:r>
            <a:r>
              <a:rPr lang="en-US" dirty="0">
                <a:solidFill>
                  <a:srgbClr val="632D09"/>
                </a:solidFill>
              </a:rPr>
              <a:t>16 June 2022</a:t>
            </a:r>
          </a:p>
        </p:txBody>
      </p:sp>
    </p:spTree>
    <p:extLst>
      <p:ext uri="{BB962C8B-B14F-4D97-AF65-F5344CB8AC3E}">
        <p14:creationId xmlns:p14="http://schemas.microsoft.com/office/powerpoint/2010/main" val="67363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74"/>
    </mc:Choice>
    <mc:Fallback xmlns="">
      <p:transition spd="slow" advTm="319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B153-32CA-4E7A-9006-7B149683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“state” is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6611-6D32-480A-939C-511E8BFD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94" y="1825625"/>
            <a:ext cx="1090154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Not every “bump” in the data is a </a:t>
            </a:r>
            <a:r>
              <a:rPr lang="en-US" sz="2400" dirty="0" err="1">
                <a:solidFill>
                  <a:srgbClr val="FF0000"/>
                </a:solidFill>
              </a:rPr>
              <a:t>Breit</a:t>
            </a:r>
            <a:r>
              <a:rPr lang="en-US" sz="2400" dirty="0">
                <a:solidFill>
                  <a:srgbClr val="FF0000"/>
                </a:solidFill>
              </a:rPr>
              <a:t>-Wigner resonance</a:t>
            </a:r>
            <a:r>
              <a:rPr lang="en-US" sz="2400" dirty="0"/>
              <a:t>,  </a:t>
            </a:r>
            <a:r>
              <a:rPr lang="en-US" sz="2400" i="1" dirty="0"/>
              <a:t>i.e.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corresponding to a </a:t>
            </a:r>
            <a:r>
              <a:rPr lang="en-US" sz="2400" dirty="0">
                <a:solidFill>
                  <a:srgbClr val="008000"/>
                </a:solidFill>
              </a:rPr>
              <a:t>pole in one particular region of the complex scattering amplitude</a:t>
            </a:r>
          </a:p>
          <a:p>
            <a:r>
              <a:rPr lang="en-US" sz="2400" dirty="0"/>
              <a:t>Distinguishing “</a:t>
            </a:r>
            <a:r>
              <a:rPr lang="en-US" sz="2400" dirty="0">
                <a:solidFill>
                  <a:srgbClr val="FF0000"/>
                </a:solidFill>
              </a:rPr>
              <a:t>resonances</a:t>
            </a:r>
            <a:r>
              <a:rPr lang="en-US" sz="2400" dirty="0"/>
              <a:t>” from “</a:t>
            </a:r>
            <a:r>
              <a:rPr lang="en-US" sz="2400" dirty="0">
                <a:solidFill>
                  <a:srgbClr val="FF0000"/>
                </a:solidFill>
              </a:rPr>
              <a:t>virtual states</a:t>
            </a:r>
            <a:r>
              <a:rPr lang="en-US" sz="2400" dirty="0"/>
              <a:t>” and “</a:t>
            </a:r>
            <a:r>
              <a:rPr lang="en-US" sz="2400" dirty="0">
                <a:solidFill>
                  <a:srgbClr val="FF0000"/>
                </a:solidFill>
              </a:rPr>
              <a:t>bound states</a:t>
            </a:r>
            <a:r>
              <a:rPr lang="en-US" sz="2400" dirty="0"/>
              <a:t>”,</a:t>
            </a:r>
            <a:br>
              <a:rPr lang="en-US" sz="2400" dirty="0"/>
            </a:br>
            <a:r>
              <a:rPr lang="en-US" sz="2400" dirty="0"/>
              <a:t>not to mention (supposedly) simple “</a:t>
            </a:r>
            <a:r>
              <a:rPr lang="en-US" sz="2400" dirty="0">
                <a:solidFill>
                  <a:srgbClr val="FF0000"/>
                </a:solidFill>
              </a:rPr>
              <a:t>threshold rescattering effects</a:t>
            </a:r>
            <a:r>
              <a:rPr lang="en-US" sz="2400" dirty="0"/>
              <a:t>”, requires: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Careful determination of amplitude </a:t>
            </a:r>
            <a:r>
              <a:rPr lang="en-US" sz="2400" dirty="0">
                <a:solidFill>
                  <a:srgbClr val="7030A0"/>
                </a:solidFill>
              </a:rPr>
              <a:t>dependence on energy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/>
              <a:t>across the resonant region to measure the </a:t>
            </a:r>
            <a:r>
              <a:rPr lang="en-US" sz="2400" dirty="0">
                <a:solidFill>
                  <a:srgbClr val="FF0000"/>
                </a:solidFill>
              </a:rPr>
              <a:t>lineshape </a:t>
            </a:r>
            <a:r>
              <a:rPr lang="en-US" sz="2400" dirty="0"/>
              <a:t>in different decay modes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en-US" sz="2400" dirty="0">
                <a:solidFill>
                  <a:srgbClr val="008000"/>
                </a:solidFill>
              </a:rPr>
              <a:t>Algorithms to model amplitudes </a:t>
            </a:r>
            <a:r>
              <a:rPr lang="en-US" sz="2400" dirty="0"/>
              <a:t>in such a way as to obey</a:t>
            </a:r>
            <a:br>
              <a:rPr lang="en-US" sz="2400" dirty="0"/>
            </a:br>
            <a:r>
              <a:rPr lang="en-US" sz="2400" dirty="0">
                <a:solidFill>
                  <a:srgbClr val="7030A0"/>
                </a:solidFill>
              </a:rPr>
              <a:t>bedrock quantum-field theory principles </a:t>
            </a:r>
            <a:r>
              <a:rPr lang="en-US" sz="2400" dirty="0"/>
              <a:t>like unitarity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Lesson 4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00FF"/>
                </a:solidFill>
              </a:rPr>
              <a:t>Modern hadron spectroscopy analysis will require collaborations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featuring frequent interactions between experimentalists and theorists,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and the collective work of multiple theory researchers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6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98"/>
    </mc:Choice>
    <mc:Fallback xmlns="">
      <p:transition spd="slow" advTm="8289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D47BD-A991-4E49-8BBD-350FB18B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9613" cy="1325563"/>
          </a:xfrm>
        </p:spPr>
        <p:txBody>
          <a:bodyPr/>
          <a:lstStyle/>
          <a:p>
            <a:r>
              <a:rPr lang="en-US" dirty="0"/>
              <a:t>Why can’t lattice simply sort these states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1C79-5D0A-4F59-BAA8-441B09A1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5" y="1742500"/>
            <a:ext cx="10747168" cy="455142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8000"/>
                </a:solidFill>
              </a:rPr>
              <a:t>Lattice QCD simulations </a:t>
            </a:r>
            <a:r>
              <a:rPr lang="en-US" dirty="0"/>
              <a:t>have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known</a:t>
            </a:r>
            <a:r>
              <a:rPr lang="en-US" dirty="0"/>
              <a:t>,</a:t>
            </a:r>
            <a:r>
              <a:rPr lang="en-US" dirty="0">
                <a:solidFill>
                  <a:srgbClr val="7030A0"/>
                </a:solidFill>
              </a:rPr>
              <a:t> quantifiable uncertainties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now predict many observables at the </a:t>
            </a:r>
            <a:r>
              <a:rPr lang="en-US" dirty="0">
                <a:solidFill>
                  <a:srgbClr val="7030A0"/>
                </a:solidFill>
              </a:rPr>
              <a:t>sub-percent level</a:t>
            </a:r>
          </a:p>
          <a:p>
            <a:r>
              <a:rPr lang="en-US" dirty="0"/>
              <a:t>But that’s true for states that are </a:t>
            </a:r>
            <a:r>
              <a:rPr lang="en-US" dirty="0">
                <a:solidFill>
                  <a:srgbClr val="0000FF"/>
                </a:solidFill>
              </a:rPr>
              <a:t>stable against strong decay</a:t>
            </a:r>
            <a:r>
              <a:rPr lang="en-US" dirty="0"/>
              <a:t>—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Almost none </a:t>
            </a:r>
            <a:r>
              <a:rPr lang="en-US" dirty="0"/>
              <a:t>of the new states are in that category</a:t>
            </a:r>
          </a:p>
          <a:p>
            <a:r>
              <a:rPr lang="en-US" dirty="0"/>
              <a:t>There does now exist a technique (</a:t>
            </a:r>
            <a:r>
              <a:rPr lang="en-US" dirty="0" err="1">
                <a:solidFill>
                  <a:srgbClr val="FF0000"/>
                </a:solidFill>
              </a:rPr>
              <a:t>Lüscher</a:t>
            </a:r>
            <a:r>
              <a:rPr lang="en-US" dirty="0">
                <a:solidFill>
                  <a:srgbClr val="FF0000"/>
                </a:solidFill>
              </a:rPr>
              <a:t> formalism</a:t>
            </a:r>
            <a:r>
              <a:rPr lang="en-US" dirty="0"/>
              <a:t>) for handling unstable states, but many practical complications remain (see below)</a:t>
            </a:r>
          </a:p>
          <a:p>
            <a:r>
              <a:rPr lang="en-US" dirty="0"/>
              <a:t>Nevertheless, lattice results can also provide strong constraints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>
                <a:solidFill>
                  <a:srgbClr val="7030A0"/>
                </a:solidFill>
              </a:rPr>
              <a:t>matrix elements </a:t>
            </a:r>
            <a:r>
              <a:rPr lang="en-US" dirty="0"/>
              <a:t>and values of </a:t>
            </a:r>
            <a:r>
              <a:rPr lang="en-US" dirty="0">
                <a:solidFill>
                  <a:srgbClr val="7030A0"/>
                </a:solidFill>
              </a:rPr>
              <a:t>amplitudes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FF0000"/>
                </a:solidFill>
              </a:rPr>
              <a:t>Lesson 5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The lattice can be used in coordination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with phenomenological modeling and with modeling of amplitudes</a:t>
            </a:r>
          </a:p>
        </p:txBody>
      </p:sp>
    </p:spTree>
    <p:extLst>
      <p:ext uri="{BB962C8B-B14F-4D97-AF65-F5344CB8AC3E}">
        <p14:creationId xmlns:p14="http://schemas.microsoft.com/office/powerpoint/2010/main" val="40644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70"/>
    </mc:Choice>
    <mc:Fallback xmlns="">
      <p:transition spd="slow" advTm="680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B5F5-999C-40FB-8AB5-0CA24DD9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major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34FF0-AA02-45DA-AB1F-D416CFE1B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i="1" dirty="0"/>
              <a:t>Currently ongoing (with future upgrades approved or proposed),</a:t>
            </a:r>
            <a:br>
              <a:rPr lang="en-US" sz="2400" b="1" i="1" dirty="0"/>
            </a:br>
            <a:r>
              <a:rPr lang="en-US" sz="2400" b="1" i="1" dirty="0"/>
              <a:t>hadron spectroscopy is among major goals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LHCb</a:t>
            </a:r>
            <a:r>
              <a:rPr lang="en-US" sz="2400" dirty="0"/>
              <a:t> (CERN, E.U.) </a:t>
            </a:r>
            <a:r>
              <a:rPr lang="en-US" sz="2400" dirty="0">
                <a:sym typeface="Wingdings" panose="05000000000000000000" pitchFamily="2" charset="2"/>
              </a:rPr>
              <a:t>    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Belle II </a:t>
            </a:r>
            <a:r>
              <a:rPr lang="en-US" sz="2400" dirty="0"/>
              <a:t>(KEK, Japan)  </a:t>
            </a:r>
            <a:r>
              <a:rPr lang="en-US" sz="2400" dirty="0">
                <a:sym typeface="Wingdings" panose="05000000000000000000" pitchFamily="2" charset="2"/>
              </a:rPr>
              <a:t>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BESIII</a:t>
            </a:r>
            <a:r>
              <a:rPr lang="en-US" sz="2400" dirty="0"/>
              <a:t> (IHEP, China)  </a:t>
            </a:r>
            <a:r>
              <a:rPr lang="en-US" sz="2400" dirty="0">
                <a:sym typeface="Wingdings" panose="05000000000000000000" pitchFamily="2" charset="2"/>
              </a:rPr>
              <a:t>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GlueX</a:t>
            </a:r>
            <a:r>
              <a:rPr lang="en-US" sz="2400" dirty="0"/>
              <a:t> (</a:t>
            </a:r>
            <a:r>
              <a:rPr lang="en-US" sz="2400" dirty="0" err="1"/>
              <a:t>JLab</a:t>
            </a:r>
            <a:r>
              <a:rPr lang="en-US" sz="2400" dirty="0"/>
              <a:t>, U.S.)     </a:t>
            </a:r>
            <a:r>
              <a:rPr lang="en-US" sz="2400" dirty="0">
                <a:sym typeface="Wingdings" panose="05000000000000000000" pitchFamily="2" charset="2"/>
              </a:rPr>
              <a:t></a:t>
            </a:r>
            <a:endParaRPr lang="en-US" sz="2400" dirty="0"/>
          </a:p>
          <a:p>
            <a:pPr marL="0" indent="0">
              <a:buNone/>
            </a:pPr>
            <a:r>
              <a:rPr lang="en-US" sz="2400" b="1" i="1" dirty="0"/>
              <a:t>Currently running, hadron spectroscopy is a minor focus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CMS</a:t>
            </a:r>
            <a:r>
              <a:rPr lang="en-US" sz="2400" dirty="0"/>
              <a:t> (CERN, E.U.)     </a:t>
            </a:r>
            <a:r>
              <a:rPr lang="en-US" sz="2400" dirty="0">
                <a:sym typeface="Wingdings" panose="05000000000000000000" pitchFamily="2" charset="2"/>
              </a:rPr>
              <a:t></a:t>
            </a:r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ATLAS</a:t>
            </a:r>
            <a:r>
              <a:rPr lang="en-US" sz="2400" dirty="0"/>
              <a:t> (CERN, E.U.)  </a:t>
            </a:r>
          </a:p>
          <a:p>
            <a:pPr marL="0" indent="0">
              <a:buNone/>
            </a:pPr>
            <a:r>
              <a:rPr lang="en-US" sz="2400" b="1" i="1" dirty="0"/>
              <a:t>Future facilities</a:t>
            </a:r>
          </a:p>
          <a:p>
            <a:r>
              <a:rPr lang="en-US" sz="2400" dirty="0">
                <a:solidFill>
                  <a:srgbClr val="008000"/>
                </a:solidFill>
              </a:rPr>
              <a:t>Electron-Ion Collider</a:t>
            </a:r>
            <a:r>
              <a:rPr lang="en-US" sz="2400" dirty="0"/>
              <a:t> [</a:t>
            </a:r>
            <a:r>
              <a:rPr lang="en-US" sz="2400" dirty="0">
                <a:solidFill>
                  <a:srgbClr val="008000"/>
                </a:solidFill>
              </a:rPr>
              <a:t>EIC</a:t>
            </a:r>
            <a:r>
              <a:rPr lang="en-US" sz="2400" dirty="0"/>
              <a:t>]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/>
              <a:t>(approved: BNL, U.S.)  </a:t>
            </a:r>
            <a:r>
              <a:rPr lang="en-US" sz="2400" dirty="0">
                <a:sym typeface="Wingdings" panose="05000000000000000000" pitchFamily="2" charset="2"/>
              </a:rPr>
              <a:t></a:t>
            </a:r>
            <a:endParaRPr lang="en-US" sz="2400" dirty="0"/>
          </a:p>
          <a:p>
            <a:r>
              <a:rPr lang="en-US" sz="2400" dirty="0">
                <a:solidFill>
                  <a:srgbClr val="008000"/>
                </a:solidFill>
              </a:rPr>
              <a:t>Super Tau-Charm Facility </a:t>
            </a:r>
            <a:r>
              <a:rPr lang="en-US" sz="2400" dirty="0"/>
              <a:t>(proposed: China)          </a:t>
            </a:r>
            <a:r>
              <a:rPr lang="en-US" sz="2400" dirty="0"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r>
              <a:rPr lang="en-US" sz="2400" dirty="0">
                <a:solidFill>
                  <a:srgbClr val="008000"/>
                </a:solidFill>
              </a:rPr>
              <a:t>PANDA</a:t>
            </a:r>
            <a:r>
              <a:rPr lang="en-US" sz="2400" dirty="0"/>
              <a:t> (planned: FAIR, Germany)</a:t>
            </a:r>
          </a:p>
          <a:p>
            <a:r>
              <a:rPr lang="en-US" sz="2400" dirty="0">
                <a:solidFill>
                  <a:srgbClr val="008000"/>
                </a:solidFill>
              </a:rPr>
              <a:t>JLab24</a:t>
            </a:r>
            <a:r>
              <a:rPr lang="en-US" sz="2400" dirty="0"/>
              <a:t> (proposed, U.S.)                                            </a:t>
            </a:r>
            <a:r>
              <a:rPr lang="en-US" sz="2400" dirty="0">
                <a:sym typeface="Wingdings" panose="05000000000000000000" pitchFamily="2" charset="2"/>
              </a:rPr>
              <a:t>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02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75"/>
    </mc:Choice>
    <mc:Fallback xmlns="">
      <p:transition spd="slow" advTm="4577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A85E-F0EF-4B94-B0F0-1F9C8104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Facilities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8F8C9-7F1A-4DC0-9632-8B97E1296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Present &amp; Future</a:t>
            </a:r>
          </a:p>
        </p:txBody>
      </p:sp>
    </p:spTree>
    <p:extLst>
      <p:ext uri="{BB962C8B-B14F-4D97-AF65-F5344CB8AC3E}">
        <p14:creationId xmlns:p14="http://schemas.microsoft.com/office/powerpoint/2010/main" val="35244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9"/>
    </mc:Choice>
    <mc:Fallback xmlns="">
      <p:transition spd="slow" advTm="567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8D2F-AD1E-4B9A-85FE-0DBB4D6B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LHCb 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>
                <a:solidFill>
                  <a:srgbClr val="D36113"/>
                </a:solidFill>
              </a:rPr>
              <a:t>https://cds.cern.ch/record/2806113</a:t>
            </a:r>
            <a:r>
              <a:rPr lang="en-US" sz="2400" dirty="0"/>
              <a:t>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508F1-888E-4F8C-8046-74A06C845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139" y="1237681"/>
                <a:ext cx="11376560" cy="562031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LHC experiment</a:t>
                </a:r>
                <a:r>
                  <a:rPr lang="en-US" dirty="0"/>
                  <a:t>, using </a:t>
                </a:r>
                <a:r>
                  <a:rPr lang="en-US" dirty="0">
                    <a:solidFill>
                      <a:srgbClr val="7030A0"/>
                    </a:solidFill>
                  </a:rPr>
                  <a:t>multi-</a:t>
                </a:r>
                <a:r>
                  <a:rPr lang="en-US" dirty="0" err="1">
                    <a:solidFill>
                      <a:srgbClr val="7030A0"/>
                    </a:solidFill>
                  </a:rPr>
                  <a:t>TeV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 collisions in </a:t>
                </a:r>
                <a:r>
                  <a:rPr lang="en-US" dirty="0">
                    <a:solidFill>
                      <a:srgbClr val="7030A0"/>
                    </a:solidFill>
                  </a:rPr>
                  <a:t>two runs </a:t>
                </a:r>
                <a:r>
                  <a:rPr lang="en-US" dirty="0"/>
                  <a:t>since 2010 (9 fb</a:t>
                </a:r>
                <a:r>
                  <a:rPr lang="en-US" baseline="30000" dirty="0"/>
                  <a:t>-1</a:t>
                </a:r>
                <a:r>
                  <a:rPr lang="en-US" dirty="0"/>
                  <a:t>): </a:t>
                </a:r>
                <a:br>
                  <a:rPr lang="en-US" dirty="0"/>
                </a:br>
                <a:r>
                  <a:rPr lang="en-US" dirty="0"/>
                  <a:t>huge numbers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-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-containing hadrons (strong production cross section!)</a:t>
                </a:r>
                <a:br>
                  <a:rPr lang="en-US" dirty="0"/>
                </a:br>
                <a:r>
                  <a:rPr lang="en-US" dirty="0"/>
                  <a:t>Very clean final-state signals when produced via subsequent weak decays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LHCb</a:t>
                </a:r>
                <a:r>
                  <a:rPr lang="en-US" dirty="0"/>
                  <a:t> specializes in studies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physics </a:t>
                </a:r>
                <a:br>
                  <a:rPr lang="en-US" dirty="0"/>
                </a:br>
                <a:r>
                  <a:rPr lang="en-US" dirty="0"/>
                  <a:t>(</a:t>
                </a:r>
                <a:r>
                  <a:rPr lang="en-US" dirty="0">
                    <a:solidFill>
                      <a:srgbClr val="008000"/>
                    </a:solidFill>
                  </a:rPr>
                  <a:t>forward-angle detection</a:t>
                </a:r>
                <a:r>
                  <a:rPr lang="en-US" dirty="0"/>
                  <a:t>, RICH detectors for </a:t>
                </a:r>
                <a:r>
                  <a:rPr lang="en-US" dirty="0">
                    <a:solidFill>
                      <a:srgbClr val="008000"/>
                    </a:solidFill>
                  </a:rPr>
                  <a:t>charged hadron identification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>
                    <a:solidFill>
                      <a:srgbClr val="008000"/>
                    </a:solidFill>
                  </a:rPr>
                  <a:t>large dedicated trigger bandwidths</a:t>
                </a:r>
                <a:r>
                  <a:rPr lang="en-US" dirty="0"/>
                  <a:t>, as opposed to 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experiments)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LHCb has discovered more hadrons (conventional &amp; exotic)</a:t>
                </a:r>
                <a:br>
                  <a:rPr lang="en-US" dirty="0"/>
                </a:br>
                <a:r>
                  <a:rPr lang="en-US" dirty="0"/>
                  <a:t>than </a:t>
                </a:r>
                <a:r>
                  <a:rPr lang="en-US" dirty="0">
                    <a:solidFill>
                      <a:srgbClr val="008000"/>
                    </a:solidFill>
                  </a:rPr>
                  <a:t>any other facility</a:t>
                </a:r>
                <a:r>
                  <a:rPr lang="en-US" dirty="0"/>
                  <a:t> in past decade: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solidFill>
                      <a:srgbClr val="008000"/>
                    </a:solidFill>
                  </a:rPr>
                  <a:t>Pentaquarks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008000"/>
                    </a:solidFill>
                  </a:rPr>
                  <a:t>all-charm tetraquark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6900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008000"/>
                    </a:solidFill>
                  </a:rPr>
                  <a:t>open-charm tetraquarks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2900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008000"/>
                    </a:solidFill>
                  </a:rPr>
                  <a:t>double-charm tetraquark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008000"/>
                    </a:solidFill>
                  </a:rPr>
                  <a:t>double-charm baryon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etc. </a:t>
                </a:r>
                <a:endParaRPr lang="en-US" dirty="0"/>
              </a:p>
              <a:p>
                <a:r>
                  <a:rPr lang="en-US" dirty="0"/>
                  <a:t>With </a:t>
                </a:r>
                <a:r>
                  <a:rPr lang="en-US" dirty="0">
                    <a:solidFill>
                      <a:srgbClr val="7030A0"/>
                    </a:solidFill>
                  </a:rPr>
                  <a:t>Runs 3 &amp; 4 </a:t>
                </a:r>
                <a:r>
                  <a:rPr lang="en-US" dirty="0"/>
                  <a:t>in next decade, LHC will continue to produce</a:t>
                </a:r>
                <a:br>
                  <a:rPr lang="en-US" dirty="0"/>
                </a:br>
                <a:r>
                  <a:rPr lang="en-US" dirty="0"/>
                  <a:t>more heavy quarks than </a:t>
                </a:r>
                <a:r>
                  <a:rPr lang="en-US" dirty="0">
                    <a:solidFill>
                      <a:srgbClr val="008000"/>
                    </a:solidFill>
                  </a:rPr>
                  <a:t>any other facility</a:t>
                </a:r>
                <a:br>
                  <a:rPr lang="en-US" dirty="0">
                    <a:solidFill>
                      <a:srgbClr val="008000"/>
                    </a:solidFill>
                  </a:rPr>
                </a:br>
                <a:r>
                  <a:rPr lang="en-US" b="1" dirty="0">
                    <a:solidFill>
                      <a:srgbClr val="FF0000"/>
                    </a:solidFill>
                  </a:rPr>
                  <a:t>LHCb detector upgrades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I </a:t>
                </a:r>
                <a:r>
                  <a:rPr lang="en-US" dirty="0"/>
                  <a:t>ongoing, </a:t>
                </a:r>
                <a:r>
                  <a:rPr lang="en-US" dirty="0">
                    <a:solidFill>
                      <a:srgbClr val="FF0000"/>
                    </a:solidFill>
                  </a:rPr>
                  <a:t>II</a:t>
                </a:r>
                <a:r>
                  <a:rPr lang="en-US" dirty="0"/>
                  <a:t> next decade)</a:t>
                </a:r>
                <a:br>
                  <a:rPr lang="en-US" dirty="0"/>
                </a:br>
                <a:r>
                  <a:rPr lang="en-US" dirty="0"/>
                  <a:t>designed to take advantage of instantaneous luminosity already achieved at LHC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508F1-888E-4F8C-8046-74A06C845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139" y="1237681"/>
                <a:ext cx="11376560" cy="5620319"/>
              </a:xfrm>
              <a:blipFill>
                <a:blip r:embed="rId2"/>
                <a:stretch>
                  <a:fillRect l="-857" t="-1627" r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1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85"/>
    </mc:Choice>
    <mc:Fallback xmlns="">
      <p:transition spd="slow" advTm="7948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469D-B9EF-49C5-A9BA-E72DE61E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(&amp; ATLAS)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>
                <a:solidFill>
                  <a:srgbClr val="D36113"/>
                </a:solidFill>
              </a:rPr>
              <a:t>2204.06667</a:t>
            </a:r>
            <a:r>
              <a:rPr lang="en-US" sz="2400" dirty="0"/>
              <a:t>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5440E-90CC-4214-9729-7CAB78E94E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918" y="1602557"/>
                <a:ext cx="10610589" cy="5255443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CMS</a:t>
                </a:r>
                <a:r>
                  <a:rPr lang="en-US" dirty="0"/>
                  <a:t> &amp; </a:t>
                </a:r>
                <a:r>
                  <a:rPr lang="en-US" dirty="0">
                    <a:solidFill>
                      <a:srgbClr val="FF0000"/>
                    </a:solidFill>
                  </a:rPr>
                  <a:t>ATLAS</a:t>
                </a:r>
                <a:r>
                  <a:rPr lang="en-US" dirty="0"/>
                  <a:t> detectors instead cover </a:t>
                </a:r>
                <a:r>
                  <a:rPr lang="en-US" dirty="0">
                    <a:solidFill>
                      <a:srgbClr val="008000"/>
                    </a:solidFill>
                  </a:rPr>
                  <a:t>central-rapidity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region</a:t>
                </a:r>
                <a:br>
                  <a:rPr lang="en-US" dirty="0"/>
                </a:br>
                <a:r>
                  <a:rPr lang="en-US" dirty="0"/>
                  <a:t>&amp; already run at full LHC luminosity</a:t>
                </a:r>
                <a:br>
                  <a:rPr lang="en-US" dirty="0"/>
                </a:br>
                <a:r>
                  <a:rPr lang="en-US" dirty="0"/>
                  <a:t>Since </a:t>
                </a:r>
                <a:r>
                  <a:rPr lang="en-US" dirty="0">
                    <a:solidFill>
                      <a:srgbClr val="008000"/>
                    </a:solidFill>
                  </a:rPr>
                  <a:t>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detection</a:t>
                </a:r>
                <a:r>
                  <a:rPr lang="en-US" dirty="0"/>
                  <a:t> prioritized, lots of heavy quarks escape</a:t>
                </a:r>
              </a:p>
              <a:p>
                <a:r>
                  <a:rPr lang="en-US" dirty="0"/>
                  <a:t>Trigger efficiencies kick in for </a:t>
                </a:r>
                <a:r>
                  <a:rPr lang="en-US" dirty="0">
                    <a:solidFill>
                      <a:srgbClr val="008000"/>
                    </a:solidFill>
                  </a:rPr>
                  <a:t>higher-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muons</a:t>
                </a:r>
                <a:br>
                  <a:rPr lang="en-US" dirty="0"/>
                </a:br>
                <a:r>
                  <a:rPr lang="en-US" dirty="0"/>
                  <a:t>Best sensitivity to </a:t>
                </a:r>
                <a:r>
                  <a:rPr lang="en-US" dirty="0">
                    <a:solidFill>
                      <a:srgbClr val="7030A0"/>
                    </a:solidFill>
                  </a:rPr>
                  <a:t>double-bottomonium</a:t>
                </a:r>
                <a:r>
                  <a:rPr lang="en-US" dirty="0"/>
                  <a:t> final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ΥΥ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l-GR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in search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states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(also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decays)</a:t>
                </a:r>
                <a:br>
                  <a:rPr lang="en-US" dirty="0"/>
                </a:br>
                <a:r>
                  <a:rPr lang="en-US" dirty="0"/>
                  <a:t>Should also play role in verifying the LHCb claims for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etc</a:t>
                </a:r>
                <a:r>
                  <a:rPr lang="en-US" dirty="0"/>
                  <a:t>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8000"/>
                    </a:solidFill>
                  </a:rPr>
                  <a:t>No dedicated charged-hadron identification </a:t>
                </a:r>
                <a:r>
                  <a:rPr lang="en-US" dirty="0"/>
                  <a:t>(can’t distinguish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r>
                  <a:rPr lang="en-US" dirty="0"/>
                  <a:t>induces large backgrounds in many channels with 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  <a:r>
                  <a:rPr lang="en-US" dirty="0">
                    <a:solidFill>
                      <a:srgbClr val="0000FF"/>
                    </a:solidFill>
                  </a:rPr>
                  <a:t>+hadrons</a:t>
                </a:r>
                <a:r>
                  <a:rPr lang="en-US" dirty="0"/>
                  <a:t>  </a:t>
                </a:r>
              </a:p>
              <a:p>
                <a:r>
                  <a:rPr lang="en-US" dirty="0"/>
                  <a:t>But can identify </a:t>
                </a:r>
                <a:r>
                  <a:rPr lang="en-US" dirty="0">
                    <a:solidFill>
                      <a:srgbClr val="7030A0"/>
                    </a:solidFill>
                  </a:rPr>
                  <a:t>strangeness</a:t>
                </a:r>
                <a:r>
                  <a:rPr lang="en-US" dirty="0"/>
                  <a:t> in processes involving 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l-GR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(secondary vertex and mass identifies them)</a:t>
                </a:r>
                <a:br>
                  <a:rPr lang="en-US" dirty="0"/>
                </a:br>
                <a:r>
                  <a:rPr lang="en-US" dirty="0">
                    <a:solidFill>
                      <a:srgbClr val="7030A0"/>
                    </a:solidFill>
                  </a:rPr>
                  <a:t>Hidden strangeness </a:t>
                </a:r>
                <a:r>
                  <a:rPr lang="en-US" i="1" dirty="0"/>
                  <a:t>via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 (very narrow mass peak) </a:t>
                </a:r>
              </a:p>
              <a:p>
                <a:r>
                  <a:rPr lang="en-US" dirty="0"/>
                  <a:t>In such cases, CMS (&amp; ATLAS) can provide complementary results to LHCb</a:t>
                </a:r>
                <a:br>
                  <a:rPr lang="en-US" dirty="0"/>
                </a:br>
                <a:r>
                  <a:rPr lang="en-US" dirty="0"/>
                  <a:t>Examples: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(4140)→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008000"/>
                    </a:solidFill>
                  </a:rPr>
                  <a:t>pentaquark</a:t>
                </a:r>
                <a:r>
                  <a:rPr lang="en-US" dirty="0"/>
                  <a:t> searches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8E40"/>
                    </a:solidFill>
                  </a:rPr>
                  <a:t>Request for prioritization of collaborations to dedicate enough manpower and computing resources to these topics (dedicated triggers needed)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5440E-90CC-4214-9729-7CAB78E94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918" y="1602557"/>
                <a:ext cx="10610589" cy="5255443"/>
              </a:xfrm>
              <a:blipFill>
                <a:blip r:embed="rId2"/>
                <a:stretch>
                  <a:fillRect l="-920" t="-2900" r="-1149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7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46"/>
    </mc:Choice>
    <mc:Fallback xmlns="">
      <p:transition spd="slow" advTm="7504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47754B-9812-4C32-9DFE-BCC68535E2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1891" y="365125"/>
                <a:ext cx="11364686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Belle II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near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threshold)</a:t>
                </a:r>
                <a:br>
                  <a:rPr lang="en-US" dirty="0"/>
                </a:br>
                <a:r>
                  <a:rPr lang="en-US" sz="2700" dirty="0"/>
                  <a:t>[</a:t>
                </a:r>
                <a:r>
                  <a:rPr lang="en-US" sz="2700" dirty="0">
                    <a:solidFill>
                      <a:srgbClr val="D36113"/>
                    </a:solidFill>
                  </a:rPr>
                  <a:t>https://www.slac.stanford.edu/~mpeskin/Snowmass2021/BelleIIPhysicsforSnowmass.pdf</a:t>
                </a:r>
                <a:r>
                  <a:rPr lang="en-US" sz="2700" dirty="0"/>
                  <a:t>]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47754B-9812-4C32-9DFE-BCC68535E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891" y="365125"/>
                <a:ext cx="11364686" cy="1325563"/>
              </a:xfrm>
              <a:blipFill>
                <a:blip r:embed="rId2"/>
                <a:stretch>
                  <a:fillRect l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82A1F6-E8E0-437E-997C-B6722EFC92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783" y="1690688"/>
                <a:ext cx="10724627" cy="516731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Data-taking at </a:t>
                </a:r>
                <a:r>
                  <a:rPr lang="en-US" dirty="0">
                    <a:solidFill>
                      <a:srgbClr val="FF0000"/>
                    </a:solidFill>
                  </a:rPr>
                  <a:t>Belle II </a:t>
                </a:r>
                <a:r>
                  <a:rPr lang="en-US" dirty="0"/>
                  <a:t>began in 2019; as successor to </a:t>
                </a:r>
                <a:r>
                  <a:rPr lang="en-US" dirty="0">
                    <a:solidFill>
                      <a:srgbClr val="7030A0"/>
                    </a:solidFill>
                  </a:rPr>
                  <a:t>Belle</a:t>
                </a:r>
                <a:r>
                  <a:rPr lang="en-US" dirty="0"/>
                  <a:t>, has long tradition of uncovering new exotic &amp; conventional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(443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10610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etc.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2060"/>
                    </a:solidFill>
                  </a:rPr>
                  <a:t>Belle II instantaneous luminosity so far only somewhat exceeds that of Belle,</a:t>
                </a:r>
                <a:br>
                  <a:rPr lang="en-US" dirty="0">
                    <a:solidFill>
                      <a:srgbClr val="002060"/>
                    </a:solidFill>
                  </a:rPr>
                </a:br>
                <a:r>
                  <a:rPr lang="en-US" dirty="0">
                    <a:solidFill>
                      <a:srgbClr val="002060"/>
                    </a:solidFill>
                  </a:rPr>
                  <a:t>albeit using new, promising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machine technology (</a:t>
                </a:r>
                <a:r>
                  <a:rPr lang="en-US" dirty="0">
                    <a:solidFill>
                      <a:srgbClr val="FF0000"/>
                    </a:solidFill>
                  </a:rPr>
                  <a:t>nanobeams</a:t>
                </a:r>
                <a:r>
                  <a:rPr lang="en-US" dirty="0">
                    <a:solidFill>
                      <a:srgbClr val="002060"/>
                    </a:solidFill>
                  </a:rPr>
                  <a:t>).</a:t>
                </a:r>
                <a:br>
                  <a:rPr lang="en-US" dirty="0">
                    <a:solidFill>
                      <a:srgbClr val="002060"/>
                    </a:solidFill>
                  </a:rPr>
                </a:br>
                <a:r>
                  <a:rPr lang="en-US" dirty="0">
                    <a:solidFill>
                      <a:srgbClr val="008000"/>
                    </a:solidFill>
                  </a:rPr>
                  <a:t>Major upgrade of interaction point in 2026-27 to reach full design luminosity,</a:t>
                </a:r>
                <a:br>
                  <a:rPr lang="en-US" dirty="0">
                    <a:solidFill>
                      <a:srgbClr val="008000"/>
                    </a:solidFill>
                  </a:rPr>
                </a:br>
                <a:r>
                  <a:rPr lang="en-US" dirty="0">
                    <a:solidFill>
                      <a:srgbClr val="008000"/>
                    </a:solidFill>
                  </a:rPr>
                  <a:t>about 2 orders of magnitude higher.  </a:t>
                </a:r>
                <a:r>
                  <a:rPr lang="en-US" dirty="0">
                    <a:solidFill>
                      <a:srgbClr val="7030A0"/>
                    </a:solidFill>
                  </a:rPr>
                  <a:t>Expect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more data than Belle I by 2031  </a:t>
                </a:r>
                <a:endParaRPr lang="en-US" i="1" dirty="0">
                  <a:solidFill>
                    <a:srgbClr val="002060"/>
                  </a:solidFill>
                </a:endParaRPr>
              </a:p>
              <a:p>
                <a:r>
                  <a:rPr lang="en-US" dirty="0"/>
                  <a:t>Production cross sections are EM, so Belle II cannot compete with LHCb in channels</a:t>
                </a:r>
                <a:br>
                  <a:rPr lang="en-US" dirty="0"/>
                </a:br>
                <a:r>
                  <a:rPr lang="en-US" dirty="0"/>
                  <a:t>with </a:t>
                </a:r>
                <a:r>
                  <a:rPr lang="en-US" dirty="0">
                    <a:solidFill>
                      <a:srgbClr val="7030A0"/>
                    </a:solidFill>
                  </a:rPr>
                  <a:t>all charged particles </a:t>
                </a:r>
                <a:r>
                  <a:rPr lang="en-US" dirty="0"/>
                  <a:t>or in simpler final states with </a:t>
                </a:r>
                <a:r>
                  <a:rPr lang="en-US" dirty="0">
                    <a:solidFill>
                      <a:srgbClr val="7030A0"/>
                    </a:solidFill>
                  </a:rPr>
                  <a:t>neutrals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</a:t>
                </a:r>
                <a:r>
                  <a:rPr lang="en-US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),</a:t>
                </a:r>
                <a:br>
                  <a:rPr lang="en-US" dirty="0"/>
                </a:br>
                <a:r>
                  <a:rPr lang="en-US" dirty="0"/>
                  <a:t>but in these cases should have enough sensitivity to verify some LHCb findings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 err="1">
                    <a:solidFill>
                      <a:srgbClr val="FF0000"/>
                    </a:solidFill>
                  </a:rPr>
                  <a:t>Tuneable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c.m</a:t>
                </a:r>
                <a:r>
                  <a:rPr lang="en-US" dirty="0">
                    <a:solidFill>
                      <a:srgbClr val="FF0000"/>
                    </a:solidFill>
                  </a:rPr>
                  <a:t>. energy above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threshold: </a:t>
                </a:r>
                <a:r>
                  <a:rPr lang="en-US" b="1" dirty="0">
                    <a:solidFill>
                      <a:srgbClr val="FF0000"/>
                    </a:solidFill>
                  </a:rPr>
                  <a:t>unique</a:t>
                </a:r>
                <a:r>
                  <a:rPr lang="en-US" dirty="0">
                    <a:solidFill>
                      <a:srgbClr val="FF0000"/>
                    </a:solidFill>
                  </a:rPr>
                  <a:t> access to high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7030A0"/>
                    </a:solidFill>
                  </a:rPr>
                  <a:t>Other unique production processes: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exclusive double-charmonium production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)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give access to other narrow charmonium states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8000"/>
                    </a:solidFill>
                  </a:rPr>
                  <a:t>Request continued support to U.S. researchers in data analysis</a:t>
                </a:r>
                <a:br>
                  <a:rPr lang="en-US" dirty="0">
                    <a:solidFill>
                      <a:srgbClr val="008000"/>
                    </a:solidFill>
                  </a:rPr>
                </a:br>
                <a:r>
                  <a:rPr lang="en-US" dirty="0">
                    <a:solidFill>
                      <a:srgbClr val="008000"/>
                    </a:solidFill>
                  </a:rPr>
                  <a:t>and detector upgrades to cope with increasing luminosity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82A1F6-E8E0-437E-997C-B6722EFC9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783" y="1690688"/>
                <a:ext cx="10724627" cy="5167312"/>
              </a:xfrm>
              <a:blipFill>
                <a:blip r:embed="rId3"/>
                <a:stretch>
                  <a:fillRect l="-739" t="-2241" r="-569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55"/>
    </mc:Choice>
    <mc:Fallback xmlns="">
      <p:transition spd="slow" advTm="8975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875E56-EC81-419D-9857-46C1E222C5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BESIII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near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threshold)</a:t>
                </a:r>
                <a:br>
                  <a:rPr lang="en-US" dirty="0"/>
                </a:br>
                <a:r>
                  <a:rPr lang="en-US" sz="2400" dirty="0"/>
                  <a:t>[</a:t>
                </a:r>
                <a:r>
                  <a:rPr lang="en-US" sz="2400" dirty="0">
                    <a:solidFill>
                      <a:srgbClr val="D36113"/>
                    </a:solidFill>
                  </a:rPr>
                  <a:t>2204.08943</a:t>
                </a:r>
                <a:r>
                  <a:rPr lang="en-US" sz="2400" dirty="0"/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875E56-EC81-419D-9857-46C1E222C5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73EB14-FFD1-4256-90BE-A305C38D67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390" y="1690688"/>
                <a:ext cx="10673219" cy="487979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Premiere facility for precision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tau/charm physics (up to </a:t>
                </a:r>
                <a:r>
                  <a:rPr lang="en-US" dirty="0">
                    <a:solidFill>
                      <a:srgbClr val="008000"/>
                    </a:solidFill>
                  </a:rPr>
                  <a:t>5 GeV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Unlike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factories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states are created directly with better efficiencies in a larger variety of final states.  However, dedicated energy scans are needed to map out resonant lineshapes.  </a:t>
                </a:r>
                <a:r>
                  <a:rPr lang="en-US" dirty="0">
                    <a:solidFill>
                      <a:srgbClr val="FF0000"/>
                    </a:solidFill>
                  </a:rPr>
                  <a:t>At present, BESIII has the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most precise method to study vector states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>
                    <a:solidFill>
                      <a:srgbClr val="FF0000"/>
                    </a:solidFill>
                  </a:rPr>
                  <a:t>and narrow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states, 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a number of them having been discovered by BESIII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Observations of transitions between exotic hadrons</a:t>
                </a:r>
                <a:br>
                  <a:rPr lang="en-US" dirty="0"/>
                </a:br>
                <a:r>
                  <a:rPr lang="en-US" dirty="0"/>
                  <a:t>[</a:t>
                </a:r>
                <a:r>
                  <a:rPr lang="en-US" i="1" dirty="0"/>
                  <a:t>e.g.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(4230)→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dirty="0"/>
                  <a:t>] </a:t>
                </a:r>
                <a:r>
                  <a:rPr lang="en-US" dirty="0">
                    <a:solidFill>
                      <a:srgbClr val="FF0000"/>
                    </a:solidFill>
                  </a:rPr>
                  <a:t>seen nowhere else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7030A0"/>
                    </a:solidFill>
                  </a:rPr>
                  <a:t>Very large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(10</a:t>
                </a:r>
                <a:r>
                  <a:rPr lang="en-US" baseline="30000" dirty="0"/>
                  <a:t>10</a:t>
                </a:r>
                <a:r>
                  <a:rPr lang="en-US" dirty="0"/>
                  <a:t>) </a:t>
                </a:r>
                <a:r>
                  <a:rPr lang="en-US" dirty="0">
                    <a:solidFill>
                      <a:srgbClr val="7030A0"/>
                    </a:solidFill>
                  </a:rPr>
                  <a:t>a unique window to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light-hadron spectroscopy (glueballs and hybrids)</a:t>
                </a:r>
              </a:p>
              <a:p>
                <a:r>
                  <a:rPr lang="en-US" dirty="0"/>
                  <a:t>Program to continue </a:t>
                </a:r>
                <a:r>
                  <a:rPr lang="en-US" dirty="0">
                    <a:solidFill>
                      <a:srgbClr val="7030A0"/>
                    </a:solidFill>
                  </a:rPr>
                  <a:t>5-10 more years </a:t>
                </a:r>
                <a:r>
                  <a:rPr lang="en-US" dirty="0"/>
                  <a:t>with upgrade</a:t>
                </a:r>
                <a:br>
                  <a:rPr lang="en-US" dirty="0"/>
                </a:br>
                <a:r>
                  <a:rPr lang="en-US" dirty="0"/>
                  <a:t>of energy to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008E40"/>
                    </a:solidFill>
                  </a:rPr>
                  <a:t>5.6 GeV</a:t>
                </a:r>
                <a:r>
                  <a:rPr lang="en-US" dirty="0"/>
                  <a:t> and of luminosity (</a:t>
                </a:r>
                <a:r>
                  <a:rPr lang="en-US" dirty="0">
                    <a:solidFill>
                      <a:srgbClr val="00800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8E40"/>
                    </a:solidFill>
                  </a:rPr>
                  <a:t>Recommend support to U.S. researchers at this unique experiment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73EB14-FFD1-4256-90BE-A305C38D6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390" y="1690688"/>
                <a:ext cx="10673219" cy="4879794"/>
              </a:xfrm>
              <a:blipFill>
                <a:blip r:embed="rId3"/>
                <a:stretch>
                  <a:fillRect l="-914" t="-2497" r="-571" b="-2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19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83"/>
    </mc:Choice>
    <mc:Fallback xmlns="">
      <p:transition spd="slow" advTm="8538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B8E4-CF8F-47AA-A4A5-D4A252C5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Super Tau-Charm Facility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>
                <a:solidFill>
                  <a:srgbClr val="D36113"/>
                </a:solidFill>
              </a:rPr>
              <a:t>2203.07141</a:t>
            </a:r>
            <a:r>
              <a:rPr lang="en-US" sz="2400" dirty="0"/>
              <a:t>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AE946-0625-43B0-B818-7F9DD8BF65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3790"/>
                <a:ext cx="10515600" cy="52963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Imagine BESIII with luminosity </a:t>
                </a:r>
                <a:r>
                  <a:rPr lang="en-US" dirty="0">
                    <a:solidFill>
                      <a:srgbClr val="008000"/>
                    </a:solidFill>
                  </a:rPr>
                  <a:t>two orders of magnitude </a:t>
                </a:r>
                <a:r>
                  <a:rPr lang="en-US" dirty="0"/>
                  <a:t>higher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).  Sites have been proposed in </a:t>
                </a:r>
                <a:r>
                  <a:rPr lang="en-US" dirty="0">
                    <a:solidFill>
                      <a:srgbClr val="7030A0"/>
                    </a:solidFill>
                  </a:rPr>
                  <a:t>China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7030A0"/>
                    </a:solidFill>
                  </a:rPr>
                  <a:t>Russia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/>
                  <a:t>Data taking in </a:t>
                </a:r>
                <a:r>
                  <a:rPr lang="en-US" dirty="0">
                    <a:solidFill>
                      <a:srgbClr val="7030A0"/>
                    </a:solidFill>
                  </a:rPr>
                  <a:t>2030s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Energy scans would completely map out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narrow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states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(beyond any competition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factories)</a:t>
                </a:r>
              </a:p>
              <a:p>
                <a:r>
                  <a:rPr lang="en-US" dirty="0"/>
                  <a:t>Huge data sets of </a:t>
                </a:r>
                <a:r>
                  <a:rPr lang="en-US" dirty="0">
                    <a:solidFill>
                      <a:srgbClr val="008000"/>
                    </a:solidFill>
                  </a:rPr>
                  <a:t>radiative &amp; hadronic transitions</a:t>
                </a:r>
                <a:br>
                  <a:rPr lang="en-US" dirty="0"/>
                </a:br>
                <a:r>
                  <a:rPr lang="en-US" dirty="0"/>
                  <a:t>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and exotic states would become available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Estimated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means great glue-rich sources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for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glueballs and light hybrids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8000"/>
                    </a:solidFill>
                  </a:rPr>
                  <a:t>Good potential to produce pentaquarks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</a:t>
                </a:r>
                <a:r>
                  <a:rPr lang="en-US" dirty="0">
                    <a:solidFill>
                      <a:srgbClr val="008000"/>
                    </a:solidFill>
                  </a:rPr>
                  <a:t>all-heavy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) </a:t>
                </a:r>
                <a:r>
                  <a:rPr lang="en-US" dirty="0">
                    <a:solidFill>
                      <a:srgbClr val="008000"/>
                    </a:solidFill>
                  </a:rPr>
                  <a:t>tetraquarks</a:t>
                </a:r>
                <a:endParaRPr lang="en-US" dirty="0"/>
              </a:p>
              <a:p>
                <a:r>
                  <a:rPr lang="en-US" dirty="0"/>
                  <a:t>U.S. participation at this unique facility is desirable</a:t>
                </a:r>
                <a:br>
                  <a:rPr lang="en-US" dirty="0"/>
                </a:br>
                <a:r>
                  <a:rPr lang="en-US" dirty="0"/>
                  <a:t>(natural transition to researchers trained at BESIII)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AE946-0625-43B0-B818-7F9DD8BF6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3790"/>
                <a:ext cx="10515600" cy="5296394"/>
              </a:xfrm>
              <a:blipFill>
                <a:blip r:embed="rId2"/>
                <a:stretch>
                  <a:fillRect l="-1043" t="-2532" b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3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99"/>
    </mc:Choice>
    <mc:Fallback xmlns="">
      <p:transition spd="slow" advTm="4919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84C4-2518-4F20-AB12-69451F84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Photoproduction Experiments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>
                <a:solidFill>
                  <a:srgbClr val="D36113"/>
                </a:solidFill>
              </a:rPr>
              <a:t>2203.08390</a:t>
            </a:r>
            <a:r>
              <a:rPr lang="en-US" sz="2400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06BA40-5F3B-4E8D-97FC-EDB0870ED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6510" y="1540700"/>
                <a:ext cx="11053811" cy="53173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only major U.S.-based hadron experiments for next decade</a:t>
                </a:r>
              </a:p>
              <a:p>
                <a:r>
                  <a:rPr lang="en-US" dirty="0"/>
                  <a:t>Photoproduction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𝑋𝑝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 offer clean probes</a:t>
                </a:r>
                <a:br>
                  <a:rPr lang="en-US" dirty="0"/>
                </a:br>
                <a:r>
                  <a:rPr lang="en-US" dirty="0"/>
                  <a:t>to produce states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without strong-interaction contamination</a:t>
                </a:r>
              </a:p>
              <a:p>
                <a:r>
                  <a:rPr lang="en-US" dirty="0"/>
                  <a:t>Can scan over both </a:t>
                </a:r>
                <a:r>
                  <a:rPr lang="en-US" dirty="0" err="1">
                    <a:solidFill>
                      <a:srgbClr val="008000"/>
                    </a:solidFill>
                  </a:rPr>
                  <a:t>c.m</a:t>
                </a:r>
                <a:r>
                  <a:rPr lang="en-US" dirty="0">
                    <a:solidFill>
                      <a:srgbClr val="008000"/>
                    </a:solidFill>
                  </a:rPr>
                  <a:t>. energy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mass</a:t>
                </a:r>
                <a:r>
                  <a:rPr lang="en-US" dirty="0"/>
                  <a:t>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>
                    <a:solidFill>
                      <a:srgbClr val="008000"/>
                    </a:solidFill>
                  </a:rPr>
                  <a:t>virtuality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spatial size</a:t>
                </a:r>
                <a:r>
                  <a:rPr lang="en-US" dirty="0"/>
                  <a:t>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GlueX</a:t>
                </a:r>
                <a:r>
                  <a:rPr lang="en-US" dirty="0"/>
                  <a:t> (@</a:t>
                </a:r>
                <a:r>
                  <a:rPr lang="en-US" dirty="0" err="1"/>
                  <a:t>Jlab</a:t>
                </a:r>
                <a:r>
                  <a:rPr lang="en-US" dirty="0"/>
                  <a:t>), running since 2017: </a:t>
                </a:r>
                <a:r>
                  <a:rPr lang="en-US" dirty="0">
                    <a:solidFill>
                      <a:srgbClr val="FF0000"/>
                    </a:solidFill>
                  </a:rPr>
                  <a:t>Original purpose is to search for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light hybrids, </a:t>
                </a:r>
                <a:r>
                  <a:rPr lang="en-US" i="1" dirty="0">
                    <a:solidFill>
                      <a:srgbClr val="FF0000"/>
                    </a:solidFill>
                  </a:rPr>
                  <a:t>e.g.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1600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but can also look for hidden-strangeness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exotic candidates like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(2170)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and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pentaquarks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7030A0"/>
                    </a:solidFill>
                  </a:rPr>
                  <a:t>Proposed upgrade of CEBAF facility to higher energy (24 GeV)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>
                    <a:solidFill>
                      <a:srgbClr val="7030A0"/>
                    </a:solidFill>
                  </a:rPr>
                  <a:t>would make observations of charmonium-like exotics more likely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EIC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E</a:t>
                </a:r>
                <a:r>
                  <a:rPr lang="en-US" dirty="0"/>
                  <a:t>lectron-</a:t>
                </a:r>
                <a:r>
                  <a:rPr lang="en-US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on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ollider @BNL) approved to begin construction in </a:t>
                </a:r>
                <a:r>
                  <a:rPr lang="en-US" dirty="0">
                    <a:solidFill>
                      <a:srgbClr val="7030A0"/>
                    </a:solidFill>
                  </a:rPr>
                  <a:t>2024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data-taking expected to begin in </a:t>
                </a:r>
                <a:r>
                  <a:rPr lang="en-US" dirty="0">
                    <a:solidFill>
                      <a:srgbClr val="7030A0"/>
                    </a:solidFill>
                  </a:rPr>
                  <a:t>2030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/>
                  <a:t>With </a:t>
                </a:r>
                <a:r>
                  <a:rPr lang="en-US" dirty="0" err="1">
                    <a:solidFill>
                      <a:srgbClr val="008000"/>
                    </a:solidFill>
                  </a:rPr>
                  <a:t>c.m</a:t>
                </a:r>
                <a:r>
                  <a:rPr lang="en-US" dirty="0">
                    <a:solidFill>
                      <a:srgbClr val="008000"/>
                    </a:solidFill>
                  </a:rPr>
                  <a:t>. energy 20-140 GeV</a:t>
                </a:r>
                <a:r>
                  <a:rPr lang="en-US" dirty="0"/>
                  <a:t>, access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𝑋𝑌𝑍𝑃</m:t>
                    </m:r>
                  </m:oMath>
                </a14:m>
                <a:r>
                  <a:rPr lang="en-US" dirty="0"/>
                  <a:t> states likely (at lower EM rates)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8000"/>
                    </a:solidFill>
                  </a:rPr>
                  <a:t>Domestic opportunity for U.S.-based research groups</a:t>
                </a:r>
                <a:br>
                  <a:rPr lang="en-US" dirty="0">
                    <a:solidFill>
                      <a:srgbClr val="008000"/>
                    </a:solidFill>
                  </a:rPr>
                </a:br>
                <a:r>
                  <a:rPr lang="en-US" dirty="0">
                    <a:solidFill>
                      <a:srgbClr val="008000"/>
                    </a:solidFill>
                  </a:rPr>
                  <a:t>interested in hadron spectroscopy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06BA40-5F3B-4E8D-97FC-EDB0870ED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510" y="1540700"/>
                <a:ext cx="11053811" cy="5317300"/>
              </a:xfrm>
              <a:blipFill>
                <a:blip r:embed="rId2"/>
                <a:stretch>
                  <a:fillRect l="-827" t="-2408" b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48"/>
    </mc:Choice>
    <mc:Fallback xmlns="">
      <p:transition spd="slow" advTm="1127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E514-D958-4FC0-BE81-9F31FA6E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decades, hadronic spectroscopy</a:t>
            </a:r>
            <a:br>
              <a:rPr lang="en-US" dirty="0"/>
            </a:br>
            <a:r>
              <a:rPr lang="en-US" dirty="0"/>
              <a:t>was the core of high-energy physics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B6D70-1C7F-4E4A-A2BF-8C6073702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1947: </a:t>
                </a:r>
                <a:r>
                  <a:rPr lang="en-US" dirty="0">
                    <a:solidFill>
                      <a:srgbClr val="FF0000"/>
                    </a:solidFill>
                  </a:rPr>
                  <a:t>Discovery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1950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1965: </a:t>
                </a:r>
                <a:r>
                  <a:rPr lang="en-US" dirty="0">
                    <a:solidFill>
                      <a:srgbClr val="FF0000"/>
                    </a:solidFill>
                  </a:rPr>
                  <a:t>The hadron zoo</a:t>
                </a:r>
                <a:r>
                  <a:rPr lang="en-US" dirty="0"/>
                  <a:t>; </a:t>
                </a:r>
                <a:r>
                  <a:rPr lang="en-US" dirty="0">
                    <a:solidFill>
                      <a:srgbClr val="008000"/>
                    </a:solidFill>
                  </a:rPr>
                  <a:t>strangeness</a:t>
                </a:r>
                <a:r>
                  <a:rPr lang="en-US" dirty="0"/>
                  <a:t>; the </a:t>
                </a:r>
                <a:r>
                  <a:rPr lang="en-US" dirty="0">
                    <a:solidFill>
                      <a:srgbClr val="008000"/>
                    </a:solidFill>
                  </a:rPr>
                  <a:t>Eightfold Way</a:t>
                </a:r>
                <a:r>
                  <a:rPr lang="en-US" dirty="0"/>
                  <a:t>;</a:t>
                </a:r>
                <a:br>
                  <a:rPr lang="en-US" dirty="0"/>
                </a:br>
                <a:r>
                  <a:rPr lang="en-US" dirty="0"/>
                  <a:t>		      the </a:t>
                </a:r>
                <a:r>
                  <a:rPr lang="en-US" dirty="0">
                    <a:solidFill>
                      <a:srgbClr val="008000"/>
                    </a:solidFill>
                  </a:rPr>
                  <a:t>quark model</a:t>
                </a:r>
                <a:r>
                  <a:rPr lang="en-US" dirty="0"/>
                  <a:t>; </a:t>
                </a:r>
                <a:r>
                  <a:rPr lang="en-US" dirty="0">
                    <a:solidFill>
                      <a:srgbClr val="008000"/>
                    </a:solidFill>
                  </a:rPr>
                  <a:t>color charge</a:t>
                </a:r>
              </a:p>
              <a:p>
                <a:r>
                  <a:rPr lang="en-US" dirty="0"/>
                  <a:t>1974: </a:t>
                </a:r>
                <a:r>
                  <a:rPr lang="en-US" dirty="0">
                    <a:solidFill>
                      <a:srgbClr val="FF0000"/>
                    </a:solidFill>
                  </a:rPr>
                  <a:t>Charmonium</a:t>
                </a:r>
                <a:r>
                  <a:rPr lang="en-US" dirty="0"/>
                  <a:t>; evidence for </a:t>
                </a:r>
                <a:r>
                  <a:rPr lang="en-US" dirty="0">
                    <a:solidFill>
                      <a:srgbClr val="008000"/>
                    </a:solidFill>
                  </a:rPr>
                  <a:t>asymptotic freedom</a:t>
                </a:r>
                <a:r>
                  <a:rPr lang="en-US" dirty="0"/>
                  <a:t> &amp; </a:t>
                </a:r>
                <a:r>
                  <a:rPr lang="en-US" dirty="0">
                    <a:solidFill>
                      <a:srgbClr val="008000"/>
                    </a:solidFill>
                  </a:rPr>
                  <a:t>QCD</a:t>
                </a:r>
              </a:p>
              <a:p>
                <a:r>
                  <a:rPr lang="en-US" dirty="0"/>
                  <a:t>1977: </a:t>
                </a:r>
                <a:r>
                  <a:rPr lang="en-US" dirty="0">
                    <a:solidFill>
                      <a:srgbClr val="FF0000"/>
                    </a:solidFill>
                  </a:rPr>
                  <a:t>Bottomonium</a:t>
                </a:r>
                <a:r>
                  <a:rPr lang="en-US" dirty="0"/>
                  <a:t>; </a:t>
                </a:r>
                <a:r>
                  <a:rPr lang="en-US" dirty="0">
                    <a:solidFill>
                      <a:srgbClr val="008000"/>
                    </a:solidFill>
                  </a:rPr>
                  <a:t>3</a:t>
                </a:r>
                <a:r>
                  <a:rPr lang="en-US" baseline="30000" dirty="0">
                    <a:solidFill>
                      <a:srgbClr val="008000"/>
                    </a:solidFill>
                  </a:rPr>
                  <a:t>rd</a:t>
                </a:r>
                <a:r>
                  <a:rPr lang="en-US" dirty="0">
                    <a:solidFill>
                      <a:srgbClr val="008000"/>
                    </a:solidFill>
                  </a:rPr>
                  <a:t> generation </a:t>
                </a:r>
                <a:r>
                  <a:rPr lang="en-US" dirty="0"/>
                  <a:t>of quarks needed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𝐶𝑃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violation</a:t>
                </a:r>
                <a:endParaRPr lang="en-US" dirty="0"/>
              </a:p>
              <a:p>
                <a:r>
                  <a:rPr lang="en-US" dirty="0"/>
                  <a:t>1983: First full reconstruction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meson </a:t>
                </a:r>
                <a:r>
                  <a:rPr lang="en-US" dirty="0"/>
                  <a:t>decays</a:t>
                </a:r>
              </a:p>
              <a:p>
                <a:r>
                  <a:rPr lang="en-US" dirty="0"/>
                  <a:t>1983: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&amp;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bosons</a:t>
                </a:r>
                <a:r>
                  <a:rPr lang="en-US" dirty="0"/>
                  <a:t>.  Look for </a:t>
                </a:r>
                <a:r>
                  <a:rPr lang="en-US" dirty="0">
                    <a:solidFill>
                      <a:srgbClr val="0000FF"/>
                    </a:solidFill>
                  </a:rPr>
                  <a:t>top quark</a:t>
                </a:r>
                <a:r>
                  <a:rPr lang="en-US" dirty="0"/>
                  <a:t>!  Look for </a:t>
                </a:r>
                <a:r>
                  <a:rPr lang="en-US" dirty="0">
                    <a:solidFill>
                      <a:srgbClr val="0000FF"/>
                    </a:solidFill>
                  </a:rPr>
                  <a:t>Higgs</a:t>
                </a:r>
                <a:r>
                  <a:rPr lang="en-US" dirty="0"/>
                  <a:t>!</a:t>
                </a:r>
                <a:br>
                  <a:rPr lang="en-US" dirty="0"/>
                </a:br>
                <a:r>
                  <a:rPr lang="en-US" dirty="0"/>
                  <a:t>	   Look for </a:t>
                </a:r>
                <a:r>
                  <a:rPr lang="en-US" dirty="0">
                    <a:solidFill>
                      <a:srgbClr val="0000FF"/>
                    </a:solidFill>
                  </a:rPr>
                  <a:t>BSM</a:t>
                </a:r>
                <a:r>
                  <a:rPr lang="en-US" dirty="0"/>
                  <a:t>!!</a:t>
                </a:r>
              </a:p>
              <a:p>
                <a:r>
                  <a:rPr lang="en-US" dirty="0"/>
                  <a:t>1983– Hadron spectroscopy: Fill out the quark-model multiplets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AB6D70-1C7F-4E4A-A2BF-8C6073702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101" r="-1043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Yawning Face on Apple iOS 13.2">
            <a:extLst>
              <a:ext uri="{FF2B5EF4-FFF2-40B4-BE49-F238E27FC236}">
                <a16:creationId xmlns:a16="http://schemas.microsoft.com/office/drawing/2014/main" id="{3272484D-BDC4-4407-B65B-C6089D3D1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078" y="5496674"/>
            <a:ext cx="815225" cy="8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24"/>
    </mc:Choice>
    <mc:Fallback xmlns="">
      <p:transition spd="slow" advTm="7742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1A6F-5A1F-453D-853D-55973470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350E0-576D-4FD1-9313-B194C12FA1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405" y="1825625"/>
                <a:ext cx="10797436" cy="4351338"/>
              </a:xfrm>
            </p:spPr>
            <p:txBody>
              <a:bodyPr/>
              <a:lstStyle/>
              <a:p>
                <a:r>
                  <a:rPr lang="en-US" dirty="0"/>
                  <a:t>PANDA (</a:t>
                </a:r>
                <a:r>
                  <a:rPr lang="en-US" dirty="0" err="1"/>
                  <a:t>anti</a:t>
                </a:r>
                <a:r>
                  <a:rPr lang="en-US" dirty="0" err="1">
                    <a:solidFill>
                      <a:srgbClr val="FF0000"/>
                    </a:solidFill>
                  </a:rPr>
                  <a:t>P</a:t>
                </a:r>
                <a:r>
                  <a:rPr lang="en-US" dirty="0" err="1"/>
                  <a:t>roton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AN</a:t>
                </a:r>
                <a:r>
                  <a:rPr lang="en-US" dirty="0" err="1"/>
                  <a:t>nihilation</a:t>
                </a:r>
                <a:r>
                  <a:rPr lang="en-US" dirty="0"/>
                  <a:t> at </a:t>
                </a:r>
                <a:r>
                  <a:rPr lang="en-US" dirty="0" err="1">
                    <a:solidFill>
                      <a:srgbClr val="FF0000"/>
                    </a:solidFill>
                  </a:rPr>
                  <a:t>DA</a:t>
                </a:r>
                <a:r>
                  <a:rPr lang="en-US" dirty="0" err="1"/>
                  <a:t>rmstadt</a:t>
                </a:r>
                <a:r>
                  <a:rPr lang="en-US" dirty="0"/>
                  <a:t>): A proposed experiment at FAIR (</a:t>
                </a: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/>
                  <a:t>acility for 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ntiproton and </a:t>
                </a:r>
                <a:r>
                  <a:rPr lang="en-US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on </a:t>
                </a:r>
                <a:r>
                  <a:rPr lang="en-US" dirty="0">
                    <a:solidFill>
                      <a:srgbClr val="FF0000"/>
                    </a:solidFill>
                  </a:rPr>
                  <a:t>R</a:t>
                </a:r>
                <a:r>
                  <a:rPr lang="en-US" dirty="0"/>
                  <a:t>esearch) in Germany</a:t>
                </a:r>
              </a:p>
              <a:p>
                <a:r>
                  <a:rPr lang="en-US" dirty="0"/>
                  <a:t>FAIR to be commissioned in </a:t>
                </a:r>
                <a:r>
                  <a:rPr lang="en-US" dirty="0">
                    <a:solidFill>
                      <a:srgbClr val="008000"/>
                    </a:solidFill>
                  </a:rPr>
                  <a:t>2025</a:t>
                </a:r>
              </a:p>
              <a:p>
                <a:r>
                  <a:rPr lang="en-US" dirty="0"/>
                  <a:t>Annihilation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 fixed targets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/>
                  <a:t>in Phase One)</a:t>
                </a:r>
                <a:br>
                  <a:rPr lang="en-US" dirty="0"/>
                </a:br>
                <a:r>
                  <a:rPr lang="en-US" dirty="0"/>
                  <a:t>Much higher cross sections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Very clean: Make just one mesonic resonance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in formation,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/>
                  <a:t>lots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</m:oMath>
                </a14:m>
                <a:r>
                  <a:rPr lang="en-US" dirty="0"/>
                  <a:t> accessible</a:t>
                </a:r>
              </a:p>
              <a:p>
                <a:r>
                  <a:rPr lang="en-US" dirty="0"/>
                  <a:t>High-resolution scans across resonances to obtain </a:t>
                </a:r>
                <a:r>
                  <a:rPr lang="en-US" dirty="0">
                    <a:solidFill>
                      <a:srgbClr val="FF0000"/>
                    </a:solidFill>
                  </a:rPr>
                  <a:t>detailed lineshapes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350E0-576D-4FD1-9313-B194C12FA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405" y="1825625"/>
                <a:ext cx="10797436" cy="4351338"/>
              </a:xfrm>
              <a:blipFill>
                <a:blip r:embed="rId2"/>
                <a:stretch>
                  <a:fillRect l="-1016" t="-2241" r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48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03"/>
    </mc:Choice>
    <mc:Fallback xmlns="">
      <p:transition spd="slow" advTm="3430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93CE-6415-4C21-90A3-6BE16524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B9C12-4D59-4715-A222-431D5B9EE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8"/>
    </mc:Choice>
    <mc:Fallback xmlns="">
      <p:transition spd="slow" advTm="228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86A8-779A-4478-A039-95428FAE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Phenomenological modeling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>
                <a:solidFill>
                  <a:srgbClr val="D36113"/>
                </a:solidFill>
              </a:rPr>
              <a:t>2203.16583</a:t>
            </a:r>
            <a:r>
              <a:rPr lang="en-US" sz="2400" dirty="0"/>
              <a:t>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3D439-302E-424D-80F6-F1EDF80DC1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9037" y="1825625"/>
                <a:ext cx="10734804" cy="4351338"/>
              </a:xfrm>
            </p:spPr>
            <p:txBody>
              <a:bodyPr/>
              <a:lstStyle/>
              <a:p>
                <a:r>
                  <a:rPr lang="en-US" dirty="0"/>
                  <a:t>The internal structure of </a:t>
                </a:r>
                <a:r>
                  <a:rPr lang="en-US" dirty="0">
                    <a:solidFill>
                      <a:srgbClr val="7030A0"/>
                    </a:solidFill>
                  </a:rPr>
                  <a:t>heavy-quark exotics </a:t>
                </a:r>
                <a:r>
                  <a:rPr lang="en-US" dirty="0"/>
                  <a:t>is not yet resolved,</a:t>
                </a:r>
                <a:br>
                  <a:rPr lang="en-US" dirty="0"/>
                </a:br>
                <a:r>
                  <a:rPr lang="en-US" dirty="0"/>
                  <a:t>so multiple approaches must continue to be developed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8000"/>
                    </a:solidFill>
                  </a:rPr>
                  <a:t>Heavy-quark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QCD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en-US" dirty="0">
                    <a:solidFill>
                      <a:srgbClr val="008000"/>
                    </a:solidFill>
                  </a:rPr>
                  <a:t>hadrons</a:t>
                </a:r>
                <a:r>
                  <a:rPr lang="en-US" dirty="0"/>
                  <a:t> ―especially multiquark exotics―</a:t>
                </a:r>
                <a:br>
                  <a:rPr lang="en-US" dirty="0"/>
                </a:br>
                <a:r>
                  <a:rPr lang="en-US" dirty="0"/>
                  <a:t>admit features not available for light-quark ones:</a:t>
                </a:r>
              </a:p>
              <a:p>
                <a:r>
                  <a:rPr lang="en-US" dirty="0"/>
                  <a:t>Usually fewer decay modes (hence narrower); anomalous decay modes (</a:t>
                </a:r>
                <a:r>
                  <a:rPr lang="en-US" i="1" dirty="0"/>
                  <a:t>e.g.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(3872)→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);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KE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, hence heavy-quarks nucleate quark clusters (</a:t>
                </a:r>
                <a:r>
                  <a:rPr lang="en-US" dirty="0">
                    <a:solidFill>
                      <a:srgbClr val="7030A0"/>
                    </a:solidFill>
                  </a:rPr>
                  <a:t>Hadronic molecules</a:t>
                </a:r>
                <a:r>
                  <a:rPr lang="en-US" dirty="0"/>
                  <a:t>? </a:t>
                </a:r>
                <a:r>
                  <a:rPr lang="en-US" dirty="0">
                    <a:solidFill>
                      <a:srgbClr val="7030A0"/>
                    </a:solidFill>
                  </a:rPr>
                  <a:t>Diquark compounds</a:t>
                </a:r>
                <a:r>
                  <a:rPr lang="en-US" dirty="0"/>
                  <a:t>?)</a:t>
                </a:r>
              </a:p>
              <a:p>
                <a:r>
                  <a:rPr lang="en-US" dirty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/>
                  <a:t> allows for </a:t>
                </a:r>
                <a:r>
                  <a:rPr lang="en-US" dirty="0">
                    <a:solidFill>
                      <a:srgbClr val="FF0000"/>
                    </a:solidFill>
                  </a:rPr>
                  <a:t>scale separation </a:t>
                </a:r>
                <a:r>
                  <a:rPr lang="en-US" dirty="0"/>
                  <a:t>from lighter </a:t>
                </a:r>
                <a:r>
                  <a:rPr lang="en-US" dirty="0" err="1"/>
                  <a:t>d.o.f</a:t>
                </a:r>
                <a:r>
                  <a:rPr lang="en-US" dirty="0"/>
                  <a:t>.:</a:t>
                </a:r>
                <a:br>
                  <a:rPr lang="en-US" dirty="0"/>
                </a:br>
                <a:r>
                  <a:rPr lang="en-US" dirty="0">
                    <a:solidFill>
                      <a:srgbClr val="008000"/>
                    </a:solidFill>
                  </a:rPr>
                  <a:t>effective field theory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8000"/>
                    </a:solidFill>
                  </a:rPr>
                  <a:t>Born-Oppenheimer approximation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3D439-302E-424D-80F6-F1EDF80DC1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9037" y="1825625"/>
                <a:ext cx="10734804" cy="4351338"/>
              </a:xfrm>
              <a:blipFill>
                <a:blip r:embed="rId2"/>
                <a:stretch>
                  <a:fillRect l="-1022" t="-2241" r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9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57"/>
    </mc:Choice>
    <mc:Fallback xmlns="">
      <p:transition spd="slow" advTm="7535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86A8-779A-4478-A039-95428FAE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Phenomenological modeling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>
                <a:solidFill>
                  <a:srgbClr val="D36113"/>
                </a:solidFill>
              </a:rPr>
              <a:t>2203.16583</a:t>
            </a:r>
            <a:r>
              <a:rPr lang="en-US" sz="2400" dirty="0"/>
              <a:t>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3D439-302E-424D-80F6-F1EDF80DC1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723" y="1825625"/>
                <a:ext cx="10972800" cy="4351338"/>
              </a:xfrm>
            </p:spPr>
            <p:txBody>
              <a:bodyPr/>
              <a:lstStyle/>
              <a:p>
                <a:r>
                  <a:rPr lang="en-US" dirty="0"/>
                  <a:t>Many candidates lie near di-hadron thresholds [</a:t>
                </a:r>
                <a:r>
                  <a:rPr lang="en-US" i="1" dirty="0"/>
                  <a:t>e.g.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en-US" dirty="0"/>
                  <a:t>]</a:t>
                </a:r>
                <a:br>
                  <a:rPr lang="en-US" dirty="0"/>
                </a:br>
                <a:r>
                  <a:rPr lang="en-US" dirty="0">
                    <a:solidFill>
                      <a:srgbClr val="7030A0"/>
                    </a:solidFill>
                  </a:rPr>
                  <a:t>Hadron molecules</a:t>
                </a:r>
                <a:r>
                  <a:rPr lang="en-US" dirty="0"/>
                  <a:t>?  </a:t>
                </a:r>
                <a:r>
                  <a:rPr lang="en-US" dirty="0">
                    <a:solidFill>
                      <a:srgbClr val="7030A0"/>
                    </a:solidFill>
                  </a:rPr>
                  <a:t>Threshold effects</a:t>
                </a:r>
                <a:r>
                  <a:rPr lang="en-US" dirty="0"/>
                  <a:t>?  </a:t>
                </a:r>
                <a:r>
                  <a:rPr lang="en-US" dirty="0">
                    <a:solidFill>
                      <a:srgbClr val="7030A0"/>
                    </a:solidFill>
                  </a:rPr>
                  <a:t>Configuration mixing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Do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systems have analogous states?</a:t>
                </a:r>
                <a:br>
                  <a:rPr lang="en-US" dirty="0"/>
                </a:br>
                <a:r>
                  <a:rPr lang="en-US" dirty="0"/>
                  <a:t>Do they form full </a:t>
                </a:r>
                <a:r>
                  <a:rPr lang="en-US" dirty="0">
                    <a:solidFill>
                      <a:srgbClr val="008E40"/>
                    </a:solidFill>
                  </a:rPr>
                  <a:t>isospin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8E40"/>
                    </a:solidFill>
                  </a:rPr>
                  <a:t>SU(3)-flavor multiplets</a:t>
                </a:r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No single picture </a:t>
                </a:r>
                <a:r>
                  <a:rPr lang="en-US" dirty="0"/>
                  <a:t>simultaneously explains all exotic candidates</a:t>
                </a:r>
                <a:br>
                  <a:rPr lang="en-US" dirty="0"/>
                </a:br>
                <a:r>
                  <a:rPr lang="en-US" dirty="0"/>
                  <a:t>Multiple perspectives needed to develop comprehensive understanding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Recommendation</a:t>
                </a:r>
                <a:r>
                  <a:rPr lang="en-US" dirty="0"/>
                  <a:t>: Funding for development of U.S. multi-institution consortium to pursue coordinated approach to this hadron spectroscopy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3D439-302E-424D-80F6-F1EDF80DC1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723" y="1825625"/>
                <a:ext cx="10972800" cy="4351338"/>
              </a:xfrm>
              <a:blipFill>
                <a:blip r:embed="rId2"/>
                <a:stretch>
                  <a:fillRect l="-1000" t="-2241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9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32"/>
    </mc:Choice>
    <mc:Fallback xmlns="">
      <p:transition spd="slow" advTm="6173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7FD0-4757-419E-80DA-6BDA82CF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Amplitude analysis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>
                <a:solidFill>
                  <a:srgbClr val="D36113"/>
                </a:solidFill>
              </a:rPr>
              <a:t>2203.08308</a:t>
            </a:r>
            <a:r>
              <a:rPr lang="en-US" sz="24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5D6F8-F751-4198-9075-E350284CC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760902" cy="4525071"/>
              </a:xfrm>
            </p:spPr>
            <p:txBody>
              <a:bodyPr/>
              <a:lstStyle/>
              <a:p>
                <a:r>
                  <a:rPr lang="en-US" dirty="0"/>
                  <a:t>A “</a:t>
                </a:r>
                <a:r>
                  <a:rPr lang="en-US" dirty="0">
                    <a:solidFill>
                      <a:srgbClr val="008000"/>
                    </a:solidFill>
                  </a:rPr>
                  <a:t>bottom-up</a:t>
                </a:r>
                <a:r>
                  <a:rPr lang="en-US" dirty="0"/>
                  <a:t>” theory approach; no model assumed</a:t>
                </a:r>
                <a:br>
                  <a:rPr lang="en-US" dirty="0"/>
                </a:br>
                <a:r>
                  <a:rPr lang="en-US" dirty="0"/>
                  <a:t>Use only core features of quantum field theory: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unitarity, analyticity of scattering amplitudes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crossing symmetry</a:t>
                </a:r>
              </a:p>
              <a:p>
                <a:r>
                  <a:rPr lang="en-US" dirty="0"/>
                  <a:t>“Model” amplitudes by using only functions obeying these constraints</a:t>
                </a:r>
              </a:p>
              <a:p>
                <a:r>
                  <a:rPr lang="en-US" dirty="0"/>
                  <a:t>This is a big, intricate job!  </a:t>
                </a:r>
                <a:r>
                  <a:rPr lang="en-US" dirty="0">
                    <a:solidFill>
                      <a:srgbClr val="FF0000"/>
                    </a:solidFill>
                  </a:rPr>
                  <a:t>JPAC</a:t>
                </a:r>
                <a:r>
                  <a:rPr lang="en-US" dirty="0"/>
                  <a:t> (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/>
                  <a:t>oint </a:t>
                </a:r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dirty="0"/>
                  <a:t>hysics 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/>
                  <a:t>nalysis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dirty="0"/>
                  <a:t>enter) is a </a:t>
                </a:r>
                <a:r>
                  <a:rPr lang="en-US" dirty="0">
                    <a:solidFill>
                      <a:srgbClr val="008E40"/>
                    </a:solidFill>
                  </a:rPr>
                  <a:t>collaboration of theorists &amp; experimentalists </a:t>
                </a:r>
                <a:r>
                  <a:rPr lang="en-US" dirty="0"/>
                  <a:t>(</a:t>
                </a:r>
                <a:r>
                  <a:rPr lang="en-US" dirty="0" err="1"/>
                  <a:t>JLab</a:t>
                </a:r>
                <a:r>
                  <a:rPr lang="en-US" dirty="0"/>
                  <a:t>, COMPASS, …) carrying out these complicated calculations</a:t>
                </a:r>
              </a:p>
              <a:p>
                <a:r>
                  <a:rPr lang="en-US" dirty="0"/>
                  <a:t>Examples: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1710</m:t>
                        </m:r>
                      </m:e>
                    </m:d>
                  </m:oMath>
                </a14:m>
                <a:r>
                  <a:rPr lang="en-US" dirty="0"/>
                  <a:t> likely dominated by glueball component;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e>
                    </m:d>
                  </m:oMath>
                </a14:m>
                <a:r>
                  <a:rPr lang="en-US" dirty="0"/>
                  <a:t> hybrid candidate seems to be artifact of true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1600</m:t>
                        </m:r>
                      </m:e>
                    </m:d>
                  </m:oMath>
                </a14:m>
                <a:r>
                  <a:rPr lang="en-US" dirty="0"/>
                  <a:t> state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Recommendation</a:t>
                </a:r>
                <a:r>
                  <a:rPr lang="en-US" dirty="0"/>
                  <a:t>: Continued support for collaborations such as JPAC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5D6F8-F751-4198-9075-E350284CC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760902" cy="4525071"/>
              </a:xfrm>
              <a:blipFill>
                <a:blip r:embed="rId2"/>
                <a:stretch>
                  <a:fillRect l="-963" t="-2153" r="-396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1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13"/>
    </mc:Choice>
    <mc:Fallback xmlns="">
      <p:transition spd="slow" advTm="4951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103A-1ED9-462C-9E0B-AB782DB9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QCD simulations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>
                <a:solidFill>
                  <a:srgbClr val="D36113"/>
                </a:solidFill>
              </a:rPr>
              <a:t>2203.03230; talk by </a:t>
            </a:r>
            <a:r>
              <a:rPr lang="en-US" sz="2400" dirty="0" err="1">
                <a:solidFill>
                  <a:srgbClr val="D36113"/>
                </a:solidFill>
              </a:rPr>
              <a:t>Sasa</a:t>
            </a:r>
            <a:r>
              <a:rPr lang="en-US" sz="2400" dirty="0">
                <a:solidFill>
                  <a:srgbClr val="D36113"/>
                </a:solidFill>
              </a:rPr>
              <a:t> </a:t>
            </a:r>
            <a:r>
              <a:rPr lang="en-US" sz="2400" dirty="0" err="1">
                <a:solidFill>
                  <a:srgbClr val="D36113"/>
                </a:solidFill>
              </a:rPr>
              <a:t>Prelovsek</a:t>
            </a:r>
            <a:r>
              <a:rPr lang="en-US" sz="2400" dirty="0"/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7BFCE0-6B69-4CA3-B814-56A823DD1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2519" y="1690688"/>
                <a:ext cx="10747169" cy="45438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Very good results for light, conventional hadrons; for conventional quarkonium below open-flavor thresholds; for decay constants; </a:t>
                </a:r>
                <a:r>
                  <a:rPr lang="en-US" i="1" dirty="0"/>
                  <a:t>etc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Can study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dependence of observables</a:t>
                </a:r>
              </a:p>
              <a:p>
                <a:r>
                  <a:rPr lang="en-US" dirty="0"/>
                  <a:t>…Even with lower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8000"/>
                    </a:solidFill>
                  </a:rPr>
                  <a:t>unquenching</a:t>
                </a:r>
              </a:p>
              <a:p>
                <a:r>
                  <a:rPr lang="en-US" dirty="0"/>
                  <a:t>Technique (</a:t>
                </a:r>
                <a:r>
                  <a:rPr lang="en-US" dirty="0" err="1">
                    <a:solidFill>
                      <a:srgbClr val="FF0000"/>
                    </a:solidFill>
                  </a:rPr>
                  <a:t>Lüscher</a:t>
                </a:r>
                <a:r>
                  <a:rPr lang="en-US" dirty="0">
                    <a:solidFill>
                      <a:srgbClr val="FF0000"/>
                    </a:solidFill>
                  </a:rPr>
                  <a:t> formalism</a:t>
                </a:r>
                <a:r>
                  <a:rPr lang="en-US" dirty="0"/>
                  <a:t>) for unstable particles w/ </a:t>
                </a:r>
                <a:r>
                  <a:rPr lang="en-US" dirty="0">
                    <a:solidFill>
                      <a:srgbClr val="008000"/>
                    </a:solidFill>
                  </a:rPr>
                  <a:t>2-body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decays</a:t>
                </a:r>
              </a:p>
              <a:p>
                <a:r>
                  <a:rPr lang="en-US" dirty="0"/>
                  <a:t>Improvements underway/future goals</a:t>
                </a:r>
                <a:br>
                  <a:rPr lang="en-US" dirty="0"/>
                </a:br>
                <a:r>
                  <a:rPr lang="en-US" dirty="0"/>
                  <a:t>(given sufficient </a:t>
                </a:r>
                <a:r>
                  <a:rPr lang="en-US" dirty="0">
                    <a:solidFill>
                      <a:srgbClr val="FF0000"/>
                    </a:solidFill>
                  </a:rPr>
                  <a:t>computing resources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researcher support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Decays to particles with </a:t>
                </a:r>
                <a:r>
                  <a:rPr lang="en-US" dirty="0">
                    <a:solidFill>
                      <a:srgbClr val="7030A0"/>
                    </a:solidFill>
                  </a:rPr>
                  <a:t>nonzero spin</a:t>
                </a:r>
              </a:p>
              <a:p>
                <a:pPr lvl="1"/>
                <a:r>
                  <a:rPr lang="en-US" dirty="0"/>
                  <a:t>Decays with more than one two-body final state (</a:t>
                </a:r>
                <a:r>
                  <a:rPr lang="en-US" dirty="0">
                    <a:solidFill>
                      <a:srgbClr val="7030A0"/>
                    </a:solidFill>
                  </a:rPr>
                  <a:t>coupled-channel</a:t>
                </a:r>
                <a:r>
                  <a:rPr lang="en-US" dirty="0"/>
                  <a:t>)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solidFill>
                      <a:srgbClr val="008000"/>
                    </a:solidFill>
                  </a:rPr>
                  <a:t>3-body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decays</a:t>
                </a:r>
              </a:p>
              <a:p>
                <a:pPr lvl="1"/>
                <a:r>
                  <a:rPr lang="en-US" dirty="0"/>
                  <a:t>Isospin breaking, electroweak transitions, …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7BFCE0-6B69-4CA3-B814-56A823DD1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519" y="1690688"/>
                <a:ext cx="10747169" cy="4543857"/>
              </a:xfrm>
              <a:blipFill>
                <a:blip r:embed="rId2"/>
                <a:stretch>
                  <a:fillRect l="-1021" t="-2949" b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1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75"/>
    </mc:Choice>
    <mc:Fallback xmlns="">
      <p:transition spd="slow" advTm="6577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2AD7-1EB8-491B-B355-F578BF9C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from RF07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5B926-3C69-4C6F-9ED6-E9D8103ED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No big new experiments </a:t>
            </a:r>
            <a:r>
              <a:rPr lang="en-US" dirty="0"/>
              <a:t>called for in the U.S.!  All facilities are operating now, approved in U.S., or proposed by other countries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Human capital</a:t>
            </a:r>
            <a:r>
              <a:rPr lang="en-US" dirty="0"/>
              <a:t>: need continued and enhanced support &amp; training of personnel for dedicated data analyses</a:t>
            </a:r>
          </a:p>
          <a:p>
            <a:r>
              <a:rPr lang="en-US" dirty="0"/>
              <a:t>Support for research that </a:t>
            </a:r>
            <a:r>
              <a:rPr lang="en-US" dirty="0">
                <a:solidFill>
                  <a:srgbClr val="FF0000"/>
                </a:solidFill>
              </a:rPr>
              <a:t>crosses the traditional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particle/nuclear physics divide</a:t>
            </a:r>
          </a:p>
          <a:p>
            <a:pPr>
              <a:buClr>
                <a:schemeClr val="tx1"/>
              </a:buClr>
            </a:pPr>
            <a:r>
              <a:rPr lang="en-US" dirty="0"/>
              <a:t>Support for </a:t>
            </a:r>
            <a:r>
              <a:rPr lang="en-US" dirty="0">
                <a:solidFill>
                  <a:srgbClr val="FF0000"/>
                </a:solidFill>
              </a:rPr>
              <a:t>analysis &amp; triggering resources </a:t>
            </a:r>
            <a:r>
              <a:rPr lang="en-US" dirty="0"/>
              <a:t>at experiments</a:t>
            </a:r>
            <a:br>
              <a:rPr lang="en-US" dirty="0"/>
            </a:br>
            <a:r>
              <a:rPr lang="en-US" dirty="0"/>
              <a:t>not originally focused on hadronic physics (</a:t>
            </a:r>
            <a:r>
              <a:rPr lang="en-US" i="1" dirty="0"/>
              <a:t>e.g.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CMS</a:t>
            </a:r>
            <a:r>
              <a:rPr lang="en-US" dirty="0"/>
              <a:t>,</a:t>
            </a:r>
            <a:r>
              <a:rPr lang="en-US" dirty="0">
                <a:solidFill>
                  <a:srgbClr val="008000"/>
                </a:solidFill>
              </a:rPr>
              <a:t> ATLAS</a:t>
            </a:r>
            <a:r>
              <a:rPr lang="en-US" dirty="0"/>
              <a:t>)</a:t>
            </a:r>
          </a:p>
          <a:p>
            <a:pPr>
              <a:buClr>
                <a:schemeClr val="tx1"/>
              </a:buClr>
            </a:pPr>
            <a:r>
              <a:rPr lang="en-US" dirty="0"/>
              <a:t>Support for </a:t>
            </a:r>
            <a:r>
              <a:rPr lang="en-US" dirty="0">
                <a:solidFill>
                  <a:srgbClr val="FF0000"/>
                </a:solidFill>
              </a:rPr>
              <a:t>detector equipment enhancements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relevant to hadron spectroscopy (</a:t>
            </a:r>
            <a:r>
              <a:rPr lang="en-US" i="1" dirty="0"/>
              <a:t>e.g</a:t>
            </a:r>
            <a:r>
              <a:rPr lang="en-US" dirty="0"/>
              <a:t>., </a:t>
            </a:r>
            <a:r>
              <a:rPr lang="en-US" dirty="0">
                <a:solidFill>
                  <a:srgbClr val="008000"/>
                </a:solidFill>
              </a:rPr>
              <a:t>LHCb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73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17"/>
    </mc:Choice>
    <mc:Fallback xmlns="">
      <p:transition spd="slow" advTm="7101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2AD7-1EB8-491B-B355-F578BF9C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from RF07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5B926-3C69-4C6F-9ED6-E9D8103ED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9418"/>
            <a:ext cx="10623115" cy="459754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Continued &amp; expanded support </a:t>
            </a:r>
            <a:r>
              <a:rPr lang="en-US" dirty="0"/>
              <a:t>for researchers at </a:t>
            </a:r>
            <a:r>
              <a:rPr lang="en-US" dirty="0">
                <a:solidFill>
                  <a:srgbClr val="008000"/>
                </a:solidFill>
              </a:rPr>
              <a:t>Belle II </a:t>
            </a:r>
            <a:r>
              <a:rPr lang="en-US" dirty="0"/>
              <a:t>and</a:t>
            </a:r>
            <a:r>
              <a:rPr lang="en-US" dirty="0">
                <a:solidFill>
                  <a:srgbClr val="008000"/>
                </a:solidFill>
              </a:rPr>
              <a:t> BESIII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a big U.S. physics footprint for a small U.S. investment;</a:t>
            </a:r>
            <a:br>
              <a:rPr lang="en-US" dirty="0"/>
            </a:br>
            <a:r>
              <a:rPr lang="en-US" dirty="0"/>
              <a:t>training can be carried over to future </a:t>
            </a:r>
            <a:r>
              <a:rPr lang="en-US" dirty="0">
                <a:solidFill>
                  <a:srgbClr val="008000"/>
                </a:solidFill>
              </a:rPr>
              <a:t>Super Tau-Charm Facility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U.S. facilities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 support &amp; training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for junior researchers at </a:t>
            </a:r>
            <a:r>
              <a:rPr lang="en-US" dirty="0">
                <a:solidFill>
                  <a:srgbClr val="008000"/>
                </a:solidFill>
              </a:rPr>
              <a:t>GlueX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many of whom will then staff the upcoming </a:t>
            </a:r>
            <a:r>
              <a:rPr lang="en-US" dirty="0">
                <a:solidFill>
                  <a:srgbClr val="008000"/>
                </a:solidFill>
              </a:rPr>
              <a:t>EIC </a:t>
            </a:r>
            <a:r>
              <a:rPr lang="en-US" dirty="0"/>
              <a:t>or possible </a:t>
            </a:r>
            <a:r>
              <a:rPr lang="en-US" dirty="0">
                <a:solidFill>
                  <a:srgbClr val="008000"/>
                </a:solidFill>
              </a:rPr>
              <a:t>JLab24</a:t>
            </a:r>
          </a:p>
          <a:p>
            <a:pPr>
              <a:buClr>
                <a:schemeClr val="tx1"/>
              </a:buClr>
            </a:pPr>
            <a:r>
              <a:rPr lang="en-US" dirty="0"/>
              <a:t>Support for </a:t>
            </a:r>
            <a:r>
              <a:rPr lang="en-US" dirty="0">
                <a:solidFill>
                  <a:srgbClr val="FF0000"/>
                </a:solidFill>
              </a:rPr>
              <a:t>U.S. cross experiment/theory initiatives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such as </a:t>
            </a:r>
            <a:r>
              <a:rPr lang="en-US" dirty="0">
                <a:solidFill>
                  <a:srgbClr val="008000"/>
                </a:solidFill>
              </a:rPr>
              <a:t>JPAC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/>
              <a:t>to carry out intricate multi-level amplitude analyses</a:t>
            </a:r>
          </a:p>
          <a:p>
            <a:pPr>
              <a:buClr>
                <a:schemeClr val="tx1"/>
              </a:buClr>
            </a:pPr>
            <a:r>
              <a:rPr lang="en-US" dirty="0"/>
              <a:t>Support for </a:t>
            </a:r>
            <a:r>
              <a:rPr lang="en-US" dirty="0">
                <a:solidFill>
                  <a:srgbClr val="FF0000"/>
                </a:solidFill>
              </a:rPr>
              <a:t>U.S. multi-institution theory initiatives</a:t>
            </a:r>
            <a:r>
              <a:rPr lang="en-US" dirty="0"/>
              <a:t>, including lattice,</a:t>
            </a:r>
            <a:br>
              <a:rPr lang="en-US" dirty="0"/>
            </a:br>
            <a:r>
              <a:rPr lang="en-US" dirty="0"/>
              <a:t>to broaden researchers’ perspectives and generate new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7159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0"/>
    </mc:Choice>
    <mc:Fallback xmlns="">
      <p:transition spd="slow" advTm="397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03D0-010D-49DF-8319-B88B6E8C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6867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1"/>
    </mc:Choice>
    <mc:Fallback xmlns="">
      <p:transition spd="slow" advTm="224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CA8D-A408-452C-9BAA-1E9FBD2E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really understand hadrons?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55C63-B48E-4429-A960-46EEC42F6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894" y="1555668"/>
                <a:ext cx="11174679" cy="466700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Why was every hadron discovered in the quark model’s first 50 years a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meson</a:t>
                </a:r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baryon</a:t>
                </a:r>
                <a:r>
                  <a:rPr lang="en-US" dirty="0"/>
                  <a:t>?  Even </a:t>
                </a:r>
                <a:r>
                  <a:rPr lang="en-US" dirty="0">
                    <a:solidFill>
                      <a:srgbClr val="7030A0"/>
                    </a:solidFill>
                  </a:rPr>
                  <a:t>Gell-Mann </a:t>
                </a:r>
                <a:r>
                  <a:rPr lang="en-US" dirty="0"/>
                  <a:t>&amp;</a:t>
                </a:r>
                <a:r>
                  <a:rPr lang="en-US" dirty="0">
                    <a:solidFill>
                      <a:srgbClr val="7030A0"/>
                    </a:solidFill>
                  </a:rPr>
                  <a:t> Zweig </a:t>
                </a:r>
                <a:r>
                  <a:rPr lang="en-US" dirty="0"/>
                  <a:t>saw other options: </a:t>
                </a:r>
              </a:p>
              <a:p>
                <a:pPr marL="457200" lvl="1" indent="0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i="1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, … (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tetraquark</a:t>
                </a:r>
                <a:r>
                  <a:rPr lang="en-US" dirty="0">
                    <a:solidFill>
                      <a:srgbClr val="FF3300"/>
                    </a:solidFill>
                  </a:rPr>
                  <a:t>,</a:t>
                </a:r>
                <a:r>
                  <a:rPr lang="en-US" dirty="0"/>
                  <a:t>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hexaquark</a:t>
                </a:r>
                <a:r>
                  <a:rPr lang="en-US" dirty="0">
                    <a:solidFill>
                      <a:srgbClr val="FF3300"/>
                    </a:solidFill>
                  </a:rPr>
                  <a:t>, …</a:t>
                </a:r>
                <a:r>
                  <a:rPr lang="en-US" dirty="0"/>
                  <a:t>)</a:t>
                </a:r>
              </a:p>
              <a:p>
                <a:pPr marL="457200" lvl="1" indent="0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𝑞𝑞𝑞𝑞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𝑞𝑞𝑞𝑞</m:t>
                    </m:r>
                    <m:r>
                      <a:rPr lang="en-US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… (</a:t>
                </a:r>
                <a:r>
                  <a:rPr lang="en-US" i="1" dirty="0">
                    <a:solidFill>
                      <a:srgbClr val="FF0000"/>
                    </a:solidFill>
                  </a:rPr>
                  <a:t>pentaquark</a:t>
                </a:r>
                <a:r>
                  <a:rPr lang="en-US" dirty="0">
                    <a:solidFill>
                      <a:srgbClr val="002060"/>
                    </a:solidFill>
                  </a:rPr>
                  <a:t>,</a:t>
                </a:r>
                <a:r>
                  <a:rPr lang="en-US" dirty="0"/>
                  <a:t>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octoquark</a:t>
                </a:r>
                <a:r>
                  <a:rPr lang="en-US" dirty="0">
                    <a:solidFill>
                      <a:srgbClr val="002060"/>
                    </a:solidFill>
                  </a:rPr>
                  <a:t>, …)</a:t>
                </a:r>
              </a:p>
              <a:p>
                <a:pPr marL="0" indent="0"/>
                <a:r>
                  <a:rPr lang="en-US" dirty="0"/>
                  <a:t> And with development of QCD and the discovery of </a:t>
                </a:r>
                <a:r>
                  <a:rPr lang="en-US" dirty="0">
                    <a:solidFill>
                      <a:srgbClr val="008000"/>
                    </a:solidFill>
                  </a:rPr>
                  <a:t>gluons</a:t>
                </a:r>
                <a:r>
                  <a:rPr lang="en-US" dirty="0"/>
                  <a:t>, other possibilities became available:</a:t>
                </a:r>
              </a:p>
              <a:p>
                <a:pPr marL="457200" lvl="1" indent="0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i="1" dirty="0">
                    <a:solidFill>
                      <a:srgbClr val="6633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𝑔𝑔𝑔</m:t>
                    </m:r>
                  </m:oMath>
                </a14:m>
                <a:r>
                  <a:rPr lang="en-US" i="1" dirty="0">
                    <a:solidFill>
                      <a:srgbClr val="663300"/>
                    </a:solidFill>
                  </a:rPr>
                  <a:t>, …</a:t>
                </a:r>
                <a:r>
                  <a:rPr lang="en-US" dirty="0">
                    <a:solidFill>
                      <a:srgbClr val="663300"/>
                    </a:solidFill>
                  </a:rPr>
                  <a:t> (</a:t>
                </a:r>
                <a:r>
                  <a:rPr lang="en-US" i="1" dirty="0">
                    <a:solidFill>
                      <a:srgbClr val="FF0000"/>
                    </a:solidFill>
                  </a:rPr>
                  <a:t>glueball</a:t>
                </a:r>
                <a:r>
                  <a:rPr lang="en-US" dirty="0">
                    <a:solidFill>
                      <a:srgbClr val="663300"/>
                    </a:solidFill>
                  </a:rPr>
                  <a:t>)</a:t>
                </a:r>
              </a:p>
              <a:p>
                <a:pPr marL="457200" lvl="1" indent="0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i="1" dirty="0">
                    <a:solidFill>
                      <a:srgbClr val="006600"/>
                    </a:solidFill>
                  </a:rPr>
                  <a:t>,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i="1" dirty="0">
                    <a:solidFill>
                      <a:srgbClr val="006600"/>
                    </a:solidFill>
                  </a:rPr>
                  <a:t>, …</a:t>
                </a:r>
                <a:r>
                  <a:rPr lang="en-US" dirty="0">
                    <a:solidFill>
                      <a:srgbClr val="006600"/>
                    </a:solidFill>
                  </a:rPr>
                  <a:t> (</a:t>
                </a:r>
                <a:r>
                  <a:rPr lang="en-US" i="1" dirty="0">
                    <a:solidFill>
                      <a:srgbClr val="FF0000"/>
                    </a:solidFill>
                  </a:rPr>
                  <a:t>hybrid meson</a:t>
                </a:r>
                <a:r>
                  <a:rPr lang="en-US" dirty="0">
                    <a:solidFill>
                      <a:srgbClr val="006600"/>
                    </a:solidFill>
                  </a:rPr>
                  <a:t>)</a:t>
                </a:r>
              </a:p>
              <a:p>
                <a:pPr marL="0" indent="0"/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 dirty="0"/>
                  <a:t>Are </a:t>
                </a:r>
                <a:r>
                  <a:rPr lang="en-US" dirty="0">
                    <a:solidFill>
                      <a:srgbClr val="FF0000"/>
                    </a:solidFill>
                  </a:rPr>
                  <a:t>diquarks</a:t>
                </a:r>
                <a:r>
                  <a:rPr lang="en-US" dirty="0"/>
                  <a:t> in their attractive color channel important hadrons subunits?</a:t>
                </a:r>
              </a:p>
              <a:p>
                <a:r>
                  <a:rPr lang="en-US" dirty="0"/>
                  <a:t>Do </a:t>
                </a:r>
                <a:r>
                  <a:rPr lang="en-US" dirty="0">
                    <a:solidFill>
                      <a:srgbClr val="FF0000"/>
                    </a:solidFill>
                  </a:rPr>
                  <a:t>molecules</a:t>
                </a:r>
                <a:r>
                  <a:rPr lang="en-US" dirty="0"/>
                  <a:t> of hadrons (like deuterons) composed of mesons form?</a:t>
                </a:r>
              </a:p>
              <a:p>
                <a:r>
                  <a:rPr lang="en-US" b="1" dirty="0"/>
                  <a:t>It is quite humbling that after 60 (50) years of the quark model (QCD),</a:t>
                </a:r>
                <a:br>
                  <a:rPr lang="en-US" b="1" dirty="0"/>
                </a:br>
                <a:r>
                  <a:rPr lang="en-US" b="1" dirty="0"/>
                  <a:t>we still do not have undisputed answers to these fundamental questions!</a:t>
                </a:r>
              </a:p>
              <a:p>
                <a:r>
                  <a:rPr lang="en-US" dirty="0"/>
                  <a:t>Modern hadron spectroscopy aims at settling these issues</a:t>
                </a:r>
              </a:p>
              <a:p>
                <a:r>
                  <a:rPr lang="en-US" dirty="0"/>
                  <a:t>Consequences could be far-ranging:</a:t>
                </a:r>
              </a:p>
              <a:p>
                <a:pPr lvl="1"/>
                <a:r>
                  <a:rPr lang="en-US" dirty="0"/>
                  <a:t>Neutron star models</a:t>
                </a:r>
              </a:p>
              <a:p>
                <a:pPr lvl="1"/>
                <a:r>
                  <a:rPr lang="en-US" dirty="0"/>
                  <a:t>Contributions of hadronic effects in rare B decays (BSM)</a:t>
                </a:r>
              </a:p>
              <a:p>
                <a:pPr lvl="1"/>
                <a:r>
                  <a:rPr lang="en-US" dirty="0"/>
                  <a:t>Phenomenology of </a:t>
                </a:r>
                <a:r>
                  <a:rPr lang="en-US" i="1" dirty="0"/>
                  <a:t>any</a:t>
                </a:r>
                <a:r>
                  <a:rPr lang="en-US" dirty="0"/>
                  <a:t> strongly coupled theory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55C63-B48E-4429-A960-46EEC42F6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894" y="1555668"/>
                <a:ext cx="11174679" cy="4667002"/>
              </a:xfrm>
              <a:blipFill>
                <a:blip r:embed="rId2"/>
                <a:stretch>
                  <a:fillRect l="-491" t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7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then, in 2003…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80" y="3392173"/>
            <a:ext cx="70866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8094" y="1371601"/>
                <a:ext cx="1085978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The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Belle Collaboration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KEK found evidence for a </a:t>
                </a:r>
                <a:r>
                  <a:rPr lang="en-US" sz="2400" dirty="0"/>
                  <a:t>narrow new particle at </a:t>
                </a:r>
                <a:r>
                  <a:rPr lang="en-US" sz="2400" dirty="0">
                    <a:solidFill>
                      <a:srgbClr val="008000"/>
                    </a:solidFill>
                  </a:rPr>
                  <a:t>3872 MeV </a:t>
                </a:r>
              </a:p>
              <a:p>
                <a:r>
                  <a:rPr lang="en-US" sz="2400" dirty="0">
                    <a:solidFill>
                      <a:srgbClr val="996633"/>
                    </a:solidFill>
                  </a:rPr>
                  <a:t>In the broad mass range of charmonium, but behaves </a:t>
                </a:r>
                <a:r>
                  <a:rPr lang="en-US" sz="2400" i="1" dirty="0">
                    <a:solidFill>
                      <a:srgbClr val="996633"/>
                    </a:solidFill>
                  </a:rPr>
                  <a:t>very unlike </a:t>
                </a:r>
                <a:r>
                  <a:rPr lang="en-US" sz="2400" dirty="0"/>
                  <a:t>a </a:t>
                </a:r>
                <a:r>
                  <a:rPr lang="en-US" sz="2400" dirty="0">
                    <a:solidFill>
                      <a:schemeClr val="tx1"/>
                    </a:solidFill>
                  </a:rPr>
                  <a:t>pure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state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Almost certainly a hadron of </a:t>
                </a:r>
                <a:r>
                  <a:rPr lang="en-US" sz="2400" dirty="0"/>
                  <a:t>valence quark content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996633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4" y="1371601"/>
                <a:ext cx="10859785" cy="1200329"/>
              </a:xfrm>
              <a:prstGeom prst="rect">
                <a:avLst/>
              </a:prstGeom>
              <a:blipFill>
                <a:blip r:embed="rId3"/>
                <a:stretch>
                  <a:fillRect l="-842" t="-4061" r="-89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51773" y="2939254"/>
            <a:ext cx="626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S.K. Choi </a:t>
            </a:r>
            <a:r>
              <a:rPr lang="en-US" sz="2400" i="1" dirty="0">
                <a:solidFill>
                  <a:srgbClr val="663300"/>
                </a:solidFill>
              </a:rPr>
              <a:t>et al</a:t>
            </a:r>
            <a:r>
              <a:rPr lang="en-US" sz="2400" dirty="0">
                <a:solidFill>
                  <a:srgbClr val="663300"/>
                </a:solidFill>
              </a:rPr>
              <a:t>., Phys. Rev. Lett. </a:t>
            </a:r>
            <a:r>
              <a:rPr lang="en-US" sz="2400" b="1" dirty="0">
                <a:solidFill>
                  <a:srgbClr val="663300"/>
                </a:solidFill>
              </a:rPr>
              <a:t>91</a:t>
            </a:r>
            <a:r>
              <a:rPr lang="en-US" sz="2400" dirty="0">
                <a:solidFill>
                  <a:srgbClr val="663300"/>
                </a:solidFill>
              </a:rPr>
              <a:t> (2003) 262001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909344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Reminder: The primary goal of Belle was the search for </a:t>
            </a:r>
            <a:r>
              <a:rPr lang="en-US" sz="2400" i="1" dirty="0"/>
              <a:t>CP</a:t>
            </a:r>
            <a:r>
              <a:rPr lang="en-US" sz="2400" dirty="0"/>
              <a:t> violation </a:t>
            </a:r>
            <a:r>
              <a:rPr lang="en-US" sz="2400" dirty="0">
                <a:solidFill>
                  <a:srgbClr val="006600"/>
                </a:solidFill>
              </a:rPr>
              <a:t>in </a:t>
            </a:r>
            <a:r>
              <a:rPr lang="en-US" sz="2400" dirty="0">
                <a:solidFill>
                  <a:srgbClr val="008000"/>
                </a:solidFill>
              </a:rPr>
              <a:t>the </a:t>
            </a:r>
            <a:r>
              <a:rPr lang="en-US" sz="2400" i="1" dirty="0"/>
              <a:t>B</a:t>
            </a:r>
            <a:r>
              <a:rPr lang="en-US" sz="2400" dirty="0">
                <a:solidFill>
                  <a:srgbClr val="008000"/>
                </a:solidFill>
              </a:rPr>
              <a:t> system</a:t>
            </a:r>
            <a:endParaRPr lang="en-US" sz="24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01"/>
    </mc:Choice>
    <mc:Fallback xmlns="">
      <p:transition spd="slow" advTm="4580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2D8CAA-A872-4CB1-B895-BCF4BA0709EB}"/>
              </a:ext>
            </a:extLst>
          </p:cNvPr>
          <p:cNvGrpSpPr/>
          <p:nvPr/>
        </p:nvGrpSpPr>
        <p:grpSpPr>
          <a:xfrm>
            <a:off x="1600200" y="46445"/>
            <a:ext cx="7165934" cy="7364266"/>
            <a:chOff x="912832" y="183548"/>
            <a:chExt cx="7165934" cy="736426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A81D4DC-CE56-47E9-B474-FC19F5641A3F}"/>
                </a:ext>
              </a:extLst>
            </p:cNvPr>
            <p:cNvSpPr/>
            <p:nvPr/>
          </p:nvSpPr>
          <p:spPr>
            <a:xfrm>
              <a:off x="6724418" y="2497264"/>
              <a:ext cx="135042" cy="13873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7198"/>
                  </a:lnTo>
                  <a:lnTo>
                    <a:pt x="122999" y="377198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16FE1F6-0FFF-418F-9133-7EF822711A3E}"/>
                </a:ext>
              </a:extLst>
            </p:cNvPr>
            <p:cNvSpPr/>
            <p:nvPr/>
          </p:nvSpPr>
          <p:spPr>
            <a:xfrm>
              <a:off x="5772489" y="1607322"/>
              <a:ext cx="1423773" cy="2471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6099"/>
                  </a:lnTo>
                  <a:lnTo>
                    <a:pt x="992195" y="86099"/>
                  </a:lnTo>
                  <a:lnTo>
                    <a:pt x="992195" y="172199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17C3FAD-787D-4FFC-BD97-F8EDE1DC99F0}"/>
                </a:ext>
              </a:extLst>
            </p:cNvPr>
            <p:cNvSpPr/>
            <p:nvPr/>
          </p:nvSpPr>
          <p:spPr>
            <a:xfrm>
              <a:off x="5300645" y="2497263"/>
              <a:ext cx="195999" cy="108253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7198"/>
                  </a:lnTo>
                  <a:lnTo>
                    <a:pt x="122999" y="377198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3957E38-A6C1-460C-9B16-931AE836C1BB}"/>
                </a:ext>
              </a:extLst>
            </p:cNvPr>
            <p:cNvSpPr/>
            <p:nvPr/>
          </p:nvSpPr>
          <p:spPr>
            <a:xfrm>
              <a:off x="5726769" y="1607322"/>
              <a:ext cx="91440" cy="2471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72199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6246F4A-0BB5-4FDB-97E6-FD3E35D06AA6}"/>
                </a:ext>
              </a:extLst>
            </p:cNvPr>
            <p:cNvSpPr/>
            <p:nvPr/>
          </p:nvSpPr>
          <p:spPr>
            <a:xfrm>
              <a:off x="3876871" y="3190935"/>
              <a:ext cx="177676" cy="25102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59395"/>
                  </a:lnTo>
                  <a:lnTo>
                    <a:pt x="122999" y="959395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1662AE-6D6E-48FD-9D72-EF29C889B93C}"/>
                </a:ext>
              </a:extLst>
            </p:cNvPr>
            <p:cNvSpPr/>
            <p:nvPr/>
          </p:nvSpPr>
          <p:spPr>
            <a:xfrm>
              <a:off x="3875267" y="2497264"/>
              <a:ext cx="198330" cy="144689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7198"/>
                  </a:lnTo>
                  <a:lnTo>
                    <a:pt x="122999" y="377198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A3F09FA-473B-434C-9461-E56748ECE203}"/>
                </a:ext>
              </a:extLst>
            </p:cNvPr>
            <p:cNvSpPr/>
            <p:nvPr/>
          </p:nvSpPr>
          <p:spPr>
            <a:xfrm>
              <a:off x="4348715" y="1607322"/>
              <a:ext cx="1423773" cy="2471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92195" y="0"/>
                  </a:moveTo>
                  <a:lnTo>
                    <a:pt x="992195" y="86099"/>
                  </a:lnTo>
                  <a:lnTo>
                    <a:pt x="0" y="86099"/>
                  </a:lnTo>
                  <a:lnTo>
                    <a:pt x="0" y="172199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8FADA0-5541-4FB6-817F-C2C2B3C166B3}"/>
                </a:ext>
              </a:extLst>
            </p:cNvPr>
            <p:cNvSpPr/>
            <p:nvPr/>
          </p:nvSpPr>
          <p:spPr>
            <a:xfrm>
              <a:off x="3988357" y="771885"/>
              <a:ext cx="1784132" cy="2471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6099"/>
                  </a:lnTo>
                  <a:lnTo>
                    <a:pt x="1243321" y="86099"/>
                  </a:lnTo>
                  <a:lnTo>
                    <a:pt x="1243321" y="172199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1AD32A-AB5C-4862-92C8-F039AEC8A1EB}"/>
                </a:ext>
              </a:extLst>
            </p:cNvPr>
            <p:cNvSpPr/>
            <p:nvPr/>
          </p:nvSpPr>
          <p:spPr>
            <a:xfrm>
              <a:off x="2455391" y="3443231"/>
              <a:ext cx="169755" cy="24624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41593"/>
                  </a:lnTo>
                  <a:lnTo>
                    <a:pt x="122999" y="1541593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12ECCD-4443-4AC3-A2C3-D9BAFFA8D904}"/>
                </a:ext>
              </a:extLst>
            </p:cNvPr>
            <p:cNvSpPr/>
            <p:nvPr/>
          </p:nvSpPr>
          <p:spPr>
            <a:xfrm>
              <a:off x="2455438" y="2931537"/>
              <a:ext cx="189695" cy="137681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59395"/>
                  </a:lnTo>
                  <a:lnTo>
                    <a:pt x="122999" y="959395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851992-B24F-4E1A-88F9-F608CE1AE242}"/>
                </a:ext>
              </a:extLst>
            </p:cNvPr>
            <p:cNvSpPr/>
            <p:nvPr/>
          </p:nvSpPr>
          <p:spPr>
            <a:xfrm>
              <a:off x="2450205" y="2551766"/>
              <a:ext cx="161520" cy="11130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7198"/>
                  </a:lnTo>
                  <a:lnTo>
                    <a:pt x="122999" y="377198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7ACB97-3AF8-430E-A88B-6D5E04CC5365}"/>
                </a:ext>
              </a:extLst>
            </p:cNvPr>
            <p:cNvSpPr/>
            <p:nvPr/>
          </p:nvSpPr>
          <p:spPr>
            <a:xfrm>
              <a:off x="2213055" y="1661825"/>
              <a:ext cx="711886" cy="2471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6099"/>
                  </a:lnTo>
                  <a:lnTo>
                    <a:pt x="496097" y="86099"/>
                  </a:lnTo>
                  <a:lnTo>
                    <a:pt x="496097" y="172199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598AF08-FB82-4636-9D32-314FDE4FBB1A}"/>
                </a:ext>
              </a:extLst>
            </p:cNvPr>
            <p:cNvSpPr/>
            <p:nvPr/>
          </p:nvSpPr>
          <p:spPr>
            <a:xfrm>
              <a:off x="1030499" y="3664796"/>
              <a:ext cx="176500" cy="388301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05988"/>
                  </a:lnTo>
                  <a:lnTo>
                    <a:pt x="122999" y="2705988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31D8F27-797A-4364-9FBF-18F3B43E23F5}"/>
                </a:ext>
              </a:extLst>
            </p:cNvPr>
            <p:cNvSpPr/>
            <p:nvPr/>
          </p:nvSpPr>
          <p:spPr>
            <a:xfrm>
              <a:off x="1030499" y="3432717"/>
              <a:ext cx="176500" cy="30475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23790"/>
                  </a:lnTo>
                  <a:lnTo>
                    <a:pt x="122999" y="2123790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8B542A0-FE18-4CCA-B2F5-38CC7916C009}"/>
                </a:ext>
              </a:extLst>
            </p:cNvPr>
            <p:cNvSpPr/>
            <p:nvPr/>
          </p:nvSpPr>
          <p:spPr>
            <a:xfrm>
              <a:off x="1030499" y="3191972"/>
              <a:ext cx="176500" cy="22121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41593"/>
                  </a:lnTo>
                  <a:lnTo>
                    <a:pt x="122999" y="1541593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39D6099-2EC1-4096-828E-E234C8B67264}"/>
                </a:ext>
              </a:extLst>
            </p:cNvPr>
            <p:cNvSpPr/>
            <p:nvPr/>
          </p:nvSpPr>
          <p:spPr>
            <a:xfrm>
              <a:off x="1030499" y="2950700"/>
              <a:ext cx="176500" cy="13767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59395"/>
                  </a:lnTo>
                  <a:lnTo>
                    <a:pt x="122999" y="959395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7E9362-024F-4BAB-8285-0ACE703DBD27}"/>
                </a:ext>
              </a:extLst>
            </p:cNvPr>
            <p:cNvSpPr/>
            <p:nvPr/>
          </p:nvSpPr>
          <p:spPr>
            <a:xfrm>
              <a:off x="1030498" y="2582259"/>
              <a:ext cx="129435" cy="9416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77198"/>
                  </a:lnTo>
                  <a:lnTo>
                    <a:pt x="122999" y="377198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1E6E1E-94A3-4E7F-9BD9-B0BBFC069BE3}"/>
                </a:ext>
              </a:extLst>
            </p:cNvPr>
            <p:cNvSpPr/>
            <p:nvPr/>
          </p:nvSpPr>
          <p:spPr>
            <a:xfrm>
              <a:off x="1501168" y="1661825"/>
              <a:ext cx="711886" cy="2471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96097" y="0"/>
                  </a:moveTo>
                  <a:lnTo>
                    <a:pt x="496097" y="86099"/>
                  </a:lnTo>
                  <a:lnTo>
                    <a:pt x="0" y="86099"/>
                  </a:lnTo>
                  <a:lnTo>
                    <a:pt x="0" y="172199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AA1219-421C-4290-9B10-952323ADE496}"/>
                </a:ext>
              </a:extLst>
            </p:cNvPr>
            <p:cNvSpPr/>
            <p:nvPr/>
          </p:nvSpPr>
          <p:spPr>
            <a:xfrm>
              <a:off x="2213055" y="771885"/>
              <a:ext cx="1775301" cy="2471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37167" y="0"/>
                  </a:moveTo>
                  <a:lnTo>
                    <a:pt x="1237167" y="86099"/>
                  </a:lnTo>
                  <a:lnTo>
                    <a:pt x="0" y="86099"/>
                  </a:lnTo>
                  <a:lnTo>
                    <a:pt x="0" y="172199"/>
                  </a:lnTo>
                </a:path>
              </a:pathLst>
            </a:custGeom>
            <a:noFill/>
            <a:ln w="12700" cap="flat" cmpd="sng" algn="ctr">
              <a:solidFill>
                <a:srgbClr val="41AEBD">
                  <a:shade val="6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149717-1EDF-488F-AC9A-2310A30EF216}"/>
                </a:ext>
              </a:extLst>
            </p:cNvPr>
            <p:cNvSpPr/>
            <p:nvPr/>
          </p:nvSpPr>
          <p:spPr>
            <a:xfrm>
              <a:off x="3400020" y="183548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orbel" panose="020B0503020204020204"/>
                </a:rPr>
                <a:t>Hadron Spectroscopy</a:t>
              </a:r>
              <a:br>
                <a:rPr lang="en-US" sz="1000" b="1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b="1" dirty="0">
                  <a:solidFill>
                    <a:sysClr val="windowText" lastClr="000000"/>
                  </a:solidFill>
                  <a:latin typeface="Corbel" panose="020B0503020204020204"/>
                </a:rPr>
                <a:t>White papers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D88E1EA-47C5-43F1-B023-767996B26D97}"/>
                </a:ext>
              </a:extLst>
            </p:cNvPr>
            <p:cNvSpPr/>
            <p:nvPr/>
          </p:nvSpPr>
          <p:spPr>
            <a:xfrm>
              <a:off x="1615888" y="1018986"/>
              <a:ext cx="1194334" cy="642839"/>
            </a:xfrm>
            <a:custGeom>
              <a:avLst/>
              <a:gdLst>
                <a:gd name="connsiteX0" fmla="*/ 0 w 1194334"/>
                <a:gd name="connsiteY0" fmla="*/ 0 h 642839"/>
                <a:gd name="connsiteX1" fmla="*/ 1194334 w 1194334"/>
                <a:gd name="connsiteY1" fmla="*/ 0 h 642839"/>
                <a:gd name="connsiteX2" fmla="*/ 1194334 w 1194334"/>
                <a:gd name="connsiteY2" fmla="*/ 642839 h 642839"/>
                <a:gd name="connsiteX3" fmla="*/ 0 w 1194334"/>
                <a:gd name="connsiteY3" fmla="*/ 642839 h 642839"/>
                <a:gd name="connsiteX4" fmla="*/ 0 w 1194334"/>
                <a:gd name="connsiteY4" fmla="*/ 0 h 64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334" h="642839">
                  <a:moveTo>
                    <a:pt x="0" y="0"/>
                  </a:moveTo>
                  <a:lnTo>
                    <a:pt x="1194334" y="0"/>
                  </a:lnTo>
                  <a:lnTo>
                    <a:pt x="1194334" y="642839"/>
                  </a:lnTo>
                  <a:lnTo>
                    <a:pt x="0" y="642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b="1" dirty="0">
                  <a:ln w="0"/>
                  <a:solidFill>
                    <a:sysClr val="windowText" lastClr="000000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latin typeface="Corbel" panose="020B0503020204020204"/>
                </a:rPr>
                <a:t>Experiment</a:t>
              </a:r>
              <a:endParaRPr lang="en-US" sz="1000" b="1" dirty="0">
                <a:solidFill>
                  <a:sysClr val="windowText" lastClr="000000"/>
                </a:solidFill>
                <a:latin typeface="Corbel" panose="020B0503020204020204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9B2056-8585-442C-93E7-9A93129B50BB}"/>
                </a:ext>
              </a:extLst>
            </p:cNvPr>
            <p:cNvSpPr/>
            <p:nvPr/>
          </p:nvSpPr>
          <p:spPr>
            <a:xfrm>
              <a:off x="912832" y="1908927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1176"/>
              </a:srgbClr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orbel" panose="020B0503020204020204"/>
                </a:rPr>
                <a:t>Future work at existing facilities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5058BAB-4003-4294-B79F-CDDA960183A5}"/>
                </a:ext>
              </a:extLst>
            </p:cNvPr>
            <p:cNvSpPr/>
            <p:nvPr/>
          </p:nvSpPr>
          <p:spPr>
            <a:xfrm>
              <a:off x="1207000" y="2744364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LHCb</a:t>
              </a:r>
              <a:b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(</a:t>
              </a:r>
              <a:r>
                <a:rPr lang="en-US" sz="1000" dirty="0" err="1">
                  <a:solidFill>
                    <a:srgbClr val="FF0000"/>
                  </a:solidFill>
                  <a:latin typeface="Corbel" panose="020B0503020204020204"/>
                </a:rPr>
                <a:t>An,Skwarnicki</a:t>
              </a: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) 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40635FC-2AA0-4498-9BEF-396FD6F3708C}"/>
                </a:ext>
              </a:extLst>
            </p:cNvPr>
            <p:cNvSpPr/>
            <p:nvPr/>
          </p:nvSpPr>
          <p:spPr>
            <a:xfrm>
              <a:off x="1207000" y="3579801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Belle II </a:t>
              </a:r>
              <a:b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(</a:t>
              </a:r>
              <a:r>
                <a:rPr lang="en-US" sz="1000" dirty="0" err="1">
                  <a:solidFill>
                    <a:srgbClr val="FF0000"/>
                  </a:solidFill>
                  <a:latin typeface="Corbel" panose="020B0503020204020204"/>
                </a:rPr>
                <a:t>Fulsom</a:t>
              </a: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)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C73C005-5D44-413C-9B11-0E6C48ED5445}"/>
                </a:ext>
              </a:extLst>
            </p:cNvPr>
            <p:cNvSpPr/>
            <p:nvPr/>
          </p:nvSpPr>
          <p:spPr>
            <a:xfrm>
              <a:off x="1207000" y="4415239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BESIII</a:t>
              </a:r>
              <a:b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(Mitchell)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0F7744-ED2E-40E4-8C71-1D36421D8223}"/>
                </a:ext>
              </a:extLst>
            </p:cNvPr>
            <p:cNvSpPr/>
            <p:nvPr/>
          </p:nvSpPr>
          <p:spPr>
            <a:xfrm>
              <a:off x="1207000" y="5250676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GlueX @ 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orbel" panose="020B0503020204020204"/>
                </a:rPr>
                <a:t>Jlab</a:t>
              </a:r>
              <a:b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(Dobbs) 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D4A0233-5B5A-4D43-BAC2-35E52F582286}"/>
                </a:ext>
              </a:extLst>
            </p:cNvPr>
            <p:cNvSpPr/>
            <p:nvPr/>
          </p:nvSpPr>
          <p:spPr>
            <a:xfrm>
              <a:off x="1207000" y="6086113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CMS (&amp; ATLAS)</a:t>
              </a:r>
              <a:b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(</a:t>
              </a:r>
              <a:r>
                <a:rPr lang="en-US" sz="1000" dirty="0" err="1">
                  <a:solidFill>
                    <a:srgbClr val="FF0000"/>
                  </a:solidFill>
                  <a:latin typeface="Corbel" panose="020B0503020204020204"/>
                </a:rPr>
                <a:t>Pompili</a:t>
              </a: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)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460FB24-5D4E-42A4-986A-8C6BF45F8CBC}"/>
                </a:ext>
              </a:extLst>
            </p:cNvPr>
            <p:cNvSpPr/>
            <p:nvPr/>
          </p:nvSpPr>
          <p:spPr>
            <a:xfrm>
              <a:off x="2336606" y="1908927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orbel" panose="020B0503020204020204"/>
                </a:rPr>
                <a:t>Approved or proposed facilities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C265199-ECA3-49F0-8A94-EA671296DF6E}"/>
                </a:ext>
              </a:extLst>
            </p:cNvPr>
            <p:cNvSpPr/>
            <p:nvPr/>
          </p:nvSpPr>
          <p:spPr>
            <a:xfrm>
              <a:off x="2611725" y="4459732"/>
              <a:ext cx="1176672" cy="893141"/>
            </a:xfrm>
            <a:custGeom>
              <a:avLst/>
              <a:gdLst>
                <a:gd name="connsiteX0" fmla="*/ 0 w 1176672"/>
                <a:gd name="connsiteY0" fmla="*/ 0 h 893141"/>
                <a:gd name="connsiteX1" fmla="*/ 1176672 w 1176672"/>
                <a:gd name="connsiteY1" fmla="*/ 0 h 893141"/>
                <a:gd name="connsiteX2" fmla="*/ 1176672 w 1176672"/>
                <a:gd name="connsiteY2" fmla="*/ 893141 h 893141"/>
                <a:gd name="connsiteX3" fmla="*/ 0 w 1176672"/>
                <a:gd name="connsiteY3" fmla="*/ 893141 h 893141"/>
                <a:gd name="connsiteX4" fmla="*/ 0 w 1176672"/>
                <a:gd name="connsiteY4" fmla="*/ 0 h 89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893141">
                  <a:moveTo>
                    <a:pt x="0" y="0"/>
                  </a:moveTo>
                  <a:lnTo>
                    <a:pt x="1176672" y="0"/>
                  </a:lnTo>
                  <a:lnTo>
                    <a:pt x="1176672" y="893141"/>
                  </a:lnTo>
                  <a:lnTo>
                    <a:pt x="0" y="893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The EIC </a:t>
              </a:r>
              <a:b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(Electron-Ion Collider)</a:t>
              </a:r>
              <a:b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(Stevens)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09DD9D34-718F-497B-B262-815AEA70468E}"/>
                    </a:ext>
                  </a:extLst>
                </p:cNvPr>
                <p:cNvSpPr/>
                <p:nvPr/>
              </p:nvSpPr>
              <p:spPr>
                <a:xfrm>
                  <a:off x="2598066" y="2755001"/>
                  <a:ext cx="1176672" cy="588336"/>
                </a:xfrm>
                <a:custGeom>
                  <a:avLst/>
                  <a:gdLst>
                    <a:gd name="connsiteX0" fmla="*/ 0 w 1176672"/>
                    <a:gd name="connsiteY0" fmla="*/ 0 h 588336"/>
                    <a:gd name="connsiteX1" fmla="*/ 1176672 w 1176672"/>
                    <a:gd name="connsiteY1" fmla="*/ 0 h 588336"/>
                    <a:gd name="connsiteX2" fmla="*/ 1176672 w 1176672"/>
                    <a:gd name="connsiteY2" fmla="*/ 588336 h 588336"/>
                    <a:gd name="connsiteX3" fmla="*/ 0 w 1176672"/>
                    <a:gd name="connsiteY3" fmla="*/ 588336 h 588336"/>
                    <a:gd name="connsiteX4" fmla="*/ 0 w 1176672"/>
                    <a:gd name="connsiteY4" fmla="*/ 0 h 588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6672" h="588336">
                      <a:moveTo>
                        <a:pt x="0" y="0"/>
                      </a:moveTo>
                      <a:lnTo>
                        <a:pt x="1176672" y="0"/>
                      </a:lnTo>
                      <a:lnTo>
                        <a:pt x="1176672" y="588336"/>
                      </a:lnTo>
                      <a:lnTo>
                        <a:pt x="0" y="58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solidFill>
                    <a:sysClr val="windowText" lastClr="000000"/>
                  </a:solidFill>
                </a:ln>
                <a:effectLst/>
                <a:scene3d>
                  <a:camera prst="orthographicFront"/>
                  <a:lightRig rig="flat" dir="t"/>
                </a:scene3d>
                <a:sp3d prstMaterial="dkEdge">
                  <a:bevelT w="8200" h="38100"/>
                </a:sp3d>
              </p:spPr>
              <p:style>
                <a:lnRef idx="0">
                  <a:scrgbClr r="0" g="0" b="0"/>
                </a:lnRef>
                <a:fillRef idx="2">
                  <a:scrgbClr r="0" g="0" b="0"/>
                </a:fillRef>
                <a:effectRef idx="1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6350" tIns="6350" rIns="6350" bIns="6350" numCol="1" spcCol="1270" anchor="ctr" anchorCtr="0">
                  <a:noAutofit/>
                </a:bodyPr>
                <a:lstStyle/>
                <a:p>
                  <a:pPr algn="ctr" defTabSz="4445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en-US" sz="1000" dirty="0">
                      <a:solidFill>
                        <a:sysClr val="windowText" lastClr="000000"/>
                      </a:solidFill>
                      <a:latin typeface="Corbel" panose="020B0503020204020204"/>
                    </a:rPr>
                    <a:t>Tau-charm </a:t>
                  </a:r>
                  <a:br>
                    <a:rPr lang="en-US" sz="1000" dirty="0">
                      <a:solidFill>
                        <a:sysClr val="windowText" lastClr="000000"/>
                      </a:solidFill>
                      <a:latin typeface="Corbel" panose="020B0503020204020204"/>
                    </a:rPr>
                  </a:br>
                  <a:r>
                    <a:rPr lang="en-US" sz="1000" dirty="0">
                      <a:solidFill>
                        <a:sysClr val="windowText" lastClr="000000"/>
                      </a:solidFill>
                      <a:latin typeface="Corbel" panose="020B0503020204020204"/>
                    </a:rPr>
                    <a:t>&amp; J/</a:t>
                  </a:r>
                  <a14:m>
                    <m:oMath xmlns:m="http://schemas.openxmlformats.org/officeDocument/2006/math">
                      <m:r>
                        <a:rPr lang="en-US" sz="10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a14:m>
                  <a:r>
                    <a:rPr lang="en-US" sz="1000" dirty="0">
                      <a:solidFill>
                        <a:sysClr val="windowText" lastClr="000000"/>
                      </a:solidFill>
                      <a:latin typeface="Corbel" panose="020B0503020204020204"/>
                    </a:rPr>
                    <a:t> factories</a:t>
                  </a:r>
                  <a:br>
                    <a:rPr lang="en-US" sz="1000" dirty="0">
                      <a:solidFill>
                        <a:sysClr val="windowText" lastClr="000000"/>
                      </a:solidFill>
                      <a:latin typeface="Corbel" panose="020B0503020204020204"/>
                    </a:rPr>
                  </a:br>
                  <a:r>
                    <a:rPr lang="en-US" sz="1000" dirty="0">
                      <a:solidFill>
                        <a:srgbClr val="FF0000"/>
                      </a:solidFill>
                      <a:latin typeface="Corbel" panose="020B0503020204020204"/>
                    </a:rPr>
                    <a:t>(Mitchel)</a:t>
                  </a:r>
                </a:p>
              </p:txBody>
            </p:sp>
          </mc:Choice>
          <mc:Fallback xmlns=""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09DD9D34-718F-497B-B262-815AEA7046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066" y="2755001"/>
                  <a:ext cx="1176672" cy="588336"/>
                </a:xfrm>
                <a:custGeom>
                  <a:avLst/>
                  <a:gdLst>
                    <a:gd name="connsiteX0" fmla="*/ 0 w 1176672"/>
                    <a:gd name="connsiteY0" fmla="*/ 0 h 588336"/>
                    <a:gd name="connsiteX1" fmla="*/ 1176672 w 1176672"/>
                    <a:gd name="connsiteY1" fmla="*/ 0 h 588336"/>
                    <a:gd name="connsiteX2" fmla="*/ 1176672 w 1176672"/>
                    <a:gd name="connsiteY2" fmla="*/ 588336 h 588336"/>
                    <a:gd name="connsiteX3" fmla="*/ 0 w 1176672"/>
                    <a:gd name="connsiteY3" fmla="*/ 588336 h 588336"/>
                    <a:gd name="connsiteX4" fmla="*/ 0 w 1176672"/>
                    <a:gd name="connsiteY4" fmla="*/ 0 h 588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76672" h="588336">
                      <a:moveTo>
                        <a:pt x="0" y="0"/>
                      </a:moveTo>
                      <a:lnTo>
                        <a:pt x="1176672" y="0"/>
                      </a:lnTo>
                      <a:lnTo>
                        <a:pt x="1176672" y="588336"/>
                      </a:lnTo>
                      <a:lnTo>
                        <a:pt x="0" y="588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ysClr val="windowText" lastClr="000000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7E0A89C-82D4-4833-89D9-D5BFD1D5DF26}"/>
                </a:ext>
              </a:extLst>
            </p:cNvPr>
            <p:cNvSpPr/>
            <p:nvPr/>
          </p:nvSpPr>
          <p:spPr>
            <a:xfrm>
              <a:off x="2588192" y="3619945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Charm photoproduction factory</a:t>
              </a:r>
              <a:b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(</a:t>
              </a:r>
              <a:r>
                <a:rPr lang="en-US" sz="1000" dirty="0" err="1">
                  <a:solidFill>
                    <a:srgbClr val="FF0000"/>
                  </a:solidFill>
                  <a:latin typeface="Corbel" panose="020B0503020204020204"/>
                </a:rPr>
                <a:t>Pilloni</a:t>
              </a: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) 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FF21E0C-6AF7-484F-8B25-F5446E2ECA22}"/>
                </a:ext>
              </a:extLst>
            </p:cNvPr>
            <p:cNvSpPr/>
            <p:nvPr/>
          </p:nvSpPr>
          <p:spPr>
            <a:xfrm>
              <a:off x="5184153" y="1018986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orbel" panose="020B0503020204020204"/>
                </a:rPr>
                <a:t>Theory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5878AA-619F-4B6C-AB86-6D37D7F66152}"/>
                </a:ext>
              </a:extLst>
            </p:cNvPr>
            <p:cNvSpPr/>
            <p:nvPr/>
          </p:nvSpPr>
          <p:spPr>
            <a:xfrm>
              <a:off x="3760379" y="1854423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orbel" panose="020B0503020204020204"/>
                </a:rPr>
                <a:t>Specific types of models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428DA56-9018-4F97-B772-D372D9D71EF3}"/>
                </a:ext>
              </a:extLst>
            </p:cNvPr>
            <p:cNvSpPr/>
            <p:nvPr/>
          </p:nvSpPr>
          <p:spPr>
            <a:xfrm>
              <a:off x="4054547" y="2689860"/>
              <a:ext cx="1176672" cy="694088"/>
            </a:xfrm>
            <a:custGeom>
              <a:avLst/>
              <a:gdLst>
                <a:gd name="connsiteX0" fmla="*/ 0 w 1176672"/>
                <a:gd name="connsiteY0" fmla="*/ 0 h 1045532"/>
                <a:gd name="connsiteX1" fmla="*/ 1176672 w 1176672"/>
                <a:gd name="connsiteY1" fmla="*/ 0 h 1045532"/>
                <a:gd name="connsiteX2" fmla="*/ 1176672 w 1176672"/>
                <a:gd name="connsiteY2" fmla="*/ 1045532 h 1045532"/>
                <a:gd name="connsiteX3" fmla="*/ 0 w 1176672"/>
                <a:gd name="connsiteY3" fmla="*/ 1045532 h 1045532"/>
                <a:gd name="connsiteX4" fmla="*/ 0 w 1176672"/>
                <a:gd name="connsiteY4" fmla="*/ 0 h 104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1045532">
                  <a:moveTo>
                    <a:pt x="0" y="0"/>
                  </a:moveTo>
                  <a:lnTo>
                    <a:pt x="1176672" y="0"/>
                  </a:lnTo>
                  <a:lnTo>
                    <a:pt x="1176672" y="1045532"/>
                  </a:lnTo>
                  <a:lnTo>
                    <a:pt x="0" y="1045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Hadron molecules &amp; thresholds</a:t>
              </a:r>
            </a:p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(Karliner)  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718E585-DE6A-44C8-8EC7-389EA2332936}"/>
                </a:ext>
              </a:extLst>
            </p:cNvPr>
            <p:cNvSpPr/>
            <p:nvPr/>
          </p:nvSpPr>
          <p:spPr>
            <a:xfrm>
              <a:off x="4054547" y="3629201"/>
              <a:ext cx="1176672" cy="694088"/>
            </a:xfrm>
            <a:custGeom>
              <a:avLst/>
              <a:gdLst>
                <a:gd name="connsiteX0" fmla="*/ 0 w 1176672"/>
                <a:gd name="connsiteY0" fmla="*/ 0 h 1047873"/>
                <a:gd name="connsiteX1" fmla="*/ 1176672 w 1176672"/>
                <a:gd name="connsiteY1" fmla="*/ 0 h 1047873"/>
                <a:gd name="connsiteX2" fmla="*/ 1176672 w 1176672"/>
                <a:gd name="connsiteY2" fmla="*/ 1047873 h 1047873"/>
                <a:gd name="connsiteX3" fmla="*/ 0 w 1176672"/>
                <a:gd name="connsiteY3" fmla="*/ 1047873 h 1047873"/>
                <a:gd name="connsiteX4" fmla="*/ 0 w 1176672"/>
                <a:gd name="connsiteY4" fmla="*/ 0 h 104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1047873">
                  <a:moveTo>
                    <a:pt x="0" y="0"/>
                  </a:moveTo>
                  <a:lnTo>
                    <a:pt x="1176672" y="0"/>
                  </a:lnTo>
                  <a:lnTo>
                    <a:pt x="1176672" y="1047873"/>
                  </a:lnTo>
                  <a:lnTo>
                    <a:pt x="0" y="1047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Diquark models</a:t>
              </a:r>
              <a:b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(</a:t>
              </a:r>
              <a:r>
                <a:rPr lang="en-US" sz="1000" dirty="0" err="1">
                  <a:solidFill>
                    <a:srgbClr val="FF0000"/>
                  </a:solidFill>
                  <a:latin typeface="Corbel" panose="020B0503020204020204"/>
                </a:rPr>
                <a:t>Santopinto</a:t>
              </a: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) 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5B0B12A-8941-451D-A50C-5C6AECAB2AD8}"/>
                </a:ext>
              </a:extLst>
            </p:cNvPr>
            <p:cNvSpPr/>
            <p:nvPr/>
          </p:nvSpPr>
          <p:spPr>
            <a:xfrm>
              <a:off x="5184153" y="1854423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orbel" panose="020B0503020204020204"/>
                </a:rPr>
                <a:t>Lattice QCD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442DB85-317E-4ED0-8EE1-AEA9D7F5D142}"/>
                </a:ext>
              </a:extLst>
            </p:cNvPr>
            <p:cNvSpPr/>
            <p:nvPr/>
          </p:nvSpPr>
          <p:spPr>
            <a:xfrm>
              <a:off x="5478321" y="2689860"/>
              <a:ext cx="1176672" cy="588336"/>
            </a:xfrm>
            <a:custGeom>
              <a:avLst/>
              <a:gdLst>
                <a:gd name="connsiteX0" fmla="*/ 0 w 1176672"/>
                <a:gd name="connsiteY0" fmla="*/ 0 h 1045538"/>
                <a:gd name="connsiteX1" fmla="*/ 1176672 w 1176672"/>
                <a:gd name="connsiteY1" fmla="*/ 0 h 1045538"/>
                <a:gd name="connsiteX2" fmla="*/ 1176672 w 1176672"/>
                <a:gd name="connsiteY2" fmla="*/ 1045538 h 1045538"/>
                <a:gd name="connsiteX3" fmla="*/ 0 w 1176672"/>
                <a:gd name="connsiteY3" fmla="*/ 1045538 h 1045538"/>
                <a:gd name="connsiteX4" fmla="*/ 0 w 1176672"/>
                <a:gd name="connsiteY4" fmla="*/ 0 h 104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1045538">
                  <a:moveTo>
                    <a:pt x="0" y="0"/>
                  </a:moveTo>
                  <a:lnTo>
                    <a:pt x="1176672" y="0"/>
                  </a:lnTo>
                  <a:lnTo>
                    <a:pt x="1176672" y="1045538"/>
                  </a:lnTo>
                  <a:lnTo>
                    <a:pt x="0" y="1045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H</a:t>
              </a:r>
              <a:r>
                <a:rPr lang="en-US" sz="1000" dirty="0" err="1">
                  <a:solidFill>
                    <a:sysClr val="windowText" lastClr="000000"/>
                  </a:solidFill>
                  <a:latin typeface="Corbel" panose="020B0503020204020204"/>
                </a:rPr>
                <a:t>eavy</a:t>
              </a: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-hadron specific </a:t>
              </a:r>
              <a:b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(</a:t>
              </a:r>
              <a:r>
                <a:rPr lang="en-US" sz="1000" dirty="0" err="1">
                  <a:solidFill>
                    <a:srgbClr val="FF0000"/>
                  </a:solidFill>
                  <a:latin typeface="Corbel" panose="020B0503020204020204"/>
                </a:rPr>
                <a:t>Prelovsek</a:t>
              </a: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)</a:t>
              </a: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62CCC19-688E-4DBF-A94F-16F738D2ABEF}"/>
                </a:ext>
              </a:extLst>
            </p:cNvPr>
            <p:cNvSpPr/>
            <p:nvPr/>
          </p:nvSpPr>
          <p:spPr>
            <a:xfrm>
              <a:off x="6607926" y="1854423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 </a:t>
              </a:r>
              <a:r>
                <a:rPr lang="en-US" sz="1000" b="1" dirty="0">
                  <a:solidFill>
                    <a:sysClr val="windowText" lastClr="000000"/>
                  </a:solidFill>
                  <a:latin typeface="Corbel" panose="020B0503020204020204"/>
                </a:rPr>
                <a:t>Analysis techniques</a:t>
              </a: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667F794-8296-45DC-9E43-7D9101F6B325}"/>
                </a:ext>
              </a:extLst>
            </p:cNvPr>
            <p:cNvSpPr/>
            <p:nvPr/>
          </p:nvSpPr>
          <p:spPr>
            <a:xfrm>
              <a:off x="6902094" y="2689860"/>
              <a:ext cx="1176672" cy="588336"/>
            </a:xfrm>
            <a:custGeom>
              <a:avLst/>
              <a:gdLst>
                <a:gd name="connsiteX0" fmla="*/ 0 w 1176672"/>
                <a:gd name="connsiteY0" fmla="*/ 0 h 588336"/>
                <a:gd name="connsiteX1" fmla="*/ 1176672 w 1176672"/>
                <a:gd name="connsiteY1" fmla="*/ 0 h 588336"/>
                <a:gd name="connsiteX2" fmla="*/ 1176672 w 1176672"/>
                <a:gd name="connsiteY2" fmla="*/ 588336 h 588336"/>
                <a:gd name="connsiteX3" fmla="*/ 0 w 1176672"/>
                <a:gd name="connsiteY3" fmla="*/ 588336 h 588336"/>
                <a:gd name="connsiteX4" fmla="*/ 0 w 1176672"/>
                <a:gd name="connsiteY4" fmla="*/ 0 h 58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672" h="588336">
                  <a:moveTo>
                    <a:pt x="0" y="0"/>
                  </a:moveTo>
                  <a:lnTo>
                    <a:pt x="1176672" y="0"/>
                  </a:lnTo>
                  <a:lnTo>
                    <a:pt x="1176672" y="588336"/>
                  </a:lnTo>
                  <a:lnTo>
                    <a:pt x="0" y="58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algn="ctr" defTabSz="4445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JPAC:</a:t>
              </a:r>
              <a:b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  <a:t>Amplitude analysis</a:t>
              </a:r>
              <a:br>
                <a:rPr lang="en-US" sz="1000" dirty="0">
                  <a:solidFill>
                    <a:sysClr val="windowText" lastClr="000000"/>
                  </a:solidFill>
                  <a:latin typeface="Corbel" panose="020B0503020204020204"/>
                </a:rPr>
              </a:b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(</a:t>
              </a:r>
              <a:r>
                <a:rPr lang="en-US" sz="1000" dirty="0" err="1">
                  <a:solidFill>
                    <a:srgbClr val="FF0000"/>
                  </a:solidFill>
                  <a:latin typeface="Corbel" panose="020B0503020204020204"/>
                </a:rPr>
                <a:t>Szczepaniak</a:t>
              </a:r>
              <a:r>
                <a:rPr lang="en-US" sz="1000" dirty="0">
                  <a:solidFill>
                    <a:srgbClr val="FF0000"/>
                  </a:solidFill>
                  <a:latin typeface="Corbel" panose="020B0503020204020204"/>
                </a:rPr>
                <a:t>) </a:t>
              </a:r>
            </a:p>
          </p:txBody>
        </p:sp>
      </p:grp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560304CA-D539-46BE-A902-8B5A6A48186C}"/>
              </a:ext>
            </a:extLst>
          </p:cNvPr>
          <p:cNvSpPr/>
          <p:nvPr/>
        </p:nvSpPr>
        <p:spPr>
          <a:xfrm>
            <a:off x="5230090" y="3164008"/>
            <a:ext cx="198330" cy="40495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Up-Down 4">
            <a:extLst>
              <a:ext uri="{FF2B5EF4-FFF2-40B4-BE49-F238E27FC236}">
                <a16:creationId xmlns:a16="http://schemas.microsoft.com/office/drawing/2014/main" id="{560304CA-D539-46BE-A902-8B5A6A48186C}"/>
              </a:ext>
            </a:extLst>
          </p:cNvPr>
          <p:cNvSpPr/>
          <p:nvPr/>
        </p:nvSpPr>
        <p:spPr>
          <a:xfrm>
            <a:off x="3749238" y="4045416"/>
            <a:ext cx="198330" cy="40495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Up-Down 4">
            <a:extLst>
              <a:ext uri="{FF2B5EF4-FFF2-40B4-BE49-F238E27FC236}">
                <a16:creationId xmlns:a16="http://schemas.microsoft.com/office/drawing/2014/main" id="{560304CA-D539-46BE-A902-8B5A6A48186C}"/>
              </a:ext>
            </a:extLst>
          </p:cNvPr>
          <p:cNvSpPr/>
          <p:nvPr/>
        </p:nvSpPr>
        <p:spPr>
          <a:xfrm rot="3973834">
            <a:off x="3027852" y="4937445"/>
            <a:ext cx="236476" cy="447291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942427" y="522492"/>
            <a:ext cx="236551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RF7 </a:t>
            </a:r>
            <a:r>
              <a:rPr lang="en-US" b="1" dirty="0" err="1">
                <a:solidFill>
                  <a:srgbClr val="FF0000"/>
                </a:solidFill>
              </a:rPr>
              <a:t>LoIs</a:t>
            </a:r>
            <a:r>
              <a:rPr lang="en-US" b="1" dirty="0">
                <a:solidFill>
                  <a:srgbClr val="FF0000"/>
                </a:solidFill>
              </a:rPr>
              <a:t>/white papers,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final structuring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E8314-8CF0-A69F-0921-7CBFB341D84B}"/>
              </a:ext>
            </a:extLst>
          </p:cNvPr>
          <p:cNvSpPr txBox="1"/>
          <p:nvPr/>
        </p:nvSpPr>
        <p:spPr>
          <a:xfrm>
            <a:off x="6546728" y="3501950"/>
            <a:ext cx="4473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600" dirty="0">
                <a:solidFill>
                  <a:srgbClr val="FF0000"/>
                </a:solidFill>
              </a:rPr>
              <a:t>our contact people for hadron spectroscopy part –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 many are our group </a:t>
            </a:r>
            <a:r>
              <a:rPr lang="en-US" sz="1600" dirty="0" err="1">
                <a:solidFill>
                  <a:srgbClr val="FF0000"/>
                </a:solidFill>
              </a:rPr>
              <a:t>subconveners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A39D20-08B1-45C3-7F5B-7C9B344A8320}"/>
              </a:ext>
            </a:extLst>
          </p:cNvPr>
          <p:cNvSpPr txBox="1"/>
          <p:nvPr/>
        </p:nvSpPr>
        <p:spPr>
          <a:xfrm>
            <a:off x="6096000" y="4660239"/>
            <a:ext cx="5121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had 6 dedicated workshops over the last 2 years, in which we engage a broad community worldwide [attendance ~ O(10</a:t>
            </a:r>
            <a:r>
              <a:rPr lang="en-US" baseline="30000" dirty="0"/>
              <a:t>2</a:t>
            </a:r>
            <a:r>
              <a:rPr lang="en-US" dirty="0"/>
              <a:t>) physicists]</a:t>
            </a:r>
          </a:p>
          <a:p>
            <a:endParaRPr lang="en-US" dirty="0"/>
          </a:p>
          <a:p>
            <a:r>
              <a:rPr lang="en-US" dirty="0"/>
              <a:t>See:</a:t>
            </a:r>
          </a:p>
          <a:p>
            <a:r>
              <a:rPr lang="en-US" dirty="0">
                <a:hlinkClick r:id="rId3"/>
              </a:rPr>
              <a:t>https://snowmass21.org/rare/hadron_spectroscopy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16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8D2F-AD1E-4B9A-85FE-0DBB4D6B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LHCb 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>
                <a:solidFill>
                  <a:srgbClr val="D36113"/>
                </a:solidFill>
              </a:rPr>
              <a:t>https://cds.cern.ch/record/2806113</a:t>
            </a:r>
            <a:r>
              <a:rPr lang="en-US" sz="2400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508F1-888E-4F8C-8046-74A06C845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3139" y="1237681"/>
                <a:ext cx="11376560" cy="540821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LHC experiment</a:t>
                </a:r>
                <a:r>
                  <a:rPr lang="en-US" dirty="0"/>
                  <a:t>, using </a:t>
                </a:r>
                <a:r>
                  <a:rPr lang="en-US" dirty="0">
                    <a:solidFill>
                      <a:srgbClr val="7030A0"/>
                    </a:solidFill>
                  </a:rPr>
                  <a:t>multi-</a:t>
                </a:r>
                <a:r>
                  <a:rPr lang="en-US" dirty="0" err="1">
                    <a:solidFill>
                      <a:srgbClr val="7030A0"/>
                    </a:solidFill>
                  </a:rPr>
                  <a:t>TeV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 collisions in </a:t>
                </a:r>
                <a:r>
                  <a:rPr lang="en-US" dirty="0">
                    <a:solidFill>
                      <a:srgbClr val="7030A0"/>
                    </a:solidFill>
                  </a:rPr>
                  <a:t>two runs </a:t>
                </a:r>
                <a:r>
                  <a:rPr lang="en-US" dirty="0"/>
                  <a:t>since 2010 (9 fb</a:t>
                </a:r>
                <a:r>
                  <a:rPr lang="en-US" baseline="30000" dirty="0"/>
                  <a:t>-1</a:t>
                </a:r>
                <a:r>
                  <a:rPr lang="en-US" dirty="0"/>
                  <a:t>), </a:t>
                </a:r>
                <a:br>
                  <a:rPr lang="en-US" dirty="0"/>
                </a:br>
                <a:r>
                  <a:rPr lang="en-US" dirty="0"/>
                  <a:t>made huge numbers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-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-containing hadrons (strong production cross section!)</a:t>
                </a:r>
                <a:br>
                  <a:rPr lang="en-US" dirty="0"/>
                </a:br>
                <a:r>
                  <a:rPr lang="en-US" dirty="0"/>
                  <a:t>Very clean final-state signals when produced via subsequent weak decays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LHCb</a:t>
                </a:r>
                <a:r>
                  <a:rPr lang="en-US" dirty="0"/>
                  <a:t> specializes in studies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physics (</a:t>
                </a:r>
                <a:r>
                  <a:rPr lang="en-US" dirty="0">
                    <a:solidFill>
                      <a:srgbClr val="008000"/>
                    </a:solidFill>
                  </a:rPr>
                  <a:t>forward-angle detection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RICH detectors for </a:t>
                </a:r>
                <a:r>
                  <a:rPr lang="en-US" dirty="0">
                    <a:solidFill>
                      <a:srgbClr val="008000"/>
                    </a:solidFill>
                  </a:rPr>
                  <a:t>charged hadron identification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8000"/>
                    </a:solidFill>
                  </a:rPr>
                  <a:t>large dedicated trigger bandwidths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as opposed to 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experiments)</a:t>
                </a:r>
                <a:br>
                  <a:rPr lang="en-US" dirty="0"/>
                </a:br>
                <a:r>
                  <a:rPr lang="en-US" dirty="0"/>
                  <a:t>Runs at intentionally diluted instantaneous luminosity</a:t>
                </a:r>
              </a:p>
              <a:p>
                <a:r>
                  <a:rPr lang="en-US" dirty="0"/>
                  <a:t>With </a:t>
                </a:r>
                <a:r>
                  <a:rPr lang="en-US" dirty="0">
                    <a:solidFill>
                      <a:srgbClr val="7030A0"/>
                    </a:solidFill>
                  </a:rPr>
                  <a:t>Runs 3 &amp; 4 </a:t>
                </a:r>
                <a:r>
                  <a:rPr lang="en-US" dirty="0"/>
                  <a:t>in next decade, LHC will continue to produce</a:t>
                </a:r>
                <a:br>
                  <a:rPr lang="en-US" dirty="0"/>
                </a:br>
                <a:r>
                  <a:rPr lang="en-US" dirty="0"/>
                  <a:t>more heavy quarks than </a:t>
                </a:r>
                <a:r>
                  <a:rPr lang="en-US" dirty="0">
                    <a:solidFill>
                      <a:srgbClr val="008000"/>
                    </a:solidFill>
                  </a:rPr>
                  <a:t>any other facility</a:t>
                </a:r>
                <a:br>
                  <a:rPr lang="en-US" dirty="0">
                    <a:solidFill>
                      <a:srgbClr val="008000"/>
                    </a:solidFill>
                  </a:rPr>
                </a:br>
                <a:r>
                  <a:rPr lang="en-US" b="1" dirty="0">
                    <a:solidFill>
                      <a:srgbClr val="FF0000"/>
                    </a:solidFill>
                  </a:rPr>
                  <a:t>LHCb detector upgrades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I </a:t>
                </a:r>
                <a:r>
                  <a:rPr lang="en-US" dirty="0"/>
                  <a:t>ongoing, </a:t>
                </a:r>
                <a:r>
                  <a:rPr lang="en-US" dirty="0">
                    <a:solidFill>
                      <a:srgbClr val="FF0000"/>
                    </a:solidFill>
                  </a:rPr>
                  <a:t>II</a:t>
                </a:r>
                <a:r>
                  <a:rPr lang="en-US" dirty="0"/>
                  <a:t> next decade)</a:t>
                </a:r>
                <a:br>
                  <a:rPr lang="en-US" dirty="0"/>
                </a:br>
                <a:r>
                  <a:rPr lang="en-US" dirty="0"/>
                  <a:t>designed to take advantage of the instantaneous luminosity already achieved at LHC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LHCb has discovered more hadrons (conventional &amp; exotic)</a:t>
                </a:r>
                <a:br>
                  <a:rPr lang="en-US" dirty="0"/>
                </a:br>
                <a:r>
                  <a:rPr lang="en-US" dirty="0"/>
                  <a:t>than </a:t>
                </a:r>
                <a:r>
                  <a:rPr lang="en-US" dirty="0">
                    <a:solidFill>
                      <a:srgbClr val="008000"/>
                    </a:solidFill>
                  </a:rPr>
                  <a:t>any other facility</a:t>
                </a:r>
                <a:r>
                  <a:rPr lang="en-US" dirty="0"/>
                  <a:t> in past decade: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>
                    <a:solidFill>
                      <a:srgbClr val="008000"/>
                    </a:solidFill>
                  </a:rPr>
                  <a:t>Pentaquarks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008000"/>
                    </a:solidFill>
                  </a:rPr>
                  <a:t>all-charm tetraquark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(6900</m:t>
                    </m:r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008000"/>
                    </a:solidFill>
                  </a:rPr>
                  <a:t>open-charm tetraquarks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(2900</m:t>
                    </m:r>
                    <m:r>
                      <a:rPr lang="en-US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008000"/>
                    </a:solidFill>
                  </a:rPr>
                  <a:t>double-charm tetraquark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008000"/>
                    </a:solidFill>
                  </a:rPr>
                  <a:t>double-charm baryon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etc. etc. etc.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dirty="0"/>
                  <a:t>Many heavy-quark configurations not reachable at other facilities than LHC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-baryons,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𝑏𝑏</m:t>
                    </m:r>
                  </m:oMath>
                </a14:m>
                <a:r>
                  <a:rPr lang="en-US" dirty="0"/>
                  <a:t>, …)</a:t>
                </a:r>
                <a:br>
                  <a:rPr lang="en-US" dirty="0"/>
                </a:br>
                <a:r>
                  <a:rPr lang="en-US" dirty="0"/>
                  <a:t>and important for sorting out different models of multiquark states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508F1-888E-4F8C-8046-74A06C845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139" y="1237681"/>
                <a:ext cx="11376560" cy="5408215"/>
              </a:xfrm>
              <a:blipFill>
                <a:blip r:embed="rId2"/>
                <a:stretch>
                  <a:fillRect l="-750" t="-2142" b="-1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0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85"/>
    </mc:Choice>
    <mc:Fallback xmlns="">
      <p:transition spd="slow" advTm="7948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8D2F-AD1E-4B9A-85FE-0DBB4D6B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LHCb next 2 decades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>
                <a:solidFill>
                  <a:srgbClr val="D36113"/>
                </a:solidFill>
              </a:rPr>
              <a:t>https://cds.cern.ch/record/2806113</a:t>
            </a:r>
            <a:r>
              <a:rPr lang="en-US" sz="2400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508F1-888E-4F8C-8046-74A06C845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6265" y="1825625"/>
                <a:ext cx="11091553" cy="435133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LHCb Upgrade I (2020s)</a:t>
                </a:r>
                <a:r>
                  <a:rPr lang="en-US" dirty="0"/>
                  <a:t>: </a:t>
                </a:r>
                <a:r>
                  <a:rPr lang="en-US" i="1" dirty="0"/>
                  <a:t>In commissioning phase as we speak</a:t>
                </a:r>
                <a:br>
                  <a:rPr lang="en-US" i="1" dirty="0"/>
                </a:br>
                <a:r>
                  <a:rPr lang="en-US" dirty="0"/>
                  <a:t>Full software triggering with </a:t>
                </a:r>
                <a:r>
                  <a:rPr lang="en-US" dirty="0">
                    <a:solidFill>
                      <a:srgbClr val="7030A0"/>
                    </a:solidFill>
                  </a:rPr>
                  <a:t>40 MHz readout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7030A0"/>
                    </a:solidFill>
                  </a:rPr>
                  <a:t>beam-collision frequency</a:t>
                </a:r>
                <a:r>
                  <a:rPr lang="en-US" dirty="0"/>
                  <a:t>)</a:t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r>
                  <a:rPr lang="en-US" dirty="0"/>
                  <a:t>of all subdetectors. Instantaneous luminosity used is </a:t>
                </a:r>
                <a:r>
                  <a:rPr lang="en-US" dirty="0">
                    <a:solidFill>
                      <a:srgbClr val="0000FF"/>
                    </a:solidFill>
                  </a:rPr>
                  <a:t>~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better </a:t>
                </a:r>
                <a:br>
                  <a:rPr lang="en-US" dirty="0"/>
                </a:br>
                <a:r>
                  <a:rPr lang="en-US" dirty="0">
                    <a:solidFill>
                      <a:srgbClr val="008E40"/>
                    </a:solidFill>
                  </a:rPr>
                  <a:t>Request continued participation of U.S. groups in data taking and analysis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LHCb Upgrade II (2030s)</a:t>
                </a:r>
                <a:r>
                  <a:rPr lang="en-US" dirty="0"/>
                  <a:t>: </a:t>
                </a:r>
                <a:r>
                  <a:rPr lang="en-US" i="1" dirty="0"/>
                  <a:t>Tech Design Report released. </a:t>
                </a:r>
                <a:r>
                  <a:rPr lang="en-US" dirty="0"/>
                  <a:t>More granular</a:t>
                </a:r>
                <a:br>
                  <a:rPr lang="en-US" dirty="0"/>
                </a:br>
                <a:r>
                  <a:rPr lang="en-US" dirty="0"/>
                  <a:t>and radiation-hard detector, use timing in subdetectors as 4</a:t>
                </a:r>
                <a:r>
                  <a:rPr lang="en-US" baseline="30000" dirty="0"/>
                  <a:t>th</a:t>
                </a:r>
                <a:r>
                  <a:rPr lang="en-US" dirty="0"/>
                  <a:t> dimension</a:t>
                </a:r>
                <a:br>
                  <a:rPr lang="en-US" dirty="0"/>
                </a:br>
                <a:r>
                  <a:rPr lang="en-US" dirty="0"/>
                  <a:t>in event reconstruction, improved EM calorimeter to fight pile-up that deteriorates detection of neutrals, tracking chambers in the magnet</a:t>
                </a:r>
                <a:br>
                  <a:rPr lang="en-US" dirty="0"/>
                </a:br>
                <a:r>
                  <a:rPr lang="en-US" dirty="0"/>
                  <a:t>for low-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tracks </a:t>
                </a:r>
                <a:r>
                  <a:rPr lang="en-US" i="1" dirty="0"/>
                  <a:t>etc.  </a:t>
                </a:r>
                <a:r>
                  <a:rPr lang="en-US" dirty="0"/>
                  <a:t>Another factor of </a:t>
                </a:r>
                <a:r>
                  <a:rPr lang="en-US" dirty="0">
                    <a:solidFill>
                      <a:srgbClr val="0000FF"/>
                    </a:solidFill>
                  </a:rPr>
                  <a:t>~10 </a:t>
                </a:r>
                <a:r>
                  <a:rPr lang="en-US" dirty="0"/>
                  <a:t>improvement in luminosity </a:t>
                </a:r>
                <a:r>
                  <a:rPr lang="en-US" dirty="0">
                    <a:solidFill>
                      <a:srgbClr val="008E40"/>
                    </a:solidFill>
                  </a:rPr>
                  <a:t>Request for U.S. involvement in R&amp;D, later detector funds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5508F1-888E-4F8C-8046-74A06C845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6265" y="1825625"/>
                <a:ext cx="11091553" cy="4351338"/>
              </a:xfrm>
              <a:blipFill>
                <a:blip r:embed="rId2"/>
                <a:stretch>
                  <a:fillRect l="-990" t="-2241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082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47754B-9812-4C32-9DFE-BCC68535E2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81891" y="365125"/>
                <a:ext cx="11364686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Belle II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near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threshold)</a:t>
                </a:r>
                <a:br>
                  <a:rPr lang="en-US" dirty="0"/>
                </a:br>
                <a:r>
                  <a:rPr lang="en-US" sz="2700" dirty="0"/>
                  <a:t>[</a:t>
                </a:r>
                <a:r>
                  <a:rPr lang="en-US" sz="2700" dirty="0">
                    <a:solidFill>
                      <a:srgbClr val="D36113"/>
                    </a:solidFill>
                  </a:rPr>
                  <a:t>https://www.slac.stanford.edu/~mpeskin/Snowmass2021/BelleIIPhysicsforSnowmass.pdf</a:t>
                </a:r>
                <a:r>
                  <a:rPr lang="en-US" sz="2700" dirty="0"/>
                  <a:t>]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47754B-9812-4C32-9DFE-BCC68535E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81891" y="365125"/>
                <a:ext cx="11364686" cy="1325563"/>
              </a:xfrm>
              <a:blipFill>
                <a:blip r:embed="rId2"/>
                <a:stretch>
                  <a:fillRect l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82A1F6-E8E0-437E-997C-B6722EFC92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9783" y="1690688"/>
                <a:ext cx="10724627" cy="516731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Data-taking at </a:t>
                </a:r>
                <a:r>
                  <a:rPr lang="en-US" dirty="0">
                    <a:solidFill>
                      <a:srgbClr val="FF0000"/>
                    </a:solidFill>
                  </a:rPr>
                  <a:t>Belle II </a:t>
                </a:r>
                <a:r>
                  <a:rPr lang="en-US" dirty="0"/>
                  <a:t>began in 2019; as successor to </a:t>
                </a:r>
                <a:r>
                  <a:rPr lang="en-US" dirty="0">
                    <a:solidFill>
                      <a:srgbClr val="7030A0"/>
                    </a:solidFill>
                  </a:rPr>
                  <a:t>Belle</a:t>
                </a:r>
                <a:r>
                  <a:rPr lang="en-US" dirty="0"/>
                  <a:t>, this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experiment has long tradition</a:t>
                </a:r>
                <a:br>
                  <a:rPr lang="en-US" dirty="0"/>
                </a:br>
                <a:r>
                  <a:rPr lang="en-US" dirty="0"/>
                  <a:t>of uncovering new exotic &amp; conventional states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 systems: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(443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10610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etc.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2060"/>
                    </a:solidFill>
                  </a:rPr>
                  <a:t>Belle II has reached instantaneous luminosity so far only somewhat exceeding that of Belle, albeit using new, promising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machine technology (</a:t>
                </a:r>
                <a:r>
                  <a:rPr lang="en-US" dirty="0">
                    <a:solidFill>
                      <a:srgbClr val="FF0000"/>
                    </a:solidFill>
                  </a:rPr>
                  <a:t>nanobeams</a:t>
                </a:r>
                <a:r>
                  <a:rPr lang="en-US" dirty="0">
                    <a:solidFill>
                      <a:srgbClr val="002060"/>
                    </a:solidFill>
                  </a:rPr>
                  <a:t>). </a:t>
                </a:r>
                <a:r>
                  <a:rPr lang="en-US" dirty="0">
                    <a:solidFill>
                      <a:srgbClr val="008000"/>
                    </a:solidFill>
                  </a:rPr>
                  <a:t>Major upgrade of interaction point in 2026-27 to reach</a:t>
                </a:r>
                <a:br>
                  <a:rPr lang="en-US" dirty="0">
                    <a:solidFill>
                      <a:srgbClr val="008000"/>
                    </a:solidFill>
                  </a:rPr>
                </a:br>
                <a:r>
                  <a:rPr lang="en-US" dirty="0">
                    <a:solidFill>
                      <a:srgbClr val="008000"/>
                    </a:solidFill>
                  </a:rPr>
                  <a:t>full design luminosity, about 2 orders of magnitude higher.  </a:t>
                </a:r>
                <a:r>
                  <a:rPr lang="en-US" dirty="0">
                    <a:solidFill>
                      <a:srgbClr val="7030A0"/>
                    </a:solidFill>
                  </a:rPr>
                  <a:t>Expect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more data than Belle I by 2031  </a:t>
                </a:r>
                <a:endParaRPr lang="en-US" i="1" dirty="0">
                  <a:solidFill>
                    <a:srgbClr val="002060"/>
                  </a:solidFill>
                </a:endParaRPr>
              </a:p>
              <a:p>
                <a:r>
                  <a:rPr lang="en-US" dirty="0"/>
                  <a:t>Because production cross sections are EM, Belle II cannot compete with LHCb in channels</a:t>
                </a:r>
                <a:br>
                  <a:rPr lang="en-US" dirty="0"/>
                </a:br>
                <a:r>
                  <a:rPr lang="en-US" dirty="0"/>
                  <a:t>with </a:t>
                </a:r>
                <a:r>
                  <a:rPr lang="en-US" dirty="0">
                    <a:solidFill>
                      <a:srgbClr val="7030A0"/>
                    </a:solidFill>
                  </a:rPr>
                  <a:t>all charged particles </a:t>
                </a:r>
                <a:r>
                  <a:rPr lang="en-US" dirty="0"/>
                  <a:t>or in simpler final states with </a:t>
                </a:r>
                <a:r>
                  <a:rPr lang="en-US" dirty="0">
                    <a:solidFill>
                      <a:srgbClr val="7030A0"/>
                    </a:solidFill>
                  </a:rPr>
                  <a:t>neutrals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</a:t>
                </a:r>
                <a:r>
                  <a:rPr lang="en-US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) </a:t>
                </a:r>
                <a:br>
                  <a:rPr lang="en-US" dirty="0"/>
                </a:br>
                <a:r>
                  <a:rPr lang="en-US" dirty="0"/>
                  <a:t>However, in these cases it should have enough sensitivity to verify some claims made by LHCb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8000"/>
                    </a:solidFill>
                  </a:rPr>
                  <a:t>Belle II can edge LHCb in sensitivity in more difficult channels with neutrals (soft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multiple neutrals</a:t>
                </a:r>
                <a:r>
                  <a:rPr lang="en-US" dirty="0">
                    <a:solidFill>
                      <a:srgbClr val="008000"/>
                    </a:solidFill>
                  </a:rPr>
                  <a:t>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Tuneable </a:t>
                </a:r>
                <a:r>
                  <a:rPr lang="en-US" dirty="0" err="1">
                    <a:solidFill>
                      <a:srgbClr val="FF0000"/>
                    </a:solidFill>
                  </a:rPr>
                  <a:t>c.m</a:t>
                </a:r>
                <a:r>
                  <a:rPr lang="en-US" dirty="0">
                    <a:solidFill>
                      <a:srgbClr val="FF0000"/>
                    </a:solidFill>
                  </a:rPr>
                  <a:t>. energy above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threshold gives </a:t>
                </a:r>
                <a:r>
                  <a:rPr lang="en-US" b="1" dirty="0">
                    <a:solidFill>
                      <a:srgbClr val="FF0000"/>
                    </a:solidFill>
                  </a:rPr>
                  <a:t>unique</a:t>
                </a:r>
                <a:r>
                  <a:rPr lang="en-US" dirty="0">
                    <a:solidFill>
                      <a:srgbClr val="FF0000"/>
                    </a:solidFill>
                  </a:rPr>
                  <a:t> access to high-mass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states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:r>
                  <a:rPr lang="en-US" dirty="0">
                    <a:solidFill>
                      <a:srgbClr val="FF0000"/>
                    </a:solidFill>
                  </a:rPr>
                  <a:t>(important for hadron spectroscopy!)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7030A0"/>
                    </a:solidFill>
                  </a:rPr>
                  <a:t>Other unique production processes: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exclusive double-charmonium production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)</a:t>
                </a:r>
                <a:br>
                  <a:rPr lang="en-US" dirty="0"/>
                </a:br>
                <a:r>
                  <a:rPr lang="en-US" dirty="0">
                    <a:solidFill>
                      <a:srgbClr val="7030A0"/>
                    </a:solidFill>
                  </a:rPr>
                  <a:t>give access to other narrow charmonium states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70C0"/>
                    </a:solidFill>
                  </a:rPr>
                  <a:t>Belle II at full luminosity will be competitive with BESIII on charmonium-like exotics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err="1">
                    <a:solidFill>
                      <a:srgbClr val="0070C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states)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rgbClr val="0070C0"/>
                    </a:solidFill>
                  </a:rPr>
                  <a:t>thanks to </a:t>
                </a:r>
                <a:r>
                  <a:rPr lang="en-US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0070C0"/>
                    </a:solidFill>
                  </a:rPr>
                  <a:t>nitial-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>
                    <a:solidFill>
                      <a:srgbClr val="0070C0"/>
                    </a:solidFill>
                  </a:rPr>
                  <a:t>tate </a:t>
                </a:r>
                <a:r>
                  <a:rPr lang="en-US" dirty="0">
                    <a:solidFill>
                      <a:srgbClr val="FF0000"/>
                    </a:solidFill>
                  </a:rPr>
                  <a:t>r</a:t>
                </a:r>
                <a:r>
                  <a:rPr lang="en-US" dirty="0">
                    <a:solidFill>
                      <a:srgbClr val="0070C0"/>
                    </a:solidFill>
                  </a:rPr>
                  <a:t>adiation [</a:t>
                </a:r>
                <a:r>
                  <a:rPr lang="en-US" dirty="0">
                    <a:solidFill>
                      <a:srgbClr val="FF0000"/>
                    </a:solidFill>
                  </a:rPr>
                  <a:t>ISR</a:t>
                </a:r>
                <a:r>
                  <a:rPr lang="en-US" dirty="0">
                    <a:solidFill>
                      <a:srgbClr val="0070C0"/>
                    </a:solidFill>
                  </a:rPr>
                  <a:t>]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8000"/>
                    </a:solidFill>
                  </a:rPr>
                  <a:t>Request continued support to U.S. researchers in data analysis</a:t>
                </a:r>
                <a:br>
                  <a:rPr lang="en-US" dirty="0">
                    <a:solidFill>
                      <a:srgbClr val="008000"/>
                    </a:solidFill>
                  </a:rPr>
                </a:br>
                <a:r>
                  <a:rPr lang="en-US" dirty="0">
                    <a:solidFill>
                      <a:srgbClr val="008000"/>
                    </a:solidFill>
                  </a:rPr>
                  <a:t>and detector upgrades to cope with increasing luminosity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7030A0"/>
                    </a:solidFill>
                  </a:rPr>
                  <a:t>Farther future (2030s): Proposal for running with polarized beams and modestly improved luminosity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82A1F6-E8E0-437E-997C-B6722EFC9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783" y="1690688"/>
                <a:ext cx="10724627" cy="5167312"/>
              </a:xfrm>
              <a:blipFill>
                <a:blip r:embed="rId3"/>
                <a:stretch>
                  <a:fillRect l="-34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3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55"/>
    </mc:Choice>
    <mc:Fallback xmlns="">
      <p:transition spd="slow" advTm="8975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51B6-F7F0-4B80-9BB0-50F7CDAE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experimental capabilities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08903-A082-41DC-8B8C-EA318FBDF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0644" y="1520042"/>
                <a:ext cx="10653156" cy="513014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LHCb</a:t>
                </a:r>
                <a:r>
                  <a:rPr lang="en-US" dirty="0"/>
                  <a:t>: matchless numbers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-hadron decays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-baryons is a unique gateway) reconstructed in </a:t>
                </a:r>
                <a:r>
                  <a:rPr lang="en-US" dirty="0">
                    <a:solidFill>
                      <a:srgbClr val="7030A0"/>
                    </a:solidFill>
                  </a:rPr>
                  <a:t>charged</a:t>
                </a:r>
                <a:r>
                  <a:rPr lang="en-US" dirty="0"/>
                  <a:t> final states, and in </a:t>
                </a:r>
                <a:r>
                  <a:rPr lang="en-US" dirty="0">
                    <a:solidFill>
                      <a:srgbClr val="7030A0"/>
                    </a:solidFill>
                  </a:rPr>
                  <a:t>simple channels with neutrals</a:t>
                </a:r>
                <a:r>
                  <a:rPr lang="en-US" dirty="0"/>
                  <a:t>.  Exotics in </a:t>
                </a:r>
                <a:r>
                  <a:rPr lang="en-US" dirty="0">
                    <a:solidFill>
                      <a:srgbClr val="008000"/>
                    </a:solidFill>
                  </a:rPr>
                  <a:t>charmonium-like</a:t>
                </a:r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>
                    <a:solidFill>
                      <a:srgbClr val="008000"/>
                    </a:solidFill>
                  </a:rPr>
                  <a:t>open-charm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008000"/>
                    </a:solidFill>
                  </a:rPr>
                  <a:t> double-charmed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008000"/>
                    </a:solidFill>
                  </a:rPr>
                  <a:t>double-charmonium-like</a:t>
                </a:r>
                <a:r>
                  <a:rPr lang="en-US" dirty="0"/>
                  <a:t> configurations already observed</a:t>
                </a:r>
                <a:br>
                  <a:rPr lang="en-US" dirty="0"/>
                </a:br>
                <a:r>
                  <a:rPr lang="en-US" dirty="0"/>
                  <a:t>Largest impact on hadron spectroscopy in the past decade and best prospects for new discoveries (reaching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-quark exotics?) and improved studies on known states for the next two decades</a:t>
                </a:r>
                <a:br>
                  <a:rPr lang="en-US" dirty="0"/>
                </a:br>
                <a:r>
                  <a:rPr lang="en-US" dirty="0"/>
                  <a:t>However, some important hadron configurations seen elsewhere have not been detected at LHC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CMS/ATLAS </a:t>
                </a:r>
                <a:r>
                  <a:rPr lang="en-US" dirty="0"/>
                  <a:t>can play an important role in special channels, in particular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spectroscopy.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Belle II </a:t>
                </a:r>
                <a:r>
                  <a:rPr lang="en-US" dirty="0"/>
                  <a:t>has unique access to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-like </a:t>
                </a:r>
                <a:r>
                  <a:rPr lang="en-US" dirty="0"/>
                  <a:t>states,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en-US" dirty="0">
                    <a:solidFill>
                      <a:srgbClr val="008000"/>
                    </a:solidFill>
                  </a:rPr>
                  <a:t>ISR</a:t>
                </a:r>
                <a:r>
                  <a:rPr lang="en-US" dirty="0"/>
                  <a:t> production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narrow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states becomes competitive with BESIII at full luminosity.  Unique access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-like </a:t>
                </a:r>
                <a:r>
                  <a:rPr lang="en-US" dirty="0"/>
                  <a:t>states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dirty="0"/>
                  <a:t> collisions and via </a:t>
                </a:r>
                <a:r>
                  <a:rPr lang="en-US" dirty="0">
                    <a:solidFill>
                      <a:srgbClr val="7030A0"/>
                    </a:solidFill>
                  </a:rPr>
                  <a:t>double-charmonium production</a:t>
                </a:r>
                <a:r>
                  <a:rPr lang="en-US" dirty="0"/>
                  <a:t>, which is difficult to observe elsewhere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BESIII</a:t>
                </a:r>
                <a:r>
                  <a:rPr lang="en-US" dirty="0"/>
                  <a:t> has </a:t>
                </a:r>
                <a:r>
                  <a:rPr lang="en-US" dirty="0">
                    <a:solidFill>
                      <a:srgbClr val="7030A0"/>
                    </a:solidFill>
                  </a:rPr>
                  <a:t>best access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-like </a:t>
                </a:r>
                <a:r>
                  <a:rPr lang="en-US" dirty="0">
                    <a:solidFill>
                      <a:srgbClr val="7030A0"/>
                    </a:solidFill>
                  </a:rPr>
                  <a:t>states</a:t>
                </a:r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narrow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), and sees </a:t>
                </a:r>
                <a:r>
                  <a:rPr lang="en-US" dirty="0">
                    <a:solidFill>
                      <a:srgbClr val="7030A0"/>
                    </a:solidFill>
                  </a:rPr>
                  <a:t>transitions</a:t>
                </a:r>
                <a:r>
                  <a:rPr lang="en-US" dirty="0">
                    <a:solidFill>
                      <a:schemeClr val="tx1"/>
                    </a:solidFill>
                  </a:rPr>
                  <a:t> among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exotic-hadron candidates.  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sample a gateway to </a:t>
                </a:r>
                <a:r>
                  <a:rPr lang="en-US" dirty="0">
                    <a:solidFill>
                      <a:srgbClr val="7030A0"/>
                    </a:solidFill>
                  </a:rPr>
                  <a:t>light glueballs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:r>
                  <a:rPr lang="en-US" dirty="0">
                    <a:solidFill>
                      <a:srgbClr val="7030A0"/>
                    </a:solidFill>
                  </a:rPr>
                  <a:t>hybrids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STCF</a:t>
                </a:r>
                <a:r>
                  <a:rPr lang="en-US" dirty="0">
                    <a:solidFill>
                      <a:schemeClr val="tx1"/>
                    </a:solidFill>
                  </a:rPr>
                  <a:t> would increase these </a:t>
                </a:r>
                <a:r>
                  <a:rPr lang="en-US" dirty="0"/>
                  <a:t>capabilities</a:t>
                </a:r>
                <a:r>
                  <a:rPr lang="en-US" dirty="0">
                    <a:solidFill>
                      <a:schemeClr val="tx1"/>
                    </a:solidFill>
                  </a:rPr>
                  <a:t> dramatically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FF0000"/>
                    </a:solidFill>
                  </a:rPr>
                  <a:t>GlueX:</a:t>
                </a:r>
                <a:r>
                  <a:rPr lang="en-US" dirty="0"/>
                  <a:t> dedicated </a:t>
                </a:r>
                <a:r>
                  <a:rPr lang="en-US" dirty="0">
                    <a:solidFill>
                      <a:srgbClr val="7030A0"/>
                    </a:solidFill>
                  </a:rPr>
                  <a:t>photoproduction</a:t>
                </a:r>
                <a:r>
                  <a:rPr lang="en-US" dirty="0"/>
                  <a:t> experiment to produce </a:t>
                </a:r>
                <a:r>
                  <a:rPr lang="en-US" dirty="0">
                    <a:solidFill>
                      <a:srgbClr val="008000"/>
                    </a:solidFill>
                  </a:rPr>
                  <a:t>light hybrids</a:t>
                </a:r>
                <a:r>
                  <a:rPr lang="en-US" dirty="0"/>
                  <a:t>, making first steps towards </a:t>
                </a:r>
                <a:r>
                  <a:rPr lang="en-US" dirty="0">
                    <a:solidFill>
                      <a:srgbClr val="008000"/>
                    </a:solidFill>
                  </a:rPr>
                  <a:t>charmonium-like</a:t>
                </a:r>
                <a:r>
                  <a:rPr lang="en-US" dirty="0"/>
                  <a:t> spectroscopy in unique production environment. Possible upgrade of CEBAF to make detection of such states more likely. </a:t>
                </a:r>
                <a:r>
                  <a:rPr lang="en-US" dirty="0">
                    <a:solidFill>
                      <a:srgbClr val="7030A0"/>
                    </a:solidFill>
                  </a:rPr>
                  <a:t>Photoproduction</a:t>
                </a:r>
                <a:r>
                  <a:rPr lang="en-US" dirty="0"/>
                  <a:t> at </a:t>
                </a:r>
                <a:r>
                  <a:rPr lang="en-US" dirty="0">
                    <a:solidFill>
                      <a:srgbClr val="FF0000"/>
                    </a:solidFill>
                  </a:rPr>
                  <a:t>EIC</a:t>
                </a:r>
                <a:r>
                  <a:rPr lang="en-US" dirty="0"/>
                  <a:t> is also likely to play a role Photoproduction rates are limited by EM cross-sections, but offers special handles to study hadron substructure (</a:t>
                </a:r>
                <a:r>
                  <a:rPr lang="en-US" dirty="0">
                    <a:solidFill>
                      <a:srgbClr val="7030A0"/>
                    </a:solidFill>
                  </a:rPr>
                  <a:t>energy scans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7030A0"/>
                    </a:solidFill>
                  </a:rPr>
                  <a:t>spatial extent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08903-A082-41DC-8B8C-EA318FBDF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644" y="1520042"/>
                <a:ext cx="10653156" cy="5130140"/>
              </a:xfrm>
              <a:blipFill>
                <a:blip r:embed="rId2"/>
                <a:stretch>
                  <a:fillRect l="-515" t="-2138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59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CA8D-A408-452C-9BAA-1E9FBD2E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really understand hadrons?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55C63-B48E-4429-A960-46EEC42F6C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6894" y="1484417"/>
                <a:ext cx="11174679" cy="490450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Why was every hadron discovered in the quark model’s first 50 years a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meson</a:t>
                </a:r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8000"/>
                    </a:solidFill>
                  </a:rPr>
                  <a:t>baryon</a:t>
                </a:r>
                <a:r>
                  <a:rPr lang="en-US" sz="2400" dirty="0"/>
                  <a:t>?  Even 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Gell-Mann </a:t>
                </a:r>
                <a:r>
                  <a:rPr lang="en-US" sz="2400" dirty="0"/>
                  <a:t>&amp;</a:t>
                </a:r>
                <a:r>
                  <a:rPr lang="en-US" sz="2400" dirty="0">
                    <a:solidFill>
                      <a:srgbClr val="7030A0"/>
                    </a:solidFill>
                  </a:rPr>
                  <a:t> Zweig </a:t>
                </a:r>
                <a:r>
                  <a:rPr lang="en-US" sz="2400" dirty="0"/>
                  <a:t>saw other options: </a:t>
                </a:r>
              </a:p>
              <a:p>
                <a:pPr marL="457200" lvl="1" indent="0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i="1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, … (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tetraquark</a:t>
                </a:r>
                <a:r>
                  <a:rPr lang="en-US" dirty="0">
                    <a:solidFill>
                      <a:srgbClr val="FF3300"/>
                    </a:solidFill>
                  </a:rPr>
                  <a:t>,</a:t>
                </a:r>
                <a:r>
                  <a:rPr lang="en-US" dirty="0"/>
                  <a:t>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hexaquark</a:t>
                </a:r>
                <a:r>
                  <a:rPr lang="en-US" dirty="0">
                    <a:solidFill>
                      <a:srgbClr val="FF3300"/>
                    </a:solidFill>
                  </a:rPr>
                  <a:t>, …</a:t>
                </a:r>
                <a:r>
                  <a:rPr lang="en-US" dirty="0"/>
                  <a:t>)</a:t>
                </a:r>
              </a:p>
              <a:p>
                <a:pPr marL="457200" lvl="1" indent="0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𝑞𝑞𝑞𝑞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𝑞𝑞𝑞𝑞</m:t>
                    </m:r>
                    <m:r>
                      <a:rPr lang="en-US" i="1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𝑞𝑞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… (</a:t>
                </a:r>
                <a:r>
                  <a:rPr lang="en-US" i="1" dirty="0">
                    <a:solidFill>
                      <a:srgbClr val="FF0000"/>
                    </a:solidFill>
                  </a:rPr>
                  <a:t>pentaquark</a:t>
                </a:r>
                <a:r>
                  <a:rPr lang="en-US" dirty="0">
                    <a:solidFill>
                      <a:srgbClr val="002060"/>
                    </a:solidFill>
                  </a:rPr>
                  <a:t>,</a:t>
                </a:r>
                <a:r>
                  <a:rPr lang="en-US" dirty="0"/>
                  <a:t>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octoquark</a:t>
                </a:r>
                <a:r>
                  <a:rPr lang="en-US" dirty="0">
                    <a:solidFill>
                      <a:srgbClr val="002060"/>
                    </a:solidFill>
                  </a:rPr>
                  <a:t>, …)</a:t>
                </a:r>
              </a:p>
              <a:p>
                <a:pPr marL="0" indent="0"/>
                <a:r>
                  <a:rPr lang="en-US" sz="2400" dirty="0"/>
                  <a:t>  And with development of QCD and the discovery of </a:t>
                </a:r>
                <a:r>
                  <a:rPr lang="en-US" sz="2400" dirty="0">
                    <a:solidFill>
                      <a:srgbClr val="008000"/>
                    </a:solidFill>
                  </a:rPr>
                  <a:t>gluons</a:t>
                </a:r>
                <a:r>
                  <a:rPr lang="en-US" sz="2400" dirty="0"/>
                  <a:t>,</a:t>
                </a:r>
                <a:br>
                  <a:rPr lang="en-US" sz="2400" dirty="0"/>
                </a:br>
                <a:r>
                  <a:rPr lang="en-US" sz="2400" dirty="0"/>
                  <a:t>   other possibilities became available:</a:t>
                </a:r>
              </a:p>
              <a:p>
                <a:pPr marL="457200" lvl="1" indent="0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i="1" dirty="0">
                    <a:solidFill>
                      <a:srgbClr val="6633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𝑔𝑔𝑔</m:t>
                    </m:r>
                  </m:oMath>
                </a14:m>
                <a:r>
                  <a:rPr lang="en-US" i="1" dirty="0">
                    <a:solidFill>
                      <a:srgbClr val="663300"/>
                    </a:solidFill>
                  </a:rPr>
                  <a:t>, …</a:t>
                </a:r>
                <a:r>
                  <a:rPr lang="en-US" dirty="0">
                    <a:solidFill>
                      <a:srgbClr val="663300"/>
                    </a:solidFill>
                  </a:rPr>
                  <a:t> (</a:t>
                </a:r>
                <a:r>
                  <a:rPr lang="en-US" i="1" dirty="0">
                    <a:solidFill>
                      <a:srgbClr val="FF0000"/>
                    </a:solidFill>
                  </a:rPr>
                  <a:t>glueball</a:t>
                </a:r>
                <a:r>
                  <a:rPr lang="en-US" dirty="0">
                    <a:solidFill>
                      <a:srgbClr val="663300"/>
                    </a:solidFill>
                  </a:rPr>
                  <a:t>)</a:t>
                </a:r>
              </a:p>
              <a:p>
                <a:pPr marL="457200" lvl="1" indent="0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i="1" dirty="0">
                    <a:solidFill>
                      <a:srgbClr val="006600"/>
                    </a:solidFill>
                  </a:rPr>
                  <a:t>,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en-US" i="1" dirty="0">
                    <a:solidFill>
                      <a:srgbClr val="006600"/>
                    </a:solidFill>
                  </a:rPr>
                  <a:t>, …</a:t>
                </a:r>
                <a:r>
                  <a:rPr lang="en-US" dirty="0">
                    <a:solidFill>
                      <a:srgbClr val="006600"/>
                    </a:solidFill>
                  </a:rPr>
                  <a:t> (</a:t>
                </a:r>
                <a:r>
                  <a:rPr lang="en-US" i="1" dirty="0">
                    <a:solidFill>
                      <a:srgbClr val="FF0000"/>
                    </a:solidFill>
                  </a:rPr>
                  <a:t>hybrid meson</a:t>
                </a:r>
                <a:r>
                  <a:rPr lang="en-US" dirty="0">
                    <a:solidFill>
                      <a:srgbClr val="006600"/>
                    </a:solidFill>
                  </a:rPr>
                  <a:t>)</a:t>
                </a:r>
              </a:p>
              <a:p>
                <a:pPr marL="0" indent="0"/>
                <a:r>
                  <a:rPr lang="en-US" sz="2400" dirty="0">
                    <a:solidFill>
                      <a:srgbClr val="002060"/>
                    </a:solidFill>
                  </a:rPr>
                  <a:t>  </a:t>
                </a:r>
                <a:r>
                  <a:rPr lang="en-US" sz="2400" dirty="0"/>
                  <a:t>Are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diquarks</a:t>
                </a:r>
                <a:r>
                  <a:rPr lang="en-US" sz="2400" dirty="0"/>
                  <a:t> in their attractive color channel important hadrons subunits?</a:t>
                </a:r>
              </a:p>
              <a:p>
                <a:r>
                  <a:rPr lang="en-US" sz="2400" dirty="0"/>
                  <a:t>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molecules</a:t>
                </a:r>
                <a:r>
                  <a:rPr lang="en-US" sz="2400" dirty="0"/>
                  <a:t> of hadrons (like deuterons) form?</a:t>
                </a:r>
              </a:p>
              <a:p>
                <a:r>
                  <a:rPr lang="en-US" sz="2400" b="1" dirty="0"/>
                  <a:t>It is quite humbling that after 60 (50) years of the quark model (QCD),</a:t>
                </a:r>
                <a:br>
                  <a:rPr lang="en-US" sz="2400" b="1" dirty="0"/>
                </a:br>
                <a:r>
                  <a:rPr lang="en-US" sz="2400" b="1" dirty="0"/>
                  <a:t>we still do not have undisputed answers to these fundamental questions!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855C63-B48E-4429-A960-46EEC42F6C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6894" y="1484417"/>
                <a:ext cx="11174679" cy="4904508"/>
              </a:xfrm>
              <a:blipFill>
                <a:blip r:embed="rId2"/>
                <a:stretch>
                  <a:fillRect l="-709" t="-1741" b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8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49"/>
    </mc:Choice>
    <mc:Fallback xmlns="">
      <p:transition spd="slow" advTm="725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600201"/>
            <a:ext cx="65088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24" y="308397"/>
            <a:ext cx="10972799" cy="1143000"/>
          </a:xfrm>
        </p:spPr>
        <p:txBody>
          <a:bodyPr>
            <a:noAutofit/>
          </a:bodyPr>
          <a:lstStyle/>
          <a:p>
            <a:r>
              <a:rPr lang="en-US" dirty="0"/>
              <a:t>What the charmonium system should look like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391400" y="4267200"/>
            <a:ext cx="488388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14508" y="3442446"/>
                <a:ext cx="381450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8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508" y="3442446"/>
                <a:ext cx="381450" cy="123111"/>
              </a:xfrm>
              <a:prstGeom prst="rect">
                <a:avLst/>
              </a:prstGeom>
              <a:blipFill>
                <a:blip r:embed="rId3"/>
                <a:stretch>
                  <a:fillRect l="-4762" t="-5000" r="-9524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77000" y="4819136"/>
            <a:ext cx="3382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6600"/>
                </a:solidFill>
              </a:rPr>
              <a:t>Lines with labels: predicted</a:t>
            </a:r>
            <a:br>
              <a:rPr lang="en-US" sz="1600" dirty="0">
                <a:solidFill>
                  <a:srgbClr val="006600"/>
                </a:solidFill>
              </a:rPr>
            </a:br>
            <a:r>
              <a:rPr lang="en-US" sz="1600" dirty="0">
                <a:solidFill>
                  <a:srgbClr val="006600"/>
                </a:solidFill>
              </a:rPr>
              <a:t>(eigenstates of quark potential model)</a:t>
            </a:r>
            <a:br>
              <a:rPr lang="en-US" sz="1600" dirty="0">
                <a:solidFill>
                  <a:srgbClr val="006600"/>
                </a:solidFill>
              </a:rPr>
            </a:br>
            <a:r>
              <a:rPr lang="en-US" sz="1600" i="1" dirty="0">
                <a:solidFill>
                  <a:srgbClr val="006600"/>
                </a:solidFill>
              </a:rPr>
              <a:t>and</a:t>
            </a:r>
            <a:r>
              <a:rPr lang="en-US" sz="1600" dirty="0">
                <a:solidFill>
                  <a:srgbClr val="006600"/>
                </a:solidFill>
              </a:rPr>
              <a:t> observed experimentally</a:t>
            </a:r>
          </a:p>
        </p:txBody>
      </p:sp>
    </p:spTree>
    <p:extLst>
      <p:ext uri="{BB962C8B-B14F-4D97-AF65-F5344CB8AC3E}">
        <p14:creationId xmlns:p14="http://schemas.microsoft.com/office/powerpoint/2010/main" val="6186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26"/>
    </mc:Choice>
    <mc:Fallback xmlns="">
      <p:transition spd="slow" advTm="3162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3B9C0-D95A-4F65-AA14-BCCB0BE0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575" y="1613926"/>
            <a:ext cx="6202650" cy="4624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98" y="284912"/>
            <a:ext cx="10972800" cy="1143000"/>
          </a:xfrm>
        </p:spPr>
        <p:txBody>
          <a:bodyPr>
            <a:noAutofit/>
          </a:bodyPr>
          <a:lstStyle/>
          <a:p>
            <a:r>
              <a:rPr lang="en-US" dirty="0"/>
              <a:t>What the charmonium system really looks like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79D202-0D79-40EE-ADEE-416CC816AAB2}"/>
              </a:ext>
            </a:extLst>
          </p:cNvPr>
          <p:cNvCxnSpPr>
            <a:cxnSpLocks/>
          </p:cNvCxnSpPr>
          <p:nvPr/>
        </p:nvCxnSpPr>
        <p:spPr>
          <a:xfrm flipV="1">
            <a:off x="8763000" y="1417638"/>
            <a:ext cx="0" cy="4873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C086F8-FA68-4C47-AAEB-52E81BE707E7}"/>
              </a:ext>
            </a:extLst>
          </p:cNvPr>
          <p:cNvSpPr txBox="1"/>
          <p:nvPr/>
        </p:nvSpPr>
        <p:spPr>
          <a:xfrm>
            <a:off x="8481394" y="1171418"/>
            <a:ext cx="621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(6900)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31097F-0A91-AE8D-0A30-773FDBE8AABE}"/>
                  </a:ext>
                </a:extLst>
              </p:cNvPr>
              <p:cNvSpPr txBox="1"/>
              <p:nvPr/>
            </p:nvSpPr>
            <p:spPr>
              <a:xfrm>
                <a:off x="9159226" y="1427912"/>
                <a:ext cx="298564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𝑋𝑌𝑍𝑃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</a:rPr>
                  <a:t> states have hadronic transitions to narrow charmonium states with surprisingly large rates</a:t>
                </a:r>
              </a:p>
              <a:p>
                <a:endParaRPr lang="en-US" sz="1600" dirty="0">
                  <a:solidFill>
                    <a:srgbClr val="008000"/>
                  </a:solidFill>
                </a:endParaRPr>
              </a:p>
              <a:p>
                <a:r>
                  <a:rPr lang="en-US" sz="1600" dirty="0">
                    <a:solidFill>
                      <a:srgbClr val="008000"/>
                    </a:solidFill>
                  </a:rPr>
                  <a:t>Some are explicitly 4-quark effects, </a:t>
                </a:r>
                <a:r>
                  <a:rPr lang="en-US" sz="1600" i="1" dirty="0">
                    <a:solidFill>
                      <a:srgbClr val="008000"/>
                    </a:solidFill>
                  </a:rPr>
                  <a:t>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(3900</m:t>
                    </m:r>
                    <m:r>
                      <a:rPr lang="en-US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31097F-0A91-AE8D-0A30-773FDBE8A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226" y="1427912"/>
                <a:ext cx="2985640" cy="1815882"/>
              </a:xfrm>
              <a:prstGeom prst="rect">
                <a:avLst/>
              </a:prstGeom>
              <a:blipFill>
                <a:blip r:embed="rId3"/>
                <a:stretch>
                  <a:fillRect l="-1020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9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56"/>
    </mc:Choice>
    <mc:Fallback xmlns="">
      <p:transition spd="slow" advTm="438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Heavy-quark exotics census: June, 2022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3898"/>
                <a:ext cx="9600344" cy="461224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54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observed exotics, both </a:t>
                </a:r>
                <a:r>
                  <a:rPr lang="en-US" dirty="0"/>
                  <a:t>tetraquarks</a:t>
                </a:r>
                <a:r>
                  <a:rPr lang="en-US" dirty="0">
                    <a:solidFill>
                      <a:srgbClr val="7030A0"/>
                    </a:solidFill>
                  </a:rPr>
                  <a:t> and </a:t>
                </a:r>
                <a:r>
                  <a:rPr lang="en-US" dirty="0"/>
                  <a:t>pentaquarks</a:t>
                </a:r>
              </a:p>
              <a:p>
                <a:pPr lvl="1"/>
                <a:r>
                  <a:rPr lang="en-US" dirty="0"/>
                  <a:t>44</a:t>
                </a:r>
                <a:r>
                  <a:rPr lang="en-US" dirty="0">
                    <a:solidFill>
                      <a:srgbClr val="7030A0"/>
                    </a:solidFill>
                  </a:rPr>
                  <a:t> in the charmonium sector (including open-strange)</a:t>
                </a:r>
              </a:p>
              <a:p>
                <a:pPr lvl="1"/>
                <a:r>
                  <a:rPr lang="en-US" dirty="0"/>
                  <a:t>5</a:t>
                </a:r>
                <a:r>
                  <a:rPr lang="en-US" dirty="0">
                    <a:solidFill>
                      <a:srgbClr val="7030A0"/>
                    </a:solidFill>
                  </a:rPr>
                  <a:t> in the (much less explored) bottomonium sector</a:t>
                </a:r>
              </a:p>
              <a:p>
                <a:pPr lvl="1"/>
                <a:r>
                  <a:rPr lang="en-US" dirty="0"/>
                  <a:t>2</a:t>
                </a:r>
                <a:r>
                  <a:rPr lang="en-US" dirty="0">
                    <a:solidFill>
                      <a:srgbClr val="7030A0"/>
                    </a:solidFill>
                  </a:rPr>
                  <a:t> with a single </a:t>
                </a:r>
                <a:r>
                  <a:rPr lang="en-US" i="1" dirty="0"/>
                  <a:t>c</a:t>
                </a:r>
                <a:r>
                  <a:rPr lang="en-US" dirty="0">
                    <a:solidFill>
                      <a:srgbClr val="7030A0"/>
                    </a:solidFill>
                  </a:rPr>
                  <a:t> quark (and an </a:t>
                </a:r>
                <a:r>
                  <a:rPr lang="en-US" i="1" dirty="0"/>
                  <a:t>s</a:t>
                </a:r>
                <a:r>
                  <a:rPr lang="en-US" dirty="0">
                    <a:solidFill>
                      <a:srgbClr val="7030A0"/>
                    </a:solidFill>
                  </a:rPr>
                  <a:t>, a </a:t>
                </a:r>
                <a:r>
                  <a:rPr lang="en-US" i="1" dirty="0"/>
                  <a:t>u</a:t>
                </a:r>
                <a:r>
                  <a:rPr lang="en-US" dirty="0">
                    <a:solidFill>
                      <a:srgbClr val="7030A0"/>
                    </a:solidFill>
                  </a:rPr>
                  <a:t>, and a </a:t>
                </a:r>
                <a:r>
                  <a:rPr lang="en-US" i="1" dirty="0"/>
                  <a:t>d</a:t>
                </a:r>
                <a:r>
                  <a:rPr lang="en-US" dirty="0">
                    <a:solidFill>
                      <a:srgbClr val="7030A0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1</a:t>
                </a:r>
                <a:r>
                  <a:rPr lang="en-US" dirty="0">
                    <a:solidFill>
                      <a:srgbClr val="7030A0"/>
                    </a:solidFill>
                  </a:rPr>
                  <a:t> with a single </a:t>
                </a:r>
                <a:r>
                  <a:rPr lang="en-US" i="1" dirty="0"/>
                  <a:t>b</a:t>
                </a:r>
                <a:r>
                  <a:rPr lang="en-US" dirty="0">
                    <a:solidFill>
                      <a:srgbClr val="7030A0"/>
                    </a:solidFill>
                  </a:rPr>
                  <a:t> quark (and an </a:t>
                </a:r>
                <a:r>
                  <a:rPr lang="en-US" i="1" dirty="0"/>
                  <a:t>s</a:t>
                </a:r>
                <a:r>
                  <a:rPr lang="en-US" dirty="0">
                    <a:solidFill>
                      <a:srgbClr val="7030A0"/>
                    </a:solidFill>
                  </a:rPr>
                  <a:t>, a </a:t>
                </a:r>
                <a:r>
                  <a:rPr lang="en-US" i="1" dirty="0"/>
                  <a:t>u</a:t>
                </a:r>
                <a:r>
                  <a:rPr lang="en-US" dirty="0">
                    <a:solidFill>
                      <a:srgbClr val="7030A0"/>
                    </a:solidFill>
                  </a:rPr>
                  <a:t>, and a </a:t>
                </a:r>
                <a:r>
                  <a:rPr lang="en-US" i="1" dirty="0"/>
                  <a:t>d</a:t>
                </a:r>
                <a:r>
                  <a:rPr lang="en-US" dirty="0">
                    <a:solidFill>
                      <a:srgbClr val="7030A0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1</a:t>
                </a:r>
                <a:r>
                  <a:rPr lang="en-US" dirty="0">
                    <a:solidFill>
                      <a:srgbClr val="7030A0"/>
                    </a:solidFill>
                  </a:rPr>
                  <a:t> with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quarks</a:t>
                </a:r>
              </a:p>
              <a:p>
                <a:pPr lvl="1"/>
                <a:r>
                  <a:rPr lang="en-US" dirty="0"/>
                  <a:t>1</a:t>
                </a:r>
                <a:r>
                  <a:rPr lang="en-US" dirty="0">
                    <a:solidFill>
                      <a:srgbClr val="7030A0"/>
                    </a:solidFill>
                  </a:rPr>
                  <a:t> with two </a:t>
                </a:r>
                <a:r>
                  <a:rPr lang="en-US" i="1" dirty="0"/>
                  <a:t>c</a:t>
                </a:r>
                <a:r>
                  <a:rPr lang="en-US" dirty="0">
                    <a:solidFill>
                      <a:srgbClr val="7030A0"/>
                    </a:solidFill>
                  </a:rPr>
                  <a:t> quarks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663300"/>
                    </a:solidFill>
                  </a:rPr>
                  <a:t>A naïve count estimates </a:t>
                </a:r>
                <a:r>
                  <a:rPr lang="en-US" dirty="0">
                    <a:solidFill>
                      <a:srgbClr val="FF0000"/>
                    </a:solidFill>
                  </a:rPr>
                  <a:t>well </a:t>
                </a:r>
                <a:r>
                  <a:rPr lang="en-US" dirty="0">
                    <a:solidFill>
                      <a:srgbClr val="FF3300"/>
                    </a:solidFill>
                  </a:rPr>
                  <a:t>over 100 more exotics</a:t>
                </a:r>
                <a:br>
                  <a:rPr lang="en-US" dirty="0">
                    <a:solidFill>
                      <a:srgbClr val="FF3300"/>
                    </a:solidFill>
                  </a:rPr>
                </a:br>
                <a:r>
                  <a:rPr lang="en-US" dirty="0">
                    <a:solidFill>
                      <a:srgbClr val="663300"/>
                    </a:solidFill>
                  </a:rPr>
                  <a:t>are waiting to be discovered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b="1" dirty="0">
                    <a:solidFill>
                      <a:srgbClr val="FF0000"/>
                    </a:solidFill>
                  </a:rPr>
                  <a:t>Lesson 1</a:t>
                </a:r>
                <a:r>
                  <a:rPr lang="en-US" dirty="0"/>
                  <a:t>:</a:t>
                </a:r>
                <a:r>
                  <a:rPr lang="en-US" dirty="0">
                    <a:solidFill>
                      <a:srgbClr val="0000FF"/>
                    </a:solidFill>
                  </a:rPr>
                  <a:t> The currently running experiments need researchers to carry out processing and analysis of large amounts of data</a:t>
                </a:r>
              </a:p>
              <a:p>
                <a:endParaRPr lang="en-US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3898"/>
                <a:ext cx="9600344" cy="4612241"/>
              </a:xfrm>
              <a:blipFill>
                <a:blip r:embed="rId2"/>
                <a:stretch>
                  <a:fillRect l="-1144" t="-3042" r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38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46"/>
    </mc:Choice>
    <mc:Fallback xmlns="">
      <p:transition spd="slow" advTm="542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5BAF-C8CD-4C7D-A02B-CC582D2B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exotic candidates have heavy quarks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FA429-B693-4F6D-85D5-7A453CDAD3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9739" y="1551397"/>
                <a:ext cx="10757043" cy="4941477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1600</m:t>
                        </m:r>
                      </m:e>
                    </m:d>
                  </m:oMath>
                </a14:m>
                <a:r>
                  <a:rPr lang="en-US" dirty="0"/>
                  <a:t> (discovered 1998) is believed to be a </a:t>
                </a:r>
                <a:r>
                  <a:rPr lang="en-US" dirty="0">
                    <a:solidFill>
                      <a:srgbClr val="0000FF"/>
                    </a:solidFill>
                  </a:rPr>
                  <a:t>hybrid meson</a:t>
                </a:r>
                <a:br>
                  <a:rPr lang="en-US" dirty="0"/>
                </a:br>
                <a:r>
                  <a:rPr lang="en-US" dirty="0"/>
                  <a:t>because 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8000"/>
                    </a:solidFill>
                  </a:rPr>
                  <a:t>not accessible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states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1710</m:t>
                        </m:r>
                      </m:e>
                    </m:d>
                  </m:oMath>
                </a14:m>
                <a:r>
                  <a:rPr lang="en-US" dirty="0"/>
                  <a:t> is believed to have a sizeable </a:t>
                </a:r>
                <a:r>
                  <a:rPr lang="en-US" dirty="0">
                    <a:solidFill>
                      <a:srgbClr val="0000FF"/>
                    </a:solidFill>
                  </a:rPr>
                  <a:t>glueball</a:t>
                </a:r>
                <a:r>
                  <a:rPr lang="en-US" dirty="0"/>
                  <a:t> component</a:t>
                </a:r>
                <a:br>
                  <a:rPr lang="en-US" dirty="0"/>
                </a:br>
                <a:r>
                  <a:rPr lang="en-US" dirty="0"/>
                  <a:t>because the quark model predicts one fewer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states than are seen, and of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1710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shows up most prominently in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dirty="0"/>
                  <a:t> decays</a:t>
                </a:r>
                <a:br>
                  <a:rPr lang="en-US" dirty="0"/>
                </a:br>
                <a:r>
                  <a:rPr lang="en-US" dirty="0"/>
                  <a:t>(a </a:t>
                </a:r>
                <a:r>
                  <a:rPr lang="en-US" dirty="0">
                    <a:solidFill>
                      <a:srgbClr val="7030A0"/>
                    </a:solidFill>
                  </a:rPr>
                  <a:t>glue-rich </a:t>
                </a:r>
                <a:r>
                  <a:rPr lang="en-US" dirty="0"/>
                  <a:t>environment)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2170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has a peculiar decay pattern and may be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hybrid</a:t>
                </a:r>
                <a:br>
                  <a:rPr lang="en-US" dirty="0"/>
                </a:br>
                <a:r>
                  <a:rPr lang="en-US" dirty="0"/>
                  <a:t>or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tetraquark </a:t>
                </a:r>
                <a:r>
                  <a:rPr lang="en-US" dirty="0"/>
                  <a:t>analogue to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state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4230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b="1" dirty="0">
                    <a:solidFill>
                      <a:srgbClr val="FF0000"/>
                    </a:solidFill>
                  </a:rPr>
                  <a:t>Lesson 2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rgbClr val="0000FF"/>
                    </a:solidFill>
                  </a:rPr>
                  <a:t>Exotics studies require high- and low-energy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intercommunity dialogue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FA429-B693-4F6D-85D5-7A453CDAD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9739" y="1551397"/>
                <a:ext cx="10757043" cy="4941477"/>
              </a:xfrm>
              <a:blipFill>
                <a:blip r:embed="rId2"/>
                <a:stretch>
                  <a:fillRect l="-1020" t="-1973" r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6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67"/>
    </mc:Choice>
    <mc:Fallback xmlns="">
      <p:transition spd="slow" advTm="7616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091" y="1600201"/>
            <a:ext cx="434038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1" y="4906964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adapted from Godfrey &amp; Olsen,</a:t>
            </a:r>
            <a:br>
              <a:rPr lang="en-US" sz="1400" dirty="0"/>
            </a:br>
            <a:r>
              <a:rPr lang="en-US" sz="1400" dirty="0"/>
              <a:t>Ann. Rev. </a:t>
            </a:r>
            <a:r>
              <a:rPr lang="en-US" sz="1400" dirty="0" err="1"/>
              <a:t>Nucl</a:t>
            </a:r>
            <a:r>
              <a:rPr lang="en-US" sz="1400" dirty="0"/>
              <a:t>. Part. Sci. </a:t>
            </a:r>
            <a:r>
              <a:rPr lang="en-US" sz="1400" b="1" dirty="0"/>
              <a:t>58</a:t>
            </a:r>
            <a:r>
              <a:rPr lang="en-US" sz="1400" dirty="0"/>
              <a:t> (2008) 51 </a:t>
            </a:r>
          </a:p>
        </p:txBody>
      </p:sp>
      <p:sp>
        <p:nvSpPr>
          <p:cNvPr id="6" name="Oval 5"/>
          <p:cNvSpPr/>
          <p:nvPr/>
        </p:nvSpPr>
        <p:spPr>
          <a:xfrm>
            <a:off x="7924800" y="190500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</a:rPr>
              <a:t>c̄</a:t>
            </a:r>
          </a:p>
        </p:txBody>
      </p:sp>
      <p:sp>
        <p:nvSpPr>
          <p:cNvPr id="7" name="Oval 6"/>
          <p:cNvSpPr/>
          <p:nvPr/>
        </p:nvSpPr>
        <p:spPr>
          <a:xfrm>
            <a:off x="8239846" y="2141538"/>
            <a:ext cx="446955" cy="4492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526338" y="1524000"/>
            <a:ext cx="1541462" cy="1524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0612" y="15195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0154" y="24339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9581" y="3126422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hadrocharmonium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228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1470" y="5124500"/>
            <a:ext cx="3132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threshold/rescattering/cusp effect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4B052C-1D33-42B0-A24D-5821EC3BF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290" y="3768062"/>
            <a:ext cx="2133600" cy="13390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562E81-B9B7-4542-A379-3683B9485BE6}"/>
              </a:ext>
            </a:extLst>
          </p:cNvPr>
          <p:cNvSpPr txBox="1"/>
          <p:nvPr/>
        </p:nvSpPr>
        <p:spPr>
          <a:xfrm>
            <a:off x="7523291" y="3738479"/>
            <a:ext cx="2814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53405F-D9F5-4081-8985-532B3CC81E2A}"/>
                  </a:ext>
                </a:extLst>
              </p:cNvPr>
              <p:cNvSpPr txBox="1"/>
              <p:nvPr/>
            </p:nvSpPr>
            <p:spPr>
              <a:xfrm>
                <a:off x="9598153" y="4255008"/>
                <a:ext cx="538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53405F-D9F5-4081-8985-532B3CC81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153" y="4255008"/>
                <a:ext cx="5388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E9F309-353A-4A40-990E-B06DC7055574}"/>
                  </a:ext>
                </a:extLst>
              </p:cNvPr>
              <p:cNvSpPr txBox="1"/>
              <p:nvPr/>
            </p:nvSpPr>
            <p:spPr>
              <a:xfrm>
                <a:off x="8767759" y="4524065"/>
                <a:ext cx="376242" cy="3808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(∗)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E9F309-353A-4A40-990E-B06DC7055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759" y="4524065"/>
                <a:ext cx="376242" cy="380810"/>
              </a:xfrm>
              <a:prstGeom prst="rect">
                <a:avLst/>
              </a:prstGeom>
              <a:blipFill>
                <a:blip r:embed="rId5"/>
                <a:stretch>
                  <a:fillRect r="-7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1609D0-F7C2-4193-8EE0-6C520DE0E191}"/>
                  </a:ext>
                </a:extLst>
              </p:cNvPr>
              <p:cNvSpPr txBox="1"/>
              <p:nvPr/>
            </p:nvSpPr>
            <p:spPr>
              <a:xfrm>
                <a:off x="9556486" y="4798492"/>
                <a:ext cx="6739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1609D0-F7C2-4193-8EE0-6C520DE0E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486" y="4798492"/>
                <a:ext cx="67398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FE7AE6-5EC8-4654-BDAB-0ED68411233D}"/>
                  </a:ext>
                </a:extLst>
              </p:cNvPr>
              <p:cNvSpPr txBox="1"/>
              <p:nvPr/>
            </p:nvSpPr>
            <p:spPr>
              <a:xfrm>
                <a:off x="7274184" y="4255008"/>
                <a:ext cx="3938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𝒀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FE7AE6-5EC8-4654-BDAB-0ED684112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184" y="4255008"/>
                <a:ext cx="3938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67B32D-34FC-49D4-B1B6-72ABCC2B2807}"/>
                  </a:ext>
                </a:extLst>
              </p:cNvPr>
              <p:cNvSpPr txBox="1"/>
              <p:nvPr/>
            </p:nvSpPr>
            <p:spPr>
              <a:xfrm>
                <a:off x="7912331" y="3812422"/>
                <a:ext cx="590290" cy="2955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67B32D-34FC-49D4-B1B6-72ABCC2B2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331" y="3812422"/>
                <a:ext cx="590290" cy="295594"/>
              </a:xfrm>
              <a:prstGeom prst="rect">
                <a:avLst/>
              </a:prstGeom>
              <a:blipFill>
                <a:blip r:embed="rId8"/>
                <a:stretch>
                  <a:fillRect l="-8247" r="-1031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940DDE-2C21-4549-8D2F-9E30E086E988}"/>
                  </a:ext>
                </a:extLst>
              </p:cNvPr>
              <p:cNvSpPr txBox="1"/>
              <p:nvPr/>
            </p:nvSpPr>
            <p:spPr>
              <a:xfrm>
                <a:off x="9593062" y="3644116"/>
                <a:ext cx="538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940DDE-2C21-4549-8D2F-9E30E086E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062" y="3644116"/>
                <a:ext cx="53886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1D300E-875D-4E35-A751-C11A9420FB0D}"/>
                  </a:ext>
                </a:extLst>
              </p:cNvPr>
              <p:cNvSpPr txBox="1"/>
              <p:nvPr/>
            </p:nvSpPr>
            <p:spPr>
              <a:xfrm>
                <a:off x="7901047" y="4761011"/>
                <a:ext cx="590290" cy="2955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1D300E-875D-4E35-A751-C11A9420F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047" y="4761011"/>
                <a:ext cx="590290" cy="295594"/>
              </a:xfrm>
              <a:prstGeom prst="rect">
                <a:avLst/>
              </a:prstGeom>
              <a:blipFill>
                <a:blip r:embed="rId10"/>
                <a:stretch>
                  <a:fillRect l="-7216" r="-515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5541F02-CA30-4E47-A50A-D6E226655C0B}"/>
              </a:ext>
            </a:extLst>
          </p:cNvPr>
          <p:cNvSpPr txBox="1"/>
          <p:nvPr/>
        </p:nvSpPr>
        <p:spPr>
          <a:xfrm>
            <a:off x="514276" y="1859595"/>
            <a:ext cx="2340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Mesons</a:t>
            </a:r>
            <a:r>
              <a:rPr lang="en-US" dirty="0">
                <a:solidFill>
                  <a:srgbClr val="0000FF"/>
                </a:solidFill>
              </a:rPr>
              <a:t> depicted here,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but each model has a</a:t>
            </a:r>
          </a:p>
          <a:p>
            <a:r>
              <a:rPr lang="en-US" dirty="0">
                <a:solidFill>
                  <a:srgbClr val="FF0000"/>
                </a:solidFill>
              </a:rPr>
              <a:t>baryonic</a:t>
            </a:r>
            <a:r>
              <a:rPr lang="en-US" dirty="0">
                <a:solidFill>
                  <a:srgbClr val="0000FF"/>
                </a:solidFill>
              </a:rPr>
              <a:t> analogue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83F271E-D540-4D30-A4A5-60611BDE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Their internal structure is not yet resolved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5F690-41A0-4F87-9779-068DE81E697B}"/>
              </a:ext>
            </a:extLst>
          </p:cNvPr>
          <p:cNvSpPr txBox="1"/>
          <p:nvPr/>
        </p:nvSpPr>
        <p:spPr>
          <a:xfrm>
            <a:off x="838200" y="5560435"/>
            <a:ext cx="1027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Lesson 3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No single model accommodates all the new states—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Even mixtures between several types could occur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All possibilities should be pursued, with an eye toward their unique experimental signatures </a:t>
            </a:r>
          </a:p>
        </p:txBody>
      </p:sp>
    </p:spTree>
    <p:extLst>
      <p:ext uri="{BB962C8B-B14F-4D97-AF65-F5344CB8AC3E}">
        <p14:creationId xmlns:p14="http://schemas.microsoft.com/office/powerpoint/2010/main" val="11410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"/>
    </mc:Choice>
    <mc:Fallback xmlns="">
      <p:transition spd="slow" advTm="58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3625</TotalTime>
  <Words>4457</Words>
  <Application>Microsoft Office PowerPoint</Application>
  <PresentationFormat>Widescreen</PresentationFormat>
  <Paragraphs>255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Corbel</vt:lpstr>
      <vt:lpstr>Times New Roman</vt:lpstr>
      <vt:lpstr>Wingdings</vt:lpstr>
      <vt:lpstr>Office Theme</vt:lpstr>
      <vt:lpstr>Modern Hadron Spectroscopy in the Snowmass 2021 Exercise</vt:lpstr>
      <vt:lpstr>For decades, hadronic spectroscopy was the core of high-energy physics</vt:lpstr>
      <vt:lpstr>And then, in 2003…</vt:lpstr>
      <vt:lpstr>Do we really understand hadrons?</vt:lpstr>
      <vt:lpstr>What the charmonium system should look like</vt:lpstr>
      <vt:lpstr>What the charmonium system really looks like </vt:lpstr>
      <vt:lpstr>Heavy-quark exotics census: June, 2022</vt:lpstr>
      <vt:lpstr>Not all exotic candidates have heavy quarks</vt:lpstr>
      <vt:lpstr>Their internal structure is not yet resolved</vt:lpstr>
      <vt:lpstr>What kind of “state” is it? </vt:lpstr>
      <vt:lpstr>Why can’t lattice simply sort these states out?</vt:lpstr>
      <vt:lpstr>The major experiments</vt:lpstr>
      <vt:lpstr>Experimental Facilities</vt:lpstr>
      <vt:lpstr>LHCb  [https://cds.cern.ch/record/2806113]</vt:lpstr>
      <vt:lpstr>CMS (&amp; ATLAS) [2204.06667]</vt:lpstr>
      <vt:lpstr>Belle II  (e^+ e^-  near bb ̅ threshold) [https://www.slac.stanford.edu/~mpeskin/Snowmass2021/BelleIIPhysicsforSnowmass.pdf]</vt:lpstr>
      <vt:lpstr>BESIII (e^+ e^-  near cc ̅  threshold) [2204.08943]</vt:lpstr>
      <vt:lpstr>The Super Tau-Charm Facility [2203.07141]</vt:lpstr>
      <vt:lpstr>Photoproduction Experiments [2203.08390]</vt:lpstr>
      <vt:lpstr>PANDA</vt:lpstr>
      <vt:lpstr>Theoretical Approaches</vt:lpstr>
      <vt:lpstr>Phenomenological modeling [2203.16583]</vt:lpstr>
      <vt:lpstr>Phenomenological modeling [2203.16583]</vt:lpstr>
      <vt:lpstr>Amplitude analysis [2203.08308]</vt:lpstr>
      <vt:lpstr>Lattice QCD simulations [2203.03230; talk by Sasa Prelovsek]</vt:lpstr>
      <vt:lpstr>Recommendations from RF07</vt:lpstr>
      <vt:lpstr>Recommendations from RF07</vt:lpstr>
      <vt:lpstr>Backup Slides</vt:lpstr>
      <vt:lpstr>Do we really understand hadrons?</vt:lpstr>
      <vt:lpstr>PowerPoint Presentation</vt:lpstr>
      <vt:lpstr>LHCb  [https://cds.cern.ch/record/2806113]</vt:lpstr>
      <vt:lpstr>LHCb next 2 decades [https://cds.cern.ch/record/2806113]</vt:lpstr>
      <vt:lpstr>Belle II  (e^+ e^-  near bb ̅ threshold) [https://www.slac.stanford.edu/~mpeskin/Snowmass2021/BelleIIPhysicsforSnowmass.pdf]</vt:lpstr>
      <vt:lpstr>Unique experimental capabilities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Future Prospects of Modern Hadron Spectroscopy</dc:title>
  <dc:creator>Richard Lebed</dc:creator>
  <cp:lastModifiedBy>Richard Lebed</cp:lastModifiedBy>
  <cp:revision>163</cp:revision>
  <dcterms:created xsi:type="dcterms:W3CDTF">2022-05-09T15:03:52Z</dcterms:created>
  <dcterms:modified xsi:type="dcterms:W3CDTF">2022-06-15T17:22:41Z</dcterms:modified>
</cp:coreProperties>
</file>