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316" r:id="rId5"/>
    <p:sldId id="2239" r:id="rId6"/>
    <p:sldId id="2248" r:id="rId7"/>
    <p:sldId id="2251" r:id="rId8"/>
    <p:sldId id="2252" r:id="rId9"/>
    <p:sldId id="2253" r:id="rId10"/>
    <p:sldId id="2254" r:id="rId11"/>
    <p:sldId id="2255" r:id="rId12"/>
    <p:sldId id="2256" r:id="rId13"/>
    <p:sldId id="2258" r:id="rId14"/>
    <p:sldId id="2259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6"/>
  </p:normalViewPr>
  <p:slideViewPr>
    <p:cSldViewPr snapToGrid="0" snapToObjects="1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houtoutuk.org/2013/08/21/theblock-protecting-childrens-innocence-or-is-the-government-invading-our-right-to-privacy/" TargetMode="External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B6514-E388-44A7-97CC-D0544C3E7688}" type="doc">
      <dgm:prSet loTypeId="urn:microsoft.com/office/officeart/2005/8/layout/hList7" loCatId="process" qsTypeId="urn:microsoft.com/office/officeart/2005/8/quickstyle/simple1" qsCatId="simple" csTypeId="urn:microsoft.com/office/officeart/2005/8/colors/accent2_2" csCatId="accent2" phldr="1"/>
      <dgm:spPr/>
    </dgm:pt>
    <dgm:pt modelId="{85C4FABB-7045-4CF9-B121-A6C2C2A4A12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>
              <a:latin typeface="Arial"/>
            </a:rPr>
            <a:t>Switch </a:t>
          </a:r>
          <a:r>
            <a:rPr lang="en-US" dirty="0"/>
            <a:t>/</a:t>
          </a:r>
          <a:r>
            <a:rPr lang="en-US" dirty="0">
              <a:latin typeface="Arial"/>
            </a:rPr>
            <a:t> Server / Link-Exchange: </a:t>
          </a:r>
          <a:br>
            <a:rPr lang="en-US" dirty="0">
              <a:latin typeface="Arial"/>
            </a:rPr>
          </a:br>
          <a:r>
            <a:rPr lang="en-US" dirty="0">
              <a:latin typeface="Arial"/>
            </a:rPr>
            <a:t>Readout</a:t>
          </a:r>
          <a:endParaRPr lang="en-US" dirty="0"/>
        </a:p>
      </dgm:t>
    </dgm:pt>
    <dgm:pt modelId="{F87D00B8-91A1-42DC-81D8-B337D15E370B}" type="parTrans" cxnId="{9FABA2F6-4519-4AF6-A00D-E81E77DE9F9C}">
      <dgm:prSet/>
      <dgm:spPr/>
      <dgm:t>
        <a:bodyPr/>
        <a:lstStyle/>
        <a:p>
          <a:endParaRPr lang="en-US"/>
        </a:p>
      </dgm:t>
    </dgm:pt>
    <dgm:pt modelId="{FBB162A0-352C-4E79-914C-447EE55D7BE6}" type="sibTrans" cxnId="{9FABA2F6-4519-4AF6-A00D-E81E77DE9F9C}">
      <dgm:prSet/>
      <dgm:spPr/>
      <dgm:t>
        <a:bodyPr/>
        <a:lstStyle/>
        <a:p>
          <a:endParaRPr lang="en-US"/>
        </a:p>
      </dgm:t>
    </dgm:pt>
    <dgm:pt modelId="{2A945B79-2D22-4CCD-BF41-D3A62212B13E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</a:t>
          </a:r>
          <a:r>
            <a:rPr lang="en-US" dirty="0"/>
            <a:t>Server</a:t>
          </a:r>
          <a:r>
            <a:rPr lang="en-US" dirty="0">
              <a:latin typeface="Arial"/>
            </a:rPr>
            <a:t>: Processing</a:t>
          </a:r>
          <a:endParaRPr lang="en-US" dirty="0"/>
        </a:p>
      </dgm:t>
    </dgm:pt>
    <dgm:pt modelId="{754062B8-01AF-47AC-9379-2E8791D5F353}" type="parTrans" cxnId="{99DE0289-AC57-42FA-8902-F8067FE327B3}">
      <dgm:prSet/>
      <dgm:spPr/>
      <dgm:t>
        <a:bodyPr/>
        <a:lstStyle/>
        <a:p>
          <a:endParaRPr lang="en-US"/>
        </a:p>
      </dgm:t>
    </dgm:pt>
    <dgm:pt modelId="{67A1D5ED-1213-476B-B104-553E43DA0914}" type="sibTrans" cxnId="{99DE0289-AC57-42FA-8902-F8067FE327B3}">
      <dgm:prSet/>
      <dgm:spPr/>
      <dgm:t>
        <a:bodyPr/>
        <a:lstStyle/>
        <a:p>
          <a:endParaRPr lang="en-US"/>
        </a:p>
      </dgm:t>
    </dgm:pt>
    <dgm:pt modelId="{E71B3AE4-0FE2-40BB-8CC6-96686ABBD7E8}">
      <dgm:prSet phldrT="[Text]"/>
      <dgm:spPr>
        <a:solidFill>
          <a:srgbClr val="002060"/>
        </a:solidFill>
      </dgm:spPr>
      <dgm:t>
        <a:bodyPr/>
        <a:lstStyle/>
        <a:p>
          <a:pPr rtl="0"/>
          <a:r>
            <a:rPr lang="en-US" dirty="0"/>
            <a:t>Switch</a:t>
          </a:r>
          <a:r>
            <a:rPr lang="en-US" dirty="0">
              <a:latin typeface="Arial"/>
            </a:rPr>
            <a:t> </a:t>
          </a:r>
          <a:r>
            <a:rPr lang="en-US" dirty="0"/>
            <a:t>/</a:t>
          </a:r>
          <a:r>
            <a:rPr lang="en-US" dirty="0">
              <a:latin typeface="Arial"/>
            </a:rPr>
            <a:t> Server: Buffer</a:t>
          </a:r>
          <a:endParaRPr lang="en-US" dirty="0"/>
        </a:p>
      </dgm:t>
    </dgm:pt>
    <dgm:pt modelId="{374F0A70-E6B9-45BD-934F-2789020FC41E}" type="parTrans" cxnId="{188D7BA9-0CC5-435B-876D-4162C9E7F413}">
      <dgm:prSet/>
      <dgm:spPr/>
      <dgm:t>
        <a:bodyPr/>
        <a:lstStyle/>
        <a:p>
          <a:endParaRPr lang="en-US"/>
        </a:p>
      </dgm:t>
    </dgm:pt>
    <dgm:pt modelId="{C2C6B480-6308-4042-812E-186124A5A2BB}" type="sibTrans" cxnId="{188D7BA9-0CC5-435B-876D-4162C9E7F413}">
      <dgm:prSet/>
      <dgm:spPr/>
      <dgm:t>
        <a:bodyPr/>
        <a:lstStyle/>
        <a:p>
          <a:endParaRPr lang="en-US"/>
        </a:p>
      </dgm:t>
    </dgm:pt>
    <dgm:pt modelId="{C90A9725-10A3-4381-A517-1913CFE4D6C6}" type="pres">
      <dgm:prSet presAssocID="{A7EB6514-E388-44A7-97CC-D0544C3E7688}" presName="Name0" presStyleCnt="0">
        <dgm:presLayoutVars>
          <dgm:dir/>
          <dgm:resizeHandles val="exact"/>
        </dgm:presLayoutVars>
      </dgm:prSet>
      <dgm:spPr/>
    </dgm:pt>
    <dgm:pt modelId="{5F06223B-90AF-49B8-B1E3-24377065B0BB}" type="pres">
      <dgm:prSet presAssocID="{A7EB6514-E388-44A7-97CC-D0544C3E7688}" presName="fgShape" presStyleLbl="fgShp" presStyleIdx="0" presStyleCnt="1"/>
      <dgm:spPr>
        <a:solidFill>
          <a:schemeClr val="bg2">
            <a:lumMod val="90000"/>
          </a:schemeClr>
        </a:solidFill>
      </dgm:spPr>
    </dgm:pt>
    <dgm:pt modelId="{8B49EEBD-EAD7-41F2-9455-C8ABC43B4AC6}" type="pres">
      <dgm:prSet presAssocID="{A7EB6514-E388-44A7-97CC-D0544C3E7688}" presName="linComp" presStyleCnt="0"/>
      <dgm:spPr/>
    </dgm:pt>
    <dgm:pt modelId="{99CF9F22-4E5C-4D32-9E01-94C346A91112}" type="pres">
      <dgm:prSet presAssocID="{85C4FABB-7045-4CF9-B121-A6C2C2A4A12E}" presName="compNode" presStyleCnt="0"/>
      <dgm:spPr/>
    </dgm:pt>
    <dgm:pt modelId="{AEE6F706-CFE0-4DAF-95B8-626C1B0EDF5E}" type="pres">
      <dgm:prSet presAssocID="{85C4FABB-7045-4CF9-B121-A6C2C2A4A12E}" presName="bkgdShape" presStyleLbl="node1" presStyleIdx="0" presStyleCnt="3"/>
      <dgm:spPr/>
    </dgm:pt>
    <dgm:pt modelId="{58873ACE-4A9F-4613-B5DE-4223EF657CFD}" type="pres">
      <dgm:prSet presAssocID="{85C4FABB-7045-4CF9-B121-A6C2C2A4A12E}" presName="nodeTx" presStyleLbl="node1" presStyleIdx="0" presStyleCnt="3">
        <dgm:presLayoutVars>
          <dgm:bulletEnabled val="1"/>
        </dgm:presLayoutVars>
      </dgm:prSet>
      <dgm:spPr/>
    </dgm:pt>
    <dgm:pt modelId="{99C856FD-528C-4260-985C-C913E073D192}" type="pres">
      <dgm:prSet presAssocID="{85C4FABB-7045-4CF9-B121-A6C2C2A4A12E}" presName="invisiNode" presStyleLbl="node1" presStyleIdx="0" presStyleCnt="3"/>
      <dgm:spPr/>
    </dgm:pt>
    <dgm:pt modelId="{F5FC3735-B578-4F99-B0BE-DB3B65368754}" type="pres">
      <dgm:prSet presAssocID="{85C4FABB-7045-4CF9-B121-A6C2C2A4A12E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9AF594C9-017C-47BE-A242-B330A674AD34}" type="pres">
      <dgm:prSet presAssocID="{FBB162A0-352C-4E79-914C-447EE55D7BE6}" presName="sibTrans" presStyleLbl="sibTrans2D1" presStyleIdx="0" presStyleCnt="0"/>
      <dgm:spPr/>
    </dgm:pt>
    <dgm:pt modelId="{BCC0F198-7425-44ED-AD9A-ADE962EF20D3}" type="pres">
      <dgm:prSet presAssocID="{2A945B79-2D22-4CCD-BF41-D3A62212B13E}" presName="compNode" presStyleCnt="0"/>
      <dgm:spPr/>
    </dgm:pt>
    <dgm:pt modelId="{D7049A83-CC8A-4535-A7DF-E576C2CE2E20}" type="pres">
      <dgm:prSet presAssocID="{2A945B79-2D22-4CCD-BF41-D3A62212B13E}" presName="bkgdShape" presStyleLbl="node1" presStyleIdx="1" presStyleCnt="3"/>
      <dgm:spPr/>
    </dgm:pt>
    <dgm:pt modelId="{6491D04C-E618-49D0-8543-E34A5628B5AB}" type="pres">
      <dgm:prSet presAssocID="{2A945B79-2D22-4CCD-BF41-D3A62212B13E}" presName="nodeTx" presStyleLbl="node1" presStyleIdx="1" presStyleCnt="3">
        <dgm:presLayoutVars>
          <dgm:bulletEnabled val="1"/>
        </dgm:presLayoutVars>
      </dgm:prSet>
      <dgm:spPr/>
    </dgm:pt>
    <dgm:pt modelId="{1BC72E50-0E3F-4B22-A4FB-4119E6AE6EB0}" type="pres">
      <dgm:prSet presAssocID="{2A945B79-2D22-4CCD-BF41-D3A62212B13E}" presName="invisiNode" presStyleLbl="node1" presStyleIdx="1" presStyleCnt="3"/>
      <dgm:spPr/>
    </dgm:pt>
    <dgm:pt modelId="{2C581FC9-AC91-4CF7-BFA7-BFE98BA026F2}" type="pres">
      <dgm:prSet presAssocID="{2A945B79-2D22-4CCD-BF41-D3A62212B13E}" presName="imagNode" presStyleLbl="fgImgPlace1" presStyleIdx="1" presStyleCnt="3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  <dgm:pt modelId="{2E88449E-7416-46B3-BF28-89FEA9DC55D8}" type="pres">
      <dgm:prSet presAssocID="{67A1D5ED-1213-476B-B104-553E43DA0914}" presName="sibTrans" presStyleLbl="sibTrans2D1" presStyleIdx="0" presStyleCnt="0"/>
      <dgm:spPr/>
    </dgm:pt>
    <dgm:pt modelId="{3EC0F487-F3B8-4C2F-851A-842537EC8174}" type="pres">
      <dgm:prSet presAssocID="{E71B3AE4-0FE2-40BB-8CC6-96686ABBD7E8}" presName="compNode" presStyleCnt="0"/>
      <dgm:spPr/>
    </dgm:pt>
    <dgm:pt modelId="{54BAF7B3-38E5-4042-A828-611B95C3D67D}" type="pres">
      <dgm:prSet presAssocID="{E71B3AE4-0FE2-40BB-8CC6-96686ABBD7E8}" presName="bkgdShape" presStyleLbl="node1" presStyleIdx="2" presStyleCnt="3"/>
      <dgm:spPr/>
    </dgm:pt>
    <dgm:pt modelId="{9681FD35-A744-4C0A-9A39-43B50D77D018}" type="pres">
      <dgm:prSet presAssocID="{E71B3AE4-0FE2-40BB-8CC6-96686ABBD7E8}" presName="nodeTx" presStyleLbl="node1" presStyleIdx="2" presStyleCnt="3">
        <dgm:presLayoutVars>
          <dgm:bulletEnabled val="1"/>
        </dgm:presLayoutVars>
      </dgm:prSet>
      <dgm:spPr/>
    </dgm:pt>
    <dgm:pt modelId="{05891A6B-5A1F-4A43-B388-0A3C057BA950}" type="pres">
      <dgm:prSet presAssocID="{E71B3AE4-0FE2-40BB-8CC6-96686ABBD7E8}" presName="invisiNode" presStyleLbl="node1" presStyleIdx="2" presStyleCnt="3"/>
      <dgm:spPr/>
    </dgm:pt>
    <dgm:pt modelId="{F62A1F84-336D-4817-A0FA-2AE4A5C3D31F}" type="pres">
      <dgm:prSet presAssocID="{E71B3AE4-0FE2-40BB-8CC6-96686ABBD7E8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7F3B2710-267E-4D63-B1C7-D201DAF8C5CB}" type="presOf" srcId="{A7EB6514-E388-44A7-97CC-D0544C3E7688}" destId="{C90A9725-10A3-4381-A517-1913CFE4D6C6}" srcOrd="0" destOrd="0" presId="urn:microsoft.com/office/officeart/2005/8/layout/hList7"/>
    <dgm:cxn modelId="{DE3B195B-0CC1-4830-A748-9EC834A41599}" type="presOf" srcId="{85C4FABB-7045-4CF9-B121-A6C2C2A4A12E}" destId="{58873ACE-4A9F-4613-B5DE-4223EF657CFD}" srcOrd="1" destOrd="0" presId="urn:microsoft.com/office/officeart/2005/8/layout/hList7"/>
    <dgm:cxn modelId="{FB90B45E-CD32-4DAA-B2F3-3F5BAA7217F0}" type="presOf" srcId="{E71B3AE4-0FE2-40BB-8CC6-96686ABBD7E8}" destId="{54BAF7B3-38E5-4042-A828-611B95C3D67D}" srcOrd="0" destOrd="0" presId="urn:microsoft.com/office/officeart/2005/8/layout/hList7"/>
    <dgm:cxn modelId="{5D840A5F-3297-4937-A3A2-BCB3E0D412FB}" type="presOf" srcId="{E71B3AE4-0FE2-40BB-8CC6-96686ABBD7E8}" destId="{9681FD35-A744-4C0A-9A39-43B50D77D018}" srcOrd="1" destOrd="0" presId="urn:microsoft.com/office/officeart/2005/8/layout/hList7"/>
    <dgm:cxn modelId="{0AAC3F57-8F5F-4326-8FF2-79A486812577}" type="presOf" srcId="{2A945B79-2D22-4CCD-BF41-D3A62212B13E}" destId="{6491D04C-E618-49D0-8543-E34A5628B5AB}" srcOrd="1" destOrd="0" presId="urn:microsoft.com/office/officeart/2005/8/layout/hList7"/>
    <dgm:cxn modelId="{7B739D83-9169-4302-A6CB-13555A386AD5}" type="presOf" srcId="{FBB162A0-352C-4E79-914C-447EE55D7BE6}" destId="{9AF594C9-017C-47BE-A242-B330A674AD34}" srcOrd="0" destOrd="0" presId="urn:microsoft.com/office/officeart/2005/8/layout/hList7"/>
    <dgm:cxn modelId="{99DE0289-AC57-42FA-8902-F8067FE327B3}" srcId="{A7EB6514-E388-44A7-97CC-D0544C3E7688}" destId="{2A945B79-2D22-4CCD-BF41-D3A62212B13E}" srcOrd="1" destOrd="0" parTransId="{754062B8-01AF-47AC-9379-2E8791D5F353}" sibTransId="{67A1D5ED-1213-476B-B104-553E43DA0914}"/>
    <dgm:cxn modelId="{B298C59A-A0DA-43C6-9148-68C220FF58A6}" type="presOf" srcId="{85C4FABB-7045-4CF9-B121-A6C2C2A4A12E}" destId="{AEE6F706-CFE0-4DAF-95B8-626C1B0EDF5E}" srcOrd="0" destOrd="0" presId="urn:microsoft.com/office/officeart/2005/8/layout/hList7"/>
    <dgm:cxn modelId="{DDDB9DA4-4A7A-40AC-8CB8-1056CC5817F1}" type="presOf" srcId="{2A945B79-2D22-4CCD-BF41-D3A62212B13E}" destId="{D7049A83-CC8A-4535-A7DF-E576C2CE2E20}" srcOrd="0" destOrd="0" presId="urn:microsoft.com/office/officeart/2005/8/layout/hList7"/>
    <dgm:cxn modelId="{188D7BA9-0CC5-435B-876D-4162C9E7F413}" srcId="{A7EB6514-E388-44A7-97CC-D0544C3E7688}" destId="{E71B3AE4-0FE2-40BB-8CC6-96686ABBD7E8}" srcOrd="2" destOrd="0" parTransId="{374F0A70-E6B9-45BD-934F-2789020FC41E}" sibTransId="{C2C6B480-6308-4042-812E-186124A5A2BB}"/>
    <dgm:cxn modelId="{B2B56AEF-383C-4D00-B77E-CD432F06EF7E}" type="presOf" srcId="{67A1D5ED-1213-476B-B104-553E43DA0914}" destId="{2E88449E-7416-46B3-BF28-89FEA9DC55D8}" srcOrd="0" destOrd="0" presId="urn:microsoft.com/office/officeart/2005/8/layout/hList7"/>
    <dgm:cxn modelId="{9FABA2F6-4519-4AF6-A00D-E81E77DE9F9C}" srcId="{A7EB6514-E388-44A7-97CC-D0544C3E7688}" destId="{85C4FABB-7045-4CF9-B121-A6C2C2A4A12E}" srcOrd="0" destOrd="0" parTransId="{F87D00B8-91A1-42DC-81D8-B337D15E370B}" sibTransId="{FBB162A0-352C-4E79-914C-447EE55D7BE6}"/>
    <dgm:cxn modelId="{C349A33F-31B0-4610-B1F1-8A1AB63048F6}" type="presParOf" srcId="{C90A9725-10A3-4381-A517-1913CFE4D6C6}" destId="{5F06223B-90AF-49B8-B1E3-24377065B0BB}" srcOrd="0" destOrd="0" presId="urn:microsoft.com/office/officeart/2005/8/layout/hList7"/>
    <dgm:cxn modelId="{0E47BE5F-3B80-4DCF-809D-E87BA74181B3}" type="presParOf" srcId="{C90A9725-10A3-4381-A517-1913CFE4D6C6}" destId="{8B49EEBD-EAD7-41F2-9455-C8ABC43B4AC6}" srcOrd="1" destOrd="0" presId="urn:microsoft.com/office/officeart/2005/8/layout/hList7"/>
    <dgm:cxn modelId="{CDAEFCC6-931C-43A7-B8C0-D276CE5F76A1}" type="presParOf" srcId="{8B49EEBD-EAD7-41F2-9455-C8ABC43B4AC6}" destId="{99CF9F22-4E5C-4D32-9E01-94C346A91112}" srcOrd="0" destOrd="0" presId="urn:microsoft.com/office/officeart/2005/8/layout/hList7"/>
    <dgm:cxn modelId="{00DB92B6-EF0E-4734-A7E5-5E4FDA6822E3}" type="presParOf" srcId="{99CF9F22-4E5C-4D32-9E01-94C346A91112}" destId="{AEE6F706-CFE0-4DAF-95B8-626C1B0EDF5E}" srcOrd="0" destOrd="0" presId="urn:microsoft.com/office/officeart/2005/8/layout/hList7"/>
    <dgm:cxn modelId="{3E19E3F7-71E6-4920-B36C-F9AC5C523B66}" type="presParOf" srcId="{99CF9F22-4E5C-4D32-9E01-94C346A91112}" destId="{58873ACE-4A9F-4613-B5DE-4223EF657CFD}" srcOrd="1" destOrd="0" presId="urn:microsoft.com/office/officeart/2005/8/layout/hList7"/>
    <dgm:cxn modelId="{B57DF724-84BC-4B8A-AAF6-66DCBAE8C19C}" type="presParOf" srcId="{99CF9F22-4E5C-4D32-9E01-94C346A91112}" destId="{99C856FD-528C-4260-985C-C913E073D192}" srcOrd="2" destOrd="0" presId="urn:microsoft.com/office/officeart/2005/8/layout/hList7"/>
    <dgm:cxn modelId="{8E887049-A122-49FF-9D6D-33295A100D50}" type="presParOf" srcId="{99CF9F22-4E5C-4D32-9E01-94C346A91112}" destId="{F5FC3735-B578-4F99-B0BE-DB3B65368754}" srcOrd="3" destOrd="0" presId="urn:microsoft.com/office/officeart/2005/8/layout/hList7"/>
    <dgm:cxn modelId="{30AF7330-C2C2-4506-8E61-5C0D10E44660}" type="presParOf" srcId="{8B49EEBD-EAD7-41F2-9455-C8ABC43B4AC6}" destId="{9AF594C9-017C-47BE-A242-B330A674AD34}" srcOrd="1" destOrd="0" presId="urn:microsoft.com/office/officeart/2005/8/layout/hList7"/>
    <dgm:cxn modelId="{60D12AC9-CD34-40D8-9899-8A4BBEF75CB7}" type="presParOf" srcId="{8B49EEBD-EAD7-41F2-9455-C8ABC43B4AC6}" destId="{BCC0F198-7425-44ED-AD9A-ADE962EF20D3}" srcOrd="2" destOrd="0" presId="urn:microsoft.com/office/officeart/2005/8/layout/hList7"/>
    <dgm:cxn modelId="{A121D45C-23E6-44B0-8316-6163EED7F952}" type="presParOf" srcId="{BCC0F198-7425-44ED-AD9A-ADE962EF20D3}" destId="{D7049A83-CC8A-4535-A7DF-E576C2CE2E20}" srcOrd="0" destOrd="0" presId="urn:microsoft.com/office/officeart/2005/8/layout/hList7"/>
    <dgm:cxn modelId="{595479EF-2E6D-4395-8C1D-19C9BF9BACE2}" type="presParOf" srcId="{BCC0F198-7425-44ED-AD9A-ADE962EF20D3}" destId="{6491D04C-E618-49D0-8543-E34A5628B5AB}" srcOrd="1" destOrd="0" presId="urn:microsoft.com/office/officeart/2005/8/layout/hList7"/>
    <dgm:cxn modelId="{9C1BB218-B41E-4CD1-B965-35DFBEAA3E77}" type="presParOf" srcId="{BCC0F198-7425-44ED-AD9A-ADE962EF20D3}" destId="{1BC72E50-0E3F-4B22-A4FB-4119E6AE6EB0}" srcOrd="2" destOrd="0" presId="urn:microsoft.com/office/officeart/2005/8/layout/hList7"/>
    <dgm:cxn modelId="{096F585B-67C9-4CEE-A7C3-3BC78C3DABAA}" type="presParOf" srcId="{BCC0F198-7425-44ED-AD9A-ADE962EF20D3}" destId="{2C581FC9-AC91-4CF7-BFA7-BFE98BA026F2}" srcOrd="3" destOrd="0" presId="urn:microsoft.com/office/officeart/2005/8/layout/hList7"/>
    <dgm:cxn modelId="{5B6A4546-2B20-4EAB-BC26-A90BCF7A5C6B}" type="presParOf" srcId="{8B49EEBD-EAD7-41F2-9455-C8ABC43B4AC6}" destId="{2E88449E-7416-46B3-BF28-89FEA9DC55D8}" srcOrd="3" destOrd="0" presId="urn:microsoft.com/office/officeart/2005/8/layout/hList7"/>
    <dgm:cxn modelId="{577E4B9B-5E46-49FE-AE33-3F9605ED9885}" type="presParOf" srcId="{8B49EEBD-EAD7-41F2-9455-C8ABC43B4AC6}" destId="{3EC0F487-F3B8-4C2F-851A-842537EC8174}" srcOrd="4" destOrd="0" presId="urn:microsoft.com/office/officeart/2005/8/layout/hList7"/>
    <dgm:cxn modelId="{D69FE3A6-456F-4290-880F-B022527B6FBD}" type="presParOf" srcId="{3EC0F487-F3B8-4C2F-851A-842537EC8174}" destId="{54BAF7B3-38E5-4042-A828-611B95C3D67D}" srcOrd="0" destOrd="0" presId="urn:microsoft.com/office/officeart/2005/8/layout/hList7"/>
    <dgm:cxn modelId="{BD478853-9EB0-454C-9C2D-9447DFA9F671}" type="presParOf" srcId="{3EC0F487-F3B8-4C2F-851A-842537EC8174}" destId="{9681FD35-A744-4C0A-9A39-43B50D77D018}" srcOrd="1" destOrd="0" presId="urn:microsoft.com/office/officeart/2005/8/layout/hList7"/>
    <dgm:cxn modelId="{1C46D9D4-71BA-4347-84BE-9CEB6C0DCD37}" type="presParOf" srcId="{3EC0F487-F3B8-4C2F-851A-842537EC8174}" destId="{05891A6B-5A1F-4A43-B388-0A3C057BA950}" srcOrd="2" destOrd="0" presId="urn:microsoft.com/office/officeart/2005/8/layout/hList7"/>
    <dgm:cxn modelId="{A9D05BB5-1776-470F-968F-8D005356F02E}" type="presParOf" srcId="{3EC0F487-F3B8-4C2F-851A-842537EC8174}" destId="{F62A1F84-336D-4817-A0FA-2AE4A5C3D31F}" srcOrd="3" destOrd="0" presId="urn:microsoft.com/office/officeart/2005/8/layout/hList7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F706-CFE0-4DAF-95B8-626C1B0EDF5E}">
      <dsp:nvSpPr>
        <dsp:cNvPr id="0" name=""/>
        <dsp:cNvSpPr/>
      </dsp:nvSpPr>
      <dsp:spPr>
        <a:xfrm>
          <a:off x="380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/>
            </a:rPr>
            <a:t>Switch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 / Link-Exchange: </a:t>
          </a:r>
          <a:br>
            <a:rPr lang="en-US" sz="700" kern="1200" dirty="0">
              <a:latin typeface="Arial"/>
            </a:rPr>
          </a:br>
          <a:r>
            <a:rPr lang="en-US" sz="700" kern="1200" dirty="0">
              <a:latin typeface="Arial"/>
            </a:rPr>
            <a:t>Readout</a:t>
          </a:r>
          <a:endParaRPr lang="en-US" sz="700" kern="1200" dirty="0"/>
        </a:p>
      </dsp:txBody>
      <dsp:txXfrm>
        <a:off x="380" y="623745"/>
        <a:ext cx="591414" cy="623745"/>
      </dsp:txXfrm>
    </dsp:sp>
    <dsp:sp modelId="{F5FC3735-B578-4F99-B0BE-DB3B65368754}">
      <dsp:nvSpPr>
        <dsp:cNvPr id="0" name=""/>
        <dsp:cNvSpPr/>
      </dsp:nvSpPr>
      <dsp:spPr>
        <a:xfrm>
          <a:off x="36453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49A83-CC8A-4535-A7DF-E576C2CE2E20}">
      <dsp:nvSpPr>
        <dsp:cNvPr id="0" name=""/>
        <dsp:cNvSpPr/>
      </dsp:nvSpPr>
      <dsp:spPr>
        <a:xfrm>
          <a:off x="609537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Server</a:t>
          </a:r>
          <a:r>
            <a:rPr lang="en-US" sz="700" kern="1200" dirty="0">
              <a:latin typeface="Arial"/>
            </a:rPr>
            <a:t>: Processing</a:t>
          </a:r>
          <a:endParaRPr lang="en-US" sz="700" kern="1200" dirty="0"/>
        </a:p>
      </dsp:txBody>
      <dsp:txXfrm>
        <a:off x="609537" y="623745"/>
        <a:ext cx="591414" cy="623745"/>
      </dsp:txXfrm>
    </dsp:sp>
    <dsp:sp modelId="{2C581FC9-AC91-4CF7-BFA7-BFE98BA026F2}">
      <dsp:nvSpPr>
        <dsp:cNvPr id="0" name=""/>
        <dsp:cNvSpPr/>
      </dsp:nvSpPr>
      <dsp:spPr>
        <a:xfrm>
          <a:off x="645610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AF7B3-38E5-4042-A828-611B95C3D67D}">
      <dsp:nvSpPr>
        <dsp:cNvPr id="0" name=""/>
        <dsp:cNvSpPr/>
      </dsp:nvSpPr>
      <dsp:spPr>
        <a:xfrm>
          <a:off x="1218694" y="0"/>
          <a:ext cx="591414" cy="155936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Switch</a:t>
          </a:r>
          <a:r>
            <a:rPr lang="en-US" sz="700" kern="1200" dirty="0">
              <a:latin typeface="Arial"/>
            </a:rPr>
            <a:t> </a:t>
          </a:r>
          <a:r>
            <a:rPr lang="en-US" sz="700" kern="1200" dirty="0"/>
            <a:t>/</a:t>
          </a:r>
          <a:r>
            <a:rPr lang="en-US" sz="700" kern="1200" dirty="0">
              <a:latin typeface="Arial"/>
            </a:rPr>
            <a:t> Server: Buffer</a:t>
          </a:r>
          <a:endParaRPr lang="en-US" sz="700" kern="1200" dirty="0"/>
        </a:p>
      </dsp:txBody>
      <dsp:txXfrm>
        <a:off x="1218694" y="623745"/>
        <a:ext cx="591414" cy="623745"/>
      </dsp:txXfrm>
    </dsp:sp>
    <dsp:sp modelId="{F62A1F84-336D-4817-A0FA-2AE4A5C3D31F}">
      <dsp:nvSpPr>
        <dsp:cNvPr id="0" name=""/>
        <dsp:cNvSpPr/>
      </dsp:nvSpPr>
      <dsp:spPr>
        <a:xfrm>
          <a:off x="1254767" y="93561"/>
          <a:ext cx="519267" cy="5192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6223B-90AF-49B8-B1E3-24377065B0BB}">
      <dsp:nvSpPr>
        <dsp:cNvPr id="0" name=""/>
        <dsp:cNvSpPr/>
      </dsp:nvSpPr>
      <dsp:spPr>
        <a:xfrm>
          <a:off x="72419" y="1247490"/>
          <a:ext cx="1665649" cy="233904"/>
        </a:xfrm>
        <a:prstGeom prst="leftRightArrow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834" y="1654052"/>
            <a:ext cx="5922941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Streaming Readout X</a:t>
            </a:r>
            <a:br>
              <a:rPr lang="en-US" dirty="0"/>
            </a:br>
            <a:r>
              <a:rPr lang="en-US" dirty="0"/>
              <a:t>Front End Electronics: Insights on Cost and Schedule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25" y="3898186"/>
            <a:ext cx="5675340" cy="15882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Fernando  Barbosa, </a:t>
            </a:r>
            <a:r>
              <a:rPr lang="en-US" dirty="0" err="1"/>
              <a:t>JLab</a:t>
            </a:r>
            <a:endParaRPr lang="en-US" dirty="0"/>
          </a:p>
          <a:p>
            <a:r>
              <a:rPr lang="en-US" dirty="0"/>
              <a:t>EIC Project L3 CAM</a:t>
            </a:r>
          </a:p>
          <a:p>
            <a:r>
              <a:rPr lang="en-US" dirty="0"/>
              <a:t>WBS 6.10.08</a:t>
            </a:r>
          </a:p>
          <a:p>
            <a:r>
              <a:rPr lang="en-US" sz="1400" dirty="0"/>
              <a:t>18 May 2022</a:t>
            </a:r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670850"/>
            <a:ext cx="6555733" cy="49226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512790"/>
            <a:ext cx="8252185" cy="88738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0519D"/>
                </a:solidFill>
              </a:rPr>
              <a:t>Electronics/Computing Subsystem Status review ~July 2022.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Assess maturity of design and identify immediate needs.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Design maturity at 50% by 3/31/2027 for CD-2/3A.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4228" y="4495800"/>
            <a:ext cx="5981700" cy="2523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7112945" y="2001387"/>
            <a:ext cx="1526230" cy="87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From Elke,</a:t>
            </a:r>
          </a:p>
          <a:p>
            <a:pPr marL="0" indent="0">
              <a:buNone/>
            </a:pPr>
            <a:r>
              <a:rPr lang="en-US" sz="1800" dirty="0"/>
              <a:t>Path to CD-2/3A</a:t>
            </a:r>
          </a:p>
          <a:p>
            <a:pPr marL="0" indent="0">
              <a:buNone/>
            </a:pPr>
            <a:r>
              <a:rPr lang="en-US" sz="1800" dirty="0"/>
              <a:t>5/13/2022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72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72" y="978720"/>
            <a:ext cx="8252185" cy="54855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We need: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Overall system/block diagram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to understand implementation approach and inform P6 activities listing.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Assess/review/verify applicability and feasibility of proposed readout elements.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 (SAMPA, HDSOC, MAROC3A, 64-ch ADC, cables, …).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Assess # channels (detector and readout) for each sub-detector and their partitioning or grouping, for example: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#</a:t>
            </a:r>
            <a:r>
              <a:rPr lang="en-US" sz="1600" dirty="0" err="1"/>
              <a:t>SiPM</a:t>
            </a:r>
            <a:r>
              <a:rPr lang="en-US" sz="1600" dirty="0"/>
              <a:t> cells/units grouped - #readout </a:t>
            </a:r>
            <a:r>
              <a:rPr lang="en-US" sz="1600" dirty="0" err="1"/>
              <a:t>chs</a:t>
            </a:r>
            <a:r>
              <a:rPr lang="en-US" sz="1600" dirty="0"/>
              <a:t> - #readout channels per PCB.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/>
              <a:t>Distribution of HV, BIAS, LV channels, sensor aggregation.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30519D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Identify Activity Groups – distribute tasks/responsibilities to groups/institutions, with technical representatives, which will perform and deliver the various required tasks and products.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900" dirty="0">
              <a:solidFill>
                <a:srgbClr val="30519D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0519D"/>
                </a:solidFill>
              </a:rPr>
              <a:t>~July 2022 - capture all major updates and initiate any needed R&amp;D initiatives.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0519D"/>
                </a:solidFill>
              </a:rPr>
              <a:t>~May 2023 - finalize input into P6.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7687" y="197897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Planning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501640" y="305859"/>
            <a:ext cx="4997063" cy="584168"/>
            <a:chOff x="2652727" y="2744761"/>
            <a:chExt cx="4997063" cy="584168"/>
          </a:xfrm>
        </p:grpSpPr>
        <p:grpSp>
          <p:nvGrpSpPr>
            <p:cNvPr id="24" name="Group 23"/>
            <p:cNvGrpSpPr/>
            <p:nvPr/>
          </p:nvGrpSpPr>
          <p:grpSpPr>
            <a:xfrm>
              <a:off x="2652727" y="2757429"/>
              <a:ext cx="1076325" cy="571500"/>
              <a:chOff x="2652727" y="2757429"/>
              <a:chExt cx="1076325" cy="5715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652727" y="2757429"/>
                <a:ext cx="1076325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717842" y="2834041"/>
                <a:ext cx="9525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(BNL,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Jlab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190449" y="2744761"/>
              <a:ext cx="3459341" cy="584168"/>
              <a:chOff x="3698836" y="3885357"/>
              <a:chExt cx="3459341" cy="58416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698836" y="3898025"/>
                <a:ext cx="3459341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39552" y="4170153"/>
                <a:ext cx="1707519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Electronics/DAQ WG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14165" y="3885357"/>
                <a:ext cx="1544012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Sub-Detector WGs</a:t>
                </a:r>
              </a:p>
            </p:txBody>
          </p:sp>
          <p:cxnSp>
            <p:nvCxnSpPr>
              <p:cNvPr id="31" name="Straight Arrow Connector 30"/>
              <p:cNvCxnSpPr>
                <a:stCxn id="29" idx="3"/>
                <a:endCxn id="30" idx="1"/>
              </p:cNvCxnSpPr>
              <p:nvPr/>
            </p:nvCxnSpPr>
            <p:spPr>
              <a:xfrm flipV="1">
                <a:off x="5447071" y="4023857"/>
                <a:ext cx="167094" cy="28479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>
              <a:endCxn id="32" idx="3"/>
            </p:cNvCxnSpPr>
            <p:nvPr/>
          </p:nvCxnSpPr>
          <p:spPr>
            <a:xfrm flipH="1" flipV="1">
              <a:off x="3729052" y="3043179"/>
              <a:ext cx="461397" cy="12487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3854245" y="2883261"/>
              <a:ext cx="2084439" cy="138499"/>
            </a:xfrm>
            <a:prstGeom prst="straightConnector1">
              <a:avLst/>
            </a:prstGeom>
            <a:ln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3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544"/>
            <a:ext cx="7886700" cy="693112"/>
          </a:xfrm>
        </p:spPr>
        <p:txBody>
          <a:bodyPr>
            <a:noAutofit/>
          </a:bodyPr>
          <a:lstStyle/>
          <a:p>
            <a:r>
              <a:rPr lang="en-US" sz="3600" dirty="0"/>
              <a:t>Streaming Readout Architecture</a:t>
            </a:r>
            <a:br>
              <a:rPr lang="en-US" sz="3600" dirty="0"/>
            </a:br>
            <a:r>
              <a:rPr lang="en-US" sz="2800" dirty="0"/>
              <a:t>EIC Project Reference, YR, CD-1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AFA52-4419-5242-9143-0E774671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7432" y="1000750"/>
            <a:ext cx="8672149" cy="5112478"/>
            <a:chOff x="62276" y="720816"/>
            <a:chExt cx="8842724" cy="5521137"/>
          </a:xfrm>
        </p:grpSpPr>
        <p:cxnSp>
          <p:nvCxnSpPr>
            <p:cNvPr id="6" name="Elbow Connector 117">
              <a:extLst>
                <a:ext uri="{FF2B5EF4-FFF2-40B4-BE49-F238E27FC236}">
                  <a16:creationId xmlns:a16="http://schemas.microsoft.com/office/drawing/2014/main" id="{F6CC011E-7381-4FF0-803F-7B1EF9B78608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3723400" y="2561216"/>
              <a:ext cx="2205400" cy="1368226"/>
            </a:xfrm>
            <a:prstGeom prst="bentConnector3">
              <a:avLst>
                <a:gd name="adj1" fmla="val 80589"/>
              </a:avLst>
            </a:prstGeom>
            <a:noFill/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2726EB-27EA-450B-9CC7-78925241F28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367014" y="2519115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31C3EF-5E50-400D-A409-0C55B02FF402}"/>
                </a:ext>
              </a:extLst>
            </p:cNvPr>
            <p:cNvSpPr/>
            <p:nvPr/>
          </p:nvSpPr>
          <p:spPr bwMode="auto">
            <a:xfrm>
              <a:off x="5928800" y="2338373"/>
              <a:ext cx="674005" cy="44568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C2E974-E592-4AF7-843B-C416297544B2}"/>
                </a:ext>
              </a:extLst>
            </p:cNvPr>
            <p:cNvCxnSpPr>
              <a:cxnSpLocks/>
              <a:stCxn id="71" idx="3"/>
            </p:cNvCxnSpPr>
            <p:nvPr/>
          </p:nvCxnSpPr>
          <p:spPr bwMode="auto">
            <a:xfrm>
              <a:off x="2518433" y="3590893"/>
              <a:ext cx="3267773" cy="3869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Elbow Connector 9"/>
            <p:cNvCxnSpPr>
              <a:stCxn id="35" idx="1"/>
              <a:endCxn id="94" idx="2"/>
            </p:cNvCxnSpPr>
            <p:nvPr/>
          </p:nvCxnSpPr>
          <p:spPr bwMode="auto">
            <a:xfrm rot="10800000">
              <a:off x="2370911" y="5103200"/>
              <a:ext cx="2710384" cy="365252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F36682-3573-4C16-BFD0-4265F201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76" y="3331519"/>
              <a:ext cx="1845197" cy="1037154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391249" y="720816"/>
              <a:ext cx="2094000" cy="553998"/>
              <a:chOff x="797483" y="5509709"/>
              <a:chExt cx="2094000" cy="553998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>
                <a:off x="797483" y="5625244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4"/>
              <p:cNvSpPr txBox="1"/>
              <p:nvPr/>
            </p:nvSpPr>
            <p:spPr>
              <a:xfrm>
                <a:off x="1244878" y="5509709"/>
                <a:ext cx="1646605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</a:p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Configuration &amp; Control</a:t>
                </a:r>
              </a:p>
              <a:p>
                <a:r>
                  <a:rPr lang="en-US" sz="1000" b="1" i="1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 bwMode="auto">
              <a:xfrm>
                <a:off x="801863" y="5768609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797483" y="5918368"/>
                <a:ext cx="281145" cy="2176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715689" y="4046990"/>
              <a:ext cx="396044" cy="599010"/>
              <a:chOff x="2591780" y="2613966"/>
              <a:chExt cx="396044" cy="599010"/>
            </a:xfrm>
          </p:grpSpPr>
          <p:sp>
            <p:nvSpPr>
              <p:cNvPr id="109" name="Rectangle 108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68089" y="4199390"/>
              <a:ext cx="396044" cy="599010"/>
              <a:chOff x="2591780" y="2613966"/>
              <a:chExt cx="396044" cy="59901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020489" y="4351790"/>
              <a:ext cx="396044" cy="599010"/>
              <a:chOff x="2591780" y="2613966"/>
              <a:chExt cx="396044" cy="599010"/>
            </a:xfrm>
          </p:grpSpPr>
          <p:sp>
            <p:nvSpPr>
              <p:cNvPr id="103" name="Rectangle 102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03979" y="3774267"/>
              <a:ext cx="603112" cy="1057931"/>
              <a:chOff x="4724972" y="2459844"/>
              <a:chExt cx="603112" cy="1057931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756379" y="3926667"/>
              <a:ext cx="603112" cy="1057931"/>
              <a:chOff x="4724972" y="2459844"/>
              <a:chExt cx="603112" cy="1057931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4724972" y="2459844"/>
                <a:ext cx="603112" cy="10579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4862043" y="2587020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4862043" y="2893428"/>
                <a:ext cx="274142" cy="254351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72889" y="4504190"/>
              <a:ext cx="396044" cy="599010"/>
              <a:chOff x="2591780" y="2613966"/>
              <a:chExt cx="396044" cy="59901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Flowchart: Magnetic Disk 18"/>
            <p:cNvSpPr/>
            <p:nvPr/>
          </p:nvSpPr>
          <p:spPr bwMode="auto">
            <a:xfrm>
              <a:off x="7653411" y="3288795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514636" y="1264807"/>
              <a:ext cx="80663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Detector</a:t>
              </a: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1330087" y="1245126"/>
              <a:ext cx="150393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Board)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3127288" y="1255978"/>
              <a:ext cx="1810111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FEP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(Front End Processor)</a:t>
              </a:r>
            </a:p>
          </p:txBody>
        </p:sp>
        <p:sp>
          <p:nvSpPr>
            <p:cNvPr id="23" name="TextBox 4"/>
            <p:cNvSpPr txBox="1"/>
            <p:nvPr/>
          </p:nvSpPr>
          <p:spPr>
            <a:xfrm>
              <a:off x="5636215" y="1255978"/>
              <a:ext cx="149662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DAQ</a:t>
              </a:r>
              <a:b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(Data Acquisition)</a:t>
              </a:r>
            </a:p>
          </p:txBody>
        </p:sp>
        <p:sp>
          <p:nvSpPr>
            <p:cNvPr id="24" name="TextBox 4"/>
            <p:cNvSpPr txBox="1"/>
            <p:nvPr/>
          </p:nvSpPr>
          <p:spPr>
            <a:xfrm>
              <a:off x="7727063" y="3543588"/>
              <a:ext cx="7569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1003768" y="2853553"/>
              <a:ext cx="551754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ASIC</a:t>
              </a: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2894737" y="4147931"/>
              <a:ext cx="61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FPGA</a:t>
              </a:r>
            </a:p>
          </p:txBody>
        </p:sp>
        <p:cxnSp>
          <p:nvCxnSpPr>
            <p:cNvPr id="27" name="Straight Arrow Connector 26"/>
            <p:cNvCxnSpPr>
              <a:cxnSpLocks/>
              <a:stCxn id="26" idx="3"/>
              <a:endCxn id="98" idx="1"/>
            </p:cNvCxnSpPr>
            <p:nvPr/>
          </p:nvCxnSpPr>
          <p:spPr bwMode="auto">
            <a:xfrm flipV="1">
              <a:off x="3507405" y="4181019"/>
              <a:ext cx="386045" cy="10541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Connector 27"/>
            <p:cNvCxnSpPr>
              <a:cxnSpLocks/>
            </p:cNvCxnSpPr>
            <p:nvPr/>
          </p:nvCxnSpPr>
          <p:spPr bwMode="auto">
            <a:xfrm flipH="1">
              <a:off x="2828541" y="1395683"/>
              <a:ext cx="12136" cy="35137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5216856" y="1380393"/>
              <a:ext cx="30312" cy="3714579"/>
            </a:xfrm>
            <a:prstGeom prst="line">
              <a:avLst/>
            </a:prstGeom>
            <a:ln w="19050">
              <a:solidFill>
                <a:srgbClr val="0070C0"/>
              </a:solidFill>
              <a:prstDash val="lg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4367246" y="4357791"/>
              <a:ext cx="1534977" cy="6569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367246" y="4570640"/>
              <a:ext cx="1527222" cy="62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576337" y="4588905"/>
              <a:ext cx="1029324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76337" y="4711592"/>
              <a:ext cx="1027642" cy="84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eft-Right Arrow 33"/>
            <p:cNvSpPr/>
            <p:nvPr/>
          </p:nvSpPr>
          <p:spPr bwMode="auto">
            <a:xfrm>
              <a:off x="7270449" y="3551530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081295" y="5245609"/>
              <a:ext cx="589859" cy="445686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6706851" y="5239159"/>
              <a:ext cx="1792478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Supply System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(HV, LV, Bias)</a:t>
              </a: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 bwMode="auto">
            <a:xfrm flipV="1">
              <a:off x="5559720" y="4866729"/>
              <a:ext cx="0" cy="357936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Elbow Connector 37"/>
            <p:cNvCxnSpPr>
              <a:cxnSpLocks/>
              <a:endCxn id="97" idx="2"/>
            </p:cNvCxnSpPr>
            <p:nvPr/>
          </p:nvCxnSpPr>
          <p:spPr bwMode="auto">
            <a:xfrm rot="10800000">
              <a:off x="4057935" y="4984599"/>
              <a:ext cx="1578280" cy="347801"/>
            </a:xfrm>
            <a:prstGeom prst="bentConnector2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Elbow Connector 38"/>
            <p:cNvCxnSpPr>
              <a:cxnSpLocks/>
            </p:cNvCxnSpPr>
            <p:nvPr/>
          </p:nvCxnSpPr>
          <p:spPr bwMode="auto">
            <a:xfrm rot="10800000">
              <a:off x="1101873" y="4396334"/>
              <a:ext cx="4567010" cy="1202056"/>
            </a:xfrm>
            <a:prstGeom prst="bentConnector3">
              <a:avLst>
                <a:gd name="adj1" fmla="val 9983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1812850" y="4980868"/>
              <a:ext cx="325269" cy="504056"/>
              <a:chOff x="2266511" y="5013176"/>
              <a:chExt cx="325269" cy="50405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399479" y="5084424"/>
                <a:ext cx="92870" cy="181734"/>
                <a:chOff x="2399479" y="5084424"/>
                <a:chExt cx="92870" cy="181734"/>
              </a:xfrm>
            </p:grpSpPr>
            <p:sp>
              <p:nvSpPr>
                <p:cNvPr id="92" name="Arc 91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Arc 92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2387941" y="5265585"/>
                <a:ext cx="92870" cy="181734"/>
                <a:chOff x="2399479" y="5084424"/>
                <a:chExt cx="92870" cy="181734"/>
              </a:xfrm>
            </p:grpSpPr>
            <p:sp>
              <p:nvSpPr>
                <p:cNvPr id="90" name="Arc 89"/>
                <p:cNvSpPr>
                  <a:spLocks noChangeAspect="1"/>
                </p:cNvSpPr>
                <p:nvPr/>
              </p:nvSpPr>
              <p:spPr bwMode="auto">
                <a:xfrm>
                  <a:off x="2400909" y="5084424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Arc 90"/>
                <p:cNvSpPr>
                  <a:spLocks noChangeAspect="1"/>
                </p:cNvSpPr>
                <p:nvPr/>
              </p:nvSpPr>
              <p:spPr bwMode="auto">
                <a:xfrm rot="10800000">
                  <a:off x="2399479" y="5174718"/>
                  <a:ext cx="91440" cy="91440"/>
                </a:xfrm>
                <a:prstGeom prst="arc">
                  <a:avLst>
                    <a:gd name="adj1" fmla="val 16200000"/>
                    <a:gd name="adj2" fmla="val 5540204"/>
                  </a:avLst>
                </a:prstGeom>
                <a:noFill/>
                <a:ln w="222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9" name="Rectangle 88"/>
              <p:cNvSpPr/>
              <p:nvPr/>
            </p:nvSpPr>
            <p:spPr bwMode="auto">
              <a:xfrm>
                <a:off x="2266511" y="5013176"/>
                <a:ext cx="325269" cy="504056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654717" y="5032682"/>
              <a:ext cx="360475" cy="360475"/>
              <a:chOff x="4095768" y="5402593"/>
              <a:chExt cx="360475" cy="360475"/>
            </a:xfrm>
          </p:grpSpPr>
          <p:sp>
            <p:nvSpPr>
              <p:cNvPr id="83" name="Teardrop 82"/>
              <p:cNvSpPr>
                <a:spLocks noChangeAspect="1"/>
              </p:cNvSpPr>
              <p:nvPr/>
            </p:nvSpPr>
            <p:spPr bwMode="auto">
              <a:xfrm>
                <a:off x="4184566" y="558924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Teardrop 83"/>
              <p:cNvSpPr>
                <a:spLocks noChangeAspect="1"/>
              </p:cNvSpPr>
              <p:nvPr/>
            </p:nvSpPr>
            <p:spPr bwMode="auto">
              <a:xfrm rot="7200000">
                <a:off x="4213098" y="5464054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Teardrop 84"/>
              <p:cNvSpPr>
                <a:spLocks noChangeAspect="1"/>
              </p:cNvSpPr>
              <p:nvPr/>
            </p:nvSpPr>
            <p:spPr bwMode="auto">
              <a:xfrm rot="-7200000">
                <a:off x="4307071" y="5554970"/>
                <a:ext cx="91440" cy="91440"/>
              </a:xfrm>
              <a:prstGeom prst="teardrop">
                <a:avLst/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 bwMode="auto">
              <a:xfrm>
                <a:off x="4095768" y="5402593"/>
                <a:ext cx="360475" cy="36047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2" name="Elbow Connector 41"/>
            <p:cNvCxnSpPr>
              <a:cxnSpLocks/>
              <a:endCxn id="86" idx="4"/>
            </p:cNvCxnSpPr>
            <p:nvPr/>
          </p:nvCxnSpPr>
          <p:spPr bwMode="auto">
            <a:xfrm rot="10800000">
              <a:off x="3834955" y="5393157"/>
              <a:ext cx="2404270" cy="480002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>
              <a:cxnSpLocks/>
              <a:endCxn id="89" idx="2"/>
            </p:cNvCxnSpPr>
            <p:nvPr/>
          </p:nvCxnSpPr>
          <p:spPr bwMode="auto">
            <a:xfrm rot="10800000">
              <a:off x="1975485" y="5484925"/>
              <a:ext cx="4263740" cy="67948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cxnSpLocks/>
            </p:cNvCxnSpPr>
            <p:nvPr/>
          </p:nvCxnSpPr>
          <p:spPr bwMode="auto">
            <a:xfrm flipH="1" flipV="1">
              <a:off x="5844838" y="4895992"/>
              <a:ext cx="7307" cy="90256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"/>
            <p:cNvSpPr txBox="1"/>
            <p:nvPr/>
          </p:nvSpPr>
          <p:spPr>
            <a:xfrm>
              <a:off x="6706586" y="5865319"/>
              <a:ext cx="143340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Systems</a:t>
              </a:r>
            </a:p>
          </p:txBody>
        </p:sp>
        <p:sp>
          <p:nvSpPr>
            <p:cNvPr id="46" name="TextBox 4"/>
            <p:cNvSpPr txBox="1"/>
            <p:nvPr/>
          </p:nvSpPr>
          <p:spPr>
            <a:xfrm>
              <a:off x="4536512" y="4119032"/>
              <a:ext cx="561372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036687" y="4437903"/>
              <a:ext cx="93334" cy="1029324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"/>
            <p:cNvSpPr txBox="1"/>
            <p:nvPr/>
          </p:nvSpPr>
          <p:spPr>
            <a:xfrm>
              <a:off x="2687904" y="5042343"/>
              <a:ext cx="1078187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cs typeface="Arial"/>
                </a:rPr>
                <a:t>LVDS ~ 5m</a:t>
              </a:r>
            </a:p>
            <a:p>
              <a:r>
                <a:rPr lang="en-US" sz="1050" dirty="0">
                  <a:latin typeface="Arial"/>
                  <a:cs typeface="Arial"/>
                </a:rPr>
                <a:t>Analog ~ 20m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CCB5C5B-8139-4AF5-8660-5992D927650F}"/>
                </a:ext>
              </a:extLst>
            </p:cNvPr>
            <p:cNvGrpSpPr/>
            <p:nvPr/>
          </p:nvGrpSpPr>
          <p:grpSpPr>
            <a:xfrm>
              <a:off x="1665189" y="2834188"/>
              <a:ext cx="396044" cy="599010"/>
              <a:chOff x="2591780" y="2613966"/>
              <a:chExt cx="396044" cy="59901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C9E896D-5E3C-4FC4-AF61-E65659CAD676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2CDF526-414F-46ED-85F9-A25C11CE761D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8104E0F-1547-4F33-A3E5-4ABA06F8F3D9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49C7FD0-43C4-4521-8D35-A918261E2813}"/>
                </a:ext>
              </a:extLst>
            </p:cNvPr>
            <p:cNvGrpSpPr/>
            <p:nvPr/>
          </p:nvGrpSpPr>
          <p:grpSpPr>
            <a:xfrm>
              <a:off x="1817589" y="2986588"/>
              <a:ext cx="396044" cy="599010"/>
              <a:chOff x="2591780" y="2613966"/>
              <a:chExt cx="396044" cy="59901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766C74-5D4F-4606-9791-70E12D05965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725D88F-D3E7-4FC9-98A6-D1EBD6D2B24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3CB88A1-FE3F-4313-B933-B800AD8EF5C1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370067F-9A9B-4F23-B167-5BD81FB57C8A}"/>
                </a:ext>
              </a:extLst>
            </p:cNvPr>
            <p:cNvGrpSpPr/>
            <p:nvPr/>
          </p:nvGrpSpPr>
          <p:grpSpPr>
            <a:xfrm>
              <a:off x="1969989" y="3138988"/>
              <a:ext cx="396044" cy="599010"/>
              <a:chOff x="2591780" y="2613966"/>
              <a:chExt cx="396044" cy="59901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CE8259C-6447-4727-A951-67578C0A120A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A53FB2-71DC-46BF-9BD8-3046BBB059B0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9A0EB5C-1CA6-4967-814D-013DC5394800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E73976-EA2F-4B0E-A92E-8AE5A0728231}"/>
                </a:ext>
              </a:extLst>
            </p:cNvPr>
            <p:cNvGrpSpPr/>
            <p:nvPr/>
          </p:nvGrpSpPr>
          <p:grpSpPr>
            <a:xfrm>
              <a:off x="2122389" y="3291388"/>
              <a:ext cx="396044" cy="599010"/>
              <a:chOff x="2591780" y="2613966"/>
              <a:chExt cx="396044" cy="5990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5A3A14-DAAA-411A-AE49-DC62C41503C3}"/>
                  </a:ext>
                </a:extLst>
              </p:cNvPr>
              <p:cNvSpPr/>
              <p:nvPr/>
            </p:nvSpPr>
            <p:spPr bwMode="auto">
              <a:xfrm>
                <a:off x="2591780" y="2613966"/>
                <a:ext cx="396044" cy="59901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F43517B-AAB0-4B47-ADA2-A50A3F31EB8C}"/>
                  </a:ext>
                </a:extLst>
              </p:cNvPr>
              <p:cNvSpPr/>
              <p:nvPr/>
            </p:nvSpPr>
            <p:spPr bwMode="auto">
              <a:xfrm>
                <a:off x="2681790" y="2685974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64FEAAA-D615-46D2-B1EC-39E43C2C0E5A}"/>
                  </a:ext>
                </a:extLst>
              </p:cNvPr>
              <p:cNvSpPr/>
              <p:nvPr/>
            </p:nvSpPr>
            <p:spPr bwMode="auto">
              <a:xfrm>
                <a:off x="2681790" y="2859465"/>
                <a:ext cx="180020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14ECE2-295D-4310-BCBE-7F85AB7272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424" y="3461129"/>
              <a:ext cx="3279912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4">
              <a:extLst>
                <a:ext uri="{FF2B5EF4-FFF2-40B4-BE49-F238E27FC236}">
                  <a16:creationId xmlns:a16="http://schemas.microsoft.com/office/drawing/2014/main" id="{252A497D-7E07-4920-B3CC-0A70FA8FA540}"/>
                </a:ext>
              </a:extLst>
            </p:cNvPr>
            <p:cNvSpPr txBox="1"/>
            <p:nvPr/>
          </p:nvSpPr>
          <p:spPr>
            <a:xfrm>
              <a:off x="3071899" y="3187212"/>
              <a:ext cx="1195947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>
                  <a:latin typeface="Arial"/>
                  <a:cs typeface="Arial"/>
                </a:rPr>
                <a:t>Fiber</a:t>
              </a:r>
              <a:endParaRPr lang="en-US" sz="1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eft Brace 54">
              <a:extLst>
                <a:ext uri="{FF2B5EF4-FFF2-40B4-BE49-F238E27FC236}">
                  <a16:creationId xmlns:a16="http://schemas.microsoft.com/office/drawing/2014/main" id="{D884AE3D-F97D-4260-99E5-DABDA567B54F}"/>
                </a:ext>
              </a:extLst>
            </p:cNvPr>
            <p:cNvSpPr/>
            <p:nvPr/>
          </p:nvSpPr>
          <p:spPr bwMode="auto">
            <a:xfrm rot="5400000" flipV="1">
              <a:off x="3884319" y="1674644"/>
              <a:ext cx="182007" cy="289804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4B922D5C-E033-4914-8B51-BA6990830B12}"/>
                </a:ext>
              </a:extLst>
            </p:cNvPr>
            <p:cNvSpPr txBox="1"/>
            <p:nvPr/>
          </p:nvSpPr>
          <p:spPr>
            <a:xfrm>
              <a:off x="3084726" y="2585332"/>
              <a:ext cx="106759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L ~ 100 m</a:t>
              </a:r>
            </a:p>
            <a:p>
              <a:pPr algn="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fiber</a:t>
              </a:r>
            </a:p>
          </p:txBody>
        </p:sp>
        <p:sp>
          <p:nvSpPr>
            <p:cNvPr id="57" name="TextBox 4">
              <a:extLst>
                <a:ext uri="{FF2B5EF4-FFF2-40B4-BE49-F238E27FC236}">
                  <a16:creationId xmlns:a16="http://schemas.microsoft.com/office/drawing/2014/main" id="{0D417D55-D5A2-47A1-884A-7768C5B9C650}"/>
                </a:ext>
              </a:extLst>
            </p:cNvPr>
            <p:cNvSpPr txBox="1"/>
            <p:nvPr/>
          </p:nvSpPr>
          <p:spPr>
            <a:xfrm>
              <a:off x="6740625" y="2335485"/>
              <a:ext cx="216437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/>
                  <a:cs typeface="Arial"/>
                </a:rPr>
                <a:t>Global timing, busy &amp; sync</a:t>
              </a:r>
            </a:p>
            <a:p>
              <a:r>
                <a:rPr lang="en-US" sz="1200" b="1" i="1" dirty="0">
                  <a:solidFill>
                    <a:srgbClr val="0070C0"/>
                  </a:solidFill>
                  <a:latin typeface="Arial"/>
                  <a:cs typeface="Arial"/>
                </a:rPr>
                <a:t>Beam collision clock input</a:t>
              </a:r>
            </a:p>
          </p:txBody>
        </p:sp>
        <p:cxnSp>
          <p:nvCxnSpPr>
            <p:cNvPr id="58" name="Elbow Connector 117">
              <a:extLst>
                <a:ext uri="{FF2B5EF4-FFF2-40B4-BE49-F238E27FC236}">
                  <a16:creationId xmlns:a16="http://schemas.microsoft.com/office/drawing/2014/main" id="{9C0C38B3-1D7C-45B6-8998-DA99D7A932E3}"/>
                </a:ext>
              </a:extLst>
            </p:cNvPr>
            <p:cNvCxnSpPr>
              <a:cxnSpLocks/>
              <a:stCxn id="8" idx="1"/>
            </p:cNvCxnSpPr>
            <p:nvPr/>
          </p:nvCxnSpPr>
          <p:spPr bwMode="auto">
            <a:xfrm rot="10800000" flipV="1">
              <a:off x="5726586" y="2561215"/>
              <a:ext cx="202214" cy="818365"/>
            </a:xfrm>
            <a:prstGeom prst="bentConnector2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8897FBCD-B2B3-4ED0-B3C8-0334C0C131F4}"/>
                </a:ext>
              </a:extLst>
            </p:cNvPr>
            <p:cNvSpPr/>
            <p:nvPr/>
          </p:nvSpPr>
          <p:spPr bwMode="auto">
            <a:xfrm>
              <a:off x="7668000" y="4308278"/>
              <a:ext cx="914400" cy="612648"/>
            </a:xfrm>
            <a:prstGeom prst="flowChartMagneticDisk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4">
              <a:extLst>
                <a:ext uri="{FF2B5EF4-FFF2-40B4-BE49-F238E27FC236}">
                  <a16:creationId xmlns:a16="http://schemas.microsoft.com/office/drawing/2014/main" id="{D19C6DB3-7211-4233-8731-463F980F6EBC}"/>
                </a:ext>
              </a:extLst>
            </p:cNvPr>
            <p:cNvSpPr txBox="1"/>
            <p:nvPr/>
          </p:nvSpPr>
          <p:spPr>
            <a:xfrm>
              <a:off x="7644060" y="4530797"/>
              <a:ext cx="982961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</a:p>
          </p:txBody>
        </p:sp>
        <p:sp>
          <p:nvSpPr>
            <p:cNvPr id="61" name="Left-Right Arrow 62">
              <a:extLst>
                <a:ext uri="{FF2B5EF4-FFF2-40B4-BE49-F238E27FC236}">
                  <a16:creationId xmlns:a16="http://schemas.microsoft.com/office/drawing/2014/main" id="{B60A381E-0FC7-45F7-8894-046639897746}"/>
                </a:ext>
              </a:extLst>
            </p:cNvPr>
            <p:cNvSpPr/>
            <p:nvPr/>
          </p:nvSpPr>
          <p:spPr bwMode="auto">
            <a:xfrm>
              <a:off x="7285038" y="4504191"/>
              <a:ext cx="382962" cy="215844"/>
            </a:xfrm>
            <a:prstGeom prst="left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Arrow: Right 98">
              <a:extLst>
                <a:ext uri="{FF2B5EF4-FFF2-40B4-BE49-F238E27FC236}">
                  <a16:creationId xmlns:a16="http://schemas.microsoft.com/office/drawing/2014/main" id="{AE6E473D-95EF-4482-881D-D537C857E989}"/>
                </a:ext>
              </a:extLst>
            </p:cNvPr>
            <p:cNvSpPr/>
            <p:nvPr/>
          </p:nvSpPr>
          <p:spPr bwMode="auto">
            <a:xfrm>
              <a:off x="1984704" y="1939776"/>
              <a:ext cx="1292628" cy="410716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BW: O(</a:t>
              </a:r>
              <a:r>
                <a:rPr lang="en-US" sz="1000" dirty="0">
                  <a:solidFill>
                    <a:srgbClr val="000000"/>
                  </a:solidFill>
                </a:rPr>
                <a:t>100 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3" name="Arrow: Right 171">
              <a:extLst>
                <a:ext uri="{FF2B5EF4-FFF2-40B4-BE49-F238E27FC236}">
                  <a16:creationId xmlns:a16="http://schemas.microsoft.com/office/drawing/2014/main" id="{C1BC3A88-8682-42E0-92B7-B6264F2E9328}"/>
                </a:ext>
              </a:extLst>
            </p:cNvPr>
            <p:cNvSpPr/>
            <p:nvPr/>
          </p:nvSpPr>
          <p:spPr bwMode="auto">
            <a:xfrm>
              <a:off x="4537432" y="1902749"/>
              <a:ext cx="1314713" cy="412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latin typeface="Arial"/>
                  <a:cs typeface="Arial"/>
                </a:rPr>
                <a:t>BW: O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(</a:t>
              </a:r>
              <a:r>
                <a:rPr lang="en-US" sz="1000" dirty="0">
                  <a:solidFill>
                    <a:srgbClr val="000000"/>
                  </a:solidFill>
                  <a:latin typeface="Arial"/>
                  <a:cs typeface="Arial"/>
                </a:rPr>
                <a:t>10 </a:t>
              </a:r>
              <a:r>
                <a:rPr lang="en-US" sz="1000" dirty="0" err="1">
                  <a:solidFill>
                    <a:srgbClr val="000000"/>
                  </a:solidFill>
                  <a:latin typeface="Arial"/>
                  <a:cs typeface="Arial"/>
                </a:rPr>
                <a:t>Tbps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Arial"/>
                  <a:cs typeface="Arial"/>
                </a:rPr>
                <a:t>)</a:t>
              </a:r>
            </a:p>
          </p:txBody>
        </p:sp>
        <p:sp>
          <p:nvSpPr>
            <p:cNvPr id="64" name="Arrow: Right 172">
              <a:extLst>
                <a:ext uri="{FF2B5EF4-FFF2-40B4-BE49-F238E27FC236}">
                  <a16:creationId xmlns:a16="http://schemas.microsoft.com/office/drawing/2014/main" id="{00498A6B-62E5-4B11-8D2F-6BE85FAB144E}"/>
                </a:ext>
              </a:extLst>
            </p:cNvPr>
            <p:cNvSpPr/>
            <p:nvPr/>
          </p:nvSpPr>
          <p:spPr bwMode="auto">
            <a:xfrm>
              <a:off x="7262353" y="2781446"/>
              <a:ext cx="1364668" cy="496712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Goal: O(</a:t>
              </a:r>
              <a:r>
                <a:rPr lang="en-US" sz="1000" dirty="0">
                  <a:solidFill>
                    <a:srgbClr val="FF0000"/>
                  </a:solidFill>
                  <a:latin typeface="Arial" charset="0"/>
                </a:rPr>
                <a:t>100</a:t>
              </a:r>
              <a:r>
                <a:rPr lang="en-US" sz="1000" dirty="0">
                  <a:solidFill>
                    <a:srgbClr val="FF0000"/>
                  </a:solidFill>
                </a:rPr>
                <a:t> Gbps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D6A32-EDB0-4008-A12A-C6C98A6988AF}"/>
                </a:ext>
              </a:extLst>
            </p:cNvPr>
            <p:cNvSpPr txBox="1"/>
            <p:nvPr/>
          </p:nvSpPr>
          <p:spPr>
            <a:xfrm>
              <a:off x="2107095" y="3682066"/>
              <a:ext cx="487117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10BB5D1-751F-4AFA-981E-D449292B7C82}"/>
                </a:ext>
              </a:extLst>
            </p:cNvPr>
            <p:cNvSpPr txBox="1"/>
            <p:nvPr/>
          </p:nvSpPr>
          <p:spPr>
            <a:xfrm>
              <a:off x="2145322" y="4905343"/>
              <a:ext cx="606725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</a:t>
              </a:r>
              <a:endPara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3BA85F-F02C-4030-A296-E24B2765FD9C}"/>
                </a:ext>
              </a:extLst>
            </p:cNvPr>
            <p:cNvSpPr txBox="1"/>
            <p:nvPr/>
          </p:nvSpPr>
          <p:spPr>
            <a:xfrm>
              <a:off x="3781457" y="4714207"/>
              <a:ext cx="472491" cy="26590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00" b="1" i="1" dirty="0">
                  <a:solidFill>
                    <a:srgbClr val="000000"/>
                  </a:solidFill>
                  <a:latin typeface="Arial"/>
                  <a:cs typeface="Arial"/>
                </a:rPr>
                <a:t>FEP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68" name="Straight Arrow Connector 67"/>
            <p:cNvCxnSpPr>
              <a:cxnSpLocks/>
              <a:endCxn id="81" idx="1"/>
            </p:cNvCxnSpPr>
            <p:nvPr/>
          </p:nvCxnSpPr>
          <p:spPr bwMode="auto">
            <a:xfrm flipV="1">
              <a:off x="1496766" y="2978204"/>
              <a:ext cx="258433" cy="7048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69" name="Diagram 68"/>
            <p:cNvGraphicFramePr/>
            <p:nvPr/>
          </p:nvGraphicFramePr>
          <p:xfrm>
            <a:off x="5424349" y="3204918"/>
            <a:ext cx="1846100" cy="16840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0" name="Rectangle 69"/>
            <p:cNvSpPr/>
            <p:nvPr/>
          </p:nvSpPr>
          <p:spPr bwMode="auto">
            <a:xfrm>
              <a:off x="5568665" y="5796267"/>
              <a:ext cx="674005" cy="445686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6" name="TextBox 4"/>
          <p:cNvSpPr txBox="1"/>
          <p:nvPr/>
        </p:nvSpPr>
        <p:spPr>
          <a:xfrm>
            <a:off x="680884" y="2175677"/>
            <a:ext cx="547650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  <p:sp>
        <p:nvSpPr>
          <p:cNvPr id="117" name="TextBox 4"/>
          <p:cNvSpPr txBox="1"/>
          <p:nvPr/>
        </p:nvSpPr>
        <p:spPr>
          <a:xfrm>
            <a:off x="3359542" y="6222099"/>
            <a:ext cx="1213794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w/ Jin and Kai</a:t>
            </a:r>
          </a:p>
        </p:txBody>
      </p:sp>
    </p:spTree>
    <p:extLst>
      <p:ext uri="{BB962C8B-B14F-4D97-AF65-F5344CB8AC3E}">
        <p14:creationId xmlns:p14="http://schemas.microsoft.com/office/powerpoint/2010/main" val="5951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57" y="82164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EIC Project Specifications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E435-6186-EF49-B6BF-47FF1F8F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789209"/>
            <a:ext cx="7886700" cy="432194"/>
          </a:xfrm>
        </p:spPr>
        <p:txBody>
          <a:bodyPr>
            <a:normAutofit/>
          </a:bodyPr>
          <a:lstStyle/>
          <a:p>
            <a:r>
              <a:rPr lang="en-US" sz="1800" dirty="0"/>
              <a:t>Preliminary specifications for MPGD &amp; Photonic Sensors (ASICs)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4" y="1069659"/>
            <a:ext cx="4075104" cy="445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68" y="1408806"/>
            <a:ext cx="4210050" cy="49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687" y="206162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ECCE Proposal Summary </a:t>
            </a:r>
            <a:r>
              <a:rPr lang="en-US" sz="2000" dirty="0"/>
              <a:t>WBS 6.10.08 w/ updates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7" y="893565"/>
            <a:ext cx="7886700" cy="754259"/>
          </a:xfrm>
        </p:spPr>
        <p:txBody>
          <a:bodyPr>
            <a:noAutofit/>
          </a:bodyPr>
          <a:lstStyle/>
          <a:p>
            <a:r>
              <a:rPr lang="en-US" sz="1800" dirty="0"/>
              <a:t>Si, AC-LGAD FEE development (e.g., ALPIDE, ALTIROC) under eRD112, closely coupled to detector.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1324" y="1647824"/>
            <a:ext cx="8166152" cy="4140693"/>
            <a:chOff x="641324" y="1647824"/>
            <a:chExt cx="8166152" cy="41406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324" y="1647824"/>
              <a:ext cx="8166152" cy="414069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00550" y="5521817"/>
              <a:ext cx="990600" cy="26670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526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47" y="568768"/>
            <a:ext cx="8104378" cy="5260532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30519D"/>
                </a:solidFill>
              </a:rPr>
              <a:t>SAMPA – 32ch, 160 ns peaking, up to 20 MSPS, 130 nm CMOS.</a:t>
            </a:r>
            <a:endParaRPr lang="en-US" sz="1000" dirty="0">
              <a:solidFill>
                <a:srgbClr val="30519D"/>
              </a:solidFill>
            </a:endParaRPr>
          </a:p>
          <a:p>
            <a:pPr marL="0" indent="0">
              <a:buNone/>
            </a:pPr>
            <a:r>
              <a:rPr lang="en-US" sz="1800" dirty="0"/>
              <a:t>       - </a:t>
            </a:r>
            <a:r>
              <a:rPr lang="en-US" sz="1600" dirty="0"/>
              <a:t>Does the 160 ns shaping satisfy the detector/physics requirements?</a:t>
            </a:r>
          </a:p>
          <a:p>
            <a:pPr marL="0" indent="0">
              <a:buNone/>
            </a:pPr>
            <a:r>
              <a:rPr lang="en-US" sz="1600" dirty="0"/>
              <a:t>         If Yes, FAB run needed &lt;1 year.</a:t>
            </a:r>
          </a:p>
          <a:p>
            <a:pPr marL="0" indent="0">
              <a:buNone/>
            </a:pPr>
            <a:r>
              <a:rPr lang="en-US" sz="1600" dirty="0"/>
              <a:t>         If NO, upgraded design in 65 nm CMOS could yield a new SAMPA with ~40–50 ns</a:t>
            </a:r>
          </a:p>
          <a:p>
            <a:pPr marL="0" indent="0">
              <a:buNone/>
            </a:pPr>
            <a:r>
              <a:rPr lang="en-US" sz="1600" dirty="0"/>
              <a:t>                    peaking – ~3.5 years of development.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800" dirty="0">
                <a:solidFill>
                  <a:srgbClr val="30519D"/>
                </a:solidFill>
              </a:rPr>
              <a:t>HDSOC – 64ch, 1-3 GSPS, 250 nm CMOS - NALU, distributed by CAEN.</a:t>
            </a:r>
          </a:p>
          <a:p>
            <a:pPr marL="0" indent="0">
              <a:buNone/>
            </a:pPr>
            <a:r>
              <a:rPr lang="en-US" sz="1600" dirty="0"/>
              <a:t>        V2 Under development, should be available within ~1 year. NALU is receptive to</a:t>
            </a:r>
          </a:p>
          <a:p>
            <a:pPr marL="0" indent="0">
              <a:buNone/>
            </a:pPr>
            <a:r>
              <a:rPr lang="en-US" sz="1600" dirty="0"/>
              <a:t>        further refinements.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30519D"/>
                </a:solidFill>
              </a:rPr>
              <a:t>MAROC3A – 64ch, 350 nm </a:t>
            </a:r>
            <a:r>
              <a:rPr lang="en-US" sz="1800" dirty="0" err="1">
                <a:solidFill>
                  <a:srgbClr val="30519D"/>
                </a:solidFill>
              </a:rPr>
              <a:t>SiGe</a:t>
            </a:r>
            <a:r>
              <a:rPr lang="en-US" sz="1800" dirty="0">
                <a:solidFill>
                  <a:srgbClr val="30519D"/>
                </a:solidFill>
              </a:rPr>
              <a:t>, 102 </a:t>
            </a:r>
            <a:r>
              <a:rPr lang="en-US" sz="1800" dirty="0" err="1">
                <a:solidFill>
                  <a:srgbClr val="30519D"/>
                </a:solidFill>
              </a:rPr>
              <a:t>usec</a:t>
            </a:r>
            <a:r>
              <a:rPr lang="en-US" sz="1800" dirty="0">
                <a:solidFill>
                  <a:srgbClr val="30519D"/>
                </a:solidFill>
              </a:rPr>
              <a:t>, </a:t>
            </a:r>
            <a:r>
              <a:rPr lang="en-US" sz="1800" dirty="0" err="1">
                <a:solidFill>
                  <a:srgbClr val="30519D"/>
                </a:solidFill>
              </a:rPr>
              <a:t>WeeRoc</a:t>
            </a:r>
            <a:r>
              <a:rPr lang="en-US" sz="1800" dirty="0">
                <a:solidFill>
                  <a:srgbClr val="30519D"/>
                </a:solidFill>
              </a:rPr>
              <a:t>, distributed by CAEN.</a:t>
            </a:r>
          </a:p>
          <a:p>
            <a:pPr marL="0" indent="0">
              <a:buNone/>
            </a:pPr>
            <a:r>
              <a:rPr lang="en-US" sz="1600" dirty="0"/>
              <a:t>        Older technology but still available, new version with different package within </a:t>
            </a:r>
          </a:p>
          <a:p>
            <a:pPr marL="0" indent="0">
              <a:buNone/>
            </a:pPr>
            <a:r>
              <a:rPr lang="en-US" sz="1600" dirty="0"/>
              <a:t>        ~2 years. Wilkinson ADC requires ~102 </a:t>
            </a:r>
            <a:r>
              <a:rPr lang="en-US" sz="1600" dirty="0" err="1"/>
              <a:t>usec</a:t>
            </a:r>
            <a:r>
              <a:rPr lang="en-US" sz="1600" dirty="0"/>
              <a:t> conversion (12-bit @ 40 MHz).</a:t>
            </a:r>
          </a:p>
          <a:p>
            <a:pPr marL="0" indent="0">
              <a:buNone/>
            </a:pPr>
            <a:r>
              <a:rPr lang="en-US" sz="1600" dirty="0"/>
              <a:t>           - Does the long conversion (&lt;10 kHz/</a:t>
            </a:r>
            <a:r>
              <a:rPr lang="en-US" sz="1600" dirty="0" err="1"/>
              <a:t>ch</a:t>
            </a:r>
            <a:r>
              <a:rPr lang="en-US" sz="1600" dirty="0"/>
              <a:t>) satisfy the detector/physics rate</a:t>
            </a:r>
          </a:p>
          <a:p>
            <a:pPr marL="0" indent="0">
              <a:buNone/>
            </a:pPr>
            <a:r>
              <a:rPr lang="en-US" sz="1600" dirty="0"/>
              <a:t>             requirements?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8172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22" y="540193"/>
            <a:ext cx="8104378" cy="383732"/>
          </a:xfrm>
        </p:spPr>
        <p:txBody>
          <a:bodyPr>
            <a:normAutofit/>
          </a:bodyPr>
          <a:lstStyle/>
          <a:p>
            <a:r>
              <a:rPr lang="en-US" sz="1800" dirty="0"/>
              <a:t>A closer look at the calorimeters’ readout, from </a:t>
            </a:r>
            <a:r>
              <a:rPr lang="en-US" sz="1800" dirty="0" err="1"/>
              <a:t>sPHENIX</a:t>
            </a:r>
            <a:r>
              <a:rPr lang="en-US" sz="1800" dirty="0"/>
              <a:t>: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91" y="1265406"/>
            <a:ext cx="2644060" cy="1234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11" y="930207"/>
            <a:ext cx="4069724" cy="4578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137" y="2500333"/>
            <a:ext cx="1835759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discrete COTS 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4474" y="1613548"/>
            <a:ext cx="970137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16ch/cable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1902140"/>
            <a:ext cx="1152525" cy="0"/>
          </a:xfrm>
          <a:prstGeom prst="straightConnector1">
            <a:avLst/>
          </a:prstGeom>
          <a:ln w="444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582422" y="3402510"/>
            <a:ext cx="3880040" cy="121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128,952 channels</a:t>
            </a:r>
          </a:p>
          <a:p>
            <a:pPr lvl="1"/>
            <a:r>
              <a:rPr lang="en-US" sz="1400" dirty="0"/>
              <a:t>8,060 cables (16 </a:t>
            </a:r>
            <a:r>
              <a:rPr lang="en-US" sz="1400" dirty="0" err="1"/>
              <a:t>ch</a:t>
            </a:r>
            <a:r>
              <a:rPr lang="en-US" sz="1400" dirty="0"/>
              <a:t> diff/cable).</a:t>
            </a:r>
          </a:p>
          <a:p>
            <a:pPr lvl="1"/>
            <a:r>
              <a:rPr lang="en-US" sz="1400" dirty="0"/>
              <a:t>2,015 ADC modules (64 </a:t>
            </a:r>
            <a:r>
              <a:rPr lang="en-US" sz="1400" dirty="0" err="1"/>
              <a:t>ch</a:t>
            </a:r>
            <a:r>
              <a:rPr lang="en-US" sz="1400" dirty="0"/>
              <a:t>/ADC).</a:t>
            </a:r>
          </a:p>
          <a:p>
            <a:pPr lvl="1"/>
            <a:r>
              <a:rPr lang="en-US" sz="1400" dirty="0"/>
              <a:t>168 crates (12 ADCs/crate).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8544" y="1913734"/>
            <a:ext cx="37221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410273" y="5561954"/>
            <a:ext cx="8104378" cy="91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0519D"/>
                </a:solidFill>
              </a:rPr>
              <a:t>It is very unlikely that we can fit 8,060 cables for the calorimeters’ readout.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0519D"/>
                </a:solidFill>
              </a:rPr>
              <a:t>Alternative?</a:t>
            </a:r>
            <a:endParaRPr lang="en-US" sz="1600" dirty="0">
              <a:solidFill>
                <a:srgbClr val="30519D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5142" y="679167"/>
            <a:ext cx="1530291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1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ADC Module</a:t>
            </a:r>
          </a:p>
        </p:txBody>
      </p:sp>
    </p:spTree>
    <p:extLst>
      <p:ext uri="{BB962C8B-B14F-4D97-AF65-F5344CB8AC3E}">
        <p14:creationId xmlns:p14="http://schemas.microsoft.com/office/powerpoint/2010/main" val="338861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7687" y="197897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Project Management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76942" y="1136320"/>
            <a:ext cx="4357921" cy="1514475"/>
            <a:chOff x="1042986" y="1025279"/>
            <a:chExt cx="4357921" cy="1514475"/>
          </a:xfrm>
        </p:grpSpPr>
        <p:sp>
          <p:nvSpPr>
            <p:cNvPr id="12" name="Up-Down Arrow 11"/>
            <p:cNvSpPr/>
            <p:nvPr/>
          </p:nvSpPr>
          <p:spPr>
            <a:xfrm>
              <a:off x="1487503" y="1587859"/>
              <a:ext cx="187287" cy="371475"/>
            </a:xfrm>
            <a:prstGeom prst="upDownArrow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42986" y="1025279"/>
              <a:ext cx="4357921" cy="1514475"/>
              <a:chOff x="1038225" y="1162050"/>
              <a:chExt cx="4357921" cy="151447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647911" y="2105025"/>
                <a:ext cx="1748235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038225" y="1162050"/>
                <a:ext cx="1070949" cy="5715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17341" y="1309300"/>
                <a:ext cx="518091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38225" y="2105025"/>
                <a:ext cx="1076325" cy="5715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03340" y="2181637"/>
                <a:ext cx="95250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</a:t>
                </a:r>
              </a:p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(BNL,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Jlab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713954" y="2273971"/>
                <a:ext cx="1616148" cy="276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Collaboration, WGs</a:t>
                </a:r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>
                <a:off x="2114547" y="2266175"/>
                <a:ext cx="1533361" cy="292592"/>
              </a:xfrm>
              <a:prstGeom prst="left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43" y="3022270"/>
            <a:ext cx="5180252" cy="3051942"/>
          </a:xfrm>
        </p:spPr>
        <p:txBody>
          <a:bodyPr>
            <a:normAutofit/>
          </a:bodyPr>
          <a:lstStyle/>
          <a:p>
            <a:r>
              <a:rPr lang="en-US" sz="1800" dirty="0"/>
              <a:t>Project (BNL, </a:t>
            </a:r>
            <a:r>
              <a:rPr lang="en-US" sz="1800" dirty="0" err="1"/>
              <a:t>Jlab</a:t>
            </a:r>
            <a:r>
              <a:rPr lang="en-US" sz="1800" dirty="0"/>
              <a:t> partnership) interfaces with DOE and ensures that the Physics goals are met and within the proposed cost and schedule structure.</a:t>
            </a:r>
          </a:p>
          <a:p>
            <a:endParaRPr lang="en-US" sz="1000" dirty="0"/>
          </a:p>
          <a:p>
            <a:r>
              <a:rPr lang="en-US" sz="1800" dirty="0"/>
              <a:t>WBS – Work-Breakdown Structure is a deliverable-oriented breakdown of a project into smaller activities:</a:t>
            </a:r>
          </a:p>
          <a:p>
            <a:pPr marL="0" indent="0">
              <a:buNone/>
            </a:pPr>
            <a:r>
              <a:rPr lang="en-US" sz="1800" dirty="0"/>
              <a:t>   	- WBS 6.10.08 for Electronics</a:t>
            </a:r>
          </a:p>
          <a:p>
            <a:pPr marL="0" indent="0">
              <a:buNone/>
            </a:pPr>
            <a:r>
              <a:rPr lang="en-US" sz="1800" dirty="0"/>
              <a:t>   	- WBS 6.10.09 for DAQ.</a:t>
            </a:r>
          </a:p>
          <a:p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24" y="3453435"/>
            <a:ext cx="2855619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66" y="379441"/>
            <a:ext cx="8252185" cy="7512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P6 – Oracle Primavera P6 – Project management software, which includes resource allocation, scheduling, risk analysis and control capabilities.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33" y="1052052"/>
            <a:ext cx="5760538" cy="29308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419866" y="4061510"/>
            <a:ext cx="8252185" cy="2659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0519D"/>
                </a:solidFill>
              </a:rPr>
              <a:t>It is critically important that the WBS structure in P6 be an exact description of the development plan with: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0519D"/>
                </a:solidFill>
              </a:rPr>
              <a:t>Detailed activities and linkages to other activities and WBSs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0519D"/>
                </a:solidFill>
              </a:rPr>
              <a:t>Scheduling - Start, Duration, Finish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0519D"/>
                </a:solidFill>
              </a:rPr>
              <a:t>Resources – Materials, Labor (scientist, engineer, tech,…)</a:t>
            </a:r>
            <a:endParaRPr lang="en-US" sz="1800" dirty="0">
              <a:solidFill>
                <a:srgbClr val="30519D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0519D"/>
                </a:solidFill>
              </a:rPr>
              <a:t>Delays in activities are costly and will likely impact overall project schedule.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30519D"/>
                </a:solidFill>
              </a:rPr>
              <a:t>Activities/items not included in P6 may only be funded through a future project re-calibration.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3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66" y="870758"/>
            <a:ext cx="8252185" cy="9826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Presently, all WBSs in P6 are being updated with information from the ECCE proposal and with additional revisions: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Informs management of the overall impact on budgets from proposal.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70" y="1892589"/>
            <a:ext cx="5781675" cy="438727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7687" y="197897"/>
            <a:ext cx="7886700" cy="800092"/>
          </a:xfrm>
        </p:spPr>
        <p:txBody>
          <a:bodyPr>
            <a:normAutofit/>
          </a:bodyPr>
          <a:lstStyle/>
          <a:p>
            <a:r>
              <a:rPr lang="en-US" sz="3200" dirty="0"/>
              <a:t>Timeline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 txBox="1">
            <a:spLocks/>
          </p:cNvSpPr>
          <p:nvPr/>
        </p:nvSpPr>
        <p:spPr>
          <a:xfrm>
            <a:off x="7112945" y="2001387"/>
            <a:ext cx="1526230" cy="875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From Elke,</a:t>
            </a:r>
          </a:p>
          <a:p>
            <a:pPr marL="0" indent="0">
              <a:buNone/>
            </a:pPr>
            <a:r>
              <a:rPr lang="en-US" sz="1800" dirty="0"/>
              <a:t>Path to CD-2/3A</a:t>
            </a:r>
          </a:p>
          <a:p>
            <a:pPr marL="0" indent="0">
              <a:buNone/>
            </a:pPr>
            <a:r>
              <a:rPr lang="en-US" sz="1800" dirty="0"/>
              <a:t>5/13/2022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231257" y="3771496"/>
            <a:ext cx="5981700" cy="68580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31257" y="5314950"/>
            <a:ext cx="5981700" cy="2523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31257" y="4686300"/>
            <a:ext cx="5981700" cy="426118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76BEFC8DC7C4B9A2303C8CB47BABC" ma:contentTypeVersion="5" ma:contentTypeDescription="Create a new document." ma:contentTypeScope="" ma:versionID="745a2f968e27bf1df8db9981ada07181">
  <xsd:schema xmlns:xsd="http://www.w3.org/2001/XMLSchema" xmlns:xs="http://www.w3.org/2001/XMLSchema" xmlns:p="http://schemas.microsoft.com/office/2006/metadata/properties" xmlns:ns3="044ae1f2-ed8d-456f-9aad-c49fc5d202f7" xmlns:ns4="db13f367-cce8-4835-ba09-df0cdb443da0" targetNamespace="http://schemas.microsoft.com/office/2006/metadata/properties" ma:root="true" ma:fieldsID="d81d6d521822c63da89db7c964cc40d6" ns3:_="" ns4:_="">
    <xsd:import namespace="044ae1f2-ed8d-456f-9aad-c49fc5d202f7"/>
    <xsd:import namespace="db13f367-cce8-4835-ba09-df0cdb443d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ae1f2-ed8d-456f-9aad-c49fc5d20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f367-cce8-4835-ba09-df0cdb443d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13530D-2EFE-43C2-A69D-8EC1F4F364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ae1f2-ed8d-456f-9aad-c49fc5d202f7"/>
    <ds:schemaRef ds:uri="db13f367-cce8-4835-ba09-df0cdb443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044ae1f2-ed8d-456f-9aad-c49fc5d202f7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b13f367-cce8-4835-ba09-df0cdb443d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15067</TotalTime>
  <Words>855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Streaming Readout X Front End Electronics: Insights on Cost and Schedule </vt:lpstr>
      <vt:lpstr>Streaming Readout Architecture EIC Project Reference, YR, CD-1</vt:lpstr>
      <vt:lpstr>EIC Project Specifications Summary</vt:lpstr>
      <vt:lpstr>ECCE Proposal Summary WBS 6.10.08 w/ updates</vt:lpstr>
      <vt:lpstr>PowerPoint Presentation</vt:lpstr>
      <vt:lpstr>PowerPoint Presentation</vt:lpstr>
      <vt:lpstr>Project Management</vt:lpstr>
      <vt:lpstr>PowerPoint Presentation</vt:lpstr>
      <vt:lpstr>Timeline</vt:lpstr>
      <vt:lpstr>PowerPoint Presentation</vt:lpstr>
      <vt:lpstr>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barbosa@jlab.org</dc:creator>
  <cp:lastModifiedBy>Fernando Barbosa</cp:lastModifiedBy>
  <cp:revision>402</cp:revision>
  <cp:lastPrinted>2020-03-09T20:35:13Z</cp:lastPrinted>
  <dcterms:created xsi:type="dcterms:W3CDTF">2020-03-08T15:15:52Z</dcterms:created>
  <dcterms:modified xsi:type="dcterms:W3CDTF">2022-05-18T14:31:20Z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0x01010084176BEFC8DC7C4B9A2303C8CB47BABC</vt:lpwstr>
  </property>
</Properties>
</file>