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62" r:id="rId3"/>
    <p:sldId id="351" r:id="rId4"/>
    <p:sldId id="361" r:id="rId5"/>
    <p:sldId id="345" r:id="rId6"/>
    <p:sldId id="371" r:id="rId7"/>
    <p:sldId id="381" r:id="rId8"/>
    <p:sldId id="382" r:id="rId9"/>
    <p:sldId id="383" r:id="rId10"/>
    <p:sldId id="376" r:id="rId11"/>
    <p:sldId id="373" r:id="rId12"/>
    <p:sldId id="375" r:id="rId13"/>
    <p:sldId id="378" r:id="rId14"/>
    <p:sldId id="374" r:id="rId15"/>
    <p:sldId id="379" r:id="rId16"/>
    <p:sldId id="380" r:id="rId17"/>
    <p:sldId id="355" r:id="rId18"/>
    <p:sldId id="356" r:id="rId19"/>
  </p:sldIdLst>
  <p:sldSz cx="12192000" cy="6858000"/>
  <p:notesSz cx="6858000" cy="9144000"/>
  <p:defaultTextStyle>
    <a:defPPr>
      <a:defRPr lang="en-US"/>
    </a:defPPr>
    <a:lvl1pPr marL="57150" indent="-5715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57150" indent="2667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57150" indent="5334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57150" indent="8001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57150" indent="10668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9FF"/>
    <a:srgbClr val="10CF9B"/>
    <a:srgbClr val="09D1DA"/>
    <a:srgbClr val="009D9D"/>
    <a:srgbClr val="976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56"/>
    <p:restoredTop sz="94746"/>
  </p:normalViewPr>
  <p:slideViewPr>
    <p:cSldViewPr snapToGrid="0">
      <p:cViewPr>
        <p:scale>
          <a:sx n="135" d="100"/>
          <a:sy n="135" d="100"/>
        </p:scale>
        <p:origin x="832" y="296"/>
      </p:cViewPr>
      <p:guideLst>
        <p:guide orient="horz" pos="2160"/>
        <p:guide pos="384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AE29FEE-F84C-7D41-8D92-51E1469DE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FBC9E7A-9D72-404C-BACA-A8E42EBBDCE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Lucida Grande" panose="020B06000405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B211-A3A6-004D-9A99-455C17F3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FD17A-D914-004F-AEB4-DCE5A3956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22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AEAD-D07E-B847-A0D5-B41A855E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02FB95-8D74-3349-B115-DE1D378F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2959"/>
            <a:ext cx="109728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6F40-C405-B740-8194-918F92D4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09" y="-2"/>
            <a:ext cx="109728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76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22959"/>
            <a:ext cx="60960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A73BE626-CA9B-954D-B3C1-26262AA2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00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BFA7025-3F21-354B-BD18-F97851830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1036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8236EEF-AEEA-344B-BB8E-A540F7C2C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31333" y="838200"/>
            <a:ext cx="103632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73" r:id="rId4"/>
  </p:sldLayoutIdLst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82588" indent="-3429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35013" indent="-238125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45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17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89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4861A3F-EA6D-C645-8442-6331B8ED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177" y="1392936"/>
            <a:ext cx="8086060" cy="1302138"/>
          </a:xfrm>
        </p:spPr>
        <p:txBody>
          <a:bodyPr anchor="ctr"/>
          <a:lstStyle/>
          <a:p>
            <a:pPr eaLnBrk="1"/>
            <a:r>
              <a:rPr lang="en-US" altLang="en-US" sz="3600" dirty="0"/>
              <a:t>Streaming Readout Development for</a:t>
            </a:r>
            <a:br>
              <a:rPr lang="en-US" altLang="en-US" sz="3600" dirty="0"/>
            </a:br>
            <a:r>
              <a:rPr lang="en-US" altLang="en-US" sz="3600" dirty="0"/>
              <a:t>CODA @ </a:t>
            </a:r>
            <a:r>
              <a:rPr lang="en-US" altLang="en-US" sz="3600" dirty="0" err="1"/>
              <a:t>JLab</a:t>
            </a:r>
            <a:endParaRPr lang="en-US" altLang="en-US" sz="3600" dirty="0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5132F5B-45CF-CA47-81D6-12A9636C21A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2798807" y="3387006"/>
            <a:ext cx="6400800" cy="2379811"/>
          </a:xfrm>
        </p:spPr>
        <p:txBody>
          <a:bodyPr/>
          <a:lstStyle/>
          <a:p>
            <a:pPr indent="39688" eaLnBrk="1">
              <a:buSzTx/>
            </a:pPr>
            <a:r>
              <a:rPr lang="en-US" altLang="en-US" b="1" dirty="0">
                <a:solidFill>
                  <a:srgbClr val="0070C0"/>
                </a:solidFill>
              </a:rPr>
              <a:t>Streaming Readout X – May 17-19, 2022</a:t>
            </a:r>
          </a:p>
          <a:p>
            <a:pPr indent="39688" eaLnBrk="1">
              <a:buSzTx/>
            </a:pPr>
            <a:r>
              <a:rPr lang="en-US" altLang="en-US" sz="2000" b="1" dirty="0">
                <a:solidFill>
                  <a:srgbClr val="0070C0"/>
                </a:solidFill>
              </a:rPr>
              <a:t>Hybrid Meeting</a:t>
            </a:r>
          </a:p>
          <a:p>
            <a:pPr indent="39688" eaLnBrk="1">
              <a:buSzTx/>
            </a:pPr>
            <a:endParaRPr lang="en-US" altLang="en-US" sz="2000" b="1" dirty="0">
              <a:solidFill>
                <a:srgbClr val="0070C0"/>
              </a:solidFill>
            </a:endParaRPr>
          </a:p>
          <a:p>
            <a:pPr indent="39688" eaLnBrk="1">
              <a:buSzTx/>
            </a:pPr>
            <a:r>
              <a:rPr lang="en-US" altLang="en-US" sz="2000" b="1" dirty="0"/>
              <a:t>David Abbott</a:t>
            </a:r>
          </a:p>
          <a:p>
            <a:pPr indent="39688" eaLnBrk="1">
              <a:buSzTx/>
            </a:pPr>
            <a:r>
              <a:rPr lang="en-US" altLang="en-US" sz="2000" b="1" dirty="0"/>
              <a:t>Ben </a:t>
            </a:r>
            <a:r>
              <a:rPr lang="en-US" altLang="en-US" sz="2000" b="1" dirty="0" err="1"/>
              <a:t>Raydo</a:t>
            </a:r>
            <a:endParaRPr lang="en-US" altLang="en-US" sz="2000" b="1" dirty="0"/>
          </a:p>
          <a:p>
            <a:pPr indent="39688" eaLnBrk="1">
              <a:buSzTx/>
            </a:pPr>
            <a:r>
              <a:rPr lang="en-US" altLang="en-US" sz="2000" b="1" dirty="0">
                <a:solidFill>
                  <a:schemeClr val="accent1"/>
                </a:solidFill>
              </a:rPr>
              <a:t>FEDAQ Group</a:t>
            </a:r>
          </a:p>
          <a:p>
            <a:pPr indent="39688" eaLnBrk="1">
              <a:buSzTx/>
            </a:pPr>
            <a:r>
              <a:rPr lang="en-US" altLang="en-US" sz="2000" b="1" dirty="0"/>
              <a:t>Jefferson Lab – Physics Division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8A18F6-1E9A-D848-BFE9-B540BCD2FF6A}"/>
              </a:ext>
            </a:extLst>
          </p:cNvPr>
          <p:cNvSpPr>
            <a:spLocks noGrp="1"/>
          </p:cNvSpPr>
          <p:nvPr/>
        </p:nvSpPr>
        <p:spPr bwMode="auto">
          <a:xfrm>
            <a:off x="605002" y="3429"/>
            <a:ext cx="10976891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  <a:normAutofit/>
          </a:bodyPr>
          <a:lstStyle>
            <a:lvl1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96888" algn="ctr" rtl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54088" algn="ctr" rtl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11288" algn="ctr" rtl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68488" algn="ctr" rtl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Stream Aggregation – Data formats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0BDB6-A2F2-E14D-8E08-4F8DD70C4912}"/>
              </a:ext>
            </a:extLst>
          </p:cNvPr>
          <p:cNvSpPr/>
          <p:nvPr/>
        </p:nvSpPr>
        <p:spPr>
          <a:xfrm>
            <a:off x="1515565" y="1958718"/>
            <a:ext cx="1468274" cy="15852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F4519C-F092-6145-8B19-0BCDD6951DAC}"/>
              </a:ext>
            </a:extLst>
          </p:cNvPr>
          <p:cNvCxnSpPr/>
          <p:nvPr/>
        </p:nvCxnSpPr>
        <p:spPr>
          <a:xfrm>
            <a:off x="1512932" y="2093234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220A71-BF21-2642-BD50-BF1D2FDEB9D7}"/>
              </a:ext>
            </a:extLst>
          </p:cNvPr>
          <p:cNvCxnSpPr/>
          <p:nvPr/>
        </p:nvCxnSpPr>
        <p:spPr>
          <a:xfrm>
            <a:off x="1510632" y="2224614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E9FAEA8C-31C3-ED4F-8FF1-64F826963FC6}"/>
              </a:ext>
            </a:extLst>
          </p:cNvPr>
          <p:cNvSpPr txBox="1"/>
          <p:nvPr/>
        </p:nvSpPr>
        <p:spPr>
          <a:xfrm>
            <a:off x="190822" y="1927271"/>
            <a:ext cx="118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RSB Header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1A4C550-670D-0B48-8FAF-A8E73A4ADD1C}"/>
              </a:ext>
            </a:extLst>
          </p:cNvPr>
          <p:cNvSpPr txBox="1"/>
          <p:nvPr/>
        </p:nvSpPr>
        <p:spPr>
          <a:xfrm>
            <a:off x="1687393" y="2514284"/>
            <a:ext cx="10979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en-US" sz="1400" dirty="0"/>
              <a:t>Raw Stream </a:t>
            </a:r>
          </a:p>
          <a:p>
            <a:pPr algn="ctr"/>
            <a:r>
              <a:rPr lang="en-US" sz="1400" dirty="0"/>
              <a:t>Data for one</a:t>
            </a:r>
          </a:p>
          <a:p>
            <a:pPr algn="ctr"/>
            <a:r>
              <a:rPr lang="en-US" sz="1400" dirty="0"/>
              <a:t>Time slice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00585917-D8B3-3D4F-A9B0-ED169ECF39BC}"/>
              </a:ext>
            </a:extLst>
          </p:cNvPr>
          <p:cNvSpPr/>
          <p:nvPr/>
        </p:nvSpPr>
        <p:spPr>
          <a:xfrm>
            <a:off x="1358661" y="1955070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7B149C9-8EF8-A043-8824-A08E60E48398}"/>
              </a:ext>
            </a:extLst>
          </p:cNvPr>
          <p:cNvSpPr txBox="1"/>
          <p:nvPr/>
        </p:nvSpPr>
        <p:spPr>
          <a:xfrm>
            <a:off x="1809820" y="1893274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Length (words)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E729BB9-BB3A-2F43-BF6C-481F9531D26B}"/>
              </a:ext>
            </a:extLst>
          </p:cNvPr>
          <p:cNvSpPr txBox="1"/>
          <p:nvPr/>
        </p:nvSpPr>
        <p:spPr>
          <a:xfrm>
            <a:off x="1626653" y="2026102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Tag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E011CB3C-6BBD-6342-B70A-D0C65B1481F9}"/>
              </a:ext>
            </a:extLst>
          </p:cNvPr>
          <p:cNvSpPr txBox="1"/>
          <p:nvPr/>
        </p:nvSpPr>
        <p:spPr>
          <a:xfrm>
            <a:off x="2264879" y="2032016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DT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F4218FFB-ED86-4B4E-8813-4942F9DAE15D}"/>
              </a:ext>
            </a:extLst>
          </p:cNvPr>
          <p:cNvSpPr txBox="1"/>
          <p:nvPr/>
        </p:nvSpPr>
        <p:spPr>
          <a:xfrm>
            <a:off x="2633742" y="2032016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SS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F8A254-F69A-814F-B2B3-A0590A2AD7B4}"/>
              </a:ext>
            </a:extLst>
          </p:cNvPr>
          <p:cNvCxnSpPr>
            <a:cxnSpLocks/>
          </p:cNvCxnSpPr>
          <p:nvPr/>
        </p:nvCxnSpPr>
        <p:spPr>
          <a:xfrm>
            <a:off x="2219978" y="2093745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96776E-51BF-7A46-A1A6-C813BA134530}"/>
              </a:ext>
            </a:extLst>
          </p:cNvPr>
          <p:cNvCxnSpPr>
            <a:cxnSpLocks/>
          </p:cNvCxnSpPr>
          <p:nvPr/>
        </p:nvCxnSpPr>
        <p:spPr>
          <a:xfrm>
            <a:off x="2613678" y="2093745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>
            <a:extLst>
              <a:ext uri="{FF2B5EF4-FFF2-40B4-BE49-F238E27FC236}">
                <a16:creationId xmlns:a16="http://schemas.microsoft.com/office/drawing/2014/main" id="{4BF085F6-9386-2449-93C1-96392B0D9480}"/>
              </a:ext>
            </a:extLst>
          </p:cNvPr>
          <p:cNvSpPr txBox="1"/>
          <p:nvPr/>
        </p:nvSpPr>
        <p:spPr>
          <a:xfrm>
            <a:off x="242883" y="3833676"/>
            <a:ext cx="407459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100" dirty="0"/>
              <a:t>Tag: Payload port ID – Unique just to the FEE/Digitizer Module</a:t>
            </a:r>
          </a:p>
          <a:p>
            <a:r>
              <a:rPr lang="en-US" sz="1100" dirty="0"/>
              <a:t>                                        Detector/Channel info</a:t>
            </a:r>
          </a:p>
          <a:p>
            <a:r>
              <a:rPr lang="en-US" sz="1100" dirty="0"/>
              <a:t>DT: Data Type            – User/FEE specified</a:t>
            </a:r>
          </a:p>
          <a:p>
            <a:r>
              <a:rPr lang="en-US" sz="1100" dirty="0"/>
              <a:t>SS: Stream Status      – Raw Bank, Did data get dropped? Clock  info,</a:t>
            </a:r>
          </a:p>
          <a:p>
            <a:r>
              <a:rPr lang="en-US" sz="1100" dirty="0"/>
              <a:t>                                        Error?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rgbClr val="0070C0"/>
                </a:solidFill>
              </a:rPr>
              <a:t>Note:</a:t>
            </a:r>
            <a:r>
              <a:rPr lang="en-US" sz="1100" dirty="0"/>
              <a:t> It is important for the ”Front-End” Electronics/Digitizers to be</a:t>
            </a:r>
          </a:p>
          <a:p>
            <a:r>
              <a:rPr lang="en-US" sz="1100" dirty="0"/>
              <a:t>           integrated with the timing distribution.</a:t>
            </a:r>
          </a:p>
          <a:p>
            <a:r>
              <a:rPr lang="en-US" sz="1100" dirty="0"/>
              <a:t>           - Data Frames are defined by the system clock</a:t>
            </a:r>
          </a:p>
          <a:p>
            <a:r>
              <a:rPr lang="en-US" sz="1100" dirty="0"/>
              <a:t>           - Local time stamps are synced with the system</a:t>
            </a:r>
          </a:p>
          <a:p>
            <a:r>
              <a:rPr lang="en-US" sz="1100" dirty="0"/>
              <a:t>           - Can streams be started and stopped synchronously?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B812EC2B-4ED7-8D4F-98B3-93143D338A73}"/>
              </a:ext>
            </a:extLst>
          </p:cNvPr>
          <p:cNvSpPr txBox="1"/>
          <p:nvPr/>
        </p:nvSpPr>
        <p:spPr>
          <a:xfrm>
            <a:off x="861744" y="925867"/>
            <a:ext cx="2339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Raw Stream Bank (RSB)</a:t>
            </a:r>
          </a:p>
          <a:p>
            <a:r>
              <a:rPr lang="en-US" dirty="0">
                <a:solidFill>
                  <a:schemeClr val="accent1"/>
                </a:solidFill>
              </a:rPr>
              <a:t>(Payload Port – e.g. FADC)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100B620-2DFA-774D-926D-A5E90320DF68}"/>
              </a:ext>
            </a:extLst>
          </p:cNvPr>
          <p:cNvSpPr txBox="1"/>
          <p:nvPr/>
        </p:nvSpPr>
        <p:spPr>
          <a:xfrm>
            <a:off x="7257740" y="854260"/>
            <a:ext cx="265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</a:rPr>
              <a:t>Aggregate Stream Records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EE43B1-1504-5C44-B12F-1F0A0E0E93F4}"/>
              </a:ext>
            </a:extLst>
          </p:cNvPr>
          <p:cNvSpPr/>
          <p:nvPr/>
        </p:nvSpPr>
        <p:spPr>
          <a:xfrm>
            <a:off x="5510622" y="1968162"/>
            <a:ext cx="1468274" cy="3243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07CE1F-52F3-674C-9B44-53DD4D882476}"/>
              </a:ext>
            </a:extLst>
          </p:cNvPr>
          <p:cNvCxnSpPr/>
          <p:nvPr/>
        </p:nvCxnSpPr>
        <p:spPr>
          <a:xfrm>
            <a:off x="5507989" y="2102678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A11DE4-51D4-094B-BFBF-F263413C57E5}"/>
              </a:ext>
            </a:extLst>
          </p:cNvPr>
          <p:cNvCxnSpPr/>
          <p:nvPr/>
        </p:nvCxnSpPr>
        <p:spPr>
          <a:xfrm>
            <a:off x="5505689" y="2234058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1">
            <a:extLst>
              <a:ext uri="{FF2B5EF4-FFF2-40B4-BE49-F238E27FC236}">
                <a16:creationId xmlns:a16="http://schemas.microsoft.com/office/drawing/2014/main" id="{2162F9E8-8CAA-4C44-95B1-770AB5FAAD56}"/>
              </a:ext>
            </a:extLst>
          </p:cNvPr>
          <p:cNvSpPr txBox="1"/>
          <p:nvPr/>
        </p:nvSpPr>
        <p:spPr>
          <a:xfrm>
            <a:off x="4185879" y="1923623"/>
            <a:ext cx="118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ROC Header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9C00F823-6319-4345-9918-DAC320135F04}"/>
              </a:ext>
            </a:extLst>
          </p:cNvPr>
          <p:cNvSpPr/>
          <p:nvPr/>
        </p:nvSpPr>
        <p:spPr>
          <a:xfrm>
            <a:off x="5353718" y="1951422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B47AE839-0B5A-CA41-97D4-772E9554A0A1}"/>
              </a:ext>
            </a:extLst>
          </p:cNvPr>
          <p:cNvSpPr txBox="1"/>
          <p:nvPr/>
        </p:nvSpPr>
        <p:spPr>
          <a:xfrm>
            <a:off x="5804877" y="1902718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Length (words)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AAB23AA-8367-C149-A202-85D6F7C2DF6C}"/>
              </a:ext>
            </a:extLst>
          </p:cNvPr>
          <p:cNvSpPr txBox="1"/>
          <p:nvPr/>
        </p:nvSpPr>
        <p:spPr>
          <a:xfrm>
            <a:off x="5621710" y="2035546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Tag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D2837263-21ED-2D4D-ACC6-29B408911918}"/>
              </a:ext>
            </a:extLst>
          </p:cNvPr>
          <p:cNvSpPr txBox="1"/>
          <p:nvPr/>
        </p:nvSpPr>
        <p:spPr>
          <a:xfrm>
            <a:off x="6259936" y="204146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DT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DCCCEEE-3A97-2347-8DEF-6205207F402A}"/>
              </a:ext>
            </a:extLst>
          </p:cNvPr>
          <p:cNvSpPr txBox="1"/>
          <p:nvPr/>
        </p:nvSpPr>
        <p:spPr>
          <a:xfrm>
            <a:off x="6628799" y="2041460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SS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BEDBD8-ECEF-AC4E-9361-07E9D90353ED}"/>
              </a:ext>
            </a:extLst>
          </p:cNvPr>
          <p:cNvCxnSpPr>
            <a:cxnSpLocks/>
          </p:cNvCxnSpPr>
          <p:nvPr/>
        </p:nvCxnSpPr>
        <p:spPr>
          <a:xfrm>
            <a:off x="6215035" y="2103189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6E416E-C763-C84F-A9F6-31D37ED5F474}"/>
              </a:ext>
            </a:extLst>
          </p:cNvPr>
          <p:cNvCxnSpPr>
            <a:cxnSpLocks/>
          </p:cNvCxnSpPr>
          <p:nvPr/>
        </p:nvCxnSpPr>
        <p:spPr>
          <a:xfrm>
            <a:off x="6608735" y="2103189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733085-777A-6C40-AE42-351616C27245}"/>
              </a:ext>
            </a:extLst>
          </p:cNvPr>
          <p:cNvCxnSpPr/>
          <p:nvPr/>
        </p:nvCxnSpPr>
        <p:spPr>
          <a:xfrm>
            <a:off x="5505689" y="4859290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0">
            <a:extLst>
              <a:ext uri="{FF2B5EF4-FFF2-40B4-BE49-F238E27FC236}">
                <a16:creationId xmlns:a16="http://schemas.microsoft.com/office/drawing/2014/main" id="{FF73DC02-DBE1-0C48-83D4-81F14F574946}"/>
              </a:ext>
            </a:extLst>
          </p:cNvPr>
          <p:cNvSpPr txBox="1"/>
          <p:nvPr/>
        </p:nvSpPr>
        <p:spPr>
          <a:xfrm>
            <a:off x="5932273" y="4903390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PP N</a:t>
            </a:r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id="{B2712054-4D36-7142-AF03-827482BBE853}"/>
              </a:ext>
            </a:extLst>
          </p:cNvPr>
          <p:cNvSpPr txBox="1"/>
          <p:nvPr/>
        </p:nvSpPr>
        <p:spPr>
          <a:xfrm>
            <a:off x="5910501" y="3798053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PP 1</a:t>
            </a:r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E07F67FA-AB1E-E746-9560-11AF1975411C}"/>
              </a:ext>
            </a:extLst>
          </p:cNvPr>
          <p:cNvSpPr txBox="1"/>
          <p:nvPr/>
        </p:nvSpPr>
        <p:spPr>
          <a:xfrm>
            <a:off x="5898477" y="421207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PP 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4EFF23-3741-4345-9AC8-0DF47B3DF8B4}"/>
              </a:ext>
            </a:extLst>
          </p:cNvPr>
          <p:cNvCxnSpPr/>
          <p:nvPr/>
        </p:nvCxnSpPr>
        <p:spPr>
          <a:xfrm>
            <a:off x="5505689" y="452017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2A9792-817D-E640-ACF1-F2A311F66B28}"/>
              </a:ext>
            </a:extLst>
          </p:cNvPr>
          <p:cNvCxnSpPr/>
          <p:nvPr/>
        </p:nvCxnSpPr>
        <p:spPr>
          <a:xfrm>
            <a:off x="5510622" y="413439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565ADB-5CF2-C040-96EB-1E556BED9B65}"/>
              </a:ext>
            </a:extLst>
          </p:cNvPr>
          <p:cNvCxnSpPr/>
          <p:nvPr/>
        </p:nvCxnSpPr>
        <p:spPr>
          <a:xfrm>
            <a:off x="5505689" y="374894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6">
            <a:extLst>
              <a:ext uri="{FF2B5EF4-FFF2-40B4-BE49-F238E27FC236}">
                <a16:creationId xmlns:a16="http://schemas.microsoft.com/office/drawing/2014/main" id="{4A7DFF60-D061-7044-A44E-C3C462483244}"/>
              </a:ext>
            </a:extLst>
          </p:cNvPr>
          <p:cNvSpPr txBox="1"/>
          <p:nvPr/>
        </p:nvSpPr>
        <p:spPr>
          <a:xfrm rot="16200000">
            <a:off x="5983539" y="448940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6A2C1A-4E9A-0B47-B2A0-4934E65ECD6A}"/>
              </a:ext>
            </a:extLst>
          </p:cNvPr>
          <p:cNvCxnSpPr/>
          <p:nvPr/>
        </p:nvCxnSpPr>
        <p:spPr>
          <a:xfrm>
            <a:off x="5525799" y="2910751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8">
            <a:extLst>
              <a:ext uri="{FF2B5EF4-FFF2-40B4-BE49-F238E27FC236}">
                <a16:creationId xmlns:a16="http://schemas.microsoft.com/office/drawing/2014/main" id="{7F140E1D-5398-F14C-A941-37164AD8556B}"/>
              </a:ext>
            </a:extLst>
          </p:cNvPr>
          <p:cNvSpPr txBox="1"/>
          <p:nvPr/>
        </p:nvSpPr>
        <p:spPr>
          <a:xfrm>
            <a:off x="5952371" y="2371038"/>
            <a:ext cx="50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TSS</a:t>
            </a:r>
          </a:p>
        </p:txBody>
      </p:sp>
      <p:sp>
        <p:nvSpPr>
          <p:cNvPr id="41" name="TextBox 39">
            <a:extLst>
              <a:ext uri="{FF2B5EF4-FFF2-40B4-BE49-F238E27FC236}">
                <a16:creationId xmlns:a16="http://schemas.microsoft.com/office/drawing/2014/main" id="{289FDDE1-DFD7-E747-A485-FB4A6C808086}"/>
              </a:ext>
            </a:extLst>
          </p:cNvPr>
          <p:cNvSpPr txBox="1"/>
          <p:nvPr/>
        </p:nvSpPr>
        <p:spPr>
          <a:xfrm>
            <a:off x="5978467" y="314518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AIS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2C15C667-2B70-DB43-9649-9CC088FA940D}"/>
              </a:ext>
            </a:extLst>
          </p:cNvPr>
          <p:cNvSpPr txBox="1"/>
          <p:nvPr/>
        </p:nvSpPr>
        <p:spPr>
          <a:xfrm>
            <a:off x="4486995" y="5380617"/>
            <a:ext cx="334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100" dirty="0"/>
              <a:t>Tag: ROC ID – Unique to the whole system</a:t>
            </a:r>
          </a:p>
          <a:p>
            <a:r>
              <a:rPr lang="en-US" sz="1100" dirty="0"/>
              <a:t> DT: Data Type – Bank of Banks (0x10)</a:t>
            </a:r>
          </a:p>
          <a:p>
            <a:r>
              <a:rPr lang="en-US" sz="1100" dirty="0"/>
              <a:t>  SS: Stream Status – ROC Stream info – how many </a:t>
            </a:r>
          </a:p>
          <a:p>
            <a:r>
              <a:rPr lang="en-US" sz="1100" dirty="0"/>
              <a:t>        got created. Which streams included. Error?</a:t>
            </a:r>
          </a:p>
        </p:txBody>
      </p:sp>
      <p:sp>
        <p:nvSpPr>
          <p:cNvPr id="44" name="TextBox 42">
            <a:extLst>
              <a:ext uri="{FF2B5EF4-FFF2-40B4-BE49-F238E27FC236}">
                <a16:creationId xmlns:a16="http://schemas.microsoft.com/office/drawing/2014/main" id="{9BA663AF-B443-6449-B008-44F50DC161B0}"/>
              </a:ext>
            </a:extLst>
          </p:cNvPr>
          <p:cNvSpPr txBox="1"/>
          <p:nvPr/>
        </p:nvSpPr>
        <p:spPr>
          <a:xfrm>
            <a:off x="6994073" y="3120456"/>
            <a:ext cx="2187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100" dirty="0"/>
              <a:t>AIS – Aggregation Info Segment</a:t>
            </a:r>
          </a:p>
          <a:p>
            <a:r>
              <a:rPr lang="en-US" sz="1100" dirty="0"/>
              <a:t>(holds information on RSBs that are attached). </a:t>
            </a:r>
            <a:endParaRPr lang="en-US" sz="105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7D4140-F31B-9E45-86E8-5B585A756EB2}"/>
              </a:ext>
            </a:extLst>
          </p:cNvPr>
          <p:cNvSpPr/>
          <p:nvPr/>
        </p:nvSpPr>
        <p:spPr>
          <a:xfrm>
            <a:off x="10431304" y="1879919"/>
            <a:ext cx="1468274" cy="44666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E7C58D-B393-B442-A788-D6F95DAE36E7}"/>
              </a:ext>
            </a:extLst>
          </p:cNvPr>
          <p:cNvCxnSpPr/>
          <p:nvPr/>
        </p:nvCxnSpPr>
        <p:spPr>
          <a:xfrm>
            <a:off x="10428671" y="201443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6819BAF-E12C-7F43-B57B-0371450C9381}"/>
              </a:ext>
            </a:extLst>
          </p:cNvPr>
          <p:cNvCxnSpPr/>
          <p:nvPr/>
        </p:nvCxnSpPr>
        <p:spPr>
          <a:xfrm>
            <a:off x="10426371" y="214581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6">
            <a:extLst>
              <a:ext uri="{FF2B5EF4-FFF2-40B4-BE49-F238E27FC236}">
                <a16:creationId xmlns:a16="http://schemas.microsoft.com/office/drawing/2014/main" id="{862A893A-E97E-6F41-BC81-57EACA6AABAE}"/>
              </a:ext>
            </a:extLst>
          </p:cNvPr>
          <p:cNvSpPr txBox="1"/>
          <p:nvPr/>
        </p:nvSpPr>
        <p:spPr>
          <a:xfrm>
            <a:off x="9106561" y="1848473"/>
            <a:ext cx="118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ASB Header</a:t>
            </a:r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72F62A02-CD52-0E4C-8258-D45AD565D66D}"/>
              </a:ext>
            </a:extLst>
          </p:cNvPr>
          <p:cNvSpPr/>
          <p:nvPr/>
        </p:nvSpPr>
        <p:spPr>
          <a:xfrm>
            <a:off x="10274400" y="1876272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TextBox 48">
            <a:extLst>
              <a:ext uri="{FF2B5EF4-FFF2-40B4-BE49-F238E27FC236}">
                <a16:creationId xmlns:a16="http://schemas.microsoft.com/office/drawing/2014/main" id="{997898C7-F868-C647-84CA-E57771DA152B}"/>
              </a:ext>
            </a:extLst>
          </p:cNvPr>
          <p:cNvSpPr txBox="1"/>
          <p:nvPr/>
        </p:nvSpPr>
        <p:spPr>
          <a:xfrm>
            <a:off x="10725559" y="1814476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Length (words)</a:t>
            </a:r>
          </a:p>
        </p:txBody>
      </p:sp>
      <p:sp>
        <p:nvSpPr>
          <p:cNvPr id="51" name="TextBox 49">
            <a:extLst>
              <a:ext uri="{FF2B5EF4-FFF2-40B4-BE49-F238E27FC236}">
                <a16:creationId xmlns:a16="http://schemas.microsoft.com/office/drawing/2014/main" id="{A89A4AE3-8EAC-174C-89B2-D104010ECC02}"/>
              </a:ext>
            </a:extLst>
          </p:cNvPr>
          <p:cNvSpPr txBox="1"/>
          <p:nvPr/>
        </p:nvSpPr>
        <p:spPr>
          <a:xfrm>
            <a:off x="10542392" y="1947304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Tag</a:t>
            </a:r>
          </a:p>
        </p:txBody>
      </p:sp>
      <p:sp>
        <p:nvSpPr>
          <p:cNvPr id="52" name="TextBox 50">
            <a:extLst>
              <a:ext uri="{FF2B5EF4-FFF2-40B4-BE49-F238E27FC236}">
                <a16:creationId xmlns:a16="http://schemas.microsoft.com/office/drawing/2014/main" id="{D0A14FAE-6C96-DA43-8139-F282337399BC}"/>
              </a:ext>
            </a:extLst>
          </p:cNvPr>
          <p:cNvSpPr txBox="1"/>
          <p:nvPr/>
        </p:nvSpPr>
        <p:spPr>
          <a:xfrm>
            <a:off x="11180618" y="195321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DT</a:t>
            </a:r>
          </a:p>
        </p:txBody>
      </p:sp>
      <p:sp>
        <p:nvSpPr>
          <p:cNvPr id="53" name="TextBox 51">
            <a:extLst>
              <a:ext uri="{FF2B5EF4-FFF2-40B4-BE49-F238E27FC236}">
                <a16:creationId xmlns:a16="http://schemas.microsoft.com/office/drawing/2014/main" id="{9AD14B49-F1F1-1941-963C-CB075ED4590B}"/>
              </a:ext>
            </a:extLst>
          </p:cNvPr>
          <p:cNvSpPr txBox="1"/>
          <p:nvPr/>
        </p:nvSpPr>
        <p:spPr>
          <a:xfrm>
            <a:off x="11549481" y="1953218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SS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27E5CA6-6332-4F43-B0F5-2F45E2ADDFB2}"/>
              </a:ext>
            </a:extLst>
          </p:cNvPr>
          <p:cNvCxnSpPr>
            <a:cxnSpLocks/>
          </p:cNvCxnSpPr>
          <p:nvPr/>
        </p:nvCxnSpPr>
        <p:spPr>
          <a:xfrm>
            <a:off x="11135717" y="201494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9B757B-3373-6C48-BBAE-985A9A8177E3}"/>
              </a:ext>
            </a:extLst>
          </p:cNvPr>
          <p:cNvCxnSpPr>
            <a:cxnSpLocks/>
          </p:cNvCxnSpPr>
          <p:nvPr/>
        </p:nvCxnSpPr>
        <p:spPr>
          <a:xfrm>
            <a:off x="11529417" y="201494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B9C94D-2B2E-394F-BAF1-40A7044C422D}"/>
              </a:ext>
            </a:extLst>
          </p:cNvPr>
          <p:cNvCxnSpPr/>
          <p:nvPr/>
        </p:nvCxnSpPr>
        <p:spPr>
          <a:xfrm>
            <a:off x="10430600" y="601397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5">
            <a:extLst>
              <a:ext uri="{FF2B5EF4-FFF2-40B4-BE49-F238E27FC236}">
                <a16:creationId xmlns:a16="http://schemas.microsoft.com/office/drawing/2014/main" id="{BDEDCD6F-3A07-854D-9400-0A2A0E0AB26D}"/>
              </a:ext>
            </a:extLst>
          </p:cNvPr>
          <p:cNvSpPr txBox="1"/>
          <p:nvPr/>
        </p:nvSpPr>
        <p:spPr>
          <a:xfrm>
            <a:off x="10894339" y="6038794"/>
            <a:ext cx="689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ROC M</a:t>
            </a:r>
          </a:p>
        </p:txBody>
      </p:sp>
      <p:sp>
        <p:nvSpPr>
          <p:cNvPr id="58" name="TextBox 56">
            <a:extLst>
              <a:ext uri="{FF2B5EF4-FFF2-40B4-BE49-F238E27FC236}">
                <a16:creationId xmlns:a16="http://schemas.microsoft.com/office/drawing/2014/main" id="{8CC4A9FC-CE09-7B46-A8AA-52D6D211ADED}"/>
              </a:ext>
            </a:extLst>
          </p:cNvPr>
          <p:cNvSpPr txBox="1"/>
          <p:nvPr/>
        </p:nvSpPr>
        <p:spPr>
          <a:xfrm>
            <a:off x="10831183" y="3709811"/>
            <a:ext cx="62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ROC 1</a:t>
            </a:r>
          </a:p>
        </p:txBody>
      </p:sp>
      <p:sp>
        <p:nvSpPr>
          <p:cNvPr id="59" name="TextBox 57">
            <a:extLst>
              <a:ext uri="{FF2B5EF4-FFF2-40B4-BE49-F238E27FC236}">
                <a16:creationId xmlns:a16="http://schemas.microsoft.com/office/drawing/2014/main" id="{DC4F4783-659D-5B43-8DD2-CF9B284CAC1A}"/>
              </a:ext>
            </a:extLst>
          </p:cNvPr>
          <p:cNvSpPr txBox="1"/>
          <p:nvPr/>
        </p:nvSpPr>
        <p:spPr>
          <a:xfrm>
            <a:off x="10819159" y="4123828"/>
            <a:ext cx="62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ROC 2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051A3DD-7C86-1748-B1A5-8F0A4B5FF69B}"/>
              </a:ext>
            </a:extLst>
          </p:cNvPr>
          <p:cNvCxnSpPr/>
          <p:nvPr/>
        </p:nvCxnSpPr>
        <p:spPr>
          <a:xfrm>
            <a:off x="10426371" y="4431934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24EB19-A353-614E-B285-998B2935FBA8}"/>
              </a:ext>
            </a:extLst>
          </p:cNvPr>
          <p:cNvCxnSpPr/>
          <p:nvPr/>
        </p:nvCxnSpPr>
        <p:spPr>
          <a:xfrm>
            <a:off x="10431304" y="4046155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3E5819-4585-E840-BCEF-F5D2B27959F0}"/>
              </a:ext>
            </a:extLst>
          </p:cNvPr>
          <p:cNvCxnSpPr/>
          <p:nvPr/>
        </p:nvCxnSpPr>
        <p:spPr>
          <a:xfrm>
            <a:off x="10426371" y="3660705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1">
            <a:extLst>
              <a:ext uri="{FF2B5EF4-FFF2-40B4-BE49-F238E27FC236}">
                <a16:creationId xmlns:a16="http://schemas.microsoft.com/office/drawing/2014/main" id="{777D6921-A9D7-9143-A152-603290381D3F}"/>
              </a:ext>
            </a:extLst>
          </p:cNvPr>
          <p:cNvSpPr txBox="1"/>
          <p:nvPr/>
        </p:nvSpPr>
        <p:spPr>
          <a:xfrm rot="16200000">
            <a:off x="10907323" y="498312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…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A5BA947-4706-FC44-B578-8663CE06FE10}"/>
              </a:ext>
            </a:extLst>
          </p:cNvPr>
          <p:cNvCxnSpPr/>
          <p:nvPr/>
        </p:nvCxnSpPr>
        <p:spPr>
          <a:xfrm>
            <a:off x="10446481" y="2822509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3">
            <a:extLst>
              <a:ext uri="{FF2B5EF4-FFF2-40B4-BE49-F238E27FC236}">
                <a16:creationId xmlns:a16="http://schemas.microsoft.com/office/drawing/2014/main" id="{9306A089-82B3-724E-B991-AF18D2370378}"/>
              </a:ext>
            </a:extLst>
          </p:cNvPr>
          <p:cNvSpPr txBox="1"/>
          <p:nvPr/>
        </p:nvSpPr>
        <p:spPr>
          <a:xfrm>
            <a:off x="10795614" y="2315686"/>
            <a:ext cx="70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A-TSS</a:t>
            </a:r>
          </a:p>
        </p:txBody>
      </p:sp>
      <p:sp>
        <p:nvSpPr>
          <p:cNvPr id="66" name="TextBox 64">
            <a:extLst>
              <a:ext uri="{FF2B5EF4-FFF2-40B4-BE49-F238E27FC236}">
                <a16:creationId xmlns:a16="http://schemas.microsoft.com/office/drawing/2014/main" id="{61E3B039-5EC0-644A-99F9-EDD8612C73B6}"/>
              </a:ext>
            </a:extLst>
          </p:cNvPr>
          <p:cNvSpPr txBox="1"/>
          <p:nvPr/>
        </p:nvSpPr>
        <p:spPr>
          <a:xfrm>
            <a:off x="10803693" y="3047179"/>
            <a:ext cx="68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A-AIS</a:t>
            </a:r>
          </a:p>
        </p:txBody>
      </p:sp>
      <p:sp>
        <p:nvSpPr>
          <p:cNvPr id="67" name="TextBox 65">
            <a:extLst>
              <a:ext uri="{FF2B5EF4-FFF2-40B4-BE49-F238E27FC236}">
                <a16:creationId xmlns:a16="http://schemas.microsoft.com/office/drawing/2014/main" id="{6DB11ABA-AD5C-CC44-8A0F-4BA1A85ACC06}"/>
              </a:ext>
            </a:extLst>
          </p:cNvPr>
          <p:cNvSpPr txBox="1"/>
          <p:nvPr/>
        </p:nvSpPr>
        <p:spPr>
          <a:xfrm>
            <a:off x="7476192" y="4935493"/>
            <a:ext cx="29706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en-US" sz="1400" dirty="0">
                <a:solidFill>
                  <a:srgbClr val="0070C0"/>
                </a:solidFill>
              </a:rPr>
              <a:t>For subsequent aggregations the ROC Records are simply appended and a new A-TSS and A-AIS are created to hold Time Stamp/Slice info and total number of ROCs.</a:t>
            </a:r>
          </a:p>
        </p:txBody>
      </p:sp>
      <p:sp>
        <p:nvSpPr>
          <p:cNvPr id="68" name="TextBox 66">
            <a:extLst>
              <a:ext uri="{FF2B5EF4-FFF2-40B4-BE49-F238E27FC236}">
                <a16:creationId xmlns:a16="http://schemas.microsoft.com/office/drawing/2014/main" id="{F7443E63-C691-054F-9B2B-2898C6BB5D51}"/>
              </a:ext>
            </a:extLst>
          </p:cNvPr>
          <p:cNvSpPr txBox="1"/>
          <p:nvPr/>
        </p:nvSpPr>
        <p:spPr>
          <a:xfrm>
            <a:off x="5730971" y="1428538"/>
            <a:ext cx="174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1</a:t>
            </a:r>
            <a:r>
              <a:rPr lang="en-US" sz="1400" baseline="30000" dirty="0">
                <a:solidFill>
                  <a:schemeClr val="tx1"/>
                </a:solidFill>
              </a:rPr>
              <a:t>st</a:t>
            </a:r>
            <a:r>
              <a:rPr lang="en-US" sz="1400" dirty="0">
                <a:solidFill>
                  <a:schemeClr val="tx1"/>
                </a:solidFill>
              </a:rPr>
              <a:t> Aggregation (ROC)</a:t>
            </a:r>
          </a:p>
        </p:txBody>
      </p:sp>
      <p:sp>
        <p:nvSpPr>
          <p:cNvPr id="69" name="TextBox 67">
            <a:extLst>
              <a:ext uri="{FF2B5EF4-FFF2-40B4-BE49-F238E27FC236}">
                <a16:creationId xmlns:a16="http://schemas.microsoft.com/office/drawing/2014/main" id="{08EF1984-C8C9-8D40-9CAD-8EC1F97E6A7E}"/>
              </a:ext>
            </a:extLst>
          </p:cNvPr>
          <p:cNvSpPr txBox="1"/>
          <p:nvPr/>
        </p:nvSpPr>
        <p:spPr>
          <a:xfrm>
            <a:off x="9658835" y="1394389"/>
            <a:ext cx="2042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Subsequent Aggregations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0C54613-8390-1647-AAE5-40D22CA5CCFD}"/>
              </a:ext>
            </a:extLst>
          </p:cNvPr>
          <p:cNvCxnSpPr/>
          <p:nvPr/>
        </p:nvCxnSpPr>
        <p:spPr bwMode="auto">
          <a:xfrm>
            <a:off x="2978906" y="1955070"/>
            <a:ext cx="2546893" cy="1780785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C81CF79-9A33-1448-B3D9-4FF1C9C312C8}"/>
              </a:ext>
            </a:extLst>
          </p:cNvPr>
          <p:cNvCxnSpPr/>
          <p:nvPr/>
        </p:nvCxnSpPr>
        <p:spPr bwMode="auto">
          <a:xfrm>
            <a:off x="2990468" y="3544008"/>
            <a:ext cx="2535331" cy="577297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D6AA7C-8D74-634C-96BC-B2B41947EC57}"/>
              </a:ext>
            </a:extLst>
          </p:cNvPr>
          <p:cNvCxnSpPr/>
          <p:nvPr/>
        </p:nvCxnSpPr>
        <p:spPr bwMode="auto">
          <a:xfrm>
            <a:off x="6982547" y="1950517"/>
            <a:ext cx="3446124" cy="1710188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75E02D2-E867-7947-B09F-BE8F5E2194CD}"/>
              </a:ext>
            </a:extLst>
          </p:cNvPr>
          <p:cNvCxnSpPr/>
          <p:nvPr/>
        </p:nvCxnSpPr>
        <p:spPr bwMode="auto">
          <a:xfrm flipV="1">
            <a:off x="6973963" y="4037383"/>
            <a:ext cx="3456432" cy="1160693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1">
            <a:extLst>
              <a:ext uri="{FF2B5EF4-FFF2-40B4-BE49-F238E27FC236}">
                <a16:creationId xmlns:a16="http://schemas.microsoft.com/office/drawing/2014/main" id="{209FF53B-867D-BF47-B782-17686BDC179C}"/>
              </a:ext>
            </a:extLst>
          </p:cNvPr>
          <p:cNvSpPr txBox="1"/>
          <p:nvPr/>
        </p:nvSpPr>
        <p:spPr>
          <a:xfrm>
            <a:off x="7016259" y="2158832"/>
            <a:ext cx="17652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100" dirty="0"/>
              <a:t>TSS – Time Stamp Segment</a:t>
            </a:r>
          </a:p>
          <a:p>
            <a:r>
              <a:rPr lang="en-US" sz="1100" dirty="0"/>
              <a:t>(holds Frame number and time stamp for ROC aggregation point ).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3785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6386-31BE-AE44-A890-2AAA2E69D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38971-906E-694E-9F14-73C51E77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55" y="822959"/>
            <a:ext cx="6019600" cy="5486400"/>
          </a:xfrm>
        </p:spPr>
        <p:txBody>
          <a:bodyPr/>
          <a:lstStyle/>
          <a:p>
            <a:r>
              <a:rPr lang="en-US" dirty="0"/>
              <a:t>Recent beam tests with a calorimeter prototype at DESY (</a:t>
            </a:r>
            <a:r>
              <a:rPr lang="en-US" sz="2000" i="1" dirty="0"/>
              <a:t>Thanks to Doug </a:t>
            </a:r>
            <a:r>
              <a:rPr lang="en-US" sz="2000" i="1" dirty="0" err="1"/>
              <a:t>Hasell</a:t>
            </a:r>
            <a:r>
              <a:rPr lang="en-US" sz="2000" i="1" dirty="0"/>
              <a:t> for coordinating this opportunity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5x5 PbWO4 Crystal Array (2 cm^2 face) with 2-5GeV electron test beam</a:t>
            </a:r>
          </a:p>
          <a:p>
            <a:pPr marL="39688" indent="0">
              <a:buNone/>
            </a:pPr>
            <a:endParaRPr lang="en-US" dirty="0"/>
          </a:p>
          <a:p>
            <a:r>
              <a:rPr lang="en-US" dirty="0" err="1"/>
              <a:t>Jlab</a:t>
            </a:r>
            <a:r>
              <a:rPr lang="en-US" dirty="0"/>
              <a:t> 250Mhz FADC boards </a:t>
            </a:r>
          </a:p>
          <a:p>
            <a:pPr lvl="1"/>
            <a:r>
              <a:rPr lang="en-US" dirty="0"/>
              <a:t>Triggered data are waveforms read out over VME bus.</a:t>
            </a:r>
          </a:p>
          <a:p>
            <a:pPr lvl="1"/>
            <a:r>
              <a:rPr lang="en-US" dirty="0"/>
              <a:t>Stream data are integrated sums and times of all hits over a threshold in the calorimeter regardless of the trigger status.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9D788-FCCC-DC42-ABAE-14ED2E72DC62}"/>
              </a:ext>
            </a:extLst>
          </p:cNvPr>
          <p:cNvSpPr/>
          <p:nvPr/>
        </p:nvSpPr>
        <p:spPr bwMode="auto">
          <a:xfrm>
            <a:off x="9616611" y="1746607"/>
            <a:ext cx="71919" cy="606175"/>
          </a:xfrm>
          <a:prstGeom prst="rect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Snip Same Side Corner Rectangle 18">
            <a:extLst>
              <a:ext uri="{FF2B5EF4-FFF2-40B4-BE49-F238E27FC236}">
                <a16:creationId xmlns:a16="http://schemas.microsoft.com/office/drawing/2014/main" id="{2F5AB3F6-C066-E448-9D33-B23BEC1AD355}"/>
              </a:ext>
            </a:extLst>
          </p:cNvPr>
          <p:cNvSpPr/>
          <p:nvPr/>
        </p:nvSpPr>
        <p:spPr bwMode="auto">
          <a:xfrm flipH="1">
            <a:off x="9544691" y="1160980"/>
            <a:ext cx="215758" cy="585627"/>
          </a:xfrm>
          <a:prstGeom prst="snip2SameRect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C83F52-9103-F340-A64E-881DCC1AE5F7}"/>
              </a:ext>
            </a:extLst>
          </p:cNvPr>
          <p:cNvGrpSpPr/>
          <p:nvPr/>
        </p:nvGrpSpPr>
        <p:grpSpPr>
          <a:xfrm>
            <a:off x="7352227" y="1484006"/>
            <a:ext cx="1296258" cy="1109604"/>
            <a:chOff x="7177569" y="2573062"/>
            <a:chExt cx="1296258" cy="11096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5CB826-C3B5-3E4A-84E0-7C5E128985E7}"/>
                </a:ext>
              </a:extLst>
            </p:cNvPr>
            <p:cNvGrpSpPr/>
            <p:nvPr/>
          </p:nvGrpSpPr>
          <p:grpSpPr>
            <a:xfrm>
              <a:off x="7177569" y="3015674"/>
              <a:ext cx="1296258" cy="219456"/>
              <a:chOff x="6590873" y="3458280"/>
              <a:chExt cx="1296258" cy="21945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51BBED0-AF17-7245-9184-CC749A8348B0}"/>
                  </a:ext>
                </a:extLst>
              </p:cNvPr>
              <p:cNvSpPr/>
              <p:nvPr/>
            </p:nvSpPr>
            <p:spPr bwMode="auto">
              <a:xfrm>
                <a:off x="7188488" y="3458280"/>
                <a:ext cx="698643" cy="219456"/>
              </a:xfrm>
              <a:prstGeom prst="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3" name="Snip Same Side Corner Rectangle 12">
                <a:extLst>
                  <a:ext uri="{FF2B5EF4-FFF2-40B4-BE49-F238E27FC236}">
                    <a16:creationId xmlns:a16="http://schemas.microsoft.com/office/drawing/2014/main" id="{FE2A8C7B-2C23-A243-8BA8-970762B3A789}"/>
                  </a:ext>
                </a:extLst>
              </p:cNvPr>
              <p:cNvSpPr/>
              <p:nvPr/>
            </p:nvSpPr>
            <p:spPr bwMode="auto">
              <a:xfrm rot="16200000" flipH="1">
                <a:off x="6775808" y="3275195"/>
                <a:ext cx="215758" cy="585627"/>
              </a:xfrm>
              <a:prstGeom prst="snip2Same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A99CFD-DDBD-8D49-BBE7-E1ADDD99481D}"/>
                </a:ext>
              </a:extLst>
            </p:cNvPr>
            <p:cNvGrpSpPr/>
            <p:nvPr/>
          </p:nvGrpSpPr>
          <p:grpSpPr>
            <a:xfrm>
              <a:off x="7177569" y="2573062"/>
              <a:ext cx="1296258" cy="219456"/>
              <a:chOff x="6590873" y="3458280"/>
              <a:chExt cx="1296258" cy="21945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74E9C49-3E97-CA41-9A36-7C001D664EA1}"/>
                  </a:ext>
                </a:extLst>
              </p:cNvPr>
              <p:cNvSpPr/>
              <p:nvPr/>
            </p:nvSpPr>
            <p:spPr bwMode="auto">
              <a:xfrm>
                <a:off x="7188488" y="3458280"/>
                <a:ext cx="698643" cy="219456"/>
              </a:xfrm>
              <a:prstGeom prst="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3" name="Snip Same Side Corner Rectangle 22">
                <a:extLst>
                  <a:ext uri="{FF2B5EF4-FFF2-40B4-BE49-F238E27FC236}">
                    <a16:creationId xmlns:a16="http://schemas.microsoft.com/office/drawing/2014/main" id="{1CBF40E5-9577-3D49-A9C8-3BFB9D808412}"/>
                  </a:ext>
                </a:extLst>
              </p:cNvPr>
              <p:cNvSpPr/>
              <p:nvPr/>
            </p:nvSpPr>
            <p:spPr bwMode="auto">
              <a:xfrm rot="16200000" flipH="1">
                <a:off x="6775808" y="3275195"/>
                <a:ext cx="215758" cy="585627"/>
              </a:xfrm>
              <a:prstGeom prst="snip2Same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39499E-93D4-9D4F-BA61-1C47EF8E0877}"/>
                </a:ext>
              </a:extLst>
            </p:cNvPr>
            <p:cNvGrpSpPr/>
            <p:nvPr/>
          </p:nvGrpSpPr>
          <p:grpSpPr>
            <a:xfrm>
              <a:off x="7177569" y="2794371"/>
              <a:ext cx="1296258" cy="219456"/>
              <a:chOff x="6590873" y="3458280"/>
              <a:chExt cx="1296258" cy="21945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12E4E7-3572-574B-A6D6-1A984F34E8D0}"/>
                  </a:ext>
                </a:extLst>
              </p:cNvPr>
              <p:cNvSpPr/>
              <p:nvPr/>
            </p:nvSpPr>
            <p:spPr bwMode="auto">
              <a:xfrm>
                <a:off x="7188488" y="3458280"/>
                <a:ext cx="698643" cy="219456"/>
              </a:xfrm>
              <a:prstGeom prst="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" name="Snip Same Side Corner Rectangle 25">
                <a:extLst>
                  <a:ext uri="{FF2B5EF4-FFF2-40B4-BE49-F238E27FC236}">
                    <a16:creationId xmlns:a16="http://schemas.microsoft.com/office/drawing/2014/main" id="{8D914D0C-4454-B045-AF87-9A188DE7AAE4}"/>
                  </a:ext>
                </a:extLst>
              </p:cNvPr>
              <p:cNvSpPr/>
              <p:nvPr/>
            </p:nvSpPr>
            <p:spPr bwMode="auto">
              <a:xfrm rot="16200000" flipH="1">
                <a:off x="6775808" y="3275195"/>
                <a:ext cx="215758" cy="585627"/>
              </a:xfrm>
              <a:prstGeom prst="snip2Same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A1B8CB-E2B0-854B-BBDF-F290F523C114}"/>
                </a:ext>
              </a:extLst>
            </p:cNvPr>
            <p:cNvGrpSpPr/>
            <p:nvPr/>
          </p:nvGrpSpPr>
          <p:grpSpPr>
            <a:xfrm>
              <a:off x="7177569" y="3236980"/>
              <a:ext cx="1296258" cy="219456"/>
              <a:chOff x="6590873" y="3458280"/>
              <a:chExt cx="1296258" cy="21945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E8E75C8-BD7B-FE40-B69B-BF01F0EECB1D}"/>
                  </a:ext>
                </a:extLst>
              </p:cNvPr>
              <p:cNvSpPr/>
              <p:nvPr/>
            </p:nvSpPr>
            <p:spPr bwMode="auto">
              <a:xfrm>
                <a:off x="7188488" y="3458280"/>
                <a:ext cx="698643" cy="219456"/>
              </a:xfrm>
              <a:prstGeom prst="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9" name="Snip Same Side Corner Rectangle 28">
                <a:extLst>
                  <a:ext uri="{FF2B5EF4-FFF2-40B4-BE49-F238E27FC236}">
                    <a16:creationId xmlns:a16="http://schemas.microsoft.com/office/drawing/2014/main" id="{BDB55637-5F3A-A842-9547-3A94AB5EDBD6}"/>
                  </a:ext>
                </a:extLst>
              </p:cNvPr>
              <p:cNvSpPr/>
              <p:nvPr/>
            </p:nvSpPr>
            <p:spPr bwMode="auto">
              <a:xfrm rot="16200000" flipH="1">
                <a:off x="6775808" y="3275195"/>
                <a:ext cx="215758" cy="585627"/>
              </a:xfrm>
              <a:prstGeom prst="snip2Same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460BB6-8BD9-CF4F-B4AF-CCD546E7D9FC}"/>
                </a:ext>
              </a:extLst>
            </p:cNvPr>
            <p:cNvGrpSpPr/>
            <p:nvPr/>
          </p:nvGrpSpPr>
          <p:grpSpPr>
            <a:xfrm>
              <a:off x="7177569" y="3463210"/>
              <a:ext cx="1296258" cy="219456"/>
              <a:chOff x="6590873" y="3458280"/>
              <a:chExt cx="1296258" cy="21945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160D441-3D4A-8F4C-A666-2C996642DFF0}"/>
                  </a:ext>
                </a:extLst>
              </p:cNvPr>
              <p:cNvSpPr/>
              <p:nvPr/>
            </p:nvSpPr>
            <p:spPr bwMode="auto">
              <a:xfrm>
                <a:off x="7188488" y="3458280"/>
                <a:ext cx="698643" cy="219456"/>
              </a:xfrm>
              <a:prstGeom prst="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2" name="Snip Same Side Corner Rectangle 31">
                <a:extLst>
                  <a:ext uri="{FF2B5EF4-FFF2-40B4-BE49-F238E27FC236}">
                    <a16:creationId xmlns:a16="http://schemas.microsoft.com/office/drawing/2014/main" id="{B120D400-8526-8745-90C5-98E843E6E0EA}"/>
                  </a:ext>
                </a:extLst>
              </p:cNvPr>
              <p:cNvSpPr/>
              <p:nvPr/>
            </p:nvSpPr>
            <p:spPr bwMode="auto">
              <a:xfrm rot="16200000" flipH="1">
                <a:off x="6775808" y="3275195"/>
                <a:ext cx="215758" cy="585627"/>
              </a:xfrm>
              <a:prstGeom prst="snip2Same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685E50-3D61-FC4F-89D0-7C2FDFAA900F}"/>
              </a:ext>
            </a:extLst>
          </p:cNvPr>
          <p:cNvGrpSpPr/>
          <p:nvPr/>
        </p:nvGrpSpPr>
        <p:grpSpPr>
          <a:xfrm rot="16200000">
            <a:off x="8155007" y="1851187"/>
            <a:ext cx="317913" cy="370481"/>
            <a:chOff x="8598557" y="4852216"/>
            <a:chExt cx="317913" cy="37048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0E1BB2-4EB4-E94B-BA87-C375C384E827}"/>
                </a:ext>
              </a:extLst>
            </p:cNvPr>
            <p:cNvCxnSpPr/>
            <p:nvPr/>
          </p:nvCxnSpPr>
          <p:spPr bwMode="auto">
            <a:xfrm>
              <a:off x="8598557" y="4904197"/>
              <a:ext cx="154113" cy="318499"/>
            </a:xfrm>
            <a:prstGeom prst="line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CB9EF16-C70B-9941-AA17-A4DC9661B56C}"/>
                </a:ext>
              </a:extLst>
            </p:cNvPr>
            <p:cNvCxnSpPr/>
            <p:nvPr/>
          </p:nvCxnSpPr>
          <p:spPr bwMode="auto">
            <a:xfrm flipH="1">
              <a:off x="8770277" y="4904198"/>
              <a:ext cx="146193" cy="318498"/>
            </a:xfrm>
            <a:prstGeom prst="line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AEB960-7371-3D41-B126-25363BA5525D}"/>
                </a:ext>
              </a:extLst>
            </p:cNvPr>
            <p:cNvCxnSpPr/>
            <p:nvPr/>
          </p:nvCxnSpPr>
          <p:spPr bwMode="auto">
            <a:xfrm flipH="1">
              <a:off x="8786867" y="4904197"/>
              <a:ext cx="56506" cy="265332"/>
            </a:xfrm>
            <a:prstGeom prst="line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1BF839-F5A2-5847-B0A9-0EB606389881}"/>
                </a:ext>
              </a:extLst>
            </p:cNvPr>
            <p:cNvCxnSpPr/>
            <p:nvPr/>
          </p:nvCxnSpPr>
          <p:spPr bwMode="auto">
            <a:xfrm>
              <a:off x="8764069" y="4904198"/>
              <a:ext cx="0" cy="318499"/>
            </a:xfrm>
            <a:prstGeom prst="line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F0F27D-7E72-B746-AC51-CC6142117AC6}"/>
                </a:ext>
              </a:extLst>
            </p:cNvPr>
            <p:cNvCxnSpPr/>
            <p:nvPr/>
          </p:nvCxnSpPr>
          <p:spPr bwMode="auto">
            <a:xfrm>
              <a:off x="8677966" y="4852216"/>
              <a:ext cx="69137" cy="333096"/>
            </a:xfrm>
            <a:prstGeom prst="line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1DE4A6-9952-1849-B0EC-545BAC4C4F4D}"/>
              </a:ext>
            </a:extLst>
          </p:cNvPr>
          <p:cNvCxnSpPr/>
          <p:nvPr/>
        </p:nvCxnSpPr>
        <p:spPr bwMode="auto">
          <a:xfrm flipH="1" flipV="1">
            <a:off x="8461820" y="2023665"/>
            <a:ext cx="2911672" cy="10618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A2B5933-5917-3F45-B1BF-8AA8E89D5FFB}"/>
              </a:ext>
            </a:extLst>
          </p:cNvPr>
          <p:cNvSpPr txBox="1"/>
          <p:nvPr/>
        </p:nvSpPr>
        <p:spPr>
          <a:xfrm>
            <a:off x="10529617" y="1753646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D3D1F6-B21E-1743-A3A2-F1042EE72627}"/>
              </a:ext>
            </a:extLst>
          </p:cNvPr>
          <p:cNvSpPr txBox="1"/>
          <p:nvPr/>
        </p:nvSpPr>
        <p:spPr>
          <a:xfrm>
            <a:off x="9760449" y="1196368"/>
            <a:ext cx="16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 scintillator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3497F8D-6026-B74A-9174-E278BDA9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74" y="2780561"/>
            <a:ext cx="3052537" cy="390606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A353C7F-907F-D145-93B0-8F2AF766B068}"/>
              </a:ext>
            </a:extLst>
          </p:cNvPr>
          <p:cNvSpPr txBox="1"/>
          <p:nvPr/>
        </p:nvSpPr>
        <p:spPr>
          <a:xfrm>
            <a:off x="6798950" y="1149862"/>
            <a:ext cx="1150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phototubes</a:t>
            </a:r>
          </a:p>
        </p:txBody>
      </p:sp>
    </p:spTree>
    <p:extLst>
      <p:ext uri="{BB962C8B-B14F-4D97-AF65-F5344CB8AC3E}">
        <p14:creationId xmlns:p14="http://schemas.microsoft.com/office/powerpoint/2010/main" val="352201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eft Arrow 16">
            <a:extLst>
              <a:ext uri="{FF2B5EF4-FFF2-40B4-BE49-F238E27FC236}">
                <a16:creationId xmlns:a16="http://schemas.microsoft.com/office/drawing/2014/main" id="{EFB06ED9-F673-D84F-8B3E-7E8B6403A6A9}"/>
              </a:ext>
            </a:extLst>
          </p:cNvPr>
          <p:cNvSpPr/>
          <p:nvPr/>
        </p:nvSpPr>
        <p:spPr bwMode="auto">
          <a:xfrm>
            <a:off x="2832636" y="3976910"/>
            <a:ext cx="1462414" cy="277788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 dirty="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F9AE40-20AA-FE44-8579-FED9E80B38A8}"/>
              </a:ext>
            </a:extLst>
          </p:cNvPr>
          <p:cNvSpPr/>
          <p:nvPr/>
        </p:nvSpPr>
        <p:spPr bwMode="auto">
          <a:xfrm>
            <a:off x="3743383" y="3005125"/>
            <a:ext cx="144163" cy="125279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D495C41D-0722-434A-9F74-89ACB4CF1BA1}"/>
              </a:ext>
            </a:extLst>
          </p:cNvPr>
          <p:cNvSpPr/>
          <p:nvPr/>
        </p:nvSpPr>
        <p:spPr bwMode="auto">
          <a:xfrm>
            <a:off x="3743383" y="3501629"/>
            <a:ext cx="558654" cy="277788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 dirty="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AC87D-5B41-EC46-872C-C9C124EF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Hybrid CODA System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1B2EA67-8F2B-6645-B63B-BD01393328C3}"/>
              </a:ext>
            </a:extLst>
          </p:cNvPr>
          <p:cNvSpPr/>
          <p:nvPr/>
        </p:nvSpPr>
        <p:spPr bwMode="auto">
          <a:xfrm>
            <a:off x="5303415" y="5444948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F6513-CF1C-7947-B32C-5F654E7415DF}"/>
              </a:ext>
            </a:extLst>
          </p:cNvPr>
          <p:cNvSpPr txBox="1"/>
          <p:nvPr/>
        </p:nvSpPr>
        <p:spPr>
          <a:xfrm>
            <a:off x="5297869" y="5589364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EMU</a:t>
            </a:r>
          </a:p>
          <a:p>
            <a:pPr algn="ctr"/>
            <a:r>
              <a:rPr lang="en-US"/>
              <a:t>(Event Builder)</a:t>
            </a:r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D9DA3368-A5FD-5D4C-9AD3-5D95FD352BA7}"/>
              </a:ext>
            </a:extLst>
          </p:cNvPr>
          <p:cNvSpPr/>
          <p:nvPr/>
        </p:nvSpPr>
        <p:spPr bwMode="auto">
          <a:xfrm>
            <a:off x="7300794" y="5589364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F5C05-B32B-2D48-833A-6BFC6E48C5F2}"/>
              </a:ext>
            </a:extLst>
          </p:cNvPr>
          <p:cNvSpPr txBox="1"/>
          <p:nvPr/>
        </p:nvSpPr>
        <p:spPr>
          <a:xfrm>
            <a:off x="7266430" y="551714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15BD9-E4CB-FC4C-B96A-E7F8EE106EED}"/>
              </a:ext>
            </a:extLst>
          </p:cNvPr>
          <p:cNvSpPr/>
          <p:nvPr/>
        </p:nvSpPr>
        <p:spPr bwMode="auto">
          <a:xfrm>
            <a:off x="2688472" y="3009837"/>
            <a:ext cx="2061846" cy="125279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F3456-CE07-C348-93DE-E353490EBD8B}"/>
              </a:ext>
            </a:extLst>
          </p:cNvPr>
          <p:cNvSpPr/>
          <p:nvPr/>
        </p:nvSpPr>
        <p:spPr bwMode="auto">
          <a:xfrm>
            <a:off x="2688472" y="3009836"/>
            <a:ext cx="144163" cy="125279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EDEFA-052B-804D-998A-669B7533FDA7}"/>
              </a:ext>
            </a:extLst>
          </p:cNvPr>
          <p:cNvSpPr/>
          <p:nvPr/>
        </p:nvSpPr>
        <p:spPr bwMode="auto">
          <a:xfrm>
            <a:off x="4602057" y="3009837"/>
            <a:ext cx="148261" cy="125279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07DD6C-CF5E-EE41-8165-27A2455F1F7C}"/>
              </a:ext>
            </a:extLst>
          </p:cNvPr>
          <p:cNvSpPr/>
          <p:nvPr/>
        </p:nvSpPr>
        <p:spPr bwMode="auto">
          <a:xfrm>
            <a:off x="4079553" y="3009831"/>
            <a:ext cx="142714" cy="125279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F030FD-33D1-7F43-9BD2-37BC7D6D52D3}"/>
              </a:ext>
            </a:extLst>
          </p:cNvPr>
          <p:cNvSpPr/>
          <p:nvPr/>
        </p:nvSpPr>
        <p:spPr bwMode="auto">
          <a:xfrm>
            <a:off x="4297582" y="3009831"/>
            <a:ext cx="137692" cy="125279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BB963-C8AE-DC4D-B51A-9DC161177900}"/>
              </a:ext>
            </a:extLst>
          </p:cNvPr>
          <p:cNvSpPr txBox="1"/>
          <p:nvPr/>
        </p:nvSpPr>
        <p:spPr>
          <a:xfrm rot="16200000">
            <a:off x="2589241" y="3525107"/>
            <a:ext cx="378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CPU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C7D07-438B-C74B-9BD8-FD7E032680D3}"/>
              </a:ext>
            </a:extLst>
          </p:cNvPr>
          <p:cNvSpPr txBox="1"/>
          <p:nvPr/>
        </p:nvSpPr>
        <p:spPr>
          <a:xfrm>
            <a:off x="4543013" y="3001960"/>
            <a:ext cx="413048" cy="34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TI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29E5132-00AE-5944-9032-464F5255330A}"/>
              </a:ext>
            </a:extLst>
          </p:cNvPr>
          <p:cNvSpPr/>
          <p:nvPr/>
        </p:nvSpPr>
        <p:spPr bwMode="auto">
          <a:xfrm>
            <a:off x="5317086" y="4391996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C96C0-6468-F642-8C3B-4CC909E27FFE}"/>
              </a:ext>
            </a:extLst>
          </p:cNvPr>
          <p:cNvSpPr txBox="1"/>
          <p:nvPr/>
        </p:nvSpPr>
        <p:spPr>
          <a:xfrm>
            <a:off x="5398110" y="4423398"/>
            <a:ext cx="1214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EMU</a:t>
            </a:r>
          </a:p>
          <a:p>
            <a:pPr algn="ctr"/>
            <a:r>
              <a:rPr lang="en-US" dirty="0"/>
              <a:t>(Stream</a:t>
            </a:r>
          </a:p>
          <a:p>
            <a:pPr algn="ctr"/>
            <a:r>
              <a:rPr lang="en-US" dirty="0"/>
              <a:t> Aggregator)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626D8D-440A-8745-8C8F-66911B8BC88B}"/>
              </a:ext>
            </a:extLst>
          </p:cNvPr>
          <p:cNvSpPr/>
          <p:nvPr/>
        </p:nvSpPr>
        <p:spPr bwMode="auto">
          <a:xfrm>
            <a:off x="3601257" y="3006835"/>
            <a:ext cx="144163" cy="1252798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A8E774-4031-5D40-97B3-C8B5DE112A71}"/>
              </a:ext>
            </a:extLst>
          </p:cNvPr>
          <p:cNvSpPr txBox="1"/>
          <p:nvPr/>
        </p:nvSpPr>
        <p:spPr>
          <a:xfrm rot="16200000">
            <a:off x="3508438" y="3522106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VTP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8711E-4D8B-4D42-8B37-8551BE658A0B}"/>
              </a:ext>
            </a:extLst>
          </p:cNvPr>
          <p:cNvSpPr txBox="1"/>
          <p:nvPr/>
        </p:nvSpPr>
        <p:spPr>
          <a:xfrm rot="16200000">
            <a:off x="3660780" y="3279623"/>
            <a:ext cx="3080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1B051F-C6C9-544F-AB63-D24C0A616813}"/>
              </a:ext>
            </a:extLst>
          </p:cNvPr>
          <p:cNvCxnSpPr/>
          <p:nvPr/>
        </p:nvCxnSpPr>
        <p:spPr bwMode="auto">
          <a:xfrm>
            <a:off x="2754993" y="4262629"/>
            <a:ext cx="0" cy="1625122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2F30B0B-25CA-F045-BABA-EB5529A8D704}"/>
              </a:ext>
            </a:extLst>
          </p:cNvPr>
          <p:cNvCxnSpPr/>
          <p:nvPr/>
        </p:nvCxnSpPr>
        <p:spPr bwMode="auto">
          <a:xfrm>
            <a:off x="2754993" y="5887751"/>
            <a:ext cx="2562093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AA769F-3C8C-3846-B9E9-2A4CACE8C35D}"/>
              </a:ext>
            </a:extLst>
          </p:cNvPr>
          <p:cNvCxnSpPr/>
          <p:nvPr/>
        </p:nvCxnSpPr>
        <p:spPr bwMode="auto">
          <a:xfrm>
            <a:off x="3669524" y="4273512"/>
            <a:ext cx="3815" cy="548640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1EAC8EE-0BA5-2D4C-909D-E28981EE041A}"/>
              </a:ext>
            </a:extLst>
          </p:cNvPr>
          <p:cNvCxnSpPr>
            <a:endCxn id="20" idx="1"/>
          </p:cNvCxnSpPr>
          <p:nvPr/>
        </p:nvCxnSpPr>
        <p:spPr bwMode="auto">
          <a:xfrm>
            <a:off x="3673338" y="4828798"/>
            <a:ext cx="1643748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D541EFC-00DB-D14D-9CA5-6CBE095425C7}"/>
              </a:ext>
            </a:extLst>
          </p:cNvPr>
          <p:cNvCxnSpPr>
            <a:endCxn id="6" idx="1"/>
          </p:cNvCxnSpPr>
          <p:nvPr/>
        </p:nvCxnSpPr>
        <p:spPr bwMode="auto">
          <a:xfrm>
            <a:off x="6692828" y="5886479"/>
            <a:ext cx="607966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Folded Corner 41">
            <a:extLst>
              <a:ext uri="{FF2B5EF4-FFF2-40B4-BE49-F238E27FC236}">
                <a16:creationId xmlns:a16="http://schemas.microsoft.com/office/drawing/2014/main" id="{93BBD859-AEFA-1542-AF48-449FA57FF0EE}"/>
              </a:ext>
            </a:extLst>
          </p:cNvPr>
          <p:cNvSpPr/>
          <p:nvPr/>
        </p:nvSpPr>
        <p:spPr bwMode="auto">
          <a:xfrm>
            <a:off x="7314465" y="4526095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4D3174-13BE-1542-A289-C40C2FFD64BF}"/>
              </a:ext>
            </a:extLst>
          </p:cNvPr>
          <p:cNvSpPr txBox="1"/>
          <p:nvPr/>
        </p:nvSpPr>
        <p:spPr>
          <a:xfrm>
            <a:off x="7280101" y="445387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411887A-9115-1649-8DFC-8E9472D9797E}"/>
              </a:ext>
            </a:extLst>
          </p:cNvPr>
          <p:cNvCxnSpPr>
            <a:endCxn id="42" idx="1"/>
          </p:cNvCxnSpPr>
          <p:nvPr/>
        </p:nvCxnSpPr>
        <p:spPr bwMode="auto">
          <a:xfrm>
            <a:off x="6706499" y="4823210"/>
            <a:ext cx="607966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5D8072-AF3A-794F-8393-6C50FC8E0465}"/>
              </a:ext>
            </a:extLst>
          </p:cNvPr>
          <p:cNvSpPr txBox="1"/>
          <p:nvPr/>
        </p:nvSpPr>
        <p:spPr>
          <a:xfrm>
            <a:off x="3905870" y="4263463"/>
            <a:ext cx="702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FADCs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25F80B3-8EBC-F34B-BD5B-5C5CC2EC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691" y="781212"/>
            <a:ext cx="3803898" cy="334501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B395C66-F2DE-EC4E-ADC8-AA7664391E9A}"/>
              </a:ext>
            </a:extLst>
          </p:cNvPr>
          <p:cNvSpPr/>
          <p:nvPr/>
        </p:nvSpPr>
        <p:spPr bwMode="auto">
          <a:xfrm>
            <a:off x="5149785" y="4115804"/>
            <a:ext cx="3028596" cy="262446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6AD477-1448-3D4D-8FA1-21AE0A4B9400}"/>
              </a:ext>
            </a:extLst>
          </p:cNvPr>
          <p:cNvSpPr txBox="1"/>
          <p:nvPr/>
        </p:nvSpPr>
        <p:spPr>
          <a:xfrm>
            <a:off x="6996811" y="6383649"/>
            <a:ext cx="1014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PC/Server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390E77-5587-2F4B-AC98-0EA7A90D8710}"/>
              </a:ext>
            </a:extLst>
          </p:cNvPr>
          <p:cNvGrpSpPr/>
          <p:nvPr/>
        </p:nvGrpSpPr>
        <p:grpSpPr>
          <a:xfrm flipH="1">
            <a:off x="14774" y="992160"/>
            <a:ext cx="4021265" cy="1432630"/>
            <a:chOff x="650688" y="973790"/>
            <a:chExt cx="4021265" cy="143263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C6E68F-BA74-5D43-AC15-122F0B2F9AD5}"/>
                </a:ext>
              </a:extLst>
            </p:cNvPr>
            <p:cNvSpPr/>
            <p:nvPr/>
          </p:nvSpPr>
          <p:spPr bwMode="auto">
            <a:xfrm>
              <a:off x="2915072" y="1559417"/>
              <a:ext cx="71919" cy="606175"/>
            </a:xfrm>
            <a:prstGeom prst="rect">
              <a:avLst/>
            </a:prstGeom>
            <a:solidFill>
              <a:srgbClr val="C6E6E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7" name="Snip Same Side Corner Rectangle 36">
              <a:extLst>
                <a:ext uri="{FF2B5EF4-FFF2-40B4-BE49-F238E27FC236}">
                  <a16:creationId xmlns:a16="http://schemas.microsoft.com/office/drawing/2014/main" id="{5D06235E-98EE-7348-BFD1-C7B8E34151B6}"/>
                </a:ext>
              </a:extLst>
            </p:cNvPr>
            <p:cNvSpPr/>
            <p:nvPr/>
          </p:nvSpPr>
          <p:spPr bwMode="auto">
            <a:xfrm flipH="1">
              <a:off x="2843152" y="973790"/>
              <a:ext cx="215758" cy="585627"/>
            </a:xfrm>
            <a:prstGeom prst="snip2SameRect">
              <a:avLst/>
            </a:prstGeom>
            <a:solidFill>
              <a:srgbClr val="7030A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968DFC-BAB4-1441-8803-906DDC1FEF2A}"/>
                </a:ext>
              </a:extLst>
            </p:cNvPr>
            <p:cNvGrpSpPr/>
            <p:nvPr/>
          </p:nvGrpSpPr>
          <p:grpSpPr>
            <a:xfrm>
              <a:off x="650688" y="1296816"/>
              <a:ext cx="1296258" cy="1109604"/>
              <a:chOff x="7177569" y="2573062"/>
              <a:chExt cx="1296258" cy="110960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C4BEDF4-8F83-0E43-8633-D6E487987269}"/>
                  </a:ext>
                </a:extLst>
              </p:cNvPr>
              <p:cNvGrpSpPr/>
              <p:nvPr/>
            </p:nvGrpSpPr>
            <p:grpSpPr>
              <a:xfrm>
                <a:off x="7177569" y="3015674"/>
                <a:ext cx="1296258" cy="219456"/>
                <a:chOff x="6590873" y="3458280"/>
                <a:chExt cx="1296258" cy="21945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13FB3-0B9A-774C-805F-65E275DC9030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61" name="Snip Same Side Corner Rectangle 60">
                  <a:extLst>
                    <a:ext uri="{FF2B5EF4-FFF2-40B4-BE49-F238E27FC236}">
                      <a16:creationId xmlns:a16="http://schemas.microsoft.com/office/drawing/2014/main" id="{9FC4A7D9-4FC5-8E47-98D4-C02D709E3D29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1707B13-D64F-D645-B9A5-180136EECFB8}"/>
                  </a:ext>
                </a:extLst>
              </p:cNvPr>
              <p:cNvGrpSpPr/>
              <p:nvPr/>
            </p:nvGrpSpPr>
            <p:grpSpPr>
              <a:xfrm>
                <a:off x="7177569" y="2573062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4C96F13-19CF-6E44-A566-C99E40A4539F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9" name="Snip Same Side Corner Rectangle 58">
                  <a:extLst>
                    <a:ext uri="{FF2B5EF4-FFF2-40B4-BE49-F238E27FC236}">
                      <a16:creationId xmlns:a16="http://schemas.microsoft.com/office/drawing/2014/main" id="{3E721603-12C8-4645-9030-503F3468675F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6BABAD9-4B6F-D543-BF62-33D34A583AF0}"/>
                  </a:ext>
                </a:extLst>
              </p:cNvPr>
              <p:cNvGrpSpPr/>
              <p:nvPr/>
            </p:nvGrpSpPr>
            <p:grpSpPr>
              <a:xfrm>
                <a:off x="7177569" y="2794371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49DFFCA-0D47-C74C-85F3-5EE09672B1C7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7" name="Snip Same Side Corner Rectangle 56">
                  <a:extLst>
                    <a:ext uri="{FF2B5EF4-FFF2-40B4-BE49-F238E27FC236}">
                      <a16:creationId xmlns:a16="http://schemas.microsoft.com/office/drawing/2014/main" id="{04D54F32-901D-6044-AE92-F8CB68E5B146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E3B93CA-4CD8-3741-A18E-5E99A4DB1ED4}"/>
                  </a:ext>
                </a:extLst>
              </p:cNvPr>
              <p:cNvGrpSpPr/>
              <p:nvPr/>
            </p:nvGrpSpPr>
            <p:grpSpPr>
              <a:xfrm>
                <a:off x="7177569" y="3236980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4DFF8C5-9B13-5A42-9CC3-A85CF32898D4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5" name="Snip Same Side Corner Rectangle 54">
                  <a:extLst>
                    <a:ext uri="{FF2B5EF4-FFF2-40B4-BE49-F238E27FC236}">
                      <a16:creationId xmlns:a16="http://schemas.microsoft.com/office/drawing/2014/main" id="{DFF46041-A4BA-CE43-8ADF-7C6645703026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D98F37F-1FAC-854C-B543-0EB4D8D820DD}"/>
                  </a:ext>
                </a:extLst>
              </p:cNvPr>
              <p:cNvGrpSpPr/>
              <p:nvPr/>
            </p:nvGrpSpPr>
            <p:grpSpPr>
              <a:xfrm>
                <a:off x="7177569" y="3463210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3DD0F3B-4D3B-8945-8A3B-EA815EBE9C86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3" name="Snip Same Side Corner Rectangle 52">
                  <a:extLst>
                    <a:ext uri="{FF2B5EF4-FFF2-40B4-BE49-F238E27FC236}">
                      <a16:creationId xmlns:a16="http://schemas.microsoft.com/office/drawing/2014/main" id="{BBA366EC-7393-5644-8562-8298209DE76A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4C15C3A-15DC-8A4E-A3F4-E20DD63D92B0}"/>
                </a:ext>
              </a:extLst>
            </p:cNvPr>
            <p:cNvGrpSpPr/>
            <p:nvPr/>
          </p:nvGrpSpPr>
          <p:grpSpPr>
            <a:xfrm rot="16200000">
              <a:off x="1453468" y="1663997"/>
              <a:ext cx="317913" cy="370481"/>
              <a:chOff x="8598557" y="4852216"/>
              <a:chExt cx="317913" cy="370481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9FB0443-4752-BC47-9517-CD79DEF4D084}"/>
                  </a:ext>
                </a:extLst>
              </p:cNvPr>
              <p:cNvCxnSpPr/>
              <p:nvPr/>
            </p:nvCxnSpPr>
            <p:spPr bwMode="auto">
              <a:xfrm>
                <a:off x="8598557" y="4904197"/>
                <a:ext cx="154113" cy="318499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3019F0A-7737-1344-A281-72A55399D6C5}"/>
                  </a:ext>
                </a:extLst>
              </p:cNvPr>
              <p:cNvCxnSpPr/>
              <p:nvPr/>
            </p:nvCxnSpPr>
            <p:spPr bwMode="auto">
              <a:xfrm flipH="1">
                <a:off x="8770277" y="4904198"/>
                <a:ext cx="146193" cy="318498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3DD86A6-AAE8-0A47-BBE2-1D20057FA329}"/>
                  </a:ext>
                </a:extLst>
              </p:cNvPr>
              <p:cNvCxnSpPr/>
              <p:nvPr/>
            </p:nvCxnSpPr>
            <p:spPr bwMode="auto">
              <a:xfrm flipH="1">
                <a:off x="8786867" y="4904197"/>
                <a:ext cx="56506" cy="265332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C06A9A0-AE3E-E440-BD6F-DF74B8278DA9}"/>
                  </a:ext>
                </a:extLst>
              </p:cNvPr>
              <p:cNvCxnSpPr/>
              <p:nvPr/>
            </p:nvCxnSpPr>
            <p:spPr bwMode="auto">
              <a:xfrm>
                <a:off x="8764069" y="4904198"/>
                <a:ext cx="0" cy="318499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7E5AE0-A408-7846-940B-0542BB65D7D5}"/>
                  </a:ext>
                </a:extLst>
              </p:cNvPr>
              <p:cNvCxnSpPr/>
              <p:nvPr/>
            </p:nvCxnSpPr>
            <p:spPr bwMode="auto">
              <a:xfrm>
                <a:off x="8677966" y="4852216"/>
                <a:ext cx="69137" cy="333096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CB7FBC7-01BD-7241-8BEF-D0843829822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60281" y="1836475"/>
              <a:ext cx="2911672" cy="10618"/>
            </a:xfrm>
            <a:prstGeom prst="straightConnector1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45A39C-00D7-3147-865D-6B93A8A27949}"/>
                </a:ext>
              </a:extLst>
            </p:cNvPr>
            <p:cNvSpPr txBox="1"/>
            <p:nvPr/>
          </p:nvSpPr>
          <p:spPr>
            <a:xfrm>
              <a:off x="3828078" y="1566456"/>
              <a:ext cx="349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e-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A331BA-63FD-0D45-8AD8-74F01D1D58A7}"/>
              </a:ext>
            </a:extLst>
          </p:cNvPr>
          <p:cNvCxnSpPr/>
          <p:nvPr/>
        </p:nvCxnSpPr>
        <p:spPr bwMode="auto">
          <a:xfrm flipV="1">
            <a:off x="4150910" y="1424914"/>
            <a:ext cx="0" cy="1750792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3DBD633-5ED1-EC4A-9621-E6CC41B589E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59872" y="857839"/>
            <a:ext cx="0" cy="2310010"/>
          </a:xfrm>
          <a:prstGeom prst="line">
            <a:avLst/>
          </a:prstGeom>
          <a:ln w="127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245FB9-1D48-DA44-8AC9-9676451D0D25}"/>
              </a:ext>
            </a:extLst>
          </p:cNvPr>
          <p:cNvCxnSpPr/>
          <p:nvPr/>
        </p:nvCxnSpPr>
        <p:spPr bwMode="auto">
          <a:xfrm>
            <a:off x="1735695" y="857839"/>
            <a:ext cx="2624177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DE2511-002D-6447-A47D-C561215466C3}"/>
              </a:ext>
            </a:extLst>
          </p:cNvPr>
          <p:cNvCxnSpPr/>
          <p:nvPr/>
        </p:nvCxnSpPr>
        <p:spPr bwMode="auto">
          <a:xfrm>
            <a:off x="4023956" y="1434395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8906FD1-1329-D046-A9FE-ABDBCC3FD150}"/>
              </a:ext>
            </a:extLst>
          </p:cNvPr>
          <p:cNvCxnSpPr/>
          <p:nvPr/>
        </p:nvCxnSpPr>
        <p:spPr bwMode="auto">
          <a:xfrm>
            <a:off x="4016097" y="1633930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11301C1-B66B-BE43-865E-B391D098F265}"/>
              </a:ext>
            </a:extLst>
          </p:cNvPr>
          <p:cNvCxnSpPr/>
          <p:nvPr/>
        </p:nvCxnSpPr>
        <p:spPr bwMode="auto">
          <a:xfrm>
            <a:off x="4017665" y="1861746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25A6E57-F421-B24B-994F-0CBCAB1B3F57}"/>
              </a:ext>
            </a:extLst>
          </p:cNvPr>
          <p:cNvCxnSpPr/>
          <p:nvPr/>
        </p:nvCxnSpPr>
        <p:spPr bwMode="auto">
          <a:xfrm>
            <a:off x="4017666" y="2078561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9DAE4A0-3C94-304D-8923-38AD0DE6566A}"/>
              </a:ext>
            </a:extLst>
          </p:cNvPr>
          <p:cNvCxnSpPr/>
          <p:nvPr/>
        </p:nvCxnSpPr>
        <p:spPr bwMode="auto">
          <a:xfrm>
            <a:off x="4017665" y="2314232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9C41ED7-8C07-7B46-A461-36194FF85702}"/>
              </a:ext>
            </a:extLst>
          </p:cNvPr>
          <p:cNvCxnSpPr/>
          <p:nvPr/>
        </p:nvCxnSpPr>
        <p:spPr bwMode="auto">
          <a:xfrm>
            <a:off x="1749305" y="857836"/>
            <a:ext cx="0" cy="313765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727899-D32A-5B45-B601-3E9183C49FB6}"/>
              </a:ext>
            </a:extLst>
          </p:cNvPr>
          <p:cNvCxnSpPr/>
          <p:nvPr/>
        </p:nvCxnSpPr>
        <p:spPr bwMode="auto">
          <a:xfrm>
            <a:off x="4256927" y="859408"/>
            <a:ext cx="1267180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1F01A6D5-1CB3-F541-A166-170065599AB5}"/>
              </a:ext>
            </a:extLst>
          </p:cNvPr>
          <p:cNvSpPr/>
          <p:nvPr/>
        </p:nvSpPr>
        <p:spPr bwMode="auto">
          <a:xfrm>
            <a:off x="5222453" y="1171601"/>
            <a:ext cx="575030" cy="262794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D1A4C41-B231-4F44-B364-8EB0CAC1053A}"/>
              </a:ext>
            </a:extLst>
          </p:cNvPr>
          <p:cNvSpPr txBox="1"/>
          <p:nvPr/>
        </p:nvSpPr>
        <p:spPr>
          <a:xfrm>
            <a:off x="5254842" y="1138267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97F0128-3FFC-7247-A65D-093E4DB687E9}"/>
              </a:ext>
            </a:extLst>
          </p:cNvPr>
          <p:cNvCxnSpPr/>
          <p:nvPr/>
        </p:nvCxnSpPr>
        <p:spPr bwMode="auto">
          <a:xfrm>
            <a:off x="5521596" y="849977"/>
            <a:ext cx="0" cy="313765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29B5543-1F9A-584A-8FAE-C0D4AC8BD337}"/>
              </a:ext>
            </a:extLst>
          </p:cNvPr>
          <p:cNvCxnSpPr/>
          <p:nvPr/>
        </p:nvCxnSpPr>
        <p:spPr bwMode="auto">
          <a:xfrm flipH="1">
            <a:off x="5481687" y="1429686"/>
            <a:ext cx="27965" cy="2154703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825FBEF-137A-7C44-834D-971D287F7A98}"/>
              </a:ext>
            </a:extLst>
          </p:cNvPr>
          <p:cNvCxnSpPr/>
          <p:nvPr/>
        </p:nvCxnSpPr>
        <p:spPr bwMode="auto">
          <a:xfrm>
            <a:off x="4750318" y="3589101"/>
            <a:ext cx="731369" cy="4286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44402C5-E812-E446-B572-EF7AE6AB3C65}"/>
              </a:ext>
            </a:extLst>
          </p:cNvPr>
          <p:cNvSpPr txBox="1"/>
          <p:nvPr/>
        </p:nvSpPr>
        <p:spPr>
          <a:xfrm>
            <a:off x="4729460" y="3282211"/>
            <a:ext cx="75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DC5CB2C-A600-CF41-8498-6C515A8B7A90}"/>
              </a:ext>
            </a:extLst>
          </p:cNvPr>
          <p:cNvSpPr txBox="1"/>
          <p:nvPr/>
        </p:nvSpPr>
        <p:spPr>
          <a:xfrm>
            <a:off x="169520" y="3063954"/>
            <a:ext cx="2358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ROCs are defined for the DAQ System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VME_ROC</a:t>
            </a:r>
          </a:p>
          <a:p>
            <a:r>
              <a:rPr lang="en-US" dirty="0"/>
              <a:t>Runs on the CPU</a:t>
            </a:r>
          </a:p>
          <a:p>
            <a:r>
              <a:rPr lang="en-US" dirty="0"/>
              <a:t>Reads out Triggered data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VTP_ROC</a:t>
            </a:r>
          </a:p>
          <a:p>
            <a:r>
              <a:rPr lang="en-US" dirty="0"/>
              <a:t>Configures and manages the stream data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F6EA2E7-B8BD-514F-B55F-91CC7D7A4CFA}"/>
              </a:ext>
            </a:extLst>
          </p:cNvPr>
          <p:cNvSpPr txBox="1"/>
          <p:nvPr/>
        </p:nvSpPr>
        <p:spPr>
          <a:xfrm>
            <a:off x="3607683" y="4787499"/>
            <a:ext cx="659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10Gbps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BF49891-AF90-8845-A128-D4225FB5D62C}"/>
              </a:ext>
            </a:extLst>
          </p:cNvPr>
          <p:cNvSpPr txBox="1"/>
          <p:nvPr/>
        </p:nvSpPr>
        <p:spPr>
          <a:xfrm>
            <a:off x="2691467" y="5866906"/>
            <a:ext cx="58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1Gbps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E5578E7-29CF-B843-8620-A00754918B17}"/>
              </a:ext>
            </a:extLst>
          </p:cNvPr>
          <p:cNvSpPr txBox="1"/>
          <p:nvPr/>
        </p:nvSpPr>
        <p:spPr>
          <a:xfrm>
            <a:off x="2762120" y="4214287"/>
            <a:ext cx="889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VXS Crate</a:t>
            </a:r>
          </a:p>
        </p:txBody>
      </p:sp>
    </p:spTree>
    <p:extLst>
      <p:ext uri="{BB962C8B-B14F-4D97-AF65-F5344CB8AC3E}">
        <p14:creationId xmlns:p14="http://schemas.microsoft.com/office/powerpoint/2010/main" val="2446755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22D3-6091-0940-A7A9-8D02E93A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9EEDB-1AEA-F049-B27D-FFA70A6BA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531"/>
            <a:ext cx="6882183" cy="5171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017F4-7B4A-5E44-B577-63778C5DE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692" y="1686531"/>
            <a:ext cx="4704308" cy="4720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B43080-7D06-8A4C-BF05-557774A02B92}"/>
              </a:ext>
            </a:extLst>
          </p:cNvPr>
          <p:cNvSpPr txBox="1"/>
          <p:nvPr/>
        </p:nvSpPr>
        <p:spPr>
          <a:xfrm>
            <a:off x="8204847" y="1119883"/>
            <a:ext cx="3336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Time Slice Frame containing a Trigger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97CA49-DD55-2E46-B630-1422442BEA50}"/>
              </a:ext>
            </a:extLst>
          </p:cNvPr>
          <p:cNvSpPr txBox="1"/>
          <p:nvPr/>
        </p:nvSpPr>
        <p:spPr>
          <a:xfrm rot="16200000">
            <a:off x="6814431" y="3877301"/>
            <a:ext cx="134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FADC 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22464D-65AD-7744-AECB-DAC6509195AE}"/>
              </a:ext>
            </a:extLst>
          </p:cNvPr>
          <p:cNvSpPr txBox="1"/>
          <p:nvPr/>
        </p:nvSpPr>
        <p:spPr>
          <a:xfrm>
            <a:off x="9541527" y="6068071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BF455-3208-5543-AA3B-E02AA9EDCB54}"/>
              </a:ext>
            </a:extLst>
          </p:cNvPr>
          <p:cNvSpPr txBox="1"/>
          <p:nvPr/>
        </p:nvSpPr>
        <p:spPr>
          <a:xfrm>
            <a:off x="1484209" y="996772"/>
            <a:ext cx="410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Calorimeter spectra – Streaming Data</a:t>
            </a:r>
          </a:p>
          <a:p>
            <a:r>
              <a:rPr lang="en-US" dirty="0"/>
              <a:t>(Electron beam centered on the central crystal)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0140C-EEDC-EC47-A155-E4A7EC0A5191}"/>
              </a:ext>
            </a:extLst>
          </p:cNvPr>
          <p:cNvSpPr/>
          <p:nvPr/>
        </p:nvSpPr>
        <p:spPr bwMode="auto">
          <a:xfrm>
            <a:off x="2783383" y="3894255"/>
            <a:ext cx="1321025" cy="9271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0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3D2D-428E-A441-902E-C0782107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Tests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E6B7B-11A0-674B-980D-8C0C3F730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11" y="925700"/>
            <a:ext cx="4650556" cy="5852172"/>
          </a:xfrm>
        </p:spPr>
        <p:txBody>
          <a:bodyPr>
            <a:normAutofit/>
          </a:bodyPr>
          <a:lstStyle/>
          <a:p>
            <a:r>
              <a:rPr lang="en-US" dirty="0"/>
              <a:t>Rates were relatively low for these tests</a:t>
            </a:r>
          </a:p>
          <a:p>
            <a:r>
              <a:rPr lang="en-US" dirty="0"/>
              <a:t>The electron beam varied in current depending on if they were filling the PETRA synchrotron.</a:t>
            </a:r>
          </a:p>
          <a:p>
            <a:pPr marL="39688" indent="0">
              <a:buNone/>
            </a:pPr>
            <a:endParaRPr lang="en-US" dirty="0"/>
          </a:p>
          <a:p>
            <a:r>
              <a:rPr lang="en-US" dirty="0"/>
              <a:t>Note the respective data rates on Run Control.</a:t>
            </a:r>
          </a:p>
          <a:p>
            <a:pPr lvl="1"/>
            <a:r>
              <a:rPr lang="en-US" dirty="0"/>
              <a:t> Streaming frame and data rates are relatively constant (15.2kHz, ~1.3MB/s)</a:t>
            </a:r>
          </a:p>
          <a:p>
            <a:pPr lvl="1"/>
            <a:r>
              <a:rPr lang="en-US" dirty="0"/>
              <a:t>Triggered rates rise and fall as the electron beam comes and goes (reading out wave forms even in triggered mode generates a lot of data)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D1103-B047-A441-A4DA-62B1D770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283" y="854529"/>
            <a:ext cx="6791745" cy="55386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896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5219F-F373-F648-9085-B9D2B86C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“Zero” Suppression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AC0E-BCAD-ED45-A8AA-C7A31AE4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2958"/>
            <a:ext cx="5400782" cy="59639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the streaming environment we have to mange these the two extremes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Empty time frames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Too much data for available bandwidth</a:t>
            </a:r>
          </a:p>
          <a:p>
            <a:pPr lvl="1"/>
            <a:endParaRPr lang="en-US" dirty="0"/>
          </a:p>
          <a:p>
            <a:r>
              <a:rPr lang="en-US" dirty="0"/>
              <a:t>For the current Streaming ROC format there is a minimum 72 bytes/frame sent. So for 65µs frames that comes to ~1.1MB/s ”empty” data rate.</a:t>
            </a:r>
          </a:p>
          <a:p>
            <a:endParaRPr lang="en-US" dirty="0"/>
          </a:p>
          <a:p>
            <a:r>
              <a:rPr lang="en-US" dirty="0"/>
              <a:t>If there is no Payload data then they are not present. AIS entries establish they were empty.</a:t>
            </a:r>
          </a:p>
          <a:p>
            <a:endParaRPr lang="en-US" dirty="0"/>
          </a:p>
          <a:p>
            <a:r>
              <a:rPr lang="en-US" dirty="0"/>
              <a:t>EVIO Header (32 bytes) is just for transport to the Aggregator – then stripped.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12D1927-7FF7-6B4B-8E91-6C276BC9F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69667"/>
              </p:ext>
            </p:extLst>
          </p:nvPr>
        </p:nvGraphicFramePr>
        <p:xfrm>
          <a:off x="7035516" y="1418306"/>
          <a:ext cx="4882506" cy="1574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502">
                  <a:extLst>
                    <a:ext uri="{9D8B030D-6E8A-4147-A177-3AD203B41FA5}">
                      <a16:colId xmlns:a16="http://schemas.microsoft.com/office/drawing/2014/main" val="90455766"/>
                    </a:ext>
                  </a:extLst>
                </a:gridCol>
                <a:gridCol w="1627502">
                  <a:extLst>
                    <a:ext uri="{9D8B030D-6E8A-4147-A177-3AD203B41FA5}">
                      <a16:colId xmlns:a16="http://schemas.microsoft.com/office/drawing/2014/main" val="3163944355"/>
                    </a:ext>
                  </a:extLst>
                </a:gridCol>
                <a:gridCol w="1627502">
                  <a:extLst>
                    <a:ext uri="{9D8B030D-6E8A-4147-A177-3AD203B41FA5}">
                      <a16:colId xmlns:a16="http://schemas.microsoft.com/office/drawing/2014/main" val="369469315"/>
                    </a:ext>
                  </a:extLst>
                </a:gridCol>
              </a:tblGrid>
              <a:tr h="6369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TET (threshold over pedestal)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Empty 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Frames with Triggers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005624"/>
                  </a:ext>
                </a:extLst>
              </a:tr>
              <a:tr h="4672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73451"/>
                  </a:ext>
                </a:extLst>
              </a:tr>
              <a:tr h="4672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9121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D55746-B548-AF45-9559-28112DA627F0}"/>
              </a:ext>
            </a:extLst>
          </p:cNvPr>
          <p:cNvSpPr txBox="1"/>
          <p:nvPr/>
        </p:nvSpPr>
        <p:spPr>
          <a:xfrm>
            <a:off x="7824073" y="1079752"/>
            <a:ext cx="3024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Frames for the Beam Tests)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603DD-11E5-4741-AB5C-8EAD5988D934}"/>
              </a:ext>
            </a:extLst>
          </p:cNvPr>
          <p:cNvSpPr/>
          <p:nvPr/>
        </p:nvSpPr>
        <p:spPr>
          <a:xfrm>
            <a:off x="8263982" y="3936270"/>
            <a:ext cx="1468274" cy="2086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B916CF-02B4-BF42-837B-3F2C55465F45}"/>
              </a:ext>
            </a:extLst>
          </p:cNvPr>
          <p:cNvCxnSpPr/>
          <p:nvPr/>
        </p:nvCxnSpPr>
        <p:spPr>
          <a:xfrm>
            <a:off x="8261349" y="407078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75E18-F014-B449-B3F5-AF2532117847}"/>
              </a:ext>
            </a:extLst>
          </p:cNvPr>
          <p:cNvCxnSpPr/>
          <p:nvPr/>
        </p:nvCxnSpPr>
        <p:spPr>
          <a:xfrm>
            <a:off x="8259049" y="420216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3">
            <a:extLst>
              <a:ext uri="{FF2B5EF4-FFF2-40B4-BE49-F238E27FC236}">
                <a16:creationId xmlns:a16="http://schemas.microsoft.com/office/drawing/2014/main" id="{E0016927-41CB-B543-AA33-217B02C0A36C}"/>
              </a:ext>
            </a:extLst>
          </p:cNvPr>
          <p:cNvSpPr txBox="1"/>
          <p:nvPr/>
        </p:nvSpPr>
        <p:spPr>
          <a:xfrm>
            <a:off x="8558237" y="3870826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Length (words)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99E32B1F-25A6-2441-858D-37AACD8875C9}"/>
              </a:ext>
            </a:extLst>
          </p:cNvPr>
          <p:cNvSpPr txBox="1"/>
          <p:nvPr/>
        </p:nvSpPr>
        <p:spPr>
          <a:xfrm>
            <a:off x="8375070" y="4003654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ROC ID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5B37AF16-F44E-A541-B1A6-FFF1531BDA34}"/>
              </a:ext>
            </a:extLst>
          </p:cNvPr>
          <p:cNvSpPr txBox="1"/>
          <p:nvPr/>
        </p:nvSpPr>
        <p:spPr>
          <a:xfrm>
            <a:off x="9013296" y="400956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DT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051CD5E3-8811-CA43-ABF6-8B6113127C6D}"/>
              </a:ext>
            </a:extLst>
          </p:cNvPr>
          <p:cNvSpPr txBox="1"/>
          <p:nvPr/>
        </p:nvSpPr>
        <p:spPr>
          <a:xfrm>
            <a:off x="9382159" y="4009568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000" dirty="0"/>
              <a:t>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4D11D1-72AD-394C-AD89-5C9E71FC84FF}"/>
              </a:ext>
            </a:extLst>
          </p:cNvPr>
          <p:cNvCxnSpPr>
            <a:cxnSpLocks/>
          </p:cNvCxnSpPr>
          <p:nvPr/>
        </p:nvCxnSpPr>
        <p:spPr>
          <a:xfrm>
            <a:off x="8968395" y="407129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C065AB-1A72-454C-B36B-A3935EC0CA24}"/>
              </a:ext>
            </a:extLst>
          </p:cNvPr>
          <p:cNvCxnSpPr>
            <a:cxnSpLocks/>
          </p:cNvCxnSpPr>
          <p:nvPr/>
        </p:nvCxnSpPr>
        <p:spPr>
          <a:xfrm>
            <a:off x="9362095" y="407129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>
            <a:extLst>
              <a:ext uri="{FF2B5EF4-FFF2-40B4-BE49-F238E27FC236}">
                <a16:creationId xmlns:a16="http://schemas.microsoft.com/office/drawing/2014/main" id="{E4DD4691-5869-9A47-B51B-EDBBEE573ACA}"/>
              </a:ext>
            </a:extLst>
          </p:cNvPr>
          <p:cNvSpPr txBox="1"/>
          <p:nvPr/>
        </p:nvSpPr>
        <p:spPr>
          <a:xfrm>
            <a:off x="8676783" y="5714739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PP N</a:t>
            </a: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9B5D8EE3-2CA0-394D-BEAE-FBA7B15B596C}"/>
              </a:ext>
            </a:extLst>
          </p:cNvPr>
          <p:cNvSpPr txBox="1"/>
          <p:nvPr/>
        </p:nvSpPr>
        <p:spPr>
          <a:xfrm>
            <a:off x="8684181" y="5014321"/>
            <a:ext cx="502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sz="1400" dirty="0"/>
              <a:t>PP 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D4781-26C8-6E4A-822A-84C3814939EF}"/>
              </a:ext>
            </a:extLst>
          </p:cNvPr>
          <p:cNvCxnSpPr/>
          <p:nvPr/>
        </p:nvCxnSpPr>
        <p:spPr>
          <a:xfrm>
            <a:off x="8259049" y="5716124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5A48C3-272A-EE4A-8206-7867910FAEF4}"/>
              </a:ext>
            </a:extLst>
          </p:cNvPr>
          <p:cNvCxnSpPr/>
          <p:nvPr/>
        </p:nvCxnSpPr>
        <p:spPr>
          <a:xfrm>
            <a:off x="8263982" y="5330345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560755-C400-1342-B8DB-674FE50A8D33}"/>
              </a:ext>
            </a:extLst>
          </p:cNvPr>
          <p:cNvCxnSpPr/>
          <p:nvPr/>
        </p:nvCxnSpPr>
        <p:spPr>
          <a:xfrm>
            <a:off x="8259049" y="4995695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FACDBF1B-FC8B-0C41-A484-D99E68CB4D32}"/>
              </a:ext>
            </a:extLst>
          </p:cNvPr>
          <p:cNvSpPr txBox="1"/>
          <p:nvPr/>
        </p:nvSpPr>
        <p:spPr>
          <a:xfrm rot="16200000">
            <a:off x="8705966" y="527965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04EC13-5302-0E4B-BBEA-8CC5F4D2AB8A}"/>
              </a:ext>
            </a:extLst>
          </p:cNvPr>
          <p:cNvCxnSpPr/>
          <p:nvPr/>
        </p:nvCxnSpPr>
        <p:spPr>
          <a:xfrm>
            <a:off x="8258839" y="4574059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8">
            <a:extLst>
              <a:ext uri="{FF2B5EF4-FFF2-40B4-BE49-F238E27FC236}">
                <a16:creationId xmlns:a16="http://schemas.microsoft.com/office/drawing/2014/main" id="{8F1EECB9-3A41-D746-A58E-5475EA999FC2}"/>
              </a:ext>
            </a:extLst>
          </p:cNvPr>
          <p:cNvSpPr txBox="1"/>
          <p:nvPr/>
        </p:nvSpPr>
        <p:spPr>
          <a:xfrm>
            <a:off x="8705731" y="4247706"/>
            <a:ext cx="50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TSS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C57CE107-5534-2F4E-84F3-C4517FF26695}"/>
              </a:ext>
            </a:extLst>
          </p:cNvPr>
          <p:cNvSpPr txBox="1"/>
          <p:nvPr/>
        </p:nvSpPr>
        <p:spPr>
          <a:xfrm>
            <a:off x="8721667" y="4595131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57150" indent="-5715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57150" indent="2667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57150" indent="5334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57150" indent="8001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57150" indent="1066800" algn="l" defTabSz="909638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dirty="0"/>
              <a:t>AIS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ABBD40-216E-DC4B-A82E-C9E2E2258C5D}"/>
              </a:ext>
            </a:extLst>
          </p:cNvPr>
          <p:cNvSpPr/>
          <p:nvPr/>
        </p:nvSpPr>
        <p:spPr bwMode="auto">
          <a:xfrm>
            <a:off x="8258839" y="3312160"/>
            <a:ext cx="1468274" cy="61395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E3F67-CB63-9747-A57D-119458AA3B59}"/>
              </a:ext>
            </a:extLst>
          </p:cNvPr>
          <p:cNvSpPr txBox="1"/>
          <p:nvPr/>
        </p:nvSpPr>
        <p:spPr>
          <a:xfrm>
            <a:off x="8437209" y="342430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EVIO Header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31048A-5984-A64A-909F-14D973995B32}"/>
              </a:ext>
            </a:extLst>
          </p:cNvPr>
          <p:cNvSpPr/>
          <p:nvPr/>
        </p:nvSpPr>
        <p:spPr bwMode="auto">
          <a:xfrm>
            <a:off x="8270511" y="4985533"/>
            <a:ext cx="1464377" cy="1058043"/>
          </a:xfrm>
          <a:prstGeom prst="rect">
            <a:avLst/>
          </a:prstGeom>
          <a:solidFill>
            <a:schemeClr val="bg2">
              <a:alpha val="65172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0587828E-D961-254F-B144-FB0C41314AD7}"/>
              </a:ext>
            </a:extLst>
          </p:cNvPr>
          <p:cNvSpPr/>
          <p:nvPr/>
        </p:nvSpPr>
        <p:spPr bwMode="auto">
          <a:xfrm>
            <a:off x="9834880" y="3936270"/>
            <a:ext cx="274320" cy="1028193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F1290A-1451-1C4B-BD1A-17A202B7236A}"/>
              </a:ext>
            </a:extLst>
          </p:cNvPr>
          <p:cNvSpPr txBox="1"/>
          <p:nvPr/>
        </p:nvSpPr>
        <p:spPr>
          <a:xfrm>
            <a:off x="10109200" y="3865590"/>
            <a:ext cx="17160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Minimum 40 bytes for up to 2 payloads. </a:t>
            </a:r>
          </a:p>
          <a:p>
            <a:r>
              <a:rPr lang="en-US" sz="1400" dirty="0"/>
              <a:t>Total 68 bytes for 16 payloads</a:t>
            </a:r>
          </a:p>
        </p:txBody>
      </p:sp>
    </p:spTree>
    <p:extLst>
      <p:ext uri="{BB962C8B-B14F-4D97-AF65-F5344CB8AC3E}">
        <p14:creationId xmlns:p14="http://schemas.microsoft.com/office/powerpoint/2010/main" val="202939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0770-178E-5C4E-A2BB-BD811A15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3E2B9-B46D-F540-8C6C-9009760A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55" y="860371"/>
            <a:ext cx="11149664" cy="26173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Too much data is handled both </a:t>
            </a:r>
            <a:r>
              <a:rPr lang="en-US" dirty="0">
                <a:solidFill>
                  <a:srgbClr val="0070C0"/>
                </a:solidFill>
              </a:rPr>
              <a:t>locally</a:t>
            </a:r>
            <a:r>
              <a:rPr lang="en-US" dirty="0"/>
              <a:t> an </a:t>
            </a:r>
            <a:r>
              <a:rPr lang="en-US" dirty="0">
                <a:solidFill>
                  <a:srgbClr val="0070C0"/>
                </a:solidFill>
              </a:rPr>
              <a:t>globally</a:t>
            </a:r>
          </a:p>
          <a:p>
            <a:r>
              <a:rPr lang="en-US" dirty="0"/>
              <a:t>Globally “Sync” is used to start and stop all the streams at their source (FADCs)</a:t>
            </a:r>
          </a:p>
          <a:p>
            <a:pPr lvl="1"/>
            <a:r>
              <a:rPr lang="en-US" dirty="0"/>
              <a:t>A “Busy” generated by any ROC can feed back and inhibit all streams for all ROCs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Locally, PPs stream hits to a VTP DRAM buffer. The Frame Builders have a frame “</a:t>
            </a:r>
            <a:r>
              <a:rPr lang="en-US" dirty="0" err="1"/>
              <a:t>fifo</a:t>
            </a:r>
            <a:r>
              <a:rPr lang="en-US" dirty="0"/>
              <a:t>”</a:t>
            </a:r>
          </a:p>
          <a:p>
            <a:r>
              <a:rPr lang="en-US" dirty="0"/>
              <a:t>A Frame builder will only aggregate hits into a ROC frame if the </a:t>
            </a:r>
            <a:r>
              <a:rPr lang="en-US" dirty="0" err="1"/>
              <a:t>fifo</a:t>
            </a:r>
            <a:r>
              <a:rPr lang="en-US" dirty="0"/>
              <a:t> is not full. Otherwise the frame is dropped.</a:t>
            </a:r>
          </a:p>
          <a:p>
            <a:r>
              <a:rPr lang="en-US" dirty="0"/>
              <a:t>Built ROC frames at the </a:t>
            </a:r>
            <a:r>
              <a:rPr lang="en-US" dirty="0" err="1"/>
              <a:t>Zync</a:t>
            </a:r>
            <a:r>
              <a:rPr lang="en-US" dirty="0"/>
              <a:t> will always get sent (eventually).</a:t>
            </a:r>
          </a:p>
          <a:p>
            <a:r>
              <a:rPr lang="en-US" dirty="0"/>
              <a:t>Up to 4 independent network streams can be defined. Each PP maps to a specific output stream.</a:t>
            </a:r>
          </a:p>
          <a:p>
            <a:r>
              <a:rPr lang="en-US" dirty="0"/>
              <a:t>Limited </a:t>
            </a:r>
            <a:r>
              <a:rPr lang="en-US" dirty="0" err="1"/>
              <a:t>Zync</a:t>
            </a:r>
            <a:r>
              <a:rPr lang="en-US" dirty="0"/>
              <a:t> resources only provide 2 high performance TCP connections (or 4 UDP streams)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9140D6-7980-9C40-9B3A-9BC08584816B}"/>
              </a:ext>
            </a:extLst>
          </p:cNvPr>
          <p:cNvGrpSpPr/>
          <p:nvPr/>
        </p:nvGrpSpPr>
        <p:grpSpPr>
          <a:xfrm>
            <a:off x="193040" y="3817999"/>
            <a:ext cx="6523050" cy="2945042"/>
            <a:chOff x="291651" y="2563131"/>
            <a:chExt cx="6523050" cy="29450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1BFF6B-BB25-E44F-91BB-4EE0506EFEF2}"/>
                </a:ext>
              </a:extLst>
            </p:cNvPr>
            <p:cNvGrpSpPr/>
            <p:nvPr/>
          </p:nvGrpSpPr>
          <p:grpSpPr>
            <a:xfrm>
              <a:off x="322581" y="3108960"/>
              <a:ext cx="589280" cy="338554"/>
              <a:chOff x="751840" y="3108960"/>
              <a:chExt cx="589280" cy="33855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2F7E41C-2DF9-5544-AE36-60D35724E0F4}"/>
                  </a:ext>
                </a:extLst>
              </p:cNvPr>
              <p:cNvSpPr/>
              <p:nvPr/>
            </p:nvSpPr>
            <p:spPr bwMode="auto">
              <a:xfrm>
                <a:off x="751840" y="3129280"/>
                <a:ext cx="589280" cy="299720"/>
              </a:xfrm>
              <a:prstGeom prst="round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6330B2-6ABF-BF40-92B6-A2B752EFEFF8}"/>
                  </a:ext>
                </a:extLst>
              </p:cNvPr>
              <p:cNvSpPr txBox="1"/>
              <p:nvPr/>
            </p:nvSpPr>
            <p:spPr>
              <a:xfrm>
                <a:off x="751840" y="3108960"/>
                <a:ext cx="5469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PP 1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43354D-5ECC-EA4F-96B5-F42D01DBEE62}"/>
                </a:ext>
              </a:extLst>
            </p:cNvPr>
            <p:cNvGrpSpPr/>
            <p:nvPr/>
          </p:nvGrpSpPr>
          <p:grpSpPr>
            <a:xfrm>
              <a:off x="291651" y="4368800"/>
              <a:ext cx="651140" cy="338554"/>
              <a:chOff x="719675" y="4368800"/>
              <a:chExt cx="651140" cy="338554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0C70BBF-B1C0-8442-8A7B-05BCA0A19326}"/>
                  </a:ext>
                </a:extLst>
              </p:cNvPr>
              <p:cNvSpPr/>
              <p:nvPr/>
            </p:nvSpPr>
            <p:spPr bwMode="auto">
              <a:xfrm>
                <a:off x="751840" y="4389120"/>
                <a:ext cx="589280" cy="299720"/>
              </a:xfrm>
              <a:prstGeom prst="round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CE44D0-4798-7644-BC68-AD1270BEFE86}"/>
                  </a:ext>
                </a:extLst>
              </p:cNvPr>
              <p:cNvSpPr txBox="1"/>
              <p:nvPr/>
            </p:nvSpPr>
            <p:spPr>
              <a:xfrm>
                <a:off x="719675" y="4368800"/>
                <a:ext cx="6511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PP 16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61753C-2941-D34E-9D41-3530193B91FD}"/>
                </a:ext>
              </a:extLst>
            </p:cNvPr>
            <p:cNvGrpSpPr/>
            <p:nvPr/>
          </p:nvGrpSpPr>
          <p:grpSpPr>
            <a:xfrm>
              <a:off x="575816" y="3705860"/>
              <a:ext cx="82810" cy="386080"/>
              <a:chOff x="2844800" y="4013200"/>
              <a:chExt cx="82810" cy="38608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D220383-9DE4-464F-B5BE-8DE780339E5D}"/>
                  </a:ext>
                </a:extLst>
              </p:cNvPr>
              <p:cNvSpPr/>
              <p:nvPr/>
            </p:nvSpPr>
            <p:spPr bwMode="auto">
              <a:xfrm>
                <a:off x="2844800" y="40132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55C63B3-2F77-484B-9B9C-67F88962A5D7}"/>
                  </a:ext>
                </a:extLst>
              </p:cNvPr>
              <p:cNvSpPr/>
              <p:nvPr/>
            </p:nvSpPr>
            <p:spPr bwMode="auto">
              <a:xfrm>
                <a:off x="2845565" y="41656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EFAA808-9641-164B-95E9-3751A4798311}"/>
                  </a:ext>
                </a:extLst>
              </p:cNvPr>
              <p:cNvSpPr/>
              <p:nvPr/>
            </p:nvSpPr>
            <p:spPr bwMode="auto">
              <a:xfrm>
                <a:off x="2846330" y="43180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63ED85-B9E9-8C4B-AF13-79D25CFDDC0E}"/>
                </a:ext>
              </a:extLst>
            </p:cNvPr>
            <p:cNvSpPr/>
            <p:nvPr/>
          </p:nvSpPr>
          <p:spPr bwMode="auto">
            <a:xfrm>
              <a:off x="2723747" y="2563131"/>
              <a:ext cx="3803514" cy="2940780"/>
            </a:xfrm>
            <a:prstGeom prst="rect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707674-AC0D-1644-B1AB-FBCE7FF7E3A3}"/>
                </a:ext>
              </a:extLst>
            </p:cNvPr>
            <p:cNvGrpSpPr/>
            <p:nvPr/>
          </p:nvGrpSpPr>
          <p:grpSpPr>
            <a:xfrm>
              <a:off x="1361872" y="3608799"/>
              <a:ext cx="1254869" cy="661481"/>
              <a:chOff x="1819072" y="5892801"/>
              <a:chExt cx="1254869" cy="661481"/>
            </a:xfrm>
          </p:grpSpPr>
          <p:sp>
            <p:nvSpPr>
              <p:cNvPr id="15" name="Left-Right Arrow 14">
                <a:extLst>
                  <a:ext uri="{FF2B5EF4-FFF2-40B4-BE49-F238E27FC236}">
                    <a16:creationId xmlns:a16="http://schemas.microsoft.com/office/drawing/2014/main" id="{D0CD4002-ADFA-E64B-95EE-1F7B0F3CD92D}"/>
                  </a:ext>
                </a:extLst>
              </p:cNvPr>
              <p:cNvSpPr/>
              <p:nvPr/>
            </p:nvSpPr>
            <p:spPr bwMode="auto">
              <a:xfrm>
                <a:off x="1819072" y="5892801"/>
                <a:ext cx="1254869" cy="661481"/>
              </a:xfrm>
              <a:prstGeom prst="leftRightArrow">
                <a:avLst>
                  <a:gd name="adj1" fmla="val 50000"/>
                  <a:gd name="adj2" fmla="val 22059"/>
                </a:avLst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FB30C5-4B22-DB40-8D2A-6C27798D6512}"/>
                  </a:ext>
                </a:extLst>
              </p:cNvPr>
              <p:cNvSpPr txBox="1"/>
              <p:nvPr/>
            </p:nvSpPr>
            <p:spPr>
              <a:xfrm>
                <a:off x="2196469" y="6054264"/>
                <a:ext cx="5000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VXS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73A992-34B4-D744-A13E-C2EA78D7DEE4}"/>
                </a:ext>
              </a:extLst>
            </p:cNvPr>
            <p:cNvSpPr txBox="1"/>
            <p:nvPr/>
          </p:nvSpPr>
          <p:spPr>
            <a:xfrm>
              <a:off x="5984724" y="5169619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VTP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376C80-0CBC-3F4B-8672-D0B69E5A4E20}"/>
                </a:ext>
              </a:extLst>
            </p:cNvPr>
            <p:cNvGrpSpPr/>
            <p:nvPr/>
          </p:nvGrpSpPr>
          <p:grpSpPr>
            <a:xfrm>
              <a:off x="2797012" y="3129280"/>
              <a:ext cx="673582" cy="338554"/>
              <a:chOff x="8190689" y="2599664"/>
              <a:chExt cx="673582" cy="33855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C988448-FB82-8045-BC96-12F9F63FC9F9}"/>
                  </a:ext>
                </a:extLst>
              </p:cNvPr>
              <p:cNvSpPr/>
              <p:nvPr/>
            </p:nvSpPr>
            <p:spPr bwMode="auto">
              <a:xfrm>
                <a:off x="8190689" y="2616741"/>
                <a:ext cx="673582" cy="304400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43A54-3027-3645-9B69-45BD018FE9A0}"/>
                  </a:ext>
                </a:extLst>
              </p:cNvPr>
              <p:cNvSpPr txBox="1"/>
              <p:nvPr/>
            </p:nvSpPr>
            <p:spPr>
              <a:xfrm>
                <a:off x="8190689" y="2599664"/>
                <a:ext cx="6735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BUF 1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B017D4-11B2-0044-91C2-4080B799189A}"/>
                </a:ext>
              </a:extLst>
            </p:cNvPr>
            <p:cNvGrpSpPr/>
            <p:nvPr/>
          </p:nvGrpSpPr>
          <p:grpSpPr>
            <a:xfrm>
              <a:off x="2758100" y="4389120"/>
              <a:ext cx="777777" cy="338554"/>
              <a:chOff x="8190689" y="4426085"/>
              <a:chExt cx="777777" cy="33855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C135C14-65DD-584A-9091-D2A37AC15E67}"/>
                  </a:ext>
                </a:extLst>
              </p:cNvPr>
              <p:cNvSpPr/>
              <p:nvPr/>
            </p:nvSpPr>
            <p:spPr bwMode="auto">
              <a:xfrm>
                <a:off x="8235431" y="4436895"/>
                <a:ext cx="673582" cy="304400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15D62B-2D08-EE49-99A1-833FAD38A154}"/>
                  </a:ext>
                </a:extLst>
              </p:cNvPr>
              <p:cNvSpPr txBox="1"/>
              <p:nvPr/>
            </p:nvSpPr>
            <p:spPr>
              <a:xfrm>
                <a:off x="8190689" y="4426085"/>
                <a:ext cx="7777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BUF 16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D1C7AB0-C62A-9C46-A1F1-36938794D03B}"/>
                </a:ext>
              </a:extLst>
            </p:cNvPr>
            <p:cNvCxnSpPr>
              <a:stCxn id="4" idx="3"/>
              <a:endCxn id="19" idx="1"/>
            </p:cNvCxnSpPr>
            <p:nvPr/>
          </p:nvCxnSpPr>
          <p:spPr bwMode="auto">
            <a:xfrm>
              <a:off x="911861" y="3279140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9E90372-0F03-1B46-AE15-444593715E84}"/>
                </a:ext>
              </a:extLst>
            </p:cNvPr>
            <p:cNvCxnSpPr/>
            <p:nvPr/>
          </p:nvCxnSpPr>
          <p:spPr bwMode="auto">
            <a:xfrm>
              <a:off x="919970" y="4521000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5E5D76-13B2-6B49-8843-DC83C4D4566A}"/>
                </a:ext>
              </a:extLst>
            </p:cNvPr>
            <p:cNvSpPr/>
            <p:nvPr/>
          </p:nvSpPr>
          <p:spPr bwMode="auto">
            <a:xfrm>
              <a:off x="3739094" y="2715260"/>
              <a:ext cx="1188720" cy="2286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45EE96-8C17-9140-AF25-6ADF240D85E2}"/>
                </a:ext>
              </a:extLst>
            </p:cNvPr>
            <p:cNvSpPr txBox="1"/>
            <p:nvPr/>
          </p:nvSpPr>
          <p:spPr>
            <a:xfrm>
              <a:off x="3781581" y="2663452"/>
              <a:ext cx="1042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4 x Frame </a:t>
              </a:r>
            </a:p>
            <a:p>
              <a:pPr algn="ctr"/>
              <a:r>
                <a:rPr lang="en-US" dirty="0"/>
                <a:t>Builder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89024AD-7D23-8B41-9670-876F0FA77211}"/>
                </a:ext>
              </a:extLst>
            </p:cNvPr>
            <p:cNvCxnSpPr/>
            <p:nvPr/>
          </p:nvCxnSpPr>
          <p:spPr bwMode="auto">
            <a:xfrm>
              <a:off x="4927814" y="3298557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BDFA8FD-0A1F-944E-8283-DED52673D229}"/>
                </a:ext>
              </a:extLst>
            </p:cNvPr>
            <p:cNvCxnSpPr/>
            <p:nvPr/>
          </p:nvCxnSpPr>
          <p:spPr bwMode="auto">
            <a:xfrm>
              <a:off x="4929550" y="4542421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94ABB97-7893-8F47-BB81-5D7652AB684B}"/>
                </a:ext>
              </a:extLst>
            </p:cNvPr>
            <p:cNvCxnSpPr/>
            <p:nvPr/>
          </p:nvCxnSpPr>
          <p:spPr bwMode="auto">
            <a:xfrm>
              <a:off x="4927813" y="4101617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28DED4B-415C-664F-B480-1261FC93F436}"/>
                </a:ext>
              </a:extLst>
            </p:cNvPr>
            <p:cNvCxnSpPr/>
            <p:nvPr/>
          </p:nvCxnSpPr>
          <p:spPr bwMode="auto">
            <a:xfrm>
              <a:off x="4927813" y="3686443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9E1C23-F538-F747-8DBB-108F831DCA82}"/>
                </a:ext>
              </a:extLst>
            </p:cNvPr>
            <p:cNvGrpSpPr/>
            <p:nvPr/>
          </p:nvGrpSpPr>
          <p:grpSpPr>
            <a:xfrm>
              <a:off x="3064178" y="3722736"/>
              <a:ext cx="82810" cy="386080"/>
              <a:chOff x="2844800" y="4013200"/>
              <a:chExt cx="82810" cy="38608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FA2B691-D872-594A-88BD-6EA9C881525A}"/>
                  </a:ext>
                </a:extLst>
              </p:cNvPr>
              <p:cNvSpPr/>
              <p:nvPr/>
            </p:nvSpPr>
            <p:spPr bwMode="auto">
              <a:xfrm>
                <a:off x="2844800" y="40132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3F90D8C-01AA-DB42-BDD4-DE4086930721}"/>
                  </a:ext>
                </a:extLst>
              </p:cNvPr>
              <p:cNvSpPr/>
              <p:nvPr/>
            </p:nvSpPr>
            <p:spPr bwMode="auto">
              <a:xfrm>
                <a:off x="2845565" y="41656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4C4928E-AFBA-6248-AACD-617A8A0A6A26}"/>
                  </a:ext>
                </a:extLst>
              </p:cNvPr>
              <p:cNvSpPr/>
              <p:nvPr/>
            </p:nvSpPr>
            <p:spPr bwMode="auto">
              <a:xfrm>
                <a:off x="2846330" y="43180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6E71AD-3C2D-F142-8367-61DE7CF28377}"/>
                </a:ext>
              </a:extLst>
            </p:cNvPr>
            <p:cNvSpPr txBox="1"/>
            <p:nvPr/>
          </p:nvSpPr>
          <p:spPr>
            <a:xfrm>
              <a:off x="5577533" y="2994378"/>
              <a:ext cx="9262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TCP/UDP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C55A84-20D9-2D44-92BA-EB6C55F0EDDA}"/>
                </a:ext>
              </a:extLst>
            </p:cNvPr>
            <p:cNvSpPr txBox="1"/>
            <p:nvPr/>
          </p:nvSpPr>
          <p:spPr>
            <a:xfrm>
              <a:off x="5565378" y="3361920"/>
              <a:ext cx="9262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TCP/UDP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BDF376-86C3-FA4D-B3E5-CE4700444E0A}"/>
                </a:ext>
              </a:extLst>
            </p:cNvPr>
            <p:cNvSpPr txBox="1"/>
            <p:nvPr/>
          </p:nvSpPr>
          <p:spPr>
            <a:xfrm>
              <a:off x="5766367" y="3785587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UDP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15ABA7-6BD3-6A44-A2A6-634E15012442}"/>
                </a:ext>
              </a:extLst>
            </p:cNvPr>
            <p:cNvSpPr txBox="1"/>
            <p:nvPr/>
          </p:nvSpPr>
          <p:spPr>
            <a:xfrm>
              <a:off x="5778768" y="423027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UDP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50DD49-B92F-BE4A-92D3-58DEAF9C8706}"/>
                </a:ext>
              </a:extLst>
            </p:cNvPr>
            <p:cNvCxnSpPr/>
            <p:nvPr/>
          </p:nvCxnSpPr>
          <p:spPr bwMode="auto">
            <a:xfrm>
              <a:off x="3535877" y="36779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483A4D-ABF3-4F48-A05A-6E466F4CFEF8}"/>
                </a:ext>
              </a:extLst>
            </p:cNvPr>
            <p:cNvSpPr/>
            <p:nvPr/>
          </p:nvSpPr>
          <p:spPr bwMode="auto">
            <a:xfrm>
              <a:off x="5472797" y="2715260"/>
              <a:ext cx="982494" cy="2122629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2E49FDF-17ED-FE49-AC6C-C79852E20070}"/>
                </a:ext>
              </a:extLst>
            </p:cNvPr>
            <p:cNvSpPr/>
            <p:nvPr/>
          </p:nvSpPr>
          <p:spPr bwMode="auto">
            <a:xfrm>
              <a:off x="2769004" y="2708094"/>
              <a:ext cx="866707" cy="2300332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0FBFF1-8EB4-174F-BA70-44BDE596FCF7}"/>
                </a:ext>
              </a:extLst>
            </p:cNvPr>
            <p:cNvSpPr txBox="1"/>
            <p:nvPr/>
          </p:nvSpPr>
          <p:spPr>
            <a:xfrm>
              <a:off x="2745492" y="2655603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DRAM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0B1ED2-966E-3D4D-81E5-EC35DD59EB58}"/>
                </a:ext>
              </a:extLst>
            </p:cNvPr>
            <p:cNvCxnSpPr/>
            <p:nvPr/>
          </p:nvCxnSpPr>
          <p:spPr bwMode="auto">
            <a:xfrm>
              <a:off x="3535877" y="38303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02DE0E7-5199-B148-8B5F-2E2AC62D85FC}"/>
                </a:ext>
              </a:extLst>
            </p:cNvPr>
            <p:cNvCxnSpPr/>
            <p:nvPr/>
          </p:nvCxnSpPr>
          <p:spPr bwMode="auto">
            <a:xfrm>
              <a:off x="3535877" y="39827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AAB0A58-8A10-324A-8B59-F377DB186563}"/>
                </a:ext>
              </a:extLst>
            </p:cNvPr>
            <p:cNvCxnSpPr/>
            <p:nvPr/>
          </p:nvCxnSpPr>
          <p:spPr bwMode="auto">
            <a:xfrm>
              <a:off x="3535877" y="41351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CC3C2C-6F8E-4747-85C2-D0ED16CD440E}"/>
                </a:ext>
              </a:extLst>
            </p:cNvPr>
            <p:cNvSpPr txBox="1"/>
            <p:nvPr/>
          </p:nvSpPr>
          <p:spPr>
            <a:xfrm>
              <a:off x="5436494" y="2635896"/>
              <a:ext cx="516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Zync</a:t>
              </a:r>
              <a:endParaRPr lang="en-US" sz="1400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EAE8FED-12CC-AA42-9EB9-D4337D8E7A53}"/>
              </a:ext>
            </a:extLst>
          </p:cNvPr>
          <p:cNvSpPr txBox="1"/>
          <p:nvPr/>
        </p:nvSpPr>
        <p:spPr>
          <a:xfrm>
            <a:off x="4948887" y="427121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A901BE-E213-594C-AC6E-31575194E5B2}"/>
              </a:ext>
            </a:extLst>
          </p:cNvPr>
          <p:cNvSpPr txBox="1"/>
          <p:nvPr/>
        </p:nvSpPr>
        <p:spPr>
          <a:xfrm>
            <a:off x="4948887" y="464986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56ECF8-E98F-1044-AFE7-CB9DB2F65EC3}"/>
              </a:ext>
            </a:extLst>
          </p:cNvPr>
          <p:cNvSpPr txBox="1"/>
          <p:nvPr/>
        </p:nvSpPr>
        <p:spPr>
          <a:xfrm>
            <a:off x="4948887" y="508349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038038-4CC9-4541-AE96-8CFA26655401}"/>
              </a:ext>
            </a:extLst>
          </p:cNvPr>
          <p:cNvSpPr txBox="1"/>
          <p:nvPr/>
        </p:nvSpPr>
        <p:spPr>
          <a:xfrm>
            <a:off x="4948887" y="55171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B591C0-BE58-034D-B3F6-CC48F7513522}"/>
              </a:ext>
            </a:extLst>
          </p:cNvPr>
          <p:cNvSpPr txBox="1"/>
          <p:nvPr/>
        </p:nvSpPr>
        <p:spPr>
          <a:xfrm>
            <a:off x="7379153" y="3724095"/>
            <a:ext cx="4095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r>
              <a:rPr lang="en-US" dirty="0">
                <a:solidFill>
                  <a:srgbClr val="0070C0"/>
                </a:solidFill>
              </a:rPr>
              <a:t>TCP Performance</a:t>
            </a:r>
          </a:p>
          <a:p>
            <a:r>
              <a:rPr lang="en-US" dirty="0"/>
              <a:t>	 ~</a:t>
            </a:r>
            <a:r>
              <a:rPr lang="en-US" dirty="0">
                <a:solidFill>
                  <a:srgbClr val="FF0000"/>
                </a:solidFill>
              </a:rPr>
              <a:t>7-8 Gbps </a:t>
            </a:r>
            <a:r>
              <a:rPr lang="en-US" dirty="0"/>
              <a:t>per link without frame drops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UDP performance </a:t>
            </a:r>
            <a:r>
              <a:rPr lang="en-US" dirty="0"/>
              <a:t>(9000 MTU)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&gt;9.5Gbps </a:t>
            </a:r>
            <a:r>
              <a:rPr lang="en-US" dirty="0"/>
              <a:t>per link without frame drops</a:t>
            </a:r>
          </a:p>
          <a:p>
            <a:r>
              <a:rPr lang="en-US" dirty="0"/>
              <a:t>  ~50% CPU utilization for a single stream</a:t>
            </a:r>
          </a:p>
          <a:p>
            <a:endParaRPr lang="en-US" dirty="0"/>
          </a:p>
          <a:p>
            <a:r>
              <a:rPr lang="en-US" dirty="0"/>
              <a:t>(These tests were done with both VTP and a Server connected through a single switch)</a:t>
            </a:r>
          </a:p>
        </p:txBody>
      </p:sp>
    </p:spTree>
    <p:extLst>
      <p:ext uri="{BB962C8B-B14F-4D97-AF65-F5344CB8AC3E}">
        <p14:creationId xmlns:p14="http://schemas.microsoft.com/office/powerpoint/2010/main" val="369198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4045-2655-FA47-8640-9BCAFFF5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general observations…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9C670-59C4-E04E-BCA6-0470ECCF7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31" y="872056"/>
            <a:ext cx="9801244" cy="2821497"/>
          </a:xfrm>
        </p:spPr>
        <p:txBody>
          <a:bodyPr>
            <a:normAutofit/>
          </a:bodyPr>
          <a:lstStyle/>
          <a:p>
            <a:r>
              <a:rPr lang="en-US" sz="1600" dirty="0"/>
              <a:t>The design of our Clock/Trigger/Sync/Busy distribution system is critical to the flexibility and functionality of the CODA Hybrid DAQ.</a:t>
            </a:r>
          </a:p>
          <a:p>
            <a:pPr marL="39688" indent="0">
              <a:buNone/>
            </a:pPr>
            <a:endParaRPr lang="en-US" sz="1600" dirty="0"/>
          </a:p>
          <a:p>
            <a:r>
              <a:rPr lang="en-US" sz="1600" dirty="0"/>
              <a:t>The VXS platform works for JLAB, but is an impractical and/or financial overhead for small university groups. The same could be said for other solutions like the FELIX/DAM architecture for EIC.</a:t>
            </a:r>
          </a:p>
          <a:p>
            <a:pPr marL="39688" indent="0">
              <a:buNone/>
            </a:pPr>
            <a:endParaRPr lang="en-US" sz="1600" dirty="0"/>
          </a:p>
          <a:p>
            <a:r>
              <a:rPr lang="en-US" sz="1600" dirty="0"/>
              <a:t>It seems there is a need for an affordable COTs or alternative ”lightweight” solution which supports Streaming that can be made available to the community for development and test systems.</a:t>
            </a:r>
          </a:p>
          <a:p>
            <a:endParaRPr lang="en-US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86A82A-AF59-534C-8A85-800BB1F5C74B}"/>
              </a:ext>
            </a:extLst>
          </p:cNvPr>
          <p:cNvGrpSpPr/>
          <p:nvPr/>
        </p:nvGrpSpPr>
        <p:grpSpPr>
          <a:xfrm>
            <a:off x="4863118" y="4687541"/>
            <a:ext cx="605118" cy="348813"/>
            <a:chOff x="2112622" y="4949453"/>
            <a:chExt cx="605118" cy="348813"/>
          </a:xfrm>
          <a:solidFill>
            <a:srgbClr val="00B0F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FB5E92-3964-3A4D-AEFB-DACEA5D86579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6C410-08E4-494C-B9BD-4A3FB00A3E32}"/>
                </a:ext>
              </a:extLst>
            </p:cNvPr>
            <p:cNvSpPr txBox="1"/>
            <p:nvPr/>
          </p:nvSpPr>
          <p:spPr>
            <a:xfrm>
              <a:off x="2174570" y="4954582"/>
              <a:ext cx="48122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/>
                <a:t>FEE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02B674-8A5E-B641-89EA-CC8BC7CC64EA}"/>
              </a:ext>
            </a:extLst>
          </p:cNvPr>
          <p:cNvGrpSpPr/>
          <p:nvPr/>
        </p:nvGrpSpPr>
        <p:grpSpPr>
          <a:xfrm>
            <a:off x="4859693" y="4199552"/>
            <a:ext cx="605118" cy="348813"/>
            <a:chOff x="2112622" y="4949453"/>
            <a:chExt cx="605118" cy="3488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F9710-BA6E-9A4E-ABF1-6A3F701A07B5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5DCC8B-40D2-3248-867A-99941001AEA7}"/>
                </a:ext>
              </a:extLst>
            </p:cNvPr>
            <p:cNvSpPr txBox="1"/>
            <p:nvPr/>
          </p:nvSpPr>
          <p:spPr>
            <a:xfrm>
              <a:off x="2174570" y="4954582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A2BF26-83F4-FE44-BB17-91FDC4271529}"/>
              </a:ext>
            </a:extLst>
          </p:cNvPr>
          <p:cNvGrpSpPr/>
          <p:nvPr/>
        </p:nvGrpSpPr>
        <p:grpSpPr>
          <a:xfrm>
            <a:off x="4863118" y="5175530"/>
            <a:ext cx="605118" cy="348813"/>
            <a:chOff x="2112622" y="4949453"/>
            <a:chExt cx="605118" cy="348813"/>
          </a:xfrm>
          <a:solidFill>
            <a:srgbClr val="FFC00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804B5F-860F-9548-BF03-6A090305A8FC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DDB76B-C92A-4145-9B88-94110ADB5D45}"/>
                </a:ext>
              </a:extLst>
            </p:cNvPr>
            <p:cNvSpPr txBox="1"/>
            <p:nvPr/>
          </p:nvSpPr>
          <p:spPr>
            <a:xfrm>
              <a:off x="2174570" y="4954582"/>
              <a:ext cx="48122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/>
                <a:t>FEE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86E173-99CB-444D-B52F-7C202AC8A8BC}"/>
              </a:ext>
            </a:extLst>
          </p:cNvPr>
          <p:cNvGrpSpPr/>
          <p:nvPr/>
        </p:nvGrpSpPr>
        <p:grpSpPr>
          <a:xfrm>
            <a:off x="4863118" y="5670520"/>
            <a:ext cx="605118" cy="348813"/>
            <a:chOff x="2112622" y="4949453"/>
            <a:chExt cx="605118" cy="348813"/>
          </a:xfrm>
          <a:solidFill>
            <a:schemeClr val="accent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CE7F7B-7FE5-9C42-BC16-EC549A32C60F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54F194-F9A1-804B-90E3-45C21D542BC0}"/>
                </a:ext>
              </a:extLst>
            </p:cNvPr>
            <p:cNvSpPr txBox="1"/>
            <p:nvPr/>
          </p:nvSpPr>
          <p:spPr>
            <a:xfrm>
              <a:off x="2174570" y="4954582"/>
              <a:ext cx="48122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/>
                <a:t>FEE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48F8C-9B98-9243-A1E9-5EA8C5D330E8}"/>
              </a:ext>
            </a:extLst>
          </p:cNvPr>
          <p:cNvSpPr/>
          <p:nvPr/>
        </p:nvSpPr>
        <p:spPr bwMode="auto">
          <a:xfrm>
            <a:off x="6339352" y="4216433"/>
            <a:ext cx="2020825" cy="1797770"/>
          </a:xfrm>
          <a:prstGeom prst="rect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BA9945-1ACE-D247-8BAB-546684E6C9D7}"/>
              </a:ext>
            </a:extLst>
          </p:cNvPr>
          <p:cNvSpPr/>
          <p:nvPr/>
        </p:nvSpPr>
        <p:spPr bwMode="auto">
          <a:xfrm>
            <a:off x="6919634" y="4843561"/>
            <a:ext cx="890131" cy="86681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1935CF-2D57-D744-A38A-34E94A36C006}"/>
              </a:ext>
            </a:extLst>
          </p:cNvPr>
          <p:cNvSpPr/>
          <p:nvPr/>
        </p:nvSpPr>
        <p:spPr bwMode="auto">
          <a:xfrm>
            <a:off x="7038884" y="4307861"/>
            <a:ext cx="621759" cy="397604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B14FB0-2565-1846-AB19-3E428FE452A1}"/>
              </a:ext>
            </a:extLst>
          </p:cNvPr>
          <p:cNvSpPr txBox="1"/>
          <p:nvPr/>
        </p:nvSpPr>
        <p:spPr>
          <a:xfrm>
            <a:off x="7043136" y="5081869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E7B52-3F28-214B-B66C-3EBEE1A9EE6A}"/>
              </a:ext>
            </a:extLst>
          </p:cNvPr>
          <p:cNvSpPr txBox="1"/>
          <p:nvPr/>
        </p:nvSpPr>
        <p:spPr>
          <a:xfrm>
            <a:off x="7094625" y="4333115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22E603-8D0A-DE48-8259-2FB7C4830638}"/>
              </a:ext>
            </a:extLst>
          </p:cNvPr>
          <p:cNvGrpSpPr/>
          <p:nvPr/>
        </p:nvGrpSpPr>
        <p:grpSpPr>
          <a:xfrm>
            <a:off x="9057772" y="5412920"/>
            <a:ext cx="820271" cy="338554"/>
            <a:chOff x="10528168" y="5685968"/>
            <a:chExt cx="820271" cy="338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5FFACA-DBDA-E449-9704-911546E4AE79}"/>
                </a:ext>
              </a:extLst>
            </p:cNvPr>
            <p:cNvSpPr/>
            <p:nvPr/>
          </p:nvSpPr>
          <p:spPr bwMode="auto">
            <a:xfrm>
              <a:off x="10528168" y="5720775"/>
              <a:ext cx="820271" cy="268941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E921DC-CEEC-6F47-81DF-9AC2B855FF11}"/>
                </a:ext>
              </a:extLst>
            </p:cNvPr>
            <p:cNvSpPr txBox="1"/>
            <p:nvPr/>
          </p:nvSpPr>
          <p:spPr>
            <a:xfrm>
              <a:off x="10589598" y="5685968"/>
              <a:ext cx="721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6679D6-4CC2-A943-950F-A41B33ACCED4}"/>
              </a:ext>
            </a:extLst>
          </p:cNvPr>
          <p:cNvGrpSpPr/>
          <p:nvPr/>
        </p:nvGrpSpPr>
        <p:grpSpPr>
          <a:xfrm>
            <a:off x="9057771" y="4800082"/>
            <a:ext cx="820271" cy="338554"/>
            <a:chOff x="10528168" y="5685968"/>
            <a:chExt cx="820271" cy="33855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D5C508-50D7-0842-A9ED-E4A1FE73EF19}"/>
                </a:ext>
              </a:extLst>
            </p:cNvPr>
            <p:cNvSpPr/>
            <p:nvPr/>
          </p:nvSpPr>
          <p:spPr bwMode="auto">
            <a:xfrm>
              <a:off x="10528168" y="5720775"/>
              <a:ext cx="820271" cy="268941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3D42CC-093B-9B45-A64E-2E28D3ADEA2D}"/>
                </a:ext>
              </a:extLst>
            </p:cNvPr>
            <p:cNvSpPr txBox="1"/>
            <p:nvPr/>
          </p:nvSpPr>
          <p:spPr>
            <a:xfrm>
              <a:off x="10589598" y="5685968"/>
              <a:ext cx="721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4DE965-8337-8B4C-BFAD-32C1724BB983}"/>
              </a:ext>
            </a:extLst>
          </p:cNvPr>
          <p:cNvCxnSpPr>
            <a:stCxn id="8" idx="3"/>
          </p:cNvCxnSpPr>
          <p:nvPr/>
        </p:nvCxnSpPr>
        <p:spPr bwMode="auto">
          <a:xfrm flipV="1">
            <a:off x="5464811" y="4373958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142C8E-7AD8-434A-B3F5-CB1490D0BF91}"/>
              </a:ext>
            </a:extLst>
          </p:cNvPr>
          <p:cNvCxnSpPr/>
          <p:nvPr/>
        </p:nvCxnSpPr>
        <p:spPr bwMode="auto">
          <a:xfrm flipV="1">
            <a:off x="5470907" y="4855542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8305F1-C988-294E-88FD-F385D5226BDA}"/>
              </a:ext>
            </a:extLst>
          </p:cNvPr>
          <p:cNvCxnSpPr/>
          <p:nvPr/>
        </p:nvCxnSpPr>
        <p:spPr bwMode="auto">
          <a:xfrm flipV="1">
            <a:off x="5470907" y="5355414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6C5CC6-480B-7744-8355-7E1D156605E1}"/>
              </a:ext>
            </a:extLst>
          </p:cNvPr>
          <p:cNvCxnSpPr/>
          <p:nvPr/>
        </p:nvCxnSpPr>
        <p:spPr bwMode="auto">
          <a:xfrm flipV="1">
            <a:off x="5470907" y="5843094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FB5EA-CB96-754B-9426-3FD9917DF51A}"/>
              </a:ext>
            </a:extLst>
          </p:cNvPr>
          <p:cNvCxnSpPr/>
          <p:nvPr/>
        </p:nvCxnSpPr>
        <p:spPr bwMode="auto">
          <a:xfrm>
            <a:off x="6339352" y="4373958"/>
            <a:ext cx="580282" cy="657266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A5B4A3-4882-FC4C-A661-DEC1364AF9E1}"/>
              </a:ext>
            </a:extLst>
          </p:cNvPr>
          <p:cNvCxnSpPr/>
          <p:nvPr/>
        </p:nvCxnSpPr>
        <p:spPr bwMode="auto">
          <a:xfrm flipV="1">
            <a:off x="6339352" y="5594389"/>
            <a:ext cx="580280" cy="246172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5A13A4-1126-7F41-9BF2-03D2D940BB74}"/>
              </a:ext>
            </a:extLst>
          </p:cNvPr>
          <p:cNvCxnSpPr/>
          <p:nvPr/>
        </p:nvCxnSpPr>
        <p:spPr bwMode="auto">
          <a:xfrm>
            <a:off x="6339352" y="4847081"/>
            <a:ext cx="580280" cy="340641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3357EC6-98F4-C843-8A54-2BFA63EEF238}"/>
              </a:ext>
            </a:extLst>
          </p:cNvPr>
          <p:cNvCxnSpPr/>
          <p:nvPr/>
        </p:nvCxnSpPr>
        <p:spPr bwMode="auto">
          <a:xfrm>
            <a:off x="6339352" y="5349936"/>
            <a:ext cx="580280" cy="6298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E69ACA-ADCD-9D43-BA85-CC15A6FFD427}"/>
              </a:ext>
            </a:extLst>
          </p:cNvPr>
          <p:cNvCxnSpPr/>
          <p:nvPr/>
        </p:nvCxnSpPr>
        <p:spPr bwMode="auto">
          <a:xfrm flipV="1">
            <a:off x="7809765" y="4969359"/>
            <a:ext cx="550412" cy="218363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F6AFC6-16CB-ED43-933E-B27990BEE72E}"/>
              </a:ext>
            </a:extLst>
          </p:cNvPr>
          <p:cNvCxnSpPr>
            <a:stCxn id="25" idx="1"/>
          </p:cNvCxnSpPr>
          <p:nvPr/>
        </p:nvCxnSpPr>
        <p:spPr bwMode="auto">
          <a:xfrm flipH="1" flipV="1">
            <a:off x="8360177" y="4969359"/>
            <a:ext cx="697594" cy="1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5892CD-2066-FE49-A811-3BD61555FB42}"/>
              </a:ext>
            </a:extLst>
          </p:cNvPr>
          <p:cNvCxnSpPr/>
          <p:nvPr/>
        </p:nvCxnSpPr>
        <p:spPr bwMode="auto">
          <a:xfrm flipH="1" flipV="1">
            <a:off x="8355009" y="5603385"/>
            <a:ext cx="697594" cy="1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6394F6-5A67-BA41-AC08-C0AF7E0389D4}"/>
              </a:ext>
            </a:extLst>
          </p:cNvPr>
          <p:cNvCxnSpPr>
            <a:cxnSpLocks/>
          </p:cNvCxnSpPr>
          <p:nvPr/>
        </p:nvCxnSpPr>
        <p:spPr bwMode="auto">
          <a:xfrm>
            <a:off x="7814934" y="5412920"/>
            <a:ext cx="563860" cy="19537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60FFF75-25C6-4543-9300-63123D14A836}"/>
              </a:ext>
            </a:extLst>
          </p:cNvPr>
          <p:cNvSpPr txBox="1"/>
          <p:nvPr/>
        </p:nvSpPr>
        <p:spPr>
          <a:xfrm>
            <a:off x="7918666" y="416635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3F7792-F3DC-B64E-8E68-12BC0413E570}"/>
              </a:ext>
            </a:extLst>
          </p:cNvPr>
          <p:cNvSpPr txBox="1"/>
          <p:nvPr/>
        </p:nvSpPr>
        <p:spPr>
          <a:xfrm>
            <a:off x="8870637" y="3405852"/>
            <a:ext cx="14555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VXS/VTP</a:t>
            </a:r>
          </a:p>
          <a:p>
            <a:r>
              <a:rPr lang="en-US" dirty="0"/>
              <a:t>FELIX</a:t>
            </a:r>
          </a:p>
          <a:p>
            <a:r>
              <a:rPr lang="en-US" dirty="0"/>
              <a:t>DAM Board</a:t>
            </a:r>
          </a:p>
          <a:p>
            <a:r>
              <a:rPr lang="en-US" dirty="0"/>
              <a:t>“Smart” Switch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CCC00C-F7A2-7642-89E6-2049E468B29E}"/>
              </a:ext>
            </a:extLst>
          </p:cNvPr>
          <p:cNvSpPr txBox="1"/>
          <p:nvPr/>
        </p:nvSpPr>
        <p:spPr>
          <a:xfrm>
            <a:off x="10419063" y="3405852"/>
            <a:ext cx="1283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 factor:</a:t>
            </a:r>
          </a:p>
          <a:p>
            <a:r>
              <a:rPr lang="en-US" dirty="0"/>
              <a:t>PCIe?</a:t>
            </a:r>
          </a:p>
          <a:p>
            <a:r>
              <a:rPr lang="en-US" dirty="0"/>
              <a:t>Stand Alone?</a:t>
            </a:r>
          </a:p>
          <a:p>
            <a:r>
              <a:rPr lang="en-US" dirty="0"/>
              <a:t>VME board?</a:t>
            </a:r>
          </a:p>
          <a:p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D8CB0DD-6223-A14D-9446-63A882CEFFE3}"/>
              </a:ext>
            </a:extLst>
          </p:cNvPr>
          <p:cNvSpPr/>
          <p:nvPr/>
        </p:nvSpPr>
        <p:spPr bwMode="auto">
          <a:xfrm>
            <a:off x="7886911" y="4086424"/>
            <a:ext cx="592516" cy="51799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F252F165-8C49-5946-805E-0E2B56F93A20}"/>
              </a:ext>
            </a:extLst>
          </p:cNvPr>
          <p:cNvSpPr/>
          <p:nvPr/>
        </p:nvSpPr>
        <p:spPr bwMode="auto">
          <a:xfrm>
            <a:off x="8626567" y="3461024"/>
            <a:ext cx="226244" cy="96687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9989F0-E1DB-9B47-8EB8-AF2B29543312}"/>
              </a:ext>
            </a:extLst>
          </p:cNvPr>
          <p:cNvCxnSpPr>
            <a:stCxn id="42" idx="7"/>
            <a:endCxn id="43" idx="1"/>
          </p:cNvCxnSpPr>
          <p:nvPr/>
        </p:nvCxnSpPr>
        <p:spPr bwMode="auto">
          <a:xfrm flipV="1">
            <a:off x="8392655" y="3944461"/>
            <a:ext cx="233912" cy="217821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584F8BE-793A-434A-B34E-DF20DD0FF172}"/>
              </a:ext>
            </a:extLst>
          </p:cNvPr>
          <p:cNvSpPr txBox="1"/>
          <p:nvPr/>
        </p:nvSpPr>
        <p:spPr>
          <a:xfrm>
            <a:off x="336721" y="3834089"/>
            <a:ext cx="3864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critical component to just about any system is a System on a Chip with enough resources to support at least a few Front End electronics </a:t>
            </a:r>
            <a:r>
              <a:rPr lang="en-US" sz="1800" dirty="0">
                <a:solidFill>
                  <a:srgbClr val="0070C0"/>
                </a:solidFill>
              </a:rPr>
              <a:t>serial link protocols</a:t>
            </a:r>
            <a:r>
              <a:rPr lang="en-US" sz="1800" dirty="0"/>
              <a:t> and perform 1</a:t>
            </a:r>
            <a:r>
              <a:rPr lang="en-US" sz="1800" baseline="30000" dirty="0"/>
              <a:t>st</a:t>
            </a:r>
            <a:r>
              <a:rPr lang="en-US" sz="1800" dirty="0"/>
              <a:t> stage hardware stream aggregation. And present the data to the next stage in a standardized way.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40FBD3-DCC9-954D-884B-D6FFEB176ED6}"/>
              </a:ext>
            </a:extLst>
          </p:cNvPr>
          <p:cNvSpPr txBox="1"/>
          <p:nvPr/>
        </p:nvSpPr>
        <p:spPr>
          <a:xfrm>
            <a:off x="8350825" y="4715216"/>
            <a:ext cx="729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ethernet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0A7A1D-6C2F-1C44-85DE-7184ED9DDF54}"/>
              </a:ext>
            </a:extLst>
          </p:cNvPr>
          <p:cNvSpPr txBox="1"/>
          <p:nvPr/>
        </p:nvSpPr>
        <p:spPr>
          <a:xfrm>
            <a:off x="8508696" y="5349704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PCIe</a:t>
            </a:r>
          </a:p>
        </p:txBody>
      </p:sp>
    </p:spTree>
    <p:extLst>
      <p:ext uri="{BB962C8B-B14F-4D97-AF65-F5344CB8AC3E}">
        <p14:creationId xmlns:p14="http://schemas.microsoft.com/office/powerpoint/2010/main" val="29106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D9726-4219-D740-906E-3A167A76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677E-FC15-C34E-BCD2-E38C533EA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019" y="1065006"/>
            <a:ext cx="10888757" cy="5486400"/>
          </a:xfrm>
        </p:spPr>
        <p:txBody>
          <a:bodyPr/>
          <a:lstStyle/>
          <a:p>
            <a:r>
              <a:rPr lang="en-US" sz="1800" dirty="0"/>
              <a:t>We have successfully started integration of Streaming support within the CODA software framework and supported hardware.</a:t>
            </a:r>
            <a:endParaRPr lang="en-US" sz="1600" dirty="0"/>
          </a:p>
          <a:p>
            <a:pPr lvl="1"/>
            <a:endParaRPr lang="en-US" sz="1600" dirty="0"/>
          </a:p>
          <a:p>
            <a:r>
              <a:rPr lang="en-US" sz="1600" dirty="0"/>
              <a:t>The Hybrid DAQ system give us a lot of flexibility to support older hardware within a Triggered system as well as newer hardware that can conform to the the Streaming requirements. </a:t>
            </a:r>
          </a:p>
          <a:p>
            <a:endParaRPr lang="en-US" sz="1600" dirty="0"/>
          </a:p>
          <a:p>
            <a:r>
              <a:rPr lang="en-US" sz="1600" dirty="0"/>
              <a:t>UDP data transport from the VTP is proving to be reliable and the most efficient method for getting data to backend processing.</a:t>
            </a:r>
          </a:p>
          <a:p>
            <a:endParaRPr lang="en-US" sz="1600" dirty="0"/>
          </a:p>
          <a:p>
            <a:r>
              <a:rPr lang="en-US" sz="1600" dirty="0"/>
              <a:t>Upgrades to JLAB FADC firmware this Summer will allow for more streaming options including waveforms. </a:t>
            </a:r>
          </a:p>
          <a:p>
            <a:pPr marL="39688" indent="0">
              <a:buNone/>
            </a:pPr>
            <a:endParaRPr lang="en-US" sz="1600" dirty="0"/>
          </a:p>
          <a:p>
            <a:r>
              <a:rPr lang="en-US" sz="1600" dirty="0"/>
              <a:t>The ability to take both Triggered and Streaming data simultaneously should provide useful data for Online processing to better define efficient event identification algorithms as part of a high level trigger.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Integration of other ASIC-based front-end electronics within the CODA streaming environment still needs to be developed.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59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A9F8-963B-2C4C-98C5-30E664319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at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E8D8D-69F8-AA45-AFA8-53A4ACCC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1821"/>
            <a:ext cx="10972800" cy="54864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At </a:t>
            </a:r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we have 4 Experimental Halls, all running with different detectors - and physics priorities.</a:t>
            </a:r>
          </a:p>
          <a:p>
            <a:pPr lvl="1"/>
            <a:r>
              <a:rPr lang="en-US" dirty="0"/>
              <a:t>Of course all are having increased demands for the DAQ.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Experiments are increasingly reliant custom electronics to interface detectors and digitize signals.</a:t>
            </a:r>
          </a:p>
          <a:p>
            <a:pPr lvl="1"/>
            <a:r>
              <a:rPr lang="en-US" dirty="0"/>
              <a:t>ASICs and FPGAs are becoming the norm (and the future) for the front-end.</a:t>
            </a:r>
          </a:p>
          <a:p>
            <a:pPr lvl="1"/>
            <a:r>
              <a:rPr lang="en-US" dirty="0"/>
              <a:t>But older hardware is still relevant and useful (particularly for starving budgets)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Our goal is to support both the traditional Triggered model along with the Streaming model within one integrated DAQ framework. </a:t>
            </a:r>
          </a:p>
          <a:p>
            <a:pPr lvl="1"/>
            <a:r>
              <a:rPr lang="en-US" dirty="0"/>
              <a:t>Leverage existing hardware to implement streaming</a:t>
            </a:r>
          </a:p>
          <a:p>
            <a:pPr lvl="1"/>
            <a:r>
              <a:rPr lang="en-US" dirty="0"/>
              <a:t>Add support for new electronics</a:t>
            </a:r>
          </a:p>
          <a:p>
            <a:pPr lvl="1"/>
            <a:r>
              <a:rPr lang="en-US" dirty="0"/>
              <a:t>Try to make it as seamless and user friendly as possible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0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EFC2-5B20-544F-B3A6-35A047A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CODA Data Acquisition Toolkit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5441E9-81BD-2A48-AFCC-7DBC53723556}"/>
              </a:ext>
            </a:extLst>
          </p:cNvPr>
          <p:cNvCxnSpPr>
            <a:cxnSpLocks/>
          </p:cNvCxnSpPr>
          <p:nvPr/>
        </p:nvCxnSpPr>
        <p:spPr bwMode="auto">
          <a:xfrm flipH="1">
            <a:off x="1310630" y="2751096"/>
            <a:ext cx="2614030" cy="2583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5815CD-C912-0D47-A61F-139682ADF23F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2642329" y="3906767"/>
            <a:ext cx="917623" cy="4916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DCC0D2-8688-A144-A7DD-8AA3CFE7FBAD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 flipV="1">
            <a:off x="2649405" y="4398437"/>
            <a:ext cx="910546" cy="8206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B90B36-7F0B-7548-BF48-8C38D9B30524}"/>
              </a:ext>
            </a:extLst>
          </p:cNvPr>
          <p:cNvCxnSpPr>
            <a:endCxn id="38" idx="1"/>
          </p:cNvCxnSpPr>
          <p:nvPr/>
        </p:nvCxnSpPr>
        <p:spPr bwMode="auto">
          <a:xfrm flipV="1">
            <a:off x="2653405" y="4398437"/>
            <a:ext cx="906546" cy="2187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5C79FC-4B45-3744-9D73-214A1F85866F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5708" y="2213095"/>
            <a:ext cx="2451748" cy="4536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742C28-8DBF-AF45-A2BB-C02C91A3198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10900" y="2531567"/>
            <a:ext cx="2430477" cy="14367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C7687E-F63C-444D-AE29-B1A1581BA1C9}"/>
              </a:ext>
            </a:extLst>
          </p:cNvPr>
          <p:cNvCxnSpPr>
            <a:cxnSpLocks/>
          </p:cNvCxnSpPr>
          <p:nvPr/>
        </p:nvCxnSpPr>
        <p:spPr bwMode="auto">
          <a:xfrm>
            <a:off x="4484980" y="2719717"/>
            <a:ext cx="1369211" cy="2772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EB098B-5FFD-0A46-9EB7-32E175C0CC4D}"/>
              </a:ext>
            </a:extLst>
          </p:cNvPr>
          <p:cNvCxnSpPr/>
          <p:nvPr/>
        </p:nvCxnSpPr>
        <p:spPr bwMode="auto">
          <a:xfrm>
            <a:off x="5897641" y="4689639"/>
            <a:ext cx="339579" cy="7338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664958-57B8-2340-B736-0C7E409CD88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875" y="4387162"/>
            <a:ext cx="1929530" cy="10090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025218-7F5D-E940-9F8A-BEB99A00BA9F}"/>
              </a:ext>
            </a:extLst>
          </p:cNvPr>
          <p:cNvGrpSpPr/>
          <p:nvPr/>
        </p:nvGrpSpPr>
        <p:grpSpPr>
          <a:xfrm>
            <a:off x="888864" y="4106050"/>
            <a:ext cx="1422818" cy="864739"/>
            <a:chOff x="247617" y="4077131"/>
            <a:chExt cx="1422818" cy="8647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DE6B69-3290-6142-8F5D-AD2A9B0A5D82}"/>
                </a:ext>
              </a:extLst>
            </p:cNvPr>
            <p:cNvSpPr/>
            <p:nvPr/>
          </p:nvSpPr>
          <p:spPr bwMode="auto">
            <a:xfrm>
              <a:off x="277402" y="4109663"/>
              <a:ext cx="1345915" cy="83220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B1CAE6-4A9F-B448-AE13-E0F04ABCCAB6}"/>
                </a:ext>
              </a:extLst>
            </p:cNvPr>
            <p:cNvSpPr/>
            <p:nvPr/>
          </p:nvSpPr>
          <p:spPr bwMode="auto">
            <a:xfrm>
              <a:off x="277402" y="4109662"/>
              <a:ext cx="142323" cy="83220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80C8FA-3DAB-4642-84C1-A4E72A743DD9}"/>
                </a:ext>
              </a:extLst>
            </p:cNvPr>
            <p:cNvSpPr/>
            <p:nvPr/>
          </p:nvSpPr>
          <p:spPr bwMode="auto">
            <a:xfrm>
              <a:off x="1480994" y="4109663"/>
              <a:ext cx="142323" cy="8322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378E98-B52C-ED4E-BAAE-39925F25218C}"/>
                </a:ext>
              </a:extLst>
            </p:cNvPr>
            <p:cNvSpPr/>
            <p:nvPr/>
          </p:nvSpPr>
          <p:spPr bwMode="auto">
            <a:xfrm>
              <a:off x="679497" y="4109661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4816CF-D8EE-A447-A48A-B4FF40C66D6A}"/>
                </a:ext>
              </a:extLst>
            </p:cNvPr>
            <p:cNvSpPr/>
            <p:nvPr/>
          </p:nvSpPr>
          <p:spPr bwMode="auto">
            <a:xfrm>
              <a:off x="821820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726B3B-8C87-E345-AFF4-86AF2E76F3B4}"/>
                </a:ext>
              </a:extLst>
            </p:cNvPr>
            <p:cNvSpPr/>
            <p:nvPr/>
          </p:nvSpPr>
          <p:spPr bwMode="auto">
            <a:xfrm>
              <a:off x="964143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2A0738-5AA1-FA4E-8C9B-C5AD0660A848}"/>
                </a:ext>
              </a:extLst>
            </p:cNvPr>
            <p:cNvSpPr/>
            <p:nvPr/>
          </p:nvSpPr>
          <p:spPr bwMode="auto">
            <a:xfrm>
              <a:off x="1106466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DF069341-53D4-834C-BF2C-18386CB9CAC9}"/>
                </a:ext>
              </a:extLst>
            </p:cNvPr>
            <p:cNvSpPr/>
            <p:nvPr/>
          </p:nvSpPr>
          <p:spPr bwMode="auto">
            <a:xfrm>
              <a:off x="439683" y="4420197"/>
              <a:ext cx="219855" cy="21113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A34080-44FC-DF4C-8D01-3DB9BBDA8EA0}"/>
                </a:ext>
              </a:extLst>
            </p:cNvPr>
            <p:cNvSpPr txBox="1"/>
            <p:nvPr/>
          </p:nvSpPr>
          <p:spPr>
            <a:xfrm rot="16200000">
              <a:off x="173718" y="4413198"/>
              <a:ext cx="3786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CPU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D78CD9-2B24-E248-9DDD-05EC1FA462FE}"/>
                </a:ext>
              </a:extLst>
            </p:cNvPr>
            <p:cNvSpPr txBox="1"/>
            <p:nvPr/>
          </p:nvSpPr>
          <p:spPr>
            <a:xfrm>
              <a:off x="1400809" y="4077131"/>
              <a:ext cx="2696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TI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51B473-8978-AE48-BFBB-9393A98062B6}"/>
              </a:ext>
            </a:extLst>
          </p:cNvPr>
          <p:cNvGrpSpPr/>
          <p:nvPr/>
        </p:nvGrpSpPr>
        <p:grpSpPr>
          <a:xfrm>
            <a:off x="888864" y="2793803"/>
            <a:ext cx="1422818" cy="864739"/>
            <a:chOff x="247617" y="4077131"/>
            <a:chExt cx="1422818" cy="86473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7874EF-B84A-AB4F-A753-A8F7CADC0B0D}"/>
                </a:ext>
              </a:extLst>
            </p:cNvPr>
            <p:cNvSpPr/>
            <p:nvPr/>
          </p:nvSpPr>
          <p:spPr bwMode="auto">
            <a:xfrm>
              <a:off x="277402" y="4109663"/>
              <a:ext cx="1345915" cy="83220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712A6B-4E1D-E444-AAC3-27755118F847}"/>
                </a:ext>
              </a:extLst>
            </p:cNvPr>
            <p:cNvSpPr/>
            <p:nvPr/>
          </p:nvSpPr>
          <p:spPr bwMode="auto">
            <a:xfrm>
              <a:off x="277402" y="4109662"/>
              <a:ext cx="142323" cy="83220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9EDE07-6A73-EB4D-8D2E-F24A81ED407C}"/>
                </a:ext>
              </a:extLst>
            </p:cNvPr>
            <p:cNvSpPr/>
            <p:nvPr/>
          </p:nvSpPr>
          <p:spPr bwMode="auto">
            <a:xfrm>
              <a:off x="1480994" y="4109663"/>
              <a:ext cx="142323" cy="832207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rgbClr val="7030A0"/>
                </a:solidFill>
                <a:latin typeface="Times" pitchFamily="-6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5697F8-DD1A-6649-A2A2-480F9402D449}"/>
                </a:ext>
              </a:extLst>
            </p:cNvPr>
            <p:cNvSpPr/>
            <p:nvPr/>
          </p:nvSpPr>
          <p:spPr bwMode="auto">
            <a:xfrm>
              <a:off x="679497" y="4109661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EBE7101-68DF-8B41-A762-1F8F0D96B714}"/>
                </a:ext>
              </a:extLst>
            </p:cNvPr>
            <p:cNvSpPr/>
            <p:nvPr/>
          </p:nvSpPr>
          <p:spPr bwMode="auto">
            <a:xfrm>
              <a:off x="821820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8E590E-97DD-8F42-98B4-43513F58006F}"/>
                </a:ext>
              </a:extLst>
            </p:cNvPr>
            <p:cNvSpPr/>
            <p:nvPr/>
          </p:nvSpPr>
          <p:spPr bwMode="auto">
            <a:xfrm>
              <a:off x="964143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0BFCE0-2508-B34D-A945-825DB9E37CD8}"/>
                </a:ext>
              </a:extLst>
            </p:cNvPr>
            <p:cNvSpPr/>
            <p:nvPr/>
          </p:nvSpPr>
          <p:spPr bwMode="auto">
            <a:xfrm>
              <a:off x="1106466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32" name="Left Arrow 31">
              <a:extLst>
                <a:ext uri="{FF2B5EF4-FFF2-40B4-BE49-F238E27FC236}">
                  <a16:creationId xmlns:a16="http://schemas.microsoft.com/office/drawing/2014/main" id="{23FEB71A-4265-E84D-AA8A-DCDBE6DF76DA}"/>
                </a:ext>
              </a:extLst>
            </p:cNvPr>
            <p:cNvSpPr/>
            <p:nvPr/>
          </p:nvSpPr>
          <p:spPr bwMode="auto">
            <a:xfrm>
              <a:off x="439683" y="4420197"/>
              <a:ext cx="219855" cy="21113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222C3A-024D-C64D-9BE0-93F604FA5D40}"/>
                </a:ext>
              </a:extLst>
            </p:cNvPr>
            <p:cNvSpPr txBox="1"/>
            <p:nvPr/>
          </p:nvSpPr>
          <p:spPr>
            <a:xfrm rot="16200000">
              <a:off x="173718" y="4413198"/>
              <a:ext cx="3786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CPU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32E7B0-A35A-BA45-B421-9FC1C7D069E6}"/>
                </a:ext>
              </a:extLst>
            </p:cNvPr>
            <p:cNvSpPr txBox="1"/>
            <p:nvPr/>
          </p:nvSpPr>
          <p:spPr>
            <a:xfrm>
              <a:off x="1400809" y="4077131"/>
              <a:ext cx="2696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00"/>
                  </a:solidFill>
                </a:rPr>
                <a:t>TI</a:t>
              </a:r>
            </a:p>
          </p:txBody>
        </p:sp>
      </p:grpSp>
      <p:sp>
        <p:nvSpPr>
          <p:cNvPr id="35" name="Right Bracket 34">
            <a:extLst>
              <a:ext uri="{FF2B5EF4-FFF2-40B4-BE49-F238E27FC236}">
                <a16:creationId xmlns:a16="http://schemas.microsoft.com/office/drawing/2014/main" id="{7EF84400-BA1B-C14E-98EE-F24B9B7B1E53}"/>
              </a:ext>
            </a:extLst>
          </p:cNvPr>
          <p:cNvSpPr/>
          <p:nvPr/>
        </p:nvSpPr>
        <p:spPr bwMode="auto">
          <a:xfrm>
            <a:off x="2257350" y="3504675"/>
            <a:ext cx="73152" cy="832207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F387774-976A-4D49-9A36-D65A8485C64B}"/>
              </a:ext>
            </a:extLst>
          </p:cNvPr>
          <p:cNvSpPr/>
          <p:nvPr/>
        </p:nvSpPr>
        <p:spPr bwMode="auto">
          <a:xfrm>
            <a:off x="2210207" y="3395773"/>
            <a:ext cx="178477" cy="2302032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5A51DD7-8BCE-1448-B0C8-B6E031FA1118}"/>
              </a:ext>
            </a:extLst>
          </p:cNvPr>
          <p:cNvSpPr/>
          <p:nvPr/>
        </p:nvSpPr>
        <p:spPr bwMode="auto">
          <a:xfrm>
            <a:off x="3543463" y="3961634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A3D777-12A8-8240-AF9F-128D894F3678}"/>
              </a:ext>
            </a:extLst>
          </p:cNvPr>
          <p:cNvSpPr txBox="1"/>
          <p:nvPr/>
        </p:nvSpPr>
        <p:spPr>
          <a:xfrm>
            <a:off x="3537917" y="4106050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EMU</a:t>
            </a:r>
          </a:p>
          <a:p>
            <a:pPr algn="ctr"/>
            <a:r>
              <a:rPr lang="en-US"/>
              <a:t>(Event Builder)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E9B36A1-FB39-6F44-BD7A-AF32F697D912}"/>
              </a:ext>
            </a:extLst>
          </p:cNvPr>
          <p:cNvSpPr/>
          <p:nvPr/>
        </p:nvSpPr>
        <p:spPr bwMode="auto">
          <a:xfrm>
            <a:off x="6862406" y="3920777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DBA767-4AA3-8244-99F9-AF2F3C764D55}"/>
              </a:ext>
            </a:extLst>
          </p:cNvPr>
          <p:cNvSpPr txBox="1"/>
          <p:nvPr/>
        </p:nvSpPr>
        <p:spPr>
          <a:xfrm>
            <a:off x="6762710" y="4094776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EMU</a:t>
            </a:r>
          </a:p>
          <a:p>
            <a:pPr algn="ctr"/>
            <a:r>
              <a:rPr lang="en-US"/>
              <a:t>(Event Recorder)</a:t>
            </a:r>
          </a:p>
        </p:txBody>
      </p:sp>
      <p:sp>
        <p:nvSpPr>
          <p:cNvPr id="41" name="Folded Corner 40">
            <a:extLst>
              <a:ext uri="{FF2B5EF4-FFF2-40B4-BE49-F238E27FC236}">
                <a16:creationId xmlns:a16="http://schemas.microsoft.com/office/drawing/2014/main" id="{CB3023AF-7DB1-0843-8951-2C843854AFEE}"/>
              </a:ext>
            </a:extLst>
          </p:cNvPr>
          <p:cNvSpPr/>
          <p:nvPr/>
        </p:nvSpPr>
        <p:spPr bwMode="auto">
          <a:xfrm>
            <a:off x="8911369" y="3655634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91B220-34CC-9542-9C23-BAC03CC77D54}"/>
              </a:ext>
            </a:extLst>
          </p:cNvPr>
          <p:cNvSpPr txBox="1"/>
          <p:nvPr/>
        </p:nvSpPr>
        <p:spPr>
          <a:xfrm>
            <a:off x="8877005" y="358341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sp>
        <p:nvSpPr>
          <p:cNvPr id="43" name="Folded Corner 42">
            <a:extLst>
              <a:ext uri="{FF2B5EF4-FFF2-40B4-BE49-F238E27FC236}">
                <a16:creationId xmlns:a16="http://schemas.microsoft.com/office/drawing/2014/main" id="{76F4BB92-84FB-844B-A124-F5479C4A7E90}"/>
              </a:ext>
            </a:extLst>
          </p:cNvPr>
          <p:cNvSpPr/>
          <p:nvPr/>
        </p:nvSpPr>
        <p:spPr bwMode="auto">
          <a:xfrm>
            <a:off x="8911369" y="4397252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DC6B8-757A-8543-A58B-CE6461E8A1B7}"/>
              </a:ext>
            </a:extLst>
          </p:cNvPr>
          <p:cNvSpPr txBox="1"/>
          <p:nvPr/>
        </p:nvSpPr>
        <p:spPr>
          <a:xfrm>
            <a:off x="8877005" y="432503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ECD6660-8B4B-124A-B3AC-7D4B236B0C78}"/>
              </a:ext>
            </a:extLst>
          </p:cNvPr>
          <p:cNvCxnSpPr>
            <a:endCxn id="41" idx="1"/>
          </p:cNvCxnSpPr>
          <p:nvPr/>
        </p:nvCxnSpPr>
        <p:spPr bwMode="auto">
          <a:xfrm flipV="1">
            <a:off x="8251818" y="3952749"/>
            <a:ext cx="659550" cy="2065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1C1F518-6199-894A-94D0-46517F4B59A1}"/>
              </a:ext>
            </a:extLst>
          </p:cNvPr>
          <p:cNvCxnSpPr>
            <a:cxnSpLocks/>
            <a:endCxn id="43" idx="1"/>
          </p:cNvCxnSpPr>
          <p:nvPr/>
        </p:nvCxnSpPr>
        <p:spPr bwMode="auto">
          <a:xfrm>
            <a:off x="8251818" y="4477099"/>
            <a:ext cx="659550" cy="217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CAC52A-2B0F-9C4E-BC6C-5D801FB8D82D}"/>
              </a:ext>
            </a:extLst>
          </p:cNvPr>
          <p:cNvGrpSpPr/>
          <p:nvPr/>
        </p:nvGrpSpPr>
        <p:grpSpPr>
          <a:xfrm>
            <a:off x="892317" y="5450821"/>
            <a:ext cx="1422818" cy="864739"/>
            <a:chOff x="247617" y="4077131"/>
            <a:chExt cx="1422818" cy="86473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D46055-8D7D-5646-AA70-DCDB9CC782EF}"/>
                </a:ext>
              </a:extLst>
            </p:cNvPr>
            <p:cNvSpPr/>
            <p:nvPr/>
          </p:nvSpPr>
          <p:spPr bwMode="auto">
            <a:xfrm>
              <a:off x="277402" y="4109663"/>
              <a:ext cx="1345915" cy="83220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A7FB5D-667D-6747-95EC-D38B57D719D2}"/>
                </a:ext>
              </a:extLst>
            </p:cNvPr>
            <p:cNvSpPr/>
            <p:nvPr/>
          </p:nvSpPr>
          <p:spPr bwMode="auto">
            <a:xfrm>
              <a:off x="277402" y="4109662"/>
              <a:ext cx="142323" cy="83220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CF6092F-4D7A-5B4F-8D9F-9E2007ACFA88}"/>
                </a:ext>
              </a:extLst>
            </p:cNvPr>
            <p:cNvSpPr/>
            <p:nvPr/>
          </p:nvSpPr>
          <p:spPr bwMode="auto">
            <a:xfrm>
              <a:off x="1480994" y="4109663"/>
              <a:ext cx="142323" cy="8322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17C4253-9DB2-554D-85BE-8E6D35E9D480}"/>
                </a:ext>
              </a:extLst>
            </p:cNvPr>
            <p:cNvSpPr/>
            <p:nvPr/>
          </p:nvSpPr>
          <p:spPr bwMode="auto">
            <a:xfrm>
              <a:off x="679497" y="4109661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5D61122-A878-9B43-9D3D-FFF33FB17284}"/>
                </a:ext>
              </a:extLst>
            </p:cNvPr>
            <p:cNvSpPr/>
            <p:nvPr/>
          </p:nvSpPr>
          <p:spPr bwMode="auto">
            <a:xfrm>
              <a:off x="821820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14320EA-9941-194A-9B1C-0CEBBE4E8DAE}"/>
                </a:ext>
              </a:extLst>
            </p:cNvPr>
            <p:cNvSpPr/>
            <p:nvPr/>
          </p:nvSpPr>
          <p:spPr bwMode="auto">
            <a:xfrm>
              <a:off x="964143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647757-4730-0A44-A11A-7D640DD36829}"/>
                </a:ext>
              </a:extLst>
            </p:cNvPr>
            <p:cNvSpPr/>
            <p:nvPr/>
          </p:nvSpPr>
          <p:spPr bwMode="auto">
            <a:xfrm>
              <a:off x="1106466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5" name="Left Arrow 54">
              <a:extLst>
                <a:ext uri="{FF2B5EF4-FFF2-40B4-BE49-F238E27FC236}">
                  <a16:creationId xmlns:a16="http://schemas.microsoft.com/office/drawing/2014/main" id="{99C9940C-AFB0-A348-AA26-78F1E55AACED}"/>
                </a:ext>
              </a:extLst>
            </p:cNvPr>
            <p:cNvSpPr/>
            <p:nvPr/>
          </p:nvSpPr>
          <p:spPr bwMode="auto">
            <a:xfrm>
              <a:off x="439683" y="4420197"/>
              <a:ext cx="219855" cy="21113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1DFDDC-B7BE-C94F-B7AC-09A1E4C84061}"/>
                </a:ext>
              </a:extLst>
            </p:cNvPr>
            <p:cNvSpPr txBox="1"/>
            <p:nvPr/>
          </p:nvSpPr>
          <p:spPr>
            <a:xfrm rot="16200000">
              <a:off x="173718" y="4413198"/>
              <a:ext cx="3786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CPU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4EAB2E-83D0-CD46-BE83-7C2D5EA12B1F}"/>
                </a:ext>
              </a:extLst>
            </p:cNvPr>
            <p:cNvSpPr txBox="1"/>
            <p:nvPr/>
          </p:nvSpPr>
          <p:spPr>
            <a:xfrm>
              <a:off x="1400809" y="4077131"/>
              <a:ext cx="2696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TI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251C94-3C73-724A-8577-B9B7D364555B}"/>
              </a:ext>
            </a:extLst>
          </p:cNvPr>
          <p:cNvCxnSpPr>
            <a:cxnSpLocks/>
            <a:stCxn id="26" idx="2"/>
          </p:cNvCxnSpPr>
          <p:nvPr/>
        </p:nvCxnSpPr>
        <p:spPr bwMode="auto">
          <a:xfrm flipH="1">
            <a:off x="1011211" y="3658541"/>
            <a:ext cx="634" cy="2622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43D49B-232E-FA4B-A294-1B5787D4477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8788" y="3916107"/>
            <a:ext cx="1623406" cy="12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E91E76-4FB0-224C-9F0C-786AD83FDDF2}"/>
              </a:ext>
            </a:extLst>
          </p:cNvPr>
          <p:cNvCxnSpPr>
            <a:cxnSpLocks/>
          </p:cNvCxnSpPr>
          <p:nvPr/>
        </p:nvCxnSpPr>
        <p:spPr bwMode="auto">
          <a:xfrm flipH="1">
            <a:off x="992629" y="4975607"/>
            <a:ext cx="634" cy="2622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A4A0339-7EDB-8D48-BD73-6B694E4D0ED8}"/>
              </a:ext>
            </a:extLst>
          </p:cNvPr>
          <p:cNvCxnSpPr>
            <a:cxnSpLocks/>
          </p:cNvCxnSpPr>
          <p:nvPr/>
        </p:nvCxnSpPr>
        <p:spPr bwMode="auto">
          <a:xfrm>
            <a:off x="1018789" y="5229422"/>
            <a:ext cx="16311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FF36758-96BE-FE44-9904-6F7695D900D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9443" y="6315556"/>
            <a:ext cx="634" cy="2622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262DEA-107E-7B4A-9564-80B62CFE4817}"/>
              </a:ext>
            </a:extLst>
          </p:cNvPr>
          <p:cNvCxnSpPr>
            <a:cxnSpLocks/>
          </p:cNvCxnSpPr>
          <p:nvPr/>
        </p:nvCxnSpPr>
        <p:spPr bwMode="auto">
          <a:xfrm>
            <a:off x="1018789" y="6585725"/>
            <a:ext cx="16311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Cloud 63">
            <a:extLst>
              <a:ext uri="{FF2B5EF4-FFF2-40B4-BE49-F238E27FC236}">
                <a16:creationId xmlns:a16="http://schemas.microsoft.com/office/drawing/2014/main" id="{2A412BE6-DD38-B445-AEE3-4B87BE104D80}"/>
              </a:ext>
            </a:extLst>
          </p:cNvPr>
          <p:cNvSpPr/>
          <p:nvPr/>
        </p:nvSpPr>
        <p:spPr bwMode="auto">
          <a:xfrm>
            <a:off x="5366887" y="4042875"/>
            <a:ext cx="870333" cy="719201"/>
          </a:xfrm>
          <a:prstGeom prst="cloud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4D0E19-4E7E-B648-B89D-F63A78B3AB42}"/>
              </a:ext>
            </a:extLst>
          </p:cNvPr>
          <p:cNvSpPr txBox="1"/>
          <p:nvPr/>
        </p:nvSpPr>
        <p:spPr>
          <a:xfrm>
            <a:off x="5569148" y="4197197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ET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67FBFA8-3B30-044E-B106-19D8C044F629}"/>
              </a:ext>
            </a:extLst>
          </p:cNvPr>
          <p:cNvSpPr/>
          <p:nvPr/>
        </p:nvSpPr>
        <p:spPr bwMode="auto">
          <a:xfrm>
            <a:off x="5652584" y="5423447"/>
            <a:ext cx="1145651" cy="66409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2A25D1-CF59-E94F-A4CD-C89CC79EF36A}"/>
              </a:ext>
            </a:extLst>
          </p:cNvPr>
          <p:cNvSpPr txBox="1"/>
          <p:nvPr/>
        </p:nvSpPr>
        <p:spPr>
          <a:xfrm>
            <a:off x="5828211" y="5495884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User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D13F714-CA1C-8347-8BB3-7FBC862F8385}"/>
              </a:ext>
            </a:extLst>
          </p:cNvPr>
          <p:cNvSpPr/>
          <p:nvPr/>
        </p:nvSpPr>
        <p:spPr bwMode="auto">
          <a:xfrm>
            <a:off x="3504017" y="1211414"/>
            <a:ext cx="3825713" cy="17106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C65C91-6D50-EF42-B4C5-7FAD8C8C4716}"/>
              </a:ext>
            </a:extLst>
          </p:cNvPr>
          <p:cNvSpPr txBox="1"/>
          <p:nvPr/>
        </p:nvSpPr>
        <p:spPr>
          <a:xfrm>
            <a:off x="3503913" y="1169309"/>
            <a:ext cx="70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AFECS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32C5A32-7F1F-BB4C-9B6F-232902ACBDEF}"/>
              </a:ext>
            </a:extLst>
          </p:cNvPr>
          <p:cNvSpPr/>
          <p:nvPr/>
        </p:nvSpPr>
        <p:spPr bwMode="auto">
          <a:xfrm>
            <a:off x="3688707" y="1852322"/>
            <a:ext cx="958468" cy="97400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709A9-CB63-B640-A284-250B06ACAE26}"/>
              </a:ext>
            </a:extLst>
          </p:cNvPr>
          <p:cNvSpPr txBox="1"/>
          <p:nvPr/>
        </p:nvSpPr>
        <p:spPr>
          <a:xfrm>
            <a:off x="812522" y="2568765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ROC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82D529-3B37-C04A-8AFB-879AAB36E034}"/>
              </a:ext>
            </a:extLst>
          </p:cNvPr>
          <p:cNvSpPr txBox="1"/>
          <p:nvPr/>
        </p:nvSpPr>
        <p:spPr>
          <a:xfrm>
            <a:off x="812012" y="3878813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ROC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3754002-477F-084C-9D54-AE42B5FAC4C0}"/>
              </a:ext>
            </a:extLst>
          </p:cNvPr>
          <p:cNvSpPr txBox="1"/>
          <p:nvPr/>
        </p:nvSpPr>
        <p:spPr>
          <a:xfrm>
            <a:off x="820823" y="5221516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ROC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8343EA7-E539-F841-83A3-52B0C6779FBB}"/>
              </a:ext>
            </a:extLst>
          </p:cNvPr>
          <p:cNvCxnSpPr>
            <a:cxnSpLocks/>
          </p:cNvCxnSpPr>
          <p:nvPr/>
        </p:nvCxnSpPr>
        <p:spPr bwMode="auto">
          <a:xfrm flipH="1">
            <a:off x="4115904" y="2814971"/>
            <a:ext cx="61138" cy="11377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AB445FA-5F90-574D-ABEA-95A72FBA8E19}"/>
              </a:ext>
            </a:extLst>
          </p:cNvPr>
          <p:cNvCxnSpPr>
            <a:cxnSpLocks/>
            <a:endCxn id="39" idx="0"/>
          </p:cNvCxnSpPr>
          <p:nvPr/>
        </p:nvCxnSpPr>
        <p:spPr bwMode="auto">
          <a:xfrm>
            <a:off x="4626992" y="2490853"/>
            <a:ext cx="2930121" cy="14299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E2A8CD9-2ABF-8446-9C8F-69385AD74565}"/>
              </a:ext>
            </a:extLst>
          </p:cNvPr>
          <p:cNvSpPr txBox="1"/>
          <p:nvPr/>
        </p:nvSpPr>
        <p:spPr>
          <a:xfrm>
            <a:off x="3671116" y="215465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Platform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93DB72-CD21-A24A-92E9-3D229E578AA0}"/>
              </a:ext>
            </a:extLst>
          </p:cNvPr>
          <p:cNvSpPr/>
          <p:nvPr/>
        </p:nvSpPr>
        <p:spPr bwMode="auto">
          <a:xfrm>
            <a:off x="5258558" y="1348390"/>
            <a:ext cx="639082" cy="60783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AFC7D1-4866-8644-B9F8-F0F15686D723}"/>
              </a:ext>
            </a:extLst>
          </p:cNvPr>
          <p:cNvSpPr txBox="1"/>
          <p:nvPr/>
        </p:nvSpPr>
        <p:spPr>
          <a:xfrm>
            <a:off x="5294874" y="148302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GUI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EED0919-5120-2A4A-A4B9-86669BE21304}"/>
              </a:ext>
            </a:extLst>
          </p:cNvPr>
          <p:cNvGrpSpPr/>
          <p:nvPr/>
        </p:nvGrpSpPr>
        <p:grpSpPr>
          <a:xfrm>
            <a:off x="6287698" y="1773496"/>
            <a:ext cx="907875" cy="1020307"/>
            <a:chOff x="5656223" y="1974057"/>
            <a:chExt cx="907875" cy="1020307"/>
          </a:xfrm>
        </p:grpSpPr>
        <p:sp>
          <p:nvSpPr>
            <p:cNvPr id="80" name="Folded Corner 79">
              <a:extLst>
                <a:ext uri="{FF2B5EF4-FFF2-40B4-BE49-F238E27FC236}">
                  <a16:creationId xmlns:a16="http://schemas.microsoft.com/office/drawing/2014/main" id="{58B34317-4890-2746-A079-E708579BB026}"/>
                </a:ext>
              </a:extLst>
            </p:cNvPr>
            <p:cNvSpPr/>
            <p:nvPr/>
          </p:nvSpPr>
          <p:spPr bwMode="auto">
            <a:xfrm>
              <a:off x="5808504" y="1974057"/>
              <a:ext cx="755594" cy="928260"/>
            </a:xfrm>
            <a:prstGeom prst="foldedCorne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81" name="Folded Corner 80">
              <a:extLst>
                <a:ext uri="{FF2B5EF4-FFF2-40B4-BE49-F238E27FC236}">
                  <a16:creationId xmlns:a16="http://schemas.microsoft.com/office/drawing/2014/main" id="{36B4B73C-373D-CF44-9CFA-150C858C8FEE}"/>
                </a:ext>
              </a:extLst>
            </p:cNvPr>
            <p:cNvSpPr/>
            <p:nvPr/>
          </p:nvSpPr>
          <p:spPr bwMode="auto">
            <a:xfrm>
              <a:off x="5737859" y="2030043"/>
              <a:ext cx="755594" cy="928260"/>
            </a:xfrm>
            <a:prstGeom prst="foldedCorne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82" name="Folded Corner 81">
              <a:extLst>
                <a:ext uri="{FF2B5EF4-FFF2-40B4-BE49-F238E27FC236}">
                  <a16:creationId xmlns:a16="http://schemas.microsoft.com/office/drawing/2014/main" id="{CD16D5BB-31AC-A24D-B061-66528EA8BADC}"/>
                </a:ext>
              </a:extLst>
            </p:cNvPr>
            <p:cNvSpPr/>
            <p:nvPr/>
          </p:nvSpPr>
          <p:spPr bwMode="auto">
            <a:xfrm>
              <a:off x="5656223" y="2066104"/>
              <a:ext cx="755594" cy="928260"/>
            </a:xfrm>
            <a:prstGeom prst="foldedCorne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4075151-95EE-8B46-87E5-C6AF9C7D8080}"/>
                </a:ext>
              </a:extLst>
            </p:cNvPr>
            <p:cNvCxnSpPr/>
            <p:nvPr/>
          </p:nvCxnSpPr>
          <p:spPr bwMode="auto">
            <a:xfrm>
              <a:off x="5786762" y="2225030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654C2E-CF60-0C46-83E1-C447DA69C51E}"/>
                </a:ext>
              </a:extLst>
            </p:cNvPr>
            <p:cNvCxnSpPr/>
            <p:nvPr/>
          </p:nvCxnSpPr>
          <p:spPr bwMode="auto">
            <a:xfrm>
              <a:off x="5786762" y="2355221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9EA92F1-BFA5-CA40-AE66-82CB55942E13}"/>
                </a:ext>
              </a:extLst>
            </p:cNvPr>
            <p:cNvCxnSpPr/>
            <p:nvPr/>
          </p:nvCxnSpPr>
          <p:spPr bwMode="auto">
            <a:xfrm>
              <a:off x="5786762" y="2498616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6719C1-971A-4A4A-AEF4-97C0A9426885}"/>
                </a:ext>
              </a:extLst>
            </p:cNvPr>
            <p:cNvCxnSpPr/>
            <p:nvPr/>
          </p:nvCxnSpPr>
          <p:spPr bwMode="auto">
            <a:xfrm>
              <a:off x="5786762" y="2689202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DC7AE0-7576-A149-A22E-9EA1E20A2DFF}"/>
                </a:ext>
              </a:extLst>
            </p:cNvPr>
            <p:cNvCxnSpPr/>
            <p:nvPr/>
          </p:nvCxnSpPr>
          <p:spPr bwMode="auto">
            <a:xfrm>
              <a:off x="5786762" y="2854079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DFAC573-B288-334E-97A8-4217F457BBB0}"/>
              </a:ext>
            </a:extLst>
          </p:cNvPr>
          <p:cNvSpPr txBox="1"/>
          <p:nvPr/>
        </p:nvSpPr>
        <p:spPr>
          <a:xfrm>
            <a:off x="6346801" y="1318784"/>
            <a:ext cx="86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COOL</a:t>
            </a:r>
          </a:p>
          <a:p>
            <a:pPr algn="ctr"/>
            <a:r>
              <a:rPr lang="en-US" sz="1400"/>
              <a:t>Database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71AC851-C2BD-754C-AAEC-E2B37A416B01}"/>
              </a:ext>
            </a:extLst>
          </p:cNvPr>
          <p:cNvCxnSpPr>
            <a:cxnSpLocks/>
          </p:cNvCxnSpPr>
          <p:nvPr/>
        </p:nvCxnSpPr>
        <p:spPr bwMode="auto">
          <a:xfrm flipH="1">
            <a:off x="4626991" y="1773496"/>
            <a:ext cx="631568" cy="3525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6DB0DF01-8332-9F44-AA5B-D909A030FEE6}"/>
              </a:ext>
            </a:extLst>
          </p:cNvPr>
          <p:cNvSpPr txBox="1"/>
          <p:nvPr/>
        </p:nvSpPr>
        <p:spPr>
          <a:xfrm>
            <a:off x="7890050" y="1458224"/>
            <a:ext cx="4236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ROC    – Readout Controller</a:t>
            </a:r>
          </a:p>
          <a:p>
            <a:r>
              <a:rPr lang="en-US" sz="1800" dirty="0"/>
              <a:t>EMU   – Event Management Unit</a:t>
            </a:r>
          </a:p>
          <a:p>
            <a:r>
              <a:rPr lang="en-US" sz="1800" dirty="0"/>
              <a:t>ET        – Event Transport (Shared memory)</a:t>
            </a:r>
          </a:p>
          <a:p>
            <a:r>
              <a:rPr lang="en-US" sz="1800" dirty="0"/>
              <a:t>AFECS – Agent Framework Experiment  </a:t>
            </a:r>
          </a:p>
          <a:p>
            <a:r>
              <a:rPr lang="en-US" sz="1800" dirty="0"/>
              <a:t>               Control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5544B-F8CD-2844-A1CE-86C1A2D8AD4B}"/>
              </a:ext>
            </a:extLst>
          </p:cNvPr>
          <p:cNvSpPr txBox="1"/>
          <p:nvPr/>
        </p:nvSpPr>
        <p:spPr>
          <a:xfrm>
            <a:off x="22466" y="1213421"/>
            <a:ext cx="3410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The </a:t>
            </a:r>
            <a:r>
              <a:rPr lang="en-US" sz="1800">
                <a:solidFill>
                  <a:srgbClr val="FF0000"/>
                </a:solidFill>
              </a:rPr>
              <a:t>ROC</a:t>
            </a:r>
            <a:r>
              <a:rPr lang="en-US" sz="1800"/>
              <a:t> is software responsible for collecting data from front-end hardware and sending it to the next stage.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B868E3F-55A1-CF46-A5A3-39C4A8B010ED}"/>
              </a:ext>
            </a:extLst>
          </p:cNvPr>
          <p:cNvSpPr txBox="1"/>
          <p:nvPr/>
        </p:nvSpPr>
        <p:spPr>
          <a:xfrm>
            <a:off x="2010782" y="2594378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Trigger/Clock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1E81DCF-CC38-D049-ACB0-BA95188EEA03}"/>
              </a:ext>
            </a:extLst>
          </p:cNvPr>
          <p:cNvSpPr/>
          <p:nvPr/>
        </p:nvSpPr>
        <p:spPr bwMode="auto">
          <a:xfrm>
            <a:off x="322602" y="2346199"/>
            <a:ext cx="2621256" cy="444425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AE38-35B3-6247-A2CF-FD8D906D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VXS Standard (VITA 41)</a:t>
            </a:r>
          </a:p>
        </p:txBody>
      </p:sp>
      <p:pic>
        <p:nvPicPr>
          <p:cNvPr id="4" name="Picture 4" descr="Picture 1">
            <a:extLst>
              <a:ext uri="{FF2B5EF4-FFF2-40B4-BE49-F238E27FC236}">
                <a16:creationId xmlns:a16="http://schemas.microsoft.com/office/drawing/2014/main" id="{BFE57A45-9BA9-494D-9DB5-D792F487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6" y="3910888"/>
            <a:ext cx="2181985" cy="285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91FD3-559A-214E-8131-0C135213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02" y="926566"/>
            <a:ext cx="3653249" cy="29426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4DBD24-79CD-D34B-86F0-74FACEBDC94E}"/>
              </a:ext>
            </a:extLst>
          </p:cNvPr>
          <p:cNvCxnSpPr/>
          <p:nvPr/>
        </p:nvCxnSpPr>
        <p:spPr bwMode="auto">
          <a:xfrm flipH="1">
            <a:off x="2324099" y="2397897"/>
            <a:ext cx="906781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E85DF7-11AE-184C-94B9-9275DBBD21AF}"/>
              </a:ext>
            </a:extLst>
          </p:cNvPr>
          <p:cNvCxnSpPr>
            <a:cxnSpLocks/>
          </p:cNvCxnSpPr>
          <p:nvPr/>
        </p:nvCxnSpPr>
        <p:spPr bwMode="auto">
          <a:xfrm flipH="1">
            <a:off x="2116835" y="2489337"/>
            <a:ext cx="1114046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9F961B-7CF3-EE4A-95F0-7E044AC712AB}"/>
              </a:ext>
            </a:extLst>
          </p:cNvPr>
          <p:cNvSpPr txBox="1"/>
          <p:nvPr/>
        </p:nvSpPr>
        <p:spPr>
          <a:xfrm>
            <a:off x="4256374" y="1121638"/>
            <a:ext cx="7679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JLab</a:t>
            </a:r>
            <a:r>
              <a:rPr lang="en-US" sz="2000" dirty="0"/>
              <a:t> standardized on this technology for the 12GeV Upgrade</a:t>
            </a:r>
          </a:p>
          <a:p>
            <a:pPr marL="0" lvl="2" indent="0"/>
            <a:r>
              <a:rPr lang="en-US" sz="2000" dirty="0"/>
              <a:t>        - </a:t>
            </a:r>
            <a:r>
              <a:rPr lang="en-US" sz="1800" dirty="0"/>
              <a:t>Originally used for the </a:t>
            </a:r>
            <a:r>
              <a:rPr lang="en-US" sz="1800" dirty="0">
                <a:solidFill>
                  <a:srgbClr val="0070C0"/>
                </a:solidFill>
              </a:rPr>
              <a:t>L1 trigger </a:t>
            </a:r>
            <a:r>
              <a:rPr lang="en-US" sz="1800" dirty="0"/>
              <a:t>data path</a:t>
            </a:r>
            <a:endParaRPr lang="en-US" sz="1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Dual Star </a:t>
            </a:r>
            <a:r>
              <a:rPr lang="en-US" sz="2000" dirty="0"/>
              <a:t>– switched serial backplane (along with original VME)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 to 20Gb (4 lanes) from each Payload to the 2 Switch slots (A,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 to 18 Payload slots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Easy distribution of Trigger, Sync and low jitter clock to all modules in the crate.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E372D-DAA0-3649-BC61-78A325918E86}"/>
              </a:ext>
            </a:extLst>
          </p:cNvPr>
          <p:cNvSpPr txBox="1"/>
          <p:nvPr/>
        </p:nvSpPr>
        <p:spPr>
          <a:xfrm>
            <a:off x="1954689" y="1369398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  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8E104-66D2-7D48-B90E-90BFDFF6C55D}"/>
              </a:ext>
            </a:extLst>
          </p:cNvPr>
          <p:cNvSpPr txBox="1"/>
          <p:nvPr/>
        </p:nvSpPr>
        <p:spPr>
          <a:xfrm>
            <a:off x="3045681" y="4050377"/>
            <a:ext cx="36107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VXS Trigger Processor (VTP)</a:t>
            </a:r>
          </a:p>
          <a:p>
            <a:endParaRPr lang="en-US" sz="2400"/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8D52E-45A0-2C47-B5B7-B074762B71DF}"/>
              </a:ext>
            </a:extLst>
          </p:cNvPr>
          <p:cNvSpPr txBox="1"/>
          <p:nvPr/>
        </p:nvSpPr>
        <p:spPr>
          <a:xfrm>
            <a:off x="3342653" y="4608281"/>
            <a:ext cx="8386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Relieve the ROC of all of the “</a:t>
            </a:r>
            <a:r>
              <a:rPr lang="en-US" sz="1800" dirty="0">
                <a:solidFill>
                  <a:srgbClr val="0070C0"/>
                </a:solidFill>
              </a:rPr>
              <a:t>Readout</a:t>
            </a:r>
            <a:r>
              <a:rPr lang="en-US" sz="1800" dirty="0"/>
              <a:t>” tasks and implement them in the FPGAs.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Triggered</a:t>
            </a:r>
            <a:r>
              <a:rPr lang="en-US" sz="1800" dirty="0"/>
              <a:t> or </a:t>
            </a:r>
            <a:r>
              <a:rPr lang="en-US" sz="1800" dirty="0">
                <a:solidFill>
                  <a:schemeClr val="accent1"/>
                </a:solidFill>
              </a:rPr>
              <a:t>Streaming</a:t>
            </a:r>
            <a:r>
              <a:rPr lang="en-US" sz="1800" dirty="0"/>
              <a:t> readout from All payload modules in parallel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This requires the payload modules to have some intelligence/programmability and serial link capability (e.g. FPGA-based).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70C0"/>
                </a:solidFill>
              </a:rPr>
              <a:t>Software ROC </a:t>
            </a:r>
            <a:r>
              <a:rPr lang="en-US" sz="1800" dirty="0"/>
              <a:t>now is primarily responsible only for Configure, Control and Monitoring the VTP-Based DAQ.  </a:t>
            </a:r>
          </a:p>
        </p:txBody>
      </p:sp>
    </p:spTree>
    <p:extLst>
      <p:ext uri="{BB962C8B-B14F-4D97-AF65-F5344CB8AC3E}">
        <p14:creationId xmlns:p14="http://schemas.microsoft.com/office/powerpoint/2010/main" val="206357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/>
              <a:t>JLAB – VTP Board</a:t>
            </a:r>
          </a:p>
        </p:txBody>
      </p:sp>
      <p:pic>
        <p:nvPicPr>
          <p:cNvPr id="1025" name="Picture 1" descr="page5image59054384">
            <a:extLst>
              <a:ext uri="{FF2B5EF4-FFF2-40B4-BE49-F238E27FC236}">
                <a16:creationId xmlns:a16="http://schemas.microsoft.com/office/drawing/2014/main" id="{2614DFF5-C0F4-1C45-A8DD-339EB713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" y="3443909"/>
            <a:ext cx="3026747" cy="31258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812A0-EC8B-5B4D-A0E8-9C51876E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815" y="817081"/>
            <a:ext cx="7193280" cy="5602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7A9A8-E59A-374F-9C00-9D8FD67F94A4}"/>
              </a:ext>
            </a:extLst>
          </p:cNvPr>
          <p:cNvSpPr txBox="1"/>
          <p:nvPr/>
        </p:nvSpPr>
        <p:spPr>
          <a:xfrm>
            <a:off x="194542" y="863973"/>
            <a:ext cx="3414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Linux OS on the </a:t>
            </a:r>
            <a:r>
              <a:rPr lang="en-US" sz="1800" dirty="0">
                <a:solidFill>
                  <a:schemeClr val="accent1"/>
                </a:solidFill>
              </a:rPr>
              <a:t>Zync-7030 SoC</a:t>
            </a:r>
          </a:p>
          <a:p>
            <a:r>
              <a:rPr lang="en-US" sz="1800" dirty="0"/>
              <a:t>(2-core ARM 7L , 1GB DDR3)</a:t>
            </a:r>
          </a:p>
          <a:p>
            <a:r>
              <a:rPr lang="en-US" sz="1800" dirty="0"/>
              <a:t>10/40Gbps Ethernet option</a:t>
            </a:r>
          </a:p>
          <a:p>
            <a:r>
              <a:rPr lang="en-US" sz="1800" dirty="0"/>
              <a:t>(</a:t>
            </a:r>
            <a:r>
              <a:rPr lang="en-US" sz="1800" dirty="0">
                <a:solidFill>
                  <a:srgbClr val="0070C0"/>
                </a:solidFill>
              </a:rPr>
              <a:t>runs the CODA ROC</a:t>
            </a:r>
            <a:r>
              <a:rPr lang="en-US" sz="1800" dirty="0"/>
              <a:t>)</a:t>
            </a:r>
          </a:p>
          <a:p>
            <a:endParaRPr lang="en-US" dirty="0"/>
          </a:p>
          <a:p>
            <a:r>
              <a:rPr lang="en-US" sz="1800" dirty="0">
                <a:solidFill>
                  <a:schemeClr val="accent1"/>
                </a:solidFill>
              </a:rPr>
              <a:t>Xilinx </a:t>
            </a:r>
            <a:r>
              <a:rPr lang="en-US" sz="1800" dirty="0" err="1">
                <a:solidFill>
                  <a:schemeClr val="accent1"/>
                </a:solidFill>
              </a:rPr>
              <a:t>Virtex</a:t>
            </a:r>
            <a:r>
              <a:rPr lang="en-US" sz="1800" dirty="0">
                <a:solidFill>
                  <a:schemeClr val="accent1"/>
                </a:solidFill>
              </a:rPr>
              <a:t> 7 FPGA</a:t>
            </a:r>
          </a:p>
          <a:p>
            <a:r>
              <a:rPr lang="en-US" sz="1800" dirty="0"/>
              <a:t>Serial Lanes from both the VXS backplane and the Front panel</a:t>
            </a:r>
          </a:p>
          <a:p>
            <a:r>
              <a:rPr lang="en-US" sz="1800" dirty="0"/>
              <a:t>4GB DDR3 RAM 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E7FEB0-6E4E-3341-823D-D162E8E024F3}"/>
              </a:ext>
            </a:extLst>
          </p:cNvPr>
          <p:cNvSpPr/>
          <p:nvPr/>
        </p:nvSpPr>
        <p:spPr bwMode="auto">
          <a:xfrm>
            <a:off x="4138245" y="3774831"/>
            <a:ext cx="434692" cy="1477108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41F0D0-C9C8-2D4D-8534-BE7C260AA218}"/>
              </a:ext>
            </a:extLst>
          </p:cNvPr>
          <p:cNvSpPr txBox="1"/>
          <p:nvPr/>
        </p:nvSpPr>
        <p:spPr>
          <a:xfrm>
            <a:off x="3184180" y="4226350"/>
            <a:ext cx="1171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16 total lanes</a:t>
            </a:r>
          </a:p>
          <a:p>
            <a:r>
              <a:rPr lang="en-US" sz="1400">
                <a:solidFill>
                  <a:srgbClr val="FF0000"/>
                </a:solidFill>
              </a:rPr>
              <a:t>for external </a:t>
            </a:r>
          </a:p>
          <a:p>
            <a:r>
              <a:rPr lang="en-US" sz="1400">
                <a:solidFill>
                  <a:srgbClr val="FF0000"/>
                </a:solidFill>
              </a:rPr>
              <a:t>serial links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50992-B710-2A4E-B5E6-732607BDFB1C}"/>
              </a:ext>
            </a:extLst>
          </p:cNvPr>
          <p:cNvSpPr txBox="1"/>
          <p:nvPr/>
        </p:nvSpPr>
        <p:spPr>
          <a:xfrm>
            <a:off x="10155296" y="2737864"/>
            <a:ext cx="10005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16 Payload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Ports</a:t>
            </a: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64 total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serial lanes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B97AD4BD-EFEB-954C-B274-3215D5782714}"/>
              </a:ext>
            </a:extLst>
          </p:cNvPr>
          <p:cNvSpPr/>
          <p:nvPr/>
        </p:nvSpPr>
        <p:spPr bwMode="auto">
          <a:xfrm>
            <a:off x="4079630" y="2473570"/>
            <a:ext cx="434692" cy="273721"/>
          </a:xfrm>
          <a:prstGeom prst="lef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691894-8A9A-A546-929B-E002273C8729}"/>
              </a:ext>
            </a:extLst>
          </p:cNvPr>
          <p:cNvSpPr txBox="1"/>
          <p:nvPr/>
        </p:nvSpPr>
        <p:spPr>
          <a:xfrm>
            <a:off x="3608854" y="2465716"/>
            <a:ext cx="822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Four </a:t>
            </a:r>
          </a:p>
          <a:p>
            <a:r>
              <a:rPr lang="en-US" sz="1400">
                <a:solidFill>
                  <a:srgbClr val="FF0000"/>
                </a:solidFill>
              </a:rPr>
              <a:t>10Gbps</a:t>
            </a:r>
          </a:p>
          <a:p>
            <a:r>
              <a:rPr lang="en-US" sz="1400">
                <a:solidFill>
                  <a:srgbClr val="FF0000"/>
                </a:solidFill>
              </a:rPr>
              <a:t>Ethernet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6E524-EC2D-7D47-9870-83841F1EBAD7}"/>
              </a:ext>
            </a:extLst>
          </p:cNvPr>
          <p:cNvSpPr txBox="1"/>
          <p:nvPr/>
        </p:nvSpPr>
        <p:spPr>
          <a:xfrm>
            <a:off x="1949251" y="4720857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ABBC6-894B-F14D-849F-3FDE0B72110D}"/>
              </a:ext>
            </a:extLst>
          </p:cNvPr>
          <p:cNvSpPr txBox="1"/>
          <p:nvPr/>
        </p:nvSpPr>
        <p:spPr>
          <a:xfrm>
            <a:off x="1761802" y="5489909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Z7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0F9976-3EDE-E74D-9158-87BDFDE7871E}"/>
              </a:ext>
            </a:extLst>
          </p:cNvPr>
          <p:cNvGrpSpPr/>
          <p:nvPr/>
        </p:nvGrpSpPr>
        <p:grpSpPr>
          <a:xfrm>
            <a:off x="11225953" y="2621828"/>
            <a:ext cx="521301" cy="2895327"/>
            <a:chOff x="11225953" y="2621828"/>
            <a:chExt cx="521301" cy="289532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747652-E030-2E4B-A8F2-84080B1036FD}"/>
                </a:ext>
              </a:extLst>
            </p:cNvPr>
            <p:cNvGrpSpPr/>
            <p:nvPr/>
          </p:nvGrpSpPr>
          <p:grpSpPr>
            <a:xfrm>
              <a:off x="11234613" y="2621828"/>
              <a:ext cx="512641" cy="276999"/>
              <a:chOff x="3530009" y="3800863"/>
              <a:chExt cx="512641" cy="27699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4FBBE0-4A10-B743-A69F-93FBA9DBB516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5660223-D80C-B94A-A8A7-781B3B33C51D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797D9A-30D4-2544-8112-440914AEAAC4}"/>
                </a:ext>
              </a:extLst>
            </p:cNvPr>
            <p:cNvGrpSpPr/>
            <p:nvPr/>
          </p:nvGrpSpPr>
          <p:grpSpPr>
            <a:xfrm>
              <a:off x="11234613" y="2957401"/>
              <a:ext cx="512641" cy="276999"/>
              <a:chOff x="3530009" y="3800863"/>
              <a:chExt cx="512641" cy="27699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C79AA67-5ACA-F343-ABDD-6B2B1EF1E401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A42B0AD-FE9C-CA46-8C19-3A6D330C3B17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255DBB-DD72-364B-A8FE-D23DABF748C8}"/>
                </a:ext>
              </a:extLst>
            </p:cNvPr>
            <p:cNvGrpSpPr/>
            <p:nvPr/>
          </p:nvGrpSpPr>
          <p:grpSpPr>
            <a:xfrm>
              <a:off x="11234613" y="3292974"/>
              <a:ext cx="512641" cy="276999"/>
              <a:chOff x="3530009" y="3800863"/>
              <a:chExt cx="512641" cy="27699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3F2475-BA78-1E44-9BBA-D4E8D741CDD5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CDAB81-4E0D-844D-BDE1-EE1B795387A3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3F811B-9AD2-2A47-AFEB-850127DB63F0}"/>
                </a:ext>
              </a:extLst>
            </p:cNvPr>
            <p:cNvGrpSpPr/>
            <p:nvPr/>
          </p:nvGrpSpPr>
          <p:grpSpPr>
            <a:xfrm>
              <a:off x="11234613" y="3628546"/>
              <a:ext cx="512641" cy="276999"/>
              <a:chOff x="3530009" y="3800863"/>
              <a:chExt cx="512641" cy="2769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F18A4FE-DDFE-BA4A-AEAB-70F418816BC3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B197455-ED03-2D4E-89B1-37414C8F7E9F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FADC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8A15E8-6E4E-9E4E-A61F-C9F168EC4263}"/>
                </a:ext>
              </a:extLst>
            </p:cNvPr>
            <p:cNvGrpSpPr/>
            <p:nvPr/>
          </p:nvGrpSpPr>
          <p:grpSpPr>
            <a:xfrm>
              <a:off x="11225953" y="4233438"/>
              <a:ext cx="512641" cy="276999"/>
              <a:chOff x="3530009" y="3800863"/>
              <a:chExt cx="512641" cy="27699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3907D4-13DB-A54E-A4C9-267567464E7F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7B4C323-65FB-B045-B1D3-568194FA2F1B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9F0294-8989-AA4A-8A1A-07A55DB16E55}"/>
                </a:ext>
              </a:extLst>
            </p:cNvPr>
            <p:cNvGrpSpPr/>
            <p:nvPr/>
          </p:nvGrpSpPr>
          <p:grpSpPr>
            <a:xfrm>
              <a:off x="11225953" y="4569011"/>
              <a:ext cx="512641" cy="276999"/>
              <a:chOff x="3530009" y="3800863"/>
              <a:chExt cx="512641" cy="27699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EA8F1AA-22E9-A748-B5A1-482BD938D26B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044514-0478-3E46-A087-7C3E940046FA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11D85F-398C-3F42-AFCB-2F29BB8A1BE2}"/>
                </a:ext>
              </a:extLst>
            </p:cNvPr>
            <p:cNvGrpSpPr/>
            <p:nvPr/>
          </p:nvGrpSpPr>
          <p:grpSpPr>
            <a:xfrm>
              <a:off x="11225953" y="4904584"/>
              <a:ext cx="512641" cy="276999"/>
              <a:chOff x="3530009" y="3800863"/>
              <a:chExt cx="512641" cy="27699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01C6CC6-D161-374B-A857-9F31B4DB1A02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6A486C0-24F1-D143-A929-0EF234C1BC3F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D33621-AD97-F842-8CDC-2FA1792FAB7B}"/>
                </a:ext>
              </a:extLst>
            </p:cNvPr>
            <p:cNvGrpSpPr/>
            <p:nvPr/>
          </p:nvGrpSpPr>
          <p:grpSpPr>
            <a:xfrm>
              <a:off x="11225953" y="5240156"/>
              <a:ext cx="512641" cy="276999"/>
              <a:chOff x="3530009" y="3800863"/>
              <a:chExt cx="512641" cy="2769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8B286A0-B6EF-A54A-95B1-EE492D832577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AC775D-8829-B44C-8461-B264878B7972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5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D30E-DE6C-6C41-8C4F-FD1B3DA3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JLAB Clock and Trigger Distribution System</a:t>
            </a: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D44235B6-0830-4F49-8F4D-AD4B3482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" y="786393"/>
            <a:ext cx="9637138" cy="6030043"/>
          </a:xfrm>
          <a:prstGeom prst="rect">
            <a:avLst/>
          </a:prstGeom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430B81EB-760D-E743-82DD-50E937C42023}"/>
              </a:ext>
            </a:extLst>
          </p:cNvPr>
          <p:cNvSpPr txBox="1"/>
          <p:nvPr/>
        </p:nvSpPr>
        <p:spPr>
          <a:xfrm>
            <a:off x="9932210" y="1838529"/>
            <a:ext cx="186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 large DAQ systems with many front-ends (ROCs)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8374AE4-9DE0-CC4F-84FB-D0EBE789EEB8}"/>
              </a:ext>
            </a:extLst>
          </p:cNvPr>
          <p:cNvSpPr txBox="1"/>
          <p:nvPr/>
        </p:nvSpPr>
        <p:spPr>
          <a:xfrm>
            <a:off x="9932210" y="4727642"/>
            <a:ext cx="178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TI board can be used as a TS for small (up to 9) front-ends</a:t>
            </a:r>
          </a:p>
        </p:txBody>
      </p:sp>
    </p:spTree>
    <p:extLst>
      <p:ext uri="{BB962C8B-B14F-4D97-AF65-F5344CB8AC3E}">
        <p14:creationId xmlns:p14="http://schemas.microsoft.com/office/powerpoint/2010/main" val="185717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F39F-E268-6046-8408-606484F2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System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49249-BE3C-CA42-A6D2-3FD6120C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1" y="834509"/>
            <a:ext cx="9732432" cy="57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2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927B3D3-60FA-0C44-94DD-A5E58163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520"/>
          </a:xfrm>
        </p:spPr>
        <p:txBody>
          <a:bodyPr/>
          <a:lstStyle/>
          <a:p>
            <a:r>
              <a:rPr lang="en-US" dirty="0"/>
              <a:t>JLAB FADC – Streaming mode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E123C2-99AE-F441-BB61-5183B886FC91}"/>
              </a:ext>
            </a:extLst>
          </p:cNvPr>
          <p:cNvCxnSpPr/>
          <p:nvPr/>
        </p:nvCxnSpPr>
        <p:spPr>
          <a:xfrm>
            <a:off x="3655788" y="2977712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1F095847-D2C5-3D4C-9230-787D700E4000}"/>
              </a:ext>
            </a:extLst>
          </p:cNvPr>
          <p:cNvSpPr txBox="1"/>
          <p:nvPr/>
        </p:nvSpPr>
        <p:spPr>
          <a:xfrm>
            <a:off x="3455171" y="2669213"/>
            <a:ext cx="5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TS1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2680F6-C897-8B40-88C8-39A0EF6B7F3B}"/>
              </a:ext>
            </a:extLst>
          </p:cNvPr>
          <p:cNvCxnSpPr/>
          <p:nvPr/>
        </p:nvCxnSpPr>
        <p:spPr>
          <a:xfrm>
            <a:off x="1795457" y="4236757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B6EC58-4558-5140-A90A-F56D41C4F535}"/>
              </a:ext>
            </a:extLst>
          </p:cNvPr>
          <p:cNvCxnSpPr>
            <a:cxnSpLocks/>
          </p:cNvCxnSpPr>
          <p:nvPr/>
        </p:nvCxnSpPr>
        <p:spPr>
          <a:xfrm>
            <a:off x="1795456" y="3554842"/>
            <a:ext cx="12687" cy="12084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692173-F9EB-CF4E-A69D-4E3A57E8FE8B}"/>
              </a:ext>
            </a:extLst>
          </p:cNvPr>
          <p:cNvCxnSpPr>
            <a:cxnSpLocks/>
          </p:cNvCxnSpPr>
          <p:nvPr/>
        </p:nvCxnSpPr>
        <p:spPr>
          <a:xfrm>
            <a:off x="1120619" y="3543989"/>
            <a:ext cx="8334703" cy="10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0">
            <a:extLst>
              <a:ext uri="{FF2B5EF4-FFF2-40B4-BE49-F238E27FC236}">
                <a16:creationId xmlns:a16="http://schemas.microsoft.com/office/drawing/2014/main" id="{0C2D7D86-AC07-C24B-AFC2-0D5269286A5F}"/>
              </a:ext>
            </a:extLst>
          </p:cNvPr>
          <p:cNvSpPr txBox="1"/>
          <p:nvPr/>
        </p:nvSpPr>
        <p:spPr>
          <a:xfrm>
            <a:off x="1714325" y="421802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0</a:t>
            </a: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16D03C2E-A044-694D-9301-2D750754BE1C}"/>
              </a:ext>
            </a:extLst>
          </p:cNvPr>
          <p:cNvSpPr txBox="1"/>
          <p:nvPr/>
        </p:nvSpPr>
        <p:spPr>
          <a:xfrm>
            <a:off x="3471209" y="4218024"/>
            <a:ext cx="2680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A91577-E842-544A-8497-0F988658FE01}"/>
              </a:ext>
            </a:extLst>
          </p:cNvPr>
          <p:cNvCxnSpPr/>
          <p:nvPr/>
        </p:nvCxnSpPr>
        <p:spPr>
          <a:xfrm>
            <a:off x="3655788" y="3534760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8AD355-8212-B540-BC8B-D705AB11BBA5}"/>
              </a:ext>
            </a:extLst>
          </p:cNvPr>
          <p:cNvCxnSpPr/>
          <p:nvPr/>
        </p:nvCxnSpPr>
        <p:spPr>
          <a:xfrm>
            <a:off x="5500353" y="3023877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033F7-4FC9-3240-9C10-3EE010B46D10}"/>
              </a:ext>
            </a:extLst>
          </p:cNvPr>
          <p:cNvCxnSpPr/>
          <p:nvPr/>
        </p:nvCxnSpPr>
        <p:spPr>
          <a:xfrm>
            <a:off x="5500353" y="3580925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6744E9-C9F8-7E48-A945-63D158DCF039}"/>
              </a:ext>
            </a:extLst>
          </p:cNvPr>
          <p:cNvCxnSpPr/>
          <p:nvPr/>
        </p:nvCxnSpPr>
        <p:spPr>
          <a:xfrm>
            <a:off x="3655788" y="4236757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033B59-A40D-E543-B3CE-536019ACFAC8}"/>
              </a:ext>
            </a:extLst>
          </p:cNvPr>
          <p:cNvCxnSpPr/>
          <p:nvPr/>
        </p:nvCxnSpPr>
        <p:spPr>
          <a:xfrm>
            <a:off x="5516119" y="4237383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89C355-38FD-2742-BC8C-1AD8B5E57E86}"/>
              </a:ext>
            </a:extLst>
          </p:cNvPr>
          <p:cNvCxnSpPr/>
          <p:nvPr/>
        </p:nvCxnSpPr>
        <p:spPr>
          <a:xfrm>
            <a:off x="7389136" y="4236757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A684E0-FA60-D741-9510-EC727ACCE229}"/>
              </a:ext>
            </a:extLst>
          </p:cNvPr>
          <p:cNvCxnSpPr/>
          <p:nvPr/>
        </p:nvCxnSpPr>
        <p:spPr>
          <a:xfrm>
            <a:off x="7389136" y="3045457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CB653C-C855-2D4D-A633-60DE4D0D95C1}"/>
              </a:ext>
            </a:extLst>
          </p:cNvPr>
          <p:cNvCxnSpPr/>
          <p:nvPr/>
        </p:nvCxnSpPr>
        <p:spPr>
          <a:xfrm>
            <a:off x="7389136" y="3602505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CB2C7B-7CE2-FA4C-A110-BCA3D2FFB8B0}"/>
              </a:ext>
            </a:extLst>
          </p:cNvPr>
          <p:cNvCxnSpPr/>
          <p:nvPr/>
        </p:nvCxnSpPr>
        <p:spPr>
          <a:xfrm>
            <a:off x="9249467" y="2997794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EA8740-6020-7045-BAB4-F070C1B2DB16}"/>
              </a:ext>
            </a:extLst>
          </p:cNvPr>
          <p:cNvCxnSpPr>
            <a:cxnSpLocks/>
          </p:cNvCxnSpPr>
          <p:nvPr/>
        </p:nvCxnSpPr>
        <p:spPr>
          <a:xfrm>
            <a:off x="9249467" y="3554842"/>
            <a:ext cx="0" cy="12084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710F41-9488-E243-920D-0F729E43E1AE}"/>
              </a:ext>
            </a:extLst>
          </p:cNvPr>
          <p:cNvGrpSpPr/>
          <p:nvPr/>
        </p:nvGrpSpPr>
        <p:grpSpPr>
          <a:xfrm>
            <a:off x="1808143" y="3174983"/>
            <a:ext cx="861372" cy="733858"/>
            <a:chOff x="2887969" y="816015"/>
            <a:chExt cx="1055587" cy="956862"/>
          </a:xfrm>
        </p:grpSpPr>
        <p:pic>
          <p:nvPicPr>
            <p:cNvPr id="23" name="Picture 22" descr="image.pdf">
              <a:extLst>
                <a:ext uri="{FF2B5EF4-FFF2-40B4-BE49-F238E27FC236}">
                  <a16:creationId xmlns:a16="http://schemas.microsoft.com/office/drawing/2014/main" id="{30EDA713-5D7F-D348-978D-4759DD339BE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ECC598-9B91-E544-BFE2-8601356ACB70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29" name="Left Bracket 28">
                <a:extLst>
                  <a:ext uri="{FF2B5EF4-FFF2-40B4-BE49-F238E27FC236}">
                    <a16:creationId xmlns:a16="http://schemas.microsoft.com/office/drawing/2014/main" id="{7D450A0F-3ED4-9D4B-A2C3-BA309A7F9348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8E56CFA-F955-D749-A40B-28EFBE722B02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1E08712-894E-3243-ABFB-64D34002F67E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74D1A21-6242-4E48-B29F-3BB2AC46C6E6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294683-D1A7-F041-97B8-BC1B71678572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6684052-12A6-3B46-AFD4-B3057E891D8F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4C639E-DB97-6E42-8285-30E5802F3137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51809E7-F690-7E4E-9322-5513D1D03396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E07D8D-F3CE-2A4E-9D4E-CBAF2C8233F8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BE9A081-F5B4-0140-BD78-43D1D0EE1270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2706BA1-EFFC-DC47-8F35-FCDB42CCC516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DA5247-2191-B940-93AB-DE55FBD990A4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id="{F20E2675-6406-2C4F-85E5-FB6224BAC577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521865-5001-F64C-BB2F-BD445D88B8D2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587254-30DC-884C-85DF-330C0479E590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9">
              <a:extLst>
                <a:ext uri="{FF2B5EF4-FFF2-40B4-BE49-F238E27FC236}">
                  <a16:creationId xmlns:a16="http://schemas.microsoft.com/office/drawing/2014/main" id="{4309FB9A-04D2-E249-8F97-F61F9D20AEE3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C48D03-AC8B-C440-A829-7AA4B9D2EE4A}"/>
              </a:ext>
            </a:extLst>
          </p:cNvPr>
          <p:cNvGrpSpPr/>
          <p:nvPr/>
        </p:nvGrpSpPr>
        <p:grpSpPr>
          <a:xfrm>
            <a:off x="3666184" y="3144061"/>
            <a:ext cx="861372" cy="733858"/>
            <a:chOff x="2887969" y="816015"/>
            <a:chExt cx="1055587" cy="956862"/>
          </a:xfrm>
        </p:grpSpPr>
        <p:pic>
          <p:nvPicPr>
            <p:cNvPr id="42" name="Picture 41" descr="image.pdf">
              <a:extLst>
                <a:ext uri="{FF2B5EF4-FFF2-40B4-BE49-F238E27FC236}">
                  <a16:creationId xmlns:a16="http://schemas.microsoft.com/office/drawing/2014/main" id="{CA9B26CA-6F50-DD4E-B956-8341657F4CB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B50D47B-0E42-1341-8C8F-363ACF748CA3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48" name="Left Bracket 47">
                <a:extLst>
                  <a:ext uri="{FF2B5EF4-FFF2-40B4-BE49-F238E27FC236}">
                    <a16:creationId xmlns:a16="http://schemas.microsoft.com/office/drawing/2014/main" id="{398C14F7-3D90-7F49-AF42-BFBA4ABA06F0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AFE5A6C-B7F1-054F-843A-9B883A8894B4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41F0C65-A2FF-8445-9F5E-01D3864ED230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E53A0F7-E7AD-1B47-8407-8615A359BF24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D97AA11-EE0E-F54B-8708-47354EC6497C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6E09F7B-B576-6240-A075-350ECB09107F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5541330-C0FD-0346-B58C-91D09F75347F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89796A4-652B-9D4A-BCEA-D5FC8F88F489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253E8F-012E-A540-8C68-D00411B874D2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723A860-C04B-F449-96DE-91F55DC562AE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5691DF0-E121-AE47-9CCF-2C48132150C9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3C060C8-8D76-4C4E-A873-059CA98BD5CE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34">
              <a:extLst>
                <a:ext uri="{FF2B5EF4-FFF2-40B4-BE49-F238E27FC236}">
                  <a16:creationId xmlns:a16="http://schemas.microsoft.com/office/drawing/2014/main" id="{ABDB6B8C-472A-3D4B-8F57-8B60D5CF62B3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11E62EC-56C7-6E4F-9188-CAD3BD49A26E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4D4833A-1E35-024F-905D-E467F0BBAF82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39">
              <a:extLst>
                <a:ext uri="{FF2B5EF4-FFF2-40B4-BE49-F238E27FC236}">
                  <a16:creationId xmlns:a16="http://schemas.microsoft.com/office/drawing/2014/main" id="{E0199D5C-D299-444A-B90E-8B921DC30735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E40C71-8DDC-A343-8393-FC86C74A34C0}"/>
              </a:ext>
            </a:extLst>
          </p:cNvPr>
          <p:cNvGrpSpPr/>
          <p:nvPr/>
        </p:nvGrpSpPr>
        <p:grpSpPr>
          <a:xfrm>
            <a:off x="4495416" y="3146811"/>
            <a:ext cx="861372" cy="733858"/>
            <a:chOff x="2887969" y="816015"/>
            <a:chExt cx="1055587" cy="956862"/>
          </a:xfrm>
        </p:grpSpPr>
        <p:pic>
          <p:nvPicPr>
            <p:cNvPr id="61" name="Picture 60" descr="image.pdf">
              <a:extLst>
                <a:ext uri="{FF2B5EF4-FFF2-40B4-BE49-F238E27FC236}">
                  <a16:creationId xmlns:a16="http://schemas.microsoft.com/office/drawing/2014/main" id="{9A615A4F-C25E-D142-8021-55DB1D6BEA8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CE88F06-5947-BF48-BABA-C0FC4747E63E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67" name="Left Bracket 66">
                <a:extLst>
                  <a:ext uri="{FF2B5EF4-FFF2-40B4-BE49-F238E27FC236}">
                    <a16:creationId xmlns:a16="http://schemas.microsoft.com/office/drawing/2014/main" id="{45EA6D18-5FEE-FB42-ABB6-7B41FE3126D3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4A69487-86AB-654D-BA10-B947189213F8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AFB9E34-3F1F-EA4F-B792-C971AAB6605C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AB0A826-92B6-554E-98CF-DBE592FD0818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399B215-10EF-074C-A518-FBA4EAE11485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8628FAC-278C-DA44-B904-AF80471E7CF7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C36E1FC-9222-6D41-8EC6-07F57DBE9431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5237F7D-3521-8844-8B63-F6F892347FC4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1AE6E42-A102-EC49-9020-15F828DE170E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0DC132A-BF86-7E4E-9E9B-CF0CDE0A70B8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C7E63C8-256A-6E4C-990C-133B5A40C265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F7AE453-00DE-C944-825C-D82E9E08B7E2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34">
              <a:extLst>
                <a:ext uri="{FF2B5EF4-FFF2-40B4-BE49-F238E27FC236}">
                  <a16:creationId xmlns:a16="http://schemas.microsoft.com/office/drawing/2014/main" id="{6B3CDBF1-E4F4-334C-81B0-E3018BF453E5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EAF6F9E-D94C-B049-AF2E-136507F7BDC5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83CF67-08BF-1949-B20A-86AFC7C27D27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9">
              <a:extLst>
                <a:ext uri="{FF2B5EF4-FFF2-40B4-BE49-F238E27FC236}">
                  <a16:creationId xmlns:a16="http://schemas.microsoft.com/office/drawing/2014/main" id="{787F4A05-E87C-C444-9D26-E5A508C785AB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C08DCE8-80ED-774E-A558-AC6555F8ECAC}"/>
              </a:ext>
            </a:extLst>
          </p:cNvPr>
          <p:cNvGrpSpPr/>
          <p:nvPr/>
        </p:nvGrpSpPr>
        <p:grpSpPr>
          <a:xfrm>
            <a:off x="8107799" y="3147419"/>
            <a:ext cx="861372" cy="733858"/>
            <a:chOff x="2887969" y="816015"/>
            <a:chExt cx="1055587" cy="956862"/>
          </a:xfrm>
        </p:grpSpPr>
        <p:pic>
          <p:nvPicPr>
            <p:cNvPr id="80" name="Picture 79" descr="image.pdf">
              <a:extLst>
                <a:ext uri="{FF2B5EF4-FFF2-40B4-BE49-F238E27FC236}">
                  <a16:creationId xmlns:a16="http://schemas.microsoft.com/office/drawing/2014/main" id="{004322C8-8F18-8F49-B50B-6F4A27A24EC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8B06AA4-BEDC-DD4E-8593-CDB0ADE036E8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86" name="Left Bracket 85">
                <a:extLst>
                  <a:ext uri="{FF2B5EF4-FFF2-40B4-BE49-F238E27FC236}">
                    <a16:creationId xmlns:a16="http://schemas.microsoft.com/office/drawing/2014/main" id="{F9ECD6F5-5A9E-BE40-82E7-FF9CA78019E0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2FC7861-E2B2-EE45-9223-62816EF5BB0C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B5E51D3-B1DB-DE43-9665-A8EC17431DC5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4E3B11C-22D4-1540-9740-7C05B01C3D22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6D5AEF0-DEAC-4549-BC29-DA75CCC6934A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1FBA7E8-F1F6-F74A-A80B-C3E76FEB2A41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A72B5B3-7611-9043-99AB-097F59A80DB3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6B04DB3E-C0A0-DD4D-A1D0-F48EE06612B6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8B7F4C2-9098-4444-824D-1C6A9004173D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D23D576-B9AA-D54C-8FFF-164061F8CBC0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49D0C64-7056-1B4C-B7DF-0CEF3CAB77E8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4538A50-9EB2-8E45-917D-FCF6CADFBFD2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34">
              <a:extLst>
                <a:ext uri="{FF2B5EF4-FFF2-40B4-BE49-F238E27FC236}">
                  <a16:creationId xmlns:a16="http://schemas.microsoft.com/office/drawing/2014/main" id="{13CDD979-F299-6843-ADE9-08BCBEA7385C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236E755-1DC3-4742-B7F3-9F53038DD141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F26A322-D087-2C43-94E9-2A49626BD58B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39">
              <a:extLst>
                <a:ext uri="{FF2B5EF4-FFF2-40B4-BE49-F238E27FC236}">
                  <a16:creationId xmlns:a16="http://schemas.microsoft.com/office/drawing/2014/main" id="{4EEB9AF0-204E-6B46-8E01-300FD0DABAEE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98" name="TextBox 8">
            <a:extLst>
              <a:ext uri="{FF2B5EF4-FFF2-40B4-BE49-F238E27FC236}">
                <a16:creationId xmlns:a16="http://schemas.microsoft.com/office/drawing/2014/main" id="{6BDD6948-BC71-2441-BFAF-DB1764648BA1}"/>
              </a:ext>
            </a:extLst>
          </p:cNvPr>
          <p:cNvSpPr txBox="1"/>
          <p:nvPr/>
        </p:nvSpPr>
        <p:spPr>
          <a:xfrm>
            <a:off x="5311403" y="2692850"/>
            <a:ext cx="5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TS2 </a:t>
            </a:r>
          </a:p>
        </p:txBody>
      </p:sp>
      <p:sp>
        <p:nvSpPr>
          <p:cNvPr id="99" name="TextBox 8">
            <a:extLst>
              <a:ext uri="{FF2B5EF4-FFF2-40B4-BE49-F238E27FC236}">
                <a16:creationId xmlns:a16="http://schemas.microsoft.com/office/drawing/2014/main" id="{22EC4400-906E-7D47-BF3E-7651AAC14F70}"/>
              </a:ext>
            </a:extLst>
          </p:cNvPr>
          <p:cNvSpPr txBox="1"/>
          <p:nvPr/>
        </p:nvSpPr>
        <p:spPr>
          <a:xfrm>
            <a:off x="7171733" y="2745135"/>
            <a:ext cx="5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TS3 </a:t>
            </a:r>
          </a:p>
        </p:txBody>
      </p:sp>
      <p:sp>
        <p:nvSpPr>
          <p:cNvPr id="100" name="TextBox 8">
            <a:extLst>
              <a:ext uri="{FF2B5EF4-FFF2-40B4-BE49-F238E27FC236}">
                <a16:creationId xmlns:a16="http://schemas.microsoft.com/office/drawing/2014/main" id="{69E24213-6A8D-1B41-930B-9D50A4604E0D}"/>
              </a:ext>
            </a:extLst>
          </p:cNvPr>
          <p:cNvSpPr txBox="1"/>
          <p:nvPr/>
        </p:nvSpPr>
        <p:spPr>
          <a:xfrm>
            <a:off x="9050709" y="2713718"/>
            <a:ext cx="5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TS4 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E3487B2-3ED8-4046-93D0-EC3049F4660C}"/>
              </a:ext>
            </a:extLst>
          </p:cNvPr>
          <p:cNvCxnSpPr>
            <a:cxnSpLocks/>
          </p:cNvCxnSpPr>
          <p:nvPr/>
        </p:nvCxnSpPr>
        <p:spPr>
          <a:xfrm>
            <a:off x="1120618" y="4734936"/>
            <a:ext cx="8334703" cy="10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E55D824-1DD9-8D47-845C-D18333867F90}"/>
              </a:ext>
            </a:extLst>
          </p:cNvPr>
          <p:cNvGrpSpPr/>
          <p:nvPr/>
        </p:nvGrpSpPr>
        <p:grpSpPr>
          <a:xfrm>
            <a:off x="3643682" y="4324273"/>
            <a:ext cx="861372" cy="733858"/>
            <a:chOff x="2887969" y="816015"/>
            <a:chExt cx="1055587" cy="956862"/>
          </a:xfrm>
        </p:grpSpPr>
        <p:pic>
          <p:nvPicPr>
            <p:cNvPr id="103" name="Picture 102" descr="image.pdf">
              <a:extLst>
                <a:ext uri="{FF2B5EF4-FFF2-40B4-BE49-F238E27FC236}">
                  <a16:creationId xmlns:a16="http://schemas.microsoft.com/office/drawing/2014/main" id="{E54A561B-4501-CC42-B9C9-7E03C23E460A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E0F2F68-4D19-C545-9803-36C7C5477D81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109" name="Left Bracket 108">
                <a:extLst>
                  <a:ext uri="{FF2B5EF4-FFF2-40B4-BE49-F238E27FC236}">
                    <a16:creationId xmlns:a16="http://schemas.microsoft.com/office/drawing/2014/main" id="{1C39C63E-E6CB-D14A-B754-3F35FA71AD21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C99A369-293F-9749-A7AA-73F1E69EB154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318C09A-8F85-7143-B063-DB2FF8D7975F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BCC65E-09AC-4346-96FD-E5AF3642E8DB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C26781D-0BFE-8140-9376-6EB675DFFB48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D650D25-5AA0-1142-A6C1-0A15B13BD619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BFF61E7-F87A-3C4B-89E2-F4B920C18C77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BF52769-8044-F340-ADEC-0D008DC15183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908948F-979B-4748-9A0A-73E3882817B2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E710B6CC-D18D-3A4A-90DA-8A5AD192DE49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EFE775E-B873-5046-8682-39EB0784DAD3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2EEF28E-7799-0E40-B28F-69CDF03C6DDB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34">
              <a:extLst>
                <a:ext uri="{FF2B5EF4-FFF2-40B4-BE49-F238E27FC236}">
                  <a16:creationId xmlns:a16="http://schemas.microsoft.com/office/drawing/2014/main" id="{513D2A25-DED7-9041-B1FE-694F22B0DCBF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7806E22-5E21-C042-A60F-594334AE8F4B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19DBF03-5952-0943-AC8B-268DC7A6A87D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39">
              <a:extLst>
                <a:ext uri="{FF2B5EF4-FFF2-40B4-BE49-F238E27FC236}">
                  <a16:creationId xmlns:a16="http://schemas.microsoft.com/office/drawing/2014/main" id="{3555BDB9-7D09-054E-B6ED-E7EF3C1A33C2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BD1B265-CFBB-7344-8596-B9D371BAD2B8}"/>
              </a:ext>
            </a:extLst>
          </p:cNvPr>
          <p:cNvGrpSpPr/>
          <p:nvPr/>
        </p:nvGrpSpPr>
        <p:grpSpPr>
          <a:xfrm>
            <a:off x="6015598" y="4343123"/>
            <a:ext cx="861372" cy="733858"/>
            <a:chOff x="2887969" y="816015"/>
            <a:chExt cx="1055587" cy="956862"/>
          </a:xfrm>
        </p:grpSpPr>
        <p:pic>
          <p:nvPicPr>
            <p:cNvPr id="122" name="Picture 121" descr="image.pdf">
              <a:extLst>
                <a:ext uri="{FF2B5EF4-FFF2-40B4-BE49-F238E27FC236}">
                  <a16:creationId xmlns:a16="http://schemas.microsoft.com/office/drawing/2014/main" id="{18E9B391-9E4A-D445-A2B2-230733C4F29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F3390D6-DCC0-7B42-818B-92AE9EAEB291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32369764-8C1A-7547-AB91-D430D2C86D99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3E99011-7CEF-3B48-9DEF-C1298B456A25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B40D13-A5CA-7A4A-ADA3-9ADC160AAA50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8B4F712-2571-214E-95F1-36C7661E5A2D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5C7B533-9176-8A44-9B59-9BF32EAB562F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327FFBB-9257-E04B-9BF8-7DEE94D529B5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19B1558-EF2C-2D4E-8E64-2B71189D6C64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87B6445-119D-8C45-9D6A-6CD12C0DB308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A319BA3-121A-1948-94CC-F1D63A503992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54A6AC67-EE7A-E742-AEF1-F532FFF66133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D131756-68A9-A64A-AFD6-0F80EFC40D8D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9DF45BCD-4940-8440-BC5E-EDEFD396A390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TextBox 34">
              <a:extLst>
                <a:ext uri="{FF2B5EF4-FFF2-40B4-BE49-F238E27FC236}">
                  <a16:creationId xmlns:a16="http://schemas.microsoft.com/office/drawing/2014/main" id="{34BD239A-7DFC-A347-A0F0-1D598D802241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F58CC3A-E456-194F-9526-26D818E7ECCF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FC527B2-03D9-AA4E-B59C-D71A8DE4AA7A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39">
              <a:extLst>
                <a:ext uri="{FF2B5EF4-FFF2-40B4-BE49-F238E27FC236}">
                  <a16:creationId xmlns:a16="http://schemas.microsoft.com/office/drawing/2014/main" id="{506E579A-58BD-A34E-97FE-25B0DB7676B1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B893584-D36A-6A42-8F50-48925DFE285A}"/>
              </a:ext>
            </a:extLst>
          </p:cNvPr>
          <p:cNvGrpSpPr/>
          <p:nvPr/>
        </p:nvGrpSpPr>
        <p:grpSpPr>
          <a:xfrm>
            <a:off x="8264592" y="4336380"/>
            <a:ext cx="861372" cy="733858"/>
            <a:chOff x="2887969" y="816015"/>
            <a:chExt cx="1055587" cy="956862"/>
          </a:xfrm>
        </p:grpSpPr>
        <p:pic>
          <p:nvPicPr>
            <p:cNvPr id="141" name="Picture 140" descr="image.pdf">
              <a:extLst>
                <a:ext uri="{FF2B5EF4-FFF2-40B4-BE49-F238E27FC236}">
                  <a16:creationId xmlns:a16="http://schemas.microsoft.com/office/drawing/2014/main" id="{8D4F2B3E-6442-5B46-B89B-86DABEFF624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21F78E5-CA71-DD41-9478-9072FC6B9908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147" name="Left Bracket 146">
                <a:extLst>
                  <a:ext uri="{FF2B5EF4-FFF2-40B4-BE49-F238E27FC236}">
                    <a16:creationId xmlns:a16="http://schemas.microsoft.com/office/drawing/2014/main" id="{83408099-8E5F-464D-A7F3-EFB2F007E56D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DEBBDCC-FCF5-B54D-88E6-0612106820CA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6E76CD29-7196-E244-A5ED-8929A38B00F6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6A55C72-169E-ED41-B101-028F0BB637CE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4FEDF64-CF0F-2842-9EF3-5E2910094EF2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F5DB21D-A08D-214E-8CD4-F8135E87CD18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B094914-8687-CB49-A977-06B04DFB11F5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32861249-F375-424A-B0A9-D7FEC24E560C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8C8099A-D4C7-6E4F-BC10-A1D09E494239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FCCD1EC4-F050-164B-8411-273FFA48357E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BEF8551-07A2-C440-8BB0-3BAC3F9B3A4A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871DC493-618C-BA4B-9251-5D857E30E83D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TextBox 34">
              <a:extLst>
                <a:ext uri="{FF2B5EF4-FFF2-40B4-BE49-F238E27FC236}">
                  <a16:creationId xmlns:a16="http://schemas.microsoft.com/office/drawing/2014/main" id="{657F84FA-2858-A046-A55F-778CD3DDFC23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ED48500-F6E2-FF4B-A394-9ADF31730957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7F4632A-5A2D-0348-BE64-A330857E9EDC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39">
              <a:extLst>
                <a:ext uri="{FF2B5EF4-FFF2-40B4-BE49-F238E27FC236}">
                  <a16:creationId xmlns:a16="http://schemas.microsoft.com/office/drawing/2014/main" id="{DD0CA838-F97D-C84A-8971-C54D9BC5EF16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103F1B91-0B4D-6C47-AB4E-6AB7AE5E1E47}"/>
              </a:ext>
            </a:extLst>
          </p:cNvPr>
          <p:cNvSpPr txBox="1"/>
          <p:nvPr/>
        </p:nvSpPr>
        <p:spPr>
          <a:xfrm>
            <a:off x="758303" y="3832202"/>
            <a:ext cx="105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Fine </a:t>
            </a:r>
          </a:p>
          <a:p>
            <a:r>
              <a:rPr lang="en-US" sz="1400" dirty="0"/>
              <a:t>Time Stamp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C565999-C524-5245-B1E4-6B57A752EA68}"/>
              </a:ext>
            </a:extLst>
          </p:cNvPr>
          <p:cNvSpPr txBox="1"/>
          <p:nvPr/>
        </p:nvSpPr>
        <p:spPr>
          <a:xfrm>
            <a:off x="202466" y="3380496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 1 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2118329-1E9A-7E45-B7FD-6B1AF375C794}"/>
              </a:ext>
            </a:extLst>
          </p:cNvPr>
          <p:cNvSpPr txBox="1"/>
          <p:nvPr/>
        </p:nvSpPr>
        <p:spPr>
          <a:xfrm>
            <a:off x="319038" y="947416"/>
            <a:ext cx="9303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250 MHz FADC generates a 12 bit sample every 4ns. That’s 3 Gb/s for one channel. 16 channels is 48 Gb/s.</a:t>
            </a:r>
          </a:p>
          <a:p>
            <a:r>
              <a:rPr lang="en-US" dirty="0"/>
              <a:t>Currently, we identify a threshold crossing (hit) and integrate charge over a ROI and send only a </a:t>
            </a:r>
            <a:r>
              <a:rPr lang="en-US" dirty="0">
                <a:solidFill>
                  <a:srgbClr val="0070C0"/>
                </a:solidFill>
              </a:rPr>
              <a:t>sum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timestamp </a:t>
            </a:r>
            <a:r>
              <a:rPr lang="en-US" dirty="0">
                <a:solidFill>
                  <a:schemeClr val="tx1"/>
                </a:solidFill>
              </a:rPr>
              <a:t>for each hit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Available bandwidth will allow for 1 hit every 32ns from all channels.</a:t>
            </a:r>
          </a:p>
          <a:p>
            <a:r>
              <a:rPr lang="en-US" dirty="0"/>
              <a:t>A data frame (Time Slice) for all available hits is generated in the VTP every </a:t>
            </a:r>
            <a:r>
              <a:rPr lang="en-US" dirty="0">
                <a:solidFill>
                  <a:srgbClr val="FF0000"/>
                </a:solidFill>
              </a:rPr>
              <a:t>65µs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E3EA334-07C5-7A41-B85D-C68927FADE1F}"/>
              </a:ext>
            </a:extLst>
          </p:cNvPr>
          <p:cNvSpPr txBox="1"/>
          <p:nvPr/>
        </p:nvSpPr>
        <p:spPr>
          <a:xfrm>
            <a:off x="198051" y="4562214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 16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ADB4EC4-1450-914E-A9A8-2C310ED7E2A7}"/>
              </a:ext>
            </a:extLst>
          </p:cNvPr>
          <p:cNvSpPr txBox="1"/>
          <p:nvPr/>
        </p:nvSpPr>
        <p:spPr>
          <a:xfrm>
            <a:off x="1882549" y="2572890"/>
            <a:ext cx="157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Readout Time Slice</a:t>
            </a:r>
          </a:p>
          <a:p>
            <a:r>
              <a:rPr lang="en-US" sz="1400" dirty="0"/>
              <a:t>(</a:t>
            </a:r>
            <a:r>
              <a:rPr lang="en-US" sz="1400" dirty="0">
                <a:solidFill>
                  <a:srgbClr val="FF0000"/>
                </a:solidFill>
              </a:rPr>
              <a:t>65 µs</a:t>
            </a:r>
            <a:r>
              <a:rPr lang="en-US" sz="1400" dirty="0"/>
              <a:t>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831D7C3-C808-1244-AD3A-7CF8CCFA7464}"/>
              </a:ext>
            </a:extLst>
          </p:cNvPr>
          <p:cNvSpPr txBox="1"/>
          <p:nvPr/>
        </p:nvSpPr>
        <p:spPr>
          <a:xfrm>
            <a:off x="394745" y="5325405"/>
            <a:ext cx="9060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next revision to the firmware will have an option for full ROI wave forms to be streamed, but this will allow possible dropped hits due to bandwidth limitations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The FADC can still simultaneously  operate in triggered mode with an 8µs pipeline and 2µs readout window.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9FBC4DF-F713-FD4A-A944-CFE47F7B8A75}"/>
              </a:ext>
            </a:extLst>
          </p:cNvPr>
          <p:cNvSpPr txBox="1"/>
          <p:nvPr/>
        </p:nvSpPr>
        <p:spPr>
          <a:xfrm>
            <a:off x="319863" y="3577752"/>
            <a:ext cx="248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CE9A59CD-5279-F440-8430-B053957C8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7" t="1964" r="6547" b="3572"/>
          <a:stretch/>
        </p:blipFill>
        <p:spPr>
          <a:xfrm>
            <a:off x="9823156" y="852826"/>
            <a:ext cx="2167569" cy="29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8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F32520-EFFB-8347-9667-2969FBA9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/>
          <a:lstStyle/>
          <a:p>
            <a:r>
              <a:rPr lang="en-US" dirty="0"/>
              <a:t>FADCs - Triggered vs Streaming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CC581-40C3-564A-8520-CE9737676D97}"/>
              </a:ext>
            </a:extLst>
          </p:cNvPr>
          <p:cNvCxnSpPr>
            <a:cxnSpLocks/>
          </p:cNvCxnSpPr>
          <p:nvPr/>
        </p:nvCxnSpPr>
        <p:spPr>
          <a:xfrm>
            <a:off x="5702784" y="945012"/>
            <a:ext cx="0" cy="58026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DA3A61-04C9-0E4F-9ECD-C67D0D4EE0D9}"/>
              </a:ext>
            </a:extLst>
          </p:cNvPr>
          <p:cNvCxnSpPr/>
          <p:nvPr/>
        </p:nvCxnSpPr>
        <p:spPr>
          <a:xfrm>
            <a:off x="4614042" y="1066789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C3A576-5515-1541-A6CA-60E123738BA5}"/>
              </a:ext>
            </a:extLst>
          </p:cNvPr>
          <p:cNvSpPr txBox="1"/>
          <p:nvPr/>
        </p:nvSpPr>
        <p:spPr>
          <a:xfrm>
            <a:off x="4563237" y="1021391"/>
            <a:ext cx="1204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</a:p>
          <a:p>
            <a:r>
              <a:rPr lang="en-US" dirty="0"/>
              <a:t>Trigger</a:t>
            </a:r>
          </a:p>
          <a:p>
            <a:r>
              <a:rPr lang="en-US" dirty="0"/>
              <a:t>(timestamp)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639DC8-001C-2F45-A4B9-98473D439C31}"/>
              </a:ext>
            </a:extLst>
          </p:cNvPr>
          <p:cNvCxnSpPr/>
          <p:nvPr/>
        </p:nvCxnSpPr>
        <p:spPr>
          <a:xfrm flipH="1">
            <a:off x="1019502" y="2680126"/>
            <a:ext cx="35945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A51409-EF12-7046-932D-5E3F5F844D7A}"/>
              </a:ext>
            </a:extLst>
          </p:cNvPr>
          <p:cNvCxnSpPr/>
          <p:nvPr/>
        </p:nvCxnSpPr>
        <p:spPr>
          <a:xfrm>
            <a:off x="1019503" y="2291244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C82563-C179-624F-A81E-898AE9744D88}"/>
              </a:ext>
            </a:extLst>
          </p:cNvPr>
          <p:cNvCxnSpPr/>
          <p:nvPr/>
        </p:nvCxnSpPr>
        <p:spPr>
          <a:xfrm>
            <a:off x="4614041" y="1623837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A180A37-AFF9-1F44-B20B-3836852803DB}"/>
              </a:ext>
            </a:extLst>
          </p:cNvPr>
          <p:cNvSpPr txBox="1"/>
          <p:nvPr/>
        </p:nvSpPr>
        <p:spPr>
          <a:xfrm>
            <a:off x="2184723" y="2621585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 (0-8µs)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2275-BA10-664C-A2D3-3E10BC2B000F}"/>
              </a:ext>
            </a:extLst>
          </p:cNvPr>
          <p:cNvSpPr txBox="1"/>
          <p:nvPr/>
        </p:nvSpPr>
        <p:spPr>
          <a:xfrm>
            <a:off x="1198397" y="2237224"/>
            <a:ext cx="13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PTW (0-2µs)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16CB30-6D5B-D54E-9FC5-5BCAFFEA8574}"/>
              </a:ext>
            </a:extLst>
          </p:cNvPr>
          <p:cNvCxnSpPr/>
          <p:nvPr/>
        </p:nvCxnSpPr>
        <p:spPr>
          <a:xfrm>
            <a:off x="1019502" y="1609329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A6736E-9F5E-E343-AA3A-FBF7FA313065}"/>
              </a:ext>
            </a:extLst>
          </p:cNvPr>
          <p:cNvCxnSpPr>
            <a:cxnSpLocks/>
          </p:cNvCxnSpPr>
          <p:nvPr/>
        </p:nvCxnSpPr>
        <p:spPr>
          <a:xfrm flipV="1">
            <a:off x="210207" y="1635412"/>
            <a:ext cx="4403834" cy="11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2E8611-0B40-A840-84D6-6B8788CAE325}"/>
              </a:ext>
            </a:extLst>
          </p:cNvPr>
          <p:cNvGrpSpPr/>
          <p:nvPr/>
        </p:nvGrpSpPr>
        <p:grpSpPr>
          <a:xfrm>
            <a:off x="1866283" y="1129678"/>
            <a:ext cx="1055587" cy="931596"/>
            <a:chOff x="1477406" y="635703"/>
            <a:chExt cx="1055587" cy="931596"/>
          </a:xfrm>
        </p:grpSpPr>
        <p:pic>
          <p:nvPicPr>
            <p:cNvPr id="16" name="Picture 9" descr="image.pdf">
              <a:extLst>
                <a:ext uri="{FF2B5EF4-FFF2-40B4-BE49-F238E27FC236}">
                  <a16:creationId xmlns:a16="http://schemas.microsoft.com/office/drawing/2014/main" id="{4FCAB206-8747-FD40-855E-21C8C790A11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149" y="1141437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007D3A-CDEE-5146-B479-7491E9A3C11D}"/>
                </a:ext>
              </a:extLst>
            </p:cNvPr>
            <p:cNvGrpSpPr/>
            <p:nvPr/>
          </p:nvGrpSpPr>
          <p:grpSpPr>
            <a:xfrm>
              <a:off x="1577562" y="935354"/>
              <a:ext cx="800950" cy="159918"/>
              <a:chOff x="1577562" y="935354"/>
              <a:chExt cx="800950" cy="159918"/>
            </a:xfrm>
          </p:grpSpPr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81BB062C-38DE-3B41-A734-890264011FE4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708F9BE-3022-5E4B-9EA4-1EA1953C6DB3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A09E231-7F16-BC4A-BE0F-BCD7DF886100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DDC31B-562C-984B-9020-B677846B83C6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D18006A-6725-3440-93C7-AEB2F038C756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C20579C-5D6D-4F48-A036-8D1D9DDE935B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2C9FE40-4767-DD4A-89DC-C7D930AA92F4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130CB6D-084B-C74C-8F67-B604A08F255F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0C7962C-9B5B-264C-833C-F9AE9E8188AE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CC297A7-0E15-9047-B6D7-6DA77575C093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0A3AD10-6719-A246-8A22-F0920F3329B9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A4C033-C0F5-1F43-B40B-4EFA836CB819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2A4672-10AD-1A44-8EA1-901BE901FBAD}"/>
                </a:ext>
              </a:extLst>
            </p:cNvPr>
            <p:cNvSpPr txBox="1"/>
            <p:nvPr/>
          </p:nvSpPr>
          <p:spPr>
            <a:xfrm>
              <a:off x="1704159" y="635703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ROI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23482B-498D-D24E-9C31-29B4F8D84747}"/>
                </a:ext>
              </a:extLst>
            </p:cNvPr>
            <p:cNvCxnSpPr/>
            <p:nvPr/>
          </p:nvCxnSpPr>
          <p:spPr>
            <a:xfrm>
              <a:off x="1775694" y="1025439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E15239-DDE5-984A-BA0B-6E8849D120F7}"/>
                </a:ext>
              </a:extLst>
            </p:cNvPr>
            <p:cNvCxnSpPr/>
            <p:nvPr/>
          </p:nvCxnSpPr>
          <p:spPr>
            <a:xfrm>
              <a:off x="1641074" y="1354368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007A21-F4FD-DB42-8702-C9FBBFDC5FEF}"/>
                </a:ext>
              </a:extLst>
            </p:cNvPr>
            <p:cNvSpPr txBox="1"/>
            <p:nvPr/>
          </p:nvSpPr>
          <p:spPr>
            <a:xfrm>
              <a:off x="1477406" y="1294463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TH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EA1F920-38A8-B540-9500-C6549562596D}"/>
              </a:ext>
            </a:extLst>
          </p:cNvPr>
          <p:cNvSpPr txBox="1"/>
          <p:nvPr/>
        </p:nvSpPr>
        <p:spPr>
          <a:xfrm>
            <a:off x="943269" y="208484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44350A-4E92-2647-AF5D-02938C8EA42F}"/>
              </a:ext>
            </a:extLst>
          </p:cNvPr>
          <p:cNvSpPr txBox="1"/>
          <p:nvPr/>
        </p:nvSpPr>
        <p:spPr>
          <a:xfrm>
            <a:off x="2625854" y="2084842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511 (Sample #)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5288FA-808D-4F4F-8379-B74EA9BA93A9}"/>
              </a:ext>
            </a:extLst>
          </p:cNvPr>
          <p:cNvCxnSpPr/>
          <p:nvPr/>
        </p:nvCxnSpPr>
        <p:spPr>
          <a:xfrm>
            <a:off x="2879834" y="1589247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6B90194-7CEF-8C44-A5C6-4B743A164460}"/>
              </a:ext>
            </a:extLst>
          </p:cNvPr>
          <p:cNvSpPr txBox="1"/>
          <p:nvPr/>
        </p:nvSpPr>
        <p:spPr>
          <a:xfrm>
            <a:off x="140069" y="3024676"/>
            <a:ext cx="337047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PL: Programmed Lookback  </a:t>
            </a:r>
          </a:p>
          <a:p>
            <a:r>
              <a:rPr lang="en-US" sz="1600" dirty="0"/>
              <a:t>PTW: Time window</a:t>
            </a:r>
          </a:p>
          <a:p>
            <a:endParaRPr lang="en-US" sz="1600" dirty="0"/>
          </a:p>
          <a:p>
            <a:r>
              <a:rPr lang="en-US" sz="1600" dirty="0"/>
              <a:t>Data we get on a trigger:</a:t>
            </a:r>
          </a:p>
          <a:p>
            <a:r>
              <a:rPr lang="en-US" sz="1600" dirty="0"/>
              <a:t>    </a:t>
            </a:r>
            <a:r>
              <a:rPr lang="en-US" dirty="0">
                <a:solidFill>
                  <a:srgbClr val="0070C0"/>
                </a:solidFill>
              </a:rPr>
              <a:t>- F</a:t>
            </a:r>
            <a:r>
              <a:rPr lang="en-US" sz="1600" dirty="0">
                <a:solidFill>
                  <a:srgbClr val="0070C0"/>
                </a:solidFill>
              </a:rPr>
              <a:t>ADC </a:t>
            </a:r>
            <a:r>
              <a:rPr lang="en-US" dirty="0">
                <a:solidFill>
                  <a:srgbClr val="0070C0"/>
                </a:solidFill>
              </a:rPr>
              <a:t>waveform values</a:t>
            </a:r>
            <a:r>
              <a:rPr lang="en-US" sz="1600" dirty="0">
                <a:solidFill>
                  <a:srgbClr val="0070C0"/>
                </a:solidFill>
              </a:rPr>
              <a:t> for the ROI </a:t>
            </a:r>
          </a:p>
          <a:p>
            <a:r>
              <a:rPr lang="en-US" dirty="0">
                <a:solidFill>
                  <a:srgbClr val="0070C0"/>
                </a:solidFill>
              </a:rPr>
              <a:t>    - </a:t>
            </a:r>
            <a:r>
              <a:rPr lang="en-US" sz="1600" dirty="0">
                <a:solidFill>
                  <a:srgbClr val="0070C0"/>
                </a:solidFill>
              </a:rPr>
              <a:t>Threshold Sample #  (hit time) </a:t>
            </a:r>
          </a:p>
          <a:p>
            <a:r>
              <a:rPr lang="en-US" dirty="0">
                <a:solidFill>
                  <a:srgbClr val="0070C0"/>
                </a:solidFill>
              </a:rPr>
              <a:t>    - </a:t>
            </a:r>
            <a:r>
              <a:rPr lang="en-US" sz="1600" dirty="0">
                <a:solidFill>
                  <a:srgbClr val="0070C0"/>
                </a:solidFill>
              </a:rPr>
              <a:t>Trigger absolute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sz="1600" dirty="0">
                <a:solidFill>
                  <a:srgbClr val="0070C0"/>
                </a:solidFill>
              </a:rPr>
              <a:t>ime </a:t>
            </a:r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sz="1600" dirty="0">
                <a:solidFill>
                  <a:srgbClr val="0070C0"/>
                </a:solidFill>
              </a:rPr>
              <a:t>tamp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F9C64E-ED67-DE4E-AE60-7CAAC1EDC636}"/>
              </a:ext>
            </a:extLst>
          </p:cNvPr>
          <p:cNvSpPr txBox="1"/>
          <p:nvPr/>
        </p:nvSpPr>
        <p:spPr>
          <a:xfrm>
            <a:off x="101771" y="823456"/>
            <a:ext cx="155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Triggered Mode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852DA2-F4E8-1F42-8040-7531759EA637}"/>
              </a:ext>
            </a:extLst>
          </p:cNvPr>
          <p:cNvSpPr txBox="1"/>
          <p:nvPr/>
        </p:nvSpPr>
        <p:spPr>
          <a:xfrm>
            <a:off x="5957335" y="837175"/>
            <a:ext cx="1618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Streaming Mode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C0C9293-F44A-AC4C-8386-9E6AE5069521}"/>
              </a:ext>
            </a:extLst>
          </p:cNvPr>
          <p:cNvCxnSpPr/>
          <p:nvPr/>
        </p:nvCxnSpPr>
        <p:spPr>
          <a:xfrm>
            <a:off x="9965984" y="1269313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8">
            <a:extLst>
              <a:ext uri="{FF2B5EF4-FFF2-40B4-BE49-F238E27FC236}">
                <a16:creationId xmlns:a16="http://schemas.microsoft.com/office/drawing/2014/main" id="{F8AAE853-3008-1949-BCC1-0814BFB883A0}"/>
              </a:ext>
            </a:extLst>
          </p:cNvPr>
          <p:cNvSpPr txBox="1"/>
          <p:nvPr/>
        </p:nvSpPr>
        <p:spPr>
          <a:xfrm>
            <a:off x="9675615" y="1021391"/>
            <a:ext cx="1948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 Slice </a:t>
            </a:r>
          </a:p>
          <a:p>
            <a:r>
              <a:rPr lang="en-US" dirty="0"/>
              <a:t>      (Frame # </a:t>
            </a:r>
          </a:p>
          <a:p>
            <a:r>
              <a:rPr lang="en-US" dirty="0"/>
              <a:t>        &amp; timestamp)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6BB5E4E-3CC2-C145-AB69-0815E1B55668}"/>
              </a:ext>
            </a:extLst>
          </p:cNvPr>
          <p:cNvCxnSpPr>
            <a:cxnSpLocks/>
          </p:cNvCxnSpPr>
          <p:nvPr/>
        </p:nvCxnSpPr>
        <p:spPr>
          <a:xfrm flipH="1">
            <a:off x="6129712" y="2917240"/>
            <a:ext cx="38362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CADBD0-2060-A04C-96C6-A5A70975AEB2}"/>
              </a:ext>
            </a:extLst>
          </p:cNvPr>
          <p:cNvCxnSpPr>
            <a:cxnSpLocks/>
          </p:cNvCxnSpPr>
          <p:nvPr/>
        </p:nvCxnSpPr>
        <p:spPr>
          <a:xfrm>
            <a:off x="6129712" y="1269313"/>
            <a:ext cx="0" cy="17595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DFB7A63-BCD5-5F4D-8B53-EAA935287AFC}"/>
              </a:ext>
            </a:extLst>
          </p:cNvPr>
          <p:cNvCxnSpPr>
            <a:cxnSpLocks/>
          </p:cNvCxnSpPr>
          <p:nvPr/>
        </p:nvCxnSpPr>
        <p:spPr>
          <a:xfrm>
            <a:off x="6129712" y="1872526"/>
            <a:ext cx="3836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0C0D971-093F-9E43-BA7F-E76DF9229264}"/>
              </a:ext>
            </a:extLst>
          </p:cNvPr>
          <p:cNvGrpSpPr/>
          <p:nvPr/>
        </p:nvGrpSpPr>
        <p:grpSpPr>
          <a:xfrm>
            <a:off x="8563556" y="1366792"/>
            <a:ext cx="1055587" cy="931596"/>
            <a:chOff x="8563556" y="788729"/>
            <a:chExt cx="1055587" cy="931596"/>
          </a:xfrm>
        </p:grpSpPr>
        <p:pic>
          <p:nvPicPr>
            <p:cNvPr id="64" name="Picture 63" descr="image.pdf">
              <a:extLst>
                <a:ext uri="{FF2B5EF4-FFF2-40B4-BE49-F238E27FC236}">
                  <a16:creationId xmlns:a16="http://schemas.microsoft.com/office/drawing/2014/main" id="{5FDC743B-C016-984E-80B1-3BB6489C3FEF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A732A-EFAA-E64D-A604-9A532225842F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70" name="Left Bracket 69">
                <a:extLst>
                  <a:ext uri="{FF2B5EF4-FFF2-40B4-BE49-F238E27FC236}">
                    <a16:creationId xmlns:a16="http://schemas.microsoft.com/office/drawing/2014/main" id="{B5ECA0AD-04B4-D043-841C-B0E582F5D36A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63991DE-4732-8A49-8A96-770A11F25368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0840CE6E-09E7-864A-826B-9C4CBE90FAF2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4846F5C-4211-5A4E-A676-3464CF106494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AA52DD7-4369-3942-BD64-1BA55FFEDD57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DDB77A9-F06C-A14A-BDC9-7EEF48A586D4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EF2C318-DBB7-F548-9124-9572329BDF3D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A9C2D95-1621-3145-AAB9-3AF416D4261C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0DC7C2A-22DE-4847-8B53-4C41682555B1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502895C-E13E-DF4C-8A91-816B897A343E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5773B5E-AEC3-AE42-8634-FCD8E1D7C03E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F406A6A-0A09-7F4A-90F4-CB69ECCF6B17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34">
              <a:extLst>
                <a:ext uri="{FF2B5EF4-FFF2-40B4-BE49-F238E27FC236}">
                  <a16:creationId xmlns:a16="http://schemas.microsoft.com/office/drawing/2014/main" id="{6F87772A-F438-8B42-BCD6-77EE787CD90C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53E86B-87D2-4041-81AD-EA6804ED44EA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B0D71F1-BFD7-7B4F-A892-73E474ACDC1A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39">
              <a:extLst>
                <a:ext uri="{FF2B5EF4-FFF2-40B4-BE49-F238E27FC236}">
                  <a16:creationId xmlns:a16="http://schemas.microsoft.com/office/drawing/2014/main" id="{D0A0E8E6-73C3-FC44-97B4-1CE7099ECA6F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82" name="TextBox 40">
            <a:extLst>
              <a:ext uri="{FF2B5EF4-FFF2-40B4-BE49-F238E27FC236}">
                <a16:creationId xmlns:a16="http://schemas.microsoft.com/office/drawing/2014/main" id="{BD0B68E1-AB73-2F47-AB07-558104001C93}"/>
              </a:ext>
            </a:extLst>
          </p:cNvPr>
          <p:cNvSpPr txBox="1"/>
          <p:nvPr/>
        </p:nvSpPr>
        <p:spPr>
          <a:xfrm>
            <a:off x="6074502" y="267930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0</a:t>
            </a: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511FE75D-4FB2-3543-8093-0217C4323948}"/>
              </a:ext>
            </a:extLst>
          </p:cNvPr>
          <p:cNvSpPr txBox="1"/>
          <p:nvPr/>
        </p:nvSpPr>
        <p:spPr>
          <a:xfrm>
            <a:off x="9770387" y="2666636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( Max Sample #)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F6D1DFD-9BDF-844D-9A55-114E0B84CDD1}"/>
              </a:ext>
            </a:extLst>
          </p:cNvPr>
          <p:cNvCxnSpPr/>
          <p:nvPr/>
        </p:nvCxnSpPr>
        <p:spPr>
          <a:xfrm>
            <a:off x="9965984" y="1826361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BD86945-549A-524B-85E4-2EBEE707AD59}"/>
              </a:ext>
            </a:extLst>
          </p:cNvPr>
          <p:cNvSpPr txBox="1"/>
          <p:nvPr/>
        </p:nvSpPr>
        <p:spPr>
          <a:xfrm>
            <a:off x="6029537" y="3150791"/>
            <a:ext cx="59433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Frame = N Clocks  (</a:t>
            </a:r>
            <a:r>
              <a:rPr lang="en-US" dirty="0">
                <a:solidFill>
                  <a:srgbClr val="0070C0"/>
                </a:solidFill>
              </a:rPr>
              <a:t>up to 16bits, currently 65536 ns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Data we get for a Frame: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0070C0"/>
                </a:solidFill>
              </a:rPr>
              <a:t>- Pedestal subtracted sums over an ROI for every hit over threshold</a:t>
            </a:r>
          </a:p>
          <a:p>
            <a:r>
              <a:rPr lang="en-US" dirty="0">
                <a:solidFill>
                  <a:srgbClr val="0070C0"/>
                </a:solidFill>
              </a:rPr>
              <a:t>    - Threshold sample # fine time stamp for each hit</a:t>
            </a:r>
          </a:p>
          <a:p>
            <a:r>
              <a:rPr lang="en-US" dirty="0">
                <a:solidFill>
                  <a:srgbClr val="0070C0"/>
                </a:solidFill>
              </a:rPr>
              <a:t>    - Frame # and absolute time stamp for the frame </a:t>
            </a:r>
          </a:p>
          <a:p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3D6213-8074-6A45-8FD9-495C7E93F686}"/>
              </a:ext>
            </a:extLst>
          </p:cNvPr>
          <p:cNvGrpSpPr/>
          <p:nvPr/>
        </p:nvGrpSpPr>
        <p:grpSpPr>
          <a:xfrm>
            <a:off x="7580838" y="1361537"/>
            <a:ext cx="1055587" cy="931596"/>
            <a:chOff x="8563556" y="788729"/>
            <a:chExt cx="1055587" cy="931596"/>
          </a:xfrm>
        </p:grpSpPr>
        <p:pic>
          <p:nvPicPr>
            <p:cNvPr id="105" name="Picture 104" descr="image.pdf">
              <a:extLst>
                <a:ext uri="{FF2B5EF4-FFF2-40B4-BE49-F238E27FC236}">
                  <a16:creationId xmlns:a16="http://schemas.microsoft.com/office/drawing/2014/main" id="{BC287546-12E8-E647-A0CB-85E34819C1F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54C673F-7557-604F-9430-457322DB090B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111" name="Left Bracket 110">
                <a:extLst>
                  <a:ext uri="{FF2B5EF4-FFF2-40B4-BE49-F238E27FC236}">
                    <a16:creationId xmlns:a16="http://schemas.microsoft.com/office/drawing/2014/main" id="{5ABE8DF3-9A9F-4A4A-B276-FADAD68E9576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F00E209-C24E-0C4A-AE40-D87F5479699E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22CBD8A-1442-584F-BA60-53DFB6554ACF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EFA1A4B-0BC5-C042-9472-D97AAF435DF3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3EBCEBD-0621-3248-BA8B-275698ABAD8B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735D7D64-2F58-E346-8699-487C058E8620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373103D-AE29-784A-B430-15536957562E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109DCD0-F22D-8940-9FAD-9598644124F4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E22BF42-E6D0-384D-A750-840B1ECF666F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368D75C-6782-3D4E-A176-BD2526270BFB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E0116B5-DE0B-0C4B-AD2F-0DAD0750C2F1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035C390-9EC5-0E40-A700-616ACBEFAA09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34">
              <a:extLst>
                <a:ext uri="{FF2B5EF4-FFF2-40B4-BE49-F238E27FC236}">
                  <a16:creationId xmlns:a16="http://schemas.microsoft.com/office/drawing/2014/main" id="{85FAB0E9-7E57-E240-8DE7-5F5469FB61A8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FD85BFC-9B18-EA4F-ADC3-54A62D301F1B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E4B0ABC-A380-3A46-AB7E-61BF833F2985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39">
              <a:extLst>
                <a:ext uri="{FF2B5EF4-FFF2-40B4-BE49-F238E27FC236}">
                  <a16:creationId xmlns:a16="http://schemas.microsoft.com/office/drawing/2014/main" id="{EF71766A-E5F0-AE49-87B6-1E6A9B1564EE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97FE0D9-58F8-794E-A0DE-05DB60785110}"/>
              </a:ext>
            </a:extLst>
          </p:cNvPr>
          <p:cNvGrpSpPr/>
          <p:nvPr/>
        </p:nvGrpSpPr>
        <p:grpSpPr>
          <a:xfrm>
            <a:off x="6056847" y="1361538"/>
            <a:ext cx="1055587" cy="931596"/>
            <a:chOff x="8563556" y="788729"/>
            <a:chExt cx="1055587" cy="931596"/>
          </a:xfrm>
        </p:grpSpPr>
        <p:pic>
          <p:nvPicPr>
            <p:cNvPr id="124" name="Picture 123" descr="image.pdf">
              <a:extLst>
                <a:ext uri="{FF2B5EF4-FFF2-40B4-BE49-F238E27FC236}">
                  <a16:creationId xmlns:a16="http://schemas.microsoft.com/office/drawing/2014/main" id="{617930DA-EAD9-B448-9344-E21AF49EBA8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4661C39-4B59-C943-9CB2-D1DF14783CC7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130" name="Left Bracket 129">
                <a:extLst>
                  <a:ext uri="{FF2B5EF4-FFF2-40B4-BE49-F238E27FC236}">
                    <a16:creationId xmlns:a16="http://schemas.microsoft.com/office/drawing/2014/main" id="{0F3D1FFF-C37C-6F41-B556-99EDB1D80E42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8CD4A85-23AE-3840-A468-7BB08DDED169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DE06259-8204-944C-90C2-E6F2EC03EF9C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63613CA-4944-B646-9D03-2F590AABA5AD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ACF3A9C-2F02-1A44-AF43-73130751BA30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F64A76F-04B5-AE4E-AD16-8140B317835D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D98192F-1919-AB40-8A59-8645E113546B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740DF15-06C3-4545-8810-E963019C1D2F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38575A3-5FF9-B343-ACBB-FBDE9CB10CF1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7886BD17-E26C-9840-A89F-0CC9482ECA38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679AD72B-60E8-F745-9E64-ED6401324AE9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69C44D9-A597-D247-93C5-1F6DFAD1C450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34">
              <a:extLst>
                <a:ext uri="{FF2B5EF4-FFF2-40B4-BE49-F238E27FC236}">
                  <a16:creationId xmlns:a16="http://schemas.microsoft.com/office/drawing/2014/main" id="{5C609319-1B8A-2443-B407-AEBB6E597E75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704A15E-B9F1-014D-B622-CD9506A89D83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334191B-09DF-294F-BBA6-8A761A45772B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39">
              <a:extLst>
                <a:ext uri="{FF2B5EF4-FFF2-40B4-BE49-F238E27FC236}">
                  <a16:creationId xmlns:a16="http://schemas.microsoft.com/office/drawing/2014/main" id="{8F5BD091-1A91-2447-8122-BCA114C1B5A9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1F329D8-E950-D04F-B36E-A9DDCD93A8C9}"/>
              </a:ext>
            </a:extLst>
          </p:cNvPr>
          <p:cNvGrpSpPr/>
          <p:nvPr/>
        </p:nvGrpSpPr>
        <p:grpSpPr>
          <a:xfrm>
            <a:off x="3040093" y="1129678"/>
            <a:ext cx="1055587" cy="931596"/>
            <a:chOff x="8563556" y="788729"/>
            <a:chExt cx="1055587" cy="931596"/>
          </a:xfrm>
        </p:grpSpPr>
        <p:pic>
          <p:nvPicPr>
            <p:cNvPr id="143" name="Picture 142" descr="image.pdf">
              <a:extLst>
                <a:ext uri="{FF2B5EF4-FFF2-40B4-BE49-F238E27FC236}">
                  <a16:creationId xmlns:a16="http://schemas.microsoft.com/office/drawing/2014/main" id="{6286CA91-625B-584B-8152-E0F5E1FF8AA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13DFFE7-59B2-8C4A-BC29-0D40F0790464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149" name="Left Bracket 148">
                <a:extLst>
                  <a:ext uri="{FF2B5EF4-FFF2-40B4-BE49-F238E27FC236}">
                    <a16:creationId xmlns:a16="http://schemas.microsoft.com/office/drawing/2014/main" id="{999B554E-3355-0348-AFF8-1311ECD125CE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E1F0464-3D24-D34A-BE38-3947C9EFD4B6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CCE2442-15AB-EC48-AC6D-FC96DA302F44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A1E7987-E8B8-9C47-BD53-DDA20B639836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FEC93F6-63E9-A747-B064-B35729AD45AF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26FBE945-571B-514B-9FD5-FA9808A48959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24DA563-E80D-F84D-8146-3D1C433E7C9D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520C2C0-E29F-8F46-9A50-69F590278A2E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3B1F0811-0689-B04E-B220-BB386C3F460A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4564B59E-91D4-8B49-BA8D-775B0672114B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6DEDEBC-F714-EE4A-ACE5-F92E12AE0609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5DB203E-BB39-074B-888C-BDFBA64B72A4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34">
              <a:extLst>
                <a:ext uri="{FF2B5EF4-FFF2-40B4-BE49-F238E27FC236}">
                  <a16:creationId xmlns:a16="http://schemas.microsoft.com/office/drawing/2014/main" id="{A771834D-3AB4-FE4E-9B9A-916C7FE6B558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D3B0573-A596-2C4C-A172-D1D185BF6BFB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7D637F79-60E2-6146-859A-69F0A81204D0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39">
              <a:extLst>
                <a:ext uri="{FF2B5EF4-FFF2-40B4-BE49-F238E27FC236}">
                  <a16:creationId xmlns:a16="http://schemas.microsoft.com/office/drawing/2014/main" id="{EAF00E24-764A-C746-85C9-44FB62DC72B7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FE260C0-4DE9-674F-9317-2960395922FC}"/>
              </a:ext>
            </a:extLst>
          </p:cNvPr>
          <p:cNvGrpSpPr/>
          <p:nvPr/>
        </p:nvGrpSpPr>
        <p:grpSpPr>
          <a:xfrm>
            <a:off x="223765" y="1138218"/>
            <a:ext cx="1055587" cy="931596"/>
            <a:chOff x="8563556" y="788729"/>
            <a:chExt cx="1055587" cy="931596"/>
          </a:xfrm>
        </p:grpSpPr>
        <p:pic>
          <p:nvPicPr>
            <p:cNvPr id="162" name="Picture 161" descr="image.pdf">
              <a:extLst>
                <a:ext uri="{FF2B5EF4-FFF2-40B4-BE49-F238E27FC236}">
                  <a16:creationId xmlns:a16="http://schemas.microsoft.com/office/drawing/2014/main" id="{001A9704-FF8F-7843-8C71-0C84606D623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9A27AA0D-E26B-F54E-B4E6-FB8585DAE911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168" name="Left Bracket 167">
                <a:extLst>
                  <a:ext uri="{FF2B5EF4-FFF2-40B4-BE49-F238E27FC236}">
                    <a16:creationId xmlns:a16="http://schemas.microsoft.com/office/drawing/2014/main" id="{8D7A37CD-FDFF-8844-8966-CA118887EFC7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B0F5AE8-EAEF-D946-A676-C61A313A75D8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DB83F9B-3A6B-684C-A3E3-4AE37DA0D0CF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3F353388-444A-6947-AB12-44B12A349145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ABF0FFB-7AB4-DE43-983A-CA78D17153AF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D6C48BE-36CD-FA4C-8FB2-C2A07C96BBE4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31572AD-9741-4140-942B-F67C612F22E0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DBAA834-F543-AF43-8FF9-C98F1835AF00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20C9C5E9-0FE3-6E4C-A0E4-627A136491DE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34C87E3-DDC1-8142-B510-BCDEF0655276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F8D14771-35A0-9345-9B06-EFE001CD05E9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5D0E210-24C9-2843-AC91-FC33EB831BB4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TextBox 34">
              <a:extLst>
                <a:ext uri="{FF2B5EF4-FFF2-40B4-BE49-F238E27FC236}">
                  <a16:creationId xmlns:a16="http://schemas.microsoft.com/office/drawing/2014/main" id="{2C1545A0-B315-7C49-893A-BBF5507D332F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259EA2D-8E93-1849-A004-943CD4369D49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5C0DCC5-C832-2048-B098-E7E1A26C4633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39">
              <a:extLst>
                <a:ext uri="{FF2B5EF4-FFF2-40B4-BE49-F238E27FC236}">
                  <a16:creationId xmlns:a16="http://schemas.microsoft.com/office/drawing/2014/main" id="{B9A43D6C-E88F-D14C-B6BC-E94610DD45AE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311BE79A-F215-B84F-89A7-4598433DD1C9}"/>
              </a:ext>
            </a:extLst>
          </p:cNvPr>
          <p:cNvSpPr txBox="1"/>
          <p:nvPr/>
        </p:nvSpPr>
        <p:spPr>
          <a:xfrm>
            <a:off x="6915516" y="2626688"/>
            <a:ext cx="180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Fine time stamp (4 ns)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A0BF2E7-9657-5242-8AE4-93F2CB76BFB8}"/>
              </a:ext>
            </a:extLst>
          </p:cNvPr>
          <p:cNvSpPr/>
          <p:nvPr/>
        </p:nvSpPr>
        <p:spPr>
          <a:xfrm>
            <a:off x="2730268" y="5037980"/>
            <a:ext cx="1468274" cy="1607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27ED2EF-8E93-6344-81D9-0CF934A14E50}"/>
              </a:ext>
            </a:extLst>
          </p:cNvPr>
          <p:cNvCxnSpPr/>
          <p:nvPr/>
        </p:nvCxnSpPr>
        <p:spPr>
          <a:xfrm>
            <a:off x="2727635" y="517249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14E1C93-55BC-9948-B602-23C23BE20C94}"/>
              </a:ext>
            </a:extLst>
          </p:cNvPr>
          <p:cNvCxnSpPr/>
          <p:nvPr/>
        </p:nvCxnSpPr>
        <p:spPr>
          <a:xfrm>
            <a:off x="2725335" y="530387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85BCFE6-6588-AF45-A584-C729CF2DD362}"/>
              </a:ext>
            </a:extLst>
          </p:cNvPr>
          <p:cNvCxnSpPr/>
          <p:nvPr/>
        </p:nvCxnSpPr>
        <p:spPr>
          <a:xfrm>
            <a:off x="2730268" y="567905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ECC58A12-A97F-6C41-A7A1-549514386FD9}"/>
              </a:ext>
            </a:extLst>
          </p:cNvPr>
          <p:cNvSpPr txBox="1"/>
          <p:nvPr/>
        </p:nvSpPr>
        <p:spPr>
          <a:xfrm>
            <a:off x="2898181" y="5323571"/>
            <a:ext cx="1089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Trigger Bank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3180AA6-B446-5F48-93E9-26F94772CA71}"/>
              </a:ext>
            </a:extLst>
          </p:cNvPr>
          <p:cNvSpPr txBox="1"/>
          <p:nvPr/>
        </p:nvSpPr>
        <p:spPr>
          <a:xfrm>
            <a:off x="2915804" y="5900347"/>
            <a:ext cx="995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Banks</a:t>
            </a:r>
          </a:p>
        </p:txBody>
      </p:sp>
      <p:sp>
        <p:nvSpPr>
          <p:cNvPr id="187" name="Left Bracket 186">
            <a:extLst>
              <a:ext uri="{FF2B5EF4-FFF2-40B4-BE49-F238E27FC236}">
                <a16:creationId xmlns:a16="http://schemas.microsoft.com/office/drawing/2014/main" id="{EBEFA677-B64E-C048-A624-07C8B5502971}"/>
              </a:ext>
            </a:extLst>
          </p:cNvPr>
          <p:cNvSpPr/>
          <p:nvPr/>
        </p:nvSpPr>
        <p:spPr>
          <a:xfrm>
            <a:off x="2573364" y="5034332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C8DC315-ACED-A444-A00E-4D505E6F0ADD}"/>
              </a:ext>
            </a:extLst>
          </p:cNvPr>
          <p:cNvSpPr txBox="1"/>
          <p:nvPr/>
        </p:nvSpPr>
        <p:spPr>
          <a:xfrm>
            <a:off x="3024523" y="4972536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Length (words)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E073DB3-FE49-564D-B0E7-E007BDFDD8FD}"/>
              </a:ext>
            </a:extLst>
          </p:cNvPr>
          <p:cNvSpPr txBox="1"/>
          <p:nvPr/>
        </p:nvSpPr>
        <p:spPr>
          <a:xfrm>
            <a:off x="2841356" y="5105364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Tag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C947403-F02C-544B-880C-9FF99815CED9}"/>
              </a:ext>
            </a:extLst>
          </p:cNvPr>
          <p:cNvSpPr txBox="1"/>
          <p:nvPr/>
        </p:nvSpPr>
        <p:spPr>
          <a:xfrm>
            <a:off x="3479582" y="511127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DT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A6C7316-1A47-8842-BF27-052AF061EC40}"/>
              </a:ext>
            </a:extLst>
          </p:cNvPr>
          <p:cNvSpPr txBox="1"/>
          <p:nvPr/>
        </p:nvSpPr>
        <p:spPr>
          <a:xfrm>
            <a:off x="3848445" y="5111278"/>
            <a:ext cx="293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6199F04-E015-8040-9123-18E3F8F6D32F}"/>
              </a:ext>
            </a:extLst>
          </p:cNvPr>
          <p:cNvCxnSpPr>
            <a:cxnSpLocks/>
          </p:cNvCxnSpPr>
          <p:nvPr/>
        </p:nvCxnSpPr>
        <p:spPr>
          <a:xfrm>
            <a:off x="3434681" y="517300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B123827-7748-B646-9307-A7E9494CCC02}"/>
              </a:ext>
            </a:extLst>
          </p:cNvPr>
          <p:cNvCxnSpPr>
            <a:cxnSpLocks/>
          </p:cNvCxnSpPr>
          <p:nvPr/>
        </p:nvCxnSpPr>
        <p:spPr>
          <a:xfrm>
            <a:off x="3828381" y="517300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BDDC346-69B2-CD40-873F-B0A503ABFFFA}"/>
              </a:ext>
            </a:extLst>
          </p:cNvPr>
          <p:cNvSpPr txBox="1"/>
          <p:nvPr/>
        </p:nvSpPr>
        <p:spPr>
          <a:xfrm>
            <a:off x="847140" y="4985017"/>
            <a:ext cx="162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 Data Format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47FD9D5-8F54-D64E-909F-88B8DBD84A1B}"/>
              </a:ext>
            </a:extLst>
          </p:cNvPr>
          <p:cNvSpPr/>
          <p:nvPr/>
        </p:nvSpPr>
        <p:spPr>
          <a:xfrm>
            <a:off x="8328264" y="5058831"/>
            <a:ext cx="1468274" cy="1607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5B07097-2CEE-4A4A-9595-AB342F1C7DBC}"/>
              </a:ext>
            </a:extLst>
          </p:cNvPr>
          <p:cNvCxnSpPr/>
          <p:nvPr/>
        </p:nvCxnSpPr>
        <p:spPr>
          <a:xfrm>
            <a:off x="8325631" y="519334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4278568E-8EE3-6045-AC0D-1EBF715EEDF4}"/>
              </a:ext>
            </a:extLst>
          </p:cNvPr>
          <p:cNvCxnSpPr/>
          <p:nvPr/>
        </p:nvCxnSpPr>
        <p:spPr>
          <a:xfrm>
            <a:off x="8323331" y="532472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9E0A4A02-9323-AA45-BCF1-636D62305837}"/>
              </a:ext>
            </a:extLst>
          </p:cNvPr>
          <p:cNvCxnSpPr/>
          <p:nvPr/>
        </p:nvCxnSpPr>
        <p:spPr>
          <a:xfrm>
            <a:off x="8328264" y="569990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191976D2-9506-B743-AB77-121166AC7B16}"/>
              </a:ext>
            </a:extLst>
          </p:cNvPr>
          <p:cNvSpPr txBox="1"/>
          <p:nvPr/>
        </p:nvSpPr>
        <p:spPr>
          <a:xfrm>
            <a:off x="8335920" y="5344422"/>
            <a:ext cx="1431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Stream Info Bank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AAF39A9-7C15-674A-A45C-05EBF515B255}"/>
              </a:ext>
            </a:extLst>
          </p:cNvPr>
          <p:cNvSpPr txBox="1"/>
          <p:nvPr/>
        </p:nvSpPr>
        <p:spPr>
          <a:xfrm>
            <a:off x="8535136" y="5921198"/>
            <a:ext cx="995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Banks</a:t>
            </a:r>
          </a:p>
        </p:txBody>
      </p:sp>
      <p:sp>
        <p:nvSpPr>
          <p:cNvPr id="216" name="Left Bracket 215">
            <a:extLst>
              <a:ext uri="{FF2B5EF4-FFF2-40B4-BE49-F238E27FC236}">
                <a16:creationId xmlns:a16="http://schemas.microsoft.com/office/drawing/2014/main" id="{C6816DD4-64ED-5E43-9901-025115C909CB}"/>
              </a:ext>
            </a:extLst>
          </p:cNvPr>
          <p:cNvSpPr/>
          <p:nvPr/>
        </p:nvSpPr>
        <p:spPr>
          <a:xfrm>
            <a:off x="8171360" y="5055183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495FB7D2-1590-744A-950F-6DEB6A1E24AA}"/>
              </a:ext>
            </a:extLst>
          </p:cNvPr>
          <p:cNvSpPr txBox="1"/>
          <p:nvPr/>
        </p:nvSpPr>
        <p:spPr>
          <a:xfrm>
            <a:off x="8622519" y="4993387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Length (words)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91AF50D-CA80-4047-B114-60359E0DE8BC}"/>
              </a:ext>
            </a:extLst>
          </p:cNvPr>
          <p:cNvSpPr txBox="1"/>
          <p:nvPr/>
        </p:nvSpPr>
        <p:spPr>
          <a:xfrm>
            <a:off x="8439352" y="5126215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Tag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665FA1A-8437-8845-877A-8B0C16FE3021}"/>
              </a:ext>
            </a:extLst>
          </p:cNvPr>
          <p:cNvSpPr txBox="1"/>
          <p:nvPr/>
        </p:nvSpPr>
        <p:spPr>
          <a:xfrm>
            <a:off x="9077578" y="513212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DT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EF655FF-4B91-9842-A26E-2173DCB05DB8}"/>
              </a:ext>
            </a:extLst>
          </p:cNvPr>
          <p:cNvSpPr txBox="1"/>
          <p:nvPr/>
        </p:nvSpPr>
        <p:spPr>
          <a:xfrm>
            <a:off x="9446441" y="5132129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SS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72DF7AE6-DAF2-C744-A426-440EC9A794C1}"/>
              </a:ext>
            </a:extLst>
          </p:cNvPr>
          <p:cNvCxnSpPr>
            <a:cxnSpLocks/>
          </p:cNvCxnSpPr>
          <p:nvPr/>
        </p:nvCxnSpPr>
        <p:spPr>
          <a:xfrm>
            <a:off x="9032677" y="5193858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CCDDD1B1-C4CD-0648-9939-B8398641A022}"/>
              </a:ext>
            </a:extLst>
          </p:cNvPr>
          <p:cNvCxnSpPr>
            <a:cxnSpLocks/>
          </p:cNvCxnSpPr>
          <p:nvPr/>
        </p:nvCxnSpPr>
        <p:spPr>
          <a:xfrm>
            <a:off x="9426377" y="5193858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F9AE62F8-3EA6-204E-875D-1AAE93151DB2}"/>
              </a:ext>
            </a:extLst>
          </p:cNvPr>
          <p:cNvSpPr txBox="1"/>
          <p:nvPr/>
        </p:nvSpPr>
        <p:spPr>
          <a:xfrm>
            <a:off x="6445136" y="5005868"/>
            <a:ext cx="162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 Data Format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D1E522FF-7CD1-3E4A-BB28-21B9BA2F5658}"/>
              </a:ext>
            </a:extLst>
          </p:cNvPr>
          <p:cNvSpPr txBox="1"/>
          <p:nvPr/>
        </p:nvSpPr>
        <p:spPr>
          <a:xfrm>
            <a:off x="4467897" y="5282866"/>
            <a:ext cx="800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Trigger #</a:t>
            </a:r>
          </a:p>
          <a:p>
            <a:r>
              <a:rPr lang="en-US" sz="1100" dirty="0"/>
              <a:t>timestamp</a:t>
            </a:r>
          </a:p>
        </p:txBody>
      </p:sp>
      <p:sp>
        <p:nvSpPr>
          <p:cNvPr id="229" name="Right Brace 228">
            <a:extLst>
              <a:ext uri="{FF2B5EF4-FFF2-40B4-BE49-F238E27FC236}">
                <a16:creationId xmlns:a16="http://schemas.microsoft.com/office/drawing/2014/main" id="{5A5CAB53-3426-6744-80E2-94E4723624A4}"/>
              </a:ext>
            </a:extLst>
          </p:cNvPr>
          <p:cNvSpPr/>
          <p:nvPr/>
        </p:nvSpPr>
        <p:spPr bwMode="auto">
          <a:xfrm>
            <a:off x="4286336" y="5312834"/>
            <a:ext cx="132917" cy="339365"/>
          </a:xfrm>
          <a:prstGeom prst="rightBrac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A752DE5B-3E53-EA49-B88C-9B35CF301DDB}"/>
              </a:ext>
            </a:extLst>
          </p:cNvPr>
          <p:cNvSpPr txBox="1"/>
          <p:nvPr/>
        </p:nvSpPr>
        <p:spPr>
          <a:xfrm>
            <a:off x="10171359" y="5303182"/>
            <a:ext cx="800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Frame #</a:t>
            </a:r>
          </a:p>
          <a:p>
            <a:r>
              <a:rPr lang="en-US" sz="1100" dirty="0"/>
              <a:t>timestamp</a:t>
            </a:r>
          </a:p>
        </p:txBody>
      </p:sp>
      <p:sp>
        <p:nvSpPr>
          <p:cNvPr id="231" name="Right Brace 230">
            <a:extLst>
              <a:ext uri="{FF2B5EF4-FFF2-40B4-BE49-F238E27FC236}">
                <a16:creationId xmlns:a16="http://schemas.microsoft.com/office/drawing/2014/main" id="{1206DCD5-B8D1-3F4B-8659-6935501C0403}"/>
              </a:ext>
            </a:extLst>
          </p:cNvPr>
          <p:cNvSpPr/>
          <p:nvPr/>
        </p:nvSpPr>
        <p:spPr bwMode="auto">
          <a:xfrm>
            <a:off x="9989798" y="5333150"/>
            <a:ext cx="132917" cy="339365"/>
          </a:xfrm>
          <a:prstGeom prst="rightBrac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7292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20180719 Summer Talk v2" id="{B996BFD2-E1A0-8A44-846B-8DB6214F8520}" vid="{8B582A64-52CB-8F41-8132-ACF9FBB6D5F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84227</TotalTime>
  <Words>2089</Words>
  <Application>Microsoft Macintosh PowerPoint</Application>
  <PresentationFormat>Widescreen</PresentationFormat>
  <Paragraphs>413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PingFangSC-Regular</vt:lpstr>
      <vt:lpstr>Arial</vt:lpstr>
      <vt:lpstr>Calibri</vt:lpstr>
      <vt:lpstr>Lucida Grande</vt:lpstr>
      <vt:lpstr>Times</vt:lpstr>
      <vt:lpstr>White</vt:lpstr>
      <vt:lpstr>Streaming Readout Development for CODA @ JLab</vt:lpstr>
      <vt:lpstr>Data Acquisition at JLab</vt:lpstr>
      <vt:lpstr>The CODA Data Acquisition Toolkit</vt:lpstr>
      <vt:lpstr>VXS Standard (VITA 41)</vt:lpstr>
      <vt:lpstr>JLAB – VTP Board</vt:lpstr>
      <vt:lpstr>JLAB Clock and Trigger Distribution System</vt:lpstr>
      <vt:lpstr>Timing System Components</vt:lpstr>
      <vt:lpstr>JLAB FADC – Streaming mode</vt:lpstr>
      <vt:lpstr>FADCs - Triggered vs Streaming</vt:lpstr>
      <vt:lpstr>PowerPoint Presentation</vt:lpstr>
      <vt:lpstr>Beam Tests</vt:lpstr>
      <vt:lpstr>Simple Hybrid CODA System</vt:lpstr>
      <vt:lpstr>Beam Tests</vt:lpstr>
      <vt:lpstr>Beam Tests cont…</vt:lpstr>
      <vt:lpstr>“Zero” Suppression</vt:lpstr>
      <vt:lpstr>Congestion Management</vt:lpstr>
      <vt:lpstr>Some general observations…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Acquisition at JLab</dc:title>
  <dc:subject/>
  <dc:creator/>
  <cp:keywords/>
  <dc:description/>
  <cp:lastModifiedBy> </cp:lastModifiedBy>
  <cp:revision>245</cp:revision>
  <cp:lastPrinted>2021-04-30T12:15:29Z</cp:lastPrinted>
  <dcterms:modified xsi:type="dcterms:W3CDTF">2022-05-17T15:36:00Z</dcterms:modified>
  <cp:category/>
</cp:coreProperties>
</file>