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T Sans Narrow"/>
      <p:regular r:id="rId26"/>
      <p:bold r:id="rId27"/>
    </p:embeddedFont>
    <p:embeddedFont>
      <p:font typeface="Helvetica Neue"/>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55595A-33B0-4085-A99A-C079EEFFDD86}">
  <a:tblStyle styleId="{9255595A-33B0-4085-A99A-C079EEFFDD8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regular.fntdata"/><Relationship Id="rId25" Type="http://schemas.openxmlformats.org/officeDocument/2006/relationships/slide" Target="slides/slide20.xml"/><Relationship Id="rId28" Type="http://schemas.openxmlformats.org/officeDocument/2006/relationships/font" Target="fonts/HelveticaNeue-regular.fntdata"/><Relationship Id="rId27" Type="http://schemas.openxmlformats.org/officeDocument/2006/relationships/font" Target="fonts/PTSans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6f849dcf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6f849dcf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5b6d3f1e2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b6d3f1e2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Helvetica Neue"/>
              <a:buChar char="●"/>
            </a:pPr>
            <a:r>
              <a:rPr lang="en" sz="1400">
                <a:latin typeface="Helvetica Neue"/>
                <a:ea typeface="Helvetica Neue"/>
                <a:cs typeface="Helvetica Neue"/>
                <a:sym typeface="Helvetica Neue"/>
              </a:rPr>
              <a:t>The uncorrelated errors between the high and low eps settings are listed in the first and second column. The point-to-point uncertainties are amplified by 1/∆eps in the L-T separation. The t-correlated uncertainties are also amplified, while the scale uncertainties propagate directly into the separated cross sections</a:t>
            </a:r>
            <a:endParaRPr sz="1400">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591cf7f5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591cf7f5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212121"/>
              </a:buClr>
              <a:buSzPts val="1400"/>
              <a:buFont typeface="Helvetica Neue"/>
              <a:buChar char="●"/>
            </a:pPr>
            <a:r>
              <a:rPr lang="en" sz="1400">
                <a:solidFill>
                  <a:srgbClr val="212121"/>
                </a:solidFill>
                <a:latin typeface="Helvetica Neue"/>
                <a:ea typeface="Helvetica Neue"/>
                <a:cs typeface="Helvetica Neue"/>
                <a:sym typeface="Helvetica Neue"/>
              </a:rPr>
              <a:t>The </a:t>
            </a:r>
            <a:r>
              <a:rPr lang="en" sz="1400">
                <a:solidFill>
                  <a:srgbClr val="EF6C00"/>
                </a:solidFill>
                <a:latin typeface="Helvetica Neue"/>
                <a:ea typeface="Helvetica Neue"/>
                <a:cs typeface="Helvetica Neue"/>
                <a:sym typeface="Helvetica Neue"/>
              </a:rPr>
              <a:t>elastic scans</a:t>
            </a:r>
            <a:r>
              <a:rPr lang="en" sz="1400">
                <a:solidFill>
                  <a:srgbClr val="212121"/>
                </a:solidFill>
                <a:latin typeface="Helvetica Neue"/>
                <a:ea typeface="Helvetica Neue"/>
                <a:cs typeface="Helvetica Neue"/>
                <a:sym typeface="Helvetica Neue"/>
              </a:rPr>
              <a:t> provide information on </a:t>
            </a:r>
            <a:r>
              <a:rPr lang="en" sz="1400">
                <a:solidFill>
                  <a:srgbClr val="FF0000"/>
                </a:solidFill>
                <a:latin typeface="Helvetica Neue"/>
                <a:ea typeface="Helvetica Neue"/>
                <a:cs typeface="Helvetica Neue"/>
                <a:sym typeface="Helvetica Neue"/>
              </a:rPr>
              <a:t>spectrometer offsets in angle and momentum</a:t>
            </a:r>
            <a:r>
              <a:rPr lang="en" sz="1400">
                <a:solidFill>
                  <a:srgbClr val="212121"/>
                </a:solidFill>
                <a:latin typeface="Helvetica Neue"/>
                <a:ea typeface="Helvetica Neue"/>
                <a:cs typeface="Helvetica Neue"/>
                <a:sym typeface="Helvetica Neue"/>
              </a:rPr>
              <a:t> after any corrections from the luminosity scans have been implemented</a:t>
            </a:r>
            <a:endParaRPr sz="1400">
              <a:solidFill>
                <a:srgbClr val="212121"/>
              </a:solidFill>
              <a:latin typeface="Helvetica Neue"/>
              <a:ea typeface="Helvetica Neue"/>
              <a:cs typeface="Helvetica Neue"/>
              <a:sym typeface="Helvetica Neue"/>
            </a:endParaRPr>
          </a:p>
          <a:p>
            <a:pPr indent="-317500" lvl="0" marL="457200" rtl="0" algn="l">
              <a:spcBef>
                <a:spcPts val="0"/>
              </a:spcBef>
              <a:spcAft>
                <a:spcPts val="1000"/>
              </a:spcAft>
              <a:buClr>
                <a:srgbClr val="212121"/>
              </a:buClr>
              <a:buSzPts val="1400"/>
              <a:buFont typeface="Helvetica Neue"/>
              <a:buChar char="●"/>
            </a:pPr>
            <a:r>
              <a:rPr lang="en" sz="1400">
                <a:solidFill>
                  <a:srgbClr val="212121"/>
                </a:solidFill>
                <a:latin typeface="Helvetica Neue"/>
                <a:ea typeface="Helvetica Neue"/>
                <a:cs typeface="Helvetica Neue"/>
                <a:sym typeface="Helvetica Neue"/>
              </a:rPr>
              <a:t>Together these need to be fully understood in order to</a:t>
            </a:r>
            <a:r>
              <a:rPr lang="en" sz="1400">
                <a:solidFill>
                  <a:srgbClr val="FF0000"/>
                </a:solidFill>
                <a:latin typeface="Helvetica Neue"/>
                <a:ea typeface="Helvetica Neue"/>
                <a:cs typeface="Helvetica Neue"/>
                <a:sym typeface="Helvetica Neue"/>
              </a:rPr>
              <a:t> minimize the overall systematic uncertainties</a:t>
            </a:r>
            <a:endParaRPr sz="1400">
              <a:latin typeface="Helvetica Neue"/>
              <a:ea typeface="Helvetica Neue"/>
              <a:cs typeface="Helvetica Neue"/>
              <a:sym typeface="Helvetica Neu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4e4cf4400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4e4cf4400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Font typeface="Helvetica Neue"/>
              <a:buChar char="○"/>
            </a:pPr>
            <a:r>
              <a:rPr lang="en" sz="1400">
                <a:latin typeface="Helvetica Neue"/>
                <a:ea typeface="Helvetica Neue"/>
                <a:cs typeface="Helvetica Neue"/>
                <a:sym typeface="Helvetica Neue"/>
              </a:rPr>
              <a:t>Iteraration and fine tuning on these </a:t>
            </a:r>
            <a:endParaRPr sz="1400">
              <a:latin typeface="Helvetica Neue"/>
              <a:ea typeface="Helvetica Neue"/>
              <a:cs typeface="Helvetica Neue"/>
              <a:sym typeface="Helvetica Neue"/>
            </a:endParaRPr>
          </a:p>
          <a:p>
            <a:pPr indent="-317500" lvl="1" marL="914400" rtl="0" algn="l">
              <a:spcBef>
                <a:spcPts val="0"/>
              </a:spcBef>
              <a:spcAft>
                <a:spcPts val="0"/>
              </a:spcAft>
              <a:buSzPts val="1400"/>
              <a:buFont typeface="Helvetica Neue"/>
              <a:buChar char="○"/>
            </a:pPr>
            <a:r>
              <a:rPr lang="en" sz="1400">
                <a:latin typeface="Helvetica Neue"/>
                <a:ea typeface="Helvetica Neue"/>
                <a:cs typeface="Helvetica Neue"/>
                <a:sym typeface="Helvetica Neue"/>
              </a:rPr>
              <a:t>t_c and Q_c are </a:t>
            </a:r>
            <a:r>
              <a:rPr lang="en" sz="1400">
                <a:latin typeface="Helvetica Neue"/>
                <a:ea typeface="Helvetica Neue"/>
                <a:cs typeface="Helvetica Neue"/>
                <a:sym typeface="Helvetica Neue"/>
              </a:rPr>
              <a:t>the</a:t>
            </a:r>
            <a:r>
              <a:rPr lang="en" sz="1400">
                <a:latin typeface="Helvetica Neue"/>
                <a:ea typeface="Helvetica Neue"/>
                <a:cs typeface="Helvetica Neue"/>
                <a:sym typeface="Helvetica Neue"/>
              </a:rPr>
              <a:t> bin center?</a:t>
            </a:r>
            <a:endParaRPr sz="1400">
              <a:latin typeface="Helvetica Neue"/>
              <a:ea typeface="Helvetica Neue"/>
              <a:cs typeface="Helvetica Neue"/>
              <a:sym typeface="Helvetica Neu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50ccc74f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150ccc74f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Font typeface="Helvetica Neue"/>
              <a:buChar char="○"/>
            </a:pPr>
            <a:r>
              <a:rPr lang="en" sz="1400">
                <a:solidFill>
                  <a:srgbClr val="212121"/>
                </a:solidFill>
                <a:latin typeface="Helvetica Neue"/>
                <a:ea typeface="Helvetica Neue"/>
                <a:cs typeface="Helvetica Neue"/>
                <a:sym typeface="Helvetica Neue"/>
              </a:rPr>
              <a:t>sig1=sigLT, sig2=sigTT. 3 free, independent parameters.</a:t>
            </a:r>
            <a:endParaRPr sz="14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SzPts val="1400"/>
              <a:buFont typeface="Helvetica Neue"/>
              <a:buChar char="○"/>
            </a:pPr>
            <a:r>
              <a:rPr lang="en" sz="1400">
                <a:solidFill>
                  <a:srgbClr val="212121"/>
                </a:solidFill>
                <a:latin typeface="Helvetica Neue"/>
                <a:ea typeface="Helvetica Neue"/>
                <a:cs typeface="Helvetica Neue"/>
                <a:sym typeface="Helvetica Neue"/>
              </a:rPr>
              <a:t>The unseparated cross section can then be linearly fit thus obtaining the L and T cross sections as the slope and intercept respectively </a:t>
            </a:r>
            <a:endParaRPr sz="1200">
              <a:latin typeface="Helvetica Neue"/>
              <a:ea typeface="Helvetica Neue"/>
              <a:cs typeface="Helvetica Neue"/>
              <a:sym typeface="Helvetica Neue"/>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14e4cf4400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14e4cf4400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Font typeface="Helvetica Neue"/>
              <a:buChar char="○"/>
            </a:pPr>
            <a:r>
              <a:rPr lang="en" sz="1400">
                <a:latin typeface="Helvetica Neue"/>
                <a:ea typeface="Helvetica Neue"/>
                <a:cs typeface="Helvetica Neue"/>
                <a:sym typeface="Helvetica Neue"/>
              </a:rPr>
              <a:t>Delta is the cutoff parameter of the Regge trajectory for the kaon which is an input to the model. </a:t>
            </a:r>
            <a:endParaRPr sz="1400">
              <a:latin typeface="Helvetica Neue"/>
              <a:ea typeface="Helvetica Neue"/>
              <a:cs typeface="Helvetica Neue"/>
              <a:sym typeface="Helvetica Neue"/>
            </a:endParaRPr>
          </a:p>
          <a:p>
            <a:pPr indent="-330200" lvl="1" marL="914400" rtl="0" algn="l">
              <a:spcBef>
                <a:spcPts val="0"/>
              </a:spcBef>
              <a:spcAft>
                <a:spcPts val="0"/>
              </a:spcAft>
              <a:buClr>
                <a:srgbClr val="212121"/>
              </a:buClr>
              <a:buSzPts val="1600"/>
              <a:buFont typeface="Helvetica Neue"/>
              <a:buChar char="○"/>
            </a:pPr>
            <a:r>
              <a:rPr lang="en" sz="1400">
                <a:solidFill>
                  <a:srgbClr val="212121"/>
                </a:solidFill>
                <a:latin typeface="Helvetica Neue"/>
                <a:ea typeface="Helvetica Neue"/>
                <a:cs typeface="Helvetica Neue"/>
                <a:sym typeface="Helvetica Neue"/>
              </a:rPr>
              <a:t>the best is taken by minimizing the difference between model σ</a:t>
            </a:r>
            <a:r>
              <a:rPr baseline="-25000" lang="en" sz="1400">
                <a:solidFill>
                  <a:srgbClr val="212121"/>
                </a:solidFill>
                <a:latin typeface="Helvetica Neue"/>
                <a:ea typeface="Helvetica Neue"/>
                <a:cs typeface="Helvetica Neue"/>
                <a:sym typeface="Helvetica Neue"/>
              </a:rPr>
              <a:t>L</a:t>
            </a:r>
            <a:r>
              <a:rPr lang="en" sz="1400">
                <a:solidFill>
                  <a:srgbClr val="212121"/>
                </a:solidFill>
                <a:latin typeface="Helvetica Neue"/>
                <a:ea typeface="Helvetica Neue"/>
                <a:cs typeface="Helvetica Neue"/>
                <a:sym typeface="Helvetica Neue"/>
              </a:rPr>
              <a:t> and experimental.</a:t>
            </a:r>
            <a:endParaRPr sz="14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sz="1400">
                <a:solidFill>
                  <a:srgbClr val="212121"/>
                </a:solidFill>
                <a:latin typeface="Helvetica Neue"/>
                <a:ea typeface="Helvetica Neue"/>
                <a:cs typeface="Helvetica Neue"/>
                <a:sym typeface="Helvetica Neue"/>
              </a:rPr>
              <a:t>Plot is an example of VGL Regge model for different lambda values (note: this is for the rho exchange)</a:t>
            </a:r>
            <a:endParaRPr sz="14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sz="1400">
                <a:solidFill>
                  <a:srgbClr val="212121"/>
                </a:solidFill>
                <a:latin typeface="Helvetica Neue"/>
                <a:ea typeface="Helvetica Neue"/>
                <a:cs typeface="Helvetica Neue"/>
                <a:sym typeface="Helvetica Neue"/>
              </a:rPr>
              <a:t>*** IF ASKED: It would be good to at least include a plot of the K and K* trajectories, as both of these are expected to contribute substantially to (e,e'K+), unlike (e,e'pi+) which was dominated by just the pion trajectory.</a:t>
            </a:r>
            <a:endParaRPr sz="14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t/>
            </a:r>
            <a:endParaRPr sz="1400">
              <a:solidFill>
                <a:srgbClr val="212121"/>
              </a:solidFill>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5c1130475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5c1130475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150ccc74f8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150ccc74f8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5b70edb1e1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b70edb1e1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5b70edb1e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b70edb1e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c5c18db1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c5c18db1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Shows that the technique works, just need more/better data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4e4cf4400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14e4cf4400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spcBef>
                <a:spcPts val="0"/>
              </a:spcBef>
              <a:spcAft>
                <a:spcPts val="0"/>
              </a:spcAft>
              <a:buSzPts val="1400"/>
              <a:buFont typeface="Helvetica Neue"/>
              <a:buChar char="○"/>
            </a:pPr>
            <a:r>
              <a:rPr lang="en" sz="1400">
                <a:latin typeface="Helvetica Neue"/>
                <a:ea typeface="Helvetica Neue"/>
                <a:cs typeface="Helvetica Neue"/>
                <a:sym typeface="Helvetica Neue"/>
              </a:rPr>
              <a:t>Spectrometer acceptance, kinematics, and efficiencies</a:t>
            </a:r>
            <a:endParaRPr sz="1200">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4e4cf44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4e4cf44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Calculations using the VR (dashed) and the VGL (dotted) models are also shown.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e0a9b6b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e0a9b6b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4e4cf440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4e4cf440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Helvetica Neue"/>
              <a:buChar char="●"/>
            </a:pPr>
            <a:r>
              <a:rPr lang="en" sz="1200">
                <a:latin typeface="Helvetica Neue"/>
                <a:ea typeface="Helvetica Neue"/>
                <a:cs typeface="Helvetica Neue"/>
                <a:sym typeface="Helvetica Neue"/>
              </a:rPr>
              <a:t>Pole = point to t-m in sigL equation</a:t>
            </a:r>
            <a:endParaRPr sz="1200">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591cf7f5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591cf7f5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5b6d3f1e2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b6d3f1e2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c5c18db1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c5c18db1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Large delta_eps by design</a:t>
            </a:r>
            <a:endParaRPr/>
          </a:p>
          <a:p>
            <a:pPr indent="-298450" lvl="0" marL="457200" rtl="0" algn="l">
              <a:spcBef>
                <a:spcPts val="0"/>
              </a:spcBef>
              <a:spcAft>
                <a:spcPts val="0"/>
              </a:spcAft>
              <a:buSzPts val="1100"/>
              <a:buChar char="●"/>
            </a:pPr>
            <a:r>
              <a:rPr lang="en"/>
              <a:t>Q2 and W value is where diamond is centered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b70edb1e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b70edb1e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7.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6.png"/><Relationship Id="rId7" Type="http://schemas.openxmlformats.org/officeDocument/2006/relationships/image" Target="../media/image6.png"/><Relationship Id="rId8"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5.png"/><Relationship Id="rId6" Type="http://schemas.openxmlformats.org/officeDocument/2006/relationships/image" Target="../media/image28.png"/><Relationship Id="rId7"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latin typeface="Helvetica Neue"/>
                <a:ea typeface="Helvetica Neue"/>
                <a:cs typeface="Helvetica Neue"/>
                <a:sym typeface="Helvetica Neue"/>
              </a:rPr>
              <a:t>Update on KaonLT </a:t>
            </a:r>
            <a:r>
              <a:rPr lang="en" sz="3600">
                <a:latin typeface="Helvetica Neue"/>
                <a:ea typeface="Helvetica Neue"/>
                <a:cs typeface="Helvetica Neue"/>
                <a:sym typeface="Helvetica Neue"/>
              </a:rPr>
              <a:t>Experiment</a:t>
            </a:r>
            <a:endParaRPr sz="3600">
              <a:latin typeface="Helvetica Neue"/>
              <a:ea typeface="Helvetica Neue"/>
              <a:cs typeface="Helvetica Neue"/>
              <a:sym typeface="Helvetica Neue"/>
            </a:endParaRPr>
          </a:p>
        </p:txBody>
      </p:sp>
      <p:sp>
        <p:nvSpPr>
          <p:cNvPr id="67" name="Google Shape;67;p13"/>
          <p:cNvSpPr txBox="1"/>
          <p:nvPr>
            <p:ph idx="1" type="subTitle"/>
          </p:nvPr>
        </p:nvSpPr>
        <p:spPr>
          <a:xfrm>
            <a:off x="2110150" y="2636100"/>
            <a:ext cx="50382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Helvetica Neue"/>
                <a:ea typeface="Helvetica Neue"/>
                <a:cs typeface="Helvetica Neue"/>
                <a:sym typeface="Helvetica Neue"/>
              </a:rPr>
              <a:t>Richard Trotta </a:t>
            </a:r>
            <a:r>
              <a:rPr b="1" lang="en" sz="1800">
                <a:solidFill>
                  <a:srgbClr val="B3A77D"/>
                </a:solidFill>
                <a:latin typeface="Helvetica Neue"/>
                <a:ea typeface="Helvetica Neue"/>
                <a:cs typeface="Helvetica Neue"/>
                <a:sym typeface="Helvetica Neue"/>
              </a:rPr>
              <a:t>on behalf of the KaonLT and PionLT collaboration</a:t>
            </a:r>
            <a:endParaRPr b="1" sz="1800">
              <a:solidFill>
                <a:srgbClr val="B3A77D"/>
              </a:solidFill>
              <a:latin typeface="Helvetica Neue"/>
              <a:ea typeface="Helvetica Neue"/>
              <a:cs typeface="Helvetica Neue"/>
              <a:sym typeface="Helvetica Neue"/>
            </a:endParaRPr>
          </a:p>
        </p:txBody>
      </p:sp>
      <p:pic>
        <p:nvPicPr>
          <p:cNvPr id="68" name="Google Shape;68;p13"/>
          <p:cNvPicPr preferRelativeResize="0"/>
          <p:nvPr/>
        </p:nvPicPr>
        <p:blipFill rotWithShape="1">
          <a:blip r:embed="rId3">
            <a:alphaModFix/>
          </a:blip>
          <a:srcRect b="0" l="0" r="0" t="0"/>
          <a:stretch/>
        </p:blipFill>
        <p:spPr>
          <a:xfrm>
            <a:off x="85326" y="3950475"/>
            <a:ext cx="798600" cy="1022400"/>
          </a:xfrm>
          <a:prstGeom prst="rect">
            <a:avLst/>
          </a:prstGeom>
          <a:noFill/>
          <a:ln>
            <a:noFill/>
          </a:ln>
        </p:spPr>
      </p:pic>
      <p:pic>
        <p:nvPicPr>
          <p:cNvPr id="69" name="Google Shape;69;p13"/>
          <p:cNvPicPr preferRelativeResize="0"/>
          <p:nvPr/>
        </p:nvPicPr>
        <p:blipFill rotWithShape="1">
          <a:blip r:embed="rId4">
            <a:alphaModFix/>
          </a:blip>
          <a:srcRect b="0" l="0" r="0" t="0"/>
          <a:stretch/>
        </p:blipFill>
        <p:spPr>
          <a:xfrm>
            <a:off x="6813297" y="4415275"/>
            <a:ext cx="2330700" cy="728100"/>
          </a:xfrm>
          <a:prstGeom prst="rect">
            <a:avLst/>
          </a:prstGeom>
          <a:noFill/>
          <a:ln>
            <a:noFill/>
          </a:ln>
        </p:spPr>
      </p:pic>
      <p:sp>
        <p:nvSpPr>
          <p:cNvPr id="70" name="Google Shape;70;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4" name="Shape 174"/>
        <p:cNvGrpSpPr/>
        <p:nvPr/>
      </p:nvGrpSpPr>
      <p:grpSpPr>
        <a:xfrm>
          <a:off x="0" y="0"/>
          <a:ext cx="0" cy="0"/>
          <a:chOff x="0" y="0"/>
          <a:chExt cx="0" cy="0"/>
        </a:xfrm>
      </p:grpSpPr>
      <p:sp>
        <p:nvSpPr>
          <p:cNvPr id="175" name="Google Shape;175;p22"/>
          <p:cNvSpPr txBox="1"/>
          <p:nvPr>
            <p:ph type="title"/>
          </p:nvPr>
        </p:nvSpPr>
        <p:spPr>
          <a:xfrm>
            <a:off x="311700" y="23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Analysis Phases</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176" name="Google Shape;17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2"/>
          <p:cNvSpPr txBox="1"/>
          <p:nvPr>
            <p:ph idx="1" type="body"/>
          </p:nvPr>
        </p:nvSpPr>
        <p:spPr>
          <a:xfrm>
            <a:off x="311700" y="803900"/>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FF"/>
              </a:buClr>
              <a:buSzPts val="2000"/>
              <a:buFont typeface="Helvetica Neue"/>
              <a:buAutoNum type="arabicPeriod"/>
            </a:pPr>
            <a:r>
              <a:rPr lang="en">
                <a:solidFill>
                  <a:srgbClr val="0000FF"/>
                </a:solidFill>
                <a:latin typeface="Helvetica Neue"/>
                <a:ea typeface="Helvetica Neue"/>
                <a:cs typeface="Helvetica Neue"/>
                <a:sym typeface="Helvetica Neue"/>
              </a:rPr>
              <a:t>Calibrations ✔</a:t>
            </a:r>
            <a:endParaRPr>
              <a:solidFill>
                <a:srgbClr val="0000FF"/>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Calorimeter, aerogel, HG cer, HMS cer, DC, Quartz plan of hodo</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Assure we are replaying to optimize our physics settings</a:t>
            </a:r>
            <a:endParaRPr>
              <a:solidFill>
                <a:srgbClr val="212121"/>
              </a:solidFill>
              <a:latin typeface="Helvetica Neue"/>
              <a:ea typeface="Helvetica Neue"/>
              <a:cs typeface="Helvetica Neue"/>
              <a:sym typeface="Helvetica Neue"/>
            </a:endParaRPr>
          </a:p>
          <a:p>
            <a:pPr indent="-342900" lvl="0" marL="457200" rtl="0" algn="l">
              <a:spcBef>
                <a:spcPts val="0"/>
              </a:spcBef>
              <a:spcAft>
                <a:spcPts val="0"/>
              </a:spcAft>
              <a:buClr>
                <a:schemeClr val="accent2"/>
              </a:buClr>
              <a:buSzPts val="1800"/>
              <a:buFont typeface="Helvetica Neue"/>
              <a:buAutoNum type="arabicPeriod"/>
            </a:pPr>
            <a:r>
              <a:rPr lang="en">
                <a:solidFill>
                  <a:schemeClr val="accent2"/>
                </a:solidFill>
                <a:latin typeface="Helvetica Neue"/>
                <a:ea typeface="Helvetica Neue"/>
                <a:cs typeface="Helvetica Neue"/>
                <a:sym typeface="Helvetica Neue"/>
              </a:rPr>
              <a:t>[~2 months] Efficiencies and offsets*</a:t>
            </a:r>
            <a:endParaRPr>
              <a:solidFill>
                <a:schemeClr val="accent2"/>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Luminosity, e</a:t>
            </a:r>
            <a:r>
              <a:rPr lang="en">
                <a:solidFill>
                  <a:srgbClr val="212121"/>
                </a:solidFill>
                <a:latin typeface="Helvetica Neue"/>
                <a:ea typeface="Helvetica Neue"/>
                <a:cs typeface="Helvetica Neue"/>
                <a:sym typeface="Helvetica Neue"/>
              </a:rPr>
              <a:t>lastics, Heeps, etc.</a:t>
            </a:r>
            <a:endParaRPr>
              <a:solidFill>
                <a:srgbClr val="212121"/>
              </a:solidFill>
              <a:latin typeface="Helvetica Neue"/>
              <a:ea typeface="Helvetica Neue"/>
              <a:cs typeface="Helvetica Neue"/>
              <a:sym typeface="Helvetica Neue"/>
            </a:endParaRPr>
          </a:p>
          <a:p>
            <a:pPr indent="-342900" lvl="0" marL="457200" rtl="0" algn="l">
              <a:spcBef>
                <a:spcPts val="0"/>
              </a:spcBef>
              <a:spcAft>
                <a:spcPts val="0"/>
              </a:spcAft>
              <a:buClr>
                <a:srgbClr val="FF9900"/>
              </a:buClr>
              <a:buSzPts val="1800"/>
              <a:buFont typeface="Helvetica Neue"/>
              <a:buAutoNum type="arabicPeriod"/>
            </a:pPr>
            <a:r>
              <a:rPr lang="en">
                <a:solidFill>
                  <a:srgbClr val="FF9900"/>
                </a:solidFill>
                <a:latin typeface="Helvetica Neue"/>
                <a:ea typeface="Helvetica Neue"/>
                <a:cs typeface="Helvetica Neue"/>
                <a:sym typeface="Helvetica Neue"/>
              </a:rPr>
              <a:t>[3-4 months] First iteration of cross section</a:t>
            </a:r>
            <a:endParaRPr>
              <a:solidFill>
                <a:srgbClr val="FF9900"/>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Extract the kaon electroproduction cross section</a:t>
            </a:r>
            <a:endParaRPr>
              <a:solidFill>
                <a:srgbClr val="212121"/>
              </a:solidFill>
              <a:latin typeface="Helvetica Neue"/>
              <a:ea typeface="Helvetica Neue"/>
              <a:cs typeface="Helvetica Neue"/>
              <a:sym typeface="Helvetica Neue"/>
            </a:endParaRPr>
          </a:p>
          <a:p>
            <a:pPr indent="-342900" lvl="0" marL="457200" rtl="0" algn="l">
              <a:spcBef>
                <a:spcPts val="0"/>
              </a:spcBef>
              <a:spcAft>
                <a:spcPts val="0"/>
              </a:spcAft>
              <a:buClr>
                <a:srgbClr val="212121"/>
              </a:buClr>
              <a:buSzPts val="1800"/>
              <a:buFont typeface="Helvetica Neue"/>
              <a:buAutoNum type="arabicPeriod"/>
            </a:pPr>
            <a:r>
              <a:rPr lang="en">
                <a:solidFill>
                  <a:srgbClr val="212121"/>
                </a:solidFill>
                <a:latin typeface="Helvetica Neue"/>
                <a:ea typeface="Helvetica Neue"/>
                <a:cs typeface="Helvetica Neue"/>
                <a:sym typeface="Helvetica Neue"/>
              </a:rPr>
              <a:t>[~1 months] Fine tune</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Fine tune values to minimize systematics</a:t>
            </a:r>
            <a:endParaRPr>
              <a:solidFill>
                <a:srgbClr val="212121"/>
              </a:solidFill>
              <a:latin typeface="Helvetica Neue"/>
              <a:ea typeface="Helvetica Neue"/>
              <a:cs typeface="Helvetica Neue"/>
              <a:sym typeface="Helvetica Neue"/>
            </a:endParaRPr>
          </a:p>
          <a:p>
            <a:pPr indent="-342900" lvl="0" marL="457200" rtl="0" algn="l">
              <a:spcBef>
                <a:spcPts val="0"/>
              </a:spcBef>
              <a:spcAft>
                <a:spcPts val="0"/>
              </a:spcAft>
              <a:buClr>
                <a:srgbClr val="212121"/>
              </a:buClr>
              <a:buSzPts val="1800"/>
              <a:buFont typeface="Helvetica Neue"/>
              <a:buAutoNum type="arabicPeriod"/>
            </a:pPr>
            <a:r>
              <a:rPr lang="en">
                <a:solidFill>
                  <a:srgbClr val="212121"/>
                </a:solidFill>
                <a:latin typeface="Helvetica Neue"/>
                <a:ea typeface="Helvetica Neue"/>
                <a:cs typeface="Helvetica Neue"/>
                <a:sym typeface="Helvetica Neue"/>
              </a:rPr>
              <a:t>[~3+ months] Repeat previous two steps</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Repeat until acceptable cross sections are reached</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This will highlight any potential complications</a:t>
            </a:r>
            <a:endParaRPr>
              <a:solidFill>
                <a:srgbClr val="212121"/>
              </a:solidFill>
              <a:latin typeface="Helvetica Neue"/>
              <a:ea typeface="Helvetica Neue"/>
              <a:cs typeface="Helvetica Neue"/>
              <a:sym typeface="Helvetica Neue"/>
            </a:endParaRPr>
          </a:p>
          <a:p>
            <a:pPr indent="-342900" lvl="0" marL="457200" rtl="0" algn="l">
              <a:spcBef>
                <a:spcPts val="0"/>
              </a:spcBef>
              <a:spcAft>
                <a:spcPts val="0"/>
              </a:spcAft>
              <a:buClr>
                <a:srgbClr val="212121"/>
              </a:buClr>
              <a:buSzPts val="1800"/>
              <a:buFont typeface="Helvetica Neue"/>
              <a:buAutoNum type="arabicPeriod"/>
            </a:pPr>
            <a:r>
              <a:rPr lang="en">
                <a:solidFill>
                  <a:srgbClr val="212121"/>
                </a:solidFill>
                <a:latin typeface="Helvetica Neue"/>
                <a:ea typeface="Helvetica Neue"/>
                <a:cs typeface="Helvetica Neue"/>
                <a:sym typeface="Helvetica Neue"/>
              </a:rPr>
              <a:t>[~1 month] Possible attempt at form factor extraction</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The </a:t>
            </a:r>
            <a:r>
              <a:rPr lang="en">
                <a:solidFill>
                  <a:srgbClr val="FF0000"/>
                </a:solidFill>
                <a:latin typeface="Helvetica Neue"/>
                <a:ea typeface="Helvetica Neue"/>
                <a:cs typeface="Helvetica Neue"/>
                <a:sym typeface="Helvetica Neue"/>
              </a:rPr>
              <a:t>Rosenbluth separation technique**</a:t>
            </a:r>
            <a:r>
              <a:rPr lang="en">
                <a:solidFill>
                  <a:srgbClr val="212121"/>
                </a:solidFill>
                <a:latin typeface="Helvetica Neue"/>
                <a:ea typeface="Helvetica Neue"/>
                <a:cs typeface="Helvetica Neue"/>
                <a:sym typeface="Helvetica Neue"/>
              </a:rPr>
              <a:t> is used to isolate the longitudinal term and thus the form factor can be extracted</a:t>
            </a:r>
            <a:endParaRPr>
              <a:solidFill>
                <a:srgbClr val="212121"/>
              </a:solidFill>
              <a:latin typeface="Helvetica Neue"/>
              <a:ea typeface="Helvetica Neue"/>
              <a:cs typeface="Helvetica Neue"/>
              <a:sym typeface="Helvetica Neue"/>
            </a:endParaRPr>
          </a:p>
        </p:txBody>
      </p:sp>
      <p:sp>
        <p:nvSpPr>
          <p:cNvPr id="178" name="Google Shape;178;p22"/>
          <p:cNvSpPr/>
          <p:nvPr/>
        </p:nvSpPr>
        <p:spPr>
          <a:xfrm>
            <a:off x="4639075" y="1784300"/>
            <a:ext cx="682500" cy="207300"/>
          </a:xfrm>
          <a:prstGeom prst="lef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txBox="1"/>
          <p:nvPr/>
        </p:nvSpPr>
        <p:spPr>
          <a:xfrm>
            <a:off x="5411100" y="1691150"/>
            <a:ext cx="157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Open Sans"/>
                <a:ea typeface="Open Sans"/>
                <a:cs typeface="Open Sans"/>
                <a:sym typeface="Open Sans"/>
              </a:rPr>
              <a:t>Current step</a:t>
            </a:r>
            <a:endParaRPr>
              <a:solidFill>
                <a:schemeClr val="accent2"/>
              </a:solidFill>
              <a:latin typeface="Open Sans"/>
              <a:ea typeface="Open Sans"/>
              <a:cs typeface="Open Sans"/>
              <a:sym typeface="Open Sans"/>
            </a:endParaRPr>
          </a:p>
        </p:txBody>
      </p:sp>
      <p:sp>
        <p:nvSpPr>
          <p:cNvPr id="180" name="Google Shape;180;p22"/>
          <p:cNvSpPr/>
          <p:nvPr/>
        </p:nvSpPr>
        <p:spPr>
          <a:xfrm>
            <a:off x="5321575" y="2369675"/>
            <a:ext cx="682500" cy="207300"/>
          </a:xfrm>
          <a:prstGeom prst="leftArrow">
            <a:avLst>
              <a:gd fmla="val 50000" name="adj1"/>
              <a:gd fmla="val 50000" name="adj2"/>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txBox="1"/>
          <p:nvPr/>
        </p:nvSpPr>
        <p:spPr>
          <a:xfrm>
            <a:off x="6093600" y="2276525"/>
            <a:ext cx="157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9900"/>
                </a:solidFill>
                <a:latin typeface="Open Sans"/>
                <a:ea typeface="Open Sans"/>
                <a:cs typeface="Open Sans"/>
                <a:sym typeface="Open Sans"/>
              </a:rPr>
              <a:t>On-deck</a:t>
            </a:r>
            <a:endParaRPr>
              <a:solidFill>
                <a:srgbClr val="FF9900"/>
              </a:solidFill>
              <a:latin typeface="Open Sans"/>
              <a:ea typeface="Open Sans"/>
              <a:cs typeface="Open Sans"/>
              <a:sym typeface="Open Sans"/>
            </a:endParaRPr>
          </a:p>
        </p:txBody>
      </p:sp>
      <p:sp>
        <p:nvSpPr>
          <p:cNvPr id="182" name="Google Shape;182;p22"/>
          <p:cNvSpPr txBox="1"/>
          <p:nvPr/>
        </p:nvSpPr>
        <p:spPr>
          <a:xfrm>
            <a:off x="6240875" y="231200"/>
            <a:ext cx="2814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2"/>
                </a:solidFill>
                <a:highlight>
                  <a:srgbClr val="FFFFFF"/>
                </a:highlight>
                <a:latin typeface="Helvetica Neue"/>
                <a:ea typeface="Helvetica Neue"/>
                <a:cs typeface="Helvetica Neue"/>
                <a:sym typeface="Helvetica Neue"/>
              </a:rPr>
              <a:t>*PionLT experiment running (6 months)</a:t>
            </a:r>
            <a:endParaRPr sz="1200">
              <a:solidFill>
                <a:schemeClr val="accent2"/>
              </a:solidFill>
              <a:highlight>
                <a:srgbClr val="FFFFFF"/>
              </a:highlight>
              <a:latin typeface="Helvetica Neue"/>
              <a:ea typeface="Helvetica Neue"/>
              <a:cs typeface="Helvetica Neue"/>
              <a:sym typeface="Helvetica Neue"/>
            </a:endParaRPr>
          </a:p>
        </p:txBody>
      </p:sp>
      <p:sp>
        <p:nvSpPr>
          <p:cNvPr id="183" name="Google Shape;183;p22"/>
          <p:cNvSpPr txBox="1"/>
          <p:nvPr/>
        </p:nvSpPr>
        <p:spPr>
          <a:xfrm>
            <a:off x="5807900" y="2972000"/>
            <a:ext cx="333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0000"/>
                </a:solidFill>
                <a:latin typeface="Helvetica Neue"/>
                <a:ea typeface="Helvetica Neue"/>
                <a:cs typeface="Helvetica Neue"/>
                <a:sym typeface="Helvetica Neue"/>
              </a:rPr>
              <a:t>**This is the first commissioning L-T separation for the HMS+SHMS setup</a:t>
            </a:r>
            <a:endParaRPr>
              <a:solidFill>
                <a:srgbClr val="FF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7" name="Shape 187"/>
        <p:cNvGrpSpPr/>
        <p:nvPr/>
      </p:nvGrpSpPr>
      <p:grpSpPr>
        <a:xfrm>
          <a:off x="0" y="0"/>
          <a:ext cx="0" cy="0"/>
          <a:chOff x="0" y="0"/>
          <a:chExt cx="0" cy="0"/>
        </a:xfrm>
      </p:grpSpPr>
      <p:sp>
        <p:nvSpPr>
          <p:cNvPr id="188" name="Google Shape;188;p23"/>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Efficiencies and offsets - considerations</a:t>
            </a:r>
            <a:endParaRPr sz="2400">
              <a:solidFill>
                <a:schemeClr val="lt2"/>
              </a:solidFill>
              <a:latin typeface="Helvetica Neue"/>
              <a:ea typeface="Helvetica Neue"/>
              <a:cs typeface="Helvetica Neue"/>
              <a:sym typeface="Helvetica Neue"/>
            </a:endParaRPr>
          </a:p>
        </p:txBody>
      </p:sp>
      <p:sp>
        <p:nvSpPr>
          <p:cNvPr id="189" name="Google Shape;1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0" name="Google Shape;190;p23"/>
          <p:cNvSpPr txBox="1"/>
          <p:nvPr/>
        </p:nvSpPr>
        <p:spPr>
          <a:xfrm>
            <a:off x="439625" y="870300"/>
            <a:ext cx="4599300" cy="3402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This is perhaps the most important step in the entire analysis. </a:t>
            </a:r>
            <a:endParaRPr sz="1600">
              <a:solidFill>
                <a:srgbClr val="212121"/>
              </a:solidFill>
              <a:latin typeface="Helvetica Neue"/>
              <a:ea typeface="Helvetica Neue"/>
              <a:cs typeface="Helvetica Neue"/>
              <a:sym typeface="Helvetica Neue"/>
            </a:endParaRPr>
          </a:p>
          <a:p>
            <a:pPr indent="-330200" lvl="0" marL="457200" rtl="0" algn="l">
              <a:spcBef>
                <a:spcPts val="100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These studies are so critical because of a </a:t>
            </a:r>
            <a:r>
              <a:rPr lang="en" sz="1600">
                <a:solidFill>
                  <a:srgbClr val="FF0000"/>
                </a:solidFill>
                <a:latin typeface="Helvetica Neue"/>
                <a:ea typeface="Helvetica Neue"/>
                <a:cs typeface="Helvetica Neue"/>
                <a:sym typeface="Helvetica Neue"/>
              </a:rPr>
              <a:t>1/Δε amplification</a:t>
            </a:r>
            <a:r>
              <a:rPr lang="en" sz="1600">
                <a:solidFill>
                  <a:srgbClr val="212121"/>
                </a:solidFill>
                <a:latin typeface="Helvetica Neue"/>
                <a:ea typeface="Helvetica Neue"/>
                <a:cs typeface="Helvetica Neue"/>
                <a:sym typeface="Helvetica Neue"/>
              </a:rPr>
              <a:t> </a:t>
            </a:r>
            <a:r>
              <a:rPr lang="en" sz="1600">
                <a:solidFill>
                  <a:srgbClr val="212121"/>
                </a:solidFill>
                <a:latin typeface="Helvetica Neue"/>
                <a:ea typeface="Helvetica Neue"/>
                <a:cs typeface="Helvetica Neue"/>
                <a:sym typeface="Helvetica Neue"/>
              </a:rPr>
              <a:t>and possibly small R=σ</a:t>
            </a:r>
            <a:r>
              <a:rPr baseline="-25000" lang="en" sz="1600">
                <a:solidFill>
                  <a:srgbClr val="212121"/>
                </a:solidFill>
                <a:latin typeface="Helvetica Neue"/>
                <a:ea typeface="Helvetica Neue"/>
                <a:cs typeface="Helvetica Neue"/>
                <a:sym typeface="Helvetica Neue"/>
              </a:rPr>
              <a:t>L</a:t>
            </a:r>
            <a:r>
              <a:rPr lang="en" sz="1600">
                <a:solidFill>
                  <a:srgbClr val="212121"/>
                </a:solidFill>
                <a:latin typeface="Helvetica Neue"/>
                <a:ea typeface="Helvetica Neue"/>
                <a:cs typeface="Helvetica Neue"/>
                <a:sym typeface="Helvetica Neue"/>
              </a:rPr>
              <a:t>/</a:t>
            </a:r>
            <a:r>
              <a:rPr lang="en">
                <a:solidFill>
                  <a:srgbClr val="212121"/>
                </a:solidFill>
                <a:latin typeface="Helvetica Neue"/>
                <a:ea typeface="Helvetica Neue"/>
                <a:cs typeface="Helvetica Neue"/>
                <a:sym typeface="Helvetica Neue"/>
              </a:rPr>
              <a:t>σ</a:t>
            </a:r>
            <a:r>
              <a:rPr baseline="-25000" lang="en">
                <a:solidFill>
                  <a:srgbClr val="212121"/>
                </a:solidFill>
                <a:latin typeface="Helvetica Neue"/>
                <a:ea typeface="Helvetica Neue"/>
                <a:cs typeface="Helvetica Neue"/>
                <a:sym typeface="Helvetica Neue"/>
              </a:rPr>
              <a:t>T</a:t>
            </a:r>
            <a:r>
              <a:rPr lang="en" sz="1600">
                <a:solidFill>
                  <a:srgbClr val="212121"/>
                </a:solidFill>
                <a:latin typeface="Helvetica Neue"/>
                <a:ea typeface="Helvetica Neue"/>
                <a:cs typeface="Helvetica Neue"/>
                <a:sym typeface="Helvetica Neue"/>
              </a:rPr>
              <a:t> </a:t>
            </a:r>
            <a:r>
              <a:rPr lang="en" sz="1600">
                <a:solidFill>
                  <a:srgbClr val="212121"/>
                </a:solidFill>
                <a:latin typeface="Helvetica Neue"/>
                <a:ea typeface="Helvetica Neue"/>
                <a:cs typeface="Helvetica Neue"/>
                <a:sym typeface="Helvetica Neue"/>
              </a:rPr>
              <a:t>in the systematic uncertainty of the </a:t>
            </a:r>
            <a:r>
              <a:rPr lang="en" sz="1600">
                <a:solidFill>
                  <a:srgbClr val="212121"/>
                </a:solidFill>
                <a:latin typeface="Helvetica Neue"/>
                <a:ea typeface="Helvetica Neue"/>
                <a:cs typeface="Helvetica Neue"/>
                <a:sym typeface="Helvetica Neue"/>
              </a:rPr>
              <a:t>σ</a:t>
            </a:r>
            <a:r>
              <a:rPr baseline="-25000" lang="en" sz="1600">
                <a:solidFill>
                  <a:srgbClr val="212121"/>
                </a:solidFill>
                <a:latin typeface="Helvetica Neue"/>
                <a:ea typeface="Helvetica Neue"/>
                <a:cs typeface="Helvetica Neue"/>
                <a:sym typeface="Helvetica Neue"/>
              </a:rPr>
              <a:t>L</a:t>
            </a:r>
            <a:r>
              <a:rPr lang="en" sz="1600">
                <a:solidFill>
                  <a:srgbClr val="212121"/>
                </a:solidFill>
                <a:latin typeface="Helvetica Neue"/>
                <a:ea typeface="Helvetica Neue"/>
                <a:cs typeface="Helvetica Neue"/>
                <a:sym typeface="Helvetica Neue"/>
              </a:rPr>
              <a:t> </a:t>
            </a:r>
            <a:endParaRPr sz="1600">
              <a:solidFill>
                <a:srgbClr val="212121"/>
              </a:solidFill>
              <a:latin typeface="Helvetica Neue"/>
              <a:ea typeface="Helvetica Neue"/>
              <a:cs typeface="Helvetica Neue"/>
              <a:sym typeface="Helvetica Neue"/>
            </a:endParaRPr>
          </a:p>
          <a:p>
            <a:pPr indent="0" lvl="0" marL="0" rtl="0" algn="l">
              <a:spcBef>
                <a:spcPts val="1000"/>
              </a:spcBef>
              <a:spcAft>
                <a:spcPts val="0"/>
              </a:spcAft>
              <a:buNone/>
            </a:pPr>
            <a:r>
              <a:t/>
            </a:r>
            <a:endParaRPr sz="1600">
              <a:solidFill>
                <a:srgbClr val="212121"/>
              </a:solidFill>
              <a:latin typeface="Helvetica Neue"/>
              <a:ea typeface="Helvetica Neue"/>
              <a:cs typeface="Helvetica Neue"/>
              <a:sym typeface="Helvetica Neue"/>
            </a:endParaRPr>
          </a:p>
          <a:p>
            <a:pPr indent="0" lvl="0" marL="0" rtl="0" algn="l">
              <a:spcBef>
                <a:spcPts val="1000"/>
              </a:spcBef>
              <a:spcAft>
                <a:spcPts val="0"/>
              </a:spcAft>
              <a:buNone/>
            </a:pPr>
            <a:r>
              <a:t/>
            </a:r>
            <a:endParaRPr sz="1600">
              <a:solidFill>
                <a:srgbClr val="212121"/>
              </a:solidFill>
              <a:latin typeface="Helvetica Neue"/>
              <a:ea typeface="Helvetica Neue"/>
              <a:cs typeface="Helvetica Neue"/>
              <a:sym typeface="Helvetica Neue"/>
            </a:endParaRPr>
          </a:p>
          <a:p>
            <a:pPr indent="-330200" lvl="0" marL="457200" rtl="0" algn="l">
              <a:spcBef>
                <a:spcPts val="100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Careful analysis will allow the required precision cross section measurements for extracting form factors. </a:t>
            </a:r>
            <a:endParaRPr sz="1600">
              <a:solidFill>
                <a:srgbClr val="212121"/>
              </a:solidFill>
              <a:latin typeface="Helvetica Neue"/>
              <a:ea typeface="Helvetica Neue"/>
              <a:cs typeface="Helvetica Neue"/>
              <a:sym typeface="Helvetica Neue"/>
            </a:endParaRPr>
          </a:p>
          <a:p>
            <a:pPr indent="-330200" lvl="0" marL="457200" rtl="0" algn="l">
              <a:spcBef>
                <a:spcPts val="1000"/>
              </a:spcBef>
              <a:spcAft>
                <a:spcPts val="100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Two main tools: </a:t>
            </a:r>
            <a:r>
              <a:rPr lang="en">
                <a:solidFill>
                  <a:srgbClr val="0000FF"/>
                </a:solidFill>
                <a:latin typeface="Helvetica Neue"/>
                <a:ea typeface="Helvetica Neue"/>
                <a:cs typeface="Helvetica Neue"/>
                <a:sym typeface="Helvetica Neue"/>
              </a:rPr>
              <a:t>luminosity scans</a:t>
            </a:r>
            <a:r>
              <a:rPr lang="en">
                <a:solidFill>
                  <a:srgbClr val="212121"/>
                </a:solidFill>
                <a:latin typeface="Helvetica Neue"/>
                <a:ea typeface="Helvetica Neue"/>
                <a:cs typeface="Helvetica Neue"/>
                <a:sym typeface="Helvetica Neue"/>
              </a:rPr>
              <a:t> and </a:t>
            </a:r>
            <a:r>
              <a:rPr lang="en">
                <a:solidFill>
                  <a:schemeClr val="accent1"/>
                </a:solidFill>
                <a:latin typeface="Helvetica Neue"/>
                <a:ea typeface="Helvetica Neue"/>
                <a:cs typeface="Helvetica Neue"/>
                <a:sym typeface="Helvetica Neue"/>
              </a:rPr>
              <a:t>elastic analysis</a:t>
            </a:r>
            <a:endParaRPr sz="1600">
              <a:solidFill>
                <a:srgbClr val="212121"/>
              </a:solidFill>
              <a:latin typeface="Helvetica Neue"/>
              <a:ea typeface="Helvetica Neue"/>
              <a:cs typeface="Helvetica Neue"/>
              <a:sym typeface="Helvetica Neue"/>
            </a:endParaRPr>
          </a:p>
        </p:txBody>
      </p:sp>
      <p:pic>
        <p:nvPicPr>
          <p:cNvPr id="191" name="Google Shape;191;p23"/>
          <p:cNvPicPr preferRelativeResize="0"/>
          <p:nvPr/>
        </p:nvPicPr>
        <p:blipFill>
          <a:blip r:embed="rId3">
            <a:alphaModFix/>
          </a:blip>
          <a:stretch>
            <a:fillRect/>
          </a:stretch>
        </p:blipFill>
        <p:spPr>
          <a:xfrm>
            <a:off x="863700" y="2669693"/>
            <a:ext cx="4047226" cy="628207"/>
          </a:xfrm>
          <a:prstGeom prst="rect">
            <a:avLst/>
          </a:prstGeom>
          <a:noFill/>
          <a:ln>
            <a:noFill/>
          </a:ln>
        </p:spPr>
      </p:pic>
      <p:grpSp>
        <p:nvGrpSpPr>
          <p:cNvPr id="192" name="Google Shape;192;p23"/>
          <p:cNvGrpSpPr/>
          <p:nvPr/>
        </p:nvGrpSpPr>
        <p:grpSpPr>
          <a:xfrm>
            <a:off x="4910925" y="1060698"/>
            <a:ext cx="4233074" cy="3252102"/>
            <a:chOff x="4910925" y="1060698"/>
            <a:chExt cx="4233074" cy="3252102"/>
          </a:xfrm>
        </p:grpSpPr>
        <p:grpSp>
          <p:nvGrpSpPr>
            <p:cNvPr id="193" name="Google Shape;193;p23"/>
            <p:cNvGrpSpPr/>
            <p:nvPr/>
          </p:nvGrpSpPr>
          <p:grpSpPr>
            <a:xfrm>
              <a:off x="4910925" y="1060698"/>
              <a:ext cx="4233074" cy="3022100"/>
              <a:chOff x="4910925" y="1060698"/>
              <a:chExt cx="4233074" cy="3022100"/>
            </a:xfrm>
          </p:grpSpPr>
          <p:pic>
            <p:nvPicPr>
              <p:cNvPr id="194" name="Google Shape;194;p23"/>
              <p:cNvPicPr preferRelativeResize="0"/>
              <p:nvPr/>
            </p:nvPicPr>
            <p:blipFill>
              <a:blip r:embed="rId4">
                <a:alphaModFix/>
              </a:blip>
              <a:stretch>
                <a:fillRect/>
              </a:stretch>
            </p:blipFill>
            <p:spPr>
              <a:xfrm>
                <a:off x="4910925" y="1060698"/>
                <a:ext cx="4233074" cy="3022100"/>
              </a:xfrm>
              <a:prstGeom prst="rect">
                <a:avLst/>
              </a:prstGeom>
              <a:noFill/>
              <a:ln>
                <a:noFill/>
              </a:ln>
            </p:spPr>
          </p:pic>
          <p:sp>
            <p:nvSpPr>
              <p:cNvPr id="195" name="Google Shape;195;p23"/>
              <p:cNvSpPr/>
              <p:nvPr/>
            </p:nvSpPr>
            <p:spPr>
              <a:xfrm>
                <a:off x="6337925" y="1142175"/>
                <a:ext cx="1209300" cy="2829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3"/>
            <p:cNvSpPr txBox="1"/>
            <p:nvPr/>
          </p:nvSpPr>
          <p:spPr>
            <a:xfrm>
              <a:off x="5038925" y="4015200"/>
              <a:ext cx="170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Helvetica Neue"/>
                  <a:ea typeface="Helvetica Neue"/>
                  <a:cs typeface="Helvetica Neue"/>
                  <a:sym typeface="Helvetica Neue"/>
                </a:rPr>
                <a:t>KaonLT Proposal, </a:t>
              </a:r>
              <a:r>
                <a:rPr i="1" lang="en" sz="1000">
                  <a:latin typeface="Helvetica Neue"/>
                  <a:ea typeface="Helvetica Neue"/>
                  <a:cs typeface="Helvetica Neue"/>
                  <a:sym typeface="Helvetica Neue"/>
                </a:rPr>
                <a:t>PAC 34</a:t>
              </a:r>
              <a:endParaRPr sz="1000">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0" name="Shape 200"/>
        <p:cNvGrpSpPr/>
        <p:nvPr/>
      </p:nvGrpSpPr>
      <p:grpSpPr>
        <a:xfrm>
          <a:off x="0" y="0"/>
          <a:ext cx="0" cy="0"/>
          <a:chOff x="0" y="0"/>
          <a:chExt cx="0" cy="0"/>
        </a:xfrm>
      </p:grpSpPr>
      <p:sp>
        <p:nvSpPr>
          <p:cNvPr id="201" name="Google Shape;201;p24"/>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Efficiencies and offsets - experimental approach</a:t>
            </a:r>
            <a:endParaRPr sz="2400">
              <a:solidFill>
                <a:schemeClr val="lt2"/>
              </a:solidFill>
              <a:latin typeface="Helvetica Neue"/>
              <a:ea typeface="Helvetica Neue"/>
              <a:cs typeface="Helvetica Neue"/>
              <a:sym typeface="Helvetica Neue"/>
            </a:endParaRPr>
          </a:p>
        </p:txBody>
      </p:sp>
      <p:sp>
        <p:nvSpPr>
          <p:cNvPr id="202" name="Google Shape;20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24"/>
          <p:cNvSpPr txBox="1"/>
          <p:nvPr/>
        </p:nvSpPr>
        <p:spPr>
          <a:xfrm>
            <a:off x="439625" y="794100"/>
            <a:ext cx="6182100" cy="3402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For KaonLT the </a:t>
            </a:r>
            <a:r>
              <a:rPr lang="en">
                <a:solidFill>
                  <a:srgbClr val="0000FF"/>
                </a:solidFill>
                <a:latin typeface="Helvetica Neue"/>
                <a:ea typeface="Helvetica Neue"/>
                <a:cs typeface="Helvetica Neue"/>
                <a:sym typeface="Helvetica Neue"/>
              </a:rPr>
              <a:t>luminosity scans</a:t>
            </a:r>
            <a:r>
              <a:rPr lang="en">
                <a:solidFill>
                  <a:srgbClr val="212121"/>
                </a:solidFill>
                <a:latin typeface="Helvetica Neue"/>
                <a:ea typeface="Helvetica Neue"/>
                <a:cs typeface="Helvetica Neue"/>
                <a:sym typeface="Helvetica Neue"/>
              </a:rPr>
              <a:t> provide a means to understand the accuracy of the efficiencies. </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Data are taken as a function of current/rate on a carbon target and efficiency corrected yields are analyzed. </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Since the carbon density should not change with current/rate, </a:t>
            </a:r>
            <a:r>
              <a:rPr lang="en">
                <a:solidFill>
                  <a:srgbClr val="FF0000"/>
                </a:solidFill>
                <a:latin typeface="Helvetica Neue"/>
                <a:ea typeface="Helvetica Neue"/>
                <a:cs typeface="Helvetica Neue"/>
                <a:sym typeface="Helvetica Neue"/>
              </a:rPr>
              <a:t>any deviation of the yield from unity is indicative of an issue with the efficiencies</a:t>
            </a:r>
            <a:r>
              <a:rPr lang="en">
                <a:solidFill>
                  <a:srgbClr val="212121"/>
                </a:solidFill>
                <a:latin typeface="Helvetica Neue"/>
                <a:ea typeface="Helvetica Neue"/>
                <a:cs typeface="Helvetica Neue"/>
                <a:sym typeface="Helvetica Neue"/>
              </a:rPr>
              <a:t> that needs to be addressed.</a:t>
            </a:r>
            <a:endParaRPr>
              <a:solidFill>
                <a:srgbClr val="212121"/>
              </a:solidFill>
              <a:latin typeface="Helvetica Neue"/>
              <a:ea typeface="Helvetica Neue"/>
              <a:cs typeface="Helvetica Neue"/>
              <a:sym typeface="Helvetica Neue"/>
            </a:endParaRPr>
          </a:p>
          <a:p>
            <a:pPr indent="-317500" lvl="0" marL="457200" rtl="0" algn="l">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The </a:t>
            </a:r>
            <a:r>
              <a:rPr lang="en">
                <a:solidFill>
                  <a:schemeClr val="accent1"/>
                </a:solidFill>
                <a:latin typeface="Helvetica Neue"/>
                <a:ea typeface="Helvetica Neue"/>
                <a:cs typeface="Helvetica Neue"/>
                <a:sym typeface="Helvetica Neue"/>
              </a:rPr>
              <a:t>elastic scans</a:t>
            </a:r>
            <a:r>
              <a:rPr lang="en">
                <a:solidFill>
                  <a:srgbClr val="212121"/>
                </a:solidFill>
                <a:latin typeface="Helvetica Neue"/>
                <a:ea typeface="Helvetica Neue"/>
                <a:cs typeface="Helvetica Neue"/>
                <a:sym typeface="Helvetica Neue"/>
              </a:rPr>
              <a:t> provide information on </a:t>
            </a:r>
            <a:r>
              <a:rPr lang="en">
                <a:solidFill>
                  <a:srgbClr val="FF0000"/>
                </a:solidFill>
                <a:latin typeface="Helvetica Neue"/>
                <a:ea typeface="Helvetica Neue"/>
                <a:cs typeface="Helvetica Neue"/>
                <a:sym typeface="Helvetica Neue"/>
              </a:rPr>
              <a:t>spectrometer offsets in angle and momentum</a:t>
            </a:r>
            <a:r>
              <a:rPr lang="en">
                <a:solidFill>
                  <a:srgbClr val="212121"/>
                </a:solidFill>
                <a:latin typeface="Helvetica Neue"/>
                <a:ea typeface="Helvetica Neue"/>
                <a:cs typeface="Helvetica Neue"/>
                <a:sym typeface="Helvetica Neue"/>
              </a:rPr>
              <a:t> </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Elastic data is taken at the same or similar kinematics to those for the production data and the normalized yields are compared to those calculated with </a:t>
            </a:r>
            <a:r>
              <a:rPr lang="en">
                <a:solidFill>
                  <a:srgbClr val="FF0000"/>
                </a:solidFill>
                <a:latin typeface="Helvetica Neue"/>
                <a:ea typeface="Helvetica Neue"/>
                <a:cs typeface="Helvetica Neue"/>
                <a:sym typeface="Helvetica Neue"/>
              </a:rPr>
              <a:t>SIMC</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Any deviations from unity are indicative of </a:t>
            </a:r>
            <a:r>
              <a:rPr lang="en">
                <a:solidFill>
                  <a:srgbClr val="FF0000"/>
                </a:solidFill>
                <a:latin typeface="Helvetica Neue"/>
                <a:ea typeface="Helvetica Neue"/>
                <a:cs typeface="Helvetica Neue"/>
                <a:sym typeface="Helvetica Neue"/>
              </a:rPr>
              <a:t>discrepancies in the spectrometer angle, momentum, or the beam energy</a:t>
            </a:r>
            <a:r>
              <a:rPr lang="en">
                <a:solidFill>
                  <a:srgbClr val="212121"/>
                </a:solidFill>
                <a:latin typeface="Helvetica Neue"/>
                <a:ea typeface="Helvetica Neue"/>
                <a:cs typeface="Helvetica Neue"/>
                <a:sym typeface="Helvetica Neue"/>
              </a:rPr>
              <a:t> used in the analysis</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For instance, elastic singles data is used to fit angle and momentum offsets then the elastic coincidence data examines the deviation of invariant reconstructed mass, missing energy, and missing momentum from their nominal values.</a:t>
            </a:r>
            <a:endParaRPr>
              <a:solidFill>
                <a:srgbClr val="212121"/>
              </a:solidFill>
              <a:latin typeface="Helvetica Neue"/>
              <a:ea typeface="Helvetica Neue"/>
              <a:cs typeface="Helvetica Neue"/>
              <a:sym typeface="Helvetica Neue"/>
            </a:endParaRPr>
          </a:p>
        </p:txBody>
      </p:sp>
      <p:pic>
        <p:nvPicPr>
          <p:cNvPr id="204" name="Google Shape;204;p24"/>
          <p:cNvPicPr preferRelativeResize="0"/>
          <p:nvPr/>
        </p:nvPicPr>
        <p:blipFill>
          <a:blip r:embed="rId3">
            <a:alphaModFix/>
          </a:blip>
          <a:stretch>
            <a:fillRect/>
          </a:stretch>
        </p:blipFill>
        <p:spPr>
          <a:xfrm>
            <a:off x="6621725" y="698600"/>
            <a:ext cx="2492400" cy="1745016"/>
          </a:xfrm>
          <a:prstGeom prst="rect">
            <a:avLst/>
          </a:prstGeom>
          <a:noFill/>
          <a:ln>
            <a:noFill/>
          </a:ln>
        </p:spPr>
      </p:pic>
      <p:grpSp>
        <p:nvGrpSpPr>
          <p:cNvPr id="205" name="Google Shape;205;p24"/>
          <p:cNvGrpSpPr/>
          <p:nvPr/>
        </p:nvGrpSpPr>
        <p:grpSpPr>
          <a:xfrm>
            <a:off x="6662025" y="2702250"/>
            <a:ext cx="2050737" cy="2324700"/>
            <a:chOff x="6052425" y="2702250"/>
            <a:chExt cx="2050737" cy="2324700"/>
          </a:xfrm>
        </p:grpSpPr>
        <p:pic>
          <p:nvPicPr>
            <p:cNvPr id="206" name="Google Shape;206;p24"/>
            <p:cNvPicPr preferRelativeResize="0"/>
            <p:nvPr/>
          </p:nvPicPr>
          <p:blipFill>
            <a:blip r:embed="rId4">
              <a:alphaModFix/>
            </a:blip>
            <a:stretch>
              <a:fillRect/>
            </a:stretch>
          </p:blipFill>
          <p:spPr>
            <a:xfrm>
              <a:off x="6452635" y="2702250"/>
              <a:ext cx="1650527" cy="2324700"/>
            </a:xfrm>
            <a:prstGeom prst="rect">
              <a:avLst/>
            </a:prstGeom>
            <a:noFill/>
            <a:ln>
              <a:noFill/>
            </a:ln>
          </p:spPr>
        </p:pic>
        <p:sp>
          <p:nvSpPr>
            <p:cNvPr id="207" name="Google Shape;207;p24"/>
            <p:cNvSpPr txBox="1"/>
            <p:nvPr/>
          </p:nvSpPr>
          <p:spPr>
            <a:xfrm rot="-5400000">
              <a:off x="5458275" y="3453375"/>
              <a:ext cx="158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434343"/>
                  </a:solidFill>
                  <a:latin typeface="Open Sans"/>
                  <a:ea typeface="Open Sans"/>
                  <a:cs typeface="Open Sans"/>
                  <a:sym typeface="Open Sans"/>
                </a:rPr>
                <a:t>(Yield)/(Yield</a:t>
              </a:r>
              <a:r>
                <a:rPr baseline="-25000" lang="en">
                  <a:solidFill>
                    <a:srgbClr val="434343"/>
                  </a:solidFill>
                  <a:latin typeface="Open Sans"/>
                  <a:ea typeface="Open Sans"/>
                  <a:cs typeface="Open Sans"/>
                  <a:sym typeface="Open Sans"/>
                </a:rPr>
                <a:t>65uA</a:t>
              </a:r>
              <a:r>
                <a:rPr lang="en">
                  <a:solidFill>
                    <a:srgbClr val="434343"/>
                  </a:solidFill>
                  <a:latin typeface="Open Sans"/>
                  <a:ea typeface="Open Sans"/>
                  <a:cs typeface="Open Sans"/>
                  <a:sym typeface="Open Sans"/>
                </a:rPr>
                <a:t>)</a:t>
              </a:r>
              <a:endParaRPr>
                <a:solidFill>
                  <a:srgbClr val="434343"/>
                </a:solidFill>
                <a:latin typeface="Open Sans"/>
                <a:ea typeface="Open Sans"/>
                <a:cs typeface="Open Sans"/>
                <a:sym typeface="Open Sans"/>
              </a:endParaRPr>
            </a:p>
          </p:txBody>
        </p:sp>
      </p:grpSp>
      <p:pic>
        <p:nvPicPr>
          <p:cNvPr id="208" name="Google Shape;208;p24"/>
          <p:cNvPicPr preferRelativeResize="0"/>
          <p:nvPr/>
        </p:nvPicPr>
        <p:blipFill>
          <a:blip r:embed="rId5">
            <a:alphaModFix/>
          </a:blip>
          <a:stretch>
            <a:fillRect/>
          </a:stretch>
        </p:blipFill>
        <p:spPr>
          <a:xfrm>
            <a:off x="7748804" y="109239"/>
            <a:ext cx="1083495" cy="432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2" name="Shape 212"/>
        <p:cNvGrpSpPr/>
        <p:nvPr/>
      </p:nvGrpSpPr>
      <p:grpSpPr>
        <a:xfrm>
          <a:off x="0" y="0"/>
          <a:ext cx="0" cy="0"/>
          <a:chOff x="0" y="0"/>
          <a:chExt cx="0" cy="0"/>
        </a:xfrm>
      </p:grpSpPr>
      <p:sp>
        <p:nvSpPr>
          <p:cNvPr id="213" name="Google Shape;213;p25"/>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Extract the Kaon Electroproduction Cross Section</a:t>
            </a:r>
            <a:endParaRPr sz="2400">
              <a:solidFill>
                <a:schemeClr val="lt2"/>
              </a:solidFill>
              <a:latin typeface="Helvetica Neue"/>
              <a:ea typeface="Helvetica Neue"/>
              <a:cs typeface="Helvetica Neue"/>
              <a:sym typeface="Helvetica Neue"/>
            </a:endParaRPr>
          </a:p>
        </p:txBody>
      </p:sp>
      <p:sp>
        <p:nvSpPr>
          <p:cNvPr id="214" name="Google Shape;214;p25"/>
          <p:cNvSpPr txBox="1"/>
          <p:nvPr/>
        </p:nvSpPr>
        <p:spPr>
          <a:xfrm>
            <a:off x="439500" y="792025"/>
            <a:ext cx="8392800" cy="3402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SIMC, including a model of the experimental setup, is used to simulate a variety of effects. </a:t>
            </a:r>
            <a:endParaRPr>
              <a:solidFill>
                <a:srgbClr val="212121"/>
              </a:solidFill>
              <a:latin typeface="Helvetica Neue"/>
              <a:ea typeface="Helvetica Neue"/>
              <a:cs typeface="Helvetica Neue"/>
              <a:sym typeface="Helvetica Neue"/>
            </a:endParaRPr>
          </a:p>
          <a:p>
            <a:pPr indent="-330200" lvl="0" marL="457200" rtl="0" algn="l">
              <a:spcBef>
                <a:spcPts val="1000"/>
              </a:spcBef>
              <a:spcAft>
                <a:spcPts val="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A model for the kaon electroproduction model is developed, including a </a:t>
            </a:r>
            <a:r>
              <a:rPr lang="en">
                <a:solidFill>
                  <a:srgbClr val="FF0000"/>
                </a:solidFill>
                <a:latin typeface="Helvetica Neue"/>
                <a:ea typeface="Helvetica Neue"/>
                <a:cs typeface="Helvetica Neue"/>
                <a:sym typeface="Helvetica Neue"/>
              </a:rPr>
              <a:t>𝜒2 minimization</a:t>
            </a:r>
            <a:r>
              <a:rPr lang="en">
                <a:solidFill>
                  <a:srgbClr val="212121"/>
                </a:solidFill>
                <a:latin typeface="Helvetica Neue"/>
                <a:ea typeface="Helvetica Neue"/>
                <a:cs typeface="Helvetica Neue"/>
                <a:sym typeface="Helvetica Neue"/>
              </a:rPr>
              <a:t> to achieve the best agreement between data and SIMC. </a:t>
            </a:r>
            <a:endParaRPr>
              <a:solidFill>
                <a:srgbClr val="212121"/>
              </a:solidFill>
              <a:latin typeface="Helvetica Neue"/>
              <a:ea typeface="Helvetica Neue"/>
              <a:cs typeface="Helvetica Neue"/>
              <a:sym typeface="Helvetica Neue"/>
            </a:endParaRPr>
          </a:p>
          <a:p>
            <a:pPr indent="-330200" lvl="0" marL="457200" rtl="0" algn="l">
              <a:spcBef>
                <a:spcPts val="1000"/>
              </a:spcBef>
              <a:spcAft>
                <a:spcPts val="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This is achieved by </a:t>
            </a:r>
            <a:r>
              <a:rPr lang="en">
                <a:solidFill>
                  <a:srgbClr val="FF0000"/>
                </a:solidFill>
                <a:latin typeface="Helvetica Neue"/>
                <a:ea typeface="Helvetica Neue"/>
                <a:cs typeface="Helvetica Neue"/>
                <a:sym typeface="Helvetica Neue"/>
              </a:rPr>
              <a:t>iterating the model input cross section</a:t>
            </a:r>
            <a:r>
              <a:rPr lang="en">
                <a:solidFill>
                  <a:srgbClr val="212121"/>
                </a:solidFill>
                <a:latin typeface="Helvetica Neue"/>
                <a:ea typeface="Helvetica Neue"/>
                <a:cs typeface="Helvetica Neue"/>
                <a:sym typeface="Helvetica Neue"/>
              </a:rPr>
              <a:t>. </a:t>
            </a:r>
            <a:endParaRPr>
              <a:solidFill>
                <a:srgbClr val="212121"/>
              </a:solidFill>
              <a:latin typeface="Helvetica Neue"/>
              <a:ea typeface="Helvetica Neue"/>
              <a:cs typeface="Helvetica Neue"/>
              <a:sym typeface="Helvetica Neue"/>
            </a:endParaRPr>
          </a:p>
          <a:p>
            <a:pPr indent="-330200" lvl="0" marL="457200" rtl="0" algn="l">
              <a:spcBef>
                <a:spcPts val="1000"/>
              </a:spcBef>
              <a:spcAft>
                <a:spcPts val="100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The experimental cross section can then be extracted as long as the model input cross section properly describes the dependence on all kinematic variables.</a:t>
            </a:r>
            <a:endParaRPr>
              <a:solidFill>
                <a:srgbClr val="212121"/>
              </a:solidFill>
              <a:latin typeface="Helvetica Neue"/>
              <a:ea typeface="Helvetica Neue"/>
              <a:cs typeface="Helvetica Neue"/>
              <a:sym typeface="Helvetica Neue"/>
            </a:endParaRPr>
          </a:p>
        </p:txBody>
      </p:sp>
      <p:sp>
        <p:nvSpPr>
          <p:cNvPr id="215" name="Google Shape;215;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6" name="Google Shape;216;p25"/>
          <p:cNvPicPr preferRelativeResize="0"/>
          <p:nvPr/>
        </p:nvPicPr>
        <p:blipFill rotWithShape="1">
          <a:blip r:embed="rId3">
            <a:alphaModFix/>
          </a:blip>
          <a:srcRect b="0" l="0" r="0" t="0"/>
          <a:stretch/>
        </p:blipFill>
        <p:spPr>
          <a:xfrm>
            <a:off x="1220175" y="3099500"/>
            <a:ext cx="6703651" cy="633127"/>
          </a:xfrm>
          <a:prstGeom prst="rect">
            <a:avLst/>
          </a:prstGeom>
          <a:noFill/>
          <a:ln cap="flat" cmpd="sng" w="9525">
            <a:solidFill>
              <a:srgbClr val="FF0000"/>
            </a:solidFill>
            <a:prstDash val="solid"/>
            <a:round/>
            <a:headEnd len="sm" w="sm" type="none"/>
            <a:tailEnd len="sm" w="sm" type="none"/>
          </a:ln>
        </p:spPr>
      </p:pic>
      <p:cxnSp>
        <p:nvCxnSpPr>
          <p:cNvPr id="217" name="Google Shape;217;p25"/>
          <p:cNvCxnSpPr>
            <a:stCxn id="216" idx="2"/>
            <a:endCxn id="218" idx="0"/>
          </p:cNvCxnSpPr>
          <p:nvPr/>
        </p:nvCxnSpPr>
        <p:spPr>
          <a:xfrm>
            <a:off x="4572000" y="3732627"/>
            <a:ext cx="0" cy="645300"/>
          </a:xfrm>
          <a:prstGeom prst="straightConnector1">
            <a:avLst/>
          </a:prstGeom>
          <a:noFill/>
          <a:ln cap="flat" cmpd="sng" w="19050">
            <a:solidFill>
              <a:srgbClr val="FF0000"/>
            </a:solidFill>
            <a:prstDash val="solid"/>
            <a:round/>
            <a:headEnd len="med" w="med" type="none"/>
            <a:tailEnd len="med" w="med" type="triangle"/>
          </a:ln>
        </p:spPr>
      </p:cxnSp>
      <p:sp>
        <p:nvSpPr>
          <p:cNvPr id="219" name="Google Shape;219;p25"/>
          <p:cNvSpPr txBox="1"/>
          <p:nvPr/>
        </p:nvSpPr>
        <p:spPr>
          <a:xfrm>
            <a:off x="1257500" y="3732175"/>
            <a:ext cx="3258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0000"/>
                </a:solidFill>
                <a:latin typeface="Open Sans"/>
                <a:ea typeface="Open Sans"/>
                <a:cs typeface="Open Sans"/>
                <a:sym typeface="Open Sans"/>
              </a:rPr>
              <a:t>Example polynomial showing expected kinematic dependency</a:t>
            </a:r>
            <a:endParaRPr>
              <a:solidFill>
                <a:srgbClr val="FF0000"/>
              </a:solidFill>
              <a:latin typeface="Open Sans"/>
              <a:ea typeface="Open Sans"/>
              <a:cs typeface="Open Sans"/>
              <a:sym typeface="Open Sans"/>
            </a:endParaRPr>
          </a:p>
        </p:txBody>
      </p:sp>
      <p:pic>
        <p:nvPicPr>
          <p:cNvPr id="218" name="Google Shape;218;p25"/>
          <p:cNvPicPr preferRelativeResize="0"/>
          <p:nvPr/>
        </p:nvPicPr>
        <p:blipFill>
          <a:blip r:embed="rId4">
            <a:alphaModFix/>
          </a:blip>
          <a:stretch>
            <a:fillRect/>
          </a:stretch>
        </p:blipFill>
        <p:spPr>
          <a:xfrm>
            <a:off x="2257386" y="4377975"/>
            <a:ext cx="4629239" cy="63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3" name="Shape 223"/>
        <p:cNvGrpSpPr/>
        <p:nvPr/>
      </p:nvGrpSpPr>
      <p:grpSpPr>
        <a:xfrm>
          <a:off x="0" y="0"/>
          <a:ext cx="0" cy="0"/>
          <a:chOff x="0" y="0"/>
          <a:chExt cx="0" cy="0"/>
        </a:xfrm>
      </p:grpSpPr>
      <p:sp>
        <p:nvSpPr>
          <p:cNvPr id="224" name="Google Shape;224;p26"/>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L/T Separation</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225" name="Google Shape;225;p26"/>
          <p:cNvSpPr txBox="1"/>
          <p:nvPr>
            <p:ph idx="12" type="sldNum"/>
          </p:nvPr>
        </p:nvSpPr>
        <p:spPr>
          <a:xfrm>
            <a:off x="8472458" y="45108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26" name="Google Shape;226;p26"/>
          <p:cNvGrpSpPr/>
          <p:nvPr/>
        </p:nvGrpSpPr>
        <p:grpSpPr>
          <a:xfrm>
            <a:off x="-228600" y="1748500"/>
            <a:ext cx="4864500" cy="2560900"/>
            <a:chOff x="0" y="2430200"/>
            <a:chExt cx="4864500" cy="2560900"/>
          </a:xfrm>
        </p:grpSpPr>
        <p:sp>
          <p:nvSpPr>
            <p:cNvPr id="227" name="Google Shape;227;p26"/>
            <p:cNvSpPr txBox="1"/>
            <p:nvPr/>
          </p:nvSpPr>
          <p:spPr>
            <a:xfrm>
              <a:off x="0" y="4693500"/>
              <a:ext cx="4864500" cy="2976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i="1" lang="en" sz="1000">
                  <a:latin typeface="Helvetica Neue"/>
                  <a:ea typeface="Helvetica Neue"/>
                  <a:cs typeface="Helvetica Neue"/>
                  <a:sym typeface="Helvetica Neue"/>
                </a:rPr>
                <a:t>T. Horn et al., PhysRevC </a:t>
              </a:r>
              <a:r>
                <a:rPr b="1" i="1" lang="en" sz="1000">
                  <a:latin typeface="Helvetica Neue"/>
                  <a:ea typeface="Helvetica Neue"/>
                  <a:cs typeface="Helvetica Neue"/>
                  <a:sym typeface="Helvetica Neue"/>
                </a:rPr>
                <a:t>97</a:t>
              </a:r>
              <a:r>
                <a:rPr i="1" lang="en" sz="1000">
                  <a:latin typeface="Helvetica Neue"/>
                  <a:ea typeface="Helvetica Neue"/>
                  <a:cs typeface="Helvetica Neue"/>
                  <a:sym typeface="Helvetica Neue"/>
                </a:rPr>
                <a:t>(2006)192001</a:t>
              </a:r>
              <a:endParaRPr sz="1000">
                <a:latin typeface="Open Sans"/>
                <a:ea typeface="Open Sans"/>
                <a:cs typeface="Open Sans"/>
                <a:sym typeface="Open Sans"/>
              </a:endParaRPr>
            </a:p>
          </p:txBody>
        </p:sp>
        <p:pic>
          <p:nvPicPr>
            <p:cNvPr id="228" name="Google Shape;228;p26"/>
            <p:cNvPicPr preferRelativeResize="0"/>
            <p:nvPr/>
          </p:nvPicPr>
          <p:blipFill>
            <a:blip r:embed="rId3">
              <a:alphaModFix/>
            </a:blip>
            <a:stretch>
              <a:fillRect/>
            </a:stretch>
          </p:blipFill>
          <p:spPr>
            <a:xfrm>
              <a:off x="401625" y="2430200"/>
              <a:ext cx="2591965" cy="2263301"/>
            </a:xfrm>
            <a:prstGeom prst="rect">
              <a:avLst/>
            </a:prstGeom>
            <a:noFill/>
            <a:ln>
              <a:noFill/>
            </a:ln>
          </p:spPr>
        </p:pic>
      </p:grpSp>
      <p:sp>
        <p:nvSpPr>
          <p:cNvPr id="229" name="Google Shape;229;p26"/>
          <p:cNvSpPr txBox="1"/>
          <p:nvPr/>
        </p:nvSpPr>
        <p:spPr>
          <a:xfrm>
            <a:off x="427200" y="792013"/>
            <a:ext cx="6226200" cy="74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Helvetica Neue"/>
              <a:buChar char="●"/>
            </a:pPr>
            <a:r>
              <a:rPr lang="en">
                <a:solidFill>
                  <a:srgbClr val="212121"/>
                </a:solidFill>
                <a:latin typeface="Helvetica Neue"/>
                <a:ea typeface="Helvetica Neue"/>
                <a:cs typeface="Helvetica Neue"/>
                <a:sym typeface="Helvetica Neue"/>
              </a:rPr>
              <a:t>σ</a:t>
            </a:r>
            <a:r>
              <a:rPr baseline="-25000" lang="en">
                <a:solidFill>
                  <a:srgbClr val="212121"/>
                </a:solidFill>
                <a:latin typeface="Helvetica Neue"/>
                <a:ea typeface="Helvetica Neue"/>
                <a:cs typeface="Helvetica Neue"/>
                <a:sym typeface="Helvetica Neue"/>
              </a:rPr>
              <a:t>L</a:t>
            </a:r>
            <a:r>
              <a:rPr lang="en">
                <a:solidFill>
                  <a:srgbClr val="212121"/>
                </a:solidFill>
                <a:latin typeface="Helvetica Neue"/>
                <a:ea typeface="Helvetica Neue"/>
                <a:cs typeface="Helvetica Neue"/>
                <a:sym typeface="Helvetica Neue"/>
              </a:rPr>
              <a:t> is isolated using the</a:t>
            </a:r>
            <a:r>
              <a:rPr lang="en">
                <a:latin typeface="Helvetica Neue"/>
                <a:ea typeface="Helvetica Neue"/>
                <a:cs typeface="Helvetica Neue"/>
                <a:sym typeface="Helvetica Neue"/>
              </a:rPr>
              <a:t> </a:t>
            </a:r>
            <a:r>
              <a:rPr lang="en">
                <a:solidFill>
                  <a:srgbClr val="FF0000"/>
                </a:solidFill>
                <a:latin typeface="Helvetica Neue"/>
                <a:ea typeface="Helvetica Neue"/>
                <a:cs typeface="Helvetica Neue"/>
                <a:sym typeface="Helvetica Neue"/>
              </a:rPr>
              <a:t>Rosenbluth separation technique</a:t>
            </a:r>
            <a:endParaRPr>
              <a:latin typeface="Helvetica Neue"/>
              <a:ea typeface="Helvetica Neue"/>
              <a:cs typeface="Helvetica Neue"/>
              <a:sym typeface="Helvetica Neue"/>
            </a:endParaRPr>
          </a:p>
          <a:p>
            <a:pPr indent="-317500" lvl="0" marL="457200" rtl="0" algn="l">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Measure the cross section at two beam energies and fixed W, Q</a:t>
            </a:r>
            <a:r>
              <a:rPr baseline="30000" lang="en">
                <a:solidFill>
                  <a:srgbClr val="212121"/>
                </a:solidFill>
                <a:latin typeface="Helvetica Neue"/>
                <a:ea typeface="Helvetica Neue"/>
                <a:cs typeface="Helvetica Neue"/>
                <a:sym typeface="Helvetica Neue"/>
              </a:rPr>
              <a:t>2</a:t>
            </a:r>
            <a:r>
              <a:rPr lang="en">
                <a:solidFill>
                  <a:srgbClr val="212121"/>
                </a:solidFill>
                <a:latin typeface="Helvetica Neue"/>
                <a:ea typeface="Helvetica Neue"/>
                <a:cs typeface="Helvetica Neue"/>
                <a:sym typeface="Helvetica Neue"/>
              </a:rPr>
              <a:t>, -t</a:t>
            </a:r>
            <a:endParaRPr>
              <a:solidFill>
                <a:srgbClr val="212121"/>
              </a:solidFill>
              <a:latin typeface="Open Sans"/>
              <a:ea typeface="Open Sans"/>
              <a:cs typeface="Open Sans"/>
              <a:sym typeface="Open Sans"/>
            </a:endParaRPr>
          </a:p>
        </p:txBody>
      </p:sp>
      <p:sp>
        <p:nvSpPr>
          <p:cNvPr id="230" name="Google Shape;230;p26"/>
          <p:cNvSpPr txBox="1"/>
          <p:nvPr/>
        </p:nvSpPr>
        <p:spPr>
          <a:xfrm>
            <a:off x="2811750" y="981313"/>
            <a:ext cx="3520500" cy="3402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0" lvl="0" marL="457200" rtl="0" algn="l">
              <a:spcBef>
                <a:spcPts val="0"/>
              </a:spcBef>
              <a:spcAft>
                <a:spcPts val="0"/>
              </a:spcAft>
              <a:buNone/>
            </a:pPr>
            <a:r>
              <a:t/>
            </a:r>
            <a:endParaRPr>
              <a:latin typeface="Helvetica Neue"/>
              <a:ea typeface="Helvetica Neue"/>
              <a:cs typeface="Helvetica Neue"/>
              <a:sym typeface="Helvetica Neue"/>
            </a:endParaRPr>
          </a:p>
          <a:p>
            <a:pPr indent="-317500" lvl="0" marL="457200" rtl="0" algn="l">
              <a:spcBef>
                <a:spcPts val="0"/>
              </a:spcBef>
              <a:spcAft>
                <a:spcPts val="0"/>
              </a:spcAft>
              <a:buClr>
                <a:srgbClr val="212121"/>
              </a:buClr>
              <a:buSzPts val="1400"/>
              <a:buFont typeface="Helvetica Neue"/>
              <a:buAutoNum type="arabicPeriod"/>
            </a:pPr>
            <a:r>
              <a:rPr lang="en">
                <a:solidFill>
                  <a:srgbClr val="FF0000"/>
                </a:solidFill>
                <a:latin typeface="Helvetica Neue"/>
                <a:ea typeface="Helvetica Neue"/>
                <a:cs typeface="Helvetica Neue"/>
                <a:sym typeface="Helvetica Neue"/>
              </a:rPr>
              <a:t>Phase space matching</a:t>
            </a:r>
            <a:r>
              <a:rPr lang="en">
                <a:solidFill>
                  <a:srgbClr val="212121"/>
                </a:solidFill>
                <a:latin typeface="Helvetica Neue"/>
                <a:ea typeface="Helvetica Neue"/>
                <a:cs typeface="Helvetica Neue"/>
                <a:sym typeface="Helvetica Neue"/>
              </a:rPr>
              <a:t> to constrain the kinematic region for the two differing beam energies</a:t>
            </a:r>
            <a:endParaRPr>
              <a:solidFill>
                <a:srgbClr val="212121"/>
              </a:solidFill>
              <a:latin typeface="Helvetica Neue"/>
              <a:ea typeface="Helvetica Neue"/>
              <a:cs typeface="Helvetica Neue"/>
              <a:sym typeface="Helvetica Neue"/>
            </a:endParaRPr>
          </a:p>
          <a:p>
            <a:pPr indent="-317500" lvl="0" marL="457200" rtl="0" algn="l">
              <a:spcBef>
                <a:spcPts val="1000"/>
              </a:spcBef>
              <a:spcAft>
                <a:spcPts val="0"/>
              </a:spcAft>
              <a:buClr>
                <a:srgbClr val="212121"/>
              </a:buClr>
              <a:buSzPts val="1400"/>
              <a:buFont typeface="Helvetica Neue"/>
              <a:buAutoNum type="arabicPeriod"/>
            </a:pPr>
            <a:r>
              <a:rPr lang="en">
                <a:solidFill>
                  <a:srgbClr val="212121"/>
                </a:solidFill>
                <a:latin typeface="Helvetica Neue"/>
                <a:ea typeface="Helvetica Neue"/>
                <a:cs typeface="Helvetica Neue"/>
                <a:sym typeface="Helvetica Neue"/>
              </a:rPr>
              <a:t>Extract cross section in -t and ϕ bins </a:t>
            </a:r>
            <a:endParaRPr>
              <a:solidFill>
                <a:srgbClr val="21212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21212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21212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212121"/>
              </a:solidFill>
              <a:latin typeface="Helvetica Neue"/>
              <a:ea typeface="Helvetica Neue"/>
              <a:cs typeface="Helvetica Neue"/>
              <a:sym typeface="Helvetica Neue"/>
            </a:endParaRPr>
          </a:p>
          <a:p>
            <a:pPr indent="0" lvl="0" marL="457200" rtl="0" algn="l">
              <a:spcBef>
                <a:spcPts val="0"/>
              </a:spcBef>
              <a:spcAft>
                <a:spcPts val="0"/>
              </a:spcAft>
              <a:buNone/>
            </a:pPr>
            <a:r>
              <a:t/>
            </a:r>
            <a:endParaRPr>
              <a:solidFill>
                <a:srgbClr val="212121"/>
              </a:solidFill>
              <a:latin typeface="Helvetica Neue"/>
              <a:ea typeface="Helvetica Neue"/>
              <a:cs typeface="Helvetica Neue"/>
              <a:sym typeface="Helvetica Neue"/>
            </a:endParaRPr>
          </a:p>
          <a:p>
            <a:pPr indent="-317500" lvl="0" marL="457200" rtl="0" algn="l">
              <a:spcBef>
                <a:spcPts val="0"/>
              </a:spcBef>
              <a:spcAft>
                <a:spcPts val="0"/>
              </a:spcAft>
              <a:buClr>
                <a:srgbClr val="212121"/>
              </a:buClr>
              <a:buSzPts val="1400"/>
              <a:buFont typeface="Helvetica Neue"/>
              <a:buAutoNum type="arabicPeriod"/>
            </a:pPr>
            <a:r>
              <a:rPr lang="en">
                <a:solidFill>
                  <a:srgbClr val="212121"/>
                </a:solidFill>
                <a:latin typeface="Helvetica Neue"/>
                <a:ea typeface="Helvetica Neue"/>
                <a:cs typeface="Helvetica Neue"/>
                <a:sym typeface="Helvetica Neue"/>
              </a:rPr>
              <a:t>This allows for the </a:t>
            </a:r>
            <a:r>
              <a:rPr lang="en">
                <a:solidFill>
                  <a:srgbClr val="FF0000"/>
                </a:solidFill>
                <a:latin typeface="Helvetica Neue"/>
                <a:ea typeface="Helvetica Neue"/>
                <a:cs typeface="Helvetica Neue"/>
                <a:sym typeface="Helvetica Neue"/>
              </a:rPr>
              <a:t>simultaneous </a:t>
            </a:r>
            <a:r>
              <a:rPr lang="en">
                <a:solidFill>
                  <a:srgbClr val="FF0000"/>
                </a:solidFill>
                <a:latin typeface="Helvetica Neue"/>
                <a:ea typeface="Helvetica Neue"/>
                <a:cs typeface="Helvetica Neue"/>
                <a:sym typeface="Helvetica Neue"/>
              </a:rPr>
              <a:t>extraction</a:t>
            </a:r>
            <a:r>
              <a:rPr lang="en">
                <a:solidFill>
                  <a:srgbClr val="FF0000"/>
                </a:solidFill>
                <a:latin typeface="Helvetica Neue"/>
                <a:ea typeface="Helvetica Neue"/>
                <a:cs typeface="Helvetica Neue"/>
                <a:sym typeface="Helvetica Neue"/>
              </a:rPr>
              <a:t> of the interference terms</a:t>
            </a:r>
            <a:endParaRPr>
              <a:solidFill>
                <a:srgbClr val="FF0000"/>
              </a:solidFill>
              <a:latin typeface="Helvetica Neue"/>
              <a:ea typeface="Helvetica Neue"/>
              <a:cs typeface="Helvetica Neue"/>
              <a:sym typeface="Helvetica Neue"/>
            </a:endParaRPr>
          </a:p>
        </p:txBody>
      </p:sp>
      <p:pic>
        <p:nvPicPr>
          <p:cNvPr id="231" name="Google Shape;231;p26"/>
          <p:cNvPicPr preferRelativeResize="0"/>
          <p:nvPr/>
        </p:nvPicPr>
        <p:blipFill>
          <a:blip r:embed="rId4">
            <a:alphaModFix/>
          </a:blip>
          <a:stretch>
            <a:fillRect/>
          </a:stretch>
        </p:blipFill>
        <p:spPr>
          <a:xfrm>
            <a:off x="2855888" y="3004454"/>
            <a:ext cx="3797514" cy="572700"/>
          </a:xfrm>
          <a:prstGeom prst="rect">
            <a:avLst/>
          </a:prstGeom>
          <a:noFill/>
          <a:ln>
            <a:noFill/>
          </a:ln>
        </p:spPr>
      </p:pic>
      <p:pic>
        <p:nvPicPr>
          <p:cNvPr id="232" name="Google Shape;232;p26"/>
          <p:cNvPicPr preferRelativeResize="0"/>
          <p:nvPr/>
        </p:nvPicPr>
        <p:blipFill>
          <a:blip r:embed="rId5">
            <a:alphaModFix/>
          </a:blip>
          <a:stretch>
            <a:fillRect/>
          </a:stretch>
        </p:blipFill>
        <p:spPr>
          <a:xfrm>
            <a:off x="4032174" y="4573525"/>
            <a:ext cx="1323477" cy="393600"/>
          </a:xfrm>
          <a:prstGeom prst="rect">
            <a:avLst/>
          </a:prstGeom>
          <a:noFill/>
          <a:ln>
            <a:noFill/>
          </a:ln>
        </p:spPr>
      </p:pic>
      <p:sp>
        <p:nvSpPr>
          <p:cNvPr id="233" name="Google Shape;233;p26"/>
          <p:cNvSpPr/>
          <p:nvPr/>
        </p:nvSpPr>
        <p:spPr>
          <a:xfrm>
            <a:off x="6158775" y="1955900"/>
            <a:ext cx="358200" cy="1419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26"/>
          <p:cNvPicPr preferRelativeResize="0"/>
          <p:nvPr/>
        </p:nvPicPr>
        <p:blipFill rotWithShape="1">
          <a:blip r:embed="rId6">
            <a:alphaModFix/>
          </a:blip>
          <a:srcRect b="0" l="0" r="0" t="0"/>
          <a:stretch/>
        </p:blipFill>
        <p:spPr>
          <a:xfrm>
            <a:off x="2745609" y="4157000"/>
            <a:ext cx="4167441" cy="393600"/>
          </a:xfrm>
          <a:prstGeom prst="rect">
            <a:avLst/>
          </a:prstGeom>
          <a:noFill/>
          <a:ln cap="flat" cmpd="sng" w="9525">
            <a:solidFill>
              <a:schemeClr val="lt1"/>
            </a:solidFill>
            <a:prstDash val="solid"/>
            <a:round/>
            <a:headEnd len="sm" w="sm" type="none"/>
            <a:tailEnd len="sm" w="sm" type="none"/>
          </a:ln>
        </p:spPr>
      </p:pic>
      <p:grpSp>
        <p:nvGrpSpPr>
          <p:cNvPr id="235" name="Google Shape;235;p26"/>
          <p:cNvGrpSpPr/>
          <p:nvPr/>
        </p:nvGrpSpPr>
        <p:grpSpPr>
          <a:xfrm>
            <a:off x="6729600" y="1166725"/>
            <a:ext cx="2291549" cy="3403675"/>
            <a:chOff x="6729600" y="1166725"/>
            <a:chExt cx="2291549" cy="3403675"/>
          </a:xfrm>
        </p:grpSpPr>
        <p:grpSp>
          <p:nvGrpSpPr>
            <p:cNvPr id="236" name="Google Shape;236;p26"/>
            <p:cNvGrpSpPr/>
            <p:nvPr/>
          </p:nvGrpSpPr>
          <p:grpSpPr>
            <a:xfrm>
              <a:off x="6729600" y="1342050"/>
              <a:ext cx="2291549" cy="3228350"/>
              <a:chOff x="6729600" y="1342050"/>
              <a:chExt cx="2291549" cy="3228350"/>
            </a:xfrm>
          </p:grpSpPr>
          <p:grpSp>
            <p:nvGrpSpPr>
              <p:cNvPr id="237" name="Google Shape;237;p26"/>
              <p:cNvGrpSpPr/>
              <p:nvPr/>
            </p:nvGrpSpPr>
            <p:grpSpPr>
              <a:xfrm>
                <a:off x="6729600" y="1342050"/>
                <a:ext cx="2291549" cy="3228350"/>
                <a:chOff x="6729600" y="1037250"/>
                <a:chExt cx="2291549" cy="3228350"/>
              </a:xfrm>
            </p:grpSpPr>
            <p:pic>
              <p:nvPicPr>
                <p:cNvPr id="238" name="Google Shape;238;p26"/>
                <p:cNvPicPr preferRelativeResize="0"/>
                <p:nvPr/>
              </p:nvPicPr>
              <p:blipFill>
                <a:blip r:embed="rId7">
                  <a:alphaModFix/>
                </a:blip>
                <a:stretch>
                  <a:fillRect/>
                </a:stretch>
              </p:blipFill>
              <p:spPr>
                <a:xfrm>
                  <a:off x="6729600" y="1037250"/>
                  <a:ext cx="2291548" cy="1590107"/>
                </a:xfrm>
                <a:prstGeom prst="rect">
                  <a:avLst/>
                </a:prstGeom>
                <a:noFill/>
                <a:ln>
                  <a:noFill/>
                </a:ln>
              </p:spPr>
            </p:pic>
            <p:pic>
              <p:nvPicPr>
                <p:cNvPr id="239" name="Google Shape;239;p26"/>
                <p:cNvPicPr preferRelativeResize="0"/>
                <p:nvPr/>
              </p:nvPicPr>
              <p:blipFill>
                <a:blip r:embed="rId8">
                  <a:alphaModFix/>
                </a:blip>
                <a:stretch>
                  <a:fillRect/>
                </a:stretch>
              </p:blipFill>
              <p:spPr>
                <a:xfrm>
                  <a:off x="6729601" y="2627357"/>
                  <a:ext cx="2291548" cy="1638244"/>
                </a:xfrm>
                <a:prstGeom prst="rect">
                  <a:avLst/>
                </a:prstGeom>
                <a:noFill/>
                <a:ln>
                  <a:noFill/>
                </a:ln>
              </p:spPr>
            </p:pic>
          </p:grpSp>
          <p:sp>
            <p:nvSpPr>
              <p:cNvPr id="240" name="Google Shape;240;p26"/>
              <p:cNvSpPr txBox="1"/>
              <p:nvPr/>
            </p:nvSpPr>
            <p:spPr>
              <a:xfrm>
                <a:off x="7112375" y="1536025"/>
                <a:ext cx="54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Helvetica Neue"/>
                    <a:ea typeface="Helvetica Neue"/>
                    <a:cs typeface="Helvetica Neue"/>
                    <a:sym typeface="Helvetica Neue"/>
                  </a:rPr>
                  <a:t>ε</a:t>
                </a:r>
                <a:r>
                  <a:rPr baseline="-25000" lang="en" sz="1200">
                    <a:solidFill>
                      <a:srgbClr val="FF0000"/>
                    </a:solidFill>
                    <a:latin typeface="Helvetica Neue"/>
                    <a:ea typeface="Helvetica Neue"/>
                    <a:cs typeface="Helvetica Neue"/>
                    <a:sym typeface="Helvetica Neue"/>
                  </a:rPr>
                  <a:t>high</a:t>
                </a:r>
                <a:endParaRPr sz="1200">
                  <a:solidFill>
                    <a:srgbClr val="FF0000"/>
                  </a:solidFill>
                  <a:latin typeface="Helvetica Neue"/>
                  <a:ea typeface="Helvetica Neue"/>
                  <a:cs typeface="Helvetica Neue"/>
                  <a:sym typeface="Helvetica Neue"/>
                </a:endParaRPr>
              </a:p>
            </p:txBody>
          </p:sp>
          <p:sp>
            <p:nvSpPr>
              <p:cNvPr id="241" name="Google Shape;241;p26"/>
              <p:cNvSpPr txBox="1"/>
              <p:nvPr/>
            </p:nvSpPr>
            <p:spPr>
              <a:xfrm>
                <a:off x="7112375" y="3263575"/>
                <a:ext cx="54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Helvetica Neue"/>
                    <a:ea typeface="Helvetica Neue"/>
                    <a:cs typeface="Helvetica Neue"/>
                    <a:sym typeface="Helvetica Neue"/>
                  </a:rPr>
                  <a:t>ε</a:t>
                </a:r>
                <a:r>
                  <a:rPr baseline="-25000" lang="en" sz="1200">
                    <a:solidFill>
                      <a:srgbClr val="FF0000"/>
                    </a:solidFill>
                    <a:latin typeface="Helvetica Neue"/>
                    <a:ea typeface="Helvetica Neue"/>
                    <a:cs typeface="Helvetica Neue"/>
                    <a:sym typeface="Helvetica Neue"/>
                  </a:rPr>
                  <a:t>low</a:t>
                </a:r>
                <a:endParaRPr sz="1200">
                  <a:solidFill>
                    <a:srgbClr val="FF0000"/>
                  </a:solidFill>
                  <a:latin typeface="Helvetica Neue"/>
                  <a:ea typeface="Helvetica Neue"/>
                  <a:cs typeface="Helvetica Neue"/>
                  <a:sym typeface="Helvetica Neue"/>
                </a:endParaRPr>
              </a:p>
            </p:txBody>
          </p:sp>
        </p:grpSp>
        <p:sp>
          <p:nvSpPr>
            <p:cNvPr id="242" name="Google Shape;242;p26"/>
            <p:cNvSpPr txBox="1"/>
            <p:nvPr/>
          </p:nvSpPr>
          <p:spPr>
            <a:xfrm>
              <a:off x="7121800" y="1166725"/>
              <a:ext cx="1201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Helvetica Neue"/>
                  <a:ea typeface="Helvetica Neue"/>
                  <a:cs typeface="Helvetica Neue"/>
                  <a:sym typeface="Helvetica Neue"/>
                </a:rPr>
                <a:t>E=10.6 GeV</a:t>
              </a:r>
              <a:endParaRPr sz="1200">
                <a:solidFill>
                  <a:srgbClr val="FF0000"/>
                </a:solidFill>
                <a:latin typeface="Helvetica Neue"/>
                <a:ea typeface="Helvetica Neue"/>
                <a:cs typeface="Helvetica Neue"/>
                <a:sym typeface="Helvetica Neue"/>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6" name="Shape 246"/>
        <p:cNvGrpSpPr/>
        <p:nvPr/>
      </p:nvGrpSpPr>
      <p:grpSpPr>
        <a:xfrm>
          <a:off x="0" y="0"/>
          <a:ext cx="0" cy="0"/>
          <a:chOff x="0" y="0"/>
          <a:chExt cx="0" cy="0"/>
        </a:xfrm>
      </p:grpSpPr>
      <p:sp>
        <p:nvSpPr>
          <p:cNvPr id="247" name="Google Shape;247;p27"/>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Form Factor Extraction</a:t>
            </a:r>
            <a:endParaRPr sz="2400">
              <a:solidFill>
                <a:schemeClr val="lt2"/>
              </a:solidFill>
              <a:latin typeface="Helvetica Neue"/>
              <a:ea typeface="Helvetica Neue"/>
              <a:cs typeface="Helvetica Neue"/>
              <a:sym typeface="Helvetica Neue"/>
            </a:endParaRPr>
          </a:p>
        </p:txBody>
      </p:sp>
      <p:sp>
        <p:nvSpPr>
          <p:cNvPr id="248" name="Google Shape;24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9" name="Google Shape;249;p27"/>
          <p:cNvSpPr txBox="1"/>
          <p:nvPr/>
        </p:nvSpPr>
        <p:spPr>
          <a:xfrm>
            <a:off x="311700" y="736250"/>
            <a:ext cx="5499600" cy="2572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The product of the kaon form factor is related to </a:t>
            </a:r>
            <a:r>
              <a:rPr lang="en">
                <a:solidFill>
                  <a:srgbClr val="212121"/>
                </a:solidFill>
                <a:latin typeface="Helvetica Neue"/>
                <a:ea typeface="Helvetica Neue"/>
                <a:cs typeface="Helvetica Neue"/>
                <a:sym typeface="Helvetica Neue"/>
              </a:rPr>
              <a:t>σ</a:t>
            </a:r>
            <a:r>
              <a:rPr baseline="-25000" lang="en">
                <a:solidFill>
                  <a:srgbClr val="212121"/>
                </a:solidFill>
                <a:latin typeface="Helvetica Neue"/>
                <a:ea typeface="Helvetica Neue"/>
                <a:cs typeface="Helvetica Neue"/>
                <a:sym typeface="Helvetica Neue"/>
              </a:rPr>
              <a:t>L</a:t>
            </a:r>
            <a:r>
              <a:rPr lang="en">
                <a:solidFill>
                  <a:srgbClr val="212121"/>
                </a:solidFill>
                <a:latin typeface="Helvetica Neue"/>
                <a:ea typeface="Helvetica Neue"/>
                <a:cs typeface="Helvetica Neue"/>
                <a:sym typeface="Helvetica Neue"/>
              </a:rPr>
              <a:t> </a:t>
            </a:r>
            <a:r>
              <a:rPr lang="en">
                <a:solidFill>
                  <a:srgbClr val="212121"/>
                </a:solidFill>
                <a:latin typeface="Helvetica Neue"/>
                <a:ea typeface="Helvetica Neue"/>
                <a:cs typeface="Helvetica Neue"/>
                <a:sym typeface="Helvetica Neue"/>
              </a:rPr>
              <a:t>through the probability of the virtual photon interacting with a kaon</a:t>
            </a:r>
            <a:endParaRPr>
              <a:solidFill>
                <a:srgbClr val="212121"/>
              </a:solidFill>
              <a:latin typeface="Helvetica Neue"/>
              <a:ea typeface="Helvetica Neue"/>
              <a:cs typeface="Helvetica Neue"/>
              <a:sym typeface="Helvetica Neue"/>
            </a:endParaRPr>
          </a:p>
          <a:p>
            <a:pPr indent="-317500" lvl="0" marL="457200" rtl="0" algn="l">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If </a:t>
            </a:r>
            <a:r>
              <a:rPr lang="en">
                <a:solidFill>
                  <a:srgbClr val="212121"/>
                </a:solidFill>
                <a:latin typeface="Helvetica Neue"/>
                <a:ea typeface="Helvetica Neue"/>
                <a:cs typeface="Helvetica Neue"/>
                <a:sym typeface="Helvetica Neue"/>
              </a:rPr>
              <a:t>σ</a:t>
            </a:r>
            <a:r>
              <a:rPr baseline="-25000" lang="en">
                <a:solidFill>
                  <a:srgbClr val="212121"/>
                </a:solidFill>
                <a:latin typeface="Helvetica Neue"/>
                <a:ea typeface="Helvetica Neue"/>
                <a:cs typeface="Helvetica Neue"/>
                <a:sym typeface="Helvetica Neue"/>
              </a:rPr>
              <a:t>L</a:t>
            </a:r>
            <a:r>
              <a:rPr lang="en">
                <a:solidFill>
                  <a:srgbClr val="212121"/>
                </a:solidFill>
                <a:latin typeface="Helvetica Neue"/>
                <a:ea typeface="Helvetica Neue"/>
                <a:cs typeface="Helvetica Neue"/>
                <a:sym typeface="Helvetica Neue"/>
              </a:rPr>
              <a:t> shows an </a:t>
            </a:r>
            <a:r>
              <a:rPr lang="en">
                <a:solidFill>
                  <a:srgbClr val="FF0000"/>
                </a:solidFill>
                <a:latin typeface="Helvetica Neue"/>
                <a:ea typeface="Helvetica Neue"/>
                <a:cs typeface="Helvetica Neue"/>
                <a:sym typeface="Helvetica Neue"/>
              </a:rPr>
              <a:t>exponential fall off with t</a:t>
            </a:r>
            <a:r>
              <a:rPr lang="en">
                <a:solidFill>
                  <a:srgbClr val="212121"/>
                </a:solidFill>
                <a:latin typeface="Helvetica Neue"/>
                <a:ea typeface="Helvetica Neue"/>
                <a:cs typeface="Helvetica Neue"/>
                <a:sym typeface="Helvetica Neue"/>
              </a:rPr>
              <a:t> this is a sign of the point-like behavior warranting the form factor extraction</a:t>
            </a:r>
            <a:endParaRPr>
              <a:solidFill>
                <a:srgbClr val="212121"/>
              </a:solidFill>
              <a:latin typeface="Helvetica Neue"/>
              <a:ea typeface="Helvetica Neue"/>
              <a:cs typeface="Helvetica Neue"/>
              <a:sym typeface="Helvetica Neue"/>
            </a:endParaRPr>
          </a:p>
          <a:p>
            <a:pPr indent="-330200" lvl="0" marL="457200" rtl="0" algn="l">
              <a:spcBef>
                <a:spcPts val="1000"/>
              </a:spcBef>
              <a:spcAft>
                <a:spcPts val="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The extraction of the kaon form factor is done by fitting the longitudinal cross section calculated by the </a:t>
            </a:r>
            <a:r>
              <a:rPr lang="en">
                <a:solidFill>
                  <a:srgbClr val="FF0000"/>
                </a:solidFill>
                <a:latin typeface="Helvetica Neue"/>
                <a:ea typeface="Helvetica Neue"/>
                <a:cs typeface="Helvetica Neue"/>
                <a:sym typeface="Helvetica Neue"/>
              </a:rPr>
              <a:t>VGL Regge model</a:t>
            </a:r>
            <a:r>
              <a:rPr lang="en">
                <a:solidFill>
                  <a:srgbClr val="212121"/>
                </a:solidFill>
                <a:latin typeface="Helvetica Neue"/>
                <a:ea typeface="Helvetica Neue"/>
                <a:cs typeface="Helvetica Neue"/>
                <a:sym typeface="Helvetica Neue"/>
              </a:rPr>
              <a:t> to the experimental data. </a:t>
            </a:r>
            <a:endParaRPr>
              <a:solidFill>
                <a:srgbClr val="212121"/>
              </a:solidFill>
              <a:latin typeface="Helvetica Neue"/>
              <a:ea typeface="Helvetica Neue"/>
              <a:cs typeface="Helvetica Neue"/>
              <a:sym typeface="Helvetica Neue"/>
            </a:endParaRPr>
          </a:p>
          <a:p>
            <a:pPr indent="-330200" lvl="0" marL="457200" rtl="0" algn="l">
              <a:spcBef>
                <a:spcPts val="1000"/>
              </a:spcBef>
              <a:spcAft>
                <a:spcPts val="100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The model is </a:t>
            </a:r>
            <a:r>
              <a:rPr lang="en">
                <a:solidFill>
                  <a:srgbClr val="212121"/>
                </a:solidFill>
                <a:latin typeface="Helvetica Neue"/>
                <a:ea typeface="Helvetica Neue"/>
                <a:cs typeface="Helvetica Neue"/>
                <a:sym typeface="Helvetica Neue"/>
              </a:rPr>
              <a:t>evaluated</a:t>
            </a:r>
            <a:r>
              <a:rPr lang="en">
                <a:solidFill>
                  <a:srgbClr val="212121"/>
                </a:solidFill>
                <a:latin typeface="Helvetica Neue"/>
                <a:ea typeface="Helvetica Neue"/>
                <a:cs typeface="Helvetica Neue"/>
                <a:sym typeface="Helvetica Neue"/>
              </a:rPr>
              <a:t> for </a:t>
            </a:r>
            <a:r>
              <a:rPr lang="en">
                <a:solidFill>
                  <a:srgbClr val="FF0000"/>
                </a:solidFill>
                <a:latin typeface="Helvetica Neue"/>
                <a:ea typeface="Helvetica Neue"/>
                <a:cs typeface="Helvetica Neue"/>
                <a:sym typeface="Helvetica Neue"/>
              </a:rPr>
              <a:t>different values of Λ</a:t>
            </a:r>
            <a:r>
              <a:rPr baseline="30000" lang="en">
                <a:solidFill>
                  <a:srgbClr val="FF0000"/>
                </a:solidFill>
                <a:latin typeface="Helvetica Neue"/>
                <a:ea typeface="Helvetica Neue"/>
                <a:cs typeface="Helvetica Neue"/>
                <a:sym typeface="Helvetica Neue"/>
              </a:rPr>
              <a:t>2</a:t>
            </a:r>
            <a:r>
              <a:rPr baseline="-25000" lang="en">
                <a:solidFill>
                  <a:srgbClr val="FF0000"/>
                </a:solidFill>
                <a:latin typeface="Helvetica Neue"/>
                <a:ea typeface="Helvetica Neue"/>
                <a:cs typeface="Helvetica Neue"/>
                <a:sym typeface="Helvetica Neue"/>
              </a:rPr>
              <a:t>K+</a:t>
            </a:r>
            <a:r>
              <a:rPr lang="en">
                <a:solidFill>
                  <a:srgbClr val="212121"/>
                </a:solidFill>
                <a:latin typeface="Helvetica Neue"/>
                <a:ea typeface="Helvetica Neue"/>
                <a:cs typeface="Helvetica Neue"/>
                <a:sym typeface="Helvetica Neue"/>
              </a:rPr>
              <a:t> </a:t>
            </a:r>
            <a:endParaRPr>
              <a:solidFill>
                <a:srgbClr val="212121"/>
              </a:solidFill>
              <a:latin typeface="Helvetica Neue"/>
              <a:ea typeface="Helvetica Neue"/>
              <a:cs typeface="Helvetica Neue"/>
              <a:sym typeface="Helvetica Neue"/>
            </a:endParaRPr>
          </a:p>
        </p:txBody>
      </p:sp>
      <p:pic>
        <p:nvPicPr>
          <p:cNvPr id="250" name="Google Shape;250;p27"/>
          <p:cNvPicPr preferRelativeResize="0"/>
          <p:nvPr/>
        </p:nvPicPr>
        <p:blipFill>
          <a:blip r:embed="rId3">
            <a:alphaModFix/>
          </a:blip>
          <a:stretch>
            <a:fillRect/>
          </a:stretch>
        </p:blipFill>
        <p:spPr>
          <a:xfrm>
            <a:off x="5811300" y="1"/>
            <a:ext cx="3332700" cy="2804668"/>
          </a:xfrm>
          <a:prstGeom prst="rect">
            <a:avLst/>
          </a:prstGeom>
          <a:noFill/>
          <a:ln>
            <a:noFill/>
          </a:ln>
        </p:spPr>
      </p:pic>
      <p:grpSp>
        <p:nvGrpSpPr>
          <p:cNvPr id="251" name="Google Shape;251;p27"/>
          <p:cNvGrpSpPr/>
          <p:nvPr/>
        </p:nvGrpSpPr>
        <p:grpSpPr>
          <a:xfrm>
            <a:off x="-12" y="3308500"/>
            <a:ext cx="9021089" cy="1451775"/>
            <a:chOff x="-12" y="3308500"/>
            <a:chExt cx="9021089" cy="1451775"/>
          </a:xfrm>
        </p:grpSpPr>
        <p:pic>
          <p:nvPicPr>
            <p:cNvPr id="252" name="Google Shape;252;p27"/>
            <p:cNvPicPr preferRelativeResize="0"/>
            <p:nvPr/>
          </p:nvPicPr>
          <p:blipFill rotWithShape="1">
            <a:blip r:embed="rId4">
              <a:alphaModFix/>
            </a:blip>
            <a:srcRect b="0" l="0" r="0" t="0"/>
            <a:stretch/>
          </p:blipFill>
          <p:spPr>
            <a:xfrm>
              <a:off x="-12" y="3308500"/>
              <a:ext cx="6703672" cy="672850"/>
            </a:xfrm>
            <a:prstGeom prst="rect">
              <a:avLst/>
            </a:prstGeom>
            <a:noFill/>
            <a:ln>
              <a:noFill/>
            </a:ln>
          </p:spPr>
        </p:pic>
        <p:pic>
          <p:nvPicPr>
            <p:cNvPr id="253" name="Google Shape;253;p27"/>
            <p:cNvPicPr preferRelativeResize="0"/>
            <p:nvPr/>
          </p:nvPicPr>
          <p:blipFill>
            <a:blip r:embed="rId5">
              <a:alphaModFix/>
            </a:blip>
            <a:stretch>
              <a:fillRect/>
            </a:stretch>
          </p:blipFill>
          <p:spPr>
            <a:xfrm>
              <a:off x="58778" y="4129025"/>
              <a:ext cx="2928249" cy="610400"/>
            </a:xfrm>
            <a:prstGeom prst="rect">
              <a:avLst/>
            </a:prstGeom>
            <a:noFill/>
            <a:ln cap="flat" cmpd="sng" w="9525">
              <a:solidFill>
                <a:srgbClr val="FF0000"/>
              </a:solidFill>
              <a:prstDash val="solid"/>
              <a:round/>
              <a:headEnd len="sm" w="sm" type="none"/>
              <a:tailEnd len="sm" w="sm" type="none"/>
            </a:ln>
          </p:spPr>
        </p:pic>
        <p:cxnSp>
          <p:nvCxnSpPr>
            <p:cNvPr id="254" name="Google Shape;254;p27"/>
            <p:cNvCxnSpPr>
              <a:stCxn id="253" idx="0"/>
            </p:cNvCxnSpPr>
            <p:nvPr/>
          </p:nvCxnSpPr>
          <p:spPr>
            <a:xfrm rot="10800000">
              <a:off x="1522902" y="3950525"/>
              <a:ext cx="0" cy="178500"/>
            </a:xfrm>
            <a:prstGeom prst="straightConnector1">
              <a:avLst/>
            </a:prstGeom>
            <a:noFill/>
            <a:ln cap="flat" cmpd="sng" w="9525">
              <a:solidFill>
                <a:srgbClr val="FF0000"/>
              </a:solidFill>
              <a:prstDash val="solid"/>
              <a:round/>
              <a:headEnd len="med" w="med" type="none"/>
              <a:tailEnd len="med" w="med" type="triangle"/>
            </a:ln>
          </p:spPr>
        </p:cxnSp>
        <p:sp>
          <p:nvSpPr>
            <p:cNvPr id="255" name="Google Shape;255;p27"/>
            <p:cNvSpPr/>
            <p:nvPr/>
          </p:nvSpPr>
          <p:spPr>
            <a:xfrm>
              <a:off x="2153225" y="4319125"/>
              <a:ext cx="833700" cy="315000"/>
            </a:xfrm>
            <a:prstGeom prst="roundRect">
              <a:avLst>
                <a:gd fmla="val 16667" name="adj"/>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6" name="Google Shape;256;p27"/>
            <p:cNvCxnSpPr>
              <a:endCxn id="257" idx="1"/>
            </p:cNvCxnSpPr>
            <p:nvPr/>
          </p:nvCxnSpPr>
          <p:spPr>
            <a:xfrm>
              <a:off x="2986800" y="4469573"/>
              <a:ext cx="290100" cy="0"/>
            </a:xfrm>
            <a:prstGeom prst="straightConnector1">
              <a:avLst/>
            </a:prstGeom>
            <a:noFill/>
            <a:ln cap="flat" cmpd="sng" w="9525">
              <a:solidFill>
                <a:srgbClr val="0000FF"/>
              </a:solidFill>
              <a:prstDash val="solid"/>
              <a:round/>
              <a:headEnd len="med" w="med" type="none"/>
              <a:tailEnd len="med" w="med" type="triangle"/>
            </a:ln>
          </p:spPr>
        </p:cxnSp>
        <p:pic>
          <p:nvPicPr>
            <p:cNvPr id="257" name="Google Shape;257;p27"/>
            <p:cNvPicPr preferRelativeResize="0"/>
            <p:nvPr/>
          </p:nvPicPr>
          <p:blipFill>
            <a:blip r:embed="rId6">
              <a:alphaModFix/>
            </a:blip>
            <a:stretch>
              <a:fillRect/>
            </a:stretch>
          </p:blipFill>
          <p:spPr>
            <a:xfrm>
              <a:off x="3276900" y="4288445"/>
              <a:ext cx="2887226" cy="362255"/>
            </a:xfrm>
            <a:prstGeom prst="rect">
              <a:avLst/>
            </a:prstGeom>
            <a:noFill/>
            <a:ln cap="flat" cmpd="sng" w="9525">
              <a:solidFill>
                <a:schemeClr val="accent2"/>
              </a:solidFill>
              <a:prstDash val="solid"/>
              <a:round/>
              <a:headEnd len="sm" w="sm" type="none"/>
              <a:tailEnd len="sm" w="sm" type="none"/>
            </a:ln>
          </p:spPr>
        </p:pic>
        <p:pic>
          <p:nvPicPr>
            <p:cNvPr id="258" name="Google Shape;258;p27"/>
            <p:cNvPicPr preferRelativeResize="0"/>
            <p:nvPr/>
          </p:nvPicPr>
          <p:blipFill>
            <a:blip r:embed="rId7">
              <a:alphaModFix/>
            </a:blip>
            <a:stretch>
              <a:fillRect/>
            </a:stretch>
          </p:blipFill>
          <p:spPr>
            <a:xfrm>
              <a:off x="6453930" y="4187575"/>
              <a:ext cx="2567147" cy="572700"/>
            </a:xfrm>
            <a:prstGeom prst="rect">
              <a:avLst/>
            </a:prstGeom>
            <a:noFill/>
            <a:ln>
              <a:noFill/>
            </a:ln>
          </p:spPr>
        </p:pic>
        <p:cxnSp>
          <p:nvCxnSpPr>
            <p:cNvPr id="259" name="Google Shape;259;p27"/>
            <p:cNvCxnSpPr>
              <a:stCxn id="257" idx="3"/>
              <a:endCxn id="258" idx="1"/>
            </p:cNvCxnSpPr>
            <p:nvPr/>
          </p:nvCxnSpPr>
          <p:spPr>
            <a:xfrm>
              <a:off x="6164126" y="4469573"/>
              <a:ext cx="289800" cy="4500"/>
            </a:xfrm>
            <a:prstGeom prst="straightConnector1">
              <a:avLst/>
            </a:prstGeom>
            <a:noFill/>
            <a:ln cap="flat" cmpd="sng" w="9525">
              <a:solidFill>
                <a:schemeClr val="accent2"/>
              </a:solidFill>
              <a:prstDash val="solid"/>
              <a:round/>
              <a:headEnd len="med" w="med" type="none"/>
              <a:tailEnd len="med" w="med" type="triangle"/>
            </a:ln>
          </p:spPr>
        </p:cxnSp>
      </p:grpSp>
      <p:sp>
        <p:nvSpPr>
          <p:cNvPr id="260" name="Google Shape;260;p27"/>
          <p:cNvSpPr txBox="1"/>
          <p:nvPr/>
        </p:nvSpPr>
        <p:spPr>
          <a:xfrm>
            <a:off x="5811300" y="2804675"/>
            <a:ext cx="1392600" cy="29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latin typeface="Helvetica Neue"/>
                <a:ea typeface="Helvetica Neue"/>
                <a:cs typeface="Helvetica Neue"/>
                <a:sym typeface="Helvetica Neue"/>
              </a:rPr>
              <a:t>T. Horn’s Thesis</a:t>
            </a:r>
            <a:endParaRPr sz="1000">
              <a:latin typeface="Open Sans"/>
              <a:ea typeface="Open Sans"/>
              <a:cs typeface="Open Sans"/>
              <a:sym typeface="Open Sans"/>
            </a:endParaRPr>
          </a:p>
        </p:txBody>
      </p:sp>
      <p:sp>
        <p:nvSpPr>
          <p:cNvPr id="261" name="Google Shape;261;p27"/>
          <p:cNvSpPr txBox="1"/>
          <p:nvPr/>
        </p:nvSpPr>
        <p:spPr>
          <a:xfrm>
            <a:off x="623325" y="2986950"/>
            <a:ext cx="41739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Helvetica Neue"/>
                <a:ea typeface="Helvetica Neue"/>
                <a:cs typeface="Helvetica Neue"/>
                <a:sym typeface="Helvetica Neue"/>
              </a:rPr>
              <a:t>M. Vanderhaeghen, M. Guidal, and J.-M. Laget, Phys. Rev. C 57, 1454</a:t>
            </a:r>
            <a:endParaRPr i="1" sz="1000">
              <a:latin typeface="Helvetica Neue"/>
              <a:ea typeface="Helvetica Neue"/>
              <a:cs typeface="Helvetica Neue"/>
              <a:sym typeface="Helvetica Neue"/>
            </a:endParaRPr>
          </a:p>
          <a:p>
            <a:pPr indent="0" lvl="0" marL="0" rtl="0" algn="l">
              <a:spcBef>
                <a:spcPts val="0"/>
              </a:spcBef>
              <a:spcAft>
                <a:spcPts val="0"/>
              </a:spcAft>
              <a:buNone/>
            </a:pPr>
            <a:r>
              <a:t/>
            </a:r>
            <a:endParaRPr i="1" sz="1000">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5" name="Shape 265"/>
        <p:cNvGrpSpPr/>
        <p:nvPr/>
      </p:nvGrpSpPr>
      <p:grpSpPr>
        <a:xfrm>
          <a:off x="0" y="0"/>
          <a:ext cx="0" cy="0"/>
          <a:chOff x="0" y="0"/>
          <a:chExt cx="0" cy="0"/>
        </a:xfrm>
      </p:grpSpPr>
      <p:sp>
        <p:nvSpPr>
          <p:cNvPr id="266" name="Google Shape;266;p28"/>
          <p:cNvSpPr txBox="1"/>
          <p:nvPr>
            <p:ph idx="1" type="body"/>
          </p:nvPr>
        </p:nvSpPr>
        <p:spPr>
          <a:xfrm>
            <a:off x="311700" y="74072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212121"/>
              </a:buClr>
              <a:buSzPts val="1800"/>
              <a:buFont typeface="Helvetica Neue"/>
              <a:buChar char="●"/>
            </a:pPr>
            <a:r>
              <a:rPr lang="en">
                <a:solidFill>
                  <a:srgbClr val="FF0000"/>
                </a:solidFill>
                <a:latin typeface="Helvetica Neue"/>
                <a:ea typeface="Helvetica Neue"/>
                <a:cs typeface="Helvetica Neue"/>
                <a:sym typeface="Helvetica Neue"/>
              </a:rPr>
              <a:t>E12-09-011</a:t>
            </a:r>
            <a:r>
              <a:rPr lang="en">
                <a:solidFill>
                  <a:srgbClr val="212121"/>
                </a:solidFill>
                <a:latin typeface="Helvetica Neue"/>
                <a:ea typeface="Helvetica Neue"/>
                <a:cs typeface="Helvetica Neue"/>
                <a:sym typeface="Helvetica Neue"/>
              </a:rPr>
              <a:t> ran Fall 2018, Spring 2019</a:t>
            </a:r>
            <a:endParaRPr>
              <a:solidFill>
                <a:srgbClr val="212121"/>
              </a:solidFill>
              <a:latin typeface="Helvetica Neue"/>
              <a:ea typeface="Helvetica Neue"/>
              <a:cs typeface="Helvetica Neue"/>
              <a:sym typeface="Helvetica Neue"/>
            </a:endParaRPr>
          </a:p>
          <a:p>
            <a:pPr indent="-317500" lvl="1" marL="914400" rtl="0" algn="l">
              <a:lnSpc>
                <a:spcPct val="100000"/>
              </a:lnSpc>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Also have the </a:t>
            </a:r>
            <a:r>
              <a:rPr lang="en">
                <a:solidFill>
                  <a:srgbClr val="FF0000"/>
                </a:solidFill>
                <a:latin typeface="Helvetica Neue"/>
                <a:ea typeface="Helvetica Neue"/>
                <a:cs typeface="Helvetica Neue"/>
                <a:sym typeface="Helvetica Neue"/>
              </a:rPr>
              <a:t>PionLT data</a:t>
            </a:r>
            <a:r>
              <a:rPr lang="en">
                <a:solidFill>
                  <a:srgbClr val="212121"/>
                </a:solidFill>
                <a:latin typeface="Helvetica Neue"/>
                <a:ea typeface="Helvetica Neue"/>
                <a:cs typeface="Helvetica Neue"/>
                <a:sym typeface="Helvetica Neue"/>
              </a:rPr>
              <a:t> from Summer 2019, Fall 2021, and Winter 2022 available</a:t>
            </a:r>
            <a:endParaRPr>
              <a:solidFill>
                <a:srgbClr val="212121"/>
              </a:solidFill>
              <a:latin typeface="Helvetica Neue"/>
              <a:ea typeface="Helvetica Neue"/>
              <a:cs typeface="Helvetica Neue"/>
              <a:sym typeface="Helvetica Neue"/>
            </a:endParaRPr>
          </a:p>
          <a:p>
            <a:pPr indent="-317500" lvl="1" marL="914400" rtl="0" algn="l">
              <a:lnSpc>
                <a:spcPct val="100000"/>
              </a:lnSpc>
              <a:spcBef>
                <a:spcPts val="1000"/>
              </a:spcBef>
              <a:spcAft>
                <a:spcPts val="0"/>
              </a:spcAft>
              <a:buClr>
                <a:srgbClr val="0000FF"/>
              </a:buClr>
              <a:buSzPts val="1400"/>
              <a:buFont typeface="Helvetica Neue"/>
              <a:buChar char="○"/>
            </a:pPr>
            <a:r>
              <a:rPr lang="en">
                <a:solidFill>
                  <a:srgbClr val="0000FF"/>
                </a:solidFill>
                <a:latin typeface="Helvetica Neue"/>
                <a:ea typeface="Helvetica Neue"/>
                <a:cs typeface="Helvetica Neue"/>
                <a:sym typeface="Helvetica Neue"/>
              </a:rPr>
              <a:t>See Jacob’s PionLT talk following this one!</a:t>
            </a:r>
            <a:endParaRPr>
              <a:solidFill>
                <a:srgbClr val="0000FF"/>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rgbClr val="212121"/>
              </a:buClr>
              <a:buSzPts val="1800"/>
              <a:buFont typeface="Helvetica Neue"/>
              <a:buChar char="●"/>
            </a:pPr>
            <a:r>
              <a:rPr lang="en">
                <a:solidFill>
                  <a:srgbClr val="212121"/>
                </a:solidFill>
                <a:latin typeface="Helvetica Neue"/>
                <a:ea typeface="Helvetica Neue"/>
                <a:cs typeface="Helvetica Neue"/>
                <a:sym typeface="Helvetica Neue"/>
              </a:rPr>
              <a:t>Currently in the late stages of the second phase of analysis </a:t>
            </a:r>
            <a:endParaRPr>
              <a:solidFill>
                <a:srgbClr val="212121"/>
              </a:solidFill>
              <a:latin typeface="Helvetica Neue"/>
              <a:ea typeface="Helvetica Neue"/>
              <a:cs typeface="Helvetica Neue"/>
              <a:sym typeface="Helvetica Neue"/>
            </a:endParaRPr>
          </a:p>
          <a:p>
            <a:pPr indent="-317500" lvl="1" marL="914400" rtl="0" algn="l">
              <a:lnSpc>
                <a:spcPct val="100000"/>
              </a:lnSpc>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Studies of efficiencies and offsets from  luminosity and elastic analysis being worked on by Ali Usman, Vijay Kumar, and Richard Trotta</a:t>
            </a:r>
            <a:endParaRPr>
              <a:solidFill>
                <a:srgbClr val="21212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rgbClr val="212121"/>
              </a:buClr>
              <a:buSzPts val="1800"/>
              <a:buFont typeface="Helvetica Neue"/>
              <a:buChar char="●"/>
            </a:pPr>
            <a:r>
              <a:rPr lang="en">
                <a:solidFill>
                  <a:srgbClr val="212121"/>
                </a:solidFill>
                <a:latin typeface="Helvetica Neue"/>
                <a:ea typeface="Helvetica Neue"/>
                <a:cs typeface="Helvetica Neue"/>
                <a:sym typeface="Helvetica Neue"/>
              </a:rPr>
              <a:t>Next stage is to extract the kaon electroproduction cross section for both </a:t>
            </a:r>
            <a:r>
              <a:rPr lang="en">
                <a:solidFill>
                  <a:srgbClr val="FF0000"/>
                </a:solidFill>
                <a:latin typeface="Helvetica Neue"/>
                <a:ea typeface="Helvetica Neue"/>
                <a:cs typeface="Helvetica Neue"/>
                <a:sym typeface="Helvetica Neue"/>
              </a:rPr>
              <a:t>Λ,Σ</a:t>
            </a:r>
            <a:r>
              <a:rPr baseline="30000" lang="en">
                <a:solidFill>
                  <a:srgbClr val="FF0000"/>
                </a:solidFill>
                <a:latin typeface="Helvetica Neue"/>
                <a:ea typeface="Helvetica Neue"/>
                <a:cs typeface="Helvetica Neue"/>
                <a:sym typeface="Helvetica Neue"/>
              </a:rPr>
              <a:t>0</a:t>
            </a:r>
            <a:r>
              <a:rPr lang="en">
                <a:solidFill>
                  <a:srgbClr val="FF0000"/>
                </a:solidFill>
                <a:latin typeface="Helvetica Neue"/>
                <a:ea typeface="Helvetica Neue"/>
                <a:cs typeface="Helvetica Neue"/>
                <a:sym typeface="Helvetica Neue"/>
              </a:rPr>
              <a:t> channels</a:t>
            </a:r>
            <a:r>
              <a:rPr lang="en">
                <a:solidFill>
                  <a:srgbClr val="212121"/>
                </a:solidFill>
                <a:latin typeface="Helvetica Neue"/>
                <a:ea typeface="Helvetica Neue"/>
                <a:cs typeface="Helvetica Neue"/>
                <a:sym typeface="Helvetica Neue"/>
              </a:rPr>
              <a:t> </a:t>
            </a:r>
            <a:endParaRPr>
              <a:solidFill>
                <a:srgbClr val="FF0000"/>
              </a:solidFill>
              <a:latin typeface="Helvetica Neue"/>
              <a:ea typeface="Helvetica Neue"/>
              <a:cs typeface="Helvetica Neue"/>
              <a:sym typeface="Helvetica Neue"/>
            </a:endParaRPr>
          </a:p>
          <a:p>
            <a:pPr indent="-317500" lvl="1" marL="914400" rtl="0" algn="l">
              <a:lnSpc>
                <a:spcPct val="100000"/>
              </a:lnSpc>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This is achieved by iterating the model input cross section. </a:t>
            </a:r>
            <a:endParaRPr>
              <a:solidFill>
                <a:srgbClr val="212121"/>
              </a:solidFill>
              <a:latin typeface="Helvetica Neue"/>
              <a:ea typeface="Helvetica Neue"/>
              <a:cs typeface="Helvetica Neue"/>
              <a:sym typeface="Helvetica Neue"/>
            </a:endParaRPr>
          </a:p>
          <a:p>
            <a:pPr indent="-317500" lvl="1" marL="914400" rtl="0" algn="l">
              <a:lnSpc>
                <a:spcPct val="100000"/>
              </a:lnSpc>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The experimental cross section can then be extracted as long as the model input cross section properly describes the dependence on all kinematic variables.</a:t>
            </a:r>
            <a:endParaRPr>
              <a:solidFill>
                <a:srgbClr val="212121"/>
              </a:solidFill>
              <a:latin typeface="Helvetica Neue"/>
              <a:ea typeface="Helvetica Neue"/>
              <a:cs typeface="Helvetica Neue"/>
              <a:sym typeface="Helvetica Neue"/>
            </a:endParaRPr>
          </a:p>
          <a:p>
            <a:pPr indent="0" lvl="0" marL="0" rtl="0" algn="l">
              <a:lnSpc>
                <a:spcPct val="100000"/>
              </a:lnSpc>
              <a:spcBef>
                <a:spcPts val="1000"/>
              </a:spcBef>
              <a:spcAft>
                <a:spcPts val="1000"/>
              </a:spcAft>
              <a:buNone/>
            </a:pPr>
            <a:r>
              <a:t/>
            </a:r>
            <a:endParaRPr>
              <a:solidFill>
                <a:srgbClr val="212121"/>
              </a:solidFill>
              <a:latin typeface="Helvetica Neue"/>
              <a:ea typeface="Helvetica Neue"/>
              <a:cs typeface="Helvetica Neue"/>
              <a:sym typeface="Helvetica Neue"/>
            </a:endParaRPr>
          </a:p>
        </p:txBody>
      </p:sp>
      <p:sp>
        <p:nvSpPr>
          <p:cNvPr id="267" name="Google Shape;267;p28"/>
          <p:cNvSpPr txBox="1"/>
          <p:nvPr>
            <p:ph type="title"/>
          </p:nvPr>
        </p:nvSpPr>
        <p:spPr>
          <a:xfrm>
            <a:off x="311700" y="204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Summary and Outlook</a:t>
            </a:r>
            <a:endParaRPr sz="2400">
              <a:solidFill>
                <a:schemeClr val="lt2"/>
              </a:solidFill>
              <a:latin typeface="Helvetica Neue"/>
              <a:ea typeface="Helvetica Neue"/>
              <a:cs typeface="Helvetica Neue"/>
              <a:sym typeface="Helvetica Neue"/>
            </a:endParaRPr>
          </a:p>
        </p:txBody>
      </p:sp>
      <p:sp>
        <p:nvSpPr>
          <p:cNvPr id="268" name="Google Shape;268;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2" name="Shape 272"/>
        <p:cNvGrpSpPr/>
        <p:nvPr/>
      </p:nvGrpSpPr>
      <p:grpSpPr>
        <a:xfrm>
          <a:off x="0" y="0"/>
          <a:ext cx="0" cy="0"/>
          <a:chOff x="0" y="0"/>
          <a:chExt cx="0" cy="0"/>
        </a:xfrm>
      </p:grpSpPr>
      <p:sp>
        <p:nvSpPr>
          <p:cNvPr id="273" name="Google Shape;273;p29"/>
          <p:cNvSpPr txBox="1"/>
          <p:nvPr>
            <p:ph type="title"/>
          </p:nvPr>
        </p:nvSpPr>
        <p:spPr>
          <a:xfrm>
            <a:off x="114300" y="204375"/>
            <a:ext cx="891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Thanks to everyone in the KaonLT collaboration</a:t>
            </a:r>
            <a:endParaRPr sz="2400">
              <a:solidFill>
                <a:schemeClr val="lt2"/>
              </a:solidFill>
              <a:latin typeface="Helvetica Neue"/>
              <a:ea typeface="Helvetica Neue"/>
              <a:cs typeface="Helvetica Neue"/>
              <a:sym typeface="Helvetica Neue"/>
            </a:endParaRPr>
          </a:p>
        </p:txBody>
      </p:sp>
      <p:sp>
        <p:nvSpPr>
          <p:cNvPr id="274" name="Google Shape;27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5" name="Google Shape;275;p29"/>
          <p:cNvPicPr preferRelativeResize="0"/>
          <p:nvPr/>
        </p:nvPicPr>
        <p:blipFill>
          <a:blip r:embed="rId3">
            <a:alphaModFix/>
          </a:blip>
          <a:stretch>
            <a:fillRect/>
          </a:stretch>
        </p:blipFill>
        <p:spPr>
          <a:xfrm>
            <a:off x="6666438" y="3894712"/>
            <a:ext cx="1574214" cy="805850"/>
          </a:xfrm>
          <a:prstGeom prst="rect">
            <a:avLst/>
          </a:prstGeom>
          <a:noFill/>
          <a:ln>
            <a:noFill/>
          </a:ln>
        </p:spPr>
      </p:pic>
      <p:pic>
        <p:nvPicPr>
          <p:cNvPr id="276" name="Google Shape;276;p29"/>
          <p:cNvPicPr preferRelativeResize="0"/>
          <p:nvPr/>
        </p:nvPicPr>
        <p:blipFill>
          <a:blip r:embed="rId4">
            <a:alphaModFix/>
          </a:blip>
          <a:stretch>
            <a:fillRect/>
          </a:stretch>
        </p:blipFill>
        <p:spPr>
          <a:xfrm>
            <a:off x="480100" y="3551575"/>
            <a:ext cx="4720500" cy="1492100"/>
          </a:xfrm>
          <a:prstGeom prst="rect">
            <a:avLst/>
          </a:prstGeom>
          <a:noFill/>
          <a:ln>
            <a:noFill/>
          </a:ln>
        </p:spPr>
      </p:pic>
      <p:sp>
        <p:nvSpPr>
          <p:cNvPr id="277" name="Google Shape;277;p29"/>
          <p:cNvSpPr txBox="1"/>
          <p:nvPr/>
        </p:nvSpPr>
        <p:spPr>
          <a:xfrm>
            <a:off x="375600" y="866300"/>
            <a:ext cx="8392800" cy="34029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lang="en">
                <a:solidFill>
                  <a:srgbClr val="212121"/>
                </a:solidFill>
                <a:latin typeface="Helvetica Neue"/>
                <a:ea typeface="Helvetica Neue"/>
                <a:cs typeface="Helvetica Neue"/>
                <a:sym typeface="Helvetica Neue"/>
              </a:rPr>
              <a:t>Salina Ali, Ryan Ambrose, Darko Androic, Whitney Armstrong, Carlos Ayerbe Gayoso, Samip Basnet, Vladimir Berdnikov, Hem Bhatt, Deepak Bhetuwal, Debaditya Biswa, Peter Bosted, Ed Brash, Alexandre Camsonne, Jian-Ping Chen, Junhao Chen, Mingyu Chen, Michael Christy, Silviu Covrig, Wouter Deconinck, Markus Diefenthaler, Burcu Duran, Dipangkar Dutta, Mostafa Elaasar, Rolf Ent, Howard Fenker, Eric Fuchey, Dave Gaskell, David Hamilton, Ole Hansen, Florian Hauenstein, Nathan Heinrich, Tanja Horn, Garth Huber, Shuo Jia, Mark Jones, Sylvester Joosten, Muhammad Junaid, Md Latiful Kabir, Stephen Kay, Vijay Kumar, Nathaniel Lashley-Colthirst, Bill Li, Dave Mack, Simona Malace, Pete Markowitz, Mike McCaughan, Robert Michaels, Rachel Montgomery, Jacob Murphy, Gabriel Niculescu, Maria Niculescu, Zisis Papandreou, Sanghwa Park, Eric Pooser, Love Preet, Julie Roche, Greg Smith, Petr Stepanov, Holly Szumila-Vance, Vardan Tadevosyan, Aram Teymurazyan, Richard Trotta, Hakob Voskanyan, Carlos Yero, Ali Usman</a:t>
            </a:r>
            <a:endParaRPr>
              <a:solidFill>
                <a:srgbClr val="21212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1" name="Shape 281"/>
        <p:cNvGrpSpPr/>
        <p:nvPr/>
      </p:nvGrpSpPr>
      <p:grpSpPr>
        <a:xfrm>
          <a:off x="0" y="0"/>
          <a:ext cx="0" cy="0"/>
          <a:chOff x="0" y="0"/>
          <a:chExt cx="0" cy="0"/>
        </a:xfrm>
      </p:grpSpPr>
      <p:sp>
        <p:nvSpPr>
          <p:cNvPr id="282" name="Google Shape;282;p30"/>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2"/>
                </a:solidFill>
                <a:latin typeface="Helvetica Neue"/>
                <a:ea typeface="Helvetica Neue"/>
                <a:cs typeface="Helvetica Neue"/>
                <a:sym typeface="Helvetica Neue"/>
              </a:rPr>
              <a:t>Extra Slides</a:t>
            </a:r>
            <a:endParaRPr sz="3000">
              <a:solidFill>
                <a:schemeClr val="lt2"/>
              </a:solidFill>
              <a:latin typeface="Helvetica Neue"/>
              <a:ea typeface="Helvetica Neue"/>
              <a:cs typeface="Helvetica Neue"/>
              <a:sym typeface="Helvetica Neue"/>
            </a:endParaRPr>
          </a:p>
        </p:txBody>
      </p:sp>
      <p:sp>
        <p:nvSpPr>
          <p:cNvPr id="283" name="Google Shape;28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7" name="Shape 287"/>
        <p:cNvGrpSpPr/>
        <p:nvPr/>
      </p:nvGrpSpPr>
      <p:grpSpPr>
        <a:xfrm>
          <a:off x="0" y="0"/>
          <a:ext cx="0" cy="0"/>
          <a:chOff x="0" y="0"/>
          <a:chExt cx="0" cy="0"/>
        </a:xfrm>
      </p:grpSpPr>
      <p:sp>
        <p:nvSpPr>
          <p:cNvPr id="288" name="Google Shape;288;p31"/>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SHMS small angle operation</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289" name="Google Shape;289;p31"/>
          <p:cNvSpPr txBox="1"/>
          <p:nvPr/>
        </p:nvSpPr>
        <p:spPr>
          <a:xfrm>
            <a:off x="311700" y="792025"/>
            <a:ext cx="3191400" cy="242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Helvetica Neue"/>
              <a:buChar char="●"/>
            </a:pPr>
            <a:r>
              <a:rPr lang="en" sz="1600">
                <a:latin typeface="Helvetica Neue"/>
                <a:ea typeface="Helvetica Neue"/>
                <a:cs typeface="Helvetica Neue"/>
                <a:sym typeface="Helvetica Neue"/>
              </a:rPr>
              <a:t>Some issues with opening and small angle settings at beginning of run</a:t>
            </a:r>
            <a:endParaRPr sz="1600">
              <a:latin typeface="Helvetica Neue"/>
              <a:ea typeface="Helvetica Neue"/>
              <a:cs typeface="Helvetica Neue"/>
              <a:sym typeface="Helvetica Neue"/>
            </a:endParaRPr>
          </a:p>
          <a:p>
            <a:pPr indent="-317500" lvl="1" marL="914400" rtl="0" algn="l">
              <a:spcBef>
                <a:spcPts val="0"/>
              </a:spcBef>
              <a:spcAft>
                <a:spcPts val="0"/>
              </a:spcAft>
              <a:buSzPts val="1400"/>
              <a:buFont typeface="Helvetica Neue"/>
              <a:buChar char="○"/>
            </a:pPr>
            <a:r>
              <a:rPr lang="en">
                <a:latin typeface="Helvetica Neue"/>
                <a:ea typeface="Helvetica Neue"/>
                <a:cs typeface="Helvetica Neue"/>
                <a:sym typeface="Helvetica Neue"/>
              </a:rPr>
              <a:t>SHMS at 6.01° </a:t>
            </a:r>
            <a:endParaRPr>
              <a:latin typeface="Helvetica Neue"/>
              <a:ea typeface="Helvetica Neue"/>
              <a:cs typeface="Helvetica Neue"/>
              <a:sym typeface="Helvetica Neue"/>
            </a:endParaRPr>
          </a:p>
          <a:p>
            <a:pPr indent="-330200" lvl="1" marL="914400" rtl="0" algn="l">
              <a:spcBef>
                <a:spcPts val="0"/>
              </a:spcBef>
              <a:spcAft>
                <a:spcPts val="0"/>
              </a:spcAft>
              <a:buSzPts val="1600"/>
              <a:buFont typeface="Helvetica Neue"/>
              <a:buChar char="○"/>
            </a:pPr>
            <a:r>
              <a:rPr lang="en">
                <a:latin typeface="Helvetica Neue"/>
                <a:ea typeface="Helvetica Neue"/>
                <a:cs typeface="Helvetica Neue"/>
                <a:sym typeface="Helvetica Neue"/>
              </a:rPr>
              <a:t>HMS at 12.7°</a:t>
            </a:r>
            <a:r>
              <a:rPr lang="en" sz="1600">
                <a:latin typeface="Helvetica Neue"/>
                <a:ea typeface="Helvetica Neue"/>
                <a:cs typeface="Helvetica Neue"/>
                <a:sym typeface="Helvetica Neue"/>
              </a:rPr>
              <a:t>  </a:t>
            </a:r>
            <a:endParaRPr sz="1600">
              <a:latin typeface="Helvetica Neue"/>
              <a:ea typeface="Helvetica Neue"/>
              <a:cs typeface="Helvetica Neue"/>
              <a:sym typeface="Helvetica Neue"/>
            </a:endParaRPr>
          </a:p>
          <a:p>
            <a:pPr indent="457200" lvl="0" marL="1828800" rtl="0" algn="l">
              <a:spcBef>
                <a:spcPts val="0"/>
              </a:spcBef>
              <a:spcAft>
                <a:spcPts val="0"/>
              </a:spcAft>
              <a:buNone/>
            </a:pPr>
            <a:r>
              <a:rPr lang="en" sz="1200">
                <a:latin typeface="Helvetica Neue"/>
                <a:ea typeface="Helvetica Neue"/>
                <a:cs typeface="Helvetica Neue"/>
                <a:sym typeface="Helvetica Neue"/>
              </a:rPr>
              <a:t>[</a:t>
            </a:r>
            <a:r>
              <a:rPr lang="en" sz="1200">
                <a:latin typeface="Helvetica Neue"/>
                <a:ea typeface="Helvetica Neue"/>
                <a:cs typeface="Helvetica Neue"/>
                <a:sym typeface="Helvetica Neue"/>
              </a:rPr>
              <a:t>12/17/18]</a:t>
            </a:r>
            <a:endParaRPr sz="1200">
              <a:latin typeface="Helvetica Neue"/>
              <a:ea typeface="Helvetica Neue"/>
              <a:cs typeface="Helvetica Neue"/>
              <a:sym typeface="Helvetica Neue"/>
            </a:endParaRPr>
          </a:p>
        </p:txBody>
      </p:sp>
      <p:sp>
        <p:nvSpPr>
          <p:cNvPr id="290" name="Google Shape;29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1" name="Google Shape;291;p31"/>
          <p:cNvPicPr preferRelativeResize="0"/>
          <p:nvPr/>
        </p:nvPicPr>
        <p:blipFill>
          <a:blip r:embed="rId3">
            <a:alphaModFix/>
          </a:blip>
          <a:stretch>
            <a:fillRect/>
          </a:stretch>
        </p:blipFill>
        <p:spPr>
          <a:xfrm>
            <a:off x="503500" y="2708050"/>
            <a:ext cx="2466650" cy="1293975"/>
          </a:xfrm>
          <a:prstGeom prst="rect">
            <a:avLst/>
          </a:prstGeom>
          <a:noFill/>
          <a:ln>
            <a:noFill/>
          </a:ln>
        </p:spPr>
      </p:pic>
      <p:pic>
        <p:nvPicPr>
          <p:cNvPr id="292" name="Google Shape;292;p31"/>
          <p:cNvPicPr preferRelativeResize="0"/>
          <p:nvPr/>
        </p:nvPicPr>
        <p:blipFill>
          <a:blip r:embed="rId4">
            <a:alphaModFix/>
          </a:blip>
          <a:stretch>
            <a:fillRect/>
          </a:stretch>
        </p:blipFill>
        <p:spPr>
          <a:xfrm>
            <a:off x="3639100" y="675538"/>
            <a:ext cx="1968173" cy="4046677"/>
          </a:xfrm>
          <a:prstGeom prst="rect">
            <a:avLst/>
          </a:prstGeom>
          <a:noFill/>
          <a:ln>
            <a:noFill/>
          </a:ln>
        </p:spPr>
      </p:pic>
      <p:sp>
        <p:nvSpPr>
          <p:cNvPr id="293" name="Google Shape;293;p31"/>
          <p:cNvSpPr/>
          <p:nvPr/>
        </p:nvSpPr>
        <p:spPr>
          <a:xfrm>
            <a:off x="5743275" y="2502075"/>
            <a:ext cx="1211700" cy="3936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31"/>
          <p:cNvPicPr preferRelativeResize="0"/>
          <p:nvPr/>
        </p:nvPicPr>
        <p:blipFill>
          <a:blip r:embed="rId5">
            <a:alphaModFix/>
          </a:blip>
          <a:stretch>
            <a:fillRect/>
          </a:stretch>
        </p:blipFill>
        <p:spPr>
          <a:xfrm>
            <a:off x="7052974" y="674450"/>
            <a:ext cx="1968175" cy="4048836"/>
          </a:xfrm>
          <a:prstGeom prst="rect">
            <a:avLst/>
          </a:prstGeom>
          <a:noFill/>
          <a:ln>
            <a:noFill/>
          </a:ln>
        </p:spPr>
      </p:pic>
      <p:sp>
        <p:nvSpPr>
          <p:cNvPr id="295" name="Google Shape;295;p31"/>
          <p:cNvSpPr txBox="1"/>
          <p:nvPr/>
        </p:nvSpPr>
        <p:spPr>
          <a:xfrm>
            <a:off x="3677100" y="2082750"/>
            <a:ext cx="7149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HMS</a:t>
            </a:r>
            <a:endParaRPr b="1">
              <a:solidFill>
                <a:srgbClr val="FFFFFF"/>
              </a:solidFill>
              <a:latin typeface="Open Sans"/>
              <a:ea typeface="Open Sans"/>
              <a:cs typeface="Open Sans"/>
              <a:sym typeface="Open Sans"/>
            </a:endParaRPr>
          </a:p>
        </p:txBody>
      </p:sp>
      <p:sp>
        <p:nvSpPr>
          <p:cNvPr id="296" name="Google Shape;296;p31"/>
          <p:cNvSpPr txBox="1"/>
          <p:nvPr/>
        </p:nvSpPr>
        <p:spPr>
          <a:xfrm>
            <a:off x="4935500" y="1908375"/>
            <a:ext cx="7149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SHMS</a:t>
            </a:r>
            <a:endParaRPr b="1">
              <a:solidFill>
                <a:srgbClr val="FFFFFF"/>
              </a:solidFill>
              <a:latin typeface="Open Sans"/>
              <a:ea typeface="Open Sans"/>
              <a:cs typeface="Open Sans"/>
              <a:sym typeface="Open Sans"/>
            </a:endParaRPr>
          </a:p>
        </p:txBody>
      </p:sp>
      <p:sp>
        <p:nvSpPr>
          <p:cNvPr id="297" name="Google Shape;297;p31"/>
          <p:cNvSpPr txBox="1"/>
          <p:nvPr/>
        </p:nvSpPr>
        <p:spPr>
          <a:xfrm>
            <a:off x="7082800" y="1883775"/>
            <a:ext cx="6597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HMS</a:t>
            </a:r>
            <a:endParaRPr b="1">
              <a:solidFill>
                <a:srgbClr val="FFFFFF"/>
              </a:solidFill>
              <a:latin typeface="Open Sans"/>
              <a:ea typeface="Open Sans"/>
              <a:cs typeface="Open Sans"/>
              <a:sym typeface="Open Sans"/>
            </a:endParaRPr>
          </a:p>
        </p:txBody>
      </p:sp>
      <p:sp>
        <p:nvSpPr>
          <p:cNvPr id="298" name="Google Shape;298;p31"/>
          <p:cNvSpPr txBox="1"/>
          <p:nvPr/>
        </p:nvSpPr>
        <p:spPr>
          <a:xfrm>
            <a:off x="8306250" y="1820125"/>
            <a:ext cx="714900" cy="3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SHMS</a:t>
            </a:r>
            <a:endParaRPr b="1">
              <a:solidFill>
                <a:srgbClr val="FFFFFF"/>
              </a:solidFill>
              <a:latin typeface="Open Sans"/>
              <a:ea typeface="Open Sans"/>
              <a:cs typeface="Open Sans"/>
              <a:sym typeface="Open Sans"/>
            </a:endParaRPr>
          </a:p>
        </p:txBody>
      </p:sp>
      <p:sp>
        <p:nvSpPr>
          <p:cNvPr id="299" name="Google Shape;299;p31"/>
          <p:cNvSpPr txBox="1"/>
          <p:nvPr/>
        </p:nvSpPr>
        <p:spPr>
          <a:xfrm>
            <a:off x="5531550" y="2848325"/>
            <a:ext cx="3489600" cy="4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latin typeface="Open Sans"/>
                <a:ea typeface="Open Sans"/>
                <a:cs typeface="Open Sans"/>
                <a:sym typeface="Open Sans"/>
              </a:rPr>
              <a:t>Work of many people ...</a:t>
            </a:r>
            <a:endParaRPr sz="1000">
              <a:solidFill>
                <a:srgbClr val="FF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311700" y="231200"/>
            <a:ext cx="8709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3A77D"/>
                </a:solidFill>
                <a:highlight>
                  <a:srgbClr val="FFFFFF"/>
                </a:highlight>
                <a:latin typeface="Helvetica Neue"/>
                <a:ea typeface="Helvetica Neue"/>
                <a:cs typeface="Helvetica Neue"/>
                <a:sym typeface="Helvetica Neue"/>
              </a:rPr>
              <a:t>L-T separated K</a:t>
            </a:r>
            <a:r>
              <a:rPr baseline="30000" lang="en" sz="2400">
                <a:solidFill>
                  <a:srgbClr val="B3A77D"/>
                </a:solidFill>
                <a:highlight>
                  <a:srgbClr val="FFFFFF"/>
                </a:highlight>
                <a:latin typeface="Helvetica Neue"/>
                <a:ea typeface="Helvetica Neue"/>
                <a:cs typeface="Helvetica Neue"/>
                <a:sym typeface="Helvetica Neue"/>
              </a:rPr>
              <a:t>+ </a:t>
            </a:r>
            <a:r>
              <a:rPr lang="en" sz="2400">
                <a:solidFill>
                  <a:srgbClr val="B3A77D"/>
                </a:solidFill>
                <a:highlight>
                  <a:srgbClr val="FFFFFF"/>
                </a:highlight>
                <a:latin typeface="Helvetica Neue"/>
                <a:ea typeface="Helvetica Neue"/>
                <a:cs typeface="Helvetica Neue"/>
                <a:sym typeface="Helvetica Neue"/>
              </a:rPr>
              <a:t>data for verifying reaction mechanism</a:t>
            </a:r>
            <a:endParaRPr sz="2400">
              <a:solidFill>
                <a:schemeClr val="lt2"/>
              </a:solidFill>
              <a:latin typeface="Helvetica Neue"/>
              <a:ea typeface="Helvetica Neue"/>
              <a:cs typeface="Helvetica Neue"/>
              <a:sym typeface="Helvetica Neue"/>
            </a:endParaRPr>
          </a:p>
        </p:txBody>
      </p:sp>
      <p:sp>
        <p:nvSpPr>
          <p:cNvPr id="76" name="Google Shape;76;p14"/>
          <p:cNvSpPr txBox="1"/>
          <p:nvPr>
            <p:ph idx="1" type="body"/>
          </p:nvPr>
        </p:nvSpPr>
        <p:spPr>
          <a:xfrm>
            <a:off x="311700" y="806075"/>
            <a:ext cx="5566500" cy="34164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Jlab 6 GeV K</a:t>
            </a:r>
            <a:r>
              <a:rPr baseline="30000" lang="en" sz="1600">
                <a:solidFill>
                  <a:srgbClr val="212121"/>
                </a:solidFill>
                <a:latin typeface="Helvetica Neue"/>
                <a:ea typeface="Helvetica Neue"/>
                <a:cs typeface="Helvetica Neue"/>
                <a:sym typeface="Helvetica Neue"/>
              </a:rPr>
              <a:t>+ </a:t>
            </a:r>
            <a:r>
              <a:rPr lang="en" sz="1600">
                <a:solidFill>
                  <a:srgbClr val="212121"/>
                </a:solidFill>
                <a:latin typeface="Helvetica Neue"/>
                <a:ea typeface="Helvetica Neue"/>
                <a:cs typeface="Helvetica Neue"/>
                <a:sym typeface="Helvetica Neue"/>
              </a:rPr>
              <a:t>data </a:t>
            </a:r>
            <a:r>
              <a:rPr lang="en" sz="1600">
                <a:solidFill>
                  <a:srgbClr val="FF0000"/>
                </a:solidFill>
                <a:latin typeface="Helvetica Neue"/>
                <a:ea typeface="Helvetica Neue"/>
                <a:cs typeface="Helvetica Neue"/>
                <a:sym typeface="Helvetica Neue"/>
              </a:rPr>
              <a:t>demonstrated the technique</a:t>
            </a:r>
            <a:r>
              <a:rPr lang="en" sz="1600">
                <a:solidFill>
                  <a:srgbClr val="212121"/>
                </a:solidFill>
                <a:latin typeface="Helvetica Neue"/>
                <a:ea typeface="Helvetica Neue"/>
                <a:cs typeface="Helvetica Neue"/>
                <a:sym typeface="Helvetica Neue"/>
              </a:rPr>
              <a:t> of measuring the Q</a:t>
            </a:r>
            <a:r>
              <a:rPr baseline="30000" lang="en" sz="1600">
                <a:solidFill>
                  <a:srgbClr val="212121"/>
                </a:solidFill>
                <a:latin typeface="Helvetica Neue"/>
                <a:ea typeface="Helvetica Neue"/>
                <a:cs typeface="Helvetica Neue"/>
                <a:sym typeface="Helvetica Neue"/>
              </a:rPr>
              <a:t>2</a:t>
            </a:r>
            <a:r>
              <a:rPr lang="en" sz="1600">
                <a:solidFill>
                  <a:srgbClr val="212121"/>
                </a:solidFill>
                <a:latin typeface="Helvetica Neue"/>
                <a:ea typeface="Helvetica Neue"/>
                <a:cs typeface="Helvetica Neue"/>
                <a:sym typeface="Helvetica Neue"/>
              </a:rPr>
              <a:t> dependence of L-T separated cross sections at fixed x/t to test QCD Factorization</a:t>
            </a:r>
            <a:endParaRPr sz="1600">
              <a:solidFill>
                <a:srgbClr val="212121"/>
              </a:solidFill>
              <a:latin typeface="Helvetica Neue"/>
              <a:ea typeface="Helvetica Neue"/>
              <a:cs typeface="Helvetica Neue"/>
              <a:sym typeface="Helvetica Neue"/>
            </a:endParaRPr>
          </a:p>
          <a:p>
            <a:pPr indent="-317500" lvl="1" marL="914400" rtl="0" algn="l">
              <a:lnSpc>
                <a:spcPct val="100000"/>
              </a:lnSpc>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Consistent with expected scaling of 𝜎</a:t>
            </a:r>
            <a:r>
              <a:rPr baseline="-25000" lang="en">
                <a:solidFill>
                  <a:srgbClr val="212121"/>
                </a:solidFill>
                <a:latin typeface="Helvetica Neue"/>
                <a:ea typeface="Helvetica Neue"/>
                <a:cs typeface="Helvetica Neue"/>
                <a:sym typeface="Helvetica Neue"/>
              </a:rPr>
              <a:t>L</a:t>
            </a:r>
            <a:r>
              <a:rPr lang="en">
                <a:solidFill>
                  <a:srgbClr val="212121"/>
                </a:solidFill>
                <a:latin typeface="Helvetica Neue"/>
                <a:ea typeface="Helvetica Neue"/>
                <a:cs typeface="Helvetica Neue"/>
                <a:sym typeface="Helvetica Neue"/>
              </a:rPr>
              <a:t> to leading order Q</a:t>
            </a:r>
            <a:r>
              <a:rPr baseline="30000" lang="en">
                <a:solidFill>
                  <a:srgbClr val="212121"/>
                </a:solidFill>
                <a:latin typeface="Helvetica Neue"/>
                <a:ea typeface="Helvetica Neue"/>
                <a:cs typeface="Helvetica Neue"/>
                <a:sym typeface="Helvetica Neue"/>
              </a:rPr>
              <a:t>-6</a:t>
            </a:r>
            <a:r>
              <a:rPr lang="en">
                <a:solidFill>
                  <a:srgbClr val="212121"/>
                </a:solidFill>
                <a:latin typeface="Helvetica Neue"/>
                <a:ea typeface="Helvetica Neue"/>
                <a:cs typeface="Helvetica Neue"/>
                <a:sym typeface="Helvetica Neue"/>
              </a:rPr>
              <a:t> but with relatively large uncertainties</a:t>
            </a:r>
            <a:endParaRPr>
              <a:solidFill>
                <a:srgbClr val="212121"/>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t/>
            </a:r>
            <a:endParaRPr>
              <a:solidFill>
                <a:srgbClr val="000000"/>
              </a:solidFill>
              <a:latin typeface="Helvetica Neue"/>
              <a:ea typeface="Helvetica Neue"/>
              <a:cs typeface="Helvetica Neue"/>
              <a:sym typeface="Helvetica Neue"/>
            </a:endParaRPr>
          </a:p>
          <a:p>
            <a:pPr indent="-330200" lvl="0" marL="457200" rtl="0" algn="l">
              <a:lnSpc>
                <a:spcPct val="100000"/>
              </a:lnSpc>
              <a:spcBef>
                <a:spcPts val="0"/>
              </a:spcBef>
              <a:spcAft>
                <a:spcPts val="0"/>
              </a:spcAft>
              <a:buClr>
                <a:srgbClr val="000000"/>
              </a:buClr>
              <a:buSzPts val="1600"/>
              <a:buFont typeface="Helvetica Neue"/>
              <a:buChar char="●"/>
            </a:pPr>
            <a:r>
              <a:rPr lang="en" sz="1600">
                <a:solidFill>
                  <a:srgbClr val="FF0000"/>
                </a:solidFill>
                <a:latin typeface="Helvetica Neue"/>
                <a:ea typeface="Helvetica Neue"/>
                <a:cs typeface="Helvetica Neue"/>
                <a:sym typeface="Helvetica Neue"/>
              </a:rPr>
              <a:t>Separated cross sections</a:t>
            </a:r>
            <a:r>
              <a:rPr lang="en" sz="1600">
                <a:solidFill>
                  <a:srgbClr val="000000"/>
                </a:solidFill>
                <a:latin typeface="Helvetica Neue"/>
                <a:ea typeface="Helvetica Neue"/>
                <a:cs typeface="Helvetica Neue"/>
                <a:sym typeface="Helvetica Neue"/>
              </a:rPr>
              <a:t> </a:t>
            </a:r>
            <a:r>
              <a:rPr lang="en" sz="1600">
                <a:solidFill>
                  <a:srgbClr val="212121"/>
                </a:solidFill>
                <a:latin typeface="Helvetica Neue"/>
                <a:ea typeface="Helvetica Neue"/>
                <a:cs typeface="Helvetica Neue"/>
                <a:sym typeface="Helvetica Neue"/>
              </a:rPr>
              <a:t>over a large range in Q</a:t>
            </a:r>
            <a:r>
              <a:rPr baseline="30000" lang="en" sz="1600">
                <a:solidFill>
                  <a:srgbClr val="212121"/>
                </a:solidFill>
                <a:latin typeface="Helvetica Neue"/>
                <a:ea typeface="Helvetica Neue"/>
                <a:cs typeface="Helvetica Neue"/>
                <a:sym typeface="Helvetica Neue"/>
              </a:rPr>
              <a:t>2</a:t>
            </a:r>
            <a:r>
              <a:rPr lang="en" sz="1600">
                <a:solidFill>
                  <a:srgbClr val="212121"/>
                </a:solidFill>
                <a:latin typeface="Helvetica Neue"/>
                <a:ea typeface="Helvetica Neue"/>
                <a:cs typeface="Helvetica Neue"/>
                <a:sym typeface="Helvetica Neue"/>
              </a:rPr>
              <a:t> are essential for:</a:t>
            </a:r>
            <a:endParaRPr sz="1600">
              <a:solidFill>
                <a:srgbClr val="212121"/>
              </a:solidFill>
              <a:latin typeface="Helvetica Neue"/>
              <a:ea typeface="Helvetica Neue"/>
              <a:cs typeface="Helvetica Neue"/>
              <a:sym typeface="Helvetica Neue"/>
            </a:endParaRPr>
          </a:p>
          <a:p>
            <a:pPr indent="-317500" lvl="1" marL="914400" rtl="0" algn="l">
              <a:lnSpc>
                <a:spcPct val="100000"/>
              </a:lnSpc>
              <a:spcBef>
                <a:spcPts val="0"/>
              </a:spcBef>
              <a:spcAft>
                <a:spcPts val="0"/>
              </a:spcAft>
              <a:buClr>
                <a:srgbClr val="000000"/>
              </a:buClr>
              <a:buSzPts val="1400"/>
              <a:buFont typeface="Helvetica Neue"/>
              <a:buChar char="○"/>
            </a:pPr>
            <a:r>
              <a:rPr lang="en">
                <a:solidFill>
                  <a:srgbClr val="FF0000"/>
                </a:solidFill>
                <a:latin typeface="Helvetica Neue"/>
                <a:ea typeface="Helvetica Neue"/>
                <a:cs typeface="Helvetica Neue"/>
                <a:sym typeface="Helvetica Neue"/>
              </a:rPr>
              <a:t>Testing hard-soft factorization </a:t>
            </a:r>
            <a:r>
              <a:rPr lang="en">
                <a:solidFill>
                  <a:srgbClr val="212121"/>
                </a:solidFill>
                <a:latin typeface="Helvetica Neue"/>
                <a:ea typeface="Helvetica Neue"/>
                <a:cs typeface="Helvetica Neue"/>
                <a:sym typeface="Helvetica Neue"/>
              </a:rPr>
              <a:t>and understanding dynamical effects in both Q</a:t>
            </a:r>
            <a:r>
              <a:rPr baseline="30000" lang="en">
                <a:solidFill>
                  <a:srgbClr val="212121"/>
                </a:solidFill>
                <a:latin typeface="Helvetica Neue"/>
                <a:ea typeface="Helvetica Neue"/>
                <a:cs typeface="Helvetica Neue"/>
                <a:sym typeface="Helvetica Neue"/>
              </a:rPr>
              <a:t>2</a:t>
            </a:r>
            <a:r>
              <a:rPr lang="en">
                <a:solidFill>
                  <a:srgbClr val="212121"/>
                </a:solidFill>
                <a:latin typeface="Helvetica Neue"/>
                <a:ea typeface="Helvetica Neue"/>
                <a:cs typeface="Helvetica Neue"/>
                <a:sym typeface="Helvetica Neue"/>
              </a:rPr>
              <a:t> and –t kinematics</a:t>
            </a:r>
            <a:endParaRPr>
              <a:solidFill>
                <a:srgbClr val="212121"/>
              </a:solidFill>
              <a:latin typeface="Helvetica Neue"/>
              <a:ea typeface="Helvetica Neue"/>
              <a:cs typeface="Helvetica Neue"/>
              <a:sym typeface="Helvetica Neue"/>
            </a:endParaRPr>
          </a:p>
          <a:p>
            <a:pPr indent="-317500" lvl="1" marL="914400" rtl="0" algn="l">
              <a:lnSpc>
                <a:spcPct val="100000"/>
              </a:lnSpc>
              <a:spcBef>
                <a:spcPts val="1000"/>
              </a:spcBef>
              <a:spcAft>
                <a:spcPts val="1000"/>
              </a:spcAft>
              <a:buClr>
                <a:srgbClr val="000000"/>
              </a:buClr>
              <a:buSzPts val="1400"/>
              <a:buFont typeface="Helvetica Neue"/>
              <a:buChar char="○"/>
            </a:pPr>
            <a:r>
              <a:rPr lang="en">
                <a:solidFill>
                  <a:srgbClr val="212121"/>
                </a:solidFill>
                <a:latin typeface="Helvetica Neue"/>
                <a:ea typeface="Helvetica Neue"/>
                <a:cs typeface="Helvetica Neue"/>
                <a:sym typeface="Helvetica Neue"/>
              </a:rPr>
              <a:t>Interpreting</a:t>
            </a:r>
            <a:r>
              <a:rPr lang="en">
                <a:solidFill>
                  <a:srgbClr val="000000"/>
                </a:solidFill>
                <a:latin typeface="Helvetica Neue"/>
                <a:ea typeface="Helvetica Neue"/>
                <a:cs typeface="Helvetica Neue"/>
                <a:sym typeface="Helvetica Neue"/>
              </a:rPr>
              <a:t> </a:t>
            </a:r>
            <a:r>
              <a:rPr lang="en">
                <a:solidFill>
                  <a:srgbClr val="FF0000"/>
                </a:solidFill>
                <a:latin typeface="Helvetica Neue"/>
                <a:ea typeface="Helvetica Neue"/>
                <a:cs typeface="Helvetica Neue"/>
                <a:sym typeface="Helvetica Neue"/>
              </a:rPr>
              <a:t>non-perturbative QCD contributions</a:t>
            </a:r>
            <a:r>
              <a:rPr lang="en">
                <a:solidFill>
                  <a:srgbClr val="000000"/>
                </a:solidFill>
                <a:latin typeface="Helvetica Neue"/>
                <a:ea typeface="Helvetica Neue"/>
                <a:cs typeface="Helvetica Neue"/>
                <a:sym typeface="Helvetica Neue"/>
              </a:rPr>
              <a:t> </a:t>
            </a:r>
            <a:r>
              <a:rPr lang="en">
                <a:solidFill>
                  <a:srgbClr val="212121"/>
                </a:solidFill>
                <a:latin typeface="Helvetica Neue"/>
                <a:ea typeface="Helvetica Neue"/>
                <a:cs typeface="Helvetica Neue"/>
                <a:sym typeface="Helvetica Neue"/>
              </a:rPr>
              <a:t>in experimentally accessible kinematics</a:t>
            </a:r>
            <a:endParaRPr sz="1600">
              <a:solidFill>
                <a:srgbClr val="212121"/>
              </a:solidFill>
              <a:latin typeface="Helvetica Neue"/>
              <a:ea typeface="Helvetica Neue"/>
              <a:cs typeface="Helvetica Neue"/>
              <a:sym typeface="Helvetica Neue"/>
            </a:endParaRPr>
          </a:p>
        </p:txBody>
      </p:sp>
      <p:sp>
        <p:nvSpPr>
          <p:cNvPr id="77" name="Google Shape;7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78" name="Google Shape;78;p14"/>
          <p:cNvGrpSpPr/>
          <p:nvPr/>
        </p:nvGrpSpPr>
        <p:grpSpPr>
          <a:xfrm>
            <a:off x="6058325" y="1351191"/>
            <a:ext cx="3085676" cy="2326184"/>
            <a:chOff x="6058325" y="1351191"/>
            <a:chExt cx="3085676" cy="2326184"/>
          </a:xfrm>
        </p:grpSpPr>
        <p:pic>
          <p:nvPicPr>
            <p:cNvPr id="79" name="Google Shape;79;p14"/>
            <p:cNvPicPr preferRelativeResize="0"/>
            <p:nvPr/>
          </p:nvPicPr>
          <p:blipFill>
            <a:blip r:embed="rId3">
              <a:alphaModFix/>
            </a:blip>
            <a:stretch>
              <a:fillRect/>
            </a:stretch>
          </p:blipFill>
          <p:spPr>
            <a:xfrm>
              <a:off x="6058325" y="1351191"/>
              <a:ext cx="3085676" cy="2065335"/>
            </a:xfrm>
            <a:prstGeom prst="rect">
              <a:avLst/>
            </a:prstGeom>
            <a:noFill/>
            <a:ln>
              <a:noFill/>
            </a:ln>
          </p:spPr>
        </p:pic>
        <p:sp>
          <p:nvSpPr>
            <p:cNvPr id="80" name="Google Shape;80;p14"/>
            <p:cNvSpPr/>
            <p:nvPr/>
          </p:nvSpPr>
          <p:spPr>
            <a:xfrm>
              <a:off x="6711175" y="3172700"/>
              <a:ext cx="1358675" cy="186625"/>
            </a:xfrm>
            <a:custGeom>
              <a:rect b="b" l="l" r="r" t="t"/>
              <a:pathLst>
                <a:path extrusionOk="0" h="7465" w="54347">
                  <a:moveTo>
                    <a:pt x="0" y="0"/>
                  </a:moveTo>
                  <a:cubicBezTo>
                    <a:pt x="4629" y="1244"/>
                    <a:pt x="18713" y="7465"/>
                    <a:pt x="27771" y="7465"/>
                  </a:cubicBezTo>
                  <a:cubicBezTo>
                    <a:pt x="36829" y="7465"/>
                    <a:pt x="49918" y="1244"/>
                    <a:pt x="54347" y="0"/>
                  </a:cubicBezTo>
                </a:path>
              </a:pathLst>
            </a:custGeom>
            <a:noFill/>
            <a:ln cap="flat" cmpd="sng" w="28575">
              <a:solidFill>
                <a:srgbClr val="434343"/>
              </a:solidFill>
              <a:prstDash val="solid"/>
              <a:round/>
              <a:headEnd len="med" w="med" type="none"/>
              <a:tailEnd len="med" w="med" type="none"/>
            </a:ln>
          </p:spPr>
        </p:sp>
        <p:sp>
          <p:nvSpPr>
            <p:cNvPr id="81" name="Google Shape;81;p14"/>
            <p:cNvSpPr txBox="1"/>
            <p:nvPr/>
          </p:nvSpPr>
          <p:spPr>
            <a:xfrm>
              <a:off x="7215013" y="3277175"/>
              <a:ext cx="351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434343"/>
                  </a:solidFill>
                  <a:latin typeface="Open Sans"/>
                  <a:ea typeface="Open Sans"/>
                  <a:cs typeface="Open Sans"/>
                  <a:sym typeface="Open Sans"/>
                </a:rPr>
                <a:t>t</a:t>
              </a:r>
              <a:endParaRPr>
                <a:solidFill>
                  <a:srgbClr val="434343"/>
                </a:solidFill>
                <a:latin typeface="Open Sans"/>
                <a:ea typeface="Open Sans"/>
                <a:cs typeface="Open Sans"/>
                <a:sym typeface="Open Sans"/>
              </a:endParaRPr>
            </a:p>
          </p:txBody>
        </p:sp>
        <p:cxnSp>
          <p:nvCxnSpPr>
            <p:cNvPr id="82" name="Google Shape;82;p14"/>
            <p:cNvCxnSpPr/>
            <p:nvPr/>
          </p:nvCxnSpPr>
          <p:spPr>
            <a:xfrm flipH="1" rot="10800000">
              <a:off x="8025050" y="3157900"/>
              <a:ext cx="97200" cy="37200"/>
            </a:xfrm>
            <a:prstGeom prst="straightConnector1">
              <a:avLst/>
            </a:prstGeom>
            <a:noFill/>
            <a:ln cap="flat" cmpd="sng" w="9525">
              <a:solidFill>
                <a:srgbClr val="434343"/>
              </a:solidFill>
              <a:prstDash val="solid"/>
              <a:round/>
              <a:headEnd len="med" w="med" type="none"/>
              <a:tailEnd len="med" w="med" type="triangle"/>
            </a:ln>
          </p:spPr>
        </p:cxnSp>
        <p:cxnSp>
          <p:nvCxnSpPr>
            <p:cNvPr id="83" name="Google Shape;83;p14"/>
            <p:cNvCxnSpPr/>
            <p:nvPr/>
          </p:nvCxnSpPr>
          <p:spPr>
            <a:xfrm rot="10800000">
              <a:off x="6673825" y="3150325"/>
              <a:ext cx="134400" cy="59700"/>
            </a:xfrm>
            <a:prstGeom prst="straightConnector1">
              <a:avLst/>
            </a:prstGeom>
            <a:noFill/>
            <a:ln cap="flat" cmpd="sng" w="9525">
              <a:solidFill>
                <a:srgbClr val="434343"/>
              </a:solidFill>
              <a:prstDash val="solid"/>
              <a:round/>
              <a:headEnd len="med" w="med" type="none"/>
              <a:tailEnd len="med" w="med" type="triangle"/>
            </a:ln>
          </p:spPr>
        </p:cxnSp>
      </p:grpSp>
      <p:sp>
        <p:nvSpPr>
          <p:cNvPr id="84" name="Google Shape;84;p14"/>
          <p:cNvSpPr txBox="1"/>
          <p:nvPr/>
        </p:nvSpPr>
        <p:spPr>
          <a:xfrm>
            <a:off x="311700" y="2020150"/>
            <a:ext cx="4864500" cy="2976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i="1" lang="en" sz="1000">
                <a:latin typeface="Helvetica Neue"/>
                <a:ea typeface="Helvetica Neue"/>
                <a:cs typeface="Helvetica Neue"/>
                <a:sym typeface="Helvetica Neue"/>
              </a:rPr>
              <a:t>M. Carmignotto et al., PhysRevC </a:t>
            </a:r>
            <a:r>
              <a:rPr b="1" i="1" lang="en" sz="1000">
                <a:latin typeface="Helvetica Neue"/>
                <a:ea typeface="Helvetica Neue"/>
                <a:cs typeface="Helvetica Neue"/>
                <a:sym typeface="Helvetica Neue"/>
              </a:rPr>
              <a:t>97</a:t>
            </a:r>
            <a:r>
              <a:rPr i="1" lang="en" sz="1000">
                <a:latin typeface="Helvetica Neue"/>
                <a:ea typeface="Helvetica Neue"/>
                <a:cs typeface="Helvetica Neue"/>
                <a:sym typeface="Helvetica Neue"/>
              </a:rPr>
              <a:t>(2018)025204</a:t>
            </a:r>
            <a:endParaRPr sz="10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3" name="Shape 303"/>
        <p:cNvGrpSpPr/>
        <p:nvPr/>
      </p:nvGrpSpPr>
      <p:grpSpPr>
        <a:xfrm>
          <a:off x="0" y="0"/>
          <a:ext cx="0" cy="0"/>
          <a:chOff x="0" y="0"/>
          <a:chExt cx="0" cy="0"/>
        </a:xfrm>
      </p:grpSpPr>
      <p:sp>
        <p:nvSpPr>
          <p:cNvPr id="304" name="Google Shape;304;p32"/>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L/T Separation</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305" name="Google Shape;305;p32"/>
          <p:cNvSpPr txBox="1"/>
          <p:nvPr/>
        </p:nvSpPr>
        <p:spPr>
          <a:xfrm>
            <a:off x="439625" y="870300"/>
            <a:ext cx="8392800" cy="3402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After validation of the Sullivan process, the longitudinal term allows one to access the physics. </a:t>
            </a:r>
            <a:endParaRPr>
              <a:solidFill>
                <a:srgbClr val="212121"/>
              </a:solidFill>
              <a:latin typeface="Helvetica Neue"/>
              <a:ea typeface="Helvetica Neue"/>
              <a:cs typeface="Helvetica Neue"/>
              <a:sym typeface="Helvetica Neue"/>
            </a:endParaRPr>
          </a:p>
          <a:p>
            <a:pPr indent="-330200" lvl="0" marL="457200" rtl="0" algn="l">
              <a:spcBef>
                <a:spcPts val="0"/>
              </a:spcBef>
              <a:spcAft>
                <a:spcPts val="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The ɸ dependence is fit for all terms simultaneously then the L-T terms can be extracted from the known ε dependence where the longitudinal term is the slope and the transverse is the intercept at ε=0. </a:t>
            </a:r>
            <a:endParaRPr>
              <a:solidFill>
                <a:srgbClr val="212121"/>
              </a:solidFill>
              <a:latin typeface="Helvetica Neue"/>
              <a:ea typeface="Helvetica Neue"/>
              <a:cs typeface="Helvetica Neue"/>
              <a:sym typeface="Helvetica Neue"/>
            </a:endParaRPr>
          </a:p>
          <a:p>
            <a:pPr indent="-330200" lvl="0" marL="457200" rtl="0" algn="l">
              <a:spcBef>
                <a:spcPts val="0"/>
              </a:spcBef>
              <a:spcAft>
                <a:spcPts val="0"/>
              </a:spcAft>
              <a:buClr>
                <a:srgbClr val="212121"/>
              </a:buClr>
              <a:buSzPts val="1600"/>
              <a:buFont typeface="Helvetica Neue"/>
              <a:buChar char="●"/>
            </a:pPr>
            <a:r>
              <a:rPr lang="en">
                <a:solidFill>
                  <a:srgbClr val="212121"/>
                </a:solidFill>
                <a:latin typeface="Helvetica Neue"/>
                <a:ea typeface="Helvetica Neue"/>
                <a:cs typeface="Helvetica Neue"/>
                <a:sym typeface="Helvetica Neue"/>
              </a:rPr>
              <a:t>In order to minimize the systematic uncertainties, this will need to be done a few times as values are fine-tuned and the previous steps are further optimized.</a:t>
            </a:r>
            <a:endParaRPr>
              <a:solidFill>
                <a:srgbClr val="212121"/>
              </a:solidFill>
              <a:latin typeface="Helvetica Neue"/>
              <a:ea typeface="Helvetica Neue"/>
              <a:cs typeface="Helvetica Neue"/>
              <a:sym typeface="Helvetica Neue"/>
            </a:endParaRPr>
          </a:p>
        </p:txBody>
      </p:sp>
      <p:sp>
        <p:nvSpPr>
          <p:cNvPr id="306" name="Google Shape;30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311700" y="231200"/>
            <a:ext cx="5836200" cy="5727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3A77D"/>
                </a:solidFill>
                <a:highlight>
                  <a:srgbClr val="FFFFFF"/>
                </a:highlight>
                <a:latin typeface="Helvetica Neue"/>
                <a:ea typeface="Helvetica Neue"/>
                <a:cs typeface="Helvetica Neue"/>
                <a:sym typeface="Helvetica Neue"/>
              </a:rPr>
              <a:t>Hard-Soft Factorization</a:t>
            </a:r>
            <a:endParaRPr sz="2400">
              <a:solidFill>
                <a:schemeClr val="lt2"/>
              </a:solidFill>
              <a:latin typeface="Helvetica Neue"/>
              <a:ea typeface="Helvetica Neue"/>
              <a:cs typeface="Helvetica Neue"/>
              <a:sym typeface="Helvetica Neue"/>
            </a:endParaRPr>
          </a:p>
        </p:txBody>
      </p:sp>
      <p:sp>
        <p:nvSpPr>
          <p:cNvPr id="90" name="Google Shape;90;p15"/>
          <p:cNvSpPr txBox="1"/>
          <p:nvPr>
            <p:ph idx="1" type="body"/>
          </p:nvPr>
        </p:nvSpPr>
        <p:spPr>
          <a:xfrm>
            <a:off x="311700" y="803900"/>
            <a:ext cx="4787100" cy="34164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00"/>
              </a:buClr>
              <a:buSzPts val="1600"/>
              <a:buFont typeface="Helvetica Neue"/>
              <a:buChar char="●"/>
            </a:pPr>
            <a:r>
              <a:rPr lang="en" sz="1600">
                <a:solidFill>
                  <a:srgbClr val="212121"/>
                </a:solidFill>
                <a:latin typeface="Helvetica Neue"/>
                <a:ea typeface="Helvetica Neue"/>
                <a:cs typeface="Helvetica Neue"/>
                <a:sym typeface="Helvetica Neue"/>
              </a:rPr>
              <a:t>The K</a:t>
            </a:r>
            <a:r>
              <a:rPr baseline="30000" lang="en" sz="1600">
                <a:solidFill>
                  <a:srgbClr val="212121"/>
                </a:solidFill>
                <a:latin typeface="Helvetica Neue"/>
                <a:ea typeface="Helvetica Neue"/>
                <a:cs typeface="Helvetica Neue"/>
                <a:sym typeface="Helvetica Neue"/>
              </a:rPr>
              <a:t>+</a:t>
            </a:r>
            <a:r>
              <a:rPr lang="en" sz="1600">
                <a:solidFill>
                  <a:srgbClr val="212121"/>
                </a:solidFill>
                <a:latin typeface="Helvetica Neue"/>
                <a:ea typeface="Helvetica Neue"/>
                <a:cs typeface="Helvetica Neue"/>
                <a:sym typeface="Helvetica Neue"/>
              </a:rPr>
              <a:t> electroproduction cross section has a </a:t>
            </a:r>
            <a:r>
              <a:rPr lang="en" sz="1600">
                <a:solidFill>
                  <a:srgbClr val="FF0000"/>
                </a:solidFill>
                <a:latin typeface="Helvetica Neue"/>
                <a:ea typeface="Helvetica Neue"/>
                <a:cs typeface="Helvetica Neue"/>
                <a:sym typeface="Helvetica Neue"/>
              </a:rPr>
              <a:t>Q</a:t>
            </a:r>
            <a:r>
              <a:rPr baseline="30000" lang="en" sz="1600">
                <a:solidFill>
                  <a:srgbClr val="FF0000"/>
                </a:solidFill>
                <a:latin typeface="Helvetica Neue"/>
                <a:ea typeface="Helvetica Neue"/>
                <a:cs typeface="Helvetica Neue"/>
                <a:sym typeface="Helvetica Neue"/>
              </a:rPr>
              <a:t>2</a:t>
            </a:r>
            <a:r>
              <a:rPr lang="en" sz="1600">
                <a:solidFill>
                  <a:srgbClr val="FF0000"/>
                </a:solidFill>
                <a:latin typeface="Helvetica Neue"/>
                <a:ea typeface="Helvetica Neue"/>
                <a:cs typeface="Helvetica Neue"/>
                <a:sym typeface="Helvetica Neue"/>
              </a:rPr>
              <a:t> dependence</a:t>
            </a:r>
            <a:r>
              <a:rPr lang="en" sz="1600">
                <a:solidFill>
                  <a:srgbClr val="000000"/>
                </a:solidFill>
                <a:latin typeface="Helvetica Neue"/>
                <a:ea typeface="Helvetica Neue"/>
                <a:cs typeface="Helvetica Neue"/>
                <a:sym typeface="Helvetica Neue"/>
              </a:rPr>
              <a:t> </a:t>
            </a:r>
            <a:r>
              <a:rPr lang="en" sz="1600">
                <a:solidFill>
                  <a:srgbClr val="212121"/>
                </a:solidFill>
                <a:latin typeface="Helvetica Neue"/>
                <a:ea typeface="Helvetica Neue"/>
                <a:cs typeface="Helvetica Neue"/>
                <a:sym typeface="Helvetica Neue"/>
              </a:rPr>
              <a:t>at fixed x and -t </a:t>
            </a:r>
            <a:endParaRPr sz="1600">
              <a:solidFill>
                <a:srgbClr val="212121"/>
              </a:solidFill>
              <a:latin typeface="Helvetica Neue"/>
              <a:ea typeface="Helvetica Neue"/>
              <a:cs typeface="Helvetica Neue"/>
              <a:sym typeface="Helvetica Neue"/>
            </a:endParaRPr>
          </a:p>
          <a:p>
            <a:pPr indent="-317500" lvl="1" marL="914400" rtl="0" algn="l">
              <a:lnSpc>
                <a:spcPct val="100000"/>
              </a:lnSpc>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Provides important insight into hard-soft factorization for systems including strangeness</a:t>
            </a:r>
            <a:endParaRPr>
              <a:solidFill>
                <a:srgbClr val="212121"/>
              </a:solidFill>
              <a:latin typeface="Helvetica Neue"/>
              <a:ea typeface="Helvetica Neue"/>
              <a:cs typeface="Helvetica Neue"/>
              <a:sym typeface="Helvetica Neue"/>
            </a:endParaRPr>
          </a:p>
          <a:p>
            <a:pPr indent="-317500" lvl="1" marL="914400" rtl="0" algn="l">
              <a:spcBef>
                <a:spcPts val="1000"/>
              </a:spcBef>
              <a:spcAft>
                <a:spcPts val="0"/>
              </a:spcAft>
              <a:buClr>
                <a:srgbClr val="000000"/>
              </a:buClr>
              <a:buSzPts val="1400"/>
              <a:buFont typeface="Helvetica Neue"/>
              <a:buChar char="○"/>
            </a:pPr>
            <a:r>
              <a:rPr lang="en">
                <a:solidFill>
                  <a:srgbClr val="212121"/>
                </a:solidFill>
                <a:latin typeface="Helvetica Neue"/>
                <a:ea typeface="Helvetica Neue"/>
                <a:cs typeface="Helvetica Neue"/>
                <a:sym typeface="Helvetica Neue"/>
              </a:rPr>
              <a:t>Factorization of</a:t>
            </a:r>
            <a:r>
              <a:rPr lang="en">
                <a:solidFill>
                  <a:srgbClr val="000000"/>
                </a:solidFill>
                <a:latin typeface="Helvetica Neue"/>
                <a:ea typeface="Helvetica Neue"/>
                <a:cs typeface="Helvetica Neue"/>
                <a:sym typeface="Helvetica Neue"/>
              </a:rPr>
              <a:t> </a:t>
            </a:r>
            <a:r>
              <a:rPr lang="en">
                <a:solidFill>
                  <a:srgbClr val="FF0000"/>
                </a:solidFill>
                <a:latin typeface="Helvetica Neue"/>
                <a:ea typeface="Helvetica Neue"/>
                <a:cs typeface="Helvetica Neue"/>
                <a:sym typeface="Helvetica Neue"/>
              </a:rPr>
              <a:t>𝜎</a:t>
            </a:r>
            <a:r>
              <a:rPr baseline="-25000" lang="en">
                <a:solidFill>
                  <a:srgbClr val="FF0000"/>
                </a:solidFill>
                <a:latin typeface="Helvetica Neue"/>
                <a:ea typeface="Helvetica Neue"/>
                <a:cs typeface="Helvetica Neue"/>
                <a:sym typeface="Helvetica Neue"/>
              </a:rPr>
              <a:t>L</a:t>
            </a:r>
            <a:r>
              <a:rPr lang="en">
                <a:solidFill>
                  <a:srgbClr val="000000"/>
                </a:solidFill>
                <a:latin typeface="Helvetica Neue"/>
                <a:ea typeface="Helvetica Neue"/>
                <a:cs typeface="Helvetica Neue"/>
                <a:sym typeface="Helvetica Neue"/>
              </a:rPr>
              <a:t> </a:t>
            </a:r>
            <a:r>
              <a:rPr lang="en">
                <a:solidFill>
                  <a:srgbClr val="212121"/>
                </a:solidFill>
                <a:latin typeface="Helvetica Neue"/>
                <a:ea typeface="Helvetica Neue"/>
                <a:cs typeface="Helvetica Neue"/>
                <a:sym typeface="Helvetica Neue"/>
              </a:rPr>
              <a:t>scales to leading order </a:t>
            </a:r>
            <a:r>
              <a:rPr lang="en">
                <a:solidFill>
                  <a:srgbClr val="FF0000"/>
                </a:solidFill>
                <a:latin typeface="Helvetica Neue"/>
                <a:ea typeface="Helvetica Neue"/>
                <a:cs typeface="Helvetica Neue"/>
                <a:sym typeface="Helvetica Neue"/>
              </a:rPr>
              <a:t>Q</a:t>
            </a:r>
            <a:r>
              <a:rPr baseline="30000" lang="en">
                <a:solidFill>
                  <a:srgbClr val="FF0000"/>
                </a:solidFill>
                <a:latin typeface="Helvetica Neue"/>
                <a:ea typeface="Helvetica Neue"/>
                <a:cs typeface="Helvetica Neue"/>
                <a:sym typeface="Helvetica Neue"/>
              </a:rPr>
              <a:t>-6</a:t>
            </a:r>
            <a:endParaRPr baseline="30000">
              <a:solidFill>
                <a:srgbClr val="FF0000"/>
              </a:solidFill>
              <a:latin typeface="Helvetica Neue"/>
              <a:ea typeface="Helvetica Neue"/>
              <a:cs typeface="Helvetica Neue"/>
              <a:sym typeface="Helvetica Neue"/>
            </a:endParaRPr>
          </a:p>
          <a:p>
            <a:pPr indent="-317500" lvl="1" marL="914400" rtl="0" algn="l">
              <a:spcBef>
                <a:spcPts val="1000"/>
              </a:spcBef>
              <a:spcAft>
                <a:spcPts val="0"/>
              </a:spcAft>
              <a:buClr>
                <a:srgbClr val="000000"/>
              </a:buClr>
              <a:buSzPts val="1400"/>
              <a:buFont typeface="Helvetica Neue"/>
              <a:buChar char="○"/>
            </a:pPr>
            <a:r>
              <a:rPr lang="en">
                <a:solidFill>
                  <a:srgbClr val="212121"/>
                </a:solidFill>
                <a:latin typeface="Helvetica Neue"/>
                <a:ea typeface="Helvetica Neue"/>
                <a:cs typeface="Helvetica Neue"/>
                <a:sym typeface="Helvetica Neue"/>
              </a:rPr>
              <a:t>In that regime expect </a:t>
            </a:r>
            <a:r>
              <a:rPr lang="en">
                <a:solidFill>
                  <a:srgbClr val="FF0000"/>
                </a:solidFill>
                <a:latin typeface="Helvetica Neue"/>
                <a:ea typeface="Helvetica Neue"/>
                <a:cs typeface="Helvetica Neue"/>
                <a:sym typeface="Helvetica Neue"/>
              </a:rPr>
              <a:t>𝜎</a:t>
            </a:r>
            <a:r>
              <a:rPr baseline="-25000" lang="en">
                <a:solidFill>
                  <a:srgbClr val="FF0000"/>
                </a:solidFill>
                <a:latin typeface="Helvetica Neue"/>
                <a:ea typeface="Helvetica Neue"/>
                <a:cs typeface="Helvetica Neue"/>
                <a:sym typeface="Helvetica Neue"/>
              </a:rPr>
              <a:t>T</a:t>
            </a:r>
            <a:r>
              <a:rPr lang="en">
                <a:solidFill>
                  <a:srgbClr val="000000"/>
                </a:solidFill>
                <a:latin typeface="Helvetica Neue"/>
                <a:ea typeface="Helvetica Neue"/>
                <a:cs typeface="Helvetica Neue"/>
                <a:sym typeface="Helvetica Neue"/>
              </a:rPr>
              <a:t> </a:t>
            </a:r>
            <a:r>
              <a:rPr lang="en">
                <a:solidFill>
                  <a:srgbClr val="212121"/>
                </a:solidFill>
                <a:latin typeface="Helvetica Neue"/>
                <a:ea typeface="Helvetica Neue"/>
                <a:cs typeface="Helvetica Neue"/>
                <a:sym typeface="Helvetica Neue"/>
              </a:rPr>
              <a:t>to go as</a:t>
            </a:r>
            <a:r>
              <a:rPr lang="en">
                <a:solidFill>
                  <a:srgbClr val="FF0000"/>
                </a:solidFill>
                <a:latin typeface="Helvetica Neue"/>
                <a:ea typeface="Helvetica Neue"/>
                <a:cs typeface="Helvetica Neue"/>
                <a:sym typeface="Helvetica Neue"/>
              </a:rPr>
              <a:t> Q</a:t>
            </a:r>
            <a:r>
              <a:rPr baseline="30000" lang="en">
                <a:solidFill>
                  <a:srgbClr val="FF0000"/>
                </a:solidFill>
                <a:latin typeface="Helvetica Neue"/>
                <a:ea typeface="Helvetica Neue"/>
                <a:cs typeface="Helvetica Neue"/>
                <a:sym typeface="Helvetica Neue"/>
              </a:rPr>
              <a:t>-8</a:t>
            </a:r>
            <a:r>
              <a:rPr lang="en">
                <a:solidFill>
                  <a:srgbClr val="000000"/>
                </a:solidFill>
                <a:latin typeface="Helvetica Neue"/>
                <a:ea typeface="Helvetica Neue"/>
                <a:cs typeface="Helvetica Neue"/>
                <a:sym typeface="Helvetica Neue"/>
              </a:rPr>
              <a:t> </a:t>
            </a:r>
            <a:r>
              <a:rPr lang="en">
                <a:solidFill>
                  <a:srgbClr val="212121"/>
                </a:solidFill>
                <a:latin typeface="Helvetica Neue"/>
                <a:ea typeface="Helvetica Neue"/>
                <a:cs typeface="Helvetica Neue"/>
                <a:sym typeface="Helvetica Neue"/>
              </a:rPr>
              <a:t>and consequently </a:t>
            </a:r>
            <a:r>
              <a:rPr lang="en">
                <a:solidFill>
                  <a:srgbClr val="FF0000"/>
                </a:solidFill>
                <a:latin typeface="Helvetica Neue"/>
                <a:ea typeface="Helvetica Neue"/>
                <a:cs typeface="Helvetica Neue"/>
                <a:sym typeface="Helvetica Neue"/>
              </a:rPr>
              <a:t>𝜎</a:t>
            </a:r>
            <a:r>
              <a:rPr baseline="-25000" lang="en">
                <a:solidFill>
                  <a:srgbClr val="FF0000"/>
                </a:solidFill>
                <a:latin typeface="Helvetica Neue"/>
                <a:ea typeface="Helvetica Neue"/>
                <a:cs typeface="Helvetica Neue"/>
                <a:sym typeface="Helvetica Neue"/>
              </a:rPr>
              <a:t>L</a:t>
            </a:r>
            <a:r>
              <a:rPr lang="en">
                <a:solidFill>
                  <a:srgbClr val="FF0000"/>
                </a:solidFill>
                <a:latin typeface="Helvetica Neue"/>
                <a:ea typeface="Helvetica Neue"/>
                <a:cs typeface="Helvetica Neue"/>
                <a:sym typeface="Helvetica Neue"/>
              </a:rPr>
              <a:t>&gt;&gt;𝜎</a:t>
            </a:r>
            <a:r>
              <a:rPr baseline="-25000" lang="en">
                <a:solidFill>
                  <a:srgbClr val="FF0000"/>
                </a:solidFill>
                <a:latin typeface="Helvetica Neue"/>
                <a:ea typeface="Helvetica Neue"/>
                <a:cs typeface="Helvetica Neue"/>
                <a:sym typeface="Helvetica Neue"/>
              </a:rPr>
              <a:t>T</a:t>
            </a:r>
            <a:endParaRPr>
              <a:solidFill>
                <a:srgbClr val="000000"/>
              </a:solidFill>
              <a:latin typeface="Helvetica Neue"/>
              <a:ea typeface="Helvetica Neue"/>
              <a:cs typeface="Helvetica Neue"/>
              <a:sym typeface="Helvetica Neue"/>
            </a:endParaRPr>
          </a:p>
          <a:p>
            <a:pPr indent="-317500" lvl="1" marL="914400" rtl="0" algn="l">
              <a:spcBef>
                <a:spcPts val="1000"/>
              </a:spcBef>
              <a:spcAft>
                <a:spcPts val="1000"/>
              </a:spcAft>
              <a:buClr>
                <a:srgbClr val="000000"/>
              </a:buClr>
              <a:buSzPts val="1400"/>
              <a:buFont typeface="Helvetica Neue"/>
              <a:buChar char="○"/>
            </a:pPr>
            <a:r>
              <a:rPr lang="en">
                <a:solidFill>
                  <a:srgbClr val="212121"/>
                </a:solidFill>
                <a:latin typeface="Helvetica Neue"/>
                <a:ea typeface="Helvetica Neue"/>
                <a:cs typeface="Helvetica Neue"/>
                <a:sym typeface="Helvetica Neue"/>
              </a:rPr>
              <a:t>Important because partons are “frozen” </a:t>
            </a:r>
            <a:r>
              <a:rPr lang="en">
                <a:solidFill>
                  <a:srgbClr val="FF0000"/>
                </a:solidFill>
                <a:latin typeface="Helvetica Neue"/>
                <a:ea typeface="Helvetica Neue"/>
                <a:cs typeface="Helvetica Neue"/>
                <a:sym typeface="Helvetica Neue"/>
              </a:rPr>
              <a:t>transversely</a:t>
            </a:r>
            <a:r>
              <a:rPr lang="en">
                <a:solidFill>
                  <a:srgbClr val="212121"/>
                </a:solidFill>
                <a:latin typeface="Helvetica Neue"/>
                <a:ea typeface="Helvetica Neue"/>
                <a:cs typeface="Helvetica Neue"/>
                <a:sym typeface="Helvetica Neue"/>
              </a:rPr>
              <a:t> in the reference frame of </a:t>
            </a:r>
            <a:r>
              <a:rPr lang="en">
                <a:solidFill>
                  <a:srgbClr val="FF0000"/>
                </a:solidFill>
                <a:latin typeface="Helvetica Neue"/>
                <a:ea typeface="Helvetica Neue"/>
                <a:cs typeface="Helvetica Neue"/>
                <a:sym typeface="Helvetica Neue"/>
              </a:rPr>
              <a:t>pQCD </a:t>
            </a:r>
            <a:r>
              <a:rPr lang="en">
                <a:solidFill>
                  <a:srgbClr val="212121"/>
                </a:solidFill>
                <a:latin typeface="Helvetica Neue"/>
                <a:ea typeface="Helvetica Neue"/>
                <a:cs typeface="Helvetica Neue"/>
                <a:sym typeface="Helvetica Neue"/>
              </a:rPr>
              <a:t>(i.e. infinite momentum frame)</a:t>
            </a:r>
            <a:endParaRPr>
              <a:solidFill>
                <a:srgbClr val="212121"/>
              </a:solidFill>
              <a:latin typeface="Helvetica Neue"/>
              <a:ea typeface="Helvetica Neue"/>
              <a:cs typeface="Helvetica Neue"/>
              <a:sym typeface="Helvetica Neue"/>
            </a:endParaRPr>
          </a:p>
        </p:txBody>
      </p:sp>
      <p:sp>
        <p:nvSpPr>
          <p:cNvPr id="91" name="Google Shape;9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2" name="Google Shape;92;p15"/>
          <p:cNvSpPr txBox="1"/>
          <p:nvPr/>
        </p:nvSpPr>
        <p:spPr>
          <a:xfrm>
            <a:off x="5534550" y="4622700"/>
            <a:ext cx="3609600" cy="2976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i="1" lang="en" sz="1000">
                <a:latin typeface="Helvetica Neue"/>
                <a:ea typeface="Helvetica Neue"/>
                <a:cs typeface="Helvetica Neue"/>
                <a:sym typeface="Helvetica Neue"/>
              </a:rPr>
              <a:t>M. Carmignotto et al., PhysRevC </a:t>
            </a:r>
            <a:r>
              <a:rPr b="1" i="1" lang="en" sz="1000">
                <a:latin typeface="Helvetica Neue"/>
                <a:ea typeface="Helvetica Neue"/>
                <a:cs typeface="Helvetica Neue"/>
                <a:sym typeface="Helvetica Neue"/>
              </a:rPr>
              <a:t>97</a:t>
            </a:r>
            <a:r>
              <a:rPr i="1" lang="en" sz="1000">
                <a:latin typeface="Helvetica Neue"/>
                <a:ea typeface="Helvetica Neue"/>
                <a:cs typeface="Helvetica Neue"/>
                <a:sym typeface="Helvetica Neue"/>
              </a:rPr>
              <a:t>(2018)025204</a:t>
            </a:r>
            <a:endParaRPr sz="1000">
              <a:latin typeface="Open Sans"/>
              <a:ea typeface="Open Sans"/>
              <a:cs typeface="Open Sans"/>
              <a:sym typeface="Open Sans"/>
            </a:endParaRPr>
          </a:p>
        </p:txBody>
      </p:sp>
      <p:pic>
        <p:nvPicPr>
          <p:cNvPr id="93" name="Google Shape;93;p15"/>
          <p:cNvPicPr preferRelativeResize="0"/>
          <p:nvPr/>
        </p:nvPicPr>
        <p:blipFill rotWithShape="1">
          <a:blip r:embed="rId3">
            <a:alphaModFix/>
          </a:blip>
          <a:srcRect b="0" l="0" r="0" t="0"/>
          <a:stretch/>
        </p:blipFill>
        <p:spPr>
          <a:xfrm>
            <a:off x="6599275" y="130775"/>
            <a:ext cx="1287475" cy="1107225"/>
          </a:xfrm>
          <a:prstGeom prst="rect">
            <a:avLst/>
          </a:prstGeom>
          <a:noFill/>
          <a:ln>
            <a:noFill/>
          </a:ln>
        </p:spPr>
      </p:pic>
      <p:grpSp>
        <p:nvGrpSpPr>
          <p:cNvPr id="94" name="Google Shape;94;p15"/>
          <p:cNvGrpSpPr/>
          <p:nvPr/>
        </p:nvGrpSpPr>
        <p:grpSpPr>
          <a:xfrm>
            <a:off x="5501825" y="1238000"/>
            <a:ext cx="3482349" cy="3501926"/>
            <a:chOff x="5501825" y="1238000"/>
            <a:chExt cx="3482349" cy="3501926"/>
          </a:xfrm>
        </p:grpSpPr>
        <p:pic>
          <p:nvPicPr>
            <p:cNvPr id="95" name="Google Shape;95;p15"/>
            <p:cNvPicPr preferRelativeResize="0"/>
            <p:nvPr/>
          </p:nvPicPr>
          <p:blipFill>
            <a:blip r:embed="rId4">
              <a:alphaModFix/>
            </a:blip>
            <a:stretch>
              <a:fillRect/>
            </a:stretch>
          </p:blipFill>
          <p:spPr>
            <a:xfrm>
              <a:off x="5501825" y="1238000"/>
              <a:ext cx="3482349" cy="3501926"/>
            </a:xfrm>
            <a:prstGeom prst="rect">
              <a:avLst/>
            </a:prstGeom>
            <a:noFill/>
            <a:ln>
              <a:noFill/>
            </a:ln>
          </p:spPr>
        </p:pic>
        <p:pic>
          <p:nvPicPr>
            <p:cNvPr id="96" name="Google Shape;96;p15"/>
            <p:cNvPicPr preferRelativeResize="0"/>
            <p:nvPr/>
          </p:nvPicPr>
          <p:blipFill>
            <a:blip r:embed="rId5">
              <a:alphaModFix/>
            </a:blip>
            <a:stretch>
              <a:fillRect/>
            </a:stretch>
          </p:blipFill>
          <p:spPr>
            <a:xfrm>
              <a:off x="7042650" y="1668350"/>
              <a:ext cx="676350" cy="262475"/>
            </a:xfrm>
            <a:prstGeom prst="rect">
              <a:avLst/>
            </a:prstGeom>
            <a:noFill/>
            <a:ln>
              <a:noFill/>
            </a:ln>
          </p:spPr>
        </p:pic>
        <p:pic>
          <p:nvPicPr>
            <p:cNvPr id="97" name="Google Shape;97;p15"/>
            <p:cNvPicPr preferRelativeResize="0"/>
            <p:nvPr/>
          </p:nvPicPr>
          <p:blipFill>
            <a:blip r:embed="rId6">
              <a:alphaModFix/>
            </a:blip>
            <a:stretch>
              <a:fillRect/>
            </a:stretch>
          </p:blipFill>
          <p:spPr>
            <a:xfrm>
              <a:off x="7089375" y="3206133"/>
              <a:ext cx="676350" cy="231892"/>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lt2"/>
                </a:solidFill>
                <a:latin typeface="Helvetica Neue"/>
                <a:ea typeface="Helvetica Neue"/>
                <a:cs typeface="Helvetica Neue"/>
                <a:sym typeface="Helvetica Neue"/>
              </a:rPr>
              <a:t>Meson Form Factors</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103" name="Google Shape;103;p16"/>
          <p:cNvSpPr txBox="1"/>
          <p:nvPr/>
        </p:nvSpPr>
        <p:spPr>
          <a:xfrm>
            <a:off x="311700" y="792025"/>
            <a:ext cx="5464500" cy="242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sz="1600">
                <a:solidFill>
                  <a:srgbClr val="0000FF"/>
                </a:solidFill>
                <a:latin typeface="Helvetica Neue"/>
                <a:ea typeface="Helvetica Neue"/>
                <a:cs typeface="Helvetica Neue"/>
                <a:sym typeface="Helvetica Neue"/>
              </a:rPr>
              <a:t>Pion</a:t>
            </a:r>
            <a:r>
              <a:rPr lang="en" sz="1600">
                <a:solidFill>
                  <a:srgbClr val="212121"/>
                </a:solidFill>
                <a:latin typeface="Helvetica Neue"/>
                <a:ea typeface="Helvetica Neue"/>
                <a:cs typeface="Helvetica Neue"/>
                <a:sym typeface="Helvetica Neue"/>
              </a:rPr>
              <a:t> and </a:t>
            </a:r>
            <a:r>
              <a:rPr lang="en" sz="1600">
                <a:solidFill>
                  <a:srgbClr val="FF9900"/>
                </a:solidFill>
                <a:latin typeface="Helvetica Neue"/>
                <a:ea typeface="Helvetica Neue"/>
                <a:cs typeface="Helvetica Neue"/>
                <a:sym typeface="Helvetica Neue"/>
              </a:rPr>
              <a:t>kaon</a:t>
            </a:r>
            <a:r>
              <a:rPr lang="en" sz="1600">
                <a:solidFill>
                  <a:srgbClr val="212121"/>
                </a:solidFill>
                <a:latin typeface="Helvetica Neue"/>
                <a:ea typeface="Helvetica Neue"/>
                <a:cs typeface="Helvetica Neue"/>
                <a:sym typeface="Helvetica Neue"/>
              </a:rPr>
              <a:t> form factors are of special interest in hadron structure studies</a:t>
            </a:r>
            <a:endParaRPr sz="16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0000FF"/>
              </a:buClr>
              <a:buSzPts val="1400"/>
              <a:buFont typeface="Helvetica Neue"/>
              <a:buChar char="○"/>
            </a:pPr>
            <a:r>
              <a:rPr lang="en">
                <a:solidFill>
                  <a:srgbClr val="0000FF"/>
                </a:solidFill>
                <a:latin typeface="Helvetica Neue"/>
                <a:ea typeface="Helvetica Neue"/>
                <a:cs typeface="Helvetica Neue"/>
                <a:sym typeface="Helvetica Neue"/>
              </a:rPr>
              <a:t>Pion - lightest QCD quark system and crucial in understanding dynamic generation of mass </a:t>
            </a:r>
            <a:endParaRPr>
              <a:solidFill>
                <a:srgbClr val="0000FF"/>
              </a:solidFill>
              <a:latin typeface="Helvetica Neue"/>
              <a:ea typeface="Helvetica Neue"/>
              <a:cs typeface="Helvetica Neue"/>
              <a:sym typeface="Helvetica Neue"/>
            </a:endParaRPr>
          </a:p>
          <a:p>
            <a:pPr indent="-317500" lvl="1" marL="914400" rtl="0" algn="l">
              <a:spcBef>
                <a:spcPts val="0"/>
              </a:spcBef>
              <a:spcAft>
                <a:spcPts val="0"/>
              </a:spcAft>
              <a:buClr>
                <a:srgbClr val="FF9900"/>
              </a:buClr>
              <a:buSzPts val="1400"/>
              <a:buFont typeface="Helvetica Neue"/>
              <a:buChar char="○"/>
            </a:pPr>
            <a:r>
              <a:rPr lang="en">
                <a:solidFill>
                  <a:srgbClr val="FF9900"/>
                </a:solidFill>
                <a:latin typeface="Helvetica Neue"/>
                <a:ea typeface="Helvetica Neue"/>
                <a:cs typeface="Helvetica Neue"/>
                <a:sym typeface="Helvetica Neue"/>
              </a:rPr>
              <a:t>Kaon - next simplest system containing strangenes </a:t>
            </a:r>
            <a:r>
              <a:rPr lang="en">
                <a:solidFill>
                  <a:srgbClr val="FF9900"/>
                </a:solidFill>
                <a:latin typeface="Helvetica Neue"/>
                <a:ea typeface="Helvetica Neue"/>
                <a:cs typeface="Helvetica Neue"/>
                <a:sym typeface="Helvetica Neue"/>
              </a:rPr>
              <a:t>and also crucial in understanding dynamic generation of mass</a:t>
            </a:r>
            <a:r>
              <a:rPr lang="en">
                <a:solidFill>
                  <a:srgbClr val="FF9900"/>
                </a:solidFill>
                <a:latin typeface="Helvetica Neue"/>
                <a:ea typeface="Helvetica Neue"/>
                <a:cs typeface="Helvetica Neue"/>
                <a:sym typeface="Helvetica Neue"/>
              </a:rPr>
              <a:t> </a:t>
            </a:r>
            <a:endParaRPr>
              <a:solidFill>
                <a:srgbClr val="FF9900"/>
              </a:solidFill>
              <a:latin typeface="Helvetica Neue"/>
              <a:ea typeface="Helvetica Neue"/>
              <a:cs typeface="Helvetica Neue"/>
              <a:sym typeface="Helvetica Neue"/>
            </a:endParaRPr>
          </a:p>
          <a:p>
            <a:pPr indent="-330200" lvl="0" marL="457200" rtl="0" algn="l">
              <a:spcBef>
                <a:spcPts val="1000"/>
              </a:spcBef>
              <a:spcAft>
                <a:spcPts val="0"/>
              </a:spcAft>
              <a:buClr>
                <a:srgbClr val="FF0000"/>
              </a:buClr>
              <a:buSzPts val="1600"/>
              <a:buFont typeface="Helvetica Neue"/>
              <a:buChar char="●"/>
            </a:pPr>
            <a:r>
              <a:rPr lang="en" sz="1600">
                <a:solidFill>
                  <a:srgbClr val="FF0000"/>
                </a:solidFill>
                <a:latin typeface="Helvetica Neue"/>
                <a:ea typeface="Helvetica Neue"/>
                <a:cs typeface="Helvetica Neue"/>
                <a:sym typeface="Helvetica Neue"/>
              </a:rPr>
              <a:t>Clearest case for studying transition from non-perturbative to perturbative regions</a:t>
            </a:r>
            <a:endParaRPr sz="1600">
              <a:latin typeface="Helvetica Neue"/>
              <a:ea typeface="Helvetica Neue"/>
              <a:cs typeface="Helvetica Neue"/>
              <a:sym typeface="Helvetica Neue"/>
            </a:endParaRPr>
          </a:p>
          <a:p>
            <a:pPr indent="-330200" lvl="0" marL="457200" rtl="0" algn="l">
              <a:spcBef>
                <a:spcPts val="100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Jlab 6 GeV data showed FF differs from hard QCD calculation </a:t>
            </a:r>
            <a:endParaRPr sz="16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Evaluated with asymptotic valence-quark Distribution Amplitude (DA), but large uncertainties</a:t>
            </a:r>
            <a:endParaRPr sz="1600">
              <a:solidFill>
                <a:srgbClr val="212121"/>
              </a:solidFill>
              <a:latin typeface="Helvetica Neue"/>
              <a:ea typeface="Helvetica Neue"/>
              <a:cs typeface="Helvetica Neue"/>
              <a:sym typeface="Helvetica Neue"/>
            </a:endParaRPr>
          </a:p>
          <a:p>
            <a:pPr indent="-330200" lvl="0" marL="457200" rtl="0" algn="l">
              <a:spcBef>
                <a:spcPts val="100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12 GeV </a:t>
            </a:r>
            <a:r>
              <a:rPr lang="en" sz="1600">
                <a:solidFill>
                  <a:srgbClr val="212121"/>
                </a:solidFill>
                <a:latin typeface="Helvetica Neue"/>
                <a:ea typeface="Helvetica Neue"/>
                <a:cs typeface="Helvetica Neue"/>
                <a:sym typeface="Helvetica Neue"/>
              </a:rPr>
              <a:t>FF extraction data require:</a:t>
            </a:r>
            <a:endParaRPr sz="16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FF0000"/>
              </a:buClr>
              <a:buSzPts val="1400"/>
              <a:buFont typeface="Helvetica Neue"/>
              <a:buChar char="○"/>
            </a:pPr>
            <a:r>
              <a:rPr lang="en">
                <a:solidFill>
                  <a:srgbClr val="FF0000"/>
                </a:solidFill>
                <a:latin typeface="Helvetica Neue"/>
                <a:ea typeface="Helvetica Neue"/>
                <a:cs typeface="Helvetica Neue"/>
                <a:sym typeface="Helvetica Neue"/>
              </a:rPr>
              <a:t>measurements over a range of -t, which allow for interpretation of kaon pole contribution</a:t>
            </a:r>
            <a:endParaRPr>
              <a:solidFill>
                <a:srgbClr val="FF0000"/>
              </a:solidFill>
              <a:latin typeface="Helvetica Neue"/>
              <a:ea typeface="Helvetica Neue"/>
              <a:cs typeface="Helvetica Neue"/>
              <a:sym typeface="Helvetica Neue"/>
            </a:endParaRPr>
          </a:p>
        </p:txBody>
      </p:sp>
      <p:sp>
        <p:nvSpPr>
          <p:cNvPr id="104" name="Google Shape;10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05" name="Google Shape;105;p16"/>
          <p:cNvGrpSpPr/>
          <p:nvPr/>
        </p:nvGrpSpPr>
        <p:grpSpPr>
          <a:xfrm>
            <a:off x="5350750" y="944425"/>
            <a:ext cx="3793200" cy="3165500"/>
            <a:chOff x="5350750" y="944425"/>
            <a:chExt cx="3793200" cy="3165500"/>
          </a:xfrm>
        </p:grpSpPr>
        <p:sp>
          <p:nvSpPr>
            <p:cNvPr id="106" name="Google Shape;106;p16"/>
            <p:cNvSpPr txBox="1"/>
            <p:nvPr/>
          </p:nvSpPr>
          <p:spPr>
            <a:xfrm>
              <a:off x="5350750" y="3491925"/>
              <a:ext cx="3793200" cy="6180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i="1" lang="en" sz="1000">
                  <a:solidFill>
                    <a:srgbClr val="212121"/>
                  </a:solidFill>
                  <a:latin typeface="Helvetica Neue"/>
                  <a:ea typeface="Helvetica Neue"/>
                  <a:cs typeface="Helvetica Neue"/>
                  <a:sym typeface="Helvetica Neue"/>
                </a:rPr>
                <a:t>M. Carmignotto et al., PhysRevC </a:t>
              </a:r>
              <a:r>
                <a:rPr b="1" i="1" lang="en" sz="1000">
                  <a:solidFill>
                    <a:srgbClr val="212121"/>
                  </a:solidFill>
                  <a:latin typeface="Helvetica Neue"/>
                  <a:ea typeface="Helvetica Neue"/>
                  <a:cs typeface="Helvetica Neue"/>
                  <a:sym typeface="Helvetica Neue"/>
                </a:rPr>
                <a:t>97</a:t>
              </a:r>
              <a:r>
                <a:rPr i="1" lang="en" sz="1000">
                  <a:solidFill>
                    <a:srgbClr val="212121"/>
                  </a:solidFill>
                  <a:latin typeface="Helvetica Neue"/>
                  <a:ea typeface="Helvetica Neue"/>
                  <a:cs typeface="Helvetica Neue"/>
                  <a:sym typeface="Helvetica Neue"/>
                </a:rPr>
                <a:t>(2018)025204</a:t>
              </a:r>
              <a:endParaRPr i="1" sz="1000">
                <a:solidFill>
                  <a:srgbClr val="212121"/>
                </a:solidFill>
                <a:latin typeface="Helvetica Neue"/>
                <a:ea typeface="Helvetica Neue"/>
                <a:cs typeface="Helvetica Neue"/>
                <a:sym typeface="Helvetica Neue"/>
              </a:endParaRPr>
            </a:p>
            <a:p>
              <a:pPr indent="457200" lvl="0" marL="0" rtl="0" algn="l">
                <a:spcBef>
                  <a:spcPts val="0"/>
                </a:spcBef>
                <a:spcAft>
                  <a:spcPts val="0"/>
                </a:spcAft>
                <a:buNone/>
              </a:pPr>
              <a:r>
                <a:rPr i="1" lang="en" sz="1000">
                  <a:solidFill>
                    <a:srgbClr val="212121"/>
                  </a:solidFill>
                  <a:latin typeface="Helvetica Neue"/>
                  <a:ea typeface="Helvetica Neue"/>
                  <a:cs typeface="Helvetica Neue"/>
                  <a:sym typeface="Helvetica Neue"/>
                </a:rPr>
                <a:t>F. Gao et al., Phys. Rev. D 96 (2017) no. 3, 034024</a:t>
              </a:r>
              <a:endParaRPr i="1" sz="1000">
                <a:solidFill>
                  <a:srgbClr val="212121"/>
                </a:solidFill>
                <a:latin typeface="Helvetica Neue"/>
                <a:ea typeface="Helvetica Neue"/>
                <a:cs typeface="Helvetica Neue"/>
                <a:sym typeface="Helvetica Neue"/>
              </a:endParaRPr>
            </a:p>
          </p:txBody>
        </p:sp>
        <p:pic>
          <p:nvPicPr>
            <p:cNvPr id="107" name="Google Shape;107;p16"/>
            <p:cNvPicPr preferRelativeResize="0"/>
            <p:nvPr/>
          </p:nvPicPr>
          <p:blipFill>
            <a:blip r:embed="rId3">
              <a:alphaModFix/>
            </a:blip>
            <a:stretch>
              <a:fillRect/>
            </a:stretch>
          </p:blipFill>
          <p:spPr>
            <a:xfrm>
              <a:off x="5928600" y="944425"/>
              <a:ext cx="2807118" cy="23951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Comparing π</a:t>
            </a:r>
            <a:r>
              <a:rPr baseline="30000" lang="en" sz="2400">
                <a:solidFill>
                  <a:schemeClr val="lt2"/>
                </a:solidFill>
                <a:latin typeface="Helvetica Neue"/>
                <a:ea typeface="Helvetica Neue"/>
                <a:cs typeface="Helvetica Neue"/>
                <a:sym typeface="Helvetica Neue"/>
              </a:rPr>
              <a:t>+</a:t>
            </a:r>
            <a:r>
              <a:rPr lang="en" sz="2400">
                <a:solidFill>
                  <a:schemeClr val="lt2"/>
                </a:solidFill>
                <a:latin typeface="Helvetica Neue"/>
                <a:ea typeface="Helvetica Neue"/>
                <a:cs typeface="Helvetica Neue"/>
                <a:sym typeface="Helvetica Neue"/>
              </a:rPr>
              <a:t> and K</a:t>
            </a:r>
            <a:r>
              <a:rPr baseline="30000" lang="en" sz="2400">
                <a:solidFill>
                  <a:schemeClr val="lt2"/>
                </a:solidFill>
                <a:latin typeface="Helvetica Neue"/>
                <a:ea typeface="Helvetica Neue"/>
                <a:cs typeface="Helvetica Neue"/>
                <a:sym typeface="Helvetica Neue"/>
              </a:rPr>
              <a:t>+</a:t>
            </a:r>
            <a:r>
              <a:rPr lang="en" sz="2400">
                <a:solidFill>
                  <a:schemeClr val="lt2"/>
                </a:solidFill>
                <a:latin typeface="Helvetica Neue"/>
                <a:ea typeface="Helvetica Neue"/>
                <a:cs typeface="Helvetica Neue"/>
                <a:sym typeface="Helvetica Neue"/>
              </a:rPr>
              <a:t> Form Factor</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113" name="Google Shape;11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4" name="Google Shape;114;p17"/>
          <p:cNvPicPr preferRelativeResize="0"/>
          <p:nvPr/>
        </p:nvPicPr>
        <p:blipFill>
          <a:blip r:embed="rId3">
            <a:alphaModFix/>
          </a:blip>
          <a:stretch>
            <a:fillRect/>
          </a:stretch>
        </p:blipFill>
        <p:spPr>
          <a:xfrm>
            <a:off x="5890750" y="1835738"/>
            <a:ext cx="2941550" cy="2320924"/>
          </a:xfrm>
          <a:prstGeom prst="rect">
            <a:avLst/>
          </a:prstGeom>
          <a:noFill/>
          <a:ln>
            <a:noFill/>
          </a:ln>
        </p:spPr>
      </p:pic>
      <p:grpSp>
        <p:nvGrpSpPr>
          <p:cNvPr id="115" name="Google Shape;115;p17"/>
          <p:cNvGrpSpPr/>
          <p:nvPr/>
        </p:nvGrpSpPr>
        <p:grpSpPr>
          <a:xfrm>
            <a:off x="311700" y="792025"/>
            <a:ext cx="5464500" cy="2653550"/>
            <a:chOff x="311700" y="792025"/>
            <a:chExt cx="5464500" cy="2653550"/>
          </a:xfrm>
        </p:grpSpPr>
        <p:sp>
          <p:nvSpPr>
            <p:cNvPr id="116" name="Google Shape;116;p17"/>
            <p:cNvSpPr txBox="1"/>
            <p:nvPr/>
          </p:nvSpPr>
          <p:spPr>
            <a:xfrm>
              <a:off x="311700" y="792025"/>
              <a:ext cx="5464500" cy="242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Large -t pion data lies a similar distance from the pole as kaon data </a:t>
              </a:r>
              <a:endParaRPr sz="16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SzPts val="1400"/>
                <a:buFont typeface="Helvetica Neue"/>
                <a:buChar char="○"/>
              </a:pPr>
              <a:r>
                <a:rPr lang="en">
                  <a:solidFill>
                    <a:srgbClr val="212121"/>
                  </a:solidFill>
                  <a:latin typeface="Helvetica Neue"/>
                  <a:ea typeface="Helvetica Neue"/>
                  <a:cs typeface="Helvetica Neue"/>
                  <a:sym typeface="Helvetica Neue"/>
                </a:rPr>
                <a:t>The Born term model should be</a:t>
              </a:r>
              <a:r>
                <a:rPr lang="en">
                  <a:latin typeface="Helvetica Neue"/>
                  <a:ea typeface="Helvetica Neue"/>
                  <a:cs typeface="Helvetica Neue"/>
                  <a:sym typeface="Helvetica Neue"/>
                </a:rPr>
                <a:t> </a:t>
              </a:r>
              <a:r>
                <a:rPr lang="en">
                  <a:solidFill>
                    <a:srgbClr val="FF0000"/>
                  </a:solidFill>
                  <a:latin typeface="Helvetica Neue"/>
                  <a:ea typeface="Helvetica Neue"/>
                  <a:cs typeface="Helvetica Neue"/>
                  <a:sym typeface="Helvetica Neue"/>
                </a:rPr>
                <a:t>approximately valid for kaon form factor</a:t>
              </a:r>
              <a:endParaRPr>
                <a:solidFill>
                  <a:srgbClr val="FF0000"/>
                </a:solidFill>
                <a:latin typeface="Helvetica Neue"/>
                <a:ea typeface="Helvetica Neue"/>
                <a:cs typeface="Helvetica Neue"/>
                <a:sym typeface="Helvetica Neue"/>
              </a:endParaRPr>
            </a:p>
            <a:p>
              <a:pPr indent="-330200" lvl="0" marL="457200" rtl="0" algn="l">
                <a:lnSpc>
                  <a:spcPct val="115000"/>
                </a:lnSpc>
                <a:spcBef>
                  <a:spcPts val="1000"/>
                </a:spcBef>
                <a:spcAft>
                  <a:spcPts val="0"/>
                </a:spcAft>
                <a:buSzPts val="1600"/>
                <a:buFont typeface="Helvetica Neue"/>
                <a:buChar char="●"/>
              </a:pPr>
              <a:r>
                <a:rPr lang="en" sz="1600">
                  <a:solidFill>
                    <a:srgbClr val="212121"/>
                  </a:solidFill>
                  <a:latin typeface="Helvetica Neue"/>
                  <a:ea typeface="Helvetica Neue"/>
                  <a:cs typeface="Helvetica Neue"/>
                  <a:sym typeface="Helvetica Neue"/>
                </a:rPr>
                <a:t>The</a:t>
              </a:r>
              <a:r>
                <a:rPr lang="en" sz="1600">
                  <a:latin typeface="Helvetica Neue"/>
                  <a:ea typeface="Helvetica Neue"/>
                  <a:cs typeface="Helvetica Neue"/>
                  <a:sym typeface="Helvetica Neue"/>
                </a:rPr>
                <a:t> </a:t>
              </a:r>
              <a:r>
                <a:rPr lang="en" sz="1600">
                  <a:solidFill>
                    <a:srgbClr val="FF0000"/>
                  </a:solidFill>
                  <a:latin typeface="Helvetica Neue"/>
                  <a:ea typeface="Helvetica Neue"/>
                  <a:cs typeface="Helvetica Neue"/>
                  <a:sym typeface="Helvetica Neue"/>
                </a:rPr>
                <a:t>hard scattering limit</a:t>
              </a:r>
              <a:r>
                <a:rPr lang="en" sz="1600">
                  <a:latin typeface="Helvetica Neue"/>
                  <a:ea typeface="Helvetica Neue"/>
                  <a:cs typeface="Helvetica Neue"/>
                  <a:sym typeface="Helvetica Neue"/>
                </a:rPr>
                <a:t> </a:t>
              </a:r>
              <a:r>
                <a:rPr lang="en" sz="1600">
                  <a:solidFill>
                    <a:srgbClr val="212121"/>
                  </a:solidFill>
                  <a:latin typeface="Helvetica Neue"/>
                  <a:ea typeface="Helvetica Neue"/>
                  <a:cs typeface="Helvetica Neue"/>
                  <a:sym typeface="Helvetica Neue"/>
                </a:rPr>
                <a:t>in pQCD predicts a similar result</a:t>
              </a:r>
              <a:endParaRPr sz="1600">
                <a:solidFill>
                  <a:srgbClr val="212121"/>
                </a:solidFill>
                <a:latin typeface="Helvetica Neue"/>
                <a:ea typeface="Helvetica Neue"/>
                <a:cs typeface="Helvetica Neue"/>
                <a:sym typeface="Helvetica Neue"/>
              </a:endParaRPr>
            </a:p>
            <a:p>
              <a:pPr indent="0" lvl="0" marL="0" rtl="0" algn="l">
                <a:lnSpc>
                  <a:spcPct val="115000"/>
                </a:lnSpc>
                <a:spcBef>
                  <a:spcPts val="500"/>
                </a:spcBef>
                <a:spcAft>
                  <a:spcPts val="0"/>
                </a:spcAft>
                <a:buNone/>
              </a:pPr>
              <a:r>
                <a:t/>
              </a:r>
              <a:endParaRPr sz="1800">
                <a:latin typeface="Helvetica Neue"/>
                <a:ea typeface="Helvetica Neue"/>
                <a:cs typeface="Helvetica Neue"/>
                <a:sym typeface="Helvetica Neue"/>
              </a:endParaRPr>
            </a:p>
            <a:p>
              <a:pPr indent="0" lvl="0" marL="0" rtl="0" algn="l">
                <a:lnSpc>
                  <a:spcPct val="115000"/>
                </a:lnSpc>
                <a:spcBef>
                  <a:spcPts val="500"/>
                </a:spcBef>
                <a:spcAft>
                  <a:spcPts val="0"/>
                </a:spcAft>
                <a:buNone/>
              </a:pPr>
              <a:r>
                <a:t/>
              </a:r>
              <a:endParaRPr sz="1800">
                <a:latin typeface="Helvetica Neue"/>
                <a:ea typeface="Helvetica Neue"/>
                <a:cs typeface="Helvetica Neue"/>
                <a:sym typeface="Helvetica Neue"/>
              </a:endParaRPr>
            </a:p>
            <a:p>
              <a:pPr indent="0" lvl="0" marL="0" rtl="0" algn="l">
                <a:spcBef>
                  <a:spcPts val="500"/>
                </a:spcBef>
                <a:spcAft>
                  <a:spcPts val="0"/>
                </a:spcAft>
                <a:buNone/>
              </a:pPr>
              <a:r>
                <a:t/>
              </a:r>
              <a:endParaRPr sz="1600">
                <a:solidFill>
                  <a:srgbClr val="FF0000"/>
                </a:solidFill>
                <a:latin typeface="Helvetica Neue"/>
                <a:ea typeface="Helvetica Neue"/>
                <a:cs typeface="Helvetica Neue"/>
                <a:sym typeface="Helvetica Neue"/>
              </a:endParaRPr>
            </a:p>
            <a:p>
              <a:pPr indent="-330200" lvl="0" marL="457200" rtl="0" algn="l">
                <a:spcBef>
                  <a:spcPts val="0"/>
                </a:spcBef>
                <a:spcAft>
                  <a:spcPts val="0"/>
                </a:spcAft>
                <a:buClr>
                  <a:srgbClr val="FF0000"/>
                </a:buClr>
                <a:buSzPts val="1600"/>
                <a:buFont typeface="Helvetica Neue"/>
                <a:buChar char="●"/>
              </a:pPr>
              <a:r>
                <a:rPr lang="en" sz="1600">
                  <a:solidFill>
                    <a:srgbClr val="FF0000"/>
                  </a:solidFill>
                  <a:latin typeface="Helvetica Neue"/>
                  <a:ea typeface="Helvetica Neue"/>
                  <a:cs typeface="Helvetica Neue"/>
                  <a:sym typeface="Helvetica Neue"/>
                </a:rPr>
                <a:t>Requirements:</a:t>
              </a:r>
              <a:endParaRPr sz="1600">
                <a:solidFill>
                  <a:srgbClr val="FF0000"/>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Full L/T separation of the cross section – isolation of σ</a:t>
              </a:r>
              <a:r>
                <a:rPr baseline="-25000" lang="en">
                  <a:solidFill>
                    <a:srgbClr val="212121"/>
                  </a:solidFill>
                  <a:latin typeface="Helvetica Neue"/>
                  <a:ea typeface="Helvetica Neue"/>
                  <a:cs typeface="Helvetica Neue"/>
                  <a:sym typeface="Helvetica Neue"/>
                </a:rPr>
                <a:t>L</a:t>
              </a:r>
              <a:r>
                <a:rPr lang="en">
                  <a:solidFill>
                    <a:srgbClr val="212121"/>
                  </a:solidFill>
                  <a:latin typeface="Helvetica Neue"/>
                  <a:ea typeface="Helvetica Neue"/>
                  <a:cs typeface="Helvetica Neue"/>
                  <a:sym typeface="Helvetica Neue"/>
                </a:rPr>
                <a:t> (which requires  σ</a:t>
              </a:r>
              <a:r>
                <a:rPr baseline="-25000" lang="en">
                  <a:solidFill>
                    <a:srgbClr val="212121"/>
                  </a:solidFill>
                  <a:latin typeface="Helvetica Neue"/>
                  <a:ea typeface="Helvetica Neue"/>
                  <a:cs typeface="Helvetica Neue"/>
                  <a:sym typeface="Helvetica Neue"/>
                </a:rPr>
                <a:t>L</a:t>
              </a:r>
              <a:r>
                <a:rPr lang="en">
                  <a:solidFill>
                    <a:srgbClr val="212121"/>
                  </a:solidFill>
                  <a:latin typeface="Helvetica Neue"/>
                  <a:ea typeface="Helvetica Neue"/>
                  <a:cs typeface="Helvetica Neue"/>
                  <a:sym typeface="Helvetica Neue"/>
                </a:rPr>
                <a:t> &gt;&gt; σ</a:t>
              </a:r>
              <a:r>
                <a:rPr baseline="-25000" lang="en">
                  <a:solidFill>
                    <a:srgbClr val="212121"/>
                  </a:solidFill>
                  <a:latin typeface="Helvetica Neue"/>
                  <a:ea typeface="Helvetica Neue"/>
                  <a:cs typeface="Helvetica Neue"/>
                  <a:sym typeface="Helvetica Neue"/>
                </a:rPr>
                <a:t>T</a:t>
              </a:r>
              <a:r>
                <a:rPr lang="en">
                  <a:solidFill>
                    <a:srgbClr val="212121"/>
                  </a:solidFill>
                  <a:latin typeface="Helvetica Neue"/>
                  <a:ea typeface="Helvetica Neue"/>
                  <a:cs typeface="Helvetica Neue"/>
                  <a:sym typeface="Helvetica Neue"/>
                </a:rPr>
                <a:t>)</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Selection of the pion pole process </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Extraction of the form factor using a model</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Validation of the technique - model dependent checks</a:t>
              </a:r>
              <a:endParaRPr>
                <a:solidFill>
                  <a:srgbClr val="212121"/>
                </a:solidFill>
                <a:latin typeface="Helvetica Neue"/>
                <a:ea typeface="Helvetica Neue"/>
                <a:cs typeface="Helvetica Neue"/>
                <a:sym typeface="Helvetica Neue"/>
              </a:endParaRPr>
            </a:p>
            <a:p>
              <a:pPr indent="0" lvl="0" marL="914400" rtl="0" algn="l">
                <a:spcBef>
                  <a:spcPts val="0"/>
                </a:spcBef>
                <a:spcAft>
                  <a:spcPts val="0"/>
                </a:spcAft>
                <a:buNone/>
              </a:pPr>
              <a:r>
                <a:t/>
              </a:r>
              <a:endParaRPr>
                <a:solidFill>
                  <a:srgbClr val="212121"/>
                </a:solidFill>
                <a:latin typeface="Helvetica Neue"/>
                <a:ea typeface="Helvetica Neue"/>
                <a:cs typeface="Helvetica Neue"/>
                <a:sym typeface="Helvetica Neue"/>
              </a:endParaRPr>
            </a:p>
            <a:p>
              <a:pPr indent="0" lvl="0" marL="0" rtl="0" algn="l">
                <a:lnSpc>
                  <a:spcPct val="115000"/>
                </a:lnSpc>
                <a:spcBef>
                  <a:spcPts val="0"/>
                </a:spcBef>
                <a:spcAft>
                  <a:spcPts val="500"/>
                </a:spcAft>
                <a:buNone/>
              </a:pPr>
              <a:r>
                <a:t/>
              </a:r>
              <a:endParaRPr sz="1800">
                <a:solidFill>
                  <a:srgbClr val="212121"/>
                </a:solidFill>
                <a:latin typeface="Helvetica Neue"/>
                <a:ea typeface="Helvetica Neue"/>
                <a:cs typeface="Helvetica Neue"/>
                <a:sym typeface="Helvetica Neue"/>
              </a:endParaRPr>
            </a:p>
          </p:txBody>
        </p:sp>
        <p:pic>
          <p:nvPicPr>
            <p:cNvPr id="117" name="Google Shape;117;p17"/>
            <p:cNvPicPr preferRelativeResize="0"/>
            <p:nvPr/>
          </p:nvPicPr>
          <p:blipFill>
            <a:blip r:embed="rId4">
              <a:alphaModFix/>
            </a:blip>
            <a:stretch>
              <a:fillRect/>
            </a:stretch>
          </p:blipFill>
          <p:spPr>
            <a:xfrm>
              <a:off x="1942396" y="2451875"/>
              <a:ext cx="2203100" cy="993700"/>
            </a:xfrm>
            <a:prstGeom prst="rect">
              <a:avLst/>
            </a:prstGeom>
            <a:noFill/>
            <a:ln>
              <a:noFill/>
            </a:ln>
          </p:spPr>
        </p:pic>
      </p:grpSp>
      <p:cxnSp>
        <p:nvCxnSpPr>
          <p:cNvPr id="118" name="Google Shape;118;p17"/>
          <p:cNvCxnSpPr/>
          <p:nvPr/>
        </p:nvCxnSpPr>
        <p:spPr>
          <a:xfrm>
            <a:off x="6913600" y="3891350"/>
            <a:ext cx="611700" cy="9300"/>
          </a:xfrm>
          <a:prstGeom prst="straightConnector1">
            <a:avLst/>
          </a:prstGeom>
          <a:noFill/>
          <a:ln cap="flat" cmpd="sng" w="28575">
            <a:solidFill>
              <a:srgbClr val="FF0000"/>
            </a:solidFill>
            <a:prstDash val="solid"/>
            <a:round/>
            <a:headEnd len="med" w="med" type="none"/>
            <a:tailEnd len="med" w="med" type="triangle"/>
          </a:ln>
        </p:spPr>
      </p:cxnSp>
      <p:cxnSp>
        <p:nvCxnSpPr>
          <p:cNvPr id="119" name="Google Shape;119;p17"/>
          <p:cNvCxnSpPr/>
          <p:nvPr/>
        </p:nvCxnSpPr>
        <p:spPr>
          <a:xfrm>
            <a:off x="6913600" y="3756475"/>
            <a:ext cx="611700" cy="9300"/>
          </a:xfrm>
          <a:prstGeom prst="straightConnector1">
            <a:avLst/>
          </a:prstGeom>
          <a:noFill/>
          <a:ln cap="flat" cmpd="sng" w="28575">
            <a:solidFill>
              <a:srgbClr val="9900FF"/>
            </a:solidFill>
            <a:prstDash val="solid"/>
            <a:round/>
            <a:headEnd len="med" w="med" type="none"/>
            <a:tailEnd len="med" w="med" type="triangle"/>
          </a:ln>
        </p:spPr>
      </p:cxnSp>
      <p:pic>
        <p:nvPicPr>
          <p:cNvPr id="120" name="Google Shape;120;p17"/>
          <p:cNvPicPr preferRelativeResize="0"/>
          <p:nvPr/>
        </p:nvPicPr>
        <p:blipFill>
          <a:blip r:embed="rId5">
            <a:alphaModFix/>
          </a:blip>
          <a:stretch>
            <a:fillRect/>
          </a:stretch>
        </p:blipFill>
        <p:spPr>
          <a:xfrm>
            <a:off x="5957128" y="792025"/>
            <a:ext cx="2928249" cy="61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4" name="Shape 124"/>
        <p:cNvGrpSpPr/>
        <p:nvPr/>
      </p:nvGrpSpPr>
      <p:grpSpPr>
        <a:xfrm>
          <a:off x="0" y="0"/>
          <a:ext cx="0" cy="0"/>
          <a:chOff x="0" y="0"/>
          <a:chExt cx="0" cy="0"/>
        </a:xfrm>
      </p:grpSpPr>
      <p:sp>
        <p:nvSpPr>
          <p:cNvPr id="125" name="Google Shape;125;p18"/>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Comparing π</a:t>
            </a:r>
            <a:r>
              <a:rPr baseline="30000" lang="en" sz="2400">
                <a:solidFill>
                  <a:schemeClr val="lt2"/>
                </a:solidFill>
                <a:latin typeface="Helvetica Neue"/>
                <a:ea typeface="Helvetica Neue"/>
                <a:cs typeface="Helvetica Neue"/>
                <a:sym typeface="Helvetica Neue"/>
              </a:rPr>
              <a:t>+</a:t>
            </a:r>
            <a:r>
              <a:rPr lang="en" sz="2400">
                <a:solidFill>
                  <a:schemeClr val="lt2"/>
                </a:solidFill>
                <a:latin typeface="Helvetica Neue"/>
                <a:ea typeface="Helvetica Neue"/>
                <a:cs typeface="Helvetica Neue"/>
                <a:sym typeface="Helvetica Neue"/>
              </a:rPr>
              <a:t> and K</a:t>
            </a:r>
            <a:r>
              <a:rPr baseline="30000" lang="en" sz="2400">
                <a:solidFill>
                  <a:schemeClr val="lt2"/>
                </a:solidFill>
                <a:latin typeface="Helvetica Neue"/>
                <a:ea typeface="Helvetica Neue"/>
                <a:cs typeface="Helvetica Neue"/>
                <a:sym typeface="Helvetica Neue"/>
              </a:rPr>
              <a:t>+</a:t>
            </a:r>
            <a:r>
              <a:rPr lang="en" sz="2400">
                <a:solidFill>
                  <a:schemeClr val="lt2"/>
                </a:solidFill>
                <a:latin typeface="Helvetica Neue"/>
                <a:ea typeface="Helvetica Neue"/>
                <a:cs typeface="Helvetica Neue"/>
                <a:sym typeface="Helvetica Neue"/>
              </a:rPr>
              <a:t> Form Factor</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126" name="Google Shape;12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7" name="Google Shape;127;p18"/>
          <p:cNvPicPr preferRelativeResize="0"/>
          <p:nvPr/>
        </p:nvPicPr>
        <p:blipFill>
          <a:blip r:embed="rId3">
            <a:alphaModFix/>
          </a:blip>
          <a:stretch>
            <a:fillRect/>
          </a:stretch>
        </p:blipFill>
        <p:spPr>
          <a:xfrm>
            <a:off x="5890750" y="1835738"/>
            <a:ext cx="2941550" cy="2320924"/>
          </a:xfrm>
          <a:prstGeom prst="rect">
            <a:avLst/>
          </a:prstGeom>
          <a:noFill/>
          <a:ln>
            <a:noFill/>
          </a:ln>
        </p:spPr>
      </p:pic>
      <p:grpSp>
        <p:nvGrpSpPr>
          <p:cNvPr id="128" name="Google Shape;128;p18"/>
          <p:cNvGrpSpPr/>
          <p:nvPr/>
        </p:nvGrpSpPr>
        <p:grpSpPr>
          <a:xfrm>
            <a:off x="311700" y="792025"/>
            <a:ext cx="5464500" cy="2653550"/>
            <a:chOff x="311700" y="792025"/>
            <a:chExt cx="5464500" cy="2653550"/>
          </a:xfrm>
        </p:grpSpPr>
        <p:sp>
          <p:nvSpPr>
            <p:cNvPr id="129" name="Google Shape;129;p18"/>
            <p:cNvSpPr txBox="1"/>
            <p:nvPr/>
          </p:nvSpPr>
          <p:spPr>
            <a:xfrm>
              <a:off x="311700" y="792025"/>
              <a:ext cx="5464500" cy="242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Large -t pio</a:t>
              </a:r>
              <a:r>
                <a:rPr lang="en" sz="1600">
                  <a:solidFill>
                    <a:srgbClr val="212121"/>
                  </a:solidFill>
                  <a:latin typeface="Helvetica Neue"/>
                  <a:ea typeface="Helvetica Neue"/>
                  <a:cs typeface="Helvetica Neue"/>
                  <a:sym typeface="Helvetica Neue"/>
                </a:rPr>
                <a:t>n </a:t>
              </a:r>
              <a:r>
                <a:rPr lang="en" sz="1600">
                  <a:solidFill>
                    <a:srgbClr val="212121"/>
                  </a:solidFill>
                  <a:latin typeface="Helvetica Neue"/>
                  <a:ea typeface="Helvetica Neue"/>
                  <a:cs typeface="Helvetica Neue"/>
                  <a:sym typeface="Helvetica Neue"/>
                </a:rPr>
                <a:t>data lies a similar distance from the pole as kaon data </a:t>
              </a:r>
              <a:endParaRPr sz="16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SzPts val="1400"/>
                <a:buFont typeface="Helvetica Neue"/>
                <a:buChar char="○"/>
              </a:pPr>
              <a:r>
                <a:rPr lang="en">
                  <a:solidFill>
                    <a:srgbClr val="212121"/>
                  </a:solidFill>
                  <a:latin typeface="Helvetica Neue"/>
                  <a:ea typeface="Helvetica Neue"/>
                  <a:cs typeface="Helvetica Neue"/>
                  <a:sym typeface="Helvetica Neue"/>
                </a:rPr>
                <a:t>The Born term model should be</a:t>
              </a:r>
              <a:r>
                <a:rPr lang="en">
                  <a:latin typeface="Helvetica Neue"/>
                  <a:ea typeface="Helvetica Neue"/>
                  <a:cs typeface="Helvetica Neue"/>
                  <a:sym typeface="Helvetica Neue"/>
                </a:rPr>
                <a:t> </a:t>
              </a:r>
              <a:r>
                <a:rPr lang="en">
                  <a:solidFill>
                    <a:srgbClr val="FF0000"/>
                  </a:solidFill>
                  <a:latin typeface="Helvetica Neue"/>
                  <a:ea typeface="Helvetica Neue"/>
                  <a:cs typeface="Helvetica Neue"/>
                  <a:sym typeface="Helvetica Neue"/>
                </a:rPr>
                <a:t>approximately valid for kaon form factor</a:t>
              </a:r>
              <a:endParaRPr>
                <a:solidFill>
                  <a:srgbClr val="FF0000"/>
                </a:solidFill>
                <a:latin typeface="Helvetica Neue"/>
                <a:ea typeface="Helvetica Neue"/>
                <a:cs typeface="Helvetica Neue"/>
                <a:sym typeface="Helvetica Neue"/>
              </a:endParaRPr>
            </a:p>
            <a:p>
              <a:pPr indent="-330200" lvl="0" marL="457200" rtl="0" algn="l">
                <a:lnSpc>
                  <a:spcPct val="115000"/>
                </a:lnSpc>
                <a:spcBef>
                  <a:spcPts val="1000"/>
                </a:spcBef>
                <a:spcAft>
                  <a:spcPts val="0"/>
                </a:spcAft>
                <a:buSzPts val="1600"/>
                <a:buFont typeface="Helvetica Neue"/>
                <a:buChar char="●"/>
              </a:pPr>
              <a:r>
                <a:rPr lang="en" sz="1600">
                  <a:solidFill>
                    <a:srgbClr val="212121"/>
                  </a:solidFill>
                  <a:latin typeface="Helvetica Neue"/>
                  <a:ea typeface="Helvetica Neue"/>
                  <a:cs typeface="Helvetica Neue"/>
                  <a:sym typeface="Helvetica Neue"/>
                </a:rPr>
                <a:t>The</a:t>
              </a:r>
              <a:r>
                <a:rPr lang="en" sz="1600">
                  <a:latin typeface="Helvetica Neue"/>
                  <a:ea typeface="Helvetica Neue"/>
                  <a:cs typeface="Helvetica Neue"/>
                  <a:sym typeface="Helvetica Neue"/>
                </a:rPr>
                <a:t> </a:t>
              </a:r>
              <a:r>
                <a:rPr lang="en" sz="1600">
                  <a:solidFill>
                    <a:srgbClr val="FF0000"/>
                  </a:solidFill>
                  <a:latin typeface="Helvetica Neue"/>
                  <a:ea typeface="Helvetica Neue"/>
                  <a:cs typeface="Helvetica Neue"/>
                  <a:sym typeface="Helvetica Neue"/>
                </a:rPr>
                <a:t>hard scattering limit</a:t>
              </a:r>
              <a:r>
                <a:rPr lang="en" sz="1600">
                  <a:latin typeface="Helvetica Neue"/>
                  <a:ea typeface="Helvetica Neue"/>
                  <a:cs typeface="Helvetica Neue"/>
                  <a:sym typeface="Helvetica Neue"/>
                </a:rPr>
                <a:t> </a:t>
              </a:r>
              <a:r>
                <a:rPr lang="en" sz="1600">
                  <a:solidFill>
                    <a:srgbClr val="212121"/>
                  </a:solidFill>
                  <a:latin typeface="Helvetica Neue"/>
                  <a:ea typeface="Helvetica Neue"/>
                  <a:cs typeface="Helvetica Neue"/>
                  <a:sym typeface="Helvetica Neue"/>
                </a:rPr>
                <a:t>in pQCD predicts a similar result</a:t>
              </a:r>
              <a:endParaRPr sz="1600">
                <a:solidFill>
                  <a:srgbClr val="212121"/>
                </a:solidFill>
                <a:latin typeface="Helvetica Neue"/>
                <a:ea typeface="Helvetica Neue"/>
                <a:cs typeface="Helvetica Neue"/>
                <a:sym typeface="Helvetica Neue"/>
              </a:endParaRPr>
            </a:p>
            <a:p>
              <a:pPr indent="0" lvl="0" marL="0" rtl="0" algn="l">
                <a:lnSpc>
                  <a:spcPct val="115000"/>
                </a:lnSpc>
                <a:spcBef>
                  <a:spcPts val="500"/>
                </a:spcBef>
                <a:spcAft>
                  <a:spcPts val="0"/>
                </a:spcAft>
                <a:buNone/>
              </a:pPr>
              <a:r>
                <a:t/>
              </a:r>
              <a:endParaRPr sz="1800">
                <a:latin typeface="Helvetica Neue"/>
                <a:ea typeface="Helvetica Neue"/>
                <a:cs typeface="Helvetica Neue"/>
                <a:sym typeface="Helvetica Neue"/>
              </a:endParaRPr>
            </a:p>
            <a:p>
              <a:pPr indent="0" lvl="0" marL="0" rtl="0" algn="l">
                <a:lnSpc>
                  <a:spcPct val="115000"/>
                </a:lnSpc>
                <a:spcBef>
                  <a:spcPts val="500"/>
                </a:spcBef>
                <a:spcAft>
                  <a:spcPts val="0"/>
                </a:spcAft>
                <a:buNone/>
              </a:pPr>
              <a:r>
                <a:t/>
              </a:r>
              <a:endParaRPr sz="1800">
                <a:latin typeface="Helvetica Neue"/>
                <a:ea typeface="Helvetica Neue"/>
                <a:cs typeface="Helvetica Neue"/>
                <a:sym typeface="Helvetica Neue"/>
              </a:endParaRPr>
            </a:p>
            <a:p>
              <a:pPr indent="0" lvl="0" marL="0" rtl="0" algn="l">
                <a:spcBef>
                  <a:spcPts val="500"/>
                </a:spcBef>
                <a:spcAft>
                  <a:spcPts val="0"/>
                </a:spcAft>
                <a:buNone/>
              </a:pPr>
              <a:r>
                <a:t/>
              </a:r>
              <a:endParaRPr sz="1600">
                <a:solidFill>
                  <a:srgbClr val="FF0000"/>
                </a:solidFill>
                <a:latin typeface="Helvetica Neue"/>
                <a:ea typeface="Helvetica Neue"/>
                <a:cs typeface="Helvetica Neue"/>
                <a:sym typeface="Helvetica Neue"/>
              </a:endParaRPr>
            </a:p>
            <a:p>
              <a:pPr indent="-330200" lvl="0" marL="457200" rtl="0" algn="l">
                <a:spcBef>
                  <a:spcPts val="0"/>
                </a:spcBef>
                <a:spcAft>
                  <a:spcPts val="0"/>
                </a:spcAft>
                <a:buClr>
                  <a:srgbClr val="FF0000"/>
                </a:buClr>
                <a:buSzPts val="1600"/>
                <a:buFont typeface="Helvetica Neue"/>
                <a:buChar char="●"/>
              </a:pPr>
              <a:r>
                <a:rPr lang="en" sz="1600">
                  <a:solidFill>
                    <a:srgbClr val="FF0000"/>
                  </a:solidFill>
                  <a:latin typeface="Helvetica Neue"/>
                  <a:ea typeface="Helvetica Neue"/>
                  <a:cs typeface="Helvetica Neue"/>
                  <a:sym typeface="Helvetica Neue"/>
                </a:rPr>
                <a:t>Requirements:</a:t>
              </a:r>
              <a:endParaRPr sz="1600">
                <a:solidFill>
                  <a:srgbClr val="FF0000"/>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Full L/T separation of the cross section – isolation of σ</a:t>
              </a:r>
              <a:r>
                <a:rPr baseline="-25000" lang="en">
                  <a:solidFill>
                    <a:srgbClr val="212121"/>
                  </a:solidFill>
                  <a:latin typeface="Helvetica Neue"/>
                  <a:ea typeface="Helvetica Neue"/>
                  <a:cs typeface="Helvetica Neue"/>
                  <a:sym typeface="Helvetica Neue"/>
                </a:rPr>
                <a:t>L</a:t>
              </a:r>
              <a:r>
                <a:rPr lang="en">
                  <a:solidFill>
                    <a:srgbClr val="212121"/>
                  </a:solidFill>
                  <a:latin typeface="Helvetica Neue"/>
                  <a:ea typeface="Helvetica Neue"/>
                  <a:cs typeface="Helvetica Neue"/>
                  <a:sym typeface="Helvetica Neue"/>
                </a:rPr>
                <a:t> (which requires  σ</a:t>
              </a:r>
              <a:r>
                <a:rPr baseline="-25000" lang="en">
                  <a:solidFill>
                    <a:srgbClr val="212121"/>
                  </a:solidFill>
                  <a:latin typeface="Helvetica Neue"/>
                  <a:ea typeface="Helvetica Neue"/>
                  <a:cs typeface="Helvetica Neue"/>
                  <a:sym typeface="Helvetica Neue"/>
                </a:rPr>
                <a:t>L</a:t>
              </a:r>
              <a:r>
                <a:rPr lang="en">
                  <a:solidFill>
                    <a:srgbClr val="212121"/>
                  </a:solidFill>
                  <a:latin typeface="Helvetica Neue"/>
                  <a:ea typeface="Helvetica Neue"/>
                  <a:cs typeface="Helvetica Neue"/>
                  <a:sym typeface="Helvetica Neue"/>
                </a:rPr>
                <a:t> &gt;&gt; σ</a:t>
              </a:r>
              <a:r>
                <a:rPr baseline="-25000" lang="en">
                  <a:solidFill>
                    <a:srgbClr val="212121"/>
                  </a:solidFill>
                  <a:latin typeface="Helvetica Neue"/>
                  <a:ea typeface="Helvetica Neue"/>
                  <a:cs typeface="Helvetica Neue"/>
                  <a:sym typeface="Helvetica Neue"/>
                </a:rPr>
                <a:t>T</a:t>
              </a:r>
              <a:r>
                <a:rPr lang="en">
                  <a:solidFill>
                    <a:srgbClr val="212121"/>
                  </a:solidFill>
                  <a:latin typeface="Helvetica Neue"/>
                  <a:ea typeface="Helvetica Neue"/>
                  <a:cs typeface="Helvetica Neue"/>
                  <a:sym typeface="Helvetica Neue"/>
                </a:rPr>
                <a:t>)</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Selection of the pion pole process </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Extraction of the form factor using a model</a:t>
              </a:r>
              <a:endParaRPr>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Validation of the technique - model dependent checks</a:t>
              </a:r>
              <a:endParaRPr>
                <a:solidFill>
                  <a:srgbClr val="212121"/>
                </a:solidFill>
                <a:latin typeface="Helvetica Neue"/>
                <a:ea typeface="Helvetica Neue"/>
                <a:cs typeface="Helvetica Neue"/>
                <a:sym typeface="Helvetica Neue"/>
              </a:endParaRPr>
            </a:p>
            <a:p>
              <a:pPr indent="0" lvl="0" marL="914400" rtl="0" algn="l">
                <a:spcBef>
                  <a:spcPts val="0"/>
                </a:spcBef>
                <a:spcAft>
                  <a:spcPts val="0"/>
                </a:spcAft>
                <a:buNone/>
              </a:pPr>
              <a:r>
                <a:t/>
              </a:r>
              <a:endParaRPr>
                <a:solidFill>
                  <a:srgbClr val="212121"/>
                </a:solidFill>
                <a:latin typeface="Helvetica Neue"/>
                <a:ea typeface="Helvetica Neue"/>
                <a:cs typeface="Helvetica Neue"/>
                <a:sym typeface="Helvetica Neue"/>
              </a:endParaRPr>
            </a:p>
            <a:p>
              <a:pPr indent="0" lvl="0" marL="0" rtl="0" algn="l">
                <a:lnSpc>
                  <a:spcPct val="115000"/>
                </a:lnSpc>
                <a:spcBef>
                  <a:spcPts val="0"/>
                </a:spcBef>
                <a:spcAft>
                  <a:spcPts val="500"/>
                </a:spcAft>
                <a:buNone/>
              </a:pPr>
              <a:r>
                <a:t/>
              </a:r>
              <a:endParaRPr sz="1800">
                <a:solidFill>
                  <a:srgbClr val="212121"/>
                </a:solidFill>
                <a:latin typeface="Helvetica Neue"/>
                <a:ea typeface="Helvetica Neue"/>
                <a:cs typeface="Helvetica Neue"/>
                <a:sym typeface="Helvetica Neue"/>
              </a:endParaRPr>
            </a:p>
          </p:txBody>
        </p:sp>
        <p:pic>
          <p:nvPicPr>
            <p:cNvPr id="130" name="Google Shape;130;p18"/>
            <p:cNvPicPr preferRelativeResize="0"/>
            <p:nvPr/>
          </p:nvPicPr>
          <p:blipFill>
            <a:blip r:embed="rId4">
              <a:alphaModFix/>
            </a:blip>
            <a:stretch>
              <a:fillRect/>
            </a:stretch>
          </p:blipFill>
          <p:spPr>
            <a:xfrm>
              <a:off x="1942396" y="2451875"/>
              <a:ext cx="2203100" cy="993700"/>
            </a:xfrm>
            <a:prstGeom prst="rect">
              <a:avLst/>
            </a:prstGeom>
            <a:noFill/>
            <a:ln>
              <a:noFill/>
            </a:ln>
          </p:spPr>
        </p:pic>
      </p:grpSp>
      <p:cxnSp>
        <p:nvCxnSpPr>
          <p:cNvPr id="131" name="Google Shape;131;p18"/>
          <p:cNvCxnSpPr/>
          <p:nvPr/>
        </p:nvCxnSpPr>
        <p:spPr>
          <a:xfrm>
            <a:off x="6913600" y="3891350"/>
            <a:ext cx="611700" cy="9300"/>
          </a:xfrm>
          <a:prstGeom prst="straightConnector1">
            <a:avLst/>
          </a:prstGeom>
          <a:noFill/>
          <a:ln cap="flat" cmpd="sng" w="28575">
            <a:solidFill>
              <a:srgbClr val="FF0000"/>
            </a:solidFill>
            <a:prstDash val="solid"/>
            <a:round/>
            <a:headEnd len="med" w="med" type="none"/>
            <a:tailEnd len="med" w="med" type="triangle"/>
          </a:ln>
        </p:spPr>
      </p:cxnSp>
      <p:cxnSp>
        <p:nvCxnSpPr>
          <p:cNvPr id="132" name="Google Shape;132;p18"/>
          <p:cNvCxnSpPr/>
          <p:nvPr/>
        </p:nvCxnSpPr>
        <p:spPr>
          <a:xfrm>
            <a:off x="6510225" y="3756475"/>
            <a:ext cx="611700" cy="9300"/>
          </a:xfrm>
          <a:prstGeom prst="straightConnector1">
            <a:avLst/>
          </a:prstGeom>
          <a:noFill/>
          <a:ln cap="flat" cmpd="sng" w="28575">
            <a:solidFill>
              <a:srgbClr val="9900FF"/>
            </a:solidFill>
            <a:prstDash val="solid"/>
            <a:round/>
            <a:headEnd len="med" w="med" type="none"/>
            <a:tailEnd len="med" w="med" type="triangle"/>
          </a:ln>
        </p:spPr>
      </p:cxnSp>
      <p:pic>
        <p:nvPicPr>
          <p:cNvPr id="133" name="Google Shape;133;p18"/>
          <p:cNvPicPr preferRelativeResize="0"/>
          <p:nvPr/>
        </p:nvPicPr>
        <p:blipFill>
          <a:blip r:embed="rId5">
            <a:alphaModFix/>
          </a:blip>
          <a:stretch>
            <a:fillRect/>
          </a:stretch>
        </p:blipFill>
        <p:spPr>
          <a:xfrm>
            <a:off x="5957128" y="792025"/>
            <a:ext cx="2928249" cy="610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7" name="Shape 137"/>
        <p:cNvGrpSpPr/>
        <p:nvPr/>
      </p:nvGrpSpPr>
      <p:grpSpPr>
        <a:xfrm>
          <a:off x="0" y="0"/>
          <a:ext cx="0" cy="0"/>
          <a:chOff x="0" y="0"/>
          <a:chExt cx="0" cy="0"/>
        </a:xfrm>
      </p:grpSpPr>
      <p:sp>
        <p:nvSpPr>
          <p:cNvPr id="138" name="Google Shape;138;p19"/>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Review E12-09-011 (KaonLT) Goals</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139" name="Google Shape;139;p19"/>
          <p:cNvSpPr txBox="1"/>
          <p:nvPr/>
        </p:nvSpPr>
        <p:spPr>
          <a:xfrm>
            <a:off x="311700" y="792025"/>
            <a:ext cx="5630700" cy="242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Q</a:t>
            </a:r>
            <a:r>
              <a:rPr baseline="30000" lang="en" sz="1600">
                <a:solidFill>
                  <a:srgbClr val="212121"/>
                </a:solidFill>
                <a:latin typeface="Helvetica Neue"/>
                <a:ea typeface="Helvetica Neue"/>
                <a:cs typeface="Helvetica Neue"/>
                <a:sym typeface="Helvetica Neue"/>
              </a:rPr>
              <a:t>2</a:t>
            </a:r>
            <a:r>
              <a:rPr lang="en" sz="1600">
                <a:solidFill>
                  <a:srgbClr val="212121"/>
                </a:solidFill>
                <a:latin typeface="Helvetica Neue"/>
                <a:ea typeface="Helvetica Neue"/>
                <a:cs typeface="Helvetica Neue"/>
                <a:sym typeface="Helvetica Neue"/>
              </a:rPr>
              <a:t> dependence will allow studying the scaling behavior of the separated cross sections</a:t>
            </a:r>
            <a:endParaRPr sz="16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FF0000"/>
                </a:solidFill>
                <a:latin typeface="Helvetica Neue"/>
                <a:ea typeface="Helvetica Neue"/>
                <a:cs typeface="Helvetica Neue"/>
                <a:sym typeface="Helvetica Neue"/>
              </a:rPr>
              <a:t>First cross section data for Q</a:t>
            </a:r>
            <a:r>
              <a:rPr baseline="30000" lang="en">
                <a:solidFill>
                  <a:srgbClr val="FF0000"/>
                </a:solidFill>
                <a:latin typeface="Helvetica Neue"/>
                <a:ea typeface="Helvetica Neue"/>
                <a:cs typeface="Helvetica Neue"/>
                <a:sym typeface="Helvetica Neue"/>
              </a:rPr>
              <a:t>2</a:t>
            </a:r>
            <a:r>
              <a:rPr lang="en">
                <a:solidFill>
                  <a:srgbClr val="FF0000"/>
                </a:solidFill>
                <a:latin typeface="Helvetica Neue"/>
                <a:ea typeface="Helvetica Neue"/>
                <a:cs typeface="Helvetica Neue"/>
                <a:sym typeface="Helvetica Neue"/>
              </a:rPr>
              <a:t> scaling tests</a:t>
            </a:r>
            <a:r>
              <a:rPr lang="en">
                <a:solidFill>
                  <a:srgbClr val="212121"/>
                </a:solidFill>
                <a:latin typeface="Helvetica Neue"/>
                <a:ea typeface="Helvetica Neue"/>
                <a:cs typeface="Helvetica Neue"/>
                <a:sym typeface="Helvetica Neue"/>
              </a:rPr>
              <a:t> (x=0.25, 0.4) with kaons  </a:t>
            </a:r>
            <a:endParaRPr>
              <a:solidFill>
                <a:srgbClr val="212121"/>
              </a:solidFill>
              <a:latin typeface="Helvetica Neue"/>
              <a:ea typeface="Helvetica Neue"/>
              <a:cs typeface="Helvetica Neue"/>
              <a:sym typeface="Helvetica Neue"/>
            </a:endParaRPr>
          </a:p>
          <a:p>
            <a:pPr indent="-317500" lvl="1" marL="914400" rtl="0" algn="l">
              <a:spcBef>
                <a:spcPts val="1000"/>
              </a:spcBef>
              <a:spcAft>
                <a:spcPts val="0"/>
              </a:spcAft>
              <a:buClr>
                <a:srgbClr val="212121"/>
              </a:buClr>
              <a:buSzPts val="1400"/>
              <a:buFont typeface="Helvetica Neue"/>
              <a:buChar char="○"/>
            </a:pPr>
            <a:r>
              <a:rPr lang="en">
                <a:solidFill>
                  <a:srgbClr val="FF0000"/>
                </a:solidFill>
                <a:latin typeface="Helvetica Neue"/>
                <a:ea typeface="Helvetica Neue"/>
                <a:cs typeface="Helvetica Neue"/>
                <a:sym typeface="Helvetica Neue"/>
              </a:rPr>
              <a:t>Highest Q</a:t>
            </a:r>
            <a:r>
              <a:rPr baseline="30000" lang="en">
                <a:solidFill>
                  <a:srgbClr val="FF0000"/>
                </a:solidFill>
                <a:latin typeface="Helvetica Neue"/>
                <a:ea typeface="Helvetica Neue"/>
                <a:cs typeface="Helvetica Neue"/>
                <a:sym typeface="Helvetica Neue"/>
              </a:rPr>
              <a:t>2</a:t>
            </a:r>
            <a:r>
              <a:rPr lang="en">
                <a:solidFill>
                  <a:srgbClr val="212121"/>
                </a:solidFill>
                <a:latin typeface="Helvetica Neue"/>
                <a:ea typeface="Helvetica Neue"/>
                <a:cs typeface="Helvetica Neue"/>
                <a:sym typeface="Helvetica Neue"/>
              </a:rPr>
              <a:t> (Q</a:t>
            </a:r>
            <a:r>
              <a:rPr baseline="30000" lang="en">
                <a:solidFill>
                  <a:srgbClr val="212121"/>
                </a:solidFill>
                <a:latin typeface="Helvetica Neue"/>
                <a:ea typeface="Helvetica Neue"/>
                <a:cs typeface="Helvetica Neue"/>
                <a:sym typeface="Helvetica Neue"/>
              </a:rPr>
              <a:t>2</a:t>
            </a:r>
            <a:r>
              <a:rPr lang="en">
                <a:solidFill>
                  <a:srgbClr val="212121"/>
                </a:solidFill>
                <a:latin typeface="Helvetica Neue"/>
                <a:ea typeface="Helvetica Neue"/>
                <a:cs typeface="Helvetica Neue"/>
                <a:sym typeface="Helvetica Neue"/>
              </a:rPr>
              <a:t>=5.5 GeV</a:t>
            </a:r>
            <a:r>
              <a:rPr baseline="30000" lang="en">
                <a:solidFill>
                  <a:srgbClr val="212121"/>
                </a:solidFill>
                <a:latin typeface="Helvetica Neue"/>
                <a:ea typeface="Helvetica Neue"/>
                <a:cs typeface="Helvetica Neue"/>
                <a:sym typeface="Helvetica Neue"/>
              </a:rPr>
              <a:t>2</a:t>
            </a:r>
            <a:r>
              <a:rPr lang="en">
                <a:solidFill>
                  <a:srgbClr val="212121"/>
                </a:solidFill>
                <a:latin typeface="Helvetica Neue"/>
                <a:ea typeface="Helvetica Neue"/>
                <a:cs typeface="Helvetica Neue"/>
                <a:sym typeface="Helvetica Neue"/>
              </a:rPr>
              <a:t>) for L/T separated kaon electroproduction cross section</a:t>
            </a:r>
            <a:endParaRPr>
              <a:solidFill>
                <a:srgbClr val="212121"/>
              </a:solidFill>
              <a:latin typeface="Helvetica Neue"/>
              <a:ea typeface="Helvetica Neue"/>
              <a:cs typeface="Helvetica Neue"/>
              <a:sym typeface="Helvetica Neue"/>
            </a:endParaRPr>
          </a:p>
          <a:p>
            <a:pPr indent="-317500" lvl="1" marL="914400" rtl="0" algn="l">
              <a:spcBef>
                <a:spcPts val="1000"/>
              </a:spcBef>
              <a:spcAft>
                <a:spcPts val="1000"/>
              </a:spcAft>
              <a:buClr>
                <a:srgbClr val="212121"/>
              </a:buClr>
              <a:buSzPts val="1400"/>
              <a:buFont typeface="Helvetica Neue"/>
              <a:buChar char="○"/>
            </a:pPr>
            <a:r>
              <a:rPr lang="en">
                <a:solidFill>
                  <a:srgbClr val="FF0000"/>
                </a:solidFill>
                <a:latin typeface="Helvetica Neue"/>
                <a:ea typeface="Helvetica Neue"/>
                <a:cs typeface="Helvetica Neue"/>
                <a:sym typeface="Helvetica Neue"/>
              </a:rPr>
              <a:t>First separated kaon cross section</a:t>
            </a:r>
            <a:r>
              <a:rPr lang="en">
                <a:solidFill>
                  <a:srgbClr val="212121"/>
                </a:solidFill>
                <a:latin typeface="Helvetica Neue"/>
                <a:ea typeface="Helvetica Neue"/>
                <a:cs typeface="Helvetica Neue"/>
                <a:sym typeface="Helvetica Neue"/>
              </a:rPr>
              <a:t> measurement above W=2.2 GeV</a:t>
            </a:r>
            <a:endParaRPr>
              <a:solidFill>
                <a:srgbClr val="212121"/>
              </a:solidFill>
              <a:latin typeface="Helvetica Neue"/>
              <a:ea typeface="Helvetica Neue"/>
              <a:cs typeface="Helvetica Neue"/>
              <a:sym typeface="Helvetica Neue"/>
            </a:endParaRPr>
          </a:p>
        </p:txBody>
      </p:sp>
      <p:sp>
        <p:nvSpPr>
          <p:cNvPr id="140" name="Google Shape;14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1" name="Google Shape;141;p19"/>
          <p:cNvSpPr txBox="1"/>
          <p:nvPr/>
        </p:nvSpPr>
        <p:spPr>
          <a:xfrm>
            <a:off x="311700" y="2864425"/>
            <a:ext cx="5048400" cy="242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p(e,e’K</a:t>
            </a:r>
            <a:r>
              <a:rPr baseline="30000" lang="en" sz="1600">
                <a:solidFill>
                  <a:srgbClr val="212121"/>
                </a:solidFill>
                <a:latin typeface="Helvetica Neue"/>
                <a:ea typeface="Helvetica Neue"/>
                <a:cs typeface="Helvetica Neue"/>
                <a:sym typeface="Helvetica Neue"/>
              </a:rPr>
              <a:t>+</a:t>
            </a:r>
            <a:r>
              <a:rPr lang="en" sz="1600">
                <a:solidFill>
                  <a:srgbClr val="212121"/>
                </a:solidFill>
                <a:latin typeface="Helvetica Neue"/>
                <a:ea typeface="Helvetica Neue"/>
                <a:cs typeface="Helvetica Neue"/>
                <a:sym typeface="Helvetica Neue"/>
              </a:rPr>
              <a:t>)Λ,Σ</a:t>
            </a:r>
            <a:r>
              <a:rPr baseline="30000" lang="en" sz="1600">
                <a:solidFill>
                  <a:srgbClr val="212121"/>
                </a:solidFill>
                <a:latin typeface="Helvetica Neue"/>
                <a:ea typeface="Helvetica Neue"/>
                <a:cs typeface="Helvetica Neue"/>
                <a:sym typeface="Helvetica Neue"/>
              </a:rPr>
              <a:t>0 </a:t>
            </a:r>
            <a:r>
              <a:rPr lang="en" sz="1600">
                <a:solidFill>
                  <a:srgbClr val="212121"/>
                </a:solidFill>
                <a:latin typeface="Helvetica Neue"/>
                <a:ea typeface="Helvetica Neue"/>
                <a:cs typeface="Helvetica Neue"/>
                <a:sym typeface="Helvetica Neue"/>
              </a:rPr>
              <a:t>t-dependence allows for detailed studies of the reaction mechanism</a:t>
            </a:r>
            <a:endParaRPr sz="16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Contributes to understanding of the </a:t>
            </a:r>
            <a:r>
              <a:rPr lang="en">
                <a:solidFill>
                  <a:srgbClr val="FF0000"/>
                </a:solidFill>
                <a:latin typeface="Helvetica Neue"/>
                <a:ea typeface="Helvetica Neue"/>
                <a:cs typeface="Helvetica Neue"/>
                <a:sym typeface="Helvetica Neue"/>
              </a:rPr>
              <a:t>non-pole contributions</a:t>
            </a:r>
            <a:r>
              <a:rPr lang="en">
                <a:solidFill>
                  <a:srgbClr val="212121"/>
                </a:solidFill>
                <a:latin typeface="Helvetica Neue"/>
                <a:ea typeface="Helvetica Neue"/>
                <a:cs typeface="Helvetica Neue"/>
                <a:sym typeface="Helvetica Neue"/>
              </a:rPr>
              <a:t>, which should reduce the model dependence</a:t>
            </a:r>
            <a:endParaRPr>
              <a:solidFill>
                <a:srgbClr val="212121"/>
              </a:solidFill>
              <a:latin typeface="Helvetica Neue"/>
              <a:ea typeface="Helvetica Neue"/>
              <a:cs typeface="Helvetica Neue"/>
              <a:sym typeface="Helvetica Neue"/>
            </a:endParaRPr>
          </a:p>
          <a:p>
            <a:pPr indent="-317500" lvl="1" marL="914400" rtl="0" algn="l">
              <a:spcBef>
                <a:spcPts val="1000"/>
              </a:spcBef>
              <a:spcAft>
                <a:spcPts val="0"/>
              </a:spcAft>
              <a:buClr>
                <a:srgbClr val="FF0000"/>
              </a:buClr>
              <a:buSzPts val="1400"/>
              <a:buFont typeface="Helvetica Neue"/>
              <a:buChar char="○"/>
            </a:pPr>
            <a:r>
              <a:rPr lang="en">
                <a:solidFill>
                  <a:srgbClr val="FF0000"/>
                </a:solidFill>
                <a:latin typeface="Helvetica Neue"/>
                <a:ea typeface="Helvetica Neue"/>
                <a:cs typeface="Helvetica Neue"/>
                <a:sym typeface="Helvetica Neue"/>
              </a:rPr>
              <a:t>Bonus: if warranted by data, extract the kaon form factor from Λ data</a:t>
            </a:r>
            <a:endParaRPr>
              <a:solidFill>
                <a:srgbClr val="FF0000"/>
              </a:solidFill>
              <a:latin typeface="Helvetica Neue"/>
              <a:ea typeface="Helvetica Neue"/>
              <a:cs typeface="Helvetica Neue"/>
              <a:sym typeface="Helvetica Neue"/>
            </a:endParaRPr>
          </a:p>
          <a:p>
            <a:pPr indent="0" lvl="0" marL="914400" rtl="0" algn="l">
              <a:spcBef>
                <a:spcPts val="1000"/>
              </a:spcBef>
              <a:spcAft>
                <a:spcPts val="0"/>
              </a:spcAft>
              <a:buNone/>
            </a:pPr>
            <a:r>
              <a:t/>
            </a:r>
            <a:endParaRPr>
              <a:latin typeface="Helvetica Neue"/>
              <a:ea typeface="Helvetica Neue"/>
              <a:cs typeface="Helvetica Neue"/>
              <a:sym typeface="Helvetica Neue"/>
            </a:endParaRPr>
          </a:p>
        </p:txBody>
      </p:sp>
      <p:pic>
        <p:nvPicPr>
          <p:cNvPr id="142" name="Google Shape;142;p19"/>
          <p:cNvPicPr preferRelativeResize="0"/>
          <p:nvPr/>
        </p:nvPicPr>
        <p:blipFill>
          <a:blip r:embed="rId3">
            <a:alphaModFix/>
          </a:blip>
          <a:stretch>
            <a:fillRect/>
          </a:stretch>
        </p:blipFill>
        <p:spPr>
          <a:xfrm>
            <a:off x="6016525" y="412775"/>
            <a:ext cx="2716550" cy="1903500"/>
          </a:xfrm>
          <a:prstGeom prst="rect">
            <a:avLst/>
          </a:prstGeom>
          <a:noFill/>
          <a:ln>
            <a:noFill/>
          </a:ln>
        </p:spPr>
      </p:pic>
      <p:pic>
        <p:nvPicPr>
          <p:cNvPr id="143" name="Google Shape;143;p19"/>
          <p:cNvPicPr preferRelativeResize="0"/>
          <p:nvPr/>
        </p:nvPicPr>
        <p:blipFill>
          <a:blip r:embed="rId4">
            <a:alphaModFix/>
          </a:blip>
          <a:stretch>
            <a:fillRect/>
          </a:stretch>
        </p:blipFill>
        <p:spPr>
          <a:xfrm>
            <a:off x="5329548" y="2777624"/>
            <a:ext cx="3767755" cy="18428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sp>
        <p:nvSpPr>
          <p:cNvPr id="148" name="Google Shape;148;p20"/>
          <p:cNvSpPr txBox="1"/>
          <p:nvPr>
            <p:ph type="title"/>
          </p:nvPr>
        </p:nvSpPr>
        <p:spPr>
          <a:xfrm>
            <a:off x="311700" y="23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Kaon LT - Data Collected</a:t>
            </a:r>
            <a:endParaRPr sz="2400">
              <a:solidFill>
                <a:schemeClr val="lt2"/>
              </a:solidFill>
              <a:latin typeface="Helvetica Neue"/>
              <a:ea typeface="Helvetica Neue"/>
              <a:cs typeface="Helvetica Neue"/>
              <a:sym typeface="Helvetica Neue"/>
            </a:endParaRPr>
          </a:p>
        </p:txBody>
      </p:sp>
      <p:sp>
        <p:nvSpPr>
          <p:cNvPr id="149" name="Google Shape;149;p20"/>
          <p:cNvSpPr txBox="1"/>
          <p:nvPr>
            <p:ph idx="1" type="body"/>
          </p:nvPr>
        </p:nvSpPr>
        <p:spPr>
          <a:xfrm>
            <a:off x="311700" y="803900"/>
            <a:ext cx="3873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212121"/>
              </a:buClr>
              <a:buSzPts val="1800"/>
              <a:buFont typeface="Helvetica Neue"/>
              <a:buChar char="●"/>
            </a:pPr>
            <a:r>
              <a:rPr lang="en">
                <a:solidFill>
                  <a:srgbClr val="212121"/>
                </a:solidFill>
                <a:latin typeface="Helvetica Neue"/>
                <a:ea typeface="Helvetica Neue"/>
                <a:cs typeface="Helvetica Neue"/>
                <a:sym typeface="Helvetica Neue"/>
              </a:rPr>
              <a:t>The p(e, e′K</a:t>
            </a:r>
            <a:r>
              <a:rPr baseline="30000" lang="en">
                <a:solidFill>
                  <a:srgbClr val="212121"/>
                </a:solidFill>
                <a:latin typeface="Helvetica Neue"/>
                <a:ea typeface="Helvetica Neue"/>
                <a:cs typeface="Helvetica Neue"/>
                <a:sym typeface="Helvetica Neue"/>
              </a:rPr>
              <a:t>+</a:t>
            </a:r>
            <a:r>
              <a:rPr lang="en">
                <a:solidFill>
                  <a:srgbClr val="212121"/>
                </a:solidFill>
                <a:latin typeface="Helvetica Neue"/>
                <a:ea typeface="Helvetica Neue"/>
                <a:cs typeface="Helvetica Neue"/>
                <a:sym typeface="Helvetica Neue"/>
              </a:rPr>
              <a:t>)Λ,Σ</a:t>
            </a:r>
            <a:r>
              <a:rPr baseline="30000" lang="en">
                <a:solidFill>
                  <a:srgbClr val="212121"/>
                </a:solidFill>
                <a:latin typeface="Helvetica Neue"/>
                <a:ea typeface="Helvetica Neue"/>
                <a:cs typeface="Helvetica Neue"/>
                <a:sym typeface="Helvetica Neue"/>
              </a:rPr>
              <a:t>0</a:t>
            </a:r>
            <a:r>
              <a:rPr lang="en">
                <a:solidFill>
                  <a:srgbClr val="212121"/>
                </a:solidFill>
                <a:latin typeface="Helvetica Neue"/>
                <a:ea typeface="Helvetica Neue"/>
                <a:cs typeface="Helvetica Neue"/>
                <a:sym typeface="Helvetica Neue"/>
              </a:rPr>
              <a:t> experiment ran in Hall C at Jefferson Lab over the fall 2018 and spring 2019. </a:t>
            </a:r>
            <a:endParaRPr i="1">
              <a:solidFill>
                <a:srgbClr val="212121"/>
              </a:solidFill>
              <a:latin typeface="Helvetica Neue"/>
              <a:ea typeface="Helvetica Neue"/>
              <a:cs typeface="Helvetica Neue"/>
              <a:sym typeface="Helvetica Neue"/>
            </a:endParaRPr>
          </a:p>
        </p:txBody>
      </p:sp>
      <p:graphicFrame>
        <p:nvGraphicFramePr>
          <p:cNvPr id="150" name="Google Shape;150;p20"/>
          <p:cNvGraphicFramePr/>
          <p:nvPr/>
        </p:nvGraphicFramePr>
        <p:xfrm>
          <a:off x="4115250" y="1340175"/>
          <a:ext cx="3000000" cy="3000000"/>
        </p:xfrm>
        <a:graphic>
          <a:graphicData uri="http://schemas.openxmlformats.org/drawingml/2006/table">
            <a:tbl>
              <a:tblPr>
                <a:noFill/>
                <a:tableStyleId>{9255595A-33B0-4085-A99A-C079EEFFDD86}</a:tableStyleId>
              </a:tblPr>
              <a:tblGrid>
                <a:gridCol w="789800"/>
                <a:gridCol w="743425"/>
                <a:gridCol w="786625"/>
                <a:gridCol w="695475"/>
                <a:gridCol w="852175"/>
                <a:gridCol w="852175"/>
              </a:tblGrid>
              <a:tr h="703625">
                <a:tc>
                  <a:txBody>
                    <a:bodyPr/>
                    <a:lstStyle/>
                    <a:p>
                      <a:pPr indent="0" lvl="0" marL="0" marR="0" rtl="0" algn="ctr">
                        <a:lnSpc>
                          <a:spcPct val="100000"/>
                        </a:lnSpc>
                        <a:spcBef>
                          <a:spcPts val="0"/>
                        </a:spcBef>
                        <a:spcAft>
                          <a:spcPts val="0"/>
                        </a:spcAft>
                        <a:buClr>
                          <a:srgbClr val="000000"/>
                        </a:buClr>
                        <a:buSzPts val="1400"/>
                        <a:buFont typeface="Arial"/>
                        <a:buNone/>
                      </a:pPr>
                      <a:r>
                        <a:rPr b="1" lang="en"/>
                        <a:t>E</a:t>
                      </a:r>
                      <a:endParaRPr/>
                    </a:p>
                    <a:p>
                      <a:pPr indent="0" lvl="0" marL="0" rtl="0" algn="ctr">
                        <a:spcBef>
                          <a:spcPts val="280"/>
                        </a:spcBef>
                        <a:spcAft>
                          <a:spcPts val="0"/>
                        </a:spcAft>
                        <a:buClr>
                          <a:srgbClr val="000000"/>
                        </a:buClr>
                        <a:buSzPts val="1400"/>
                        <a:buFont typeface="Arial"/>
                        <a:buNone/>
                      </a:pPr>
                      <a:r>
                        <a:rPr b="1" lang="en"/>
                        <a:t>(GeV)</a:t>
                      </a:r>
                      <a:endParaRPr b="1" i="0" sz="1400" u="none">
                        <a:solidFill>
                          <a:srgbClr val="000000"/>
                        </a:solidFill>
                        <a:latin typeface="Arial"/>
                        <a:ea typeface="Arial"/>
                        <a:cs typeface="Arial"/>
                        <a:sym typeface="Arial"/>
                      </a:endParaRPr>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a:solidFill>
                            <a:srgbClr val="000000"/>
                          </a:solidFill>
                          <a:latin typeface="Arial"/>
                          <a:ea typeface="Arial"/>
                          <a:cs typeface="Arial"/>
                          <a:sym typeface="Arial"/>
                        </a:rPr>
                        <a:t>Q</a:t>
                      </a:r>
                      <a:r>
                        <a:rPr b="1" baseline="30000" i="0" lang="en" sz="1400" u="none">
                          <a:solidFill>
                            <a:srgbClr val="000000"/>
                          </a:solidFill>
                          <a:latin typeface="Arial"/>
                          <a:ea typeface="Arial"/>
                          <a:cs typeface="Arial"/>
                          <a:sym typeface="Arial"/>
                        </a:rPr>
                        <a:t>2</a:t>
                      </a:r>
                      <a:endParaRPr/>
                    </a:p>
                    <a:p>
                      <a:pPr indent="0" lvl="0" marL="0" marR="0" rtl="0" algn="ctr">
                        <a:lnSpc>
                          <a:spcPct val="100000"/>
                        </a:lnSpc>
                        <a:spcBef>
                          <a:spcPts val="280"/>
                        </a:spcBef>
                        <a:spcAft>
                          <a:spcPts val="0"/>
                        </a:spcAft>
                        <a:buClr>
                          <a:srgbClr val="000000"/>
                        </a:buClr>
                        <a:buSzPts val="1400"/>
                        <a:buFont typeface="Arial"/>
                        <a:buNone/>
                      </a:pPr>
                      <a:r>
                        <a:rPr b="1" i="0" lang="en" sz="1400" u="none">
                          <a:solidFill>
                            <a:srgbClr val="000000"/>
                          </a:solidFill>
                          <a:latin typeface="Arial"/>
                          <a:ea typeface="Arial"/>
                          <a:cs typeface="Arial"/>
                          <a:sym typeface="Arial"/>
                        </a:rPr>
                        <a:t>(GeV</a:t>
                      </a:r>
                      <a:r>
                        <a:rPr b="1" baseline="30000" i="0" lang="en" sz="1400" u="none">
                          <a:solidFill>
                            <a:srgbClr val="000000"/>
                          </a:solidFill>
                          <a:latin typeface="Arial"/>
                          <a:ea typeface="Arial"/>
                          <a:cs typeface="Arial"/>
                          <a:sym typeface="Arial"/>
                        </a:rPr>
                        <a:t>2</a:t>
                      </a:r>
                      <a:r>
                        <a:rPr b="1" i="0" lang="en" sz="1400" u="none">
                          <a:solidFill>
                            <a:srgbClr val="000000"/>
                          </a:solidFill>
                          <a:latin typeface="Arial"/>
                          <a:ea typeface="Arial"/>
                          <a:cs typeface="Arial"/>
                          <a:sym typeface="Arial"/>
                        </a:rPr>
                        <a:t>)</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a:solidFill>
                            <a:srgbClr val="000000"/>
                          </a:solidFill>
                          <a:latin typeface="Arial"/>
                          <a:ea typeface="Arial"/>
                          <a:cs typeface="Arial"/>
                          <a:sym typeface="Arial"/>
                        </a:rPr>
                        <a:t>W</a:t>
                      </a:r>
                      <a:endParaRPr b="1" baseline="-25000" i="0" sz="1400" u="none">
                        <a:solidFill>
                          <a:srgbClr val="000000"/>
                        </a:solidFill>
                        <a:latin typeface="Arial"/>
                        <a:ea typeface="Arial"/>
                        <a:cs typeface="Arial"/>
                        <a:sym typeface="Arial"/>
                      </a:endParaRPr>
                    </a:p>
                    <a:p>
                      <a:pPr indent="0" lvl="0" marL="0" marR="0" rtl="0" algn="ctr">
                        <a:lnSpc>
                          <a:spcPct val="100000"/>
                        </a:lnSpc>
                        <a:spcBef>
                          <a:spcPts val="280"/>
                        </a:spcBef>
                        <a:spcAft>
                          <a:spcPts val="0"/>
                        </a:spcAft>
                        <a:buClr>
                          <a:srgbClr val="000000"/>
                        </a:buClr>
                        <a:buSzPts val="1400"/>
                        <a:buFont typeface="Arial"/>
                        <a:buNone/>
                      </a:pPr>
                      <a:r>
                        <a:rPr b="1" i="0" lang="en" sz="1400" u="none">
                          <a:solidFill>
                            <a:srgbClr val="000000"/>
                          </a:solidFill>
                          <a:latin typeface="Arial"/>
                          <a:ea typeface="Arial"/>
                          <a:cs typeface="Arial"/>
                          <a:sym typeface="Arial"/>
                        </a:rPr>
                        <a:t>(GeV)</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x</a:t>
                      </a:r>
                      <a:endParaRPr b="1" baseline="-25000" i="0" sz="1400" u="none">
                        <a:solidFill>
                          <a:srgbClr val="000000"/>
                        </a:solidFill>
                        <a:latin typeface="Arial"/>
                        <a:ea typeface="Arial"/>
                        <a:cs typeface="Arial"/>
                        <a:sym typeface="Arial"/>
                      </a:endParaRPr>
                    </a:p>
                    <a:p>
                      <a:pPr indent="0" lvl="0" marL="0" marR="0" rtl="0" algn="ctr">
                        <a:lnSpc>
                          <a:spcPct val="100000"/>
                        </a:lnSpc>
                        <a:spcBef>
                          <a:spcPts val="280"/>
                        </a:spcBef>
                        <a:spcAft>
                          <a:spcPts val="0"/>
                        </a:spcAft>
                        <a:buClr>
                          <a:srgbClr val="000000"/>
                        </a:buClr>
                        <a:buSzPts val="1400"/>
                        <a:buFont typeface="Arial"/>
                        <a:buNone/>
                      </a:pPr>
                      <a:r>
                        <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None/>
                      </a:pPr>
                      <a:r>
                        <a:rPr b="1" lang="en"/>
                        <a:t>ε</a:t>
                      </a:r>
                      <a:r>
                        <a:rPr b="1" baseline="-25000" lang="en"/>
                        <a:t>high</a:t>
                      </a:r>
                      <a:r>
                        <a:rPr b="1" lang="en"/>
                        <a:t>/</a:t>
                      </a:r>
                      <a:r>
                        <a:rPr b="1" lang="en"/>
                        <a:t>ε</a:t>
                      </a:r>
                      <a:r>
                        <a:rPr b="1" baseline="-25000" lang="en"/>
                        <a:t>low</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None/>
                      </a:pPr>
                      <a:r>
                        <a:rPr b="1" lang="en"/>
                        <a:t>Δε</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r>
              <a:tr h="421375">
                <a:tc>
                  <a:txBody>
                    <a:bodyPr/>
                    <a:lstStyle/>
                    <a:p>
                      <a:pPr indent="0" lvl="0" marL="0" rtl="0" algn="ctr">
                        <a:spcBef>
                          <a:spcPts val="0"/>
                        </a:spcBef>
                        <a:spcAft>
                          <a:spcPts val="0"/>
                        </a:spcAft>
                        <a:buNone/>
                      </a:pPr>
                      <a:r>
                        <a:rPr b="1" lang="en"/>
                        <a:t>10.6/8.2</a:t>
                      </a:r>
                      <a:endParaRPr b="1"/>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5.5</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3.02</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0.40</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0.53/0.18</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0.35</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1375">
                <a:tc>
                  <a:txBody>
                    <a:bodyPr/>
                    <a:lstStyle/>
                    <a:p>
                      <a:pPr indent="0" lvl="0" marL="0" rtl="0" algn="ctr">
                        <a:spcBef>
                          <a:spcPts val="0"/>
                        </a:spcBef>
                        <a:spcAft>
                          <a:spcPts val="0"/>
                        </a:spcAft>
                        <a:buClr>
                          <a:srgbClr val="000000"/>
                        </a:buClr>
                        <a:buSzPts val="1400"/>
                        <a:buFont typeface="Arial"/>
                        <a:buNone/>
                      </a:pPr>
                      <a:r>
                        <a:rPr b="1" lang="en"/>
                        <a:t>10.6/8.2</a:t>
                      </a:r>
                      <a:endParaRPr b="1"/>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4.4</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2.74</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a:solidFill>
                            <a:srgbClr val="000000"/>
                          </a:solidFill>
                          <a:latin typeface="Arial"/>
                          <a:ea typeface="Arial"/>
                          <a:cs typeface="Arial"/>
                          <a:sym typeface="Arial"/>
                        </a:rPr>
                        <a:t>0.</a:t>
                      </a:r>
                      <a:r>
                        <a:rPr b="1" lang="en"/>
                        <a:t>40</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0.72/0.48</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0.24</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1375">
                <a:tc>
                  <a:txBody>
                    <a:bodyPr/>
                    <a:lstStyle/>
                    <a:p>
                      <a:pPr indent="0" lvl="0" marL="0" rtl="0" algn="ctr">
                        <a:spcBef>
                          <a:spcPts val="0"/>
                        </a:spcBef>
                        <a:spcAft>
                          <a:spcPts val="0"/>
                        </a:spcAft>
                        <a:buClr>
                          <a:srgbClr val="000000"/>
                        </a:buClr>
                        <a:buSzPts val="1400"/>
                        <a:buFont typeface="Arial"/>
                        <a:buNone/>
                      </a:pPr>
                      <a:r>
                        <a:rPr b="1" lang="en"/>
                        <a:t>10.6/6.2</a:t>
                      </a:r>
                      <a:endParaRPr b="1"/>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3.0</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2.32</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0.40</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0.88/0.57</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0.31</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1375">
                <a:tc>
                  <a:txBody>
                    <a:bodyPr/>
                    <a:lstStyle/>
                    <a:p>
                      <a:pPr indent="0" lvl="0" marL="0" rtl="0" algn="ctr">
                        <a:spcBef>
                          <a:spcPts val="0"/>
                        </a:spcBef>
                        <a:spcAft>
                          <a:spcPts val="0"/>
                        </a:spcAft>
                        <a:buNone/>
                      </a:pPr>
                      <a:r>
                        <a:rPr b="1" lang="en"/>
                        <a:t>10.6/8.2</a:t>
                      </a:r>
                      <a:endParaRPr b="1"/>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3.0</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3.14</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0.25</a:t>
                      </a:r>
                      <a:endParaRPr b="1" i="0" sz="1400" u="none">
                        <a:solidFill>
                          <a:srgbClr val="000000"/>
                        </a:solidFill>
                        <a:latin typeface="Arial"/>
                        <a:ea typeface="Arial"/>
                        <a:cs typeface="Arial"/>
                        <a:sym typeface="Arial"/>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0.67/0.39</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0.28</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625">
                <a:tc>
                  <a:txBody>
                    <a:bodyPr/>
                    <a:lstStyle/>
                    <a:p>
                      <a:pPr indent="0" lvl="0" marL="0" rtl="0" algn="ctr">
                        <a:spcBef>
                          <a:spcPts val="0"/>
                        </a:spcBef>
                        <a:spcAft>
                          <a:spcPts val="0"/>
                        </a:spcAft>
                        <a:buClr>
                          <a:srgbClr val="000000"/>
                        </a:buClr>
                        <a:buSzPts val="1400"/>
                        <a:buFont typeface="Arial"/>
                        <a:buNone/>
                      </a:pPr>
                      <a:r>
                        <a:rPr b="1" lang="en"/>
                        <a:t>10.6/6.2</a:t>
                      </a:r>
                      <a:endParaRPr/>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2.115</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2.95</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400" u="none">
                          <a:solidFill>
                            <a:srgbClr val="000000"/>
                          </a:solidFill>
                          <a:latin typeface="Arial"/>
                          <a:ea typeface="Arial"/>
                          <a:cs typeface="Arial"/>
                          <a:sym typeface="Arial"/>
                        </a:rPr>
                        <a:t>0.21</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0.79/</a:t>
                      </a:r>
                      <a:r>
                        <a:rPr b="1" lang="en"/>
                        <a:t>0.25</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0.54</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625">
                <a:tc>
                  <a:txBody>
                    <a:bodyPr/>
                    <a:lstStyle/>
                    <a:p>
                      <a:pPr indent="0" lvl="0" marL="0" rtl="0" algn="ctr">
                        <a:spcBef>
                          <a:spcPts val="0"/>
                        </a:spcBef>
                        <a:spcAft>
                          <a:spcPts val="0"/>
                        </a:spcAft>
                        <a:buNone/>
                      </a:pPr>
                      <a:r>
                        <a:rPr b="1" lang="en"/>
                        <a:t>4.9/3.8</a:t>
                      </a:r>
                      <a:endParaRPr b="1"/>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0.5</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2.40</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0.09</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0.70/</a:t>
                      </a:r>
                      <a:r>
                        <a:rPr b="1" lang="en"/>
                        <a:t>0.45</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0.25</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151" name="Google Shape;15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52" name="Google Shape;152;p20"/>
          <p:cNvGrpSpPr/>
          <p:nvPr/>
        </p:nvGrpSpPr>
        <p:grpSpPr>
          <a:xfrm>
            <a:off x="446702" y="2281875"/>
            <a:ext cx="3188849" cy="2120500"/>
            <a:chOff x="446702" y="2281875"/>
            <a:chExt cx="3188849" cy="2120500"/>
          </a:xfrm>
        </p:grpSpPr>
        <p:grpSp>
          <p:nvGrpSpPr>
            <p:cNvPr id="153" name="Google Shape;153;p20"/>
            <p:cNvGrpSpPr/>
            <p:nvPr/>
          </p:nvGrpSpPr>
          <p:grpSpPr>
            <a:xfrm>
              <a:off x="446702" y="2281875"/>
              <a:ext cx="3188849" cy="2120500"/>
              <a:chOff x="446702" y="2281875"/>
              <a:chExt cx="3188849" cy="2120500"/>
            </a:xfrm>
          </p:grpSpPr>
          <p:pic>
            <p:nvPicPr>
              <p:cNvPr id="154" name="Google Shape;154;p20"/>
              <p:cNvPicPr preferRelativeResize="0"/>
              <p:nvPr/>
            </p:nvPicPr>
            <p:blipFill>
              <a:blip r:embed="rId3">
                <a:alphaModFix/>
              </a:blip>
              <a:stretch>
                <a:fillRect/>
              </a:stretch>
            </p:blipFill>
            <p:spPr>
              <a:xfrm>
                <a:off x="446702" y="2281875"/>
                <a:ext cx="3188849" cy="2120500"/>
              </a:xfrm>
              <a:prstGeom prst="rect">
                <a:avLst/>
              </a:prstGeom>
              <a:noFill/>
              <a:ln>
                <a:noFill/>
              </a:ln>
            </p:spPr>
          </p:pic>
          <p:sp>
            <p:nvSpPr>
              <p:cNvPr id="155" name="Google Shape;155;p20"/>
              <p:cNvSpPr txBox="1"/>
              <p:nvPr/>
            </p:nvSpPr>
            <p:spPr>
              <a:xfrm>
                <a:off x="759500" y="2774975"/>
                <a:ext cx="271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Helvetica Neue"/>
                    <a:ea typeface="Helvetica Neue"/>
                    <a:cs typeface="Helvetica Neue"/>
                    <a:sym typeface="Helvetica Neue"/>
                  </a:rPr>
                  <a:t>Q</a:t>
                </a:r>
                <a:r>
                  <a:rPr baseline="30000" lang="en" sz="1200">
                    <a:solidFill>
                      <a:srgbClr val="FF0000"/>
                    </a:solidFill>
                    <a:latin typeface="Helvetica Neue"/>
                    <a:ea typeface="Helvetica Neue"/>
                    <a:cs typeface="Helvetica Neue"/>
                    <a:sym typeface="Helvetica Neue"/>
                  </a:rPr>
                  <a:t>2</a:t>
                </a:r>
                <a:r>
                  <a:rPr lang="en" sz="1200">
                    <a:solidFill>
                      <a:srgbClr val="FF0000"/>
                    </a:solidFill>
                    <a:latin typeface="Helvetica Neue"/>
                    <a:ea typeface="Helvetica Neue"/>
                    <a:cs typeface="Helvetica Neue"/>
                    <a:sym typeface="Helvetica Neue"/>
                  </a:rPr>
                  <a:t>=3.0, W=2.32, x=0.40, ε</a:t>
                </a:r>
                <a:r>
                  <a:rPr baseline="-25000" lang="en" sz="1200">
                    <a:solidFill>
                      <a:srgbClr val="FF0000"/>
                    </a:solidFill>
                    <a:latin typeface="Helvetica Neue"/>
                    <a:ea typeface="Helvetica Neue"/>
                    <a:cs typeface="Helvetica Neue"/>
                    <a:sym typeface="Helvetica Neue"/>
                  </a:rPr>
                  <a:t>high</a:t>
                </a:r>
                <a:r>
                  <a:rPr lang="en" sz="1200">
                    <a:solidFill>
                      <a:srgbClr val="FF0000"/>
                    </a:solidFill>
                    <a:latin typeface="Helvetica Neue"/>
                    <a:ea typeface="Helvetica Neue"/>
                    <a:cs typeface="Helvetica Neue"/>
                    <a:sym typeface="Helvetica Neue"/>
                  </a:rPr>
                  <a:t>=0.88</a:t>
                </a:r>
                <a:endParaRPr sz="1200">
                  <a:solidFill>
                    <a:srgbClr val="FF0000"/>
                  </a:solidFill>
                  <a:latin typeface="Helvetica Neue"/>
                  <a:ea typeface="Helvetica Neue"/>
                  <a:cs typeface="Helvetica Neue"/>
                  <a:sym typeface="Helvetica Neue"/>
                </a:endParaRPr>
              </a:p>
            </p:txBody>
          </p:sp>
        </p:grpSp>
        <p:sp>
          <p:nvSpPr>
            <p:cNvPr id="156" name="Google Shape;156;p20"/>
            <p:cNvSpPr txBox="1"/>
            <p:nvPr/>
          </p:nvSpPr>
          <p:spPr>
            <a:xfrm>
              <a:off x="759500" y="2517250"/>
              <a:ext cx="1201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0000"/>
                  </a:solidFill>
                  <a:latin typeface="Helvetica Neue"/>
                  <a:ea typeface="Helvetica Neue"/>
                  <a:cs typeface="Helvetica Neue"/>
                  <a:sym typeface="Helvetica Neue"/>
                </a:rPr>
                <a:t>E=10.6 GeV</a:t>
              </a:r>
              <a:endParaRPr sz="1200">
                <a:solidFill>
                  <a:srgbClr val="FF0000"/>
                </a:solidFill>
                <a:latin typeface="Helvetica Neue"/>
                <a:ea typeface="Helvetica Neue"/>
                <a:cs typeface="Helvetica Neue"/>
                <a:sym typeface="Helvetica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0" name="Shape 160"/>
        <p:cNvGrpSpPr/>
        <p:nvPr/>
      </p:nvGrpSpPr>
      <p:grpSpPr>
        <a:xfrm>
          <a:off x="0" y="0"/>
          <a:ext cx="0" cy="0"/>
          <a:chOff x="0" y="0"/>
          <a:chExt cx="0" cy="0"/>
        </a:xfrm>
      </p:grpSpPr>
      <p:sp>
        <p:nvSpPr>
          <p:cNvPr id="161" name="Google Shape;161;p21"/>
          <p:cNvSpPr txBox="1"/>
          <p:nvPr>
            <p:ph type="title"/>
          </p:nvPr>
        </p:nvSpPr>
        <p:spPr>
          <a:xfrm>
            <a:off x="311700" y="219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2"/>
                </a:solidFill>
                <a:latin typeface="Helvetica Neue"/>
                <a:ea typeface="Helvetica Neue"/>
                <a:cs typeface="Helvetica Neue"/>
                <a:sym typeface="Helvetica Neue"/>
              </a:rPr>
              <a:t>Experimental Details</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lt2"/>
              </a:solidFill>
              <a:latin typeface="Helvetica Neue"/>
              <a:ea typeface="Helvetica Neue"/>
              <a:cs typeface="Helvetica Neue"/>
              <a:sym typeface="Helvetica Neue"/>
            </a:endParaRPr>
          </a:p>
        </p:txBody>
      </p:sp>
      <p:sp>
        <p:nvSpPr>
          <p:cNvPr id="162" name="Google Shape;162;p21"/>
          <p:cNvSpPr txBox="1"/>
          <p:nvPr/>
        </p:nvSpPr>
        <p:spPr>
          <a:xfrm>
            <a:off x="311700" y="792025"/>
            <a:ext cx="5226300" cy="2421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Hall C: k</a:t>
            </a:r>
            <a:r>
              <a:rPr baseline="-25000" lang="en" sz="1600">
                <a:solidFill>
                  <a:srgbClr val="212121"/>
                </a:solidFill>
                <a:latin typeface="Helvetica Neue"/>
                <a:ea typeface="Helvetica Neue"/>
                <a:cs typeface="Helvetica Neue"/>
                <a:sym typeface="Helvetica Neue"/>
              </a:rPr>
              <a:t>e</a:t>
            </a:r>
            <a:r>
              <a:rPr lang="en" sz="1600">
                <a:solidFill>
                  <a:srgbClr val="212121"/>
                </a:solidFill>
                <a:latin typeface="Helvetica Neue"/>
                <a:ea typeface="Helvetica Neue"/>
                <a:cs typeface="Helvetica Neue"/>
                <a:sym typeface="Helvetica Neue"/>
              </a:rPr>
              <a:t>=3.8, 4.9, 6.4, 8.5, 10.6 GeV</a:t>
            </a:r>
            <a:endParaRPr sz="1600">
              <a:latin typeface="Helvetica Neue"/>
              <a:ea typeface="Helvetica Neue"/>
              <a:cs typeface="Helvetica Neue"/>
              <a:sym typeface="Helvetica Neue"/>
            </a:endParaRPr>
          </a:p>
          <a:p>
            <a:pPr indent="-330200" lvl="0" marL="457200" rtl="0" algn="l">
              <a:spcBef>
                <a:spcPts val="1000"/>
              </a:spcBef>
              <a:spcAft>
                <a:spcPts val="0"/>
              </a:spcAft>
              <a:buClr>
                <a:srgbClr val="FF0000"/>
              </a:buClr>
              <a:buSzPts val="1600"/>
              <a:buFont typeface="Helvetica Neue"/>
              <a:buChar char="●"/>
            </a:pPr>
            <a:r>
              <a:rPr lang="en" sz="1600">
                <a:solidFill>
                  <a:srgbClr val="FF0000"/>
                </a:solidFill>
                <a:latin typeface="Helvetica Neue"/>
                <a:ea typeface="Helvetica Neue"/>
                <a:cs typeface="Helvetica Neue"/>
                <a:sym typeface="Helvetica Neue"/>
              </a:rPr>
              <a:t>SHMS for kaon detection :</a:t>
            </a:r>
            <a:endParaRPr sz="1600">
              <a:solidFill>
                <a:srgbClr val="FF0000"/>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angles, </a:t>
            </a:r>
            <a:r>
              <a:rPr lang="en">
                <a:solidFill>
                  <a:srgbClr val="212121"/>
                </a:solidFill>
                <a:latin typeface="Helvetica Neue"/>
                <a:ea typeface="Helvetica Neue"/>
                <a:cs typeface="Helvetica Neue"/>
                <a:sym typeface="Helvetica Neue"/>
              </a:rPr>
              <a:t>6</a:t>
            </a:r>
            <a:r>
              <a:rPr lang="en">
                <a:solidFill>
                  <a:srgbClr val="212121"/>
                </a:solidFill>
                <a:latin typeface="Helvetica Neue"/>
                <a:ea typeface="Helvetica Neue"/>
                <a:cs typeface="Helvetica Neue"/>
                <a:sym typeface="Helvetica Neue"/>
              </a:rPr>
              <a:t> – 30 deg</a:t>
            </a:r>
            <a:endParaRPr>
              <a:solidFill>
                <a:srgbClr val="212121"/>
              </a:solidFill>
              <a:latin typeface="Helvetica Neue"/>
              <a:ea typeface="Helvetica Neue"/>
              <a:cs typeface="Helvetica Neue"/>
              <a:sym typeface="Helvetica Neue"/>
            </a:endParaRPr>
          </a:p>
          <a:p>
            <a:pPr indent="-317500" lvl="1" marL="914400" rtl="0" algn="l">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momenta, 2.7 – 6.8 GeV/c</a:t>
            </a:r>
            <a:endParaRPr>
              <a:latin typeface="Helvetica Neue"/>
              <a:ea typeface="Helvetica Neue"/>
              <a:cs typeface="Helvetica Neue"/>
              <a:sym typeface="Helvetica Neue"/>
            </a:endParaRPr>
          </a:p>
          <a:p>
            <a:pPr indent="-330200" lvl="0" marL="457200" rtl="0" algn="l">
              <a:spcBef>
                <a:spcPts val="1000"/>
              </a:spcBef>
              <a:spcAft>
                <a:spcPts val="0"/>
              </a:spcAft>
              <a:buClr>
                <a:srgbClr val="FF0000"/>
              </a:buClr>
              <a:buSzPts val="1600"/>
              <a:buFont typeface="Helvetica Neue"/>
              <a:buChar char="●"/>
            </a:pPr>
            <a:r>
              <a:rPr lang="en" sz="1600">
                <a:solidFill>
                  <a:srgbClr val="FF0000"/>
                </a:solidFill>
                <a:latin typeface="Helvetica Neue"/>
                <a:ea typeface="Helvetica Neue"/>
                <a:cs typeface="Helvetica Neue"/>
                <a:sym typeface="Helvetica Neue"/>
              </a:rPr>
              <a:t>HMS for electron detection :</a:t>
            </a:r>
            <a:endParaRPr sz="1600">
              <a:solidFill>
                <a:srgbClr val="FF0000"/>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angles,10.7 – 31.7 deg</a:t>
            </a:r>
            <a:endParaRPr>
              <a:solidFill>
                <a:srgbClr val="212121"/>
              </a:solidFill>
              <a:latin typeface="Helvetica Neue"/>
              <a:ea typeface="Helvetica Neue"/>
              <a:cs typeface="Helvetica Neue"/>
              <a:sym typeface="Helvetica Neue"/>
            </a:endParaRPr>
          </a:p>
          <a:p>
            <a:pPr indent="-317500" lvl="1" marL="914400" rtl="0" algn="l">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momenta, 0.86 – 5.1 GeV/c</a:t>
            </a:r>
            <a:endParaRPr>
              <a:solidFill>
                <a:srgbClr val="212121"/>
              </a:solidFill>
              <a:latin typeface="Helvetica Neue"/>
              <a:ea typeface="Helvetica Neue"/>
              <a:cs typeface="Helvetica Neue"/>
              <a:sym typeface="Helvetica Neue"/>
            </a:endParaRPr>
          </a:p>
          <a:p>
            <a:pPr indent="-330200" lvl="0" marL="457200" rtl="0" algn="l">
              <a:spcBef>
                <a:spcPts val="1000"/>
              </a:spcBef>
              <a:spcAft>
                <a:spcPts val="0"/>
              </a:spcAft>
              <a:buClr>
                <a:srgbClr val="212121"/>
              </a:buClr>
              <a:buSzPts val="1600"/>
              <a:buFont typeface="Helvetica Neue"/>
              <a:buChar char="●"/>
            </a:pPr>
            <a:r>
              <a:rPr lang="en" sz="1600">
                <a:solidFill>
                  <a:srgbClr val="212121"/>
                </a:solidFill>
                <a:latin typeface="Helvetica Neue"/>
                <a:ea typeface="Helvetica Neue"/>
                <a:cs typeface="Helvetica Neue"/>
                <a:sym typeface="Helvetica Neue"/>
              </a:rPr>
              <a:t>Particle identification:</a:t>
            </a:r>
            <a:endParaRPr sz="1600">
              <a:solidFill>
                <a:srgbClr val="212121"/>
              </a:solidFill>
              <a:latin typeface="Helvetica Neue"/>
              <a:ea typeface="Helvetica Neue"/>
              <a:cs typeface="Helvetica Neue"/>
              <a:sym typeface="Helvetica Neue"/>
            </a:endParaRPr>
          </a:p>
          <a:p>
            <a:pPr indent="-317500" lvl="1" marL="914400" rtl="0" algn="l">
              <a:spcBef>
                <a:spcPts val="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Dedicated Aerogel Cherenkov detector for kaon/proton separation</a:t>
            </a:r>
            <a:endParaRPr>
              <a:solidFill>
                <a:srgbClr val="212121"/>
              </a:solidFill>
              <a:latin typeface="Helvetica Neue"/>
              <a:ea typeface="Helvetica Neue"/>
              <a:cs typeface="Helvetica Neue"/>
              <a:sym typeface="Helvetica Neue"/>
            </a:endParaRPr>
          </a:p>
          <a:p>
            <a:pPr indent="-304800" lvl="2" marL="1371600" rtl="0" algn="l">
              <a:spcBef>
                <a:spcPts val="0"/>
              </a:spcBef>
              <a:spcAft>
                <a:spcPts val="0"/>
              </a:spcAft>
              <a:buClr>
                <a:srgbClr val="212121"/>
              </a:buClr>
              <a:buSzPts val="1200"/>
              <a:buFont typeface="Helvetica Neue"/>
              <a:buChar char="■"/>
            </a:pPr>
            <a:r>
              <a:rPr lang="en" sz="1200">
                <a:solidFill>
                  <a:srgbClr val="212121"/>
                </a:solidFill>
                <a:latin typeface="Helvetica Neue"/>
                <a:ea typeface="Helvetica Neue"/>
                <a:cs typeface="Helvetica Neue"/>
                <a:sym typeface="Helvetica Neue"/>
              </a:rPr>
              <a:t>Four refractive indices to cover the dynamic range required by experiments</a:t>
            </a:r>
            <a:endParaRPr sz="1200">
              <a:solidFill>
                <a:srgbClr val="212121"/>
              </a:solidFill>
              <a:latin typeface="Helvetica Neue"/>
              <a:ea typeface="Helvetica Neue"/>
              <a:cs typeface="Helvetica Neue"/>
              <a:sym typeface="Helvetica Neue"/>
            </a:endParaRPr>
          </a:p>
          <a:p>
            <a:pPr indent="-317500" lvl="1" marL="914400" rtl="0" algn="l">
              <a:spcBef>
                <a:spcPts val="1000"/>
              </a:spcBef>
              <a:spcAft>
                <a:spcPts val="0"/>
              </a:spcAft>
              <a:buClr>
                <a:srgbClr val="212121"/>
              </a:buClr>
              <a:buSzPts val="1400"/>
              <a:buFont typeface="Helvetica Neue"/>
              <a:buChar char="○"/>
            </a:pPr>
            <a:r>
              <a:rPr lang="en">
                <a:solidFill>
                  <a:srgbClr val="212121"/>
                </a:solidFill>
                <a:latin typeface="Helvetica Neue"/>
                <a:ea typeface="Helvetica Neue"/>
                <a:cs typeface="Helvetica Neue"/>
                <a:sym typeface="Helvetica Neue"/>
              </a:rPr>
              <a:t> Heavy gas Cherenkov detector for kaon/pion separation</a:t>
            </a:r>
            <a:endParaRPr>
              <a:solidFill>
                <a:srgbClr val="212121"/>
              </a:solidFill>
              <a:latin typeface="Helvetica Neue"/>
              <a:ea typeface="Helvetica Neue"/>
              <a:cs typeface="Helvetica Neue"/>
              <a:sym typeface="Helvetica Neue"/>
            </a:endParaRPr>
          </a:p>
        </p:txBody>
      </p:sp>
      <p:sp>
        <p:nvSpPr>
          <p:cNvPr id="163" name="Google Shape;16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64" name="Google Shape;164;p21"/>
          <p:cNvGraphicFramePr/>
          <p:nvPr/>
        </p:nvGraphicFramePr>
        <p:xfrm>
          <a:off x="5621675" y="2496400"/>
          <a:ext cx="3000000" cy="3000000"/>
        </p:xfrm>
        <a:graphic>
          <a:graphicData uri="http://schemas.openxmlformats.org/drawingml/2006/table">
            <a:tbl>
              <a:tblPr>
                <a:noFill/>
                <a:tableStyleId>{9255595A-33B0-4085-A99A-C079EEFFDD86}</a:tableStyleId>
              </a:tblPr>
              <a:tblGrid>
                <a:gridCol w="777300"/>
                <a:gridCol w="731650"/>
                <a:gridCol w="774175"/>
                <a:gridCol w="684475"/>
              </a:tblGrid>
              <a:tr h="703625">
                <a:tc>
                  <a:txBody>
                    <a:bodyPr/>
                    <a:lstStyle/>
                    <a:p>
                      <a:pPr indent="0" lvl="0" marL="0" rtl="0" algn="ctr">
                        <a:spcBef>
                          <a:spcPts val="280"/>
                        </a:spcBef>
                        <a:spcAft>
                          <a:spcPts val="0"/>
                        </a:spcAft>
                        <a:buClr>
                          <a:srgbClr val="000000"/>
                        </a:buClr>
                        <a:buSzPts val="1400"/>
                        <a:buFont typeface="Arial"/>
                        <a:buNone/>
                      </a:pPr>
                      <a:r>
                        <a:rPr b="1" lang="en"/>
                        <a:t>n</a:t>
                      </a:r>
                      <a:endParaRPr b="1" i="0" sz="1400" u="none">
                        <a:solidFill>
                          <a:srgbClr val="000000"/>
                        </a:solidFill>
                        <a:latin typeface="Arial"/>
                        <a:ea typeface="Arial"/>
                        <a:cs typeface="Arial"/>
                        <a:sym typeface="Arial"/>
                      </a:endParaRPr>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280"/>
                        </a:spcBef>
                        <a:spcAft>
                          <a:spcPts val="0"/>
                        </a:spcAft>
                        <a:buNone/>
                      </a:pPr>
                      <a:r>
                        <a:rPr b="1" lang="en"/>
                        <a:t>π</a:t>
                      </a:r>
                      <a:r>
                        <a:rPr b="1" baseline="-25000" lang="en"/>
                        <a:t>thr</a:t>
                      </a:r>
                      <a:r>
                        <a:rPr b="1" lang="en"/>
                        <a:t> </a:t>
                      </a:r>
                      <a:endParaRPr b="1"/>
                    </a:p>
                    <a:p>
                      <a:pPr indent="0" lvl="0" marL="0" marR="0" rtl="0" algn="ctr">
                        <a:lnSpc>
                          <a:spcPct val="100000"/>
                        </a:lnSpc>
                        <a:spcBef>
                          <a:spcPts val="280"/>
                        </a:spcBef>
                        <a:spcAft>
                          <a:spcPts val="0"/>
                        </a:spcAft>
                        <a:buNone/>
                      </a:pPr>
                      <a:r>
                        <a:rPr b="1" lang="en"/>
                        <a:t>(GeV/c)</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280"/>
                        </a:spcBef>
                        <a:spcAft>
                          <a:spcPts val="0"/>
                        </a:spcAft>
                        <a:buNone/>
                      </a:pPr>
                      <a:r>
                        <a:rPr b="1" lang="en"/>
                        <a:t>K</a:t>
                      </a:r>
                      <a:r>
                        <a:rPr b="1" baseline="-25000" lang="en"/>
                        <a:t>thr </a:t>
                      </a:r>
                      <a:endParaRPr b="1" baseline="-25000"/>
                    </a:p>
                    <a:p>
                      <a:pPr indent="0" lvl="0" marL="0" marR="0" rtl="0" algn="ctr">
                        <a:lnSpc>
                          <a:spcPct val="100000"/>
                        </a:lnSpc>
                        <a:spcBef>
                          <a:spcPts val="280"/>
                        </a:spcBef>
                        <a:spcAft>
                          <a:spcPts val="0"/>
                        </a:spcAft>
                        <a:buNone/>
                      </a:pPr>
                      <a:r>
                        <a:rPr b="1" lang="en"/>
                        <a:t>(GeV/c)</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marR="0" rtl="0" algn="ctr">
                        <a:lnSpc>
                          <a:spcPct val="100000"/>
                        </a:lnSpc>
                        <a:spcBef>
                          <a:spcPts val="280"/>
                        </a:spcBef>
                        <a:spcAft>
                          <a:spcPts val="0"/>
                        </a:spcAft>
                        <a:buNone/>
                      </a:pPr>
                      <a:r>
                        <a:rPr b="1" lang="en"/>
                        <a:t>P</a:t>
                      </a:r>
                      <a:r>
                        <a:rPr b="1" baseline="-25000" lang="en"/>
                        <a:t>thr</a:t>
                      </a:r>
                      <a:r>
                        <a:rPr b="1" lang="en"/>
                        <a:t> </a:t>
                      </a:r>
                      <a:endParaRPr b="1"/>
                    </a:p>
                    <a:p>
                      <a:pPr indent="0" lvl="0" marL="0" marR="0" rtl="0" algn="ctr">
                        <a:lnSpc>
                          <a:spcPct val="100000"/>
                        </a:lnSpc>
                        <a:spcBef>
                          <a:spcPts val="280"/>
                        </a:spcBef>
                        <a:spcAft>
                          <a:spcPts val="0"/>
                        </a:spcAft>
                        <a:buNone/>
                      </a:pPr>
                      <a:r>
                        <a:rPr b="1" lang="en"/>
                        <a:t>(GeV/c)</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r>
              <a:tr h="421375">
                <a:tc>
                  <a:txBody>
                    <a:bodyPr/>
                    <a:lstStyle/>
                    <a:p>
                      <a:pPr indent="0" lvl="0" marL="0" rtl="0" algn="ctr">
                        <a:spcBef>
                          <a:spcPts val="0"/>
                        </a:spcBef>
                        <a:spcAft>
                          <a:spcPts val="0"/>
                        </a:spcAft>
                        <a:buClr>
                          <a:srgbClr val="000000"/>
                        </a:buClr>
                        <a:buSzPts val="1400"/>
                        <a:buFont typeface="Arial"/>
                        <a:buNone/>
                      </a:pPr>
                      <a:r>
                        <a:rPr b="1" lang="en"/>
                        <a:t>1.030</a:t>
                      </a:r>
                      <a:endParaRPr b="1"/>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0.57</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2.00</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3.80</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625">
                <a:tc>
                  <a:txBody>
                    <a:bodyPr/>
                    <a:lstStyle/>
                    <a:p>
                      <a:pPr indent="0" lvl="0" marL="0" rtl="0" algn="ctr">
                        <a:spcBef>
                          <a:spcPts val="0"/>
                        </a:spcBef>
                        <a:spcAft>
                          <a:spcPts val="0"/>
                        </a:spcAft>
                        <a:buClr>
                          <a:srgbClr val="000000"/>
                        </a:buClr>
                        <a:buSzPts val="1400"/>
                        <a:buFont typeface="Arial"/>
                        <a:buNone/>
                      </a:pPr>
                      <a:r>
                        <a:rPr b="1" lang="en"/>
                        <a:t>1.020</a:t>
                      </a:r>
                      <a:endParaRPr/>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0.67</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2.46</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4.67</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625">
                <a:tc>
                  <a:txBody>
                    <a:bodyPr/>
                    <a:lstStyle/>
                    <a:p>
                      <a:pPr indent="0" lvl="0" marL="0" rtl="0" algn="ctr">
                        <a:spcBef>
                          <a:spcPts val="0"/>
                        </a:spcBef>
                        <a:spcAft>
                          <a:spcPts val="0"/>
                        </a:spcAft>
                        <a:buClr>
                          <a:srgbClr val="000000"/>
                        </a:buClr>
                        <a:buSzPts val="1400"/>
                        <a:buFont typeface="Arial"/>
                        <a:buNone/>
                      </a:pPr>
                      <a:r>
                        <a:rPr b="1" lang="en"/>
                        <a:t>1.015</a:t>
                      </a:r>
                      <a:endParaRPr b="1"/>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0.81</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2.84</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t>5.40</a:t>
                      </a:r>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625">
                <a:tc>
                  <a:txBody>
                    <a:bodyPr/>
                    <a:lstStyle/>
                    <a:p>
                      <a:pPr indent="0" lvl="0" marL="0" rtl="0" algn="ctr">
                        <a:spcBef>
                          <a:spcPts val="0"/>
                        </a:spcBef>
                        <a:spcAft>
                          <a:spcPts val="0"/>
                        </a:spcAft>
                        <a:buNone/>
                      </a:pPr>
                      <a:r>
                        <a:rPr b="1" lang="en"/>
                        <a:t>1.011</a:t>
                      </a:r>
                      <a:endParaRPr b="1"/>
                    </a:p>
                  </a:txBody>
                  <a:tcPr marT="45775" marB="45775"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0.94</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3.32</a:t>
                      </a:r>
                      <a:endParaRPr b="1"/>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a:t>6.31</a:t>
                      </a:r>
                      <a:endParaRPr b="1" i="0" sz="1400" u="none">
                        <a:solidFill>
                          <a:srgbClr val="000000"/>
                        </a:solidFill>
                        <a:latin typeface="Arial"/>
                        <a:ea typeface="Arial"/>
                        <a:cs typeface="Arial"/>
                        <a:sym typeface="Arial"/>
                      </a:endParaRPr>
                    </a:p>
                  </a:txBody>
                  <a:tcPr marT="45775" marB="45775"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pSp>
        <p:nvGrpSpPr>
          <p:cNvPr id="165" name="Google Shape;165;p21"/>
          <p:cNvGrpSpPr/>
          <p:nvPr/>
        </p:nvGrpSpPr>
        <p:grpSpPr>
          <a:xfrm>
            <a:off x="4476225" y="152950"/>
            <a:ext cx="1922748" cy="2241925"/>
            <a:chOff x="4476225" y="152950"/>
            <a:chExt cx="1922748" cy="2241925"/>
          </a:xfrm>
        </p:grpSpPr>
        <p:pic>
          <p:nvPicPr>
            <p:cNvPr id="166" name="Google Shape;166;p21"/>
            <p:cNvPicPr preferRelativeResize="0"/>
            <p:nvPr/>
          </p:nvPicPr>
          <p:blipFill>
            <a:blip r:embed="rId3">
              <a:alphaModFix/>
            </a:blip>
            <a:stretch>
              <a:fillRect/>
            </a:stretch>
          </p:blipFill>
          <p:spPr>
            <a:xfrm>
              <a:off x="4864176" y="349350"/>
              <a:ext cx="1534797" cy="2045524"/>
            </a:xfrm>
            <a:prstGeom prst="rect">
              <a:avLst/>
            </a:prstGeom>
            <a:noFill/>
            <a:ln>
              <a:noFill/>
            </a:ln>
          </p:spPr>
        </p:pic>
        <p:pic>
          <p:nvPicPr>
            <p:cNvPr id="167" name="Google Shape;167;p21"/>
            <p:cNvPicPr preferRelativeResize="0"/>
            <p:nvPr/>
          </p:nvPicPr>
          <p:blipFill>
            <a:blip r:embed="rId4">
              <a:alphaModFix/>
            </a:blip>
            <a:stretch>
              <a:fillRect/>
            </a:stretch>
          </p:blipFill>
          <p:spPr>
            <a:xfrm>
              <a:off x="4476225" y="152950"/>
              <a:ext cx="987625" cy="705450"/>
            </a:xfrm>
            <a:prstGeom prst="rect">
              <a:avLst/>
            </a:prstGeom>
            <a:noFill/>
            <a:ln>
              <a:noFill/>
            </a:ln>
          </p:spPr>
        </p:pic>
      </p:grpSp>
      <p:grpSp>
        <p:nvGrpSpPr>
          <p:cNvPr id="168" name="Google Shape;168;p21"/>
          <p:cNvGrpSpPr/>
          <p:nvPr/>
        </p:nvGrpSpPr>
        <p:grpSpPr>
          <a:xfrm>
            <a:off x="6853575" y="219314"/>
            <a:ext cx="2290425" cy="1782961"/>
            <a:chOff x="6853575" y="437314"/>
            <a:chExt cx="2290425" cy="1782961"/>
          </a:xfrm>
        </p:grpSpPr>
        <p:pic>
          <p:nvPicPr>
            <p:cNvPr id="169" name="Google Shape;169;p21"/>
            <p:cNvPicPr preferRelativeResize="0"/>
            <p:nvPr/>
          </p:nvPicPr>
          <p:blipFill>
            <a:blip r:embed="rId5">
              <a:alphaModFix/>
            </a:blip>
            <a:stretch>
              <a:fillRect/>
            </a:stretch>
          </p:blipFill>
          <p:spPr>
            <a:xfrm>
              <a:off x="6853575" y="594600"/>
              <a:ext cx="2167566" cy="1625675"/>
            </a:xfrm>
            <a:prstGeom prst="rect">
              <a:avLst/>
            </a:prstGeom>
            <a:noFill/>
            <a:ln>
              <a:noFill/>
            </a:ln>
          </p:spPr>
        </p:pic>
        <p:pic>
          <p:nvPicPr>
            <p:cNvPr id="170" name="Google Shape;170;p21"/>
            <p:cNvPicPr preferRelativeResize="0"/>
            <p:nvPr/>
          </p:nvPicPr>
          <p:blipFill>
            <a:blip r:embed="rId6">
              <a:alphaModFix/>
            </a:blip>
            <a:stretch>
              <a:fillRect/>
            </a:stretch>
          </p:blipFill>
          <p:spPr>
            <a:xfrm>
              <a:off x="7821975" y="437314"/>
              <a:ext cx="1322025" cy="523611"/>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