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56" r:id="rId3"/>
    <p:sldId id="462" r:id="rId4"/>
    <p:sldId id="473" r:id="rId5"/>
    <p:sldId id="605" r:id="rId6"/>
    <p:sldId id="357" r:id="rId7"/>
    <p:sldId id="640" r:id="rId8"/>
    <p:sldId id="645" r:id="rId9"/>
    <p:sldId id="606" r:id="rId10"/>
    <p:sldId id="610" r:id="rId11"/>
    <p:sldId id="639" r:id="rId12"/>
    <p:sldId id="286" r:id="rId13"/>
    <p:sldId id="622" r:id="rId14"/>
    <p:sldId id="644" r:id="rId15"/>
    <p:sldId id="629" r:id="rId16"/>
    <p:sldId id="275" r:id="rId17"/>
    <p:sldId id="647" r:id="rId18"/>
    <p:sldId id="641" r:id="rId19"/>
    <p:sldId id="608" r:id="rId20"/>
    <p:sldId id="643" r:id="rId21"/>
    <p:sldId id="261" r:id="rId22"/>
    <p:sldId id="268" r:id="rId23"/>
    <p:sldId id="269" r:id="rId24"/>
    <p:sldId id="270" r:id="rId25"/>
    <p:sldId id="274" r:id="rId26"/>
    <p:sldId id="611" r:id="rId27"/>
    <p:sldId id="646" r:id="rId2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 autoAdjust="0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216" y="50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4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speed this 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88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2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a2376e52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a2376e524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ea2376e524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18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4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 want to add BSM or astrophysics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a slide about what else you can do with a vat of argon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332D3-E033-434E-8640-AD7FB61675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2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4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3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9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speed this 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B8F9D-A206-5B44-AB46-15D45222C00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3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11" y="6038536"/>
            <a:ext cx="3166612" cy="4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1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3B5A7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sz="900" b="1" i="0" kern="1200" spc="-4">
                <a:solidFill>
                  <a:srgbClr val="BB5F2B"/>
                </a:solidFill>
                <a:latin typeface="Arial"/>
                <a:ea typeface="+mn-ea"/>
                <a:cs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1066800" y="6400125"/>
            <a:ext cx="1981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9525"/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6"/>
          </p:nvPr>
        </p:nvSpPr>
        <p:spPr>
          <a:xfrm>
            <a:off x="3484943" y="6538625"/>
            <a:ext cx="259266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BB5F2B"/>
                </a:solidFill>
                <a:latin typeface="Arial"/>
                <a:cs typeface="Arial"/>
              </a:defRPr>
            </a:lvl1pPr>
          </a:lstStyle>
          <a:p>
            <a:pPr marL="9525"/>
            <a:r>
              <a:rPr lang="en-US"/>
              <a:t>4/5/22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6100276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3" y="6248208"/>
            <a:ext cx="661395" cy="3653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S. Timm | Software and Computing Roundtable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56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4/5/22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Timm | Software and Computing Roundtable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4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3" y="6248208"/>
            <a:ext cx="661395" cy="3653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S. Timm | Software and Computing Roundtable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4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699303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 dirty="0"/>
          </a:p>
          <a:p>
            <a:fld id="{01A0B35B-92FC-4436-A986-B881E1E75555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9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3120" y="6549548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 dirty="0"/>
          </a:p>
          <a:p>
            <a:endParaRPr lang="en-US" dirty="0"/>
          </a:p>
          <a:p>
            <a:fld id="{01A0B35B-92FC-4436-A986-B881E1E7555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686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110" y="5953374"/>
            <a:ext cx="1826756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6793393" y="240226"/>
            <a:ext cx="4797473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11" y="6038536"/>
            <a:ext cx="3166612" cy="448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9" r:id="rId4"/>
    <p:sldLayoutId id="2147483693" r:id="rId5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S. Timm | Software and Computing Roundtable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7" y="6489520"/>
            <a:ext cx="749299" cy="237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1" y="6489520"/>
            <a:ext cx="1886551" cy="2674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90" r:id="rId8"/>
    <p:sldLayoutId id="2147483691" r:id="rId9"/>
    <p:sldLayoutId id="2147483692" r:id="rId10"/>
    <p:sldLayoutId id="2147483694" r:id="rId1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tiff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hyperlink" Target="http://particlezoo.net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1A66524-72EF-C84B-93E9-895FB479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2"/>
            <a:ext cx="12192000" cy="6692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8" y="339583"/>
            <a:ext cx="10957984" cy="55862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Building the DUNE International Computing Facility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5916" y="3660923"/>
            <a:ext cx="10962217" cy="1721069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Steven Timm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Fermilab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Software and Computing Roundtable, April 5 2022.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For the DUNE collaboration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F965-EA8C-204A-BCC3-B720E3EA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ECAB2-6B9C-114F-83C0-3FA8BC287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EF40-205F-0744-85E7-25FE9302E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10</a:t>
            </a:fld>
            <a:endParaRPr lang="en-US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C39EAD-3C55-824D-8618-AAEF3C7EF53C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11" y="1248994"/>
            <a:ext cx="4445000" cy="3225800"/>
          </a:xfrm>
          <a:prstGeom prst="rect">
            <a:avLst/>
          </a:prstGeom>
        </p:spPr>
      </p:pic>
      <p:pic>
        <p:nvPicPr>
          <p:cNvPr id="9" name="Picture 4" descr="Image result for Container full of boxes">
            <a:extLst>
              <a:ext uri="{FF2B5EF4-FFF2-40B4-BE49-F238E27FC236}">
                <a16:creationId xmlns:a16="http://schemas.microsoft.com/office/drawing/2014/main" id="{CEEDBA87-948C-5B4E-BE57-E13F6FE2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0"/>
          <a:stretch/>
        </p:blipFill>
        <p:spPr bwMode="auto">
          <a:xfrm>
            <a:off x="810339" y="1109620"/>
            <a:ext cx="210416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D8357-58A5-1F41-92E0-50D587115AEA}"/>
              </a:ext>
            </a:extLst>
          </p:cNvPr>
          <p:cNvSpPr txBox="1"/>
          <p:nvPr/>
        </p:nvSpPr>
        <p:spPr>
          <a:xfrm>
            <a:off x="722078" y="5718552"/>
            <a:ext cx="487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~2029: Beam/cosmic ray event </a:t>
            </a:r>
          </a:p>
          <a:p>
            <a:r>
              <a:rPr lang="en-US" dirty="0">
                <a:latin typeface="+mj-lt"/>
              </a:rPr>
              <a:t>in 1 FD module -- 150 APA ~ 6GB  at &lt; 0.1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63E15-BD13-EE4B-982D-965841C83A1D}"/>
              </a:ext>
            </a:extLst>
          </p:cNvPr>
          <p:cNvSpPr txBox="1"/>
          <p:nvPr/>
        </p:nvSpPr>
        <p:spPr>
          <a:xfrm>
            <a:off x="2830085" y="1503847"/>
            <a:ext cx="3488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2018: ProtoDUNE event</a:t>
            </a:r>
          </a:p>
          <a:p>
            <a:r>
              <a:rPr lang="en-US" dirty="0">
                <a:latin typeface="+mj-lt"/>
              </a:rPr>
              <a:t>6 APA ~ 130 MB</a:t>
            </a:r>
          </a:p>
          <a:p>
            <a:r>
              <a:rPr lang="en-US" dirty="0">
                <a:latin typeface="+mj-lt"/>
              </a:rPr>
              <a:t>At 25 Hz</a:t>
            </a:r>
          </a:p>
        </p:txBody>
      </p:sp>
      <p:pic>
        <p:nvPicPr>
          <p:cNvPr id="12" name="Picture 2" descr="Photograph of a flatbed truck being loaded with a shipment on a loading dock">
            <a:extLst>
              <a:ext uri="{FF2B5EF4-FFF2-40B4-BE49-F238E27FC236}">
                <a16:creationId xmlns:a16="http://schemas.microsoft.com/office/drawing/2014/main" id="{46C3CCEA-4069-2A4E-925F-6238908B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9" y="3325496"/>
            <a:ext cx="4318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4F8DD5-409A-6840-920F-6F27556F9CA9}"/>
              </a:ext>
            </a:extLst>
          </p:cNvPr>
          <p:cNvSpPr txBox="1"/>
          <p:nvPr/>
        </p:nvSpPr>
        <p:spPr>
          <a:xfrm>
            <a:off x="7415939" y="4628861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Someday: Supernova</a:t>
            </a:r>
          </a:p>
          <a:p>
            <a:r>
              <a:rPr lang="en-US" dirty="0">
                <a:latin typeface="+mj-lt"/>
              </a:rPr>
              <a:t>150x4x20,000 5 </a:t>
            </a:r>
            <a:r>
              <a:rPr lang="en-US" dirty="0" err="1">
                <a:latin typeface="+mj-lt"/>
              </a:rPr>
              <a:t>ms</a:t>
            </a:r>
            <a:r>
              <a:rPr lang="en-US" dirty="0">
                <a:latin typeface="+mj-lt"/>
              </a:rPr>
              <a:t> APA</a:t>
            </a:r>
          </a:p>
          <a:p>
            <a:r>
              <a:rPr lang="en-US" dirty="0">
                <a:latin typeface="+mj-lt"/>
              </a:rPr>
              <a:t>~400 TB. 1 trigger per month. </a:t>
            </a:r>
          </a:p>
          <a:p>
            <a:r>
              <a:rPr lang="en-US" dirty="0">
                <a:latin typeface="+mj-lt"/>
              </a:rPr>
              <a:t>Maybe 1 real SN in life of expt.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12908-ACF4-8B44-B7FA-9F75789B7B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0D27-5E23-A643-9400-5F844CD31EDF}"/>
              </a:ext>
            </a:extLst>
          </p:cNvPr>
          <p:cNvSpPr txBox="1"/>
          <p:nvPr/>
        </p:nvSpPr>
        <p:spPr>
          <a:xfrm>
            <a:off x="9798756" y="609600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Data Formats</a:t>
            </a:r>
          </a:p>
        </p:txBody>
      </p:sp>
    </p:spTree>
    <p:extLst>
      <p:ext uri="{BB962C8B-B14F-4D97-AF65-F5344CB8AC3E}">
        <p14:creationId xmlns:p14="http://schemas.microsoft.com/office/powerpoint/2010/main" val="1969144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9C781E09-AE31-734D-B9C6-ECF3A71FE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752" y="894617"/>
            <a:ext cx="3809248" cy="397583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4111" y="6347973"/>
            <a:ext cx="1635259" cy="1959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>
            <a:lvl1pPr algn="r">
              <a:tabLst>
                <a:tab pos="657012" algn="l"/>
                <a:tab pos="1314023" algn="l"/>
              </a:tabLst>
              <a:defRPr sz="127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600">
                <a:latin typeface="Trebuchet MS"/>
                <a:ea typeface="Trebuchet MS"/>
                <a:cs typeface="Trebuchet MS"/>
                <a:sym typeface="Trebuchet MS"/>
              </a:defRPr>
            </a:pPr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94" name="Event sizes"/>
          <p:cNvSpPr txBox="1">
            <a:spLocks noGrp="1"/>
          </p:cNvSpPr>
          <p:nvPr>
            <p:ph type="title"/>
          </p:nvPr>
        </p:nvSpPr>
        <p:spPr>
          <a:xfrm>
            <a:off x="1937595" y="314085"/>
            <a:ext cx="8232482" cy="10632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ProtoDUNE-SP </a:t>
            </a:r>
            <a:r>
              <a:rPr sz="3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Event sizes</a:t>
            </a:r>
          </a:p>
        </p:txBody>
      </p:sp>
      <p:sp>
        <p:nvSpPr>
          <p:cNvPr id="95" name="protoDUNE raw events are each about 180 MB, at 10-25Hz…"/>
          <p:cNvSpPr txBox="1">
            <a:spLocks noGrp="1"/>
          </p:cNvSpPr>
          <p:nvPr>
            <p:ph type="body" idx="1"/>
          </p:nvPr>
        </p:nvSpPr>
        <p:spPr>
          <a:xfrm>
            <a:off x="381659" y="1096260"/>
            <a:ext cx="6181772" cy="49006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6995" indent="0" defTabSz="410804">
              <a:spcBef>
                <a:spcPts val="1180"/>
              </a:spcBef>
              <a:buClr>
                <a:srgbClr val="004586"/>
              </a:buClr>
              <a:buSzPct val="45000"/>
              <a:buNone/>
              <a:tabLst>
                <a:tab pos="645485" algn="l"/>
                <a:tab pos="1290970" algn="l"/>
                <a:tab pos="1947982" algn="l"/>
                <a:tab pos="2593467" algn="l"/>
                <a:tab pos="3250479" algn="l"/>
                <a:tab pos="3895964" algn="l"/>
                <a:tab pos="4552975" algn="l"/>
                <a:tab pos="5198461" algn="l"/>
                <a:tab pos="5843946" algn="l"/>
                <a:tab pos="6500957" algn="l"/>
                <a:tab pos="7146442" algn="l"/>
                <a:tab pos="7803454" algn="l"/>
              </a:tabLst>
              <a:defRPr sz="2772"/>
            </a:pPr>
            <a:r>
              <a:rPr sz="2000" dirty="0">
                <a:latin typeface="Helvetica" pitchFamily="2" charset="0"/>
                <a:cs typeface="Calibri" panose="020F0502020204030204" pitchFamily="34" charset="0"/>
              </a:rPr>
              <a:t>protoDUNE raw events are each about </a:t>
            </a:r>
            <a:r>
              <a:rPr lang="en-US" sz="2000" dirty="0">
                <a:latin typeface="Helvetica" pitchFamily="2" charset="0"/>
                <a:cs typeface="Calibri" panose="020F0502020204030204" pitchFamily="34" charset="0"/>
              </a:rPr>
              <a:t>75</a:t>
            </a:r>
            <a:r>
              <a:rPr sz="2000" dirty="0">
                <a:latin typeface="Helvetica" pitchFamily="2" charset="0"/>
                <a:cs typeface="Calibri" panose="020F0502020204030204" pitchFamily="34" charset="0"/>
              </a:rPr>
              <a:t> MB</a:t>
            </a:r>
            <a:r>
              <a:rPr lang="en-US" sz="2000" dirty="0">
                <a:latin typeface="Helvetica" pitchFamily="2" charset="0"/>
                <a:cs typeface="Calibri" panose="020F0502020204030204" pitchFamily="34" charset="0"/>
              </a:rPr>
              <a:t> (compressed)</a:t>
            </a:r>
            <a:r>
              <a:rPr sz="2000" dirty="0">
                <a:latin typeface="Helvetica" pitchFamily="2" charset="0"/>
                <a:cs typeface="Calibri" panose="020F0502020204030204" pitchFamily="34" charset="0"/>
              </a:rPr>
              <a:t>, at 10-25Hz</a:t>
            </a:r>
          </a:p>
          <a:p>
            <a:pPr marL="701792" lvl="1" indent="-290987" defTabSz="410804">
              <a:spcBef>
                <a:spcPts val="1180"/>
              </a:spcBef>
              <a:buClr>
                <a:srgbClr val="004586"/>
              </a:buClr>
              <a:buSzPct val="45000"/>
              <a:buChar char="●"/>
              <a:tabLst>
                <a:tab pos="645485" algn="l"/>
                <a:tab pos="1290970" algn="l"/>
                <a:tab pos="1947982" algn="l"/>
                <a:tab pos="2593467" algn="l"/>
                <a:tab pos="3250479" algn="l"/>
                <a:tab pos="3895964" algn="l"/>
                <a:tab pos="4552975" algn="l"/>
                <a:tab pos="5198461" algn="l"/>
                <a:tab pos="5843946" algn="l"/>
                <a:tab pos="6500957" algn="l"/>
                <a:tab pos="7146442" algn="l"/>
                <a:tab pos="7803454" algn="l"/>
              </a:tabLst>
              <a:defRPr sz="2772"/>
            </a:pPr>
            <a:r>
              <a:rPr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Compare ~2 MB for ATLAS/CMS p-p</a:t>
            </a:r>
          </a:p>
          <a:p>
            <a:pPr marL="701792" lvl="1" indent="-290987" defTabSz="410804">
              <a:spcBef>
                <a:spcPts val="1180"/>
              </a:spcBef>
              <a:buClr>
                <a:srgbClr val="004586"/>
              </a:buClr>
              <a:buSzPct val="45000"/>
              <a:buChar char="●"/>
              <a:tabLst>
                <a:tab pos="645485" algn="l"/>
                <a:tab pos="1290970" algn="l"/>
                <a:tab pos="1947982" algn="l"/>
                <a:tab pos="2593467" algn="l"/>
                <a:tab pos="3250479" algn="l"/>
                <a:tab pos="3895964" algn="l"/>
                <a:tab pos="4552975" algn="l"/>
                <a:tab pos="5198461" algn="l"/>
                <a:tab pos="5843946" algn="l"/>
                <a:tab pos="6500957" algn="l"/>
                <a:tab pos="7146442" algn="l"/>
                <a:tab pos="7803454" algn="l"/>
              </a:tabLst>
              <a:defRPr sz="2772"/>
            </a:pPr>
            <a:r>
              <a:rPr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And ~8 MB for ALICE Pb-Pb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917E7-7A58-ED4D-8B20-D21572F93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274" y="4384054"/>
            <a:ext cx="5511800" cy="237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C3BB4-5B52-9C40-A6E9-35ED5DE10BBD}"/>
              </a:ext>
            </a:extLst>
          </p:cNvPr>
          <p:cNvSpPr txBox="1"/>
          <p:nvPr/>
        </p:nvSpPr>
        <p:spPr>
          <a:xfrm>
            <a:off x="4546365" y="4562824"/>
            <a:ext cx="2720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~5 mm  resolution over 7x7x7m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4C8E7F-3DF2-6F42-9BD7-BCA9B76232C4}"/>
              </a:ext>
            </a:extLst>
          </p:cNvPr>
          <p:cNvCxnSpPr>
            <a:cxnSpLocks/>
          </p:cNvCxnSpPr>
          <p:nvPr/>
        </p:nvCxnSpPr>
        <p:spPr>
          <a:xfrm flipH="1">
            <a:off x="1642274" y="1998996"/>
            <a:ext cx="6454804" cy="23061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639787-A0EB-F74A-8748-DB80EBA80CCB}"/>
              </a:ext>
            </a:extLst>
          </p:cNvPr>
          <p:cNvCxnSpPr>
            <a:cxnSpLocks/>
          </p:cNvCxnSpPr>
          <p:nvPr/>
        </p:nvCxnSpPr>
        <p:spPr>
          <a:xfrm flipH="1">
            <a:off x="7151805" y="2478158"/>
            <a:ext cx="1391652" cy="1968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F3D671-4790-C049-A907-94983D932568}"/>
              </a:ext>
            </a:extLst>
          </p:cNvPr>
          <p:cNvSpPr txBox="1"/>
          <p:nvPr/>
        </p:nvSpPr>
        <p:spPr>
          <a:xfrm rot="19498506">
            <a:off x="8825711" y="4250450"/>
            <a:ext cx="2584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6 APA’s mounted at sides of cryostat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9C980-344B-0F47-AB52-BC6152C4E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46" y="2838189"/>
            <a:ext cx="3184388" cy="769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C9BFDC-F0F7-FF43-AD6A-3CD48B884685}"/>
              </a:ext>
            </a:extLst>
          </p:cNvPr>
          <p:cNvSpPr txBox="1"/>
          <p:nvPr/>
        </p:nvSpPr>
        <p:spPr>
          <a:xfrm>
            <a:off x="9922933" y="314084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Formats</a:t>
            </a:r>
          </a:p>
        </p:txBody>
      </p:sp>
    </p:spTree>
    <p:extLst>
      <p:ext uri="{BB962C8B-B14F-4D97-AF65-F5344CB8AC3E}">
        <p14:creationId xmlns:p14="http://schemas.microsoft.com/office/powerpoint/2010/main" val="4647483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2F3245-5B40-FB42-8730-F4C819DD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3430"/>
            <a:ext cx="8229600" cy="647102"/>
          </a:xfrm>
        </p:spPr>
        <p:txBody>
          <a:bodyPr/>
          <a:lstStyle/>
          <a:p>
            <a:r>
              <a:rPr lang="en-US" dirty="0"/>
              <a:t>Signal processing for 1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D472B-4287-0542-AAC2-30BC2061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12</a:t>
            </a:fld>
            <a:endParaRPr lang="en-US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53A5B-CE21-FD44-8D44-564017839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8975912" cy="457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B54B35-30C0-9042-8165-B528C6233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DBD24-B1B3-F440-A020-8EDAAE989FA0}"/>
              </a:ext>
            </a:extLst>
          </p:cNvPr>
          <p:cNvSpPr/>
          <p:nvPr/>
        </p:nvSpPr>
        <p:spPr>
          <a:xfrm>
            <a:off x="1680632" y="5858483"/>
            <a:ext cx="8530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JINST 13 (2018) no.07, P07006 arXiv:1802.08709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F6824-66B0-8942-B5A4-046EBCBA5236}"/>
              </a:ext>
            </a:extLst>
          </p:cNvPr>
          <p:cNvSpPr txBox="1"/>
          <p:nvPr/>
        </p:nvSpPr>
        <p:spPr>
          <a:xfrm>
            <a:off x="9890312" y="4300538"/>
            <a:ext cx="161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Signal for 1 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56D50-95CB-4345-92F1-1709866299D8}"/>
              </a:ext>
            </a:extLst>
          </p:cNvPr>
          <p:cNvSpPr txBox="1"/>
          <p:nvPr/>
        </p:nvSpPr>
        <p:spPr>
          <a:xfrm rot="16200000">
            <a:off x="-15567" y="2070379"/>
            <a:ext cx="1859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Time, 0.5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>
                <a:latin typeface="+mn-lt"/>
              </a:rPr>
              <a:t>sec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A5B86-0B3E-4D40-A407-87E45A259AC2}"/>
              </a:ext>
            </a:extLst>
          </p:cNvPr>
          <p:cNvSpPr txBox="1"/>
          <p:nvPr/>
        </p:nvSpPr>
        <p:spPr>
          <a:xfrm>
            <a:off x="4629151" y="342900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Wire #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8FB3C-AF60-E44B-86BF-6517B324D6F4}"/>
              </a:ext>
            </a:extLst>
          </p:cNvPr>
          <p:cNvSpPr txBox="1"/>
          <p:nvPr/>
        </p:nvSpPr>
        <p:spPr>
          <a:xfrm>
            <a:off x="5000283" y="5412566"/>
            <a:ext cx="1859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Time, 0.5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>
                <a:latin typeface="+mn-lt"/>
              </a:rPr>
              <a:t>sec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E6A11-D706-2F44-A935-2C4B579C5550}"/>
              </a:ext>
            </a:extLst>
          </p:cNvPr>
          <p:cNvSpPr txBox="1"/>
          <p:nvPr/>
        </p:nvSpPr>
        <p:spPr>
          <a:xfrm>
            <a:off x="10336696" y="790532"/>
            <a:ext cx="170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Good use case for GPU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161ECFC-05C8-F748-AA88-F130293CC3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456B54-0CD5-234B-B98B-9C05F552365C}"/>
              </a:ext>
            </a:extLst>
          </p:cNvPr>
          <p:cNvSpPr txBox="1"/>
          <p:nvPr/>
        </p:nvSpPr>
        <p:spPr>
          <a:xfrm>
            <a:off x="9657296" y="180837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Reco</a:t>
            </a:r>
            <a:r>
              <a:rPr lang="en-US" dirty="0"/>
              <a:t>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163269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2F3245-5B40-FB42-8730-F4C819DD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3430"/>
            <a:ext cx="8229600" cy="647102"/>
          </a:xfrm>
        </p:spPr>
        <p:txBody>
          <a:bodyPr/>
          <a:lstStyle/>
          <a:p>
            <a:r>
              <a:rPr lang="en-US" dirty="0"/>
              <a:t>Signal processing for 1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D472B-4287-0542-AAC2-30BC2061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13</a:t>
            </a:fld>
            <a:endParaRPr lang="en-US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DB3BA-10B1-9049-9E5B-7D8EBD355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8950398" cy="45753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B54B35-30C0-9042-8165-B528C6233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A967E-7C15-4D4D-822F-DA4AA860DFB1}"/>
              </a:ext>
            </a:extLst>
          </p:cNvPr>
          <p:cNvSpPr txBox="1"/>
          <p:nvPr/>
        </p:nvSpPr>
        <p:spPr>
          <a:xfrm>
            <a:off x="1100667" y="5791200"/>
            <a:ext cx="749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2560x6000 12 bit  ADC.  Remove bad hits, coherent noise, deconvolute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3ADBB-1053-B84D-8587-A5BF95A4E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1D24F-438B-154A-954F-2A79C335FE79}"/>
              </a:ext>
            </a:extLst>
          </p:cNvPr>
          <p:cNvSpPr txBox="1"/>
          <p:nvPr/>
        </p:nvSpPr>
        <p:spPr>
          <a:xfrm>
            <a:off x="9657296" y="180837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Reco</a:t>
            </a:r>
            <a:r>
              <a:rPr lang="en-US" dirty="0"/>
              <a:t>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305983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5481E-227F-D548-8E01-88AFD1FF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9" y="708649"/>
            <a:ext cx="9360226" cy="5645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F8893-5777-7249-91D5-130128BA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1367"/>
            <a:ext cx="10972800" cy="647102"/>
          </a:xfrm>
        </p:spPr>
        <p:txBody>
          <a:bodyPr/>
          <a:lstStyle/>
          <a:p>
            <a:r>
              <a:rPr lang="en-US" sz="3600" dirty="0"/>
              <a:t>Identification of particles in a beam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04012-9049-6042-9EC2-D66CB71D0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14</a:t>
            </a:fld>
            <a:endParaRPr lang="en-US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AB8C3-39E5-4E46-BB40-D5DD200F7D2F}"/>
              </a:ext>
            </a:extLst>
          </p:cNvPr>
          <p:cNvSpPr txBox="1"/>
          <p:nvPr/>
        </p:nvSpPr>
        <p:spPr>
          <a:xfrm>
            <a:off x="7432941" y="938469"/>
            <a:ext cx="1739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PANDORA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6D48F-922B-7F48-8401-8215504D7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A08E4-6DC2-9E45-9740-FC1CC2589309}"/>
              </a:ext>
            </a:extLst>
          </p:cNvPr>
          <p:cNvSpPr txBox="1"/>
          <p:nvPr/>
        </p:nvSpPr>
        <p:spPr>
          <a:xfrm>
            <a:off x="5931407" y="5035978"/>
            <a:ext cx="989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+mn-lt"/>
              </a:rPr>
              <a:t>Pandora: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Eur.Phys.J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. C78 (2018) no.1, 82</a:t>
            </a:r>
          </a:p>
          <a:p>
            <a:r>
              <a:rPr lang="en-US" sz="1800" dirty="0" err="1">
                <a:solidFill>
                  <a:schemeClr val="accent2"/>
                </a:solidFill>
                <a:latin typeface="+mn-lt"/>
              </a:rPr>
              <a:t>Wirecell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US" sz="1800" dirty="0" err="1">
                <a:solidFill>
                  <a:schemeClr val="accent2"/>
                </a:solidFill>
                <a:latin typeface="+mn-lt"/>
              </a:rPr>
              <a:t>J.Phys.Conf.Ser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. 762 (2016) no.1, 012033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11225-161B-7F4A-A235-767EAC3491B1}"/>
              </a:ext>
            </a:extLst>
          </p:cNvPr>
          <p:cNvSpPr txBox="1"/>
          <p:nvPr/>
        </p:nvSpPr>
        <p:spPr>
          <a:xfrm>
            <a:off x="6176106" y="4158814"/>
            <a:ext cx="454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3D reconstruction</a:t>
            </a:r>
          </a:p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Then particle ID</a:t>
            </a:r>
          </a:p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Big neural network use case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04217-B770-694A-9B4F-DDA13E1C390D}"/>
              </a:ext>
            </a:extLst>
          </p:cNvPr>
          <p:cNvSpPr txBox="1"/>
          <p:nvPr/>
        </p:nvSpPr>
        <p:spPr>
          <a:xfrm>
            <a:off x="367743" y="4897478"/>
            <a:ext cx="219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  <a:latin typeface="Helvetica" pitchFamily="2" charset="0"/>
              </a:rPr>
              <a:t>NEED A LOT</a:t>
            </a:r>
          </a:p>
          <a:p>
            <a:r>
              <a:rPr lang="en-US" dirty="0">
                <a:solidFill>
                  <a:srgbClr val="E95125"/>
                </a:solidFill>
                <a:latin typeface="Helvetica" pitchFamily="2" charset="0"/>
              </a:rPr>
              <a:t>OF PROCESSING </a:t>
            </a:r>
          </a:p>
          <a:p>
            <a:r>
              <a:rPr lang="en-US" dirty="0">
                <a:solidFill>
                  <a:srgbClr val="E95125"/>
                </a:solidFill>
                <a:latin typeface="Helvetica" pitchFamily="2" charset="0"/>
              </a:rPr>
              <a:t>POWER!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55A5BC-DF66-2840-890D-28002B32BA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ABE73-B825-A34B-871C-572D427AFEE5}"/>
              </a:ext>
            </a:extLst>
          </p:cNvPr>
          <p:cNvSpPr txBox="1"/>
          <p:nvPr/>
        </p:nvSpPr>
        <p:spPr>
          <a:xfrm>
            <a:off x="9780524" y="339317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Reco</a:t>
            </a:r>
            <a:r>
              <a:rPr lang="en-US" dirty="0"/>
              <a:t>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41369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5" y="971551"/>
            <a:ext cx="8002288" cy="5351756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Use GPU inference server to identify Michel electrons</a:t>
            </a:r>
          </a:p>
          <a:p>
            <a:pPr lvl="1"/>
            <a:r>
              <a:rPr lang="en-US" dirty="0">
                <a:latin typeface="Helvetica" pitchFamily="2" charset="0"/>
              </a:rPr>
              <a:t>60K files to process, 100-150 events each</a:t>
            </a:r>
          </a:p>
          <a:p>
            <a:pPr lvl="1"/>
            <a:r>
              <a:rPr lang="en-US" dirty="0">
                <a:latin typeface="Helvetica" pitchFamily="2" charset="0"/>
              </a:rPr>
              <a:t>Conventional compute at </a:t>
            </a:r>
            <a:r>
              <a:rPr lang="en-US" dirty="0" err="1">
                <a:latin typeface="Helvetica" pitchFamily="2" charset="0"/>
              </a:rPr>
              <a:t>FermiGrid</a:t>
            </a:r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GPU inference server in Google Cloud (Iowa)</a:t>
            </a:r>
          </a:p>
          <a:p>
            <a:r>
              <a:rPr lang="en-US" dirty="0">
                <a:latin typeface="Helvetica" pitchFamily="2" charset="0"/>
              </a:rPr>
              <a:t>For a while saturated the 100Gbit site network link</a:t>
            </a:r>
          </a:p>
          <a:p>
            <a:r>
              <a:rPr lang="en-US" sz="2133" b="1" dirty="0">
                <a:latin typeface="Helvetica" pitchFamily="2" charset="0"/>
              </a:rPr>
              <a:t>Saw at least a factor of 2-3 speedup CPU-only runs in “real-world” conditions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290725" y="251807"/>
            <a:ext cx="10399643" cy="427877"/>
          </a:xfrm>
        </p:spPr>
        <p:txBody>
          <a:bodyPr/>
          <a:lstStyle/>
          <a:p>
            <a:r>
              <a:rPr lang="en-US" sz="3200" b="1" dirty="0">
                <a:solidFill>
                  <a:srgbClr val="E95125"/>
                </a:solidFill>
                <a:latin typeface="Helvetica" pitchFamily="2" charset="0"/>
              </a:rPr>
              <a:t>GPU as a Service on </a:t>
            </a:r>
            <a:r>
              <a:rPr lang="en-US" sz="3200" b="1" dirty="0" err="1">
                <a:solidFill>
                  <a:srgbClr val="E95125"/>
                </a:solidFill>
                <a:latin typeface="Helvetica" pitchFamily="2" charset="0"/>
              </a:rPr>
              <a:t>ProtoDUNE</a:t>
            </a:r>
            <a:r>
              <a:rPr lang="en-US" sz="3200" b="1" dirty="0">
                <a:solidFill>
                  <a:srgbClr val="E95125"/>
                </a:solidFill>
                <a:latin typeface="Helvetica" pitchFamily="2" charset="0"/>
              </a:rPr>
              <a:t>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E95125"/>
                </a:solidFill>
              </a:rPr>
              <a:t>S. Timm | Software and Computing Roundtable</a:t>
            </a:r>
            <a:endParaRPr lang="en-US" b="1" dirty="0">
              <a:solidFill>
                <a:srgbClr val="E9512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BDFCD6C-CD79-204F-BEB1-7DDE1535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107" y="2446157"/>
            <a:ext cx="2566875" cy="1925156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DEB3F3D7-CAF0-234E-BAA1-8AB2D9CCE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107" y="506665"/>
            <a:ext cx="2566875" cy="1925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91AE73-5F18-984E-80FD-74E82AAA2317}"/>
              </a:ext>
            </a:extLst>
          </p:cNvPr>
          <p:cNvSpPr txBox="1"/>
          <p:nvPr/>
        </p:nvSpPr>
        <p:spPr>
          <a:xfrm>
            <a:off x="9988280" y="733914"/>
            <a:ext cx="268092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GPU runs during network saturation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FDF07-C385-5E47-8206-60C499CAE423}"/>
              </a:ext>
            </a:extLst>
          </p:cNvPr>
          <p:cNvSpPr txBox="1"/>
          <p:nvPr/>
        </p:nvSpPr>
        <p:spPr>
          <a:xfrm>
            <a:off x="10122595" y="2659070"/>
            <a:ext cx="253633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GPU runs post network saturation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C6C48D4-C71D-144B-92AF-FDACFF2DA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813" y="4282613"/>
            <a:ext cx="2566875" cy="1925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D2D22A-6BFC-7F44-A0DF-635621959C73}"/>
              </a:ext>
            </a:extLst>
          </p:cNvPr>
          <p:cNvSpPr txBox="1"/>
          <p:nvPr/>
        </p:nvSpPr>
        <p:spPr>
          <a:xfrm>
            <a:off x="10122594" y="4487654"/>
            <a:ext cx="212109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CPU-only runs outside FNAL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418F68B-BEDE-FE4E-B1CC-8658D5ADFE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E95125"/>
                </a:solidFill>
              </a:rPr>
              <a:t>4/5/22</a:t>
            </a:r>
            <a:endParaRPr lang="en-US" dirty="0">
              <a:solidFill>
                <a:srgbClr val="E9512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68E756-57BC-F547-8834-506478D1E5B0}"/>
              </a:ext>
            </a:extLst>
          </p:cNvPr>
          <p:cNvSpPr txBox="1"/>
          <p:nvPr/>
        </p:nvSpPr>
        <p:spPr>
          <a:xfrm>
            <a:off x="9657296" y="180837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Reco</a:t>
            </a:r>
            <a:r>
              <a:rPr lang="en-US" dirty="0"/>
              <a:t>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BFD6C1-58C3-124A-B4BD-F1F2F0E7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Software Management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2ECD81-3D0A-DC4E-83F2-46160082D08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SPACK is gradually becoming the build/packaging method being used, replacing legacy Fermilab UPS/UPD</a:t>
            </a:r>
          </a:p>
          <a:p>
            <a:r>
              <a:rPr lang="en-US" dirty="0"/>
              <a:t>Learning how to read HDF5 format files now being output by the DAQ</a:t>
            </a:r>
          </a:p>
          <a:p>
            <a:pPr lvl="1"/>
            <a:r>
              <a:rPr lang="en-US" dirty="0"/>
              <a:t>Great for writing fast, still learning how to do streaming reads.</a:t>
            </a:r>
          </a:p>
          <a:p>
            <a:r>
              <a:rPr lang="en-US" dirty="0"/>
              <a:t>Within past year have moved most of our experimental SW repos to GitHub</a:t>
            </a:r>
          </a:p>
          <a:p>
            <a:r>
              <a:rPr lang="en-US" dirty="0"/>
              <a:t>Implementing a pull request model with approvals.</a:t>
            </a:r>
          </a:p>
          <a:p>
            <a:r>
              <a:rPr lang="en-US" dirty="0"/>
              <a:t>Computing consortium responsible for software infrastructure but individual physics and detector groups are responsible for physics reconstruction algorithms.</a:t>
            </a:r>
          </a:p>
          <a:p>
            <a:r>
              <a:rPr lang="en-US" dirty="0"/>
              <a:t>Memory footprint always an issue.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DB4A6-6258-D24F-9CF2-F926B3304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9525"/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9F108-86C1-3247-AB85-2D50E4163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23C4C3-7F1A-B843-B3B3-E41D1173FE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DCB67-D729-484F-9199-FF5C22877C61}"/>
              </a:ext>
            </a:extLst>
          </p:cNvPr>
          <p:cNvSpPr txBox="1"/>
          <p:nvPr/>
        </p:nvSpPr>
        <p:spPr>
          <a:xfrm>
            <a:off x="9657296" y="180837"/>
            <a:ext cx="20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</a:t>
            </a:r>
          </a:p>
          <a:p>
            <a:r>
              <a:rPr lang="en-US" dirty="0"/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90247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D9D74A4-8CEA-5F42-B886-F1F825FB6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984" y="1544090"/>
            <a:ext cx="8470900" cy="240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7D53EA-A51A-0242-BA4A-EE6E013CF433}"/>
              </a:ext>
            </a:extLst>
          </p:cNvPr>
          <p:cNvSpPr txBox="1"/>
          <p:nvPr/>
        </p:nvSpPr>
        <p:spPr>
          <a:xfrm>
            <a:off x="410338" y="1668964"/>
            <a:ext cx="3100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Three APAs: (1, 2, 3)</a:t>
            </a:r>
          </a:p>
          <a:p>
            <a:r>
              <a:rPr lang="en-CH" sz="1600" dirty="0"/>
              <a:t>    A full module has 150</a:t>
            </a:r>
          </a:p>
          <a:p>
            <a:endParaRPr lang="en-CH" sz="1600" dirty="0"/>
          </a:p>
          <a:p>
            <a:r>
              <a:rPr lang="en-CH" sz="1600" dirty="0"/>
              <a:t>Three time windows: (A, B, C)</a:t>
            </a:r>
          </a:p>
          <a:p>
            <a:r>
              <a:rPr lang="en-CH" sz="1600" dirty="0"/>
              <a:t>    Time windows may overlap and may be of different duration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97E05-9787-6A47-898A-752F5C698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27" y="4393116"/>
            <a:ext cx="8432800" cy="54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56048-D09C-F841-A34C-AB3E1860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44" y="4743550"/>
            <a:ext cx="9118600" cy="571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A13F8-1201-1240-A03A-FE7D7E636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559" y="5177502"/>
            <a:ext cx="8801100" cy="69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E2CF9-654B-524A-B477-A93F53E6C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559" y="5654470"/>
            <a:ext cx="73914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C2B129-025F-9B44-AC75-396CAA64A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85" y="3858793"/>
            <a:ext cx="7937500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B13F4-0909-C848-A1F6-00D7B9BC216F}"/>
              </a:ext>
            </a:extLst>
          </p:cNvPr>
          <p:cNvSpPr txBox="1"/>
          <p:nvPr/>
        </p:nvSpPr>
        <p:spPr>
          <a:xfrm>
            <a:off x="1256044" y="267348"/>
            <a:ext cx="8470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95125"/>
                </a:solidFill>
                <a:latin typeface="Helvetica" pitchFamily="2" charset="0"/>
              </a:rPr>
              <a:t>DUNE Unique Framework Requirements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9B01-E412-9C44-BF20-89E04404DE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066799" y="6307792"/>
            <a:ext cx="3392311" cy="369332"/>
          </a:xfrm>
        </p:spPr>
        <p:txBody>
          <a:bodyPr/>
          <a:lstStyle/>
          <a:p>
            <a:pPr marL="9525"/>
            <a:r>
              <a:rPr lang="en-US" sz="1200" dirty="0"/>
              <a:t>S. Timm | Software and Computing Roundtable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EDDE5-2345-8D4E-8F67-65A3CDDAAA6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5177770" y="6544870"/>
            <a:ext cx="2592664" cy="138499"/>
          </a:xfrm>
        </p:spPr>
        <p:txBody>
          <a:bodyPr/>
          <a:lstStyle/>
          <a:p>
            <a:pPr marL="9525"/>
            <a:r>
              <a:rPr lang="en-US" dirty="0"/>
              <a:t>4/5/22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04025-50DF-C145-83CA-17DA69279D03}"/>
              </a:ext>
            </a:extLst>
          </p:cNvPr>
          <p:cNvSpPr txBox="1"/>
          <p:nvPr/>
        </p:nvSpPr>
        <p:spPr>
          <a:xfrm>
            <a:off x="9726943" y="201450"/>
            <a:ext cx="20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2453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Graphical user interface&#10;&#10;Description automatically generated">
            <a:extLst>
              <a:ext uri="{FF2B5EF4-FFF2-40B4-BE49-F238E27FC236}">
                <a16:creationId xmlns:a16="http://schemas.microsoft.com/office/drawing/2014/main" id="{9BAC3A87-FFFD-7246-8B7C-17EC6D1F447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tretch/>
        </p:blipFill>
        <p:spPr>
          <a:xfrm>
            <a:off x="1273199" y="68263"/>
            <a:ext cx="9645602" cy="6221412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22229-142E-794F-A172-0412F2FF2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35F403E-9530-BF48-B890-C08276B0F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C39C72E-2A13-EB4D-AD45-6D4E6ACAED8D}" type="slidenum">
              <a:rPr 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58225-9CD4-FC4D-B606-19E5BBF5B3B7}"/>
              </a:ext>
            </a:extLst>
          </p:cNvPr>
          <p:cNvSpPr txBox="1"/>
          <p:nvPr/>
        </p:nvSpPr>
        <p:spPr>
          <a:xfrm>
            <a:off x="705677" y="755374"/>
            <a:ext cx="47409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databases needed for DUNE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Run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Slow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Beam instrumentation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Centralized metadata store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Unstructured – flexible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Temporal and run-based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Filtered relational DB interface based on </a:t>
            </a:r>
            <a:br>
              <a:rPr lang="en-US" sz="1600" dirty="0"/>
            </a:br>
            <a:r>
              <a:rPr lang="en-US" sz="1600" dirty="0"/>
              <a:t>user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Single-point access (all metadata) for </a:t>
            </a:r>
            <a:br>
              <a:rPr lang="en-US" sz="1600" dirty="0"/>
            </a:br>
            <a:r>
              <a:rPr lang="en-US" sz="1600" dirty="0"/>
              <a:t>offline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Direct access to individual databases for </a:t>
            </a:r>
            <a:br>
              <a:rPr lang="en-US" sz="1600" dirty="0"/>
            </a:br>
            <a:r>
              <a:rPr lang="en-US" sz="1600" dirty="0"/>
              <a:t>expert use only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A4A58-8850-7C4D-BF58-ED499CDF4AB0}"/>
              </a:ext>
            </a:extLst>
          </p:cNvPr>
          <p:cNvSpPr txBox="1"/>
          <p:nvPr/>
        </p:nvSpPr>
        <p:spPr>
          <a:xfrm>
            <a:off x="765313" y="68263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5125"/>
                </a:solidFill>
                <a:latin typeface="Helvetica" pitchFamily="2" charset="0"/>
              </a:rPr>
              <a:t>Database Systems Design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6E13FA-8206-A040-9712-2FA627B144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A295C-C666-914D-BC13-76BC9B591003}"/>
              </a:ext>
            </a:extLst>
          </p:cNvPr>
          <p:cNvSpPr txBox="1"/>
          <p:nvPr/>
        </p:nvSpPr>
        <p:spPr>
          <a:xfrm>
            <a:off x="9726943" y="201450"/>
            <a:ext cx="20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24048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2AB0C4-803F-B54B-B88A-19C0CDF5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907" y="97730"/>
            <a:ext cx="4867634" cy="1011889"/>
          </a:xfrm>
        </p:spPr>
        <p:txBody>
          <a:bodyPr>
            <a:normAutofit/>
          </a:bodyPr>
          <a:lstStyle/>
          <a:p>
            <a:r>
              <a:rPr lang="en-US" sz="3200" dirty="0"/>
              <a:t>DUNE Global </a:t>
            </a:r>
            <a:br>
              <a:rPr lang="en-US" sz="3200" dirty="0"/>
            </a:br>
            <a:r>
              <a:rPr lang="en-US" sz="3200" dirty="0"/>
              <a:t>Computing 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A326A-F494-DE44-8643-B379736B5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7CEB8-7458-7342-8E4F-102A8BB56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3524CEEB-E187-4E43-B51D-EFC0C8D2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90" y="435547"/>
            <a:ext cx="5739980" cy="585216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1471FCD-EA41-6C48-928B-C3F900285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867" y="1118807"/>
            <a:ext cx="1422400" cy="516890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4406D7C6-7083-1643-9320-0DD02D07C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529" y="1109620"/>
            <a:ext cx="1371600" cy="481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73821-B2C5-CF41-9693-FF6B6B62741D}"/>
              </a:ext>
            </a:extLst>
          </p:cNvPr>
          <p:cNvSpPr txBox="1"/>
          <p:nvPr/>
        </p:nvSpPr>
        <p:spPr>
          <a:xfrm>
            <a:off x="6515441" y="4475120"/>
            <a:ext cx="1886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Goal to have no more than 25% of offline at FNAL.</a:t>
            </a:r>
          </a:p>
          <a:p>
            <a:r>
              <a:rPr lang="en-US" dirty="0">
                <a:latin typeface="Helvetica" pitchFamily="2" charset="0"/>
              </a:rPr>
              <a:t>O(10K) slots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8A23C-D9F5-8C43-8E34-2989BC0FECE5}"/>
              </a:ext>
            </a:extLst>
          </p:cNvPr>
          <p:cNvSpPr txBox="1"/>
          <p:nvPr/>
        </p:nvSpPr>
        <p:spPr>
          <a:xfrm>
            <a:off x="6768548" y="1272209"/>
            <a:ext cx="13517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Accessing NERSC via Fermilab’s  </a:t>
            </a:r>
            <a:r>
              <a:rPr lang="en-US" dirty="0" err="1">
                <a:latin typeface="Helvetica" pitchFamily="2" charset="0"/>
              </a:rPr>
              <a:t>HEPCloud</a:t>
            </a:r>
            <a:r>
              <a:rPr lang="en-US" dirty="0">
                <a:latin typeface="Helvetica" pitchFamily="2" charset="0"/>
              </a:rPr>
              <a:t> platform.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369FC58-1417-A34B-A508-CCFD157B96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Content Placeholder 4" descr="Bubble chart&#10;&#10;Description automatically generated with low confidence">
            <a:extLst>
              <a:ext uri="{FF2B5EF4-FFF2-40B4-BE49-F238E27FC236}">
                <a16:creationId xmlns:a16="http://schemas.microsoft.com/office/drawing/2014/main" id="{C0422419-DE32-3240-8E74-163AF8B2F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978" y="1986783"/>
            <a:ext cx="635089" cy="3005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382098-5F4D-6247-BF46-5D12A046DCE9}"/>
              </a:ext>
            </a:extLst>
          </p:cNvPr>
          <p:cNvSpPr txBox="1"/>
          <p:nvPr/>
        </p:nvSpPr>
        <p:spPr>
          <a:xfrm>
            <a:off x="10295963" y="0"/>
            <a:ext cx="20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10893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CE02-1642-D545-BB40-0DA65900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DUNE:  Precision measurements of neutrino mixing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fontScale="92500" lnSpcReduction="10000"/>
          </a:bodyPr>
          <a:lstStyle/>
          <a:p>
            <a:pPr lvl="0"/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F0EA24-92B6-F840-AD00-950911452D02}"/>
              </a:ext>
            </a:extLst>
          </p:cNvPr>
          <p:cNvGrpSpPr/>
          <p:nvPr/>
        </p:nvGrpSpPr>
        <p:grpSpPr>
          <a:xfrm>
            <a:off x="4110006" y="1281990"/>
            <a:ext cx="7468162" cy="4294020"/>
            <a:chOff x="3180313" y="1516700"/>
            <a:chExt cx="7468162" cy="4294020"/>
          </a:xfrm>
        </p:grpSpPr>
        <p:pic>
          <p:nvPicPr>
            <p:cNvPr id="5" name="Picture 4" descr="electron_neutrino.jpg"/>
            <p:cNvPicPr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314" y="1516700"/>
              <a:ext cx="1419879" cy="1155645"/>
            </a:xfrm>
            <a:prstGeom prst="rect">
              <a:avLst/>
            </a:prstGeom>
          </p:spPr>
        </p:pic>
        <p:pic>
          <p:nvPicPr>
            <p:cNvPr id="6" name="Picture 5" descr="muon_neutrin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798" y="1625002"/>
              <a:ext cx="1202377" cy="914400"/>
            </a:xfrm>
            <a:prstGeom prst="rect">
              <a:avLst/>
            </a:prstGeom>
          </p:spPr>
        </p:pic>
        <p:pic>
          <p:nvPicPr>
            <p:cNvPr id="7" name="Picture 6" descr="nu_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313" y="4186008"/>
              <a:ext cx="1194318" cy="914400"/>
            </a:xfrm>
            <a:prstGeom prst="rect">
              <a:avLst/>
            </a:prstGeom>
          </p:spPr>
        </p:pic>
        <p:pic>
          <p:nvPicPr>
            <p:cNvPr id="8" name="Picture 7" descr="tau_neutrin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634" y="1625002"/>
              <a:ext cx="1192547" cy="914400"/>
            </a:xfrm>
            <a:prstGeom prst="rect">
              <a:avLst/>
            </a:prstGeom>
          </p:spPr>
        </p:pic>
        <p:pic>
          <p:nvPicPr>
            <p:cNvPr id="9" name="Picture 8" descr="nu_3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736" y="4186008"/>
              <a:ext cx="1250445" cy="914400"/>
            </a:xfrm>
            <a:prstGeom prst="rect">
              <a:avLst/>
            </a:prstGeom>
          </p:spPr>
        </p:pic>
        <p:pic>
          <p:nvPicPr>
            <p:cNvPr id="10" name="Picture 9" descr="nu_2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445" y="4186008"/>
              <a:ext cx="1252630" cy="914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69434" y="4427485"/>
              <a:ext cx="17588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Mass Basis</a:t>
              </a:r>
            </a:p>
            <a:p>
              <a:r>
                <a:rPr lang="en-US" dirty="0">
                  <a:latin typeface="+mn-lt"/>
                </a:rPr>
                <a:t>(Motion)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4031" y="2353270"/>
              <a:ext cx="579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>
                  <a:latin typeface="Calibri" panose="020F0502020204030204" pitchFamily="34" charset="0"/>
                </a:rPr>
                <a:t>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22474" y="2407677"/>
              <a:ext cx="602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09471" y="2408010"/>
              <a:ext cx="560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 err="1">
                  <a:latin typeface="Symbol" charset="2"/>
                  <a:cs typeface="Symbol" charset="2"/>
                </a:rPr>
                <a:t>t</a:t>
              </a:r>
              <a:endParaRPr lang="en-US" sz="3600" baseline="-25000" dirty="0">
                <a:latin typeface="Symbol" charset="2"/>
                <a:cs typeface="Symbol" charset="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8576" y="5159799"/>
              <a:ext cx="579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76610" y="5164389"/>
              <a:ext cx="579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27453" y="5159799"/>
              <a:ext cx="579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charset="2"/>
                  <a:cs typeface="Symbol" charset="2"/>
                </a:rPr>
                <a:t>n</a:t>
              </a:r>
              <a:r>
                <a:rPr lang="en-US" sz="3600" baseline="-25000" dirty="0"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66842" y="1775652"/>
              <a:ext cx="19816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Flavor Basis</a:t>
              </a:r>
            </a:p>
            <a:p>
              <a:r>
                <a:rPr lang="en-US" dirty="0">
                  <a:latin typeface="+mn-lt"/>
                </a:rPr>
                <a:t>(Interactions)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934019-F6D4-2744-A88F-229290A12DB5}"/>
              </a:ext>
            </a:extLst>
          </p:cNvPr>
          <p:cNvSpPr txBox="1"/>
          <p:nvPr/>
        </p:nvSpPr>
        <p:spPr>
          <a:xfrm>
            <a:off x="5376610" y="6477412"/>
            <a:ext cx="223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  <a:hlinkClick r:id="rId9"/>
              </a:rPr>
              <a:t>Particlezoo.net</a:t>
            </a:r>
            <a:endParaRPr lang="en-US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ED95944-0164-0042-AA53-B3153E7A7D08}"/>
              </a:ext>
            </a:extLst>
          </p:cNvPr>
          <p:cNvSpPr txBox="1">
            <a:spLocks/>
          </p:cNvSpPr>
          <p:nvPr/>
        </p:nvSpPr>
        <p:spPr>
          <a:xfrm>
            <a:off x="605368" y="5845672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3200" dirty="0"/>
              <a:t>2 different views of the same neutrinos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8B39ABF-FBF9-DB4A-9672-E8D45D5B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5090" y="6628897"/>
            <a:ext cx="5799081" cy="158697"/>
          </a:xfrm>
        </p:spPr>
        <p:txBody>
          <a:bodyPr/>
          <a:lstStyle/>
          <a:p>
            <a:r>
              <a:rPr lang="en-US" dirty="0"/>
              <a:t>S. Timm | Software and Computing Roundtable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14BBA08-1A17-8F45-9EEC-69CB543E1E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10CBB-BFC6-B74F-A203-C21BB2A839A1}"/>
              </a:ext>
            </a:extLst>
          </p:cNvPr>
          <p:cNvSpPr txBox="1"/>
          <p:nvPr/>
        </p:nvSpPr>
        <p:spPr>
          <a:xfrm>
            <a:off x="451707" y="1896523"/>
            <a:ext cx="3348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Outline: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Intro to DUNE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Data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Reco</a:t>
            </a:r>
            <a:r>
              <a:rPr lang="en-US" sz="2000" dirty="0">
                <a:latin typeface="Helvetica" pitchFamily="2" charset="0"/>
              </a:rPr>
              <a:t> &amp;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Compute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Workflow and Data </a:t>
            </a:r>
            <a:r>
              <a:rPr lang="en-US" sz="2000" dirty="0" err="1">
                <a:latin typeface="Helvetica" pitchFamily="2" charset="0"/>
              </a:rPr>
              <a:t>Mgmt</a:t>
            </a: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Conclusions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2F6569-E019-8349-A5F1-4679A3B3A9B5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343086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84D821-D08D-9F49-AD64-FEDD23F16DB3}"/>
              </a:ext>
            </a:extLst>
          </p:cNvPr>
          <p:cNvGrpSpPr/>
          <p:nvPr/>
        </p:nvGrpSpPr>
        <p:grpSpPr>
          <a:xfrm>
            <a:off x="3361661" y="1087554"/>
            <a:ext cx="8335964" cy="4853554"/>
            <a:chOff x="1443409" y="1420372"/>
            <a:chExt cx="8335964" cy="4853554"/>
          </a:xfrm>
        </p:grpSpPr>
        <p:sp>
          <p:nvSpPr>
            <p:cNvPr id="55" name="Shape 2"/>
            <p:cNvSpPr/>
            <p:nvPr/>
          </p:nvSpPr>
          <p:spPr>
            <a:xfrm>
              <a:off x="5520798" y="4407518"/>
              <a:ext cx="3052400" cy="1691316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56" name="Shape 3"/>
            <p:cNvSpPr/>
            <p:nvPr/>
          </p:nvSpPr>
          <p:spPr>
            <a:xfrm>
              <a:off x="2879450" y="1420372"/>
              <a:ext cx="6530138" cy="2369208"/>
            </a:xfrm>
            <a:prstGeom prst="roundRect">
              <a:avLst>
                <a:gd name="adj" fmla="val 10294"/>
              </a:avLst>
            </a:prstGeom>
            <a:solidFill>
              <a:srgbClr val="EFEFEF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57" name="Shape 10"/>
            <p:cNvSpPr/>
            <p:nvPr/>
          </p:nvSpPr>
          <p:spPr>
            <a:xfrm>
              <a:off x="4267325" y="2722997"/>
              <a:ext cx="937744" cy="867019"/>
            </a:xfrm>
            <a:prstGeom prst="rect">
              <a:avLst/>
            </a:prstGeom>
            <a:solidFill>
              <a:srgbClr val="CFE2F3"/>
            </a:solidFill>
            <a:ln>
              <a:solidFill>
                <a:srgbClr val="000000">
                  <a:alpha val="84705"/>
                </a:srgbClr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58" name="Shape 12"/>
            <p:cNvSpPr txBox="1"/>
            <p:nvPr/>
          </p:nvSpPr>
          <p:spPr>
            <a:xfrm>
              <a:off x="4459230" y="2783898"/>
              <a:ext cx="553935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3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Generic Job</a:t>
              </a:r>
            </a:p>
            <a:p>
              <a:pPr algn="ctr" defTabSz="321457">
                <a:lnSpc>
                  <a:spcPct val="115000"/>
                </a:lnSpc>
                <a:defRPr sz="13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Factory</a:t>
              </a:r>
            </a:p>
          </p:txBody>
        </p:sp>
        <p:sp>
          <p:nvSpPr>
            <p:cNvPr id="59" name="Shape 13"/>
            <p:cNvSpPr/>
            <p:nvPr/>
          </p:nvSpPr>
          <p:spPr>
            <a:xfrm>
              <a:off x="8227717" y="2490573"/>
              <a:ext cx="738210" cy="849078"/>
            </a:xfrm>
            <a:prstGeom prst="rect">
              <a:avLst/>
            </a:prstGeom>
            <a:solidFill>
              <a:srgbClr val="B6D7A8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60" name="Shape 15"/>
            <p:cNvSpPr/>
            <p:nvPr/>
          </p:nvSpPr>
          <p:spPr>
            <a:xfrm>
              <a:off x="6647447" y="2649904"/>
              <a:ext cx="1285474" cy="720880"/>
            </a:xfrm>
            <a:prstGeom prst="rect">
              <a:avLst/>
            </a:prstGeom>
            <a:solidFill>
              <a:srgbClr val="D2E2F1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61" name="Shape 16"/>
            <p:cNvSpPr txBox="1"/>
            <p:nvPr/>
          </p:nvSpPr>
          <p:spPr>
            <a:xfrm>
              <a:off x="6478360" y="2783898"/>
              <a:ext cx="1564710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Workflow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Allocator</a:t>
              </a:r>
            </a:p>
          </p:txBody>
        </p:sp>
        <p:sp>
          <p:nvSpPr>
            <p:cNvPr id="62" name="Shape 21"/>
            <p:cNvSpPr/>
            <p:nvPr/>
          </p:nvSpPr>
          <p:spPr>
            <a:xfrm>
              <a:off x="5887614" y="4864488"/>
              <a:ext cx="629061" cy="972347"/>
            </a:xfrm>
            <a:prstGeom prst="rect">
              <a:avLst/>
            </a:prstGeom>
            <a:solidFill>
              <a:srgbClr val="CFE2F3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63" name="Shape 32"/>
            <p:cNvSpPr/>
            <p:nvPr/>
          </p:nvSpPr>
          <p:spPr>
            <a:xfrm>
              <a:off x="7574728" y="4880341"/>
              <a:ext cx="781012" cy="745669"/>
            </a:xfrm>
            <a:prstGeom prst="rect">
              <a:avLst/>
            </a:prstGeom>
            <a:solidFill>
              <a:srgbClr val="B6D7A8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64" name="Shape 33"/>
            <p:cNvSpPr txBox="1"/>
            <p:nvPr/>
          </p:nvSpPr>
          <p:spPr>
            <a:xfrm>
              <a:off x="7611681" y="4978052"/>
              <a:ext cx="864951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Site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Disk</a:t>
              </a:r>
            </a:p>
          </p:txBody>
        </p:sp>
        <p:sp>
          <p:nvSpPr>
            <p:cNvPr id="65" name="Shape 35"/>
            <p:cNvSpPr/>
            <p:nvPr/>
          </p:nvSpPr>
          <p:spPr>
            <a:xfrm>
              <a:off x="8904709" y="4942952"/>
              <a:ext cx="781012" cy="940640"/>
            </a:xfrm>
            <a:prstGeom prst="rect">
              <a:avLst/>
            </a:prstGeom>
            <a:solidFill>
              <a:srgbClr val="B6D7A8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66" name="Shape 36"/>
            <p:cNvSpPr txBox="1"/>
            <p:nvPr/>
          </p:nvSpPr>
          <p:spPr>
            <a:xfrm>
              <a:off x="8834931" y="5245706"/>
              <a:ext cx="944442" cy="1028220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 dirty="0"/>
                <a:t>Remote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 dirty="0"/>
                <a:t>Disk</a:t>
              </a:r>
            </a:p>
          </p:txBody>
        </p:sp>
        <p:sp>
          <p:nvSpPr>
            <p:cNvPr id="67" name="Shape 40"/>
            <p:cNvSpPr txBox="1"/>
            <p:nvPr/>
          </p:nvSpPr>
          <p:spPr>
            <a:xfrm>
              <a:off x="7559858" y="4507280"/>
              <a:ext cx="810752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/>
            <a:lstStyle>
              <a:lvl1pPr defTabSz="457200">
                <a:lnSpc>
                  <a:spcPct val="115000"/>
                </a:lnSpc>
                <a:defRPr sz="1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100"/>
              </a:pPr>
              <a:r>
                <a:rPr sz="984"/>
                <a:t>Grid site</a:t>
              </a:r>
            </a:p>
          </p:txBody>
        </p:sp>
        <p:grpSp>
          <p:nvGrpSpPr>
            <p:cNvPr id="74" name="Group"/>
            <p:cNvGrpSpPr/>
            <p:nvPr/>
          </p:nvGrpSpPr>
          <p:grpSpPr>
            <a:xfrm>
              <a:off x="2292615" y="4725066"/>
              <a:ext cx="2720550" cy="1429991"/>
              <a:chOff x="0" y="0"/>
              <a:chExt cx="3869224" cy="2033763"/>
            </a:xfrm>
          </p:grpSpPr>
          <p:sp>
            <p:nvSpPr>
              <p:cNvPr id="68" name="Line"/>
              <p:cNvSpPr/>
              <p:nvPr/>
            </p:nvSpPr>
            <p:spPr>
              <a:xfrm>
                <a:off x="0" y="301419"/>
                <a:ext cx="981513" cy="1"/>
              </a:xfrm>
              <a:prstGeom prst="line">
                <a:avLst/>
              </a:prstGeom>
              <a:noFill/>
              <a:ln w="38100" cap="flat">
                <a:solidFill>
                  <a:srgbClr val="4A86E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solidFill>
                      <a:srgbClr val="0000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  <a:endParaRPr sz="1266"/>
              </a:p>
            </p:txBody>
          </p:sp>
          <p:sp>
            <p:nvSpPr>
              <p:cNvPr id="69" name="Shape 42"/>
              <p:cNvSpPr txBox="1"/>
              <p:nvPr/>
            </p:nvSpPr>
            <p:spPr>
              <a:xfrm>
                <a:off x="1142495" y="0"/>
                <a:ext cx="2726730" cy="105986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283" tIns="64283" rIns="64283" bIns="64283" numCol="1" anchor="t">
                <a:noAutofit/>
              </a:bodyPr>
              <a:lstStyle>
                <a:lvl1pPr defTabSz="457200">
                  <a:lnSpc>
                    <a:spcPct val="115000"/>
                  </a:lnSpc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1100"/>
                </a:pPr>
                <a:r>
                  <a:rPr sz="984"/>
                  <a:t>Request for information</a:t>
                </a:r>
              </a:p>
            </p:txBody>
          </p:sp>
          <p:sp>
            <p:nvSpPr>
              <p:cNvPr id="70" name="Line"/>
              <p:cNvSpPr/>
              <p:nvPr/>
            </p:nvSpPr>
            <p:spPr>
              <a:xfrm flipV="1">
                <a:off x="38738" y="688083"/>
                <a:ext cx="904036" cy="25713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solidFill>
                      <a:srgbClr val="0000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  <a:endParaRPr sz="1266"/>
              </a:p>
            </p:txBody>
          </p:sp>
          <p:sp>
            <p:nvSpPr>
              <p:cNvPr id="71" name="Shape 44"/>
              <p:cNvSpPr txBox="1"/>
              <p:nvPr/>
            </p:nvSpPr>
            <p:spPr>
              <a:xfrm>
                <a:off x="1155621" y="488575"/>
                <a:ext cx="2331437" cy="105986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283" tIns="64283" rIns="64283" bIns="64283" numCol="1" anchor="t">
                <a:noAutofit/>
              </a:bodyPr>
              <a:lstStyle>
                <a:lvl1pPr defTabSz="457200">
                  <a:lnSpc>
                    <a:spcPct val="115000"/>
                  </a:lnSpc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1100"/>
                </a:pPr>
                <a:r>
                  <a:rPr sz="984"/>
                  <a:t>Request for action</a:t>
                </a:r>
              </a:p>
            </p:txBody>
          </p:sp>
          <p:sp>
            <p:nvSpPr>
              <p:cNvPr id="72" name="Line"/>
              <p:cNvSpPr/>
              <p:nvPr/>
            </p:nvSpPr>
            <p:spPr>
              <a:xfrm>
                <a:off x="38738" y="1186197"/>
                <a:ext cx="891386" cy="1"/>
              </a:xfrm>
              <a:prstGeom prst="line">
                <a:avLst/>
              </a:prstGeom>
              <a:noFill/>
              <a:ln w="38100" cap="flat">
                <a:solidFill>
                  <a:srgbClr val="28CD4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32146" tIns="32146" rIns="32146" bIns="32146" numCol="1" anchor="t">
                <a:noAutofit/>
              </a:bodyPr>
              <a:lstStyle/>
              <a:p>
                <a:pPr defTabSz="642915">
                  <a:defRPr sz="1800">
                    <a:solidFill>
                      <a:srgbClr val="0000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  <a:endParaRPr sz="1266"/>
              </a:p>
            </p:txBody>
          </p:sp>
          <p:sp>
            <p:nvSpPr>
              <p:cNvPr id="73" name="Shape 46"/>
              <p:cNvSpPr txBox="1"/>
              <p:nvPr/>
            </p:nvSpPr>
            <p:spPr>
              <a:xfrm>
                <a:off x="1116669" y="973899"/>
                <a:ext cx="2040897" cy="105986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4283" tIns="64283" rIns="64283" bIns="64283" numCol="1" anchor="t">
                <a:noAutofit/>
              </a:bodyPr>
              <a:lstStyle>
                <a:lvl1pPr defTabSz="457200">
                  <a:lnSpc>
                    <a:spcPct val="115000"/>
                  </a:lnSpc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1100"/>
                </a:pPr>
                <a:r>
                  <a:rPr sz="984"/>
                  <a:t>Request for data</a:t>
                </a:r>
              </a:p>
            </p:txBody>
          </p:sp>
        </p:grpSp>
        <p:sp>
          <p:nvSpPr>
            <p:cNvPr id="75" name="Shape 13"/>
            <p:cNvSpPr/>
            <p:nvPr/>
          </p:nvSpPr>
          <p:spPr>
            <a:xfrm>
              <a:off x="7596129" y="1670488"/>
              <a:ext cx="1213675" cy="384150"/>
            </a:xfrm>
            <a:prstGeom prst="rect">
              <a:avLst/>
            </a:prstGeom>
            <a:solidFill>
              <a:srgbClr val="B6D7A8"/>
            </a:solidFill>
            <a:ln>
              <a:solidFill>
                <a:srgbClr val="000000"/>
              </a:solidFill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76" name="Shape 14"/>
            <p:cNvSpPr txBox="1"/>
            <p:nvPr/>
          </p:nvSpPr>
          <p:spPr>
            <a:xfrm>
              <a:off x="8160872" y="2441443"/>
              <a:ext cx="871899" cy="94733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>
              <a:lvl1pPr algn="ctr" defTabSz="457200">
                <a:lnSpc>
                  <a:spcPct val="115000"/>
                </a:lnSpc>
                <a:defRPr sz="1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100"/>
              </a:pPr>
              <a:r>
                <a:rPr sz="984"/>
                <a:t>RUCIO</a:t>
              </a:r>
            </a:p>
          </p:txBody>
        </p:sp>
        <p:sp>
          <p:nvSpPr>
            <p:cNvPr id="77" name="Shape 14"/>
            <p:cNvSpPr txBox="1"/>
            <p:nvPr/>
          </p:nvSpPr>
          <p:spPr>
            <a:xfrm>
              <a:off x="7767018" y="1671421"/>
              <a:ext cx="871898" cy="39075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>
              <a:lvl1pPr algn="ctr" defTabSz="457200">
                <a:lnSpc>
                  <a:spcPct val="115000"/>
                </a:lnSpc>
                <a:defRPr sz="1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100"/>
              </a:pPr>
              <a:r>
                <a:rPr sz="984"/>
                <a:t>MetaCat</a:t>
              </a:r>
            </a:p>
          </p:txBody>
        </p:sp>
        <p:sp>
          <p:nvSpPr>
            <p:cNvPr id="78" name="Shape 15"/>
            <p:cNvSpPr/>
            <p:nvPr/>
          </p:nvSpPr>
          <p:spPr>
            <a:xfrm>
              <a:off x="4753789" y="1521096"/>
              <a:ext cx="2135777" cy="872498"/>
            </a:xfrm>
            <a:prstGeom prst="rect">
              <a:avLst/>
            </a:prstGeom>
            <a:solidFill>
              <a:srgbClr val="D2E2F1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79" name="Line"/>
            <p:cNvSpPr/>
            <p:nvPr/>
          </p:nvSpPr>
          <p:spPr>
            <a:xfrm flipV="1">
              <a:off x="6790740" y="1797027"/>
              <a:ext cx="940968" cy="102947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0" name="Line"/>
            <p:cNvSpPr/>
            <p:nvPr/>
          </p:nvSpPr>
          <p:spPr>
            <a:xfrm>
              <a:off x="6720152" y="2183019"/>
              <a:ext cx="1613757" cy="438852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1" name="Shape 15"/>
            <p:cNvSpPr/>
            <p:nvPr/>
          </p:nvSpPr>
          <p:spPr>
            <a:xfrm>
              <a:off x="5468586" y="2533606"/>
              <a:ext cx="1008467" cy="1044671"/>
            </a:xfrm>
            <a:prstGeom prst="rect">
              <a:avLst/>
            </a:prstGeom>
            <a:solidFill>
              <a:srgbClr val="D2E2F1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2" name="Shape 16"/>
            <p:cNvSpPr txBox="1"/>
            <p:nvPr/>
          </p:nvSpPr>
          <p:spPr>
            <a:xfrm>
              <a:off x="5190465" y="2700852"/>
              <a:ext cx="1564710" cy="74521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Workflow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Database</a:t>
              </a:r>
            </a:p>
          </p:txBody>
        </p:sp>
        <p:sp>
          <p:nvSpPr>
            <p:cNvPr id="83" name="Line"/>
            <p:cNvSpPr/>
            <p:nvPr/>
          </p:nvSpPr>
          <p:spPr>
            <a:xfrm flipH="1">
              <a:off x="6353986" y="2915111"/>
              <a:ext cx="529560" cy="1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4" name="Line"/>
            <p:cNvSpPr/>
            <p:nvPr/>
          </p:nvSpPr>
          <p:spPr>
            <a:xfrm>
              <a:off x="5048953" y="3442623"/>
              <a:ext cx="985132" cy="1543315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5" name="Shape 16"/>
            <p:cNvSpPr txBox="1"/>
            <p:nvPr/>
          </p:nvSpPr>
          <p:spPr>
            <a:xfrm>
              <a:off x="5039323" y="1549380"/>
              <a:ext cx="1564710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Workflow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Agents</a:t>
              </a:r>
            </a:p>
          </p:txBody>
        </p:sp>
        <p:sp>
          <p:nvSpPr>
            <p:cNvPr id="86" name="Line"/>
            <p:cNvSpPr/>
            <p:nvPr/>
          </p:nvSpPr>
          <p:spPr>
            <a:xfrm>
              <a:off x="5795610" y="2227136"/>
              <a:ext cx="86823" cy="608984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7" name="Line"/>
            <p:cNvSpPr/>
            <p:nvPr/>
          </p:nvSpPr>
          <p:spPr>
            <a:xfrm flipV="1">
              <a:off x="5038605" y="2995676"/>
              <a:ext cx="551824" cy="159448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8" name="Line"/>
            <p:cNvSpPr/>
            <p:nvPr/>
          </p:nvSpPr>
          <p:spPr>
            <a:xfrm flipH="1">
              <a:off x="6355999" y="3130567"/>
              <a:ext cx="529560" cy="1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89" name="Shape 39"/>
            <p:cNvSpPr txBox="1"/>
            <p:nvPr/>
          </p:nvSpPr>
          <p:spPr>
            <a:xfrm>
              <a:off x="2594591" y="3230561"/>
              <a:ext cx="2034245" cy="71260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 dirty="0"/>
                <a:t>DUNE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 dirty="0"/>
                <a:t>Central 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 dirty="0"/>
                <a:t>Services</a:t>
              </a:r>
            </a:p>
          </p:txBody>
        </p:sp>
        <p:sp>
          <p:nvSpPr>
            <p:cNvPr id="90" name="Shape 21"/>
            <p:cNvSpPr/>
            <p:nvPr/>
          </p:nvSpPr>
          <p:spPr>
            <a:xfrm>
              <a:off x="6677892" y="4861545"/>
              <a:ext cx="738210" cy="972347"/>
            </a:xfrm>
            <a:prstGeom prst="rect">
              <a:avLst/>
            </a:prstGeom>
            <a:solidFill>
              <a:srgbClr val="CFE2F3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91" name="Shape 29"/>
            <p:cNvSpPr txBox="1"/>
            <p:nvPr/>
          </p:nvSpPr>
          <p:spPr>
            <a:xfrm>
              <a:off x="5769669" y="4963411"/>
              <a:ext cx="864951" cy="72860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Generic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Job</a:t>
              </a:r>
            </a:p>
          </p:txBody>
        </p:sp>
        <p:sp>
          <p:nvSpPr>
            <p:cNvPr id="92" name="Line"/>
            <p:cNvSpPr/>
            <p:nvPr/>
          </p:nvSpPr>
          <p:spPr>
            <a:xfrm flipV="1">
              <a:off x="6327017" y="3204373"/>
              <a:ext cx="765776" cy="1857987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93" name="Line"/>
            <p:cNvSpPr/>
            <p:nvPr/>
          </p:nvSpPr>
          <p:spPr>
            <a:xfrm flipV="1">
              <a:off x="7129175" y="3214420"/>
              <a:ext cx="252629" cy="1839698"/>
            </a:xfrm>
            <a:prstGeom prst="line">
              <a:avLst/>
            </a:prstGeom>
            <a:ln w="25400">
              <a:solidFill>
                <a:srgbClr val="4A86E8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94" name="Shape 29"/>
            <p:cNvSpPr txBox="1"/>
            <p:nvPr/>
          </p:nvSpPr>
          <p:spPr>
            <a:xfrm>
              <a:off x="6614523" y="4986358"/>
              <a:ext cx="864950" cy="72860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Bootstrap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14"/>
                <a:t>Script</a:t>
              </a:r>
            </a:p>
          </p:txBody>
        </p:sp>
        <p:sp>
          <p:nvSpPr>
            <p:cNvPr id="95" name="Line"/>
            <p:cNvSpPr/>
            <p:nvPr/>
          </p:nvSpPr>
          <p:spPr>
            <a:xfrm>
              <a:off x="7163818" y="5703772"/>
              <a:ext cx="1917232" cy="1"/>
            </a:xfrm>
            <a:prstGeom prst="line">
              <a:avLst/>
            </a:prstGeom>
            <a:ln w="38100">
              <a:solidFill>
                <a:srgbClr val="28CD41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96" name="Line"/>
            <p:cNvSpPr/>
            <p:nvPr/>
          </p:nvSpPr>
          <p:spPr>
            <a:xfrm>
              <a:off x="7281505" y="5164270"/>
              <a:ext cx="459886" cy="1"/>
            </a:xfrm>
            <a:prstGeom prst="line">
              <a:avLst/>
            </a:prstGeom>
            <a:ln w="38100">
              <a:solidFill>
                <a:srgbClr val="28CD41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97" name="Shape 40"/>
            <p:cNvSpPr txBox="1"/>
            <p:nvPr/>
          </p:nvSpPr>
          <p:spPr>
            <a:xfrm>
              <a:off x="7216414" y="3731222"/>
              <a:ext cx="810753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>
              <a:lvl1pPr algn="ctr" defTabSz="457200">
                <a:lnSpc>
                  <a:spcPct val="115000"/>
                </a:lnSpc>
                <a:defRPr sz="1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100"/>
              </a:pPr>
              <a:r>
                <a:rPr sz="984"/>
                <a:t>which file?</a:t>
              </a:r>
            </a:p>
          </p:txBody>
        </p:sp>
        <p:sp>
          <p:nvSpPr>
            <p:cNvPr id="98" name="Shape 40"/>
            <p:cNvSpPr txBox="1"/>
            <p:nvPr/>
          </p:nvSpPr>
          <p:spPr>
            <a:xfrm>
              <a:off x="5979267" y="3731222"/>
              <a:ext cx="810752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>
              <a:lvl1pPr algn="ctr" defTabSz="457200">
                <a:lnSpc>
                  <a:spcPct val="115000"/>
                </a:lnSpc>
                <a:defRPr sz="1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100"/>
              </a:pPr>
              <a:r>
                <a:rPr sz="984"/>
                <a:t>which request/stage?</a:t>
              </a:r>
            </a:p>
          </p:txBody>
        </p:sp>
        <p:sp>
          <p:nvSpPr>
            <p:cNvPr id="99" name="Line"/>
            <p:cNvSpPr/>
            <p:nvPr/>
          </p:nvSpPr>
          <p:spPr>
            <a:xfrm>
              <a:off x="6398967" y="5413272"/>
              <a:ext cx="403881" cy="1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100" name="Shape 15"/>
            <p:cNvSpPr/>
            <p:nvPr/>
          </p:nvSpPr>
          <p:spPr>
            <a:xfrm>
              <a:off x="3153322" y="1777000"/>
              <a:ext cx="1150170" cy="720880"/>
            </a:xfrm>
            <a:prstGeom prst="rect">
              <a:avLst/>
            </a:prstGeom>
            <a:solidFill>
              <a:srgbClr val="D2E2F1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 dirty="0"/>
            </a:p>
          </p:txBody>
        </p:sp>
        <p:sp>
          <p:nvSpPr>
            <p:cNvPr id="101" name="Shape 16"/>
            <p:cNvSpPr txBox="1"/>
            <p:nvPr/>
          </p:nvSpPr>
          <p:spPr>
            <a:xfrm>
              <a:off x="3256187" y="1773651"/>
              <a:ext cx="944441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Workflow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Dashboard</a:t>
              </a:r>
            </a:p>
          </p:txBody>
        </p:sp>
        <p:sp>
          <p:nvSpPr>
            <p:cNvPr id="102" name="Line"/>
            <p:cNvSpPr/>
            <p:nvPr/>
          </p:nvSpPr>
          <p:spPr>
            <a:xfrm>
              <a:off x="4198886" y="2378730"/>
              <a:ext cx="1470434" cy="239856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103" name="Shape 15"/>
            <p:cNvSpPr/>
            <p:nvPr/>
          </p:nvSpPr>
          <p:spPr>
            <a:xfrm>
              <a:off x="3142842" y="2599321"/>
              <a:ext cx="937744" cy="586504"/>
            </a:xfrm>
            <a:prstGeom prst="rect">
              <a:avLst/>
            </a:prstGeom>
            <a:solidFill>
              <a:srgbClr val="D2E2F1"/>
            </a:solidFill>
            <a:ln>
              <a:solidFill>
                <a:srgbClr val="000000"/>
              </a:solidFill>
              <a:custDash>
                <a:ds d="600000" sp="600000"/>
              </a:custDash>
              <a:miter lim="400000"/>
            </a:ln>
          </p:spPr>
          <p:txBody>
            <a:bodyPr lIns="32146" rIns="32146" anchor="ctr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104" name="Shape 16"/>
            <p:cNvSpPr txBox="1"/>
            <p:nvPr/>
          </p:nvSpPr>
          <p:spPr>
            <a:xfrm>
              <a:off x="3139493" y="2542503"/>
              <a:ext cx="944442" cy="74521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/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Command</a:t>
              </a:r>
            </a:p>
            <a:p>
              <a:pPr algn="ctr" defTabSz="321457">
                <a:lnSpc>
                  <a:spcPct val="115000"/>
                </a:lnSpc>
                <a:defRPr sz="1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984"/>
                <a:t>Service</a:t>
              </a:r>
            </a:p>
          </p:txBody>
        </p:sp>
        <p:sp>
          <p:nvSpPr>
            <p:cNvPr id="105" name="Line"/>
            <p:cNvSpPr/>
            <p:nvPr/>
          </p:nvSpPr>
          <p:spPr>
            <a:xfrm>
              <a:off x="3910447" y="2663648"/>
              <a:ext cx="1651501" cy="1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106" name="Circle"/>
            <p:cNvSpPr/>
            <p:nvPr/>
          </p:nvSpPr>
          <p:spPr>
            <a:xfrm>
              <a:off x="1808940" y="2183043"/>
              <a:ext cx="892969" cy="892969"/>
            </a:xfrm>
            <a:prstGeom prst="ellipse">
              <a:avLst/>
            </a:prstGeom>
            <a:solidFill>
              <a:srgbClr val="D2E2F1"/>
            </a:solidFill>
            <a:ln w="12700">
              <a:solidFill>
                <a:srgbClr val="003087"/>
              </a:solidFill>
            </a:ln>
          </p:spPr>
          <p:txBody>
            <a:bodyPr lIns="34289" tIns="34289" rIns="34289" bIns="34289" anchor="ctr"/>
            <a:lstStyle/>
            <a:p>
              <a:endParaRPr/>
            </a:p>
          </p:txBody>
        </p:sp>
        <p:sp>
          <p:nvSpPr>
            <p:cNvPr id="107" name="Shape 16"/>
            <p:cNvSpPr txBox="1"/>
            <p:nvPr/>
          </p:nvSpPr>
          <p:spPr>
            <a:xfrm>
              <a:off x="1443409" y="2259157"/>
              <a:ext cx="1564710" cy="74521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4283" tIns="64283" rIns="64283" bIns="64283" anchor="ctr"/>
            <a:lstStyle>
              <a:lvl1pPr algn="ctr" defTabSz="457200">
                <a:lnSpc>
                  <a:spcPct val="115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Users</a:t>
              </a:r>
            </a:p>
          </p:txBody>
        </p:sp>
        <p:sp>
          <p:nvSpPr>
            <p:cNvPr id="108" name="Line"/>
            <p:cNvSpPr/>
            <p:nvPr/>
          </p:nvSpPr>
          <p:spPr>
            <a:xfrm flipV="1">
              <a:off x="2432389" y="2187464"/>
              <a:ext cx="862542" cy="234832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  <p:sp>
          <p:nvSpPr>
            <p:cNvPr id="109" name="Line"/>
            <p:cNvSpPr/>
            <p:nvPr/>
          </p:nvSpPr>
          <p:spPr>
            <a:xfrm>
              <a:off x="2477037" y="2808584"/>
              <a:ext cx="786637" cy="100778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/>
            </a:ln>
          </p:spPr>
          <p:txBody>
            <a:bodyPr lIns="32146" rIns="32146"/>
            <a:lstStyle/>
            <a:p>
              <a:pPr defTabSz="642915">
                <a:defRPr sz="18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endParaRPr sz="1266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DD37E1-4F84-6142-97AA-995C5CAAFB47}"/>
              </a:ext>
            </a:extLst>
          </p:cNvPr>
          <p:cNvSpPr txBox="1"/>
          <p:nvPr/>
        </p:nvSpPr>
        <p:spPr>
          <a:xfrm>
            <a:off x="1027310" y="502779"/>
            <a:ext cx="8279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95125"/>
                </a:solidFill>
                <a:latin typeface="Helvetica" pitchFamily="2" charset="0"/>
              </a:rPr>
              <a:t>Workflow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FCAD30-BC82-B747-9A14-6FD7907A4010}"/>
              </a:ext>
            </a:extLst>
          </p:cNvPr>
          <p:cNvSpPr txBox="1"/>
          <p:nvPr/>
        </p:nvSpPr>
        <p:spPr>
          <a:xfrm>
            <a:off x="756144" y="1317715"/>
            <a:ext cx="24300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Goal:</a:t>
            </a:r>
          </a:p>
          <a:p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ULTRA-LATE BINDING</a:t>
            </a:r>
          </a:p>
          <a:p>
            <a:r>
              <a:rPr lang="en-US" sz="1600" dirty="0">
                <a:latin typeface="Helvetica" pitchFamily="2" charset="0"/>
              </a:rPr>
              <a:t>Have a system that can tell a job at RUN TIME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Helvetica" pitchFamily="2" charset="0"/>
              </a:rPr>
              <a:t>What’s the best workflow to work on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Helvetica" pitchFamily="2" charset="0"/>
              </a:rPr>
              <a:t>What currently-unprocessed file from that workflow is closest to fetch and work on.</a:t>
            </a:r>
          </a:p>
          <a:p>
            <a:pPr marL="342900" indent="-342900"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Currently have a proof of concept which will be tested in data challenge this summer.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254CE-E159-EE49-8F97-1B935D0B594C}"/>
              </a:ext>
            </a:extLst>
          </p:cNvPr>
          <p:cNvSpPr txBox="1"/>
          <p:nvPr/>
        </p:nvSpPr>
        <p:spPr>
          <a:xfrm>
            <a:off x="9649960" y="101600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and</a:t>
            </a:r>
          </a:p>
          <a:p>
            <a:r>
              <a:rPr lang="en-US" dirty="0"/>
              <a:t>Data Management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95F4-DCD6-124C-B7EA-102E12CD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919" y="569064"/>
            <a:ext cx="8454985" cy="39153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Helvetica" pitchFamily="2" charset="0"/>
              </a:rPr>
              <a:t>New Data Management System to replace SAM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14531A7-E50E-E747-939E-9432CD646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28" y="1015390"/>
            <a:ext cx="4829266" cy="271646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5AD025F-C6DD-9644-82C2-C8B1CB93B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75" y="3370200"/>
            <a:ext cx="5077172" cy="2855910"/>
          </a:xfrm>
          <a:prstGeom prst="rect">
            <a:avLst/>
          </a:prstGeom>
          <a:effectLst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FF86-6C4F-3E4A-A166-3281FAD1FC0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010919" y="6491975"/>
            <a:ext cx="3826763" cy="273844"/>
          </a:xfrm>
        </p:spPr>
        <p:txBody>
          <a:bodyPr>
            <a:normAutofit/>
          </a:bodyPr>
          <a:lstStyle/>
          <a:p>
            <a:pPr marL="9525">
              <a:spcAft>
                <a:spcPts val="450"/>
              </a:spcAft>
            </a:pPr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DBDAE4-3D62-B347-BBF6-D821479A8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6C30B-B10A-8348-9972-2C9C37012067}"/>
              </a:ext>
            </a:extLst>
          </p:cNvPr>
          <p:cNvSpPr txBox="1"/>
          <p:nvPr/>
        </p:nvSpPr>
        <p:spPr>
          <a:xfrm>
            <a:off x="6165574" y="1192697"/>
            <a:ext cx="40429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SAM=Sequential Access With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Developed for D0, used by most Fermilab experiments since then.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Unified system to locate data, keep track of metadata, and keep track of projects.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Need a replica management system that’s better equipped for a global distributed data system.  </a:t>
            </a:r>
            <a:r>
              <a:rPr lang="en-US" b="1" i="1" dirty="0" err="1">
                <a:solidFill>
                  <a:srgbClr val="7030A0"/>
                </a:solidFill>
                <a:latin typeface="Helvetica" pitchFamily="2" charset="0"/>
              </a:rPr>
              <a:t>Rucio</a:t>
            </a:r>
            <a:endParaRPr lang="en-US" b="1" i="1" dirty="0">
              <a:solidFill>
                <a:srgbClr val="7030A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Also need a hierarchical metadata system for more flexibility. </a:t>
            </a:r>
            <a:r>
              <a:rPr lang="en-US" b="1" i="1" dirty="0" err="1">
                <a:solidFill>
                  <a:srgbClr val="7030A0"/>
                </a:solidFill>
                <a:latin typeface="Helvetica" pitchFamily="2" charset="0"/>
              </a:rPr>
              <a:t>MetaCat</a:t>
            </a:r>
            <a:endParaRPr lang="en-US" b="1" i="1" dirty="0">
              <a:solidFill>
                <a:srgbClr val="7030A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And need to preserve the project/URL delivery and staging features we have in SAM now. </a:t>
            </a:r>
            <a:r>
              <a:rPr lang="en-US" b="1" i="1" dirty="0">
                <a:solidFill>
                  <a:srgbClr val="7030A0"/>
                </a:solidFill>
                <a:latin typeface="Helvetica" pitchFamily="2" charset="0"/>
              </a:rPr>
              <a:t>Data Dispatcher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8C4A2DE-93E1-944E-91B4-F179FDB445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262E8-AD4F-9E41-8FE9-A093D6FD900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5"/>
            <a:r>
              <a:rPr lang="en-US"/>
              <a:t>4/5/22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E6A109-4CE9-2245-AC92-3BE01AA368BB}"/>
              </a:ext>
            </a:extLst>
          </p:cNvPr>
          <p:cNvSpPr txBox="1"/>
          <p:nvPr/>
        </p:nvSpPr>
        <p:spPr>
          <a:xfrm>
            <a:off x="10067649" y="32992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and</a:t>
            </a:r>
          </a:p>
          <a:p>
            <a:r>
              <a:rPr lang="en-US" dirty="0"/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82130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F18F-D9D0-1643-AF69-60A02685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Components: </a:t>
            </a:r>
            <a:r>
              <a:rPr lang="en-US" sz="3200" dirty="0" err="1"/>
              <a:t>MetaCat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D2100-FD19-BC4E-B735-A95110C599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12B3F-3FC2-DC47-9C10-1B79F1741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C5201C0-E17F-E44F-9130-7BFCDED2A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38F89C-3EE6-5E4A-B4DC-53CDAA41CD1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8754" y="1108054"/>
            <a:ext cx="5321000" cy="5031626"/>
          </a:xfrm>
        </p:spPr>
        <p:txBody>
          <a:bodyPr>
            <a:normAutofit fontScale="92500"/>
          </a:bodyPr>
          <a:lstStyle/>
          <a:p>
            <a:r>
              <a:rPr lang="en-US" dirty="0"/>
              <a:t>New Metadata Catalog</a:t>
            </a:r>
          </a:p>
          <a:p>
            <a:r>
              <a:rPr lang="en-US" dirty="0"/>
              <a:t>Code base stable for more than a year, beginning integration testing at scale now.</a:t>
            </a:r>
          </a:p>
          <a:p>
            <a:r>
              <a:rPr lang="en-US" dirty="0"/>
              <a:t>Provides all current features of SAM metadata, plus</a:t>
            </a:r>
          </a:p>
          <a:p>
            <a:pPr lvl="1"/>
            <a:r>
              <a:rPr lang="en-US" dirty="0"/>
              <a:t>Options for user-defined scopes</a:t>
            </a:r>
          </a:p>
          <a:p>
            <a:pPr lvl="1"/>
            <a:r>
              <a:rPr lang="en-US" dirty="0"/>
              <a:t>Options for reserved fields</a:t>
            </a:r>
          </a:p>
          <a:p>
            <a:pPr lvl="1"/>
            <a:r>
              <a:rPr lang="en-US" dirty="0"/>
              <a:t>Options for hierarchical metadata attached to a data set and not to each individual file.</a:t>
            </a:r>
          </a:p>
          <a:p>
            <a:pPr lvl="1"/>
            <a:r>
              <a:rPr lang="en-US" dirty="0"/>
              <a:t>Option to query files based on </a:t>
            </a:r>
            <a:r>
              <a:rPr lang="en-US" dirty="0" err="1"/>
              <a:t>MetaCat</a:t>
            </a:r>
            <a:r>
              <a:rPr lang="en-US" dirty="0"/>
              <a:t> plus external conditions databases</a:t>
            </a:r>
          </a:p>
          <a:p>
            <a:pPr lvl="1"/>
            <a:r>
              <a:rPr lang="en-US" dirty="0"/>
              <a:t>Schema that’s compatible with </a:t>
            </a:r>
            <a:r>
              <a:rPr lang="en-US" dirty="0" err="1"/>
              <a:t>Rucio</a:t>
            </a:r>
            <a:r>
              <a:rPr lang="en-US" dirty="0"/>
              <a:t> replica manager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865907-734A-EA49-8A78-5E910F3F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00" y="663449"/>
            <a:ext cx="5000415" cy="56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E2105-FCD5-9B47-BCD7-0271697B5614}"/>
              </a:ext>
            </a:extLst>
          </p:cNvPr>
          <p:cNvSpPr txBox="1"/>
          <p:nvPr/>
        </p:nvSpPr>
        <p:spPr>
          <a:xfrm>
            <a:off x="9649960" y="101600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and</a:t>
            </a:r>
          </a:p>
          <a:p>
            <a:r>
              <a:rPr lang="en-US" dirty="0"/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2395414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4DF6-333A-4C46-8A8E-B0F0AC9B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Components: Data Dispatcher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13C91-2794-1649-9DC9-4BAA2B0C92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A82E5-7536-0A4D-81C6-F11C22E4C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4FFC5-FA41-D94E-95B5-2C52F7D4C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0512EE-8A89-A748-94E5-BC6AF579D5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1207770"/>
            <a:ext cx="3767849" cy="5031626"/>
          </a:xfrm>
        </p:spPr>
        <p:txBody>
          <a:bodyPr>
            <a:normAutofit fontScale="92500"/>
          </a:bodyPr>
          <a:lstStyle/>
          <a:p>
            <a:r>
              <a:rPr lang="en-US" dirty="0"/>
              <a:t>Data Dispatcher </a:t>
            </a:r>
          </a:p>
          <a:p>
            <a:pPr lvl="1"/>
            <a:r>
              <a:rPr lang="en-US" dirty="0"/>
              <a:t>Currently in beta testing</a:t>
            </a:r>
          </a:p>
          <a:p>
            <a:r>
              <a:rPr lang="en-US" dirty="0"/>
              <a:t>Provides server to keep track of files in a project</a:t>
            </a:r>
          </a:p>
          <a:p>
            <a:pPr lvl="1"/>
            <a:r>
              <a:rPr lang="en-US" dirty="0"/>
              <a:t>And when they are available for use</a:t>
            </a:r>
          </a:p>
          <a:p>
            <a:r>
              <a:rPr lang="en-US" dirty="0"/>
              <a:t>Client calls server to get next file to process,</a:t>
            </a:r>
          </a:p>
          <a:p>
            <a:pPr lvl="1"/>
            <a:r>
              <a:rPr lang="en-US" dirty="0"/>
              <a:t>Server returns URL of next file which can be streamed or copied to the worker node.</a:t>
            </a:r>
          </a:p>
          <a:p>
            <a:r>
              <a:rPr lang="en-US" dirty="0"/>
              <a:t>Client notifies server when file is either complete or has failed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AF0225-B0CF-994C-9339-B01E69A3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888068"/>
            <a:ext cx="7374836" cy="45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D8F2DC-1A86-3743-AA51-D38728744013}"/>
              </a:ext>
            </a:extLst>
          </p:cNvPr>
          <p:cNvSpPr txBox="1"/>
          <p:nvPr/>
        </p:nvSpPr>
        <p:spPr>
          <a:xfrm>
            <a:off x="9649960" y="101600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and</a:t>
            </a:r>
          </a:p>
          <a:p>
            <a:r>
              <a:rPr lang="en-US" dirty="0"/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1425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ProtoDUNE</a:t>
            </a:r>
            <a:r>
              <a:rPr lang="en-US" sz="3200"/>
              <a:t>-II Data Pipeline Configuration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cxnSp>
        <p:nvCxnSpPr>
          <p:cNvPr id="31" name="Straight Arrow Connector 30"/>
          <p:cNvCxnSpPr>
            <a:cxnSpLocks/>
            <a:stCxn id="2" idx="4"/>
          </p:cNvCxnSpPr>
          <p:nvPr/>
        </p:nvCxnSpPr>
        <p:spPr>
          <a:xfrm>
            <a:off x="4280994" y="2116476"/>
            <a:ext cx="1398071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904126" y="2058349"/>
            <a:ext cx="1107097" cy="1027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37" idx="4"/>
          </p:cNvCxnSpPr>
          <p:nvPr/>
        </p:nvCxnSpPr>
        <p:spPr>
          <a:xfrm flipV="1">
            <a:off x="7066280" y="4398620"/>
            <a:ext cx="1361615" cy="252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6496692" y="2601987"/>
            <a:ext cx="0" cy="151594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gnetic Disk 1">
            <a:extLst>
              <a:ext uri="{FF2B5EF4-FFF2-40B4-BE49-F238E27FC236}">
                <a16:creationId xmlns:a16="http://schemas.microsoft.com/office/drawing/2014/main" id="{F5CB85FF-3FCA-6F4C-9514-0134C16737F4}"/>
              </a:ext>
            </a:extLst>
          </p:cNvPr>
          <p:cNvSpPr/>
          <p:nvPr/>
        </p:nvSpPr>
        <p:spPr>
          <a:xfrm>
            <a:off x="3026197" y="1552618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Store</a:t>
            </a:r>
          </a:p>
        </p:txBody>
      </p:sp>
      <p:sp>
        <p:nvSpPr>
          <p:cNvPr id="30" name="Magnetic Disk 29">
            <a:extLst>
              <a:ext uri="{FF2B5EF4-FFF2-40B4-BE49-F238E27FC236}">
                <a16:creationId xmlns:a16="http://schemas.microsoft.com/office/drawing/2014/main" id="{C2240F75-3791-3244-A242-D872999279EF}"/>
              </a:ext>
            </a:extLst>
          </p:cNvPr>
          <p:cNvSpPr/>
          <p:nvPr/>
        </p:nvSpPr>
        <p:spPr>
          <a:xfrm>
            <a:off x="5650940" y="1504765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CERN</a:t>
            </a:r>
          </a:p>
          <a:p>
            <a:pPr algn="ctr"/>
            <a:r>
              <a:rPr lang="en-US" dirty="0"/>
              <a:t>EOS</a:t>
            </a:r>
          </a:p>
        </p:txBody>
      </p:sp>
      <p:sp>
        <p:nvSpPr>
          <p:cNvPr id="32" name="Magnetic Disk 31">
            <a:extLst>
              <a:ext uri="{FF2B5EF4-FFF2-40B4-BE49-F238E27FC236}">
                <a16:creationId xmlns:a16="http://schemas.microsoft.com/office/drawing/2014/main" id="{2AD17F92-6F1B-0645-AA4D-AF0BCA09F53C}"/>
              </a:ext>
            </a:extLst>
          </p:cNvPr>
          <p:cNvSpPr/>
          <p:nvPr/>
        </p:nvSpPr>
        <p:spPr>
          <a:xfrm>
            <a:off x="8011222" y="1486057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CERN </a:t>
            </a:r>
          </a:p>
          <a:p>
            <a:pPr algn="ctr"/>
            <a:r>
              <a:rPr lang="en-US" dirty="0"/>
              <a:t>CTA</a:t>
            </a:r>
          </a:p>
        </p:txBody>
      </p:sp>
      <p:sp>
        <p:nvSpPr>
          <p:cNvPr id="37" name="Magnetic Disk 36">
            <a:extLst>
              <a:ext uri="{FF2B5EF4-FFF2-40B4-BE49-F238E27FC236}">
                <a16:creationId xmlns:a16="http://schemas.microsoft.com/office/drawing/2014/main" id="{B9B62BB2-EA02-5A43-B253-4FD65B4A1E64}"/>
              </a:ext>
            </a:extLst>
          </p:cNvPr>
          <p:cNvSpPr/>
          <p:nvPr/>
        </p:nvSpPr>
        <p:spPr>
          <a:xfrm>
            <a:off x="5811483" y="4087432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FNAL</a:t>
            </a:r>
          </a:p>
          <a:p>
            <a:pPr algn="ctr"/>
            <a:r>
              <a:rPr lang="en-US" dirty="0" err="1"/>
              <a:t>dCache</a:t>
            </a:r>
            <a:r>
              <a:rPr lang="en-US" dirty="0"/>
              <a:t>/</a:t>
            </a:r>
          </a:p>
          <a:p>
            <a:pPr algn="ctr"/>
            <a:r>
              <a:rPr lang="en-US" dirty="0" err="1"/>
              <a:t>Enstore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96FEB2-F99D-AC42-A8C5-A1CD0EC6BD2A}"/>
              </a:ext>
            </a:extLst>
          </p:cNvPr>
          <p:cNvSpPr/>
          <p:nvPr/>
        </p:nvSpPr>
        <p:spPr>
          <a:xfrm>
            <a:off x="3918605" y="4254735"/>
            <a:ext cx="1398070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MetaCat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D62B1E-B816-3146-81F7-6F8B7580D301}"/>
              </a:ext>
            </a:extLst>
          </p:cNvPr>
          <p:cNvSpPr/>
          <p:nvPr/>
        </p:nvSpPr>
        <p:spPr>
          <a:xfrm>
            <a:off x="3918605" y="5005247"/>
            <a:ext cx="1398070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Rucio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F051C5-35A6-8B47-8F5A-0D1F8186E75E}"/>
              </a:ext>
            </a:extLst>
          </p:cNvPr>
          <p:cNvSpPr/>
          <p:nvPr/>
        </p:nvSpPr>
        <p:spPr>
          <a:xfrm>
            <a:off x="4826886" y="941850"/>
            <a:ext cx="852178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FTS3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881F16-F000-7144-8337-4FFBE23BF3F5}"/>
              </a:ext>
            </a:extLst>
          </p:cNvPr>
          <p:cNvSpPr/>
          <p:nvPr/>
        </p:nvSpPr>
        <p:spPr>
          <a:xfrm>
            <a:off x="2902502" y="958338"/>
            <a:ext cx="1398070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Ingest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Daemon</a:t>
            </a:r>
          </a:p>
        </p:txBody>
      </p:sp>
      <p:sp>
        <p:nvSpPr>
          <p:cNvPr id="42" name="Magnetic Disk 41">
            <a:extLst>
              <a:ext uri="{FF2B5EF4-FFF2-40B4-BE49-F238E27FC236}">
                <a16:creationId xmlns:a16="http://schemas.microsoft.com/office/drawing/2014/main" id="{9C73C7F7-BE35-BC40-88DF-75199E0D0A92}"/>
              </a:ext>
            </a:extLst>
          </p:cNvPr>
          <p:cNvSpPr/>
          <p:nvPr/>
        </p:nvSpPr>
        <p:spPr>
          <a:xfrm>
            <a:off x="8084994" y="34290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Magnetic Disk 42">
            <a:extLst>
              <a:ext uri="{FF2B5EF4-FFF2-40B4-BE49-F238E27FC236}">
                <a16:creationId xmlns:a16="http://schemas.microsoft.com/office/drawing/2014/main" id="{54E034F9-669A-5841-8C76-69939F4DF6D4}"/>
              </a:ext>
            </a:extLst>
          </p:cNvPr>
          <p:cNvSpPr/>
          <p:nvPr/>
        </p:nvSpPr>
        <p:spPr>
          <a:xfrm>
            <a:off x="8237394" y="35814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Magnetic Disk 43">
            <a:extLst>
              <a:ext uri="{FF2B5EF4-FFF2-40B4-BE49-F238E27FC236}">
                <a16:creationId xmlns:a16="http://schemas.microsoft.com/office/drawing/2014/main" id="{9E0405AB-50FD-7046-A726-E051F959BE9C}"/>
              </a:ext>
            </a:extLst>
          </p:cNvPr>
          <p:cNvSpPr/>
          <p:nvPr/>
        </p:nvSpPr>
        <p:spPr>
          <a:xfrm>
            <a:off x="8389794" y="37338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agnetic Disk 44">
            <a:extLst>
              <a:ext uri="{FF2B5EF4-FFF2-40B4-BE49-F238E27FC236}">
                <a16:creationId xmlns:a16="http://schemas.microsoft.com/office/drawing/2014/main" id="{46BE6A06-8DE2-2145-868C-A86BBFDCCC06}"/>
              </a:ext>
            </a:extLst>
          </p:cNvPr>
          <p:cNvSpPr/>
          <p:nvPr/>
        </p:nvSpPr>
        <p:spPr>
          <a:xfrm>
            <a:off x="8542194" y="38862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agnetic Disk 45">
            <a:extLst>
              <a:ext uri="{FF2B5EF4-FFF2-40B4-BE49-F238E27FC236}">
                <a16:creationId xmlns:a16="http://schemas.microsoft.com/office/drawing/2014/main" id="{7C334B5A-FA6D-8541-94A0-F857A134B8F8}"/>
              </a:ext>
            </a:extLst>
          </p:cNvPr>
          <p:cNvSpPr/>
          <p:nvPr/>
        </p:nvSpPr>
        <p:spPr>
          <a:xfrm>
            <a:off x="8694594" y="40386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agnetic Disk 46">
            <a:extLst>
              <a:ext uri="{FF2B5EF4-FFF2-40B4-BE49-F238E27FC236}">
                <a16:creationId xmlns:a16="http://schemas.microsoft.com/office/drawing/2014/main" id="{968690A0-8D90-8044-A32D-25CCDA54A30F}"/>
              </a:ext>
            </a:extLst>
          </p:cNvPr>
          <p:cNvSpPr/>
          <p:nvPr/>
        </p:nvSpPr>
        <p:spPr>
          <a:xfrm>
            <a:off x="8846994" y="4191000"/>
            <a:ext cx="1254796" cy="1127716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Storage Elements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EDF8FE-A5A5-3849-A108-78D1E9DA272E}"/>
              </a:ext>
            </a:extLst>
          </p:cNvPr>
          <p:cNvSpPr/>
          <p:nvPr/>
        </p:nvSpPr>
        <p:spPr>
          <a:xfrm>
            <a:off x="6278338" y="5266029"/>
            <a:ext cx="852178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FTS3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CA47CBD-0331-B94A-9070-32F45FBF0A1F}"/>
              </a:ext>
            </a:extLst>
          </p:cNvPr>
          <p:cNvCxnSpPr>
            <a:cxnSpLocks/>
            <a:stCxn id="37" idx="4"/>
          </p:cNvCxnSpPr>
          <p:nvPr/>
        </p:nvCxnSpPr>
        <p:spPr>
          <a:xfrm flipV="1">
            <a:off x="7066280" y="4062570"/>
            <a:ext cx="1018715" cy="588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295FD1-2FDD-3E4D-995C-F2A730692450}"/>
              </a:ext>
            </a:extLst>
          </p:cNvPr>
          <p:cNvCxnSpPr>
            <a:cxnSpLocks/>
            <a:stCxn id="37" idx="4"/>
          </p:cNvCxnSpPr>
          <p:nvPr/>
        </p:nvCxnSpPr>
        <p:spPr>
          <a:xfrm flipV="1">
            <a:off x="7066279" y="4278382"/>
            <a:ext cx="1254796" cy="3729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353234-D162-3A47-8DDB-677438F93307}"/>
              </a:ext>
            </a:extLst>
          </p:cNvPr>
          <p:cNvCxnSpPr>
            <a:cxnSpLocks/>
          </p:cNvCxnSpPr>
          <p:nvPr/>
        </p:nvCxnSpPr>
        <p:spPr>
          <a:xfrm flipV="1">
            <a:off x="7047228" y="4676153"/>
            <a:ext cx="1591392" cy="256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7B80C4A-5905-3147-9E94-5F5E7DD83621}"/>
              </a:ext>
            </a:extLst>
          </p:cNvPr>
          <p:cNvCxnSpPr>
            <a:cxnSpLocks/>
            <a:stCxn id="37" idx="4"/>
          </p:cNvCxnSpPr>
          <p:nvPr/>
        </p:nvCxnSpPr>
        <p:spPr>
          <a:xfrm>
            <a:off x="7066280" y="4651291"/>
            <a:ext cx="1723387" cy="169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BF3EA9D8-CEE0-C84B-BBDA-EA9A07796697}"/>
              </a:ext>
            </a:extLst>
          </p:cNvPr>
          <p:cNvSpPr/>
          <p:nvPr/>
        </p:nvSpPr>
        <p:spPr>
          <a:xfrm>
            <a:off x="6059603" y="871065"/>
            <a:ext cx="1398070" cy="642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Declaration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Daemon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BDBC3C4-B12E-544F-BBD2-70AB248659C7}"/>
              </a:ext>
            </a:extLst>
          </p:cNvPr>
          <p:cNvCxnSpPr/>
          <p:nvPr/>
        </p:nvCxnSpPr>
        <p:spPr>
          <a:xfrm>
            <a:off x="4300572" y="1109620"/>
            <a:ext cx="52631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3089501-BFA3-E140-874E-671130A26745}"/>
              </a:ext>
            </a:extLst>
          </p:cNvPr>
          <p:cNvCxnSpPr>
            <a:cxnSpLocks/>
            <a:stCxn id="58" idx="1"/>
            <a:endCxn id="40" idx="3"/>
          </p:cNvCxnSpPr>
          <p:nvPr/>
        </p:nvCxnSpPr>
        <p:spPr>
          <a:xfrm flipH="1">
            <a:off x="5679065" y="1192133"/>
            <a:ext cx="380539" cy="70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CF33EB-2AF4-C947-8C57-EFA831967593}"/>
              </a:ext>
            </a:extLst>
          </p:cNvPr>
          <p:cNvCxnSpPr>
            <a:cxnSpLocks/>
          </p:cNvCxnSpPr>
          <p:nvPr/>
        </p:nvCxnSpPr>
        <p:spPr>
          <a:xfrm flipH="1">
            <a:off x="5092148" y="1344532"/>
            <a:ext cx="1119856" cy="29406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18E6471-564C-C34C-9E45-FAB883A4374C}"/>
              </a:ext>
            </a:extLst>
          </p:cNvPr>
          <p:cNvCxnSpPr>
            <a:cxnSpLocks/>
          </p:cNvCxnSpPr>
          <p:nvPr/>
        </p:nvCxnSpPr>
        <p:spPr>
          <a:xfrm flipH="1">
            <a:off x="5234493" y="1371295"/>
            <a:ext cx="982615" cy="38442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80F84F-B2D1-1C48-BA39-5B8346C616A9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5316676" y="5326315"/>
            <a:ext cx="961663" cy="84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19A74D7-F25A-F24E-81E3-68C58389A1F3}"/>
              </a:ext>
            </a:extLst>
          </p:cNvPr>
          <p:cNvCxnSpPr>
            <a:cxnSpLocks/>
          </p:cNvCxnSpPr>
          <p:nvPr/>
        </p:nvCxnSpPr>
        <p:spPr>
          <a:xfrm flipV="1">
            <a:off x="5165774" y="1407822"/>
            <a:ext cx="22423" cy="3807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53FD675-8AEE-1A4D-8BAC-FF7D8D07232C}"/>
              </a:ext>
            </a:extLst>
          </p:cNvPr>
          <p:cNvCxnSpPr>
            <a:cxnSpLocks/>
            <a:endCxn id="2" idx="4"/>
          </p:cNvCxnSpPr>
          <p:nvPr/>
        </p:nvCxnSpPr>
        <p:spPr>
          <a:xfrm flipH="1">
            <a:off x="4280993" y="1552618"/>
            <a:ext cx="545894" cy="56385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7FFAECF-EFDA-A940-82DF-60C5C1856726}"/>
              </a:ext>
            </a:extLst>
          </p:cNvPr>
          <p:cNvCxnSpPr>
            <a:cxnSpLocks/>
            <a:stCxn id="40" idx="2"/>
            <a:endCxn id="30" idx="2"/>
          </p:cNvCxnSpPr>
          <p:nvPr/>
        </p:nvCxnSpPr>
        <p:spPr>
          <a:xfrm>
            <a:off x="5252976" y="1583985"/>
            <a:ext cx="397965" cy="48463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006C4EF-F635-E142-A412-7C4241C21189}"/>
              </a:ext>
            </a:extLst>
          </p:cNvPr>
          <p:cNvCxnSpPr>
            <a:cxnSpLocks/>
            <a:stCxn id="40" idx="2"/>
            <a:endCxn id="32" idx="2"/>
          </p:cNvCxnSpPr>
          <p:nvPr/>
        </p:nvCxnSpPr>
        <p:spPr>
          <a:xfrm>
            <a:off x="5252976" y="1583985"/>
            <a:ext cx="2758247" cy="46593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C2B8130-541B-324D-BD1F-FEC3E09AAE9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5252976" y="1583985"/>
            <a:ext cx="820171" cy="253662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50A8F51-234E-194E-8E1C-0414A914CAAA}"/>
              </a:ext>
            </a:extLst>
          </p:cNvPr>
          <p:cNvCxnSpPr>
            <a:cxnSpLocks/>
          </p:cNvCxnSpPr>
          <p:nvPr/>
        </p:nvCxnSpPr>
        <p:spPr>
          <a:xfrm flipV="1">
            <a:off x="7128380" y="4676153"/>
            <a:ext cx="1510241" cy="8773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8112427-1427-124B-8DF9-85B5F9687699}"/>
              </a:ext>
            </a:extLst>
          </p:cNvPr>
          <p:cNvCxnSpPr>
            <a:cxnSpLocks/>
          </p:cNvCxnSpPr>
          <p:nvPr/>
        </p:nvCxnSpPr>
        <p:spPr>
          <a:xfrm flipV="1">
            <a:off x="6787136" y="4993801"/>
            <a:ext cx="0" cy="38158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9408E6E4-0110-9D41-A379-1A0246B36406}"/>
              </a:ext>
            </a:extLst>
          </p:cNvPr>
          <p:cNvSpPr txBox="1"/>
          <p:nvPr/>
        </p:nvSpPr>
        <p:spPr>
          <a:xfrm>
            <a:off x="1636305" y="2741861"/>
            <a:ext cx="3018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Red arrows: Control  FTS3</a:t>
            </a:r>
          </a:p>
          <a:p>
            <a:r>
              <a:rPr lang="en-US" dirty="0">
                <a:latin typeface="Helvetica" pitchFamily="2" charset="0"/>
              </a:rPr>
              <a:t>Green arrows: Declarations</a:t>
            </a:r>
          </a:p>
          <a:p>
            <a:r>
              <a:rPr lang="en-US" dirty="0">
                <a:latin typeface="Helvetica" pitchFamily="2" charset="0"/>
              </a:rPr>
              <a:t>Yellow arrows: 3</a:t>
            </a:r>
            <a:r>
              <a:rPr lang="en-US" baseline="30000" dirty="0">
                <a:latin typeface="Helvetica" pitchFamily="2" charset="0"/>
              </a:rPr>
              <a:t>rd</a:t>
            </a:r>
            <a:r>
              <a:rPr lang="en-US" dirty="0">
                <a:latin typeface="Helvetica" pitchFamily="2" charset="0"/>
              </a:rPr>
              <a:t> party xfer</a:t>
            </a:r>
          </a:p>
          <a:p>
            <a:r>
              <a:rPr lang="en-US" dirty="0">
                <a:latin typeface="Helvetica" pitchFamily="2" charset="0"/>
              </a:rPr>
              <a:t>Blue arrows: Data path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4B40-B454-474B-A9A0-4C712BA42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D6D8F-9D29-EC49-A0B3-225148DADC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14F4DD-11C7-694C-93D0-F4EC4BA9AD13}"/>
              </a:ext>
            </a:extLst>
          </p:cNvPr>
          <p:cNvSpPr txBox="1"/>
          <p:nvPr/>
        </p:nvSpPr>
        <p:spPr>
          <a:xfrm>
            <a:off x="9649960" y="112889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Workflow and</a:t>
            </a:r>
          </a:p>
          <a:p>
            <a:r>
              <a:rPr lang="en-US" dirty="0">
                <a:latin typeface="Helvetica" pitchFamily="2" charset="0"/>
              </a:rPr>
              <a:t>Data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DCF26-9EB1-7B4F-AF23-A0F1D124BA35}"/>
              </a:ext>
            </a:extLst>
          </p:cNvPr>
          <p:cNvSpPr txBox="1"/>
          <p:nvPr/>
        </p:nvSpPr>
        <p:spPr>
          <a:xfrm>
            <a:off x="2548314" y="1038490"/>
            <a:ext cx="3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B284B2-2B3E-A240-95D1-44DDC959131E}"/>
              </a:ext>
            </a:extLst>
          </p:cNvPr>
          <p:cNvSpPr txBox="1"/>
          <p:nvPr/>
        </p:nvSpPr>
        <p:spPr>
          <a:xfrm>
            <a:off x="7457673" y="958337"/>
            <a:ext cx="2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238855-E300-A341-B498-900185238E1C}"/>
              </a:ext>
            </a:extLst>
          </p:cNvPr>
          <p:cNvSpPr txBox="1"/>
          <p:nvPr/>
        </p:nvSpPr>
        <p:spPr>
          <a:xfrm flipH="1">
            <a:off x="3559140" y="4451062"/>
            <a:ext cx="18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AE8A3D-12CB-2D44-B440-6B2131F3ABB1}"/>
              </a:ext>
            </a:extLst>
          </p:cNvPr>
          <p:cNvSpPr txBox="1"/>
          <p:nvPr/>
        </p:nvSpPr>
        <p:spPr>
          <a:xfrm>
            <a:off x="3565631" y="5201117"/>
            <a:ext cx="2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CF3BC5-2B39-3646-BFF0-457751C41EE8}"/>
              </a:ext>
            </a:extLst>
          </p:cNvPr>
          <p:cNvSpPr txBox="1"/>
          <p:nvPr/>
        </p:nvSpPr>
        <p:spPr>
          <a:xfrm>
            <a:off x="6884771" y="3717658"/>
            <a:ext cx="2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A324B21-9B66-2A47-BFA7-A2D03B6C8768}"/>
              </a:ext>
            </a:extLst>
          </p:cNvPr>
          <p:cNvSpPr txBox="1"/>
          <p:nvPr/>
        </p:nvSpPr>
        <p:spPr>
          <a:xfrm>
            <a:off x="9282211" y="3135868"/>
            <a:ext cx="2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BA60B-BFE3-AD4A-AFBD-64FD9A271E0E}"/>
              </a:ext>
            </a:extLst>
          </p:cNvPr>
          <p:cNvSpPr txBox="1"/>
          <p:nvPr/>
        </p:nvSpPr>
        <p:spPr>
          <a:xfrm>
            <a:off x="6504085" y="2877297"/>
            <a:ext cx="1751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Expected</a:t>
            </a:r>
          </a:p>
          <a:p>
            <a:r>
              <a:rPr lang="en-US" dirty="0">
                <a:latin typeface="Helvetica" pitchFamily="2" charset="0"/>
              </a:rPr>
              <a:t>Throughput </a:t>
            </a:r>
          </a:p>
          <a:p>
            <a:r>
              <a:rPr lang="en-US" dirty="0">
                <a:latin typeface="Helvetica" pitchFamily="2" charset="0"/>
              </a:rPr>
              <a:t>10Gbit/s</a:t>
            </a:r>
          </a:p>
        </p:txBody>
      </p:sp>
    </p:spTree>
    <p:extLst>
      <p:ext uri="{BB962C8B-B14F-4D97-AF65-F5344CB8AC3E}">
        <p14:creationId xmlns:p14="http://schemas.microsoft.com/office/powerpoint/2010/main" val="3100534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DCBB-5807-6A42-AFE6-A60340F5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 Beyond High-Throughput Computing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FE860A-0C66-BD44-9310-2ECDAB45B77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Semi-infinite appetite for GPU and machine learning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Several stages of DUNE software good fit for GPU but where do we get them from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Highly constrained power budget underground and limited space to put computers on surface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High appetite for container/</a:t>
            </a:r>
            <a:r>
              <a:rPr lang="en-US" dirty="0" err="1"/>
              <a:t>Jupyter</a:t>
            </a:r>
            <a:r>
              <a:rPr lang="en-US" dirty="0"/>
              <a:t> based analysis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Column-based store analysis very helpful to some DUNE analyzers already but how do you keep it reproducible/</a:t>
            </a:r>
            <a:r>
              <a:rPr lang="en-US" dirty="0" err="1"/>
              <a:t>loggable</a:t>
            </a:r>
            <a:r>
              <a:rPr lang="en-US" dirty="0"/>
              <a:t>/etc.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Two container-based analysis facilities already available, one at FNAL, one in Canada organized by York U.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How to handle the extreme I/O intensive merges. (150:1!)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Disk is getting bigger but not faster.  Even SSD’s won’t deliver IOPS we need.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Tape robots already a bottleneck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Heterogeneous platform execution and validation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Field has gotten soft from 20 years of RedHat Linux and x86.  </a:t>
            </a:r>
            <a:r>
              <a:rPr lang="en-US" i="1" dirty="0">
                <a:solidFill>
                  <a:srgbClr val="E95125"/>
                </a:solidFill>
              </a:rPr>
              <a:t>Pax RedHat </a:t>
            </a:r>
            <a:r>
              <a:rPr lang="en-US" dirty="0"/>
              <a:t>is over.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Need ways to execute and validate the workflow on number of platforms.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Data and Execution Environment preservation—already have published papers.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How to make all this friendly to mobile environments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D25C7-07D6-0442-A47B-16247D447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C6FB6-C3FA-6D44-A186-D9660E92A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F024-F93F-304F-BF10-A49F74E2A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C59B7-76D4-E14A-8DCF-CBC44ABB31EE}"/>
              </a:ext>
            </a:extLst>
          </p:cNvPr>
          <p:cNvSpPr txBox="1"/>
          <p:nvPr/>
        </p:nvSpPr>
        <p:spPr>
          <a:xfrm>
            <a:off x="9808005" y="0"/>
            <a:ext cx="22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and</a:t>
            </a:r>
          </a:p>
          <a:p>
            <a:r>
              <a:rPr lang="en-US" dirty="0"/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723981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7694-6703-2841-8E5F-6CAD7EF8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D9E6E2-0999-5943-97BE-F599388267E5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DUNE Computing has unique challenges to reconstruct, simulate, and analyze our detector</a:t>
            </a:r>
          </a:p>
          <a:p>
            <a:r>
              <a:rPr lang="en-US" dirty="0"/>
              <a:t>We have built a global computing consortium and are making good progress with addressing many of those problems</a:t>
            </a:r>
          </a:p>
          <a:p>
            <a:r>
              <a:rPr lang="en-US" dirty="0"/>
              <a:t>We are grateful not only to the members of our consortium but to many others from the various laboratories who have worked on solving those problems to date.</a:t>
            </a:r>
          </a:p>
          <a:p>
            <a:r>
              <a:rPr lang="en-US" dirty="0"/>
              <a:t>Also thanks to all those in the various scientific software communities on whose work we are building and on whose shoulders we stand.</a:t>
            </a:r>
          </a:p>
          <a:p>
            <a:endParaRPr lang="en-US" dirty="0"/>
          </a:p>
          <a:p>
            <a:r>
              <a:rPr lang="en-US" dirty="0"/>
              <a:t>Work supported by the Fermi National Accelerator Laboratory, managed and operated by Fermi Research Alliance, LLC under Contract No. DE-AC02-07CH11359 with the U.S. Department of Energy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0D2AF-FD86-C94D-87F6-8010D5A35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FC732-F6EA-9F4E-83E6-0219D1FA7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39B9C-9597-794F-B31E-42A201F97E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057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lectron_neutrino.jpg">
            <a:extLst>
              <a:ext uri="{FF2B5EF4-FFF2-40B4-BE49-F238E27FC236}">
                <a16:creationId xmlns:a16="http://schemas.microsoft.com/office/drawing/2014/main" id="{19F93807-854D-6B44-9A8D-7B03E9C9A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92" y="4955565"/>
            <a:ext cx="1419879" cy="1155645"/>
          </a:xfrm>
          <a:prstGeom prst="rect">
            <a:avLst/>
          </a:prstGeom>
        </p:spPr>
      </p:pic>
      <p:pic>
        <p:nvPicPr>
          <p:cNvPr id="7" name="Picture 6" descr="muon_neutrino.jpg">
            <a:extLst>
              <a:ext uri="{FF2B5EF4-FFF2-40B4-BE49-F238E27FC236}">
                <a16:creationId xmlns:a16="http://schemas.microsoft.com/office/drawing/2014/main" id="{14EB5A38-533C-F644-BEA8-952582B3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7" y="2840503"/>
            <a:ext cx="1202377" cy="914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97AF615-887C-714F-98FA-C7E1A5F6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27F935-1CCB-C942-81A8-8A23F953B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>
            <a:normAutofit/>
          </a:bodyPr>
          <a:lstStyle/>
          <a:p>
            <a:pPr lvl="0"/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78FA5-FE22-8C4F-919E-0422B0255C5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325216" y="6431247"/>
            <a:ext cx="3038061" cy="276999"/>
          </a:xfrm>
        </p:spPr>
        <p:txBody>
          <a:bodyPr/>
          <a:lstStyle/>
          <a:p>
            <a:r>
              <a:rPr lang="en-US" dirty="0"/>
              <a:t>S. Timm | Software and Computing Roundtable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042" y="777837"/>
            <a:ext cx="11577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Helvetica" pitchFamily="2" charset="0"/>
              </a:rPr>
              <a:t>The quantum wavelength of a 2 GeV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muon neutrino </a:t>
            </a:r>
            <a:r>
              <a:rPr lang="en-US" dirty="0">
                <a:latin typeface="Helvetica" pitchFamily="2" charset="0"/>
              </a:rPr>
              <a:t>is ~ 10</a:t>
            </a:r>
            <a:r>
              <a:rPr lang="en-US" baseline="30000" dirty="0">
                <a:latin typeface="Helvetica" pitchFamily="2" charset="0"/>
              </a:rPr>
              <a:t>-16 </a:t>
            </a:r>
            <a:r>
              <a:rPr lang="en-US" dirty="0">
                <a:latin typeface="Helvetica" pitchFamily="2" charset="0"/>
              </a:rPr>
              <a:t>m</a:t>
            </a:r>
          </a:p>
          <a:p>
            <a:pPr algn="l"/>
            <a:r>
              <a:rPr lang="en-US" dirty="0">
                <a:latin typeface="Helvetica" pitchFamily="2" charset="0"/>
              </a:rPr>
              <a:t>But it is actually a superposition of the 3 mass types of neutrinos which have slightly different wavelengths – the beat wavelength between the types is about 2000 km.</a:t>
            </a:r>
          </a:p>
          <a:p>
            <a:pPr algn="l"/>
            <a:endParaRPr lang="en-US" dirty="0">
              <a:latin typeface="Helvetica" pitchFamily="2" charset="0"/>
            </a:endParaRPr>
          </a:p>
          <a:p>
            <a:pPr algn="l"/>
            <a:r>
              <a:rPr lang="en-US" dirty="0">
                <a:latin typeface="Helvetica" pitchFamily="2" charset="0"/>
              </a:rPr>
              <a:t>Bottom line – propagation can change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muon type neutrino</a:t>
            </a:r>
            <a:r>
              <a:rPr lang="en-US" dirty="0">
                <a:latin typeface="Helvetica" pitchFamily="2" charset="0"/>
              </a:rPr>
              <a:t>     </a:t>
            </a:r>
          </a:p>
          <a:p>
            <a:pPr algn="l"/>
            <a:r>
              <a:rPr lang="en-US" dirty="0">
                <a:latin typeface="Helvetica" pitchFamily="2" charset="0"/>
              </a:rPr>
              <a:t>into an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electron type neutrino </a:t>
            </a:r>
          </a:p>
          <a:p>
            <a:pPr algn="l"/>
            <a:endParaRPr lang="en-US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773E3-6195-9341-8C5B-F4E659859626}"/>
              </a:ext>
            </a:extLst>
          </p:cNvPr>
          <p:cNvSpPr txBox="1"/>
          <p:nvPr/>
        </p:nvSpPr>
        <p:spPr>
          <a:xfrm>
            <a:off x="1338080" y="3479631"/>
            <a:ext cx="60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E098C-4472-4D45-8E3A-F8E0F74DA470}"/>
              </a:ext>
            </a:extLst>
          </p:cNvPr>
          <p:cNvSpPr txBox="1"/>
          <p:nvPr/>
        </p:nvSpPr>
        <p:spPr>
          <a:xfrm>
            <a:off x="8989968" y="4632399"/>
            <a:ext cx="57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A519BB7-95C0-E448-B1DF-7F7C0EEE4DB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111109" y="6549549"/>
            <a:ext cx="2592664" cy="138499"/>
          </a:xfrm>
        </p:spPr>
        <p:txBody>
          <a:bodyPr/>
          <a:lstStyle/>
          <a:p>
            <a:pPr marL="9525"/>
            <a:r>
              <a:rPr lang="en-US"/>
              <a:t>4/5/22</a:t>
            </a:r>
            <a:endParaRPr lang="en-US" dirty="0"/>
          </a:p>
        </p:txBody>
      </p:sp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44D52D5-FD4E-AA42-9876-855548B2A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922" y="2515038"/>
            <a:ext cx="5336709" cy="36754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E98613-A983-F842-A759-3DFA95D68D19}"/>
              </a:ext>
            </a:extLst>
          </p:cNvPr>
          <p:cNvSpPr txBox="1"/>
          <p:nvPr/>
        </p:nvSpPr>
        <p:spPr>
          <a:xfrm>
            <a:off x="2911979" y="101708"/>
            <a:ext cx="379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5125"/>
                </a:solidFill>
                <a:latin typeface="Helvetica" pitchFamily="2" charset="0"/>
              </a:rPr>
              <a:t>Neutrino Oscillations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BDC044-21F1-EE46-BEDC-7B425F8A05E2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389505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decon_animation-720p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33"/>
            <a:ext cx="11673192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lvl="0"/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943600" y="228600"/>
            <a:ext cx="0" cy="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Put a huge LAr detector “DUNE” in the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Homestake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Gold Mine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Make a very powerful neutrino beam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Run for 10 yrs. 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electron_neutrino.jpg">
            <a:extLst>
              <a:ext uri="{FF2B5EF4-FFF2-40B4-BE49-F238E27FC236}">
                <a16:creationId xmlns:a16="http://schemas.microsoft.com/office/drawing/2014/main" id="{EE21DE8D-B4D9-2749-A132-488B9DBBB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7" y="5976400"/>
            <a:ext cx="668384" cy="544000"/>
          </a:xfrm>
          <a:prstGeom prst="rect">
            <a:avLst/>
          </a:prstGeom>
        </p:spPr>
      </p:pic>
      <p:pic>
        <p:nvPicPr>
          <p:cNvPr id="10" name="Picture 9" descr="muon_neutrino.jpg">
            <a:extLst>
              <a:ext uri="{FF2B5EF4-FFF2-40B4-BE49-F238E27FC236}">
                <a16:creationId xmlns:a16="http://schemas.microsoft.com/office/drawing/2014/main" id="{4A34D272-EAA7-1D44-9093-CE1EA722D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22" y="4723201"/>
            <a:ext cx="548886" cy="4174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EF81-81A9-CF46-8316-55BFFE3E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3" y="6248208"/>
            <a:ext cx="7947375" cy="36531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S. Timm | Software and Computing Roundtable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B56A2-E1AB-DA45-B109-14816737E2F9}"/>
              </a:ext>
            </a:extLst>
          </p:cNvPr>
          <p:cNvSpPr txBox="1"/>
          <p:nvPr/>
        </p:nvSpPr>
        <p:spPr>
          <a:xfrm>
            <a:off x="9659291" y="-4278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234123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5280" y="1717040"/>
            <a:ext cx="6398366" cy="4703532"/>
            <a:chOff x="2649195" y="1208964"/>
            <a:chExt cx="5958971" cy="438052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649195" y="1208964"/>
              <a:ext cx="5958971" cy="438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49040" y="4450080"/>
              <a:ext cx="2941320" cy="70612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749040" y="5328920"/>
              <a:ext cx="2941320" cy="16256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4" cstate="print"/>
          <a:srcRect l="14682" b="1333"/>
          <a:stretch>
            <a:fillRect/>
          </a:stretch>
        </p:blipFill>
        <p:spPr bwMode="auto">
          <a:xfrm>
            <a:off x="5982895" y="-50800"/>
            <a:ext cx="5341259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TextBox 101"/>
          <p:cNvSpPr txBox="1"/>
          <p:nvPr/>
        </p:nvSpPr>
        <p:spPr>
          <a:xfrm>
            <a:off x="1380414" y="64950"/>
            <a:ext cx="9204961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94000"/>
              </a:lnSpc>
              <a:spcAft>
                <a:spcPts val="400"/>
              </a:spcAft>
            </a:pPr>
            <a:r>
              <a:rPr lang="en-US" sz="3600" b="1" dirty="0">
                <a:solidFill>
                  <a:srgbClr val="C00000"/>
                </a:solidFill>
                <a:latin typeface="+mn-lt"/>
                <a:cs typeface="Times" pitchFamily="18" charset="0"/>
              </a:rPr>
              <a:t>Far Detector</a:t>
            </a:r>
            <a:endParaRPr lang="en-US" sz="2000" b="1" dirty="0">
              <a:latin typeface="+mn-lt"/>
              <a:ea typeface="Cambria Math"/>
              <a:cs typeface="Times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78372" y="604106"/>
            <a:ext cx="10565537" cy="112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  <a:spcAft>
                <a:spcPts val="700"/>
              </a:spcAft>
            </a:pPr>
            <a:r>
              <a:rPr lang="en-US" b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40-kt (</a:t>
            </a:r>
            <a:r>
              <a:rPr lang="en-US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fiducial)</a:t>
            </a:r>
            <a:r>
              <a:rPr lang="en-US" b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 </a:t>
            </a:r>
            <a:r>
              <a:rPr lang="en-US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liquid argon</a:t>
            </a:r>
            <a:br>
              <a:rPr lang="en-US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</a:br>
            <a:r>
              <a:rPr lang="en-US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time projection chambers</a:t>
            </a:r>
            <a:br>
              <a:rPr lang="en-US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</a:br>
            <a:r>
              <a:rPr lang="en-US" sz="2200" i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   - Installed as four 10-kt modules</a:t>
            </a:r>
          </a:p>
        </p:txBody>
      </p:sp>
      <p:sp>
        <p:nvSpPr>
          <p:cNvPr id="106" name="TextBox 105"/>
          <p:cNvSpPr txBox="1"/>
          <p:nvPr/>
        </p:nvSpPr>
        <p:spPr>
          <a:xfrm rot="1803992">
            <a:off x="2844596" y="2859594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  <a:cs typeface="Times" pitchFamily="18" charset="0"/>
              </a:rPr>
              <a:t>One 10-kt single-phase FD module</a:t>
            </a:r>
          </a:p>
        </p:txBody>
      </p:sp>
      <p:cxnSp>
        <p:nvCxnSpPr>
          <p:cNvPr id="114" name="Straight Connector 113"/>
          <p:cNvCxnSpPr/>
          <p:nvPr/>
        </p:nvCxnSpPr>
        <p:spPr>
          <a:xfrm>
            <a:off x="3566161" y="2021841"/>
            <a:ext cx="5294187" cy="702613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7843520" y="2834641"/>
            <a:ext cx="975360" cy="1778001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586457" y="3650829"/>
            <a:ext cx="3676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  <a:cs typeface="Times" pitchFamily="18" charset="0"/>
              </a:rPr>
              <a:t>Sanford Underground</a:t>
            </a:r>
            <a:br>
              <a:rPr lang="en-US" dirty="0">
                <a:latin typeface="+mn-lt"/>
                <a:cs typeface="Times" pitchFamily="18" charset="0"/>
              </a:rPr>
            </a:br>
            <a:r>
              <a:rPr lang="en-US" dirty="0">
                <a:latin typeface="+mn-lt"/>
                <a:cs typeface="Times" pitchFamily="18" charset="0"/>
              </a:rPr>
              <a:t>Research Facility (SURF)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569207" y="5187804"/>
            <a:ext cx="3544978" cy="115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lnSpc>
                <a:spcPct val="96000"/>
              </a:lnSpc>
              <a:spcAft>
                <a:spcPts val="700"/>
              </a:spcAft>
              <a:buFont typeface="Wingdings" pitchFamily="2" charset="2"/>
              <a:buChar char="§"/>
            </a:pPr>
            <a:r>
              <a:rPr lang="en-US" sz="2200" b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4850’ level at SURF</a:t>
            </a:r>
          </a:p>
          <a:p>
            <a:pPr marL="227013" indent="-227013">
              <a:lnSpc>
                <a:spcPct val="96000"/>
              </a:lnSpc>
              <a:spcAft>
                <a:spcPts val="70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First module will be a</a:t>
            </a:r>
            <a:br>
              <a:rPr lang="en-US" sz="2200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</a:br>
            <a:r>
              <a:rPr lang="en-US" sz="2200" b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single phase </a:t>
            </a:r>
            <a:r>
              <a:rPr lang="en-US" sz="2200" b="1" dirty="0" err="1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LAr</a:t>
            </a:r>
            <a:r>
              <a:rPr lang="en-US" sz="2200" b="1" dirty="0">
                <a:solidFill>
                  <a:srgbClr val="1801BF"/>
                </a:solidFill>
                <a:latin typeface="+mn-lt"/>
                <a:ea typeface="Cambria Math"/>
                <a:cs typeface="Times" pitchFamily="18" charset="0"/>
              </a:rPr>
              <a:t> TPC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5FDF8F-DBC9-9140-9A43-454AE774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D7CB18D8-BFD6-482E-9DF9-FF793DE76074}" type="slidenum">
              <a:rPr 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pPr algn="ctr">
                <a:defRPr/>
              </a:pPr>
              <a:t>5</a:t>
            </a:fld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C3474-A7FF-4B4E-B21D-A8995BFEB815}"/>
              </a:ext>
            </a:extLst>
          </p:cNvPr>
          <p:cNvSpPr txBox="1"/>
          <p:nvPr/>
        </p:nvSpPr>
        <p:spPr>
          <a:xfrm>
            <a:off x="308113" y="2724454"/>
            <a:ext cx="162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</a:rPr>
              <a:t>Caverns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Helvetica" pitchFamily="2" charset="0"/>
              </a:rPr>
              <a:t>now being excavated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077CC-3E84-BB4D-A26B-D7331368198F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338234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C0A7-D55F-1C4F-BC02-C0B29C0033A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ADC5A-4373-FD41-8B66-F6A447E88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D4355-0C5B-6D49-A3A0-F5BE7E3A0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674" y="1127548"/>
            <a:ext cx="12571121" cy="5771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2CDFD9-6918-CC49-ABF1-22A210F705BF}"/>
              </a:ext>
            </a:extLst>
          </p:cNvPr>
          <p:cNvSpPr/>
          <p:nvPr/>
        </p:nvSpPr>
        <p:spPr>
          <a:xfrm>
            <a:off x="3938861" y="481217"/>
            <a:ext cx="5267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Regular"/>
              </a:rPr>
              <a:t>~1kt LAr-TPC’s at CERN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1CF9B-21C6-2746-9A6D-BAE89A817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76"/>
          <a:stretch/>
        </p:blipFill>
        <p:spPr>
          <a:xfrm>
            <a:off x="431395" y="236974"/>
            <a:ext cx="2788883" cy="769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DF8852-C4A9-A746-A40B-72F47170C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329" y="289309"/>
            <a:ext cx="1376514" cy="553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CD7DB-48DD-D040-85D4-1727D8366C1B}"/>
              </a:ext>
            </a:extLst>
          </p:cNvPr>
          <p:cNvSpPr txBox="1"/>
          <p:nvPr/>
        </p:nvSpPr>
        <p:spPr>
          <a:xfrm>
            <a:off x="3694827" y="6278072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Single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37367-9F9F-6F4E-9818-3334EE9C87F6}"/>
              </a:ext>
            </a:extLst>
          </p:cNvPr>
          <p:cNvSpPr txBox="1"/>
          <p:nvPr/>
        </p:nvSpPr>
        <p:spPr>
          <a:xfrm>
            <a:off x="6415315" y="2276657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Dual phase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501E9-AC6F-8741-8E3D-76D70B1D9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46142-FED3-994C-A2F4-A7FB84B8DC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1A6F4-850D-134C-80EB-EF1AFB472E9B}"/>
              </a:ext>
            </a:extLst>
          </p:cNvPr>
          <p:cNvSpPr txBox="1"/>
          <p:nvPr/>
        </p:nvSpPr>
        <p:spPr>
          <a:xfrm>
            <a:off x="10092266" y="63714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358007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8C0491-8E92-6448-A516-88EA6C9C0E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5" b="4355"/>
          <a:stretch>
            <a:fillRect/>
          </a:stretch>
        </p:blipFill>
        <p:spPr>
          <a:xfrm>
            <a:off x="-26581" y="0"/>
            <a:ext cx="12245161" cy="74532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1B0457-D5C3-474B-91AD-F8FACC555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2006501"/>
            <a:ext cx="10972800" cy="647102"/>
          </a:xfrm>
        </p:spPr>
        <p:txBody>
          <a:bodyPr/>
          <a:lstStyle/>
          <a:p>
            <a:r>
              <a:rPr lang="en-US" sz="4000" dirty="0">
                <a:solidFill>
                  <a:schemeClr val="bg2"/>
                </a:solidFill>
              </a:rPr>
              <a:t>Build “small” prototypes @CERN</a:t>
            </a:r>
            <a:br>
              <a:rPr lang="en-US" sz="4000" dirty="0">
                <a:solidFill>
                  <a:schemeClr val="bg2"/>
                </a:solidFill>
              </a:rPr>
            </a:br>
            <a:br>
              <a:rPr lang="en-US" sz="4000" dirty="0">
                <a:solidFill>
                  <a:schemeClr val="bg2"/>
                </a:solidFill>
              </a:rPr>
            </a:b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9AC1-3592-B540-A648-6AC9579B6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7</a:t>
            </a:fld>
            <a:endParaRPr lang="en-US" sz="1050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262CF3-6395-A64B-98F4-EB3FD087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809DF-675B-1547-9794-E674DD2CBC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4/5/22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AE25A-F317-8244-AFAD-3B4633C6DAB3}"/>
              </a:ext>
            </a:extLst>
          </p:cNvPr>
          <p:cNvSpPr txBox="1"/>
          <p:nvPr/>
        </p:nvSpPr>
        <p:spPr>
          <a:xfrm>
            <a:off x="785191" y="4055165"/>
            <a:ext cx="4204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2"/>
                </a:solidFill>
                <a:latin typeface="Helvetica" pitchFamily="2" charset="0"/>
              </a:rPr>
              <a:t>ProtoDUNE</a:t>
            </a:r>
            <a:r>
              <a:rPr lang="en-US" sz="2800" b="1" dirty="0">
                <a:solidFill>
                  <a:schemeClr val="bg2"/>
                </a:solidFill>
                <a:latin typeface="Helvetica" pitchFamily="2" charset="0"/>
              </a:rPr>
              <a:t> I </a:t>
            </a:r>
            <a:r>
              <a:rPr lang="en-US" sz="2800" dirty="0">
                <a:solidFill>
                  <a:schemeClr val="bg2"/>
                </a:solidFill>
                <a:latin typeface="Helvetica" pitchFamily="2" charset="0"/>
              </a:rPr>
              <a:t> </a:t>
            </a:r>
          </a:p>
          <a:p>
            <a:endParaRPr lang="en-US" sz="2800" dirty="0">
              <a:solidFill>
                <a:schemeClr val="bg2"/>
              </a:solidFill>
              <a:latin typeface="Helvetica" pitchFamily="2" charset="0"/>
            </a:endParaRPr>
          </a:p>
          <a:p>
            <a:r>
              <a:rPr lang="en-US" sz="2800" dirty="0">
                <a:solidFill>
                  <a:schemeClr val="bg2"/>
                </a:solidFill>
                <a:latin typeface="Helvetica" pitchFamily="2" charset="0"/>
              </a:rPr>
              <a:t>6</a:t>
            </a:r>
            <a:r>
              <a:rPr lang="en-US" sz="2800" b="1" dirty="0">
                <a:solidFill>
                  <a:schemeClr val="bg2"/>
                </a:solidFill>
                <a:latin typeface="Helvetica" pitchFamily="2" charset="0"/>
              </a:rPr>
              <a:t> APA’s out of 150</a:t>
            </a:r>
          </a:p>
          <a:p>
            <a:r>
              <a:rPr lang="en-US" sz="2800" b="1" dirty="0">
                <a:solidFill>
                  <a:schemeClr val="bg2"/>
                </a:solidFill>
                <a:latin typeface="Helvetica" pitchFamily="2" charset="0"/>
              </a:rPr>
              <a:t>1 kt of 17 kt </a:t>
            </a:r>
            <a:r>
              <a:rPr lang="en-US" sz="2800" b="1" dirty="0" err="1">
                <a:solidFill>
                  <a:schemeClr val="bg2"/>
                </a:solidFill>
                <a:latin typeface="Helvetica" pitchFamily="2" charset="0"/>
              </a:rPr>
              <a:t>LAr</a:t>
            </a:r>
            <a:r>
              <a:rPr lang="en-US" sz="2800" b="1" dirty="0">
                <a:solidFill>
                  <a:schemeClr val="bg2"/>
                </a:solidFill>
                <a:latin typeface="Helvetica" pitchFamily="2" charset="0"/>
              </a:rPr>
              <a:t> </a:t>
            </a:r>
            <a:endParaRPr lang="en-US" sz="2800"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0EF39-25DC-7A49-8AE5-022D19B89ABB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178962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FAB4D-02F4-204A-945E-12137351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Computing—Now and Future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39D5D9-D09A-2448-AAB0-370ECFE73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Timm | Software and Computing Roundtable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32646D-D2C3-AF44-AB57-F08294F10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4A1DBB-8356-F541-8770-7598623738F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Collaboration formed in 2015</a:t>
            </a:r>
          </a:p>
          <a:p>
            <a:r>
              <a:rPr lang="en-US" dirty="0"/>
              <a:t>~1400 collaborators, 5 continents</a:t>
            </a:r>
          </a:p>
          <a:p>
            <a:r>
              <a:rPr lang="en-US" dirty="0"/>
              <a:t>100 compute elements, 15 storage elements</a:t>
            </a:r>
          </a:p>
          <a:p>
            <a:r>
              <a:rPr lang="en-US" dirty="0"/>
              <a:t>5% scale prototypes at CERN taking beam (plus 1 starting at FNAL this year).</a:t>
            </a:r>
          </a:p>
          <a:p>
            <a:r>
              <a:rPr lang="en-US" dirty="0"/>
              <a:t>18 PB on tape already just from test beam and simulation(similar to CDF/D0)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Already some legacy software—analysis preservation already an issue</a:t>
            </a:r>
          </a:p>
          <a:p>
            <a:r>
              <a:rPr lang="en-US" dirty="0"/>
              <a:t>Making full computing plan now for an experiment that has long time to first science.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048AB-1D6F-6843-BEDE-94270A8AE07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DUNE Experiment will still be running 20 years from now.. Maybe longer.</a:t>
            </a:r>
          </a:p>
          <a:p>
            <a:r>
              <a:rPr lang="en-US" dirty="0"/>
              <a:t>Past end of Unix epoch!</a:t>
            </a:r>
          </a:p>
          <a:p>
            <a:r>
              <a:rPr lang="en-US" dirty="0"/>
              <a:t>Past useful life of x86_64 architecture</a:t>
            </a:r>
          </a:p>
          <a:p>
            <a:r>
              <a:rPr lang="en-US" dirty="0"/>
              <a:t>Can’t assume Linux will survive that long</a:t>
            </a:r>
          </a:p>
          <a:p>
            <a:r>
              <a:rPr lang="en-US" dirty="0"/>
              <a:t>Can’t assume grid computing will survive that long.</a:t>
            </a:r>
          </a:p>
          <a:p>
            <a:r>
              <a:rPr lang="en-US" dirty="0"/>
              <a:t>Heterogeneous CPU/GPU/FPGA architecture is part of present and essential to future. </a:t>
            </a:r>
          </a:p>
          <a:p>
            <a:r>
              <a:rPr lang="en-US" dirty="0"/>
              <a:t>Will quantum computing be widely available by then?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C86EC9-98ED-8044-BADC-A850504408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8A334-EC6F-DB40-97E4-1F4E24F56E87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45049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A260-3593-2C49-94CC-36FC3094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Similarities with LHC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BBAA4-E8A2-634A-BF88-B18913AA7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S. Timm | Software and Computing Roundtable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6740A-D4F6-1D4C-A247-1DAA3CC44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407FAD-43CC-DE47-A0AA-A2AF44784D0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many of the same underlying software tools and packages</a:t>
            </a:r>
          </a:p>
          <a:p>
            <a:r>
              <a:rPr lang="en-US" dirty="0"/>
              <a:t>Have global collaboration with many different ideas on how to do things.</a:t>
            </a:r>
          </a:p>
          <a:p>
            <a:r>
              <a:rPr lang="en-US" dirty="0"/>
              <a:t>Participate (or observe) in activities like OSG, WLCG, HEP-CCE, IRIS-HEP, DOMA, FIM4R, </a:t>
            </a:r>
            <a:r>
              <a:rPr lang="en-US" dirty="0" err="1"/>
              <a:t>Rucio</a:t>
            </a:r>
            <a:endParaRPr lang="en-US" dirty="0"/>
          </a:p>
          <a:p>
            <a:r>
              <a:rPr lang="en-US" dirty="0"/>
              <a:t>Full DUNE detector expected to be same data volume as LHC Run 3 experiments.</a:t>
            </a:r>
          </a:p>
          <a:p>
            <a:r>
              <a:rPr lang="en-US" dirty="0"/>
              <a:t>Have distributed computing and storage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6A1726-AD50-C04F-9631-52D65954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957" y="462518"/>
            <a:ext cx="4452043" cy="5890042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743D100-4C57-134D-A5FC-28EF063D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139" y="3638337"/>
            <a:ext cx="960120" cy="640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BE568E-9955-614F-9427-31D092B30A5F}"/>
              </a:ext>
            </a:extLst>
          </p:cNvPr>
          <p:cNvSpPr txBox="1"/>
          <p:nvPr/>
        </p:nvSpPr>
        <p:spPr>
          <a:xfrm rot="21421447">
            <a:off x="9247820" y="995545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ucida Blackletter" pitchFamily="2" charset="77"/>
              </a:rPr>
              <a:t>LHC Palace </a:t>
            </a:r>
          </a:p>
          <a:p>
            <a:pPr algn="ctr"/>
            <a:r>
              <a:rPr lang="en-US" dirty="0">
                <a:latin typeface="Lucida Blackletter" pitchFamily="2" charset="77"/>
              </a:rPr>
              <a:t>Hotel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2E6698-DB12-0341-BBAF-42E2F363FF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</a:rPr>
              <a:t>4/5/22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3EEB4-42F2-AD40-BD46-4F4AA1365B57}"/>
              </a:ext>
            </a:extLst>
          </p:cNvPr>
          <p:cNvSpPr txBox="1"/>
          <p:nvPr/>
        </p:nvSpPr>
        <p:spPr>
          <a:xfrm>
            <a:off x="10024533" y="169952"/>
            <a:ext cx="1941689" cy="3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Intro to DUNE</a:t>
            </a:r>
          </a:p>
        </p:txBody>
      </p:sp>
    </p:spTree>
    <p:extLst>
      <p:ext uri="{BB962C8B-B14F-4D97-AF65-F5344CB8AC3E}">
        <p14:creationId xmlns:p14="http://schemas.microsoft.com/office/powerpoint/2010/main" val="1117860400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sc_datamgmt" id="{1A0D568B-1A63-2542-A369-D5C1377C54F5}" vid="{013780BD-2E6C-3A45-A756-E0F40A379686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sc_datamgmt" id="{1A0D568B-1A63-2542-A369-D5C1377C54F5}" vid="{2A4FB3C3-913C-0E48-B3C4-C0EF3037C4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16947</TotalTime>
  <Words>2018</Words>
  <Application>Microsoft Macintosh PowerPoint</Application>
  <PresentationFormat>Widescreen</PresentationFormat>
  <Paragraphs>394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Regular</vt:lpstr>
      <vt:lpstr>Calibri</vt:lpstr>
      <vt:lpstr>Cambria</vt:lpstr>
      <vt:lpstr>Helvetica</vt:lpstr>
      <vt:lpstr>Lucida Blackletter</vt:lpstr>
      <vt:lpstr>Lucida Grande</vt:lpstr>
      <vt:lpstr>Symbol</vt:lpstr>
      <vt:lpstr>Trebuchet MS</vt:lpstr>
      <vt:lpstr>Wingdings</vt:lpstr>
      <vt:lpstr>Dune Template_051215</vt:lpstr>
      <vt:lpstr>LBNF Content-Footer Theme</vt:lpstr>
      <vt:lpstr>Building the DUNE International Computing Facility</vt:lpstr>
      <vt:lpstr>DUNE:  Precision measurements of neutrino mixing</vt:lpstr>
      <vt:lpstr>PowerPoint Presentation</vt:lpstr>
      <vt:lpstr>Put a huge LAr detector “DUNE” in the Homestake Gold Mine Make a very powerful neutrino beam Run for 10 yrs.  </vt:lpstr>
      <vt:lpstr>PowerPoint Presentation</vt:lpstr>
      <vt:lpstr>PowerPoint Presentation</vt:lpstr>
      <vt:lpstr>Build “small” prototypes @CERN  </vt:lpstr>
      <vt:lpstr>DUNE Computing—Now and Future</vt:lpstr>
      <vt:lpstr>Similarities with LHC</vt:lpstr>
      <vt:lpstr>Scaling </vt:lpstr>
      <vt:lpstr>ProtoDUNE-SP Event sizes</vt:lpstr>
      <vt:lpstr>Signal processing for 1 APA</vt:lpstr>
      <vt:lpstr>Signal processing for 1 APA</vt:lpstr>
      <vt:lpstr>Identification of particles in a beam event</vt:lpstr>
      <vt:lpstr>GPU as a Service on ProtoDUNE Data</vt:lpstr>
      <vt:lpstr>Software Management</vt:lpstr>
      <vt:lpstr>PowerPoint Presentation</vt:lpstr>
      <vt:lpstr>PowerPoint Presentation</vt:lpstr>
      <vt:lpstr>DUNE Global  Computing Resources</vt:lpstr>
      <vt:lpstr>PowerPoint Presentation</vt:lpstr>
      <vt:lpstr>New Data Management System to replace SAM</vt:lpstr>
      <vt:lpstr>New Components: MetaCat</vt:lpstr>
      <vt:lpstr>New Components: Data Dispatcher</vt:lpstr>
      <vt:lpstr>ProtoDUNE-II Data Pipeline Configuration</vt:lpstr>
      <vt:lpstr>Challenges Beyond High-Throughput Computing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DUNE International Computing Facility</dc:title>
  <dc:subject/>
  <dc:creator>Steven C Timm</dc:creator>
  <cp:keywords/>
  <dc:description>Modified by A. Weber</dc:description>
  <cp:lastModifiedBy>Steven C Timm</cp:lastModifiedBy>
  <cp:revision>14</cp:revision>
  <dcterms:created xsi:type="dcterms:W3CDTF">2022-03-08T21:16:45Z</dcterms:created>
  <dcterms:modified xsi:type="dcterms:W3CDTF">2022-04-05T03:44:31Z</dcterms:modified>
  <cp:category/>
</cp:coreProperties>
</file>