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87" r:id="rId2"/>
    <p:sldId id="789" r:id="rId3"/>
    <p:sldId id="762" r:id="rId4"/>
    <p:sldId id="764" r:id="rId5"/>
    <p:sldId id="776" r:id="rId6"/>
    <p:sldId id="765" r:id="rId7"/>
    <p:sldId id="790" r:id="rId8"/>
    <p:sldId id="766" r:id="rId9"/>
    <p:sldId id="756" r:id="rId10"/>
    <p:sldId id="759" r:id="rId11"/>
    <p:sldId id="768" r:id="rId12"/>
    <p:sldId id="769" r:id="rId13"/>
    <p:sldId id="781" r:id="rId14"/>
    <p:sldId id="770" r:id="rId15"/>
    <p:sldId id="786" r:id="rId16"/>
    <p:sldId id="771" r:id="rId17"/>
    <p:sldId id="775" r:id="rId18"/>
    <p:sldId id="772" r:id="rId19"/>
    <p:sldId id="785" r:id="rId20"/>
    <p:sldId id="505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utura BdCn BT" panose="020B0706020204020204" pitchFamily="34" charset="0"/>
      <p:regular r:id="rId28"/>
    </p:embeddedFont>
    <p:embeddedFont>
      <p:font typeface="Futura XBlkCnIt BT" panose="020B0806020204090204" pitchFamily="34" charset="0"/>
      <p:regular r:id="rId29"/>
    </p:embeddedFont>
    <p:embeddedFont>
      <p:font typeface="Futura Lt BT" panose="020B0402020204020303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BFBFBF"/>
    <a:srgbClr val="FF9E00"/>
    <a:srgbClr val="A6A6A6"/>
    <a:srgbClr val="F2F2F2"/>
    <a:srgbClr val="DEEBF7"/>
    <a:srgbClr val="FFFF00"/>
    <a:srgbClr val="99CC00"/>
    <a:srgbClr val="FF0000"/>
    <a:srgbClr val="3C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33" autoAdjust="0"/>
  </p:normalViewPr>
  <p:slideViewPr>
    <p:cSldViewPr snapToGrid="0">
      <p:cViewPr varScale="1">
        <p:scale>
          <a:sx n="105" d="100"/>
          <a:sy n="105" d="100"/>
        </p:scale>
        <p:origin x="77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52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0087-FBF2-4B7C-9BF7-D3C0D50C1A0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5D62-FD92-4A02-AA52-57D2B582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55ED-FC79-4D5D-950A-5CC2B4DE473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8877-B7BA-405D-9EA7-AA70BB8D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8877-B7BA-405D-9EA7-AA70BB8D9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1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6E00-461C-440E-B98D-FE0712BB148C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D9-F6B7-4D0C-869E-C0FF6E36E613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7D03-AE66-4375-86E4-3ADF0DD4A6A0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29" y="925484"/>
            <a:ext cx="10515600" cy="4351338"/>
          </a:xfr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  <a:lvl2pPr>
              <a:defRPr>
                <a:latin typeface="Futura Lt BT" panose="020B0402020204020303" pitchFamily="34" charset="0"/>
              </a:defRPr>
            </a:lvl2pPr>
            <a:lvl3pPr>
              <a:defRPr>
                <a:latin typeface="Futura Lt BT" panose="020B0402020204020303" pitchFamily="34" charset="0"/>
              </a:defRPr>
            </a:lvl3pPr>
            <a:lvl4pPr>
              <a:defRPr>
                <a:latin typeface="Futura Lt BT" panose="020B0402020204020303" pitchFamily="34" charset="0"/>
              </a:defRPr>
            </a:lvl4pPr>
            <a:lvl5pPr>
              <a:defRPr>
                <a:latin typeface="Futura Lt BT" panose="020B04020202040203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3503-A590-4BBA-B51D-EE48DF693613}" type="datetime1">
              <a:rPr lang="en-US" smtClean="0"/>
              <a:t>10/14/2022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29" y="6333951"/>
            <a:ext cx="1371600" cy="444173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5812095" y="6410756"/>
            <a:ext cx="546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F04EEB-1E64-460C-BAC6-79B65A726962}" type="slidenum">
              <a:rPr lang="en-US" smtClean="0">
                <a:solidFill>
                  <a:srgbClr val="434343"/>
                </a:solidFill>
                <a:latin typeface="Futura Lt BT" panose="020B0402020204020303" pitchFamily="34" charset="0"/>
              </a:rPr>
              <a:pPr algn="ctr"/>
              <a:t>‹#›</a:t>
            </a:fld>
            <a:endParaRPr lang="en-US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95796" y="94212"/>
            <a:ext cx="11978640" cy="6675120"/>
          </a:xfrm>
          <a:prstGeom prst="rect">
            <a:avLst/>
          </a:prstGeom>
          <a:noFill/>
          <a:ln w="57150"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831272"/>
          </a:xfr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algn="ctr"/>
            <a:r>
              <a:rPr lang="en-US" sz="4000" dirty="0" smtClean="0">
                <a:solidFill>
                  <a:srgbClr val="434343"/>
                </a:solidFill>
                <a:latin typeface="Futura BdCn BT" panose="020B0706020204020204" pitchFamily="34" charset="0"/>
              </a:rPr>
              <a:t>Title</a:t>
            </a:r>
            <a:endParaRPr lang="en-US" dirty="0">
              <a:solidFill>
                <a:srgbClr val="434343"/>
              </a:solidFill>
              <a:latin typeface="Futura BdCn BT" panose="020B07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2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4E53-D2F7-42F8-BC06-63D8A5088297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DA9F-CA74-4E30-B5FB-6F8F75DD3A6E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21F4-EF43-45E1-AFA1-D8D54E9A0ACE}" type="datetime1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46C-F64C-439C-B321-47C666E79B36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986-597E-4246-BF64-92000AC3B918}" type="datetime1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25C6-0210-43F9-B7A2-D2ED5622370C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7831-114F-4646-95FE-431C6F04E796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4EEB-1E64-460C-BAC6-79B65A72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324C-B468-43BF-8C9D-30AC172874CC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4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4EEB-1E64-460C-BAC6-79B65A726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34343"/>
          </a:solidFill>
          <a:latin typeface="Futura BdCn BT" panose="020B0706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"/>
          <a:stretch/>
        </p:blipFill>
        <p:spPr>
          <a:xfrm>
            <a:off x="0" y="940776"/>
            <a:ext cx="12186139" cy="51536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032014"/>
            <a:ext cx="12192000" cy="825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569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93" y="-9660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XBlkCnIt BT" panose="020B0806020204090204" pitchFamily="34" charset="0"/>
              </a:rPr>
              <a:t>Toward More Efficient Accelerator Tuning with Deep Learning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utura XBlkCnIt BT" panose="020B0806020204090204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0384" y="2313368"/>
            <a:ext cx="6302060" cy="12018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Accelerator Reliability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Newport News, 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Futura Lt BT" panose="020B0402020204020303" pitchFamily="34" charset="0"/>
              </a:rPr>
              <a:t>October 16-21, 2022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11318" y="1799919"/>
            <a:ext cx="5160782" cy="5134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Chris Tennant | </a:t>
            </a:r>
            <a:r>
              <a:rPr lang="en-US" sz="3200" i="1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Jefferson Lab</a:t>
            </a:r>
            <a:endParaRPr lang="en-US" sz="3200" i="1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569082"/>
            <a:ext cx="12192000" cy="13621"/>
          </a:xfrm>
          <a:prstGeom prst="line">
            <a:avLst/>
          </a:prstGeom>
          <a:ln w="101600">
            <a:solidFill>
              <a:srgbClr val="FF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13" y="6041158"/>
            <a:ext cx="402336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151" y="1764454"/>
            <a:ext cx="51363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Futura Lt BT" panose="020B0402020204020303" pitchFamily="34" charset="0"/>
              </a:rPr>
              <a:t>Represent accelerator beamline as a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Futura Lt BT" panose="020B0402020204020303" pitchFamily="34" charset="0"/>
              </a:rPr>
              <a:t>Pre-train a GNN in a self-supervised way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Futura Lt BT" panose="020B0402020204020303" pitchFamily="34" charset="0"/>
              </a:rPr>
              <a:t>Fine-tune the GNN on a smaller set of labeled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Futura Lt BT" panose="020B0402020204020303" pitchFamily="34" charset="0"/>
              </a:rPr>
              <a:t>Scheduled training to maintain performance over time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431838" y="1992955"/>
            <a:ext cx="499437" cy="484632"/>
          </a:xfrm>
          <a:prstGeom prst="rightArrow">
            <a:avLst/>
          </a:prstGeom>
          <a:solidFill>
            <a:srgbClr val="434343"/>
          </a:solidFill>
          <a:ln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909619" y="3513509"/>
            <a:ext cx="499437" cy="484632"/>
          </a:xfrm>
          <a:prstGeom prst="rightArrow">
            <a:avLst/>
          </a:prstGeom>
          <a:solidFill>
            <a:srgbClr val="434343"/>
          </a:solidFill>
          <a:ln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4429" y="5005108"/>
            <a:ext cx="975350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34343"/>
                </a:solidFill>
                <a:latin typeface="Futura Lt BT" panose="020B0402020204020303" pitchFamily="34" charset="0"/>
              </a:rPr>
              <a:t>O</a:t>
            </a:r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n-line Tool: provides </a:t>
            </a:r>
            <a:r>
              <a:rPr lang="en-US" sz="1600" dirty="0">
                <a:solidFill>
                  <a:srgbClr val="434343"/>
                </a:solidFill>
                <a:latin typeface="Futura Lt BT" panose="020B0402020204020303" pitchFamily="34" charset="0"/>
              </a:rPr>
              <a:t>near real-time feedback </a:t>
            </a:r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on effect of tuning changes</a:t>
            </a:r>
            <a:endParaRPr lang="en-US" sz="16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7661" y="5788500"/>
            <a:ext cx="97402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Monitor Stability: plot the beamline configuration </a:t>
            </a:r>
            <a:r>
              <a:rPr lang="en-US" sz="1600" dirty="0">
                <a:solidFill>
                  <a:srgbClr val="434343"/>
                </a:solidFill>
                <a:latin typeface="Futura Lt BT" panose="020B0402020204020303" pitchFamily="34" charset="0"/>
              </a:rPr>
              <a:t>in latent space </a:t>
            </a:r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over time</a:t>
            </a:r>
            <a:endParaRPr lang="en-US" sz="16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64429" y="5392232"/>
            <a:ext cx="975350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Off-line Tool: more efficient means to optimize a beamline </a:t>
            </a:r>
            <a:r>
              <a:rPr lang="en-US" sz="16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(does not require valuable and limited machine time) </a:t>
            </a:r>
            <a:endParaRPr lang="en-US" sz="1600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22042" y="2016228"/>
            <a:ext cx="299258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utura Lt BT" panose="020B0402020204020303" pitchFamily="34" charset="0"/>
              </a:rPr>
              <a:t>g</a:t>
            </a:r>
            <a:r>
              <a:rPr lang="en-US" sz="1600" dirty="0" smtClean="0">
                <a:latin typeface="Futura Lt BT" panose="020B0402020204020303" pitchFamily="34" charset="0"/>
              </a:rPr>
              <a:t>ain insight into relationships between beamline components </a:t>
            </a:r>
            <a:r>
              <a:rPr lang="en-US" sz="1600" i="1" dirty="0" smtClean="0">
                <a:latin typeface="Futura Lt BT" panose="020B0402020204020303" pitchFamily="34" charset="0"/>
              </a:rPr>
              <a:t>(via GNN attention weights)</a:t>
            </a:r>
            <a:endParaRPr lang="en-US" sz="1600" i="1" dirty="0">
              <a:latin typeface="Futura Lt BT" panose="020B0402020204020303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348147" y="2009102"/>
            <a:ext cx="499437" cy="484632"/>
          </a:xfrm>
          <a:prstGeom prst="rightArrow">
            <a:avLst/>
          </a:prstGeom>
          <a:solidFill>
            <a:srgbClr val="434343"/>
          </a:solidFill>
          <a:ln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22042" y="1371858"/>
            <a:ext cx="300321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utura Lt BT" panose="020B0402020204020303" pitchFamily="34" charset="0"/>
              </a:rPr>
              <a:t>e</a:t>
            </a:r>
            <a:r>
              <a:rPr lang="en-US" sz="1600" dirty="0" smtClean="0">
                <a:latin typeface="Futura Lt BT" panose="020B0402020204020303" pitchFamily="34" charset="0"/>
              </a:rPr>
              <a:t>nable data exploration </a:t>
            </a:r>
            <a:r>
              <a:rPr lang="en-US" sz="1600" i="1" dirty="0" smtClean="0">
                <a:latin typeface="Futura Lt BT" panose="020B0402020204020303" pitchFamily="34" charset="0"/>
              </a:rPr>
              <a:t>(identifying trends and patterns)</a:t>
            </a:r>
            <a:endParaRPr lang="en-US" sz="1600" i="1" dirty="0">
              <a:latin typeface="Futura Lt BT" panose="020B04020202040203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3936" y="3998727"/>
            <a:ext cx="445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Futura Lt BT" panose="020B0402020204020303" pitchFamily="34" charset="0"/>
              </a:rPr>
              <a:t>identify good and bad regions of parameter space</a:t>
            </a:r>
            <a:endParaRPr lang="en-US" sz="1600" i="1" dirty="0">
              <a:latin typeface="Futura Lt BT" panose="020B0402020204020303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6909619" y="4415777"/>
            <a:ext cx="499437" cy="484632"/>
          </a:xfrm>
          <a:prstGeom prst="rightArrow">
            <a:avLst/>
          </a:prstGeom>
          <a:solidFill>
            <a:srgbClr val="434343"/>
          </a:solidFill>
          <a:ln>
            <a:solidFill>
              <a:srgbClr val="43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1272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010873" y="1149013"/>
            <a:ext cx="2286000" cy="2286000"/>
            <a:chOff x="4535424" y="2258568"/>
            <a:chExt cx="3236976" cy="32369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 t="2051" r="1879" b="6885"/>
            <a:stretch/>
          </p:blipFill>
          <p:spPr>
            <a:xfrm>
              <a:off x="4535424" y="2258568"/>
              <a:ext cx="3236976" cy="32369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287372" y="4079041"/>
              <a:ext cx="615583" cy="392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DC675F"/>
                  </a:solidFill>
                  <a:latin typeface="Futura Lt BT" panose="020B0402020204020303" pitchFamily="34" charset="0"/>
                </a:rPr>
                <a:t>bad</a:t>
              </a:r>
              <a:endParaRPr lang="en-US" dirty="0">
                <a:solidFill>
                  <a:srgbClr val="DC675F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04415" y="3167217"/>
              <a:ext cx="742696" cy="392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6B6EE5"/>
                  </a:solidFill>
                  <a:latin typeface="Futura Lt BT" panose="020B0402020204020303" pitchFamily="34" charset="0"/>
                </a:rPr>
                <a:t>good</a:t>
              </a:r>
              <a:endParaRPr lang="en-US" dirty="0">
                <a:solidFill>
                  <a:srgbClr val="6B6EE5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2186505">
              <a:off x="4795320" y="3127407"/>
              <a:ext cx="2462650" cy="162544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013610" y="3043571"/>
              <a:ext cx="657358" cy="929504"/>
            </a:xfrm>
            <a:prstGeom prst="ellipse">
              <a:avLst/>
            </a:prstGeom>
            <a:noFill/>
            <a:ln w="12700">
              <a:solidFill>
                <a:srgbClr val="0001F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851" r="1746" b="7094"/>
          <a:stretch/>
        </p:blipFill>
        <p:spPr>
          <a:xfrm>
            <a:off x="6015140" y="1144104"/>
            <a:ext cx="2285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Embeddings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187" y="675651"/>
            <a:ext cx="11807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GNN encoder 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pre-trained </a:t>
            </a: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on the 2,129 unlabeled graphs from 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odel fine-tuned </a:t>
            </a: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on the smaller set of labeled (354 good, 324 bad) 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graphs 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89236" y="1518078"/>
            <a:ext cx="5996418" cy="4892040"/>
            <a:chOff x="17648671" y="12929937"/>
            <a:chExt cx="6468325" cy="5277034"/>
          </a:xfrm>
        </p:grpSpPr>
        <p:grpSp>
          <p:nvGrpSpPr>
            <p:cNvPr id="9" name="Group 8"/>
            <p:cNvGrpSpPr/>
            <p:nvPr/>
          </p:nvGrpSpPr>
          <p:grpSpPr>
            <a:xfrm>
              <a:off x="17648671" y="12929937"/>
              <a:ext cx="6468325" cy="5277034"/>
              <a:chOff x="17648671" y="12929937"/>
              <a:chExt cx="6468325" cy="527703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6020" t="17302" r="17190" b="6472"/>
              <a:stretch/>
            </p:blipFill>
            <p:spPr>
              <a:xfrm>
                <a:off x="17678399" y="12929937"/>
                <a:ext cx="6400800" cy="507263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7648671" y="12971741"/>
                <a:ext cx="6468325" cy="52352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656853" y="12966616"/>
              <a:ext cx="8226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92D050"/>
                  </a:solidFill>
                  <a:latin typeface="Futura Lt BT" panose="020B0402020204020303" pitchFamily="34" charset="0"/>
                </a:rPr>
                <a:t>good</a:t>
              </a:r>
              <a:r>
                <a:rPr lang="en-US" sz="20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 </a:t>
              </a:r>
            </a:p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Futura Lt BT" panose="020B0402020204020303" pitchFamily="34" charset="0"/>
                </a:rPr>
                <a:t>bad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1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Embeddings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662" y="650505"/>
            <a:ext cx="11807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set of 352 unlabeled graphs representing operations in January 2022 were input to the model and their resulting latent representations </a:t>
            </a:r>
            <a:r>
              <a:rPr lang="en-US" sz="24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plotted</a:t>
            </a:r>
            <a:endParaRPr lang="en-US" sz="24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85550" y="1551754"/>
            <a:ext cx="6039188" cy="4846320"/>
            <a:chOff x="24934744" y="12978648"/>
            <a:chExt cx="6523824" cy="5235230"/>
          </a:xfrm>
        </p:grpSpPr>
        <p:grpSp>
          <p:nvGrpSpPr>
            <p:cNvPr id="9" name="Group 8"/>
            <p:cNvGrpSpPr/>
            <p:nvPr/>
          </p:nvGrpSpPr>
          <p:grpSpPr>
            <a:xfrm>
              <a:off x="24934744" y="12978648"/>
              <a:ext cx="6523824" cy="5235230"/>
              <a:chOff x="24934744" y="13235320"/>
              <a:chExt cx="6523824" cy="523523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5304" t="16651" r="16806" b="6623"/>
              <a:stretch/>
            </p:blipFill>
            <p:spPr>
              <a:xfrm>
                <a:off x="25057768" y="13250778"/>
                <a:ext cx="6400800" cy="5057422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4934744" y="13235320"/>
                <a:ext cx="6468325" cy="52352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944064" y="12985256"/>
              <a:ext cx="12907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92D050"/>
                  </a:solidFill>
                  <a:latin typeface="Futura Lt BT" panose="020B0402020204020303" pitchFamily="34" charset="0"/>
                </a:rPr>
                <a:t>good</a:t>
              </a:r>
              <a:r>
                <a:rPr lang="en-US" sz="20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 </a:t>
              </a:r>
            </a:p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Futura Lt BT" panose="020B0402020204020303" pitchFamily="34" charset="0"/>
                </a:rPr>
                <a:t>b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Futura Lt BT" panose="020B0402020204020303" pitchFamily="34" charset="0"/>
                </a:rPr>
                <a:t>ad</a:t>
              </a:r>
            </a:p>
            <a:p>
              <a:r>
                <a:rPr lang="en-US" sz="2000" dirty="0" smtClean="0">
                  <a:latin typeface="Futura Lt BT" panose="020B0402020204020303" pitchFamily="34" charset="0"/>
                </a:rPr>
                <a:t>Jan.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004" y="3164655"/>
            <a:ext cx="11515460" cy="3440831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434343"/>
                </a:solidFill>
              </a:rPr>
              <a:t>a </a:t>
            </a:r>
            <a:r>
              <a:rPr lang="en-US" sz="2400" dirty="0">
                <a:solidFill>
                  <a:srgbClr val="434343"/>
                </a:solidFill>
              </a:rPr>
              <a:t>GNN outperforms an </a:t>
            </a:r>
            <a:r>
              <a:rPr lang="en-US" sz="2400" dirty="0" smtClean="0">
                <a:solidFill>
                  <a:srgbClr val="434343"/>
                </a:solidFill>
              </a:rPr>
              <a:t>MLP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9E00"/>
                </a:solidFill>
              </a:rPr>
              <a:t>preserving </a:t>
            </a:r>
            <a:r>
              <a:rPr lang="en-US" sz="2000" dirty="0">
                <a:solidFill>
                  <a:srgbClr val="FF9E00"/>
                </a:solidFill>
              </a:rPr>
              <a:t>structural information greatly enhances </a:t>
            </a:r>
            <a:r>
              <a:rPr lang="en-US" sz="2000" dirty="0" smtClean="0">
                <a:solidFill>
                  <a:srgbClr val="FF9E00"/>
                </a:solidFill>
              </a:rPr>
              <a:t>performance</a:t>
            </a:r>
            <a:endParaRPr lang="en-US" sz="2000" dirty="0">
              <a:solidFill>
                <a:srgbClr val="FF9E00"/>
              </a:solidFill>
            </a:endParaRPr>
          </a:p>
          <a:p>
            <a:pPr algn="just"/>
            <a:r>
              <a:rPr lang="en-US" sz="2400" dirty="0">
                <a:solidFill>
                  <a:srgbClr val="434343"/>
                </a:solidFill>
              </a:rPr>
              <a:t>t</a:t>
            </a:r>
            <a:r>
              <a:rPr lang="en-US" sz="2400" dirty="0" smtClean="0">
                <a:solidFill>
                  <a:srgbClr val="434343"/>
                </a:solidFill>
              </a:rPr>
              <a:t>oo many edges causes performance to deteriorate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9E00"/>
                </a:solidFill>
              </a:rPr>
              <a:t>may </a:t>
            </a:r>
            <a:r>
              <a:rPr lang="en-US" sz="2000" dirty="0">
                <a:solidFill>
                  <a:srgbClr val="FF9E00"/>
                </a:solidFill>
              </a:rPr>
              <a:t>be </a:t>
            </a:r>
            <a:r>
              <a:rPr lang="en-US" sz="2000" dirty="0" smtClean="0">
                <a:solidFill>
                  <a:srgbClr val="FF9E00"/>
                </a:solidFill>
              </a:rPr>
              <a:t>due to </a:t>
            </a:r>
            <a:r>
              <a:rPr lang="en-US" sz="2000" dirty="0">
                <a:solidFill>
                  <a:srgbClr val="FF9E00"/>
                </a:solidFill>
              </a:rPr>
              <a:t>feature </a:t>
            </a:r>
            <a:r>
              <a:rPr lang="en-US" sz="2000" dirty="0" smtClean="0">
                <a:solidFill>
                  <a:srgbClr val="FF9E00"/>
                </a:solidFill>
              </a:rPr>
              <a:t>over-smoothing</a:t>
            </a:r>
          </a:p>
          <a:p>
            <a:pPr algn="just"/>
            <a:r>
              <a:rPr lang="en-US" sz="2400" dirty="0">
                <a:solidFill>
                  <a:srgbClr val="434343"/>
                </a:solidFill>
              </a:rPr>
              <a:t>d</a:t>
            </a:r>
            <a:r>
              <a:rPr lang="en-US" sz="2400" dirty="0" smtClean="0">
                <a:solidFill>
                  <a:srgbClr val="434343"/>
                </a:solidFill>
              </a:rPr>
              <a:t>irected edges degrade performance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9E00"/>
                </a:solidFill>
              </a:rPr>
              <a:t>b</a:t>
            </a:r>
            <a:r>
              <a:rPr lang="en-US" sz="2000" dirty="0" smtClean="0">
                <a:solidFill>
                  <a:srgbClr val="FF9E00"/>
                </a:solidFill>
              </a:rPr>
              <a:t>y </a:t>
            </a:r>
            <a:r>
              <a:rPr lang="en-US" sz="2000" dirty="0">
                <a:solidFill>
                  <a:srgbClr val="FF9E00"/>
                </a:solidFill>
              </a:rPr>
              <a:t>construction, edges end on reading </a:t>
            </a:r>
            <a:r>
              <a:rPr lang="en-US" sz="2000" dirty="0" smtClean="0">
                <a:solidFill>
                  <a:srgbClr val="FF9E00"/>
                </a:solidFill>
              </a:rPr>
              <a:t>nodes </a:t>
            </a:r>
            <a:r>
              <a:rPr lang="en-US" sz="2000" dirty="0" smtClean="0">
                <a:solidFill>
                  <a:srgbClr val="FF9E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9E00"/>
                </a:solidFill>
              </a:rPr>
              <a:t>information </a:t>
            </a:r>
            <a:r>
              <a:rPr lang="en-US" sz="2000" dirty="0">
                <a:solidFill>
                  <a:srgbClr val="FF9E00"/>
                </a:solidFill>
              </a:rPr>
              <a:t>is not conveyed to other </a:t>
            </a:r>
            <a:r>
              <a:rPr lang="en-US" sz="2000" dirty="0" smtClean="0">
                <a:solidFill>
                  <a:srgbClr val="FF9E00"/>
                </a:solidFill>
              </a:rPr>
              <a:t>nodes</a:t>
            </a:r>
          </a:p>
          <a:p>
            <a:pPr algn="just"/>
            <a:r>
              <a:rPr lang="en-US" sz="2400" dirty="0">
                <a:solidFill>
                  <a:srgbClr val="434343"/>
                </a:solidFill>
              </a:rPr>
              <a:t>p</a:t>
            </a:r>
            <a:r>
              <a:rPr lang="en-US" sz="2400" dirty="0" smtClean="0">
                <a:solidFill>
                  <a:srgbClr val="434343"/>
                </a:solidFill>
              </a:rPr>
              <a:t>re-training </a:t>
            </a:r>
            <a:r>
              <a:rPr lang="en-US" sz="2400" dirty="0">
                <a:solidFill>
                  <a:srgbClr val="434343"/>
                </a:solidFill>
              </a:rPr>
              <a:t>in a self-supervised way leads to a more accurate final </a:t>
            </a:r>
            <a:r>
              <a:rPr lang="en-US" sz="2400" dirty="0" smtClean="0">
                <a:solidFill>
                  <a:srgbClr val="434343"/>
                </a:solidFill>
              </a:rPr>
              <a:t>model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9E00"/>
                </a:solidFill>
              </a:rPr>
              <a:t>especially </a:t>
            </a:r>
            <a:r>
              <a:rPr lang="en-US" sz="2000" dirty="0">
                <a:solidFill>
                  <a:srgbClr val="FF9E00"/>
                </a:solidFill>
              </a:rPr>
              <a:t>when limited, labeled data is </a:t>
            </a:r>
            <a:r>
              <a:rPr lang="en-US" sz="2000" dirty="0" smtClean="0">
                <a:solidFill>
                  <a:srgbClr val="FF9E00"/>
                </a:solidFill>
              </a:rPr>
              <a:t>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Exploring Model Performance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39486"/>
              </p:ext>
            </p:extLst>
          </p:nvPr>
        </p:nvGraphicFramePr>
        <p:xfrm>
          <a:off x="2324100" y="859536"/>
          <a:ext cx="7543800" cy="2148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74520">
                  <a:extLst>
                    <a:ext uri="{9D8B030D-6E8A-4147-A177-3AD203B41FA5}">
                      <a16:colId xmlns:a16="http://schemas.microsoft.com/office/drawing/2014/main" val="243503366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490205107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268128537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341179415"/>
                    </a:ext>
                  </a:extLst>
                </a:gridCol>
                <a:gridCol w="1764792">
                  <a:extLst>
                    <a:ext uri="{9D8B030D-6E8A-4147-A177-3AD203B41FA5}">
                      <a16:colId xmlns:a16="http://schemas.microsoft.com/office/drawing/2014/main" val="239287928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Setting</a:t>
                      </a:r>
                      <a:endParaRPr lang="en-US" sz="20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GNN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(2-edges)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MLP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(2-edges)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GNN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(5-edges)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GNN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(5-edges, directed)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036226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 Edge Removal</a:t>
                      </a:r>
                      <a:endParaRPr lang="en-US" sz="20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0.9225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0.8612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0.9008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0.7798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4123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 Feature Removal</a:t>
                      </a:r>
                      <a:endParaRPr lang="en-US" sz="20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0.9037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0.8483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0.6992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0.7302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533183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 Feature Shuffling</a:t>
                      </a:r>
                      <a:endParaRPr lang="en-US" sz="20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0.9876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0.8417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0.7752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0.7307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079527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 No SSL</a:t>
                      </a:r>
                      <a:endParaRPr lang="en-US" sz="20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0.8663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0.8512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0.8047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0.7380</a:t>
                      </a:r>
                      <a:endParaRPr lang="en-US" sz="18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19198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Proposed Beam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97" y="693208"/>
            <a:ext cx="3689393" cy="3554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148" y="283987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1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60018" y="2165647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10362" y="2760776"/>
            <a:ext cx="88866" cy="8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2250" y="225163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343"/>
                </a:solidFill>
                <a:latin typeface="Futura Lt BT" panose="020B0402020204020303" pitchFamily="34" charset="0"/>
              </a:rPr>
              <a:t>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54" y="693208"/>
            <a:ext cx="3689393" cy="355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4759" y="2839876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1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11" name="Straight Connector 10"/>
          <p:cNvCxnSpPr>
            <a:stCxn id="23" idx="2"/>
            <a:endCxn id="17" idx="2"/>
          </p:cNvCxnSpPr>
          <p:nvPr/>
        </p:nvCxnSpPr>
        <p:spPr>
          <a:xfrm>
            <a:off x="7438019" y="2805209"/>
            <a:ext cx="910198" cy="14272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07911" y="2639595"/>
            <a:ext cx="100534" cy="276917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40761" y="2193026"/>
            <a:ext cx="116690" cy="357703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17145" y="2059890"/>
            <a:ext cx="177279" cy="8707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1" idx="2"/>
          </p:cNvCxnSpPr>
          <p:nvPr/>
        </p:nvCxnSpPr>
        <p:spPr>
          <a:xfrm flipV="1">
            <a:off x="8956301" y="1965028"/>
            <a:ext cx="299423" cy="6184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9302280" y="1976917"/>
            <a:ext cx="108322" cy="20116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348217" y="2903498"/>
            <a:ext cx="88866" cy="88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80171" y="2550729"/>
            <a:ext cx="88866" cy="88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28280" y="2117174"/>
            <a:ext cx="88866" cy="88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81410" y="1998686"/>
            <a:ext cx="88866" cy="88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255723" y="1920596"/>
            <a:ext cx="88866" cy="88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87675" y="2165647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38019" y="2760776"/>
            <a:ext cx="88866" cy="8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38064" y="2950063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Lt BT" panose="020B0402020204020303" pitchFamily="34" charset="0"/>
              </a:rPr>
              <a:t>2</a:t>
            </a:r>
            <a:endParaRPr lang="en-US" sz="1200" dirty="0">
              <a:latin typeface="Futura Lt BT" panose="020B04020202040203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5428" y="249157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Lt BT" panose="020B0402020204020303" pitchFamily="34" charset="0"/>
              </a:rPr>
              <a:t>3</a:t>
            </a:r>
            <a:endParaRPr lang="en-US" sz="1200" dirty="0">
              <a:latin typeface="Futura Lt BT" panose="020B04020202040203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9811" y="1884626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Lt BT" panose="020B0402020204020303" pitchFamily="34" charset="0"/>
              </a:rPr>
              <a:t>4</a:t>
            </a:r>
            <a:endParaRPr lang="en-US" sz="1200" dirty="0">
              <a:latin typeface="Futura Lt BT" panose="020B04020202040203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79184" y="1765534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Lt BT" panose="020B0402020204020303" pitchFamily="34" charset="0"/>
              </a:rPr>
              <a:t>5</a:t>
            </a:r>
            <a:endParaRPr lang="en-US" sz="1200" dirty="0">
              <a:latin typeface="Futura Lt BT" panose="020B04020202040203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75140" y="1672550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utura Lt BT" panose="020B0402020204020303" pitchFamily="34" charset="0"/>
              </a:rPr>
              <a:t>6</a:t>
            </a:r>
            <a:endParaRPr lang="en-US" sz="1200" dirty="0">
              <a:latin typeface="Futura Lt BT" panose="020B04020202040203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2557" y="2214775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7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073" y="4230552"/>
            <a:ext cx="11933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m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igrate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from one injector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setup to another in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a methodical, incremental way </a:t>
            </a:r>
            <a:endParaRPr lang="en-US" sz="2800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u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se graph embeddings to visualize trajectory through latent space (off-line)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start with a saved injector configuration from Feb. 8, 2022 and make 63 small, incremental changes (starting downstream and working upstream) to reach a configuration from Aug. 30,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2022</a:t>
            </a:r>
            <a:endParaRPr lang="en-US" sz="2800" dirty="0">
              <a:solidFill>
                <a:srgbClr val="434343"/>
              </a:solidFill>
              <a:latin typeface="Futura Lt BT" panose="020B0402020204020303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921509" y="878120"/>
            <a:ext cx="5938182" cy="4767942"/>
            <a:chOff x="2603863" y="731520"/>
            <a:chExt cx="6540137" cy="52512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545" t="16807" r="16398" b="5632"/>
            <a:stretch/>
          </p:blipFill>
          <p:spPr>
            <a:xfrm>
              <a:off x="2629989" y="757647"/>
              <a:ext cx="6514011" cy="52164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03863" y="731520"/>
              <a:ext cx="6540137" cy="52512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87" y="3756009"/>
            <a:ext cx="2789317" cy="2723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14" y="4166235"/>
            <a:ext cx="2522974" cy="24632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48159" y="2296016"/>
            <a:ext cx="0" cy="5486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8975" y="1857907"/>
            <a:ext cx="9957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All-Save</a:t>
            </a:r>
          </a:p>
          <a:p>
            <a:pPr algn="ctr"/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02-08-2022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837900" y="5965809"/>
            <a:ext cx="0" cy="3657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8716" y="5536410"/>
            <a:ext cx="99578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All-Save</a:t>
            </a:r>
          </a:p>
          <a:p>
            <a:pPr algn="ctr"/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08-30-2022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5400000">
            <a:off x="3910688" y="2416748"/>
            <a:ext cx="364261" cy="1005840"/>
          </a:xfrm>
          <a:prstGeom prst="upArrow">
            <a:avLst>
              <a:gd name="adj1" fmla="val 25099"/>
              <a:gd name="adj2" fmla="val 71771"/>
            </a:avLst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2970750">
            <a:off x="5397334" y="1302470"/>
            <a:ext cx="364261" cy="1645920"/>
          </a:xfrm>
          <a:prstGeom prst="upArrow">
            <a:avLst>
              <a:gd name="adj1" fmla="val 25099"/>
              <a:gd name="adj2" fmla="val 71771"/>
            </a:avLst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3716844">
            <a:off x="5512263" y="1563129"/>
            <a:ext cx="364261" cy="1645920"/>
          </a:xfrm>
          <a:prstGeom prst="upArrow">
            <a:avLst>
              <a:gd name="adj1" fmla="val 25099"/>
              <a:gd name="adj2" fmla="val 71771"/>
            </a:avLst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932302">
            <a:off x="6476752" y="1721306"/>
            <a:ext cx="364261" cy="3179463"/>
          </a:xfrm>
          <a:prstGeom prst="upArrow">
            <a:avLst>
              <a:gd name="adj1" fmla="val 25099"/>
              <a:gd name="adj2" fmla="val 71771"/>
            </a:avLst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1272"/>
          </a:xfrm>
        </p:spPr>
        <p:txBody>
          <a:bodyPr/>
          <a:lstStyle/>
          <a:p>
            <a:r>
              <a:rPr lang="en-US" dirty="0" smtClean="0"/>
              <a:t>Results: Injector Configuration Change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520" y="749745"/>
            <a:ext cx="11751253" cy="1398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dirty="0" smtClean="0">
                <a:solidFill>
                  <a:srgbClr val="434343"/>
                </a:solidFill>
              </a:rPr>
              <a:t>embeddings provide </a:t>
            </a:r>
            <a:r>
              <a:rPr lang="en-US" dirty="0">
                <a:solidFill>
                  <a:srgbClr val="434343"/>
                </a:solidFill>
              </a:rPr>
              <a:t>a </a:t>
            </a:r>
            <a:r>
              <a:rPr lang="en-US" dirty="0" smtClean="0">
                <a:solidFill>
                  <a:srgbClr val="434343"/>
                </a:solidFill>
              </a:rPr>
              <a:t>way </a:t>
            </a:r>
            <a:r>
              <a:rPr lang="en-US" dirty="0">
                <a:solidFill>
                  <a:srgbClr val="434343"/>
                </a:solidFill>
              </a:rPr>
              <a:t>to measure the </a:t>
            </a:r>
            <a:r>
              <a:rPr lang="en-US" i="1" dirty="0">
                <a:solidFill>
                  <a:srgbClr val="434343"/>
                </a:solidFill>
              </a:rPr>
              <a:t>reproducibility</a:t>
            </a:r>
            <a:r>
              <a:rPr lang="en-US" dirty="0">
                <a:solidFill>
                  <a:srgbClr val="434343"/>
                </a:solidFill>
              </a:rPr>
              <a:t> of the machine in a quantifiable way </a:t>
            </a:r>
            <a:r>
              <a:rPr lang="en-US" dirty="0" smtClean="0">
                <a:solidFill>
                  <a:srgbClr val="434343"/>
                </a:solidFill>
                <a:sym typeface="Wingdings" panose="05000000000000000000" pitchFamily="2" charset="2"/>
              </a:rPr>
              <a:t> use </a:t>
            </a:r>
            <a:r>
              <a:rPr lang="en-US" dirty="0" smtClean="0">
                <a:solidFill>
                  <a:srgbClr val="434343"/>
                </a:solidFill>
              </a:rPr>
              <a:t>an </a:t>
            </a:r>
            <a:r>
              <a:rPr lang="en-US" dirty="0">
                <a:solidFill>
                  <a:srgbClr val="434343"/>
                </a:solidFill>
              </a:rPr>
              <a:t>appropriate distance metric in the latent space</a:t>
            </a:r>
            <a:endParaRPr lang="en-US" dirty="0" smtClean="0">
              <a:solidFill>
                <a:srgbClr val="434343"/>
              </a:solidFill>
            </a:endParaRPr>
          </a:p>
          <a:p>
            <a:pPr marL="285750" indent="-285750" algn="just"/>
            <a:r>
              <a:rPr lang="en-US" dirty="0">
                <a:solidFill>
                  <a:srgbClr val="434343"/>
                </a:solidFill>
              </a:rPr>
              <a:t>e</a:t>
            </a:r>
            <a:r>
              <a:rPr lang="en-US" dirty="0" smtClean="0">
                <a:solidFill>
                  <a:srgbClr val="434343"/>
                </a:solidFill>
              </a:rPr>
              <a:t>mbeddings provide a way to monitor system </a:t>
            </a:r>
            <a:r>
              <a:rPr lang="en-US" i="1" dirty="0" smtClean="0">
                <a:solidFill>
                  <a:srgbClr val="434343"/>
                </a:solidFill>
              </a:rPr>
              <a:t>stability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Results/Future Work: Addressing Reproducibility and Stability</a:t>
            </a:r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956894" y="2075687"/>
            <a:ext cx="4969879" cy="4035349"/>
            <a:chOff x="6334702" y="3157978"/>
            <a:chExt cx="4175289" cy="33901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439" t="16661" r="16524" b="5560"/>
            <a:stretch/>
          </p:blipFill>
          <p:spPr>
            <a:xfrm>
              <a:off x="6334702" y="3157978"/>
              <a:ext cx="4175289" cy="3337779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6476103" y="3362199"/>
              <a:ext cx="3923436" cy="3178718"/>
            </a:xfrm>
            <a:prstGeom prst="rect">
              <a:avLst/>
            </a:prstGeom>
            <a:solidFill>
              <a:srgbClr val="DDDDDD">
                <a:alpha val="30196"/>
              </a:srgbClr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67095" y="4660447"/>
              <a:ext cx="331194" cy="309967"/>
            </a:xfrm>
            <a:prstGeom prst="rect">
              <a:avLst/>
            </a:prstGeom>
            <a:solidFill>
              <a:srgbClr val="FFFF66">
                <a:alpha val="30196"/>
              </a:srgb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959911" y="3347751"/>
              <a:ext cx="0" cy="3200400"/>
            </a:xfrm>
            <a:prstGeom prst="line">
              <a:avLst/>
            </a:prstGeom>
            <a:ln w="19050">
              <a:solidFill>
                <a:srgbClr val="43434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298289" y="3347751"/>
              <a:ext cx="0" cy="3200400"/>
            </a:xfrm>
            <a:prstGeom prst="line">
              <a:avLst/>
            </a:prstGeom>
            <a:ln w="19050">
              <a:solidFill>
                <a:srgbClr val="43434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8443010" y="2686738"/>
              <a:ext cx="0" cy="3931920"/>
            </a:xfrm>
            <a:prstGeom prst="line">
              <a:avLst/>
            </a:prstGeom>
            <a:ln w="19050">
              <a:solidFill>
                <a:srgbClr val="43434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434708" y="3012204"/>
              <a:ext cx="0" cy="3931920"/>
            </a:xfrm>
            <a:prstGeom prst="line">
              <a:avLst/>
            </a:prstGeom>
            <a:ln w="19050">
              <a:solidFill>
                <a:srgbClr val="43434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58984" y="2119845"/>
            <a:ext cx="6435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i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t’s trivial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to track one PV over time, but this work provides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a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means to track a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296-dimensional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space over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time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c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onsider a tool where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a user defines a bounding box of stable/good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running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 in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the background, the beamline configuration is queried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every minute,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a graph generated, embedded in the latent space, and an alert is sent to operators anytime the system crosses the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boundary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c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an think of it as a “global diagnostic”</a:t>
            </a:r>
            <a:endParaRPr lang="en-US" sz="2400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128" y="925484"/>
            <a:ext cx="11796511" cy="658419"/>
          </a:xfrm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</a:rPr>
              <a:t>i</a:t>
            </a:r>
            <a:r>
              <a:rPr lang="en-US" dirty="0" smtClean="0">
                <a:solidFill>
                  <a:srgbClr val="434343"/>
                </a:solidFill>
              </a:rPr>
              <a:t>dentify a period of stable running and observe associated embeddings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Results/Future Work: Monitoring Stability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553590" y="1837943"/>
            <a:ext cx="4191472" cy="4114800"/>
            <a:chOff x="2767872" y="1837943"/>
            <a:chExt cx="4470904" cy="43891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9" t="10412" r="9091" b="9088"/>
            <a:stretch/>
          </p:blipFill>
          <p:spPr>
            <a:xfrm>
              <a:off x="2767872" y="1837943"/>
              <a:ext cx="4470904" cy="43891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2351027">
              <a:off x="2772570" y="2514850"/>
              <a:ext cx="4242816" cy="2672364"/>
            </a:xfrm>
            <a:prstGeom prst="ellipse">
              <a:avLst/>
            </a:prstGeom>
            <a:solidFill>
              <a:srgbClr val="548235">
                <a:alpha val="10196"/>
              </a:srgbClr>
            </a:solidFill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721245" y="1837943"/>
            <a:ext cx="4257394" cy="4114800"/>
            <a:chOff x="7387242" y="1837943"/>
            <a:chExt cx="4541221" cy="43891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10225" r="7861" b="8941"/>
            <a:stretch/>
          </p:blipFill>
          <p:spPr>
            <a:xfrm>
              <a:off x="7412647" y="1837943"/>
              <a:ext cx="4515816" cy="438912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2351027">
              <a:off x="7387242" y="2514849"/>
              <a:ext cx="4242816" cy="2672364"/>
            </a:xfrm>
            <a:prstGeom prst="ellipse">
              <a:avLst/>
            </a:prstGeom>
            <a:solidFill>
              <a:srgbClr val="548235">
                <a:alpha val="10196"/>
              </a:srgbClr>
            </a:solidFill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7628787">
              <a:off x="8035915" y="3213948"/>
              <a:ext cx="2601501" cy="1383070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6902" y="1583903"/>
            <a:ext cx="3271935" cy="4707394"/>
            <a:chOff x="176902" y="1583903"/>
            <a:chExt cx="3271935" cy="4707394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76902" y="1837943"/>
              <a:ext cx="3271935" cy="4114800"/>
              <a:chOff x="1408176" y="105441"/>
              <a:chExt cx="4773168" cy="600275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" t="1263" r="20813" b="61608"/>
              <a:stretch/>
            </p:blipFill>
            <p:spPr>
              <a:xfrm>
                <a:off x="1408176" y="105441"/>
                <a:ext cx="4773168" cy="2546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" t="46062" r="20813" b="3537"/>
              <a:stretch/>
            </p:blipFill>
            <p:spPr>
              <a:xfrm>
                <a:off x="1408176" y="2651760"/>
                <a:ext cx="4773168" cy="3456432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249955" y="1583903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385FF"/>
                  </a:solidFill>
                  <a:latin typeface="Futura Lt BT" panose="020B0402020204020303" pitchFamily="34" charset="0"/>
                </a:rPr>
                <a:t>c</a:t>
              </a:r>
              <a:r>
                <a:rPr lang="en-US" sz="1600" dirty="0" smtClean="0">
                  <a:solidFill>
                    <a:srgbClr val="0385FF"/>
                  </a:solidFill>
                  <a:latin typeface="Futura Lt BT" panose="020B0402020204020303" pitchFamily="34" charset="0"/>
                </a:rPr>
                <a:t>urrent (</a:t>
              </a:r>
              <a:r>
                <a:rPr lang="en-US" sz="1600" dirty="0" smtClean="0">
                  <a:solidFill>
                    <a:srgbClr val="0385FF"/>
                  </a:solidFill>
                  <a:latin typeface="Symbol" panose="05050102010706020507" pitchFamily="18" charset="2"/>
                </a:rPr>
                <a:t>m</a:t>
              </a:r>
              <a:r>
                <a:rPr lang="en-US" sz="1600" dirty="0" smtClean="0">
                  <a:solidFill>
                    <a:srgbClr val="0385FF"/>
                  </a:solidFill>
                  <a:latin typeface="Futura Lt BT" panose="020B0402020204020303" pitchFamily="34" charset="0"/>
                </a:rPr>
                <a:t>A)</a:t>
              </a:r>
              <a:endParaRPr lang="en-US" sz="1600" dirty="0">
                <a:solidFill>
                  <a:srgbClr val="0385FF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1025" y="5952743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CA772"/>
                  </a:solidFill>
                  <a:latin typeface="Futura Lt BT" panose="020B0402020204020303" pitchFamily="34" charset="0"/>
                </a:rPr>
                <a:t>machine trips</a:t>
              </a:r>
              <a:endParaRPr lang="en-US" sz="1600" dirty="0">
                <a:solidFill>
                  <a:srgbClr val="3CA772"/>
                </a:solidFill>
                <a:latin typeface="Futura Lt BT" panose="020B0402020204020303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04288" y="1931601"/>
            <a:ext cx="155448" cy="3838263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975387" y="5003228"/>
            <a:ext cx="1136850" cy="659549"/>
            <a:chOff x="7975387" y="5003228"/>
            <a:chExt cx="1136850" cy="659549"/>
          </a:xfrm>
        </p:grpSpPr>
        <p:sp>
          <p:nvSpPr>
            <p:cNvPr id="21" name="TextBox 20"/>
            <p:cNvSpPr txBox="1"/>
            <p:nvPr/>
          </p:nvSpPr>
          <p:spPr>
            <a:xfrm>
              <a:off x="7977535" y="5003228"/>
              <a:ext cx="113470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16 hours</a:t>
              </a:r>
              <a:endParaRPr lang="en-US" sz="1600" dirty="0">
                <a:solidFill>
                  <a:srgbClr val="434343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75387" y="5324223"/>
              <a:ext cx="113685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34343"/>
                  </a:solidFill>
                  <a:latin typeface="Futura Lt BT" panose="020B0402020204020303" pitchFamily="34" charset="0"/>
                </a:rPr>
                <a:t>50 minutes</a:t>
              </a:r>
              <a:endParaRPr lang="en-US" sz="1600" dirty="0">
                <a:solidFill>
                  <a:srgbClr val="434343"/>
                </a:solidFill>
                <a:latin typeface="Futura Lt BT" panose="020B04020202040203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95679" y="5018468"/>
            <a:ext cx="113470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16 hours</a:t>
            </a:r>
            <a:endParaRPr lang="en-US" sz="16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Work: Off-line Tuning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6349" y="678767"/>
            <a:ext cx="11816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user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can change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setting nodes (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left panel)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and the resulting beamline state is converted to a graph, embedded, and visualized (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right panel)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epresents a data-driven approach to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converge on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settings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to place the machine state in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an optimal region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of parameter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84956" y="2556614"/>
            <a:ext cx="8229574" cy="4158600"/>
            <a:chOff x="1992732" y="2337158"/>
            <a:chExt cx="8229574" cy="41586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2732" y="2337158"/>
              <a:ext cx="8229574" cy="4158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292856" y="2434856"/>
              <a:ext cx="776177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3974" y="2493310"/>
            <a:ext cx="36518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optimization can be done by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hand, using a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conventional optimizer, or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ea typeface="Times New Roman" panose="02020603050405020304" pitchFamily="18" charset="0"/>
              </a:rPr>
              <a:t>RL</a:t>
            </a:r>
          </a:p>
          <a:p>
            <a:pPr algn="ctr"/>
            <a:endParaRPr lang="en-US" sz="1600" i="1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algn="ctr"/>
            <a:r>
              <a:rPr lang="en-US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input graphs must be modified and have reading nodes re-moved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31" y="829472"/>
            <a:ext cx="11212057" cy="557484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434343"/>
                </a:solidFill>
              </a:rPr>
              <a:t>t</a:t>
            </a:r>
            <a:r>
              <a:rPr lang="en-US" dirty="0" smtClean="0">
                <a:solidFill>
                  <a:srgbClr val="434343"/>
                </a:solidFill>
              </a:rPr>
              <a:t>he </a:t>
            </a:r>
            <a:r>
              <a:rPr lang="en-US" dirty="0">
                <a:solidFill>
                  <a:srgbClr val="434343"/>
                </a:solidFill>
              </a:rPr>
              <a:t>objective is to leverage deep learning on graph representations of a beamline in order to create a tool for improving the efficiency of beam tuning </a:t>
            </a:r>
            <a:r>
              <a:rPr lang="en-US" dirty="0" smtClean="0">
                <a:solidFill>
                  <a:srgbClr val="434343"/>
                </a:solidFill>
              </a:rPr>
              <a:t>tasks</a:t>
            </a:r>
          </a:p>
          <a:p>
            <a:pPr algn="just"/>
            <a:r>
              <a:rPr lang="en-US" dirty="0" smtClean="0">
                <a:solidFill>
                  <a:srgbClr val="434343"/>
                </a:solidFill>
              </a:rPr>
              <a:t>encouraging results motivates continued study in this area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developed software to represent a beamline as a graph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developed software to train a GNN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embeddings show clear distinction between good and bad regions in latent space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results of beam test show demonstrated visualizing beamline changes as trajectories in latent space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shows utility for tracking system stability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9E00"/>
                </a:solidFill>
              </a:rPr>
              <a:t>potential for a powerful off-line tuning tool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9E00"/>
                </a:solidFill>
              </a:rPr>
              <a:t>p</a:t>
            </a:r>
            <a:r>
              <a:rPr lang="en-US" dirty="0" smtClean="0">
                <a:solidFill>
                  <a:srgbClr val="FF9E00"/>
                </a:solidFill>
              </a:rPr>
              <a:t>rovide interpretable explanations</a:t>
            </a:r>
            <a:endParaRPr lang="en-US" dirty="0" smtClean="0">
              <a:solidFill>
                <a:srgbClr val="434343"/>
              </a:solidFill>
            </a:endParaRPr>
          </a:p>
          <a:p>
            <a:pPr algn="just"/>
            <a:r>
              <a:rPr lang="en-US" dirty="0" smtClean="0">
                <a:solidFill>
                  <a:srgbClr val="434343"/>
                </a:solidFill>
              </a:rPr>
              <a:t>this represents a general framework applicable to any </a:t>
            </a:r>
            <a:r>
              <a:rPr lang="en-US" u="sng" dirty="0" smtClean="0">
                <a:solidFill>
                  <a:srgbClr val="434343"/>
                </a:solidFill>
              </a:rPr>
              <a:t>arbitrary beamline</a:t>
            </a:r>
            <a:endParaRPr lang="en-US" u="sng" dirty="0">
              <a:solidFill>
                <a:srgbClr val="43434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2376" y="2569899"/>
            <a:ext cx="7406640" cy="777240"/>
          </a:xfrm>
          <a:prstGeom prst="roundRect">
            <a:avLst/>
          </a:prstGeom>
          <a:noFill/>
          <a:ln w="19050">
            <a:solidFill>
              <a:srgbClr val="FF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921" y="1883317"/>
            <a:ext cx="5440383" cy="4521001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Introduction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FF9E00"/>
                </a:solidFill>
                <a:latin typeface="Futura BdCn BT" panose="020B0706020204020204" pitchFamily="34" charset="0"/>
              </a:rPr>
              <a:t> g</a:t>
            </a: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raphs, whole-graph embeddings</a:t>
            </a:r>
          </a:p>
          <a:p>
            <a:pPr algn="just"/>
            <a:r>
              <a:rPr lang="en-US" sz="2600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Motivation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 </a:t>
            </a:r>
            <a:r>
              <a:rPr lang="en-US" sz="2200" dirty="0">
                <a:solidFill>
                  <a:srgbClr val="FF9E00"/>
                </a:solidFill>
                <a:latin typeface="Futura BdCn BT" panose="020B0706020204020204" pitchFamily="34" charset="0"/>
              </a:rPr>
              <a:t>a</a:t>
            </a: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pplication for beam tuning</a:t>
            </a:r>
            <a:endParaRPr lang="en-US" sz="2200" dirty="0">
              <a:solidFill>
                <a:srgbClr val="FF9E00"/>
              </a:solidFill>
              <a:latin typeface="Futura BdCn BT" panose="020B0706020204020204" pitchFamily="34" charset="0"/>
            </a:endParaRPr>
          </a:p>
          <a:p>
            <a:r>
              <a:rPr lang="en-US" sz="2600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Method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 representing a beamline as a graph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Futura BdCn BT" panose="020B0706020204020204" pitchFamily="34" charset="0"/>
              </a:rPr>
              <a:t> graph neural networks (GNNs)</a:t>
            </a:r>
          </a:p>
          <a:p>
            <a:r>
              <a:rPr lang="en-US" sz="2600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Results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 embeddings, </a:t>
            </a:r>
            <a:r>
              <a:rPr lang="en-US" sz="2200" dirty="0">
                <a:solidFill>
                  <a:srgbClr val="FF9E00"/>
                </a:solidFill>
                <a:latin typeface="Futura BdCn BT" panose="020B0706020204020204" pitchFamily="34" charset="0"/>
              </a:rPr>
              <a:t>b</a:t>
            </a:r>
            <a:r>
              <a:rPr lang="en-US" sz="2200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eam test, monitoring stability</a:t>
            </a:r>
            <a:endParaRPr lang="en-US" sz="2200" dirty="0">
              <a:solidFill>
                <a:srgbClr val="FF9E00"/>
              </a:solidFill>
              <a:latin typeface="Futura BdCn BT" panose="020B0706020204020204" pitchFamily="34" charset="0"/>
            </a:endParaRPr>
          </a:p>
          <a:p>
            <a:r>
              <a:rPr lang="en-US" sz="2600" dirty="0" smtClean="0">
                <a:solidFill>
                  <a:srgbClr val="434343"/>
                </a:solidFill>
                <a:latin typeface="Futura XBlkCnIt BT" panose="020B0806020204090204" pitchFamily="34" charset="0"/>
              </a:rPr>
              <a:t>Future Work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r="15352" b="10883"/>
          <a:stretch/>
        </p:blipFill>
        <p:spPr>
          <a:xfrm flipH="1">
            <a:off x="7096040" y="1136068"/>
            <a:ext cx="4861498" cy="486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r="15352" b="10883"/>
          <a:stretch/>
        </p:blipFill>
        <p:spPr>
          <a:xfrm flipH="1">
            <a:off x="7102345" y="1139000"/>
            <a:ext cx="4863984" cy="4860693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094847" y="1144860"/>
            <a:ext cx="4107727" cy="4846864"/>
            <a:chOff x="3024552" y="906967"/>
            <a:chExt cx="4441289" cy="5240446"/>
          </a:xfrm>
          <a:solidFill>
            <a:srgbClr val="2E6CA4"/>
          </a:solidFill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783015" y="1178169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29558" y="2783441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99923" y="4170187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77667" y="4952999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258972" y="5594838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500446" y="4627685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282961" y="4398499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482862" y="3897921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161627" y="3860993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709702" y="2157046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501617" y="2607671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127632" y="2831489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7282961" y="3368995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438313" y="3240042"/>
              <a:ext cx="182880" cy="182880"/>
            </a:xfrm>
            <a:prstGeom prst="ellipse">
              <a:avLst/>
            </a:prstGeom>
            <a:grp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7" idx="5"/>
              <a:endCxn id="17" idx="2"/>
            </p:cNvCxnSpPr>
            <p:nvPr/>
          </p:nvCxnSpPr>
          <p:spPr>
            <a:xfrm>
              <a:off x="4939113" y="1334266"/>
              <a:ext cx="1562505" cy="1364845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90857" y="2930032"/>
              <a:ext cx="1162163" cy="401450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9" idx="2"/>
            </p:cNvCxnSpPr>
            <p:nvPr/>
          </p:nvCxnSpPr>
          <p:spPr>
            <a:xfrm>
              <a:off x="6621193" y="3354169"/>
              <a:ext cx="661768" cy="106266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8" idx="2"/>
            </p:cNvCxnSpPr>
            <p:nvPr/>
          </p:nvCxnSpPr>
          <p:spPr>
            <a:xfrm>
              <a:off x="6665742" y="2746925"/>
              <a:ext cx="461890" cy="176004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38635" y="906967"/>
              <a:ext cx="1562504" cy="1374351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8" idx="5"/>
            </p:cNvCxnSpPr>
            <p:nvPr/>
          </p:nvCxnSpPr>
          <p:spPr>
            <a:xfrm>
              <a:off x="3024552" y="1178169"/>
              <a:ext cx="2261104" cy="1761370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4" idx="2"/>
            </p:cNvCxnSpPr>
            <p:nvPr/>
          </p:nvCxnSpPr>
          <p:spPr>
            <a:xfrm flipV="1">
              <a:off x="5055264" y="3989361"/>
              <a:ext cx="1427598" cy="266604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315468" y="4306810"/>
              <a:ext cx="1597087" cy="709065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6"/>
              <a:endCxn id="15" idx="2"/>
            </p:cNvCxnSpPr>
            <p:nvPr/>
          </p:nvCxnSpPr>
          <p:spPr>
            <a:xfrm flipV="1">
              <a:off x="6665742" y="3952434"/>
              <a:ext cx="495885" cy="36927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3" idx="2"/>
            </p:cNvCxnSpPr>
            <p:nvPr/>
          </p:nvCxnSpPr>
          <p:spPr>
            <a:xfrm flipV="1">
              <a:off x="6671017" y="4489939"/>
              <a:ext cx="611944" cy="210722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2" idx="3"/>
            </p:cNvCxnSpPr>
            <p:nvPr/>
          </p:nvCxnSpPr>
          <p:spPr>
            <a:xfrm flipV="1">
              <a:off x="5441852" y="4783783"/>
              <a:ext cx="1085376" cy="855016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1" idx="3"/>
            </p:cNvCxnSpPr>
            <p:nvPr/>
          </p:nvCxnSpPr>
          <p:spPr>
            <a:xfrm flipV="1">
              <a:off x="4995202" y="5750936"/>
              <a:ext cx="290552" cy="396477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7" idx="1"/>
            </p:cNvCxnSpPr>
            <p:nvPr/>
          </p:nvCxnSpPr>
          <p:spPr>
            <a:xfrm>
              <a:off x="4440115" y="906967"/>
              <a:ext cx="369682" cy="297984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024552" y="5086618"/>
              <a:ext cx="177382" cy="123945"/>
            </a:xfrm>
            <a:prstGeom prst="line">
              <a:avLst/>
            </a:prstGeom>
            <a:grpFill/>
            <a:ln w="19050">
              <a:solidFill>
                <a:srgbClr val="2E6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4270" y="748977"/>
            <a:ext cx="5577972" cy="1123712"/>
          </a:xfrm>
          <a:prstGeom prst="roundRect">
            <a:avLst>
              <a:gd name="adj" fmla="val 14226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34343"/>
                </a:solidFill>
                <a:latin typeface="Futura XBlkCnIt BT" panose="020B0806020204090204" pitchFamily="34" charset="0"/>
              </a:rPr>
              <a:t>leverage deep learning on graph representations of a beamline in order to create a tool for improving the efficiency of beam tuning tasks</a:t>
            </a:r>
          </a:p>
        </p:txBody>
      </p:sp>
    </p:spTree>
    <p:extLst>
      <p:ext uri="{BB962C8B-B14F-4D97-AF65-F5344CB8AC3E}">
        <p14:creationId xmlns:p14="http://schemas.microsoft.com/office/powerpoint/2010/main" val="30861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08" y="0"/>
            <a:ext cx="12192000" cy="6858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5796" y="87087"/>
            <a:ext cx="11978640" cy="6675120"/>
          </a:xfrm>
          <a:prstGeom prst="rect">
            <a:avLst/>
          </a:prstGeom>
          <a:noFill/>
          <a:ln w="57150">
            <a:solidFill>
              <a:srgbClr val="FF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08" y="1833039"/>
            <a:ext cx="12192000" cy="281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dirty="0" smtClean="0">
                <a:solidFill>
                  <a:srgbClr val="FF9E00"/>
                </a:solidFill>
                <a:latin typeface="Futura XBlkCnIt BT" panose="020B0806020204090204" pitchFamily="34" charset="0"/>
              </a:rPr>
              <a:t>Thank You.</a:t>
            </a:r>
            <a:endParaRPr lang="en-US" sz="16600" dirty="0">
              <a:solidFill>
                <a:srgbClr val="FF9E00"/>
              </a:solidFill>
              <a:latin typeface="Futura XBlkCnIt BT" panose="020B080602020409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4402" y="6121067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tennant@jlab.org</a:t>
            </a:r>
            <a:endParaRPr lang="en-US" sz="1600" dirty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0781" y="1135650"/>
            <a:ext cx="5110436" cy="569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Theo </a:t>
            </a:r>
            <a:r>
              <a:rPr lang="en-US" dirty="0" err="1" smtClean="0">
                <a:solidFill>
                  <a:srgbClr val="FF9E00"/>
                </a:solidFill>
                <a:latin typeface="Futura BdCn BT" panose="020B0706020204020204" pitchFamily="34" charset="0"/>
              </a:rPr>
              <a:t>Larrieu</a:t>
            </a:r>
            <a:r>
              <a:rPr lang="en-US" dirty="0" smtClean="0">
                <a:solidFill>
                  <a:srgbClr val="FF9E00"/>
                </a:solidFill>
                <a:latin typeface="Futura BdCn BT" panose="020B0706020204020204" pitchFamily="34" charset="0"/>
              </a:rPr>
              <a:t> and Daniel Moser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70768" y="3244650"/>
            <a:ext cx="8250464" cy="3389607"/>
            <a:chOff x="1746992" y="2646513"/>
            <a:chExt cx="8250464" cy="3389607"/>
          </a:xfrm>
        </p:grpSpPr>
        <p:pic>
          <p:nvPicPr>
            <p:cNvPr id="8" name="Picture 6" descr="https://engineering.virginia.edu/sites/default/files/styles/media-large/public/Jundong%20Li%20media%20call%20out.jpg?itok=NUQg3Bj3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2" r="-1" b="2005"/>
            <a:stretch/>
          </p:blipFill>
          <p:spPr bwMode="auto">
            <a:xfrm>
              <a:off x="1746992" y="2646513"/>
              <a:ext cx="2286000" cy="22855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songw-sw.github.io/images/phot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6" b="17143"/>
            <a:stretch/>
          </p:blipFill>
          <p:spPr bwMode="auto">
            <a:xfrm>
              <a:off x="4729224" y="2646513"/>
              <a:ext cx="2286000" cy="2286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456" y="2646513"/>
              <a:ext cx="2286000" cy="2286000"/>
            </a:xfrm>
            <a:prstGeom prst="ellipse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848" y="5213160"/>
              <a:ext cx="6542752" cy="8229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78037" y="4900738"/>
              <a:ext cx="749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E00"/>
                  </a:solidFill>
                  <a:latin typeface="Futura XBlkCnIt BT" panose="020B0806020204090204" pitchFamily="34" charset="0"/>
                </a:rPr>
                <a:t>Dr. Jundong Li                                 Song Wang                                  Zhiming Xu</a:t>
              </a:r>
              <a:endParaRPr lang="en-US" dirty="0">
                <a:solidFill>
                  <a:srgbClr val="FF9E00"/>
                </a:solidFill>
                <a:latin typeface="Futura XBlkCnIt BT" panose="020B080602020409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19" y="1705359"/>
            <a:ext cx="346456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6312878"/>
            <a:ext cx="6312877" cy="40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What is a Graph?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33"/>
          <a:stretch/>
        </p:blipFill>
        <p:spPr>
          <a:xfrm>
            <a:off x="775953" y="1583018"/>
            <a:ext cx="10640094" cy="5029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1685" y="6432158"/>
            <a:ext cx="193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(courtesy X. </a:t>
            </a:r>
            <a:r>
              <a:rPr lang="en-US" sz="1600" dirty="0" err="1" smtClean="0">
                <a:solidFill>
                  <a:srgbClr val="434343"/>
                </a:solidFill>
                <a:latin typeface="Futura Lt BT" panose="020B0402020204020303" pitchFamily="34" charset="0"/>
              </a:rPr>
              <a:t>Bresson</a:t>
            </a:r>
            <a:r>
              <a:rPr lang="en-US" sz="16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)</a:t>
            </a:r>
            <a:endParaRPr lang="en-US" sz="16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38168" y="705678"/>
            <a:ext cx="11766617" cy="115693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434343"/>
                </a:solidFill>
              </a:rPr>
              <a:t>graphs </a:t>
            </a:r>
            <a:r>
              <a:rPr lang="en-US" dirty="0">
                <a:solidFill>
                  <a:srgbClr val="434343"/>
                </a:solidFill>
              </a:rPr>
              <a:t>are a </a:t>
            </a:r>
            <a:r>
              <a:rPr lang="en-US" dirty="0" smtClean="0">
                <a:solidFill>
                  <a:srgbClr val="434343"/>
                </a:solidFill>
              </a:rPr>
              <a:t>general language </a:t>
            </a:r>
            <a:r>
              <a:rPr lang="en-US" dirty="0">
                <a:solidFill>
                  <a:srgbClr val="434343"/>
                </a:solidFill>
              </a:rPr>
              <a:t>for describing </a:t>
            </a:r>
            <a:r>
              <a:rPr lang="en-US" dirty="0" smtClean="0">
                <a:solidFill>
                  <a:srgbClr val="434343"/>
                </a:solidFill>
              </a:rPr>
              <a:t>and analyzing </a:t>
            </a:r>
            <a:r>
              <a:rPr lang="en-US" dirty="0">
                <a:solidFill>
                  <a:srgbClr val="434343"/>
                </a:solidFill>
              </a:rPr>
              <a:t>entities </a:t>
            </a:r>
            <a:r>
              <a:rPr lang="en-US" dirty="0" smtClean="0">
                <a:solidFill>
                  <a:srgbClr val="434343"/>
                </a:solidFill>
              </a:rPr>
              <a:t>with relations/interactions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918" y="947785"/>
            <a:ext cx="11923737" cy="17734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434343"/>
                </a:solidFill>
              </a:rPr>
              <a:t>represent the state of a beamline at a specific date and time as a graph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434343"/>
                </a:solidFill>
              </a:rPr>
              <a:t>embed graph into 2- or 3-dimensions using a graph neural network (GNN)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FF9E00"/>
                </a:solidFill>
              </a:rPr>
              <a:t>a</a:t>
            </a:r>
            <a:r>
              <a:rPr lang="en-US" sz="2200" dirty="0" smtClean="0">
                <a:solidFill>
                  <a:srgbClr val="FF9E00"/>
                </a:solidFill>
              </a:rPr>
              <a:t> GNN provides a framework for defining a deep neural network on arbitrary graph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Whole-Graph Embedding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6" y="2721225"/>
            <a:ext cx="1004823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89" y="2185654"/>
            <a:ext cx="3689393" cy="3554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31" y="2185654"/>
            <a:ext cx="3689393" cy="3554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87373" y="4079041"/>
            <a:ext cx="544009" cy="358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675F"/>
                </a:solidFill>
                <a:latin typeface="Futura Lt BT" panose="020B0402020204020303" pitchFamily="34" charset="0"/>
              </a:rPr>
              <a:t>bad</a:t>
            </a:r>
            <a:endParaRPr lang="en-US" dirty="0">
              <a:solidFill>
                <a:srgbClr val="DC675F"/>
              </a:solidFill>
              <a:latin typeface="Futura Lt BT" panose="020B04020202040203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5272" y="3158072"/>
            <a:ext cx="671754" cy="358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B6EE5"/>
                </a:solidFill>
                <a:latin typeface="Futura Lt BT" panose="020B0402020204020303" pitchFamily="34" charset="0"/>
              </a:rPr>
              <a:t>good</a:t>
            </a:r>
            <a:endParaRPr lang="en-US" dirty="0">
              <a:solidFill>
                <a:srgbClr val="6B6EE5"/>
              </a:solidFill>
              <a:latin typeface="Futura Lt BT" panose="020B04020202040203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5594" y="4332322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1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43" name="Straight Connector 42"/>
          <p:cNvCxnSpPr>
            <a:stCxn id="55" idx="2"/>
            <a:endCxn id="49" idx="2"/>
          </p:cNvCxnSpPr>
          <p:nvPr/>
        </p:nvCxnSpPr>
        <p:spPr>
          <a:xfrm>
            <a:off x="8788854" y="4297655"/>
            <a:ext cx="910198" cy="14272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758746" y="4132041"/>
            <a:ext cx="100534" cy="27691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891596" y="3685472"/>
            <a:ext cx="116690" cy="35770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067980" y="3552336"/>
            <a:ext cx="177279" cy="8707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53" idx="2"/>
          </p:cNvCxnSpPr>
          <p:nvPr/>
        </p:nvCxnSpPr>
        <p:spPr>
          <a:xfrm flipV="1">
            <a:off x="10307136" y="3457474"/>
            <a:ext cx="299423" cy="6184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653114" y="3469363"/>
            <a:ext cx="131951" cy="2450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699052" y="4395944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831006" y="4043175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979115" y="3609620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232245" y="3491132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606558" y="3413042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738510" y="3658093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788854" y="4253222"/>
            <a:ext cx="88866" cy="888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688899" y="4442509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2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76263" y="3984022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3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0646" y="3377072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4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30019" y="3257980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5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525975" y="3164996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6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43392" y="3707221"/>
            <a:ext cx="265150" cy="26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7</a:t>
            </a:r>
            <a:endParaRPr lang="en-US" sz="1200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2" y="2185654"/>
            <a:ext cx="3691200" cy="355492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 rot="5400000">
            <a:off x="5911690" y="887535"/>
            <a:ext cx="271311" cy="956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04735" y="2209891"/>
            <a:ext cx="271311" cy="326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Application for Beam Operations</a:t>
            </a:r>
            <a:endParaRPr lang="en-US" dirty="0"/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129773" y="708180"/>
            <a:ext cx="11950857" cy="166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rgbClr val="FF9E00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89898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dirty="0" smtClean="0">
                <a:solidFill>
                  <a:srgbClr val="434343"/>
                </a:solidFill>
              </a:rPr>
              <a:t>visualize the underlying distribution/pattern of beamline states</a:t>
            </a:r>
          </a:p>
          <a:p>
            <a:pPr marL="285750" indent="-285750" algn="just"/>
            <a:r>
              <a:rPr lang="en-US" dirty="0" smtClean="0">
                <a:solidFill>
                  <a:srgbClr val="434343"/>
                </a:solidFill>
              </a:rPr>
              <a:t>use cluster analysis to identify regions of parameter space</a:t>
            </a:r>
          </a:p>
          <a:p>
            <a:pPr marL="285750" indent="-285750" algn="just"/>
            <a:r>
              <a:rPr lang="en-US" dirty="0" smtClean="0">
                <a:solidFill>
                  <a:srgbClr val="434343"/>
                </a:solidFill>
              </a:rPr>
              <a:t>make changes to machine and observe trajectory in latent space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11669" y="2190832"/>
            <a:ext cx="3350132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488061" y="2162971"/>
            <a:ext cx="655751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656" y="5679803"/>
            <a:ext cx="11769832" cy="1053636"/>
          </a:xfrm>
        </p:spPr>
        <p:txBody>
          <a:bodyPr>
            <a:normAutofit/>
          </a:bodyPr>
          <a:lstStyle/>
          <a:p>
            <a:pPr lvl="0" algn="just"/>
            <a:r>
              <a:rPr lang="en-US" dirty="0">
                <a:solidFill>
                  <a:srgbClr val="434343"/>
                </a:solidFill>
              </a:rPr>
              <a:t>p</a:t>
            </a:r>
            <a:r>
              <a:rPr lang="en-US" dirty="0" smtClean="0">
                <a:solidFill>
                  <a:srgbClr val="434343"/>
                </a:solidFill>
              </a:rPr>
              <a:t>rovides a data-driven framework with visual </a:t>
            </a:r>
            <a:r>
              <a:rPr lang="en-US" dirty="0">
                <a:solidFill>
                  <a:srgbClr val="434343"/>
                </a:solidFill>
              </a:rPr>
              <a:t>feedback </a:t>
            </a:r>
            <a:r>
              <a:rPr lang="en-US" dirty="0" smtClean="0">
                <a:solidFill>
                  <a:srgbClr val="434343"/>
                </a:solidFill>
              </a:rPr>
              <a:t>to </a:t>
            </a:r>
            <a:r>
              <a:rPr lang="en-US" dirty="0">
                <a:solidFill>
                  <a:srgbClr val="434343"/>
                </a:solidFill>
              </a:rPr>
              <a:t>more quickly converge to known optimal beamline configurations</a:t>
            </a:r>
            <a:endParaRPr lang="en-US" dirty="0" smtClean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35" grpId="0" animBg="1"/>
      <p:bldP spid="36" grpId="0" animBg="1"/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266116" y="5173811"/>
            <a:ext cx="3956808" cy="1363989"/>
            <a:chOff x="204571" y="5261735"/>
            <a:chExt cx="3956808" cy="1363989"/>
          </a:xfrm>
        </p:grpSpPr>
        <p:sp>
          <p:nvSpPr>
            <p:cNvPr id="67" name="TextBox 66"/>
            <p:cNvSpPr txBox="1"/>
            <p:nvPr/>
          </p:nvSpPr>
          <p:spPr>
            <a:xfrm>
              <a:off x="575016" y="5261735"/>
              <a:ext cx="2589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= quadrupole magnet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0331" y="5718246"/>
              <a:ext cx="2441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= accelerating cavity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0331" y="6225614"/>
              <a:ext cx="35910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utura Lt BT" panose="020B0402020204020303" pitchFamily="34" charset="0"/>
                  <a:ea typeface="+mn-ea"/>
                  <a:cs typeface="+mn-cs"/>
                </a:rPr>
                <a:t>= beam position monitor (BPM)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04571" y="5278910"/>
              <a:ext cx="365760" cy="36576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04571" y="5752262"/>
              <a:ext cx="365760" cy="365760"/>
            </a:xfrm>
            <a:prstGeom prst="ellipse">
              <a:avLst/>
            </a:prstGeom>
            <a:solidFill>
              <a:srgbClr val="4A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04571" y="6225614"/>
              <a:ext cx="365760" cy="365760"/>
            </a:xfrm>
            <a:prstGeom prst="ellipse">
              <a:avLst/>
            </a:pr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515528" y="3295849"/>
          <a:ext cx="2138242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942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strength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2.612e+04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5547290" y="5508690"/>
          <a:ext cx="2304236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942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423294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strength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-7.6428e+02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8710580" y="3634286"/>
          <a:ext cx="2246412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942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365470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strength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4.6428e+02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6886113" y="2609697"/>
          <a:ext cx="257486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976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487892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X position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-1.4685e+00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Y position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1.0382e+00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1706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2107236" y="4433518"/>
          <a:ext cx="2522705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976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435729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gradient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7.0000e+00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phase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-1.5601e+02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1706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8865690" y="5532713"/>
          <a:ext cx="257486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976">
                  <a:extLst>
                    <a:ext uri="{9D8B030D-6E8A-4147-A177-3AD203B41FA5}">
                      <a16:colId xmlns:a16="http://schemas.microsoft.com/office/drawing/2014/main" val="8801106"/>
                    </a:ext>
                  </a:extLst>
                </a:gridCol>
                <a:gridCol w="1487892">
                  <a:extLst>
                    <a:ext uri="{9D8B030D-6E8A-4147-A177-3AD203B41FA5}">
                      <a16:colId xmlns:a16="http://schemas.microsoft.com/office/drawing/2014/main" val="1954400231"/>
                    </a:ext>
                  </a:extLst>
                </a:gridCol>
              </a:tblGrid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X position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0.9543e+00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11943"/>
                  </a:ext>
                </a:extLst>
              </a:tr>
              <a:tr h="2834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Y position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34343"/>
                          </a:solidFill>
                          <a:latin typeface="Futura Lt BT" panose="020B0402020204020303" pitchFamily="34" charset="0"/>
                        </a:rPr>
                        <a:t>1.0034e+00</a:t>
                      </a:r>
                      <a:endParaRPr lang="en-US" sz="1600" dirty="0">
                        <a:solidFill>
                          <a:srgbClr val="434343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617060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11280" y="232425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GRAPH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78988" y="2902550"/>
            <a:ext cx="548640" cy="54864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04366" y="4820497"/>
            <a:ext cx="548640" cy="54864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31916" y="3788654"/>
            <a:ext cx="548640" cy="54864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09623" y="3942065"/>
            <a:ext cx="548640" cy="548640"/>
          </a:xfrm>
          <a:prstGeom prst="ellipse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9817" y="3098348"/>
            <a:ext cx="548640" cy="548640"/>
          </a:xfrm>
          <a:prstGeom prst="ellipse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16" idx="6"/>
            <a:endCxn id="20" idx="2"/>
          </p:cNvCxnSpPr>
          <p:nvPr/>
        </p:nvCxnSpPr>
        <p:spPr>
          <a:xfrm>
            <a:off x="4327628" y="3176870"/>
            <a:ext cx="1852189" cy="195798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7"/>
            <a:endCxn id="20" idx="3"/>
          </p:cNvCxnSpPr>
          <p:nvPr/>
        </p:nvCxnSpPr>
        <p:spPr>
          <a:xfrm flipV="1">
            <a:off x="5177917" y="3566642"/>
            <a:ext cx="1082246" cy="455769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4"/>
            <a:endCxn id="17" idx="0"/>
          </p:cNvCxnSpPr>
          <p:nvPr/>
        </p:nvCxnSpPr>
        <p:spPr>
          <a:xfrm>
            <a:off x="6454137" y="3646988"/>
            <a:ext cx="324549" cy="1173509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5"/>
            <a:endCxn id="18" idx="2"/>
          </p:cNvCxnSpPr>
          <p:nvPr/>
        </p:nvCxnSpPr>
        <p:spPr>
          <a:xfrm>
            <a:off x="6648111" y="3566642"/>
            <a:ext cx="1383805" cy="496332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6"/>
            <a:endCxn id="17" idx="1"/>
          </p:cNvCxnSpPr>
          <p:nvPr/>
        </p:nvCxnSpPr>
        <p:spPr>
          <a:xfrm>
            <a:off x="5258263" y="4216385"/>
            <a:ext cx="1326449" cy="684458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7"/>
            <a:endCxn id="18" idx="3"/>
          </p:cNvCxnSpPr>
          <p:nvPr/>
        </p:nvCxnSpPr>
        <p:spPr>
          <a:xfrm flipV="1">
            <a:off x="6972660" y="4256948"/>
            <a:ext cx="1139602" cy="643895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5"/>
            <a:endCxn id="19" idx="1"/>
          </p:cNvCxnSpPr>
          <p:nvPr/>
        </p:nvCxnSpPr>
        <p:spPr>
          <a:xfrm>
            <a:off x="4247282" y="3370844"/>
            <a:ext cx="542687" cy="651567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465600" y="4918807"/>
            <a:ext cx="548640" cy="548640"/>
          </a:xfrm>
          <a:prstGeom prst="ellipse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</a:t>
            </a:r>
          </a:p>
        </p:txBody>
      </p:sp>
      <p:cxnSp>
        <p:nvCxnSpPr>
          <p:cNvPr id="48" name="Straight Arrow Connector 47"/>
          <p:cNvCxnSpPr>
            <a:stCxn id="17" idx="6"/>
            <a:endCxn id="45" idx="2"/>
          </p:cNvCxnSpPr>
          <p:nvPr/>
        </p:nvCxnSpPr>
        <p:spPr>
          <a:xfrm>
            <a:off x="7053006" y="5094817"/>
            <a:ext cx="1412594" cy="98310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4"/>
            <a:endCxn id="45" idx="0"/>
          </p:cNvCxnSpPr>
          <p:nvPr/>
        </p:nvCxnSpPr>
        <p:spPr>
          <a:xfrm>
            <a:off x="8306236" y="4337294"/>
            <a:ext cx="433684" cy="581513"/>
          </a:xfrm>
          <a:prstGeom prst="straightConnector1">
            <a:avLst/>
          </a:prstGeom>
          <a:ln>
            <a:solidFill>
              <a:srgbClr val="43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9638317" y="942101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44400" y="1580103"/>
            <a:ext cx="8686800" cy="26377"/>
          </a:xfrm>
          <a:prstGeom prst="straightConnector1">
            <a:avLst/>
          </a:prstGeom>
          <a:ln w="28575">
            <a:solidFill>
              <a:srgbClr val="434343"/>
            </a:solidFill>
            <a:headEnd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42271" y="1255142"/>
            <a:ext cx="1043709" cy="692728"/>
          </a:xfrm>
          <a:prstGeom prst="round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q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uad 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6257" y="1246350"/>
            <a:ext cx="1043709" cy="692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BPM 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6134" y="1224148"/>
            <a:ext cx="1043709" cy="692728"/>
          </a:xfrm>
          <a:prstGeom prst="round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quad 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08955" y="1224148"/>
            <a:ext cx="1043709" cy="692728"/>
          </a:xfrm>
          <a:prstGeom prst="round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quad 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42111" y="1249416"/>
            <a:ext cx="1043709" cy="6927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avity 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107286" y="1230698"/>
            <a:ext cx="1043709" cy="6927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BPM 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stCxn id="9" idx="0"/>
          </p:cNvCxnSpPr>
          <p:nvPr/>
        </p:nvCxnSpPr>
        <p:spPr>
          <a:xfrm flipV="1">
            <a:off x="2564126" y="914406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955942" y="908680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746894" y="908052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64125" y="1083555"/>
            <a:ext cx="1391817" cy="0"/>
          </a:xfrm>
          <a:prstGeom prst="straightConnector1">
            <a:avLst/>
          </a:prstGeom>
          <a:ln w="12700">
            <a:solidFill>
              <a:srgbClr val="43434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973526" y="1083182"/>
            <a:ext cx="1773368" cy="373"/>
          </a:xfrm>
          <a:prstGeom prst="straightConnector1">
            <a:avLst/>
          </a:prstGeom>
          <a:ln w="12700">
            <a:solidFill>
              <a:srgbClr val="43434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22052" y="947094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1.25 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56112" y="944129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2.15 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7145047" y="911587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762022" y="1077670"/>
            <a:ext cx="1391817" cy="0"/>
          </a:xfrm>
          <a:prstGeom prst="straightConnector1">
            <a:avLst/>
          </a:prstGeom>
          <a:ln w="12700">
            <a:solidFill>
              <a:srgbClr val="43434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128741" y="923625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1.15 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51992" y="912242"/>
            <a:ext cx="3227" cy="340736"/>
          </a:xfrm>
          <a:prstGeom prst="line">
            <a:avLst/>
          </a:prstGeom>
          <a:ln w="1270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162397" y="1078325"/>
            <a:ext cx="1188720" cy="0"/>
          </a:xfrm>
          <a:prstGeom prst="straightConnector1">
            <a:avLst/>
          </a:prstGeom>
          <a:ln w="12700">
            <a:solidFill>
              <a:srgbClr val="43434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432401" y="933072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0.90 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8355940" y="1084774"/>
            <a:ext cx="1280160" cy="0"/>
          </a:xfrm>
          <a:prstGeom prst="straightConnector1">
            <a:avLst/>
          </a:prstGeom>
          <a:ln w="12700">
            <a:solidFill>
              <a:srgbClr val="434343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727081" y="926444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1.15 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0034" y="2277208"/>
            <a:ext cx="11430000" cy="0"/>
          </a:xfrm>
          <a:prstGeom prst="line">
            <a:avLst/>
          </a:prstGeom>
          <a:ln w="571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8348" y="18817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BEAMLINE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72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1272"/>
          </a:xfrm>
        </p:spPr>
        <p:txBody>
          <a:bodyPr/>
          <a:lstStyle/>
          <a:p>
            <a:r>
              <a:rPr lang="en-US" dirty="0" smtClean="0"/>
              <a:t>Method: Beamline-to-Graph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12582" y="6280727"/>
            <a:ext cx="1413163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99720"/>
              </p:ext>
            </p:extLst>
          </p:nvPr>
        </p:nvGraphicFramePr>
        <p:xfrm>
          <a:off x="355885" y="4474594"/>
          <a:ext cx="6676581" cy="198953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75397">
                  <a:extLst>
                    <a:ext uri="{9D8B030D-6E8A-4147-A177-3AD203B41FA5}">
                      <a16:colId xmlns:a16="http://schemas.microsoft.com/office/drawing/2014/main" val="399356623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538216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86665964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436264223"/>
                    </a:ext>
                  </a:extLst>
                </a:gridCol>
              </a:tblGrid>
              <a:tr h="523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Dataset Name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Number of Graphs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Number </a:t>
                      </a: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of Edges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Labeled?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5087"/>
                  </a:ext>
                </a:extLst>
              </a:tr>
              <a:tr h="368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2021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2,129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N</a:t>
                      </a:r>
                      <a:endParaRPr lang="en-US" sz="160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24311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Good Setups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354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Y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480654"/>
                  </a:ext>
                </a:extLst>
              </a:tr>
              <a:tr h="340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Bad Setups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354</a:t>
                      </a:r>
                      <a:endParaRPr lang="en-US" sz="160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Y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688720"/>
                  </a:ext>
                </a:extLst>
              </a:tr>
              <a:tr h="406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434343"/>
                          </a:solidFill>
                          <a:effectLst/>
                          <a:latin typeface="Futura BdCn BT" panose="020B0706020204020204" pitchFamily="34" charset="0"/>
                        </a:rPr>
                        <a:t>January 2022</a:t>
                      </a:r>
                      <a:endParaRPr lang="en-US" sz="1800" b="0" dirty="0">
                        <a:solidFill>
                          <a:srgbClr val="434343"/>
                        </a:solidFill>
                        <a:effectLst/>
                        <a:latin typeface="Futura BdCn BT" panose="020B0706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352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60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34343"/>
                          </a:solidFill>
                          <a:effectLst/>
                          <a:latin typeface="Futura Lt BT" panose="020B0402020204020303" pitchFamily="34" charset="0"/>
                        </a:rPr>
                        <a:t>N</a:t>
                      </a:r>
                      <a:endParaRPr lang="en-US" sz="1600" dirty="0">
                        <a:solidFill>
                          <a:srgbClr val="434343"/>
                        </a:solidFill>
                        <a:effectLst/>
                        <a:latin typeface="Futura Lt BT" panose="020B04020202040203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4668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83196" y="4412105"/>
            <a:ext cx="47059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info.dat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node types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meta.dat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each node type in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node.dat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ID, node name, node type, node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link.dat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 ID,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 ID, edge type, edge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421371"/>
            <a:ext cx="4032507" cy="38404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Beamline-to-Graph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4592" y="758121"/>
            <a:ext cx="930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CEBAF is a CW recirculating linac utilizing 418 SRF cavities to accelerate electrons up to 12 GeV through 5-passes </a:t>
            </a:r>
            <a:endParaRPr lang="en-US" sz="2800" dirty="0" smtClean="0">
              <a:solidFill>
                <a:srgbClr val="434343"/>
              </a:solidFill>
              <a:latin typeface="Futura Lt BT" panose="020B04020202040203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c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onsider a 95 m portion of the injector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736" y="2081105"/>
            <a:ext cx="7495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  <a:cs typeface="Courier New" panose="02070309020205020404" pitchFamily="49" charset="0"/>
              </a:rPr>
              <a:t>s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  <a:cs typeface="Courier New" panose="02070309020205020404" pitchFamily="49" charset="0"/>
              </a:rPr>
              <a:t>oftware developed so that:</a:t>
            </a:r>
            <a:endParaRPr lang="en-US" sz="2400" dirty="0">
              <a:solidFill>
                <a:srgbClr val="434343"/>
              </a:solidFill>
              <a:latin typeface="Futura Lt BT" panose="020B0402020204020303" pitchFamily="34" charset="0"/>
              <a:cs typeface="Courier New" panose="02070309020205020404" pitchFamily="49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given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a date and time stamp, a beamline is defined from the CEBAF Element 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Database (CED)</a:t>
            </a:r>
            <a:endParaRPr lang="en-US" sz="2000" dirty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node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features are 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populated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by 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process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variables (PVs) stored in the 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operational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a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rchiver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u="sng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each</a:t>
            </a:r>
            <a:r>
              <a:rPr lang="en-US" sz="20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 </a:t>
            </a:r>
            <a:r>
              <a:rPr lang="en-US" sz="2000" dirty="0">
                <a:solidFill>
                  <a:srgbClr val="FF9E00"/>
                </a:solidFill>
                <a:latin typeface="Futura Lt BT" panose="020B0402020204020303" pitchFamily="34" charset="0"/>
              </a:rPr>
              <a:t>graph: 11 node types, 206 nodes, 296 node features, and 409 edges </a:t>
            </a:r>
            <a:endParaRPr lang="en-US" sz="200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GNN Model Training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132" y="6495758"/>
            <a:ext cx="75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Tennant</a:t>
            </a:r>
            <a:endParaRPr lang="en-US" i="1" dirty="0">
              <a:solidFill>
                <a:srgbClr val="434343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292" y="694113"/>
            <a:ext cx="8109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pre-training the model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on a large set of </a:t>
            </a:r>
            <a:r>
              <a:rPr lang="en-US" sz="2800" i="1" dirty="0">
                <a:solidFill>
                  <a:srgbClr val="434343"/>
                </a:solidFill>
                <a:latin typeface="Futura Lt BT" panose="020B0402020204020303" pitchFamily="34" charset="0"/>
              </a:rPr>
              <a:t>unlabeled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 data using a technique called self-supervised learning (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SSL)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t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ries to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learn as much as possible from the data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alone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take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advantage of years of operational data stored in the archiver without having to do the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expensive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task of hand labeling the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25827" y="5880594"/>
            <a:ext cx="7340346" cy="783193"/>
          </a:xfrm>
          <a:prstGeom prst="roundRect">
            <a:avLst>
              <a:gd name="adj" fmla="val 15500"/>
            </a:avLst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434343"/>
                </a:solidFill>
                <a:latin typeface="Futura Lt BT" panose="020B0402020204020303" pitchFamily="34" charset="0"/>
              </a:rPr>
              <a:t>this same basic workflow is being leveraged to produce state-of-the-art results in natural language processing and vision tasks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72" y="831273"/>
            <a:ext cx="3568029" cy="2314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148" y="3419107"/>
            <a:ext cx="11757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a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special class of loss function, known as contrastive loss,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maximizes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agreement between latent representations from similar graph pairs </a:t>
            </a:r>
            <a:r>
              <a:rPr lang="en-US" sz="2400" dirty="0" smtClean="0">
                <a:solidFill>
                  <a:srgbClr val="FF9E00"/>
                </a:solidFill>
                <a:latin typeface="Futura Lt BT" panose="020B0402020204020303" pitchFamily="34" charset="0"/>
              </a:rPr>
              <a:t>while </a:t>
            </a:r>
            <a:r>
              <a:rPr lang="en-US" sz="2400" dirty="0">
                <a:solidFill>
                  <a:srgbClr val="FF9E00"/>
                </a:solidFill>
                <a:latin typeface="Futura Lt BT" panose="020B0402020204020303" pitchFamily="34" charset="0"/>
              </a:rPr>
              <a:t>minimizing agreement from unlike pairs </a:t>
            </a:r>
            <a:endParaRPr lang="en-US" sz="2400" dirty="0" smtClean="0">
              <a:solidFill>
                <a:srgbClr val="FF9E00"/>
              </a:solidFill>
              <a:latin typeface="Futura Lt BT" panose="020B0402020204020303" pitchFamily="34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fine-tune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the model on the downstream task of classifying good and bad setups using a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smaller </a:t>
            </a:r>
            <a:r>
              <a:rPr lang="en-US" sz="2800" i="1" dirty="0">
                <a:solidFill>
                  <a:srgbClr val="434343"/>
                </a:solidFill>
                <a:latin typeface="Futura Lt BT" panose="020B0402020204020303" pitchFamily="34" charset="0"/>
              </a:rPr>
              <a:t>labeled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dataset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a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dimensionality reduction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to </a:t>
            </a:r>
            <a:r>
              <a:rPr lang="en-US" sz="2800" dirty="0">
                <a:solidFill>
                  <a:srgbClr val="434343"/>
                </a:solidFill>
                <a:latin typeface="Futura Lt BT" panose="020B0402020204020303" pitchFamily="34" charset="0"/>
              </a:rPr>
              <a:t>visualize the </a:t>
            </a:r>
            <a:r>
              <a:rPr lang="en-US" sz="2800" dirty="0" smtClean="0">
                <a:solidFill>
                  <a:srgbClr val="434343"/>
                </a:solidFill>
                <a:latin typeface="Futura Lt BT" panose="020B0402020204020303" pitchFamily="34" charset="0"/>
              </a:rPr>
              <a:t>results in 2D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25168</TotalTime>
  <Words>1314</Words>
  <Application>Microsoft Office PowerPoint</Application>
  <PresentationFormat>Widescreen</PresentationFormat>
  <Paragraphs>258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Futura BdCn BT</vt:lpstr>
      <vt:lpstr>Wingdings</vt:lpstr>
      <vt:lpstr>Futura XBlkCnIt BT</vt:lpstr>
      <vt:lpstr>Times New Roman</vt:lpstr>
      <vt:lpstr>Futura Lt BT</vt:lpstr>
      <vt:lpstr>Courier New</vt:lpstr>
      <vt:lpstr>Symbol</vt:lpstr>
      <vt:lpstr>Office Theme</vt:lpstr>
      <vt:lpstr>PowerPoint Presentation</vt:lpstr>
      <vt:lpstr>Outline</vt:lpstr>
      <vt:lpstr>Acknowledgements</vt:lpstr>
      <vt:lpstr>Introduction: What is a Graph?</vt:lpstr>
      <vt:lpstr>Introduction: Whole-Graph Embedding</vt:lpstr>
      <vt:lpstr>Motivation: Application for Beam Operations</vt:lpstr>
      <vt:lpstr>Method: Beamline-to-Graph</vt:lpstr>
      <vt:lpstr>Method: Beamline-to-Graph</vt:lpstr>
      <vt:lpstr>Method: GNN Model Training</vt:lpstr>
      <vt:lpstr>Applications</vt:lpstr>
      <vt:lpstr>Results: Embeddings</vt:lpstr>
      <vt:lpstr>Results: Embeddings</vt:lpstr>
      <vt:lpstr>Results: Exploring Model Performance</vt:lpstr>
      <vt:lpstr>Results: Proposed Beam Test</vt:lpstr>
      <vt:lpstr>Results: Injector Configuration Change</vt:lpstr>
      <vt:lpstr>Results/Future Work: Addressing Reproducibility and Stability</vt:lpstr>
      <vt:lpstr>Results/Future Work: Monitoring Stability</vt:lpstr>
      <vt:lpstr>Future Work: Off-line Tuning</vt:lpstr>
      <vt:lpstr>Summary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MAchine LEArning</dc:title>
  <dc:creator>traveluser</dc:creator>
  <cp:lastModifiedBy>Christopher Tennant</cp:lastModifiedBy>
  <cp:revision>1279</cp:revision>
  <dcterms:created xsi:type="dcterms:W3CDTF">2019-10-08T00:33:16Z</dcterms:created>
  <dcterms:modified xsi:type="dcterms:W3CDTF">2022-10-14T10:38:07Z</dcterms:modified>
</cp:coreProperties>
</file>