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handoutMasterIdLst>
    <p:handoutMasterId r:id="rId7"/>
  </p:handoutMasterIdLst>
  <p:sldIdLst>
    <p:sldId id="261" r:id="rId6"/>
  </p:sldIdLst>
  <p:sldSz cx="27432000" cy="36576000"/>
  <p:notesSz cx="6858000" cy="9144000"/>
  <p:defaultText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833"/>
    <a:srgbClr val="086114"/>
    <a:srgbClr val="0E5B10"/>
    <a:srgbClr val="1A6A1D"/>
    <a:srgbClr val="266A2A"/>
    <a:srgbClr val="2A74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6327"/>
  </p:normalViewPr>
  <p:slideViewPr>
    <p:cSldViewPr snapToGrid="0" snapToObjects="1">
      <p:cViewPr>
        <p:scale>
          <a:sx n="40" d="100"/>
          <a:sy n="40" d="100"/>
        </p:scale>
        <p:origin x="816" y="-312"/>
      </p:cViewPr>
      <p:guideLst>
        <p:guide orient="horz" pos="11520"/>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EEF6D1-C355-404D-B092-860CE33AB03A}" type="datetimeFigureOut">
              <a:rPr lang="en-US" smtClean="0"/>
              <a:t>10/7/22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F65FFB-2F8C-4C49-8C92-C53BC4CF2C66}" type="slidenum">
              <a:rPr lang="en-US" smtClean="0"/>
              <a:t>‹#›</a:t>
            </a:fld>
            <a:endParaRPr lang="en-US" dirty="0"/>
          </a:p>
        </p:txBody>
      </p:sp>
    </p:spTree>
    <p:extLst>
      <p:ext uri="{BB962C8B-B14F-4D97-AF65-F5344CB8AC3E}">
        <p14:creationId xmlns:p14="http://schemas.microsoft.com/office/powerpoint/2010/main" val="22422977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pic>
        <p:nvPicPr>
          <p:cNvPr id="6" name="Picture 5" descr="30x40_ORNL DOE logo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295789"/>
            <a:ext cx="27432000" cy="2322576"/>
          </a:xfrm>
          <a:prstGeom prst="rect">
            <a:avLst/>
          </a:prstGeom>
        </p:spPr>
      </p:pic>
      <p:sp>
        <p:nvSpPr>
          <p:cNvPr id="2" name="Title 1"/>
          <p:cNvSpPr>
            <a:spLocks noGrp="1"/>
          </p:cNvSpPr>
          <p:nvPr>
            <p:ph type="title" hasCustomPrompt="1"/>
          </p:nvPr>
        </p:nvSpPr>
        <p:spPr>
          <a:xfrm>
            <a:off x="1134022" y="557565"/>
            <a:ext cx="25163956" cy="1765011"/>
          </a:xfrm>
        </p:spPr>
        <p:txBody>
          <a:bodyPr lIns="0" tIns="0" rIns="0" bIns="0" anchor="t" anchorCtr="0">
            <a:noAutofit/>
          </a:bodyPr>
          <a:lstStyle>
            <a:lvl1pPr>
              <a:lnSpc>
                <a:spcPct val="100000"/>
              </a:lnSpc>
              <a:defRPr sz="5400" b="1" i="0" baseline="0">
                <a:solidFill>
                  <a:srgbClr val="000000"/>
                </a:solidFill>
                <a:latin typeface="Arial"/>
                <a:cs typeface="Arial"/>
              </a:defRPr>
            </a:lvl1pPr>
          </a:lstStyle>
          <a:p>
            <a:r>
              <a:rPr lang="en-US" dirty="0"/>
              <a:t>Click to edit Master title style Click to edit Master title style</a:t>
            </a:r>
          </a:p>
        </p:txBody>
      </p:sp>
      <p:sp>
        <p:nvSpPr>
          <p:cNvPr id="7" name="Rectangle 6"/>
          <p:cNvSpPr/>
          <p:nvPr userDrawn="1"/>
        </p:nvSpPr>
        <p:spPr>
          <a:xfrm flipV="1">
            <a:off x="369105" y="3544442"/>
            <a:ext cx="26708162" cy="116293"/>
          </a:xfrm>
          <a:prstGeom prst="rect">
            <a:avLst/>
          </a:prstGeom>
          <a:solidFill>
            <a:srgbClr val="007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 Placeholder 21"/>
          <p:cNvSpPr>
            <a:spLocks noGrp="1"/>
          </p:cNvSpPr>
          <p:nvPr>
            <p:ph type="body" sz="quarter" idx="10"/>
          </p:nvPr>
        </p:nvSpPr>
        <p:spPr>
          <a:xfrm>
            <a:off x="1134022" y="2322576"/>
            <a:ext cx="25163956" cy="1124736"/>
          </a:xfrm>
        </p:spPr>
        <p:txBody>
          <a:bodyPr>
            <a:normAutofit/>
          </a:bodyPr>
          <a:lstStyle>
            <a:lvl1pPr marL="0" indent="0" algn="ctr">
              <a:buNone/>
              <a:defRPr lang="en-US" sz="3600" b="0" i="0" kern="1200" baseline="0" dirty="0" smtClean="0">
                <a:solidFill>
                  <a:srgbClr val="7F7F7F"/>
                </a:solidFill>
                <a:latin typeface="Arial"/>
                <a:ea typeface="+mj-ea"/>
                <a:cs typeface="Arial"/>
              </a:defRPr>
            </a:lvl1pPr>
          </a:lstStyle>
          <a:p>
            <a:pPr lvl="0"/>
            <a:r>
              <a:rPr lang="en-US"/>
              <a:t>Click to edit Master text styles</a:t>
            </a:r>
          </a:p>
        </p:txBody>
      </p:sp>
      <p:sp>
        <p:nvSpPr>
          <p:cNvPr id="24" name="Text Placeholder 23"/>
          <p:cNvSpPr>
            <a:spLocks noGrp="1"/>
          </p:cNvSpPr>
          <p:nvPr>
            <p:ph type="body" sz="quarter" idx="11"/>
          </p:nvPr>
        </p:nvSpPr>
        <p:spPr>
          <a:xfrm>
            <a:off x="5677740" y="5647121"/>
            <a:ext cx="7348804" cy="3855214"/>
          </a:xfrm>
        </p:spPr>
        <p:txBody>
          <a:bodyPr>
            <a:normAutofit/>
          </a:bodyPr>
          <a:lstStyle>
            <a:lvl1pPr marL="271463" indent="-271463">
              <a:buClr>
                <a:srgbClr val="007833"/>
              </a:buClr>
              <a:defRPr sz="3200"/>
            </a:lvl1pPr>
            <a:lvl2pPr marL="681038" indent="-409575">
              <a:buClr>
                <a:srgbClr val="007833"/>
              </a:buClr>
              <a:defRPr sz="3200"/>
            </a:lvl2pPr>
            <a:lvl3pPr marL="952500" indent="-271463">
              <a:buClr>
                <a:srgbClr val="007833"/>
              </a:buClr>
              <a:defRPr sz="3200"/>
            </a:lvl3pPr>
            <a:lvl4pPr marL="1360488" indent="-407988">
              <a:buClr>
                <a:srgbClr val="007833"/>
              </a:buClr>
              <a:defRPr sz="3200"/>
            </a:lvl4pPr>
            <a:lvl5pPr marL="1724025" indent="-363538">
              <a:buClr>
                <a:srgbClr val="007833"/>
              </a:buCl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25"/>
          <p:cNvSpPr>
            <a:spLocks noGrp="1"/>
          </p:cNvSpPr>
          <p:nvPr>
            <p:ph type="body" sz="quarter" idx="12" hasCustomPrompt="1"/>
          </p:nvPr>
        </p:nvSpPr>
        <p:spPr>
          <a:xfrm>
            <a:off x="5677741" y="4603313"/>
            <a:ext cx="7348804" cy="1043807"/>
          </a:xfrm>
        </p:spPr>
        <p:txBody>
          <a:bodyPr>
            <a:normAutofit/>
          </a:bodyPr>
          <a:lstStyle>
            <a:lvl1pPr marL="0" indent="0" algn="l">
              <a:buNone/>
              <a:defRPr sz="3600" b="1" baseline="0">
                <a:solidFill>
                  <a:srgbClr val="007833"/>
                </a:solidFill>
                <a:latin typeface="Arial"/>
              </a:defRPr>
            </a:lvl1pPr>
          </a:lstStyle>
          <a:p>
            <a:pPr lvl="0"/>
            <a:r>
              <a:rPr lang="en-US" dirty="0"/>
              <a:t>Header and text style 1</a:t>
            </a:r>
          </a:p>
        </p:txBody>
      </p:sp>
      <p:sp>
        <p:nvSpPr>
          <p:cNvPr id="29" name="Text Placeholder 23"/>
          <p:cNvSpPr>
            <a:spLocks noGrp="1"/>
          </p:cNvSpPr>
          <p:nvPr>
            <p:ph type="body" sz="quarter" idx="13"/>
          </p:nvPr>
        </p:nvSpPr>
        <p:spPr>
          <a:xfrm>
            <a:off x="14288340" y="5647121"/>
            <a:ext cx="7348804" cy="3855214"/>
          </a:xfrm>
        </p:spPr>
        <p:txBody>
          <a:bodyPr>
            <a:normAutofit/>
          </a:bodyPr>
          <a:lstStyle>
            <a:lvl1pPr marL="271463" indent="-271463">
              <a:buClr>
                <a:srgbClr val="007833"/>
              </a:buClr>
              <a:defRPr sz="3200"/>
            </a:lvl1pPr>
            <a:lvl2pPr marL="681038" indent="-409575">
              <a:buClr>
                <a:srgbClr val="007833"/>
              </a:buClr>
              <a:defRPr sz="3200"/>
            </a:lvl2pPr>
            <a:lvl3pPr marL="952500" indent="-271463">
              <a:buClr>
                <a:srgbClr val="007833"/>
              </a:buClr>
              <a:defRPr sz="3200"/>
            </a:lvl3pPr>
            <a:lvl4pPr marL="1360488" indent="-407988">
              <a:buClr>
                <a:srgbClr val="007833"/>
              </a:buClr>
              <a:defRPr sz="3200"/>
            </a:lvl4pPr>
            <a:lvl5pPr marL="1724025" indent="-363538">
              <a:buClr>
                <a:srgbClr val="007833"/>
              </a:buCl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25"/>
          <p:cNvSpPr>
            <a:spLocks noGrp="1"/>
          </p:cNvSpPr>
          <p:nvPr>
            <p:ph type="body" sz="quarter" idx="14" hasCustomPrompt="1"/>
          </p:nvPr>
        </p:nvSpPr>
        <p:spPr>
          <a:xfrm>
            <a:off x="14288341" y="4603313"/>
            <a:ext cx="7348804" cy="1043807"/>
          </a:xfrm>
          <a:solidFill>
            <a:srgbClr val="007833"/>
          </a:solidFill>
        </p:spPr>
        <p:txBody>
          <a:bodyPr>
            <a:normAutofit/>
          </a:bodyPr>
          <a:lstStyle>
            <a:lvl1pPr marL="0" indent="0" algn="l">
              <a:buNone/>
              <a:defRPr sz="3600" b="1">
                <a:solidFill>
                  <a:schemeClr val="bg1"/>
                </a:solidFill>
                <a:latin typeface="Arial"/>
              </a:defRPr>
            </a:lvl1pPr>
          </a:lstStyle>
          <a:p>
            <a:pPr lvl="0"/>
            <a:r>
              <a:rPr lang="en-US" dirty="0"/>
              <a:t>Header and text style 2</a:t>
            </a:r>
          </a:p>
        </p:txBody>
      </p:sp>
    </p:spTree>
    <p:extLst>
      <p:ext uri="{BB962C8B-B14F-4D97-AF65-F5344CB8AC3E}">
        <p14:creationId xmlns:p14="http://schemas.microsoft.com/office/powerpoint/2010/main" val="84324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E395B-180B-3340-AE8A-4B218B40C199}"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54284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464739"/>
            <a:ext cx="6172200" cy="312081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464739"/>
            <a:ext cx="18059400" cy="31208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E395B-180B-3340-AE8A-4B218B40C199}"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308258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1738"/>
            <a:ext cx="23317200" cy="7840662"/>
          </a:xfr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B26BEE-674D-5440-89BB-CAA70ECCBA90}"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201558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26BEE-674D-5440-89BB-CAA70ECCBA90}"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1289641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23502938"/>
            <a:ext cx="23317200" cy="72644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166938" y="15501938"/>
            <a:ext cx="233172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26BEE-674D-5440-89BB-CAA70ECCBA90}"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2134240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8534400"/>
            <a:ext cx="12268200" cy="2413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92200" y="8534400"/>
            <a:ext cx="12268200" cy="2413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B26BEE-674D-5440-89BB-CAA70ECCBA90}" type="datetimeFigureOut">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78978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6738"/>
            <a:ext cx="12120563"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11599863"/>
            <a:ext cx="12120563"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5" y="8186738"/>
            <a:ext cx="12125325"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3935075" y="11599863"/>
            <a:ext cx="12125325"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B26BEE-674D-5440-89BB-CAA70ECCBA90}" type="datetimeFigureOut">
              <a:rPr lang="en-US" smtClean="0"/>
              <a:t>10/7/22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3583209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B26BEE-674D-5440-89BB-CAA70ECCBA90}" type="datetimeFigureOut">
              <a:rPr lang="en-US" smtClean="0"/>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1880985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26BEE-674D-5440-89BB-CAA70ECCBA90}" type="datetimeFigureOut">
              <a:rPr lang="en-US" smtClean="0"/>
              <a:t>10/7/22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1320997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55738"/>
            <a:ext cx="9024938" cy="61976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0725150" y="1455738"/>
            <a:ext cx="15335250"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0" y="7653338"/>
            <a:ext cx="9024938"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B26BEE-674D-5440-89BB-CAA70ECCBA90}" type="datetimeFigureOut">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29561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70"/>
            <a:ext cx="23317200" cy="7840133"/>
          </a:xfr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8E395B-180B-3340-AE8A-4B218B40C199}"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3765586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25603200"/>
            <a:ext cx="16459200" cy="30226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376863" y="3268663"/>
            <a:ext cx="164592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76863" y="28625800"/>
            <a:ext cx="164592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B26BEE-674D-5440-89BB-CAA70ECCBA90}" type="datetimeFigureOut">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66363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26BEE-674D-5440-89BB-CAA70ECCBA90}"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2620880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465263"/>
            <a:ext cx="6172200" cy="31207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465263"/>
            <a:ext cx="18364200" cy="31207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26BEE-674D-5440-89BB-CAA70ECCBA90}"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FF5F7-B034-F746-AD40-ABA769076AF3}" type="slidenum">
              <a:rPr lang="en-US" smtClean="0"/>
              <a:t>‹#›</a:t>
            </a:fld>
            <a:endParaRPr lang="en-US" dirty="0"/>
          </a:p>
        </p:txBody>
      </p:sp>
    </p:spTree>
    <p:extLst>
      <p:ext uri="{BB962C8B-B14F-4D97-AF65-F5344CB8AC3E}">
        <p14:creationId xmlns:p14="http://schemas.microsoft.com/office/powerpoint/2010/main" val="387148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E395B-180B-3340-AE8A-4B218B40C199}"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75990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a:t>Click to edit Master title style</a:t>
            </a:r>
          </a:p>
        </p:txBody>
      </p:sp>
      <p:sp>
        <p:nvSpPr>
          <p:cNvPr id="3" name="Text Placeholder 2"/>
          <p:cNvSpPr>
            <a:spLocks noGrp="1"/>
          </p:cNvSpPr>
          <p:nvPr>
            <p:ph type="body" idx="1"/>
          </p:nvPr>
        </p:nvSpPr>
        <p:spPr>
          <a:xfrm>
            <a:off x="2166939" y="15502472"/>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E395B-180B-3340-AE8A-4B218B40C199}" type="datetimeFigureOut">
              <a:rPr lang="en-US" smtClean="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40912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8534403"/>
            <a:ext cx="12115800" cy="241384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944600" y="8534403"/>
            <a:ext cx="12115800" cy="241384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E395B-180B-3340-AE8A-4B218B40C199}" type="datetimeFigureOut">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396137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7"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3935077"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8E395B-180B-3340-AE8A-4B218B40C199}" type="datetimeFigureOut">
              <a:rPr lang="en-US" smtClean="0"/>
              <a:t>10/7/22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99308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E395B-180B-3340-AE8A-4B218B40C199}" type="datetimeFigureOut">
              <a:rPr lang="en-US" smtClean="0"/>
              <a:t>10/7/22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339165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1456267"/>
            <a:ext cx="9024939" cy="6197600"/>
          </a:xfrm>
        </p:spPr>
        <p:txBody>
          <a:bodyPr anchor="b"/>
          <a:lstStyle>
            <a:lvl1pPr algn="l">
              <a:defRPr sz="8000" b="1"/>
            </a:lvl1pPr>
          </a:lstStyle>
          <a:p>
            <a:r>
              <a:rPr lang="en-US"/>
              <a:t>Click to edit Master title style</a:t>
            </a:r>
          </a:p>
        </p:txBody>
      </p:sp>
      <p:sp>
        <p:nvSpPr>
          <p:cNvPr id="3" name="Content Placeholder 2"/>
          <p:cNvSpPr>
            <a:spLocks noGrp="1"/>
          </p:cNvSpPr>
          <p:nvPr>
            <p:ph idx="1"/>
          </p:nvPr>
        </p:nvSpPr>
        <p:spPr>
          <a:xfrm>
            <a:off x="10725150" y="1456269"/>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2" y="7653869"/>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578E395B-180B-3340-AE8A-4B218B40C199}" type="datetimeFigureOut">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59569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a:t>Click to edit Master title style</a:t>
            </a:r>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dirty="0"/>
              <a:t>Click icon to add picture</a:t>
            </a:r>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578E395B-180B-3340-AE8A-4B218B40C199}" type="datetimeFigureOut">
              <a:rPr lang="en-US" smtClean="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460608-5631-894A-AFE3-6325A72CFD5B}" type="slidenum">
              <a:rPr lang="en-US" smtClean="0"/>
              <a:t>‹#›</a:t>
            </a:fld>
            <a:endParaRPr lang="en-US" dirty="0"/>
          </a:p>
        </p:txBody>
      </p:sp>
    </p:spTree>
    <p:extLst>
      <p:ext uri="{BB962C8B-B14F-4D97-AF65-F5344CB8AC3E}">
        <p14:creationId xmlns:p14="http://schemas.microsoft.com/office/powerpoint/2010/main" val="94464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a:t>Click to edit Master title style</a:t>
            </a:r>
          </a:p>
        </p:txBody>
      </p:sp>
      <p:sp>
        <p:nvSpPr>
          <p:cNvPr id="3" name="Text Placeholder 2"/>
          <p:cNvSpPr>
            <a:spLocks noGrp="1"/>
          </p:cNvSpPr>
          <p:nvPr>
            <p:ph type="body" idx="1"/>
          </p:nvPr>
        </p:nvSpPr>
        <p:spPr>
          <a:xfrm>
            <a:off x="1371600" y="8534403"/>
            <a:ext cx="24688800" cy="24138469"/>
          </a:xfrm>
          <a:prstGeom prst="rect">
            <a:avLst/>
          </a:prstGeom>
        </p:spPr>
        <p:txBody>
          <a:bodyPr vert="horz" lIns="365760" tIns="182880" rIns="36576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33900536"/>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578E395B-180B-3340-AE8A-4B218B40C199}" type="datetimeFigureOut">
              <a:rPr lang="en-US" smtClean="0"/>
              <a:t>10/7/22</a:t>
            </a:fld>
            <a:endParaRPr lang="en-US" dirty="0"/>
          </a:p>
        </p:txBody>
      </p:sp>
      <p:sp>
        <p:nvSpPr>
          <p:cNvPr id="5" name="Footer Placeholder 4"/>
          <p:cNvSpPr>
            <a:spLocks noGrp="1"/>
          </p:cNvSpPr>
          <p:nvPr>
            <p:ph type="ftr" sz="quarter" idx="3"/>
          </p:nvPr>
        </p:nvSpPr>
        <p:spPr>
          <a:xfrm>
            <a:off x="9372600" y="33900536"/>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659600" y="33900536"/>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7F460608-5631-894A-AFE3-6325A72CFD5B}" type="slidenum">
              <a:rPr lang="en-US" smtClean="0"/>
              <a:t>‹#›</a:t>
            </a:fld>
            <a:endParaRPr lang="en-US" dirty="0"/>
          </a:p>
        </p:txBody>
      </p:sp>
    </p:spTree>
    <p:extLst>
      <p:ext uri="{BB962C8B-B14F-4D97-AF65-F5344CB8AC3E}">
        <p14:creationId xmlns:p14="http://schemas.microsoft.com/office/powerpoint/2010/main" val="2862476264"/>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txStyles>
    <p:titleStyle>
      <a:lvl1pPr algn="ctr" defTabSz="18288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1828800" rtl="0" eaLnBrk="1" latinLnBrk="0" hangingPunct="1">
        <a:spcBef>
          <a:spcPct val="20000"/>
        </a:spcBef>
        <a:buClr>
          <a:schemeClr val="tx1"/>
        </a:buClr>
        <a:buFont typeface="Arial"/>
        <a:buChar char="•"/>
        <a:defRPr sz="12800" kern="1200">
          <a:solidFill>
            <a:srgbClr val="000000"/>
          </a:solidFill>
          <a:latin typeface="+mn-lt"/>
          <a:ea typeface="+mn-ea"/>
          <a:cs typeface="+mn-cs"/>
        </a:defRPr>
      </a:lvl1pPr>
      <a:lvl2pPr marL="2971800" indent="-1143000" algn="l" defTabSz="1828800" rtl="0" eaLnBrk="1" latinLnBrk="0" hangingPunct="1">
        <a:spcBef>
          <a:spcPct val="20000"/>
        </a:spcBef>
        <a:buClr>
          <a:schemeClr val="tx1"/>
        </a:buClr>
        <a:buFont typeface="Arial"/>
        <a:buChar char="–"/>
        <a:defRPr sz="11200" kern="1200">
          <a:solidFill>
            <a:srgbClr val="000000"/>
          </a:solidFill>
          <a:latin typeface="+mn-lt"/>
          <a:ea typeface="+mn-ea"/>
          <a:cs typeface="+mn-cs"/>
        </a:defRPr>
      </a:lvl2pPr>
      <a:lvl3pPr marL="4572000" indent="-914400" algn="l" defTabSz="1828800" rtl="0" eaLnBrk="1" latinLnBrk="0" hangingPunct="1">
        <a:spcBef>
          <a:spcPct val="20000"/>
        </a:spcBef>
        <a:buClr>
          <a:schemeClr val="tx1"/>
        </a:buClr>
        <a:buFont typeface="Arial"/>
        <a:buChar char="•"/>
        <a:defRPr sz="9600" kern="1200">
          <a:solidFill>
            <a:srgbClr val="000000"/>
          </a:solidFill>
          <a:latin typeface="+mn-lt"/>
          <a:ea typeface="+mn-ea"/>
          <a:cs typeface="+mn-cs"/>
        </a:defRPr>
      </a:lvl3pPr>
      <a:lvl4pPr marL="6400800" indent="-914400" algn="l" defTabSz="1828800" rtl="0" eaLnBrk="1" latinLnBrk="0" hangingPunct="1">
        <a:spcBef>
          <a:spcPct val="20000"/>
        </a:spcBef>
        <a:buClr>
          <a:schemeClr val="tx1"/>
        </a:buClr>
        <a:buFont typeface="Arial"/>
        <a:buChar char="–"/>
        <a:defRPr sz="8000" kern="1200">
          <a:solidFill>
            <a:srgbClr val="000000"/>
          </a:solidFill>
          <a:latin typeface="+mn-lt"/>
          <a:ea typeface="+mn-ea"/>
          <a:cs typeface="+mn-cs"/>
        </a:defRPr>
      </a:lvl4pPr>
      <a:lvl5pPr marL="8229600" indent="-914400" algn="l" defTabSz="1828800" rtl="0" eaLnBrk="1" latinLnBrk="0" hangingPunct="1">
        <a:spcBef>
          <a:spcPct val="20000"/>
        </a:spcBef>
        <a:buClr>
          <a:schemeClr val="tx1"/>
        </a:buClr>
        <a:buFont typeface="Arial"/>
        <a:buChar char="»"/>
        <a:defRPr sz="8000" kern="1200">
          <a:solidFill>
            <a:srgbClr val="000000"/>
          </a:solidFill>
          <a:latin typeface="+mn-lt"/>
          <a:ea typeface="+mn-ea"/>
          <a:cs typeface="+mn-cs"/>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5263"/>
            <a:ext cx="24688800" cy="609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71600" y="8534400"/>
            <a:ext cx="24688800" cy="24137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71600" y="33901063"/>
            <a:ext cx="6400800" cy="1946275"/>
          </a:xfrm>
          <a:prstGeom prst="rect">
            <a:avLst/>
          </a:prstGeom>
        </p:spPr>
        <p:txBody>
          <a:bodyPr vert="horz" lIns="91440" tIns="45720" rIns="91440" bIns="45720" rtlCol="0" anchor="ctr"/>
          <a:lstStyle>
            <a:lvl1pPr algn="l">
              <a:defRPr sz="1200">
                <a:solidFill>
                  <a:schemeClr val="tx1">
                    <a:tint val="75000"/>
                  </a:schemeClr>
                </a:solidFill>
              </a:defRPr>
            </a:lvl1pPr>
          </a:lstStyle>
          <a:p>
            <a:fld id="{F8B26BEE-674D-5440-89BB-CAA70ECCBA90}" type="datetimeFigureOut">
              <a:rPr lang="en-US" smtClean="0"/>
              <a:t>10/7/22</a:t>
            </a:fld>
            <a:endParaRPr lang="en-US" dirty="0"/>
          </a:p>
        </p:txBody>
      </p:sp>
      <p:sp>
        <p:nvSpPr>
          <p:cNvPr id="5" name="Footer Placeholder 4"/>
          <p:cNvSpPr>
            <a:spLocks noGrp="1"/>
          </p:cNvSpPr>
          <p:nvPr>
            <p:ph type="ftr" sz="quarter" idx="3"/>
          </p:nvPr>
        </p:nvSpPr>
        <p:spPr>
          <a:xfrm>
            <a:off x="9372600" y="33901063"/>
            <a:ext cx="8686800" cy="1946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659600" y="33901063"/>
            <a:ext cx="6400800" cy="1946275"/>
          </a:xfrm>
          <a:prstGeom prst="rect">
            <a:avLst/>
          </a:prstGeom>
        </p:spPr>
        <p:txBody>
          <a:bodyPr vert="horz" lIns="91440" tIns="45720" rIns="91440" bIns="45720" rtlCol="0" anchor="ctr"/>
          <a:lstStyle>
            <a:lvl1pPr algn="r">
              <a:defRPr sz="1200">
                <a:solidFill>
                  <a:schemeClr val="tx1">
                    <a:tint val="75000"/>
                  </a:schemeClr>
                </a:solidFill>
              </a:defRPr>
            </a:lvl1pPr>
          </a:lstStyle>
          <a:p>
            <a:fld id="{BD3FF5F7-B034-F746-AD40-ABA769076AF3}" type="slidenum">
              <a:rPr lang="en-US" smtClean="0"/>
              <a:t>‹#›</a:t>
            </a:fld>
            <a:endParaRPr lang="en-US" dirty="0"/>
          </a:p>
        </p:txBody>
      </p:sp>
    </p:spTree>
    <p:extLst>
      <p:ext uri="{BB962C8B-B14F-4D97-AF65-F5344CB8AC3E}">
        <p14:creationId xmlns:p14="http://schemas.microsoft.com/office/powerpoint/2010/main" val="2586691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17B3996-68A8-C903-43C0-912AFAC67AEA}"/>
              </a:ext>
            </a:extLst>
          </p:cNvPr>
          <p:cNvSpPr txBox="1"/>
          <p:nvPr/>
        </p:nvSpPr>
        <p:spPr>
          <a:xfrm>
            <a:off x="368660" y="3934590"/>
            <a:ext cx="26723097" cy="3615696"/>
          </a:xfrm>
          <a:prstGeom prst="rect">
            <a:avLst/>
          </a:prstGeom>
          <a:noFill/>
          <a:ln w="76200"/>
        </p:spPr>
        <p:style>
          <a:lnRef idx="2">
            <a:schemeClr val="dk1"/>
          </a:lnRef>
          <a:fillRef idx="1">
            <a:schemeClr val="lt1"/>
          </a:fillRef>
          <a:effectRef idx="0">
            <a:schemeClr val="dk1"/>
          </a:effectRef>
          <a:fontRef idx="minor">
            <a:schemeClr val="dk1"/>
          </a:fontRef>
        </p:style>
        <p:txBody>
          <a:bodyPr wrap="square" lIns="274320" tIns="228600" rIns="274320" bIns="228600" rtlCol="0">
            <a:noAutofit/>
          </a:bodyPr>
          <a:lstStyle/>
          <a:p>
            <a:pPr algn="ctr"/>
            <a:r>
              <a:rPr lang="en-US" sz="5400" b="1" dirty="0">
                <a:latin typeface="Arial"/>
                <a:cs typeface="Arial"/>
              </a:rPr>
              <a:t>Summary</a:t>
            </a:r>
          </a:p>
          <a:p>
            <a:r>
              <a:rPr lang="en-US" sz="3200" dirty="0">
                <a:solidFill>
                  <a:srgbClr val="000000"/>
                </a:solidFill>
                <a:latin typeface="Arial"/>
                <a:cs typeface="Arial"/>
              </a:rPr>
              <a:t>The main cooling water line (1 meter diameter) for technical equipment at the Spallation Neutron Source (SNS) had a fitting begin to fail, resulting in a several tens of gallons per minute leak. Mechanics prepared an ingenious temporary repair while management discussed the option of turning off the system, which would have resulted in several days of downtime. When the fitting finally failed completely a short time later, the mechanics were able to implement their scheme and stop the leak while the accelerator continued to run. The repair held without issue until permanent repairs were made during the next extended outage.</a:t>
            </a:r>
          </a:p>
        </p:txBody>
      </p:sp>
      <p:sp>
        <p:nvSpPr>
          <p:cNvPr id="15" name="Title 1">
            <a:extLst>
              <a:ext uri="{FF2B5EF4-FFF2-40B4-BE49-F238E27FC236}">
                <a16:creationId xmlns:a16="http://schemas.microsoft.com/office/drawing/2014/main" id="{0D051487-2F8C-9858-74A1-AC227A6A29DA}"/>
              </a:ext>
            </a:extLst>
          </p:cNvPr>
          <p:cNvSpPr txBox="1">
            <a:spLocks/>
          </p:cNvSpPr>
          <p:nvPr/>
        </p:nvSpPr>
        <p:spPr>
          <a:xfrm>
            <a:off x="0" y="575422"/>
            <a:ext cx="27325032" cy="2065078"/>
          </a:xfrm>
          <a:prstGeom prst="rect">
            <a:avLst/>
          </a:prstGeom>
        </p:spPr>
        <p:txBody>
          <a:bodyPr vert="horz" lIns="0" tIns="0" rIns="0" bIns="0" rtlCol="0" anchor="t" anchorCtr="0">
            <a:noAutofit/>
          </a:bodyPr>
          <a:lstStyle>
            <a:lvl1pPr algn="ctr" defTabSz="1828800" rtl="0" eaLnBrk="1" latinLnBrk="0" hangingPunct="1">
              <a:lnSpc>
                <a:spcPct val="100000"/>
              </a:lnSpc>
              <a:spcBef>
                <a:spcPct val="0"/>
              </a:spcBef>
              <a:buNone/>
              <a:defRPr sz="5400" b="1" i="0" kern="1200" baseline="0">
                <a:solidFill>
                  <a:srgbClr val="000000"/>
                </a:solidFill>
                <a:latin typeface="Arial"/>
                <a:ea typeface="+mj-ea"/>
                <a:cs typeface="Arial"/>
              </a:defRPr>
            </a:lvl1pPr>
          </a:lstStyle>
          <a:p>
            <a:r>
              <a:rPr lang="en-US" sz="6500" dirty="0"/>
              <a:t>Temporary Repair of a Leak on the Main Cooling Water Supply at SNS</a:t>
            </a:r>
          </a:p>
        </p:txBody>
      </p:sp>
      <p:sp>
        <p:nvSpPr>
          <p:cNvPr id="16" name="Text Placeholder 2">
            <a:extLst>
              <a:ext uri="{FF2B5EF4-FFF2-40B4-BE49-F238E27FC236}">
                <a16:creationId xmlns:a16="http://schemas.microsoft.com/office/drawing/2014/main" id="{740BEB98-42E5-C890-B7A6-9DA809A383CE}"/>
              </a:ext>
            </a:extLst>
          </p:cNvPr>
          <p:cNvSpPr txBox="1">
            <a:spLocks/>
          </p:cNvSpPr>
          <p:nvPr/>
        </p:nvSpPr>
        <p:spPr>
          <a:xfrm>
            <a:off x="-422916" y="1607961"/>
            <a:ext cx="28065108" cy="1856055"/>
          </a:xfrm>
          <a:prstGeom prst="rect">
            <a:avLst/>
          </a:prstGeom>
        </p:spPr>
        <p:txBody>
          <a:bodyPr vert="horz" lIns="365760" tIns="182880" rIns="365760" bIns="182880" rtlCol="0">
            <a:noAutofit/>
          </a:bodyPr>
          <a:lstStyle>
            <a:lvl1pPr marL="0" indent="0" algn="ctr" defTabSz="1828800" rtl="0" eaLnBrk="1" latinLnBrk="0" hangingPunct="1">
              <a:spcBef>
                <a:spcPct val="20000"/>
              </a:spcBef>
              <a:buClr>
                <a:schemeClr val="tx1"/>
              </a:buClr>
              <a:buFont typeface="Arial"/>
              <a:buNone/>
              <a:defRPr lang="en-US" sz="3600" b="0" i="0" kern="1200" baseline="0" dirty="0" smtClean="0">
                <a:solidFill>
                  <a:srgbClr val="7F7F7F"/>
                </a:solidFill>
                <a:latin typeface="Arial"/>
                <a:ea typeface="+mj-ea"/>
                <a:cs typeface="Arial"/>
              </a:defRPr>
            </a:lvl1pPr>
            <a:lvl2pPr marL="2971800" indent="-1143000" algn="l" defTabSz="1828800" rtl="0" eaLnBrk="1" latinLnBrk="0" hangingPunct="1">
              <a:spcBef>
                <a:spcPct val="20000"/>
              </a:spcBef>
              <a:buClr>
                <a:schemeClr val="tx1"/>
              </a:buClr>
              <a:buFont typeface="Arial"/>
              <a:buChar char="–"/>
              <a:defRPr sz="11200" kern="1200">
                <a:solidFill>
                  <a:srgbClr val="000000"/>
                </a:solidFill>
                <a:latin typeface="+mn-lt"/>
                <a:ea typeface="+mn-ea"/>
                <a:cs typeface="+mn-cs"/>
              </a:defRPr>
            </a:lvl2pPr>
            <a:lvl3pPr marL="4572000" indent="-914400" algn="l" defTabSz="1828800" rtl="0" eaLnBrk="1" latinLnBrk="0" hangingPunct="1">
              <a:spcBef>
                <a:spcPct val="20000"/>
              </a:spcBef>
              <a:buClr>
                <a:schemeClr val="tx1"/>
              </a:buClr>
              <a:buFont typeface="Arial"/>
              <a:buChar char="•"/>
              <a:defRPr sz="9600" kern="1200">
                <a:solidFill>
                  <a:srgbClr val="000000"/>
                </a:solidFill>
                <a:latin typeface="+mn-lt"/>
                <a:ea typeface="+mn-ea"/>
                <a:cs typeface="+mn-cs"/>
              </a:defRPr>
            </a:lvl3pPr>
            <a:lvl4pPr marL="6400800" indent="-914400" algn="l" defTabSz="1828800" rtl="0" eaLnBrk="1" latinLnBrk="0" hangingPunct="1">
              <a:spcBef>
                <a:spcPct val="20000"/>
              </a:spcBef>
              <a:buClr>
                <a:schemeClr val="tx1"/>
              </a:buClr>
              <a:buFont typeface="Arial"/>
              <a:buChar char="–"/>
              <a:defRPr sz="8000" kern="1200">
                <a:solidFill>
                  <a:srgbClr val="000000"/>
                </a:solidFill>
                <a:latin typeface="+mn-lt"/>
                <a:ea typeface="+mn-ea"/>
                <a:cs typeface="+mn-cs"/>
              </a:defRPr>
            </a:lvl4pPr>
            <a:lvl5pPr marL="8229600" indent="-914400" algn="l" defTabSz="1828800" rtl="0" eaLnBrk="1" latinLnBrk="0" hangingPunct="1">
              <a:spcBef>
                <a:spcPct val="20000"/>
              </a:spcBef>
              <a:buClr>
                <a:schemeClr val="tx1"/>
              </a:buClr>
              <a:buFont typeface="Arial"/>
              <a:buChar char="»"/>
              <a:defRPr sz="8000" kern="1200">
                <a:solidFill>
                  <a:srgbClr val="000000"/>
                </a:solidFill>
                <a:latin typeface="+mn-lt"/>
                <a:ea typeface="+mn-ea"/>
                <a:cs typeface="+mn-cs"/>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a:lstStyle>
          <a:p>
            <a:r>
              <a:rPr lang="en-US" dirty="0"/>
              <a:t>Geoffrey Milanovich</a:t>
            </a:r>
          </a:p>
          <a:p>
            <a:r>
              <a:rPr lang="en-US" dirty="0"/>
              <a:t>Oak Ridge National Laboratory</a:t>
            </a:r>
          </a:p>
        </p:txBody>
      </p:sp>
      <p:sp>
        <p:nvSpPr>
          <p:cNvPr id="23" name="TextBox 22">
            <a:extLst>
              <a:ext uri="{FF2B5EF4-FFF2-40B4-BE49-F238E27FC236}">
                <a16:creationId xmlns:a16="http://schemas.microsoft.com/office/drawing/2014/main" id="{602AABD1-B206-849F-3C27-D7B6F362DFBF}"/>
              </a:ext>
            </a:extLst>
          </p:cNvPr>
          <p:cNvSpPr txBox="1"/>
          <p:nvPr/>
        </p:nvSpPr>
        <p:spPr>
          <a:xfrm>
            <a:off x="725226" y="33001217"/>
            <a:ext cx="14318966" cy="646331"/>
          </a:xfrm>
          <a:prstGeom prst="rect">
            <a:avLst/>
          </a:prstGeom>
          <a:noFill/>
        </p:spPr>
        <p:txBody>
          <a:bodyPr wrap="square" rtlCol="0">
            <a:spAutoFit/>
          </a:bodyPr>
          <a:lstStyle/>
          <a:p>
            <a:r>
              <a:rPr lang="en-US" sz="3600" dirty="0">
                <a:latin typeface="Arial"/>
                <a:cs typeface="Arial"/>
              </a:rPr>
              <a:t>Acknowledgements: </a:t>
            </a:r>
            <a:r>
              <a:rPr lang="en-US" sz="3600" dirty="0">
                <a:solidFill>
                  <a:srgbClr val="000000"/>
                </a:solidFill>
                <a:latin typeface="Arial"/>
                <a:cs typeface="Arial"/>
              </a:rPr>
              <a:t>Mike Dayton</a:t>
            </a:r>
          </a:p>
        </p:txBody>
      </p:sp>
      <p:sp>
        <p:nvSpPr>
          <p:cNvPr id="24" name="TextBox 23">
            <a:extLst>
              <a:ext uri="{FF2B5EF4-FFF2-40B4-BE49-F238E27FC236}">
                <a16:creationId xmlns:a16="http://schemas.microsoft.com/office/drawing/2014/main" id="{EB398B23-0990-A6DA-4B41-9491472CBCC7}"/>
              </a:ext>
            </a:extLst>
          </p:cNvPr>
          <p:cNvSpPr txBox="1"/>
          <p:nvPr/>
        </p:nvSpPr>
        <p:spPr>
          <a:xfrm>
            <a:off x="719722" y="8039264"/>
            <a:ext cx="12705818" cy="1908215"/>
          </a:xfrm>
          <a:prstGeom prst="rect">
            <a:avLst/>
          </a:prstGeom>
          <a:noFill/>
        </p:spPr>
        <p:txBody>
          <a:bodyPr wrap="square" rtlCol="0">
            <a:spAutoFit/>
          </a:bodyPr>
          <a:lstStyle/>
          <a:p>
            <a:r>
              <a:rPr lang="en-US" sz="5400" b="1" dirty="0">
                <a:latin typeface="Arial"/>
                <a:cs typeface="Arial"/>
              </a:rPr>
              <a:t>Leak Discovery</a:t>
            </a:r>
            <a:endParaRPr lang="en-US" sz="3200" dirty="0">
              <a:latin typeface="Arial"/>
              <a:cs typeface="Arial"/>
            </a:endParaRPr>
          </a:p>
          <a:p>
            <a:r>
              <a:rPr lang="en-US" sz="3200" dirty="0">
                <a:solidFill>
                  <a:srgbClr val="000000"/>
                </a:solidFill>
                <a:latin typeface="Arial"/>
                <a:cs typeface="Arial"/>
              </a:rPr>
              <a:t>The leak developed from an unused fitting at the bottom of the line. It was pure luck that the leak location was easily accessible.</a:t>
            </a:r>
          </a:p>
        </p:txBody>
      </p:sp>
      <p:sp>
        <p:nvSpPr>
          <p:cNvPr id="35" name="TextBox 34">
            <a:extLst>
              <a:ext uri="{FF2B5EF4-FFF2-40B4-BE49-F238E27FC236}">
                <a16:creationId xmlns:a16="http://schemas.microsoft.com/office/drawing/2014/main" id="{3D0642D1-F911-C716-32DE-F4FCFC4E0EED}"/>
              </a:ext>
            </a:extLst>
          </p:cNvPr>
          <p:cNvSpPr txBox="1"/>
          <p:nvPr/>
        </p:nvSpPr>
        <p:spPr>
          <a:xfrm>
            <a:off x="14452393" y="8039264"/>
            <a:ext cx="12520253" cy="1908215"/>
          </a:xfrm>
          <a:prstGeom prst="rect">
            <a:avLst/>
          </a:prstGeom>
          <a:noFill/>
        </p:spPr>
        <p:txBody>
          <a:bodyPr wrap="square" rtlCol="0">
            <a:spAutoFit/>
          </a:bodyPr>
          <a:lstStyle/>
          <a:p>
            <a:r>
              <a:rPr lang="en-US" sz="5400" b="1" dirty="0">
                <a:latin typeface="Arial"/>
                <a:cs typeface="Arial"/>
              </a:rPr>
              <a:t>Leak Repair Jig</a:t>
            </a:r>
          </a:p>
          <a:p>
            <a:r>
              <a:rPr lang="en-US" sz="3200" dirty="0">
                <a:solidFill>
                  <a:srgbClr val="000000"/>
                </a:solidFill>
                <a:latin typeface="Arial"/>
                <a:cs typeface="Arial"/>
              </a:rPr>
              <a:t>An ingenious solution using rubber mats and a lift table provided enough coverage and flexibility to stop the leak.</a:t>
            </a:r>
          </a:p>
        </p:txBody>
      </p:sp>
      <p:sp>
        <p:nvSpPr>
          <p:cNvPr id="43" name="TextBox 42">
            <a:extLst>
              <a:ext uri="{FF2B5EF4-FFF2-40B4-BE49-F238E27FC236}">
                <a16:creationId xmlns:a16="http://schemas.microsoft.com/office/drawing/2014/main" id="{19DEB12E-DEAC-F887-23B7-5AA43A5C377F}"/>
              </a:ext>
            </a:extLst>
          </p:cNvPr>
          <p:cNvSpPr txBox="1"/>
          <p:nvPr/>
        </p:nvSpPr>
        <p:spPr>
          <a:xfrm>
            <a:off x="719722" y="33767220"/>
            <a:ext cx="23021933" cy="646331"/>
          </a:xfrm>
          <a:prstGeom prst="rect">
            <a:avLst/>
          </a:prstGeom>
          <a:noFill/>
        </p:spPr>
        <p:txBody>
          <a:bodyPr wrap="none" rtlCol="0">
            <a:spAutoFit/>
          </a:bodyPr>
          <a:lstStyle/>
          <a:p>
            <a:r>
              <a:rPr lang="en-US" sz="3600" i="1" dirty="0">
                <a:latin typeface="Arial"/>
                <a:cs typeface="Arial"/>
              </a:rPr>
              <a:t>ORNL is managed by UT-Battelle, LLC for the U.S. Department of Energy under contract DE-AC05-00OR22725</a:t>
            </a:r>
          </a:p>
        </p:txBody>
      </p:sp>
      <p:pic>
        <p:nvPicPr>
          <p:cNvPr id="44" name="Picture 43">
            <a:extLst>
              <a:ext uri="{FF2B5EF4-FFF2-40B4-BE49-F238E27FC236}">
                <a16:creationId xmlns:a16="http://schemas.microsoft.com/office/drawing/2014/main" id="{A55C75FD-4BE3-A4EE-3135-CA3977D551A0}"/>
              </a:ext>
            </a:extLst>
          </p:cNvPr>
          <p:cNvPicPr>
            <a:picLocks noChangeAspect="1"/>
          </p:cNvPicPr>
          <p:nvPr/>
        </p:nvPicPr>
        <p:blipFill>
          <a:blip r:embed="rId2"/>
          <a:stretch>
            <a:fillRect/>
          </a:stretch>
        </p:blipFill>
        <p:spPr>
          <a:xfrm>
            <a:off x="1513827" y="10445524"/>
            <a:ext cx="5624570" cy="10105647"/>
          </a:xfrm>
          <a:prstGeom prst="rect">
            <a:avLst/>
          </a:prstGeom>
        </p:spPr>
      </p:pic>
      <p:sp>
        <p:nvSpPr>
          <p:cNvPr id="46" name="TextBox 45">
            <a:extLst>
              <a:ext uri="{FF2B5EF4-FFF2-40B4-BE49-F238E27FC236}">
                <a16:creationId xmlns:a16="http://schemas.microsoft.com/office/drawing/2014/main" id="{ADE12D58-317E-8A4B-6A92-85C8E6B24336}"/>
              </a:ext>
            </a:extLst>
          </p:cNvPr>
          <p:cNvSpPr txBox="1"/>
          <p:nvPr/>
        </p:nvSpPr>
        <p:spPr>
          <a:xfrm>
            <a:off x="7225397" y="13159371"/>
            <a:ext cx="6200143" cy="5509200"/>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This screenshot shows water hitting the floor and ricocheting over 3 meters away. 10,000 gallons per minute flow through this line. The system was losing hundreds gallons of water per minute and quickly drained the water storage tank. A pipe directly above the leak prevented wrapping the pipe circumferentially. </a:t>
            </a:r>
          </a:p>
        </p:txBody>
      </p:sp>
      <p:pic>
        <p:nvPicPr>
          <p:cNvPr id="47" name="Picture 46">
            <a:extLst>
              <a:ext uri="{FF2B5EF4-FFF2-40B4-BE49-F238E27FC236}">
                <a16:creationId xmlns:a16="http://schemas.microsoft.com/office/drawing/2014/main" id="{BEE7E35B-0D1C-6D5B-153C-5B9E1952B603}"/>
              </a:ext>
            </a:extLst>
          </p:cNvPr>
          <p:cNvPicPr>
            <a:picLocks noChangeAspect="1"/>
          </p:cNvPicPr>
          <p:nvPr/>
        </p:nvPicPr>
        <p:blipFill>
          <a:blip r:embed="rId3"/>
          <a:stretch>
            <a:fillRect/>
          </a:stretch>
        </p:blipFill>
        <p:spPr>
          <a:xfrm>
            <a:off x="1513827" y="22429538"/>
            <a:ext cx="5711571" cy="10105646"/>
          </a:xfrm>
          <a:prstGeom prst="rect">
            <a:avLst/>
          </a:prstGeom>
        </p:spPr>
      </p:pic>
      <p:sp>
        <p:nvSpPr>
          <p:cNvPr id="48" name="TextBox 47">
            <a:extLst>
              <a:ext uri="{FF2B5EF4-FFF2-40B4-BE49-F238E27FC236}">
                <a16:creationId xmlns:a16="http://schemas.microsoft.com/office/drawing/2014/main" id="{F5925E5E-73C8-FAF2-98FE-C76ED150DD30}"/>
              </a:ext>
            </a:extLst>
          </p:cNvPr>
          <p:cNvSpPr txBox="1"/>
          <p:nvPr/>
        </p:nvSpPr>
        <p:spPr>
          <a:xfrm>
            <a:off x="7376771" y="25442801"/>
            <a:ext cx="5897396" cy="4031873"/>
          </a:xfrm>
          <a:prstGeom prst="rect">
            <a:avLst/>
          </a:prstGeom>
          <a:noFill/>
        </p:spPr>
        <p:txBody>
          <a:bodyPr wrap="square" rtlCol="0">
            <a:spAutoFit/>
          </a:bodyPr>
          <a:lstStyle/>
          <a:p>
            <a:r>
              <a:rPr lang="en-US" sz="3200" dirty="0">
                <a:solidFill>
                  <a:srgbClr val="000000"/>
                </a:solidFill>
                <a:latin typeface="Arial"/>
                <a:cs typeface="Arial"/>
              </a:rPr>
              <a:t>This screenshot shows initial attempts to repair the leak using a plug sized to the hole. The water was coming out with enough force to prevent the plug from fitting even while using a hydraulic jack for leverage. </a:t>
            </a:r>
          </a:p>
        </p:txBody>
      </p:sp>
      <p:pic>
        <p:nvPicPr>
          <p:cNvPr id="50" name="Picture 49">
            <a:extLst>
              <a:ext uri="{FF2B5EF4-FFF2-40B4-BE49-F238E27FC236}">
                <a16:creationId xmlns:a16="http://schemas.microsoft.com/office/drawing/2014/main" id="{BBF51704-3666-A8B6-8C23-E2BBD54E56D5}"/>
              </a:ext>
            </a:extLst>
          </p:cNvPr>
          <p:cNvPicPr>
            <a:picLocks noChangeAspect="1"/>
          </p:cNvPicPr>
          <p:nvPr/>
        </p:nvPicPr>
        <p:blipFill>
          <a:blip r:embed="rId4"/>
          <a:stretch>
            <a:fillRect/>
          </a:stretch>
        </p:blipFill>
        <p:spPr>
          <a:xfrm>
            <a:off x="15044192" y="10492771"/>
            <a:ext cx="7543800" cy="10058400"/>
          </a:xfrm>
          <a:prstGeom prst="rect">
            <a:avLst/>
          </a:prstGeom>
        </p:spPr>
      </p:pic>
      <p:sp>
        <p:nvSpPr>
          <p:cNvPr id="51" name="TextBox 50">
            <a:extLst>
              <a:ext uri="{FF2B5EF4-FFF2-40B4-BE49-F238E27FC236}">
                <a16:creationId xmlns:a16="http://schemas.microsoft.com/office/drawing/2014/main" id="{E6F5E30B-0958-C950-6E22-AF1337D946F9}"/>
              </a:ext>
            </a:extLst>
          </p:cNvPr>
          <p:cNvSpPr txBox="1"/>
          <p:nvPr/>
        </p:nvSpPr>
        <p:spPr>
          <a:xfrm>
            <a:off x="22694960" y="13159372"/>
            <a:ext cx="4277686" cy="4524315"/>
          </a:xfrm>
          <a:prstGeom prst="rect">
            <a:avLst/>
          </a:prstGeom>
          <a:noFill/>
        </p:spPr>
        <p:txBody>
          <a:bodyPr wrap="square" rtlCol="0">
            <a:spAutoFit/>
          </a:bodyPr>
          <a:lstStyle/>
          <a:p>
            <a:r>
              <a:rPr lang="en-US" sz="3200" dirty="0">
                <a:solidFill>
                  <a:srgbClr val="000000"/>
                </a:solidFill>
                <a:latin typeface="Arial"/>
                <a:cs typeface="Arial"/>
              </a:rPr>
              <a:t>Several mats were layered to provide complete coverage and flexibility. The fixed stands were added after the initial repair to prevent slippage if the hydraulic cart failed.</a:t>
            </a:r>
          </a:p>
        </p:txBody>
      </p:sp>
      <p:pic>
        <p:nvPicPr>
          <p:cNvPr id="53" name="Picture 52">
            <a:extLst>
              <a:ext uri="{FF2B5EF4-FFF2-40B4-BE49-F238E27FC236}">
                <a16:creationId xmlns:a16="http://schemas.microsoft.com/office/drawing/2014/main" id="{F1AB8519-C41B-169E-ADC1-B78D1509902B}"/>
              </a:ext>
            </a:extLst>
          </p:cNvPr>
          <p:cNvPicPr>
            <a:picLocks noChangeAspect="1"/>
          </p:cNvPicPr>
          <p:nvPr/>
        </p:nvPicPr>
        <p:blipFill>
          <a:blip r:embed="rId5"/>
          <a:stretch>
            <a:fillRect/>
          </a:stretch>
        </p:blipFill>
        <p:spPr>
          <a:xfrm>
            <a:off x="15044192" y="22429538"/>
            <a:ext cx="7543800" cy="10058400"/>
          </a:xfrm>
          <a:prstGeom prst="rect">
            <a:avLst/>
          </a:prstGeom>
        </p:spPr>
      </p:pic>
      <p:sp>
        <p:nvSpPr>
          <p:cNvPr id="54" name="TextBox 53">
            <a:extLst>
              <a:ext uri="{FF2B5EF4-FFF2-40B4-BE49-F238E27FC236}">
                <a16:creationId xmlns:a16="http://schemas.microsoft.com/office/drawing/2014/main" id="{26E7C864-60B1-772B-705B-857C6291C3FB}"/>
              </a:ext>
            </a:extLst>
          </p:cNvPr>
          <p:cNvSpPr txBox="1"/>
          <p:nvPr/>
        </p:nvSpPr>
        <p:spPr>
          <a:xfrm>
            <a:off x="22694960" y="25196579"/>
            <a:ext cx="4368379" cy="4524315"/>
          </a:xfrm>
          <a:prstGeom prst="rect">
            <a:avLst/>
          </a:prstGeom>
          <a:noFill/>
        </p:spPr>
        <p:txBody>
          <a:bodyPr wrap="square" rtlCol="0">
            <a:spAutoFit/>
          </a:bodyPr>
          <a:lstStyle/>
          <a:p>
            <a:r>
              <a:rPr lang="en-US" sz="3200" dirty="0">
                <a:solidFill>
                  <a:srgbClr val="000000"/>
                </a:solidFill>
                <a:latin typeface="Arial"/>
                <a:cs typeface="Arial"/>
              </a:rPr>
              <a:t>This image from the other side of the pipe shows the size of the fitting that leaked. The ~2.5 cm fitting quickly drained the several hundred thousand gallon water tank for the site.</a:t>
            </a:r>
          </a:p>
        </p:txBody>
      </p:sp>
      <p:pic>
        <p:nvPicPr>
          <p:cNvPr id="1026" name="Picture 2">
            <a:extLst>
              <a:ext uri="{FF2B5EF4-FFF2-40B4-BE49-F238E27FC236}">
                <a16:creationId xmlns:a16="http://schemas.microsoft.com/office/drawing/2014/main" id="{489E2D0A-5FFF-929F-A0F2-4F9CE6525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7253" y="34195258"/>
            <a:ext cx="6564770" cy="2591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288D32-6E54-BB83-2639-EF1D25FB3784}"/>
              </a:ext>
            </a:extLst>
          </p:cNvPr>
          <p:cNvSpPr/>
          <p:nvPr/>
        </p:nvSpPr>
        <p:spPr>
          <a:xfrm>
            <a:off x="14173424" y="22020946"/>
            <a:ext cx="12889915" cy="10980271"/>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77DACCB-2D85-C780-6EFA-58DC16B053C4}"/>
              </a:ext>
            </a:extLst>
          </p:cNvPr>
          <p:cNvSpPr/>
          <p:nvPr/>
        </p:nvSpPr>
        <p:spPr>
          <a:xfrm>
            <a:off x="459353" y="22020946"/>
            <a:ext cx="12966187" cy="10980271"/>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079920F-B40D-FFBF-FF09-826F3EDB2A21}"/>
              </a:ext>
            </a:extLst>
          </p:cNvPr>
          <p:cNvSpPr/>
          <p:nvPr/>
        </p:nvSpPr>
        <p:spPr>
          <a:xfrm>
            <a:off x="14244835" y="7958879"/>
            <a:ext cx="12727811" cy="12968872"/>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782BE08-11FC-1598-A8DC-DED96C421DF4}"/>
              </a:ext>
            </a:extLst>
          </p:cNvPr>
          <p:cNvSpPr/>
          <p:nvPr/>
        </p:nvSpPr>
        <p:spPr>
          <a:xfrm>
            <a:off x="459353" y="7958878"/>
            <a:ext cx="12966187" cy="12968872"/>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4912363"/>
      </p:ext>
    </p:extLst>
  </p:cSld>
  <p:clrMapOvr>
    <a:masterClrMapping/>
  </p:clrMapOvr>
</p:sld>
</file>

<file path=ppt/theme/theme1.xml><?xml version="1.0" encoding="utf-8"?>
<a:theme xmlns:a="http://schemas.openxmlformats.org/drawingml/2006/main" name="Office Theme">
  <a:themeElements>
    <a:clrScheme name="ORNL Guidline colors">
      <a:dk1>
        <a:srgbClr val="007833"/>
      </a:dk1>
      <a:lt1>
        <a:sysClr val="window" lastClr="FFFFFF"/>
      </a:lt1>
      <a:dk2>
        <a:srgbClr val="88332E"/>
      </a:dk2>
      <a:lt2>
        <a:srgbClr val="EEECE1"/>
      </a:lt2>
      <a:accent1>
        <a:srgbClr val="84B641"/>
      </a:accent1>
      <a:accent2>
        <a:srgbClr val="DE762D"/>
      </a:accent2>
      <a:accent3>
        <a:srgbClr val="1A9D96"/>
      </a:accent3>
      <a:accent4>
        <a:srgbClr val="88332E"/>
      </a:accent4>
      <a:accent5>
        <a:srgbClr val="5091CD"/>
      </a:accent5>
      <a:accent6>
        <a:srgbClr val="F1B94A"/>
      </a:accent6>
      <a:hlink>
        <a:srgbClr val="84B641"/>
      </a:hlink>
      <a:folHlink>
        <a:srgbClr val="84E63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NL-Poster-30x40-color-logos-bottom" id="{2BB62D4F-44E5-0740-9FDF-5BB486630D0C}" vid="{1413A936-40FE-AA4B-A904-04B996A0A80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NL-Poster-30x40-color-logos-bottom" id="{2BB62D4F-44E5-0740-9FDF-5BB486630D0C}" vid="{5CFDEA80-3A84-C64E-985E-D46AF91B18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6987E1-510E-445B-A001-D67BFC317A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030C99-87C6-4FA4-B989-F030DCCDAABE}">
  <ds:schemaRefs>
    <ds:schemaRef ds:uri="http://schemas.microsoft.com/sharepoint/v3/contenttype/forms"/>
  </ds:schemaRefs>
</ds:datastoreItem>
</file>

<file path=customXml/itemProps3.xml><?xml version="1.0" encoding="utf-8"?>
<ds:datastoreItem xmlns:ds="http://schemas.openxmlformats.org/officeDocument/2006/customXml" ds:itemID="{7521FCF4-B0F9-4731-A294-DEB905113679}">
  <ds:schemaRefs>
    <ds:schemaRef ds:uri="38e4deb0-de08-4adb-aafc-d8ff02544178"/>
    <ds:schemaRef ds:uri="http://purl.org/dc/elements/1.1/"/>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7108</TotalTime>
  <Words>364</Words>
  <Application>Microsoft Macintosh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vt:i4>
      </vt:variant>
    </vt:vector>
  </HeadingPairs>
  <TitlesOfParts>
    <vt:vector size="5" baseType="lpstr">
      <vt:lpstr>Arial</vt:lpstr>
      <vt:lpstr>Calibri</vt:lpstr>
      <vt:lpstr>Office Theme</vt:lpstr>
      <vt:lpstr>Custom Design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Milanovich, Geoffrey</dc:creator>
  <cp:keywords/>
  <dc:description/>
  <cp:lastModifiedBy>Milanovich, Geoffrey</cp:lastModifiedBy>
  <cp:revision>9</cp:revision>
  <dcterms:created xsi:type="dcterms:W3CDTF">2022-10-05T18:48:23Z</dcterms:created>
  <dcterms:modified xsi:type="dcterms:W3CDTF">2022-10-11T14:32:42Z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TemplateUrl">
    <vt:lpwstr/>
  </property>
  <property fmtid="{D5CDD505-2E9C-101B-9397-08002B2CF9AE}" pid="4" name="Order">
    <vt:r8>4400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GUID">
    <vt:lpwstr>7ff807ab-ea05-4bf8-8be8-1751a91b5eed</vt:lpwstr>
  </property>
</Properties>
</file>