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72" r:id="rId4"/>
    <p:sldId id="285" r:id="rId5"/>
    <p:sldId id="258" r:id="rId6"/>
    <p:sldId id="291" r:id="rId7"/>
    <p:sldId id="275" r:id="rId8"/>
    <p:sldId id="283" r:id="rId9"/>
    <p:sldId id="278" r:id="rId10"/>
    <p:sldId id="287" r:id="rId11"/>
    <p:sldId id="282" r:id="rId12"/>
    <p:sldId id="288" r:id="rId13"/>
    <p:sldId id="289" r:id="rId14"/>
    <p:sldId id="292" r:id="rId15"/>
    <p:sldId id="293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74A233-75DD-E647-B887-F8153DFB8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89020B-358E-1B4F-A139-C72849045C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89C4E43-4FD8-E842-918B-CD0E08C78AE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1E48A0A-863B-8040-8D6C-B9EC506694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FB29D65-809A-9445-80B4-E403315EBF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D03E1FF-19A3-3843-8EE1-038F9A880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A972C1-0DAF-F94B-89AF-8C3A8DEF1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BD5AA136-B419-654D-BEFA-3E25F6EAF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6E0060-D71E-2348-9BDE-00C8BED38A7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0F65EA5-FABF-9A41-AEF0-994ED3FC6D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28B04C2-D078-A54F-9FE7-B54E99FB1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90A1D9D3-55B7-DE4B-876B-BF64060E3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02F05EF6-B5B5-C84F-A29E-B5DB97B05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36C5AAC8-DABC-4740-9A2E-2E0941CC4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A7DDDE-CBAC-D042-A2E4-01314D4BBA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3AA6ED3-780F-2A42-8605-DAFCABA9B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DCE48B-3DD0-EB4B-A0E3-3E48DF2BB29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695A16D-AE7E-B648-B720-5C6E03132A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C251E6-F21A-7045-A895-CEBE952FF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33013962-48D5-FA49-A8D3-8045F500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72EAE7DE-D559-2640-8DF5-D4E184C6E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7B19899A-CECD-BA4C-B816-D7DB8BA7D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D6E823-47CA-7748-BB1B-C056EB285F7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10C454-C694-A343-8F17-12FC24156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5D895A-3757-274A-8561-46D99ADB5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AE19B-1AA5-1D4A-B407-4BD128686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F549-CEC0-AD42-B405-AD37AA739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8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C0DC3-80A1-FE4E-B8A4-B78BB0EDA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257F5E-8221-2B49-B44F-53913AD94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151AD-8550-E242-A6FB-B3A9FE14A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CC95-9A21-334D-97C1-E59BC5F23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D6582F-AFFB-7040-BCA9-C42C1F065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F6225-4DBE-8449-B657-D3D13B91C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FDC1B-5B72-A741-900A-AFE703268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5FC4-F65C-A844-8F48-4104ABB0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2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7C68A8-90A7-604C-B2BF-24CF04287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349AC-E6C1-4D44-A448-C6CAE6625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80814A-2B71-0145-BC3C-ED241AA90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91AE3-B119-0846-91C4-8A81788C6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7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92772-D49F-7C4B-B1C0-9C5CB03FD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E3C91-12F3-EC42-A1EC-0BA0FE0FD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EDFC-F122-B44A-A69B-F1961301F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A66A-DE8E-3043-AD7B-0255098BA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35FEE-AAEE-6648-9535-F1E9D5315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3BD59-299C-CD4D-9834-00B31FC51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769B0-96A5-AE4D-BEC1-550D7DBA0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B5CA-1BEE-F544-B327-228349C2A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0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FC18C1-4CEF-D248-9573-ED2DA5665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2BA8AE-EF79-A94C-A610-8B03EE9EF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00855C-9B57-3848-A7D1-047D24F31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A414-0425-5C43-A73B-0347470B3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9D41E0-09C7-1D46-A002-E0E42866A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18D2A9-D829-B34B-9476-CD05E739C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B41F56-3AFF-F248-AC4F-9326D7D56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5144-948C-6748-B291-6400D826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6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D0C55E-E701-4447-990B-2894F3142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7025D8-5928-8C4B-B516-01525436C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FBDFDE-029F-574A-822A-F35B4A31A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50C4-1222-B64A-B3D2-13A7E6204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9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639EB-E845-314B-9A8C-ADBC4AFBF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65CEA-29DB-284E-BE41-5CE1449BE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7C8D0-177A-5345-9C1D-1BC703D4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DFEB-5D3A-F242-87D9-3D5AA6375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78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C65C1-35A2-894E-9895-924B9125E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12887-6E6B-7640-91DB-86EE2D181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C5DE4-8695-F847-B247-8F8FE487A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840B-0F48-5741-BBD5-938C15C05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5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9BE473-FF35-D545-B00F-E36EA7350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7AB5A9-48CC-3B44-A1CA-C0540B587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EAFFE3-744E-1F46-86BD-554037B9C3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7EF248-1674-4E46-A922-7CA0DE4337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934259-17F5-E847-A381-B48BBC38CD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799C2C-5685-B04B-8449-2F6D0DC4F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8C79C7E-0B02-EF4D-BD8A-8B1FB991BE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2138" y="10080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Track Finding in CLAS12  with a Machine Learning Approach using SNR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552C4EE-D64D-4540-BC56-2E22EC57A8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279650"/>
            <a:ext cx="7432675" cy="1933575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  <a:p>
            <a:pPr eaLnBrk="1" hangingPunct="1"/>
            <a:r>
              <a:rPr lang="en-US" altLang="en-US" sz="1600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1800" i="1"/>
              <a:t>Audrey Lawton, David Heddle, CNU &amp; JLab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B61B0071-A3C7-E140-8446-F5D35CB5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C7749-3CD3-824C-9FC3-F5342BFD6E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F5F0035-4D39-914C-A78E-B5748F0D7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65088"/>
            <a:ext cx="8229600" cy="704850"/>
          </a:xfrm>
        </p:spPr>
        <p:txBody>
          <a:bodyPr/>
          <a:lstStyle/>
          <a:p>
            <a:r>
              <a:rPr lang="en-US" altLang="en-US" sz="3600"/>
              <a:t>Why Is “nearest” expensive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D8265EAA-DE00-8646-9522-C72D7DE21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33488"/>
            <a:ext cx="9077325" cy="4892675"/>
          </a:xfrm>
        </p:spPr>
        <p:txBody>
          <a:bodyPr/>
          <a:lstStyle/>
          <a:p>
            <a:r>
              <a:rPr lang="en-US" altLang="en-US" sz="2800"/>
              <a:t>Dictionary is a hash table</a:t>
            </a:r>
          </a:p>
          <a:p>
            <a:r>
              <a:rPr lang="en-US" altLang="en-US" sz="2800" b="1"/>
              <a:t>Nearby keys do not correspond to nearby values</a:t>
            </a:r>
          </a:p>
          <a:p>
            <a:r>
              <a:rPr lang="en-US" altLang="en-US" sz="2800"/>
              <a:t>The “nearest” algorithm is brute force and slow:</a:t>
            </a:r>
          </a:p>
          <a:p>
            <a:endParaRPr lang="en-US" altLang="en-US" sz="1200"/>
          </a:p>
          <a:p>
            <a:pPr lvl="1"/>
            <a:r>
              <a:rPr lang="en-US" altLang="en-US" sz="2400"/>
              <a:t>Go through </a:t>
            </a:r>
            <a:r>
              <a:rPr lang="en-US" altLang="en-US" sz="2400" b="1"/>
              <a:t>every</a:t>
            </a:r>
            <a:r>
              <a:rPr lang="en-US" altLang="en-US" sz="2400"/>
              <a:t> key in the dictionary, convert Base36 back to Big Word, and </a:t>
            </a:r>
            <a:r>
              <a:rPr lang="en-US" altLang="en-US" sz="2400" i="1"/>
              <a:t>find the one with the highest number of bits in common with the missing key</a:t>
            </a:r>
            <a:r>
              <a:rPr lang="en-US" altLang="en-US" sz="2400"/>
              <a:t>.  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EBA506EF-5F3B-D84B-BBFC-F17DFB7AD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193EE-9316-4A46-9B29-E9D72895283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A453B86-421E-A348-A816-DCF40151A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SRN Conclusion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116C243-4438-5841-9903-FB2CADF3E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600200"/>
            <a:ext cx="8748713" cy="4525963"/>
          </a:xfrm>
        </p:spPr>
        <p:txBody>
          <a:bodyPr/>
          <a:lstStyle/>
          <a:p>
            <a:r>
              <a:rPr lang="en-US" altLang="en-US" sz="2800"/>
              <a:t>The dictionary approach has great potential. (It gives better than acceptable resolutions)</a:t>
            </a:r>
          </a:p>
          <a:p>
            <a:endParaRPr lang="en-US" altLang="en-US" sz="1000"/>
          </a:p>
          <a:p>
            <a:r>
              <a:rPr lang="en-US" altLang="en-US" sz="2800"/>
              <a:t>It uses “free” information (the SNR segments that we already compute—but currently discard.)</a:t>
            </a:r>
          </a:p>
          <a:p>
            <a:endParaRPr lang="en-US" altLang="en-US" sz="1000"/>
          </a:p>
          <a:p>
            <a:r>
              <a:rPr lang="en-US" altLang="en-US" sz="2800"/>
              <a:t>The dictionary (~30 MB) is small enough to easily fit in memory.</a:t>
            </a:r>
          </a:p>
          <a:p>
            <a:endParaRPr lang="en-US" altLang="en-US" sz="1000"/>
          </a:p>
          <a:p>
            <a:r>
              <a:rPr lang="en-US" altLang="en-US" sz="2800" b="1"/>
              <a:t>But…the “slow missing key” problem must be solved.</a:t>
            </a:r>
          </a:p>
        </p:txBody>
      </p:sp>
      <p:sp>
        <p:nvSpPr>
          <p:cNvPr id="27651" name="Slide Number Placeholder 1">
            <a:extLst>
              <a:ext uri="{FF2B5EF4-FFF2-40B4-BE49-F238E27FC236}">
                <a16:creationId xmlns:a16="http://schemas.microsoft.com/office/drawing/2014/main" id="{DBEB74A6-398D-8A4E-8262-E32F81D6B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7D106-0A97-6443-AEBA-3EB81B71B2C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96C0FA4A-DCBE-ED4A-9058-FCF2FB0A0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Machine Learning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C609-730D-3B4E-B090-12D0CA68E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/>
              <a:t>Goal: </a:t>
            </a:r>
            <a:r>
              <a:rPr lang="en-US" altLang="en-US" sz="2400" dirty="0"/>
              <a:t>Create a machine learning algorithm with </a:t>
            </a:r>
            <a:r>
              <a:rPr lang="en-US" altLang="en-US" sz="2400" b="1" dirty="0"/>
              <a:t>two approaches</a:t>
            </a:r>
            <a:r>
              <a:rPr lang="en-US" altLang="en-US" sz="2400" dirty="0"/>
              <a:t>, each using the SNR data as inputs to ML: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en-US" sz="2400" dirty="0"/>
              <a:t>The ML outputs are the track parameters </a:t>
            </a:r>
            <a:r>
              <a:rPr lang="en-US" altLang="en-US" sz="2400" i="1" dirty="0"/>
              <a:t>directly</a:t>
            </a:r>
            <a:r>
              <a:rPr lang="en-US" altLang="en-US" sz="2400" dirty="0"/>
              <a:t> (dictionary is not used), or (alternative ML approach)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altLang="en-US" sz="2400" dirty="0"/>
              <a:t>If the key is not found, the ML output is the nearest key in the dictionary (Use ML for the missing key problem)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28675" name="Picture 4" descr="Diagram&#10;&#10;Description automatically generated">
            <a:extLst>
              <a:ext uri="{FF2B5EF4-FFF2-40B4-BE49-F238E27FC236}">
                <a16:creationId xmlns:a16="http://schemas.microsoft.com/office/drawing/2014/main" id="{AB585BF4-B885-2C4A-885A-39E6C9A1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91440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B5DC075A-51BC-D143-BA95-420F6D985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212148-1371-5D41-810B-9AF96FDF55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ED7BF3F-1283-5640-990F-E7AA5CABA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Dataset and Data collection process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C3A228A-4BFB-444F-BD79-EFF109A79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This is step of the machine learning process we are currently working on</a:t>
            </a:r>
          </a:p>
          <a:p>
            <a:r>
              <a:rPr lang="en-US" altLang="en-US" sz="2400"/>
              <a:t>We are using perfect GEANT4 (GEMC) simulated data to create our dataset</a:t>
            </a:r>
          </a:p>
          <a:p>
            <a:pPr lvl="1"/>
            <a:r>
              <a:rPr lang="en-US" altLang="en-US" sz="2000"/>
              <a:t>The information we are using in this iteration of the machine learning process includes:</a:t>
            </a:r>
          </a:p>
          <a:p>
            <a:pPr lvl="2"/>
            <a:r>
              <a:rPr lang="en-US" altLang="en-US" sz="1600"/>
              <a:t>SNR key</a:t>
            </a:r>
          </a:p>
          <a:p>
            <a:pPr lvl="2"/>
            <a:r>
              <a:rPr lang="en-US" altLang="en-US" sz="1600"/>
              <a:t>Initial position, direction and momentum</a:t>
            </a:r>
          </a:p>
          <a:p>
            <a:pPr lvl="2"/>
            <a:r>
              <a:rPr lang="en-US" altLang="en-US" sz="1600"/>
              <a:t>(Clean) drift chamber hits</a:t>
            </a:r>
          </a:p>
          <a:p>
            <a:r>
              <a:rPr lang="en-US" altLang="en-US" sz="2400"/>
              <a:t>We plan to use the keys from the SNR Algorithm as the input and the track parameters as our output (The 1</a:t>
            </a:r>
            <a:r>
              <a:rPr lang="en-US" altLang="en-US" sz="2400" baseline="30000"/>
              <a:t>st</a:t>
            </a:r>
            <a:r>
              <a:rPr lang="en-US" altLang="en-US" sz="2400"/>
              <a:t> ML approach)</a:t>
            </a:r>
          </a:p>
        </p:txBody>
      </p:sp>
      <p:sp>
        <p:nvSpPr>
          <p:cNvPr id="29699" name="Slide Number Placeholder 1">
            <a:extLst>
              <a:ext uri="{FF2B5EF4-FFF2-40B4-BE49-F238E27FC236}">
                <a16:creationId xmlns:a16="http://schemas.microsoft.com/office/drawing/2014/main" id="{53927A63-D4A2-2542-BBFD-C2B12B99C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ED3345-5D41-2048-A122-33F493EF91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CC9C228-A04F-9744-A7D4-8541B3965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17588"/>
          </a:xfrm>
        </p:spPr>
        <p:txBody>
          <a:bodyPr/>
          <a:lstStyle/>
          <a:p>
            <a:r>
              <a:rPr lang="en-US" altLang="en-US"/>
              <a:t>Regression</a:t>
            </a:r>
          </a:p>
        </p:txBody>
      </p:sp>
      <p:pic>
        <p:nvPicPr>
          <p:cNvPr id="30722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7FA325ED-6DC1-234B-8541-18BF4D1E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749550"/>
            <a:ext cx="5902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DC38B3-2A40-4244-A7E6-00CC7207E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9663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Using a regression machine learning model, to generate a function matching the track fit as shown in clean data</a:t>
            </a:r>
          </a:p>
          <a:p>
            <a:pPr lvl="1">
              <a:defRPr/>
            </a:pPr>
            <a:r>
              <a:rPr lang="en-US" altLang="en-US" sz="2000" dirty="0"/>
              <a:t>Regression is normally used to </a:t>
            </a:r>
            <a:r>
              <a:rPr lang="en-US" sz="2000" dirty="0"/>
              <a:t>predict a dependent variable value based on a given independent variable</a:t>
            </a: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E0337479-5772-BE46-A813-D6F7D78B1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DDC51-9824-8D40-8B83-3B84B2730E0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2C5646C6-65E6-3343-A32B-02E43BDBB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-28575"/>
            <a:ext cx="8229600" cy="1143000"/>
          </a:xfrm>
        </p:spPr>
        <p:txBody>
          <a:bodyPr/>
          <a:lstStyle/>
          <a:p>
            <a:r>
              <a:rPr lang="en-US" altLang="en-US"/>
              <a:t>Regression</a:t>
            </a:r>
          </a:p>
        </p:txBody>
      </p:sp>
      <p:pic>
        <p:nvPicPr>
          <p:cNvPr id="31746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D0A86B22-4124-A147-B56A-1283F3A9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746375"/>
            <a:ext cx="5902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C57193-2691-854E-B228-59693904F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114425"/>
            <a:ext cx="8662988" cy="1477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400" kern="0" dirty="0"/>
              <a:t>The plan is to use the weights of the function generated to estimate the initial position and angle in this simplified version of the problem before tackling more complex scenarios</a:t>
            </a:r>
            <a:endParaRPr lang="en-US" altLang="en-US" sz="2000" kern="0" dirty="0"/>
          </a:p>
          <a:p>
            <a:pPr marL="0" indent="0">
              <a:buFontTx/>
              <a:buNone/>
              <a:defRPr/>
            </a:pPr>
            <a:endParaRPr lang="en-US" altLang="en-US" sz="2400" kern="0" dirty="0"/>
          </a:p>
        </p:txBody>
      </p:sp>
      <p:sp>
        <p:nvSpPr>
          <p:cNvPr id="31748" name="Slide Number Placeholder 1">
            <a:extLst>
              <a:ext uri="{FF2B5EF4-FFF2-40B4-BE49-F238E27FC236}">
                <a16:creationId xmlns:a16="http://schemas.microsoft.com/office/drawing/2014/main" id="{A8A0019B-4DA9-4E41-BFAE-1DBA239DE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EEC77-BC97-3D42-9C44-6D80E5BDDF3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F143B61-FFFA-FD40-9F20-98BA4FC8F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B8319882-54B6-324E-A1C6-4FC42766A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49588"/>
          </a:xfrm>
        </p:spPr>
        <p:txBody>
          <a:bodyPr/>
          <a:lstStyle/>
          <a:p>
            <a:r>
              <a:rPr lang="en-US" altLang="en-US" sz="2400"/>
              <a:t>We are working a simplified (clean) version of the problem and will expand when we determine the proper approach.</a:t>
            </a:r>
          </a:p>
          <a:p>
            <a:endParaRPr lang="en-US" altLang="en-US" sz="1200"/>
          </a:p>
          <a:p>
            <a:r>
              <a:rPr lang="en-US" altLang="en-US" sz="2400"/>
              <a:t>We will also explore a solution to “slow missing key” problem (the 2</a:t>
            </a:r>
            <a:r>
              <a:rPr lang="en-US" altLang="en-US" sz="2400" baseline="30000"/>
              <a:t>nd</a:t>
            </a:r>
            <a:r>
              <a:rPr lang="en-US" altLang="en-US" sz="2400"/>
              <a:t> approach) to determine a first estimate of track parameters to replace computationally expensive traditional methods.</a:t>
            </a:r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9489DCC2-445F-3A47-89E3-06A666C0B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CC0E4-99C2-FA47-951C-FB21253AA1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32772" name="Picture 4" descr="See the source image">
            <a:extLst>
              <a:ext uri="{FF2B5EF4-FFF2-40B4-BE49-F238E27FC236}">
                <a16:creationId xmlns:a16="http://schemas.microsoft.com/office/drawing/2014/main" id="{59A87940-E8DE-D04E-B5D8-8C1EE62E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5133975"/>
            <a:ext cx="4460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>
            <a:extLst>
              <a:ext uri="{FF2B5EF4-FFF2-40B4-BE49-F238E27FC236}">
                <a16:creationId xmlns:a16="http://schemas.microsoft.com/office/drawing/2014/main" id="{5CCC7D72-A0DB-3B4F-92B8-F36D100D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5321300"/>
            <a:ext cx="341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work was supported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by the Center for Nuclear Femtography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BAE9D9-0260-CD41-B7BD-9D56B9D308A1}"/>
              </a:ext>
            </a:extLst>
          </p:cNvPr>
          <p:cNvCxnSpPr/>
          <p:nvPr/>
        </p:nvCxnSpPr>
        <p:spPr>
          <a:xfrm>
            <a:off x="563563" y="4845050"/>
            <a:ext cx="79771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AA9C9B3-01AC-754F-A6A2-7B8DB2AD6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CLAS12</a:t>
            </a:r>
          </a:p>
        </p:txBody>
      </p:sp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675E3CD6-3ADD-D048-8075-88F1A9BB1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6D1AC-D676-9F46-98C3-805300A567C9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3795" name="Picture 7" descr="Diagram&#10;&#10;Description automatically generated">
            <a:extLst>
              <a:ext uri="{FF2B5EF4-FFF2-40B4-BE49-F238E27FC236}">
                <a16:creationId xmlns:a16="http://schemas.microsoft.com/office/drawing/2014/main" id="{A40CBCE7-70E6-684E-AF85-3E3A88A5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143000"/>
            <a:ext cx="725487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730DC0CC-5045-804F-A55F-E14DA357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454275"/>
            <a:ext cx="7058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id="{C26781D7-76FC-FF4E-8E85-4E1A4F85B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229600" cy="612775"/>
          </a:xfrm>
        </p:spPr>
        <p:txBody>
          <a:bodyPr/>
          <a:lstStyle/>
          <a:p>
            <a:r>
              <a:rPr lang="en-US" altLang="en-US" sz="3200"/>
              <a:t>CLAS12 Drift Chambers</a:t>
            </a: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E7B9B943-6D7B-804D-9FB8-207A8EED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700088"/>
            <a:ext cx="3430587" cy="1477962"/>
          </a:xfrm>
          <a:prstGeom prst="rect">
            <a:avLst/>
          </a:prstGeom>
          <a:solidFill>
            <a:srgbClr val="BBE0E3">
              <a:alpha val="7215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 </a:t>
            </a:r>
            <a:r>
              <a:rPr lang="en-US" altLang="en-US" sz="1800" i="1"/>
              <a:t>sectors </a:t>
            </a:r>
            <a:r>
              <a:rPr lang="en-US" altLang="en-US" sz="1800"/>
              <a:t>surrounding beamline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 </a:t>
            </a:r>
            <a:r>
              <a:rPr lang="en-US" altLang="ja-JP" sz="1800" i="1"/>
              <a:t>superlayers</a:t>
            </a:r>
            <a:r>
              <a:rPr lang="en-US" altLang="ja-JP" sz="1800"/>
              <a:t> in each sector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 </a:t>
            </a:r>
            <a:r>
              <a:rPr lang="en-US" altLang="en-US" sz="1800" i="1"/>
              <a:t>layers</a:t>
            </a:r>
            <a:r>
              <a:rPr lang="en-US" altLang="en-US" sz="1800"/>
              <a:t> in each superlayer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112 wires in each layer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6*6*6*112 = 24,192 wires (cells)</a:t>
            </a: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AC9E76CA-B477-A14A-9E28-907EF885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0713"/>
            <a:ext cx="11953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Superlayer (group of 6 layers)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CEA2EA-C7BB-5243-ABE1-E1B9727B8A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20775" y="3316288"/>
            <a:ext cx="469900" cy="460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0" name="TextBox 8">
            <a:extLst>
              <a:ext uri="{FF2B5EF4-FFF2-40B4-BE49-F238E27FC236}">
                <a16:creationId xmlns:a16="http://schemas.microsoft.com/office/drawing/2014/main" id="{450159C4-D6B9-3747-8308-AAB91D30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4105275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Noise hits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D164-522D-5E4B-9677-0DFBACE34AA8}"/>
              </a:ext>
            </a:extLst>
          </p:cNvPr>
          <p:cNvCxnSpPr>
            <a:cxnSpLocks noChangeShapeType="1"/>
            <a:stCxn id="16390" idx="3"/>
          </p:cNvCxnSpPr>
          <p:nvPr/>
        </p:nvCxnSpPr>
        <p:spPr bwMode="auto">
          <a:xfrm>
            <a:off x="1117600" y="4259263"/>
            <a:ext cx="506413" cy="635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2" name="TextBox 11">
            <a:extLst>
              <a:ext uri="{FF2B5EF4-FFF2-40B4-BE49-F238E27FC236}">
                <a16:creationId xmlns:a16="http://schemas.microsoft.com/office/drawing/2014/main" id="{CEEADF9F-A312-E545-989D-BDDFF2B4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3638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Real hits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66706B-FA66-6245-8E06-8FB6786C0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775" y="5176838"/>
            <a:ext cx="1733550" cy="381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27898F3-B9D3-E145-B801-295F5D76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772150"/>
            <a:ext cx="419100" cy="388938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C1E0F9-D7B6-6246-8542-91D6E8A6B669}"/>
              </a:ext>
            </a:extLst>
          </p:cNvPr>
          <p:cNvCxnSpPr>
            <a:cxnSpLocks noChangeShapeType="1"/>
            <a:endCxn id="8" idx="1"/>
          </p:cNvCxnSpPr>
          <p:nvPr/>
        </p:nvCxnSpPr>
        <p:spPr bwMode="auto">
          <a:xfrm>
            <a:off x="1117600" y="5830888"/>
            <a:ext cx="769938" cy="136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6" name="TextBox 16">
            <a:extLst>
              <a:ext uri="{FF2B5EF4-FFF2-40B4-BE49-F238E27FC236}">
                <a16:creationId xmlns:a16="http://schemas.microsoft.com/office/drawing/2014/main" id="{8F1F26A7-6F74-4942-98D8-0CE73992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5475"/>
            <a:ext cx="132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Segment </a:t>
            </a:r>
            <a:r>
              <a:rPr lang="en-US" altLang="en-US" sz="1400" b="1"/>
              <a:t>(in a superlayer)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ABF092-2E82-A741-BAFD-C62BDC15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559050"/>
            <a:ext cx="782638" cy="2125663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98" name="TextBox 18">
            <a:extLst>
              <a:ext uri="{FF2B5EF4-FFF2-40B4-BE49-F238E27FC236}">
                <a16:creationId xmlns:a16="http://schemas.microsoft.com/office/drawing/2014/main" id="{745EB8A4-D7DF-1F48-84D2-AB3DEC74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2008188"/>
            <a:ext cx="451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 </a:t>
            </a:r>
            <a:r>
              <a:rPr lang="en-US" altLang="en-US" sz="1400" b="1" i="1"/>
              <a:t>track</a:t>
            </a:r>
            <a:r>
              <a:rPr lang="en-US" altLang="en-US" sz="1400" b="1"/>
              <a:t> is made up of six correlated  segments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021660-81F4-F044-8964-A2F905F5E2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36863" y="2282825"/>
            <a:ext cx="1309687" cy="4349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400" name="TextBox 1">
            <a:extLst>
              <a:ext uri="{FF2B5EF4-FFF2-40B4-BE49-F238E27FC236}">
                <a16:creationId xmlns:a16="http://schemas.microsoft.com/office/drawing/2014/main" id="{418AA1BC-29B6-6F43-B06E-30D17761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717550"/>
            <a:ext cx="5200650" cy="923925"/>
          </a:xfrm>
          <a:prstGeom prst="rect">
            <a:avLst/>
          </a:prstGeom>
          <a:solidFill>
            <a:srgbClr val="DAED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Raw data contains </a:t>
            </a:r>
            <a:r>
              <a:rPr lang="en-US" altLang="en-US" sz="1800" i="1"/>
              <a:t>hits</a:t>
            </a:r>
            <a:r>
              <a:rPr lang="en-US" altLang="en-US" sz="1800"/>
              <a:t> (both “real” and noise)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Tracking software finds </a:t>
            </a:r>
            <a:r>
              <a:rPr lang="en-US" altLang="en-US" sz="1800" i="1"/>
              <a:t>segments</a:t>
            </a:r>
            <a:r>
              <a:rPr lang="en-US" altLang="en-US" sz="1800"/>
              <a:t> (from hits in a superlayer) and </a:t>
            </a:r>
            <a:r>
              <a:rPr lang="en-US" altLang="en-US" sz="1800" i="1"/>
              <a:t>tracks</a:t>
            </a:r>
            <a:r>
              <a:rPr lang="en-US" altLang="en-US" sz="1800"/>
              <a:t> from the </a:t>
            </a:r>
            <a:r>
              <a:rPr lang="en-US" altLang="en-US" sz="1800" i="1"/>
              <a:t>segments</a:t>
            </a:r>
            <a:r>
              <a:rPr lang="en-US" altLang="en-US" sz="1800"/>
              <a:t>.</a:t>
            </a:r>
          </a:p>
        </p:txBody>
      </p:sp>
      <p:sp>
        <p:nvSpPr>
          <p:cNvPr id="16401" name="Slide Number Placeholder 1">
            <a:extLst>
              <a:ext uri="{FF2B5EF4-FFF2-40B4-BE49-F238E27FC236}">
                <a16:creationId xmlns:a16="http://schemas.microsoft.com/office/drawing/2014/main" id="{62064BB8-56FE-EA4D-AC0B-CC3B78C1F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D3530-A32F-384B-860D-5908F019AF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37DAD15-EEC8-C04D-A13F-D35375A1F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6587"/>
          </a:xfrm>
        </p:spPr>
        <p:txBody>
          <a:bodyPr/>
          <a:lstStyle/>
          <a:p>
            <a:r>
              <a:rPr lang="en-US" altLang="en-US" sz="4000"/>
              <a:t>Track Finding</a:t>
            </a:r>
          </a:p>
        </p:txBody>
      </p:sp>
      <p:sp>
        <p:nvSpPr>
          <p:cNvPr id="18434" name="Content Placeholder 3">
            <a:extLst>
              <a:ext uri="{FF2B5EF4-FFF2-40B4-BE49-F238E27FC236}">
                <a16:creationId xmlns:a16="http://schemas.microsoft.com/office/drawing/2014/main" id="{329115C8-F457-8E43-ABB3-DA9D53501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" y="1233488"/>
            <a:ext cx="8890000" cy="3630612"/>
          </a:xfrm>
        </p:spPr>
        <p:txBody>
          <a:bodyPr/>
          <a:lstStyle/>
          <a:p>
            <a:r>
              <a:rPr lang="en-US" altLang="en-US" sz="2400"/>
              <a:t>Goal: Convert raw  “hits” into track parameters (charge, initial position, momentum, direction)</a:t>
            </a:r>
          </a:p>
          <a:p>
            <a:endParaRPr lang="en-US" altLang="en-US" sz="1100"/>
          </a:p>
          <a:p>
            <a:r>
              <a:rPr lang="en-US" altLang="en-US" sz="2400"/>
              <a:t>Steps:</a:t>
            </a:r>
          </a:p>
          <a:p>
            <a:endParaRPr lang="en-US" altLang="en-US" sz="1100"/>
          </a:p>
          <a:p>
            <a:pPr marL="971550" lvl="1" indent="-514350">
              <a:buFontTx/>
              <a:buAutoNum type="arabicPeriod"/>
            </a:pPr>
            <a:r>
              <a:rPr lang="en-US" altLang="en-US" sz="2000"/>
              <a:t>Pattern Recognition (do I have tracks?)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000"/>
              <a:t>Estimate track parameters based only on DC hits (Geometric fit)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000"/>
              <a:t>Refine track parameters using detailed timing information</a:t>
            </a:r>
          </a:p>
          <a:p>
            <a:pPr marL="971550" lvl="1" indent="-514350">
              <a:buFontTx/>
              <a:buAutoNum type="arabicPeriod"/>
            </a:pPr>
            <a:endParaRPr lang="en-US" altLang="en-US" sz="1000"/>
          </a:p>
          <a:p>
            <a:pPr marL="971550" lvl="1" indent="-514350">
              <a:buFontTx/>
              <a:buNone/>
            </a:pPr>
            <a:r>
              <a:rPr lang="en-US" altLang="en-US" sz="2000" i="1"/>
              <a:t>This work is not concerned with Step 3.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2B8F67F-261E-F844-8757-E98CF3FD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4892675"/>
            <a:ext cx="8740775" cy="132397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Tracking speed is crucial.</a:t>
            </a:r>
            <a:r>
              <a:rPr lang="en-US" altLang="en-US" sz="2000"/>
              <a:t> CLAS takes ~</a:t>
            </a:r>
            <a:r>
              <a:rPr lang="en-US" altLang="en-US" sz="2000" b="1"/>
              <a:t>Petabyte/month </a:t>
            </a:r>
            <a:r>
              <a:rPr lang="en-US" altLang="en-US" sz="2000"/>
              <a:t>of raw data. The tracks must be reconstructed ~ as fast as the data are taken, otherwise the data pile up in the corner. This translates roughly to about 100 ms/event. This is stressing.</a:t>
            </a: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F2C6A12B-0C32-A647-B8F4-EBE6610EB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671F0B-EB71-EF43-BE3A-C1D0CC0F7B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6BE87AB-501C-1B4A-BB83-FD0845208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476250"/>
            <a:ext cx="8067675" cy="601663"/>
          </a:xfrm>
        </p:spPr>
        <p:txBody>
          <a:bodyPr/>
          <a:lstStyle/>
          <a:p>
            <a:pPr eaLnBrk="1" hangingPunct="1"/>
            <a:r>
              <a:rPr lang="en-US" altLang="en-US" sz="4000"/>
              <a:t>The Segment and Noise-Removal (SNR)  Algorithm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2DCDA34-932D-C944-971D-04E5CEA98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3225"/>
            <a:ext cx="9144000" cy="4708525"/>
          </a:xfrm>
        </p:spPr>
        <p:txBody>
          <a:bodyPr/>
          <a:lstStyle/>
          <a:p>
            <a:pPr eaLnBrk="1" hangingPunct="1"/>
            <a:r>
              <a:rPr lang="en-US" altLang="en-US" sz="2400"/>
              <a:t>Uses bitwise operations on big words. (Each DC layer is represented by 128-bit integers to handle 112 wires)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Effectively turns a single core into a parallel processor—</a:t>
            </a:r>
            <a:r>
              <a:rPr lang="en-US" altLang="en-US" sz="2400" i="1"/>
              <a:t>this algorithm is very fast.</a:t>
            </a:r>
          </a:p>
          <a:p>
            <a:pPr eaLnBrk="1" hangingPunct="1"/>
            <a:endParaRPr lang="en-US" altLang="en-US" sz="1200" i="1"/>
          </a:p>
          <a:p>
            <a:pPr eaLnBrk="1" hangingPunct="1"/>
            <a:r>
              <a:rPr lang="en-US" altLang="en-US" sz="2400"/>
              <a:t>Programmable</a:t>
            </a:r>
          </a:p>
          <a:p>
            <a:pPr lvl="1" eaLnBrk="1" hangingPunct="1"/>
            <a:r>
              <a:rPr lang="en-US" altLang="en-US" sz="2000"/>
              <a:t>Accommodates any number of missing layers (aka inefficiencies)</a:t>
            </a:r>
          </a:p>
          <a:p>
            <a:pPr lvl="1" eaLnBrk="1" hangingPunct="1"/>
            <a:r>
              <a:rPr lang="en-US" altLang="en-US" sz="2000"/>
              <a:t>Set for different curvatures (momenta)</a:t>
            </a:r>
          </a:p>
          <a:p>
            <a:pPr lvl="1" eaLnBrk="1" hangingPunct="1"/>
            <a:r>
              <a:rPr lang="en-US" altLang="en-US" sz="2000"/>
              <a:t>Within parameter coverage</a:t>
            </a:r>
          </a:p>
          <a:p>
            <a:pPr marL="1016000" lvl="2" indent="-239713" eaLnBrk="1" hangingPunct="1"/>
            <a:r>
              <a:rPr lang="en-US" altLang="en-US" sz="1800"/>
              <a:t>Some false negatives (noise missing the Noise Rapture and left behind)</a:t>
            </a:r>
          </a:p>
          <a:p>
            <a:pPr marL="1016000" lvl="2" indent="-239713" eaLnBrk="1" hangingPunct="1"/>
            <a:r>
              <a:rPr lang="en-US" altLang="en-US" sz="1800" b="1"/>
              <a:t>No false positives </a:t>
            </a:r>
            <a:r>
              <a:rPr lang="en-US" altLang="en-US" sz="1800"/>
              <a:t>(good data identified as noise and mistakenly removed)</a:t>
            </a:r>
          </a:p>
        </p:txBody>
      </p:sp>
      <p:sp>
        <p:nvSpPr>
          <p:cNvPr id="19459" name="Slide Number Placeholder 1">
            <a:extLst>
              <a:ext uri="{FF2B5EF4-FFF2-40B4-BE49-F238E27FC236}">
                <a16:creationId xmlns:a16="http://schemas.microsoft.com/office/drawing/2014/main" id="{D9B1FED6-5F6B-3148-AC14-12A9B484A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AE4AC-4248-EB48-BE9A-CE514CFEA3A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AC49593-2FC5-A947-B9DA-AC352AB53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 of SNR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BB59F923-2AE4-F647-97F9-C4DCD5A8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23F5533F-31CE-1842-8717-B6DEE7E4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75736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SNR is presently used in CLAS track finding as step 0, where it removes noise to reduce combinatorics.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23005592-67AD-2B40-A98C-D973EBD7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283075"/>
            <a:ext cx="87645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SNR has additional output: long (128bit) words (one for left leaning, one for right leaning) with bits set at wire numbers where it has found segment candidates. There is also a quality factor, the red oval indicates the most confidence.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data is not used.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/>
              <a:t>This work aims to use this discarded data as input for a ML based track finder.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9752CF-AFCA-6E49-A7A4-F8EF5A06C437}"/>
              </a:ext>
            </a:extLst>
          </p:cNvPr>
          <p:cNvCxnSpPr/>
          <p:nvPr/>
        </p:nvCxnSpPr>
        <p:spPr>
          <a:xfrm flipV="1">
            <a:off x="6338888" y="4038600"/>
            <a:ext cx="1120775" cy="244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B252E920-1A1A-F74B-A986-D504493A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85B146-FEB5-5241-BFF6-FDBF480932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7D8D-D0E6-664F-8E0B-A26E8A43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924925" cy="709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SNR Dictionary:  Use the free SNR segment data</a:t>
            </a:r>
            <a:endParaRPr lang="en-US" sz="3200" i="1" dirty="0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A35AB066-D409-B349-BC77-777ACCC9A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69950"/>
            <a:ext cx="9144000" cy="5060950"/>
          </a:xfrm>
        </p:spPr>
        <p:txBody>
          <a:bodyPr/>
          <a:lstStyle/>
          <a:p>
            <a:r>
              <a:rPr lang="en-US" altLang="en-US" sz="2200"/>
              <a:t>SNR </a:t>
            </a:r>
            <a:r>
              <a:rPr lang="en-US" altLang="en-US" sz="2200">
                <a:sym typeface="Wingdings" pitchFamily="2" charset="2"/>
              </a:rPr>
              <a:t> </a:t>
            </a:r>
            <a:r>
              <a:rPr lang="en-US" altLang="en-US" sz="2200"/>
              <a:t>6 Big Words with bits set at the sites of segments. </a:t>
            </a:r>
          </a:p>
          <a:p>
            <a:r>
              <a:rPr lang="en-US" altLang="en-US" sz="2200" b="1"/>
              <a:t>Method</a:t>
            </a:r>
            <a:r>
              <a:rPr lang="en-US" altLang="en-US" sz="2200"/>
              <a:t>: use this as a key into a </a:t>
            </a:r>
            <a:r>
              <a:rPr lang="en-US" altLang="en-US" sz="2200" i="1"/>
              <a:t>dictionary</a:t>
            </a:r>
            <a:r>
              <a:rPr lang="en-US" altLang="en-US" sz="2200"/>
              <a:t>. </a:t>
            </a:r>
          </a:p>
          <a:p>
            <a:r>
              <a:rPr lang="en-US" altLang="en-US" sz="2200"/>
              <a:t>Take the 6 Big Words and combine them into one </a:t>
            </a:r>
            <a:r>
              <a:rPr lang="en-US" altLang="en-US" sz="2200" b="1"/>
              <a:t>Über Word</a:t>
            </a:r>
            <a:r>
              <a:rPr lang="en-US" altLang="en-US" sz="2200"/>
              <a:t>, written as a number in Base 36*. That is the dictionary </a:t>
            </a:r>
            <a:r>
              <a:rPr lang="en-US" altLang="en-US" sz="2200" b="1" i="1"/>
              <a:t>key</a:t>
            </a:r>
            <a:r>
              <a:rPr lang="en-US" altLang="en-US" sz="2200"/>
              <a:t>.</a:t>
            </a:r>
          </a:p>
          <a:p>
            <a:r>
              <a:rPr lang="en-US" altLang="en-US" sz="2200"/>
              <a:t>Take simulated track parameters (q, x, y, z, p, </a:t>
            </a:r>
            <a:r>
              <a:rPr lang="en-US" altLang="en-US" sz="2200">
                <a:latin typeface="Symbol" pitchFamily="2" charset="2"/>
              </a:rPr>
              <a:t>q</a:t>
            </a:r>
            <a:r>
              <a:rPr lang="en-US" altLang="en-US" sz="2200"/>
              <a:t>, </a:t>
            </a:r>
            <a:r>
              <a:rPr lang="en-US" altLang="en-US" sz="2200">
                <a:latin typeface="Symbol" pitchFamily="2" charset="2"/>
              </a:rPr>
              <a:t>f</a:t>
            </a:r>
            <a:r>
              <a:rPr lang="en-US" altLang="en-US" sz="2200"/>
              <a:t>) and hash </a:t>
            </a:r>
            <a:r>
              <a:rPr lang="en-US" altLang="en-US" sz="2200" i="1"/>
              <a:t>that</a:t>
            </a:r>
            <a:r>
              <a:rPr lang="en-US" altLang="en-US" sz="2200"/>
              <a:t> into a Base 36 number. That is the dictionary </a:t>
            </a:r>
            <a:r>
              <a:rPr lang="en-US" altLang="en-US" sz="2200" b="1" i="1"/>
              <a:t>value</a:t>
            </a:r>
            <a:r>
              <a:rPr lang="en-US" altLang="en-US" sz="2200"/>
              <a:t>.</a:t>
            </a:r>
          </a:p>
          <a:p>
            <a:endParaRPr lang="en-US" altLang="en-US" sz="3000"/>
          </a:p>
          <a:p>
            <a:endParaRPr lang="en-US" altLang="en-US" sz="1200"/>
          </a:p>
          <a:p>
            <a:pPr marL="457200" lvl="1" indent="0">
              <a:buFontTx/>
              <a:buNone/>
            </a:pPr>
            <a:r>
              <a:rPr lang="en-US" altLang="en-US" sz="2200" b="1"/>
              <a:t>Example SNR segment </a:t>
            </a:r>
            <a:r>
              <a:rPr lang="en-US" altLang="en-US" sz="2200" b="1" i="1"/>
              <a:t>key</a:t>
            </a:r>
            <a:r>
              <a:rPr lang="en-US" altLang="en-US" sz="2200" b="1"/>
              <a:t>: </a:t>
            </a:r>
            <a:r>
              <a:rPr lang="en-US" altLang="en-US" sz="2200">
                <a:solidFill>
                  <a:srgbClr val="FF0000"/>
                </a:solidFill>
              </a:rPr>
              <a:t>16yi773t2bk$0|2dx0ee7m4n4$0|o5wqjqw3k$0|61h6mxq0w$0|4atpfk$0|jcpog$0</a:t>
            </a:r>
          </a:p>
          <a:p>
            <a:pPr marL="457200" lvl="1" indent="0">
              <a:buFontTx/>
              <a:buNone/>
            </a:pPr>
            <a:endParaRPr lang="en-US" altLang="en-US" sz="150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endParaRPr lang="en-US" altLang="en-US" sz="1500">
              <a:solidFill>
                <a:srgbClr val="FF0000"/>
              </a:solidFill>
            </a:endParaRPr>
          </a:p>
          <a:p>
            <a:pPr marL="457200" lvl="1" indent="0">
              <a:buFontTx/>
              <a:buNone/>
            </a:pPr>
            <a:r>
              <a:rPr lang="en-US" altLang="en-US" sz="2200" b="1"/>
              <a:t>Example (hashed) Track </a:t>
            </a:r>
            <a:r>
              <a:rPr lang="en-US" altLang="en-US" sz="2200" b="1" i="1"/>
              <a:t>value</a:t>
            </a:r>
            <a:r>
              <a:rPr lang="en-US" altLang="en-US" sz="2200" b="1"/>
              <a:t>: </a:t>
            </a:r>
            <a:r>
              <a:rPr lang="en-US" altLang="en-US" sz="2200">
                <a:solidFill>
                  <a:srgbClr val="FF0000"/>
                </a:solidFill>
              </a:rPr>
              <a:t>-1$0$0$0$2s$1k9$0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75C64-9198-A942-889A-40B403274424}"/>
              </a:ext>
            </a:extLst>
          </p:cNvPr>
          <p:cNvSpPr txBox="1"/>
          <p:nvPr/>
        </p:nvSpPr>
        <p:spPr>
          <a:xfrm>
            <a:off x="193675" y="3303588"/>
            <a:ext cx="81803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i="1" dirty="0">
                <a:latin typeface="Arial" charset="0"/>
                <a:ea typeface="MS PGothic" charset="0"/>
                <a:cs typeface="MS PGothic" charset="0"/>
              </a:rPr>
              <a:t>Key</a:t>
            </a:r>
            <a:r>
              <a:rPr lang="en-US" sz="2000" dirty="0">
                <a:latin typeface="Arial" charset="0"/>
                <a:ea typeface="MS PGothic" charset="0"/>
                <a:cs typeface="MS PGothic" charset="0"/>
              </a:rPr>
              <a:t> encodes what</a:t>
            </a:r>
            <a:r>
              <a:rPr lang="en-US" sz="2000" b="1" dirty="0">
                <a:latin typeface="Arial" charset="0"/>
                <a:ea typeface="MS PGothic" charset="0"/>
                <a:cs typeface="MS PGothic" charset="0"/>
              </a:rPr>
              <a:t> </a:t>
            </a:r>
            <a:r>
              <a:rPr lang="en-US" sz="2000" dirty="0">
                <a:latin typeface="Arial" charset="0"/>
                <a:ea typeface="MS PGothic" charset="0"/>
                <a:cs typeface="MS PGothic" charset="0"/>
              </a:rPr>
              <a:t>SNR knows about the all segments in a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FA796-9445-0E45-B12D-E52D776ABB02}"/>
              </a:ext>
            </a:extLst>
          </p:cNvPr>
          <p:cNvSpPr txBox="1"/>
          <p:nvPr/>
        </p:nvSpPr>
        <p:spPr>
          <a:xfrm>
            <a:off x="142875" y="5059363"/>
            <a:ext cx="871061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i="1" dirty="0"/>
              <a:t>Value</a:t>
            </a:r>
            <a:r>
              <a:rPr lang="en-US" altLang="en-US" sz="2000" dirty="0"/>
              <a:t> encodes charge, vertex, momentum, direction—the track information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3FF9C4-F27B-084D-AE7B-BC310A5ECBA6}"/>
              </a:ext>
            </a:extLst>
          </p:cNvPr>
          <p:cNvCxnSpPr/>
          <p:nvPr/>
        </p:nvCxnSpPr>
        <p:spPr>
          <a:xfrm flipV="1">
            <a:off x="0" y="5997575"/>
            <a:ext cx="694372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5">
            <a:extLst>
              <a:ext uri="{FF2B5EF4-FFF2-40B4-BE49-F238E27FC236}">
                <a16:creationId xmlns:a16="http://schemas.microsoft.com/office/drawing/2014/main" id="{EE192388-A336-FC4A-AB74-EDCE3CC3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7263"/>
            <a:ext cx="8201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* Radix 36 is convenient for creating short info-rich strings because it uses all 10 digits and all 26 characters of the Latin alphabet. It gets used a lot for encoding, e.g., in the shortening of URLs. </a:t>
            </a:r>
          </a:p>
        </p:txBody>
      </p:sp>
      <p:sp>
        <p:nvSpPr>
          <p:cNvPr id="22535" name="Slide Number Placeholder 2">
            <a:extLst>
              <a:ext uri="{FF2B5EF4-FFF2-40B4-BE49-F238E27FC236}">
                <a16:creationId xmlns:a16="http://schemas.microsoft.com/office/drawing/2014/main" id="{807CC067-EA98-5D4D-925F-30E6527A7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0F286-8D99-C745-AE5E-D467E40B76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023A8C8-0E45-3542-8B69-9BA8EACB8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8229600" cy="903288"/>
          </a:xfrm>
        </p:spPr>
        <p:txBody>
          <a:bodyPr/>
          <a:lstStyle/>
          <a:p>
            <a:r>
              <a:rPr lang="en-US" altLang="en-US"/>
              <a:t>So…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5E23F28-C413-3E47-8DD7-AF70131E5D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054100"/>
            <a:ext cx="8642350" cy="45339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800"/>
              <a:t>An event is ready for track reconstruction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Run the SNR Analysis (already happens to remove noise)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Use the resulting segment data to create a </a:t>
            </a:r>
            <a:r>
              <a:rPr lang="en-US" altLang="en-US" sz="2800" i="1"/>
              <a:t>key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Use the </a:t>
            </a:r>
            <a:r>
              <a:rPr lang="en-US" altLang="en-US" sz="2800" i="1"/>
              <a:t>key</a:t>
            </a:r>
            <a:r>
              <a:rPr lang="en-US" altLang="en-US" sz="2800"/>
              <a:t> in the dictionary to retrieve the </a:t>
            </a:r>
            <a:r>
              <a:rPr lang="en-US" altLang="en-US" sz="2800" i="1"/>
              <a:t>value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Decode the </a:t>
            </a:r>
            <a:r>
              <a:rPr lang="en-US" altLang="en-US" sz="2800" i="1"/>
              <a:t>value</a:t>
            </a:r>
            <a:r>
              <a:rPr lang="en-US" altLang="en-US" sz="2800"/>
              <a:t> to get track parameters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/>
              <a:t>If this works, you get a </a:t>
            </a:r>
            <a:r>
              <a:rPr lang="en-US" altLang="en-US" sz="2800" i="1"/>
              <a:t>very</a:t>
            </a:r>
            <a:r>
              <a:rPr lang="en-US" altLang="en-US" sz="2800"/>
              <a:t> fast estimate of the track parameters (roughly </a:t>
            </a:r>
            <a:r>
              <a:rPr lang="en-US" altLang="en-US" sz="2800">
                <a:latin typeface="Symbol" pitchFamily="2" charset="2"/>
              </a:rPr>
              <a:t>m</a:t>
            </a:r>
            <a:r>
              <a:rPr lang="en-US" altLang="en-US" sz="2800"/>
              <a:t>secs vs. the current method which takes 10’s of milliseconds)</a:t>
            </a:r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82882CC3-F2C1-AF4E-89DF-403CEF4F6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DD75F-8E4E-5F46-8471-61640598EE0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35D0325-FAAC-2144-80FE-F1F3B5F1D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8877300" cy="879475"/>
          </a:xfrm>
        </p:spPr>
        <p:txBody>
          <a:bodyPr/>
          <a:lstStyle/>
          <a:p>
            <a:r>
              <a:rPr lang="en-US" altLang="en-US" sz="2800"/>
              <a:t>Dictionary Entries (Isomorphic to detector acceptance)</a:t>
            </a:r>
            <a:endParaRPr lang="en-US" altLang="en-US" sz="3600"/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47D5E0FB-8A6F-6F49-8906-72D9AC6A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50913"/>
            <a:ext cx="7583488" cy="582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150EFD43-8775-D240-9A41-FD6129B9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1076325"/>
            <a:ext cx="3221037" cy="92233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Each red dot represents a simulated track that made it through all six superlayers.</a:t>
            </a: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7E54A2EF-007E-8B44-9E8B-68D5E707D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6F4F6B-6DFD-DF4B-BC3B-B58A60A46E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33616</TotalTime>
  <Words>1134</Words>
  <Application>Microsoft Macintosh PowerPoint</Application>
  <PresentationFormat>On-screen Show (4:3)</PresentationFormat>
  <Paragraphs>130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PGothic</vt:lpstr>
      <vt:lpstr>Wingdings</vt:lpstr>
      <vt:lpstr>Symbol</vt:lpstr>
      <vt:lpstr>Default Design</vt:lpstr>
      <vt:lpstr>Track Finding in CLAS12  with a Machine Learning Approach using SNR</vt:lpstr>
      <vt:lpstr>CLAS12</vt:lpstr>
      <vt:lpstr>CLAS12 Drift Chambers</vt:lpstr>
      <vt:lpstr>Track Finding</vt:lpstr>
      <vt:lpstr>The Segment and Noise-Removal (SNR)  Algorithm</vt:lpstr>
      <vt:lpstr>Result of SNR</vt:lpstr>
      <vt:lpstr>SNR Dictionary:  Use the free SNR segment data</vt:lpstr>
      <vt:lpstr>So…</vt:lpstr>
      <vt:lpstr>Dictionary Entries (Isomorphic to detector acceptance)</vt:lpstr>
      <vt:lpstr>Why Is “nearest” expensive</vt:lpstr>
      <vt:lpstr>SRN Conclusion</vt:lpstr>
      <vt:lpstr>Machine Learning Approach</vt:lpstr>
      <vt:lpstr>Dataset and Data collection process</vt:lpstr>
      <vt:lpstr>Regression</vt:lpstr>
      <vt:lpstr>Regression</vt:lpstr>
      <vt:lpstr>Conclusion</vt:lpstr>
    </vt:vector>
  </TitlesOfParts>
  <Company>SPARTA,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Noise Reduction &amp; Segment Finding</dc:title>
  <dc:creator>David Heddle</dc:creator>
  <cp:lastModifiedBy>Audrey Lawton</cp:lastModifiedBy>
  <cp:revision>141</cp:revision>
  <dcterms:created xsi:type="dcterms:W3CDTF">2008-10-28T16:16:32Z</dcterms:created>
  <dcterms:modified xsi:type="dcterms:W3CDTF">2021-10-14T12:30:20Z</dcterms:modified>
</cp:coreProperties>
</file>