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83" r:id="rId4"/>
    <p:sldId id="280" r:id="rId5"/>
    <p:sldId id="259" r:id="rId6"/>
    <p:sldId id="263" r:id="rId7"/>
    <p:sldId id="264" r:id="rId8"/>
    <p:sldId id="282" r:id="rId9"/>
    <p:sldId id="266" r:id="rId10"/>
    <p:sldId id="268" r:id="rId11"/>
    <p:sldId id="269" r:id="rId12"/>
    <p:sldId id="271" r:id="rId13"/>
    <p:sldId id="284" r:id="rId14"/>
    <p:sldId id="277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o Yuxun" initials="GY" lastIdx="4" clrIdx="0">
    <p:extLst>
      <p:ext uri="{19B8F6BF-5375-455C-9EA6-DF929625EA0E}">
        <p15:presenceInfo xmlns:p15="http://schemas.microsoft.com/office/powerpoint/2012/main" userId="665f0e48136b72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0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3T12:03:54.085" idx="4">
    <p:pos x="10" y="10"/>
    <p:text>tell the story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74BDE-E6A4-49E1-AF21-D81AB8FD61C0}" type="datetimeFigureOut">
              <a:rPr lang="en-US" smtClean="0"/>
              <a:t>2021/10/8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E4250-12CF-4D34-AFB4-F0F4F5F28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40A3-D481-40A4-8D5D-79A1D4A2C523}" type="datetime1">
              <a:rPr lang="en-US" smtClean="0"/>
              <a:t>2021/10/8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6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0FBB-21C3-4618-934D-A0CD285AF750}" type="datetime1">
              <a:rPr lang="en-US" smtClean="0"/>
              <a:t>2021/10/8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18F2-3D42-4CA6-A051-1F70B6F31A9E}" type="datetime1">
              <a:rPr lang="en-US" smtClean="0"/>
              <a:t>2021/10/8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E4FB-12F4-4467-9F40-7705A7A1D84D}" type="datetime1">
              <a:rPr lang="en-US" smtClean="0"/>
              <a:t>2021/10/8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2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0814-02CA-4513-945C-296246A48110}" type="datetime1">
              <a:rPr lang="en-US" smtClean="0"/>
              <a:t>2021/10/8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9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61FA-B0D7-480F-850E-58D0735E35FD}" type="datetime1">
              <a:rPr lang="en-US" smtClean="0"/>
              <a:t>2021/10/8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36F6-ECF2-41B6-AFE2-80644F5B58C7}" type="datetime1">
              <a:rPr lang="en-US" smtClean="0"/>
              <a:t>2021/10/8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7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76C2-DB3F-4099-83CA-ED2FFFAA5826}" type="datetime1">
              <a:rPr lang="en-US" smtClean="0"/>
              <a:t>2021/10/8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9BDD-B57C-4BD0-8F9B-5536353ADE6E}" type="datetime1">
              <a:rPr lang="en-US" smtClean="0"/>
              <a:t>2021/10/8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3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8D69-9E13-463E-9DB3-0DAE8EE3B00E}" type="datetime1">
              <a:rPr lang="en-US" smtClean="0"/>
              <a:t>2021/10/8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DF00-1A1B-4136-A528-B947233687A7}" type="datetime1">
              <a:rPr lang="en-US" smtClean="0"/>
              <a:t>2021/10/8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0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66F2E-DC1D-42A0-A573-272FF1807F87}" type="datetime1">
              <a:rPr lang="en-US" smtClean="0"/>
              <a:t>2021/10/8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8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comments" Target="../comments/commen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A8B4E-90B3-48DF-9E17-1FA46466E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82553"/>
            <a:ext cx="7772400" cy="149289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Nova Light" panose="020B0304020202020204" pitchFamily="34" charset="0"/>
              </a:rPr>
              <a:t>Near-Threshold Production of Heavy Quarkonium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75D3D1-9D7E-4AA2-A538-DCC107405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68752"/>
            <a:ext cx="6858000" cy="1669419"/>
          </a:xfrm>
        </p:spPr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Yuxun Guo</a:t>
            </a:r>
          </a:p>
          <a:p>
            <a:r>
              <a:rPr lang="en-US" dirty="0">
                <a:latin typeface="Arial Nova Light" panose="020B0304020202020204" pitchFamily="34" charset="0"/>
              </a:rPr>
              <a:t>University of Maryland</a:t>
            </a:r>
          </a:p>
          <a:p>
            <a:r>
              <a:rPr lang="en-US" altLang="zh-CN" dirty="0">
                <a:latin typeface="Arial Nova Light" panose="020B0304020202020204" pitchFamily="34" charset="0"/>
              </a:rPr>
              <a:t>Oct. 1</a:t>
            </a:r>
            <a:r>
              <a:rPr lang="en-US" dirty="0">
                <a:latin typeface="Arial Nova Light" panose="020B0304020202020204" pitchFamily="34" charset="0"/>
              </a:rPr>
              <a:t>2, 2021</a:t>
            </a:r>
          </a:p>
        </p:txBody>
      </p:sp>
      <p:pic>
        <p:nvPicPr>
          <p:cNvPr id="1026" name="Picture 2" descr="Logo and Brand Standards: Office of Trademarks and Licensing Branding  Guidelines">
            <a:extLst>
              <a:ext uri="{FF2B5EF4-FFF2-40B4-BE49-F238E27FC236}">
                <a16:creationId xmlns:a16="http://schemas.microsoft.com/office/drawing/2014/main" id="{BFBAEF0D-3EAA-4FF2-ABBB-218D9574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98" y="5537765"/>
            <a:ext cx="1310244" cy="131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DAD5156-4364-4973-879E-CBEFCD86BD8B}"/>
              </a:ext>
            </a:extLst>
          </p:cNvPr>
          <p:cNvSpPr txBox="1"/>
          <p:nvPr/>
        </p:nvSpPr>
        <p:spPr>
          <a:xfrm>
            <a:off x="2887188" y="5869722"/>
            <a:ext cx="352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Based on 2103.11506 with</a:t>
            </a:r>
          </a:p>
          <a:p>
            <a:pPr algn="ctr"/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 X</a:t>
            </a:r>
            <a:r>
              <a:rPr lang="en-US" altLang="zh-CN" dirty="0">
                <a:latin typeface="Book Antiqua" panose="02040602050305030304" pitchFamily="18" charset="0"/>
                <a:cs typeface="Arial" panose="020B0604020202020204" pitchFamily="34" charset="0"/>
              </a:rPr>
              <a:t>iangdong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 Ji and Yizhuang Liu.</a:t>
            </a:r>
          </a:p>
        </p:txBody>
      </p:sp>
      <p:pic>
        <p:nvPicPr>
          <p:cNvPr id="2" name="Picture 2" descr="home | femtocenter">
            <a:extLst>
              <a:ext uri="{FF2B5EF4-FFF2-40B4-BE49-F238E27FC236}">
                <a16:creationId xmlns:a16="http://schemas.microsoft.com/office/drawing/2014/main" id="{F1CF3E26-FC77-4D65-B08E-6226BA23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7381"/>
            <a:ext cx="2946830" cy="7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planade, Boston view">
            <a:extLst>
              <a:ext uri="{FF2B5EF4-FFF2-40B4-BE49-F238E27FC236}">
                <a16:creationId xmlns:a16="http://schemas.microsoft.com/office/drawing/2014/main" id="{5EB58487-67C3-4D43-AE5A-A6588815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3" b="44573"/>
          <a:stretch/>
        </p:blipFill>
        <p:spPr bwMode="auto">
          <a:xfrm>
            <a:off x="-63335" y="0"/>
            <a:ext cx="9207335" cy="248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5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0575-72F7-424E-AC42-587037AE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Hadronic matrix element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7DFB-EFDC-4068-BAF9-DCB5366C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29" y="1719664"/>
            <a:ext cx="3951933" cy="5643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 Nova Light" panose="020B0304020202020204" pitchFamily="34" charset="0"/>
              </a:rPr>
              <a:t>:Hadronic matrix element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73861-DD11-4B66-A5DA-B0A41B3E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3" y="1781706"/>
            <a:ext cx="971299" cy="3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2D5390-6B61-46D6-B1F2-F02879E3F0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3423" y="2383899"/>
            <a:ext cx="4156866" cy="77824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76DE01-A5CF-4EAE-8D19-4625F427835A}"/>
              </a:ext>
            </a:extLst>
          </p:cNvPr>
          <p:cNvGrpSpPr/>
          <p:nvPr/>
        </p:nvGrpSpPr>
        <p:grpSpPr>
          <a:xfrm>
            <a:off x="628650" y="3532219"/>
            <a:ext cx="5181377" cy="628439"/>
            <a:chOff x="721450" y="3814768"/>
            <a:chExt cx="5181377" cy="6284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169859-ACBE-4E0E-A144-D22A5CBB6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0553" y="3814768"/>
              <a:ext cx="3472274" cy="578713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B2B23F7-D022-4A2C-86C0-272288578DAA}"/>
                </a:ext>
              </a:extLst>
            </p:cNvPr>
            <p:cNvSpPr txBox="1">
              <a:spLocks/>
            </p:cNvSpPr>
            <p:nvPr/>
          </p:nvSpPr>
          <p:spPr>
            <a:xfrm>
              <a:off x="721450" y="3878834"/>
              <a:ext cx="3951933" cy="5643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>
                  <a:latin typeface="Arial Nova Light" panose="020B0304020202020204" pitchFamily="34" charset="0"/>
                </a:rPr>
                <a:t>Hard Kernel: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A1908E-70F4-4293-813F-0E3AD97ABC97}"/>
              </a:ext>
            </a:extLst>
          </p:cNvPr>
          <p:cNvGrpSpPr/>
          <p:nvPr/>
        </p:nvGrpSpPr>
        <p:grpSpPr>
          <a:xfrm>
            <a:off x="628650" y="4375357"/>
            <a:ext cx="7917361" cy="587982"/>
            <a:chOff x="721449" y="5289756"/>
            <a:chExt cx="7917361" cy="587982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D8CA35F-2482-48DF-94D6-AB4C89CA9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095" y="5289756"/>
              <a:ext cx="6178715" cy="555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A6FE8D2B-7F9C-4FE6-806C-1B3B26E0C8AC}"/>
                </a:ext>
              </a:extLst>
            </p:cNvPr>
            <p:cNvSpPr txBox="1">
              <a:spLocks/>
            </p:cNvSpPr>
            <p:nvPr/>
          </p:nvSpPr>
          <p:spPr>
            <a:xfrm>
              <a:off x="721449" y="5313365"/>
              <a:ext cx="3951933" cy="5643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>
                  <a:latin typeface="Arial Nova Light" panose="020B0304020202020204" pitchFamily="34" charset="0"/>
                </a:rPr>
                <a:t>Gluon GPD: </a:t>
              </a:r>
            </a:p>
          </p:txBody>
        </p:sp>
      </p:grp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6105662F-5BCD-4BE1-A812-1F1F7E238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1" r="1116"/>
          <a:stretch/>
        </p:blipFill>
        <p:spPr>
          <a:xfrm>
            <a:off x="5810027" y="1393027"/>
            <a:ext cx="2735984" cy="1132391"/>
          </a:xfrm>
          <a:prstGeom prst="rect">
            <a:avLst/>
          </a:prstGeom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D568D71F-483D-4E2C-A5D0-EB46350A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10</a:t>
            </a:fld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B14EF4-E566-46D8-953E-11DACDEC2B62}"/>
              </a:ext>
            </a:extLst>
          </p:cNvPr>
          <p:cNvSpPr txBox="1"/>
          <p:nvPr/>
        </p:nvSpPr>
        <p:spPr>
          <a:xfrm>
            <a:off x="5884241" y="5685620"/>
            <a:ext cx="30301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 J. </a:t>
            </a:r>
            <a:r>
              <a:rPr lang="en-US" sz="1600" dirty="0" err="1">
                <a:solidFill>
                  <a:srgbClr val="0070C0"/>
                </a:solidFill>
              </a:rPr>
              <a:t>Koempel</a:t>
            </a:r>
            <a:r>
              <a:rPr lang="en-US" sz="1600" dirty="0">
                <a:solidFill>
                  <a:srgbClr val="0070C0"/>
                </a:solidFill>
              </a:rPr>
              <a:t> et. al.  (2011)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87955-AD9E-4838-BD41-54E1778D0B6A}"/>
              </a:ext>
            </a:extLst>
          </p:cNvPr>
          <p:cNvSpPr txBox="1"/>
          <p:nvPr/>
        </p:nvSpPr>
        <p:spPr>
          <a:xfrm>
            <a:off x="628650" y="5309118"/>
            <a:ext cx="843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Consistent with leading twist result in deeply virtual meson production.</a:t>
            </a:r>
          </a:p>
        </p:txBody>
      </p:sp>
    </p:spTree>
    <p:extLst>
      <p:ext uri="{BB962C8B-B14F-4D97-AF65-F5344CB8AC3E}">
        <p14:creationId xmlns:p14="http://schemas.microsoft.com/office/powerpoint/2010/main" val="86526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07F6B3-4AD8-4476-81B8-3F4BEC77CF92}"/>
              </a:ext>
            </a:extLst>
          </p:cNvPr>
          <p:cNvGrpSpPr/>
          <p:nvPr/>
        </p:nvGrpSpPr>
        <p:grpSpPr>
          <a:xfrm>
            <a:off x="4323234" y="1290298"/>
            <a:ext cx="3910526" cy="3084732"/>
            <a:chOff x="4572000" y="1094907"/>
            <a:chExt cx="4544637" cy="32847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7ECC93-CFCE-42C7-A927-DD04D28E9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671" b="3986"/>
            <a:stretch/>
          </p:blipFill>
          <p:spPr>
            <a:xfrm>
              <a:off x="4572000" y="1094907"/>
              <a:ext cx="4544637" cy="3284793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4E512FA-A4AC-4A52-BFD4-428D1A7A2D3F}"/>
                </a:ext>
              </a:extLst>
            </p:cNvPr>
            <p:cNvSpPr/>
            <p:nvPr/>
          </p:nvSpPr>
          <p:spPr>
            <a:xfrm>
              <a:off x="5097877" y="2576262"/>
              <a:ext cx="549425" cy="109703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5EE9E3-9F93-4347-9A87-C4977EFE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Kinematics near threshold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26C37-5252-4FFF-B0BD-5C77433196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6384" y="1690689"/>
                <a:ext cx="3786960" cy="39953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Arial Nova Light" panose="020B0304020202020204" pitchFamily="34" charset="0"/>
                  </a:rPr>
                  <a:t>t 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000" dirty="0">
                    <a:latin typeface="Arial Nova Light" panose="020B0304020202020204" pitchFamily="34" charset="0"/>
                  </a:rPr>
                  <a:t> are large near threshold.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26C37-5252-4FFF-B0BD-5C7743319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384" y="1690689"/>
                <a:ext cx="3786960" cy="399536"/>
              </a:xfrm>
              <a:blipFill>
                <a:blip r:embed="rId3"/>
                <a:stretch>
                  <a:fillRect l="-1771" t="-13636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FD61CDD-5CDF-44B7-8428-E8DCB10358BF}"/>
              </a:ext>
            </a:extLst>
          </p:cNvPr>
          <p:cNvSpPr txBox="1"/>
          <p:nvPr/>
        </p:nvSpPr>
        <p:spPr>
          <a:xfrm>
            <a:off x="736384" y="4426916"/>
            <a:ext cx="4426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Taking the leading moment of x,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06192-512F-4FD8-BE3A-A2121D195956}"/>
              </a:ext>
            </a:extLst>
          </p:cNvPr>
          <p:cNvSpPr txBox="1"/>
          <p:nvPr/>
        </p:nvSpPr>
        <p:spPr>
          <a:xfrm>
            <a:off x="736384" y="5621679"/>
            <a:ext cx="739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Measurement of the gravitational form factors.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898EA45-3F5D-4522-BDD0-BA5CC2BA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11</a:t>
            </a:fld>
            <a:endParaRPr lang="en-US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33AE0A-C906-4ECC-AF6F-06C9ECA6DF15}"/>
              </a:ext>
            </a:extLst>
          </p:cNvPr>
          <p:cNvCxnSpPr>
            <a:cxnSpLocks/>
          </p:cNvCxnSpPr>
          <p:nvPr/>
        </p:nvCxnSpPr>
        <p:spPr>
          <a:xfrm flipH="1" flipV="1">
            <a:off x="4061819" y="2138931"/>
            <a:ext cx="727588" cy="1036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D96E8B-72CC-47D8-989F-E4BCCB6B2C7D}"/>
              </a:ext>
            </a:extLst>
          </p:cNvPr>
          <p:cNvGrpSpPr/>
          <p:nvPr/>
        </p:nvGrpSpPr>
        <p:grpSpPr>
          <a:xfrm>
            <a:off x="2950796" y="4878912"/>
            <a:ext cx="3677222" cy="702480"/>
            <a:chOff x="259015" y="1750311"/>
            <a:chExt cx="3877370" cy="69855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A3D97C-D7EA-4DAA-A887-22CBBBD288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4199" t="9456" r="84224" b="65694"/>
            <a:stretch/>
          </p:blipFill>
          <p:spPr>
            <a:xfrm>
              <a:off x="259015" y="1844498"/>
              <a:ext cx="714252" cy="4042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32ECE04-FC90-4627-B98B-53BE24820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6284" t="52157" r="32443" b="4897"/>
            <a:stretch/>
          </p:blipFill>
          <p:spPr>
            <a:xfrm>
              <a:off x="973267" y="1750311"/>
              <a:ext cx="3163118" cy="69855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EFBD1F3-5F9A-4EDA-9DEF-8CD3784B2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20" y="2342132"/>
            <a:ext cx="3313077" cy="5521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F313B8-DD66-4BD4-BCBB-8435D8D7E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92" y="3644474"/>
            <a:ext cx="233608" cy="52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7E9B5875-D436-42CC-A974-09D42AC0DA01}"/>
              </a:ext>
            </a:extLst>
          </p:cNvPr>
          <p:cNvSpPr/>
          <p:nvPr/>
        </p:nvSpPr>
        <p:spPr>
          <a:xfrm>
            <a:off x="2839793" y="3110968"/>
            <a:ext cx="222005" cy="40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4DD5-3194-4F5E-9C33-BCEC998F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Fitting gravitational form factors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7FA3F2-C0C3-493F-8E42-8A2BC40F2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98" y="1443353"/>
            <a:ext cx="2861311" cy="19895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6057F-0026-439D-8A77-6814914BB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706" y="1470521"/>
            <a:ext cx="3349781" cy="2546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60602A-DFCD-489D-9213-5FCCC84CEAB7}"/>
              </a:ext>
            </a:extLst>
          </p:cNvPr>
          <p:cNvGrpSpPr/>
          <p:nvPr/>
        </p:nvGrpSpPr>
        <p:grpSpPr>
          <a:xfrm>
            <a:off x="642345" y="3685969"/>
            <a:ext cx="5544699" cy="574158"/>
            <a:chOff x="762083" y="4015190"/>
            <a:chExt cx="5544699" cy="574158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1645076-253E-410F-A487-02487DE0A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83" y="4352912"/>
              <a:ext cx="1871969" cy="23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7B84E2DB-F1DF-4540-A898-80E8F4BDB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83" y="4015190"/>
              <a:ext cx="1456759" cy="27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62CBAE-9E43-4E96-B937-8F586FA30E52}"/>
                </a:ext>
              </a:extLst>
            </p:cNvPr>
            <p:cNvSpPr txBox="1"/>
            <p:nvPr/>
          </p:nvSpPr>
          <p:spPr>
            <a:xfrm>
              <a:off x="3010040" y="4057708"/>
              <a:ext cx="32967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Nova Light" panose="020B0304020202020204" pitchFamily="34" charset="0"/>
                </a:rPr>
                <a:t>Fixed from lattice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A123B3A-E79C-4E6E-950F-800DC758F2F3}"/>
              </a:ext>
            </a:extLst>
          </p:cNvPr>
          <p:cNvGrpSpPr/>
          <p:nvPr/>
        </p:nvGrpSpPr>
        <p:grpSpPr>
          <a:xfrm>
            <a:off x="601179" y="4587591"/>
            <a:ext cx="3370378" cy="622835"/>
            <a:chOff x="762083" y="4977930"/>
            <a:chExt cx="3370378" cy="62283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A631F3B8-52BD-4654-97E8-5D816AFAA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84" y="4977930"/>
              <a:ext cx="2393186" cy="272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5ADA7E00-29B9-4B28-8C5A-E5F77F452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83" y="5361756"/>
              <a:ext cx="2758899" cy="239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947873-CCBF-490B-A520-3DCDB6DC01FA}"/>
                </a:ext>
              </a:extLst>
            </p:cNvPr>
            <p:cNvSpPr txBox="1"/>
            <p:nvPr/>
          </p:nvSpPr>
          <p:spPr>
            <a:xfrm>
              <a:off x="3618491" y="5019595"/>
              <a:ext cx="513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Nova Light" panose="020B0304020202020204" pitchFamily="34" charset="0"/>
                </a:rPr>
                <a:t>Fit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B5B1890-5151-40F9-8136-61983A8453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238" y="4113378"/>
            <a:ext cx="3636249" cy="2658434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040AA73D-55C2-46E7-8BA5-3FBB1BAA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12</a:t>
            </a:fld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3E8690-CC95-484F-95D7-53A15A3E97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0" y="5641413"/>
            <a:ext cx="2573712" cy="5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0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FF34-F58C-4955-ADD0-CF700084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sz="4400" dirty="0">
                <a:latin typeface="Arial Nova Light" panose="020B0304020202020204" pitchFamily="34" charset="0"/>
              </a:rPr>
              <a:t>J/</a:t>
            </a:r>
            <a:r>
              <a:rPr lang="el-GR" sz="4400" dirty="0">
                <a:latin typeface="Arial Nova Light" panose="020B0304020202020204" pitchFamily="34" charset="0"/>
              </a:rPr>
              <a:t>ψ</a:t>
            </a:r>
            <a:r>
              <a:rPr lang="en-US" sz="4400" dirty="0">
                <a:latin typeface="Arial Nova Light" panose="020B0304020202020204" pitchFamily="34" charset="0"/>
              </a:rPr>
              <a:t> data at </a:t>
            </a:r>
            <a:r>
              <a:rPr lang="en-US" sz="4400" dirty="0" err="1">
                <a:latin typeface="Arial Nova Light" panose="020B0304020202020204" pitchFamily="34" charset="0"/>
              </a:rPr>
              <a:t>JLab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7A8A0-D48F-44BC-87FC-F3E4FBECABF7}"/>
              </a:ext>
            </a:extLst>
          </p:cNvPr>
          <p:cNvSpPr txBox="1"/>
          <p:nvPr/>
        </p:nvSpPr>
        <p:spPr>
          <a:xfrm>
            <a:off x="6100331" y="858630"/>
            <a:ext cx="17948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</a:rPr>
              <a:t>Z.-E. Meziani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BB1F8-7854-4C2A-B4EB-F896BFCF9CBA}"/>
              </a:ext>
            </a:extLst>
          </p:cNvPr>
          <p:cNvSpPr txBox="1"/>
          <p:nvPr/>
        </p:nvSpPr>
        <p:spPr>
          <a:xfrm>
            <a:off x="628650" y="5386691"/>
            <a:ext cx="8352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More data at </a:t>
            </a:r>
            <a:r>
              <a:rPr lang="en-US" sz="2000" dirty="0" err="1">
                <a:latin typeface="Arial Nova Light" panose="020B0304020202020204" pitchFamily="34" charset="0"/>
              </a:rPr>
              <a:t>JLab</a:t>
            </a:r>
            <a:r>
              <a:rPr lang="en-US" sz="2000" dirty="0">
                <a:latin typeface="Arial Nova Light" panose="020B0304020202020204" pitchFamily="34" charset="0"/>
              </a:rPr>
              <a:t> will allow much more precise measurements of gravitational form factors.</a:t>
            </a:r>
          </a:p>
          <a:p>
            <a:r>
              <a:rPr lang="en-US" sz="2000" dirty="0">
                <a:latin typeface="Arial Nova Light" panose="020B0304020202020204" pitchFamily="34" charset="0"/>
              </a:rPr>
              <a:t>Besides, we also look forward to the     production at future EIC.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F7E0B55-207C-4D05-BA11-A7584EF7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13</a:t>
            </a:fld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">
                <a:extLst>
                  <a:ext uri="{FF2B5EF4-FFF2-40B4-BE49-F238E27FC236}">
                    <a16:creationId xmlns:a16="http://schemas.microsoft.com/office/drawing/2014/main" id="{FA10B56F-A923-4ADC-A078-B348BE025DC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04023786"/>
                  </p:ext>
                </p:extLst>
              </p:nvPr>
            </p:nvGraphicFramePr>
            <p:xfrm>
              <a:off x="730478" y="1375343"/>
              <a:ext cx="7164696" cy="3921872"/>
            </p:xfrm>
            <a:graphic>
              <a:graphicData uri="http://schemas.openxmlformats.org/drawingml/2006/table">
                <a:tbl>
                  <a:tblPr firstRow="1" firstCol="1"/>
                  <a:tblGrid>
                    <a:gridCol w="14329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38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70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6580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65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860561"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16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b="1" dirty="0" err="1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GlueX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
HALL D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HMS+SHMS
HALL C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CLAS 12</a:t>
                          </a:r>
                          <a:r>
                            <a:rPr lang="en-US"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upgrade I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
HALL B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b="1" dirty="0" err="1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SoLID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
HALL A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6262"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sz="1600" i="1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J/ψ </a:t>
                          </a:r>
                          <a:r>
                            <a:rPr sz="1600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counts (photo-prod.)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~4</a:t>
                          </a:r>
                          <a:r>
                            <a:rPr lang="en-US"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69 </a:t>
                          </a:r>
                          <a:r>
                            <a:rPr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published</a:t>
                          </a:r>
                          <a:r>
                            <a:rPr lang="en-US"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,</a:t>
                          </a:r>
                          <a:r>
                            <a:rPr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</a:t>
                          </a:r>
                          <a:endParaRPr lang="en-US" sz="16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10</a:t>
                          </a:r>
                          <a:r>
                            <a:rPr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k </a:t>
                          </a:r>
                          <a:r>
                            <a:rPr lang="en-US"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phase I+II</a:t>
                          </a:r>
                          <a:endParaRPr sz="16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892111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4k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14k</a:t>
                          </a:r>
                          <a:endParaRPr sz="16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 804k</a:t>
                          </a:r>
                          <a:endParaRPr sz="16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8804"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sz="1600" i="1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J/</a:t>
                          </a:r>
                          <a:r>
                            <a:rPr sz="1600" i="1" dirty="0" err="1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ψ</a:t>
                          </a:r>
                          <a:r>
                            <a:rPr sz="1600" i="1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 </a:t>
                          </a:r>
                          <a:r>
                            <a:rPr sz="1600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Rate (electro-prod.)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16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16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lang="en-US" sz="1600" dirty="0">
                              <a:solidFill>
                                <a:srgbClr val="002060"/>
                              </a:solidFill>
                              <a:latin typeface="Arial Nova Light" panose="020B0304020202020204" pitchFamily="34" charset="0"/>
                            </a:rPr>
                            <a:t>1k</a:t>
                          </a:r>
                          <a:endParaRPr sz="1600" dirty="0">
                            <a:solidFill>
                              <a:srgbClr val="002060"/>
                            </a:solidFill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011993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21k</a:t>
                          </a:r>
                          <a:endParaRPr sz="1600" b="1" dirty="0">
                            <a:solidFill>
                              <a:srgbClr val="011993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1155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Photon-proton luminosity</a:t>
                          </a:r>
                          <a:endParaRPr sz="1600" b="1" dirty="0">
                            <a:solidFill>
                              <a:srgbClr val="FFFFFF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 b="1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160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endParaRPr lang="en-US" sz="16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 b="1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1600" b="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endParaRPr sz="16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2995929"/>
                      </a:ext>
                    </a:extLst>
                  </a:tr>
                  <a:tr h="534148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Acceptance</a:t>
                          </a:r>
                          <a:endParaRPr sz="1600" b="1" dirty="0">
                            <a:solidFill>
                              <a:srgbClr val="FFFFFF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4000" b="1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lang="en-US" sz="1600" dirty="0">
                              <a:latin typeface="Arial Nova Light" panose="020B0304020202020204" pitchFamily="34" charset="0"/>
                            </a:rPr>
                            <a:t>~ 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sz="16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&lt; 3x10</a:t>
                          </a:r>
                          <a:r>
                            <a:rPr lang="en-US" sz="1600" baseline="30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-4</a:t>
                          </a:r>
                          <a:r>
                            <a:rPr lang="en-US" sz="1600" baseline="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</a:t>
                          </a:r>
                          <a:endParaRPr lang="en-US" sz="1600" baseline="300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4000" b="1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lang="en-US" sz="1600" b="0" dirty="0">
                              <a:latin typeface="Arial Nova Light" panose="020B0304020202020204" pitchFamily="34" charset="0"/>
                            </a:rPr>
                            <a:t>&lt; </a:t>
                          </a:r>
                          <a:r>
                            <a:rPr lang="en-US" sz="1600" dirty="0">
                              <a:latin typeface="Arial Nova Light" panose="020B0304020202020204" pitchFamily="34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sz="1600" b="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~ </a:t>
                          </a:r>
                          <a:r>
                            <a:rPr lang="en-US" sz="1600" b="1" dirty="0">
                              <a:latin typeface="Arial Nova Light" panose="020B0304020202020204" pitchFamily="34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US" sz="16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7885863"/>
                      </a:ext>
                    </a:extLst>
                  </a:tr>
                  <a:tr h="54094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When?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Finished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Finished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 Proposed</a:t>
                          </a:r>
                          <a:endParaRPr sz="16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~</a:t>
                          </a:r>
                          <a:r>
                            <a:rPr lang="en-US"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8</a:t>
                          </a:r>
                          <a:r>
                            <a:rPr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years?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">
                <a:extLst>
                  <a:ext uri="{FF2B5EF4-FFF2-40B4-BE49-F238E27FC236}">
                    <a16:creationId xmlns:a16="http://schemas.microsoft.com/office/drawing/2014/main" id="{FA10B56F-A923-4ADC-A078-B348BE025DC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04023786"/>
                  </p:ext>
                </p:extLst>
              </p:nvPr>
            </p:nvGraphicFramePr>
            <p:xfrm>
              <a:off x="730478" y="1375343"/>
              <a:ext cx="7164696" cy="3921872"/>
            </p:xfrm>
            <a:graphic>
              <a:graphicData uri="http://schemas.openxmlformats.org/drawingml/2006/table">
                <a:tbl>
                  <a:tblPr firstRow="1" firstCol="1"/>
                  <a:tblGrid>
                    <a:gridCol w="14329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38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70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6580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65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860561"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16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b="1" dirty="0" err="1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GlueX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
HALL D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HMS+SHMS
HALL C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CLAS 12</a:t>
                          </a:r>
                          <a:r>
                            <a:rPr lang="en-US"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upgrade I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
HALL B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b="1" dirty="0" err="1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SoLID</a:t>
                          </a: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
HALL A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6262"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sz="1600" i="1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J/ψ </a:t>
                          </a:r>
                          <a:r>
                            <a:rPr sz="1600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counts (photo-prod.)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~4</a:t>
                          </a:r>
                          <a:r>
                            <a:rPr lang="en-US"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69 </a:t>
                          </a:r>
                          <a:r>
                            <a:rPr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published</a:t>
                          </a:r>
                          <a:r>
                            <a:rPr lang="en-US"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,</a:t>
                          </a:r>
                          <a:r>
                            <a:rPr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</a:t>
                          </a:r>
                          <a:endParaRPr lang="en-US" sz="16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10</a:t>
                          </a:r>
                          <a:r>
                            <a:rPr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k </a:t>
                          </a:r>
                          <a:r>
                            <a:rPr lang="en-US"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phase I+II</a:t>
                          </a:r>
                          <a:endParaRPr sz="16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892111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4k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14k</a:t>
                          </a:r>
                          <a:endParaRPr sz="16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 804k</a:t>
                          </a:r>
                          <a:endParaRPr sz="16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8804"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sz="1600" i="1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J/</a:t>
                          </a:r>
                          <a:r>
                            <a:rPr sz="1600" i="1" dirty="0" err="1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ψ</a:t>
                          </a:r>
                          <a:r>
                            <a:rPr sz="1600" i="1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 </a:t>
                          </a:r>
                          <a:r>
                            <a:rPr sz="1600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Rate (electro-prod.)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16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16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lang="en-US" sz="1600" dirty="0">
                              <a:solidFill>
                                <a:srgbClr val="002060"/>
                              </a:solidFill>
                              <a:latin typeface="Arial Nova Light" panose="020B0304020202020204" pitchFamily="34" charset="0"/>
                            </a:rPr>
                            <a:t>1k</a:t>
                          </a:r>
                          <a:endParaRPr sz="1600" dirty="0">
                            <a:solidFill>
                              <a:srgbClr val="002060"/>
                            </a:solidFill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011993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21k</a:t>
                          </a:r>
                          <a:endParaRPr sz="1600" b="1" dirty="0">
                            <a:solidFill>
                              <a:srgbClr val="011993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1155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Photon-proton luminosity</a:t>
                          </a:r>
                          <a:endParaRPr sz="1600" b="1" dirty="0">
                            <a:solidFill>
                              <a:srgbClr val="FFFFFF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 b="1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160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endParaRPr lang="en-US" sz="16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 b="1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1600" b="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endParaRPr sz="16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2995929"/>
                      </a:ext>
                    </a:extLst>
                  </a:tr>
                  <a:tr h="534148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Acceptance</a:t>
                          </a:r>
                          <a:endParaRPr sz="1600" b="1" dirty="0">
                            <a:solidFill>
                              <a:srgbClr val="FFFFFF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blipFill>
                          <a:blip r:embed="rId3"/>
                          <a:stretch>
                            <a:fillRect l="-84507" t="-532955" r="-233099" b="-1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&lt; 3x10</a:t>
                          </a:r>
                          <a:r>
                            <a:rPr lang="en-US" sz="1600" baseline="30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-4</a:t>
                          </a:r>
                          <a:r>
                            <a:rPr lang="en-US" sz="1600" baseline="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</a:t>
                          </a:r>
                          <a:endParaRPr lang="en-US" sz="1600" baseline="300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blipFill>
                          <a:blip r:embed="rId3"/>
                          <a:stretch>
                            <a:fillRect l="-334821" t="-532955" r="-94643" b="-1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blipFill>
                          <a:blip r:embed="rId3"/>
                          <a:stretch>
                            <a:fillRect l="-468269" t="-532955" r="-1923" b="-106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7885863"/>
                      </a:ext>
                    </a:extLst>
                  </a:tr>
                  <a:tr h="540942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When?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Finished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Finished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 Proposed</a:t>
                          </a:r>
                          <a:endParaRPr sz="16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~</a:t>
                          </a:r>
                          <a:r>
                            <a:rPr lang="en-US"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8</a:t>
                          </a:r>
                          <a:r>
                            <a:rPr sz="16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years?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 descr="\documentclass{article}&#10;\usepackage{amsmath}&#10;\pagestyle{empty}&#10;\begin{document}&#10;&#10;\begin{align*}&#10;\begin{split}&#10;\Upsilon&#10;\end{split}&#10;\end{align*}&#10;&#10;&#10;\end{document}" title="IguanaTex Bitmap Display">
            <a:extLst>
              <a:ext uri="{FF2B5EF4-FFF2-40B4-BE49-F238E27FC236}">
                <a16:creationId xmlns:a16="http://schemas.microsoft.com/office/drawing/2014/main" id="{AFCF0F8B-521D-422A-9B6A-F64E40A6EE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85" y="6117022"/>
            <a:ext cx="183157" cy="1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58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B3FD-FAEF-478D-81C1-D958B637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9033"/>
            <a:ext cx="7886700" cy="1325563"/>
          </a:xfrm>
        </p:spPr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E7B7-0C3B-4C43-B32D-E4EBABE68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05" y="1888454"/>
            <a:ext cx="7886700" cy="1413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Factorization fo</a:t>
            </a:r>
            <a:r>
              <a:rPr lang="en-US" altLang="zh-CN" sz="2400" dirty="0">
                <a:latin typeface="Arial Nova Light" panose="020B0304020202020204" pitchFamily="34" charset="0"/>
              </a:rPr>
              <a:t>r</a:t>
            </a:r>
            <a:r>
              <a:rPr lang="en-US" sz="2400" dirty="0">
                <a:latin typeface="Arial Nova Light" panose="020B0304020202020204" pitchFamily="34" charset="0"/>
              </a:rPr>
              <a:t>mula to</a:t>
            </a:r>
            <a:r>
              <a:rPr lang="zh-CN" altLang="en-US" sz="2400" dirty="0">
                <a:latin typeface="Arial Nova Light" panose="020B0304020202020204" pitchFamily="34" charset="0"/>
              </a:rPr>
              <a:t> </a:t>
            </a:r>
            <a:r>
              <a:rPr lang="en-US" altLang="zh-CN" sz="2400" dirty="0">
                <a:latin typeface="Arial Nova Light" panose="020B0304020202020204" pitchFamily="34" charset="0"/>
              </a:rPr>
              <a:t>the leading order</a:t>
            </a:r>
            <a:r>
              <a:rPr lang="en-US" sz="2400" dirty="0">
                <a:latin typeface="Arial Nova Light" panose="020B0304020202020204" pitchFamily="34" charset="0"/>
              </a:rPr>
              <a:t> in the heavy quark limit.</a:t>
            </a:r>
          </a:p>
          <a:p>
            <a:r>
              <a:rPr lang="en-US" sz="2400" dirty="0">
                <a:latin typeface="Arial Nova Light" panose="020B0304020202020204" pitchFamily="34" charset="0"/>
              </a:rPr>
              <a:t>Measurements of the gluonic gravitational form factors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95C656D-F7DD-4580-9EE7-23308E5B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237337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14</a:t>
            </a:fld>
            <a:endParaRPr lang="en-US" sz="24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3DD058C-DE0B-45B8-9738-E93A6F8FFCBA}"/>
              </a:ext>
            </a:extLst>
          </p:cNvPr>
          <p:cNvGrpSpPr/>
          <p:nvPr/>
        </p:nvGrpSpPr>
        <p:grpSpPr>
          <a:xfrm>
            <a:off x="628650" y="4487950"/>
            <a:ext cx="7886700" cy="1459878"/>
            <a:chOff x="628650" y="4143785"/>
            <a:chExt cx="7886700" cy="1459878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9A316DC7-AA3F-4508-949C-5D29EED69B8E}"/>
                </a:ext>
              </a:extLst>
            </p:cNvPr>
            <p:cNvSpPr txBox="1">
              <a:spLocks/>
            </p:cNvSpPr>
            <p:nvPr/>
          </p:nvSpPr>
          <p:spPr>
            <a:xfrm>
              <a:off x="628650" y="4190102"/>
              <a:ext cx="7886700" cy="1413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latin typeface="Arial Nova Light" panose="020B0304020202020204" pitchFamily="34" charset="0"/>
                </a:rPr>
                <a:t>Higher order correction in               and               </a:t>
              </a:r>
            </a:p>
            <a:p>
              <a:r>
                <a:rPr lang="en-US" sz="2400" dirty="0">
                  <a:latin typeface="Arial Nova Light" panose="020B0304020202020204" pitchFamily="34" charset="0"/>
                </a:rPr>
                <a:t>Higher twist effects including three-gluon exchange  </a:t>
              </a:r>
            </a:p>
            <a:p>
              <a:r>
                <a:rPr lang="en-US" sz="2400" dirty="0">
                  <a:latin typeface="Arial Nova Light" panose="020B0304020202020204" pitchFamily="34" charset="0"/>
                </a:rPr>
                <a:t>Factorization theorem to higher/all order</a:t>
              </a:r>
            </a:p>
            <a:p>
              <a:endParaRPr lang="en-US" sz="2400" dirty="0">
                <a:latin typeface="Arial Nova Light" panose="020B03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dirty="0">
                <a:latin typeface="Arial Nova Light" panose="020B0304020202020204" pitchFamily="34" charset="0"/>
              </a:endParaRP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C7A08A8C-2F44-4F60-88FC-0D2EA11FD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4003" y="4153166"/>
              <a:ext cx="980459" cy="505506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42BCBE76-B541-4702-8679-29AA3F71D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4336" y="4143785"/>
              <a:ext cx="933616" cy="46857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0C81FB0-98CB-48D4-9C9E-095BA877898C}"/>
              </a:ext>
            </a:extLst>
          </p:cNvPr>
          <p:cNvSpPr txBox="1"/>
          <p:nvPr/>
        </p:nvSpPr>
        <p:spPr>
          <a:xfrm>
            <a:off x="628650" y="3429000"/>
            <a:ext cx="2279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Nova Light" panose="020B0304020202020204" pitchFamily="34" charset="0"/>
              </a:rPr>
              <a:t>Outlook</a:t>
            </a:r>
            <a:endParaRPr lang="en-US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9D52-77FC-4F7D-94BD-A7C044F0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7126"/>
            <a:ext cx="7886700" cy="1325563"/>
          </a:xfrm>
        </p:spPr>
        <p:txBody>
          <a:bodyPr/>
          <a:lstStyle/>
          <a:p>
            <a:pPr algn="ctr"/>
            <a:r>
              <a:rPr lang="en-US" altLang="zh-CN" dirty="0"/>
              <a:t>Thanks!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39CA-A38B-43E3-BF6F-FE6709F19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42464"/>
            <a:ext cx="7886700" cy="10948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1100"/>
              <a:buNone/>
            </a:pP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This work was partially supported by the Center for Nuclear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Femtography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(CNF),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1100"/>
              <a:buNone/>
            </a:pP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administrated by the Southeastern Universities Research Association under an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1100"/>
              <a:buNone/>
            </a:pP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appropriation from the Commonwealth of Virginia and a CNF graduate fellowship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1100"/>
              <a:buNone/>
            </a:pP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14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CY 2021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Yuxun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Guo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9EA617E-BDBC-4E52-BA86-9C8C09E08657}"/>
              </a:ext>
            </a:extLst>
          </p:cNvPr>
          <p:cNvSpPr txBox="1">
            <a:spLocks/>
          </p:cNvSpPr>
          <p:nvPr/>
        </p:nvSpPr>
        <p:spPr>
          <a:xfrm>
            <a:off x="4364003" y="6237337"/>
            <a:ext cx="514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326D9D4-6CBB-40B0-8703-7155A1CEC8F9}" type="slidenum">
              <a:rPr lang="en-US" sz="2400" smtClean="0"/>
              <a:pPr algn="ctr"/>
              <a:t>15</a:t>
            </a:fld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81F49E7-6E37-4E7D-92F5-B2A98330E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35" y="5142464"/>
            <a:ext cx="3824965" cy="9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8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B068-6F58-429A-8AB5-9F0DFD57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02036-C5C9-418E-978F-A14FFB7B8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3450979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Introduction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Gravitational form factors (GFF)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QCD interaction of a color dipole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Photoproduction of J/</a:t>
            </a:r>
            <a:r>
              <a:rPr lang="el-GR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ψ</a:t>
            </a:r>
            <a:r>
              <a:rPr lang="en-US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Conclusions and 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660B8-D8B9-4937-9E26-B471CAFA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1794" y="6391671"/>
            <a:ext cx="29605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89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D4B1-2DA9-4FA2-8DCF-F3DB00B8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Introduction to proton mass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45D1F4C-3222-4F0B-B227-802A81E0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1794" y="6391671"/>
            <a:ext cx="29605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3</a:t>
            </a:fld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40EA10-8226-48CF-9120-F822277382D0}"/>
              </a:ext>
            </a:extLst>
          </p:cNvPr>
          <p:cNvSpPr txBox="1"/>
          <p:nvPr/>
        </p:nvSpPr>
        <p:spPr>
          <a:xfrm>
            <a:off x="1161642" y="1295746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 Nova Light" panose="020B0304020202020204" pitchFamily="34" charset="0"/>
              </a:rPr>
              <a:t>-mass without mass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4D937-0751-4361-9518-3726FC283CC3}"/>
              </a:ext>
            </a:extLst>
          </p:cNvPr>
          <p:cNvSpPr txBox="1"/>
          <p:nvPr/>
        </p:nvSpPr>
        <p:spPr>
          <a:xfrm>
            <a:off x="1161642" y="4843339"/>
            <a:ext cx="7481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Most of the proton mass comes from dynamical energy!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619D27-A8DB-4E65-B9F9-8780A7DA623E}"/>
              </a:ext>
            </a:extLst>
          </p:cNvPr>
          <p:cNvGrpSpPr/>
          <p:nvPr/>
        </p:nvGrpSpPr>
        <p:grpSpPr>
          <a:xfrm>
            <a:off x="835787" y="1942609"/>
            <a:ext cx="7370266" cy="2306712"/>
            <a:chOff x="390852" y="2053865"/>
            <a:chExt cx="8657490" cy="26168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FAF1B4-9496-4BDC-92AA-91B0E0F8A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6696" y="2053865"/>
              <a:ext cx="5193422" cy="2616826"/>
            </a:xfrm>
            <a:prstGeom prst="rect">
              <a:avLst/>
            </a:prstGeom>
          </p:spPr>
        </p:pic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CDC6DB94-7CA3-40C4-AED5-BF1B42E6F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52" y="3529559"/>
              <a:ext cx="1685844" cy="225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0598CCE8-0143-40F6-BB16-C6CB5FCE8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52" y="3181643"/>
              <a:ext cx="1700763" cy="225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>
              <a:extLst>
                <a:ext uri="{FF2B5EF4-FFF2-40B4-BE49-F238E27FC236}">
                  <a16:creationId xmlns:a16="http://schemas.microsoft.com/office/drawing/2014/main" id="{6DAC80A1-8893-4C3F-A045-B548C26D7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52" y="3877475"/>
              <a:ext cx="872825" cy="269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>
              <a:extLst>
                <a:ext uri="{FF2B5EF4-FFF2-40B4-BE49-F238E27FC236}">
                  <a16:creationId xmlns:a16="http://schemas.microsoft.com/office/drawing/2014/main" id="{A96378A5-A7DD-4A53-B93C-FD84C4E49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4625" y="3393327"/>
              <a:ext cx="1773717" cy="26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526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3066-62A0-4A06-8852-276000BD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Two important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83DCF-0541-42DD-B0DB-E9F533B9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7028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Arial Nova Light" panose="020B0304020202020204" pitchFamily="34" charset="0"/>
              </a:rPr>
              <a:t>Quantum anomalous energy (QAE) </a:t>
            </a:r>
          </a:p>
          <a:p>
            <a:endParaRPr lang="en-US" dirty="0"/>
          </a:p>
          <a:p>
            <a:endParaRPr lang="en-US" dirty="0">
              <a:latin typeface="Arial Nova Light" panose="020B0304020202020204" pitchFamily="34" charset="0"/>
            </a:endParaRPr>
          </a:p>
          <a:p>
            <a:endParaRPr lang="en-US" dirty="0">
              <a:latin typeface="Arial Nova Light" panose="020B0304020202020204" pitchFamily="34" charset="0"/>
            </a:endParaRPr>
          </a:p>
          <a:p>
            <a:r>
              <a:rPr lang="en-US" dirty="0">
                <a:solidFill>
                  <a:schemeClr val="accent4"/>
                </a:solidFill>
                <a:latin typeface="Arial Nova Light" panose="020B0304020202020204" pitchFamily="34" charset="0"/>
              </a:rPr>
              <a:t>Mass radius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60EDD57-D36E-4C79-AD81-FAC0CF6E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41" y="2293622"/>
            <a:ext cx="6051083" cy="6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B709C750-6D83-4E0C-B599-896043BB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2857479"/>
            <a:ext cx="893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0000"/>
                </a:solidFill>
                <a:latin typeface="Arial Nova Light" panose="020B0304020202020204" pitchFamily="34" charset="0"/>
              </a:rPr>
              <a:t>Quark energy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EDCF46F8-6BFD-4266-B1B7-843E515E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311" y="2854268"/>
            <a:ext cx="893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0000"/>
                </a:solidFill>
                <a:latin typeface="Arial Nova Light" panose="020B0304020202020204" pitchFamily="34" charset="0"/>
              </a:rPr>
              <a:t>Quark mass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A4A54B63-36F9-4118-B681-21973B35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180" y="2853488"/>
            <a:ext cx="956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0000"/>
                </a:solidFill>
                <a:latin typeface="Arial Nova Light" panose="020B0304020202020204" pitchFamily="34" charset="0"/>
              </a:rPr>
              <a:t>Gluon energy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37651A09-B024-48EB-AE42-04853C49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891" y="2911899"/>
            <a:ext cx="7605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Arial Nova Light" panose="020B0304020202020204" pitchFamily="34" charset="0"/>
              </a:rPr>
              <a:t>QAE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A2433-5716-44E7-8283-70F19691270D}"/>
              </a:ext>
            </a:extLst>
          </p:cNvPr>
          <p:cNvSpPr txBox="1"/>
          <p:nvPr/>
        </p:nvSpPr>
        <p:spPr>
          <a:xfrm>
            <a:off x="6345168" y="1777313"/>
            <a:ext cx="3006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X. Ji (1995),</a:t>
            </a:r>
          </a:p>
          <a:p>
            <a:r>
              <a:rPr lang="en-US" sz="1600" dirty="0">
                <a:solidFill>
                  <a:srgbClr val="0070C0"/>
                </a:solidFill>
              </a:rPr>
              <a:t>X. Ji, Y. Liu and A. Schafer (2021)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7FD522-AFEC-45A5-96AB-CCAE7F9F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01" y="3478269"/>
            <a:ext cx="2835540" cy="53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B07B4B-35A3-4A61-9868-560241F394C5}"/>
              </a:ext>
            </a:extLst>
          </p:cNvPr>
          <p:cNvSpPr txBox="1"/>
          <p:nvPr/>
        </p:nvSpPr>
        <p:spPr>
          <a:xfrm>
            <a:off x="2813665" y="3963890"/>
            <a:ext cx="2754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D. </a:t>
            </a:r>
            <a:r>
              <a:rPr lang="en-US" sz="1600" dirty="0" err="1">
                <a:solidFill>
                  <a:srgbClr val="0070C0"/>
                </a:solidFill>
              </a:rPr>
              <a:t>Kharzeev</a:t>
            </a:r>
            <a:r>
              <a:rPr lang="en-US" sz="1600" dirty="0">
                <a:solidFill>
                  <a:srgbClr val="0070C0"/>
                </a:solidFill>
              </a:rPr>
              <a:t> (2021), X. Ji (2021)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00B448D-616B-4B1D-9B12-8ACA4DF6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38" y="4449284"/>
            <a:ext cx="3637487" cy="48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8C1217-0699-4B2A-94E2-FE9A608C20F9}"/>
              </a:ext>
            </a:extLst>
          </p:cNvPr>
          <p:cNvSpPr txBox="1"/>
          <p:nvPr/>
        </p:nvSpPr>
        <p:spPr>
          <a:xfrm>
            <a:off x="886176" y="4449284"/>
            <a:ext cx="989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mass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E1FF1E-15CF-4162-BE76-6AEFDCEB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58" y="5088559"/>
            <a:ext cx="3266551" cy="26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9526BA-4CAE-4690-95C1-6AE5C397F7B4}"/>
              </a:ext>
            </a:extLst>
          </p:cNvPr>
          <p:cNvSpPr txBox="1"/>
          <p:nvPr/>
        </p:nvSpPr>
        <p:spPr>
          <a:xfrm>
            <a:off x="886176" y="4988519"/>
            <a:ext cx="220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mass form factors                   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458BD20E-8075-4C9A-A9B7-22DCEA86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1794" y="6391671"/>
            <a:ext cx="29605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4</a:t>
            </a:fld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E6197E-283B-4129-A9CE-9FFBC9717046}"/>
              </a:ext>
            </a:extLst>
          </p:cNvPr>
          <p:cNvSpPr txBox="1"/>
          <p:nvPr/>
        </p:nvSpPr>
        <p:spPr>
          <a:xfrm>
            <a:off x="7218041" y="5003908"/>
            <a:ext cx="228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 Light" panose="020B0304020202020204" pitchFamily="34" charset="0"/>
              </a:rPr>
              <a:t>(</a:t>
            </a:r>
            <a:r>
              <a:rPr lang="en-US" dirty="0" err="1">
                <a:latin typeface="Arial Nova Light" panose="020B0304020202020204" pitchFamily="34" charset="0"/>
              </a:rPr>
              <a:t>Breit</a:t>
            </a:r>
            <a:r>
              <a:rPr lang="en-US" dirty="0">
                <a:latin typeface="Arial Nova Light" panose="020B0304020202020204" pitchFamily="34" charset="0"/>
              </a:rPr>
              <a:t> frame)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BCB46E-DE05-43B8-B344-4015DC9467CF}"/>
              </a:ext>
            </a:extLst>
          </p:cNvPr>
          <p:cNvSpPr txBox="1"/>
          <p:nvPr/>
        </p:nvSpPr>
        <p:spPr>
          <a:xfrm>
            <a:off x="886176" y="5582428"/>
            <a:ext cx="228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mass radius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2EFD1F0-A80B-40BE-B880-F124CE700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55" y="5520443"/>
            <a:ext cx="2961970" cy="6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A48BC136-667D-4143-90FA-90DA3AEA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63" y="5109135"/>
            <a:ext cx="680771" cy="2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6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1CBD-8985-4392-904C-EB34B535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Gravitational form factors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59388F-9EEF-40DD-B15C-71B9AE3BB2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67" y="1690689"/>
            <a:ext cx="2374105" cy="23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03CA3-3A96-4079-9454-B18205B3CDEA}"/>
              </a:ext>
            </a:extLst>
          </p:cNvPr>
          <p:cNvSpPr txBox="1"/>
          <p:nvPr/>
        </p:nvSpPr>
        <p:spPr>
          <a:xfrm>
            <a:off x="628650" y="1563995"/>
            <a:ext cx="516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Matrix element of EMT can be written into gravitation form factors.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41D8EB-E2EB-4240-8DE4-E5F311F88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-1" r="315" b="1992"/>
          <a:stretch/>
        </p:blipFill>
        <p:spPr>
          <a:xfrm>
            <a:off x="656121" y="2480035"/>
            <a:ext cx="5032160" cy="1337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05A146-6C64-4779-967F-CB3A15529515}"/>
              </a:ext>
            </a:extLst>
          </p:cNvPr>
          <p:cNvSpPr txBox="1"/>
          <p:nvPr/>
        </p:nvSpPr>
        <p:spPr>
          <a:xfrm>
            <a:off x="4421889" y="2006565"/>
            <a:ext cx="13606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X. Ji (1996)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DBAACCF-0B05-4DAB-BEC6-CEB4E1BA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1794" y="6391671"/>
            <a:ext cx="29605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5</a:t>
            </a:fld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C28779-B1AD-4465-B7A5-E0C4BD0533A0}"/>
              </a:ext>
            </a:extLst>
          </p:cNvPr>
          <p:cNvGrpSpPr/>
          <p:nvPr/>
        </p:nvGrpSpPr>
        <p:grpSpPr>
          <a:xfrm>
            <a:off x="656121" y="4639311"/>
            <a:ext cx="7221179" cy="1125981"/>
            <a:chOff x="704441" y="4333993"/>
            <a:chExt cx="7221179" cy="11259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F0C83F-F1B0-4FB0-83D0-7B43D31D5932}"/>
                </a:ext>
              </a:extLst>
            </p:cNvPr>
            <p:cNvSpPr txBox="1"/>
            <p:nvPr/>
          </p:nvSpPr>
          <p:spPr>
            <a:xfrm>
              <a:off x="704441" y="4364825"/>
              <a:ext cx="238018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5"/>
                  </a:solidFill>
                  <a:latin typeface="Arial Nova Light" panose="020B0304020202020204" pitchFamily="34" charset="0"/>
                </a:rPr>
                <a:t>QAE</a:t>
              </a:r>
            </a:p>
            <a:p>
              <a:endParaRPr lang="en-US" sz="2000" dirty="0">
                <a:solidFill>
                  <a:schemeClr val="accent5"/>
                </a:solidFill>
                <a:latin typeface="Arial Nova Light" panose="020B0304020202020204" pitchFamily="34" charset="0"/>
              </a:endParaRPr>
            </a:p>
            <a:p>
              <a:r>
                <a:rPr lang="en-US" sz="200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Mass form factors</a:t>
              </a:r>
              <a:endParaRPr lang="en-US" sz="2000" dirty="0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31D30FD0-672C-43E5-ABE4-99E6025BB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802" y="4949472"/>
              <a:ext cx="5069818" cy="510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67665696-4455-48D7-9DF9-5DF169179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630" y="4333993"/>
              <a:ext cx="4240262" cy="47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EC151C-CB31-4593-A5B4-9683E1C65E0B}"/>
              </a:ext>
            </a:extLst>
          </p:cNvPr>
          <p:cNvSpPr txBox="1"/>
          <p:nvPr/>
        </p:nvSpPr>
        <p:spPr>
          <a:xfrm>
            <a:off x="656121" y="4023143"/>
            <a:ext cx="575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Importance to mass structure</a:t>
            </a:r>
          </a:p>
        </p:txBody>
      </p:sp>
    </p:spTree>
    <p:extLst>
      <p:ext uri="{BB962C8B-B14F-4D97-AF65-F5344CB8AC3E}">
        <p14:creationId xmlns:p14="http://schemas.microsoft.com/office/powerpoint/2010/main" val="326403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6067-9651-44FA-A5BA-810DC8D0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Color dipole as a probe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15EF9-6467-4A3B-A280-A00AEAE5A1DB}"/>
              </a:ext>
            </a:extLst>
          </p:cNvPr>
          <p:cNvSpPr txBox="1"/>
          <p:nvPr/>
        </p:nvSpPr>
        <p:spPr>
          <a:xfrm>
            <a:off x="6340216" y="784370"/>
            <a:ext cx="19090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D. </a:t>
            </a:r>
            <a:r>
              <a:rPr lang="en-US" sz="1600" dirty="0" err="1">
                <a:solidFill>
                  <a:srgbClr val="0070C0"/>
                </a:solidFill>
              </a:rPr>
              <a:t>Kharzeev</a:t>
            </a:r>
            <a:r>
              <a:rPr lang="en-US" sz="1600" dirty="0">
                <a:solidFill>
                  <a:srgbClr val="0070C0"/>
                </a:solidFill>
              </a:rPr>
              <a:t> (1996),</a:t>
            </a:r>
          </a:p>
          <a:p>
            <a:r>
              <a:rPr lang="en-US" sz="1600" dirty="0">
                <a:solidFill>
                  <a:srgbClr val="0070C0"/>
                </a:solidFill>
              </a:rPr>
              <a:t>M.B. Voloshin (1979)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E92F8-B204-42E3-B493-0FC490DF9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42" y="1690689"/>
            <a:ext cx="2985940" cy="299524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AE3F32-9142-4C46-B39B-B77D5B0D506D}"/>
              </a:ext>
            </a:extLst>
          </p:cNvPr>
          <p:cNvGrpSpPr/>
          <p:nvPr/>
        </p:nvGrpSpPr>
        <p:grpSpPr>
          <a:xfrm>
            <a:off x="718177" y="1764003"/>
            <a:ext cx="5005575" cy="369332"/>
            <a:chOff x="714368" y="3170413"/>
            <a:chExt cx="5005575" cy="369332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543D1410-B1F5-4842-9341-DEDAA06EE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929" y="3205271"/>
              <a:ext cx="1607014" cy="305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F3AD47-29D9-42F2-82F6-883C1A069BCC}"/>
                </a:ext>
              </a:extLst>
            </p:cNvPr>
            <p:cNvSpPr txBox="1"/>
            <p:nvPr/>
          </p:nvSpPr>
          <p:spPr>
            <a:xfrm>
              <a:off x="3455040" y="3170413"/>
              <a:ext cx="714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with</a:t>
              </a:r>
            </a:p>
          </p:txBody>
        </p:sp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14286672-B7EE-492E-A95E-CF11CA6E4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68" y="3176593"/>
              <a:ext cx="2635645" cy="334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A81B0B-E322-4E08-983A-42B9ED23592E}"/>
              </a:ext>
            </a:extLst>
          </p:cNvPr>
          <p:cNvSpPr txBox="1"/>
          <p:nvPr/>
        </p:nvSpPr>
        <p:spPr>
          <a:xfrm>
            <a:off x="625003" y="3625549"/>
            <a:ext cx="679643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Arial Nova Light" panose="020B0304020202020204" pitchFamily="34" charset="0"/>
              </a:rPr>
              <a:t>The quarkonium needs to be small;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Arial Nova Light" panose="020B0304020202020204" pitchFamily="34" charset="0"/>
              </a:rPr>
              <a:t>The relative motion in the quarkonium is slow;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Arial Nova Light" panose="020B0304020202020204" pitchFamily="34" charset="0"/>
              </a:rPr>
              <a:t>Perturbatively calculable;</a:t>
            </a:r>
          </a:p>
          <a:p>
            <a:endParaRPr lang="en-US" sz="2400" dirty="0">
              <a:solidFill>
                <a:schemeClr val="accent2"/>
              </a:solidFill>
              <a:latin typeface="Arial Nova Light" panose="020B0304020202020204" pitchFamily="34" charset="0"/>
            </a:endParaRPr>
          </a:p>
          <a:p>
            <a:r>
              <a:rPr lang="en-US" sz="2400" dirty="0">
                <a:latin typeface="Arial Nova Light" panose="020B0304020202020204" pitchFamily="34" charset="0"/>
              </a:rPr>
              <a:t>Heavy quarkonium is needed!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1E1F0AB-FADF-4902-841B-A0E43A0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1794" y="6391671"/>
            <a:ext cx="29605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6</a:t>
            </a:fld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2717D-9240-4B90-A7A5-7B7605E1F309}"/>
              </a:ext>
            </a:extLst>
          </p:cNvPr>
          <p:cNvGrpSpPr/>
          <p:nvPr/>
        </p:nvGrpSpPr>
        <p:grpSpPr>
          <a:xfrm>
            <a:off x="625003" y="2598003"/>
            <a:ext cx="4963711" cy="830997"/>
            <a:chOff x="628650" y="2922241"/>
            <a:chExt cx="4963711" cy="8309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485893-6D7E-4FBB-8903-92D1A5BC0A72}"/>
                </a:ext>
              </a:extLst>
            </p:cNvPr>
            <p:cNvSpPr txBox="1"/>
            <p:nvPr/>
          </p:nvSpPr>
          <p:spPr>
            <a:xfrm>
              <a:off x="628650" y="2922241"/>
              <a:ext cx="4963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Nova Light" panose="020B0304020202020204" pitchFamily="34" charset="0"/>
                </a:rPr>
                <a:t>Quadratic Stark effect in QCD – measures the color electric field  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979DA-1D8D-4DAA-BBC8-7AB89EA8B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470" y="3339792"/>
              <a:ext cx="396499" cy="302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722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1479-AF30-4D2F-A865-B81CA53C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Heavy quarkonium production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838661-5C06-47A0-9C15-D464250E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39671"/>
            <a:ext cx="3681492" cy="2053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DD356-568B-4F1D-8824-F05B038EF75D}"/>
              </a:ext>
            </a:extLst>
          </p:cNvPr>
          <p:cNvSpPr txBox="1"/>
          <p:nvPr/>
        </p:nvSpPr>
        <p:spPr>
          <a:xfrm>
            <a:off x="628649" y="3878029"/>
            <a:ext cx="7663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Near threshold</a:t>
            </a:r>
            <a:r>
              <a:rPr lang="en-US" sz="2400" dirty="0">
                <a:latin typeface="Arial Nova Light" panose="020B0304020202020204" pitchFamily="34" charset="0"/>
              </a:rPr>
              <a:t>, J/</a:t>
            </a:r>
            <a:r>
              <a:rPr lang="el-GR" sz="2400" dirty="0">
                <a:latin typeface="Arial Nova Light" panose="020B0304020202020204" pitchFamily="34" charset="0"/>
              </a:rPr>
              <a:t>ψ </a:t>
            </a:r>
            <a:r>
              <a:rPr lang="en-US" sz="2400" dirty="0">
                <a:latin typeface="Arial Nova Light" panose="020B0304020202020204" pitchFamily="34" charset="0"/>
              </a:rPr>
              <a:t>slowly goes through the proton and measures the       distribution inside.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F1D5CF-D2C9-4458-9F1F-C7621A10914D}"/>
                  </a:ext>
                </a:extLst>
              </p:cNvPr>
              <p:cNvSpPr txBox="1"/>
              <p:nvPr/>
            </p:nvSpPr>
            <p:spPr>
              <a:xfrm>
                <a:off x="474385" y="5065826"/>
                <a:ext cx="2793752" cy="1278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=938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=3097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F1D5CF-D2C9-4458-9F1F-C7621A109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85" y="5065826"/>
                <a:ext cx="2793752" cy="1278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DEF998-E8C2-4671-9102-D58298A2C577}"/>
                  </a:ext>
                </a:extLst>
              </p:cNvPr>
              <p:cNvSpPr txBox="1"/>
              <p:nvPr/>
            </p:nvSpPr>
            <p:spPr>
              <a:xfrm>
                <a:off x="3645036" y="5065826"/>
                <a:ext cx="4870314" cy="87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035 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8.210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DEF998-E8C2-4671-9102-D58298A2C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036" y="5065826"/>
                <a:ext cx="4870314" cy="8735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8448924-8F18-423F-BC15-DC47CBA58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96" y="1639671"/>
            <a:ext cx="3170841" cy="1876173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91491CD-CCC1-47FA-AEA4-F14C9A6B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75777" y="6391671"/>
            <a:ext cx="541576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7</a:t>
            </a:fld>
            <a:endParaRPr lang="en-US" sz="24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3A0A4FB-DAE4-412D-B078-9CBE1420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73" y="4293527"/>
            <a:ext cx="396499" cy="3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1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1A76-7B64-450A-82B0-30C9D337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P</a:t>
            </a:r>
            <a:r>
              <a:rPr lang="en-US" sz="4400" dirty="0">
                <a:latin typeface="Arial Nova Light" panose="020B0304020202020204" pitchFamily="34" charset="0"/>
              </a:rPr>
              <a:t>revious 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5DB0C-4BF5-4DED-AC5F-13F7BB717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7701"/>
            <a:ext cx="7946303" cy="41838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Vector dominance model</a:t>
            </a:r>
          </a:p>
          <a:p>
            <a:endParaRPr lang="en-US" sz="2400" dirty="0">
              <a:latin typeface="Arial Nova Light" panose="020B0304020202020204" pitchFamily="34" charset="0"/>
            </a:endParaRPr>
          </a:p>
          <a:p>
            <a:r>
              <a:rPr lang="en-US" sz="2400" dirty="0">
                <a:latin typeface="Arial Nova Light" panose="020B0304020202020204" pitchFamily="34" charset="0"/>
              </a:rPr>
              <a:t>Dispersive analysis</a:t>
            </a:r>
          </a:p>
          <a:p>
            <a:endParaRPr lang="en-US" sz="2400" dirty="0">
              <a:latin typeface="Arial Nova Light" panose="020B0304020202020204" pitchFamily="34" charset="0"/>
            </a:endParaRPr>
          </a:p>
          <a:p>
            <a:r>
              <a:rPr lang="en-US" sz="2400" dirty="0">
                <a:latin typeface="Arial Nova Light" panose="020B0304020202020204" pitchFamily="34" charset="0"/>
              </a:rPr>
              <a:t> Holographic QCD</a:t>
            </a:r>
          </a:p>
          <a:p>
            <a:endParaRPr lang="en-US" sz="2400" dirty="0">
              <a:latin typeface="Arial Nova Light" panose="020B0304020202020204" pitchFamily="34" charset="0"/>
            </a:endParaRPr>
          </a:p>
          <a:p>
            <a:endParaRPr lang="en-US" sz="2400" dirty="0">
              <a:latin typeface="Arial Nova Light" panose="020B0304020202020204" pitchFamily="34" charset="0"/>
            </a:endParaRPr>
          </a:p>
          <a:p>
            <a:r>
              <a:rPr lang="en-US" altLang="zh-CN" sz="2400" dirty="0" err="1">
                <a:latin typeface="Arial Nova Light" panose="020B0304020202020204" pitchFamily="34" charset="0"/>
              </a:rPr>
              <a:t>pQCD</a:t>
            </a:r>
            <a:r>
              <a:rPr lang="en-US" altLang="zh-CN" sz="2400" dirty="0">
                <a:latin typeface="Arial Nova Light" panose="020B0304020202020204" pitchFamily="34" charset="0"/>
              </a:rPr>
              <a:t> analysis at large momentum transfer </a:t>
            </a:r>
            <a:endParaRPr lang="en-US" sz="2400" dirty="0">
              <a:latin typeface="Arial Nova Light" panose="020B03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75AC1-2E19-4516-8387-1510FEA45003}"/>
              </a:ext>
            </a:extLst>
          </p:cNvPr>
          <p:cNvSpPr txBox="1"/>
          <p:nvPr/>
        </p:nvSpPr>
        <p:spPr>
          <a:xfrm>
            <a:off x="997549" y="3860629"/>
            <a:ext cx="4367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Y. Hatta and D.-L. Yang (2018)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Y. Hatta, A. </a:t>
            </a:r>
            <a:r>
              <a:rPr lang="en-US" sz="1600" dirty="0" err="1">
                <a:solidFill>
                  <a:srgbClr val="0070C0"/>
                </a:solidFill>
              </a:rPr>
              <a:t>Rajan</a:t>
            </a:r>
            <a:r>
              <a:rPr lang="en-US" sz="1600" dirty="0">
                <a:solidFill>
                  <a:srgbClr val="0070C0"/>
                </a:solidFill>
              </a:rPr>
              <a:t> and D.-L. Yang (2019)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K. A. Mamo and I. </a:t>
            </a:r>
            <a:r>
              <a:rPr lang="en-US" sz="1600" dirty="0" err="1">
                <a:solidFill>
                  <a:srgbClr val="0070C0"/>
                </a:solidFill>
              </a:rPr>
              <a:t>Zahed</a:t>
            </a:r>
            <a:r>
              <a:rPr lang="en-US" sz="1600" dirty="0">
                <a:solidFill>
                  <a:srgbClr val="0070C0"/>
                </a:solidFill>
              </a:rPr>
              <a:t> (2020,2021)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E0F41-98F9-486F-B29B-615A3D414D91}"/>
              </a:ext>
            </a:extLst>
          </p:cNvPr>
          <p:cNvSpPr txBox="1"/>
          <p:nvPr/>
        </p:nvSpPr>
        <p:spPr>
          <a:xfrm>
            <a:off x="997549" y="1993641"/>
            <a:ext cx="4367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D. </a:t>
            </a:r>
            <a:r>
              <a:rPr lang="en-US" sz="1600" dirty="0" err="1">
                <a:solidFill>
                  <a:srgbClr val="0070C0"/>
                </a:solidFill>
              </a:rPr>
              <a:t>Kharzeev</a:t>
            </a:r>
            <a:r>
              <a:rPr lang="en-US" sz="1600" dirty="0">
                <a:solidFill>
                  <a:srgbClr val="0070C0"/>
                </a:solidFill>
              </a:rPr>
              <a:t> (1996),</a:t>
            </a:r>
          </a:p>
          <a:p>
            <a:r>
              <a:rPr lang="en-US" sz="1600" dirty="0">
                <a:solidFill>
                  <a:srgbClr val="0070C0"/>
                </a:solidFill>
              </a:rPr>
              <a:t>D. </a:t>
            </a:r>
            <a:r>
              <a:rPr lang="en-US" sz="1600" dirty="0" err="1">
                <a:solidFill>
                  <a:srgbClr val="0070C0"/>
                </a:solidFill>
              </a:rPr>
              <a:t>Kharzeev</a:t>
            </a:r>
            <a:r>
              <a:rPr lang="en-US" sz="1600" dirty="0">
                <a:solidFill>
                  <a:srgbClr val="0070C0"/>
                </a:solidFill>
              </a:rPr>
              <a:t> et. al. (1999),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D747F-B71D-4D19-86CD-F5CC1E460F7C}"/>
              </a:ext>
            </a:extLst>
          </p:cNvPr>
          <p:cNvSpPr txBox="1"/>
          <p:nvPr/>
        </p:nvSpPr>
        <p:spPr>
          <a:xfrm>
            <a:off x="997549" y="2895508"/>
            <a:ext cx="4367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O. </a:t>
            </a:r>
            <a:r>
              <a:rPr lang="en-US" sz="1600" dirty="0" err="1">
                <a:solidFill>
                  <a:srgbClr val="0070C0"/>
                </a:solidFill>
              </a:rPr>
              <a:t>Gryniuk</a:t>
            </a:r>
            <a:r>
              <a:rPr lang="en-US" sz="1600" dirty="0">
                <a:solidFill>
                  <a:srgbClr val="0070C0"/>
                </a:solidFill>
              </a:rPr>
              <a:t> and M. </a:t>
            </a:r>
            <a:r>
              <a:rPr lang="en-US" sz="1600" dirty="0" err="1">
                <a:solidFill>
                  <a:srgbClr val="0070C0"/>
                </a:solidFill>
              </a:rPr>
              <a:t>Vanderhaeghen</a:t>
            </a:r>
            <a:r>
              <a:rPr lang="en-US" sz="1600" dirty="0">
                <a:solidFill>
                  <a:srgbClr val="0070C0"/>
                </a:solidFill>
              </a:rPr>
              <a:t> (2016)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O. </a:t>
            </a:r>
            <a:r>
              <a:rPr lang="en-US" sz="1600" dirty="0" err="1">
                <a:solidFill>
                  <a:srgbClr val="0070C0"/>
                </a:solidFill>
              </a:rPr>
              <a:t>Gryniuk</a:t>
            </a:r>
            <a:r>
              <a:rPr lang="en-US" sz="1600" dirty="0">
                <a:solidFill>
                  <a:srgbClr val="0070C0"/>
                </a:solidFill>
              </a:rPr>
              <a:t> et. al. (2020)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6685D4B-491C-4944-901C-9ED7A127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6161" y="6391671"/>
            <a:ext cx="50272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8</a:t>
            </a:fld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205EA-70D1-413D-AA8F-71E716843635}"/>
              </a:ext>
            </a:extLst>
          </p:cNvPr>
          <p:cNvSpPr txBox="1"/>
          <p:nvPr/>
        </p:nvSpPr>
        <p:spPr>
          <a:xfrm>
            <a:off x="997549" y="5209909"/>
            <a:ext cx="43672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P. Sun, X.-B. Tong and F. Yuan (2021)  </a:t>
            </a:r>
          </a:p>
        </p:txBody>
      </p:sp>
    </p:spTree>
    <p:extLst>
      <p:ext uri="{BB962C8B-B14F-4D97-AF65-F5344CB8AC3E}">
        <p14:creationId xmlns:p14="http://schemas.microsoft.com/office/powerpoint/2010/main" val="339332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B024-CAAF-4194-AB79-D8B23B04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QCD factorization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626A7-A9C4-4801-BE64-C7611DA201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4706" y="5064683"/>
            <a:ext cx="4450027" cy="1268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6FB8BB-AE73-462E-8DEC-1D55D4ABF5E1}"/>
              </a:ext>
            </a:extLst>
          </p:cNvPr>
          <p:cNvSpPr txBox="1"/>
          <p:nvPr/>
        </p:nvSpPr>
        <p:spPr>
          <a:xfrm>
            <a:off x="690705" y="1748379"/>
            <a:ext cx="7886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The cross section can be analyzed using QCD factorization in the heavy quark limit near the threshold.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ABC9303-AC04-42AE-9BC1-AB3CFC5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5" y="2642677"/>
            <a:ext cx="3516320" cy="208059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BF053A-7D7A-4E32-8266-DBDC1D51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84" y="3147419"/>
            <a:ext cx="1020440" cy="3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28D096-19B5-4BF3-B3EA-7FD3F86B9738}"/>
              </a:ext>
            </a:extLst>
          </p:cNvPr>
          <p:cNvCxnSpPr>
            <a:endCxn id="1026" idx="1"/>
          </p:cNvCxnSpPr>
          <p:nvPr/>
        </p:nvCxnSpPr>
        <p:spPr>
          <a:xfrm>
            <a:off x="3665449" y="3092478"/>
            <a:ext cx="1968935" cy="224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2B9620DA-FDA1-470D-9F1B-C1EDF41C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39" y="4474420"/>
            <a:ext cx="914529" cy="3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8FC2CC-1BAC-48C8-9FA0-6B5D6C578D58}"/>
              </a:ext>
            </a:extLst>
          </p:cNvPr>
          <p:cNvCxnSpPr>
            <a:cxnSpLocks/>
          </p:cNvCxnSpPr>
          <p:nvPr/>
        </p:nvCxnSpPr>
        <p:spPr>
          <a:xfrm>
            <a:off x="3460723" y="4069438"/>
            <a:ext cx="2173661" cy="574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6E31C0F-D3C7-437F-9EB5-E847087E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9</a:t>
            </a:fld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92210-5A3D-43DF-A60B-ADC0D288B7B2}"/>
              </a:ext>
            </a:extLst>
          </p:cNvPr>
          <p:cNvSpPr txBox="1"/>
          <p:nvPr/>
        </p:nvSpPr>
        <p:spPr>
          <a:xfrm>
            <a:off x="5129274" y="865722"/>
            <a:ext cx="273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YG, X. Ji and Y. Liu (2021)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531BD-B916-4007-AED7-B330D074C3F2}"/>
              </a:ext>
            </a:extLst>
          </p:cNvPr>
          <p:cNvSpPr txBox="1"/>
          <p:nvPr/>
        </p:nvSpPr>
        <p:spPr>
          <a:xfrm>
            <a:off x="6724741" y="2964198"/>
            <a:ext cx="2374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R. Van </a:t>
            </a:r>
            <a:r>
              <a:rPr lang="en-US" sz="1600" dirty="0" err="1">
                <a:solidFill>
                  <a:srgbClr val="0070C0"/>
                </a:solidFill>
              </a:rPr>
              <a:t>Royen</a:t>
            </a:r>
            <a:r>
              <a:rPr lang="en-US" sz="1600" dirty="0">
                <a:solidFill>
                  <a:srgbClr val="0070C0"/>
                </a:solidFill>
              </a:rPr>
              <a:t> et. al. (1967)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B. </a:t>
            </a:r>
            <a:r>
              <a:rPr lang="en-US" sz="1600" dirty="0" err="1">
                <a:solidFill>
                  <a:srgbClr val="0070C0"/>
                </a:solidFill>
              </a:rPr>
              <a:t>Gittelman</a:t>
            </a:r>
            <a:r>
              <a:rPr lang="en-US" sz="1600" dirty="0">
                <a:solidFill>
                  <a:srgbClr val="0070C0"/>
                </a:solidFill>
              </a:rPr>
              <a:t> et. al. (1975)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G. T. </a:t>
            </a:r>
            <a:r>
              <a:rPr lang="en-US" sz="1600" dirty="0" err="1">
                <a:solidFill>
                  <a:srgbClr val="0070C0"/>
                </a:solidFill>
              </a:rPr>
              <a:t>Bodwin</a:t>
            </a:r>
            <a:r>
              <a:rPr lang="en-US" sz="1600" dirty="0">
                <a:solidFill>
                  <a:srgbClr val="0070C0"/>
                </a:solidFill>
              </a:rPr>
              <a:t> et. al.  (2006)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2A4C5E-DE60-4684-8AC5-0C63AD6E262A}"/>
              </a:ext>
            </a:extLst>
          </p:cNvPr>
          <p:cNvSpPr txBox="1"/>
          <p:nvPr/>
        </p:nvSpPr>
        <p:spPr>
          <a:xfrm>
            <a:off x="7273675" y="2667251"/>
            <a:ext cx="1065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 Nova Light" panose="020B0304020202020204" pitchFamily="34" charset="0"/>
              </a:rPr>
              <a:t>NRQCD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89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3.23961"/>
  <p:tag name="LATEXADDIN" val="\documentclass{article}&#10;\usepackage{amsmath}&#10;\pagestyle{empty}&#10;\begin{document}&#10;&#10;\begin{align*}&#10;\begin{split}&#10;\Upsilon&#10;\end{split}&#10;\end{align*}&#10;&#10;&#10;\end{document}"/>
  <p:tag name="IGUANATEXSIZE" val="20"/>
  <p:tag name="IGUANATEXCURSOR" val="118"/>
  <p:tag name="TRANSPARENCY" val="True"/>
  <p:tag name="FILENAME" val=""/>
  <p:tag name="LATEXENGINEID" val="0"/>
  <p:tag name="TEMPFOLDER" val="C:\Users\Fermion\Desktop\Workspace\iguanaTeX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6692</TotalTime>
  <Words>705</Words>
  <Application>Microsoft Office PowerPoint</Application>
  <PresentationFormat>On-screen Show (4:3)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Nova Light</vt:lpstr>
      <vt:lpstr>Book Antiqua</vt:lpstr>
      <vt:lpstr>Calibri</vt:lpstr>
      <vt:lpstr>Calibri Light</vt:lpstr>
      <vt:lpstr>Cambria Math</vt:lpstr>
      <vt:lpstr>Oswald</vt:lpstr>
      <vt:lpstr>Office Theme</vt:lpstr>
      <vt:lpstr>Near-Threshold Production of Heavy Quarkonium</vt:lpstr>
      <vt:lpstr>Outline</vt:lpstr>
      <vt:lpstr>Introduction to proton mass</vt:lpstr>
      <vt:lpstr>Two important points</vt:lpstr>
      <vt:lpstr>Gravitational form factors </vt:lpstr>
      <vt:lpstr>Color dipole as a probe</vt:lpstr>
      <vt:lpstr>Heavy quarkonium production</vt:lpstr>
      <vt:lpstr>Previous works</vt:lpstr>
      <vt:lpstr>QCD factorization </vt:lpstr>
      <vt:lpstr>Hadronic matrix element</vt:lpstr>
      <vt:lpstr>Kinematics near threshold</vt:lpstr>
      <vt:lpstr>Fitting gravitational form factors</vt:lpstr>
      <vt:lpstr>More J/ψ data at JLab</vt:lpstr>
      <vt:lpstr>Conclusions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Guo Yuxun</dc:creator>
  <cp:lastModifiedBy>Windows User</cp:lastModifiedBy>
  <cp:revision>166</cp:revision>
  <dcterms:created xsi:type="dcterms:W3CDTF">2021-05-08T04:51:55Z</dcterms:created>
  <dcterms:modified xsi:type="dcterms:W3CDTF">2021-10-08T14:30:24Z</dcterms:modified>
</cp:coreProperties>
</file>