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Oswald" panose="020B0604020202020204" charset="0"/>
      <p:regular r:id="rId21"/>
      <p:bold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3B0235-4BD7-45A1-B3FF-608DABCFDFB4}" v="4" dt="2021-10-09T00:56:15.386"/>
    <p1510:client id="{D7972549-8CD4-47BC-A4CA-F8FC3402A92E}" v="1" dt="2021-10-09T00:59:10.628"/>
    <p1510:client id="{E22465A8-E063-4EB8-ABB6-54B86F66F7E8}" v="11" dt="2021-10-08T19:13:02.432"/>
    <p1510:client id="{F3E78FAA-DB8F-4B6D-B65F-3441A17814C3}" v="1" dt="2021-10-08T19:18:04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al Almaeen" userId="176eb04d9f5fd468" providerId="Windows Live" clId="Web-{D7972549-8CD4-47BC-A4CA-F8FC3402A92E}"/>
    <pc:docChg chg="modSld">
      <pc:chgData name="Manal Almaeen" userId="176eb04d9f5fd468" providerId="Windows Live" clId="Web-{D7972549-8CD4-47BC-A4CA-F8FC3402A92E}" dt="2021-10-09T00:59:10.628" v="0"/>
      <pc:docMkLst>
        <pc:docMk/>
      </pc:docMkLst>
      <pc:sldChg chg="delSp">
        <pc:chgData name="Manal Almaeen" userId="176eb04d9f5fd468" providerId="Windows Live" clId="Web-{D7972549-8CD4-47BC-A4CA-F8FC3402A92E}" dt="2021-10-09T00:59:10.628" v="0"/>
        <pc:sldMkLst>
          <pc:docMk/>
          <pc:sldMk cId="0" sldId="272"/>
        </pc:sldMkLst>
        <pc:spChg chg="del">
          <ac:chgData name="Manal Almaeen" userId="176eb04d9f5fd468" providerId="Windows Live" clId="Web-{D7972549-8CD4-47BC-A4CA-F8FC3402A92E}" dt="2021-10-09T00:59:10.628" v="0"/>
          <ac:spMkLst>
            <pc:docMk/>
            <pc:sldMk cId="0" sldId="272"/>
            <ac:spMk id="2" creationId="{1DD3F8F8-42D2-4FE7-B699-3A7A31988742}"/>
          </ac:spMkLst>
        </pc:spChg>
      </pc:sldChg>
    </pc:docChg>
  </pc:docChgLst>
  <pc:docChgLst>
    <pc:chgData name="Manal Almaeen" userId="176eb04d9f5fd468" providerId="Windows Live" clId="Web-{7E3B0235-4BD7-45A1-B3FF-608DABCFDFB4}"/>
    <pc:docChg chg="modSld">
      <pc:chgData name="Manal Almaeen" userId="176eb04d9f5fd468" providerId="Windows Live" clId="Web-{7E3B0235-4BD7-45A1-B3FF-608DABCFDFB4}" dt="2021-10-09T00:56:15.386" v="3"/>
      <pc:docMkLst>
        <pc:docMk/>
      </pc:docMkLst>
      <pc:sldChg chg="addSp delSp">
        <pc:chgData name="Manal Almaeen" userId="176eb04d9f5fd468" providerId="Windows Live" clId="Web-{7E3B0235-4BD7-45A1-B3FF-608DABCFDFB4}" dt="2021-10-09T00:56:15.386" v="3"/>
        <pc:sldMkLst>
          <pc:docMk/>
          <pc:sldMk cId="0" sldId="272"/>
        </pc:sldMkLst>
        <pc:spChg chg="add">
          <ac:chgData name="Manal Almaeen" userId="176eb04d9f5fd468" providerId="Windows Live" clId="Web-{7E3B0235-4BD7-45A1-B3FF-608DABCFDFB4}" dt="2021-10-09T00:56:15.386" v="3"/>
          <ac:spMkLst>
            <pc:docMk/>
            <pc:sldMk cId="0" sldId="272"/>
            <ac:spMk id="2" creationId="{1DD3F8F8-42D2-4FE7-B699-3A7A31988742}"/>
          </ac:spMkLst>
        </pc:spChg>
        <pc:spChg chg="del">
          <ac:chgData name="Manal Almaeen" userId="176eb04d9f5fd468" providerId="Windows Live" clId="Web-{7E3B0235-4BD7-45A1-B3FF-608DABCFDFB4}" dt="2021-10-09T00:55:25.542" v="1"/>
          <ac:spMkLst>
            <pc:docMk/>
            <pc:sldMk cId="0" sldId="272"/>
            <ac:spMk id="234" creationId="{00000000-0000-0000-0000-000000000000}"/>
          </ac:spMkLst>
        </pc:spChg>
        <pc:picChg chg="del">
          <ac:chgData name="Manal Almaeen" userId="176eb04d9f5fd468" providerId="Windows Live" clId="Web-{7E3B0235-4BD7-45A1-B3FF-608DABCFDFB4}" dt="2021-10-09T00:55:19.510" v="0"/>
          <ac:picMkLst>
            <pc:docMk/>
            <pc:sldMk cId="0" sldId="272"/>
            <ac:picMk id="235" creationId="{00000000-0000-0000-0000-000000000000}"/>
          </ac:picMkLst>
        </pc:picChg>
        <pc:cxnChg chg="del">
          <ac:chgData name="Manal Almaeen" userId="176eb04d9f5fd468" providerId="Windows Live" clId="Web-{7E3B0235-4BD7-45A1-B3FF-608DABCFDFB4}" dt="2021-10-09T00:55:27.964" v="2"/>
          <ac:cxnSpMkLst>
            <pc:docMk/>
            <pc:sldMk cId="0" sldId="272"/>
            <ac:cxnSpMk id="233" creationId="{00000000-0000-0000-0000-000000000000}"/>
          </ac:cxnSpMkLst>
        </pc:cxnChg>
      </pc:sldChg>
    </pc:docChg>
  </pc:docChgLst>
  <pc:docChgLst>
    <pc:chgData name="Manal Almaeen" userId="176eb04d9f5fd468" providerId="Windows Live" clId="Web-{F3E78FAA-DB8F-4B6D-B65F-3441A17814C3}"/>
    <pc:docChg chg="modSld">
      <pc:chgData name="Manal Almaeen" userId="176eb04d9f5fd468" providerId="Windows Live" clId="Web-{F3E78FAA-DB8F-4B6D-B65F-3441A17814C3}" dt="2021-10-08T19:18:04.287" v="0" actId="20577"/>
      <pc:docMkLst>
        <pc:docMk/>
      </pc:docMkLst>
      <pc:sldChg chg="modSp">
        <pc:chgData name="Manal Almaeen" userId="176eb04d9f5fd468" providerId="Windows Live" clId="Web-{F3E78FAA-DB8F-4B6D-B65F-3441A17814C3}" dt="2021-10-08T19:18:04.287" v="0" actId="20577"/>
        <pc:sldMkLst>
          <pc:docMk/>
          <pc:sldMk cId="0" sldId="256"/>
        </pc:sldMkLst>
        <pc:spChg chg="mod">
          <ac:chgData name="Manal Almaeen" userId="176eb04d9f5fd468" providerId="Windows Live" clId="Web-{F3E78FAA-DB8F-4B6D-B65F-3441A17814C3}" dt="2021-10-08T19:18:04.287" v="0" actId="20577"/>
          <ac:spMkLst>
            <pc:docMk/>
            <pc:sldMk cId="0" sldId="256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095e8a73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095e8a73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095e8a73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095e8a73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efff559f2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efff559f2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efff559f2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efff559f2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efff559f25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efff559f25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1080511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1080511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fff559f2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fff559f2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ff559f25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fff559f25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fff559f25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fff559f25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095e8a73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095e8a73b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095e8a73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095e8a73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095e8a73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095e8a73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095e8a73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095e8a73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095e8a73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095e8a73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19d57a34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19d57a34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19d57a34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19d57a344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19d57a34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19d57a34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malma004@odu.edu" TargetMode="External"/><Relationship Id="rId7" Type="http://schemas.openxmlformats.org/officeDocument/2006/relationships/hyperlink" Target="mailto:wmelnitc@jlab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sato@jlab.org" TargetMode="External"/><Relationship Id="rId5" Type="http://schemas.openxmlformats.org/officeDocument/2006/relationships/hyperlink" Target="mailto:yaohang@cs.odu.edu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nsato@jlab.org" TargetMode="External"/><Relationship Id="rId3" Type="http://schemas.openxmlformats.org/officeDocument/2006/relationships/image" Target="../media/image2.png"/><Relationship Id="rId7" Type="http://schemas.openxmlformats.org/officeDocument/2006/relationships/hyperlink" Target="mailto:yaohang@cs.odu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yalan001@odu.edu" TargetMode="External"/><Relationship Id="rId5" Type="http://schemas.openxmlformats.org/officeDocument/2006/relationships/hyperlink" Target="mailto:malma004@odu.edu" TargetMode="External"/><Relationship Id="rId10" Type="http://schemas.openxmlformats.org/officeDocument/2006/relationships/image" Target="../media/image3.jpeg"/><Relationship Id="rId4" Type="http://schemas.openxmlformats.org/officeDocument/2006/relationships/image" Target="../media/image1.jpeg"/><Relationship Id="rId9" Type="http://schemas.openxmlformats.org/officeDocument/2006/relationships/hyperlink" Target="mailto:wmelnitc@jlab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5471950" y="4821625"/>
            <a:ext cx="289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83100" y="1324525"/>
            <a:ext cx="8414700" cy="20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" sz="2400" b="1">
                <a:solidFill>
                  <a:srgbClr val="E06666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             Inverse Mappers for QCD global analysis</a:t>
            </a:r>
            <a:endParaRPr lang="ar-SA" sz="2400" b="1">
              <a:solidFill>
                <a:srgbClr val="E06666"/>
              </a:solidFill>
              <a:highlight>
                <a:srgbClr val="FFFFFF"/>
              </a:highlight>
              <a:latin typeface="Oswald"/>
              <a:ea typeface="Oswald"/>
              <a:cs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2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2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20"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9300" y="2110400"/>
            <a:ext cx="8520600" cy="23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By: Manal Almaeen (</a:t>
            </a:r>
            <a:r>
              <a:rPr lang="en" sz="1500" u="sng">
                <a:solidFill>
                  <a:srgbClr val="0097A7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malma004@odu.edu</a:t>
            </a:r>
            <a:r>
              <a:rPr lang="en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)</a:t>
            </a:r>
            <a:endParaRPr sz="15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Old Dominion University, Department of Computer Science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36576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Collaborators: 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</a:t>
            </a:r>
            <a:endParaRPr sz="19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5825" y="3818850"/>
            <a:ext cx="2044749" cy="8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009650" y="-33300"/>
            <a:ext cx="699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6241375" y="2984125"/>
            <a:ext cx="28407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Yaohang Li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Department of Computer Science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yaohang@cs.odu.edu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259300" y="3710275"/>
            <a:ext cx="2545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Nobuo Sato, W. Melnitchouk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Theory Center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nsato@jlab.org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wmelnitc@jlab.org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048500" y="714375"/>
            <a:ext cx="4607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44250" y="18000"/>
            <a:ext cx="3651000" cy="10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5825" y="3002275"/>
            <a:ext cx="2044740" cy="761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30025" y="895625"/>
            <a:ext cx="624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B. Toy DIS problem-1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6175" y="1707100"/>
            <a:ext cx="2543576" cy="2731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0750" y="1688750"/>
            <a:ext cx="3977950" cy="261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1330825" y="4439450"/>
            <a:ext cx="2793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Parameter distribution generated by VAIM in four control samples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4573075" y="4455550"/>
            <a:ext cx="3227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Reconstructed PDF using a control sample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/>
        </p:nvSpPr>
        <p:spPr>
          <a:xfrm>
            <a:off x="3277675" y="4379350"/>
            <a:ext cx="3227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Oswald"/>
                <a:ea typeface="Oswald"/>
                <a:cs typeface="Oswald"/>
                <a:sym typeface="Oswald"/>
              </a:rPr>
              <a:t>Reconstructed cross sections and PDF using a control sample</a:t>
            </a:r>
            <a:endParaRPr sz="1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30025" y="895625"/>
            <a:ext cx="6246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swald"/>
                <a:ea typeface="Oswald"/>
                <a:cs typeface="Oswald"/>
                <a:sym typeface="Oswald"/>
              </a:rPr>
              <a:t>B. Toy DIS problem-2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975" y="748700"/>
            <a:ext cx="4777824" cy="36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4724400" y="3999975"/>
            <a:ext cx="366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64D79"/>
                </a:solidFill>
                <a:latin typeface="Oswald"/>
                <a:ea typeface="Oswald"/>
                <a:cs typeface="Oswald"/>
                <a:sym typeface="Oswald"/>
              </a:rPr>
              <a:t>Application to real QCD</a:t>
            </a:r>
            <a:endParaRPr sz="3000">
              <a:solidFill>
                <a:srgbClr val="A64D7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09600"/>
            <a:ext cx="320040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6" name="Google Shape;18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500" y="1359825"/>
            <a:ext cx="7108251" cy="36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5"/>
          <p:cNvSpPr txBox="1"/>
          <p:nvPr/>
        </p:nvSpPr>
        <p:spPr>
          <a:xfrm>
            <a:off x="330025" y="667025"/>
            <a:ext cx="624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C. Application to real QCD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2355" y="60325"/>
            <a:ext cx="3080194" cy="1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875" y="1676400"/>
            <a:ext cx="1700925" cy="12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6" name="Google Shape;196;p26"/>
          <p:cNvSpPr txBox="1"/>
          <p:nvPr/>
        </p:nvSpPr>
        <p:spPr>
          <a:xfrm>
            <a:off x="330025" y="667025"/>
            <a:ext cx="6246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C. Application to real QCD</a:t>
            </a: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1469725"/>
            <a:ext cx="6304325" cy="34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6"/>
          <p:cNvPicPr preferRelativeResize="0"/>
          <p:nvPr/>
        </p:nvPicPr>
        <p:blipFill rotWithShape="1">
          <a:blip r:embed="rId4">
            <a:alphaModFix/>
          </a:blip>
          <a:srcRect l="39470"/>
          <a:stretch/>
        </p:blipFill>
        <p:spPr>
          <a:xfrm>
            <a:off x="3038125" y="974725"/>
            <a:ext cx="1939701" cy="106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66875" y="1676400"/>
            <a:ext cx="1700925" cy="12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322525"/>
            <a:ext cx="3105150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/>
          <p:nvPr/>
        </p:nvSpPr>
        <p:spPr>
          <a:xfrm>
            <a:off x="3329600" y="2160100"/>
            <a:ext cx="431400" cy="33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7150" y="1855925"/>
            <a:ext cx="1419225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7"/>
          <p:cNvSpPr/>
          <p:nvPr/>
        </p:nvSpPr>
        <p:spPr>
          <a:xfrm>
            <a:off x="5310800" y="2160100"/>
            <a:ext cx="431400" cy="33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025" y="864950"/>
            <a:ext cx="3105150" cy="387794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/>
          <p:nvPr/>
        </p:nvSpPr>
        <p:spPr>
          <a:xfrm>
            <a:off x="2826875" y="3883050"/>
            <a:ext cx="2430300" cy="783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/>
          <p:nvPr/>
        </p:nvSpPr>
        <p:spPr>
          <a:xfrm>
            <a:off x="5310225" y="4065100"/>
            <a:ext cx="584400" cy="33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7"/>
          <p:cNvSpPr txBox="1"/>
          <p:nvPr/>
        </p:nvSpPr>
        <p:spPr>
          <a:xfrm>
            <a:off x="3132850" y="3942750"/>
            <a:ext cx="1661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Oswald"/>
                <a:ea typeface="Oswald"/>
                <a:cs typeface="Oswald"/>
                <a:sym typeface="Oswald"/>
              </a:rPr>
              <a:t>VAIM results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4" name="Google Shape;21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425" y="1170125"/>
            <a:ext cx="2452350" cy="34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8"/>
          <p:cNvSpPr txBox="1"/>
          <p:nvPr/>
        </p:nvSpPr>
        <p:spPr>
          <a:xfrm>
            <a:off x="1483750" y="792575"/>
            <a:ext cx="22374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Inverse mapper approach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781375" y="4697675"/>
            <a:ext cx="1921800" cy="3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Preliminary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2" name="Google Shape;2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6875" y="2867025"/>
            <a:ext cx="2423900" cy="194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8"/>
          <p:cNvSpPr txBox="1"/>
          <p:nvPr/>
        </p:nvSpPr>
        <p:spPr>
          <a:xfrm>
            <a:off x="120750" y="59025"/>
            <a:ext cx="5256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24" name="Google Shape;2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8550" y="381000"/>
            <a:ext cx="3213050" cy="218778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9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V. </a:t>
            </a:r>
            <a:r>
              <a:rPr lang="en" sz="240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Conclusion</a:t>
            </a:r>
            <a:endParaRPr sz="24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1" name="Google Shape;231;p29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A deep learning framework for Inverse Problems (VAIM) that focuses on learning the solution patterns in  an end-to-end manner.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VAIM is further applied to mapping quantum correlation functions (PDFs),  to observables in nuclear  physics,  demonstrating  its  capability in a more complicated  environment.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swald"/>
              <a:buChar char="●"/>
            </a:pP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 software package of VAIM is available at https://github.com/alanaziyasir/VAIM.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32" name="Google Shape;23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2250" y="3828000"/>
            <a:ext cx="3651000" cy="108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75" y="1930000"/>
            <a:ext cx="2126574" cy="71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/>
          <p:nvPr/>
        </p:nvSpPr>
        <p:spPr>
          <a:xfrm>
            <a:off x="2202775" y="850525"/>
            <a:ext cx="3651000" cy="8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Manal Almaeen, </a:t>
            </a: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Yaohang Li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Department of Computer Science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malma004@odu.edu</a:t>
            </a:r>
            <a:r>
              <a:rPr lang="en"/>
              <a:t>, </a:t>
            </a: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yalan001@odu.edu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, </a:t>
            </a: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yaohang@cs.odu.edu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3" name="Google Shape;243;p30"/>
          <p:cNvSpPr txBox="1"/>
          <p:nvPr/>
        </p:nvSpPr>
        <p:spPr>
          <a:xfrm>
            <a:off x="2296900" y="1881475"/>
            <a:ext cx="2545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Nobuo Sato, W. Melnitchouk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Theory Center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nsato@jlab.org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, </a:t>
            </a:r>
            <a:r>
              <a:rPr lang="en" sz="1000" u="sng">
                <a:solidFill>
                  <a:srgbClr val="0097A7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wmelnitc@jlab.org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endParaRPr sz="10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109225" y="3904375"/>
            <a:ext cx="4842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This work was partially supported by the Center for Nuclear Femtography (CNF), administrated by the Southeastern Universities Research Association under an appropriation from the Commonwealth of Virginia and a CNF graduate fellowship </a:t>
            </a:r>
            <a:r>
              <a:rPr lang="en" sz="120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CY 2021</a:t>
            </a: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 to Manal Almaeen.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245" name="Google Shape;245;p30"/>
          <p:cNvCxnSpPr/>
          <p:nvPr/>
        </p:nvCxnSpPr>
        <p:spPr>
          <a:xfrm flipH="1">
            <a:off x="-7825" y="3771900"/>
            <a:ext cx="9139500" cy="56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6" name="Google Shape;246;p30"/>
          <p:cNvSpPr txBox="1"/>
          <p:nvPr/>
        </p:nvSpPr>
        <p:spPr>
          <a:xfrm>
            <a:off x="5019675" y="2962275"/>
            <a:ext cx="3581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0000"/>
                </a:solidFill>
                <a:latin typeface="Oswald"/>
                <a:ea typeface="Oswald"/>
                <a:cs typeface="Oswald"/>
                <a:sym typeface="Oswald"/>
              </a:rPr>
              <a:t>Published at IJCNN 2021</a:t>
            </a:r>
            <a:endParaRPr sz="1800">
              <a:solidFill>
                <a:srgbClr val="CC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47" name="Google Shape;247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7225" y="868675"/>
            <a:ext cx="2126574" cy="7616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8" name="Google Shape;2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E06666"/>
                </a:solidFill>
                <a:latin typeface="Oswald"/>
                <a:ea typeface="Oswald"/>
                <a:cs typeface="Oswald"/>
                <a:sym typeface="Oswald"/>
              </a:rPr>
              <a:t>General overview</a:t>
            </a:r>
            <a:endParaRPr>
              <a:solidFill>
                <a:srgbClr val="E0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46325"/>
            <a:ext cx="8839204" cy="210621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04800" y="3657600"/>
            <a:ext cx="82356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E06666"/>
                </a:solidFill>
                <a:latin typeface="Oswald"/>
                <a:ea typeface="Oswald"/>
                <a:cs typeface="Oswald"/>
                <a:sym typeface="Oswald"/>
              </a:rPr>
              <a:t>The main objective: </a:t>
            </a:r>
            <a:endParaRPr sz="2300">
              <a:solidFill>
                <a:srgbClr val="E066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Mapping experimental data into quantum correlation functions (QCFs) such as parton distribution functions.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707" y="103325"/>
            <a:ext cx="4183767" cy="99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311700" y="1457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2000">
              <a:solidFill>
                <a:srgbClr val="595959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950" y="1700325"/>
            <a:ext cx="5790375" cy="27201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697750" y="2377550"/>
            <a:ext cx="1153200" cy="400200"/>
          </a:xfrm>
          <a:prstGeom prst="wedgeRectCallout">
            <a:avLst>
              <a:gd name="adj1" fmla="val 58591"/>
              <a:gd name="adj2" fmla="val 113649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97A7"/>
                </a:solidFill>
                <a:latin typeface="Oswald"/>
                <a:ea typeface="Oswald"/>
                <a:cs typeface="Oswald"/>
                <a:sym typeface="Oswald"/>
              </a:rPr>
              <a:t>Parameters</a:t>
            </a:r>
            <a:endParaRPr>
              <a:solidFill>
                <a:srgbClr val="0097A7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5409675" y="1245775"/>
            <a:ext cx="1276800" cy="502800"/>
          </a:xfrm>
          <a:prstGeom prst="wedgeRectCallout">
            <a:avLst>
              <a:gd name="adj1" fmla="val -79167"/>
              <a:gd name="adj2" fmla="val 154179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Observables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7584375" y="3157050"/>
            <a:ext cx="1355100" cy="502800"/>
          </a:xfrm>
          <a:prstGeom prst="wedgeRectCallout">
            <a:avLst>
              <a:gd name="adj1" fmla="val -64450"/>
              <a:gd name="adj2" fmla="val -133458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Reconstructed Parameters</a:t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945200" y="4435575"/>
            <a:ext cx="1355100" cy="502800"/>
          </a:xfrm>
          <a:prstGeom prst="wedgeRectCallout">
            <a:avLst>
              <a:gd name="adj1" fmla="val -128719"/>
              <a:gd name="adj2" fmla="val -203615"/>
            </a:avLst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Latent Variables</a:t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5806750" y="144875"/>
            <a:ext cx="1110900" cy="996900"/>
          </a:xfrm>
          <a:prstGeom prst="ellipse">
            <a:avLst/>
          </a:prstGeom>
          <a:noFill/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06666"/>
              </a:solidFill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120750" y="59025"/>
            <a:ext cx="55746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Oswald"/>
                <a:ea typeface="Oswald"/>
                <a:cs typeface="Oswald"/>
                <a:sym typeface="Oswald"/>
              </a:rPr>
              <a:t>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VAIM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Training and Production</a:t>
            </a:r>
            <a:endParaRPr sz="2000">
              <a:solidFill>
                <a:srgbClr val="595959"/>
              </a:solidFill>
              <a:highlight>
                <a:srgbClr val="FFFFFF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72" y="1555672"/>
            <a:ext cx="3557125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219" y="1555675"/>
            <a:ext cx="3397857" cy="3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5350" y="3469000"/>
            <a:ext cx="939925" cy="294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120750" y="59025"/>
            <a:ext cx="5574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194675" y="86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>
              <a:solidFill>
                <a:srgbClr val="000000"/>
              </a:solidFill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70875" y="858375"/>
            <a:ext cx="8520600" cy="3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Approximate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○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True posterior distribution        	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Variational Inference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○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Learn an approximate distribution                        such that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1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○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Minimize the Kullback-Leibler (KL) divergence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2" name="Google Shape;102;p17" descr="q(\mathbf{z} \mid \mathbf{x}, \mathbf{y}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1659" y="1864130"/>
            <a:ext cx="1302225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 descr="q(\mathbf{z} \mid \mathbf{x}, \mathbf{y}) \sim p(\mathbf{z} \mid \mathbf{x}, \mathbf{y}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145" y="2325462"/>
            <a:ext cx="3083254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 descr="\min KL(q(\mathbf{z} \mid \mathbf{x}, \mathbf{y}) \mid\mid p(\mathbf{z} \mid \mathbf{x}, \mathbf{y})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9825" y="3324942"/>
            <a:ext cx="4529174" cy="38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11700" y="2833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78909C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120750" y="59025"/>
            <a:ext cx="5574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530625" y="933900"/>
            <a:ext cx="407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0000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11700" y="1000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swald"/>
              <a:buChar char="●"/>
            </a:pPr>
            <a:r>
              <a:rPr lang="en" sz="24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Variational Autoencoder Theory</a:t>
            </a: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Equivalent to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914400" lvl="0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●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True prior distribution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182880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○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Select tractable distribution easy to generate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■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Gaussian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2286000" lvl="2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Oswald"/>
              <a:buChar char="■"/>
            </a:pPr>
            <a:r>
              <a:rPr lang="en" sz="200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Uniform</a:t>
            </a: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4" name="Google Shape;114;p18" descr="\min KL(q(\mathbf{z} \mid \mathbf{x}, \mathbf{y}) \mid\mid p(\mathbf{z} \mid \mathbf{x}, \mathbf{y})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0150" y="1605700"/>
            <a:ext cx="4092602" cy="3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 descr="\min\|\mathbf{y}-\mathbf{\hat{y}}\|_2^2 + \|\mathbf{x}-\mathbf{\hat{x}}\|_2^2 + KL(q(\mathbf{z} \mid \mathbf{x}, \mathbf{y}) \mid\mid p(\mathbf{z})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775" y="2511949"/>
            <a:ext cx="6520467" cy="35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 descr="p(\mathbf{z}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8947" y="3017972"/>
            <a:ext cx="514900" cy="30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/>
        </p:nvSpPr>
        <p:spPr>
          <a:xfrm>
            <a:off x="120750" y="59025"/>
            <a:ext cx="562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A.  Toy Problems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To demonstrate the effectiveness of VAIM we consider the following toy inverse problems with analytical solutions: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f(x)= x</a:t>
            </a:r>
            <a:r>
              <a:rPr lang="en" sz="1600" baseline="30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, x </a:t>
            </a: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∈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[-3, 3]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f(x) = sin x, x </a:t>
            </a: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∈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[-2</a:t>
            </a:r>
            <a:r>
              <a:rPr lang="en" sz="1650" b="1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, 2</a:t>
            </a:r>
            <a:r>
              <a:rPr lang="en" sz="1650" b="1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]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swald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f(x) = x</a:t>
            </a:r>
            <a:r>
              <a:rPr lang="en" sz="1600" baseline="-25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en" sz="1600" baseline="30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+ x</a:t>
            </a:r>
            <a:r>
              <a:rPr lang="en" sz="1600" baseline="-25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en" sz="1600" baseline="30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, with x=(x</a:t>
            </a:r>
            <a:r>
              <a:rPr lang="en" sz="1600" baseline="-25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0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,x</a:t>
            </a:r>
            <a:r>
              <a:rPr lang="en" sz="1600" baseline="-25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1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) , x</a:t>
            </a:r>
            <a:r>
              <a:rPr lang="en" sz="1600" baseline="-25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0,1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∈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[-2, 2]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20750" y="59025"/>
            <a:ext cx="562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A.  Toy Problems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f(x)= x</a:t>
            </a:r>
            <a:r>
              <a:rPr lang="en" sz="1600" baseline="300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2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, x </a:t>
            </a: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∈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[-3, 3] , </a:t>
            </a:r>
            <a:r>
              <a:rPr lang="en" sz="1600">
                <a:solidFill>
                  <a:srgbClr val="A64D79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Two solutions except x =0</a:t>
            </a:r>
            <a:endParaRPr sz="1600">
              <a:solidFill>
                <a:srgbClr val="A64D79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400" y="2305050"/>
            <a:ext cx="3401299" cy="24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8050" y="2172225"/>
            <a:ext cx="3210975" cy="258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3000" y="481025"/>
            <a:ext cx="3337250" cy="13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0"/>
          <p:cNvSpPr/>
          <p:nvPr/>
        </p:nvSpPr>
        <p:spPr>
          <a:xfrm>
            <a:off x="6270900" y="1737675"/>
            <a:ext cx="116400" cy="6501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27BA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1849525" y="4685700"/>
            <a:ext cx="1580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swald"/>
                <a:ea typeface="Oswald"/>
                <a:cs typeface="Oswald"/>
                <a:sym typeface="Oswald"/>
              </a:rPr>
              <a:t>f(x)= 1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120750" y="59025"/>
            <a:ext cx="562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A.  Toy Problems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f(x) = sin x, x </a:t>
            </a:r>
            <a:r>
              <a:rPr lang="en" sz="16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∈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 [-2</a:t>
            </a:r>
            <a:r>
              <a:rPr lang="en" sz="1650" b="1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, 2</a:t>
            </a:r>
            <a:r>
              <a:rPr lang="en" sz="1650" b="1" i="1">
                <a:solidFill>
                  <a:srgbClr val="2021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π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]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A64D79"/>
                </a:solidFill>
                <a:highlight>
                  <a:schemeClr val="lt1"/>
                </a:highlight>
                <a:latin typeface="Oswald"/>
                <a:ea typeface="Oswald"/>
                <a:cs typeface="Oswald"/>
                <a:sym typeface="Oswald"/>
              </a:rPr>
              <a:t>Finite but different number of solutions</a:t>
            </a:r>
            <a:endParaRPr sz="1600">
              <a:solidFill>
                <a:srgbClr val="A64D79"/>
              </a:solidFill>
              <a:highlight>
                <a:schemeClr val="lt1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50" y="2667000"/>
            <a:ext cx="2803400" cy="20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2025" y="2667000"/>
            <a:ext cx="2882099" cy="211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19300" y="2667000"/>
            <a:ext cx="2845051" cy="213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0625" y="514350"/>
            <a:ext cx="2686149" cy="19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8000" y="709625"/>
            <a:ext cx="3337250" cy="132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>
            <a:off x="4405425" y="1926325"/>
            <a:ext cx="2415300" cy="504600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D5A6B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1460450" y="4670650"/>
            <a:ext cx="77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f(x)= 1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4011125" y="4670650"/>
            <a:ext cx="8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f(x)= -0.5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7135325" y="4670650"/>
            <a:ext cx="89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f(x)= 0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120750" y="59025"/>
            <a:ext cx="5627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90A0B"/>
                </a:solidFill>
                <a:highlight>
                  <a:srgbClr val="FFFFFF"/>
                </a:highlight>
                <a:latin typeface="Oswald"/>
                <a:ea typeface="Oswald"/>
                <a:cs typeface="Oswald"/>
                <a:sym typeface="Oswald"/>
              </a:rPr>
              <a:t>Variational </a:t>
            </a:r>
            <a:r>
              <a:rPr lang="en" sz="2200">
                <a:latin typeface="Oswald"/>
                <a:ea typeface="Oswald"/>
                <a:cs typeface="Oswald"/>
                <a:sym typeface="Oswald"/>
              </a:rPr>
              <a:t>Autoencoder Inverse Mappers (VAIM)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18</Slides>
  <Notes>18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Simple Light</vt:lpstr>
      <vt:lpstr>PowerPoint Presentation</vt:lpstr>
      <vt:lpstr>General overview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revision>1</cp:revision>
  <dcterms:modified xsi:type="dcterms:W3CDTF">2021-10-09T00:59:32Z</dcterms:modified>
</cp:coreProperties>
</file>