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
  </p:notesMasterIdLst>
  <p:sldIdLst>
    <p:sldId id="264" r:id="rId5"/>
    <p:sldId id="270" r:id="rId6"/>
    <p:sldId id="271" r:id="rId7"/>
    <p:sldId id="267" r:id="rId8"/>
    <p:sldId id="259" r:id="rId9"/>
    <p:sldId id="272" r:id="rId10"/>
    <p:sldId id="273"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2ACD2D2-CBB1-4122-A8C6-A9FF8D1A7C8C}">
          <p14:sldIdLst>
            <p14:sldId id="264"/>
            <p14:sldId id="270"/>
            <p14:sldId id="271"/>
            <p14:sldId id="267"/>
            <p14:sldId id="259"/>
            <p14:sldId id="272"/>
            <p14:sldId id="273"/>
            <p14:sldId id="2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Carpenter" initials="AC" lastIdx="6" clrIdx="0">
    <p:extLst>
      <p:ext uri="{19B8F6BF-5375-455C-9EA6-DF929625EA0E}">
        <p15:presenceInfo xmlns:p15="http://schemas.microsoft.com/office/powerpoint/2012/main" userId="S-1-5-21-1097014734-140981682-1849977318-27114" providerId="AD"/>
      </p:ext>
    </p:extLst>
  </p:cmAuthor>
  <p:cmAuthor id="2" name="Lasitha Vidyaratne" initials="LV" lastIdx="4" clrIdx="1">
    <p:extLst>
      <p:ext uri="{19B8F6BF-5375-455C-9EA6-DF929625EA0E}">
        <p15:presenceInfo xmlns:p15="http://schemas.microsoft.com/office/powerpoint/2012/main" userId="S-1-5-21-1097014734-140981682-1849977318-105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2E11B6"/>
    <a:srgbClr val="CB48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86" y="26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3054E-8E96-4AFC-9A36-E523B73F2D50}"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A173A-54C7-4354-A6EB-7FCA3B6BE088}" type="slidenum">
              <a:rPr lang="en-US" smtClean="0"/>
              <a:t>‹#›</a:t>
            </a:fld>
            <a:endParaRPr lang="en-US"/>
          </a:p>
        </p:txBody>
      </p:sp>
    </p:spTree>
    <p:extLst>
      <p:ext uri="{BB962C8B-B14F-4D97-AF65-F5344CB8AC3E}">
        <p14:creationId xmlns:p14="http://schemas.microsoft.com/office/powerpoint/2010/main" val="167782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smtClean="0"/>
              <a:t>Title Here</a:t>
            </a:r>
            <a:endParaRPr lang="en-US" dirty="0"/>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Here</a:t>
            </a:r>
            <a:endParaRPr lang="en-US" dirty="0"/>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smtClean="0"/>
              <a:t>Author</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smtClean="0"/>
              <a:t>Click icon to add picture</a:t>
            </a:r>
            <a:endParaRPr lang="en-US"/>
          </a:p>
        </p:txBody>
      </p:sp>
    </p:spTree>
    <p:extLst>
      <p:ext uri="{BB962C8B-B14F-4D97-AF65-F5344CB8AC3E}">
        <p14:creationId xmlns:p14="http://schemas.microsoft.com/office/powerpoint/2010/main" val="3771634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smtClean="0"/>
              <a:t>Questions?</a:t>
            </a:r>
            <a:endParaRPr lang="en-US" dirty="0"/>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smtClean="0"/>
              <a:t>Author</a:t>
            </a:r>
          </a:p>
          <a:p>
            <a:pPr lvl="0"/>
            <a:r>
              <a:rPr lang="en-US" dirty="0" smtClean="0"/>
              <a:t>Title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smtClean="0"/>
              <a:t>Click icon to add picture</a:t>
            </a:r>
            <a:endParaRPr lang="en-US"/>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smtClean="0"/>
              <a:t>Contact</a:t>
            </a:r>
            <a:endParaRPr lang="en-US" dirty="0"/>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smtClean="0"/>
              <a:t>Agenda Topics Covered: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15695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https://www.jlab.org/div_dept/dir_off/public_affairs/logo/JLab_Tagline2High-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21968" y="0"/>
            <a:ext cx="1970032" cy="70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665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77070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smtClean="0"/>
              <a:t>Click icon to add picture</a:t>
            </a:r>
            <a:endParaRPr lang="en-US"/>
          </a:p>
        </p:txBody>
      </p:sp>
    </p:spTree>
    <p:extLst>
      <p:ext uri="{BB962C8B-B14F-4D97-AF65-F5344CB8AC3E}">
        <p14:creationId xmlns:p14="http://schemas.microsoft.com/office/powerpoint/2010/main" val="2070980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smtClean="0"/>
              <a:t>Click icon to add picture</a:t>
            </a:r>
            <a:endParaRPr lang="en-US"/>
          </a:p>
        </p:txBody>
      </p:sp>
    </p:spTree>
    <p:extLst>
      <p:ext uri="{BB962C8B-B14F-4D97-AF65-F5344CB8AC3E}">
        <p14:creationId xmlns:p14="http://schemas.microsoft.com/office/powerpoint/2010/main" val="31700190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smtClean="0"/>
              <a:t>Click icon to add picture</a:t>
            </a:r>
            <a:endParaRPr lang="en-US"/>
          </a:p>
        </p:txBody>
      </p:sp>
    </p:spTree>
    <p:extLst>
      <p:ext uri="{BB962C8B-B14F-4D97-AF65-F5344CB8AC3E}">
        <p14:creationId xmlns:p14="http://schemas.microsoft.com/office/powerpoint/2010/main" val="1772154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smtClean="0"/>
              <a:t>Click icon to add picture</a:t>
            </a:r>
            <a:endParaRPr lang="en-US"/>
          </a:p>
        </p:txBody>
      </p:sp>
    </p:spTree>
    <p:extLst>
      <p:ext uri="{BB962C8B-B14F-4D97-AF65-F5344CB8AC3E}">
        <p14:creationId xmlns:p14="http://schemas.microsoft.com/office/powerpoint/2010/main" val="3060923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smtClean="0"/>
              <a:t>Click icon to add picture</a:t>
            </a:r>
            <a:endParaRPr lang="en-US"/>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smtClean="0"/>
              <a:t>Click icon to add picture</a:t>
            </a:r>
            <a:endParaRPr lang="en-US"/>
          </a:p>
        </p:txBody>
      </p:sp>
    </p:spTree>
    <p:extLst>
      <p:ext uri="{BB962C8B-B14F-4D97-AF65-F5344CB8AC3E}">
        <p14:creationId xmlns:p14="http://schemas.microsoft.com/office/powerpoint/2010/main" val="36519363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smtClean="0"/>
              <a:t>Click icon to add picture</a:t>
            </a:r>
            <a:endParaRPr lang="en-US"/>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smtClean="0"/>
              <a:t>Click icon to add picture</a:t>
            </a:r>
            <a:endParaRPr lang="en-US"/>
          </a:p>
        </p:txBody>
      </p:sp>
    </p:spTree>
    <p:extLst>
      <p:ext uri="{BB962C8B-B14F-4D97-AF65-F5344CB8AC3E}">
        <p14:creationId xmlns:p14="http://schemas.microsoft.com/office/powerpoint/2010/main" val="3193110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160884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ctr">
              <a:lnSpc>
                <a:spcPct val="100000"/>
              </a:lnSpc>
              <a:spcBef>
                <a:spcPts val="0"/>
              </a:spcBef>
            </a:pPr>
            <a:r>
              <a:rPr lang="en-US" sz="2800" b="0" dirty="0">
                <a:solidFill>
                  <a:prstClr val="black"/>
                </a:solidFill>
                <a:latin typeface="Futura XBlkCnIt BT" panose="020B0806020204090204" pitchFamily="34" charset="0"/>
                <a:ea typeface="Futura" panose="02020800000000000000" pitchFamily="18" charset="0"/>
                <a:cs typeface="Futura" panose="02020800000000000000" pitchFamily="18" charset="0"/>
              </a:rPr>
              <a:t>INITIAL STUDIES OF CAVITY FAULT PREDICTION AT JEFFERSON LABORATORY</a:t>
            </a:r>
          </a:p>
        </p:txBody>
      </p:sp>
      <p:sp>
        <p:nvSpPr>
          <p:cNvPr id="3" name="Subtitle 2"/>
          <p:cNvSpPr>
            <a:spLocks noGrp="1"/>
          </p:cNvSpPr>
          <p:nvPr>
            <p:ph type="subTitle" idx="1"/>
          </p:nvPr>
        </p:nvSpPr>
        <p:spPr/>
        <p:txBody>
          <a:bodyPr/>
          <a:lstStyle/>
          <a:p>
            <a:r>
              <a:rPr lang="en-US" dirty="0" smtClean="0">
                <a:latin typeface="Futura Md BT" panose="020B0602020204020303" pitchFamily="34" charset="0"/>
              </a:rPr>
              <a:t>AI in the Accelerator Division</a:t>
            </a:r>
            <a:endParaRPr lang="en-US" dirty="0">
              <a:latin typeface="Futura Md BT" panose="020B0602020204020303" pitchFamily="34" charset="0"/>
            </a:endParaRPr>
          </a:p>
        </p:txBody>
      </p:sp>
      <p:sp>
        <p:nvSpPr>
          <p:cNvPr id="5" name="Text Placeholder 4"/>
          <p:cNvSpPr>
            <a:spLocks noGrp="1"/>
          </p:cNvSpPr>
          <p:nvPr>
            <p:ph type="body" sz="quarter" idx="14"/>
          </p:nvPr>
        </p:nvSpPr>
        <p:spPr/>
        <p:txBody>
          <a:bodyPr/>
          <a:lstStyle/>
          <a:p>
            <a:r>
              <a:rPr lang="en-US" dirty="0" smtClean="0">
                <a:latin typeface="Futura Lt BT" panose="020B0402020204020303" pitchFamily="34" charset="0"/>
              </a:rPr>
              <a:t>Lasitha Vidyaratne</a:t>
            </a:r>
            <a:endParaRPr lang="en-US" dirty="0">
              <a:latin typeface="Futura Lt BT" panose="020B0402020204020303" pitchFamily="34" charset="0"/>
            </a:endParaRPr>
          </a:p>
        </p:txBody>
      </p:sp>
      <p:pic>
        <p:nvPicPr>
          <p:cNvPr id="10" name="Picture Placeholder 9"/>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4564" r="4564"/>
          <a:stretch>
            <a:fillRect/>
          </a:stretch>
        </p:blipFill>
        <p:spPr>
          <a:prstGeom prst="rect">
            <a:avLst/>
          </a:prstGeom>
        </p:spPr>
      </p:pic>
    </p:spTree>
    <p:extLst>
      <p:ext uri="{BB962C8B-B14F-4D97-AF65-F5344CB8AC3E}">
        <p14:creationId xmlns:p14="http://schemas.microsoft.com/office/powerpoint/2010/main" val="2634305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Futura XBlkCnIt BT" panose="020B0806020204090204" pitchFamily="34" charset="0"/>
              </a:rPr>
              <a:t>C100 Fault Classification</a:t>
            </a:r>
            <a:endParaRPr lang="en-US" sz="2800" dirty="0">
              <a:latin typeface="Futura XBlkCnIt BT" panose="020B0806020204090204" pitchFamily="34" charset="0"/>
            </a:endParaRPr>
          </a:p>
        </p:txBody>
      </p:sp>
      <p:sp>
        <p:nvSpPr>
          <p:cNvPr id="3" name="Content Placeholder 2"/>
          <p:cNvSpPr>
            <a:spLocks noGrp="1"/>
          </p:cNvSpPr>
          <p:nvPr>
            <p:ph idx="1"/>
          </p:nvPr>
        </p:nvSpPr>
        <p:spPr>
          <a:xfrm>
            <a:off x="411892" y="966055"/>
            <a:ext cx="11285837" cy="653195"/>
          </a:xfrm>
        </p:spPr>
        <p:txBody>
          <a:bodyPr/>
          <a:lstStyle/>
          <a:p>
            <a:r>
              <a:rPr lang="en-US" u="sng" dirty="0" smtClean="0">
                <a:latin typeface="Futura Lt BT" panose="020B0402020204020303" pitchFamily="34" charset="0"/>
              </a:rPr>
              <a:t>GOAL</a:t>
            </a:r>
            <a:r>
              <a:rPr lang="en-US" dirty="0" smtClean="0">
                <a:latin typeface="Futura Lt BT" panose="020B0402020204020303" pitchFamily="34" charset="0"/>
              </a:rPr>
              <a:t>: Correctly classify the </a:t>
            </a:r>
            <a:r>
              <a:rPr lang="en-US" u="sng" dirty="0" smtClean="0">
                <a:latin typeface="Futura Lt BT" panose="020B0402020204020303" pitchFamily="34" charset="0"/>
              </a:rPr>
              <a:t>cavity</a:t>
            </a:r>
            <a:r>
              <a:rPr lang="en-US" dirty="0" smtClean="0">
                <a:latin typeface="Futura Lt BT" panose="020B0402020204020303" pitchFamily="34" charset="0"/>
              </a:rPr>
              <a:t> and the </a:t>
            </a:r>
            <a:r>
              <a:rPr lang="en-US" u="sng" dirty="0" smtClean="0">
                <a:latin typeface="Futura Lt BT" panose="020B0402020204020303" pitchFamily="34" charset="0"/>
              </a:rPr>
              <a:t>type</a:t>
            </a:r>
            <a:r>
              <a:rPr lang="en-US" dirty="0" smtClean="0">
                <a:latin typeface="Futura Lt BT" panose="020B0402020204020303" pitchFamily="34" charset="0"/>
              </a:rPr>
              <a:t> of RF fault given waveform data </a:t>
            </a:r>
            <a:endParaRPr lang="en-US" dirty="0">
              <a:latin typeface="Futura Lt BT" panose="020B0402020204020303" pitchFamily="34" charset="0"/>
            </a:endParaRPr>
          </a:p>
        </p:txBody>
      </p:sp>
      <p:sp>
        <p:nvSpPr>
          <p:cNvPr id="4" name="TextBox 3"/>
          <p:cNvSpPr txBox="1"/>
          <p:nvPr/>
        </p:nvSpPr>
        <p:spPr>
          <a:xfrm>
            <a:off x="317844" y="1859572"/>
            <a:ext cx="3854105"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Futura Lt BT" panose="020B0402020204020303" pitchFamily="34" charset="0"/>
              </a:rPr>
              <a:t>We have the ability to record high-fidelity data from 12 </a:t>
            </a:r>
            <a:r>
              <a:rPr lang="en-US" dirty="0" err="1" smtClean="0">
                <a:solidFill>
                  <a:schemeClr val="tx1">
                    <a:lumMod val="75000"/>
                    <a:lumOff val="25000"/>
                  </a:schemeClr>
                </a:solidFill>
                <a:latin typeface="Futura Lt BT" panose="020B0402020204020303" pitchFamily="34" charset="0"/>
              </a:rPr>
              <a:t>cryomodules</a:t>
            </a:r>
            <a:endParaRPr lang="en-US" dirty="0">
              <a:solidFill>
                <a:schemeClr val="tx1">
                  <a:lumMod val="75000"/>
                  <a:lumOff val="25000"/>
                </a:schemeClr>
              </a:solidFill>
              <a:latin typeface="Futura Lt BT" panose="020B0402020204020303" pitchFamily="34" charset="0"/>
            </a:endParaRPr>
          </a:p>
        </p:txBody>
      </p:sp>
      <p:sp>
        <p:nvSpPr>
          <p:cNvPr id="5" name="TextBox 4"/>
          <p:cNvSpPr txBox="1"/>
          <p:nvPr/>
        </p:nvSpPr>
        <p:spPr>
          <a:xfrm>
            <a:off x="4539557" y="1857276"/>
            <a:ext cx="3819508" cy="677108"/>
          </a:xfrm>
          <a:prstGeom prst="rect">
            <a:avLst/>
          </a:prstGeom>
          <a:noFill/>
        </p:spPr>
        <p:txBody>
          <a:bodyPr wrap="square" rtlCol="0">
            <a:spAutoFit/>
          </a:bodyPr>
          <a:lstStyle/>
          <a:p>
            <a:pPr algn="ctr"/>
            <a:r>
              <a:rPr lang="en-US" sz="2000" dirty="0" smtClean="0">
                <a:solidFill>
                  <a:schemeClr val="tx1">
                    <a:lumMod val="75000"/>
                    <a:lumOff val="25000"/>
                  </a:schemeClr>
                </a:solidFill>
                <a:latin typeface="Futura" panose="02020800000000000000" pitchFamily="18" charset="0"/>
                <a:ea typeface="Futura" panose="02020800000000000000" pitchFamily="18" charset="0"/>
                <a:cs typeface="Futura" panose="02020800000000000000" pitchFamily="18" charset="0"/>
              </a:rPr>
              <a:t>FAULT ISOLATION</a:t>
            </a:r>
          </a:p>
          <a:p>
            <a:pPr algn="ctr"/>
            <a:r>
              <a:rPr lang="en-US" dirty="0" smtClean="0">
                <a:solidFill>
                  <a:schemeClr val="tx1">
                    <a:lumMod val="75000"/>
                    <a:lumOff val="25000"/>
                  </a:schemeClr>
                </a:solidFill>
                <a:latin typeface="Futura Lt BT" panose="020B0402020204020303" pitchFamily="34" charset="0"/>
              </a:rPr>
              <a:t>Which of the 8 cavities failed first?</a:t>
            </a:r>
            <a:endParaRPr lang="en-US" dirty="0">
              <a:solidFill>
                <a:schemeClr val="tx1">
                  <a:lumMod val="75000"/>
                  <a:lumOff val="25000"/>
                </a:schemeClr>
              </a:solidFill>
              <a:latin typeface="Futura Lt BT" panose="020B0402020204020303" pitchFamily="34" charset="0"/>
            </a:endParaRPr>
          </a:p>
        </p:txBody>
      </p:sp>
      <p:sp>
        <p:nvSpPr>
          <p:cNvPr id="6" name="TextBox 5"/>
          <p:cNvSpPr txBox="1"/>
          <p:nvPr/>
        </p:nvSpPr>
        <p:spPr>
          <a:xfrm>
            <a:off x="8862495" y="1857276"/>
            <a:ext cx="3187446" cy="677108"/>
          </a:xfrm>
          <a:prstGeom prst="rect">
            <a:avLst/>
          </a:prstGeom>
          <a:noFill/>
        </p:spPr>
        <p:txBody>
          <a:bodyPr wrap="square" rtlCol="0">
            <a:spAutoFit/>
          </a:bodyPr>
          <a:lstStyle/>
          <a:p>
            <a:pPr algn="ctr"/>
            <a:r>
              <a:rPr lang="en-US" sz="2000" dirty="0" smtClean="0">
                <a:solidFill>
                  <a:schemeClr val="tx1">
                    <a:lumMod val="75000"/>
                    <a:lumOff val="25000"/>
                  </a:schemeClr>
                </a:solidFill>
                <a:latin typeface="Futura" panose="02020800000000000000" pitchFamily="18" charset="0"/>
                <a:ea typeface="Futura" panose="02020800000000000000" pitchFamily="18" charset="0"/>
                <a:cs typeface="Futura" panose="02020800000000000000" pitchFamily="18" charset="0"/>
              </a:rPr>
              <a:t>FAULT IDENTIFICATION</a:t>
            </a:r>
          </a:p>
          <a:p>
            <a:pPr algn="ctr"/>
            <a:r>
              <a:rPr lang="en-US" dirty="0" smtClean="0">
                <a:solidFill>
                  <a:schemeClr val="tx1">
                    <a:lumMod val="75000"/>
                    <a:lumOff val="25000"/>
                  </a:schemeClr>
                </a:solidFill>
                <a:latin typeface="Futura Lt BT" panose="020B0402020204020303" pitchFamily="34" charset="0"/>
              </a:rPr>
              <a:t>What type of fault was it?</a:t>
            </a:r>
            <a:endParaRPr lang="en-US" dirty="0">
              <a:solidFill>
                <a:schemeClr val="tx1">
                  <a:lumMod val="75000"/>
                  <a:lumOff val="25000"/>
                </a:schemeClr>
              </a:solidFill>
              <a:latin typeface="Futura Lt BT" panose="020B0402020204020303" pitchFamily="34" charset="0"/>
            </a:endParaRPr>
          </a:p>
        </p:txBody>
      </p:sp>
      <p:grpSp>
        <p:nvGrpSpPr>
          <p:cNvPr id="7" name="Group 6"/>
          <p:cNvGrpSpPr/>
          <p:nvPr/>
        </p:nvGrpSpPr>
        <p:grpSpPr>
          <a:xfrm>
            <a:off x="411892" y="2813797"/>
            <a:ext cx="11257185" cy="3657768"/>
            <a:chOff x="352464" y="1787867"/>
            <a:chExt cx="11257185" cy="3657768"/>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33062">
              <a:off x="4469643" y="2886826"/>
              <a:ext cx="3840480" cy="1469476"/>
            </a:xfrm>
            <a:prstGeom prst="rect">
              <a:avLst/>
            </a:prstGeom>
            <a:ln>
              <a:noFill/>
            </a:ln>
            <a:effectLst>
              <a:outerShdw blurRad="152400" dist="190500" dir="2700000" sx="95000" sy="95000" algn="tl" rotWithShape="0">
                <a:srgbClr val="333333">
                  <a:alpha val="80000"/>
                </a:srgbClr>
              </a:outerShdw>
            </a:effectLst>
          </p:spPr>
        </p:pic>
        <p:grpSp>
          <p:nvGrpSpPr>
            <p:cNvPr id="9" name="Group 8"/>
            <p:cNvGrpSpPr>
              <a:grpSpLocks noChangeAspect="1"/>
            </p:cNvGrpSpPr>
            <p:nvPr/>
          </p:nvGrpSpPr>
          <p:grpSpPr>
            <a:xfrm>
              <a:off x="352464" y="1787867"/>
              <a:ext cx="3840480" cy="3657768"/>
              <a:chOff x="0" y="1419693"/>
              <a:chExt cx="4452030" cy="4267398"/>
            </a:xfrm>
          </p:grpSpPr>
          <p:pic>
            <p:nvPicPr>
              <p:cNvPr id="17" name="Picture 16" descr="C:\Users\tennant\Desktop\MTB\CEBA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693"/>
                <a:ext cx="4452030" cy="4267398"/>
              </a:xfrm>
              <a:prstGeom prst="rect">
                <a:avLst/>
              </a:prstGeom>
              <a:noFill/>
              <a:extLst>
                <a:ext uri="{909E8E84-426E-40DD-AFC4-6F175D3DCCD1}">
                  <a14:hiddenFill xmlns:a14="http://schemas.microsoft.com/office/drawing/2010/main">
                    <a:solidFill>
                      <a:srgbClr val="FFFFFF"/>
                    </a:solidFill>
                  </a14:hiddenFill>
                </a:ext>
              </a:extLst>
            </p:spPr>
          </p:pic>
          <p:sp>
            <p:nvSpPr>
              <p:cNvPr id="18" name="Left Brace 17"/>
              <p:cNvSpPr/>
              <p:nvPr/>
            </p:nvSpPr>
            <p:spPr>
              <a:xfrm rot="-7320000">
                <a:off x="2568634" y="4247809"/>
                <a:ext cx="141316" cy="457200"/>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utura Lt BT" panose="020B0402020204020303" pitchFamily="34" charset="0"/>
                </a:endParaRPr>
              </a:p>
            </p:txBody>
          </p:sp>
          <p:sp>
            <p:nvSpPr>
              <p:cNvPr id="19" name="Left Brace 18"/>
              <p:cNvSpPr/>
              <p:nvPr/>
            </p:nvSpPr>
            <p:spPr>
              <a:xfrm rot="14460000" flipH="1" flipV="1">
                <a:off x="2213956" y="2795851"/>
                <a:ext cx="141316" cy="457200"/>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utura Lt BT" panose="020B0402020204020303" pitchFamily="34" charset="0"/>
                </a:endParaRPr>
              </a:p>
            </p:txBody>
          </p:sp>
          <p:sp>
            <p:nvSpPr>
              <p:cNvPr id="20" name="TextBox 19"/>
              <p:cNvSpPr txBox="1"/>
              <p:nvPr/>
            </p:nvSpPr>
            <p:spPr>
              <a:xfrm>
                <a:off x="2075359" y="2594385"/>
                <a:ext cx="368308" cy="430888"/>
              </a:xfrm>
              <a:prstGeom prst="rect">
                <a:avLst/>
              </a:prstGeom>
              <a:noFill/>
            </p:spPr>
            <p:txBody>
              <a:bodyPr wrap="none" rtlCol="0">
                <a:spAutoFit/>
              </a:bodyPr>
              <a:lstStyle/>
              <a:p>
                <a:r>
                  <a:rPr lang="en-US" dirty="0" smtClean="0">
                    <a:latin typeface="Futura Lt BT" panose="020B0402020204020303" pitchFamily="34" charset="0"/>
                  </a:rPr>
                  <a:t>5</a:t>
                </a:r>
                <a:endParaRPr lang="en-US" dirty="0">
                  <a:latin typeface="Futura Lt BT" panose="020B0402020204020303" pitchFamily="34" charset="0"/>
                </a:endParaRPr>
              </a:p>
            </p:txBody>
          </p:sp>
          <p:sp>
            <p:nvSpPr>
              <p:cNvPr id="21" name="TextBox 20"/>
              <p:cNvSpPr txBox="1"/>
              <p:nvPr/>
            </p:nvSpPr>
            <p:spPr>
              <a:xfrm>
                <a:off x="2614406" y="4476964"/>
                <a:ext cx="368308" cy="430888"/>
              </a:xfrm>
              <a:prstGeom prst="rect">
                <a:avLst/>
              </a:prstGeom>
              <a:noFill/>
            </p:spPr>
            <p:txBody>
              <a:bodyPr wrap="none" rtlCol="0">
                <a:spAutoFit/>
              </a:bodyPr>
              <a:lstStyle/>
              <a:p>
                <a:r>
                  <a:rPr lang="en-US" dirty="0" smtClean="0">
                    <a:latin typeface="Futura Lt BT" panose="020B0402020204020303" pitchFamily="34" charset="0"/>
                  </a:rPr>
                  <a:t>5</a:t>
                </a:r>
                <a:endParaRPr lang="en-US" dirty="0">
                  <a:latin typeface="Futura Lt BT" panose="020B0402020204020303" pitchFamily="34" charset="0"/>
                </a:endParaRPr>
              </a:p>
            </p:txBody>
          </p:sp>
          <p:cxnSp>
            <p:nvCxnSpPr>
              <p:cNvPr id="22" name="Straight Arrow Connector 21"/>
              <p:cNvCxnSpPr/>
              <p:nvPr/>
            </p:nvCxnSpPr>
            <p:spPr>
              <a:xfrm>
                <a:off x="689960" y="3591100"/>
                <a:ext cx="8313" cy="41599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9415" y="3182027"/>
                <a:ext cx="368308" cy="430888"/>
              </a:xfrm>
              <a:prstGeom prst="rect">
                <a:avLst/>
              </a:prstGeom>
              <a:noFill/>
            </p:spPr>
            <p:txBody>
              <a:bodyPr wrap="none" rtlCol="0">
                <a:spAutoFit/>
              </a:bodyPr>
              <a:lstStyle/>
              <a:p>
                <a:r>
                  <a:rPr lang="en-US" dirty="0">
                    <a:latin typeface="Futura Lt BT" panose="020B0402020204020303" pitchFamily="34" charset="0"/>
                  </a:rPr>
                  <a:t>1</a:t>
                </a: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3649" y="2901941"/>
              <a:ext cx="2286000" cy="1549065"/>
            </a:xfrm>
            <a:prstGeom prst="rect">
              <a:avLst/>
            </a:prstGeom>
          </p:spPr>
        </p:pic>
        <p:sp>
          <p:nvSpPr>
            <p:cNvPr id="11" name="Right Arrow 10"/>
            <p:cNvSpPr/>
            <p:nvPr/>
          </p:nvSpPr>
          <p:spPr>
            <a:xfrm>
              <a:off x="4012876" y="3539119"/>
              <a:ext cx="775252" cy="576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Lt BT" panose="020B0402020204020303" pitchFamily="34" charset="0"/>
              </a:endParaRPr>
            </a:p>
          </p:txBody>
        </p:sp>
        <p:sp>
          <p:nvSpPr>
            <p:cNvPr id="12" name="Right Arrow 11"/>
            <p:cNvSpPr/>
            <p:nvPr/>
          </p:nvSpPr>
          <p:spPr>
            <a:xfrm>
              <a:off x="8109170" y="3539119"/>
              <a:ext cx="775252" cy="576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Lt BT" panose="020B0402020204020303" pitchFamily="34" charset="0"/>
              </a:endParaRPr>
            </a:p>
          </p:txBody>
        </p:sp>
      </p:grpSp>
      <p:sp>
        <p:nvSpPr>
          <p:cNvPr id="24" name="TextBox 23"/>
          <p:cNvSpPr txBox="1"/>
          <p:nvPr/>
        </p:nvSpPr>
        <p:spPr>
          <a:xfrm>
            <a:off x="480175" y="2505560"/>
            <a:ext cx="3595432" cy="338554"/>
          </a:xfrm>
          <a:prstGeom prst="rect">
            <a:avLst/>
          </a:prstGeom>
          <a:noFill/>
        </p:spPr>
        <p:txBody>
          <a:bodyPr wrap="square" rtlCol="0">
            <a:spAutoFit/>
          </a:bodyPr>
          <a:lstStyle/>
          <a:p>
            <a:r>
              <a:rPr lang="en-US" sz="1600" i="1" dirty="0" smtClean="0">
                <a:solidFill>
                  <a:srgbClr val="C00000"/>
                </a:solidFill>
                <a:latin typeface="Futura Lt BT" panose="020B0402020204020303" pitchFamily="34" charset="0"/>
              </a:rPr>
              <a:t>1 </a:t>
            </a:r>
            <a:r>
              <a:rPr lang="en-US" sz="1600" i="1" dirty="0" err="1" smtClean="0">
                <a:solidFill>
                  <a:srgbClr val="C00000"/>
                </a:solidFill>
                <a:latin typeface="Futura Lt BT" panose="020B0402020204020303" pitchFamily="34" charset="0"/>
              </a:rPr>
              <a:t>cryomodule</a:t>
            </a:r>
            <a:r>
              <a:rPr lang="en-US" sz="1600" i="1" dirty="0" smtClean="0">
                <a:solidFill>
                  <a:srgbClr val="C00000"/>
                </a:solidFill>
                <a:latin typeface="Futura Lt BT" panose="020B0402020204020303" pitchFamily="34" charset="0"/>
              </a:rPr>
              <a:t> = collection of 8 cavities</a:t>
            </a:r>
            <a:endParaRPr lang="en-US" sz="1600" i="1" dirty="0">
              <a:solidFill>
                <a:srgbClr val="C00000"/>
              </a:solidFill>
              <a:latin typeface="Futura Lt BT" panose="020B0402020204020303" pitchFamily="34" charset="0"/>
            </a:endParaRPr>
          </a:p>
        </p:txBody>
      </p:sp>
      <p:sp>
        <p:nvSpPr>
          <p:cNvPr id="25" name="TextBox 24"/>
          <p:cNvSpPr txBox="1"/>
          <p:nvPr/>
        </p:nvSpPr>
        <p:spPr>
          <a:xfrm>
            <a:off x="4479165" y="2505903"/>
            <a:ext cx="4080072" cy="338554"/>
          </a:xfrm>
          <a:prstGeom prst="rect">
            <a:avLst/>
          </a:prstGeom>
          <a:noFill/>
        </p:spPr>
        <p:txBody>
          <a:bodyPr wrap="square" rtlCol="0">
            <a:spAutoFit/>
          </a:bodyPr>
          <a:lstStyle/>
          <a:p>
            <a:r>
              <a:rPr lang="en-US" sz="1600" dirty="0" smtClean="0">
                <a:solidFill>
                  <a:srgbClr val="C00000"/>
                </a:solidFill>
                <a:latin typeface="Futura Lt BT" panose="020B0402020204020303" pitchFamily="34" charset="0"/>
              </a:rPr>
              <a:t>17 signals/cavity × 8 cavities = 136 signals</a:t>
            </a:r>
            <a:endParaRPr lang="en-US" sz="1600" dirty="0">
              <a:solidFill>
                <a:srgbClr val="C00000"/>
              </a:solidFill>
              <a:latin typeface="Futura Lt BT" panose="020B0402020204020303" pitchFamily="34" charset="0"/>
            </a:endParaRPr>
          </a:p>
        </p:txBody>
      </p:sp>
      <p:sp>
        <p:nvSpPr>
          <p:cNvPr id="26" name="TextBox 25"/>
          <p:cNvSpPr txBox="1"/>
          <p:nvPr/>
        </p:nvSpPr>
        <p:spPr>
          <a:xfrm>
            <a:off x="9997811" y="2505903"/>
            <a:ext cx="1056532" cy="338554"/>
          </a:xfrm>
          <a:prstGeom prst="rect">
            <a:avLst/>
          </a:prstGeom>
          <a:noFill/>
        </p:spPr>
        <p:txBody>
          <a:bodyPr wrap="square" rtlCol="0">
            <a:spAutoFit/>
          </a:bodyPr>
          <a:lstStyle/>
          <a:p>
            <a:r>
              <a:rPr lang="en-US" sz="1600" dirty="0" smtClean="0">
                <a:solidFill>
                  <a:srgbClr val="C00000"/>
                </a:solidFill>
                <a:latin typeface="Futura Lt BT" panose="020B0402020204020303" pitchFamily="34" charset="0"/>
              </a:rPr>
              <a:t>17 signals</a:t>
            </a:r>
            <a:endParaRPr lang="en-US" sz="1600" dirty="0">
              <a:solidFill>
                <a:srgbClr val="C00000"/>
              </a:solidFill>
              <a:latin typeface="Futura Lt BT" panose="020B0402020204020303" pitchFamily="34" charset="0"/>
            </a:endParaRPr>
          </a:p>
        </p:txBody>
      </p:sp>
    </p:spTree>
    <p:extLst>
      <p:ext uri="{BB962C8B-B14F-4D97-AF65-F5344CB8AC3E}">
        <p14:creationId xmlns:p14="http://schemas.microsoft.com/office/powerpoint/2010/main" val="942008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Futura XBlkCnIt BT" panose="020B0806020204090204" pitchFamily="34" charset="0"/>
              </a:rPr>
              <a:t>Benefits of Fault Isolation and Identification</a:t>
            </a:r>
            <a:endParaRPr lang="en-US" sz="2800" dirty="0">
              <a:latin typeface="Futura XBlkCnIt BT" panose="020B080602020409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Futura XBlkCnIt BT" panose="020B0806020204090204" pitchFamily="34" charset="0"/>
                <a:ea typeface="Futura" panose="02020800000000000000" pitchFamily="18" charset="0"/>
                <a:cs typeface="Futura" panose="02020800000000000000" pitchFamily="18" charset="0"/>
              </a:rPr>
              <a:t>Post-Run Analysis</a:t>
            </a:r>
          </a:p>
          <a:p>
            <a:r>
              <a:rPr lang="en-US" dirty="0" smtClean="0">
                <a:latin typeface="Futura Lt BT" panose="020B0402020204020303" pitchFamily="34" charset="0"/>
              </a:rPr>
              <a:t>Use aggregate statistics for data-driven guidance for maintenance and upgrade activities</a:t>
            </a:r>
          </a:p>
          <a:p>
            <a:pPr lvl="1">
              <a:buFont typeface="Courier New" panose="02070309020205020404" pitchFamily="49" charset="0"/>
              <a:buChar char="o"/>
            </a:pPr>
            <a:r>
              <a:rPr lang="en-US" dirty="0" smtClean="0">
                <a:solidFill>
                  <a:srgbClr val="C00000"/>
                </a:solidFill>
                <a:latin typeface="Futura BdCn BT" panose="020B0706020204020204" pitchFamily="34" charset="0"/>
                <a:ea typeface="Futura" panose="02020800000000000000" pitchFamily="18" charset="0"/>
                <a:cs typeface="Futura" panose="02020800000000000000" pitchFamily="18" charset="0"/>
              </a:rPr>
              <a:t>Data Analysis</a:t>
            </a:r>
          </a:p>
          <a:p>
            <a:pPr lvl="2">
              <a:buFont typeface="Wingdings" panose="05000000000000000000" pitchFamily="2" charset="2"/>
              <a:buChar char="ü"/>
            </a:pPr>
            <a:r>
              <a:rPr lang="en-US" dirty="0" smtClean="0">
                <a:latin typeface="Futura Lt BT" panose="020B0402020204020303" pitchFamily="34" charset="0"/>
              </a:rPr>
              <a:t>Analysis of fall 2018 data indicated three </a:t>
            </a:r>
            <a:r>
              <a:rPr lang="en-US" dirty="0" err="1" smtClean="0">
                <a:latin typeface="Futura Lt BT" panose="020B0402020204020303" pitchFamily="34" charset="0"/>
              </a:rPr>
              <a:t>cryomodules</a:t>
            </a:r>
            <a:r>
              <a:rPr lang="en-US" dirty="0" smtClean="0">
                <a:latin typeface="Futura Lt BT" panose="020B0402020204020303" pitchFamily="34" charset="0"/>
              </a:rPr>
              <a:t> in South </a:t>
            </a:r>
            <a:r>
              <a:rPr lang="en-US" dirty="0" err="1" smtClean="0">
                <a:latin typeface="Futura Lt BT" panose="020B0402020204020303" pitchFamily="34" charset="0"/>
              </a:rPr>
              <a:t>Linac</a:t>
            </a:r>
            <a:r>
              <a:rPr lang="en-US" dirty="0" smtClean="0">
                <a:latin typeface="Futura Lt BT" panose="020B0402020204020303" pitchFamily="34" charset="0"/>
              </a:rPr>
              <a:t> were prone to </a:t>
            </a:r>
            <a:r>
              <a:rPr lang="en-US" dirty="0" err="1" smtClean="0">
                <a:latin typeface="Futura Lt BT" panose="020B0402020204020303" pitchFamily="34" charset="0"/>
              </a:rPr>
              <a:t>microphonics</a:t>
            </a:r>
            <a:r>
              <a:rPr lang="en-US" dirty="0" smtClean="0">
                <a:latin typeface="Futura Lt BT" panose="020B0402020204020303" pitchFamily="34" charset="0"/>
              </a:rPr>
              <a:t>-based faults</a:t>
            </a:r>
          </a:p>
          <a:p>
            <a:pPr lvl="1">
              <a:buFont typeface="Courier New" panose="02070309020205020404" pitchFamily="49" charset="0"/>
              <a:buChar char="o"/>
            </a:pPr>
            <a:r>
              <a:rPr lang="en-US" dirty="0" smtClean="0">
                <a:solidFill>
                  <a:srgbClr val="C00000"/>
                </a:solidFill>
                <a:latin typeface="Futura BdCn BT" panose="020B0706020204020204" pitchFamily="34" charset="0"/>
              </a:rPr>
              <a:t>Action</a:t>
            </a:r>
          </a:p>
          <a:p>
            <a:pPr lvl="2">
              <a:buFont typeface="Wingdings" panose="05000000000000000000" pitchFamily="2" charset="2"/>
              <a:buChar char="ü"/>
            </a:pPr>
            <a:r>
              <a:rPr lang="en-US" dirty="0" smtClean="0">
                <a:latin typeface="Futura Lt BT" panose="020B0402020204020303" pitchFamily="34" charset="0"/>
              </a:rPr>
              <a:t>Provided justification to perform </a:t>
            </a:r>
            <a:r>
              <a:rPr lang="en-US" dirty="0" err="1" smtClean="0">
                <a:latin typeface="Futura Lt BT" panose="020B0402020204020303" pitchFamily="34" charset="0"/>
              </a:rPr>
              <a:t>microphonics</a:t>
            </a:r>
            <a:r>
              <a:rPr lang="en-US" dirty="0" smtClean="0">
                <a:latin typeface="Futura Lt BT" panose="020B0402020204020303" pitchFamily="34" charset="0"/>
              </a:rPr>
              <a:t> hardening (installing tuner dampers)</a:t>
            </a:r>
          </a:p>
          <a:p>
            <a:pPr lvl="1">
              <a:buFont typeface="Courier New" panose="02070309020205020404" pitchFamily="49" charset="0"/>
              <a:buChar char="o"/>
            </a:pPr>
            <a:r>
              <a:rPr lang="en-US" dirty="0" smtClean="0">
                <a:solidFill>
                  <a:srgbClr val="C00000"/>
                </a:solidFill>
                <a:latin typeface="Futura BdCn BT" panose="020B0706020204020204" pitchFamily="34" charset="0"/>
              </a:rPr>
              <a:t>Outcome</a:t>
            </a:r>
          </a:p>
          <a:p>
            <a:pPr lvl="2">
              <a:buFont typeface="Wingdings" panose="05000000000000000000" pitchFamily="2" charset="2"/>
              <a:buChar char="ü"/>
            </a:pPr>
            <a:r>
              <a:rPr lang="en-US" dirty="0" smtClean="0">
                <a:latin typeface="Futura Lt BT" panose="020B0402020204020303" pitchFamily="34" charset="0"/>
              </a:rPr>
              <a:t>Reduced </a:t>
            </a:r>
            <a:r>
              <a:rPr lang="en-US" dirty="0" err="1" smtClean="0">
                <a:latin typeface="Futura Lt BT" panose="020B0402020204020303" pitchFamily="34" charset="0"/>
              </a:rPr>
              <a:t>microphonics</a:t>
            </a:r>
            <a:r>
              <a:rPr lang="en-US" dirty="0" smtClean="0">
                <a:latin typeface="Futura Lt BT" panose="020B0402020204020303" pitchFamily="34" charset="0"/>
              </a:rPr>
              <a:t>-based trip rates</a:t>
            </a:r>
          </a:p>
          <a:p>
            <a:pPr lvl="2">
              <a:buFont typeface="Wingdings" panose="05000000000000000000" pitchFamily="2" charset="2"/>
              <a:buChar char="ü"/>
            </a:pPr>
            <a:r>
              <a:rPr lang="en-US" dirty="0" smtClean="0">
                <a:latin typeface="Futura Lt BT" panose="020B0402020204020303" pitchFamily="34" charset="0"/>
              </a:rPr>
              <a:t>Gradients could be increased in those </a:t>
            </a:r>
            <a:r>
              <a:rPr lang="en-US" dirty="0" err="1" smtClean="0">
                <a:latin typeface="Futura Lt BT" panose="020B0402020204020303" pitchFamily="34" charset="0"/>
              </a:rPr>
              <a:t>cryomodules</a:t>
            </a:r>
            <a:endParaRPr lang="en-US" dirty="0" smtClean="0">
              <a:latin typeface="Futura Lt BT" panose="020B0402020204020303" pitchFamily="34" charset="0"/>
            </a:endParaRPr>
          </a:p>
          <a:p>
            <a:pPr marL="0" indent="0">
              <a:buNone/>
            </a:pPr>
            <a:r>
              <a:rPr lang="en-US" dirty="0" smtClean="0">
                <a:latin typeface="Futura XBlkCnIt BT" panose="020B0806020204090204" pitchFamily="34" charset="0"/>
              </a:rPr>
              <a:t>Post-Fault Analysis</a:t>
            </a:r>
          </a:p>
          <a:p>
            <a:r>
              <a:rPr lang="en-US" dirty="0" smtClean="0">
                <a:latin typeface="Futura Lt BT" panose="020B0402020204020303" pitchFamily="34" charset="0"/>
              </a:rPr>
              <a:t>Provides critical feedback to control room operators</a:t>
            </a:r>
          </a:p>
          <a:p>
            <a:pPr lvl="1">
              <a:buFont typeface="Courier New" panose="02070309020205020404" pitchFamily="49" charset="0"/>
              <a:buChar char="o"/>
            </a:pPr>
            <a:r>
              <a:rPr lang="en-US" dirty="0" smtClean="0">
                <a:solidFill>
                  <a:srgbClr val="C00000"/>
                </a:solidFill>
                <a:latin typeface="Futura BdCn BT" panose="020B0706020204020204" pitchFamily="34" charset="0"/>
              </a:rPr>
              <a:t>Fault types </a:t>
            </a:r>
            <a:r>
              <a:rPr lang="en-US" dirty="0" smtClean="0">
                <a:solidFill>
                  <a:srgbClr val="C00000"/>
                </a:solidFill>
                <a:latin typeface="Futura BdCn BT" panose="020B0706020204020204" pitchFamily="34" charset="0"/>
                <a:cs typeface="Calibri" panose="020F0502020204030204" pitchFamily="34" charset="0"/>
              </a:rPr>
              <a:t>→ </a:t>
            </a:r>
            <a:r>
              <a:rPr lang="en-US" dirty="0" smtClean="0">
                <a:solidFill>
                  <a:srgbClr val="C00000"/>
                </a:solidFill>
                <a:latin typeface="Futura BdCn BT" panose="020B0706020204020204" pitchFamily="34" charset="0"/>
              </a:rPr>
              <a:t>actions</a:t>
            </a:r>
          </a:p>
          <a:p>
            <a:pPr lvl="2">
              <a:buFont typeface="Wingdings" panose="05000000000000000000" pitchFamily="2" charset="2"/>
              <a:buChar char="ü"/>
            </a:pPr>
            <a:r>
              <a:rPr lang="en-US" dirty="0" smtClean="0">
                <a:latin typeface="Futura Lt BT" panose="020B0402020204020303" pitchFamily="34" charset="0"/>
              </a:rPr>
              <a:t>“if Fault A happens X times within Y minutes, drop gradient in the cavity by Z MV/m”</a:t>
            </a:r>
          </a:p>
          <a:p>
            <a:pPr lvl="2">
              <a:buFont typeface="Wingdings" panose="05000000000000000000" pitchFamily="2" charset="2"/>
              <a:buChar char="ü"/>
            </a:pPr>
            <a:r>
              <a:rPr lang="en-US" dirty="0" smtClean="0">
                <a:latin typeface="Futura Lt BT" panose="020B0402020204020303" pitchFamily="34" charset="0"/>
              </a:rPr>
              <a:t>“if Fault B happens X times within Y minutes, contact a SME”</a:t>
            </a:r>
          </a:p>
          <a:p>
            <a:pPr lvl="1"/>
            <a:endParaRPr lang="en-US" dirty="0">
              <a:latin typeface="Futura Lt BT" panose="020B0402020204020303" pitchFamily="34" charset="0"/>
            </a:endParaRPr>
          </a:p>
        </p:txBody>
      </p:sp>
    </p:spTree>
    <p:extLst>
      <p:ext uri="{BB962C8B-B14F-4D97-AF65-F5344CB8AC3E}">
        <p14:creationId xmlns:p14="http://schemas.microsoft.com/office/powerpoint/2010/main" val="2453459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Futura XBlkCnIt BT" panose="020B0806020204090204" pitchFamily="34" charset="0"/>
              </a:rPr>
              <a:t>Visualization and Communication</a:t>
            </a:r>
            <a:endParaRPr lang="en-US" sz="2800" dirty="0">
              <a:latin typeface="Futura XBlkCnIt BT" panose="020B0806020204090204" pitchFamily="34" charset="0"/>
            </a:endParaRPr>
          </a:p>
        </p:txBody>
      </p:sp>
      <p:sp>
        <p:nvSpPr>
          <p:cNvPr id="3" name="Content Placeholder 2"/>
          <p:cNvSpPr>
            <a:spLocks noGrp="1"/>
          </p:cNvSpPr>
          <p:nvPr>
            <p:ph idx="1"/>
          </p:nvPr>
        </p:nvSpPr>
        <p:spPr/>
        <p:txBody>
          <a:bodyPr>
            <a:normAutofit/>
          </a:bodyPr>
          <a:lstStyle/>
          <a:p>
            <a:pPr algn="just"/>
            <a:r>
              <a:rPr lang="en-US" sz="2000" dirty="0" smtClean="0">
                <a:solidFill>
                  <a:srgbClr val="434343"/>
                </a:solidFill>
                <a:latin typeface="Futura Lt BT" panose="020B0402020204020303" pitchFamily="34" charset="0"/>
              </a:rPr>
              <a:t>Method to communicate ML output information clearly and concisely</a:t>
            </a:r>
          </a:p>
          <a:p>
            <a:pPr algn="just"/>
            <a:r>
              <a:rPr lang="en-US" sz="2000" dirty="0" smtClean="0">
                <a:solidFill>
                  <a:srgbClr val="434343"/>
                </a:solidFill>
                <a:latin typeface="Futura Lt BT" panose="020B0402020204020303" pitchFamily="34" charset="0"/>
              </a:rPr>
              <a:t>Visualize spatial and temporal nature of model predictions</a:t>
            </a:r>
          </a:p>
          <a:p>
            <a:endParaRPr lang="en-US" sz="2000" dirty="0">
              <a:latin typeface="Futura Lt BT" panose="020B04020202040203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82" y="1847615"/>
            <a:ext cx="9845893" cy="4655582"/>
          </a:xfrm>
          <a:prstGeom prst="rect">
            <a:avLst/>
          </a:prstGeom>
        </p:spPr>
      </p:pic>
      <p:grpSp>
        <p:nvGrpSpPr>
          <p:cNvPr id="13" name="Group 12"/>
          <p:cNvGrpSpPr/>
          <p:nvPr/>
        </p:nvGrpSpPr>
        <p:grpSpPr>
          <a:xfrm>
            <a:off x="2083218" y="3054967"/>
            <a:ext cx="7178569" cy="2396461"/>
            <a:chOff x="2083218" y="3054967"/>
            <a:chExt cx="7178569" cy="2396461"/>
          </a:xfrm>
        </p:grpSpPr>
        <p:sp>
          <p:nvSpPr>
            <p:cNvPr id="6" name="Oval 5"/>
            <p:cNvSpPr/>
            <p:nvPr/>
          </p:nvSpPr>
          <p:spPr>
            <a:xfrm>
              <a:off x="2083218" y="3054967"/>
              <a:ext cx="1774497" cy="44802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74225" y="4963748"/>
              <a:ext cx="901528" cy="48768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07290" y="4350576"/>
              <a:ext cx="2532994" cy="307777"/>
            </a:xfrm>
            <a:prstGeom prst="rect">
              <a:avLst/>
            </a:prstGeom>
            <a:noFill/>
            <a:ln w="25400">
              <a:solidFill>
                <a:schemeClr val="accent1">
                  <a:shade val="50000"/>
                </a:schemeClr>
              </a:solidFill>
              <a:prstDash val="dash"/>
            </a:ln>
          </p:spPr>
          <p:txBody>
            <a:bodyPr wrap="square" rtlCol="0">
              <a:spAutoFit/>
            </a:bodyPr>
            <a:lstStyle/>
            <a:p>
              <a:pPr algn="ctr"/>
              <a:r>
                <a:rPr lang="en-US" sz="1400" b="1" dirty="0" smtClean="0">
                  <a:latin typeface="Futura Md BT" panose="020B0602020204020303" pitchFamily="34" charset="0"/>
                </a:rPr>
                <a:t>For operators attention!</a:t>
              </a:r>
              <a:endParaRPr lang="en-US" sz="1400" b="1" dirty="0">
                <a:latin typeface="Futura Md BT" panose="020B0602020204020303" pitchFamily="34" charset="0"/>
              </a:endParaRPr>
            </a:p>
          </p:txBody>
        </p:sp>
        <p:cxnSp>
          <p:nvCxnSpPr>
            <p:cNvPr id="9" name="Straight Arrow Connector 8"/>
            <p:cNvCxnSpPr>
              <a:stCxn id="8" idx="2"/>
              <a:endCxn id="7" idx="2"/>
            </p:cNvCxnSpPr>
            <p:nvPr/>
          </p:nvCxnSpPr>
          <p:spPr>
            <a:xfrm>
              <a:off x="3673787" y="4658353"/>
              <a:ext cx="1100438" cy="54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p:cNvCxnSpPr>
            <p:nvPr/>
          </p:nvCxnSpPr>
          <p:spPr>
            <a:xfrm flipH="1" flipV="1">
              <a:off x="2979929" y="3502996"/>
              <a:ext cx="693858" cy="847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123166" y="3077906"/>
              <a:ext cx="1138621" cy="362497"/>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8" idx="0"/>
              <a:endCxn id="11" idx="3"/>
            </p:cNvCxnSpPr>
            <p:nvPr/>
          </p:nvCxnSpPr>
          <p:spPr>
            <a:xfrm flipV="1">
              <a:off x="3673787" y="3387317"/>
              <a:ext cx="4616126" cy="963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609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 y="238662"/>
            <a:ext cx="11285837" cy="487490"/>
          </a:xfrm>
        </p:spPr>
        <p:txBody>
          <a:bodyPr>
            <a:noAutofit/>
          </a:bodyPr>
          <a:lstStyle/>
          <a:p>
            <a:r>
              <a:rPr lang="en-US" sz="2800" b="0" dirty="0" smtClean="0">
                <a:latin typeface="Futura XBlkCnIt BT" panose="020B0806020204090204" pitchFamily="34" charset="0"/>
                <a:ea typeface="Futura" panose="02020800000000000000" pitchFamily="18" charset="0"/>
                <a:cs typeface="Futura" panose="02020800000000000000" pitchFamily="18" charset="0"/>
              </a:rPr>
              <a:t>Next step: C100 Fault Prediction</a:t>
            </a:r>
            <a:endParaRPr lang="en-US" sz="2800" b="0" dirty="0">
              <a:latin typeface="Futura XBlkCnIt BT" panose="020B0806020204090204" pitchFamily="34" charset="0"/>
              <a:ea typeface="Futura" panose="02020800000000000000" pitchFamily="18" charset="0"/>
              <a:cs typeface="Futura" panose="02020800000000000000" pitchFamily="18" charset="0"/>
            </a:endParaRPr>
          </a:p>
        </p:txBody>
      </p:sp>
      <p:sp>
        <p:nvSpPr>
          <p:cNvPr id="3" name="Content Placeholder 2"/>
          <p:cNvSpPr>
            <a:spLocks noGrp="1"/>
          </p:cNvSpPr>
          <p:nvPr>
            <p:ph idx="1"/>
          </p:nvPr>
        </p:nvSpPr>
        <p:spPr>
          <a:xfrm>
            <a:off x="8465" y="1084589"/>
            <a:ext cx="7068992" cy="1650781"/>
          </a:xfrm>
        </p:spPr>
        <p:txBody>
          <a:bodyPr>
            <a:noAutofit/>
          </a:bodyPr>
          <a:lstStyle/>
          <a:p>
            <a:pPr algn="just"/>
            <a:r>
              <a:rPr lang="en-US" dirty="0" smtClean="0">
                <a:solidFill>
                  <a:srgbClr val="434343"/>
                </a:solidFill>
                <a:latin typeface="Futura Lt BT" panose="020B0402020204020303" pitchFamily="34" charset="0"/>
              </a:rPr>
              <a:t>Can data prior to event accurately predict the fault type? </a:t>
            </a:r>
            <a:endParaRPr lang="en-US" u="sng" dirty="0">
              <a:solidFill>
                <a:srgbClr val="434343"/>
              </a:solidFill>
              <a:latin typeface="Futura Lt BT" panose="020B0402020204020303" pitchFamily="34" charset="0"/>
            </a:endParaRPr>
          </a:p>
          <a:p>
            <a:pPr lvl="1" algn="just">
              <a:buFont typeface="Courier New" panose="02070309020205020404" pitchFamily="49" charset="0"/>
              <a:buChar char="o"/>
            </a:pPr>
            <a:r>
              <a:rPr lang="en-US" dirty="0" smtClean="0">
                <a:solidFill>
                  <a:srgbClr val="C00000"/>
                </a:solidFill>
                <a:latin typeface="Futura Lt BT" panose="020B0402020204020303" pitchFamily="34" charset="0"/>
              </a:rPr>
              <a:t>Identifying </a:t>
            </a:r>
            <a:r>
              <a:rPr lang="en-US" dirty="0">
                <a:solidFill>
                  <a:srgbClr val="C00000"/>
                </a:solidFill>
                <a:latin typeface="Futura Lt BT" panose="020B0402020204020303" pitchFamily="34" charset="0"/>
              </a:rPr>
              <a:t>the type of RF fault w.r.t. lead time before beam </a:t>
            </a:r>
            <a:r>
              <a:rPr lang="en-US" dirty="0" smtClean="0">
                <a:solidFill>
                  <a:srgbClr val="C00000"/>
                </a:solidFill>
                <a:latin typeface="Futura Lt BT" panose="020B0402020204020303" pitchFamily="34" charset="0"/>
              </a:rPr>
              <a:t>trip</a:t>
            </a:r>
          </a:p>
          <a:p>
            <a:pPr lvl="1" algn="just">
              <a:buFont typeface="Courier New" panose="02070309020205020404" pitchFamily="49" charset="0"/>
              <a:buChar char="o"/>
            </a:pPr>
            <a:r>
              <a:rPr lang="en-US" dirty="0" smtClean="0">
                <a:solidFill>
                  <a:srgbClr val="C00000"/>
                </a:solidFill>
                <a:latin typeface="Futura Lt BT" panose="020B0402020204020303" pitchFamily="34" charset="0"/>
              </a:rPr>
              <a:t>Use saved waveforms </a:t>
            </a:r>
            <a:endParaRPr lang="en-US" dirty="0">
              <a:solidFill>
                <a:srgbClr val="C00000"/>
              </a:solidFill>
              <a:latin typeface="Futura Lt BT" panose="020B0402020204020303" pitchFamily="34" charset="0"/>
            </a:endParaRPr>
          </a:p>
        </p:txBody>
      </p:sp>
      <p:cxnSp>
        <p:nvCxnSpPr>
          <p:cNvPr id="13" name="Straight Arrow Connector 12"/>
          <p:cNvCxnSpPr/>
          <p:nvPr/>
        </p:nvCxnSpPr>
        <p:spPr>
          <a:xfrm flipH="1">
            <a:off x="9358414" y="3824209"/>
            <a:ext cx="4390" cy="401243"/>
          </a:xfrm>
          <a:prstGeom prst="straightConnector1">
            <a:avLst/>
          </a:prstGeom>
          <a:ln>
            <a:solidFill>
              <a:srgbClr val="43434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p:cNvSpPr txBox="1"/>
              <p:nvPr/>
            </p:nvSpPr>
            <p:spPr>
              <a:xfrm>
                <a:off x="8639328" y="3496858"/>
                <a:ext cx="2941618" cy="369332"/>
              </a:xfrm>
              <a:prstGeom prst="rect">
                <a:avLst/>
              </a:prstGeom>
              <a:noFill/>
            </p:spPr>
            <p:txBody>
              <a:bodyPr wrap="square" rtlCol="0">
                <a:spAutoFit/>
              </a:bodyPr>
              <a:lstStyle/>
              <a:p>
                <a:r>
                  <a:rPr lang="en-US" dirty="0" smtClean="0">
                    <a:solidFill>
                      <a:srgbClr val="434343"/>
                    </a:solidFill>
                    <a:latin typeface="Futura Lt BT" panose="020B0402020204020303" pitchFamily="34" charset="0"/>
                    <a:cs typeface="Times New Roman" panose="02020603050405020304" pitchFamily="18" charset="0"/>
                  </a:rPr>
                  <a:t>fault onset: </a:t>
                </a:r>
                <a14:m>
                  <m:oMath xmlns:m="http://schemas.openxmlformats.org/officeDocument/2006/math">
                    <m:r>
                      <a:rPr lang="en-US" b="0" i="1" smtClean="0">
                        <a:solidFill>
                          <a:srgbClr val="434343"/>
                        </a:solidFill>
                        <a:latin typeface="Cambria Math" panose="02040503050406030204" pitchFamily="18" charset="0"/>
                        <a:cs typeface="Times New Roman" panose="02020603050405020304" pitchFamily="18" charset="0"/>
                      </a:rPr>
                      <m:t>𝑡</m:t>
                    </m:r>
                    <m:r>
                      <a:rPr lang="en-US" b="0" i="1" smtClean="0">
                        <a:solidFill>
                          <a:srgbClr val="434343"/>
                        </a:solidFill>
                        <a:latin typeface="Cambria Math" panose="02040503050406030204" pitchFamily="18" charset="0"/>
                        <a:cs typeface="Times New Roman" panose="02020603050405020304" pitchFamily="18" charset="0"/>
                      </a:rPr>
                      <m:t>=0 </m:t>
                    </m:r>
                    <m:r>
                      <a:rPr lang="en-US" b="0" i="1" smtClean="0">
                        <a:solidFill>
                          <a:srgbClr val="434343"/>
                        </a:solidFill>
                        <a:latin typeface="Cambria Math" panose="02040503050406030204" pitchFamily="18" charset="0"/>
                        <a:cs typeface="Times New Roman" panose="02020603050405020304" pitchFamily="18" charset="0"/>
                      </a:rPr>
                      <m:t>𝑚𝑠</m:t>
                    </m:r>
                  </m:oMath>
                </a14:m>
                <a:endParaRPr lang="en-US" dirty="0">
                  <a:solidFill>
                    <a:srgbClr val="434343"/>
                  </a:solidFill>
                  <a:latin typeface="Futura Lt BT" panose="020B0402020204020303" pitchFamily="34"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8639328" y="3496858"/>
                <a:ext cx="2941618" cy="369332"/>
              </a:xfrm>
              <a:prstGeom prst="rect">
                <a:avLst/>
              </a:prstGeom>
              <a:blipFill>
                <a:blip r:embed="rId2"/>
                <a:stretch>
                  <a:fillRect l="-1656" t="-10000" b="-26667"/>
                </a:stretch>
              </a:blipFill>
            </p:spPr>
            <p:txBody>
              <a:bodyPr/>
              <a:lstStyle/>
              <a:p>
                <a:r>
                  <a:rPr lang="en-US">
                    <a:noFill/>
                  </a:rPr>
                  <a:t> </a:t>
                </a:r>
              </a:p>
            </p:txBody>
          </p:sp>
        </mc:Fallback>
      </mc:AlternateContent>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9364" t="21410" r="15975" b="8402"/>
          <a:stretch/>
        </p:blipFill>
        <p:spPr>
          <a:xfrm>
            <a:off x="1024128" y="4225453"/>
            <a:ext cx="8911203" cy="2213230"/>
          </a:xfrm>
          <a:prstGeom prst="rect">
            <a:avLst/>
          </a:prstGeom>
        </p:spPr>
      </p:pic>
      <p:grpSp>
        <p:nvGrpSpPr>
          <p:cNvPr id="16" name="Group 15"/>
          <p:cNvGrpSpPr/>
          <p:nvPr/>
        </p:nvGrpSpPr>
        <p:grpSpPr>
          <a:xfrm>
            <a:off x="7340516" y="1295937"/>
            <a:ext cx="4489370" cy="2000499"/>
            <a:chOff x="7119534" y="1289353"/>
            <a:chExt cx="3803570" cy="1740024"/>
          </a:xfrm>
        </p:grpSpPr>
        <p:cxnSp>
          <p:nvCxnSpPr>
            <p:cNvPr id="17" name="Straight Arrow Connector 16"/>
            <p:cNvCxnSpPr/>
            <p:nvPr/>
          </p:nvCxnSpPr>
          <p:spPr>
            <a:xfrm flipV="1">
              <a:off x="7536059" y="1289353"/>
              <a:ext cx="0" cy="1740024"/>
            </a:xfrm>
            <a:prstGeom prst="straightConnector1">
              <a:avLst/>
            </a:prstGeom>
            <a:ln w="19050">
              <a:solidFill>
                <a:srgbClr val="43434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388975" y="2879936"/>
              <a:ext cx="3534129" cy="0"/>
            </a:xfrm>
            <a:prstGeom prst="straightConnector1">
              <a:avLst/>
            </a:prstGeom>
            <a:ln w="19050">
              <a:solidFill>
                <a:srgbClr val="43434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6790533" y="1822768"/>
              <a:ext cx="1027333" cy="369332"/>
            </a:xfrm>
            <a:prstGeom prst="rect">
              <a:avLst/>
            </a:prstGeom>
            <a:noFill/>
          </p:spPr>
          <p:txBody>
            <a:bodyPr wrap="square" rtlCol="0">
              <a:spAutoFit/>
            </a:bodyPr>
            <a:lstStyle/>
            <a:p>
              <a:r>
                <a:rPr lang="en-US" dirty="0" smtClean="0">
                  <a:solidFill>
                    <a:srgbClr val="434343"/>
                  </a:solidFill>
                  <a:latin typeface="Futura Lt BT" panose="020B0402020204020303" pitchFamily="34" charset="0"/>
                </a:rPr>
                <a:t>F1-score</a:t>
              </a:r>
              <a:endParaRPr lang="en-US" dirty="0">
                <a:solidFill>
                  <a:srgbClr val="434343"/>
                </a:solidFill>
                <a:latin typeface="Futura Lt BT" panose="020B0402020204020303" pitchFamily="34" charset="0"/>
              </a:endParaRPr>
            </a:p>
          </p:txBody>
        </p:sp>
      </p:grpSp>
      <p:sp>
        <p:nvSpPr>
          <p:cNvPr id="20" name="Rectangle 19"/>
          <p:cNvSpPr/>
          <p:nvPr/>
        </p:nvSpPr>
        <p:spPr>
          <a:xfrm>
            <a:off x="1024128" y="4225453"/>
            <a:ext cx="8911203" cy="2213230"/>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7658538" y="1736186"/>
            <a:ext cx="379524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209378" y="1295937"/>
            <a:ext cx="13063" cy="18286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0738" y="972640"/>
            <a:ext cx="1292349" cy="369332"/>
          </a:xfrm>
          <a:prstGeom prst="rect">
            <a:avLst/>
          </a:prstGeom>
          <a:noFill/>
        </p:spPr>
        <p:txBody>
          <a:bodyPr wrap="square" rtlCol="0">
            <a:spAutoFit/>
          </a:bodyPr>
          <a:lstStyle/>
          <a:p>
            <a:r>
              <a:rPr lang="en-US" dirty="0" smtClean="0">
                <a:latin typeface="Futura Lt BT" panose="020B0402020204020303"/>
              </a:rPr>
              <a:t>Fault onset </a:t>
            </a:r>
            <a:endParaRPr lang="en-US" dirty="0">
              <a:latin typeface="Futura Lt BT" panose="020B0402020204020303"/>
            </a:endParaRPr>
          </a:p>
        </p:txBody>
      </p:sp>
      <p:grpSp>
        <p:nvGrpSpPr>
          <p:cNvPr id="24" name="Group 23"/>
          <p:cNvGrpSpPr/>
          <p:nvPr/>
        </p:nvGrpSpPr>
        <p:grpSpPr>
          <a:xfrm>
            <a:off x="6146260" y="3607474"/>
            <a:ext cx="2097627" cy="2831209"/>
            <a:chOff x="6785303" y="3493772"/>
            <a:chExt cx="1587371" cy="2831209"/>
          </a:xfrm>
        </p:grpSpPr>
        <p:sp>
          <p:nvSpPr>
            <p:cNvPr id="25" name="Rectangle 24"/>
            <p:cNvSpPr/>
            <p:nvPr/>
          </p:nvSpPr>
          <p:spPr>
            <a:xfrm>
              <a:off x="6785303" y="4111751"/>
              <a:ext cx="1587371" cy="221323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7597964" y="3713723"/>
              <a:ext cx="0" cy="3830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7108219" y="3493772"/>
                  <a:ext cx="110089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lumMod val="65000"/>
                                <a:lumOff val="35000"/>
                              </a:schemeClr>
                            </a:solidFill>
                            <a:latin typeface="Cambria Math" panose="02040503050406030204" pitchFamily="18" charset="0"/>
                          </a:rPr>
                          <m:t>𝑡</m:t>
                        </m:r>
                        <m:r>
                          <a:rPr lang="en-US" sz="1400" b="0" i="1" smtClean="0">
                            <a:solidFill>
                              <a:schemeClr val="tx1">
                                <a:lumMod val="65000"/>
                                <a:lumOff val="35000"/>
                              </a:schemeClr>
                            </a:solidFill>
                            <a:latin typeface="Cambria Math" panose="02040503050406030204" pitchFamily="18" charset="0"/>
                          </a:rPr>
                          <m:t>=−50 </m:t>
                        </m:r>
                        <m:r>
                          <a:rPr lang="en-US" sz="1400" b="0" i="1" smtClean="0">
                            <a:solidFill>
                              <a:schemeClr val="tx1">
                                <a:lumMod val="65000"/>
                                <a:lumOff val="35000"/>
                              </a:schemeClr>
                            </a:solidFill>
                            <a:latin typeface="Cambria Math" panose="02040503050406030204" pitchFamily="18" charset="0"/>
                          </a:rPr>
                          <m:t>𝑚𝑠</m:t>
                        </m:r>
                      </m:oMath>
                    </m:oMathPara>
                  </a14:m>
                  <a:endParaRPr lang="en-US" dirty="0">
                    <a:solidFill>
                      <a:schemeClr val="tx1">
                        <a:lumMod val="65000"/>
                        <a:lumOff val="35000"/>
                      </a:schemeClr>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108219" y="3493772"/>
                  <a:ext cx="1100895" cy="307777"/>
                </a:xfrm>
                <a:prstGeom prst="rect">
                  <a:avLst/>
                </a:prstGeom>
                <a:blipFill>
                  <a:blip r:embed="rId5"/>
                  <a:stretch>
                    <a:fillRect/>
                  </a:stretch>
                </a:blipFill>
              </p:spPr>
              <p:txBody>
                <a:bodyPr/>
                <a:lstStyle/>
                <a:p>
                  <a:r>
                    <a:rPr lang="en-US">
                      <a:noFill/>
                    </a:rPr>
                    <a:t> </a:t>
                  </a:r>
                </a:p>
              </p:txBody>
            </p:sp>
          </mc:Fallback>
        </mc:AlternateContent>
      </p:grpSp>
      <p:grpSp>
        <p:nvGrpSpPr>
          <p:cNvPr id="28" name="Group 27"/>
          <p:cNvGrpSpPr/>
          <p:nvPr/>
        </p:nvGrpSpPr>
        <p:grpSpPr>
          <a:xfrm>
            <a:off x="5365636" y="3615527"/>
            <a:ext cx="2097627" cy="2823156"/>
            <a:chOff x="6004679" y="3501825"/>
            <a:chExt cx="1587371" cy="2823156"/>
          </a:xfrm>
        </p:grpSpPr>
        <p:sp>
          <p:nvSpPr>
            <p:cNvPr id="29" name="Rectangle 28"/>
            <p:cNvSpPr/>
            <p:nvPr/>
          </p:nvSpPr>
          <p:spPr>
            <a:xfrm>
              <a:off x="6004679" y="4111751"/>
              <a:ext cx="1587371" cy="221323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6776403" y="3736773"/>
              <a:ext cx="0" cy="3830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6179513" y="3501825"/>
                  <a:ext cx="121158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lumMod val="65000"/>
                                <a:lumOff val="35000"/>
                              </a:schemeClr>
                            </a:solidFill>
                            <a:latin typeface="Cambria Math" panose="02040503050406030204" pitchFamily="18" charset="0"/>
                          </a:rPr>
                          <m:t>𝑡</m:t>
                        </m:r>
                        <m:r>
                          <a:rPr lang="en-US" sz="1400" b="0" i="1" smtClean="0">
                            <a:solidFill>
                              <a:schemeClr val="tx1">
                                <a:lumMod val="65000"/>
                                <a:lumOff val="35000"/>
                              </a:schemeClr>
                            </a:solidFill>
                            <a:latin typeface="Cambria Math" panose="02040503050406030204" pitchFamily="18" charset="0"/>
                          </a:rPr>
                          <m:t>=−150 </m:t>
                        </m:r>
                        <m:r>
                          <a:rPr lang="en-US" sz="1400" b="0" i="1" smtClean="0">
                            <a:solidFill>
                              <a:schemeClr val="tx1">
                                <a:lumMod val="65000"/>
                                <a:lumOff val="35000"/>
                              </a:schemeClr>
                            </a:solidFill>
                            <a:latin typeface="Cambria Math" panose="02040503050406030204" pitchFamily="18" charset="0"/>
                          </a:rPr>
                          <m:t>𝑚𝑠</m:t>
                        </m:r>
                      </m:oMath>
                    </m:oMathPara>
                  </a14:m>
                  <a:endParaRPr lang="en-US" dirty="0">
                    <a:solidFill>
                      <a:schemeClr val="tx1">
                        <a:lumMod val="65000"/>
                        <a:lumOff val="35000"/>
                      </a:schemeClr>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179513" y="3501825"/>
                  <a:ext cx="1211580" cy="307777"/>
                </a:xfrm>
                <a:prstGeom prst="rect">
                  <a:avLst/>
                </a:prstGeom>
                <a:blipFill>
                  <a:blip r:embed="rId6"/>
                  <a:stretch>
                    <a:fillRect/>
                  </a:stretch>
                </a:blipFill>
              </p:spPr>
              <p:txBody>
                <a:bodyPr/>
                <a:lstStyle/>
                <a:p>
                  <a:r>
                    <a:rPr lang="en-US">
                      <a:noFill/>
                    </a:rPr>
                    <a:t> </a:t>
                  </a:r>
                </a:p>
              </p:txBody>
            </p:sp>
          </mc:Fallback>
        </mc:AlternateContent>
      </p:grpSp>
      <p:grpSp>
        <p:nvGrpSpPr>
          <p:cNvPr id="32" name="Group 31"/>
          <p:cNvGrpSpPr/>
          <p:nvPr/>
        </p:nvGrpSpPr>
        <p:grpSpPr>
          <a:xfrm>
            <a:off x="4558889" y="3596912"/>
            <a:ext cx="2097627" cy="2841771"/>
            <a:chOff x="5197932" y="3483210"/>
            <a:chExt cx="1587371" cy="2841771"/>
          </a:xfrm>
        </p:grpSpPr>
        <p:sp>
          <p:nvSpPr>
            <p:cNvPr id="33" name="Rectangle 32"/>
            <p:cNvSpPr/>
            <p:nvPr/>
          </p:nvSpPr>
          <p:spPr>
            <a:xfrm>
              <a:off x="5197932" y="4111751"/>
              <a:ext cx="1587371" cy="221323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6012833" y="3724912"/>
              <a:ext cx="0" cy="3830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5396325" y="3483210"/>
                  <a:ext cx="121581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lumMod val="65000"/>
                                <a:lumOff val="35000"/>
                              </a:schemeClr>
                            </a:solidFill>
                            <a:latin typeface="Cambria Math" panose="02040503050406030204" pitchFamily="18" charset="0"/>
                          </a:rPr>
                          <m:t>𝑡</m:t>
                        </m:r>
                        <m:r>
                          <a:rPr lang="en-US" sz="1400" b="0" i="1" smtClean="0">
                            <a:solidFill>
                              <a:schemeClr val="tx1">
                                <a:lumMod val="65000"/>
                                <a:lumOff val="35000"/>
                              </a:schemeClr>
                            </a:solidFill>
                            <a:latin typeface="Cambria Math" panose="02040503050406030204" pitchFamily="18" charset="0"/>
                          </a:rPr>
                          <m:t>=−250 </m:t>
                        </m:r>
                        <m:r>
                          <a:rPr lang="en-US" sz="1400" b="0" i="1" smtClean="0">
                            <a:solidFill>
                              <a:schemeClr val="tx1">
                                <a:lumMod val="65000"/>
                                <a:lumOff val="35000"/>
                              </a:schemeClr>
                            </a:solidFill>
                            <a:latin typeface="Cambria Math" panose="02040503050406030204" pitchFamily="18" charset="0"/>
                          </a:rPr>
                          <m:t>𝑚𝑠</m:t>
                        </m:r>
                      </m:oMath>
                    </m:oMathPara>
                  </a14:m>
                  <a:endParaRPr lang="en-US" dirty="0">
                    <a:solidFill>
                      <a:schemeClr val="tx1">
                        <a:lumMod val="65000"/>
                        <a:lumOff val="35000"/>
                      </a:schemeClr>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396325" y="3483210"/>
                  <a:ext cx="1215816" cy="307777"/>
                </a:xfrm>
                <a:prstGeom prst="rect">
                  <a:avLst/>
                </a:prstGeom>
                <a:blipFill>
                  <a:blip r:embed="rId7"/>
                  <a:stretch>
                    <a:fillRect/>
                  </a:stretch>
                </a:blipFill>
              </p:spPr>
              <p:txBody>
                <a:bodyPr/>
                <a:lstStyle/>
                <a:p>
                  <a:r>
                    <a:rPr lang="en-US">
                      <a:noFill/>
                    </a:rPr>
                    <a:t> </a:t>
                  </a:r>
                </a:p>
              </p:txBody>
            </p:sp>
          </mc:Fallback>
        </mc:AlternateContent>
      </p:grpSp>
      <p:grpSp>
        <p:nvGrpSpPr>
          <p:cNvPr id="36" name="Group 35"/>
          <p:cNvGrpSpPr/>
          <p:nvPr/>
        </p:nvGrpSpPr>
        <p:grpSpPr>
          <a:xfrm>
            <a:off x="3778265" y="3608255"/>
            <a:ext cx="2097627" cy="2830428"/>
            <a:chOff x="4417308" y="3494553"/>
            <a:chExt cx="1587371" cy="2830428"/>
          </a:xfrm>
        </p:grpSpPr>
        <p:sp>
          <p:nvSpPr>
            <p:cNvPr id="37" name="Rectangle 36"/>
            <p:cNvSpPr/>
            <p:nvPr/>
          </p:nvSpPr>
          <p:spPr>
            <a:xfrm>
              <a:off x="4417308" y="4111751"/>
              <a:ext cx="1587371" cy="221323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5204398" y="3729501"/>
              <a:ext cx="0" cy="3830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4582796" y="3494553"/>
                  <a:ext cx="123119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lumMod val="65000"/>
                                <a:lumOff val="35000"/>
                              </a:schemeClr>
                            </a:solidFill>
                            <a:latin typeface="Cambria Math" panose="02040503050406030204" pitchFamily="18" charset="0"/>
                          </a:rPr>
                          <m:t>𝑡</m:t>
                        </m:r>
                        <m:r>
                          <a:rPr lang="en-US" sz="1400" b="0" i="1" smtClean="0">
                            <a:solidFill>
                              <a:schemeClr val="tx1">
                                <a:lumMod val="65000"/>
                                <a:lumOff val="35000"/>
                              </a:schemeClr>
                            </a:solidFill>
                            <a:latin typeface="Cambria Math" panose="02040503050406030204" pitchFamily="18" charset="0"/>
                          </a:rPr>
                          <m:t>=−350 </m:t>
                        </m:r>
                        <m:r>
                          <a:rPr lang="en-US" sz="1400" b="0" i="1" smtClean="0">
                            <a:solidFill>
                              <a:schemeClr val="tx1">
                                <a:lumMod val="65000"/>
                                <a:lumOff val="35000"/>
                              </a:schemeClr>
                            </a:solidFill>
                            <a:latin typeface="Cambria Math" panose="02040503050406030204" pitchFamily="18" charset="0"/>
                          </a:rPr>
                          <m:t>𝑚𝑠</m:t>
                        </m:r>
                      </m:oMath>
                    </m:oMathPara>
                  </a14:m>
                  <a:endParaRPr lang="en-US" dirty="0">
                    <a:solidFill>
                      <a:schemeClr val="tx1">
                        <a:lumMod val="65000"/>
                        <a:lumOff val="35000"/>
                      </a:schemeClr>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82796" y="3494553"/>
                  <a:ext cx="1231197" cy="307777"/>
                </a:xfrm>
                <a:prstGeom prst="rect">
                  <a:avLst/>
                </a:prstGeom>
                <a:blipFill>
                  <a:blip r:embed="rId8"/>
                  <a:stretch>
                    <a:fillRect/>
                  </a:stretch>
                </a:blipFill>
              </p:spPr>
              <p:txBody>
                <a:bodyPr/>
                <a:lstStyle/>
                <a:p>
                  <a:r>
                    <a:rPr lang="en-US">
                      <a:noFill/>
                    </a:rPr>
                    <a:t> </a:t>
                  </a:r>
                </a:p>
              </p:txBody>
            </p:sp>
          </mc:Fallback>
        </mc:AlternateContent>
      </p:grpSp>
      <p:grpSp>
        <p:nvGrpSpPr>
          <p:cNvPr id="40" name="Group 39"/>
          <p:cNvGrpSpPr/>
          <p:nvPr/>
        </p:nvGrpSpPr>
        <p:grpSpPr>
          <a:xfrm>
            <a:off x="2968971" y="3615527"/>
            <a:ext cx="2097627" cy="2816398"/>
            <a:chOff x="3608014" y="3501825"/>
            <a:chExt cx="1587371" cy="2816398"/>
          </a:xfrm>
        </p:grpSpPr>
        <p:sp>
          <p:nvSpPr>
            <p:cNvPr id="41" name="Rectangle 40"/>
            <p:cNvSpPr/>
            <p:nvPr/>
          </p:nvSpPr>
          <p:spPr>
            <a:xfrm>
              <a:off x="3608014" y="4104993"/>
              <a:ext cx="1587371" cy="221323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4416861" y="3736773"/>
              <a:ext cx="0" cy="3830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3795259" y="3501825"/>
                  <a:ext cx="123119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lumMod val="65000"/>
                                <a:lumOff val="35000"/>
                              </a:schemeClr>
                            </a:solidFill>
                            <a:latin typeface="Cambria Math" panose="02040503050406030204" pitchFamily="18" charset="0"/>
                          </a:rPr>
                          <m:t>𝑡</m:t>
                        </m:r>
                        <m:r>
                          <a:rPr lang="en-US" sz="1400" b="0" i="1" smtClean="0">
                            <a:solidFill>
                              <a:schemeClr val="tx1">
                                <a:lumMod val="65000"/>
                                <a:lumOff val="35000"/>
                              </a:schemeClr>
                            </a:solidFill>
                            <a:latin typeface="Cambria Math" panose="02040503050406030204" pitchFamily="18" charset="0"/>
                          </a:rPr>
                          <m:t>=−450 </m:t>
                        </m:r>
                        <m:r>
                          <a:rPr lang="en-US" sz="1400" b="0" i="1" smtClean="0">
                            <a:solidFill>
                              <a:schemeClr val="tx1">
                                <a:lumMod val="65000"/>
                                <a:lumOff val="35000"/>
                              </a:schemeClr>
                            </a:solidFill>
                            <a:latin typeface="Cambria Math" panose="02040503050406030204" pitchFamily="18" charset="0"/>
                          </a:rPr>
                          <m:t>𝑚𝑠</m:t>
                        </m:r>
                      </m:oMath>
                    </m:oMathPara>
                  </a14:m>
                  <a:endParaRPr lang="en-US" dirty="0">
                    <a:solidFill>
                      <a:schemeClr val="tx1">
                        <a:lumMod val="65000"/>
                        <a:lumOff val="35000"/>
                      </a:schemeClr>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795259" y="3501825"/>
                  <a:ext cx="1231197" cy="307777"/>
                </a:xfrm>
                <a:prstGeom prst="rect">
                  <a:avLst/>
                </a:prstGeom>
                <a:blipFill>
                  <a:blip r:embed="rId9"/>
                  <a:stretch>
                    <a:fillRect/>
                  </a:stretch>
                </a:blipFill>
              </p:spPr>
              <p:txBody>
                <a:bodyPr/>
                <a:lstStyle/>
                <a:p>
                  <a:r>
                    <a:rPr lang="en-US">
                      <a:noFill/>
                    </a:rPr>
                    <a:t> </a:t>
                  </a:r>
                </a:p>
              </p:txBody>
            </p:sp>
          </mc:Fallback>
        </mc:AlternateContent>
      </p:grpSp>
      <p:sp>
        <p:nvSpPr>
          <p:cNvPr id="44" name="Flowchart: Connector 43"/>
          <p:cNvSpPr/>
          <p:nvPr/>
        </p:nvSpPr>
        <p:spPr>
          <a:xfrm>
            <a:off x="9853615" y="2176551"/>
            <a:ext cx="81716" cy="8097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a:off x="10579022" y="2012693"/>
            <a:ext cx="81716" cy="8097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11154049" y="1736186"/>
            <a:ext cx="81716" cy="8097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9149879" y="2255699"/>
            <a:ext cx="81716" cy="8097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8450153" y="2312545"/>
            <a:ext cx="81716" cy="8097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42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xit" presetSubtype="0" fill="hold" nodeType="with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xit" presetSubtype="0" fill="hold" nodeType="withEffect">
                                  <p:stCondLst>
                                    <p:cond delay="0"/>
                                  </p:stCondLst>
                                  <p:childTnLst>
                                    <p:animEffect transition="out" filter="fade">
                                      <p:cBhvr>
                                        <p:cTn id="47" dur="500"/>
                                        <p:tgtEl>
                                          <p:spTgt spid="36"/>
                                        </p:tgtEl>
                                      </p:cBhvr>
                                    </p:animEffect>
                                    <p:set>
                                      <p:cBhvr>
                                        <p:cTn id="48" dur="1" fill="hold">
                                          <p:stCondLst>
                                            <p:cond delay="499"/>
                                          </p:stCondLst>
                                        </p:cTn>
                                        <p:tgtEl>
                                          <p:spTgt spid="36"/>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xit" presetSubtype="0" fill="hold" nodeType="withEffect">
                                  <p:stCondLst>
                                    <p:cond delay="0"/>
                                  </p:stCondLst>
                                  <p:childTnLst>
                                    <p:animEffect transition="out" filter="fade">
                                      <p:cBhvr>
                                        <p:cTn id="58" dur="500"/>
                                        <p:tgtEl>
                                          <p:spTgt spid="32"/>
                                        </p:tgtEl>
                                      </p:cBhvr>
                                    </p:animEffect>
                                    <p:set>
                                      <p:cBhvr>
                                        <p:cTn id="59" dur="1" fill="hold">
                                          <p:stCondLst>
                                            <p:cond delay="499"/>
                                          </p:stCondLst>
                                        </p:cTn>
                                        <p:tgtEl>
                                          <p:spTgt spid="32"/>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xit" presetSubtype="0" fill="hold" nodeType="withEffect">
                                  <p:stCondLst>
                                    <p:cond delay="0"/>
                                  </p:stCondLst>
                                  <p:childTnLst>
                                    <p:animEffect transition="out" filter="fade">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par>
                                <p:cTn id="74" presetID="10" presetClass="exit" presetSubtype="0" fill="hold" nodeType="withEffect">
                                  <p:stCondLst>
                                    <p:cond delay="0"/>
                                  </p:stCondLst>
                                  <p:childTnLst>
                                    <p:animEffect transition="out" filter="fad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0" grpId="1" animBg="1"/>
      <p:bldP spid="23" grpId="0"/>
      <p:bldP spid="44" grpId="0" animBg="1"/>
      <p:bldP spid="45" grpId="0" animBg="1"/>
      <p:bldP spid="4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Futura XBlkCnIt BT" panose="020B0806020204090204" pitchFamily="34" charset="0"/>
              </a:rPr>
              <a:t>Preliminary results: C100 Fault Prediction</a:t>
            </a:r>
            <a:endParaRPr lang="en-US" sz="2800" dirty="0">
              <a:latin typeface="Futura XBlkCnIt BT" panose="020B0806020204090204" pitchFamily="34" charset="0"/>
            </a:endParaRPr>
          </a:p>
        </p:txBody>
      </p:sp>
      <p:sp>
        <p:nvSpPr>
          <p:cNvPr id="3" name="Content Placeholder 2"/>
          <p:cNvSpPr>
            <a:spLocks noGrp="1"/>
          </p:cNvSpPr>
          <p:nvPr>
            <p:ph idx="1"/>
          </p:nvPr>
        </p:nvSpPr>
        <p:spPr/>
        <p:txBody>
          <a:bodyPr/>
          <a:lstStyle/>
          <a:p>
            <a:r>
              <a:rPr lang="en-US" dirty="0" smtClean="0">
                <a:latin typeface="Futura Lt BT" panose="020B0402020204020303" pitchFamily="34" charset="0"/>
              </a:rPr>
              <a:t>Initial results suggests that for some fault types, prediction is possible</a:t>
            </a:r>
          </a:p>
          <a:p>
            <a:r>
              <a:rPr lang="en-US" dirty="0" smtClean="0">
                <a:latin typeface="Futura Lt BT" panose="020B0402020204020303" pitchFamily="34" charset="0"/>
              </a:rPr>
              <a:t>Motivates continued study</a:t>
            </a:r>
          </a:p>
          <a:p>
            <a:pPr lvl="1">
              <a:buFont typeface="Courier New" panose="02070309020205020404" pitchFamily="49" charset="0"/>
              <a:buChar char="o"/>
            </a:pPr>
            <a:r>
              <a:rPr lang="en-US" dirty="0" smtClean="0">
                <a:solidFill>
                  <a:srgbClr val="C00000"/>
                </a:solidFill>
                <a:latin typeface="Futura Lt BT" panose="020B0402020204020303" pitchFamily="34" charset="0"/>
              </a:rPr>
              <a:t>What targeted mitigations can be implemented within these time-scales?</a:t>
            </a:r>
            <a:endParaRPr lang="en-US" dirty="0">
              <a:solidFill>
                <a:srgbClr val="C00000"/>
              </a:solidFill>
              <a:latin typeface="Futura Lt BT" panose="020B0402020204020303" pitchFamily="34" charset="0"/>
            </a:endParaRPr>
          </a:p>
        </p:txBody>
      </p:sp>
      <p:pic>
        <p:nvPicPr>
          <p:cNvPr id="4" name="Picture 3"/>
          <p:cNvPicPr>
            <a:picLocks noChangeAspect="1"/>
          </p:cNvPicPr>
          <p:nvPr/>
        </p:nvPicPr>
        <p:blipFill>
          <a:blip r:embed="rId2"/>
          <a:stretch>
            <a:fillRect/>
          </a:stretch>
        </p:blipFill>
        <p:spPr>
          <a:xfrm>
            <a:off x="591651" y="2389251"/>
            <a:ext cx="10743438" cy="3958498"/>
          </a:xfrm>
          <a:prstGeom prst="rect">
            <a:avLst/>
          </a:prstGeom>
        </p:spPr>
      </p:pic>
    </p:spTree>
    <p:extLst>
      <p:ext uri="{BB962C8B-B14F-4D97-AF65-F5344CB8AC3E}">
        <p14:creationId xmlns:p14="http://schemas.microsoft.com/office/powerpoint/2010/main" val="247793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Futura XBlkCnIt BT" panose="020B0806020204090204" pitchFamily="34" charset="0"/>
              </a:rPr>
              <a:t>Future Work</a:t>
            </a:r>
            <a:endParaRPr lang="en-US" sz="2800" dirty="0">
              <a:latin typeface="Futura XBlkCnIt BT" panose="020B0806020204090204" pitchFamily="34" charset="0"/>
            </a:endParaRPr>
          </a:p>
        </p:txBody>
      </p:sp>
      <p:sp>
        <p:nvSpPr>
          <p:cNvPr id="3" name="Content Placeholder 2"/>
          <p:cNvSpPr>
            <a:spLocks noGrp="1"/>
          </p:cNvSpPr>
          <p:nvPr>
            <p:ph idx="1"/>
          </p:nvPr>
        </p:nvSpPr>
        <p:spPr>
          <a:xfrm>
            <a:off x="411892" y="966055"/>
            <a:ext cx="11285837" cy="2334929"/>
          </a:xfrm>
        </p:spPr>
        <p:txBody>
          <a:bodyPr/>
          <a:lstStyle/>
          <a:p>
            <a:r>
              <a:rPr lang="en-US" sz="2400" dirty="0">
                <a:latin typeface="Futura Lt BT" panose="020B0402020204020303" pitchFamily="34" charset="0"/>
              </a:rPr>
              <a:t>ML models in the study are trained using static datasets</a:t>
            </a:r>
          </a:p>
          <a:p>
            <a:r>
              <a:rPr lang="en-US" sz="2400" dirty="0">
                <a:latin typeface="Futura Lt BT" panose="020B0402020204020303" pitchFamily="34" charset="0"/>
              </a:rPr>
              <a:t>Alternatively, treat data as a continuous stream</a:t>
            </a:r>
          </a:p>
          <a:p>
            <a:pPr lvl="1">
              <a:buFont typeface="Courier New" panose="02070309020205020404" pitchFamily="49" charset="0"/>
              <a:buChar char="o"/>
            </a:pPr>
            <a:r>
              <a:rPr lang="en-US" dirty="0">
                <a:solidFill>
                  <a:srgbClr val="C00000"/>
                </a:solidFill>
                <a:latin typeface="Futura Lt BT" panose="020B0402020204020303" pitchFamily="34" charset="0"/>
              </a:rPr>
              <a:t>The ability to process each example as it becomes available (inspect once, predict, and discard)</a:t>
            </a:r>
          </a:p>
          <a:p>
            <a:pPr lvl="1">
              <a:buFont typeface="Courier New" panose="02070309020205020404" pitchFamily="49" charset="0"/>
              <a:buChar char="o"/>
            </a:pPr>
            <a:r>
              <a:rPr lang="en-US" dirty="0">
                <a:solidFill>
                  <a:srgbClr val="C00000"/>
                </a:solidFill>
                <a:latin typeface="Futura Lt BT" panose="020B0402020204020303" pitchFamily="34" charset="0"/>
              </a:rPr>
              <a:t>Routinely update models as it is exposed to new data</a:t>
            </a:r>
          </a:p>
          <a:p>
            <a:r>
              <a:rPr lang="en-US" sz="2400" dirty="0">
                <a:latin typeface="Futura Lt BT" panose="020B0402020204020303" pitchFamily="34" charset="0"/>
              </a:rPr>
              <a:t>Upgrades to LLRF underway for data streaming</a:t>
            </a:r>
          </a:p>
          <a:p>
            <a:endParaRPr lang="en-US" dirty="0"/>
          </a:p>
        </p:txBody>
      </p:sp>
      <p:pic>
        <p:nvPicPr>
          <p:cNvPr id="4" name="Picture 3"/>
          <p:cNvPicPr>
            <a:picLocks noChangeAspect="1"/>
          </p:cNvPicPr>
          <p:nvPr/>
        </p:nvPicPr>
        <p:blipFill>
          <a:blip r:embed="rId2"/>
          <a:stretch>
            <a:fillRect/>
          </a:stretch>
        </p:blipFill>
        <p:spPr>
          <a:xfrm>
            <a:off x="1536192" y="3044952"/>
            <a:ext cx="8613647" cy="2838423"/>
          </a:xfrm>
          <a:prstGeom prst="rect">
            <a:avLst/>
          </a:prstGeom>
        </p:spPr>
      </p:pic>
      <p:sp>
        <p:nvSpPr>
          <p:cNvPr id="5" name="Rectangle 4"/>
          <p:cNvSpPr/>
          <p:nvPr/>
        </p:nvSpPr>
        <p:spPr>
          <a:xfrm>
            <a:off x="2668197" y="5963913"/>
            <a:ext cx="7042731" cy="369332"/>
          </a:xfrm>
          <a:prstGeom prst="rect">
            <a:avLst/>
          </a:prstGeom>
        </p:spPr>
        <p:txBody>
          <a:bodyPr wrap="square">
            <a:spAutoFit/>
          </a:bodyPr>
          <a:lstStyle/>
          <a:p>
            <a:r>
              <a:rPr lang="en-US" dirty="0">
                <a:latin typeface="Futura MdCn BT" panose="020B0506020204030203" pitchFamily="34" charset="0"/>
                <a:ea typeface="Times New Roman" panose="02020603050405020304" pitchFamily="18" charset="0"/>
                <a:cs typeface="Times New Roman" panose="02020603050405020304" pitchFamily="18" charset="0"/>
              </a:rPr>
              <a:t>Preliminary framework for using machine learning models with continuously streaming data</a:t>
            </a:r>
            <a:endParaRPr lang="en-US" dirty="0">
              <a:latin typeface="Futura MdCn BT" panose="020B0506020204030203" pitchFamily="34" charset="0"/>
            </a:endParaRPr>
          </a:p>
        </p:txBody>
      </p:sp>
    </p:spTree>
    <p:extLst>
      <p:ext uri="{BB962C8B-B14F-4D97-AF65-F5344CB8AC3E}">
        <p14:creationId xmlns:p14="http://schemas.microsoft.com/office/powerpoint/2010/main" val="66777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Futura XBlkCnIt BT" panose="020B0806020204090204" pitchFamily="34" charset="0"/>
                <a:ea typeface="Futura" panose="02020800000000000000" pitchFamily="18" charset="0"/>
                <a:cs typeface="Futura" panose="02020800000000000000" pitchFamily="18" charset="0"/>
              </a:rPr>
              <a:t>Thank you!</a:t>
            </a:r>
            <a:endParaRPr lang="en-US" dirty="0">
              <a:latin typeface="Futura XBlkCnIt BT" panose="020B0806020204090204" pitchFamily="34" charset="0"/>
              <a:ea typeface="Futura" panose="02020800000000000000" pitchFamily="18" charset="0"/>
              <a:cs typeface="Futura" panose="02020800000000000000" pitchFamily="18" charset="0"/>
            </a:endParaRPr>
          </a:p>
        </p:txBody>
      </p:sp>
      <p:sp>
        <p:nvSpPr>
          <p:cNvPr id="3" name="Date Placeholder 2"/>
          <p:cNvSpPr>
            <a:spLocks noGrp="1"/>
          </p:cNvSpPr>
          <p:nvPr>
            <p:ph type="dt" sz="half" idx="12"/>
          </p:nvPr>
        </p:nvSpPr>
        <p:spPr/>
        <p:txBody>
          <a:bodyPr/>
          <a:lstStyle/>
          <a:p>
            <a:fld id="{C1B74398-39EA-0749-9F74-6FE982C11DA9}" type="datetime2">
              <a:rPr lang="en-US" smtClean="0"/>
              <a:pPr/>
              <a:t>Wednesday, November 10, 2021</a:t>
            </a:fld>
            <a:endParaRPr lang="en-US" dirty="0"/>
          </a:p>
        </p:txBody>
      </p:sp>
      <p:sp>
        <p:nvSpPr>
          <p:cNvPr id="4" name="Text Placeholder 3"/>
          <p:cNvSpPr>
            <a:spLocks noGrp="1"/>
          </p:cNvSpPr>
          <p:nvPr>
            <p:ph type="body" sz="quarter" idx="14"/>
          </p:nvPr>
        </p:nvSpPr>
        <p:spPr/>
        <p:txBody>
          <a:bodyPr/>
          <a:lstStyle/>
          <a:p>
            <a:r>
              <a:rPr lang="en-US" dirty="0" smtClean="0">
                <a:latin typeface="Futura Md BT" panose="020B0602020204020303" pitchFamily="34" charset="0"/>
              </a:rPr>
              <a:t>Lasitha Vidyaratne</a:t>
            </a:r>
            <a:endParaRPr lang="en-US" dirty="0">
              <a:latin typeface="Futura Md BT" panose="020B0602020204020303" pitchFamily="34" charset="0"/>
            </a:endParaRPr>
          </a:p>
        </p:txBody>
      </p:sp>
      <p:sp>
        <p:nvSpPr>
          <p:cNvPr id="6" name="Text Placeholder 5"/>
          <p:cNvSpPr>
            <a:spLocks noGrp="1"/>
          </p:cNvSpPr>
          <p:nvPr>
            <p:ph type="body" sz="quarter" idx="16"/>
          </p:nvPr>
        </p:nvSpPr>
        <p:spPr/>
        <p:txBody>
          <a:bodyPr/>
          <a:lstStyle/>
          <a:p>
            <a:r>
              <a:rPr lang="en-US" dirty="0" smtClean="0">
                <a:latin typeface="Futura Lt BT" panose="020B0402020204020303" pitchFamily="34" charset="0"/>
              </a:rPr>
              <a:t>lasithav@jlab.org</a:t>
            </a:r>
            <a:endParaRPr lang="en-US" dirty="0">
              <a:latin typeface="Futura Lt BT" panose="020B0402020204020303" pitchFamily="34" charset="0"/>
            </a:endParaRPr>
          </a:p>
        </p:txBody>
      </p:sp>
      <p:sp>
        <p:nvSpPr>
          <p:cNvPr id="7" name="Text Placeholder 6"/>
          <p:cNvSpPr>
            <a:spLocks noGrp="1"/>
          </p:cNvSpPr>
          <p:nvPr>
            <p:ph type="body" sz="quarter" idx="17"/>
          </p:nvPr>
        </p:nvSpPr>
        <p:spPr>
          <a:xfrm>
            <a:off x="315310" y="1463694"/>
            <a:ext cx="6256939" cy="5169525"/>
          </a:xfrm>
        </p:spPr>
        <p:txBody>
          <a:bodyPr>
            <a:normAutofit fontScale="77500" lnSpcReduction="20000"/>
          </a:bodyPr>
          <a:lstStyle/>
          <a:p>
            <a:pPr marL="0" indent="0">
              <a:buNone/>
            </a:pPr>
            <a:r>
              <a:rPr lang="en-US" b="1" dirty="0" smtClean="0">
                <a:solidFill>
                  <a:schemeClr val="tx1"/>
                </a:solidFill>
                <a:latin typeface="Futura Lt BT" panose="020B0402020204020303" pitchFamily="34" charset="0"/>
              </a:rPr>
              <a:t>Publications</a:t>
            </a:r>
          </a:p>
          <a:p>
            <a:pPr marL="231775" indent="-231775"/>
            <a:r>
              <a:rPr lang="en-US" sz="1400" b="1" dirty="0" smtClean="0">
                <a:solidFill>
                  <a:schemeClr val="tx1"/>
                </a:solidFill>
                <a:latin typeface="Futura Lt BT" panose="020B0402020204020303" pitchFamily="34" charset="0"/>
              </a:rPr>
              <a:t>Journal articles</a:t>
            </a:r>
          </a:p>
          <a:p>
            <a:pPr marL="568325" lvl="1"/>
            <a:r>
              <a:rPr lang="en-US" sz="1400" dirty="0">
                <a:solidFill>
                  <a:schemeClr val="tx1"/>
                </a:solidFill>
                <a:latin typeface="Futura Lt BT" panose="020B0402020204020303" pitchFamily="34" charset="0"/>
              </a:rPr>
              <a:t>Tennant, Chris, et al. "Superconducting radio-frequency cavity fault classification using machine learning at Jefferson Laboratory." Physical Review Accelerators and Beams 23.11 (2020): 114601</a:t>
            </a:r>
            <a:r>
              <a:rPr lang="en-US" sz="1400" dirty="0" smtClean="0">
                <a:solidFill>
                  <a:schemeClr val="tx1"/>
                </a:solidFill>
                <a:latin typeface="Futura Lt BT" panose="020B0402020204020303" pitchFamily="34" charset="0"/>
              </a:rPr>
              <a:t>.</a:t>
            </a:r>
          </a:p>
          <a:p>
            <a:pPr marL="568325" lvl="1"/>
            <a:r>
              <a:rPr lang="en-US" sz="1400" dirty="0" smtClean="0">
                <a:solidFill>
                  <a:schemeClr val="tx1"/>
                </a:solidFill>
                <a:latin typeface="Futura Lt BT" panose="020B0402020204020303" pitchFamily="34" charset="0"/>
              </a:rPr>
              <a:t>L. Vidyaratne et. Al. “Deep </a:t>
            </a:r>
            <a:r>
              <a:rPr lang="en-US" sz="1400" dirty="0">
                <a:solidFill>
                  <a:schemeClr val="tx1"/>
                </a:solidFill>
                <a:latin typeface="Futura Lt BT" panose="020B0402020204020303" pitchFamily="34" charset="0"/>
              </a:rPr>
              <a:t>Learning Based Superconducting Radio-Frequency Cavity Fault Classification at Jefferson </a:t>
            </a:r>
            <a:r>
              <a:rPr lang="en-US" sz="1400" dirty="0" smtClean="0">
                <a:solidFill>
                  <a:schemeClr val="tx1"/>
                </a:solidFill>
                <a:latin typeface="Futura Lt BT" panose="020B0402020204020303" pitchFamily="34" charset="0"/>
              </a:rPr>
              <a:t>Laboratory,” Frontiers Operational Intelligence (under review), 2021 </a:t>
            </a:r>
          </a:p>
          <a:p>
            <a:pPr marL="568325" lvl="1"/>
            <a:r>
              <a:rPr lang="en-US" sz="1400" dirty="0" smtClean="0">
                <a:solidFill>
                  <a:schemeClr val="tx1"/>
                </a:solidFill>
                <a:latin typeface="Futura Lt BT" panose="020B0402020204020303" pitchFamily="34" charset="0"/>
              </a:rPr>
              <a:t>L. Vidyaratne </a:t>
            </a:r>
            <a:r>
              <a:rPr lang="en-US" sz="1400" dirty="0">
                <a:solidFill>
                  <a:schemeClr val="tx1"/>
                </a:solidFill>
                <a:latin typeface="Futura Lt BT" panose="020B0402020204020303" pitchFamily="34" charset="0"/>
              </a:rPr>
              <a:t>et al. "Deep Cellular Recurrent Network for Efficient Analysis of Time-Series Data With Spatial Information." IEEE Transactions on Neural Networks and Learning Systems (2021</a:t>
            </a:r>
            <a:r>
              <a:rPr lang="en-US" sz="1400" dirty="0" smtClean="0">
                <a:solidFill>
                  <a:schemeClr val="tx1"/>
                </a:solidFill>
                <a:latin typeface="Futura Lt BT" panose="020B0402020204020303" pitchFamily="34" charset="0"/>
              </a:rPr>
              <a:t>).</a:t>
            </a:r>
          </a:p>
          <a:p>
            <a:pPr marL="225425"/>
            <a:r>
              <a:rPr lang="en-US" sz="1400" b="1" dirty="0" smtClean="0">
                <a:solidFill>
                  <a:schemeClr val="tx1"/>
                </a:solidFill>
                <a:latin typeface="Futura Lt BT" panose="020B0402020204020303" pitchFamily="34" charset="0"/>
              </a:rPr>
              <a:t>Conference articles</a:t>
            </a:r>
            <a:endParaRPr lang="en-US" sz="1400" dirty="0" smtClean="0">
              <a:solidFill>
                <a:schemeClr val="tx1"/>
              </a:solidFill>
              <a:latin typeface="Futura Lt BT" panose="020B0402020204020303" pitchFamily="34" charset="0"/>
            </a:endParaRPr>
          </a:p>
          <a:p>
            <a:pPr marL="568325" lvl="1"/>
            <a:r>
              <a:rPr lang="en-US" sz="1400" dirty="0" smtClean="0">
                <a:solidFill>
                  <a:schemeClr val="tx1"/>
                </a:solidFill>
                <a:latin typeface="Futura Lt BT" panose="020B0402020204020303" pitchFamily="34" charset="0"/>
              </a:rPr>
              <a:t>L</a:t>
            </a:r>
            <a:r>
              <a:rPr lang="en-US" sz="1400" dirty="0">
                <a:solidFill>
                  <a:schemeClr val="tx1"/>
                </a:solidFill>
                <a:latin typeface="Futura Lt BT" panose="020B0402020204020303" pitchFamily="34" charset="0"/>
              </a:rPr>
              <a:t>. Vidyaratne†, R. Suleiman, C. Tennant, D. Turner, K. Iftekharuddin, Md. Monibor Rahman, "Initial Studies of Cavity Fault Prediction at Jefferson Laboratory," presented at the 18th International Conference on Accelerator and Large Experimental Physics Control Systems (ICALEPCS 2021), Shanghai, China, October 14-22, 2021, Paper presented.</a:t>
            </a:r>
          </a:p>
          <a:p>
            <a:pPr marL="568325" lvl="1"/>
            <a:r>
              <a:rPr lang="en-US" sz="1400" dirty="0" smtClean="0">
                <a:solidFill>
                  <a:schemeClr val="tx1"/>
                </a:solidFill>
                <a:latin typeface="Futura Lt BT" panose="020B0402020204020303" pitchFamily="34" charset="0"/>
              </a:rPr>
              <a:t>A. Shabalina et al. “SRF cavity fault classification using </a:t>
            </a:r>
            <a:r>
              <a:rPr lang="en-US" sz="1400" dirty="0">
                <a:solidFill>
                  <a:schemeClr val="tx1"/>
                </a:solidFill>
                <a:latin typeface="Futura Lt BT" panose="020B0402020204020303" pitchFamily="34" charset="0"/>
              </a:rPr>
              <a:t>machine learning at CEBAF,” 10th Int. </a:t>
            </a:r>
            <a:r>
              <a:rPr lang="en-US" sz="1400" dirty="0" err="1">
                <a:solidFill>
                  <a:schemeClr val="tx1"/>
                </a:solidFill>
                <a:latin typeface="Futura Lt BT" panose="020B0402020204020303" pitchFamily="34" charset="0"/>
              </a:rPr>
              <a:t>Partile</a:t>
            </a:r>
            <a:r>
              <a:rPr lang="en-US" sz="1400" dirty="0">
                <a:solidFill>
                  <a:schemeClr val="tx1"/>
                </a:solidFill>
                <a:latin typeface="Futura Lt BT" panose="020B0402020204020303" pitchFamily="34" charset="0"/>
              </a:rPr>
              <a:t> Accelerator Conf.(IPAC'19), Melbourne, Australia, 19-24 May 2019. JACOW Publishing, Geneva, Switzerland, 2019</a:t>
            </a:r>
            <a:r>
              <a:rPr lang="en-US" sz="1400" dirty="0" smtClean="0">
                <a:solidFill>
                  <a:schemeClr val="tx1"/>
                </a:solidFill>
                <a:latin typeface="Futura Lt BT" panose="020B0402020204020303" pitchFamily="34" charset="0"/>
              </a:rPr>
              <a:t>.</a:t>
            </a:r>
          </a:p>
          <a:p>
            <a:pPr marL="568325" lvl="1"/>
            <a:r>
              <a:rPr lang="en-US" sz="1400" dirty="0">
                <a:solidFill>
                  <a:schemeClr val="tx1"/>
                </a:solidFill>
                <a:latin typeface="Futura Lt BT" panose="020B0402020204020303" pitchFamily="34" charset="0"/>
              </a:rPr>
              <a:t>A. Carpenter et al., “Initial Implementation of a Machine Learning System for SRF Cavity Fault Classification at CEBAF”, presented at the 17th Int. Conf. on Accelerator and Large Experimental Physics Control Systems (ICALEPCS'19), New York, NY, USA, Oct. 2019,</a:t>
            </a:r>
          </a:p>
          <a:p>
            <a:pPr marL="568325" lvl="1"/>
            <a:r>
              <a:rPr lang="en-US" sz="1400" dirty="0" smtClean="0">
                <a:solidFill>
                  <a:schemeClr val="tx1"/>
                </a:solidFill>
                <a:latin typeface="Futura Lt BT" panose="020B0402020204020303" pitchFamily="34" charset="0"/>
              </a:rPr>
              <a:t>A. Carpenter et al</a:t>
            </a:r>
            <a:r>
              <a:rPr lang="en-US" sz="1400" dirty="0">
                <a:solidFill>
                  <a:schemeClr val="tx1"/>
                </a:solidFill>
                <a:latin typeface="Futura Lt BT" panose="020B0402020204020303" pitchFamily="34" charset="0"/>
              </a:rPr>
              <a:t>. “Jefferson Laboratory C100 Superconducting Radio-Frequency Cavity Fault Data, 2020, ” Thomas Jefferson National Accelerator Facility (TJNAF), Newport News, VA (United States), 2020</a:t>
            </a:r>
            <a:r>
              <a:rPr lang="en-US" sz="1400" dirty="0" smtClean="0">
                <a:solidFill>
                  <a:schemeClr val="tx1"/>
                </a:solidFill>
                <a:latin typeface="Futura Lt BT" panose="020B0402020204020303" pitchFamily="34" charset="0"/>
              </a:rPr>
              <a:t>.</a:t>
            </a:r>
          </a:p>
          <a:p>
            <a:pPr marL="231775" indent="-231775"/>
            <a:r>
              <a:rPr lang="en-US" sz="1400" b="1" dirty="0" err="1">
                <a:solidFill>
                  <a:schemeClr val="tx1"/>
                </a:solidFill>
                <a:latin typeface="Futura Lt BT" panose="020B0402020204020303" pitchFamily="34" charset="0"/>
              </a:rPr>
              <a:t>JLab</a:t>
            </a:r>
            <a:r>
              <a:rPr lang="en-US" sz="1400" b="1" dirty="0">
                <a:solidFill>
                  <a:schemeClr val="tx1"/>
                </a:solidFill>
                <a:latin typeface="Futura Lt BT" panose="020B0402020204020303" pitchFamily="34" charset="0"/>
              </a:rPr>
              <a:t> tech notes</a:t>
            </a:r>
          </a:p>
          <a:p>
            <a:pPr marL="568325" lvl="1" indent="-225425"/>
            <a:r>
              <a:rPr lang="en-US" sz="1400" dirty="0">
                <a:solidFill>
                  <a:schemeClr val="tx1"/>
                </a:solidFill>
                <a:latin typeface="Futura Lt BT" panose="020B0402020204020303" pitchFamily="34" charset="0"/>
              </a:rPr>
              <a:t>JLAB-TN-20-014: Machine Learning Pipeline for C100 Cavity and Fault Classification</a:t>
            </a:r>
          </a:p>
          <a:p>
            <a:pPr marL="568325" lvl="1" indent="-225425"/>
            <a:r>
              <a:rPr lang="en-US" sz="1400" dirty="0">
                <a:solidFill>
                  <a:schemeClr val="tx1"/>
                </a:solidFill>
                <a:latin typeface="Futura Lt BT" panose="020B0402020204020303" pitchFamily="34" charset="0"/>
              </a:rPr>
              <a:t>JLAB-TN-20-027: Deep Recurrent Learning for C100 Cavity and Fault Classification</a:t>
            </a:r>
          </a:p>
          <a:p>
            <a:pPr marL="568325" lvl="1" indent="-225425"/>
            <a:r>
              <a:rPr lang="en-US" sz="1400" dirty="0">
                <a:solidFill>
                  <a:schemeClr val="tx1"/>
                </a:solidFill>
                <a:latin typeface="Futura Lt BT" panose="020B0402020204020303" pitchFamily="34" charset="0"/>
              </a:rPr>
              <a:t>JLAB-TN-20-030: Convolutional Neural Networks for C100 Cavity and Fault Classification</a:t>
            </a:r>
          </a:p>
          <a:p>
            <a:pPr marL="568325" lvl="1" indent="-225425"/>
            <a:r>
              <a:rPr lang="en-US" sz="1400" dirty="0">
                <a:solidFill>
                  <a:schemeClr val="tx1"/>
                </a:solidFill>
                <a:latin typeface="Futura Lt BT" panose="020B0402020204020303" pitchFamily="34" charset="0"/>
              </a:rPr>
              <a:t>JLAB-TN-20-011: On the Possibility of Using Machine Learning to Predict C100 Cavity Faults</a:t>
            </a:r>
          </a:p>
          <a:p>
            <a:pPr marL="568325" lvl="1"/>
            <a:endParaRPr lang="en-US" sz="1400" dirty="0" smtClean="0">
              <a:solidFill>
                <a:schemeClr val="tx1"/>
              </a:solidFill>
              <a:latin typeface="Futura Lt BT" panose="020B0402020204020303" pitchFamily="34" charset="0"/>
            </a:endParaRPr>
          </a:p>
          <a:p>
            <a:pPr lvl="1"/>
            <a:endParaRPr lang="en-US" dirty="0" smtClean="0">
              <a:latin typeface="Futura Lt BT" panose="020B0402020204020303" pitchFamily="34" charset="0"/>
            </a:endParaRPr>
          </a:p>
          <a:p>
            <a:pPr lvl="1"/>
            <a:endParaRPr lang="en-US" dirty="0">
              <a:latin typeface="Futura Lt BT" panose="020B0402020204020303" pitchFamily="34" charset="0"/>
            </a:endParaRPr>
          </a:p>
        </p:txBody>
      </p:sp>
      <p:pic>
        <p:nvPicPr>
          <p:cNvPr id="11" name="Picture Placeholder 10"/>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439" b="4439"/>
          <a:stretch>
            <a:fillRect/>
          </a:stretch>
        </p:blipFill>
        <p:spPr/>
      </p:pic>
    </p:spTree>
    <p:extLst>
      <p:ext uri="{BB962C8B-B14F-4D97-AF65-F5344CB8AC3E}">
        <p14:creationId xmlns:p14="http://schemas.microsoft.com/office/powerpoint/2010/main" val="3602846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A63056BEB5A247804BC4A8ED64CA8C" ma:contentTypeVersion="9" ma:contentTypeDescription="Create a new document." ma:contentTypeScope="" ma:versionID="4d43a59ad82bb238f9e8e98af941a549">
  <xsd:schema xmlns:xsd="http://www.w3.org/2001/XMLSchema" xmlns:xs="http://www.w3.org/2001/XMLSchema" xmlns:p="http://schemas.microsoft.com/office/2006/metadata/properties" xmlns:ns3="350b7aa0-2aa9-4281-ac8d-7365333df90d" xmlns:ns4="a16155be-4c02-46b7-bce9-b42e2aef9fd4" targetNamespace="http://schemas.microsoft.com/office/2006/metadata/properties" ma:root="true" ma:fieldsID="f8663cf6aad4004ddee6de86d22b2053" ns3:_="" ns4:_="">
    <xsd:import namespace="350b7aa0-2aa9-4281-ac8d-7365333df90d"/>
    <xsd:import namespace="a16155be-4c02-46b7-bce9-b42e2aef9fd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b7aa0-2aa9-4281-ac8d-7365333df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6155be-4c02-46b7-bce9-b42e2aef9f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2908E9-F9DB-49CA-9322-3555D91B2AE4}">
  <ds:schemaRefs>
    <ds:schemaRef ds:uri="http://schemas.microsoft.com/office/2006/documentManagement/types"/>
    <ds:schemaRef ds:uri="http://schemas.microsoft.com/office/infopath/2007/PartnerControls"/>
    <ds:schemaRef ds:uri="a16155be-4c02-46b7-bce9-b42e2aef9fd4"/>
    <ds:schemaRef ds:uri="350b7aa0-2aa9-4281-ac8d-7365333df90d"/>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642C610-9B1B-456A-B3B8-6C606D2C3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0b7aa0-2aa9-4281-ac8d-7365333df90d"/>
    <ds:schemaRef ds:uri="a16155be-4c02-46b7-bce9-b42e2aef9f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3CCB81-F433-4CC4-BD2B-0A77374B63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16780</TotalTime>
  <Words>734</Words>
  <Application>Microsoft Office PowerPoint</Application>
  <PresentationFormat>Widescreen</PresentationFormat>
  <Paragraphs>78</Paragraphs>
  <Slides>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vt:i4>
      </vt:variant>
    </vt:vector>
  </HeadingPairs>
  <TitlesOfParts>
    <vt:vector size="23" baseType="lpstr">
      <vt:lpstr>.PingFangSC-Regular</vt:lpstr>
      <vt:lpstr>Arial</vt:lpstr>
      <vt:lpstr>Calibri</vt:lpstr>
      <vt:lpstr>Cambria Math</vt:lpstr>
      <vt:lpstr>Courier New</vt:lpstr>
      <vt:lpstr>Futura</vt:lpstr>
      <vt:lpstr>Futura BdCn BT</vt:lpstr>
      <vt:lpstr>Futura Lt BT</vt:lpstr>
      <vt:lpstr>Futura Md BT</vt:lpstr>
      <vt:lpstr>Futura MdCn BT</vt:lpstr>
      <vt:lpstr>Futura XBlkCnIt BT</vt:lpstr>
      <vt:lpstr>PingFangSC-Regular</vt:lpstr>
      <vt:lpstr>Times New Roman</vt:lpstr>
      <vt:lpstr>Wingdings</vt:lpstr>
      <vt:lpstr>1_Office Theme</vt:lpstr>
      <vt:lpstr>INITIAL STUDIES OF CAVITY FAULT PREDICTION AT JEFFERSON LABORATORY</vt:lpstr>
      <vt:lpstr>C100 Fault Classification</vt:lpstr>
      <vt:lpstr>Benefits of Fault Isolation and Identification</vt:lpstr>
      <vt:lpstr>Visualization and Communication</vt:lpstr>
      <vt:lpstr>Next step: C100 Fault Prediction</vt:lpstr>
      <vt:lpstr>Preliminary results: C100 Fault Prediction</vt:lpstr>
      <vt:lpstr>Future Work</vt:lpstr>
      <vt:lpstr>Thank you!</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Lasitha Vidyaratne</dc:creator>
  <cp:lastModifiedBy>Lasitha Vidyaratne</cp:lastModifiedBy>
  <cp:revision>98</cp:revision>
  <dcterms:created xsi:type="dcterms:W3CDTF">2021-09-28T19:39:08Z</dcterms:created>
  <dcterms:modified xsi:type="dcterms:W3CDTF">2021-11-11T15:10:59Z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0x010100E4A63056BEB5A247804BC4A8ED64CA8C</vt:lpwstr>
  </property>
</Properties>
</file>