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58" r:id="rId5"/>
    <p:sldId id="260" r:id="rId6"/>
    <p:sldId id="262" r:id="rId7"/>
    <p:sldId id="270" r:id="rId8"/>
    <p:sldId id="267" r:id="rId9"/>
    <p:sldId id="287" r:id="rId10"/>
    <p:sldId id="272" r:id="rId11"/>
    <p:sldId id="288" r:id="rId12"/>
    <p:sldId id="273" r:id="rId13"/>
    <p:sldId id="274" r:id="rId14"/>
    <p:sldId id="275" r:id="rId15"/>
    <p:sldId id="280" r:id="rId16"/>
    <p:sldId id="289" r:id="rId17"/>
    <p:sldId id="281" r:id="rId18"/>
    <p:sldId id="282" r:id="rId19"/>
    <p:sldId id="283" r:id="rId20"/>
    <p:sldId id="284" r:id="rId21"/>
    <p:sldId id="28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5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0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2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4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3881-BB00-4290-BB65-83AD90602F0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D92C-AE7C-4301-8261-4C8D08A0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Core @ 3 Tesla</a:t>
            </a:r>
            <a:br>
              <a:rPr lang="en-US" dirty="0"/>
            </a:br>
            <a:r>
              <a:rPr lang="en-US" sz="4000" dirty="0"/>
              <a:t>with </a:t>
            </a:r>
            <a:r>
              <a:rPr lang="en-US" sz="4000" dirty="0" err="1"/>
              <a:t>Hcal</a:t>
            </a:r>
            <a:r>
              <a:rPr lang="en-US" sz="4000" dirty="0"/>
              <a:t> and coil mods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Paul Brindza, ODU</a:t>
            </a:r>
          </a:p>
          <a:p>
            <a:r>
              <a:rPr lang="en-US" dirty="0"/>
              <a:t>August 17, 2021</a:t>
            </a:r>
          </a:p>
        </p:txBody>
      </p:sp>
    </p:spTree>
    <p:extLst>
      <p:ext uri="{BB962C8B-B14F-4D97-AF65-F5344CB8AC3E}">
        <p14:creationId xmlns:p14="http://schemas.microsoft.com/office/powerpoint/2010/main" val="364501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554"/>
          </a:xfrm>
        </p:spPr>
        <p:txBody>
          <a:bodyPr>
            <a:normAutofit fontScale="90000"/>
          </a:bodyPr>
          <a:lstStyle/>
          <a:p>
            <a:r>
              <a:rPr lang="en-US" dirty="0"/>
              <a:t>Comments on coil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9680"/>
            <a:ext cx="10515600" cy="51172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Bz</a:t>
            </a:r>
            <a:r>
              <a:rPr lang="en-US" dirty="0"/>
              <a:t> field causes an outward radial force that amounts to a pressure on the coil and coil case, is symmetric and the coil case must support this pressure.</a:t>
            </a:r>
          </a:p>
          <a:p>
            <a:r>
              <a:rPr lang="en-US" dirty="0"/>
              <a:t>The Br field causes axial forces and in the presence of asymmetric iron can result in a net axial or de-centering force.</a:t>
            </a:r>
          </a:p>
          <a:p>
            <a:r>
              <a:rPr lang="en-US" dirty="0"/>
              <a:t>The average field in coil 1 is near zero and the result is less than the overall accuracy of the calculation ~ 1.5 %</a:t>
            </a:r>
          </a:p>
          <a:p>
            <a:r>
              <a:rPr lang="en-US" dirty="0"/>
              <a:t>The difference between the average field of coil 2 and coil 3 is small and about equal to the calculation accuracy</a:t>
            </a:r>
          </a:p>
          <a:p>
            <a:r>
              <a:rPr lang="en-US" dirty="0"/>
              <a:t>The product of current density, coil area and length for coil 1 is 47E6 and for coils 1 &amp; 2 it is 2E6 amps-meters</a:t>
            </a:r>
          </a:p>
          <a:p>
            <a:r>
              <a:rPr lang="en-US" dirty="0"/>
              <a:t>Small field asymmetries result in significant forces if real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8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828"/>
          </a:xfrm>
        </p:spPr>
        <p:txBody>
          <a:bodyPr>
            <a:normAutofit/>
          </a:bodyPr>
          <a:lstStyle/>
          <a:p>
            <a:r>
              <a:rPr lang="en-US" sz="3600" dirty="0"/>
              <a:t>By field in the middle of the coils(may cause axial force)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173" y="1290414"/>
            <a:ext cx="9820267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0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561"/>
          </a:xfrm>
        </p:spPr>
        <p:txBody>
          <a:bodyPr>
            <a:normAutofit/>
          </a:bodyPr>
          <a:lstStyle/>
          <a:p>
            <a:r>
              <a:rPr lang="en-US" sz="3600" dirty="0"/>
              <a:t>Force case all coils same current ( 2880 amps/cm^2)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077046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810435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800005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5581575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923727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83478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Br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J*A*L ( amp 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57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-0.0015 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-47.87</a:t>
                      </a:r>
                      <a:r>
                        <a:rPr lang="en-US" baseline="0" dirty="0"/>
                        <a:t> 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-73,717 </a:t>
                      </a:r>
                      <a:r>
                        <a:rPr lang="en-US" dirty="0" err="1"/>
                        <a:t>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-1.9579 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- 2.081E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 4.075E6 </a:t>
                      </a:r>
                      <a:r>
                        <a:rPr lang="en-US" dirty="0" err="1"/>
                        <a:t>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+1.9759 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-2.081 E6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+ 4.112E6 </a:t>
                      </a:r>
                      <a:r>
                        <a:rPr lang="en-US" dirty="0" err="1"/>
                        <a:t>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-36,324 </a:t>
                      </a:r>
                      <a:r>
                        <a:rPr lang="en-US" dirty="0" err="1"/>
                        <a:t>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- 8,166 #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121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02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1107"/>
          </a:xfrm>
        </p:spPr>
        <p:txBody>
          <a:bodyPr>
            <a:normAutofit/>
          </a:bodyPr>
          <a:lstStyle/>
          <a:p>
            <a:r>
              <a:rPr lang="en-US" sz="3200" dirty="0"/>
              <a:t>Force case coil 2 has 20 amps/cm^2 less than coils 1 and 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411115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349669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025820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3491724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1452570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1477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Br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J*A*L ( amp 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13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-0.0021 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-47.87</a:t>
                      </a:r>
                      <a:r>
                        <a:rPr lang="en-US" baseline="0" dirty="0"/>
                        <a:t> 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-98,353 </a:t>
                      </a:r>
                      <a:r>
                        <a:rPr lang="en-US" dirty="0" err="1"/>
                        <a:t>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4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-2.085 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- 2.067E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 4.309 E6 </a:t>
                      </a:r>
                      <a:r>
                        <a:rPr lang="en-US" dirty="0" err="1"/>
                        <a:t>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852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+2.124 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-2.081 E6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+ 4.421 E6 </a:t>
                      </a:r>
                      <a:r>
                        <a:rPr lang="en-US" dirty="0" err="1"/>
                        <a:t>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193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baseline="0" dirty="0"/>
                        <a:t> 13,151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+2,956 #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974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72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913"/>
          </a:xfrm>
        </p:spPr>
        <p:txBody>
          <a:bodyPr/>
          <a:lstStyle/>
          <a:p>
            <a:r>
              <a:rPr lang="en-US" dirty="0"/>
              <a:t>Br in iron- note most Br is at coil ends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506" y="1173892"/>
            <a:ext cx="11740791" cy="53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3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099"/>
          </a:xfrm>
        </p:spPr>
        <p:txBody>
          <a:bodyPr/>
          <a:lstStyle/>
          <a:p>
            <a:r>
              <a:rPr lang="en-US" dirty="0"/>
              <a:t>B mag on Iron surface </a:t>
            </a:r>
            <a:r>
              <a:rPr lang="en-US" dirty="0" err="1"/>
              <a:t>Bmax</a:t>
            </a:r>
            <a:r>
              <a:rPr lang="en-US" dirty="0"/>
              <a:t> is 1.41 Tesla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08" y="1307506"/>
            <a:ext cx="11612983" cy="53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Bmag</a:t>
            </a:r>
            <a:r>
              <a:rPr lang="en-US" dirty="0"/>
              <a:t> exterior of iron, </a:t>
            </a:r>
            <a:r>
              <a:rPr lang="en-US" dirty="0" err="1"/>
              <a:t>Bmax</a:t>
            </a:r>
            <a:r>
              <a:rPr lang="en-US" dirty="0"/>
              <a:t> ~ 1.1 Tesla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31" y="1825625"/>
            <a:ext cx="9460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7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099"/>
          </a:xfrm>
        </p:spPr>
        <p:txBody>
          <a:bodyPr/>
          <a:lstStyle/>
          <a:p>
            <a:r>
              <a:rPr lang="en-US" dirty="0"/>
              <a:t>Field in </a:t>
            </a:r>
            <a:r>
              <a:rPr lang="en-US" dirty="0" err="1"/>
              <a:t>Hcal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91" y="1358780"/>
            <a:ext cx="11464338" cy="52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3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825"/>
          </a:xfrm>
        </p:spPr>
        <p:txBody>
          <a:bodyPr>
            <a:normAutofit fontScale="90000"/>
          </a:bodyPr>
          <a:lstStyle/>
          <a:p>
            <a:r>
              <a:rPr lang="en-US" dirty="0"/>
              <a:t>Field in </a:t>
            </a:r>
            <a:r>
              <a:rPr lang="en-US" dirty="0" err="1"/>
              <a:t>Ecal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50" y="1333144"/>
            <a:ext cx="11594404" cy="53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737"/>
          </a:xfrm>
        </p:spPr>
        <p:txBody>
          <a:bodyPr/>
          <a:lstStyle/>
          <a:p>
            <a:r>
              <a:rPr lang="en-US" dirty="0"/>
              <a:t>Field magnitude in DIRC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12" y="1307507"/>
            <a:ext cx="11520079" cy="52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3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magnet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iron on </a:t>
            </a:r>
            <a:r>
              <a:rPr lang="en-US" dirty="0" err="1"/>
              <a:t>Hcal</a:t>
            </a:r>
            <a:r>
              <a:rPr lang="en-US" dirty="0"/>
              <a:t> end</a:t>
            </a:r>
          </a:p>
          <a:p>
            <a:r>
              <a:rPr lang="en-US" dirty="0"/>
              <a:t>Revise coil from a simple single coil solenoid to a three coil solenoid with the same exterior dimensions</a:t>
            </a:r>
          </a:p>
          <a:p>
            <a:r>
              <a:rPr lang="en-US" dirty="0"/>
              <a:t>Current density is 2880 amps/cm^2</a:t>
            </a:r>
          </a:p>
          <a:p>
            <a:r>
              <a:rPr lang="en-US" dirty="0"/>
              <a:t>Model uses 50 % iron density to simulate presence of detectors within</a:t>
            </a:r>
          </a:p>
          <a:p>
            <a:r>
              <a:rPr lang="en-US" dirty="0"/>
              <a:t>Model CORE is </a:t>
            </a:r>
            <a:r>
              <a:rPr lang="en-US" dirty="0" err="1"/>
              <a:t>axi</a:t>
            </a:r>
            <a:r>
              <a:rPr lang="en-US" dirty="0"/>
              <a:t>-symmetric</a:t>
            </a:r>
          </a:p>
          <a:p>
            <a:r>
              <a:rPr lang="en-US" dirty="0"/>
              <a:t>CORE is not symmetric about z=0 so investigate axial forces</a:t>
            </a:r>
          </a:p>
        </p:txBody>
      </p:sp>
    </p:spTree>
    <p:extLst>
      <p:ext uri="{BB962C8B-B14F-4D97-AF65-F5344CB8AC3E}">
        <p14:creationId xmlns:p14="http://schemas.microsoft.com/office/powerpoint/2010/main" val="153290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9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Bz</a:t>
            </a:r>
            <a:r>
              <a:rPr lang="en-US" dirty="0"/>
              <a:t> in DIRC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52" y="1375873"/>
            <a:ext cx="11167045" cy="51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011"/>
          </a:xfrm>
        </p:spPr>
        <p:txBody>
          <a:bodyPr/>
          <a:lstStyle/>
          <a:p>
            <a:r>
              <a:rPr lang="en-US" dirty="0"/>
              <a:t>Br in DIRC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31" y="1341690"/>
            <a:ext cx="11631564" cy="53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0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CORE 3 T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looks OK to me.</a:t>
            </a:r>
          </a:p>
          <a:p>
            <a:r>
              <a:rPr lang="en-US" dirty="0"/>
              <a:t>Make suggestions</a:t>
            </a:r>
          </a:p>
          <a:p>
            <a:r>
              <a:rPr lang="en-US" dirty="0"/>
              <a:t>New Field grid file available</a:t>
            </a:r>
          </a:p>
        </p:txBody>
      </p:sp>
    </p:spTree>
    <p:extLst>
      <p:ext uri="{BB962C8B-B14F-4D97-AF65-F5344CB8AC3E}">
        <p14:creationId xmlns:p14="http://schemas.microsoft.com/office/powerpoint/2010/main" val="273756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191"/>
          </a:xfrm>
        </p:spPr>
        <p:txBody>
          <a:bodyPr/>
          <a:lstStyle/>
          <a:p>
            <a:r>
              <a:rPr lang="en-US" dirty="0"/>
              <a:t>Revised CORE </a:t>
            </a:r>
            <a:r>
              <a:rPr lang="en-US" dirty="0" err="1"/>
              <a:t>Hcal</a:t>
            </a:r>
            <a:r>
              <a:rPr lang="en-US" dirty="0"/>
              <a:t> end @ 3 Tesla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14" y="1392964"/>
            <a:ext cx="11259950" cy="51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0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099"/>
          </a:xfrm>
        </p:spPr>
        <p:txBody>
          <a:bodyPr/>
          <a:lstStyle/>
          <a:p>
            <a:r>
              <a:rPr lang="en-US" dirty="0"/>
              <a:t>CORE </a:t>
            </a:r>
            <a:r>
              <a:rPr lang="en-US" dirty="0" err="1"/>
              <a:t>Bz</a:t>
            </a:r>
            <a:r>
              <a:rPr lang="en-US" dirty="0"/>
              <a:t> on axis -500 to 500 cm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67" y="1178140"/>
            <a:ext cx="10514735" cy="55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279"/>
          </a:xfrm>
        </p:spPr>
        <p:txBody>
          <a:bodyPr>
            <a:normAutofit/>
          </a:bodyPr>
          <a:lstStyle/>
          <a:p>
            <a:r>
              <a:rPr lang="en-US" sz="2000" dirty="0"/>
              <a:t>CORE </a:t>
            </a:r>
            <a:r>
              <a:rPr lang="en-US" sz="2000" dirty="0" err="1"/>
              <a:t>Hcal</a:t>
            </a:r>
            <a:r>
              <a:rPr lang="en-US" sz="2000" dirty="0"/>
              <a:t> mod </a:t>
            </a:r>
            <a:r>
              <a:rPr lang="en-US" sz="2000" dirty="0" err="1"/>
              <a:t>projectivity</a:t>
            </a:r>
            <a:r>
              <a:rPr lang="en-US" sz="2000" dirty="0"/>
              <a:t>( 0-250 Y, 0- 300 Z)  Note the iron change made larger angles accessible</a:t>
            </a:r>
            <a:br>
              <a:rPr lang="en-US" sz="2000" dirty="0"/>
            </a:br>
            <a:r>
              <a:rPr lang="en-US" sz="2000" dirty="0"/>
              <a:t>Pr1 thru Pr7 match previous range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19455"/>
            <a:ext cx="10320473" cy="54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55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Bz</a:t>
            </a:r>
            <a:r>
              <a:rPr lang="en-US" dirty="0"/>
              <a:t> inside solenoid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488" y="1347670"/>
            <a:ext cx="11066462" cy="50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is not symmetric along Z and one should expect some coil forces as a result</a:t>
            </a:r>
          </a:p>
          <a:p>
            <a:r>
              <a:rPr lang="en-US" dirty="0"/>
              <a:t>Trying to passively compensate by manipulating the content of the calorimeters may be possible</a:t>
            </a:r>
          </a:p>
          <a:p>
            <a:r>
              <a:rPr lang="en-US" dirty="0"/>
              <a:t>A better, lower risk solution would be to subdivide the solenoid coil so we have some adjustability</a:t>
            </a:r>
          </a:p>
          <a:p>
            <a:r>
              <a:rPr lang="en-US" dirty="0"/>
              <a:t>The original single coil was 10 by 250 cm centered.</a:t>
            </a:r>
          </a:p>
          <a:p>
            <a:r>
              <a:rPr lang="en-US" dirty="0"/>
              <a:t>This proposal is a center coil 10 by 230 cm and two flanking coils 10 by 10 cm with the capability to be powered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54413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462"/>
          </a:xfrm>
        </p:spPr>
        <p:txBody>
          <a:bodyPr>
            <a:normAutofit fontScale="90000"/>
          </a:bodyPr>
          <a:lstStyle/>
          <a:p>
            <a:r>
              <a:rPr lang="en-US" dirty="0"/>
              <a:t>3 coil CORE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53" y="1375872"/>
            <a:ext cx="11092722" cy="51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9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737"/>
          </a:xfrm>
        </p:spPr>
        <p:txBody>
          <a:bodyPr/>
          <a:lstStyle/>
          <a:p>
            <a:r>
              <a:rPr lang="en-US" dirty="0" err="1"/>
              <a:t>Bz</a:t>
            </a:r>
            <a:r>
              <a:rPr lang="en-US" dirty="0"/>
              <a:t> on axis for 3 coil 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84635"/>
            <a:ext cx="10389807" cy="55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12986</TotalTime>
  <Words>584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Core @ 3 Tesla with Hcal and coil mods</vt:lpstr>
      <vt:lpstr>CORE magnet update</vt:lpstr>
      <vt:lpstr>Revised CORE Hcal end @ 3 Tesla</vt:lpstr>
      <vt:lpstr>CORE Bz on axis -500 to 500 cm</vt:lpstr>
      <vt:lpstr>CORE Hcal mod projectivity( 0-250 Y, 0- 300 Z)  Note the iron change made larger angles accessible Pr1 thru Pr7 match previous range</vt:lpstr>
      <vt:lpstr>Bz inside solenoid</vt:lpstr>
      <vt:lpstr>Some comments</vt:lpstr>
      <vt:lpstr>3 coil CORE model</vt:lpstr>
      <vt:lpstr>Bz on axis for 3 coil core</vt:lpstr>
      <vt:lpstr>Comments on coil forces</vt:lpstr>
      <vt:lpstr>By field in the middle of the coils(may cause axial force)</vt:lpstr>
      <vt:lpstr>Force case all coils same current ( 2880 amps/cm^2)</vt:lpstr>
      <vt:lpstr>Force case coil 2 has 20 amps/cm^2 less than coils 1 and 3</vt:lpstr>
      <vt:lpstr>Br in iron- note most Br is at coil ends</vt:lpstr>
      <vt:lpstr>B mag on Iron surface Bmax is 1.41 Tesla</vt:lpstr>
      <vt:lpstr>Bmag exterior of iron, Bmax ~ 1.1 Tesla</vt:lpstr>
      <vt:lpstr>Field in Hcal</vt:lpstr>
      <vt:lpstr>Field in Ecal</vt:lpstr>
      <vt:lpstr>Field magnitude in DIRC</vt:lpstr>
      <vt:lpstr>Bz in DIRC</vt:lpstr>
      <vt:lpstr>Br in DIRC</vt:lpstr>
      <vt:lpstr>Summary on CORE 3 T magnet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@ 3 Tesla with Hcal mods</dc:title>
  <dc:creator>Paul Brindza</dc:creator>
  <cp:lastModifiedBy>paul brindza</cp:lastModifiedBy>
  <cp:revision>24</cp:revision>
  <dcterms:created xsi:type="dcterms:W3CDTF">2021-08-17T16:25:50Z</dcterms:created>
  <dcterms:modified xsi:type="dcterms:W3CDTF">2021-08-26T18:11:14Z</dcterms:modified>
</cp:coreProperties>
</file>