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7" r:id="rId2"/>
    <p:sldId id="398" r:id="rId3"/>
    <p:sldId id="399" r:id="rId4"/>
    <p:sldId id="400" r:id="rId5"/>
    <p:sldId id="401" r:id="rId6"/>
    <p:sldId id="402" r:id="rId7"/>
    <p:sldId id="403" r:id="rId8"/>
    <p:sldId id="405" r:id="rId9"/>
    <p:sldId id="4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EED0-CC8C-4685-BE31-2C714A6AC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1A5CA-1656-4462-97AF-53C4161A0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F89C-DFFF-41B9-A78A-09EC12FB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C9FD-A6AA-4CE1-B39A-B0E544216185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DBFD-74D5-42C5-82AB-35A1DCC2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0A48-1BBD-4D2C-86ED-ED7B8173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F950-81AA-480F-82AB-C4B550E4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B8727-BBEA-4E39-8184-FFB918B1B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BD8-A082-4409-89AE-AC41F682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6BB-24C9-417D-97D6-E436A5398EA2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1F5D1-BA20-41A5-8233-385FB66B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A9E01-AC95-4C56-B10F-93B170F3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6F94B-30DD-48EB-8E4D-2DD4819B6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D5A38-4BC4-4CD3-8613-497232F6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21063-4D47-41E1-9A68-19B4476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BFCA-6C0A-4C23-9461-118D827A6EBB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A624A-AF52-4D02-B4C7-4AFA896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CD0F-5C0A-43D8-8C3C-C4B754CB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E374-CD55-4B1C-B917-7FC8D53C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A5B17-2467-4024-8E6E-E8E21C9D8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44DE-B6FB-479D-8A2D-4ACC3EA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B6A6-BAEF-4D3D-B0E4-0EBA6A2AA254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0F27-BB42-40FA-BF72-A7C48CEB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8DC4-A1E5-4AD3-8B50-C5798454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CEBC-3761-465F-866A-7B9A91AB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3C8C-FFC6-40CA-BC4D-076A72E1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12D5-B21E-4FFE-99C0-2124282F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71F0-9FDA-4953-AB73-E4D364C73FFC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DB25-3DC6-4344-85E3-1388D599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FE65F-5040-4DA3-810D-156E203D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1E11-E03F-41B4-836D-B8ABAC41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D5A5-ABB5-4AAA-AD30-7AF36BC43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E9D25-31CD-4694-8599-186ABEFE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0ECE-F53A-4F54-8535-8A5194C9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3F1-42A7-412F-9731-C4F8A119C9F1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526C8-C52A-4661-8411-01F3720C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5682B-9BDE-4705-85CC-5E06C4CA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AB65-AF89-4076-85EB-947CBAF7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F7CB3-705E-4AE7-A51E-9F1F05D83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92212-91B2-425A-A8D8-3DA1FD113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B9426-C30C-4401-B063-4C079C91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4B12E-6573-43D2-9087-67496EB95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8B9E8-5B91-42F6-88BD-30885556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8361-7FBF-4303-9657-0866F77BC97A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B0D84-8E4D-4779-934E-35E921F1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96046-47AD-412C-9446-EDBE8FE6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53D0-022A-4254-AA6D-F4A4664E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70CE1-4027-45F2-ABE6-CF72E1EF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483C-596F-492D-89B3-F3C288BC38FE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6D588-D575-4B5C-9D89-E7ADB9B9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552B6-CD7B-4648-8E9E-66B740F3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C8F09-CE4D-4EA1-A877-DB285023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8EAD-59CF-4E1E-945B-8330F962842B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2C7B-AC1E-46C2-A7A9-3CF25B34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A8A6E-8F9B-4918-87BB-10C7F605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4FF5-7EBF-40B1-926C-A7D79DB7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BD90-E720-4B6C-9590-D44297B1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3878A-37A2-4ED4-9C7F-3BF4598B8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1D637-EC57-4A6F-8399-9200BC79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0E3C-83CC-4BBD-B2F4-1DCB2C74889A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8C14A-F285-4F23-8107-FC3F833A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5BF0B-ADCA-4C54-9CCE-70B1B29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A2CC-C6E2-43A5-B713-F766EEE2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549FE-EA2D-499D-A38F-3F508B478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0E7D3-0F1F-4C03-AA22-4D63F68B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93217-FE56-43F7-A86A-6B94D95D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9493-201F-4D0C-BAAD-8EDAA80C4D2D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D3CFD-DC13-470E-BC30-556E39AC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9515F-C99A-4819-A366-EDB53484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D068F-52EA-473C-A7D3-F06527FD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AF1F-D0CD-405F-842A-727AF3EB6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C9AD7-5632-4729-9059-49FA6C8E4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274A-25D8-4F8A-8633-1079FF607EC2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BF17-8A2E-4C38-AB7D-485D36E7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DE4C4-B689-47FC-A2E4-D1189452C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21D5-6AFB-430A-AB3E-287A2265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611ACD9-80E8-42A5-BB90-BC21FCA81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780564"/>
            <a:ext cx="5960071" cy="17585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Modern extraction of Compton Form Factors using global fits with artificial neural networks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60EC07-086B-47AC-99F4-43BAC1491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3087149"/>
            <a:ext cx="5960070" cy="313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Zulkaida Akbar &amp; </a:t>
            </a:r>
            <a:r>
              <a:rPr lang="en-US" sz="2000" dirty="0" err="1">
                <a:solidFill>
                  <a:srgbClr val="000000"/>
                </a:solidFill>
              </a:rPr>
              <a:t>Liliet</a:t>
            </a:r>
            <a:r>
              <a:rPr lang="en-US" sz="2000" dirty="0">
                <a:solidFill>
                  <a:srgbClr val="000000"/>
                </a:solidFill>
              </a:rPr>
              <a:t> C. Diaz &amp; Dustin Keller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University of Virginia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AI </a:t>
            </a:r>
            <a:r>
              <a:rPr lang="en-US" sz="2000" dirty="0" err="1">
                <a:solidFill>
                  <a:srgbClr val="000000"/>
                </a:solidFill>
              </a:rPr>
              <a:t>TownHall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 err="1">
                <a:solidFill>
                  <a:srgbClr val="000000"/>
                </a:solidFill>
              </a:rPr>
              <a:t>HackaThon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07/26/2021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FCC70-FDB1-42DD-9E66-C6F9BC4D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1C21D5-6AFB-430A-AB3E-287A2265C23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B3931F-D7CD-4612-96D8-3AEB37E90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" y="5018345"/>
            <a:ext cx="3335579" cy="1841518"/>
          </a:xfrm>
          <a:prstGeom prst="rect">
            <a:avLst/>
          </a:prstGeom>
        </p:spPr>
      </p:pic>
      <p:pic>
        <p:nvPicPr>
          <p:cNvPr id="1026" name="Picture 2" descr="AI Town Hall and Hack-a-thon">
            <a:extLst>
              <a:ext uri="{FF2B5EF4-FFF2-40B4-BE49-F238E27FC236}">
                <a16:creationId xmlns:a16="http://schemas.microsoft.com/office/drawing/2014/main" id="{DD096086-F98F-4523-B820-69A44E49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14" y="2039508"/>
            <a:ext cx="4259448" cy="27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1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F6D-2575-4FCC-8443-11632F0F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53" y="132318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Generalized-Parton Distributions (GPDs)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A1FEE-0CEB-45CD-A93F-375C65DF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3" y="1153950"/>
            <a:ext cx="7567126" cy="5202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54A61-FDDC-4DF0-A160-713BA113082C}"/>
              </a:ext>
            </a:extLst>
          </p:cNvPr>
          <p:cNvSpPr txBox="1"/>
          <p:nvPr/>
        </p:nvSpPr>
        <p:spPr>
          <a:xfrm>
            <a:off x="1418253" y="6356350"/>
            <a:ext cx="619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Frank </a:t>
            </a:r>
            <a:r>
              <a:rPr lang="en-US" dirty="0" err="1"/>
              <a:t>Sabatie’s</a:t>
            </a:r>
            <a:r>
              <a:rPr lang="en-US" dirty="0"/>
              <a:t>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CD797-6C04-4AE5-9F6D-6806484CBB7E}"/>
              </a:ext>
            </a:extLst>
          </p:cNvPr>
          <p:cNvSpPr txBox="1"/>
          <p:nvPr/>
        </p:nvSpPr>
        <p:spPr>
          <a:xfrm>
            <a:off x="8610600" y="1153950"/>
            <a:ext cx="2848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the spatial and momentum distributions of the quarks and gluons (i.e., the </a:t>
            </a:r>
            <a:r>
              <a:rPr lang="en-US" dirty="0" err="1"/>
              <a:t>partons</a:t>
            </a:r>
            <a:r>
              <a:rPr lang="en-US" dirty="0"/>
              <a:t>) correlated inside the nucleon?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the </a:t>
            </a:r>
            <a:r>
              <a:rPr lang="en-US" dirty="0" err="1"/>
              <a:t>partons</a:t>
            </a:r>
            <a:r>
              <a:rPr lang="en-US" dirty="0"/>
              <a:t> contribute to the bulk properties of the proton (mass, spin, charge,...)?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GPDs provide access to the 3-dimensional structure of the nucleon</a:t>
            </a:r>
          </a:p>
        </p:txBody>
      </p:sp>
    </p:spTree>
    <p:extLst>
      <p:ext uri="{BB962C8B-B14F-4D97-AF65-F5344CB8AC3E}">
        <p14:creationId xmlns:p14="http://schemas.microsoft.com/office/powerpoint/2010/main" val="817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F6D-2575-4FCC-8443-11632F0F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4" y="221262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 Virtual Compton Scattering (DVCS)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63445-DC22-47AB-A59A-32AD60D30669}"/>
              </a:ext>
            </a:extLst>
          </p:cNvPr>
          <p:cNvSpPr txBox="1"/>
          <p:nvPr/>
        </p:nvSpPr>
        <p:spPr>
          <a:xfrm>
            <a:off x="830425" y="1169565"/>
            <a:ext cx="975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DVCS experiment provide access to the GPDs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99DF3-B7A4-4EC9-9AD0-30DE6C97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2" y="1781174"/>
            <a:ext cx="9126802" cy="31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F6D-2575-4FCC-8443-11632F0F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4" y="221262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 Virtual Compton Scattering (DVCS)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63445-DC22-47AB-A59A-32AD60D30669}"/>
              </a:ext>
            </a:extLst>
          </p:cNvPr>
          <p:cNvSpPr txBox="1"/>
          <p:nvPr/>
        </p:nvSpPr>
        <p:spPr>
          <a:xfrm>
            <a:off x="830425" y="1169565"/>
            <a:ext cx="975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DVCS term contains Compton-Form Factors (CFFs) that we want to extract using Neural network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0CEEB-715D-4C81-9358-3DB868C9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3" y="2061385"/>
            <a:ext cx="7952598" cy="1906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5B8CAF-723A-4BB9-AB04-0883BA740E6E}"/>
              </a:ext>
            </a:extLst>
          </p:cNvPr>
          <p:cNvSpPr txBox="1"/>
          <p:nvPr/>
        </p:nvSpPr>
        <p:spPr>
          <a:xfrm>
            <a:off x="954833" y="4307761"/>
            <a:ext cx="975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could access GPDs via CFFs (CFFs are the convolution of the GPDs)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DVCS Cross section is written in VA formalism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VA formalism will be described in the next presentation by </a:t>
            </a:r>
            <a:r>
              <a:rPr lang="en-US" dirty="0" err="1"/>
              <a:t>Liliet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1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2F6D-2575-4FCC-8443-11632F0F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4" y="22126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DVCS program at JLAB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CAA1A-3D34-4D44-A8A3-7CE18FDC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695450"/>
            <a:ext cx="11382375" cy="346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744F2-1F28-4600-9D90-242890307831}"/>
              </a:ext>
            </a:extLst>
          </p:cNvPr>
          <p:cNvSpPr txBox="1"/>
          <p:nvPr/>
        </p:nvSpPr>
        <p:spPr>
          <a:xfrm>
            <a:off x="763554" y="5514392"/>
            <a:ext cx="998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Carlos M. Camacho</a:t>
            </a:r>
          </a:p>
        </p:txBody>
      </p:sp>
    </p:spTree>
    <p:extLst>
      <p:ext uri="{BB962C8B-B14F-4D97-AF65-F5344CB8AC3E}">
        <p14:creationId xmlns:p14="http://schemas.microsoft.com/office/powerpoint/2010/main" val="304220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744F2-1F28-4600-9D90-242890307831}"/>
              </a:ext>
            </a:extLst>
          </p:cNvPr>
          <p:cNvSpPr txBox="1"/>
          <p:nvPr/>
        </p:nvSpPr>
        <p:spPr>
          <a:xfrm>
            <a:off x="2284444" y="6180197"/>
            <a:ext cx="50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Carlos M. Camacho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1EFD6C-6D31-4D13-8459-D582B1D4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45" y="136524"/>
            <a:ext cx="8270665" cy="58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01881-C7E9-47CC-9D90-524BD100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Neural-network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2FB73-1E13-4F27-952F-045117E3F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000" dirty="0"/>
                  <a:t>CFFs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/>
                  <a:t>) are extracted using Neural network for each kinematic bins (local fit). </a:t>
                </a:r>
              </a:p>
              <a:p>
                <a:r>
                  <a:rPr lang="en-US" sz="2000" dirty="0"/>
                  <a:t>Inputs are the kinematics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) and the output are the CFFs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𝑅𝑒𝐻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𝑅𝑒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/>
                  <a:t>) .</a:t>
                </a:r>
              </a:p>
              <a:p>
                <a:r>
                  <a:rPr lang="en-US" sz="2000" dirty="0"/>
                  <a:t>The resulting CFFs from each kinematic bins are trained to obtain the CFFs across kinematics (global fit)</a:t>
                </a:r>
              </a:p>
              <a:p>
                <a:r>
                  <a:rPr lang="en-US" sz="2000" dirty="0"/>
                  <a:t>The main goal is to obtain a global prediction of the CFFs for a wide kinematic range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2FB73-1E13-4F27-952F-045117E3F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  <a:blipFill>
                <a:blip r:embed="rId2"/>
                <a:stretch>
                  <a:fillRect l="-56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5AE72-9CBD-47EB-A7E3-65EBA27E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1C21D5-6AFB-430A-AB3E-287A2265C23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3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42F6D-2575-4FCC-8443-11632F0F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(Very) Preliminary result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126787-4249-41EE-8104-787141E5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82" y="1822348"/>
            <a:ext cx="6528587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5141-566E-4613-8698-C5BBC4FA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1C21D5-6AFB-430A-AB3E-287A2265C230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8A6638-55F0-4956-8704-4204BEFAAA50}"/>
              </a:ext>
            </a:extLst>
          </p:cNvPr>
          <p:cNvSpPr/>
          <p:nvPr/>
        </p:nvSpPr>
        <p:spPr>
          <a:xfrm>
            <a:off x="929443" y="6227855"/>
            <a:ext cx="82286" cy="933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504E-FA7C-4616-812C-2728E663DAB1}"/>
              </a:ext>
            </a:extLst>
          </p:cNvPr>
          <p:cNvSpPr txBox="1"/>
          <p:nvPr/>
        </p:nvSpPr>
        <p:spPr>
          <a:xfrm>
            <a:off x="1011729" y="6086332"/>
            <a:ext cx="14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E7C4B-F009-488F-8E1F-167AF90D0F72}"/>
              </a:ext>
            </a:extLst>
          </p:cNvPr>
          <p:cNvSpPr/>
          <p:nvPr/>
        </p:nvSpPr>
        <p:spPr>
          <a:xfrm>
            <a:off x="2030136" y="6227855"/>
            <a:ext cx="109057" cy="933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B6A6A-900C-43D4-A8FB-B8BF4C8A2383}"/>
              </a:ext>
            </a:extLst>
          </p:cNvPr>
          <p:cNvSpPr txBox="1"/>
          <p:nvPr/>
        </p:nvSpPr>
        <p:spPr>
          <a:xfrm>
            <a:off x="2229531" y="6086332"/>
            <a:ext cx="220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Global-fit 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ED81C-E622-4610-9352-211F4636259F}"/>
              </a:ext>
            </a:extLst>
          </p:cNvPr>
          <p:cNvSpPr txBox="1"/>
          <p:nvPr/>
        </p:nvSpPr>
        <p:spPr>
          <a:xfrm>
            <a:off x="6701069" y="2206305"/>
            <a:ext cx="5003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plot shows the cross-section data at a particular angle for 110 bins (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) in comparison with the prediction from the global-fit extraction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plenty room for improvement: Hyperparameter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01881-C7E9-47CC-9D90-524BD100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FB73-1E13-4F27-952F-045117E3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t">
            <a:normAutofit/>
          </a:bodyPr>
          <a:lstStyle/>
          <a:p>
            <a:r>
              <a:rPr lang="en-US" sz="2000" dirty="0"/>
              <a:t>We are working to extract the CFFs from the Hall B data of the DVCS experiment</a:t>
            </a:r>
          </a:p>
          <a:p>
            <a:r>
              <a:rPr lang="en-US" sz="2000" dirty="0"/>
              <a:t>The neural-network approach provide prediction for the CFFs across a wide kinematic range</a:t>
            </a:r>
          </a:p>
          <a:p>
            <a:r>
              <a:rPr lang="en-US" sz="2000" dirty="0"/>
              <a:t>We will include other DVCS data from multiple hall to obtain a more reliable global fit using Neural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5AE72-9CBD-47EB-A7E3-65EBA27E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1C21D5-6AFB-430A-AB3E-287A2265C23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50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1_Office Theme</vt:lpstr>
      <vt:lpstr>Modern extraction of Compton Form Factors using global fits with artificial neural networks</vt:lpstr>
      <vt:lpstr>Generalized-Parton Distributions (GPDs)</vt:lpstr>
      <vt:lpstr>Deep Virtual Compton Scattering (DVCS)</vt:lpstr>
      <vt:lpstr>Deep Virtual Compton Scattering (DVCS)</vt:lpstr>
      <vt:lpstr>DVCS program at JLAB</vt:lpstr>
      <vt:lpstr>PowerPoint Presentation</vt:lpstr>
      <vt:lpstr>Neural-network approach</vt:lpstr>
      <vt:lpstr>A (Very) Preliminary result</vt:lpstr>
      <vt:lpstr>Summary &amp;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zulkaida akbar</dc:creator>
  <cp:lastModifiedBy>zulkaida akbar</cp:lastModifiedBy>
  <cp:revision>18</cp:revision>
  <dcterms:created xsi:type="dcterms:W3CDTF">2021-07-26T17:54:33Z</dcterms:created>
  <dcterms:modified xsi:type="dcterms:W3CDTF">2021-07-26T21:12:03Z</dcterms:modified>
</cp:coreProperties>
</file>