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93" r:id="rId3"/>
    <p:sldId id="450" r:id="rId4"/>
    <p:sldId id="451" r:id="rId5"/>
    <p:sldId id="316" r:id="rId6"/>
    <p:sldId id="290" r:id="rId7"/>
    <p:sldId id="281" r:id="rId8"/>
    <p:sldId id="456" r:id="rId9"/>
    <p:sldId id="440" r:id="rId10"/>
    <p:sldId id="421" r:id="rId11"/>
    <p:sldId id="453" r:id="rId12"/>
    <p:sldId id="455" r:id="rId13"/>
    <p:sldId id="449" r:id="rId1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D1"/>
    <a:srgbClr val="DB1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33"/>
    <p:restoredTop sz="94613"/>
  </p:normalViewPr>
  <p:slideViewPr>
    <p:cSldViewPr snapToGrid="0" snapToObjects="1">
      <p:cViewPr varScale="1">
        <p:scale>
          <a:sx n="92" d="100"/>
          <a:sy n="92" d="100"/>
        </p:scale>
        <p:origin x="200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F5E08-88B8-C846-91DC-083EABD0D8B1}" type="datetimeFigureOut">
              <a:rPr lang="en-US" smtClean="0"/>
              <a:t>7/25/21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52FC3-DF52-C441-8093-11F308B26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2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812EB13F-0864-E048-92F1-072118EB1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BF6489-4C3D-CF4B-A2F0-CD8B00163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B43F6-FCF6-F345-8C11-4119A8531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952E8D-D1EA-474F-840A-640239999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B2DE06-1ECB-9F41-A213-9709A2E39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CDD2EE-A6C2-FD41-97CC-1B84C337D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4FD5A-468C-1B49-9623-9F02FF787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78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8ACCE-2545-4F47-8105-03695BA7F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0FBCF-67C6-044A-BA34-62FDA49CE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93C75-5AFF-5442-BC32-E726F3879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99F95-7CEA-5548-B1EF-065BF287D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B6C99-9612-4E44-A756-57E414DEC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5D6E8-9ED4-C947-BCE2-D4302C7DD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2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5AD86E-AA43-C745-8C39-9A5D56A7F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A64868-1AB5-4D4B-80F9-B685391DC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19C56-6B6F-F540-9F1C-86945A55B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CDDC9-3754-F042-AF25-6F756180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267F7-125F-BB4B-B701-A3C2BFE1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52AE7-140B-B64D-93C8-96FD9C6B0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01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2ACB-BF4D-5241-B19B-1E90BF192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Comic Sans MS" panose="030F09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42C9B-D70C-8244-A96B-BB8D32498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omic Sans MS" panose="030F0902030302020204" pitchFamily="66" charset="0"/>
              </a:defRPr>
            </a:lvl1pPr>
            <a:lvl2pPr>
              <a:defRPr baseline="0">
                <a:latin typeface="Comic Sans MS" panose="030F0902030302020204" pitchFamily="66" charset="0"/>
              </a:defRPr>
            </a:lvl2pPr>
            <a:lvl3pPr>
              <a:defRPr baseline="0">
                <a:latin typeface="Comic Sans MS" panose="030F0902030302020204" pitchFamily="66" charset="0"/>
              </a:defRPr>
            </a:lvl3pPr>
            <a:lvl4pPr>
              <a:defRPr baseline="0">
                <a:latin typeface="Comic Sans MS" panose="030F0902030302020204" pitchFamily="66" charset="0"/>
              </a:defRPr>
            </a:lvl4pPr>
            <a:lvl5pPr>
              <a:defRPr baseline="0">
                <a:latin typeface="Comic Sans MS" panose="030F0902030302020204" pitchFamily="66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4E61F-BB21-2F47-9EEB-FD484E504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02B7-08E4-774F-AF8B-745435D76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DA45B-0B82-9F47-8719-420C316A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14229-1F8B-9D40-B39A-0B867027E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4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83B5F-D57A-5E49-9820-ECC4F7AC4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AEF63-9C13-F340-9CEC-CD8B3975D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B962A-30A0-074A-BAEE-E592B8599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9E890-471A-D740-8C13-A9BCD616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8D0E8-D85F-7640-A1B5-EBC4FF7DC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A5324-45FD-3E44-B662-4A394AFE1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17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990DE-9705-AD4C-9C0E-56521EA47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B786F-084E-774C-A957-474542C96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D9CF5-C0E6-5E43-AECD-1719DBBCC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320F13-631D-274F-9FF5-722E2315A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0069F4-26BF-8E45-9B48-C474EE6E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B875DC-2EEA-A643-8921-D478C7F4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EA044-8D77-B649-ACEA-C22BEEF93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4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656D-0D87-1B49-BB46-F395CD4F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03830-4E12-E241-9396-693107B32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75ACA5-67F9-B444-992E-72809A2F0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696F41-771B-8E47-B8DE-082D7C5FE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634D47-0FE4-8B41-8EE8-642DDB57EB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AF89AAA-44C2-7140-95DF-0E82FB5DD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B9E1E7-139D-9A46-B331-7904C187E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0ECB4A-899A-B64E-8F6F-4CB554403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77DB4-0275-3D4E-81FB-BA30822B0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9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959A9-C717-944D-8655-1D7834E7B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9F868E4-2CF4-0D4F-9EFF-7783CF164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384B951-A364-9D4F-8E20-F54F1954D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6BF4FE-9078-4047-9D12-66F91CD0A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32D1D-A89D-9047-A309-8C6EE1D84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87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4652ABD-8F0A-C643-B5A4-51DDC513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12D22D6-DE49-694B-BDDD-831C27F3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1D1809-6456-6249-ACCB-24D06CDAD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7C385-162B-1A4F-BCFC-1BBC8323F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48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F0F82-C6F7-4141-94A2-1B6197FE3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981A0-3A3E-5B42-BAB1-CC68E9F49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9C76A-FD1E-6C4C-9F52-7E015CAD6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6E9634-6EF0-C246-87A2-5C0D9394D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F83057-1645-FE41-8907-B0503D4B4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AFBA3C-5318-2848-B75A-99F10E51F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2EC08-91C4-FA4A-9582-C9058B87D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5DEA5-6C78-6948-A861-0B4F614F9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B21FC5-BEB2-A04C-9B0F-0E4FC7701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41CDB-42EB-2744-AC91-C28F92DC8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C24B15-5B2A-0646-8AFC-7031706AC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D64989-82D1-1A45-BBD8-C48626806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006828-6C83-A14D-BF37-C26039B9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6A787-CB19-8647-898D-16618182B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7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3447C08-B746-F244-8454-4397C2EF5C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94B933E-36C6-1741-9A39-0565367087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9AB2F-3971-8846-88D9-C51A0C513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32592-2841-1A47-9A98-FB8D6F69D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F5663-EF7F-8944-9C15-26C64D879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BF36CF-E325-EA48-898D-0E648611E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9">
            <a:extLst>
              <a:ext uri="{FF2B5EF4-FFF2-40B4-BE49-F238E27FC236}">
                <a16:creationId xmlns:a16="http://schemas.microsoft.com/office/drawing/2014/main" id="{142AD03F-07AE-4A49-9028-BE08E2D15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40.png"/><Relationship Id="rId21" Type="http://schemas.openxmlformats.org/officeDocument/2006/relationships/image" Target="../media/image35.png"/><Relationship Id="rId12" Type="http://schemas.openxmlformats.org/officeDocument/2006/relationships/image" Target="../media/image7.png"/><Relationship Id="rId17" Type="http://schemas.openxmlformats.org/officeDocument/2006/relationships/image" Target="../media/image31.png"/><Relationship Id="rId2" Type="http://schemas.openxmlformats.org/officeDocument/2006/relationships/image" Target="../media/image2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29.tiff"/><Relationship Id="rId10" Type="http://schemas.openxmlformats.org/officeDocument/2006/relationships/image" Target="../media/image180.png"/><Relationship Id="rId19" Type="http://schemas.openxmlformats.org/officeDocument/2006/relationships/image" Target="../media/image33.png"/><Relationship Id="rId4" Type="http://schemas.openxmlformats.org/officeDocument/2006/relationships/image" Target="../media/image50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7.jpg"/><Relationship Id="rId7" Type="http://schemas.openxmlformats.org/officeDocument/2006/relationships/image" Target="../media/image40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09698923-18F3-9C4D-BAB4-DEDCBCA7C9D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96433" y="1757362"/>
            <a:ext cx="9144000" cy="2185987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ML for Transition Radiation Detector</a:t>
            </a:r>
            <a:br>
              <a:rPr lang="en-US" altLang="en-US" dirty="0">
                <a:solidFill>
                  <a:schemeClr val="bg1"/>
                </a:solidFill>
                <a:latin typeface="Comic Sans MS" panose="030F0902030302020204" pitchFamily="66" charset="0"/>
              </a:rPr>
            </a:br>
            <a:endParaRPr lang="en-US" altLang="en-US" sz="20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D83B3D-D338-0B41-90E6-A6B87E74110D}"/>
              </a:ext>
            </a:extLst>
          </p:cNvPr>
          <p:cNvSpPr/>
          <p:nvPr/>
        </p:nvSpPr>
        <p:spPr>
          <a:xfrm>
            <a:off x="159657" y="4735675"/>
            <a:ext cx="8316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 pitchFamily="2" charset="0"/>
              </a:rPr>
              <a:t>Yulia Furletova ( and eRD22 team ) </a:t>
            </a:r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3D88ED-E90B-7E4A-ACF4-34CBE7F3426F}"/>
              </a:ext>
            </a:extLst>
          </p:cNvPr>
          <p:cNvSpPr txBox="1"/>
          <p:nvPr/>
        </p:nvSpPr>
        <p:spPr>
          <a:xfrm>
            <a:off x="429490" y="5375564"/>
            <a:ext cx="3283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A.I Town Hall, 26 July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79A23D-2237-1D40-A6CD-21F12CCCE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38601B-8D2F-4E48-A13F-20B1017A0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50C3F-25BC-7547-ADA1-121181C9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99F9E0-087C-874C-A578-2EE525929235}"/>
              </a:ext>
            </a:extLst>
          </p:cNvPr>
          <p:cNvSpPr txBox="1"/>
          <p:nvPr/>
        </p:nvSpPr>
        <p:spPr>
          <a:xfrm>
            <a:off x="201955" y="431512"/>
            <a:ext cx="5148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902030302020204" pitchFamily="66" charset="0"/>
              </a:rPr>
              <a:t> GEMTRD performance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055EBC-C0CF-A845-B315-33087086402C}"/>
                  </a:ext>
                </a:extLst>
              </p:cNvPr>
              <p:cNvSpPr txBox="1"/>
              <p:nvPr/>
            </p:nvSpPr>
            <p:spPr>
              <a:xfrm>
                <a:off x="7772401" y="723900"/>
                <a:ext cx="3822698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>
                    <a:latin typeface="Comic Sans MS" panose="030F0902030302020204" pitchFamily="66" charset="0"/>
                  </a:rPr>
                  <a:t>Few runs with the fleece radiator 9 cm and 15 cm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dirty="0">
                  <a:latin typeface="Comic Sans MS" panose="030F0902030302020204" pitchFamily="66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>
                    <a:latin typeface="Comic Sans MS" panose="030F0902030302020204" pitchFamily="66" charset="0"/>
                  </a:rPr>
                  <a:t> Data points are in a good agreement with MC predictions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dirty="0">
                  <a:latin typeface="Comic Sans MS" panose="030F0902030302020204" pitchFamily="66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>
                    <a:latin typeface="Comic Sans MS" panose="030F0902030302020204" pitchFamily="66" charset="0"/>
                  </a:rPr>
                  <a:t>For e/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latin typeface="Comic Sans MS" panose="030F0902030302020204" pitchFamily="66" charset="0"/>
                  </a:rPr>
                  <a:t> data point : compared data at the different locations:  pair-spectrometer (e-beam only)  vs Glue-X setup ( mainly hadrons) . 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dirty="0">
                  <a:latin typeface="Comic Sans MS" panose="030F0902030302020204" pitchFamily="66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>
                    <a:latin typeface="Comic Sans MS" panose="030F0902030302020204" pitchFamily="66" charset="0"/>
                  </a:rPr>
                  <a:t>Need to validate this point at the </a:t>
                </a:r>
                <a:r>
                  <a:rPr lang="en-US" dirty="0" err="1">
                    <a:latin typeface="Comic Sans MS" panose="030F0902030302020204" pitchFamily="66" charset="0"/>
                  </a:rPr>
                  <a:t>Fermilab</a:t>
                </a:r>
                <a:r>
                  <a:rPr lang="en-US" dirty="0">
                    <a:latin typeface="Comic Sans MS" panose="030F0902030302020204" pitchFamily="66" charset="0"/>
                  </a:rPr>
                  <a:t>  with e and pion test beams.</a:t>
                </a:r>
                <a:br>
                  <a:rPr lang="en-US" dirty="0">
                    <a:latin typeface="Comic Sans MS" panose="030F0902030302020204" pitchFamily="66" charset="0"/>
                  </a:rPr>
                </a:br>
                <a:endParaRPr lang="en-US" dirty="0">
                  <a:latin typeface="Comic Sans MS" panose="030F0902030302020204" pitchFamily="66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dirty="0"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055EBC-C0CF-A845-B315-330870864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1" y="723900"/>
                <a:ext cx="3822698" cy="4801314"/>
              </a:xfrm>
              <a:prstGeom prst="rect">
                <a:avLst/>
              </a:prstGeom>
              <a:blipFill>
                <a:blip r:embed="rId2"/>
                <a:stretch>
                  <a:fillRect l="-997" t="-528" r="-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90E4BEB9-722C-F340-98D2-23A29E7674A8}"/>
              </a:ext>
            </a:extLst>
          </p:cNvPr>
          <p:cNvGrpSpPr/>
          <p:nvPr/>
        </p:nvGrpSpPr>
        <p:grpSpPr>
          <a:xfrm>
            <a:off x="922639" y="1016287"/>
            <a:ext cx="6689124" cy="5522625"/>
            <a:chOff x="3581399" y="3752628"/>
            <a:chExt cx="3186915" cy="25935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D17BB3E-5ACE-CE4F-B563-445E6408A4F3}"/>
                </a:ext>
              </a:extLst>
            </p:cNvPr>
            <p:cNvGrpSpPr/>
            <p:nvPr/>
          </p:nvGrpSpPr>
          <p:grpSpPr>
            <a:xfrm>
              <a:off x="3581399" y="3752628"/>
              <a:ext cx="3186915" cy="2418830"/>
              <a:chOff x="3581399" y="3752628"/>
              <a:chExt cx="3186915" cy="241883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59E1CA9-7B05-9D4B-9B70-72E62BB2A1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81399" y="3752628"/>
                <a:ext cx="3186915" cy="2418830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7C1ECDE-A33D-394C-8FCB-CE77F1A55C0C}"/>
                  </a:ext>
                </a:extLst>
              </p:cNvPr>
              <p:cNvSpPr/>
              <p:nvPr/>
            </p:nvSpPr>
            <p:spPr>
              <a:xfrm>
                <a:off x="5138591" y="4935492"/>
                <a:ext cx="288099" cy="237994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12711F-901E-F541-9A63-7263805EC402}"/>
                </a:ext>
              </a:extLst>
            </p:cNvPr>
            <p:cNvSpPr/>
            <p:nvPr/>
          </p:nvSpPr>
          <p:spPr>
            <a:xfrm>
              <a:off x="5861661" y="6025125"/>
              <a:ext cx="776614" cy="1463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5FA4A9-C4AA-3E4B-9A48-7303268565AA}"/>
                </a:ext>
              </a:extLst>
            </p:cNvPr>
            <p:cNvSpPr txBox="1"/>
            <p:nvPr/>
          </p:nvSpPr>
          <p:spPr>
            <a:xfrm>
              <a:off x="5263774" y="6069169"/>
              <a:ext cx="12977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Thickness [cm]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099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55A806E-EC35-344C-968A-0D34C3076DA1}"/>
              </a:ext>
            </a:extLst>
          </p:cNvPr>
          <p:cNvSpPr/>
          <p:nvPr/>
        </p:nvSpPr>
        <p:spPr>
          <a:xfrm>
            <a:off x="8118186" y="419037"/>
            <a:ext cx="3974858" cy="1775098"/>
          </a:xfrm>
          <a:prstGeom prst="roundRect">
            <a:avLst>
              <a:gd name="adj" fmla="val 6478"/>
            </a:avLst>
          </a:prstGeom>
          <a:solidFill>
            <a:srgbClr val="FFFA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09E82-C14B-E044-BEB0-4FA624326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37416"/>
            <a:ext cx="10515600" cy="1325563"/>
          </a:xfrm>
        </p:spPr>
        <p:txBody>
          <a:bodyPr/>
          <a:lstStyle/>
          <a:p>
            <a:r>
              <a:rPr lang="en-US" dirty="0"/>
              <a:t>Readout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6A667-C982-4B4B-98BB-A52E4C2E0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EE3AF-97F8-CA44-9A48-E85F0471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8C8F7-1F0C-F44A-9337-7A96F7AF7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19F71A-FF80-894E-A6D9-D00C52B9C59E}"/>
              </a:ext>
            </a:extLst>
          </p:cNvPr>
          <p:cNvSpPr/>
          <p:nvPr/>
        </p:nvSpPr>
        <p:spPr>
          <a:xfrm>
            <a:off x="2684561" y="467959"/>
            <a:ext cx="51954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Current setup: preamplifiers (GAS2 ASIC chip) </a:t>
            </a:r>
            <a:r>
              <a:rPr lang="en-US" dirty="0">
                <a:solidFill>
                  <a:srgbClr val="00B050"/>
                </a:solidFill>
              </a:rPr>
              <a:t>with shaping times of∼10-12ns</a:t>
            </a:r>
            <a:r>
              <a:rPr lang="en-US" dirty="0"/>
              <a:t>. </a:t>
            </a:r>
          </a:p>
          <a:p>
            <a:r>
              <a:rPr lang="en-US" dirty="0"/>
              <a:t>The flash ADC has a sampling rate of </a:t>
            </a:r>
            <a:r>
              <a:rPr lang="en-US" dirty="0">
                <a:solidFill>
                  <a:srgbClr val="0070C0"/>
                </a:solidFill>
              </a:rPr>
              <a:t>125 MHz and 12 bit </a:t>
            </a:r>
            <a:r>
              <a:rPr lang="en-US" dirty="0"/>
              <a:t>resolution but provides only </a:t>
            </a:r>
            <a:r>
              <a:rPr lang="en-US" dirty="0">
                <a:solidFill>
                  <a:srgbClr val="C00000"/>
                </a:solidFill>
              </a:rPr>
              <a:t>pipe-lined triggered </a:t>
            </a:r>
            <a:r>
              <a:rPr lang="en-US" dirty="0"/>
              <a:t>readout ( </a:t>
            </a:r>
            <a:r>
              <a:rPr lang="en-US" dirty="0">
                <a:solidFill>
                  <a:srgbClr val="C00000"/>
                </a:solidFill>
              </a:rPr>
              <a:t>price ~50$/channel</a:t>
            </a:r>
            <a:r>
              <a:rPr lang="en-US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263427-4AAB-8540-8F51-2A95ACF11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878848"/>
            <a:ext cx="3844636" cy="3161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855B60-9902-8640-924F-E23383993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550" y="2878848"/>
            <a:ext cx="3844636" cy="31616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1EF635-7C6D-534C-A5F6-CCA59D6C1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2878848"/>
            <a:ext cx="3774544" cy="31039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26465C-97D6-AB49-B2E7-7499267AB8ED}"/>
              </a:ext>
            </a:extLst>
          </p:cNvPr>
          <p:cNvSpPr txBox="1"/>
          <p:nvPr/>
        </p:nvSpPr>
        <p:spPr>
          <a:xfrm>
            <a:off x="2779567" y="3114920"/>
            <a:ext cx="1108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Current setup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DF3230-748F-414E-9D42-51C1FC7C25D2}"/>
              </a:ext>
            </a:extLst>
          </p:cNvPr>
          <p:cNvSpPr txBox="1"/>
          <p:nvPr/>
        </p:nvSpPr>
        <p:spPr>
          <a:xfrm>
            <a:off x="9353717" y="2238213"/>
            <a:ext cx="2270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80ns (</a:t>
            </a:r>
            <a:r>
              <a:rPr lang="en-US" dirty="0" err="1"/>
              <a:t>Sampa</a:t>
            </a:r>
            <a:r>
              <a:rPr lang="en-US" dirty="0"/>
              <a:t>) shaping  time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1F5D55-CEE2-BD42-8B74-799FCEB13066}"/>
              </a:ext>
            </a:extLst>
          </p:cNvPr>
          <p:cNvSpPr txBox="1"/>
          <p:nvPr/>
        </p:nvSpPr>
        <p:spPr>
          <a:xfrm>
            <a:off x="5157354" y="2491711"/>
            <a:ext cx="272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 40ns shaping  time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E9AFE9-A1CB-544C-9EA5-055B01F60DD0}"/>
              </a:ext>
            </a:extLst>
          </p:cNvPr>
          <p:cNvSpPr/>
          <p:nvPr/>
        </p:nvSpPr>
        <p:spPr>
          <a:xfrm>
            <a:off x="1017807" y="2490101"/>
            <a:ext cx="2383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 20ns shaping  time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572EC2-CAA7-E64C-B678-EAA2863BBE52}"/>
              </a:ext>
            </a:extLst>
          </p:cNvPr>
          <p:cNvSpPr txBox="1"/>
          <p:nvPr/>
        </p:nvSpPr>
        <p:spPr>
          <a:xfrm>
            <a:off x="8153400" y="419037"/>
            <a:ext cx="40146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Shaping time: </a:t>
            </a:r>
          </a:p>
          <a:p>
            <a:r>
              <a:rPr lang="en-US" dirty="0"/>
              <a:t>For TRD applications not only raising time is important, but also full width (tails, return to baseline )</a:t>
            </a:r>
          </a:p>
          <a:p>
            <a:r>
              <a:rPr lang="en-US" dirty="0"/>
              <a:t>In </a:t>
            </a:r>
            <a:r>
              <a:rPr lang="en-US" dirty="0" err="1"/>
              <a:t>Xe</a:t>
            </a:r>
            <a:r>
              <a:rPr lang="en-US" dirty="0"/>
              <a:t> – high density clusters                 ( ionization density) </a:t>
            </a:r>
          </a:p>
        </p:txBody>
      </p:sp>
    </p:spTree>
    <p:extLst>
      <p:ext uri="{BB962C8B-B14F-4D97-AF65-F5344CB8AC3E}">
        <p14:creationId xmlns:p14="http://schemas.microsoft.com/office/powerpoint/2010/main" val="3676134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09E82-C14B-E044-BEB0-4FA624326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2111"/>
            <a:ext cx="10515600" cy="1325563"/>
          </a:xfrm>
        </p:spPr>
        <p:txBody>
          <a:bodyPr/>
          <a:lstStyle/>
          <a:p>
            <a:r>
              <a:rPr lang="en-US" dirty="0"/>
              <a:t>Readout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6A667-C982-4B4B-98BB-A52E4C2E0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EE3AF-97F8-CA44-9A48-E85F0471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8C8F7-1F0C-F44A-9337-7A96F7AF7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19F71A-FF80-894E-A6D9-D00C52B9C59E}"/>
              </a:ext>
            </a:extLst>
          </p:cNvPr>
          <p:cNvSpPr/>
          <p:nvPr/>
        </p:nvSpPr>
        <p:spPr>
          <a:xfrm>
            <a:off x="228600" y="1273289"/>
            <a:ext cx="6809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preamplifier (GAS2 ASIC chip) </a:t>
            </a:r>
            <a:r>
              <a:rPr lang="en-US" dirty="0">
                <a:solidFill>
                  <a:srgbClr val="00B050"/>
                </a:solidFill>
              </a:rPr>
              <a:t>with shaping times of∼10-12ns</a:t>
            </a:r>
            <a:r>
              <a:rPr lang="en-US" dirty="0"/>
              <a:t>. </a:t>
            </a:r>
          </a:p>
          <a:p>
            <a:r>
              <a:rPr lang="en-US" dirty="0"/>
              <a:t>The flash ADC has a sampling rate of </a:t>
            </a:r>
            <a:r>
              <a:rPr lang="en-US" dirty="0">
                <a:solidFill>
                  <a:srgbClr val="0070C0"/>
                </a:solidFill>
              </a:rPr>
              <a:t>125 MHz and 12 bit </a:t>
            </a:r>
            <a:r>
              <a:rPr lang="en-US" dirty="0"/>
              <a:t>resolution but provides only </a:t>
            </a:r>
            <a:r>
              <a:rPr lang="en-US" dirty="0">
                <a:solidFill>
                  <a:srgbClr val="C00000"/>
                </a:solidFill>
              </a:rPr>
              <a:t>pipe-lined triggered </a:t>
            </a:r>
            <a:r>
              <a:rPr lang="en-US" dirty="0"/>
              <a:t>readout ( </a:t>
            </a:r>
            <a:r>
              <a:rPr lang="en-US" dirty="0">
                <a:solidFill>
                  <a:srgbClr val="C00000"/>
                </a:solidFill>
              </a:rPr>
              <a:t>price ~50$/channel</a:t>
            </a:r>
            <a:r>
              <a:rPr lang="en-US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AE78F7-D151-9745-B20E-855636191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992" y="3106653"/>
            <a:ext cx="3913909" cy="32496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13F8BB-031A-E04C-8263-389C95A57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106653"/>
            <a:ext cx="3875196" cy="31657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BF5696-DE0F-5242-B09B-0A222EAA5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865" y="3106653"/>
            <a:ext cx="3713058" cy="31657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9C32E1-1D78-C144-9F56-603F5310FFBF}"/>
              </a:ext>
            </a:extLst>
          </p:cNvPr>
          <p:cNvSpPr txBox="1"/>
          <p:nvPr/>
        </p:nvSpPr>
        <p:spPr>
          <a:xfrm>
            <a:off x="1437331" y="2518882"/>
            <a:ext cx="2638677" cy="377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Sampling frequency: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9895E7-BE3D-164D-B89D-DFB0CBF31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7610" y="357575"/>
            <a:ext cx="3202983" cy="26339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31E2B9-9AFA-F14A-B503-63679D196488}"/>
              </a:ext>
            </a:extLst>
          </p:cNvPr>
          <p:cNvSpPr txBox="1"/>
          <p:nvPr/>
        </p:nvSpPr>
        <p:spPr>
          <a:xfrm>
            <a:off x="10612464" y="508761"/>
            <a:ext cx="1239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Current setup</a:t>
            </a:r>
          </a:p>
          <a:p>
            <a:r>
              <a:rPr lang="en-US" b="1" dirty="0">
                <a:solidFill>
                  <a:srgbClr val="C00000"/>
                </a:solidFill>
              </a:rPr>
              <a:t>125MHz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D3F244-51DC-B34B-A061-C37824FC9361}"/>
              </a:ext>
            </a:extLst>
          </p:cNvPr>
          <p:cNvSpPr/>
          <p:nvPr/>
        </p:nvSpPr>
        <p:spPr>
          <a:xfrm>
            <a:off x="2747921" y="3235013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62.5 MHz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DC7311-DC88-A047-A763-2F202CD03DEE}"/>
              </a:ext>
            </a:extLst>
          </p:cNvPr>
          <p:cNvSpPr/>
          <p:nvPr/>
        </p:nvSpPr>
        <p:spPr>
          <a:xfrm>
            <a:off x="6452051" y="323501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31.25 MHz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649137-E01E-E041-994A-A46E843189AB}"/>
              </a:ext>
            </a:extLst>
          </p:cNvPr>
          <p:cNvSpPr/>
          <p:nvPr/>
        </p:nvSpPr>
        <p:spPr>
          <a:xfrm>
            <a:off x="10520683" y="3255917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15.6 MHz</a:t>
            </a:r>
          </a:p>
        </p:txBody>
      </p:sp>
    </p:spTree>
    <p:extLst>
      <p:ext uri="{BB962C8B-B14F-4D97-AF65-F5344CB8AC3E}">
        <p14:creationId xmlns:p14="http://schemas.microsoft.com/office/powerpoint/2010/main" val="327529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6B9E3-9E63-DC49-B72A-EC3789ED4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49DED-D51C-6F48-BED8-D2CE66D9A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66E13-D289-5F4F-A1AB-14FEA98D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82EE8E-CB90-3C47-B0AF-5DF0B675B217}"/>
              </a:ext>
            </a:extLst>
          </p:cNvPr>
          <p:cNvSpPr/>
          <p:nvPr/>
        </p:nvSpPr>
        <p:spPr>
          <a:xfrm>
            <a:off x="231774" y="450370"/>
            <a:ext cx="9521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charset="0"/>
                <a:ea typeface="Comic Sans MS" charset="0"/>
                <a:cs typeface="Comic Sans MS" charset="0"/>
              </a:rPr>
              <a:t>GEANT4: electron and pion comparison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040959-A0BE-8D40-B3DF-F7D853B1B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0"/>
            <a:ext cx="3430561" cy="42126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8160AD-F790-4E40-A44A-EE60DD58213F}"/>
              </a:ext>
            </a:extLst>
          </p:cNvPr>
          <p:cNvSpPr txBox="1"/>
          <p:nvPr/>
        </p:nvSpPr>
        <p:spPr>
          <a:xfrm>
            <a:off x="4294909" y="1299419"/>
            <a:ext cx="64977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Soft TR-photons: 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absorbs near entrance window, therefore  have large drift time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sensitive to dead volumes, like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Xe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-</a:t>
            </a:r>
            <a:r>
              <a:rPr lang="en-US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gap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, cathode </a:t>
            </a:r>
            <a:r>
              <a:rPr lang="en-US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material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Increase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of radiator thickness </a:t>
            </a:r>
            <a:r>
              <a:rPr lang="en-US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does  not lead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to increase of number of soft-photons ( radiator self-absorption)</a:t>
            </a:r>
          </a:p>
          <a:p>
            <a:pPr marL="285750" indent="-285750">
              <a:buFont typeface="Wingdings" charset="2"/>
              <a:buChar char="Ø"/>
            </a:pP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Hard TR-photons:  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Depending on energy of TR-photons, could escape detection (depends on detection length)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Increase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of radiator leads to </a:t>
            </a:r>
            <a:r>
              <a:rPr lang="en-US" b="1" dirty="0">
                <a:solidFill>
                  <a:srgbClr val="00B050"/>
                </a:solidFill>
                <a:latin typeface="Comic Sans MS" charset="0"/>
                <a:ea typeface="Comic Sans MS" charset="0"/>
                <a:cs typeface="Comic Sans MS" charset="0"/>
              </a:rPr>
              <a:t>increase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of hard TR-spectra. 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6E5E393-681B-C047-B901-632D657BBD5A}"/>
              </a:ext>
            </a:extLst>
          </p:cNvPr>
          <p:cNvSpPr/>
          <p:nvPr/>
        </p:nvSpPr>
        <p:spPr>
          <a:xfrm>
            <a:off x="3128444" y="5683844"/>
            <a:ext cx="7921625" cy="6937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7E759-06B8-CD4D-AE22-F3B21944223A}"/>
              </a:ext>
            </a:extLst>
          </p:cNvPr>
          <p:cNvSpPr txBox="1"/>
          <p:nvPr/>
        </p:nvSpPr>
        <p:spPr>
          <a:xfrm>
            <a:off x="3209957" y="5921710"/>
            <a:ext cx="724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Separation/ Identification  of TR-clusters and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dE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/dx clusters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46EAB78-EFA2-4940-87BF-4B43A635CECF}"/>
              </a:ext>
            </a:extLst>
          </p:cNvPr>
          <p:cNvSpPr/>
          <p:nvPr/>
        </p:nvSpPr>
        <p:spPr>
          <a:xfrm rot="16200000">
            <a:off x="3042255" y="2034402"/>
            <a:ext cx="1196857" cy="42024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radiator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5C673C-4875-A64E-B19B-0FB1EBEA395A}"/>
              </a:ext>
            </a:extLst>
          </p:cNvPr>
          <p:cNvCxnSpPr/>
          <p:nvPr/>
        </p:nvCxnSpPr>
        <p:spPr>
          <a:xfrm>
            <a:off x="3006436" y="1646096"/>
            <a:ext cx="0" cy="119685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370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EC21B6B-1B0F-AB4D-970A-C35B4F2C2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707" y="4007182"/>
            <a:ext cx="768329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indent="-285750">
              <a:buFont typeface="Wingdings" charset="2"/>
              <a:buChar char="Ø"/>
            </a:pPr>
            <a:r>
              <a:rPr lang="en-US" altLang="en-US" sz="1600" dirty="0">
                <a:latin typeface="Comic Sans MS" charset="0"/>
                <a:ea typeface="Comic Sans MS" charset="0"/>
                <a:cs typeface="Comic Sans MS" charset="0"/>
              </a:rPr>
              <a:t>High resolution  tracker and particle ID detector 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en-US" sz="1600" dirty="0">
                <a:latin typeface="Comic Sans MS" charset="0"/>
                <a:ea typeface="Comic Sans MS" charset="0"/>
                <a:cs typeface="Comic Sans MS" charset="0"/>
              </a:rPr>
              <a:t>Low material budget detector (tracker) 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en-US" sz="1600" dirty="0">
                <a:latin typeface="Comic Sans MS" charset="0"/>
                <a:ea typeface="Comic Sans MS" charset="0"/>
                <a:cs typeface="Comic Sans MS" charset="0"/>
              </a:rPr>
              <a:t>GEM based TRD: </a:t>
            </a:r>
          </a:p>
          <a:p>
            <a:pPr marL="571500" indent="-285750">
              <a:buFont typeface="Wingdings" pitchFamily="2" charset="2"/>
              <a:buChar char="ü"/>
            </a:pPr>
            <a:r>
              <a:rPr lang="en-US" altLang="en-US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TR radiator</a:t>
            </a:r>
            <a:r>
              <a:rPr lang="en-US" altLang="en-US" sz="1600" dirty="0">
                <a:latin typeface="Comic Sans MS" charset="0"/>
                <a:ea typeface="Comic Sans MS" charset="0"/>
                <a:cs typeface="Comic Sans MS" charset="0"/>
              </a:rPr>
              <a:t> in the front of each chamber ( radiator thickness  ~5-10cm )</a:t>
            </a:r>
          </a:p>
          <a:p>
            <a:pPr marL="571500" indent="-285750">
              <a:buFont typeface="Wingdings" pitchFamily="2" charset="2"/>
              <a:buChar char="ü"/>
            </a:pPr>
            <a:r>
              <a:rPr lang="en-US" altLang="en-US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Xenon</a:t>
            </a:r>
            <a:r>
              <a:rPr lang="en-US" altLang="en-US" sz="1600" dirty="0">
                <a:latin typeface="Comic Sans MS" charset="0"/>
                <a:ea typeface="Comic Sans MS" charset="0"/>
                <a:cs typeface="Comic Sans MS" charset="0"/>
              </a:rPr>
              <a:t>-based gas mixture ( TRD uses a heavy gas for efficient absorption of X-rays) </a:t>
            </a:r>
          </a:p>
          <a:p>
            <a:pPr marL="571500" indent="-285750">
              <a:buFont typeface="Wingdings" pitchFamily="2" charset="2"/>
              <a:buChar char="ü"/>
            </a:pPr>
            <a:r>
              <a:rPr lang="en-US" altLang="en-US" sz="1600" dirty="0">
                <a:latin typeface="Comic Sans MS" charset="0"/>
                <a:ea typeface="Comic Sans MS" charset="0"/>
                <a:cs typeface="Comic Sans MS" charset="0"/>
              </a:rPr>
              <a:t>Increased drift region up to </a:t>
            </a:r>
            <a:r>
              <a:rPr lang="en-US" altLang="en-US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2-3 cm </a:t>
            </a:r>
            <a:r>
              <a:rPr lang="en-US" altLang="en-US" sz="1600" dirty="0">
                <a:latin typeface="Comic Sans MS" charset="0"/>
                <a:ea typeface="Comic Sans MS" charset="0"/>
                <a:cs typeface="Comic Sans MS" charset="0"/>
              </a:rPr>
              <a:t>(for the same reason).</a:t>
            </a:r>
          </a:p>
          <a:p>
            <a:pPr marL="571500" indent="-285750">
              <a:buFont typeface="Wingdings" pitchFamily="2" charset="2"/>
              <a:buChar char="ü"/>
            </a:pPr>
            <a:r>
              <a:rPr lang="en-US" altLang="en-US" sz="1600" dirty="0">
                <a:latin typeface="Comic Sans MS" charset="0"/>
                <a:ea typeface="Comic Sans MS" charset="0"/>
                <a:cs typeface="Comic Sans MS" charset="0"/>
              </a:rPr>
              <a:t>Number of layers depends on needs:  </a:t>
            </a:r>
            <a:r>
              <a:rPr lang="en-US" altLang="en-US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Single layer could provide e/pi rejection at level of 10 </a:t>
            </a:r>
            <a:r>
              <a:rPr lang="en-US" altLang="en-US" sz="1600" dirty="0">
                <a:latin typeface="Comic Sans MS" charset="0"/>
                <a:ea typeface="Comic Sans MS" charset="0"/>
                <a:cs typeface="Comic Sans MS" charset="0"/>
              </a:rPr>
              <a:t>with a reasonable electron efficiency (85-95%).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1BB460-7FF5-BA49-969F-04FEE3E45AA5}"/>
              </a:ext>
            </a:extLst>
          </p:cNvPr>
          <p:cNvSpPr/>
          <p:nvPr/>
        </p:nvSpPr>
        <p:spPr>
          <a:xfrm>
            <a:off x="209306" y="259045"/>
            <a:ext cx="9938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omic Sans MS" pitchFamily="66"/>
                <a:ea typeface="Minion Pro" pitchFamily="2"/>
                <a:cs typeface="Minion Pro" pitchFamily="2"/>
              </a:rPr>
              <a:t>Transition Radiation detector concept </a:t>
            </a:r>
            <a:endParaRPr lang="en-US" sz="3200" dirty="0"/>
          </a:p>
        </p:txBody>
      </p:sp>
      <p:sp>
        <p:nvSpPr>
          <p:cNvPr id="55" name="Date Placeholder 54">
            <a:extLst>
              <a:ext uri="{FF2B5EF4-FFF2-40B4-BE49-F238E27FC236}">
                <a16:creationId xmlns:a16="http://schemas.microsoft.com/office/drawing/2014/main" id="{96C8C9CE-74B7-0149-9FB5-B4AEF72DE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24-26 March  2021</a:t>
            </a:r>
            <a:endParaRPr lang="en-US" dirty="0"/>
          </a:p>
        </p:txBody>
      </p:sp>
      <p:sp>
        <p:nvSpPr>
          <p:cNvPr id="56" name="Footer Placeholder 55">
            <a:extLst>
              <a:ext uri="{FF2B5EF4-FFF2-40B4-BE49-F238E27FC236}">
                <a16:creationId xmlns:a16="http://schemas.microsoft.com/office/drawing/2014/main" id="{97112850-2060-244F-BA55-C8B4DB34F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2C052E70-4816-1F40-8C4B-E5AB0D89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D399412-7D80-0F47-966B-D72215D008F6}"/>
              </a:ext>
            </a:extLst>
          </p:cNvPr>
          <p:cNvGrpSpPr/>
          <p:nvPr/>
        </p:nvGrpSpPr>
        <p:grpSpPr>
          <a:xfrm>
            <a:off x="8125690" y="283164"/>
            <a:ext cx="3713019" cy="3574808"/>
            <a:chOff x="4922893" y="1608866"/>
            <a:chExt cx="3850527" cy="446478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D32D68C-36EC-7547-BF33-DB5C82F580D5}"/>
                </a:ext>
              </a:extLst>
            </p:cNvPr>
            <p:cNvSpPr/>
            <p:nvPr/>
          </p:nvSpPr>
          <p:spPr>
            <a:xfrm>
              <a:off x="5146876" y="2070849"/>
              <a:ext cx="2812648" cy="60630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600" dirty="0">
                  <a:latin typeface="Comic Sans MS" charset="0"/>
                  <a:ea typeface="Comic Sans MS" charset="0"/>
                  <a:cs typeface="Comic Sans MS" charset="0"/>
                </a:rPr>
                <a:t>Radiator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91473E5-846F-BF42-821F-38F91BED1650}"/>
                </a:ext>
              </a:extLst>
            </p:cNvPr>
            <p:cNvSpPr/>
            <p:nvPr/>
          </p:nvSpPr>
          <p:spPr>
            <a:xfrm>
              <a:off x="5219784" y="5110900"/>
              <a:ext cx="451252" cy="162045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3F2DF21-C008-8841-994E-FB15AB06E56F}"/>
                </a:ext>
              </a:extLst>
            </p:cNvPr>
            <p:cNvSpPr/>
            <p:nvPr/>
          </p:nvSpPr>
          <p:spPr>
            <a:xfrm>
              <a:off x="5798678" y="5110899"/>
              <a:ext cx="451252" cy="162045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E0B2C2B-6928-4645-87A9-876421F72F40}"/>
                </a:ext>
              </a:extLst>
            </p:cNvPr>
            <p:cNvSpPr/>
            <p:nvPr/>
          </p:nvSpPr>
          <p:spPr>
            <a:xfrm>
              <a:off x="6400482" y="5110899"/>
              <a:ext cx="451252" cy="162045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8034194-A254-F64F-98E1-A47C0EA85564}"/>
                </a:ext>
              </a:extLst>
            </p:cNvPr>
            <p:cNvSpPr/>
            <p:nvPr/>
          </p:nvSpPr>
          <p:spPr>
            <a:xfrm>
              <a:off x="6990711" y="5110898"/>
              <a:ext cx="451252" cy="162045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CE25ECC-CA03-514E-89D0-B1D1FFEB0A00}"/>
                </a:ext>
              </a:extLst>
            </p:cNvPr>
            <p:cNvSpPr/>
            <p:nvPr/>
          </p:nvSpPr>
          <p:spPr>
            <a:xfrm>
              <a:off x="7558030" y="5110897"/>
              <a:ext cx="451252" cy="162045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A81E2EE-B89E-754F-A98F-A8341E081C95}"/>
                </a:ext>
              </a:extLst>
            </p:cNvPr>
            <p:cNvCxnSpPr/>
            <p:nvPr/>
          </p:nvCxnSpPr>
          <p:spPr>
            <a:xfrm>
              <a:off x="5193296" y="2795290"/>
              <a:ext cx="278949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C3A007E2-37E8-2041-9F9F-AC47DE234796}"/>
                </a:ext>
              </a:extLst>
            </p:cNvPr>
            <p:cNvCxnSpPr/>
            <p:nvPr/>
          </p:nvCxnSpPr>
          <p:spPr>
            <a:xfrm flipH="1">
              <a:off x="5362124" y="1735765"/>
              <a:ext cx="1157189" cy="40798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02BFC97-5349-1E46-B8C6-19BA8A341584}"/>
                </a:ext>
              </a:extLst>
            </p:cNvPr>
            <p:cNvCxnSpPr/>
            <p:nvPr/>
          </p:nvCxnSpPr>
          <p:spPr>
            <a:xfrm>
              <a:off x="5217230" y="5390362"/>
              <a:ext cx="278949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Brace 67">
              <a:extLst>
                <a:ext uri="{FF2B5EF4-FFF2-40B4-BE49-F238E27FC236}">
                  <a16:creationId xmlns:a16="http://schemas.microsoft.com/office/drawing/2014/main" id="{B670B06D-19AA-BD4A-A245-2A49CF0D98F1}"/>
                </a:ext>
              </a:extLst>
            </p:cNvPr>
            <p:cNvSpPr/>
            <p:nvPr/>
          </p:nvSpPr>
          <p:spPr>
            <a:xfrm>
              <a:off x="8095526" y="2795290"/>
              <a:ext cx="364663" cy="2315607"/>
            </a:xfrm>
            <a:prstGeom prst="rightBrace">
              <a:avLst>
                <a:gd name="adj1" fmla="val 8333"/>
                <a:gd name="adj2" fmla="val 5190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1BF7DBD-E736-8D41-8592-8E52523000ED}"/>
                </a:ext>
              </a:extLst>
            </p:cNvPr>
            <p:cNvSpPr txBox="1"/>
            <p:nvPr/>
          </p:nvSpPr>
          <p:spPr>
            <a:xfrm rot="5400000">
              <a:off x="7858035" y="3910083"/>
              <a:ext cx="15229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Comic Sans MS" charset="0"/>
                  <a:ea typeface="Comic Sans MS" charset="0"/>
                  <a:cs typeface="Comic Sans MS" charset="0"/>
                </a:rPr>
                <a:t>Drift region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F8CF0FE-F52A-AB4F-8626-D7E3836AD19D}"/>
                </a:ext>
              </a:extLst>
            </p:cNvPr>
            <p:cNvSpPr txBox="1"/>
            <p:nvPr/>
          </p:nvSpPr>
          <p:spPr>
            <a:xfrm>
              <a:off x="7522678" y="1655303"/>
              <a:ext cx="10884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  <a:latin typeface="Comic Sans MS" charset="0"/>
                  <a:ea typeface="Comic Sans MS" charset="0"/>
                  <a:cs typeface="Comic Sans MS" charset="0"/>
                </a:rPr>
                <a:t>electron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98FD091-8BE1-634C-A85A-5BAD7CEEF1F3}"/>
                </a:ext>
              </a:extLst>
            </p:cNvPr>
            <p:cNvSpPr txBox="1"/>
            <p:nvPr/>
          </p:nvSpPr>
          <p:spPr>
            <a:xfrm>
              <a:off x="6486967" y="1608866"/>
              <a:ext cx="6539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7030A0"/>
                  </a:solidFill>
                  <a:latin typeface="Comic Sans MS" charset="0"/>
                  <a:ea typeface="Comic Sans MS" charset="0"/>
                  <a:cs typeface="Comic Sans MS" charset="0"/>
                </a:rPr>
                <a:t>pion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3AE95E9-6EC4-B046-8E57-9066931964D1}"/>
                </a:ext>
              </a:extLst>
            </p:cNvPr>
            <p:cNvSpPr/>
            <p:nvPr/>
          </p:nvSpPr>
          <p:spPr>
            <a:xfrm>
              <a:off x="6019057" y="3044817"/>
              <a:ext cx="103310" cy="104172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4345B65-7A73-A74A-B04F-42E808886384}"/>
                </a:ext>
              </a:extLst>
            </p:cNvPr>
            <p:cNvSpPr/>
            <p:nvPr/>
          </p:nvSpPr>
          <p:spPr>
            <a:xfrm>
              <a:off x="5956893" y="3572884"/>
              <a:ext cx="100584" cy="10058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18F0CF8-DA1B-7F4F-8126-02E5C9FCC729}"/>
                </a:ext>
              </a:extLst>
            </p:cNvPr>
            <p:cNvSpPr/>
            <p:nvPr/>
          </p:nvSpPr>
          <p:spPr>
            <a:xfrm>
              <a:off x="5948505" y="3900766"/>
              <a:ext cx="100584" cy="10058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7FFF4F8-30D1-B743-A282-3F6664AE60BA}"/>
                </a:ext>
              </a:extLst>
            </p:cNvPr>
            <p:cNvSpPr/>
            <p:nvPr/>
          </p:nvSpPr>
          <p:spPr>
            <a:xfrm>
              <a:off x="5719824" y="4183398"/>
              <a:ext cx="136483" cy="12248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19EB370-B43F-A44B-AC8B-8A355FE8D323}"/>
                </a:ext>
              </a:extLst>
            </p:cNvPr>
            <p:cNvSpPr/>
            <p:nvPr/>
          </p:nvSpPr>
          <p:spPr>
            <a:xfrm>
              <a:off x="5640022" y="4953259"/>
              <a:ext cx="49776" cy="8067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68C3CFF-733F-9B4B-A7EA-69F0FB84CF31}"/>
                </a:ext>
              </a:extLst>
            </p:cNvPr>
            <p:cNvSpPr/>
            <p:nvPr/>
          </p:nvSpPr>
          <p:spPr>
            <a:xfrm>
              <a:off x="5640022" y="4646399"/>
              <a:ext cx="123370" cy="11905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0D3497F-ABDC-CA4C-9F10-972ACCFCC2DD}"/>
                </a:ext>
              </a:extLst>
            </p:cNvPr>
            <p:cNvSpPr/>
            <p:nvPr/>
          </p:nvSpPr>
          <p:spPr>
            <a:xfrm>
              <a:off x="6040743" y="3365999"/>
              <a:ext cx="107303" cy="100877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91BC384-E6B8-E948-93CB-FA72F80564B6}"/>
                </a:ext>
              </a:extLst>
            </p:cNvPr>
            <p:cNvSpPr/>
            <p:nvPr/>
          </p:nvSpPr>
          <p:spPr>
            <a:xfrm>
              <a:off x="6971529" y="3185427"/>
              <a:ext cx="103310" cy="10417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F048CCC-FE9C-C145-8E2C-73EB8CF1BA2A}"/>
                </a:ext>
              </a:extLst>
            </p:cNvPr>
            <p:cNvSpPr/>
            <p:nvPr/>
          </p:nvSpPr>
          <p:spPr>
            <a:xfrm>
              <a:off x="6798070" y="3747953"/>
              <a:ext cx="100584" cy="10058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D4D46CF-80D0-194A-A653-FA2F75275E99}"/>
                </a:ext>
              </a:extLst>
            </p:cNvPr>
            <p:cNvSpPr/>
            <p:nvPr/>
          </p:nvSpPr>
          <p:spPr>
            <a:xfrm>
              <a:off x="6808779" y="4001350"/>
              <a:ext cx="100584" cy="10058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2FFD6491-0F87-0C4D-8C19-D62A16BBB340}"/>
                </a:ext>
              </a:extLst>
            </p:cNvPr>
            <p:cNvSpPr/>
            <p:nvPr/>
          </p:nvSpPr>
          <p:spPr>
            <a:xfrm>
              <a:off x="6672296" y="4324008"/>
              <a:ext cx="136483" cy="12248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8F50851D-F55D-AB44-998A-5B6002EDB682}"/>
                </a:ext>
              </a:extLst>
            </p:cNvPr>
            <p:cNvSpPr/>
            <p:nvPr/>
          </p:nvSpPr>
          <p:spPr>
            <a:xfrm>
              <a:off x="7141233" y="2814735"/>
              <a:ext cx="118799" cy="10447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A95F938-F26F-F640-80C4-DA90180DE90E}"/>
                </a:ext>
              </a:extLst>
            </p:cNvPr>
            <p:cNvSpPr/>
            <p:nvPr/>
          </p:nvSpPr>
          <p:spPr>
            <a:xfrm>
              <a:off x="6592494" y="4787009"/>
              <a:ext cx="123370" cy="11905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23CFB881-C373-1646-9987-33F00FDA43F3}"/>
                </a:ext>
              </a:extLst>
            </p:cNvPr>
            <p:cNvSpPr/>
            <p:nvPr/>
          </p:nvSpPr>
          <p:spPr>
            <a:xfrm>
              <a:off x="6993215" y="3506609"/>
              <a:ext cx="107303" cy="100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CBA46B67-A982-B742-88EE-EA533FF7E23E}"/>
                </a:ext>
              </a:extLst>
            </p:cNvPr>
            <p:cNvSpPr/>
            <p:nvPr/>
          </p:nvSpPr>
          <p:spPr>
            <a:xfrm>
              <a:off x="6488906" y="3195518"/>
              <a:ext cx="391577" cy="3574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98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733D5B01-3EA0-D446-9292-A0B353CB374B}"/>
                </a:ext>
              </a:extLst>
            </p:cNvPr>
            <p:cNvCxnSpPr/>
            <p:nvPr/>
          </p:nvCxnSpPr>
          <p:spPr>
            <a:xfrm flipH="1">
              <a:off x="6304458" y="1710079"/>
              <a:ext cx="1256116" cy="40284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4B7F778-07F7-A347-8B0C-05FDEB5BF73E}"/>
                </a:ext>
              </a:extLst>
            </p:cNvPr>
            <p:cNvSpPr txBox="1"/>
            <p:nvPr/>
          </p:nvSpPr>
          <p:spPr>
            <a:xfrm>
              <a:off x="6125807" y="3734749"/>
              <a:ext cx="863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omic Sans MS" charset="0"/>
                  <a:ea typeface="Comic Sans MS" charset="0"/>
                  <a:cs typeface="Comic Sans MS" charset="0"/>
                </a:rPr>
                <a:t>TR </a:t>
              </a:r>
            </a:p>
            <a:p>
              <a:r>
                <a:rPr lang="en-US" sz="1400" dirty="0">
                  <a:latin typeface="Comic Sans MS" charset="0"/>
                  <a:ea typeface="Comic Sans MS" charset="0"/>
                  <a:cs typeface="Comic Sans MS" charset="0"/>
                </a:rPr>
                <a:t>photon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EAD29D4D-64E6-CA4A-9364-00C128E55B3A}"/>
                </a:ext>
              </a:extLst>
            </p:cNvPr>
            <p:cNvCxnSpPr/>
            <p:nvPr/>
          </p:nvCxnSpPr>
          <p:spPr>
            <a:xfrm flipV="1">
              <a:off x="6462650" y="3428703"/>
              <a:ext cx="197578" cy="49079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0EA7DF5-73B0-2046-AB6E-8DF687680B0E}"/>
                </a:ext>
              </a:extLst>
            </p:cNvPr>
            <p:cNvSpPr txBox="1"/>
            <p:nvPr/>
          </p:nvSpPr>
          <p:spPr>
            <a:xfrm flipH="1">
              <a:off x="4922893" y="3437594"/>
              <a:ext cx="101304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omic Sans MS" charset="0"/>
                  <a:ea typeface="Comic Sans MS" charset="0"/>
                  <a:cs typeface="Comic Sans MS" charset="0"/>
                </a:rPr>
                <a:t>Primary</a:t>
              </a:r>
            </a:p>
            <a:p>
              <a:r>
                <a:rPr lang="en-US" sz="1400" dirty="0" err="1">
                  <a:latin typeface="Comic Sans MS" charset="0"/>
                  <a:ea typeface="Comic Sans MS" charset="0"/>
                  <a:cs typeface="Comic Sans MS" charset="0"/>
                </a:rPr>
                <a:t>dE</a:t>
              </a:r>
              <a:r>
                <a:rPr lang="en-US" sz="1400" dirty="0">
                  <a:latin typeface="Comic Sans MS" charset="0"/>
                  <a:ea typeface="Comic Sans MS" charset="0"/>
                  <a:cs typeface="Comic Sans MS" charset="0"/>
                </a:rPr>
                <a:t>/dx</a:t>
              </a:r>
            </a:p>
            <a:p>
              <a:r>
                <a:rPr lang="en-US" sz="1400" dirty="0">
                  <a:latin typeface="Comic Sans MS" charset="0"/>
                  <a:ea typeface="Comic Sans MS" charset="0"/>
                  <a:cs typeface="Comic Sans MS" charset="0"/>
                </a:rPr>
                <a:t>clusters 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16D2E474-7158-444B-827E-E350BA2BA8EE}"/>
                </a:ext>
              </a:extLst>
            </p:cNvPr>
            <p:cNvCxnSpPr/>
            <p:nvPr/>
          </p:nvCxnSpPr>
          <p:spPr>
            <a:xfrm flipV="1">
              <a:off x="5645164" y="3069625"/>
              <a:ext cx="326163" cy="439948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D874FE6-2C8F-7444-A81C-537C20A75890}"/>
                </a:ext>
              </a:extLst>
            </p:cNvPr>
            <p:cNvCxnSpPr>
              <a:endCxn id="92" idx="0"/>
            </p:cNvCxnSpPr>
            <p:nvPr/>
          </p:nvCxnSpPr>
          <p:spPr>
            <a:xfrm>
              <a:off x="5429355" y="4111028"/>
              <a:ext cx="272352" cy="53537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2F2BA8D-9F10-DD46-873C-41E5EBE1249E}"/>
                </a:ext>
              </a:extLst>
            </p:cNvPr>
            <p:cNvSpPr txBox="1"/>
            <p:nvPr/>
          </p:nvSpPr>
          <p:spPr>
            <a:xfrm flipH="1">
              <a:off x="7196989" y="5338031"/>
              <a:ext cx="1142870" cy="303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omic Sans MS" charset="0"/>
                  <a:ea typeface="Comic Sans MS" charset="0"/>
                  <a:cs typeface="Comic Sans MS" charset="0"/>
                </a:rPr>
                <a:t>Readout 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FB2C4BBF-3F32-2D4A-BD43-EECB38CBFC2B}"/>
                </a:ext>
              </a:extLst>
            </p:cNvPr>
            <p:cNvCxnSpPr/>
            <p:nvPr/>
          </p:nvCxnSpPr>
          <p:spPr>
            <a:xfrm flipH="1">
              <a:off x="7704996" y="2633262"/>
              <a:ext cx="669467" cy="14031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C0241623-C2DD-6B44-9562-59941EE7F46B}"/>
                </a:ext>
              </a:extLst>
            </p:cNvPr>
            <p:cNvSpPr txBox="1"/>
            <p:nvPr/>
          </p:nvSpPr>
          <p:spPr>
            <a:xfrm>
              <a:off x="7133973" y="4010791"/>
              <a:ext cx="974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Comic Sans MS" charset="0"/>
                  <a:ea typeface="Comic Sans MS" charset="0"/>
                  <a:cs typeface="Comic Sans MS" charset="0"/>
                </a:rPr>
                <a:t>Xe</a:t>
              </a:r>
              <a:r>
                <a:rPr lang="en-US" sz="1400" dirty="0">
                  <a:latin typeface="Comic Sans MS" charset="0"/>
                  <a:ea typeface="Comic Sans MS" charset="0"/>
                  <a:cs typeface="Comic Sans MS" charset="0"/>
                </a:rPr>
                <a:t>  gas mixture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3FC1E51-1A1F-1F4A-B88C-DAB52FDFCF71}"/>
                </a:ext>
              </a:extLst>
            </p:cNvPr>
            <p:cNvSpPr txBox="1"/>
            <p:nvPr/>
          </p:nvSpPr>
          <p:spPr>
            <a:xfrm>
              <a:off x="5146876" y="5765869"/>
              <a:ext cx="6539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7030A0"/>
                  </a:solidFill>
                  <a:latin typeface="Comic Sans MS" charset="0"/>
                  <a:ea typeface="Comic Sans MS" charset="0"/>
                  <a:cs typeface="Comic Sans MS" charset="0"/>
                </a:rPr>
                <a:t>pion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9CA8347-40D9-0749-A04E-A473AEBFC721}"/>
                </a:ext>
              </a:extLst>
            </p:cNvPr>
            <p:cNvSpPr txBox="1"/>
            <p:nvPr/>
          </p:nvSpPr>
          <p:spPr>
            <a:xfrm>
              <a:off x="6232464" y="5764229"/>
              <a:ext cx="10884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  <a:latin typeface="Comic Sans MS" charset="0"/>
                  <a:ea typeface="Comic Sans MS" charset="0"/>
                  <a:cs typeface="Comic Sans MS" charset="0"/>
                </a:rPr>
                <a:t>electron</a:t>
              </a: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C1F8EA23-9620-984B-B087-B257F085238E}"/>
                </a:ext>
              </a:extLst>
            </p:cNvPr>
            <p:cNvSpPr/>
            <p:nvPr/>
          </p:nvSpPr>
          <p:spPr>
            <a:xfrm rot="-9000000">
              <a:off x="7043373" y="2297748"/>
              <a:ext cx="120373" cy="1027555"/>
            </a:xfrm>
            <a:custGeom>
              <a:avLst/>
              <a:gdLst>
                <a:gd name="connsiteX0" fmla="*/ 70040 w 130056"/>
                <a:gd name="connsiteY0" fmla="*/ 682906 h 682906"/>
                <a:gd name="connsiteX1" fmla="*/ 592 w 130056"/>
                <a:gd name="connsiteY1" fmla="*/ 462987 h 682906"/>
                <a:gd name="connsiteX2" fmla="*/ 104764 w 130056"/>
                <a:gd name="connsiteY2" fmla="*/ 370390 h 682906"/>
                <a:gd name="connsiteX3" fmla="*/ 35316 w 130056"/>
                <a:gd name="connsiteY3" fmla="*/ 196769 h 682906"/>
                <a:gd name="connsiteX4" fmla="*/ 116338 w 130056"/>
                <a:gd name="connsiteY4" fmla="*/ 92597 h 682906"/>
                <a:gd name="connsiteX5" fmla="*/ 127913 w 130056"/>
                <a:gd name="connsiteY5" fmla="*/ 0 h 68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056" h="682906">
                  <a:moveTo>
                    <a:pt x="70040" y="682906"/>
                  </a:moveTo>
                  <a:cubicBezTo>
                    <a:pt x="32422" y="598989"/>
                    <a:pt x="-5195" y="515073"/>
                    <a:pt x="592" y="462987"/>
                  </a:cubicBezTo>
                  <a:cubicBezTo>
                    <a:pt x="6379" y="410901"/>
                    <a:pt x="98977" y="414760"/>
                    <a:pt x="104764" y="370390"/>
                  </a:cubicBezTo>
                  <a:cubicBezTo>
                    <a:pt x="110551" y="326020"/>
                    <a:pt x="33387" y="243068"/>
                    <a:pt x="35316" y="196769"/>
                  </a:cubicBezTo>
                  <a:cubicBezTo>
                    <a:pt x="37245" y="150470"/>
                    <a:pt x="100905" y="125392"/>
                    <a:pt x="116338" y="92597"/>
                  </a:cubicBezTo>
                  <a:cubicBezTo>
                    <a:pt x="131771" y="59802"/>
                    <a:pt x="131771" y="27008"/>
                    <a:pt x="127913" y="0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Text Box 3">
                <a:extLst>
                  <a:ext uri="{FF2B5EF4-FFF2-40B4-BE49-F238E27FC236}">
                    <a16:creationId xmlns:a16="http://schemas.microsoft.com/office/drawing/2014/main" id="{7F6A04F1-AF5C-824C-9523-FE59C2FF53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1503" y="1002304"/>
                <a:ext cx="7831729" cy="5273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 marL="428625" indent="-323850">
                  <a:spcBef>
                    <a:spcPct val="20000"/>
                  </a:spcBef>
                  <a:buFont typeface="Arial" charset="0"/>
                  <a:buChar char="•"/>
                  <a:tabLst>
                    <a:tab pos="428625" algn="l"/>
                    <a:tab pos="885825" algn="l"/>
                    <a:tab pos="1343025" algn="l"/>
                    <a:tab pos="1800225" algn="l"/>
                    <a:tab pos="2257425" algn="l"/>
                    <a:tab pos="2714625" algn="l"/>
                    <a:tab pos="3171825" algn="l"/>
                    <a:tab pos="3629025" algn="l"/>
                    <a:tab pos="4086225" algn="l"/>
                    <a:tab pos="4543425" algn="l"/>
                    <a:tab pos="5000625" algn="l"/>
                    <a:tab pos="5457825" algn="l"/>
                    <a:tab pos="5915025" algn="l"/>
                    <a:tab pos="6372225" algn="l"/>
                    <a:tab pos="6829425" algn="l"/>
                    <a:tab pos="7286625" algn="l"/>
                    <a:tab pos="7743825" algn="l"/>
                    <a:tab pos="8201025" algn="l"/>
                    <a:tab pos="8658225" algn="l"/>
                    <a:tab pos="9115425" algn="l"/>
                    <a:tab pos="9572625" algn="l"/>
                  </a:tabLst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tabLst>
                    <a:tab pos="428625" algn="l"/>
                    <a:tab pos="885825" algn="l"/>
                    <a:tab pos="1343025" algn="l"/>
                    <a:tab pos="1800225" algn="l"/>
                    <a:tab pos="2257425" algn="l"/>
                    <a:tab pos="2714625" algn="l"/>
                    <a:tab pos="3171825" algn="l"/>
                    <a:tab pos="3629025" algn="l"/>
                    <a:tab pos="4086225" algn="l"/>
                    <a:tab pos="4543425" algn="l"/>
                    <a:tab pos="5000625" algn="l"/>
                    <a:tab pos="5457825" algn="l"/>
                    <a:tab pos="5915025" algn="l"/>
                    <a:tab pos="6372225" algn="l"/>
                    <a:tab pos="6829425" algn="l"/>
                    <a:tab pos="7286625" algn="l"/>
                    <a:tab pos="7743825" algn="l"/>
                    <a:tab pos="8201025" algn="l"/>
                    <a:tab pos="8658225" algn="l"/>
                    <a:tab pos="9115425" algn="l"/>
                    <a:tab pos="9572625" algn="l"/>
                  </a:tabLst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tabLst>
                    <a:tab pos="428625" algn="l"/>
                    <a:tab pos="885825" algn="l"/>
                    <a:tab pos="1343025" algn="l"/>
                    <a:tab pos="1800225" algn="l"/>
                    <a:tab pos="2257425" algn="l"/>
                    <a:tab pos="2714625" algn="l"/>
                    <a:tab pos="3171825" algn="l"/>
                    <a:tab pos="3629025" algn="l"/>
                    <a:tab pos="4086225" algn="l"/>
                    <a:tab pos="4543425" algn="l"/>
                    <a:tab pos="5000625" algn="l"/>
                    <a:tab pos="5457825" algn="l"/>
                    <a:tab pos="5915025" algn="l"/>
                    <a:tab pos="6372225" algn="l"/>
                    <a:tab pos="6829425" algn="l"/>
                    <a:tab pos="7286625" algn="l"/>
                    <a:tab pos="7743825" algn="l"/>
                    <a:tab pos="8201025" algn="l"/>
                    <a:tab pos="8658225" algn="l"/>
                    <a:tab pos="9115425" algn="l"/>
                    <a:tab pos="9572625" algn="l"/>
                  </a:tabLst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tabLst>
                    <a:tab pos="428625" algn="l"/>
                    <a:tab pos="885825" algn="l"/>
                    <a:tab pos="1343025" algn="l"/>
                    <a:tab pos="1800225" algn="l"/>
                    <a:tab pos="2257425" algn="l"/>
                    <a:tab pos="2714625" algn="l"/>
                    <a:tab pos="3171825" algn="l"/>
                    <a:tab pos="3629025" algn="l"/>
                    <a:tab pos="4086225" algn="l"/>
                    <a:tab pos="4543425" algn="l"/>
                    <a:tab pos="5000625" algn="l"/>
                    <a:tab pos="5457825" algn="l"/>
                    <a:tab pos="5915025" algn="l"/>
                    <a:tab pos="6372225" algn="l"/>
                    <a:tab pos="6829425" algn="l"/>
                    <a:tab pos="7286625" algn="l"/>
                    <a:tab pos="7743825" algn="l"/>
                    <a:tab pos="8201025" algn="l"/>
                    <a:tab pos="8658225" algn="l"/>
                    <a:tab pos="9115425" algn="l"/>
                    <a:tab pos="9572625" algn="l"/>
                  </a:tabLst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tabLst>
                    <a:tab pos="428625" algn="l"/>
                    <a:tab pos="885825" algn="l"/>
                    <a:tab pos="1343025" algn="l"/>
                    <a:tab pos="1800225" algn="l"/>
                    <a:tab pos="2257425" algn="l"/>
                    <a:tab pos="2714625" algn="l"/>
                    <a:tab pos="3171825" algn="l"/>
                    <a:tab pos="3629025" algn="l"/>
                    <a:tab pos="4086225" algn="l"/>
                    <a:tab pos="4543425" algn="l"/>
                    <a:tab pos="5000625" algn="l"/>
                    <a:tab pos="5457825" algn="l"/>
                    <a:tab pos="5915025" algn="l"/>
                    <a:tab pos="6372225" algn="l"/>
                    <a:tab pos="6829425" algn="l"/>
                    <a:tab pos="7286625" algn="l"/>
                    <a:tab pos="7743825" algn="l"/>
                    <a:tab pos="8201025" algn="l"/>
                    <a:tab pos="8658225" algn="l"/>
                    <a:tab pos="9115425" algn="l"/>
                    <a:tab pos="9572625" algn="l"/>
                  </a:tabLst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tabLst>
                    <a:tab pos="428625" algn="l"/>
                    <a:tab pos="885825" algn="l"/>
                    <a:tab pos="1343025" algn="l"/>
                    <a:tab pos="1800225" algn="l"/>
                    <a:tab pos="2257425" algn="l"/>
                    <a:tab pos="2714625" algn="l"/>
                    <a:tab pos="3171825" algn="l"/>
                    <a:tab pos="3629025" algn="l"/>
                    <a:tab pos="4086225" algn="l"/>
                    <a:tab pos="4543425" algn="l"/>
                    <a:tab pos="5000625" algn="l"/>
                    <a:tab pos="5457825" algn="l"/>
                    <a:tab pos="5915025" algn="l"/>
                    <a:tab pos="6372225" algn="l"/>
                    <a:tab pos="6829425" algn="l"/>
                    <a:tab pos="7286625" algn="l"/>
                    <a:tab pos="7743825" algn="l"/>
                    <a:tab pos="8201025" algn="l"/>
                    <a:tab pos="8658225" algn="l"/>
                    <a:tab pos="9115425" algn="l"/>
                    <a:tab pos="9572625" algn="l"/>
                  </a:tabLst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tabLst>
                    <a:tab pos="428625" algn="l"/>
                    <a:tab pos="885825" algn="l"/>
                    <a:tab pos="1343025" algn="l"/>
                    <a:tab pos="1800225" algn="l"/>
                    <a:tab pos="2257425" algn="l"/>
                    <a:tab pos="2714625" algn="l"/>
                    <a:tab pos="3171825" algn="l"/>
                    <a:tab pos="3629025" algn="l"/>
                    <a:tab pos="4086225" algn="l"/>
                    <a:tab pos="4543425" algn="l"/>
                    <a:tab pos="5000625" algn="l"/>
                    <a:tab pos="5457825" algn="l"/>
                    <a:tab pos="5915025" algn="l"/>
                    <a:tab pos="6372225" algn="l"/>
                    <a:tab pos="6829425" algn="l"/>
                    <a:tab pos="7286625" algn="l"/>
                    <a:tab pos="7743825" algn="l"/>
                    <a:tab pos="8201025" algn="l"/>
                    <a:tab pos="8658225" algn="l"/>
                    <a:tab pos="9115425" algn="l"/>
                    <a:tab pos="9572625" algn="l"/>
                  </a:tabLst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tabLst>
                    <a:tab pos="428625" algn="l"/>
                    <a:tab pos="885825" algn="l"/>
                    <a:tab pos="1343025" algn="l"/>
                    <a:tab pos="1800225" algn="l"/>
                    <a:tab pos="2257425" algn="l"/>
                    <a:tab pos="2714625" algn="l"/>
                    <a:tab pos="3171825" algn="l"/>
                    <a:tab pos="3629025" algn="l"/>
                    <a:tab pos="4086225" algn="l"/>
                    <a:tab pos="4543425" algn="l"/>
                    <a:tab pos="5000625" algn="l"/>
                    <a:tab pos="5457825" algn="l"/>
                    <a:tab pos="5915025" algn="l"/>
                    <a:tab pos="6372225" algn="l"/>
                    <a:tab pos="6829425" algn="l"/>
                    <a:tab pos="7286625" algn="l"/>
                    <a:tab pos="7743825" algn="l"/>
                    <a:tab pos="8201025" algn="l"/>
                    <a:tab pos="8658225" algn="l"/>
                    <a:tab pos="9115425" algn="l"/>
                    <a:tab pos="9572625" algn="l"/>
                  </a:tabLst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tabLst>
                    <a:tab pos="428625" algn="l"/>
                    <a:tab pos="885825" algn="l"/>
                    <a:tab pos="1343025" algn="l"/>
                    <a:tab pos="1800225" algn="l"/>
                    <a:tab pos="2257425" algn="l"/>
                    <a:tab pos="2714625" algn="l"/>
                    <a:tab pos="3171825" algn="l"/>
                    <a:tab pos="3629025" algn="l"/>
                    <a:tab pos="4086225" algn="l"/>
                    <a:tab pos="4543425" algn="l"/>
                    <a:tab pos="5000625" algn="l"/>
                    <a:tab pos="5457825" algn="l"/>
                    <a:tab pos="5915025" algn="l"/>
                    <a:tab pos="6372225" algn="l"/>
                    <a:tab pos="6829425" algn="l"/>
                    <a:tab pos="7286625" algn="l"/>
                    <a:tab pos="7743825" algn="l"/>
                    <a:tab pos="8201025" algn="l"/>
                    <a:tab pos="8658225" algn="l"/>
                    <a:tab pos="9115425" algn="l"/>
                    <a:tab pos="9572625" algn="l"/>
                  </a:tabLst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ts val="1425"/>
                  </a:spcAft>
                </a:pPr>
                <a:r>
                  <a:rPr lang="en-US" altLang="en-US" sz="1400" dirty="0">
                    <a:solidFill>
                      <a:srgbClr val="0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Transition radiation is produced by a charged particles when they cross the interface of two media of different dielectric constants</a:t>
                </a:r>
              </a:p>
              <a:p>
                <a:pPr eaLnBrk="1" hangingPunct="1">
                  <a:spcBef>
                    <a:spcPct val="0"/>
                  </a:spcBef>
                  <a:spcAft>
                    <a:spcPts val="1425"/>
                  </a:spcAft>
                </a:pPr>
                <a:r>
                  <a:rPr lang="en-US" altLang="en-US" sz="1400" dirty="0">
                    <a:solidFill>
                      <a:srgbClr val="0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the probability to emit one TR photon per boundary is of order   </a:t>
                </a:r>
                <a14:m>
                  <m:oMath xmlns:m="http://schemas.openxmlformats.org/officeDocument/2006/math">
                    <m:r>
                      <a:rPr lang="en-US" altLang="en-US" sz="1400" i="1" smtClean="0">
                        <a:solidFill>
                          <a:srgbClr val="FF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𝛼</m:t>
                    </m:r>
                  </m:oMath>
                </a14:m>
                <a:r>
                  <a:rPr lang="en-US" altLang="en-US" sz="1400" dirty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~1/137.</a:t>
                </a:r>
                <a:r>
                  <a:rPr lang="en-US" altLang="en-US" sz="1400" dirty="0">
                    <a:solidFill>
                      <a:srgbClr val="0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Therefore multilayer dielectric radiators are used to increase the transition radiation yield,  typically  few hundreds  of  </a:t>
                </a:r>
                <a:r>
                  <a:rPr lang="en-US" altLang="en-US" sz="1400" dirty="0" err="1">
                    <a:solidFill>
                      <a:srgbClr val="0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mylar</a:t>
                </a:r>
                <a:r>
                  <a:rPr lang="en-US" altLang="en-US" sz="1400" dirty="0">
                    <a:solidFill>
                      <a:srgbClr val="0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 foils.</a:t>
                </a:r>
              </a:p>
              <a:p>
                <a:pPr eaLnBrk="1" hangingPunct="1">
                  <a:spcBef>
                    <a:spcPct val="0"/>
                  </a:spcBef>
                  <a:spcAft>
                    <a:spcPts val="1425"/>
                  </a:spcAft>
                </a:pPr>
                <a:r>
                  <a:rPr lang="en-US" altLang="en-US" sz="1400" dirty="0">
                    <a:solidFill>
                      <a:srgbClr val="0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TR  in X-ray region is extremely forward peaked within an angle of </a:t>
                </a:r>
                <a:r>
                  <a:rPr lang="en-US" altLang="en-US" sz="1400" dirty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1/</a:t>
                </a:r>
                <a:r>
                  <a:rPr lang="en-US" altLang="en-US" sz="1400" dirty="0" err="1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γ</a:t>
                </a:r>
                <a:endParaRPr lang="en-US" altLang="en-US" sz="1400" dirty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pPr eaLnBrk="1" hangingPunct="1">
                  <a:spcBef>
                    <a:spcPct val="0"/>
                  </a:spcBef>
                  <a:spcAft>
                    <a:spcPts val="1425"/>
                  </a:spcAft>
                </a:pPr>
                <a:r>
                  <a:rPr lang="en-US" altLang="en-US" sz="1400" dirty="0">
                    <a:solidFill>
                      <a:srgbClr val="0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Energy of TR photons are in X-ray region </a:t>
                </a:r>
                <a:r>
                  <a:rPr lang="en-US" altLang="en-US" sz="1400" dirty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( 2 - 40 </a:t>
                </a:r>
                <a:r>
                  <a:rPr lang="en-US" altLang="en-US" sz="1400" dirty="0" err="1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keV</a:t>
                </a:r>
                <a:r>
                  <a:rPr lang="en-US" altLang="en-US" sz="1400" dirty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)</a:t>
                </a:r>
              </a:p>
              <a:p>
                <a:pPr eaLnBrk="1" hangingPunct="1">
                  <a:spcBef>
                    <a:spcPct val="0"/>
                  </a:spcBef>
                  <a:spcAft>
                    <a:spcPts val="1425"/>
                  </a:spcAft>
                </a:pPr>
                <a:r>
                  <a:rPr lang="en-US" altLang="en-US" sz="1400" dirty="0">
                    <a:solidFill>
                      <a:srgbClr val="0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Total  TR  Energy ETR   is proportional to  the  </a:t>
                </a:r>
                <a:r>
                  <a:rPr lang="en-US" altLang="en-US" sz="1400" dirty="0" err="1">
                    <a:solidFill>
                      <a:srgbClr val="0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γ</a:t>
                </a:r>
                <a:r>
                  <a:rPr lang="en-US" altLang="en-US" sz="1400" dirty="0">
                    <a:solidFill>
                      <a:srgbClr val="0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 factor of  the charged particle</a:t>
                </a:r>
              </a:p>
            </p:txBody>
          </p:sp>
        </mc:Choice>
        <mc:Fallback>
          <p:sp>
            <p:nvSpPr>
              <p:cNvPr id="104" name="Text Box 3">
                <a:extLst>
                  <a:ext uri="{FF2B5EF4-FFF2-40B4-BE49-F238E27FC236}">
                    <a16:creationId xmlns:a16="http://schemas.microsoft.com/office/drawing/2014/main" id="{7F6A04F1-AF5C-824C-9523-FE59C2FF53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1503" y="1002304"/>
                <a:ext cx="7831729" cy="5273675"/>
              </a:xfrm>
              <a:prstGeom prst="rect">
                <a:avLst/>
              </a:prstGeom>
              <a:blipFill>
                <a:blip r:embed="rId2"/>
                <a:stretch>
                  <a:fillRect t="-2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9DD52C0-8B7D-0E4A-AE05-025372376582}"/>
              </a:ext>
            </a:extLst>
          </p:cNvPr>
          <p:cNvSpPr/>
          <p:nvPr/>
        </p:nvSpPr>
        <p:spPr>
          <a:xfrm>
            <a:off x="126140" y="840615"/>
            <a:ext cx="7694085" cy="2657829"/>
          </a:xfrm>
          <a:prstGeom prst="roundRect">
            <a:avLst>
              <a:gd name="adj" fmla="val 7805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3C2697F9-F60F-F54D-80EC-F873AC0B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6" y="3857972"/>
            <a:ext cx="4352925" cy="226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055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1DB79-0018-6340-B980-B0B2D8E0C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54312-0107-A445-AF0A-C7B47F21D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50AD3-9DE3-664A-8F55-382CA833E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64A679-BBFD-B14F-B17D-6AE10DAD56FE}"/>
                  </a:ext>
                </a:extLst>
              </p:cNvPr>
              <p:cNvSpPr/>
              <p:nvPr/>
            </p:nvSpPr>
            <p:spPr>
              <a:xfrm>
                <a:off x="5182485" y="3903755"/>
                <a:ext cx="1229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e,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</m:oMath>
                </a14:m>
                <a:r>
                  <a:rPr lang="en-US" dirty="0"/>
                  <a:t> ~3 GeV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64A679-BBFD-B14F-B17D-6AE10DAD56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2485" y="3903755"/>
                <a:ext cx="1229952" cy="369332"/>
              </a:xfrm>
              <a:prstGeom prst="rect">
                <a:avLst/>
              </a:prstGeom>
              <a:blipFill>
                <a:blip r:embed="rId3"/>
                <a:stretch>
                  <a:fillRect l="-4124" t="-3333" r="-1340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D0515B2A-3A08-234F-BF8E-DB9D326B2623}"/>
              </a:ext>
            </a:extLst>
          </p:cNvPr>
          <p:cNvGrpSpPr/>
          <p:nvPr/>
        </p:nvGrpSpPr>
        <p:grpSpPr>
          <a:xfrm>
            <a:off x="0" y="2048803"/>
            <a:ext cx="4914958" cy="4307547"/>
            <a:chOff x="0" y="2048803"/>
            <a:chExt cx="4914958" cy="4307547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BD4559D-6EB2-C549-B673-6D2D2FDD3BDC}"/>
                </a:ext>
              </a:extLst>
            </p:cNvPr>
            <p:cNvCxnSpPr/>
            <p:nvPr/>
          </p:nvCxnSpPr>
          <p:spPr>
            <a:xfrm flipH="1" flipV="1">
              <a:off x="3402874" y="4756081"/>
              <a:ext cx="871870" cy="58066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EA03C7F-979A-0A48-95B1-E14A3F853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48803"/>
              <a:ext cx="4914958" cy="430754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E03D24-C167-5C42-BB62-96F3030ED167}"/>
                </a:ext>
              </a:extLst>
            </p:cNvPr>
            <p:cNvSpPr txBox="1"/>
            <p:nvPr/>
          </p:nvSpPr>
          <p:spPr>
            <a:xfrm>
              <a:off x="2472146" y="5408373"/>
              <a:ext cx="15406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dE</a:t>
              </a:r>
              <a:r>
                <a:rPr lang="en-US" sz="1400" dirty="0"/>
                <a:t>/dx of Pions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3168A8-4D57-CB4F-BA44-5992C3767C49}"/>
                </a:ext>
              </a:extLst>
            </p:cNvPr>
            <p:cNvSpPr txBox="1"/>
            <p:nvPr/>
          </p:nvSpPr>
          <p:spPr>
            <a:xfrm>
              <a:off x="2295786" y="4949992"/>
              <a:ext cx="2484900" cy="30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dE</a:t>
              </a:r>
              <a:r>
                <a:rPr lang="en-US" sz="1400" dirty="0"/>
                <a:t>/dx of electrons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DE983D-4A58-F749-972B-EE2D5D1601B0}"/>
                </a:ext>
              </a:extLst>
            </p:cNvPr>
            <p:cNvSpPr txBox="1"/>
            <p:nvPr/>
          </p:nvSpPr>
          <p:spPr>
            <a:xfrm rot="19771019">
              <a:off x="1732970" y="3481504"/>
              <a:ext cx="2099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dE</a:t>
              </a:r>
              <a:r>
                <a:rPr lang="en-US" sz="1400" dirty="0"/>
                <a:t>/dx of electrons  + TR</a:t>
              </a: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AE06C3F-A6CA-C343-957E-55D79C14B6FC}"/>
              </a:ext>
            </a:extLst>
          </p:cNvPr>
          <p:cNvSpPr/>
          <p:nvPr/>
        </p:nvSpPr>
        <p:spPr>
          <a:xfrm>
            <a:off x="413182" y="1961447"/>
            <a:ext cx="5631760" cy="3780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584BE6-9E85-AD42-AC48-2B163B3A811D}"/>
              </a:ext>
            </a:extLst>
          </p:cNvPr>
          <p:cNvSpPr txBox="1"/>
          <p:nvPr/>
        </p:nvSpPr>
        <p:spPr>
          <a:xfrm>
            <a:off x="330007" y="1553378"/>
            <a:ext cx="4170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Energy deposition (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dE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/dx + TR) vs drift distance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DC9157-DD14-2844-BD2F-F8FBE8914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29" y="1197852"/>
            <a:ext cx="3542510" cy="21374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B7FE1E-2F96-B847-B42F-743B9B82C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8" y="341725"/>
            <a:ext cx="9715500" cy="965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908541-FFD9-E340-9FB2-2E17BD28EC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8434" y="1306925"/>
            <a:ext cx="4283601" cy="456917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5972736-7312-C745-AAB5-2882C6293829}"/>
              </a:ext>
            </a:extLst>
          </p:cNvPr>
          <p:cNvCxnSpPr>
            <a:cxnSpLocks/>
          </p:cNvCxnSpPr>
          <p:nvPr/>
        </p:nvCxnSpPr>
        <p:spPr>
          <a:xfrm flipV="1">
            <a:off x="9978902" y="1823345"/>
            <a:ext cx="0" cy="35850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0F1E8E2-9089-C142-98EE-E18D7B990A1F}"/>
              </a:ext>
            </a:extLst>
          </p:cNvPr>
          <p:cNvSpPr txBox="1"/>
          <p:nvPr/>
        </p:nvSpPr>
        <p:spPr>
          <a:xfrm>
            <a:off x="6463406" y="5793059"/>
            <a:ext cx="5718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e produce TR photons (E&gt;1GeV)</a:t>
            </a:r>
          </a:p>
          <a:p>
            <a:r>
              <a:rPr lang="en-US" dirty="0"/>
              <a:t>Pions only start to produce TR at E &gt; 100-150 GeV </a:t>
            </a:r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D1970288-5B4D-154B-B85D-53398EEB0769}"/>
              </a:ext>
            </a:extLst>
          </p:cNvPr>
          <p:cNvSpPr/>
          <p:nvPr/>
        </p:nvSpPr>
        <p:spPr>
          <a:xfrm rot="10800000">
            <a:off x="4654461" y="3976779"/>
            <a:ext cx="520995" cy="223284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07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C66B3-B348-C44F-AE83-4E215B541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B9714-BEC3-9D45-91B0-1777F2FA0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C293E-6F93-3B4B-8404-15D548071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CB5FFF-3F28-7740-8245-2ED1082E8D81}"/>
              </a:ext>
            </a:extLst>
          </p:cNvPr>
          <p:cNvSpPr/>
          <p:nvPr/>
        </p:nvSpPr>
        <p:spPr>
          <a:xfrm>
            <a:off x="215900" y="3433963"/>
            <a:ext cx="50419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"/>
              </a:rPr>
              <a:t>Used different methods/programs (JETNET, Root based-TMVA, </a:t>
            </a:r>
            <a:r>
              <a:rPr lang="en-US" dirty="0" err="1">
                <a:latin typeface=""/>
              </a:rPr>
              <a:t>etc</a:t>
            </a:r>
            <a:r>
              <a:rPr lang="en-US" dirty="0">
                <a:latin typeface=""/>
              </a:rPr>
              <a:t>)  for cross-check. </a:t>
            </a:r>
          </a:p>
          <a:p>
            <a:endParaRPr lang="en-US" dirty="0"/>
          </a:p>
          <a:p>
            <a:r>
              <a:rPr lang="en-US" dirty="0"/>
              <a:t>Cluster counting method ( Time, Amplitude, number of clusters )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67A857-8733-D84F-8FD4-9B27BAF3E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123680"/>
            <a:ext cx="3263900" cy="2157886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3B90E7C-A0D6-F645-AD12-8D127B99A4C7}"/>
              </a:ext>
            </a:extLst>
          </p:cNvPr>
          <p:cNvSpPr txBox="1">
            <a:spLocks/>
          </p:cNvSpPr>
          <p:nvPr/>
        </p:nvSpPr>
        <p:spPr>
          <a:xfrm>
            <a:off x="9213273" y="63071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E4A1287B-1259-6749-A0C8-35204E64A28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87378D2-DF92-B344-9032-386351A5D0B6}"/>
              </a:ext>
            </a:extLst>
          </p:cNvPr>
          <p:cNvSpPr txBox="1">
            <a:spLocks/>
          </p:cNvSpPr>
          <p:nvPr/>
        </p:nvSpPr>
        <p:spPr>
          <a:xfrm>
            <a:off x="9213273" y="63071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A1287B-1259-6749-A0C8-35204E64A28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D735C3D-0D01-5546-831A-E82B0357ECB4}"/>
              </a:ext>
            </a:extLst>
          </p:cNvPr>
          <p:cNvSpPr txBox="1">
            <a:spLocks/>
          </p:cNvSpPr>
          <p:nvPr/>
        </p:nvSpPr>
        <p:spPr>
          <a:xfrm>
            <a:off x="9185693" y="6330607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E4A1287B-1259-6749-A0C8-35204E64A28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55B58D-FD7E-9846-A902-F0AB69923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268" y="4612345"/>
            <a:ext cx="3088369" cy="21091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4A12B7-B9B0-A84F-8F0E-05D70C75D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634" y="2877756"/>
            <a:ext cx="3151934" cy="21254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F7E7FD-7336-6946-B140-DE7F9F6AE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54" y="2793450"/>
            <a:ext cx="2890798" cy="20103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1DFE39-B05E-5140-9883-0BDAA0CCBF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041" y="837000"/>
            <a:ext cx="2990995" cy="20096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C59C5D-E6C5-184C-A375-7A3ADF06CB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545" y="828597"/>
            <a:ext cx="3015754" cy="20264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DBCEEA-2BC8-E344-8181-258CAC31F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727" y="4803081"/>
            <a:ext cx="2929614" cy="19952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153688-035C-F746-ACF6-8062F957D2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467" y="4909335"/>
            <a:ext cx="3043417" cy="1448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DB8166-A279-144D-87DC-F55BAC0BB3E0}"/>
              </a:ext>
            </a:extLst>
          </p:cNvPr>
          <p:cNvSpPr/>
          <p:nvPr/>
        </p:nvSpPr>
        <p:spPr>
          <a:xfrm>
            <a:off x="215900" y="252681"/>
            <a:ext cx="706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000"/>
            </a:pPr>
            <a:r>
              <a:rPr lang="en-US" dirty="0">
                <a:latin typeface="Comic Sans MS" pitchFamily="66"/>
                <a:ea typeface="Minion Pro" pitchFamily="2"/>
                <a:cs typeface="Minion Pro" pitchFamily="2"/>
              </a:rPr>
              <a:t>Machine learning technique</a:t>
            </a:r>
          </a:p>
        </p:txBody>
      </p:sp>
    </p:spTree>
    <p:extLst>
      <p:ext uri="{BB962C8B-B14F-4D97-AF65-F5344CB8AC3E}">
        <p14:creationId xmlns:p14="http://schemas.microsoft.com/office/powerpoint/2010/main" val="1715627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79A23D-2237-1D40-A6CD-21F12CCCE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38601B-8D2F-4E48-A13F-20B1017A0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50C3F-25BC-7547-ADA1-121181C9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C1B74-66DA-4941-BA9F-06005B874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5344330" cy="3669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59B314-FB7D-1C4D-AEFD-B562C8AC0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596" y="3193991"/>
            <a:ext cx="4134094" cy="33756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9422EE-E9B1-384A-A2AF-4AFFB0589066}"/>
              </a:ext>
            </a:extLst>
          </p:cNvPr>
          <p:cNvSpPr txBox="1"/>
          <p:nvPr/>
        </p:nvSpPr>
        <p:spPr>
          <a:xfrm>
            <a:off x="114368" y="382613"/>
            <a:ext cx="5594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902030302020204" pitchFamily="66" charset="0"/>
              </a:rPr>
              <a:t>Radiators Tests : Fleece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A13F9A-B760-194D-A891-17CBB4CA4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2" y="5424132"/>
            <a:ext cx="3043417" cy="14489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C17F3F-5D52-0449-BB4E-4F74C37FE895}"/>
              </a:ext>
            </a:extLst>
          </p:cNvPr>
          <p:cNvSpPr txBox="1"/>
          <p:nvPr/>
        </p:nvSpPr>
        <p:spPr>
          <a:xfrm>
            <a:off x="152681" y="1166983"/>
            <a:ext cx="444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Beautiful response, High TR-yield, soft and hard TR photon’s spectrum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D74376-D6F9-474D-A61E-1F54C3AEA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0541" y="2135776"/>
            <a:ext cx="4553346" cy="32752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B8ABE1-7040-E34E-943D-3D72A99D4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2451" y="3725183"/>
            <a:ext cx="3538310" cy="28833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9DC35B-1B4D-4C48-A90E-178091A20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0"/>
            <a:ext cx="1924222" cy="20645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AFFE24-BB1A-514A-BF5A-11A8F147D06F}"/>
              </a:ext>
            </a:extLst>
          </p:cNvPr>
          <p:cNvSpPr/>
          <p:nvPr/>
        </p:nvSpPr>
        <p:spPr>
          <a:xfrm>
            <a:off x="7128471" y="424888"/>
            <a:ext cx="1091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Aerogel: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10DE25-72C4-BA44-861F-80A5FFF5FD45}"/>
              </a:ext>
            </a:extLst>
          </p:cNvPr>
          <p:cNvSpPr/>
          <p:nvPr/>
        </p:nvSpPr>
        <p:spPr>
          <a:xfrm>
            <a:off x="7382823" y="820282"/>
            <a:ext cx="2181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No TR yield is seen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1014972-9577-B742-8B44-48EBCA05E38F}"/>
              </a:ext>
            </a:extLst>
          </p:cNvPr>
          <p:cNvSpPr/>
          <p:nvPr/>
        </p:nvSpPr>
        <p:spPr>
          <a:xfrm>
            <a:off x="0" y="166255"/>
            <a:ext cx="7010787" cy="6691745"/>
          </a:xfrm>
          <a:prstGeom prst="roundRect">
            <a:avLst>
              <a:gd name="adj" fmla="val 3616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95746A0-68BC-1144-8540-987680890DDA}"/>
              </a:ext>
            </a:extLst>
          </p:cNvPr>
          <p:cNvSpPr/>
          <p:nvPr/>
        </p:nvSpPr>
        <p:spPr>
          <a:xfrm>
            <a:off x="6990726" y="52125"/>
            <a:ext cx="5194347" cy="6691745"/>
          </a:xfrm>
          <a:prstGeom prst="roundRect">
            <a:avLst>
              <a:gd name="adj" fmla="val 3616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CFA7BDC-4789-6943-A6DC-E33FC1967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343" y="329659"/>
            <a:ext cx="1666457" cy="2760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92AA1EB-AC71-D64D-89D6-50A4E690C50F}"/>
                  </a:ext>
                </a:extLst>
              </p:cNvPr>
              <p:cNvSpPr/>
              <p:nvPr/>
            </p:nvSpPr>
            <p:spPr>
              <a:xfrm>
                <a:off x="2928292" y="2671443"/>
                <a:ext cx="1229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e,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</m:oMath>
                </a14:m>
                <a:r>
                  <a:rPr lang="en-US" dirty="0"/>
                  <a:t> ~3 GeV</a:t>
                </a: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92AA1EB-AC71-D64D-89D6-50A4E690C5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8292" y="2671443"/>
                <a:ext cx="1229952" cy="369332"/>
              </a:xfrm>
              <a:prstGeom prst="rect">
                <a:avLst/>
              </a:prstGeom>
              <a:blipFill>
                <a:blip r:embed="rId9"/>
                <a:stretch>
                  <a:fillRect l="-4124" t="-3333" r="-144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triped Right Arrow 20">
            <a:extLst>
              <a:ext uri="{FF2B5EF4-FFF2-40B4-BE49-F238E27FC236}">
                <a16:creationId xmlns:a16="http://schemas.microsoft.com/office/drawing/2014/main" id="{BDD67E82-379A-4D40-825E-86662BD59F4F}"/>
              </a:ext>
            </a:extLst>
          </p:cNvPr>
          <p:cNvSpPr/>
          <p:nvPr/>
        </p:nvSpPr>
        <p:spPr>
          <a:xfrm rot="10800000">
            <a:off x="2400268" y="2744467"/>
            <a:ext cx="520995" cy="223284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A2B6A63-A511-624E-A16B-3E18A90267C3}"/>
                  </a:ext>
                </a:extLst>
              </p:cNvPr>
              <p:cNvSpPr/>
              <p:nvPr/>
            </p:nvSpPr>
            <p:spPr>
              <a:xfrm>
                <a:off x="9190161" y="3145123"/>
                <a:ext cx="1229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e,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</m:oMath>
                </a14:m>
                <a:r>
                  <a:rPr lang="en-US" dirty="0"/>
                  <a:t> ~3 GeV</a:t>
                </a:r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A2B6A63-A511-624E-A16B-3E18A90267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0161" y="3145123"/>
                <a:ext cx="1229952" cy="369332"/>
              </a:xfrm>
              <a:prstGeom prst="rect">
                <a:avLst/>
              </a:prstGeom>
              <a:blipFill>
                <a:blip r:embed="rId10"/>
                <a:stretch>
                  <a:fillRect l="-4124" t="-6667" r="-144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triped Right Arrow 22">
            <a:extLst>
              <a:ext uri="{FF2B5EF4-FFF2-40B4-BE49-F238E27FC236}">
                <a16:creationId xmlns:a16="http://schemas.microsoft.com/office/drawing/2014/main" id="{023EB991-9B47-ED40-8B19-B4E3C12FE72B}"/>
              </a:ext>
            </a:extLst>
          </p:cNvPr>
          <p:cNvSpPr/>
          <p:nvPr/>
        </p:nvSpPr>
        <p:spPr>
          <a:xfrm rot="10800000">
            <a:off x="8662137" y="3218147"/>
            <a:ext cx="520995" cy="223284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3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4A02C6A-0BC2-BE49-8FBA-72EAFC7E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4A1287B-1259-6749-A0C8-35204E64A28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C1CB1B92-3667-2442-B541-F1348C7C9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61748"/>
            <a:ext cx="9143999" cy="58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200" dirty="0">
                <a:latin typeface="Comic Sans MS" charset="0"/>
              </a:rPr>
              <a:t>Electron identification (e/hadron separation)</a:t>
            </a:r>
          </a:p>
        </p:txBody>
      </p:sp>
      <p:grpSp>
        <p:nvGrpSpPr>
          <p:cNvPr id="4" name="Group 72">
            <a:extLst>
              <a:ext uri="{FF2B5EF4-FFF2-40B4-BE49-F238E27FC236}">
                <a16:creationId xmlns:a16="http://schemas.microsoft.com/office/drawing/2014/main" id="{25464C68-8737-2543-9745-EA30B07B802B}"/>
              </a:ext>
            </a:extLst>
          </p:cNvPr>
          <p:cNvGrpSpPr>
            <a:grpSpLocks/>
          </p:cNvGrpSpPr>
          <p:nvPr/>
        </p:nvGrpSpPr>
        <p:grpSpPr bwMode="auto">
          <a:xfrm>
            <a:off x="4413110" y="1131960"/>
            <a:ext cx="1735128" cy="1297402"/>
            <a:chOff x="312737" y="1676400"/>
            <a:chExt cx="2500800" cy="14668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ABE667-A099-4242-A8E1-C210B85991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79" t="19098" b="18323"/>
            <a:stretch>
              <a:fillRect/>
            </a:stretch>
          </p:blipFill>
          <p:spPr bwMode="auto">
            <a:xfrm>
              <a:off x="312737" y="1733550"/>
              <a:ext cx="2354263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74">
              <a:extLst>
                <a:ext uri="{FF2B5EF4-FFF2-40B4-BE49-F238E27FC236}">
                  <a16:creationId xmlns:a16="http://schemas.microsoft.com/office/drawing/2014/main" id="{EF466D74-951F-E84D-A255-345AE8511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5537" y="1828800"/>
              <a:ext cx="271463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21">
              <a:extLst>
                <a:ext uri="{FF2B5EF4-FFF2-40B4-BE49-F238E27FC236}">
                  <a16:creationId xmlns:a16="http://schemas.microsoft.com/office/drawing/2014/main" id="{DBEFC679-F52D-C34A-A468-F53AEF1F3D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1537" y="1676400"/>
              <a:ext cx="762000" cy="270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000">
                  <a:solidFill>
                    <a:schemeClr val="tx1"/>
                  </a:solidFill>
                </a:rPr>
                <a:t>J/</a:t>
              </a:r>
              <a:r>
                <a:rPr lang="el-GR" altLang="en-US" sz="100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Ψ</a:t>
              </a:r>
              <a:r>
                <a:rPr lang="en-US" altLang="en-US" sz="1000">
                  <a:solidFill>
                    <a:schemeClr val="tx1"/>
                  </a:solidFill>
                </a:rPr>
                <a:t>, </a:t>
              </a:r>
              <a:r>
                <a:rPr lang="el-GR" altLang="en-US" sz="100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φ</a:t>
              </a:r>
              <a:endParaRPr lang="en-US" altLang="en-US" sz="100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9F564F1-07DF-4442-8E5A-5A2DCDF3038B}"/>
                  </a:ext>
                </a:extLst>
              </p:cNvPr>
              <p:cNvSpPr/>
              <p:nvPr/>
            </p:nvSpPr>
            <p:spPr>
              <a:xfrm>
                <a:off x="277300" y="1527713"/>
                <a:ext cx="1952849" cy="292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Br (J/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-&gt;e+e-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) ~6%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9F564F1-07DF-4442-8E5A-5A2DCDF30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00" y="1527713"/>
                <a:ext cx="1952849" cy="292709"/>
              </a:xfrm>
              <a:prstGeom prst="rect">
                <a:avLst/>
              </a:prstGeom>
              <a:blipFill>
                <a:blip r:embed="rId3"/>
                <a:stretch>
                  <a:fillRect l="-645" t="-434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27ADAB9-1DE3-7E4B-A2F4-881BD42AEA71}"/>
              </a:ext>
            </a:extLst>
          </p:cNvPr>
          <p:cNvSpPr/>
          <p:nvPr/>
        </p:nvSpPr>
        <p:spPr>
          <a:xfrm>
            <a:off x="255559" y="1481230"/>
            <a:ext cx="1886548" cy="37634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4770746-35E4-CB48-A6D0-97F01E1E7093}"/>
                  </a:ext>
                </a:extLst>
              </p:cNvPr>
              <p:cNvSpPr/>
              <p:nvPr/>
            </p:nvSpPr>
            <p:spPr>
              <a:xfrm>
                <a:off x="255560" y="2050094"/>
                <a:ext cx="1974589" cy="292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Br (J/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-&gt;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) ~6%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4770746-35E4-CB48-A6D0-97F01E1E70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60" y="2050094"/>
                <a:ext cx="1974589" cy="292709"/>
              </a:xfrm>
              <a:prstGeom prst="rect">
                <a:avLst/>
              </a:prstGeom>
              <a:blipFill>
                <a:blip r:embed="rId4"/>
                <a:stretch>
                  <a:fillRect l="-63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23DB76-ABD4-6246-B075-10545C639EB9}"/>
              </a:ext>
            </a:extLst>
          </p:cNvPr>
          <p:cNvSpPr/>
          <p:nvPr/>
        </p:nvSpPr>
        <p:spPr>
          <a:xfrm>
            <a:off x="233818" y="2003612"/>
            <a:ext cx="1996331" cy="3862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876D727-FBD6-B648-8AAE-3661A86A9E92}"/>
                  </a:ext>
                </a:extLst>
              </p:cNvPr>
              <p:cNvSpPr/>
              <p:nvPr/>
            </p:nvSpPr>
            <p:spPr>
              <a:xfrm>
                <a:off x="80190" y="842196"/>
                <a:ext cx="4572000" cy="30777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buFont typeface="Wingdings" charset="2"/>
                  <a:buChar char="Ø"/>
                </a:pPr>
                <a:r>
                  <a:rPr lang="en-US" sz="1400" b="1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J/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 charset="0"/>
                      </a:rPr>
                      <m:t>𝝍</m:t>
                    </m:r>
                    <m:r>
                      <a:rPr lang="en-US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 charset="0"/>
                      </a:rPr>
                      <m:t> 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identification 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876D727-FBD6-B648-8AAE-3661A86A9E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90" y="842196"/>
                <a:ext cx="4572000" cy="307777"/>
              </a:xfrm>
              <a:prstGeom prst="rect">
                <a:avLst/>
              </a:prstGeom>
              <a:blipFill>
                <a:blip r:embed="rId5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445D2DC4-B106-184A-BEA9-5E1699097BD4}"/>
              </a:ext>
            </a:extLst>
          </p:cNvPr>
          <p:cNvGrpSpPr/>
          <p:nvPr/>
        </p:nvGrpSpPr>
        <p:grpSpPr>
          <a:xfrm>
            <a:off x="299968" y="3234992"/>
            <a:ext cx="1783312" cy="1165235"/>
            <a:chOff x="4846976" y="2816500"/>
            <a:chExt cx="2491021" cy="145455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6E4D49E-B3A5-B246-8894-5CA834E32CEA}"/>
                </a:ext>
              </a:extLst>
            </p:cNvPr>
            <p:cNvCxnSpPr/>
            <p:nvPr/>
          </p:nvCxnSpPr>
          <p:spPr>
            <a:xfrm flipV="1">
              <a:off x="4846976" y="3819646"/>
              <a:ext cx="1056113" cy="2199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51EBDF0-6398-8340-A8CA-6F77D23D2491}"/>
                </a:ext>
              </a:extLst>
            </p:cNvPr>
            <p:cNvCxnSpPr/>
            <p:nvPr/>
          </p:nvCxnSpPr>
          <p:spPr>
            <a:xfrm>
              <a:off x="5903089" y="3819646"/>
              <a:ext cx="1250065" cy="4514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C145BA9-B145-3A43-BEF6-B7D29A8B35A8}"/>
                </a:ext>
              </a:extLst>
            </p:cNvPr>
            <p:cNvCxnSpPr/>
            <p:nvPr/>
          </p:nvCxnSpPr>
          <p:spPr>
            <a:xfrm flipV="1">
              <a:off x="5903089" y="3486907"/>
              <a:ext cx="453524" cy="332739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D31B4B3-F8C2-8B43-86D9-42DEC3C3AFB1}"/>
                </a:ext>
              </a:extLst>
            </p:cNvPr>
            <p:cNvCxnSpPr/>
            <p:nvPr/>
          </p:nvCxnSpPr>
          <p:spPr>
            <a:xfrm flipH="1">
              <a:off x="6356613" y="3087780"/>
              <a:ext cx="796541" cy="399127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772B77A-C2F9-A74A-AA2A-59B9F0A0A3EE}"/>
                </a:ext>
              </a:extLst>
            </p:cNvPr>
            <p:cNvCxnSpPr/>
            <p:nvPr/>
          </p:nvCxnSpPr>
          <p:spPr>
            <a:xfrm flipH="1">
              <a:off x="6356613" y="3386553"/>
              <a:ext cx="796541" cy="10035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797213-BABB-EE40-8BFA-809F0DD3A1F7}"/>
                </a:ext>
              </a:extLst>
            </p:cNvPr>
            <p:cNvSpPr txBox="1"/>
            <p:nvPr/>
          </p:nvSpPr>
          <p:spPr>
            <a:xfrm>
              <a:off x="4976762" y="3653276"/>
              <a:ext cx="398270" cy="436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7BCADF4-6294-B441-8387-2ACDB18ED2CC}"/>
                </a:ext>
              </a:extLst>
            </p:cNvPr>
            <p:cNvSpPr txBox="1"/>
            <p:nvPr/>
          </p:nvSpPr>
          <p:spPr>
            <a:xfrm>
              <a:off x="6685535" y="3795974"/>
              <a:ext cx="398270" cy="436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0449506-C713-2844-BC84-B59F484AFF20}"/>
                </a:ext>
              </a:extLst>
            </p:cNvPr>
            <p:cNvSpPr txBox="1"/>
            <p:nvPr/>
          </p:nvSpPr>
          <p:spPr>
            <a:xfrm>
              <a:off x="5803831" y="3305102"/>
              <a:ext cx="398270" cy="436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W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15D106-52A6-AF44-8DBC-FBDF810101FD}"/>
                </a:ext>
              </a:extLst>
            </p:cNvPr>
            <p:cNvSpPr txBox="1"/>
            <p:nvPr/>
          </p:nvSpPr>
          <p:spPr>
            <a:xfrm>
              <a:off x="6766283" y="2816500"/>
              <a:ext cx="398270" cy="436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41766B9-8C8F-3841-B8C8-B0572AAA99FB}"/>
                    </a:ext>
                  </a:extLst>
                </p:cNvPr>
                <p:cNvSpPr txBox="1"/>
                <p:nvPr/>
              </p:nvSpPr>
              <p:spPr>
                <a:xfrm>
                  <a:off x="6939727" y="3099279"/>
                  <a:ext cx="398270" cy="4368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𝜈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endParaRPr>
                </a:p>
              </p:txBody>
            </p:sp>
          </mc:Choice>
          <mc:Fallback xmlns="">
            <p:sp>
              <p:nvSpPr>
                <p:cNvPr id="85" name="TextBox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9727" y="3099279"/>
                  <a:ext cx="398270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502E6CA-87B5-3745-BE25-27B5A74D11A6}"/>
                  </a:ext>
                </a:extLst>
              </p:cNvPr>
              <p:cNvSpPr/>
              <p:nvPr/>
            </p:nvSpPr>
            <p:spPr>
              <a:xfrm>
                <a:off x="2372693" y="3580500"/>
                <a:ext cx="2070760" cy="292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Br (B</a:t>
                </a:r>
                <a14:m>
                  <m:oMath xmlns:m="http://schemas.openxmlformats.org/officeDocument/2006/math">
                    <m:r>
                      <a:rPr lang="en-US" sz="1400" i="1" baseline="30000">
                        <a:solidFill>
                          <a:schemeClr val="tx1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±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-&gt;e+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𝜈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+X</a:t>
                </a:r>
                <a:r>
                  <a:rPr lang="en-US" sz="1400" baseline="-250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C</a:t>
                </a:r>
                <a:r>
                  <a:rPr lang="en-US" sz="14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) ~10%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502E6CA-87B5-3745-BE25-27B5A74D11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693" y="3580500"/>
                <a:ext cx="2070760" cy="292709"/>
              </a:xfrm>
              <a:prstGeom prst="rect">
                <a:avLst/>
              </a:prstGeom>
              <a:blipFill>
                <a:blip r:embed="rId11"/>
                <a:stretch>
                  <a:fillRect l="-610" t="-41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B344D3F-B22A-2841-B41E-EB2974E6775E}"/>
              </a:ext>
            </a:extLst>
          </p:cNvPr>
          <p:cNvSpPr/>
          <p:nvPr/>
        </p:nvSpPr>
        <p:spPr>
          <a:xfrm>
            <a:off x="2276218" y="3513127"/>
            <a:ext cx="2096916" cy="38508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8088AC-043A-8744-BA83-D1165AF99540}"/>
              </a:ext>
            </a:extLst>
          </p:cNvPr>
          <p:cNvSpPr/>
          <p:nvPr/>
        </p:nvSpPr>
        <p:spPr>
          <a:xfrm>
            <a:off x="63651" y="3023666"/>
            <a:ext cx="2537483" cy="292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altLang="zh-CN" sz="1400" b="1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Heavy quark tagging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4CF35F6-BEE2-214B-B802-C095C2EE1FBE}"/>
                  </a:ext>
                </a:extLst>
              </p:cNvPr>
              <p:cNvSpPr/>
              <p:nvPr/>
            </p:nvSpPr>
            <p:spPr>
              <a:xfrm>
                <a:off x="2354429" y="3052511"/>
                <a:ext cx="1800594" cy="292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Br (D</a:t>
                </a:r>
                <a14:m>
                  <m:oMath xmlns:m="http://schemas.openxmlformats.org/officeDocument/2006/math">
                    <m:r>
                      <a:rPr lang="en-US" sz="1400" i="1" baseline="30000">
                        <a:solidFill>
                          <a:schemeClr val="tx1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±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-&gt;e+X ) ~16%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4CF35F6-BEE2-214B-B802-C095C2EE1F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429" y="3052511"/>
                <a:ext cx="1800594" cy="292709"/>
              </a:xfrm>
              <a:prstGeom prst="rect">
                <a:avLst/>
              </a:prstGeom>
              <a:blipFill>
                <a:blip r:embed="rId12"/>
                <a:stretch>
                  <a:fillRect l="-699" t="-434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9BD6ED5-770C-C24A-AEB9-1364CEA5FC5E}"/>
              </a:ext>
            </a:extLst>
          </p:cNvPr>
          <p:cNvSpPr/>
          <p:nvPr/>
        </p:nvSpPr>
        <p:spPr>
          <a:xfrm>
            <a:off x="2329210" y="3028908"/>
            <a:ext cx="1825813" cy="37062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5C596C2-43DA-8340-9392-814A985078B6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39079" y="5254798"/>
            <a:ext cx="2427684" cy="136927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55C2F68-3CD2-D649-BCC0-339E4A0552A6}"/>
              </a:ext>
            </a:extLst>
          </p:cNvPr>
          <p:cNvSpPr/>
          <p:nvPr/>
        </p:nvSpPr>
        <p:spPr>
          <a:xfrm>
            <a:off x="113603" y="5008256"/>
            <a:ext cx="4147850" cy="49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altLang="zh-CN" sz="1400" b="1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Exotic spectroscopy (</a:t>
            </a:r>
            <a:r>
              <a:rPr lang="en-US" altLang="zh-CN" sz="1400" b="1" dirty="0" err="1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pentaquarks</a:t>
            </a:r>
            <a:r>
              <a:rPr lang="en-US" altLang="zh-CN" sz="1400" b="1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altLang="zh-CN" sz="1400" b="1" dirty="0" err="1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tetraquarks</a:t>
            </a:r>
            <a:r>
              <a:rPr lang="en-US" altLang="zh-CN" sz="1400" b="1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, XYZ)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7D3EB2-42DA-6A4D-84F8-794CFBC0F150}"/>
              </a:ext>
            </a:extLst>
          </p:cNvPr>
          <p:cNvSpPr/>
          <p:nvPr/>
        </p:nvSpPr>
        <p:spPr>
          <a:xfrm>
            <a:off x="7535892" y="4865214"/>
            <a:ext cx="2537483" cy="292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altLang="zh-CN" sz="1400" b="1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Other BSM physics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47D549A-ADDF-D64B-8530-EADAA3C0DF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14" y="5214130"/>
            <a:ext cx="2740212" cy="12691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3C80C57-C6FE-4643-990C-C133FC9917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24598" y="3150573"/>
            <a:ext cx="1522569" cy="130903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777F61A4-C4A2-7646-8119-A26512E0A5D9}"/>
              </a:ext>
            </a:extLst>
          </p:cNvPr>
          <p:cNvGrpSpPr/>
          <p:nvPr/>
        </p:nvGrpSpPr>
        <p:grpSpPr>
          <a:xfrm>
            <a:off x="10441712" y="3101683"/>
            <a:ext cx="1431206" cy="1277571"/>
            <a:chOff x="750035" y="3979994"/>
            <a:chExt cx="2157341" cy="201105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38A51D2-E6E3-564F-9026-B3646DD6D9DC}"/>
                </a:ext>
              </a:extLst>
            </p:cNvPr>
            <p:cNvGrpSpPr/>
            <p:nvPr/>
          </p:nvGrpSpPr>
          <p:grpSpPr>
            <a:xfrm>
              <a:off x="926166" y="4719895"/>
              <a:ext cx="1981210" cy="1271153"/>
              <a:chOff x="540981" y="3990905"/>
              <a:chExt cx="2441479" cy="1995895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1B601AE-4289-8F47-92E9-3A0607428DE6}"/>
                  </a:ext>
                </a:extLst>
              </p:cNvPr>
              <p:cNvSpPr/>
              <p:nvPr/>
            </p:nvSpPr>
            <p:spPr>
              <a:xfrm>
                <a:off x="540981" y="3990905"/>
                <a:ext cx="1676130" cy="1995895"/>
              </a:xfrm>
              <a:prstGeom prst="ellipse">
                <a:avLst/>
              </a:prstGeom>
              <a:gradFill>
                <a:gsLst>
                  <a:gs pos="13000">
                    <a:srgbClr val="FFBBFF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F621A9AE-08B5-2D44-9921-C336EBEE0D48}"/>
                  </a:ext>
                </a:extLst>
              </p:cNvPr>
              <p:cNvGrpSpPr/>
              <p:nvPr/>
            </p:nvGrpSpPr>
            <p:grpSpPr>
              <a:xfrm>
                <a:off x="802580" y="4260127"/>
                <a:ext cx="2179880" cy="1002394"/>
                <a:chOff x="334851" y="1288427"/>
                <a:chExt cx="2179880" cy="1002394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7706190C-9B56-E443-AD9D-674403CA628D}"/>
                    </a:ext>
                  </a:extLst>
                </p:cNvPr>
                <p:cNvCxnSpPr/>
                <p:nvPr/>
              </p:nvCxnSpPr>
              <p:spPr>
                <a:xfrm>
                  <a:off x="334851" y="1667814"/>
                  <a:ext cx="402398" cy="12556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60D6F4E9-B267-DA40-AB56-5CB6118720DE}"/>
                    </a:ext>
                  </a:extLst>
                </p:cNvPr>
                <p:cNvCxnSpPr/>
                <p:nvPr/>
              </p:nvCxnSpPr>
              <p:spPr>
                <a:xfrm flipV="1">
                  <a:off x="656823" y="1571223"/>
                  <a:ext cx="463640" cy="19318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D1007250-F150-0740-B298-B897464DBBEA}"/>
                    </a:ext>
                  </a:extLst>
                </p:cNvPr>
                <p:cNvCxnSpPr/>
                <p:nvPr/>
              </p:nvCxnSpPr>
              <p:spPr>
                <a:xfrm>
                  <a:off x="867177" y="1667814"/>
                  <a:ext cx="459347" cy="32841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A7D556CE-32F8-C84D-A4BC-4B423D7A3E9C}"/>
                    </a:ext>
                  </a:extLst>
                </p:cNvPr>
                <p:cNvCxnSpPr/>
                <p:nvPr/>
              </p:nvCxnSpPr>
              <p:spPr>
                <a:xfrm flipV="1">
                  <a:off x="1120463" y="1751527"/>
                  <a:ext cx="540375" cy="11591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15E85C19-BE06-8849-8AC7-A56D674E0453}"/>
                    </a:ext>
                  </a:extLst>
                </p:cNvPr>
                <p:cNvCxnSpPr/>
                <p:nvPr/>
              </p:nvCxnSpPr>
              <p:spPr>
                <a:xfrm>
                  <a:off x="1456452" y="1793383"/>
                  <a:ext cx="408772" cy="17386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8A999D2A-41D2-AC42-944E-34196C144F97}"/>
                    </a:ext>
                  </a:extLst>
                </p:cNvPr>
                <p:cNvCxnSpPr/>
                <p:nvPr/>
              </p:nvCxnSpPr>
              <p:spPr>
                <a:xfrm flipV="1">
                  <a:off x="1775072" y="1708059"/>
                  <a:ext cx="697672" cy="35418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A53809BF-6BFA-6947-82E6-0138848ECE2B}"/>
                    </a:ext>
                  </a:extLst>
                </p:cNvPr>
                <p:cNvCxnSpPr/>
                <p:nvPr/>
              </p:nvCxnSpPr>
              <p:spPr>
                <a:xfrm>
                  <a:off x="1364163" y="2123018"/>
                  <a:ext cx="1108581" cy="167803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0B15344F-A7BB-6449-B50B-FB16DC257871}"/>
                    </a:ext>
                  </a:extLst>
                </p:cNvPr>
                <p:cNvCxnSpPr/>
                <p:nvPr/>
              </p:nvCxnSpPr>
              <p:spPr>
                <a:xfrm flipV="1">
                  <a:off x="1236372" y="1288427"/>
                  <a:ext cx="1236372" cy="180304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99C9CF7D-82B7-C248-AFFA-66264A4269E7}"/>
                    </a:ext>
                  </a:extLst>
                </p:cNvPr>
                <p:cNvSpPr/>
                <p:nvPr/>
              </p:nvSpPr>
              <p:spPr>
                <a:xfrm>
                  <a:off x="1120463" y="1339404"/>
                  <a:ext cx="115909" cy="328411"/>
                </a:xfrm>
                <a:prstGeom prst="ellipse">
                  <a:avLst/>
                </a:prstGeom>
                <a:gradFill>
                  <a:gsLst>
                    <a:gs pos="0">
                      <a:srgbClr val="FFFEC1"/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6796C3A4-2889-2A47-A4FA-E73429229CA7}"/>
                    </a:ext>
                  </a:extLst>
                </p:cNvPr>
                <p:cNvSpPr/>
                <p:nvPr/>
              </p:nvSpPr>
              <p:spPr>
                <a:xfrm>
                  <a:off x="1622807" y="1607178"/>
                  <a:ext cx="115842" cy="301579"/>
                </a:xfrm>
                <a:prstGeom prst="ellipse">
                  <a:avLst/>
                </a:prstGeom>
                <a:gradFill>
                  <a:gsLst>
                    <a:gs pos="0">
                      <a:srgbClr val="FFFEC1"/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9A34D123-C0D9-EE48-9D06-662CC6D27B0C}"/>
                    </a:ext>
                  </a:extLst>
                </p:cNvPr>
                <p:cNvSpPr/>
                <p:nvPr/>
              </p:nvSpPr>
              <p:spPr>
                <a:xfrm>
                  <a:off x="1279776" y="1867437"/>
                  <a:ext cx="98866" cy="299432"/>
                </a:xfrm>
                <a:prstGeom prst="ellipse">
                  <a:avLst/>
                </a:prstGeom>
                <a:gradFill>
                  <a:gsLst>
                    <a:gs pos="0">
                      <a:srgbClr val="FFFEC1"/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B6A7BCEB-CAD7-7048-84F3-F9610A95FFC4}"/>
                    </a:ext>
                  </a:extLst>
                </p:cNvPr>
                <p:cNvSpPr/>
                <p:nvPr/>
              </p:nvSpPr>
              <p:spPr>
                <a:xfrm>
                  <a:off x="1820151" y="1842098"/>
                  <a:ext cx="115842" cy="301579"/>
                </a:xfrm>
                <a:prstGeom prst="ellipse">
                  <a:avLst/>
                </a:prstGeom>
                <a:gradFill>
                  <a:gsLst>
                    <a:gs pos="0">
                      <a:srgbClr val="FFFEC1"/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ECEF3323-3CA0-F04F-B1BD-549B44B17E06}"/>
                    </a:ext>
                  </a:extLst>
                </p:cNvPr>
                <p:cNvCxnSpPr/>
                <p:nvPr/>
              </p:nvCxnSpPr>
              <p:spPr>
                <a:xfrm>
                  <a:off x="1939946" y="1997030"/>
                  <a:ext cx="574785" cy="125988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EDFC6E60-8242-9348-8247-D45F496FA32F}"/>
                    </a:ext>
                  </a:extLst>
                </p:cNvPr>
                <p:cNvCxnSpPr/>
                <p:nvPr/>
              </p:nvCxnSpPr>
              <p:spPr>
                <a:xfrm flipV="1">
                  <a:off x="1270750" y="1536344"/>
                  <a:ext cx="1201994" cy="993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3441AC13-F857-1242-B4D3-3C8A8C0FA8C4}"/>
                    </a:ext>
                  </a:extLst>
                </p:cNvPr>
                <p:cNvCxnSpPr/>
                <p:nvPr/>
              </p:nvCxnSpPr>
              <p:spPr>
                <a:xfrm flipV="1">
                  <a:off x="1919028" y="1865447"/>
                  <a:ext cx="553716" cy="20816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CD3BF39-787B-934B-B07A-51C2CAC41806}"/>
                  </a:ext>
                </a:extLst>
              </p:cNvPr>
              <p:cNvCxnSpPr/>
              <p:nvPr/>
            </p:nvCxnSpPr>
            <p:spPr>
              <a:xfrm flipH="1" flipV="1">
                <a:off x="669861" y="4639514"/>
                <a:ext cx="226732" cy="1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1027A369-0C3A-D24C-8CB4-060666D9EEBC}"/>
                  </a:ext>
                </a:extLst>
              </p:cNvPr>
              <p:cNvGrpSpPr/>
              <p:nvPr/>
            </p:nvGrpSpPr>
            <p:grpSpPr>
              <a:xfrm>
                <a:off x="683250" y="4426960"/>
                <a:ext cx="198112" cy="453979"/>
                <a:chOff x="284595" y="2884275"/>
                <a:chExt cx="198112" cy="453979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F14F05B6-0614-9645-8442-23F195719478}"/>
                    </a:ext>
                  </a:extLst>
                </p:cNvPr>
                <p:cNvSpPr/>
                <p:nvPr/>
              </p:nvSpPr>
              <p:spPr>
                <a:xfrm>
                  <a:off x="284595" y="2884275"/>
                  <a:ext cx="198112" cy="453979"/>
                </a:xfrm>
                <a:prstGeom prst="ellipse">
                  <a:avLst/>
                </a:prstGeom>
                <a:gradFill>
                  <a:gsLst>
                    <a:gs pos="13000">
                      <a:srgbClr val="FFBBFF"/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D5A2DED1-A6C7-2A49-86F4-0AE7156AF53E}"/>
                    </a:ext>
                  </a:extLst>
                </p:cNvPr>
                <p:cNvCxnSpPr/>
                <p:nvPr/>
              </p:nvCxnSpPr>
              <p:spPr>
                <a:xfrm>
                  <a:off x="284595" y="3111265"/>
                  <a:ext cx="198112" cy="0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925BDF5F-5EC3-1C47-BCB9-25FD9BC89354}"/>
                    </a:ext>
                  </a:extLst>
                </p:cNvPr>
                <p:cNvCxnSpPr/>
                <p:nvPr/>
              </p:nvCxnSpPr>
              <p:spPr>
                <a:xfrm>
                  <a:off x="313608" y="3271770"/>
                  <a:ext cx="140086" cy="0"/>
                </a:xfrm>
                <a:prstGeom prst="line">
                  <a:avLst/>
                </a:prstGeom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307FB48C-B90C-9142-B477-840C15BBE99E}"/>
                    </a:ext>
                  </a:extLst>
                </p:cNvPr>
                <p:cNvCxnSpPr/>
                <p:nvPr/>
              </p:nvCxnSpPr>
              <p:spPr>
                <a:xfrm>
                  <a:off x="313608" y="2950759"/>
                  <a:ext cx="14008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10D9C72-BB99-5E4F-82F0-51B024766823}"/>
                </a:ext>
              </a:extLst>
            </p:cNvPr>
            <p:cNvCxnSpPr/>
            <p:nvPr/>
          </p:nvCxnSpPr>
          <p:spPr>
            <a:xfrm>
              <a:off x="750037" y="4363888"/>
              <a:ext cx="491923" cy="1377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3C0A3DC-00BD-C947-9FB7-F9749BD580C9}"/>
                </a:ext>
              </a:extLst>
            </p:cNvPr>
            <p:cNvCxnSpPr/>
            <p:nvPr/>
          </p:nvCxnSpPr>
          <p:spPr>
            <a:xfrm flipV="1">
              <a:off x="1253222" y="4486146"/>
              <a:ext cx="814734" cy="186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DE1FEAA-96CB-7742-88E2-7996F4C6EE05}"/>
                </a:ext>
              </a:extLst>
            </p:cNvPr>
            <p:cNvCxnSpPr/>
            <p:nvPr/>
          </p:nvCxnSpPr>
          <p:spPr>
            <a:xfrm flipH="1">
              <a:off x="1252255" y="4504761"/>
              <a:ext cx="967" cy="625219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10AFC25-48E2-214E-8F44-3C1C10CF8E4D}"/>
                </a:ext>
              </a:extLst>
            </p:cNvPr>
            <p:cNvSpPr txBox="1"/>
            <p:nvPr/>
          </p:nvSpPr>
          <p:spPr>
            <a:xfrm>
              <a:off x="1131667" y="4723004"/>
              <a:ext cx="644287" cy="550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b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1E5D65C-19AC-3045-A1B1-994BDA681C4D}"/>
                </a:ext>
              </a:extLst>
            </p:cNvPr>
            <p:cNvSpPr txBox="1"/>
            <p:nvPr/>
          </p:nvSpPr>
          <p:spPr>
            <a:xfrm>
              <a:off x="750035" y="3979994"/>
              <a:ext cx="649685" cy="550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748903F-A89F-0342-8E00-0AFB05154B10}"/>
                </a:ext>
              </a:extLst>
            </p:cNvPr>
            <p:cNvSpPr txBox="1"/>
            <p:nvPr/>
          </p:nvSpPr>
          <p:spPr>
            <a:xfrm>
              <a:off x="1579314" y="3994865"/>
              <a:ext cx="1213204" cy="550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е’</a:t>
              </a:r>
              <a:r>
                <a:rPr lang="en-US" dirty="0"/>
                <a:t>’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34DFBA1-9EC2-4944-ACC9-64153B4F2583}"/>
              </a:ext>
            </a:extLst>
          </p:cNvPr>
          <p:cNvGrpSpPr/>
          <p:nvPr/>
        </p:nvGrpSpPr>
        <p:grpSpPr>
          <a:xfrm>
            <a:off x="8037709" y="2992696"/>
            <a:ext cx="2396193" cy="1859670"/>
            <a:chOff x="5068320" y="3495731"/>
            <a:chExt cx="4665387" cy="3129158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24C05544-C89D-1E4D-AC16-0028A78B4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8320" y="3709310"/>
              <a:ext cx="4537867" cy="2915579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E358CDB-FD41-AB43-A95C-081550123FAF}"/>
                </a:ext>
              </a:extLst>
            </p:cNvPr>
            <p:cNvSpPr txBox="1"/>
            <p:nvPr/>
          </p:nvSpPr>
          <p:spPr>
            <a:xfrm>
              <a:off x="7880817" y="3495731"/>
              <a:ext cx="1852890" cy="480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</a:rPr>
                <a:t>Ivan Vitev</a:t>
              </a: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EDA6B0D4-3D95-DE42-AB01-BF9437A7F7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56" y="3031863"/>
            <a:ext cx="2100826" cy="1841956"/>
          </a:xfrm>
          <a:prstGeom prst="rect">
            <a:avLst/>
          </a:prstGeom>
        </p:spPr>
      </p:pic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F695C0D5-D5DD-6B48-A9F3-9C5A54177025}"/>
              </a:ext>
            </a:extLst>
          </p:cNvPr>
          <p:cNvSpPr/>
          <p:nvPr/>
        </p:nvSpPr>
        <p:spPr>
          <a:xfrm>
            <a:off x="66222" y="835312"/>
            <a:ext cx="8320335" cy="2020715"/>
          </a:xfrm>
          <a:prstGeom prst="roundRect">
            <a:avLst>
              <a:gd name="adj" fmla="val 5006"/>
            </a:avLst>
          </a:prstGeom>
          <a:noFill/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962A33EF-ACF2-6744-B3E4-9E2B259867B3}"/>
              </a:ext>
            </a:extLst>
          </p:cNvPr>
          <p:cNvSpPr/>
          <p:nvPr/>
        </p:nvSpPr>
        <p:spPr>
          <a:xfrm>
            <a:off x="92244" y="2991026"/>
            <a:ext cx="11940099" cy="1766706"/>
          </a:xfrm>
          <a:prstGeom prst="roundRect">
            <a:avLst>
              <a:gd name="adj" fmla="val 5006"/>
            </a:avLst>
          </a:prstGeom>
          <a:noFill/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3186C7D7-679D-BB43-A1AF-88C23339966A}"/>
              </a:ext>
            </a:extLst>
          </p:cNvPr>
          <p:cNvSpPr/>
          <p:nvPr/>
        </p:nvSpPr>
        <p:spPr>
          <a:xfrm>
            <a:off x="31025" y="4839989"/>
            <a:ext cx="11940099" cy="1766706"/>
          </a:xfrm>
          <a:prstGeom prst="roundRect">
            <a:avLst>
              <a:gd name="adj" fmla="val 5006"/>
            </a:avLst>
          </a:prstGeom>
          <a:noFill/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4D8E8F5A-1E35-2B4D-A889-0950486960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49812" y="1176658"/>
            <a:ext cx="2016515" cy="1396806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3837932-2946-E64C-82E3-2FB760F4D53F}"/>
              </a:ext>
            </a:extLst>
          </p:cNvPr>
          <p:cNvSpPr/>
          <p:nvPr/>
        </p:nvSpPr>
        <p:spPr>
          <a:xfrm>
            <a:off x="8946825" y="754140"/>
            <a:ext cx="25374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altLang="zh-CN" sz="1400" b="1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Multi-leptons </a:t>
            </a:r>
          </a:p>
        </p:txBody>
      </p:sp>
      <p:sp>
        <p:nvSpPr>
          <p:cNvPr id="78" name="Date Placeholder 77">
            <a:extLst>
              <a:ext uri="{FF2B5EF4-FFF2-40B4-BE49-F238E27FC236}">
                <a16:creationId xmlns:a16="http://schemas.microsoft.com/office/drawing/2014/main" id="{02665B7B-582F-DC47-8138-B8AE3FA73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79" name="Footer Placeholder 78">
            <a:extLst>
              <a:ext uri="{FF2B5EF4-FFF2-40B4-BE49-F238E27FC236}">
                <a16:creationId xmlns:a16="http://schemas.microsoft.com/office/drawing/2014/main" id="{8DB348AA-1FA7-2545-805D-06928A6C3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A352AF4-ABE4-2740-AE1E-F66406507D86}"/>
              </a:ext>
            </a:extLst>
          </p:cNvPr>
          <p:cNvSpPr txBox="1"/>
          <p:nvPr/>
        </p:nvSpPr>
        <p:spPr>
          <a:xfrm>
            <a:off x="678001" y="1111286"/>
            <a:ext cx="169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VM production </a:t>
            </a:r>
          </a:p>
        </p:txBody>
      </p:sp>
      <p:pic>
        <p:nvPicPr>
          <p:cNvPr id="81" name="Picture 2" descr="ttp://inspirehep.net/record/446830/files/DESY-97-147_1.png">
            <a:extLst>
              <a:ext uri="{FF2B5EF4-FFF2-40B4-BE49-F238E27FC236}">
                <a16:creationId xmlns:a16="http://schemas.microsoft.com/office/drawing/2014/main" id="{F6FEDA3E-4412-884C-BCF1-CEC3DB0C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808" y="957308"/>
            <a:ext cx="1917403" cy="183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F85F9CC-4DF8-0D4A-B112-A36D9C29EA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62" y="864068"/>
            <a:ext cx="2130895" cy="1954057"/>
          </a:xfrm>
          <a:prstGeom prst="rect">
            <a:avLst/>
          </a:prstGeom>
        </p:spPr>
      </p:pic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9E4DD5A6-25A3-E043-9053-F5F85ECD2124}"/>
              </a:ext>
            </a:extLst>
          </p:cNvPr>
          <p:cNvSpPr/>
          <p:nvPr/>
        </p:nvSpPr>
        <p:spPr>
          <a:xfrm>
            <a:off x="8946825" y="709260"/>
            <a:ext cx="3024299" cy="2020715"/>
          </a:xfrm>
          <a:prstGeom prst="roundRect">
            <a:avLst>
              <a:gd name="adj" fmla="val 5006"/>
            </a:avLst>
          </a:prstGeom>
          <a:noFill/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5766A38-1038-5B45-8B89-F57ADA881DAC}"/>
              </a:ext>
            </a:extLst>
          </p:cNvPr>
          <p:cNvSpPr/>
          <p:nvPr/>
        </p:nvSpPr>
        <p:spPr>
          <a:xfrm>
            <a:off x="3941586" y="4913071"/>
            <a:ext cx="25374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altLang="zh-CN" sz="1400" b="1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Heavy photon</a:t>
            </a:r>
          </a:p>
        </p:txBody>
      </p:sp>
      <p:pic>
        <p:nvPicPr>
          <p:cNvPr id="85" name="Google Shape;181;p21">
            <a:extLst>
              <a:ext uri="{FF2B5EF4-FFF2-40B4-BE49-F238E27FC236}">
                <a16:creationId xmlns:a16="http://schemas.microsoft.com/office/drawing/2014/main" id="{DDD57C4A-F1B0-3E42-B3D5-F46D15F57D18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990886" y="5195186"/>
            <a:ext cx="2912182" cy="1322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3514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CFE2F50-E1BE-3E41-ADF3-860B629B4AEC}"/>
              </a:ext>
            </a:extLst>
          </p:cNvPr>
          <p:cNvSpPr/>
          <p:nvPr/>
        </p:nvSpPr>
        <p:spPr>
          <a:xfrm>
            <a:off x="447685" y="988087"/>
            <a:ext cx="46840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altLang="en-US" dirty="0"/>
              <a:t> </a:t>
            </a:r>
            <a:r>
              <a:rPr lang="en-US" altLang="en-US" dirty="0">
                <a:latin typeface="Comic Sans MS" charset="0"/>
                <a:ea typeface="Comic Sans MS" charset="0"/>
                <a:cs typeface="Comic Sans MS" charset="0"/>
              </a:rPr>
              <a:t>Jefferson Lab: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Fernando Barbosa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Cody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Dickover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Yulia  Furletova 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Sergey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Furletov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Lubomir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Pentchev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Chris Stanislav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Beni 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Zihlmann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742950" lvl="1" indent="-285750">
              <a:buFont typeface="Wingdings" charset="2"/>
              <a:buChar char="ü"/>
            </a:pP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University of Virginia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Kondo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Gnanvo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Nilanga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K.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Liyanage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marL="742950" lvl="1" indent="-285750">
              <a:buFont typeface="Wingdings" charset="2"/>
              <a:buChar char="ü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Temple University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Matt 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Posik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Bernd 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Surrow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742950" lvl="1" indent="-285750">
              <a:buFont typeface="Wingdings" charset="2"/>
              <a:buChar char="ü"/>
            </a:pP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Old Dominion University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Lee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Belfore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742950" lvl="1" indent="-285750">
              <a:buFont typeface="Wingdings" charset="2"/>
              <a:buChar char="ü"/>
            </a:pP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2" name="Text Box 3">
            <a:extLst>
              <a:ext uri="{FF2B5EF4-FFF2-40B4-BE49-F238E27FC236}">
                <a16:creationId xmlns:a16="http://schemas.microsoft.com/office/drawing/2014/main" id="{92DE40C1-A1EB-EB49-BABA-417794698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703" y="402659"/>
            <a:ext cx="9143999" cy="58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200" dirty="0">
                <a:latin typeface="Comic Sans MS" charset="0"/>
              </a:rPr>
              <a:t>eRD22 team: 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924ED1F9-6FDB-C242-ADD2-678CDBBD4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D4942773-CCEA-5E4C-A541-539747902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2178DE7-B37B-3847-BA58-8856C08EE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7544C-2E1E-7C4D-AAE1-64CD2B84963E}"/>
              </a:ext>
            </a:extLst>
          </p:cNvPr>
          <p:cNvSpPr txBox="1"/>
          <p:nvPr/>
        </p:nvSpPr>
        <p:spPr>
          <a:xfrm>
            <a:off x="5815014" y="695373"/>
            <a:ext cx="6093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Many thanks to the Hall-D and </a:t>
            </a:r>
            <a:r>
              <a:rPr lang="en-US" dirty="0" err="1">
                <a:latin typeface="Comic Sans MS" panose="030F0902030302020204" pitchFamily="66" charset="0"/>
              </a:rPr>
              <a:t>GlueX</a:t>
            </a:r>
            <a:r>
              <a:rPr lang="en-US" dirty="0">
                <a:latin typeface="Comic Sans MS" panose="030F0902030302020204" pitchFamily="66" charset="0"/>
              </a:rPr>
              <a:t> teams!</a:t>
            </a:r>
          </a:p>
          <a:p>
            <a:r>
              <a:rPr lang="en-US" dirty="0">
                <a:latin typeface="Comic Sans MS" panose="030F0902030302020204" pitchFamily="66" charset="0"/>
              </a:rPr>
              <a:t>( in particular Eugene </a:t>
            </a:r>
            <a:r>
              <a:rPr lang="en-US" dirty="0" err="1">
                <a:latin typeface="Comic Sans MS" panose="030F0902030302020204" pitchFamily="66" charset="0"/>
              </a:rPr>
              <a:t>Chudakov</a:t>
            </a:r>
            <a:r>
              <a:rPr lang="en-US" dirty="0">
                <a:latin typeface="Comic Sans MS" panose="030F0902030302020204" pitchFamily="66" charset="0"/>
              </a:rPr>
              <a:t> and Tim </a:t>
            </a:r>
            <a:r>
              <a:rPr lang="en-US" dirty="0" err="1">
                <a:latin typeface="Comic Sans MS" panose="030F0902030302020204" pitchFamily="66" charset="0"/>
              </a:rPr>
              <a:t>Whitlatch</a:t>
            </a:r>
            <a:r>
              <a:rPr lang="en-US" dirty="0">
                <a:latin typeface="Comic Sans MS" panose="030F0902030302020204" pitchFamily="66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33164A-DEED-F34F-B91B-DDFBF9AF9EEE}"/>
              </a:ext>
            </a:extLst>
          </p:cNvPr>
          <p:cNvSpPr/>
          <p:nvPr/>
        </p:nvSpPr>
        <p:spPr>
          <a:xfrm>
            <a:off x="5328691" y="35769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 new Transition Radiation detector based on GEM technology</a:t>
            </a:r>
            <a:endParaRPr lang="en-US" dirty="0">
              <a:solidFill>
                <a:srgbClr val="0081AD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81AD"/>
                </a:solidFill>
                <a:latin typeface="Helvetica" pitchFamily="2" charset="0"/>
              </a:rPr>
              <a:t>https://</a:t>
            </a:r>
            <a:r>
              <a:rPr lang="en-US" dirty="0" err="1">
                <a:solidFill>
                  <a:srgbClr val="0081AD"/>
                </a:solidFill>
                <a:latin typeface="Helvetica" pitchFamily="2" charset="0"/>
              </a:rPr>
              <a:t>doi.org</a:t>
            </a:r>
            <a:r>
              <a:rPr lang="en-US" dirty="0">
                <a:solidFill>
                  <a:srgbClr val="0081AD"/>
                </a:solidFill>
                <a:latin typeface="Helvetica" pitchFamily="2" charset="0"/>
              </a:rPr>
              <a:t>/10.1016/j.nima.2019.162356</a:t>
            </a:r>
          </a:p>
        </p:txBody>
      </p:sp>
    </p:spTree>
    <p:extLst>
      <p:ext uri="{BB962C8B-B14F-4D97-AF65-F5344CB8AC3E}">
        <p14:creationId xmlns:p14="http://schemas.microsoft.com/office/powerpoint/2010/main" val="1825056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EAF14-86CB-C945-A99C-7D6291E95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18833-3983-B740-942D-E0F343B84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24-26 March 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74708-B49E-DB4E-9C24-190EC13E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92BB0-39B6-2644-815E-71AFB045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36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4CBB42-86D6-FA45-A1A5-0F3C034A4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837" y="560429"/>
            <a:ext cx="1873721" cy="33726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287206-4ADB-F241-A47F-1963E82E5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08" y="3933128"/>
            <a:ext cx="5817603" cy="282800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38601B-8D2F-4E48-A13F-20B1017A0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</a:t>
            </a:r>
          </a:p>
        </p:txBody>
      </p:sp>
      <p:sp>
        <p:nvSpPr>
          <p:cNvPr id="19" name="Slide Number Placeholder 17">
            <a:extLst>
              <a:ext uri="{FF2B5EF4-FFF2-40B4-BE49-F238E27FC236}">
                <a16:creationId xmlns:a16="http://schemas.microsoft.com/office/drawing/2014/main" id="{127C5331-D5E4-924F-9EBF-EF9E5FDC0AA7}"/>
              </a:ext>
            </a:extLst>
          </p:cNvPr>
          <p:cNvSpPr txBox="1">
            <a:spLocks/>
          </p:cNvSpPr>
          <p:nvPr/>
        </p:nvSpPr>
        <p:spPr>
          <a:xfrm>
            <a:off x="8701575" y="6227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57CEE9A-092B-C24A-AC1D-2E61BE084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11106ABA-EBCA-6F4A-97F8-236AD8187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638910"/>
            <a:ext cx="2000234" cy="331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51A235-590C-C34B-B28C-1194D5484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44" y="3247847"/>
            <a:ext cx="2793804" cy="2980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33D986-CDAC-4B4B-9102-94424773B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478" y="405312"/>
            <a:ext cx="2595358" cy="27883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8F105DA-8358-B04C-864C-8B236254E295}"/>
              </a:ext>
            </a:extLst>
          </p:cNvPr>
          <p:cNvSpPr/>
          <p:nvPr/>
        </p:nvSpPr>
        <p:spPr>
          <a:xfrm>
            <a:off x="252386" y="328112"/>
            <a:ext cx="4320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Different TR-radiators. </a:t>
            </a:r>
            <a:endParaRPr lang="en-US" sz="2800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041A55A9-80A8-0E42-B1E6-607FBD170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24-26 March  2021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1DF55D-A2C3-1F49-AD79-8733ED887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51" y="4094286"/>
            <a:ext cx="4481025" cy="25168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8C0C4C-E95A-644D-9F76-A0DD9054A1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4103" y="4028508"/>
            <a:ext cx="2316537" cy="24855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49789E-E5A5-6043-9FD5-41FCF83B37BF}"/>
              </a:ext>
            </a:extLst>
          </p:cNvPr>
          <p:cNvSpPr/>
          <p:nvPr/>
        </p:nvSpPr>
        <p:spPr>
          <a:xfrm>
            <a:off x="0" y="859685"/>
            <a:ext cx="55580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We continue to search and test different types of radiators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Goal: to find </a:t>
            </a: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low  material budget</a:t>
            </a:r>
            <a:r>
              <a:rPr lang="en-US" dirty="0">
                <a:latin typeface="Comic Sans MS" panose="030F0902030302020204" pitchFamily="66" charset="0"/>
              </a:rPr>
              <a:t>, but </a:t>
            </a: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high TR-yield  </a:t>
            </a:r>
            <a:r>
              <a:rPr lang="en-US" dirty="0">
                <a:latin typeface="Comic Sans MS" panose="030F0902030302020204" pitchFamily="66" charset="0"/>
              </a:rPr>
              <a:t>radiators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The TR-energy spectrum is very important</a:t>
            </a:r>
          </a:p>
          <a:p>
            <a:r>
              <a:rPr lang="en-US" dirty="0">
                <a:latin typeface="Comic Sans MS" panose="030F0902030302020204" pitchFamily="66" charset="0"/>
              </a:rPr>
              <a:t>  (</a:t>
            </a: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minimum of self-absorption</a:t>
            </a:r>
            <a:r>
              <a:rPr lang="en-US" dirty="0">
                <a:latin typeface="Comic Sans MS" panose="030F0902030302020204" pitchFamily="66" charset="0"/>
              </a:rPr>
              <a:t>) </a:t>
            </a:r>
          </a:p>
          <a:p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690A35-ADEF-C54D-A304-E2D038E8CBEB}"/>
              </a:ext>
            </a:extLst>
          </p:cNvPr>
          <p:cNvSpPr/>
          <p:nvPr/>
        </p:nvSpPr>
        <p:spPr>
          <a:xfrm>
            <a:off x="168342" y="2651750"/>
            <a:ext cx="44885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Single module  (X/X0) : 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Radiator ( 10cm)    ~ 1.5 % X</a:t>
            </a:r>
            <a:r>
              <a:rPr lang="en-US" sz="1400" baseline="-25000" dirty="0">
                <a:latin typeface="Comic Sans MS" panose="030F0902030302020204" pitchFamily="66" charset="0"/>
              </a:rPr>
              <a:t>0</a:t>
            </a:r>
            <a:r>
              <a:rPr lang="en-US" sz="1400" dirty="0">
                <a:latin typeface="Comic Sans MS" panose="030F0902030302020204" pitchFamily="66" charset="0"/>
              </a:rPr>
              <a:t>   for fleece ( could go down  with mylar foils )  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Xenon gas (2.0 cm)  ~ 0.1% X</a:t>
            </a:r>
            <a:r>
              <a:rPr lang="en-US" sz="1400" baseline="-25000" dirty="0">
                <a:latin typeface="Comic Sans MS" panose="030F0902030302020204" pitchFamily="66" charset="0"/>
              </a:rPr>
              <a:t>0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Triple GEM with readout at active area  ~ 0.7% X</a:t>
            </a:r>
            <a:r>
              <a:rPr lang="en-US" sz="1400" baseline="-25000" dirty="0">
                <a:latin typeface="Comic Sans MS" panose="030F0902030302020204" pitchFamily="66" charset="0"/>
              </a:rPr>
              <a:t>0 </a:t>
            </a:r>
            <a:r>
              <a:rPr lang="en-US" sz="1400" dirty="0">
                <a:latin typeface="Comic Sans MS" panose="030F0902030302020204" pitchFamily="66" charset="0"/>
              </a:rPr>
              <a:t> 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             ( could go down to 0.4%, see current eRD6 )    </a:t>
            </a:r>
          </a:p>
          <a:p>
            <a:r>
              <a:rPr lang="en-US" dirty="0">
                <a:latin typeface="Comic Sans MS" panose="030F09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593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EICcenterWidescreen" id="{CBD15BF7-3750-2E47-B4F3-B37BC0481B03}" vid="{FA3D1C07-FE31-884A-845A-4E1AA49988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47537</TotalTime>
  <Words>1014</Words>
  <Application>Microsoft Macintosh PowerPoint</Application>
  <PresentationFormat>Widescreen</PresentationFormat>
  <Paragraphs>183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 Unicode MS</vt:lpstr>
      <vt:lpstr>Arial</vt:lpstr>
      <vt:lpstr>Calibri</vt:lpstr>
      <vt:lpstr>Cambria Math</vt:lpstr>
      <vt:lpstr>Comic Sans MS</vt:lpstr>
      <vt:lpstr>Helvetica</vt:lpstr>
      <vt:lpstr>Minion Pro</vt:lpstr>
      <vt:lpstr>Times New Roman</vt:lpstr>
      <vt:lpstr>Wingdings</vt:lpstr>
      <vt:lpstr>Office Theme</vt:lpstr>
      <vt:lpstr>ML for Transition Radiation Detector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</vt:lpstr>
      <vt:lpstr>PowerPoint Presentation</vt:lpstr>
      <vt:lpstr>PowerPoint Presentation</vt:lpstr>
      <vt:lpstr>Readout </vt:lpstr>
      <vt:lpstr>Readout 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 Forward area</dc:title>
  <dc:creator>Microsoft Office User</dc:creator>
  <cp:lastModifiedBy> </cp:lastModifiedBy>
  <cp:revision>213</cp:revision>
  <cp:lastPrinted>2021-03-23T20:20:35Z</cp:lastPrinted>
  <dcterms:created xsi:type="dcterms:W3CDTF">2020-04-23T14:54:59Z</dcterms:created>
  <dcterms:modified xsi:type="dcterms:W3CDTF">2021-07-26T18:28:41Z</dcterms:modified>
</cp:coreProperties>
</file>