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0" r:id="rId1"/>
    <p:sldMasterId id="2147483671" r:id="rId2"/>
    <p:sldMasterId id="2147483672" r:id="rId3"/>
  </p:sldMasterIdLst>
  <p:notesMasterIdLst>
    <p:notesMasterId r:id="rId19"/>
  </p:notesMasterIdLst>
  <p:sldIdLst>
    <p:sldId id="256" r:id="rId4"/>
    <p:sldId id="272" r:id="rId5"/>
    <p:sldId id="291" r:id="rId6"/>
    <p:sldId id="258" r:id="rId7"/>
    <p:sldId id="259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39" d="100"/>
          <a:sy n="139" d="100"/>
        </p:scale>
        <p:origin x="176" y="5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41f3d951ff_2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g241f3d951ff_2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42a61bd07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242a61bd07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42da36502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42da36502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42a61bd07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42a61bd07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42da365026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42da365026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430573013f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430573013f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41f3d951ff_2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241f3d951ff_2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0876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41f3d951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g241f3d951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429e3957b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g2429e3957b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429e3957b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g2429e3957b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42da365026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42da365026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429e3957b7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g2429e3957b7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430573013f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430573013f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430573013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430573013f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73287-F321-615B-CF01-2019918763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C79AE8-FAC5-1331-4BAC-C09EAEE1F5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0C44C-8537-2BA4-8F65-9E8DF46A5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A9B49-B6F8-4811-89A1-004D74FA262C}" type="datetime1">
              <a:rPr lang="en-GB" smtClean="0"/>
              <a:t>12/05/2023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B0C52-AFA5-DC96-090C-AC8D4B1EC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25311-D061-66D8-73B8-2DCB312E8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843AE-CE84-42CE-8876-17F2A04692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6716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C8FEB-27D4-9F0F-DC57-E50F26AF2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74D77-B428-9475-6392-675A91D8C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17E10-468C-6276-2294-83EDFACC5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59CFD-45FD-41AF-B63C-99CEFCA52B8B}" type="datetime1">
              <a:rPr lang="en-GB" smtClean="0"/>
              <a:t>12/05/2023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60086-A06A-0096-788F-C96F611B7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A9710-5B20-BC9B-8644-E94D3E8A7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843AE-CE84-42CE-8876-17F2A04692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0283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CF982-0E2B-7ADD-456F-22FBC6CCE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95C419-7AA6-7CA4-7455-09714E156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3723A1-CD51-B0A6-604D-7E8124AD0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11D00-E1F2-4BEB-B9C5-6DD666167C10}" type="datetime1">
              <a:rPr lang="en-GB" smtClean="0"/>
              <a:t>12/05/2023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E7475-3DF4-2110-1A17-649E4CBF2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FEFDA-E476-0459-85CB-35489DCB5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843AE-CE84-42CE-8876-17F2A04692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1376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3DFE7-7C8A-7F1E-B86E-001E42714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95012-2296-93B6-D935-F062A278F8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6E6B5D-AF80-A273-C031-9F120F3BB8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160F0-95D1-7332-B1AA-EF68B0671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F4B3-EFDB-4711-8C49-9313D16250E3}" type="datetime1">
              <a:rPr lang="en-GB" smtClean="0"/>
              <a:t>12/05/2023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921DB6-23CF-C568-4C28-9236C8CFD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6FBA6A-762C-4D5A-9719-7484C5104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843AE-CE84-42CE-8876-17F2A04692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4707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0F975-B92A-93FA-2EB7-A5CF560C7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6B4D3F-FFB0-33C0-6579-C5550CB1DE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2D2AD6-8431-58AD-B285-111B816C12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09BB1B-5394-A7A8-E53A-B106FAC3E8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D1E74D-0A4F-27E8-4F66-06645DB155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E33CD1-F623-6209-9F3C-01FAD9E0D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2CF8-7753-4336-A761-2B2BE1D0EA77}" type="datetime1">
              <a:rPr lang="en-GB" smtClean="0"/>
              <a:t>12/05/2023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45D46D-E990-F230-7502-BA9800FCA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998CF3-C5F5-7F24-317F-EC792FE50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843AE-CE84-42CE-8876-17F2A04692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6512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40E22-14A0-3EDE-D02C-27AF18C52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F64519-E58B-9DBB-A755-D2998A338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3250-4AFF-4F78-B9DD-1B4FC5A2C36D}" type="datetime1">
              <a:rPr lang="en-GB" smtClean="0"/>
              <a:t>12/05/2023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BB26EF-BA5E-F91E-2411-7BCA8ADF2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242419-AFC0-E8EC-EEF9-03BDF35A0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843AE-CE84-42CE-8876-17F2A04692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4703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86CE62-C895-5998-05CB-A7B71B5BE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87AF-041F-4E5C-B0B7-E46BB133A884}" type="datetime1">
              <a:rPr lang="en-GB" smtClean="0"/>
              <a:t>12/05/2023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CF3705-5BED-EB2A-199E-26DFF4A2E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3EE771-DD81-7DFC-85C3-1DEED5ACA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843AE-CE84-42CE-8876-17F2A04692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596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A57FD-309C-0AB8-E738-EA8C51FE2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9D2BD-AFBA-6596-29A2-E1FB143BD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7623BF-C8E9-A06F-6310-2973232523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EDDC5-CAC4-D6F4-5BF5-5FE609688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27615-582E-42F6-AF81-6D926C9A54EC}" type="datetime1">
              <a:rPr lang="en-GB" smtClean="0"/>
              <a:t>12/05/2023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C6261B-07D7-B5B9-F407-1CA094A98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AD1FD3-C2B7-DC21-A815-7F08ED062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843AE-CE84-42CE-8876-17F2A04692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927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18B6F-AF44-2F98-7460-B01FAE45C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13E4EB-100F-9F63-C529-D95BA222FA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B693C0-D575-23A1-DB90-C08E86E56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7B0CDE-5D81-A04B-063F-0567C2EC4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8022E-80F9-44E3-B231-CECF270EBC54}" type="datetime1">
              <a:rPr lang="en-GB" smtClean="0"/>
              <a:t>12/05/2023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A9BC3B-9A71-F487-E3EA-E64D44971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4CF454-7467-B84F-6143-351357411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843AE-CE84-42CE-8876-17F2A04692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2359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84938-7799-6DA3-3909-2CDEDC3A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B85329-C9FE-4E91-E6E3-49B948BE70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09285-B89B-1157-7FA1-08C9D5D11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52E3E-36EA-497E-866F-443B84569C3A}" type="datetime1">
              <a:rPr lang="en-GB" smtClean="0"/>
              <a:t>12/05/2023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4C462-4A6C-B6DC-B94B-D63FF57D2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2F79E-350A-9C92-5398-CD250F769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843AE-CE84-42CE-8876-17F2A04692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9065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7DA057-53EC-CD03-05BE-1D76D72488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C9EB2D-4059-9E53-BE3C-C643C1BEAA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A7F3F-30C8-B287-65FF-97FD20421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26527-49CA-41DC-B595-C8ACCE43C631}" type="datetime1">
              <a:rPr lang="en-GB" smtClean="0"/>
              <a:t>12/05/2023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F7C31-9BCF-3250-B1BE-38A889EA5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672E5-4F23-A3B7-15F8-220BB14DE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843AE-CE84-42CE-8876-17F2A04692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968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F3C9F8-FBEC-4409-35C2-ED1BA0DF2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F76FF-F87A-201D-975E-BA6F2B583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BA8E1-04BE-BA75-891E-526412B212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2F440-EE9C-47D5-BA4A-DFD4499F405B}" type="datetime1">
              <a:rPr lang="en-GB" smtClean="0"/>
              <a:t>12/05/2023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8D1B8-75B1-579C-7864-81D7895B4A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5FC17-57CF-21A7-EC1D-88E4369FC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843AE-CE84-42CE-8876-17F2A04692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530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gi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5"/>
          <p:cNvPicPr preferRelativeResize="0"/>
          <p:nvPr/>
        </p:nvPicPr>
        <p:blipFill rotWithShape="1">
          <a:blip r:embed="rId3">
            <a:alphaModFix/>
          </a:blip>
          <a:srcRect r="782"/>
          <a:stretch/>
        </p:blipFill>
        <p:spPr>
          <a:xfrm>
            <a:off x="1343175" y="90600"/>
            <a:ext cx="6545024" cy="2019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5"/>
          <p:cNvSpPr txBox="1">
            <a:spLocks noGrp="1"/>
          </p:cNvSpPr>
          <p:nvPr>
            <p:ph type="ctrTitle"/>
          </p:nvPr>
        </p:nvSpPr>
        <p:spPr>
          <a:xfrm>
            <a:off x="0" y="2428000"/>
            <a:ext cx="9144000" cy="15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GB" sz="3580"/>
              <a:t>Artificial Intelligence and Machine Learning</a:t>
            </a:r>
            <a:endParaRPr sz="358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GB" sz="2579" i="1"/>
              <a:t>Track 9 Highlights</a:t>
            </a:r>
            <a:endParaRPr sz="2579" i="1"/>
          </a:p>
        </p:txBody>
      </p:sp>
      <p:sp>
        <p:nvSpPr>
          <p:cNvPr id="101" name="Google Shape;101;p25"/>
          <p:cNvSpPr txBox="1">
            <a:spLocks noGrp="1"/>
          </p:cNvSpPr>
          <p:nvPr>
            <p:ph type="subTitle" idx="1"/>
          </p:nvPr>
        </p:nvSpPr>
        <p:spPr>
          <a:xfrm>
            <a:off x="0" y="4298225"/>
            <a:ext cx="9144000" cy="5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380"/>
              <a:buNone/>
            </a:pPr>
            <a:r>
              <a:rPr lang="en-GB" sz="1879" i="1">
                <a:solidFill>
                  <a:schemeClr val="dk1"/>
                </a:solidFill>
              </a:rPr>
              <a:t>Stefano Dal Pra, Jana Schaarschmidt, </a:t>
            </a:r>
            <a:r>
              <a:rPr lang="en-GB" sz="1879" i="1" u="sng">
                <a:solidFill>
                  <a:schemeClr val="dk1"/>
                </a:solidFill>
              </a:rPr>
              <a:t>Sofia Vallecorsa</a:t>
            </a:r>
            <a:r>
              <a:rPr lang="en-GB" sz="1879" i="1">
                <a:solidFill>
                  <a:schemeClr val="dk1"/>
                </a:solidFill>
              </a:rPr>
              <a:t>, Sandro Wenzel</a:t>
            </a:r>
            <a:endParaRPr sz="1879" i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4"/>
          <p:cNvSpPr txBox="1">
            <a:spLocks noGrp="1"/>
          </p:cNvSpPr>
          <p:nvPr>
            <p:ph type="title"/>
          </p:nvPr>
        </p:nvSpPr>
        <p:spPr>
          <a:xfrm>
            <a:off x="239775" y="154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Online applications </a:t>
            </a:r>
            <a:endParaRPr/>
          </a:p>
        </p:txBody>
      </p:sp>
      <p:sp>
        <p:nvSpPr>
          <p:cNvPr id="235" name="Google Shape;235;p34"/>
          <p:cNvSpPr txBox="1">
            <a:spLocks noGrp="1"/>
          </p:cNvSpPr>
          <p:nvPr>
            <p:ph type="body" idx="1"/>
          </p:nvPr>
        </p:nvSpPr>
        <p:spPr>
          <a:xfrm>
            <a:off x="195700" y="781200"/>
            <a:ext cx="2658300" cy="7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Continual learning</a:t>
            </a:r>
            <a:endParaRPr b="1" dirty="0"/>
          </a:p>
        </p:txBody>
      </p:sp>
      <p:pic>
        <p:nvPicPr>
          <p:cNvPr id="236" name="Google Shape;236;p34"/>
          <p:cNvPicPr preferRelativeResize="0"/>
          <p:nvPr/>
        </p:nvPicPr>
        <p:blipFill rotWithShape="1">
          <a:blip r:embed="rId3">
            <a:alphaModFix/>
          </a:blip>
          <a:srcRect t="24265"/>
          <a:stretch/>
        </p:blipFill>
        <p:spPr>
          <a:xfrm>
            <a:off x="138464" y="2281847"/>
            <a:ext cx="2258500" cy="1305874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4"/>
          <p:cNvSpPr txBox="1"/>
          <p:nvPr/>
        </p:nvSpPr>
        <p:spPr>
          <a:xfrm>
            <a:off x="2557378" y="1943074"/>
            <a:ext cx="1658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chemeClr val="dk1"/>
                </a:solidFill>
              </a:rPr>
              <a:t>Embedded Continual Learning for HEP, </a:t>
            </a:r>
            <a:r>
              <a:rPr lang="en-GB" sz="800">
                <a:solidFill>
                  <a:schemeClr val="dk1"/>
                </a:solidFill>
              </a:rPr>
              <a:t>Thu 11/05</a:t>
            </a:r>
            <a:endParaRPr sz="800"/>
          </a:p>
        </p:txBody>
      </p:sp>
      <p:sp>
        <p:nvSpPr>
          <p:cNvPr id="238" name="Google Shape;238;p34"/>
          <p:cNvSpPr txBox="1">
            <a:spLocks noGrp="1"/>
          </p:cNvSpPr>
          <p:nvPr>
            <p:ph type="body" idx="1"/>
          </p:nvPr>
        </p:nvSpPr>
        <p:spPr>
          <a:xfrm>
            <a:off x="142491" y="1063855"/>
            <a:ext cx="3983400" cy="8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SzPts val="1530"/>
              <a:buNone/>
            </a:pPr>
            <a:r>
              <a:rPr lang="en-GB" sz="1400" dirty="0"/>
              <a:t>Useful in </a:t>
            </a:r>
            <a:r>
              <a:rPr lang="en-GB" sz="1400" b="1" dirty="0"/>
              <a:t>online environment and changing conditions</a:t>
            </a:r>
            <a:r>
              <a:rPr lang="en-GB" sz="1400" dirty="0"/>
              <a:t>. Avoid retraining. Strong computational constraints. Proposed lightweight alternative to SGD.</a:t>
            </a:r>
            <a:endParaRPr sz="1400" dirty="0"/>
          </a:p>
        </p:txBody>
      </p:sp>
      <p:sp>
        <p:nvSpPr>
          <p:cNvPr id="239" name="Google Shape;239;p34"/>
          <p:cNvSpPr txBox="1"/>
          <p:nvPr/>
        </p:nvSpPr>
        <p:spPr>
          <a:xfrm>
            <a:off x="2120391" y="3818574"/>
            <a:ext cx="2005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 dirty="0">
                <a:solidFill>
                  <a:schemeClr val="dk1"/>
                </a:solidFill>
              </a:rPr>
              <a:t>The Deployment of Realtime ML in Changing Environments, </a:t>
            </a:r>
            <a:r>
              <a:rPr lang="en-GB" sz="800" dirty="0">
                <a:solidFill>
                  <a:schemeClr val="dk1"/>
                </a:solidFill>
              </a:rPr>
              <a:t>Thu 11/05</a:t>
            </a:r>
            <a:endParaRPr sz="800" dirty="0"/>
          </a:p>
        </p:txBody>
      </p:sp>
      <p:pic>
        <p:nvPicPr>
          <p:cNvPr id="240" name="Google Shape;24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8201" y="3619797"/>
            <a:ext cx="1523762" cy="1438603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4"/>
          <p:cNvSpPr txBox="1"/>
          <p:nvPr/>
        </p:nvSpPr>
        <p:spPr>
          <a:xfrm>
            <a:off x="2004687" y="4362912"/>
            <a:ext cx="1530121" cy="64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45" dirty="0">
                <a:solidFill>
                  <a:schemeClr val="dk2"/>
                </a:solidFill>
                <a:sym typeface="Wingdings" pitchFamily="2" charset="2"/>
              </a:rPr>
              <a:t> </a:t>
            </a:r>
            <a:r>
              <a:rPr lang="en-GB" sz="1045" dirty="0">
                <a:solidFill>
                  <a:schemeClr val="dk2"/>
                </a:solidFill>
              </a:rPr>
              <a:t>CMS L2 trigger Vertex finding</a:t>
            </a:r>
            <a:endParaRPr sz="1045" dirty="0">
              <a:solidFill>
                <a:schemeClr val="dk2"/>
              </a:solidFill>
            </a:endParaRPr>
          </a:p>
        </p:txBody>
      </p:sp>
      <p:sp>
        <p:nvSpPr>
          <p:cNvPr id="242" name="Google Shape;242;p34"/>
          <p:cNvSpPr txBox="1"/>
          <p:nvPr/>
        </p:nvSpPr>
        <p:spPr>
          <a:xfrm>
            <a:off x="4546850" y="1740325"/>
            <a:ext cx="4618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SR models dramatically reduce latency and resources compared to NN</a:t>
            </a:r>
            <a:endParaRPr sz="1100"/>
          </a:p>
        </p:txBody>
      </p:sp>
      <p:pic>
        <p:nvPicPr>
          <p:cNvPr id="243" name="Google Shape;24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36838" y="2417799"/>
            <a:ext cx="1511575" cy="137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46399" y="276575"/>
            <a:ext cx="4858066" cy="149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4"/>
          <p:cNvSpPr txBox="1">
            <a:spLocks noGrp="1"/>
          </p:cNvSpPr>
          <p:nvPr>
            <p:ph type="body" idx="1"/>
          </p:nvPr>
        </p:nvSpPr>
        <p:spPr>
          <a:xfrm>
            <a:off x="5346263" y="-107525"/>
            <a:ext cx="2658300" cy="7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Symbolic regression</a:t>
            </a:r>
            <a:endParaRPr b="1" dirty="0"/>
          </a:p>
        </p:txBody>
      </p:sp>
      <p:pic>
        <p:nvPicPr>
          <p:cNvPr id="246" name="Google Shape;246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93150" y="2094325"/>
            <a:ext cx="1826224" cy="172424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4"/>
          <p:cNvSpPr txBox="1"/>
          <p:nvPr/>
        </p:nvSpPr>
        <p:spPr>
          <a:xfrm>
            <a:off x="4615775" y="2132875"/>
            <a:ext cx="2005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chemeClr val="dk1"/>
                </a:solidFill>
              </a:rPr>
              <a:t>Symbolic Regression on FPGAs for Fast Machine Learning Inference, </a:t>
            </a:r>
            <a:r>
              <a:rPr lang="en-GB" sz="800">
                <a:solidFill>
                  <a:schemeClr val="dk1"/>
                </a:solidFill>
              </a:rPr>
              <a:t>Thu 11/05</a:t>
            </a:r>
            <a:endParaRPr sz="800"/>
          </a:p>
        </p:txBody>
      </p:sp>
      <p:sp>
        <p:nvSpPr>
          <p:cNvPr id="248" name="Google Shape;248;p34"/>
          <p:cNvSpPr txBox="1"/>
          <p:nvPr/>
        </p:nvSpPr>
        <p:spPr>
          <a:xfrm>
            <a:off x="7959175" y="2458950"/>
            <a:ext cx="718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T tagger</a:t>
            </a:r>
            <a:endParaRPr sz="1100"/>
          </a:p>
        </p:txBody>
      </p:sp>
      <p:sp>
        <p:nvSpPr>
          <p:cNvPr id="249" name="Google Shape;249;p34"/>
          <p:cNvSpPr txBox="1"/>
          <p:nvPr/>
        </p:nvSpPr>
        <p:spPr>
          <a:xfrm>
            <a:off x="6487000" y="4137150"/>
            <a:ext cx="2578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dk2"/>
                </a:solidFill>
              </a:rPr>
              <a:t>More </a:t>
            </a:r>
            <a:r>
              <a:rPr lang="en-GB" b="1" dirty="0">
                <a:solidFill>
                  <a:schemeClr val="dk2"/>
                </a:solidFill>
              </a:rPr>
              <a:t>GNN</a:t>
            </a:r>
            <a:r>
              <a:rPr lang="en-GB" dirty="0">
                <a:solidFill>
                  <a:schemeClr val="dk2"/>
                </a:solidFill>
              </a:rPr>
              <a:t>, </a:t>
            </a:r>
            <a:r>
              <a:rPr lang="en-GB" b="1" dirty="0">
                <a:solidFill>
                  <a:schemeClr val="dk2"/>
                </a:solidFill>
              </a:rPr>
              <a:t>Object condensation </a:t>
            </a:r>
            <a:r>
              <a:rPr lang="en-GB" dirty="0">
                <a:solidFill>
                  <a:schemeClr val="dk2"/>
                </a:solidFill>
              </a:rPr>
              <a:t>and Fuzzy Clustering in Belle II!</a:t>
            </a:r>
            <a:endParaRPr dirty="0">
              <a:solidFill>
                <a:schemeClr val="dk2"/>
              </a:solidFill>
            </a:endParaRPr>
          </a:p>
        </p:txBody>
      </p:sp>
      <p:pic>
        <p:nvPicPr>
          <p:cNvPr id="250" name="Google Shape;250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46291" y="3380175"/>
            <a:ext cx="1994385" cy="1586026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4"/>
          <p:cNvSpPr txBox="1"/>
          <p:nvPr/>
        </p:nvSpPr>
        <p:spPr>
          <a:xfrm>
            <a:off x="4717013" y="2838688"/>
            <a:ext cx="2005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chemeClr val="dk1"/>
                </a:solidFill>
              </a:rPr>
              <a:t>Improved Clustering in the Belle II Electromagnetic Calorimeter with Graph Neural Networks, </a:t>
            </a:r>
            <a:r>
              <a:rPr lang="en-GB" sz="800">
                <a:solidFill>
                  <a:schemeClr val="dk1"/>
                </a:solidFill>
              </a:rPr>
              <a:t>Thu 11/05</a:t>
            </a:r>
            <a:endParaRPr sz="8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E90A88-5569-7347-BA2D-A5B09E0BF9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10</a:t>
            </a:fld>
            <a:endParaRPr lang="en-GB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5"/>
          <p:cNvSpPr txBox="1">
            <a:spLocks noGrp="1"/>
          </p:cNvSpPr>
          <p:nvPr>
            <p:ph type="title"/>
          </p:nvPr>
        </p:nvSpPr>
        <p:spPr>
          <a:xfrm>
            <a:off x="311700" y="248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Fast simulation</a:t>
            </a:r>
            <a:endParaRPr dirty="0"/>
          </a:p>
        </p:txBody>
      </p:sp>
      <p:sp>
        <p:nvSpPr>
          <p:cNvPr id="257" name="Google Shape;257;p35"/>
          <p:cNvSpPr txBox="1">
            <a:spLocks noGrp="1"/>
          </p:cNvSpPr>
          <p:nvPr>
            <p:ph type="body" idx="1"/>
          </p:nvPr>
        </p:nvSpPr>
        <p:spPr>
          <a:xfrm>
            <a:off x="261853" y="829915"/>
            <a:ext cx="4621044" cy="694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105882"/>
              <a:buNone/>
            </a:pPr>
            <a:r>
              <a:rPr lang="en-GB" sz="1600" b="1" dirty="0"/>
              <a:t>Several new models and trends for fast calorimeter simulations</a:t>
            </a:r>
            <a:endParaRPr sz="1600" b="1" dirty="0"/>
          </a:p>
        </p:txBody>
      </p:sp>
      <p:pic>
        <p:nvPicPr>
          <p:cNvPr id="258" name="Google Shape;25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640" y="2826253"/>
            <a:ext cx="1959115" cy="1534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1546" y="2747973"/>
            <a:ext cx="1873525" cy="1718696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5"/>
          <p:cNvSpPr txBox="1"/>
          <p:nvPr/>
        </p:nvSpPr>
        <p:spPr>
          <a:xfrm>
            <a:off x="311700" y="4625717"/>
            <a:ext cx="3044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 dirty="0">
                <a:solidFill>
                  <a:schemeClr val="dk1"/>
                </a:solidFill>
              </a:rPr>
              <a:t>Generating Accurate Showers in Highly Granular Calorimeters Using Normalizing Flows, </a:t>
            </a:r>
            <a:r>
              <a:rPr lang="en-GB" sz="800" dirty="0">
                <a:solidFill>
                  <a:schemeClr val="dk1"/>
                </a:solidFill>
              </a:rPr>
              <a:t>Thu 11/05</a:t>
            </a:r>
            <a:endParaRPr sz="800" dirty="0"/>
          </a:p>
        </p:txBody>
      </p:sp>
      <p:sp>
        <p:nvSpPr>
          <p:cNvPr id="261" name="Google Shape;261;p35"/>
          <p:cNvSpPr txBox="1">
            <a:spLocks noGrp="1"/>
          </p:cNvSpPr>
          <p:nvPr>
            <p:ph type="body" idx="1"/>
          </p:nvPr>
        </p:nvSpPr>
        <p:spPr>
          <a:xfrm>
            <a:off x="227962" y="1803185"/>
            <a:ext cx="3743219" cy="7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105882"/>
              <a:buNone/>
            </a:pPr>
            <a:r>
              <a:rPr lang="en-GB" sz="1400" b="1" dirty="0"/>
              <a:t>Generative normalized flows </a:t>
            </a:r>
            <a:r>
              <a:rPr lang="en-GB" sz="1400" dirty="0"/>
              <a:t>considerably improves first-generation fast calo sim for ILC ECAL</a:t>
            </a:r>
            <a:endParaRPr sz="1400" b="1" dirty="0"/>
          </a:p>
        </p:txBody>
      </p:sp>
      <p:sp>
        <p:nvSpPr>
          <p:cNvPr id="262" name="Google Shape;262;p35"/>
          <p:cNvSpPr txBox="1"/>
          <p:nvPr/>
        </p:nvSpPr>
        <p:spPr>
          <a:xfrm>
            <a:off x="4572000" y="3570649"/>
            <a:ext cx="1965033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 dirty="0">
                <a:solidFill>
                  <a:schemeClr val="dk1"/>
                </a:solidFill>
              </a:rPr>
              <a:t>Fast &amp; Accurate Calorimeter Simulation With Diffusion Models, </a:t>
            </a:r>
            <a:r>
              <a:rPr lang="en-GB" sz="800" dirty="0">
                <a:solidFill>
                  <a:schemeClr val="dk1"/>
                </a:solidFill>
              </a:rPr>
              <a:t>Thu 11/05</a:t>
            </a:r>
            <a:endParaRPr sz="800" dirty="0"/>
          </a:p>
        </p:txBody>
      </p:sp>
      <p:sp>
        <p:nvSpPr>
          <p:cNvPr id="263" name="Google Shape;263;p35"/>
          <p:cNvSpPr txBox="1">
            <a:spLocks noGrp="1"/>
          </p:cNvSpPr>
          <p:nvPr>
            <p:ph type="body" idx="1"/>
          </p:nvPr>
        </p:nvSpPr>
        <p:spPr>
          <a:xfrm>
            <a:off x="4555442" y="536520"/>
            <a:ext cx="4452600" cy="7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105882"/>
              <a:buNone/>
            </a:pPr>
            <a:r>
              <a:rPr lang="en-GB" sz="1400" b="1" dirty="0"/>
              <a:t>State-of the-art non-HEP models enter the game: </a:t>
            </a:r>
            <a:r>
              <a:rPr lang="en-GB" sz="1400" dirty="0"/>
              <a:t>Introduction and adaptation of </a:t>
            </a:r>
            <a:r>
              <a:rPr lang="en-GB" sz="1400" b="1" dirty="0"/>
              <a:t>diffusion models</a:t>
            </a:r>
            <a:r>
              <a:rPr lang="en-GB" sz="1400" dirty="0"/>
              <a:t> for the Calo-Challenge with promising results</a:t>
            </a:r>
            <a:endParaRPr sz="1400" b="1" dirty="0"/>
          </a:p>
        </p:txBody>
      </p:sp>
      <p:pic>
        <p:nvPicPr>
          <p:cNvPr id="264" name="Google Shape;26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55443" y="1572851"/>
            <a:ext cx="2851198" cy="1688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93260" y="3357093"/>
            <a:ext cx="2684366" cy="17699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8101E3-5357-7B45-98D6-F25B044036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11</a:t>
            </a:fld>
            <a:endParaRPr lang="en-GB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6"/>
          <p:cNvSpPr txBox="1">
            <a:spLocks noGrp="1"/>
          </p:cNvSpPr>
          <p:nvPr>
            <p:ph type="title"/>
          </p:nvPr>
        </p:nvSpPr>
        <p:spPr>
          <a:xfrm>
            <a:off x="311700" y="248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Fast simulation (II)</a:t>
            </a:r>
            <a:endParaRPr dirty="0"/>
          </a:p>
        </p:txBody>
      </p:sp>
      <p:sp>
        <p:nvSpPr>
          <p:cNvPr id="272" name="Google Shape;272;p36"/>
          <p:cNvSpPr txBox="1"/>
          <p:nvPr/>
        </p:nvSpPr>
        <p:spPr>
          <a:xfrm>
            <a:off x="0" y="2674486"/>
            <a:ext cx="1572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 dirty="0">
                <a:solidFill>
                  <a:schemeClr val="dk1"/>
                </a:solidFill>
              </a:rPr>
              <a:t>Transformers for Generalized Fast Shower Simulation, </a:t>
            </a:r>
            <a:r>
              <a:rPr lang="en-GB" sz="800" dirty="0">
                <a:solidFill>
                  <a:schemeClr val="dk1"/>
                </a:solidFill>
              </a:rPr>
              <a:t>Thu 11/05</a:t>
            </a:r>
            <a:endParaRPr sz="800" dirty="0"/>
          </a:p>
        </p:txBody>
      </p:sp>
      <p:sp>
        <p:nvSpPr>
          <p:cNvPr id="273" name="Google Shape;273;p36"/>
          <p:cNvSpPr txBox="1">
            <a:spLocks noGrp="1"/>
          </p:cNvSpPr>
          <p:nvPr>
            <p:ph type="body" idx="1"/>
          </p:nvPr>
        </p:nvSpPr>
        <p:spPr>
          <a:xfrm>
            <a:off x="272814" y="1028238"/>
            <a:ext cx="3636300" cy="7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105882"/>
              <a:buNone/>
            </a:pPr>
            <a:r>
              <a:rPr lang="en-GB" sz="1600" b="1" dirty="0"/>
              <a:t>Toward foundation models!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105882"/>
              <a:buNone/>
            </a:pPr>
            <a:r>
              <a:rPr lang="en-GB" sz="1400" b="1" dirty="0"/>
              <a:t>Transformer </a:t>
            </a:r>
            <a:r>
              <a:rPr lang="en-GB" sz="1400" dirty="0"/>
              <a:t>based architectures</a:t>
            </a:r>
            <a:r>
              <a:rPr lang="en-GB" sz="1400" b="1" dirty="0"/>
              <a:t> </a:t>
            </a:r>
            <a:r>
              <a:rPr lang="en-GB" sz="1400" dirty="0"/>
              <a:t>for shower generation</a:t>
            </a:r>
          </a:p>
        </p:txBody>
      </p:sp>
      <p:pic>
        <p:nvPicPr>
          <p:cNvPr id="274" name="Google Shape;274;p36"/>
          <p:cNvPicPr preferRelativeResize="0"/>
          <p:nvPr/>
        </p:nvPicPr>
        <p:blipFill rotWithShape="1">
          <a:blip r:embed="rId3">
            <a:alphaModFix/>
          </a:blip>
          <a:srcRect t="27199" r="79127" b="5910"/>
          <a:stretch/>
        </p:blipFill>
        <p:spPr>
          <a:xfrm>
            <a:off x="1641107" y="1989177"/>
            <a:ext cx="1572300" cy="1764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814" y="3753463"/>
            <a:ext cx="3154299" cy="126915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6"/>
          <p:cNvSpPr txBox="1">
            <a:spLocks noGrp="1"/>
          </p:cNvSpPr>
          <p:nvPr>
            <p:ph type="body" idx="1"/>
          </p:nvPr>
        </p:nvSpPr>
        <p:spPr>
          <a:xfrm>
            <a:off x="4884000" y="229914"/>
            <a:ext cx="3636300" cy="7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105882"/>
              <a:buNone/>
            </a:pPr>
            <a:r>
              <a:rPr lang="en-GB" sz="1600" b="1" dirty="0"/>
              <a:t>#</a:t>
            </a:r>
            <a:r>
              <a:rPr lang="en-GB" sz="1600" b="1" dirty="0" err="1"/>
              <a:t>calochallenge</a:t>
            </a:r>
            <a:r>
              <a:rPr lang="en-GB" sz="1600" b="1" dirty="0"/>
              <a:t> </a:t>
            </a:r>
            <a:r>
              <a:rPr lang="en-GB" sz="1600" dirty="0"/>
              <a:t>as a further driver for comparable ML developments for  fast calorimeter simulation</a:t>
            </a:r>
            <a:endParaRPr lang="en-GB" sz="16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105882"/>
              <a:buNone/>
            </a:pPr>
            <a:r>
              <a:rPr lang="en-GB" sz="1600" b="1" dirty="0"/>
              <a:t>Many models, datasets, performance metrics…</a:t>
            </a:r>
            <a:endParaRPr lang="en-GB" sz="1600" dirty="0"/>
          </a:p>
        </p:txBody>
      </p:sp>
      <p:sp>
        <p:nvSpPr>
          <p:cNvPr id="278" name="Google Shape;278;p36"/>
          <p:cNvSpPr txBox="1"/>
          <p:nvPr/>
        </p:nvSpPr>
        <p:spPr>
          <a:xfrm>
            <a:off x="6553980" y="3998301"/>
            <a:ext cx="2781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chemeClr val="dk1"/>
                </a:solidFill>
              </a:rPr>
              <a:t>The CaloChallenge, </a:t>
            </a:r>
            <a:r>
              <a:rPr lang="en-GB" sz="800">
                <a:solidFill>
                  <a:schemeClr val="dk1"/>
                </a:solidFill>
              </a:rPr>
              <a:t>Thu 11/05</a:t>
            </a:r>
            <a:endParaRPr sz="8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622595-7F7B-0F46-B158-3F994320DDC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12</a:t>
            </a:fld>
            <a:endParaRPr lang="en-GB"/>
          </a:p>
        </p:txBody>
      </p:sp>
      <p:pic>
        <p:nvPicPr>
          <p:cNvPr id="6" name="Picture 5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82553367-EE32-6D41-99CB-6A43CE16D9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612" y="4249117"/>
            <a:ext cx="922775" cy="908468"/>
          </a:xfrm>
          <a:prstGeom prst="rect">
            <a:avLst/>
          </a:prstGeom>
        </p:spPr>
      </p:pic>
      <p:pic>
        <p:nvPicPr>
          <p:cNvPr id="8" name="Picture 7" descr="An aerial view of a building&#10;&#10;Description automatically generated with medium confidence">
            <a:extLst>
              <a:ext uri="{FF2B5EF4-FFF2-40B4-BE49-F238E27FC236}">
                <a16:creationId xmlns:a16="http://schemas.microsoft.com/office/drawing/2014/main" id="{065F2BF2-00B9-6340-A660-8FCFC2D198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4451" y="2496803"/>
            <a:ext cx="4236707" cy="21664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0FFCD2-9B80-3D46-8318-1F6960B33D23}"/>
              </a:ext>
            </a:extLst>
          </p:cNvPr>
          <p:cNvSpPr txBox="1"/>
          <p:nvPr/>
        </p:nvSpPr>
        <p:spPr>
          <a:xfrm>
            <a:off x="4884000" y="2180300"/>
            <a:ext cx="1223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May</a:t>
            </a:r>
            <a:r>
              <a:rPr lang="it-IT" dirty="0"/>
              <a:t> 30</a:t>
            </a:r>
            <a:r>
              <a:rPr lang="it-IT" baseline="30000" dirty="0"/>
              <a:t>th</a:t>
            </a:r>
            <a:r>
              <a:rPr lang="it-IT" dirty="0"/>
              <a:t>-31</a:t>
            </a:r>
            <a:r>
              <a:rPr lang="it-IT" baseline="30000" dirty="0"/>
              <a:t>st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7"/>
          <p:cNvSpPr txBox="1">
            <a:spLocks noGrp="1"/>
          </p:cNvSpPr>
          <p:nvPr>
            <p:ph type="title"/>
          </p:nvPr>
        </p:nvSpPr>
        <p:spPr>
          <a:xfrm>
            <a:off x="311700" y="268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More Simulation</a:t>
            </a:r>
            <a:endParaRPr dirty="0"/>
          </a:p>
        </p:txBody>
      </p:sp>
      <p:pic>
        <p:nvPicPr>
          <p:cNvPr id="284" name="Google Shape;28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825" y="1857925"/>
            <a:ext cx="3389025" cy="1529026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7"/>
          <p:cNvSpPr txBox="1">
            <a:spLocks noGrp="1"/>
          </p:cNvSpPr>
          <p:nvPr>
            <p:ph type="body" idx="1"/>
          </p:nvPr>
        </p:nvSpPr>
        <p:spPr>
          <a:xfrm>
            <a:off x="340525" y="900750"/>
            <a:ext cx="3507600" cy="7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105882"/>
              <a:buNone/>
            </a:pPr>
            <a:r>
              <a:rPr lang="en-GB" sz="1400" b="1" dirty="0"/>
              <a:t>Deep learning</a:t>
            </a:r>
            <a:r>
              <a:rPr lang="en-GB" sz="1400" dirty="0"/>
              <a:t> for post-processing </a:t>
            </a:r>
            <a:r>
              <a:rPr lang="en-GB" sz="1400" b="1" dirty="0"/>
              <a:t>match fast-sim to full-sim at analysis level Increases fidelity of fast-sim</a:t>
            </a:r>
            <a:endParaRPr sz="1400" b="1" dirty="0"/>
          </a:p>
        </p:txBody>
      </p:sp>
      <p:pic>
        <p:nvPicPr>
          <p:cNvPr id="286" name="Google Shape;28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0675" y="3542825"/>
            <a:ext cx="1318825" cy="131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542827"/>
            <a:ext cx="2514299" cy="64332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7"/>
          <p:cNvSpPr txBox="1"/>
          <p:nvPr/>
        </p:nvSpPr>
        <p:spPr>
          <a:xfrm>
            <a:off x="139175" y="4342025"/>
            <a:ext cx="2341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chemeClr val="dk1"/>
                </a:solidFill>
              </a:rPr>
              <a:t>Refining fast simulation using machine learning </a:t>
            </a:r>
            <a:r>
              <a:rPr lang="en-GB" sz="800">
                <a:solidFill>
                  <a:schemeClr val="dk1"/>
                </a:solidFill>
              </a:rPr>
              <a:t>Thu 11/05</a:t>
            </a:r>
            <a:endParaRPr sz="800"/>
          </a:p>
        </p:txBody>
      </p:sp>
      <p:pic>
        <p:nvPicPr>
          <p:cNvPr id="289" name="Google Shape;289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63774" y="940726"/>
            <a:ext cx="3855852" cy="2177174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7"/>
          <p:cNvSpPr txBox="1">
            <a:spLocks noGrp="1"/>
          </p:cNvSpPr>
          <p:nvPr>
            <p:ph type="body" idx="1"/>
          </p:nvPr>
        </p:nvSpPr>
        <p:spPr>
          <a:xfrm>
            <a:off x="4863774" y="87625"/>
            <a:ext cx="4280225" cy="7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105882"/>
              <a:buNone/>
            </a:pPr>
            <a:r>
              <a:rPr lang="en-GB" sz="1400" dirty="0"/>
              <a:t>A normalized-flow based </a:t>
            </a:r>
            <a:r>
              <a:rPr lang="en-GB" sz="1400" b="1" dirty="0"/>
              <a:t>end-to-end super-fast-sim</a:t>
            </a:r>
            <a:r>
              <a:rPr lang="en-GB" sz="1400" dirty="0"/>
              <a:t>, transforming Monte Carlo events directly into high-level analysis objects.</a:t>
            </a:r>
            <a:endParaRPr sz="1400" b="1" dirty="0"/>
          </a:p>
        </p:txBody>
      </p:sp>
      <p:sp>
        <p:nvSpPr>
          <p:cNvPr id="291" name="Google Shape;291;p37"/>
          <p:cNvSpPr txBox="1"/>
          <p:nvPr/>
        </p:nvSpPr>
        <p:spPr>
          <a:xfrm>
            <a:off x="4985075" y="3198413"/>
            <a:ext cx="23412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 b="1">
                <a:solidFill>
                  <a:srgbClr val="03070F"/>
                </a:solidFill>
              </a:rPr>
              <a:t>Flashsim: a ML based simulation for analysis datatiers</a:t>
            </a:r>
            <a:r>
              <a:rPr lang="en-GB" sz="800" b="1">
                <a:solidFill>
                  <a:schemeClr val="dk1"/>
                </a:solidFill>
              </a:rPr>
              <a:t> </a:t>
            </a:r>
            <a:r>
              <a:rPr lang="en-GB" sz="800">
                <a:solidFill>
                  <a:schemeClr val="dk1"/>
                </a:solidFill>
              </a:rPr>
              <a:t>Mon 08/05</a:t>
            </a:r>
            <a:endParaRPr sz="800"/>
          </a:p>
        </p:txBody>
      </p:sp>
      <p:pic>
        <p:nvPicPr>
          <p:cNvPr id="292" name="Google Shape;292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06750" y="2571748"/>
            <a:ext cx="1892575" cy="1104176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7"/>
          <p:cNvSpPr txBox="1">
            <a:spLocks noGrp="1"/>
          </p:cNvSpPr>
          <p:nvPr>
            <p:ph type="body" idx="1"/>
          </p:nvPr>
        </p:nvSpPr>
        <p:spPr>
          <a:xfrm>
            <a:off x="5037900" y="3836950"/>
            <a:ext cx="3507600" cy="7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990"/>
              <a:buNone/>
            </a:pPr>
            <a:r>
              <a:rPr lang="en-GB" sz="1135" b="1"/>
              <a:t>More interesting developments in constructing ML models for event generation (hadronization) or to have fundamental data-driven ML representation for hadronic physics models in Geant4</a:t>
            </a:r>
            <a:endParaRPr sz="1135" b="1"/>
          </a:p>
        </p:txBody>
      </p:sp>
      <p:sp>
        <p:nvSpPr>
          <p:cNvPr id="294" name="Google Shape;294;p37"/>
          <p:cNvSpPr txBox="1"/>
          <p:nvPr/>
        </p:nvSpPr>
        <p:spPr>
          <a:xfrm>
            <a:off x="4999125" y="4726300"/>
            <a:ext cx="1940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 b="1">
                <a:solidFill>
                  <a:srgbClr val="03070F"/>
                </a:solidFill>
              </a:rPr>
              <a:t>MLHad: Simulating Hadronization with Machine Learning</a:t>
            </a:r>
            <a:r>
              <a:rPr lang="en-GB" sz="800" b="1">
                <a:solidFill>
                  <a:schemeClr val="dk1"/>
                </a:solidFill>
              </a:rPr>
              <a:t> </a:t>
            </a:r>
            <a:r>
              <a:rPr lang="en-GB" sz="800">
                <a:solidFill>
                  <a:schemeClr val="dk1"/>
                </a:solidFill>
              </a:rPr>
              <a:t>Mon 08/05</a:t>
            </a:r>
            <a:endParaRPr sz="800"/>
          </a:p>
        </p:txBody>
      </p:sp>
      <p:sp>
        <p:nvSpPr>
          <p:cNvPr id="295" name="Google Shape;295;p37"/>
          <p:cNvSpPr txBox="1"/>
          <p:nvPr/>
        </p:nvSpPr>
        <p:spPr>
          <a:xfrm>
            <a:off x="7006488" y="4584700"/>
            <a:ext cx="19407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 b="1">
                <a:solidFill>
                  <a:srgbClr val="0F0202"/>
                </a:solidFill>
              </a:rPr>
              <a:t>Simulation of Hadronic Interactions with Deep Generative Models</a:t>
            </a:r>
            <a:r>
              <a:rPr lang="en-GB" sz="800" b="1">
                <a:solidFill>
                  <a:schemeClr val="dk1"/>
                </a:solidFill>
              </a:rPr>
              <a:t> </a:t>
            </a:r>
            <a:r>
              <a:rPr lang="en-GB" sz="800">
                <a:solidFill>
                  <a:schemeClr val="dk1"/>
                </a:solidFill>
              </a:rPr>
              <a:t>Thu 11/05</a:t>
            </a:r>
            <a:endParaRPr sz="8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C7E944-CACE-A348-9AFF-A2C74CE865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13</a:t>
            </a:fld>
            <a:endParaRPr lang="en-GB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8"/>
          <p:cNvSpPr txBox="1">
            <a:spLocks noGrp="1"/>
          </p:cNvSpPr>
          <p:nvPr>
            <p:ph type="title"/>
          </p:nvPr>
        </p:nvSpPr>
        <p:spPr>
          <a:xfrm>
            <a:off x="266048" y="165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Tools</a:t>
            </a:r>
            <a:endParaRPr dirty="0"/>
          </a:p>
        </p:txBody>
      </p:sp>
      <p:sp>
        <p:nvSpPr>
          <p:cNvPr id="301" name="Google Shape;301;p38"/>
          <p:cNvSpPr txBox="1">
            <a:spLocks noGrp="1"/>
          </p:cNvSpPr>
          <p:nvPr>
            <p:ph type="body" idx="1"/>
          </p:nvPr>
        </p:nvSpPr>
        <p:spPr>
          <a:xfrm>
            <a:off x="92700" y="738000"/>
            <a:ext cx="40167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990"/>
              <a:buNone/>
            </a:pPr>
            <a:r>
              <a:rPr lang="en-GB" sz="1235" b="1" dirty="0"/>
              <a:t>Baler: Auto-encoder-based compression of scientific datasets (where losses may be permitted). </a:t>
            </a:r>
            <a:r>
              <a:rPr lang="en-GB" sz="1235" dirty="0"/>
              <a:t>Promising direction for HEP data.</a:t>
            </a:r>
            <a:endParaRPr sz="1235" dirty="0"/>
          </a:p>
        </p:txBody>
      </p:sp>
      <p:pic>
        <p:nvPicPr>
          <p:cNvPr id="302" name="Google Shape;30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582" y="1702275"/>
            <a:ext cx="3934423" cy="2049824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8"/>
          <p:cNvSpPr txBox="1"/>
          <p:nvPr/>
        </p:nvSpPr>
        <p:spPr>
          <a:xfrm>
            <a:off x="53857" y="4623100"/>
            <a:ext cx="3000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 b="1">
                <a:solidFill>
                  <a:srgbClr val="03070F"/>
                </a:solidFill>
              </a:rPr>
              <a:t>Machine learning based compression for scientific data, </a:t>
            </a:r>
            <a:r>
              <a:rPr lang="en-GB" sz="850">
                <a:solidFill>
                  <a:srgbClr val="03070F"/>
                </a:solidFill>
              </a:rPr>
              <a:t>Mon 08/05</a:t>
            </a:r>
            <a:endParaRPr/>
          </a:p>
        </p:txBody>
      </p:sp>
      <p:pic>
        <p:nvPicPr>
          <p:cNvPr id="304" name="Google Shape;30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282" y="3573975"/>
            <a:ext cx="2136977" cy="7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8"/>
          <p:cNvSpPr txBox="1">
            <a:spLocks noGrp="1"/>
          </p:cNvSpPr>
          <p:nvPr>
            <p:ph type="body" idx="1"/>
          </p:nvPr>
        </p:nvSpPr>
        <p:spPr>
          <a:xfrm>
            <a:off x="4446377" y="60300"/>
            <a:ext cx="4570500" cy="7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en-GB" sz="1100" b="1"/>
              <a:t>Improvements in ROOT/SOFIE to offer C++ inference support for GNN and compute performance going beyond what is available in industry solutions.</a:t>
            </a:r>
            <a:endParaRPr sz="1100" b="1"/>
          </a:p>
        </p:txBody>
      </p:sp>
      <p:sp>
        <p:nvSpPr>
          <p:cNvPr id="306" name="Google Shape;306;p38"/>
          <p:cNvSpPr txBox="1"/>
          <p:nvPr/>
        </p:nvSpPr>
        <p:spPr>
          <a:xfrm>
            <a:off x="4446368" y="2189650"/>
            <a:ext cx="3244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 b="1">
                <a:solidFill>
                  <a:srgbClr val="03070F"/>
                </a:solidFill>
              </a:rPr>
              <a:t>New developments of TMVA/SOFIE: Code Generation and Fast Inference for Graph Neural Networks, </a:t>
            </a:r>
            <a:r>
              <a:rPr lang="en-GB" sz="850">
                <a:solidFill>
                  <a:srgbClr val="03070F"/>
                </a:solidFill>
              </a:rPr>
              <a:t>Thu 11/05</a:t>
            </a:r>
            <a:endParaRPr/>
          </a:p>
        </p:txBody>
      </p:sp>
      <p:pic>
        <p:nvPicPr>
          <p:cNvPr id="307" name="Google Shape;307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19268" y="784650"/>
            <a:ext cx="2558352" cy="135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77612" y="784650"/>
            <a:ext cx="1929479" cy="1044101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8"/>
          <p:cNvSpPr txBox="1">
            <a:spLocks noGrp="1"/>
          </p:cNvSpPr>
          <p:nvPr>
            <p:ph type="body" idx="1"/>
          </p:nvPr>
        </p:nvSpPr>
        <p:spPr>
          <a:xfrm>
            <a:off x="4446368" y="2661737"/>
            <a:ext cx="4697700" cy="7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en-GB" sz="1200" b="1" dirty="0" err="1"/>
              <a:t>JetNet</a:t>
            </a:r>
            <a:r>
              <a:rPr lang="en-GB" sz="1200" b="1" dirty="0"/>
              <a:t>: Python package with easy-to-access datasets, standardised evaluation metrics, and more utilities for improving accessibility and reproducibility in ML + HEP</a:t>
            </a:r>
            <a:endParaRPr sz="1200" b="1" dirty="0"/>
          </a:p>
        </p:txBody>
      </p:sp>
      <p:pic>
        <p:nvPicPr>
          <p:cNvPr id="310" name="Google Shape;310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42318" y="3441325"/>
            <a:ext cx="3052600" cy="1702174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8"/>
          <p:cNvSpPr txBox="1"/>
          <p:nvPr/>
        </p:nvSpPr>
        <p:spPr>
          <a:xfrm>
            <a:off x="7632468" y="3698325"/>
            <a:ext cx="17370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 b="1">
                <a:solidFill>
                  <a:srgbClr val="03070F"/>
                </a:solidFill>
              </a:rPr>
              <a:t>JetNet library for machine learning in high energy physics,</a:t>
            </a:r>
            <a:r>
              <a:rPr lang="en-GB" sz="850">
                <a:solidFill>
                  <a:srgbClr val="03070F"/>
                </a:solidFill>
              </a:rPr>
              <a:t> Thu 11/05</a:t>
            </a: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EA07AE-6179-ED4A-A6F5-F987E2BDA0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14</a:t>
            </a:fld>
            <a:endParaRPr lang="en-GB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9"/>
          <p:cNvSpPr txBox="1">
            <a:spLocks noGrp="1"/>
          </p:cNvSpPr>
          <p:nvPr>
            <p:ph type="title"/>
          </p:nvPr>
        </p:nvSpPr>
        <p:spPr>
          <a:xfrm>
            <a:off x="1131275" y="2208525"/>
            <a:ext cx="234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Thank you!</a:t>
            </a:r>
            <a:endParaRPr/>
          </a:p>
        </p:txBody>
      </p:sp>
      <p:pic>
        <p:nvPicPr>
          <p:cNvPr id="317" name="Google Shape;317;p39"/>
          <p:cNvPicPr preferRelativeResize="0"/>
          <p:nvPr/>
        </p:nvPicPr>
        <p:blipFill rotWithShape="1">
          <a:blip r:embed="rId3">
            <a:alphaModFix/>
          </a:blip>
          <a:srcRect t="13141"/>
          <a:stretch/>
        </p:blipFill>
        <p:spPr>
          <a:xfrm>
            <a:off x="3094900" y="137900"/>
            <a:ext cx="5762926" cy="50056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0808FB-5693-624D-9D20-1871397CE9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15</a:t>
            </a:fld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6"/>
          <p:cNvPicPr preferRelativeResize="0"/>
          <p:nvPr/>
        </p:nvPicPr>
        <p:blipFill rotWithShape="1">
          <a:blip r:embed="rId3">
            <a:alphaModFix/>
          </a:blip>
          <a:srcRect t="13141" r="3507"/>
          <a:stretch/>
        </p:blipFill>
        <p:spPr>
          <a:xfrm>
            <a:off x="4572001" y="-778"/>
            <a:ext cx="4572000" cy="4119554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311700" y="2771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 dirty="0"/>
              <a:t>Topics</a:t>
            </a:r>
            <a:endParaRPr dirty="0"/>
          </a:p>
        </p:txBody>
      </p:sp>
      <p:sp>
        <p:nvSpPr>
          <p:cNvPr id="108" name="Google Shape;108;p26"/>
          <p:cNvSpPr txBox="1">
            <a:spLocks noGrp="1"/>
          </p:cNvSpPr>
          <p:nvPr>
            <p:ph type="body" idx="1"/>
          </p:nvPr>
        </p:nvSpPr>
        <p:spPr>
          <a:xfrm>
            <a:off x="123350" y="1020017"/>
            <a:ext cx="5504700" cy="2340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GB" sz="1700" dirty="0"/>
              <a:t>Reconstruction</a:t>
            </a: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GB" sz="1700" dirty="0"/>
              <a:t>Physics Analysis</a:t>
            </a: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GB" sz="1700" dirty="0"/>
              <a:t>Online Processing</a:t>
            </a:r>
            <a:endParaRPr sz="1700" dirty="0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GB" sz="1700" dirty="0"/>
              <a:t>General Methods and ML Tools</a:t>
            </a:r>
          </a:p>
          <a:p>
            <a:pPr indent="-336550">
              <a:buSzPts val="1700"/>
            </a:pPr>
            <a:r>
              <a:rPr lang="en-GB" sz="1700" dirty="0"/>
              <a:t>Applications</a:t>
            </a:r>
            <a:endParaRPr sz="1700" dirty="0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GB" sz="1700" dirty="0"/>
              <a:t>Shared session with Track3 (Offline Computing) on Fast Simulation</a:t>
            </a:r>
            <a:endParaRPr sz="1700" dirty="0"/>
          </a:p>
        </p:txBody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2540100" y="4754058"/>
            <a:ext cx="6292200" cy="4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lang="en-GB" sz="1050" dirty="0">
                <a:solidFill>
                  <a:schemeClr val="dk1"/>
                </a:solidFill>
              </a:rPr>
              <a:t>Fri 12th May Plenary Session - Conference Highlights: Track 9 </a:t>
            </a:r>
            <a:endParaRPr sz="1050" dirty="0">
              <a:solidFill>
                <a:schemeClr val="dk1"/>
              </a:solidFill>
            </a:endParaRPr>
          </a:p>
        </p:txBody>
      </p:sp>
      <p:pic>
        <p:nvPicPr>
          <p:cNvPr id="110" name="Google Shape;110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350" y="4361050"/>
            <a:ext cx="2340900" cy="72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6"/>
          <p:cNvSpPr txBox="1">
            <a:spLocks noGrp="1"/>
          </p:cNvSpPr>
          <p:nvPr>
            <p:ph type="body" idx="1"/>
          </p:nvPr>
        </p:nvSpPr>
        <p:spPr>
          <a:xfrm>
            <a:off x="437662" y="3557530"/>
            <a:ext cx="6368655" cy="803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buSzPct val="128571"/>
              <a:buNone/>
            </a:pP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48 Talks in 8 sessions … some of them done “parallel within parallel” … 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buSzPct val="128571"/>
              <a:buNone/>
            </a:pPr>
            <a:r>
              <a:rPr lang="en-GB" sz="1400" b="1" dirty="0">
                <a:solidFill>
                  <a:schemeClr val="accent1">
                    <a:lumMod val="75000"/>
                  </a:schemeClr>
                </a:solidFill>
              </a:rPr>
              <a:t>sorry to not being able to do justice to all of your excellent contributions !</a:t>
            </a:r>
            <a:endParaRPr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A82326-750E-C148-A482-33991C00341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6436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2000"/>
                    </a14:imgEffect>
                    <a14:imgEffect>
                      <a14:saturation sat="136000"/>
                    </a14:imgEffect>
                    <a14:imgEffect>
                      <a14:brightnessContrast bright="-5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76792F-DB73-954C-8CFD-72B52F8BA775}"/>
              </a:ext>
            </a:extLst>
          </p:cNvPr>
          <p:cNvCxnSpPr>
            <a:cxnSpLocks/>
          </p:cNvCxnSpPr>
          <p:nvPr/>
        </p:nvCxnSpPr>
        <p:spPr>
          <a:xfrm flipV="1">
            <a:off x="2112080" y="2074193"/>
            <a:ext cx="1442419" cy="1455955"/>
          </a:xfrm>
          <a:prstGeom prst="line">
            <a:avLst/>
          </a:prstGeom>
          <a:ln w="38100" cap="rnd">
            <a:solidFill>
              <a:schemeClr val="accent5"/>
            </a:solidFill>
          </a:ln>
          <a:effectLst>
            <a:glow rad="139700">
              <a:schemeClr val="accent3">
                <a:lumMod val="5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DA7797-5B28-A64F-8D5D-47C45B990D45}"/>
              </a:ext>
            </a:extLst>
          </p:cNvPr>
          <p:cNvCxnSpPr>
            <a:cxnSpLocks/>
            <a:endCxn id="22" idx="5"/>
          </p:cNvCxnSpPr>
          <p:nvPr/>
        </p:nvCxnSpPr>
        <p:spPr>
          <a:xfrm flipH="1" flipV="1">
            <a:off x="909953" y="2369756"/>
            <a:ext cx="1046863" cy="1095812"/>
          </a:xfrm>
          <a:prstGeom prst="line">
            <a:avLst/>
          </a:prstGeom>
          <a:ln w="38100" cap="rnd">
            <a:solidFill>
              <a:schemeClr val="accent5"/>
            </a:solidFill>
          </a:ln>
          <a:effectLst>
            <a:glow rad="139700">
              <a:schemeClr val="accent3">
                <a:lumMod val="5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76B02D-7E2B-A639-E2F8-8A4BF5AC6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367843AE-CE84-42CE-8876-17F2A0469203}" type="slidenum">
              <a:rPr lang="en-GB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E7C1F41-CB7D-6A5E-12E9-74A22C630609}"/>
              </a:ext>
            </a:extLst>
          </p:cNvPr>
          <p:cNvCxnSpPr>
            <a:cxnSpLocks/>
          </p:cNvCxnSpPr>
          <p:nvPr/>
        </p:nvCxnSpPr>
        <p:spPr>
          <a:xfrm>
            <a:off x="3595965" y="1986019"/>
            <a:ext cx="2628632" cy="1275692"/>
          </a:xfrm>
          <a:prstGeom prst="line">
            <a:avLst/>
          </a:prstGeom>
          <a:ln w="38100" cap="rnd">
            <a:solidFill>
              <a:schemeClr val="accent5"/>
            </a:solidFill>
          </a:ln>
          <a:effectLst>
            <a:glow rad="139700">
              <a:schemeClr val="accent3">
                <a:lumMod val="5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13F1130-7B5B-D1A1-47DC-3C0AE3776525}"/>
              </a:ext>
            </a:extLst>
          </p:cNvPr>
          <p:cNvCxnSpPr>
            <a:cxnSpLocks/>
            <a:stCxn id="5" idx="7"/>
            <a:endCxn id="6" idx="3"/>
          </p:cNvCxnSpPr>
          <p:nvPr/>
        </p:nvCxnSpPr>
        <p:spPr>
          <a:xfrm flipV="1">
            <a:off x="6362881" y="2036143"/>
            <a:ext cx="1893582" cy="1128750"/>
          </a:xfrm>
          <a:prstGeom prst="line">
            <a:avLst/>
          </a:prstGeom>
          <a:ln w="38100" cap="rnd">
            <a:solidFill>
              <a:schemeClr val="accent5"/>
            </a:solidFill>
          </a:ln>
          <a:effectLst>
            <a:glow rad="139700">
              <a:schemeClr val="accent3">
                <a:lumMod val="5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80081FEF-0526-8938-A1D2-DCB6D6E96562}"/>
              </a:ext>
            </a:extLst>
          </p:cNvPr>
          <p:cNvSpPr/>
          <p:nvPr/>
        </p:nvSpPr>
        <p:spPr>
          <a:xfrm>
            <a:off x="6129140" y="3124789"/>
            <a:ext cx="273845" cy="273844"/>
          </a:xfrm>
          <a:prstGeom prst="ellipse">
            <a:avLst/>
          </a:prstGeom>
          <a:solidFill>
            <a:srgbClr val="00B0F0"/>
          </a:solidFill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7FE1C6C-BA0E-7915-8F81-B8D48D8CFC26}"/>
              </a:ext>
            </a:extLst>
          </p:cNvPr>
          <p:cNvSpPr/>
          <p:nvPr/>
        </p:nvSpPr>
        <p:spPr>
          <a:xfrm>
            <a:off x="3482973" y="1837314"/>
            <a:ext cx="273845" cy="273844"/>
          </a:xfrm>
          <a:prstGeom prst="ellipse">
            <a:avLst/>
          </a:prstGeom>
          <a:solidFill>
            <a:srgbClr val="00B0F0"/>
          </a:solidFill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865330C-18DF-96C9-D305-581E9959632B}"/>
              </a:ext>
            </a:extLst>
          </p:cNvPr>
          <p:cNvSpPr/>
          <p:nvPr/>
        </p:nvSpPr>
        <p:spPr>
          <a:xfrm>
            <a:off x="1899147" y="3378128"/>
            <a:ext cx="273845" cy="273844"/>
          </a:xfrm>
          <a:prstGeom prst="ellipse">
            <a:avLst/>
          </a:prstGeom>
          <a:solidFill>
            <a:srgbClr val="00B0F0"/>
          </a:solidFill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5B0296D-2E56-2965-BC33-9B9E42C42825}"/>
              </a:ext>
            </a:extLst>
          </p:cNvPr>
          <p:cNvSpPr/>
          <p:nvPr/>
        </p:nvSpPr>
        <p:spPr>
          <a:xfrm>
            <a:off x="8216359" y="1802403"/>
            <a:ext cx="273845" cy="273844"/>
          </a:xfrm>
          <a:prstGeom prst="ellipse">
            <a:avLst/>
          </a:prstGeom>
          <a:solidFill>
            <a:srgbClr val="00B0F0"/>
          </a:solidFill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DAE3676-7AD6-1E41-90D0-9E29AFDE03D9}"/>
              </a:ext>
            </a:extLst>
          </p:cNvPr>
          <p:cNvSpPr/>
          <p:nvPr/>
        </p:nvSpPr>
        <p:spPr>
          <a:xfrm>
            <a:off x="676212" y="2136016"/>
            <a:ext cx="273845" cy="273844"/>
          </a:xfrm>
          <a:prstGeom prst="ellipse">
            <a:avLst/>
          </a:prstGeom>
          <a:solidFill>
            <a:srgbClr val="00B0F0"/>
          </a:solidFill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9592F6-E067-7141-B010-43DD13615860}"/>
              </a:ext>
            </a:extLst>
          </p:cNvPr>
          <p:cNvSpPr txBox="1"/>
          <p:nvPr/>
        </p:nvSpPr>
        <p:spPr>
          <a:xfrm>
            <a:off x="103771" y="1294569"/>
            <a:ext cx="19664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11111"/>
              <a:buNone/>
            </a:pPr>
            <a:r>
              <a:rPr lang="en-GB" sz="2000" dirty="0">
                <a:solidFill>
                  <a:srgbClr val="00B0F0"/>
                </a:solidFill>
              </a:rPr>
              <a:t>ML shouldn’t be a </a:t>
            </a:r>
            <a:r>
              <a:rPr lang="en-GB" sz="2000" b="1" dirty="0">
                <a:solidFill>
                  <a:srgbClr val="00B0F0"/>
                </a:solidFill>
              </a:rPr>
              <a:t>black box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C9E1B2-9A2A-BD4E-900C-2062D8833E60}"/>
              </a:ext>
            </a:extLst>
          </p:cNvPr>
          <p:cNvSpPr txBox="1"/>
          <p:nvPr/>
        </p:nvSpPr>
        <p:spPr>
          <a:xfrm>
            <a:off x="1087015" y="3892095"/>
            <a:ext cx="31455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11111"/>
              <a:buNone/>
            </a:pPr>
            <a:r>
              <a:rPr lang="en-GB" sz="2000" b="1" dirty="0">
                <a:solidFill>
                  <a:srgbClr val="00B0F0"/>
                </a:solidFill>
              </a:rPr>
              <a:t>Graph Neural Networks </a:t>
            </a:r>
            <a:r>
              <a:rPr lang="en-GB" sz="2000" dirty="0">
                <a:solidFill>
                  <a:srgbClr val="00B0F0"/>
                </a:solidFill>
              </a:rPr>
              <a:t>are ubiquitous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71B3582-034B-714C-A460-B8EBB6CCC00D}"/>
              </a:ext>
            </a:extLst>
          </p:cNvPr>
          <p:cNvSpPr txBox="1"/>
          <p:nvPr/>
        </p:nvSpPr>
        <p:spPr>
          <a:xfrm>
            <a:off x="2916373" y="719628"/>
            <a:ext cx="23435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11111"/>
              <a:buNone/>
            </a:pPr>
            <a:r>
              <a:rPr lang="en-GB" sz="2000" dirty="0">
                <a:solidFill>
                  <a:srgbClr val="00B0F0"/>
                </a:solidFill>
              </a:rPr>
              <a:t>New (or </a:t>
            </a:r>
            <a:r>
              <a:rPr lang="en-GB" sz="2000" b="1" dirty="0">
                <a:solidFill>
                  <a:srgbClr val="00B0F0"/>
                </a:solidFill>
              </a:rPr>
              <a:t>renewed</a:t>
            </a:r>
            <a:r>
              <a:rPr lang="en-GB" sz="2000" dirty="0">
                <a:solidFill>
                  <a:srgbClr val="00B0F0"/>
                </a:solidFill>
              </a:rPr>
              <a:t>.. or </a:t>
            </a:r>
            <a:r>
              <a:rPr lang="en-GB" sz="2000" b="1" dirty="0">
                <a:solidFill>
                  <a:srgbClr val="00B0F0"/>
                </a:solidFill>
              </a:rPr>
              <a:t>imported</a:t>
            </a:r>
            <a:r>
              <a:rPr lang="en-GB" sz="2000" dirty="0">
                <a:solidFill>
                  <a:srgbClr val="00B0F0"/>
                </a:solidFill>
              </a:rPr>
              <a:t>!) </a:t>
            </a:r>
            <a:r>
              <a:rPr lang="en-GB" sz="2000" b="1" dirty="0">
                <a:solidFill>
                  <a:srgbClr val="00B0F0"/>
                </a:solidFill>
              </a:rPr>
              <a:t>architectures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BE249CF-84FB-EB47-A8A1-7AC0256F8A05}"/>
              </a:ext>
            </a:extLst>
          </p:cNvPr>
          <p:cNvSpPr txBox="1"/>
          <p:nvPr/>
        </p:nvSpPr>
        <p:spPr>
          <a:xfrm>
            <a:off x="5259875" y="3781381"/>
            <a:ext cx="31455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11111"/>
              <a:buNone/>
            </a:pPr>
            <a:r>
              <a:rPr lang="en-GB" sz="2000" dirty="0">
                <a:solidFill>
                  <a:srgbClr val="00B0F0"/>
                </a:solidFill>
              </a:rPr>
              <a:t>New </a:t>
            </a:r>
            <a:r>
              <a:rPr lang="en-GB" sz="2000" b="1" dirty="0">
                <a:solidFill>
                  <a:srgbClr val="00B0F0"/>
                </a:solidFill>
              </a:rPr>
              <a:t>learning patterns </a:t>
            </a:r>
            <a:r>
              <a:rPr lang="en-GB" sz="2000" dirty="0">
                <a:solidFill>
                  <a:srgbClr val="00B0F0"/>
                </a:solidFill>
              </a:rPr>
              <a:t>and </a:t>
            </a:r>
            <a:r>
              <a:rPr lang="en-GB" sz="2000" b="1" dirty="0">
                <a:solidFill>
                  <a:srgbClr val="00B0F0"/>
                </a:solidFill>
              </a:rPr>
              <a:t>loss functions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EC2CB95-9331-A945-808A-0302A7B64E3C}"/>
              </a:ext>
            </a:extLst>
          </p:cNvPr>
          <p:cNvSpPr txBox="1"/>
          <p:nvPr/>
        </p:nvSpPr>
        <p:spPr>
          <a:xfrm>
            <a:off x="6988181" y="829633"/>
            <a:ext cx="2057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B0F0"/>
                </a:solidFill>
              </a:rPr>
              <a:t>Fast simulation </a:t>
            </a:r>
            <a:r>
              <a:rPr lang="en-GB" sz="2000" dirty="0">
                <a:solidFill>
                  <a:srgbClr val="00B0F0"/>
                </a:solidFill>
              </a:rPr>
              <a:t>beyond GANs! </a:t>
            </a:r>
            <a:endParaRPr lang="it-IT" sz="2000" dirty="0">
              <a:solidFill>
                <a:srgbClr val="00B0F0"/>
              </a:solidFill>
            </a:endParaRPr>
          </a:p>
        </p:txBody>
      </p:sp>
      <p:sp>
        <p:nvSpPr>
          <p:cNvPr id="37" name="Google Shape;107;p26">
            <a:extLst>
              <a:ext uri="{FF2B5EF4-FFF2-40B4-BE49-F238E27FC236}">
                <a16:creationId xmlns:a16="http://schemas.microsoft.com/office/drawing/2014/main" id="{CB6CE711-5F48-4A42-B6E2-2ABB22474609}"/>
              </a:ext>
            </a:extLst>
          </p:cNvPr>
          <p:cNvSpPr txBox="1">
            <a:spLocks/>
          </p:cNvSpPr>
          <p:nvPr/>
        </p:nvSpPr>
        <p:spPr>
          <a:xfrm>
            <a:off x="238548" y="177701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rmAutofit fontScale="675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buClrTx/>
              <a:buSzPct val="111111"/>
              <a:buFontTx/>
            </a:pPr>
            <a:r>
              <a:rPr lang="en-GB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Highlights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D6259F-5BDA-7F4D-8A60-D8A5204E6874}"/>
              </a:ext>
            </a:extLst>
          </p:cNvPr>
          <p:cNvSpPr txBox="1"/>
          <p:nvPr/>
        </p:nvSpPr>
        <p:spPr>
          <a:xfrm>
            <a:off x="5760003" y="1757101"/>
            <a:ext cx="2456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SzPct val="111111"/>
              <a:buFont typeface="Arial"/>
              <a:buNone/>
            </a:pPr>
            <a:r>
              <a:rPr lang="en-GB" dirty="0">
                <a:solidFill>
                  <a:schemeClr val="bg1"/>
                </a:solidFill>
              </a:rPr>
              <a:t>…but GAN are in production @ATLAS! 😉</a:t>
            </a:r>
          </a:p>
        </p:txBody>
      </p:sp>
    </p:spTree>
    <p:extLst>
      <p:ext uri="{BB962C8B-B14F-4D97-AF65-F5344CB8AC3E}">
        <p14:creationId xmlns:p14="http://schemas.microsoft.com/office/powerpoint/2010/main" val="286544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0" grpId="0"/>
      <p:bldP spid="33" grpId="0"/>
      <p:bldP spid="35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25;p27">
            <a:extLst>
              <a:ext uri="{FF2B5EF4-FFF2-40B4-BE49-F238E27FC236}">
                <a16:creationId xmlns:a16="http://schemas.microsoft.com/office/drawing/2014/main" id="{3D02751C-D7B0-2245-8C24-1551C4009A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1565" t="64724" r="862" b="-717"/>
          <a:stretch/>
        </p:blipFill>
        <p:spPr>
          <a:xfrm>
            <a:off x="4702600" y="1523017"/>
            <a:ext cx="4460124" cy="1182353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7"/>
          <p:cNvSpPr txBox="1">
            <a:spLocks noGrp="1"/>
          </p:cNvSpPr>
          <p:nvPr>
            <p:ph type="title"/>
          </p:nvPr>
        </p:nvSpPr>
        <p:spPr>
          <a:xfrm>
            <a:off x="150000" y="162268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 dirty="0"/>
              <a:t>ML shouldn’t be a black box!</a:t>
            </a:r>
            <a:endParaRPr dirty="0"/>
          </a:p>
        </p:txBody>
      </p:sp>
      <p:sp>
        <p:nvSpPr>
          <p:cNvPr id="117" name="Google Shape;117;p27"/>
          <p:cNvSpPr txBox="1">
            <a:spLocks noGrp="1"/>
          </p:cNvSpPr>
          <p:nvPr>
            <p:ph type="body" idx="1"/>
          </p:nvPr>
        </p:nvSpPr>
        <p:spPr>
          <a:xfrm>
            <a:off x="226600" y="856300"/>
            <a:ext cx="4476000" cy="11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en-GB" sz="1700" b="1" dirty="0"/>
              <a:t>Uncertainty modelling</a:t>
            </a:r>
            <a:r>
              <a:rPr lang="en-GB" sz="1700" dirty="0"/>
              <a:t> </a:t>
            </a:r>
            <a:endParaRPr sz="1700" dirty="0"/>
          </a:p>
        </p:txBody>
      </p:sp>
      <p:grpSp>
        <p:nvGrpSpPr>
          <p:cNvPr id="118" name="Google Shape;118;p27"/>
          <p:cNvGrpSpPr/>
          <p:nvPr/>
        </p:nvGrpSpPr>
        <p:grpSpPr>
          <a:xfrm>
            <a:off x="280566" y="1332627"/>
            <a:ext cx="4291439" cy="1446516"/>
            <a:chOff x="218500" y="2313175"/>
            <a:chExt cx="4705525" cy="1642275"/>
          </a:xfrm>
        </p:grpSpPr>
        <p:pic>
          <p:nvPicPr>
            <p:cNvPr id="119" name="Google Shape;119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18500" y="2313175"/>
              <a:ext cx="4705525" cy="1642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" name="Google Shape;120;p27"/>
            <p:cNvSpPr txBox="1"/>
            <p:nvPr/>
          </p:nvSpPr>
          <p:spPr>
            <a:xfrm>
              <a:off x="2127400" y="2356200"/>
              <a:ext cx="2413800" cy="62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b="1" dirty="0">
                  <a:solidFill>
                    <a:schemeClr val="dk1"/>
                  </a:solidFill>
                </a:rPr>
                <a:t>Uncertainty Aware Machine Learning Models for Particle Physics Applications </a:t>
              </a:r>
              <a:r>
                <a:rPr lang="en-GB" sz="800" dirty="0">
                  <a:solidFill>
                    <a:schemeClr val="dk1"/>
                  </a:solidFill>
                </a:rPr>
                <a:t>, Tue 09/05</a:t>
              </a:r>
              <a:endParaRPr sz="800" dirty="0"/>
            </a:p>
          </p:txBody>
        </p:sp>
      </p:grpSp>
      <p:sp>
        <p:nvSpPr>
          <p:cNvPr id="121" name="Google Shape;121;p27"/>
          <p:cNvSpPr txBox="1">
            <a:spLocks noGrp="1"/>
          </p:cNvSpPr>
          <p:nvPr>
            <p:ph type="body" idx="1"/>
          </p:nvPr>
        </p:nvSpPr>
        <p:spPr>
          <a:xfrm>
            <a:off x="150000" y="2900475"/>
            <a:ext cx="4847400" cy="11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en-GB" sz="1700" b="1" dirty="0"/>
              <a:t>Limit setting and analysis reinterpretation</a:t>
            </a:r>
            <a:endParaRPr sz="1700" b="1" dirty="0"/>
          </a:p>
        </p:txBody>
      </p:sp>
      <p:pic>
        <p:nvPicPr>
          <p:cNvPr id="122" name="Google Shape;12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8550" y="3311676"/>
            <a:ext cx="3080577" cy="171580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7"/>
          <p:cNvSpPr txBox="1"/>
          <p:nvPr/>
        </p:nvSpPr>
        <p:spPr>
          <a:xfrm>
            <a:off x="150000" y="3769375"/>
            <a:ext cx="1309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chemeClr val="dk1"/>
                </a:solidFill>
              </a:rPr>
              <a:t>Efficient search for new physics using Active Learning in the ATLAS Experiment </a:t>
            </a:r>
            <a:r>
              <a:rPr lang="en-GB" sz="800">
                <a:solidFill>
                  <a:schemeClr val="dk1"/>
                </a:solidFill>
              </a:rPr>
              <a:t>, Tue 09/05</a:t>
            </a:r>
            <a:endParaRPr/>
          </a:p>
        </p:txBody>
      </p:sp>
      <p:pic>
        <p:nvPicPr>
          <p:cNvPr id="124" name="Google Shape;124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0575" y="4797725"/>
            <a:ext cx="1817976" cy="29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7"/>
          <p:cNvSpPr txBox="1"/>
          <p:nvPr/>
        </p:nvSpPr>
        <p:spPr>
          <a:xfrm>
            <a:off x="4955154" y="86683"/>
            <a:ext cx="4382700" cy="1431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rgbClr val="434343"/>
                </a:solidFill>
              </a:rPr>
              <a:t>Interpretability</a:t>
            </a:r>
            <a:endParaRPr sz="1600" b="1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dirty="0">
                <a:solidFill>
                  <a:srgbClr val="434343"/>
                </a:solidFill>
              </a:rPr>
              <a:t>Helps to improve performance</a:t>
            </a:r>
            <a:endParaRPr sz="13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dirty="0">
                <a:solidFill>
                  <a:srgbClr val="434343"/>
                </a:solidFill>
                <a:sym typeface="Wingdings" pitchFamily="2" charset="2"/>
              </a:rPr>
              <a:t></a:t>
            </a:r>
            <a:r>
              <a:rPr lang="en-GB" sz="1300" dirty="0">
                <a:solidFill>
                  <a:srgbClr val="434343"/>
                </a:solidFill>
              </a:rPr>
              <a:t> Analyse </a:t>
            </a:r>
            <a:r>
              <a:rPr lang="en-GB" sz="1300" dirty="0" err="1">
                <a:solidFill>
                  <a:srgbClr val="434343"/>
                </a:solidFill>
              </a:rPr>
              <a:t>eg.</a:t>
            </a:r>
            <a:r>
              <a:rPr lang="en-GB" sz="1300" dirty="0">
                <a:solidFill>
                  <a:srgbClr val="434343"/>
                </a:solidFill>
              </a:rPr>
              <a:t> feature importance, neuron</a:t>
            </a:r>
            <a:br>
              <a:rPr lang="en-GB" sz="1300" dirty="0">
                <a:solidFill>
                  <a:srgbClr val="434343"/>
                </a:solidFill>
              </a:rPr>
            </a:br>
            <a:r>
              <a:rPr lang="en-GB" sz="1300" dirty="0">
                <a:solidFill>
                  <a:srgbClr val="434343"/>
                </a:solidFill>
              </a:rPr>
              <a:t>activation patterns, latent space distributions</a:t>
            </a:r>
            <a:endParaRPr sz="13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rgbClr val="434343"/>
              </a:solidFill>
            </a:endParaRPr>
          </a:p>
        </p:txBody>
      </p:sp>
      <p:sp>
        <p:nvSpPr>
          <p:cNvPr id="128" name="Google Shape;128;p27"/>
          <p:cNvSpPr txBox="1"/>
          <p:nvPr/>
        </p:nvSpPr>
        <p:spPr>
          <a:xfrm>
            <a:off x="5280363" y="1178754"/>
            <a:ext cx="3740795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 dirty="0">
                <a:solidFill>
                  <a:schemeClr val="tx1"/>
                </a:solidFill>
                <a:highlight>
                  <a:schemeClr val="lt1"/>
                </a:highlight>
              </a:rPr>
              <a:t>Interpretability Inspires: Explainable AI for DNN Top Taggers,</a:t>
            </a:r>
            <a:r>
              <a:rPr lang="en-GB" sz="800" dirty="0">
                <a:solidFill>
                  <a:schemeClr val="tx1"/>
                </a:solidFill>
                <a:highlight>
                  <a:schemeClr val="lt1"/>
                </a:highlight>
              </a:rPr>
              <a:t> Tue 09/05</a:t>
            </a:r>
            <a:endParaRPr sz="800" dirty="0">
              <a:solidFill>
                <a:schemeClr val="tx1"/>
              </a:solidFill>
              <a:highlight>
                <a:schemeClr val="lt1"/>
              </a:highlight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3A6B05-A9E3-EF42-A1F1-1E42C73A4D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4</a:t>
            </a:fld>
            <a:endParaRPr lang="en-GB"/>
          </a:p>
        </p:txBody>
      </p:sp>
      <p:sp>
        <p:nvSpPr>
          <p:cNvPr id="18" name="Google Shape;117;p27">
            <a:extLst>
              <a:ext uri="{FF2B5EF4-FFF2-40B4-BE49-F238E27FC236}">
                <a16:creationId xmlns:a16="http://schemas.microsoft.com/office/drawing/2014/main" id="{0B3A5F54-D54D-834A-A818-BDF62F96FC68}"/>
              </a:ext>
            </a:extLst>
          </p:cNvPr>
          <p:cNvSpPr txBox="1">
            <a:spLocks/>
          </p:cNvSpPr>
          <p:nvPr/>
        </p:nvSpPr>
        <p:spPr>
          <a:xfrm>
            <a:off x="4684875" y="2839369"/>
            <a:ext cx="4476000" cy="11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200"/>
              </a:spcAft>
              <a:buFont typeface="Arial"/>
              <a:buNone/>
            </a:pPr>
            <a:r>
              <a:rPr lang="en-GB" sz="1700" b="1" dirty="0"/>
              <a:t>FAIR:</a:t>
            </a:r>
            <a:r>
              <a:rPr lang="en-GB" sz="1600" b="1" dirty="0">
                <a:solidFill>
                  <a:schemeClr val="dk2"/>
                </a:solidFill>
              </a:rPr>
              <a:t> F</a:t>
            </a:r>
            <a:r>
              <a:rPr lang="en-GB" sz="1600" dirty="0">
                <a:solidFill>
                  <a:schemeClr val="dk2"/>
                </a:solidFill>
              </a:rPr>
              <a:t>indability, </a:t>
            </a:r>
            <a:r>
              <a:rPr lang="en-GB" sz="1600" b="1" dirty="0">
                <a:solidFill>
                  <a:schemeClr val="dk2"/>
                </a:solidFill>
              </a:rPr>
              <a:t>A</a:t>
            </a:r>
            <a:r>
              <a:rPr lang="en-GB" sz="1600" dirty="0">
                <a:solidFill>
                  <a:schemeClr val="dk2"/>
                </a:solidFill>
              </a:rPr>
              <a:t>ccessibility, </a:t>
            </a:r>
            <a:r>
              <a:rPr lang="en-GB" sz="1600" b="1" dirty="0">
                <a:solidFill>
                  <a:schemeClr val="dk2"/>
                </a:solidFill>
              </a:rPr>
              <a:t>I</a:t>
            </a:r>
            <a:r>
              <a:rPr lang="en-GB" sz="1600" dirty="0">
                <a:solidFill>
                  <a:schemeClr val="dk2"/>
                </a:solidFill>
              </a:rPr>
              <a:t>nteroperability, and </a:t>
            </a:r>
            <a:r>
              <a:rPr lang="en-GB" sz="1600" b="1" dirty="0">
                <a:solidFill>
                  <a:schemeClr val="dk2"/>
                </a:solidFill>
              </a:rPr>
              <a:t>R</a:t>
            </a:r>
            <a:r>
              <a:rPr lang="en-GB" sz="1600" dirty="0">
                <a:solidFill>
                  <a:schemeClr val="dk2"/>
                </a:solidFill>
              </a:rPr>
              <a:t>euse of digital assets</a:t>
            </a:r>
            <a:r>
              <a:rPr lang="en-GB" sz="1700" b="1" dirty="0"/>
              <a:t> </a:t>
            </a:r>
            <a:endParaRPr lang="en-GB" sz="1700" dirty="0"/>
          </a:p>
        </p:txBody>
      </p:sp>
      <p:pic>
        <p:nvPicPr>
          <p:cNvPr id="4" name="Picture 3" descr="A picture containing line, screenshot&#10;&#10;Description automatically generated">
            <a:extLst>
              <a:ext uri="{FF2B5EF4-FFF2-40B4-BE49-F238E27FC236}">
                <a16:creationId xmlns:a16="http://schemas.microsoft.com/office/drawing/2014/main" id="{9D23DF92-1FE7-6448-9B0B-2ABB6E9CD1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03" r="59834"/>
          <a:stretch/>
        </p:blipFill>
        <p:spPr>
          <a:xfrm>
            <a:off x="4507896" y="3795289"/>
            <a:ext cx="2368296" cy="1304373"/>
          </a:xfrm>
          <a:prstGeom prst="rect">
            <a:avLst/>
          </a:prstGeom>
        </p:spPr>
      </p:pic>
      <p:pic>
        <p:nvPicPr>
          <p:cNvPr id="21" name="Picture 20" descr="A picture containing line, screenshot&#10;&#10;Description automatically generated">
            <a:extLst>
              <a:ext uri="{FF2B5EF4-FFF2-40B4-BE49-F238E27FC236}">
                <a16:creationId xmlns:a16="http://schemas.microsoft.com/office/drawing/2014/main" id="{1835D486-9274-954B-B1D0-EB6772BED9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553" t="2210" r="5091" b="-2210"/>
          <a:stretch/>
        </p:blipFill>
        <p:spPr>
          <a:xfrm>
            <a:off x="7036296" y="3747853"/>
            <a:ext cx="2104467" cy="1304373"/>
          </a:xfrm>
          <a:prstGeom prst="rect">
            <a:avLst/>
          </a:prstGeom>
        </p:spPr>
      </p:pic>
      <p:sp>
        <p:nvSpPr>
          <p:cNvPr id="5" name="Down Arrow 4">
            <a:extLst>
              <a:ext uri="{FF2B5EF4-FFF2-40B4-BE49-F238E27FC236}">
                <a16:creationId xmlns:a16="http://schemas.microsoft.com/office/drawing/2014/main" id="{16C5EFB0-2AF8-0B41-9BC1-877EAE9E99C2}"/>
              </a:ext>
            </a:extLst>
          </p:cNvPr>
          <p:cNvSpPr/>
          <p:nvPr/>
        </p:nvSpPr>
        <p:spPr>
          <a:xfrm rot="16200000">
            <a:off x="6766152" y="4019973"/>
            <a:ext cx="577203" cy="7092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Google Shape;154;p29">
            <a:extLst>
              <a:ext uri="{FF2B5EF4-FFF2-40B4-BE49-F238E27FC236}">
                <a16:creationId xmlns:a16="http://schemas.microsoft.com/office/drawing/2014/main" id="{E67969AA-1887-B34D-A4F1-095531CDC94F}"/>
              </a:ext>
            </a:extLst>
          </p:cNvPr>
          <p:cNvSpPr txBox="1"/>
          <p:nvPr/>
        </p:nvSpPr>
        <p:spPr>
          <a:xfrm>
            <a:off x="5665048" y="3480825"/>
            <a:ext cx="3672806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 dirty="0">
                <a:solidFill>
                  <a:schemeClr val="tx1"/>
                </a:solidFill>
                <a:highlight>
                  <a:schemeClr val="lt1"/>
                </a:highlight>
              </a:rPr>
              <a:t>FAIR4HEP: Fair AI models in High Energy Physics,</a:t>
            </a:r>
            <a:r>
              <a:rPr lang="en-GB" sz="800" dirty="0">
                <a:solidFill>
                  <a:schemeClr val="tx1"/>
                </a:solidFill>
                <a:highlight>
                  <a:schemeClr val="lt1"/>
                </a:highlight>
              </a:rPr>
              <a:t> Thu 11/5</a:t>
            </a:r>
            <a:endParaRPr sz="800" dirty="0">
              <a:solidFill>
                <a:schemeClr val="tx1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8"/>
          <p:cNvSpPr txBox="1">
            <a:spLocks noGrp="1"/>
          </p:cNvSpPr>
          <p:nvPr>
            <p:ph type="title"/>
          </p:nvPr>
        </p:nvSpPr>
        <p:spPr>
          <a:xfrm>
            <a:off x="211650" y="230738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 dirty="0"/>
              <a:t>Differentiable programming </a:t>
            </a:r>
            <a:endParaRPr dirty="0"/>
          </a:p>
        </p:txBody>
      </p:sp>
      <p:sp>
        <p:nvSpPr>
          <p:cNvPr id="134" name="Google Shape;134;p28"/>
          <p:cNvSpPr txBox="1"/>
          <p:nvPr/>
        </p:nvSpPr>
        <p:spPr>
          <a:xfrm>
            <a:off x="151576" y="1876819"/>
            <a:ext cx="2201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 dirty="0">
                <a:solidFill>
                  <a:schemeClr val="dk1"/>
                </a:solidFill>
              </a:rPr>
              <a:t>Implicit Neural Representation as a Differentiable Surrogate for Photon Propagation in a Monolithic Neutrino Detector</a:t>
            </a:r>
            <a:r>
              <a:rPr lang="en-GB" sz="800" dirty="0">
                <a:solidFill>
                  <a:schemeClr val="dk1"/>
                </a:solidFill>
              </a:rPr>
              <a:t> Tue 09/05</a:t>
            </a:r>
            <a:endParaRPr sz="800" dirty="0"/>
          </a:p>
        </p:txBody>
      </p:sp>
      <p:sp>
        <p:nvSpPr>
          <p:cNvPr id="135" name="Google Shape;135;p28"/>
          <p:cNvSpPr txBox="1">
            <a:spLocks noGrp="1"/>
          </p:cNvSpPr>
          <p:nvPr>
            <p:ph type="body" idx="1"/>
          </p:nvPr>
        </p:nvSpPr>
        <p:spPr>
          <a:xfrm>
            <a:off x="145350" y="857182"/>
            <a:ext cx="4214400" cy="11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105882"/>
              <a:buNone/>
            </a:pPr>
            <a:r>
              <a:rPr lang="en-GB" sz="1700" b="1" dirty="0"/>
              <a:t>Sinusoidal Representation Network (SIREN)</a:t>
            </a:r>
            <a:r>
              <a:rPr lang="en-GB" sz="1700" dirty="0"/>
              <a:t> provides </a:t>
            </a:r>
            <a:r>
              <a:rPr lang="en-GB" sz="1700" b="1" dirty="0"/>
              <a:t>accurate photon-visibility simulation for DUNE</a:t>
            </a:r>
            <a:r>
              <a:rPr lang="en-GB" sz="1700" dirty="0"/>
              <a:t>, uses much less resources than traditional models</a:t>
            </a:r>
            <a:endParaRPr sz="1700" b="1" dirty="0"/>
          </a:p>
        </p:txBody>
      </p:sp>
      <p:pic>
        <p:nvPicPr>
          <p:cNvPr id="137" name="Google Shape;137;p28"/>
          <p:cNvPicPr preferRelativeResize="0"/>
          <p:nvPr/>
        </p:nvPicPr>
        <p:blipFill rotWithShape="1">
          <a:blip r:embed="rId3">
            <a:alphaModFix/>
          </a:blip>
          <a:srcRect t="-2171" b="-1"/>
          <a:stretch/>
        </p:blipFill>
        <p:spPr>
          <a:xfrm>
            <a:off x="90230" y="2660905"/>
            <a:ext cx="3081900" cy="242442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8"/>
          <p:cNvSpPr txBox="1">
            <a:spLocks noGrp="1"/>
          </p:cNvSpPr>
          <p:nvPr>
            <p:ph type="body" idx="1"/>
          </p:nvPr>
        </p:nvSpPr>
        <p:spPr>
          <a:xfrm>
            <a:off x="4929600" y="612975"/>
            <a:ext cx="4214400" cy="11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95"/>
              <a:buNone/>
            </a:pPr>
            <a:r>
              <a:rPr lang="en-GB" sz="1400" dirty="0"/>
              <a:t>Extend </a:t>
            </a:r>
            <a:r>
              <a:rPr lang="en-GB" sz="1400" b="1" dirty="0"/>
              <a:t>automatic differentiation to discrete stochastic</a:t>
            </a:r>
            <a:r>
              <a:rPr lang="en-GB" sz="1400" dirty="0"/>
              <a:t> </a:t>
            </a:r>
            <a:r>
              <a:rPr lang="en-GB" sz="1400" b="1" dirty="0"/>
              <a:t>problems</a:t>
            </a:r>
            <a:r>
              <a:rPr lang="en-GB" sz="1400" dirty="0"/>
              <a:t>  by calculating gradients of expectation values through smoothed perturbation analysis</a:t>
            </a:r>
            <a:endParaRPr sz="1400" dirty="0"/>
          </a:p>
        </p:txBody>
      </p:sp>
      <p:pic>
        <p:nvPicPr>
          <p:cNvPr id="141" name="Google Shape;14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9600" y="2192467"/>
            <a:ext cx="3834293" cy="127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9946" y="1550682"/>
            <a:ext cx="2608179" cy="370462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8"/>
          <p:cNvSpPr txBox="1"/>
          <p:nvPr/>
        </p:nvSpPr>
        <p:spPr>
          <a:xfrm>
            <a:off x="3944913" y="4542694"/>
            <a:ext cx="2798667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 dirty="0">
                <a:solidFill>
                  <a:schemeClr val="dk1"/>
                </a:solidFill>
              </a:rPr>
              <a:t>Artificial Intelligence and Machine Learning for EPIC: an Overview, </a:t>
            </a:r>
            <a:r>
              <a:rPr lang="en-GB" sz="800" dirty="0">
                <a:solidFill>
                  <a:schemeClr val="dk1"/>
                </a:solidFill>
              </a:rPr>
              <a:t>Thu  11/05</a:t>
            </a:r>
            <a:endParaRPr sz="800" dirty="0"/>
          </a:p>
        </p:txBody>
      </p:sp>
      <p:sp>
        <p:nvSpPr>
          <p:cNvPr id="144" name="Google Shape;144;p28"/>
          <p:cNvSpPr txBox="1"/>
          <p:nvPr/>
        </p:nvSpPr>
        <p:spPr>
          <a:xfrm>
            <a:off x="4936701" y="1936116"/>
            <a:ext cx="3060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chemeClr val="dk1"/>
                </a:solidFill>
              </a:rPr>
              <a:t>Simplified material-induced particle shower :</a:t>
            </a:r>
            <a:endParaRPr sz="1000" dirty="0"/>
          </a:p>
        </p:txBody>
      </p:sp>
      <p:sp>
        <p:nvSpPr>
          <p:cNvPr id="145" name="Google Shape;145;p28"/>
          <p:cNvSpPr txBox="1">
            <a:spLocks noGrp="1"/>
          </p:cNvSpPr>
          <p:nvPr>
            <p:ph type="body" idx="1"/>
          </p:nvPr>
        </p:nvSpPr>
        <p:spPr>
          <a:xfrm>
            <a:off x="3944913" y="3595286"/>
            <a:ext cx="2201400" cy="8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95"/>
              <a:buNone/>
            </a:pPr>
            <a:r>
              <a:rPr lang="en-GB" sz="1400" dirty="0"/>
              <a:t>First large scale experiment </a:t>
            </a:r>
            <a:r>
              <a:rPr lang="en-GB" sz="1400" b="1" dirty="0"/>
              <a:t>designed using AI/ML </a:t>
            </a:r>
            <a:r>
              <a:rPr lang="en-GB" sz="1400" dirty="0"/>
              <a:t>(</a:t>
            </a:r>
            <a:r>
              <a:rPr lang="en-GB" sz="1400" dirty="0" err="1"/>
              <a:t>ePIC</a:t>
            </a:r>
            <a:r>
              <a:rPr lang="en-GB" sz="1400" dirty="0"/>
              <a:t>)!</a:t>
            </a:r>
            <a:endParaRPr sz="1400" dirty="0"/>
          </a:p>
        </p:txBody>
      </p:sp>
      <p:pic>
        <p:nvPicPr>
          <p:cNvPr id="146" name="Google Shape;146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6891" y="3557543"/>
            <a:ext cx="2194754" cy="1585957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8"/>
          <p:cNvSpPr txBox="1"/>
          <p:nvPr/>
        </p:nvSpPr>
        <p:spPr>
          <a:xfrm>
            <a:off x="4929600" y="122119"/>
            <a:ext cx="4008525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 dirty="0">
                <a:solidFill>
                  <a:schemeClr val="dk1"/>
                </a:solidFill>
              </a:rPr>
              <a:t>On Estimating Gradients of Discrete Stochastic Programs for Detector Design Optimization</a:t>
            </a:r>
            <a:r>
              <a:rPr lang="en-GB" sz="800" dirty="0">
                <a:solidFill>
                  <a:schemeClr val="dk1"/>
                </a:solidFill>
              </a:rPr>
              <a:t>, Mon 08/05</a:t>
            </a:r>
            <a:endParaRPr sz="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F66410-8F70-774F-89C0-CBABDBDD57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5</a:t>
            </a:fld>
            <a:endParaRPr lang="en-GB"/>
          </a:p>
        </p:txBody>
      </p:sp>
      <p:pic>
        <p:nvPicPr>
          <p:cNvPr id="136" name="Google Shape;136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23499" y="1676412"/>
            <a:ext cx="2029150" cy="1278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0"/>
          <p:cNvSpPr txBox="1">
            <a:spLocks noGrp="1"/>
          </p:cNvSpPr>
          <p:nvPr>
            <p:ph type="title"/>
          </p:nvPr>
        </p:nvSpPr>
        <p:spPr>
          <a:xfrm>
            <a:off x="258225" y="2419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Reconstruction </a:t>
            </a:r>
            <a:endParaRPr/>
          </a:p>
        </p:txBody>
      </p:sp>
      <p:pic>
        <p:nvPicPr>
          <p:cNvPr id="163" name="Google Shape;16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025" y="3671800"/>
            <a:ext cx="1525276" cy="1374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4725" y="3357850"/>
            <a:ext cx="2355024" cy="1688199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30"/>
          <p:cNvSpPr txBox="1"/>
          <p:nvPr/>
        </p:nvSpPr>
        <p:spPr>
          <a:xfrm>
            <a:off x="2308350" y="2074000"/>
            <a:ext cx="2201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chemeClr val="dk1"/>
                </a:solidFill>
              </a:rPr>
              <a:t>A Deep-Learning Reconstruction Algorithm for Cluster Counting,</a:t>
            </a:r>
            <a:r>
              <a:rPr lang="en-GB" sz="800">
                <a:solidFill>
                  <a:schemeClr val="dk1"/>
                </a:solidFill>
              </a:rPr>
              <a:t> Tue 09/05</a:t>
            </a:r>
            <a:endParaRPr sz="800"/>
          </a:p>
        </p:txBody>
      </p:sp>
      <p:pic>
        <p:nvPicPr>
          <p:cNvPr id="166" name="Google Shape;16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975" y="1940931"/>
            <a:ext cx="1721575" cy="152807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0"/>
          <p:cNvSpPr txBox="1">
            <a:spLocks noGrp="1"/>
          </p:cNvSpPr>
          <p:nvPr>
            <p:ph type="body" idx="1"/>
          </p:nvPr>
        </p:nvSpPr>
        <p:spPr>
          <a:xfrm>
            <a:off x="203675" y="1019317"/>
            <a:ext cx="3902099" cy="82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105882"/>
              <a:buNone/>
            </a:pPr>
            <a:r>
              <a:rPr lang="en-GB" sz="1600" b="1" dirty="0"/>
              <a:t>Hybrid RNN/CNN </a:t>
            </a:r>
            <a:r>
              <a:rPr lang="en-GB" sz="1600" dirty="0"/>
              <a:t>for robust PID based on </a:t>
            </a:r>
            <a:r>
              <a:rPr lang="en-GB" sz="1600" dirty="0" err="1"/>
              <a:t>dN</a:t>
            </a:r>
            <a:r>
              <a:rPr lang="en-GB" sz="1600" dirty="0"/>
              <a:t>/dx cluster counting in drift-chambers</a:t>
            </a:r>
            <a:endParaRPr sz="1600" dirty="0"/>
          </a:p>
        </p:txBody>
      </p:sp>
      <p:sp>
        <p:nvSpPr>
          <p:cNvPr id="168" name="Google Shape;168;p30"/>
          <p:cNvSpPr txBox="1">
            <a:spLocks noGrp="1"/>
          </p:cNvSpPr>
          <p:nvPr>
            <p:ph type="body" idx="1"/>
          </p:nvPr>
        </p:nvSpPr>
        <p:spPr>
          <a:xfrm>
            <a:off x="2308350" y="2644274"/>
            <a:ext cx="2428242" cy="957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146411"/>
              <a:buNone/>
            </a:pPr>
            <a:r>
              <a:rPr lang="en-GB" sz="1000" b="1" dirty="0"/>
              <a:t>RNN for peak finding</a:t>
            </a:r>
            <a:r>
              <a:rPr lang="en-GB" sz="1000" dirty="0"/>
              <a:t> and </a:t>
            </a:r>
            <a:r>
              <a:rPr lang="en-GB" sz="1000" b="1" dirty="0"/>
              <a:t>CNN for peak clustering</a:t>
            </a:r>
            <a:r>
              <a:rPr lang="en-GB" sz="1000" dirty="0"/>
              <a:t> </a:t>
            </a:r>
            <a:r>
              <a:rPr lang="en-GB" sz="1000" b="1" dirty="0"/>
              <a:t> </a:t>
            </a:r>
            <a:r>
              <a:rPr lang="en-GB" sz="1000" dirty="0"/>
              <a:t>determine the number of clusters per particle trajectory.</a:t>
            </a:r>
            <a:endParaRPr sz="1000" dirty="0"/>
          </a:p>
        </p:txBody>
      </p:sp>
      <p:sp>
        <p:nvSpPr>
          <p:cNvPr id="169" name="Google Shape;169;p30"/>
          <p:cNvSpPr txBox="1">
            <a:spLocks noGrp="1"/>
          </p:cNvSpPr>
          <p:nvPr>
            <p:ph type="body" idx="1"/>
          </p:nvPr>
        </p:nvSpPr>
        <p:spPr>
          <a:xfrm>
            <a:off x="4731374" y="198786"/>
            <a:ext cx="4362826" cy="9577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Improved </a:t>
            </a:r>
            <a:r>
              <a:rPr lang="en-GB" b="1" dirty="0"/>
              <a:t>Primary Vertex </a:t>
            </a:r>
            <a:r>
              <a:rPr lang="en-GB" dirty="0"/>
              <a:t>finding @ATLAS and </a:t>
            </a:r>
            <a:r>
              <a:rPr lang="en-GB" dirty="0" err="1"/>
              <a:t>LHCb</a:t>
            </a:r>
            <a:endParaRPr dirty="0"/>
          </a:p>
        </p:txBody>
      </p:sp>
      <p:pic>
        <p:nvPicPr>
          <p:cNvPr id="170" name="Google Shape;170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85931" y="3410777"/>
            <a:ext cx="2608269" cy="174112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0"/>
          <p:cNvSpPr txBox="1"/>
          <p:nvPr/>
        </p:nvSpPr>
        <p:spPr>
          <a:xfrm>
            <a:off x="4731374" y="3762968"/>
            <a:ext cx="1609200" cy="591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050" b="1" dirty="0" err="1">
                <a:solidFill>
                  <a:srgbClr val="404040"/>
                </a:solidFill>
              </a:rPr>
              <a:t>UNet</a:t>
            </a:r>
            <a:r>
              <a:rPr lang="en-GB" sz="1050" b="1" dirty="0">
                <a:solidFill>
                  <a:srgbClr val="404040"/>
                </a:solidFill>
              </a:rPr>
              <a:t> based architecture </a:t>
            </a:r>
            <a:r>
              <a:rPr lang="en-GB" sz="1050" dirty="0">
                <a:solidFill>
                  <a:srgbClr val="404040"/>
                </a:solidFill>
              </a:rPr>
              <a:t>in </a:t>
            </a:r>
            <a:r>
              <a:rPr lang="en-GB" sz="1050" dirty="0" err="1">
                <a:solidFill>
                  <a:srgbClr val="404040"/>
                </a:solidFill>
              </a:rPr>
              <a:t>LHCb</a:t>
            </a:r>
            <a:endParaRPr sz="1050" dirty="0">
              <a:solidFill>
                <a:srgbClr val="404040"/>
              </a:solidFill>
            </a:endParaRPr>
          </a:p>
        </p:txBody>
      </p:sp>
      <p:sp>
        <p:nvSpPr>
          <p:cNvPr id="172" name="Google Shape;172;p30"/>
          <p:cNvSpPr txBox="1"/>
          <p:nvPr/>
        </p:nvSpPr>
        <p:spPr>
          <a:xfrm>
            <a:off x="4961737" y="1156573"/>
            <a:ext cx="3902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 dirty="0">
                <a:solidFill>
                  <a:schemeClr val="dk1"/>
                </a:solidFill>
              </a:rPr>
              <a:t>Advances in developing deep neural networks for finding primary vertices in proton-proton collisions at the LHC. </a:t>
            </a:r>
            <a:r>
              <a:rPr lang="en-GB" sz="800" dirty="0">
                <a:solidFill>
                  <a:schemeClr val="dk1"/>
                </a:solidFill>
              </a:rPr>
              <a:t>Tue 09/05</a:t>
            </a:r>
            <a:endParaRPr sz="800" dirty="0"/>
          </a:p>
        </p:txBody>
      </p:sp>
      <p:pic>
        <p:nvPicPr>
          <p:cNvPr id="173" name="Google Shape;173;p30"/>
          <p:cNvPicPr preferRelativeResize="0"/>
          <p:nvPr/>
        </p:nvPicPr>
        <p:blipFill rotWithShape="1">
          <a:blip r:embed="rId7">
            <a:alphaModFix/>
          </a:blip>
          <a:srcRect r="6349" b="32673"/>
          <a:stretch/>
        </p:blipFill>
        <p:spPr>
          <a:xfrm>
            <a:off x="4731374" y="1726847"/>
            <a:ext cx="4362826" cy="15680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D3568F-1241-544A-84DE-BD7C221F28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6</a:t>
            </a:fld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1"/>
          <p:cNvPicPr preferRelativeResize="0"/>
          <p:nvPr/>
        </p:nvPicPr>
        <p:blipFill rotWithShape="1">
          <a:blip r:embed="rId3">
            <a:alphaModFix/>
          </a:blip>
          <a:srcRect l="8122" r="15819"/>
          <a:stretch/>
        </p:blipFill>
        <p:spPr>
          <a:xfrm>
            <a:off x="110600" y="2238388"/>
            <a:ext cx="2194225" cy="206057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1"/>
          <p:cNvSpPr txBox="1">
            <a:spLocks noGrp="1"/>
          </p:cNvSpPr>
          <p:nvPr>
            <p:ph type="title"/>
          </p:nvPr>
        </p:nvSpPr>
        <p:spPr>
          <a:xfrm>
            <a:off x="176025" y="2129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Tracking</a:t>
            </a:r>
            <a:endParaRPr/>
          </a:p>
        </p:txBody>
      </p:sp>
      <p:sp>
        <p:nvSpPr>
          <p:cNvPr id="180" name="Google Shape;180;p31"/>
          <p:cNvSpPr txBox="1">
            <a:spLocks noGrp="1"/>
          </p:cNvSpPr>
          <p:nvPr>
            <p:ph type="body" idx="1"/>
          </p:nvPr>
        </p:nvSpPr>
        <p:spPr>
          <a:xfrm>
            <a:off x="234350" y="745925"/>
            <a:ext cx="3509100" cy="5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Tracking as object condensation</a:t>
            </a:r>
            <a:endParaRPr/>
          </a:p>
        </p:txBody>
      </p:sp>
      <p:sp>
        <p:nvSpPr>
          <p:cNvPr id="181" name="Google Shape;181;p31"/>
          <p:cNvSpPr txBox="1"/>
          <p:nvPr/>
        </p:nvSpPr>
        <p:spPr>
          <a:xfrm>
            <a:off x="70625" y="1604850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GB" sz="1000" dirty="0">
                <a:solidFill>
                  <a:srgbClr val="404040"/>
                </a:solidFill>
              </a:rPr>
              <a:t>Simultaneously learn embedding similarity space </a:t>
            </a:r>
            <a:r>
              <a:rPr lang="en-GB" sz="1000" b="1" dirty="0">
                <a:solidFill>
                  <a:srgbClr val="404040"/>
                </a:solidFill>
              </a:rPr>
              <a:t>and</a:t>
            </a:r>
            <a:r>
              <a:rPr lang="en-GB" sz="1000" dirty="0">
                <a:solidFill>
                  <a:srgbClr val="404040"/>
                </a:solidFill>
              </a:rPr>
              <a:t>  condensation score per hit (a higher score is a more “attractive” point charge in similarity space </a:t>
            </a:r>
            <a:endParaRPr sz="1000" dirty="0">
              <a:solidFill>
                <a:srgbClr val="404040"/>
              </a:solidFill>
            </a:endParaRPr>
          </a:p>
        </p:txBody>
      </p:sp>
      <p:sp>
        <p:nvSpPr>
          <p:cNvPr id="182" name="Google Shape;182;p31"/>
          <p:cNvSpPr txBox="1"/>
          <p:nvPr/>
        </p:nvSpPr>
        <p:spPr>
          <a:xfrm>
            <a:off x="2304825" y="2379088"/>
            <a:ext cx="8664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GB" sz="1000">
                <a:solidFill>
                  <a:srgbClr val="404040"/>
                </a:solidFill>
              </a:rPr>
              <a:t>A new twitter inspired loss: </a:t>
            </a:r>
            <a:r>
              <a:rPr lang="en-GB" sz="1000" b="1">
                <a:solidFill>
                  <a:srgbClr val="404040"/>
                </a:solidFill>
              </a:rPr>
              <a:t>the influencer loss !</a:t>
            </a:r>
            <a:endParaRPr sz="1000" b="1">
              <a:solidFill>
                <a:srgbClr val="404040"/>
              </a:solidFill>
            </a:endParaRPr>
          </a:p>
        </p:txBody>
      </p:sp>
      <p:sp>
        <p:nvSpPr>
          <p:cNvPr id="183" name="Google Shape;183;p31"/>
          <p:cNvSpPr txBox="1"/>
          <p:nvPr/>
        </p:nvSpPr>
        <p:spPr>
          <a:xfrm>
            <a:off x="176025" y="4447550"/>
            <a:ext cx="2312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chemeClr val="dk1"/>
                </a:solidFill>
              </a:rPr>
              <a:t>End-to-End Geometric Representation Learning for Track Reconstruction</a:t>
            </a:r>
            <a:r>
              <a:rPr lang="en-GB" sz="800">
                <a:solidFill>
                  <a:schemeClr val="dk1"/>
                </a:solidFill>
              </a:rPr>
              <a:t> Tue 09/05</a:t>
            </a:r>
            <a:endParaRPr sz="800"/>
          </a:p>
        </p:txBody>
      </p:sp>
      <p:sp>
        <p:nvSpPr>
          <p:cNvPr id="184" name="Google Shape;184;p31"/>
          <p:cNvSpPr txBox="1"/>
          <p:nvPr/>
        </p:nvSpPr>
        <p:spPr>
          <a:xfrm>
            <a:off x="176013" y="1286900"/>
            <a:ext cx="2604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 dirty="0">
                <a:solidFill>
                  <a:schemeClr val="dk1"/>
                </a:solidFill>
              </a:rPr>
              <a:t>An Object Condensation Pipeline for Charged Particle Tracking</a:t>
            </a:r>
            <a:r>
              <a:rPr lang="en-GB" sz="800" dirty="0"/>
              <a:t> </a:t>
            </a:r>
            <a:r>
              <a:rPr lang="en-GB" sz="800" dirty="0">
                <a:solidFill>
                  <a:schemeClr val="dk1"/>
                </a:solidFill>
              </a:rPr>
              <a:t>Tue 09/05</a:t>
            </a:r>
            <a:endParaRPr sz="800" dirty="0"/>
          </a:p>
        </p:txBody>
      </p:sp>
      <p:pic>
        <p:nvPicPr>
          <p:cNvPr id="185" name="Google Shape;185;p31"/>
          <p:cNvPicPr preferRelativeResize="0"/>
          <p:nvPr/>
        </p:nvPicPr>
        <p:blipFill rotWithShape="1">
          <a:blip r:embed="rId4">
            <a:alphaModFix/>
          </a:blip>
          <a:srcRect r="50929"/>
          <a:stretch/>
        </p:blipFill>
        <p:spPr>
          <a:xfrm>
            <a:off x="2265109" y="3661526"/>
            <a:ext cx="2057775" cy="148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1"/>
          <p:cNvPicPr preferRelativeResize="0"/>
          <p:nvPr/>
        </p:nvPicPr>
        <p:blipFill rotWithShape="1">
          <a:blip r:embed="rId5">
            <a:alphaModFix/>
          </a:blip>
          <a:srcRect l="31020" r="30617"/>
          <a:stretch/>
        </p:blipFill>
        <p:spPr>
          <a:xfrm>
            <a:off x="3070625" y="2078913"/>
            <a:ext cx="1609101" cy="1203599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1"/>
          <p:cNvSpPr txBox="1">
            <a:spLocks noGrp="1"/>
          </p:cNvSpPr>
          <p:nvPr>
            <p:ph type="body" idx="1"/>
          </p:nvPr>
        </p:nvSpPr>
        <p:spPr>
          <a:xfrm>
            <a:off x="5257875" y="2177697"/>
            <a:ext cx="3981025" cy="5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Full ML pipeline for CLAS12 @JLAB</a:t>
            </a:r>
            <a:endParaRPr dirty="0"/>
          </a:p>
        </p:txBody>
      </p:sp>
      <p:sp>
        <p:nvSpPr>
          <p:cNvPr id="188" name="Google Shape;188;p31"/>
          <p:cNvSpPr txBox="1"/>
          <p:nvPr/>
        </p:nvSpPr>
        <p:spPr>
          <a:xfrm>
            <a:off x="4642934" y="3985919"/>
            <a:ext cx="1258704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 dirty="0">
                <a:solidFill>
                  <a:schemeClr val="dk1"/>
                </a:solidFill>
              </a:rPr>
              <a:t>Track Identification for CLAS12 using AI </a:t>
            </a:r>
            <a:r>
              <a:rPr lang="en-GB" sz="800" dirty="0">
                <a:solidFill>
                  <a:schemeClr val="dk1"/>
                </a:solidFill>
              </a:rPr>
              <a:t>Tue 09/05</a:t>
            </a:r>
            <a:endParaRPr sz="800" dirty="0"/>
          </a:p>
        </p:txBody>
      </p:sp>
      <p:pic>
        <p:nvPicPr>
          <p:cNvPr id="189" name="Google Shape;189;p31"/>
          <p:cNvPicPr preferRelativeResize="0"/>
          <p:nvPr/>
        </p:nvPicPr>
        <p:blipFill rotWithShape="1">
          <a:blip r:embed="rId6">
            <a:alphaModFix/>
          </a:blip>
          <a:srcRect r="46859"/>
          <a:stretch/>
        </p:blipFill>
        <p:spPr>
          <a:xfrm>
            <a:off x="7556384" y="3105572"/>
            <a:ext cx="1388949" cy="127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1"/>
          <p:cNvSpPr txBox="1"/>
          <p:nvPr/>
        </p:nvSpPr>
        <p:spPr>
          <a:xfrm>
            <a:off x="5228888" y="2593584"/>
            <a:ext cx="3345600" cy="7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rgbClr val="404040"/>
                </a:solidFill>
              </a:rPr>
              <a:t>Tracking represents 80% of CLAS12 processing time</a:t>
            </a:r>
            <a:endParaRPr sz="1000" dirty="0">
              <a:solidFill>
                <a:srgbClr val="404040"/>
              </a:solidFill>
            </a:endParaRPr>
          </a:p>
          <a:p>
            <a:pPr marL="0" lvl="0" indent="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rgbClr val="404040"/>
                </a:solidFill>
              </a:rPr>
              <a:t>Train a MLP to classify tracks and and AE to account for missing hits</a:t>
            </a:r>
            <a:endParaRPr sz="1000" dirty="0">
              <a:solidFill>
                <a:srgbClr val="404040"/>
              </a:solidFill>
            </a:endParaRPr>
          </a:p>
        </p:txBody>
      </p:sp>
      <p:pic>
        <p:nvPicPr>
          <p:cNvPr id="191" name="Google Shape;191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38890" y="3405519"/>
            <a:ext cx="1758376" cy="162377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1"/>
          <p:cNvSpPr txBox="1"/>
          <p:nvPr/>
        </p:nvSpPr>
        <p:spPr>
          <a:xfrm>
            <a:off x="6580166" y="3623116"/>
            <a:ext cx="1834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rgbClr val="404040"/>
                </a:solidFill>
              </a:rPr>
              <a:t>35% improvement</a:t>
            </a:r>
            <a:endParaRPr sz="1000" dirty="0">
              <a:solidFill>
                <a:srgbClr val="404040"/>
              </a:solidFill>
            </a:endParaRPr>
          </a:p>
        </p:txBody>
      </p:sp>
      <p:sp>
        <p:nvSpPr>
          <p:cNvPr id="193" name="Google Shape;193;p31"/>
          <p:cNvSpPr txBox="1"/>
          <p:nvPr/>
        </p:nvSpPr>
        <p:spPr>
          <a:xfrm>
            <a:off x="7584176" y="4352117"/>
            <a:ext cx="1496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rgbClr val="404040"/>
                </a:solidFill>
              </a:rPr>
              <a:t>Develop denoising AE  for high luminosity runs</a:t>
            </a:r>
            <a:endParaRPr sz="1000" dirty="0">
              <a:solidFill>
                <a:srgbClr val="404040"/>
              </a:solidFill>
            </a:endParaRPr>
          </a:p>
        </p:txBody>
      </p:sp>
      <p:pic>
        <p:nvPicPr>
          <p:cNvPr id="194" name="Google Shape;194;p31"/>
          <p:cNvPicPr preferRelativeResize="0"/>
          <p:nvPr/>
        </p:nvPicPr>
        <p:blipFill rotWithShape="1">
          <a:blip r:embed="rId8">
            <a:alphaModFix/>
          </a:blip>
          <a:srcRect t="28104" r="47848"/>
          <a:stretch/>
        </p:blipFill>
        <p:spPr>
          <a:xfrm>
            <a:off x="4181432" y="821538"/>
            <a:ext cx="1388949" cy="127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1"/>
          <p:cNvSpPr txBox="1">
            <a:spLocks noGrp="1"/>
          </p:cNvSpPr>
          <p:nvPr>
            <p:ph type="body" idx="1"/>
          </p:nvPr>
        </p:nvSpPr>
        <p:spPr>
          <a:xfrm>
            <a:off x="4578413" y="52229"/>
            <a:ext cx="3509100" cy="5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Graph Neural Networks</a:t>
            </a:r>
            <a:endParaRPr dirty="0"/>
          </a:p>
        </p:txBody>
      </p:sp>
      <p:pic>
        <p:nvPicPr>
          <p:cNvPr id="196" name="Google Shape;196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16531" y="782874"/>
            <a:ext cx="1901275" cy="1346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1"/>
          <p:cNvSpPr txBox="1"/>
          <p:nvPr/>
        </p:nvSpPr>
        <p:spPr>
          <a:xfrm>
            <a:off x="4332151" y="498054"/>
            <a:ext cx="4670037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 dirty="0">
                <a:solidFill>
                  <a:schemeClr val="dk1"/>
                </a:solidFill>
              </a:rPr>
              <a:t>Novel fully-heterogeneous GNN designs for track reconstruction at the HL-LHC, </a:t>
            </a:r>
            <a:r>
              <a:rPr lang="en-GB" sz="800" dirty="0">
                <a:solidFill>
                  <a:schemeClr val="dk1"/>
                </a:solidFill>
              </a:rPr>
              <a:t>Tue 09/05</a:t>
            </a:r>
            <a:endParaRPr sz="800" dirty="0"/>
          </a:p>
        </p:txBody>
      </p:sp>
      <p:sp>
        <p:nvSpPr>
          <p:cNvPr id="198" name="Google Shape;198;p31"/>
          <p:cNvSpPr txBox="1"/>
          <p:nvPr/>
        </p:nvSpPr>
        <p:spPr>
          <a:xfrm>
            <a:off x="7809388" y="1000429"/>
            <a:ext cx="12333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chemeClr val="dk1"/>
                </a:solidFill>
              </a:rPr>
              <a:t>+ BESIII track reconstruction algorithm based on machine learning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DC70D8-BBC0-CA4E-B74F-21BD9FC55EC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7</a:t>
            </a:fld>
            <a:endParaRPr lang="en-GB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2"/>
          <p:cNvSpPr txBox="1">
            <a:spLocks noGrp="1"/>
          </p:cNvSpPr>
          <p:nvPr>
            <p:ph type="title"/>
          </p:nvPr>
        </p:nvSpPr>
        <p:spPr>
          <a:xfrm>
            <a:off x="226208" y="35841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 dirty="0" err="1"/>
              <a:t>LAr</a:t>
            </a:r>
            <a:r>
              <a:rPr lang="en-GB" dirty="0"/>
              <a:t> TPC imaging</a:t>
            </a:r>
            <a:endParaRPr dirty="0"/>
          </a:p>
        </p:txBody>
      </p:sp>
      <p:pic>
        <p:nvPicPr>
          <p:cNvPr id="205" name="Google Shape;2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141050"/>
            <a:ext cx="3224698" cy="169755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2"/>
          <p:cNvSpPr txBox="1"/>
          <p:nvPr/>
        </p:nvSpPr>
        <p:spPr>
          <a:xfrm>
            <a:off x="0" y="4244675"/>
            <a:ext cx="3044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chemeClr val="dk1"/>
                </a:solidFill>
              </a:rPr>
              <a:t>End-to-end, ML-based Reconstruction Chain for Particle Imaging Detectors</a:t>
            </a:r>
            <a:r>
              <a:rPr lang="en-GB" sz="800">
                <a:solidFill>
                  <a:schemeClr val="dk1"/>
                </a:solidFill>
              </a:rPr>
              <a:t> Tue 09/05</a:t>
            </a:r>
            <a:endParaRPr sz="800"/>
          </a:p>
        </p:txBody>
      </p:sp>
      <p:sp>
        <p:nvSpPr>
          <p:cNvPr id="207" name="Google Shape;207;p32"/>
          <p:cNvSpPr txBox="1">
            <a:spLocks noGrp="1"/>
          </p:cNvSpPr>
          <p:nvPr>
            <p:ph type="body" idx="1"/>
          </p:nvPr>
        </p:nvSpPr>
        <p:spPr>
          <a:xfrm>
            <a:off x="84200" y="1165038"/>
            <a:ext cx="3224698" cy="10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125"/>
              <a:buNone/>
            </a:pPr>
            <a:r>
              <a:rPr lang="en-GB" sz="1200" b="1" dirty="0"/>
              <a:t>End-to-end model </a:t>
            </a:r>
            <a:r>
              <a:rPr lang="en-GB" sz="1200" dirty="0"/>
              <a:t>comprising all stages of reconstruction through integration of various state-of-the art ML architectures.</a:t>
            </a:r>
            <a:endParaRPr sz="1200" b="1" dirty="0"/>
          </a:p>
        </p:txBody>
      </p:sp>
      <p:sp>
        <p:nvSpPr>
          <p:cNvPr id="208" name="Google Shape;208;p32"/>
          <p:cNvSpPr txBox="1">
            <a:spLocks noGrp="1"/>
          </p:cNvSpPr>
          <p:nvPr>
            <p:ph type="body" idx="1"/>
          </p:nvPr>
        </p:nvSpPr>
        <p:spPr>
          <a:xfrm>
            <a:off x="3530088" y="1064249"/>
            <a:ext cx="2917200" cy="10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95"/>
              <a:buNone/>
            </a:pPr>
            <a:r>
              <a:rPr lang="en-GB" sz="1200" b="1" dirty="0"/>
              <a:t>Pandora</a:t>
            </a:r>
            <a:r>
              <a:rPr lang="en-GB" sz="1200" dirty="0"/>
              <a:t> reconstruction framework has new </a:t>
            </a:r>
            <a:r>
              <a:rPr lang="en-GB" sz="1200" b="1" dirty="0"/>
              <a:t>hybrid Deep Learning and algorithmic pattern recognition approach</a:t>
            </a:r>
            <a:r>
              <a:rPr lang="en-GB" sz="1200" dirty="0"/>
              <a:t>, which outperforms previous binary decision tree algorithm.</a:t>
            </a:r>
            <a:endParaRPr sz="1200" b="1" dirty="0"/>
          </a:p>
        </p:txBody>
      </p:sp>
      <p:pic>
        <p:nvPicPr>
          <p:cNvPr id="209" name="Google Shape;20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64088" y="2325488"/>
            <a:ext cx="2857674" cy="1797926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2"/>
          <p:cNvSpPr txBox="1">
            <a:spLocks noGrp="1"/>
          </p:cNvSpPr>
          <p:nvPr>
            <p:ph type="body" idx="1"/>
          </p:nvPr>
        </p:nvSpPr>
        <p:spPr>
          <a:xfrm>
            <a:off x="6668475" y="1097401"/>
            <a:ext cx="2330100" cy="8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95"/>
              <a:buNone/>
            </a:pPr>
            <a:r>
              <a:rPr lang="en-GB" sz="1200" dirty="0"/>
              <a:t>2nd generation of </a:t>
            </a:r>
            <a:r>
              <a:rPr lang="en-GB" sz="1200" b="1" dirty="0"/>
              <a:t>hit-</a:t>
            </a:r>
            <a:r>
              <a:rPr lang="en-GB" sz="1200" b="1" dirty="0" err="1"/>
              <a:t>labeling</a:t>
            </a:r>
            <a:r>
              <a:rPr lang="en-GB" sz="1200" b="1" dirty="0"/>
              <a:t> GNN</a:t>
            </a:r>
            <a:r>
              <a:rPr lang="en-GB" sz="1200" dirty="0"/>
              <a:t>. Performance </a:t>
            </a:r>
            <a:r>
              <a:rPr lang="en-GB" sz="1200" b="1" dirty="0"/>
              <a:t>boosted through application of Nexus convolutions </a:t>
            </a:r>
            <a:r>
              <a:rPr lang="en-GB" sz="1200" dirty="0"/>
              <a:t>/ message passing.</a:t>
            </a:r>
            <a:endParaRPr sz="1200" b="1" dirty="0"/>
          </a:p>
        </p:txBody>
      </p:sp>
      <p:sp>
        <p:nvSpPr>
          <p:cNvPr id="212" name="Google Shape;212;p32"/>
          <p:cNvSpPr txBox="1"/>
          <p:nvPr/>
        </p:nvSpPr>
        <p:spPr>
          <a:xfrm>
            <a:off x="3224700" y="4461250"/>
            <a:ext cx="2951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chemeClr val="dk1"/>
                </a:solidFill>
              </a:rPr>
              <a:t>Neutrino interaction vertex-finding in a DUNE far-detector using Pandora deep learning</a:t>
            </a:r>
            <a:r>
              <a:rPr lang="en-GB" sz="800">
                <a:solidFill>
                  <a:schemeClr val="dk1"/>
                </a:solidFill>
              </a:rPr>
              <a:t> Tue 09/05</a:t>
            </a:r>
            <a:endParaRPr sz="800"/>
          </a:p>
        </p:txBody>
      </p:sp>
      <p:pic>
        <p:nvPicPr>
          <p:cNvPr id="213" name="Google Shape;213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63830" y="2398665"/>
            <a:ext cx="2434745" cy="184601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2"/>
          <p:cNvSpPr txBox="1"/>
          <p:nvPr/>
        </p:nvSpPr>
        <p:spPr>
          <a:xfrm>
            <a:off x="6563830" y="4460225"/>
            <a:ext cx="2708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 dirty="0">
                <a:solidFill>
                  <a:schemeClr val="dk1"/>
                </a:solidFill>
              </a:rPr>
              <a:t>NuGraph2 A Graph Neural Network for 3D Reconstruction in Liquid Argon Time Projection Chambers</a:t>
            </a:r>
            <a:r>
              <a:rPr lang="en-GB" sz="800" dirty="0">
                <a:solidFill>
                  <a:schemeClr val="dk1"/>
                </a:solidFill>
              </a:rPr>
              <a:t> Tue 09/05</a:t>
            </a:r>
            <a:endParaRPr sz="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698E9-0F65-0C4B-B82D-F01C8AA2D51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8</a:t>
            </a:fld>
            <a:endParaRPr lang="en-GB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D946E44-C1D4-B049-873B-7350A686F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638" y="96315"/>
            <a:ext cx="2857674" cy="46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33"/>
          <p:cNvGrpSpPr/>
          <p:nvPr/>
        </p:nvGrpSpPr>
        <p:grpSpPr>
          <a:xfrm>
            <a:off x="197243" y="1073135"/>
            <a:ext cx="4228815" cy="1878730"/>
            <a:chOff x="85075" y="440875"/>
            <a:chExt cx="4599850" cy="2178549"/>
          </a:xfrm>
        </p:grpSpPr>
        <p:pic>
          <p:nvPicPr>
            <p:cNvPr id="220" name="Google Shape;220;p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89712" y="538324"/>
              <a:ext cx="4430438" cy="20810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1" name="Google Shape;221;p33"/>
            <p:cNvSpPr/>
            <p:nvPr/>
          </p:nvSpPr>
          <p:spPr>
            <a:xfrm>
              <a:off x="85075" y="440875"/>
              <a:ext cx="1887300" cy="554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2797625" y="462125"/>
              <a:ext cx="1887300" cy="554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3" name="Google Shape;223;p33"/>
          <p:cNvSpPr txBox="1">
            <a:spLocks noGrp="1"/>
          </p:cNvSpPr>
          <p:nvPr>
            <p:ph type="title"/>
          </p:nvPr>
        </p:nvSpPr>
        <p:spPr>
          <a:xfrm>
            <a:off x="311700" y="1820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Anomaly Detection for hardware </a:t>
            </a:r>
            <a:endParaRPr dirty="0"/>
          </a:p>
        </p:txBody>
      </p:sp>
      <p:pic>
        <p:nvPicPr>
          <p:cNvPr id="224" name="Google Shape;22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63" y="3028875"/>
            <a:ext cx="3477551" cy="2081092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3"/>
          <p:cNvSpPr txBox="1"/>
          <p:nvPr/>
        </p:nvSpPr>
        <p:spPr>
          <a:xfrm>
            <a:off x="3475663" y="3971969"/>
            <a:ext cx="1675642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 dirty="0">
                <a:solidFill>
                  <a:schemeClr val="dk1"/>
                </a:solidFill>
              </a:rPr>
              <a:t>Multi-Module based VAE to predict HVCM faults in the SNS accelerator, </a:t>
            </a:r>
            <a:r>
              <a:rPr lang="en-GB" sz="800" dirty="0">
                <a:solidFill>
                  <a:schemeClr val="dk1"/>
                </a:solidFill>
              </a:rPr>
              <a:t>Mon 08/05</a:t>
            </a:r>
            <a:endParaRPr sz="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dirty="0">
                <a:solidFill>
                  <a:schemeClr val="dk1"/>
                </a:solidFill>
              </a:rPr>
              <a:t> </a:t>
            </a:r>
            <a:endParaRPr sz="800" dirty="0"/>
          </a:p>
        </p:txBody>
      </p:sp>
      <p:pic>
        <p:nvPicPr>
          <p:cNvPr id="226" name="Google Shape;226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63648" y="3146542"/>
            <a:ext cx="3477540" cy="19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3"/>
          <p:cNvSpPr txBox="1"/>
          <p:nvPr/>
        </p:nvSpPr>
        <p:spPr>
          <a:xfrm>
            <a:off x="5573288" y="-12"/>
            <a:ext cx="3044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chemeClr val="dk1"/>
                </a:solidFill>
              </a:rPr>
              <a:t>Resilient Variational Autencoder for Unsupervised Anomaly Detection at the SLAC Linac Cohrerent Light Source, </a:t>
            </a:r>
            <a:r>
              <a:rPr lang="en-GB" sz="800">
                <a:solidFill>
                  <a:schemeClr val="dk1"/>
                </a:solidFill>
              </a:rPr>
              <a:t>Mon 08/05</a:t>
            </a:r>
            <a:endParaRPr sz="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</a:rPr>
              <a:t> </a:t>
            </a:r>
            <a:endParaRPr sz="800"/>
          </a:p>
        </p:txBody>
      </p:sp>
      <p:pic>
        <p:nvPicPr>
          <p:cNvPr id="228" name="Google Shape;228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53000" y="1605250"/>
            <a:ext cx="3684975" cy="142362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3"/>
          <p:cNvSpPr txBox="1"/>
          <p:nvPr/>
        </p:nvSpPr>
        <p:spPr>
          <a:xfrm>
            <a:off x="5301037" y="741945"/>
            <a:ext cx="358890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434343"/>
                </a:solidFill>
              </a:rPr>
              <a:t>RF cavities of FEL@SLAC </a:t>
            </a:r>
            <a:r>
              <a:rPr lang="en-GB" dirty="0">
                <a:solidFill>
                  <a:srgbClr val="434343"/>
                </a:solidFill>
              </a:rPr>
              <a:t>: Create “outlier” path through the network and decide according to probabilistic inference</a:t>
            </a:r>
            <a:endParaRPr dirty="0">
              <a:solidFill>
                <a:srgbClr val="434343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09ACF6-9365-F54F-B81D-CC9FD2A059E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9</a:t>
            </a:fld>
            <a:endParaRPr lang="en-GB"/>
          </a:p>
        </p:txBody>
      </p:sp>
      <p:sp>
        <p:nvSpPr>
          <p:cNvPr id="14" name="Google Shape;229;p33">
            <a:extLst>
              <a:ext uri="{FF2B5EF4-FFF2-40B4-BE49-F238E27FC236}">
                <a16:creationId xmlns:a16="http://schemas.microsoft.com/office/drawing/2014/main" id="{E2F5ACCC-128D-3041-9C1C-E9E2C4CD50E1}"/>
              </a:ext>
            </a:extLst>
          </p:cNvPr>
          <p:cNvSpPr txBox="1"/>
          <p:nvPr/>
        </p:nvSpPr>
        <p:spPr>
          <a:xfrm>
            <a:off x="90716" y="849319"/>
            <a:ext cx="4772831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High Voltage Converter Modulators for SNS </a:t>
            </a:r>
            <a:r>
              <a:rPr lang="en-US" b="1" dirty="0" err="1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Linac</a:t>
            </a:r>
            <a:r>
              <a:rPr lang="en-GB" dirty="0">
                <a:solidFill>
                  <a:schemeClr val="bg2"/>
                </a:solidFill>
              </a:rPr>
              <a:t>: a multi-module AE performs better than </a:t>
            </a:r>
            <a:r>
              <a:rPr lang="en-GB" b="1" dirty="0">
                <a:solidFill>
                  <a:schemeClr val="bg2"/>
                </a:solidFill>
              </a:rPr>
              <a:t>dedicated separate </a:t>
            </a:r>
            <a:r>
              <a:rPr lang="en-GB" dirty="0">
                <a:solidFill>
                  <a:schemeClr val="bg2"/>
                </a:solidFill>
              </a:rPr>
              <a:t>modules</a:t>
            </a:r>
            <a:endParaRPr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1154</Words>
  <Application>Microsoft Macintosh PowerPoint</Application>
  <PresentationFormat>On-screen Show (16:9)</PresentationFormat>
  <Paragraphs>133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Simple Light</vt:lpstr>
      <vt:lpstr>Simple Light</vt:lpstr>
      <vt:lpstr>Office Theme</vt:lpstr>
      <vt:lpstr>Artificial Intelligence and Machine Learning Track 9 Highlights</vt:lpstr>
      <vt:lpstr>Topics</vt:lpstr>
      <vt:lpstr>PowerPoint Presentation</vt:lpstr>
      <vt:lpstr>ML shouldn’t be a black box!</vt:lpstr>
      <vt:lpstr>Differentiable programming </vt:lpstr>
      <vt:lpstr>Reconstruction </vt:lpstr>
      <vt:lpstr>Tracking</vt:lpstr>
      <vt:lpstr>LAr TPC imaging</vt:lpstr>
      <vt:lpstr>Anomaly Detection for hardware </vt:lpstr>
      <vt:lpstr>Online applications </vt:lpstr>
      <vt:lpstr>Fast simulation</vt:lpstr>
      <vt:lpstr>Fast simulation (II)</vt:lpstr>
      <vt:lpstr>More Simulation</vt:lpstr>
      <vt:lpstr>Tools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and Machine Learning Track 9 Highlights</dc:title>
  <cp:lastModifiedBy>Sofia Vallecorsa</cp:lastModifiedBy>
  <cp:revision>7</cp:revision>
  <dcterms:modified xsi:type="dcterms:W3CDTF">2023-05-12T14:13:56Z</dcterms:modified>
</cp:coreProperties>
</file>