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5"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Audiowide"/>
      <p:regular r:id="rId30"/>
    </p:embeddedFont>
    <p:embeddedFont>
      <p:font typeface="Bangers"/>
      <p:regular r:id="rId31"/>
    </p:embeddedFont>
    <p:embeddedFont>
      <p:font typeface="EB Garamond"/>
      <p:regular r:id="rId32"/>
      <p:bold r:id="rId33"/>
      <p:italic r:id="rId34"/>
      <p:boldItalic r:id="rId35"/>
    </p:embeddedFont>
    <p:embeddedFont>
      <p:font typeface="Cinzel"/>
      <p:regular r:id="rId36"/>
      <p:bold r:id="rId37"/>
    </p:embeddedFont>
    <p:embeddedFont>
      <p:font typeface="Syncopate"/>
      <p:regular r:id="rId38"/>
      <p:bold r:id="rId39"/>
    </p:embeddedFont>
    <p:embeddedFont>
      <p:font typeface="Helvetica Neue"/>
      <p:regular r:id="rId40"/>
      <p:bold r:id="rId41"/>
      <p:italic r:id="rId42"/>
      <p:boldItalic r:id="rId43"/>
    </p:embeddedFont>
    <p:embeddedFont>
      <p:font typeface="Merriweather"/>
      <p:regular r:id="rId44"/>
      <p:bold r:id="rId45"/>
      <p:italic r:id="rId46"/>
      <p:boldItalic r:id="rId47"/>
    </p:embeddedFont>
    <p:embeddedFont>
      <p:font typeface="Comfortaa"/>
      <p:regular r:id="rId48"/>
      <p:bold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42" Type="http://schemas.openxmlformats.org/officeDocument/2006/relationships/font" Target="fonts/HelveticaNeue-italic.fntdata"/><Relationship Id="rId41" Type="http://schemas.openxmlformats.org/officeDocument/2006/relationships/font" Target="fonts/HelveticaNeue-bold.fntdata"/><Relationship Id="rId44" Type="http://schemas.openxmlformats.org/officeDocument/2006/relationships/font" Target="fonts/Merriweather-regular.fntdata"/><Relationship Id="rId43" Type="http://schemas.openxmlformats.org/officeDocument/2006/relationships/font" Target="fonts/HelveticaNeue-boldItalic.fntdata"/><Relationship Id="rId46" Type="http://schemas.openxmlformats.org/officeDocument/2006/relationships/font" Target="fonts/Merriweather-italic.fntdata"/><Relationship Id="rId45" Type="http://schemas.openxmlformats.org/officeDocument/2006/relationships/font" Target="fonts/Merriweath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omfortaa-regular.fntdata"/><Relationship Id="rId47" Type="http://schemas.openxmlformats.org/officeDocument/2006/relationships/font" Target="fonts/Merriweather-boldItalic.fntdata"/><Relationship Id="rId49"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ngers-regular.fntdata"/><Relationship Id="rId30" Type="http://schemas.openxmlformats.org/officeDocument/2006/relationships/font" Target="fonts/Audiowide-regular.fntdata"/><Relationship Id="rId33" Type="http://schemas.openxmlformats.org/officeDocument/2006/relationships/font" Target="fonts/EBGaramond-bold.fntdata"/><Relationship Id="rId32" Type="http://schemas.openxmlformats.org/officeDocument/2006/relationships/font" Target="fonts/EBGaramond-regular.fntdata"/><Relationship Id="rId35" Type="http://schemas.openxmlformats.org/officeDocument/2006/relationships/font" Target="fonts/EBGaramond-boldItalic.fntdata"/><Relationship Id="rId34" Type="http://schemas.openxmlformats.org/officeDocument/2006/relationships/font" Target="fonts/EBGaramond-italic.fntdata"/><Relationship Id="rId37" Type="http://schemas.openxmlformats.org/officeDocument/2006/relationships/font" Target="fonts/Cinzel-bold.fntdata"/><Relationship Id="rId36" Type="http://schemas.openxmlformats.org/officeDocument/2006/relationships/font" Target="fonts/Cinzel-regular.fntdata"/><Relationship Id="rId39" Type="http://schemas.openxmlformats.org/officeDocument/2006/relationships/font" Target="fonts/Syncopate-bold.fntdata"/><Relationship Id="rId38" Type="http://schemas.openxmlformats.org/officeDocument/2006/relationships/font" Target="fonts/Syncopate-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etings.aps.org/Meeting/APR23/Session/C15"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dico.jlab.org/event/459/contributions/11394/" TargetMode="External"/><Relationship Id="rId3" Type="http://schemas.openxmlformats.org/officeDocument/2006/relationships/hyperlink" Target="https://indico.jlab.org/event/459/contributions/11817/" TargetMode="External"/><Relationship Id="rId4" Type="http://schemas.openxmlformats.org/officeDocument/2006/relationships/hyperlink" Target="https://indico.jlab.org/event/459/contributions/12432/" TargetMode="External"/><Relationship Id="rId5" Type="http://schemas.openxmlformats.org/officeDocument/2006/relationships/hyperlink" Target="https://indico.jlab.org/event/459/contributions/1129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spirehep.net/files/26390da0ea937dddc80fbabde70c07ab"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lcg-public.web.cern.ch/tier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f72394758_0_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This talk is scheduled for 30+6 minutes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u="sng">
                <a:solidFill>
                  <a:srgbClr val="0097A7"/>
                </a:solidFill>
                <a:hlinkClick r:id="rId2">
                  <a:extLst>
                    <a:ext uri="{A12FA001-AC4F-418D-AE19-62706E023703}">
                      <ahyp:hlinkClr val="tx"/>
                    </a:ext>
                  </a:extLst>
                </a:hlinkClick>
              </a:rPr>
              <a:t>https://meetings.aps.org/Meeting/APR23/Session/C15</a:t>
            </a:r>
            <a:endParaRPr sz="1400">
              <a:solidFill>
                <a:schemeClr val="dk1"/>
              </a:solidFill>
            </a:endParaRPr>
          </a:p>
          <a:p>
            <a:pPr indent="0" lvl="0" marL="0" rtl="0" algn="l">
              <a:spcBef>
                <a:spcPts val="0"/>
              </a:spcBef>
              <a:spcAft>
                <a:spcPts val="0"/>
              </a:spcAft>
              <a:buNone/>
            </a:pPr>
            <a:r>
              <a:t/>
            </a:r>
            <a:endParaRPr/>
          </a:p>
        </p:txBody>
      </p:sp>
      <p:sp>
        <p:nvSpPr>
          <p:cNvPr id="152" name="Google Shape;152;g22f72394758_0_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2f7239475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2f7239475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2f7239475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2f7239475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50%/year means (1.5)^1.5 = 1.83 growth every 18 months. Slightly lower than Moore’s law of ~2 every 18 months.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3b8632291f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3b8632291f_7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3b8632291f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3b8632291f_2_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3dcce1a044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3dcce1a044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e1ca9cfdc7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e1ca9cfdc7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to CMS work</a:t>
            </a:r>
            <a:endParaRPr/>
          </a:p>
          <a:p>
            <a:pPr indent="0" lvl="0" marL="0" rtl="0" algn="l">
              <a:spcBef>
                <a:spcPts val="0"/>
              </a:spcBef>
              <a:spcAft>
                <a:spcPts val="0"/>
              </a:spcAft>
              <a:buNone/>
            </a:pPr>
            <a:r>
              <a:rPr lang="en"/>
              <a:t>Point to Hydra Talk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2f7239475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2f7239475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2f7239475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2f7239475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Relay fermilab </a:t>
            </a:r>
            <a:r>
              <a:rPr lang="en"/>
              <a:t>experience</a:t>
            </a:r>
            <a:r>
              <a:rPr lang="en"/>
              <a:t> w/ CAMAC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2f7239475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2f7239475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2f7239475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2f7239475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c84c4bc3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3c84c4bc3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e1ca9cfdc7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e1ca9cfdc7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to Jin’s talk.</a:t>
            </a:r>
            <a:endParaRPr/>
          </a:p>
          <a:p>
            <a:pPr indent="0" lvl="0" marL="0" rtl="0" algn="l">
              <a:spcBef>
                <a:spcPts val="0"/>
              </a:spcBef>
              <a:spcAft>
                <a:spcPts val="0"/>
              </a:spcAft>
              <a:buNone/>
            </a:pPr>
            <a:r>
              <a:rPr lang="en"/>
              <a:t>ML4FPGA?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2f7239475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2f7239475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to Cissie Poster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2f7239475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2f7239475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2f7239475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2f7239475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3cb8b29e8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3cb8b29e8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3c84c4bc3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3c84c4bc3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3c84c4bc3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3c84c4bc3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e1ca9cfdc7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e1ca9cfdc7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c84c4bc39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3c84c4bc39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 O2 reduces data in 2 steps: The FLP (First Level Processors) reduces by </a:t>
            </a:r>
            <a:r>
              <a:rPr lang="en"/>
              <a:t>factor</a:t>
            </a:r>
            <a:r>
              <a:rPr lang="en"/>
              <a:t> of ~5.5. The EPN(Event Processing Nodes) reduces by a factor of ~7.</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LHCb CHEP Talks:</a:t>
            </a:r>
            <a:endParaRPr/>
          </a:p>
          <a:p>
            <a:pPr indent="0" lvl="0" marL="0" rtl="0" algn="l">
              <a:spcBef>
                <a:spcPts val="0"/>
              </a:spcBef>
              <a:spcAft>
                <a:spcPts val="0"/>
              </a:spcAft>
              <a:buNone/>
            </a:pPr>
            <a:r>
              <a:rPr lang="en" u="sng">
                <a:solidFill>
                  <a:schemeClr val="hlink"/>
                </a:solidFill>
                <a:hlinkClick r:id="rId2"/>
              </a:rPr>
              <a:t>https://indico.jlab.org/event/459/contributions/11394/</a:t>
            </a:r>
            <a:r>
              <a:rPr lang="en"/>
              <a:t> </a:t>
            </a:r>
            <a:endParaRPr/>
          </a:p>
          <a:p>
            <a:pPr indent="0" lvl="0" marL="0" rtl="0" algn="l">
              <a:spcBef>
                <a:spcPts val="0"/>
              </a:spcBef>
              <a:spcAft>
                <a:spcPts val="0"/>
              </a:spcAft>
              <a:buNone/>
            </a:pPr>
            <a:r>
              <a:rPr lang="en" u="sng">
                <a:solidFill>
                  <a:schemeClr val="hlink"/>
                </a:solidFill>
                <a:hlinkClick r:id="rId3"/>
              </a:rPr>
              <a:t>https://indico.jlab.org/event/459/contributions/11817/</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ALICE CHEP Talks (too many to list):</a:t>
            </a:r>
            <a:endParaRPr/>
          </a:p>
          <a:p>
            <a:pPr indent="0" lvl="0" marL="0" rtl="0" algn="l">
              <a:spcBef>
                <a:spcPts val="0"/>
              </a:spcBef>
              <a:spcAft>
                <a:spcPts val="0"/>
              </a:spcAft>
              <a:buNone/>
            </a:pPr>
            <a:r>
              <a:rPr lang="en" u="sng">
                <a:solidFill>
                  <a:schemeClr val="hlink"/>
                </a:solidFill>
                <a:hlinkClick r:id="rId4"/>
              </a:rPr>
              <a:t>https://indico.jlab.org/event/459/contributions/12432/</a:t>
            </a:r>
            <a:r>
              <a:rPr lang="en"/>
              <a:t> </a:t>
            </a:r>
            <a:endParaRPr/>
          </a:p>
          <a:p>
            <a:pPr indent="0" lvl="0" marL="0" rtl="0" algn="l">
              <a:spcBef>
                <a:spcPts val="0"/>
              </a:spcBef>
              <a:spcAft>
                <a:spcPts val="0"/>
              </a:spcAft>
              <a:buNone/>
            </a:pPr>
            <a:r>
              <a:rPr lang="en" u="sng">
                <a:solidFill>
                  <a:schemeClr val="hlink"/>
                </a:solidFill>
                <a:hlinkClick r:id="rId5"/>
              </a:rPr>
              <a:t>https://indico.jlab.org/event/459/contributions/11299/</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3b8632291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3b8632291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TriDAS and sPHENIX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TriDAS paper, bottom of section3: </a:t>
            </a:r>
            <a:r>
              <a:rPr lang="en" u="sng">
                <a:solidFill>
                  <a:schemeClr val="hlink"/>
                </a:solidFill>
                <a:hlinkClick r:id="rId2"/>
              </a:rPr>
              <a:t>https://inspirehep.net/files/26390da0ea937dddc80fbabde70c07ab</a:t>
            </a:r>
            <a:r>
              <a:rPr lang="en"/>
              <a:t> - Total bandwidth is ~120Gbps</a:t>
            </a:r>
            <a:endParaRPr/>
          </a:p>
          <a:p>
            <a:pPr indent="0" lvl="0" marL="0" rtl="0" algn="l">
              <a:spcBef>
                <a:spcPts val="0"/>
              </a:spcBef>
              <a:spcAft>
                <a:spcPts val="0"/>
              </a:spcAft>
              <a:buNone/>
            </a:pPr>
            <a:r>
              <a:rPr lang="en"/>
              <a:t>KM3Net is deployed in the </a:t>
            </a:r>
            <a:r>
              <a:rPr lang="en"/>
              <a:t>Mediterranean Sea.</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2f7239475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2f7239475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pulled from </a:t>
            </a:r>
            <a:r>
              <a:rPr lang="en" u="sng">
                <a:solidFill>
                  <a:schemeClr val="hlink"/>
                </a:solidFill>
                <a:hlinkClick r:id="rId2"/>
              </a:rPr>
              <a:t>https://wlcg-public.web.cern.ch/tiers</a:t>
            </a:r>
            <a:r>
              <a:rPr lang="en"/>
              <a:t> on Apr. 25, 2023</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52.png"/><Relationship Id="rId6"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a:off x="-159203" y="2149963"/>
            <a:ext cx="3238171" cy="3238171"/>
          </a:xfrm>
          <a:prstGeom prst="rect">
            <a:avLst/>
          </a:prstGeom>
          <a:noFill/>
          <a:ln>
            <a:noFill/>
          </a:ln>
        </p:spPr>
      </p:pic>
      <p:pic>
        <p:nvPicPr>
          <p:cNvPr id="52" name="Google Shape;52;p13"/>
          <p:cNvPicPr preferRelativeResize="0"/>
          <p:nvPr/>
        </p:nvPicPr>
        <p:blipFill rotWithShape="1">
          <a:blip r:embed="rId3">
            <a:alphaModFix/>
          </a:blip>
          <a:srcRect b="0" l="0" r="0" t="0"/>
          <a:stretch/>
        </p:blipFill>
        <p:spPr>
          <a:xfrm>
            <a:off x="0" y="0"/>
            <a:ext cx="9143998" cy="962025"/>
          </a:xfrm>
          <a:prstGeom prst="rect">
            <a:avLst/>
          </a:prstGeom>
          <a:noFill/>
          <a:ln>
            <a:noFill/>
          </a:ln>
        </p:spPr>
      </p:pic>
      <p:sp>
        <p:nvSpPr>
          <p:cNvPr id="53" name="Google Shape;53;p13"/>
          <p:cNvSpPr txBox="1"/>
          <p:nvPr>
            <p:ph type="ctrTitle"/>
          </p:nvPr>
        </p:nvSpPr>
        <p:spPr>
          <a:xfrm>
            <a:off x="332386" y="379196"/>
            <a:ext cx="7937400" cy="4635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300"/>
              <a:buFont typeface="Arial"/>
              <a:buNone/>
              <a:defRPr b="1" sz="2300" cap="none">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13"/>
          <p:cNvSpPr txBox="1"/>
          <p:nvPr>
            <p:ph idx="1" type="subTitle"/>
          </p:nvPr>
        </p:nvSpPr>
        <p:spPr>
          <a:xfrm>
            <a:off x="332386" y="1290595"/>
            <a:ext cx="4407000" cy="24351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800"/>
              </a:spcBef>
              <a:spcAft>
                <a:spcPts val="0"/>
              </a:spcAft>
              <a:buClr>
                <a:schemeClr val="accent1"/>
              </a:buClr>
              <a:buSzPts val="1700"/>
              <a:buNone/>
              <a:defRPr sz="1700">
                <a:solidFill>
                  <a:schemeClr val="accent1"/>
                </a:solidFill>
                <a:latin typeface="Arial"/>
                <a:ea typeface="Arial"/>
                <a:cs typeface="Arial"/>
                <a:sym typeface="Arial"/>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55" name="Google Shape;55;p13"/>
          <p:cNvSpPr txBox="1"/>
          <p:nvPr>
            <p:ph idx="10" type="dt"/>
          </p:nvPr>
        </p:nvSpPr>
        <p:spPr>
          <a:xfrm>
            <a:off x="332387" y="4170377"/>
            <a:ext cx="24060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solidFill>
                  <a:schemeClr val="dk1"/>
                </a:solidFill>
                <a:latin typeface="Arial"/>
                <a:ea typeface="Arial"/>
                <a:cs typeface="Arial"/>
                <a:sym typeface="Aria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13"/>
          <p:cNvSpPr txBox="1"/>
          <p:nvPr>
            <p:ph idx="2" type="body"/>
          </p:nvPr>
        </p:nvSpPr>
        <p:spPr>
          <a:xfrm>
            <a:off x="332386" y="3845048"/>
            <a:ext cx="4407000" cy="315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accent6"/>
              </a:buClr>
              <a:buSzPts val="1700"/>
              <a:buFont typeface="Arial"/>
              <a:buNone/>
              <a:defRPr sz="1700">
                <a:solidFill>
                  <a:schemeClr val="accent6"/>
                </a:solidFill>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57" name="Google Shape;57;p13"/>
          <p:cNvPicPr preferRelativeResize="0"/>
          <p:nvPr/>
        </p:nvPicPr>
        <p:blipFill rotWithShape="1">
          <a:blip r:embed="rId4">
            <a:alphaModFix/>
          </a:blip>
          <a:srcRect b="0" l="0" r="0" t="0"/>
          <a:stretch/>
        </p:blipFill>
        <p:spPr>
          <a:xfrm>
            <a:off x="332386" y="4633591"/>
            <a:ext cx="1461153" cy="473171"/>
          </a:xfrm>
          <a:prstGeom prst="rect">
            <a:avLst/>
          </a:prstGeom>
          <a:noFill/>
          <a:ln>
            <a:noFill/>
          </a:ln>
        </p:spPr>
      </p:pic>
      <p:pic>
        <p:nvPicPr>
          <p:cNvPr id="58" name="Google Shape;58;p13"/>
          <p:cNvPicPr preferRelativeResize="0"/>
          <p:nvPr/>
        </p:nvPicPr>
        <p:blipFill rotWithShape="1">
          <a:blip r:embed="rId5">
            <a:alphaModFix/>
          </a:blip>
          <a:srcRect b="0" l="0" r="0" t="0"/>
          <a:stretch/>
        </p:blipFill>
        <p:spPr>
          <a:xfrm>
            <a:off x="7133544" y="4825778"/>
            <a:ext cx="1217202" cy="204316"/>
          </a:xfrm>
          <a:prstGeom prst="rect">
            <a:avLst/>
          </a:prstGeom>
          <a:noFill/>
          <a:ln>
            <a:noFill/>
          </a:ln>
        </p:spPr>
      </p:pic>
      <p:pic>
        <p:nvPicPr>
          <p:cNvPr id="59" name="Google Shape;59;p13"/>
          <p:cNvPicPr preferRelativeResize="0"/>
          <p:nvPr/>
        </p:nvPicPr>
        <p:blipFill rotWithShape="1">
          <a:blip r:embed="rId6">
            <a:alphaModFix/>
          </a:blip>
          <a:srcRect b="0" l="0" r="0" t="0"/>
          <a:stretch/>
        </p:blipFill>
        <p:spPr>
          <a:xfrm>
            <a:off x="8523514" y="4819163"/>
            <a:ext cx="379641" cy="254968"/>
          </a:xfrm>
          <a:prstGeom prst="rect">
            <a:avLst/>
          </a:prstGeom>
          <a:noFill/>
          <a:ln>
            <a:noFill/>
          </a:ln>
        </p:spPr>
      </p:pic>
      <p:sp>
        <p:nvSpPr>
          <p:cNvPr id="60" name="Google Shape;60;p13"/>
          <p:cNvSpPr/>
          <p:nvPr>
            <p:ph idx="3" type="pic"/>
          </p:nvPr>
        </p:nvSpPr>
        <p:spPr>
          <a:xfrm>
            <a:off x="4929188" y="1290638"/>
            <a:ext cx="4214700" cy="2880000"/>
          </a:xfrm>
          <a:prstGeom prst="rect">
            <a:avLst/>
          </a:prstGeom>
          <a:solidFill>
            <a:schemeClr val="accent2"/>
          </a:solidFill>
          <a:ln>
            <a:noFill/>
          </a:ln>
        </p:spPr>
      </p:sp>
      <p:sp>
        <p:nvSpPr>
          <p:cNvPr id="61" name="Google Shape;61;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accent6"/>
                </a:solidFill>
              </a:defRPr>
            </a:lvl1pPr>
            <a:lvl2pPr lvl="1" rtl="0">
              <a:buNone/>
              <a:defRPr sz="1300">
                <a:solidFill>
                  <a:schemeClr val="accent6"/>
                </a:solidFill>
              </a:defRPr>
            </a:lvl2pPr>
            <a:lvl3pPr lvl="2" rtl="0">
              <a:buNone/>
              <a:defRPr sz="1300">
                <a:solidFill>
                  <a:schemeClr val="accent6"/>
                </a:solidFill>
              </a:defRPr>
            </a:lvl3pPr>
            <a:lvl4pPr lvl="3" rtl="0">
              <a:buNone/>
              <a:defRPr sz="1300">
                <a:solidFill>
                  <a:schemeClr val="accent6"/>
                </a:solidFill>
              </a:defRPr>
            </a:lvl4pPr>
            <a:lvl5pPr lvl="4" rtl="0">
              <a:buNone/>
              <a:defRPr sz="1300">
                <a:solidFill>
                  <a:schemeClr val="accent6"/>
                </a:solidFill>
              </a:defRPr>
            </a:lvl5pPr>
            <a:lvl6pPr lvl="5" rtl="0">
              <a:buNone/>
              <a:defRPr sz="1300">
                <a:solidFill>
                  <a:schemeClr val="accent6"/>
                </a:solidFill>
              </a:defRPr>
            </a:lvl6pPr>
            <a:lvl7pPr lvl="6" rtl="0">
              <a:buNone/>
              <a:defRPr sz="1300">
                <a:solidFill>
                  <a:schemeClr val="accent6"/>
                </a:solidFill>
              </a:defRPr>
            </a:lvl7pPr>
            <a:lvl8pPr lvl="7" rtl="0">
              <a:buNone/>
              <a:defRPr sz="1300">
                <a:solidFill>
                  <a:schemeClr val="accent6"/>
                </a:solidFill>
              </a:defRPr>
            </a:lvl8pPr>
            <a:lvl9pPr lvl="8" rtl="0">
              <a:buNone/>
              <a:defRPr sz="1300">
                <a:solidFill>
                  <a:schemeClr val="accent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2" name="Shape 62"/>
        <p:cNvGrpSpPr/>
        <p:nvPr/>
      </p:nvGrpSpPr>
      <p:grpSpPr>
        <a:xfrm>
          <a:off x="0" y="0"/>
          <a:ext cx="0" cy="0"/>
          <a:chOff x="0" y="0"/>
          <a:chExt cx="0" cy="0"/>
        </a:xfrm>
      </p:grpSpPr>
      <p:sp>
        <p:nvSpPr>
          <p:cNvPr id="63" name="Google Shape;63;p14"/>
          <p:cNvSpPr txBox="1"/>
          <p:nvPr>
            <p:ph idx="12" type="sldNum"/>
          </p:nvPr>
        </p:nvSpPr>
        <p:spPr>
          <a:xfrm>
            <a:off x="8686797" y="4927741"/>
            <a:ext cx="181200" cy="207600"/>
          </a:xfrm>
          <a:prstGeom prst="rect">
            <a:avLst/>
          </a:prstGeom>
          <a:noFill/>
          <a:ln>
            <a:noFill/>
          </a:ln>
        </p:spPr>
        <p:txBody>
          <a:bodyPr anchorCtr="0" anchor="ctr" bIns="0" lIns="0" spcFirstLastPara="1" rIns="0" wrap="square" tIns="0">
            <a:normAutofit/>
          </a:bodyPr>
          <a:lstStyle>
            <a:lvl1pPr indent="0" lvl="0" marL="0" rtl="0" algn="r">
              <a:spcBef>
                <a:spcPts val="0"/>
              </a:spcBef>
              <a:buNone/>
              <a:defRPr b="0" i="0" sz="900" u="none" cap="none" strike="noStrike">
                <a:solidFill>
                  <a:schemeClr val="dk1"/>
                </a:solidFill>
                <a:latin typeface="Calibri"/>
                <a:ea typeface="Calibri"/>
                <a:cs typeface="Calibri"/>
                <a:sym typeface="Calibri"/>
              </a:defRPr>
            </a:lvl1pPr>
            <a:lvl2pPr indent="0" lvl="1" marL="0" rtl="0" algn="r">
              <a:spcBef>
                <a:spcPts val="0"/>
              </a:spcBef>
              <a:buNone/>
              <a:defRPr b="0" i="0" sz="900" u="none" cap="none" strike="noStrike">
                <a:solidFill>
                  <a:schemeClr val="dk1"/>
                </a:solidFill>
                <a:latin typeface="Calibri"/>
                <a:ea typeface="Calibri"/>
                <a:cs typeface="Calibri"/>
                <a:sym typeface="Calibri"/>
              </a:defRPr>
            </a:lvl2pPr>
            <a:lvl3pPr indent="0" lvl="2" marL="0" rtl="0" algn="r">
              <a:spcBef>
                <a:spcPts val="0"/>
              </a:spcBef>
              <a:buNone/>
              <a:defRPr b="0" i="0" sz="900" u="none" cap="none" strike="noStrike">
                <a:solidFill>
                  <a:schemeClr val="dk1"/>
                </a:solidFill>
                <a:latin typeface="Calibri"/>
                <a:ea typeface="Calibri"/>
                <a:cs typeface="Calibri"/>
                <a:sym typeface="Calibri"/>
              </a:defRPr>
            </a:lvl3pPr>
            <a:lvl4pPr indent="0" lvl="3" marL="0" rtl="0" algn="r">
              <a:spcBef>
                <a:spcPts val="0"/>
              </a:spcBef>
              <a:buNone/>
              <a:defRPr b="0" i="0" sz="900" u="none" cap="none" strike="noStrike">
                <a:solidFill>
                  <a:schemeClr val="dk1"/>
                </a:solidFill>
                <a:latin typeface="Calibri"/>
                <a:ea typeface="Calibri"/>
                <a:cs typeface="Calibri"/>
                <a:sym typeface="Calibri"/>
              </a:defRPr>
            </a:lvl4pPr>
            <a:lvl5pPr indent="0" lvl="4" marL="0" rtl="0" algn="r">
              <a:spcBef>
                <a:spcPts val="0"/>
              </a:spcBef>
              <a:buNone/>
              <a:defRPr b="0" i="0" sz="900" u="none" cap="none" strike="noStrike">
                <a:solidFill>
                  <a:schemeClr val="dk1"/>
                </a:solidFill>
                <a:latin typeface="Calibri"/>
                <a:ea typeface="Calibri"/>
                <a:cs typeface="Calibri"/>
                <a:sym typeface="Calibri"/>
              </a:defRPr>
            </a:lvl5pPr>
            <a:lvl6pPr indent="0" lvl="5" marL="0" rtl="0" algn="r">
              <a:spcBef>
                <a:spcPts val="0"/>
              </a:spcBef>
              <a:buNone/>
              <a:defRPr b="0" i="0" sz="900" u="none" cap="none" strike="noStrike">
                <a:solidFill>
                  <a:schemeClr val="dk1"/>
                </a:solidFill>
                <a:latin typeface="Calibri"/>
                <a:ea typeface="Calibri"/>
                <a:cs typeface="Calibri"/>
                <a:sym typeface="Calibri"/>
              </a:defRPr>
            </a:lvl6pPr>
            <a:lvl7pPr indent="0" lvl="6" marL="0" rtl="0" algn="r">
              <a:spcBef>
                <a:spcPts val="0"/>
              </a:spcBef>
              <a:buNone/>
              <a:defRPr b="0" i="0" sz="900" u="none" cap="none" strike="noStrike">
                <a:solidFill>
                  <a:schemeClr val="dk1"/>
                </a:solidFill>
                <a:latin typeface="Calibri"/>
                <a:ea typeface="Calibri"/>
                <a:cs typeface="Calibri"/>
                <a:sym typeface="Calibri"/>
              </a:defRPr>
            </a:lvl7pPr>
            <a:lvl8pPr indent="0" lvl="7" marL="0" rtl="0" algn="r">
              <a:spcBef>
                <a:spcPts val="0"/>
              </a:spcBef>
              <a:buNone/>
              <a:defRPr b="0" i="0" sz="900" u="none" cap="none" strike="noStrike">
                <a:solidFill>
                  <a:schemeClr val="dk1"/>
                </a:solidFill>
                <a:latin typeface="Calibri"/>
                <a:ea typeface="Calibri"/>
                <a:cs typeface="Calibri"/>
                <a:sym typeface="Calibri"/>
              </a:defRPr>
            </a:lvl8pPr>
            <a:lvl9pPr indent="0" lvl="8" marL="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64" name="Google Shape;64;p14"/>
          <p:cNvCxnSpPr/>
          <p:nvPr/>
        </p:nvCxnSpPr>
        <p:spPr>
          <a:xfrm>
            <a:off x="-12356" y="551990"/>
            <a:ext cx="9156300" cy="0"/>
          </a:xfrm>
          <a:prstGeom prst="straightConnector1">
            <a:avLst/>
          </a:prstGeom>
          <a:noFill/>
          <a:ln cap="flat" cmpd="sng" w="57150">
            <a:solidFill>
              <a:srgbClr val="C4112F"/>
            </a:solidFill>
            <a:prstDash val="solid"/>
            <a:miter lim="800000"/>
            <a:headEnd len="sm" w="sm" type="none"/>
            <a:tailEnd len="sm" w="sm" type="none"/>
          </a:ln>
        </p:spPr>
      </p:cxnSp>
      <p:sp>
        <p:nvSpPr>
          <p:cNvPr id="65" name="Google Shape;65;p14"/>
          <p:cNvSpPr txBox="1"/>
          <p:nvPr>
            <p:ph type="title"/>
          </p:nvPr>
        </p:nvSpPr>
        <p:spPr>
          <a:xfrm>
            <a:off x="308919" y="180404"/>
            <a:ext cx="8464500" cy="365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800"/>
              <a:buFont typeface="Arial"/>
              <a:buNone/>
              <a:defRPr b="1" sz="1800" cap="none">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4"/>
          <p:cNvSpPr txBox="1"/>
          <p:nvPr/>
        </p:nvSpPr>
        <p:spPr>
          <a:xfrm>
            <a:off x="1528500" y="4917500"/>
            <a:ext cx="70995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rPr>
              <a:t>SRO and Remote Compute</a:t>
            </a:r>
            <a:r>
              <a:rPr lang="en" sz="700">
                <a:solidFill>
                  <a:schemeClr val="dk1"/>
                </a:solidFill>
              </a:rPr>
              <a:t>   -   CHEP2023  -  Norfolk, VA   -   David Lawrence    May 10, 2023</a:t>
            </a:r>
            <a:endParaRPr sz="700">
              <a:solidFill>
                <a:schemeClr val="dk1"/>
              </a:solidFill>
            </a:endParaRPr>
          </a:p>
        </p:txBody>
      </p:sp>
      <p:sp>
        <p:nvSpPr>
          <p:cNvPr id="67" name="Google Shape;67;p14"/>
          <p:cNvSpPr txBox="1"/>
          <p:nvPr/>
        </p:nvSpPr>
        <p:spPr>
          <a:xfrm>
            <a:off x="8801850" y="4871550"/>
            <a:ext cx="468300" cy="323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/18</a:t>
            </a:r>
            <a:endParaRPr sz="900">
              <a:latin typeface="Calibri"/>
              <a:ea typeface="Calibri"/>
              <a:cs typeface="Calibri"/>
              <a:sym typeface="Calibri"/>
            </a:endParaRPr>
          </a:p>
        </p:txBody>
      </p:sp>
      <p:pic>
        <p:nvPicPr>
          <p:cNvPr id="68" name="Google Shape;68;p14"/>
          <p:cNvPicPr preferRelativeResize="0"/>
          <p:nvPr/>
        </p:nvPicPr>
        <p:blipFill>
          <a:blip r:embed="rId2">
            <a:alphaModFix/>
          </a:blip>
          <a:stretch>
            <a:fillRect/>
          </a:stretch>
        </p:blipFill>
        <p:spPr>
          <a:xfrm>
            <a:off x="0" y="4713050"/>
            <a:ext cx="1377400" cy="430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69" name="Shape 69"/>
        <p:cNvGrpSpPr/>
        <p:nvPr/>
      </p:nvGrpSpPr>
      <p:grpSpPr>
        <a:xfrm>
          <a:off x="0" y="0"/>
          <a:ext cx="0" cy="0"/>
          <a:chOff x="0" y="0"/>
          <a:chExt cx="0" cy="0"/>
        </a:xfrm>
      </p:grpSpPr>
      <p:sp>
        <p:nvSpPr>
          <p:cNvPr id="70" name="Google Shape;70;p15"/>
          <p:cNvSpPr txBox="1"/>
          <p:nvPr>
            <p:ph type="title"/>
          </p:nvPr>
        </p:nvSpPr>
        <p:spPr>
          <a:xfrm>
            <a:off x="880450" y="85950"/>
            <a:ext cx="7202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15"/>
          <p:cNvPicPr preferRelativeResize="0"/>
          <p:nvPr/>
        </p:nvPicPr>
        <p:blipFill>
          <a:blip r:embed="rId2">
            <a:alphaModFix/>
          </a:blip>
          <a:stretch>
            <a:fillRect/>
          </a:stretch>
        </p:blipFill>
        <p:spPr>
          <a:xfrm>
            <a:off x="8143050" y="0"/>
            <a:ext cx="994052" cy="442601"/>
          </a:xfrm>
          <a:prstGeom prst="rect">
            <a:avLst/>
          </a:prstGeom>
          <a:noFill/>
          <a:ln>
            <a:noFill/>
          </a:ln>
        </p:spPr>
      </p:pic>
      <p:sp>
        <p:nvSpPr>
          <p:cNvPr id="73" name="Google Shape;73;p15"/>
          <p:cNvSpPr txBox="1"/>
          <p:nvPr/>
        </p:nvSpPr>
        <p:spPr>
          <a:xfrm>
            <a:off x="8082838" y="411990"/>
            <a:ext cx="1166400" cy="30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500">
                <a:solidFill>
                  <a:srgbClr val="0097A7"/>
                </a:solidFill>
                <a:latin typeface="Syncopate"/>
                <a:ea typeface="Syncopate"/>
                <a:cs typeface="Syncopate"/>
                <a:sym typeface="Syncopate"/>
              </a:rPr>
              <a:t>Experimental Physics Software and Computing Infrastructure</a:t>
            </a:r>
            <a:endParaRPr b="1" sz="500">
              <a:solidFill>
                <a:srgbClr val="0097A7"/>
              </a:solidFill>
              <a:latin typeface="Syncopate"/>
              <a:ea typeface="Syncopate"/>
              <a:cs typeface="Syncopate"/>
              <a:sym typeface="Syncopate"/>
            </a:endParaRPr>
          </a:p>
        </p:txBody>
      </p:sp>
      <p:pic>
        <p:nvPicPr>
          <p:cNvPr id="74" name="Google Shape;74;p15"/>
          <p:cNvPicPr preferRelativeResize="0"/>
          <p:nvPr/>
        </p:nvPicPr>
        <p:blipFill rotWithShape="1">
          <a:blip r:embed="rId3">
            <a:alphaModFix/>
          </a:blip>
          <a:srcRect b="16450" l="0" r="0" t="0"/>
          <a:stretch/>
        </p:blipFill>
        <p:spPr>
          <a:xfrm>
            <a:off x="0" y="0"/>
            <a:ext cx="744575" cy="622100"/>
          </a:xfrm>
          <a:prstGeom prst="rect">
            <a:avLst/>
          </a:prstGeom>
          <a:noFill/>
          <a:ln>
            <a:noFill/>
          </a:ln>
        </p:spPr>
      </p:pic>
      <p:sp>
        <p:nvSpPr>
          <p:cNvPr id="75" name="Google Shape;75;p15"/>
          <p:cNvSpPr txBox="1"/>
          <p:nvPr/>
        </p:nvSpPr>
        <p:spPr>
          <a:xfrm>
            <a:off x="1475100" y="4804800"/>
            <a:ext cx="634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Scaling Up Towards EIC Computing  :  2022-09-30  :  D. Lawrence  :  Future Trends in NP Computing</a:t>
            </a:r>
            <a:endParaRPr sz="10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76" name="Shape 76"/>
        <p:cNvGrpSpPr/>
        <p:nvPr/>
      </p:nvGrpSpPr>
      <p:grpSpPr>
        <a:xfrm>
          <a:off x="0" y="0"/>
          <a:ext cx="0" cy="0"/>
          <a:chOff x="0" y="0"/>
          <a:chExt cx="0" cy="0"/>
        </a:xfrm>
      </p:grpSpPr>
      <p:sp>
        <p:nvSpPr>
          <p:cNvPr id="77" name="Google Shape;77;p16"/>
          <p:cNvSpPr txBox="1"/>
          <p:nvPr>
            <p:ph type="title"/>
          </p:nvPr>
        </p:nvSpPr>
        <p:spPr>
          <a:xfrm>
            <a:off x="880450" y="85950"/>
            <a:ext cx="7202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16"/>
          <p:cNvPicPr preferRelativeResize="0"/>
          <p:nvPr/>
        </p:nvPicPr>
        <p:blipFill>
          <a:blip r:embed="rId2">
            <a:alphaModFix/>
          </a:blip>
          <a:stretch>
            <a:fillRect/>
          </a:stretch>
        </p:blipFill>
        <p:spPr>
          <a:xfrm>
            <a:off x="8143050" y="0"/>
            <a:ext cx="994052" cy="442601"/>
          </a:xfrm>
          <a:prstGeom prst="rect">
            <a:avLst/>
          </a:prstGeom>
          <a:noFill/>
          <a:ln>
            <a:noFill/>
          </a:ln>
        </p:spPr>
      </p:pic>
      <p:sp>
        <p:nvSpPr>
          <p:cNvPr id="80" name="Google Shape;80;p16"/>
          <p:cNvSpPr txBox="1"/>
          <p:nvPr/>
        </p:nvSpPr>
        <p:spPr>
          <a:xfrm>
            <a:off x="8082838" y="411990"/>
            <a:ext cx="1166400" cy="30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500">
                <a:solidFill>
                  <a:srgbClr val="0097A7"/>
                </a:solidFill>
                <a:latin typeface="Syncopate"/>
                <a:ea typeface="Syncopate"/>
                <a:cs typeface="Syncopate"/>
                <a:sym typeface="Syncopate"/>
              </a:rPr>
              <a:t>Experimental Physics Software and Computing Infrastructure</a:t>
            </a:r>
            <a:endParaRPr b="1" sz="500">
              <a:solidFill>
                <a:srgbClr val="0097A7"/>
              </a:solidFill>
              <a:latin typeface="Syncopate"/>
              <a:ea typeface="Syncopate"/>
              <a:cs typeface="Syncopate"/>
              <a:sym typeface="Syncopate"/>
            </a:endParaRPr>
          </a:p>
        </p:txBody>
      </p:sp>
      <p:sp>
        <p:nvSpPr>
          <p:cNvPr id="81" name="Google Shape;81;p16"/>
          <p:cNvSpPr txBox="1"/>
          <p:nvPr/>
        </p:nvSpPr>
        <p:spPr>
          <a:xfrm>
            <a:off x="1475100" y="4804800"/>
            <a:ext cx="634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Scaling Up Towards EIC Computing  :  2022-09-30  :  D. Lawrence  :  Future Trends in NP Computing</a:t>
            </a:r>
            <a:endParaRPr sz="1000"/>
          </a:p>
        </p:txBody>
      </p:sp>
      <p:pic>
        <p:nvPicPr>
          <p:cNvPr id="82" name="Google Shape;82;p16"/>
          <p:cNvPicPr preferRelativeResize="0"/>
          <p:nvPr/>
        </p:nvPicPr>
        <p:blipFill rotWithShape="1">
          <a:blip r:embed="rId3">
            <a:alphaModFix/>
          </a:blip>
          <a:srcRect b="16450" l="0" r="0" t="0"/>
          <a:stretch/>
        </p:blipFill>
        <p:spPr>
          <a:xfrm>
            <a:off x="0" y="0"/>
            <a:ext cx="744575" cy="6221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1" name="Shape 9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2" name="Shape 92"/>
        <p:cNvGrpSpPr/>
        <p:nvPr/>
      </p:nvGrpSpPr>
      <p:grpSpPr>
        <a:xfrm>
          <a:off x="0" y="0"/>
          <a:ext cx="0" cy="0"/>
          <a:chOff x="0" y="0"/>
          <a:chExt cx="0" cy="0"/>
        </a:xfrm>
      </p:grpSpPr>
      <p:sp>
        <p:nvSpPr>
          <p:cNvPr id="93" name="Google Shape;93;p19"/>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 name="Google Shape;94;p19"/>
          <p:cNvSpPr txBox="1"/>
          <p:nvPr>
            <p:ph idx="1" type="subTitle"/>
          </p:nvPr>
        </p:nvSpPr>
        <p:spPr>
          <a:xfrm>
            <a:off x="457110" y="1203390"/>
            <a:ext cx="8229330" cy="2982960"/>
          </a:xfrm>
          <a:prstGeom prst="rect">
            <a:avLst/>
          </a:prstGeom>
          <a:noFill/>
          <a:ln>
            <a:noFill/>
          </a:ln>
        </p:spPr>
        <p:txBody>
          <a:bodyPr anchorCtr="0" anchor="ctr" bIns="0" lIns="0" spcFirstLastPara="1" rIns="0" wrap="square" tIns="0">
            <a:noAutofit/>
          </a:bodyPr>
          <a:lstStyle>
            <a:lvl1pPr lvl="0" algn="l">
              <a:lnSpc>
                <a:spcPct val="90000"/>
              </a:lnSpc>
              <a:spcBef>
                <a:spcPts val="800"/>
              </a:spcBef>
              <a:spcAft>
                <a:spcPts val="0"/>
              </a:spcAft>
              <a:buClr>
                <a:schemeClr val="dk1"/>
              </a:buClr>
              <a:buSzPts val="1400"/>
              <a:buChar char="•"/>
              <a:defRPr/>
            </a:lvl1pPr>
            <a:lvl2pPr lvl="1" algn="l">
              <a:lnSpc>
                <a:spcPct val="90000"/>
              </a:lnSpc>
              <a:spcBef>
                <a:spcPts val="400"/>
              </a:spcBef>
              <a:spcAft>
                <a:spcPts val="0"/>
              </a:spcAft>
              <a:buClr>
                <a:schemeClr val="dk1"/>
              </a:buClr>
              <a:buSzPts val="1400"/>
              <a:buChar char="•"/>
              <a:defRPr/>
            </a:lvl2pPr>
            <a:lvl3pPr lvl="2" algn="l">
              <a:lnSpc>
                <a:spcPct val="90000"/>
              </a:lnSpc>
              <a:spcBef>
                <a:spcPts val="400"/>
              </a:spcBef>
              <a:spcAft>
                <a:spcPts val="0"/>
              </a:spcAft>
              <a:buClr>
                <a:schemeClr val="dk1"/>
              </a:buClr>
              <a:buSzPts val="1400"/>
              <a:buChar char="•"/>
              <a:defRPr/>
            </a:lvl3pPr>
            <a:lvl4pPr lvl="3" algn="l">
              <a:lnSpc>
                <a:spcPct val="90000"/>
              </a:lnSpc>
              <a:spcBef>
                <a:spcPts val="400"/>
              </a:spcBef>
              <a:spcAft>
                <a:spcPts val="0"/>
              </a:spcAft>
              <a:buClr>
                <a:schemeClr val="dk1"/>
              </a:buClr>
              <a:buSzPts val="1400"/>
              <a:buChar char="•"/>
              <a:defRPr/>
            </a:lvl4pPr>
            <a:lvl5pPr lvl="4" algn="l">
              <a:lnSpc>
                <a:spcPct val="90000"/>
              </a:lnSpc>
              <a:spcBef>
                <a:spcPts val="400"/>
              </a:spcBef>
              <a:spcAft>
                <a:spcPts val="0"/>
              </a:spcAft>
              <a:buClr>
                <a:schemeClr val="dk1"/>
              </a:buClr>
              <a:buSzPts val="1400"/>
              <a:buChar char="•"/>
              <a:defRPr/>
            </a:lvl5pPr>
            <a:lvl6pPr lvl="5" algn="l">
              <a:lnSpc>
                <a:spcPct val="90000"/>
              </a:lnSpc>
              <a:spcBef>
                <a:spcPts val="400"/>
              </a:spcBef>
              <a:spcAft>
                <a:spcPts val="0"/>
              </a:spcAft>
              <a:buClr>
                <a:schemeClr val="dk1"/>
              </a:buClr>
              <a:buSzPts val="1400"/>
              <a:buChar char="•"/>
              <a:defRPr/>
            </a:lvl6pPr>
            <a:lvl7pPr lvl="6" algn="l">
              <a:lnSpc>
                <a:spcPct val="90000"/>
              </a:lnSpc>
              <a:spcBef>
                <a:spcPts val="40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p:txBody>
      </p:sp>
      <p:sp>
        <p:nvSpPr>
          <p:cNvPr id="95" name="Google Shape;95;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6" name="Shape 96"/>
        <p:cNvGrpSpPr/>
        <p:nvPr/>
      </p:nvGrpSpPr>
      <p:grpSpPr>
        <a:xfrm>
          <a:off x="0" y="0"/>
          <a:ext cx="0" cy="0"/>
          <a:chOff x="0" y="0"/>
          <a:chExt cx="0" cy="0"/>
        </a:xfrm>
      </p:grpSpPr>
      <p:sp>
        <p:nvSpPr>
          <p:cNvPr id="97" name="Google Shape;97;p20"/>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8" name="Google Shape;98;p20"/>
          <p:cNvSpPr txBox="1"/>
          <p:nvPr>
            <p:ph idx="1" type="body"/>
          </p:nvPr>
        </p:nvSpPr>
        <p:spPr>
          <a:xfrm>
            <a:off x="457110" y="1203390"/>
            <a:ext cx="8229330" cy="298296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00" name="Shape 100"/>
        <p:cNvGrpSpPr/>
        <p:nvPr/>
      </p:nvGrpSpPr>
      <p:grpSpPr>
        <a:xfrm>
          <a:off x="0" y="0"/>
          <a:ext cx="0" cy="0"/>
          <a:chOff x="0" y="0"/>
          <a:chExt cx="0" cy="0"/>
        </a:xfrm>
      </p:grpSpPr>
      <p:sp>
        <p:nvSpPr>
          <p:cNvPr id="101" name="Google Shape;101;p21"/>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 name="Google Shape;102;p21"/>
          <p:cNvSpPr txBox="1"/>
          <p:nvPr>
            <p:ph idx="1" type="body"/>
          </p:nvPr>
        </p:nvSpPr>
        <p:spPr>
          <a:xfrm>
            <a:off x="457110" y="1203390"/>
            <a:ext cx="4015710" cy="298296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21"/>
          <p:cNvSpPr txBox="1"/>
          <p:nvPr>
            <p:ph idx="2" type="body"/>
          </p:nvPr>
        </p:nvSpPr>
        <p:spPr>
          <a:xfrm>
            <a:off x="4673970" y="1203390"/>
            <a:ext cx="4015710" cy="298296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22"/>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08" name="Shape 108"/>
        <p:cNvGrpSpPr/>
        <p:nvPr/>
      </p:nvGrpSpPr>
      <p:grpSpPr>
        <a:xfrm>
          <a:off x="0" y="0"/>
          <a:ext cx="0" cy="0"/>
          <a:chOff x="0" y="0"/>
          <a:chExt cx="0" cy="0"/>
        </a:xfrm>
      </p:grpSpPr>
      <p:sp>
        <p:nvSpPr>
          <p:cNvPr id="109" name="Google Shape;109;p23"/>
          <p:cNvSpPr txBox="1"/>
          <p:nvPr>
            <p:ph idx="1" type="subTitle"/>
          </p:nvPr>
        </p:nvSpPr>
        <p:spPr>
          <a:xfrm>
            <a:off x="457110" y="205200"/>
            <a:ext cx="8229330" cy="3980880"/>
          </a:xfrm>
          <a:prstGeom prst="rect">
            <a:avLst/>
          </a:prstGeom>
          <a:noFill/>
          <a:ln>
            <a:noFill/>
          </a:ln>
        </p:spPr>
        <p:txBody>
          <a:bodyPr anchorCtr="0" anchor="ctr" bIns="0" lIns="0" spcFirstLastPara="1" rIns="0" wrap="square" tIns="0">
            <a:noAutofit/>
          </a:bodyPr>
          <a:lstStyle>
            <a:lvl1pPr lvl="0" algn="l">
              <a:lnSpc>
                <a:spcPct val="90000"/>
              </a:lnSpc>
              <a:spcBef>
                <a:spcPts val="800"/>
              </a:spcBef>
              <a:spcAft>
                <a:spcPts val="0"/>
              </a:spcAft>
              <a:buClr>
                <a:schemeClr val="dk1"/>
              </a:buClr>
              <a:buSzPts val="1400"/>
              <a:buChar char="•"/>
              <a:defRPr/>
            </a:lvl1pPr>
            <a:lvl2pPr lvl="1" algn="l">
              <a:lnSpc>
                <a:spcPct val="90000"/>
              </a:lnSpc>
              <a:spcBef>
                <a:spcPts val="400"/>
              </a:spcBef>
              <a:spcAft>
                <a:spcPts val="0"/>
              </a:spcAft>
              <a:buClr>
                <a:schemeClr val="dk1"/>
              </a:buClr>
              <a:buSzPts val="1400"/>
              <a:buChar char="•"/>
              <a:defRPr/>
            </a:lvl2pPr>
            <a:lvl3pPr lvl="2" algn="l">
              <a:lnSpc>
                <a:spcPct val="90000"/>
              </a:lnSpc>
              <a:spcBef>
                <a:spcPts val="400"/>
              </a:spcBef>
              <a:spcAft>
                <a:spcPts val="0"/>
              </a:spcAft>
              <a:buClr>
                <a:schemeClr val="dk1"/>
              </a:buClr>
              <a:buSzPts val="1400"/>
              <a:buChar char="•"/>
              <a:defRPr/>
            </a:lvl3pPr>
            <a:lvl4pPr lvl="3" algn="l">
              <a:lnSpc>
                <a:spcPct val="90000"/>
              </a:lnSpc>
              <a:spcBef>
                <a:spcPts val="400"/>
              </a:spcBef>
              <a:spcAft>
                <a:spcPts val="0"/>
              </a:spcAft>
              <a:buClr>
                <a:schemeClr val="dk1"/>
              </a:buClr>
              <a:buSzPts val="1400"/>
              <a:buChar char="•"/>
              <a:defRPr/>
            </a:lvl4pPr>
            <a:lvl5pPr lvl="4" algn="l">
              <a:lnSpc>
                <a:spcPct val="90000"/>
              </a:lnSpc>
              <a:spcBef>
                <a:spcPts val="400"/>
              </a:spcBef>
              <a:spcAft>
                <a:spcPts val="0"/>
              </a:spcAft>
              <a:buClr>
                <a:schemeClr val="dk1"/>
              </a:buClr>
              <a:buSzPts val="1400"/>
              <a:buChar char="•"/>
              <a:defRPr/>
            </a:lvl5pPr>
            <a:lvl6pPr lvl="5" algn="l">
              <a:lnSpc>
                <a:spcPct val="90000"/>
              </a:lnSpc>
              <a:spcBef>
                <a:spcPts val="400"/>
              </a:spcBef>
              <a:spcAft>
                <a:spcPts val="0"/>
              </a:spcAft>
              <a:buClr>
                <a:schemeClr val="dk1"/>
              </a:buClr>
              <a:buSzPts val="1400"/>
              <a:buChar char="•"/>
              <a:defRPr/>
            </a:lvl6pPr>
            <a:lvl7pPr lvl="6" algn="l">
              <a:lnSpc>
                <a:spcPct val="90000"/>
              </a:lnSpc>
              <a:spcBef>
                <a:spcPts val="40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p:txBody>
      </p:sp>
      <p:sp>
        <p:nvSpPr>
          <p:cNvPr id="110" name="Google Shape;110;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11" name="Shape 111"/>
        <p:cNvGrpSpPr/>
        <p:nvPr/>
      </p:nvGrpSpPr>
      <p:grpSpPr>
        <a:xfrm>
          <a:off x="0" y="0"/>
          <a:ext cx="0" cy="0"/>
          <a:chOff x="0" y="0"/>
          <a:chExt cx="0" cy="0"/>
        </a:xfrm>
      </p:grpSpPr>
      <p:sp>
        <p:nvSpPr>
          <p:cNvPr id="112" name="Google Shape;112;p24"/>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24"/>
          <p:cNvSpPr txBox="1"/>
          <p:nvPr>
            <p:ph idx="1" type="body"/>
          </p:nvPr>
        </p:nvSpPr>
        <p:spPr>
          <a:xfrm>
            <a:off x="45711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4"/>
          <p:cNvSpPr txBox="1"/>
          <p:nvPr>
            <p:ph idx="2" type="body"/>
          </p:nvPr>
        </p:nvSpPr>
        <p:spPr>
          <a:xfrm>
            <a:off x="4673970" y="1203390"/>
            <a:ext cx="4015710" cy="298296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4"/>
          <p:cNvSpPr txBox="1"/>
          <p:nvPr>
            <p:ph idx="3" type="body"/>
          </p:nvPr>
        </p:nvSpPr>
        <p:spPr>
          <a:xfrm>
            <a:off x="457110" y="276156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17" name="Shape 117"/>
        <p:cNvGrpSpPr/>
        <p:nvPr/>
      </p:nvGrpSpPr>
      <p:grpSpPr>
        <a:xfrm>
          <a:off x="0" y="0"/>
          <a:ext cx="0" cy="0"/>
          <a:chOff x="0" y="0"/>
          <a:chExt cx="0" cy="0"/>
        </a:xfrm>
      </p:grpSpPr>
      <p:sp>
        <p:nvSpPr>
          <p:cNvPr id="118" name="Google Shape;118;p25"/>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25"/>
          <p:cNvSpPr txBox="1"/>
          <p:nvPr>
            <p:ph idx="1" type="body"/>
          </p:nvPr>
        </p:nvSpPr>
        <p:spPr>
          <a:xfrm>
            <a:off x="457110" y="1203390"/>
            <a:ext cx="4015710" cy="298296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2" type="body"/>
          </p:nvPr>
        </p:nvSpPr>
        <p:spPr>
          <a:xfrm>
            <a:off x="467397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 name="Google Shape;121;p25"/>
          <p:cNvSpPr txBox="1"/>
          <p:nvPr>
            <p:ph idx="3" type="body"/>
          </p:nvPr>
        </p:nvSpPr>
        <p:spPr>
          <a:xfrm>
            <a:off x="4673970" y="276156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23" name="Shape 123"/>
        <p:cNvGrpSpPr/>
        <p:nvPr/>
      </p:nvGrpSpPr>
      <p:grpSpPr>
        <a:xfrm>
          <a:off x="0" y="0"/>
          <a:ext cx="0" cy="0"/>
          <a:chOff x="0" y="0"/>
          <a:chExt cx="0" cy="0"/>
        </a:xfrm>
      </p:grpSpPr>
      <p:sp>
        <p:nvSpPr>
          <p:cNvPr id="124" name="Google Shape;124;p26"/>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6"/>
          <p:cNvSpPr txBox="1"/>
          <p:nvPr>
            <p:ph idx="1" type="body"/>
          </p:nvPr>
        </p:nvSpPr>
        <p:spPr>
          <a:xfrm>
            <a:off x="45711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26"/>
          <p:cNvSpPr txBox="1"/>
          <p:nvPr>
            <p:ph idx="2" type="body"/>
          </p:nvPr>
        </p:nvSpPr>
        <p:spPr>
          <a:xfrm>
            <a:off x="467397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6"/>
          <p:cNvSpPr txBox="1"/>
          <p:nvPr>
            <p:ph idx="3" type="body"/>
          </p:nvPr>
        </p:nvSpPr>
        <p:spPr>
          <a:xfrm>
            <a:off x="457110" y="2761560"/>
            <a:ext cx="822933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9" name="Shape 129"/>
        <p:cNvGrpSpPr/>
        <p:nvPr/>
      </p:nvGrpSpPr>
      <p:grpSpPr>
        <a:xfrm>
          <a:off x="0" y="0"/>
          <a:ext cx="0" cy="0"/>
          <a:chOff x="0" y="0"/>
          <a:chExt cx="0" cy="0"/>
        </a:xfrm>
      </p:grpSpPr>
      <p:sp>
        <p:nvSpPr>
          <p:cNvPr id="130" name="Google Shape;130;p27"/>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 name="Google Shape;131;p27"/>
          <p:cNvSpPr txBox="1"/>
          <p:nvPr>
            <p:ph idx="1" type="body"/>
          </p:nvPr>
        </p:nvSpPr>
        <p:spPr>
          <a:xfrm>
            <a:off x="457110" y="1203390"/>
            <a:ext cx="822933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7"/>
          <p:cNvSpPr txBox="1"/>
          <p:nvPr>
            <p:ph idx="2" type="body"/>
          </p:nvPr>
        </p:nvSpPr>
        <p:spPr>
          <a:xfrm>
            <a:off x="457110" y="2761560"/>
            <a:ext cx="822933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34" name="Shape 134"/>
        <p:cNvGrpSpPr/>
        <p:nvPr/>
      </p:nvGrpSpPr>
      <p:grpSpPr>
        <a:xfrm>
          <a:off x="0" y="0"/>
          <a:ext cx="0" cy="0"/>
          <a:chOff x="0" y="0"/>
          <a:chExt cx="0" cy="0"/>
        </a:xfrm>
      </p:grpSpPr>
      <p:sp>
        <p:nvSpPr>
          <p:cNvPr id="135" name="Google Shape;135;p28"/>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8"/>
          <p:cNvSpPr txBox="1"/>
          <p:nvPr>
            <p:ph idx="1" type="body"/>
          </p:nvPr>
        </p:nvSpPr>
        <p:spPr>
          <a:xfrm>
            <a:off x="45711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28"/>
          <p:cNvSpPr txBox="1"/>
          <p:nvPr>
            <p:ph idx="2" type="body"/>
          </p:nvPr>
        </p:nvSpPr>
        <p:spPr>
          <a:xfrm>
            <a:off x="4673970" y="120339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28"/>
          <p:cNvSpPr txBox="1"/>
          <p:nvPr>
            <p:ph idx="3" type="body"/>
          </p:nvPr>
        </p:nvSpPr>
        <p:spPr>
          <a:xfrm>
            <a:off x="457110" y="276156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 name="Google Shape;139;p28"/>
          <p:cNvSpPr txBox="1"/>
          <p:nvPr>
            <p:ph idx="4" type="body"/>
          </p:nvPr>
        </p:nvSpPr>
        <p:spPr>
          <a:xfrm>
            <a:off x="4673970" y="2761560"/>
            <a:ext cx="401571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41" name="Shape 141"/>
        <p:cNvGrpSpPr/>
        <p:nvPr/>
      </p:nvGrpSpPr>
      <p:grpSpPr>
        <a:xfrm>
          <a:off x="0" y="0"/>
          <a:ext cx="0" cy="0"/>
          <a:chOff x="0" y="0"/>
          <a:chExt cx="0" cy="0"/>
        </a:xfrm>
      </p:grpSpPr>
      <p:sp>
        <p:nvSpPr>
          <p:cNvPr id="142" name="Google Shape;142;p29"/>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3" name="Google Shape;143;p29"/>
          <p:cNvSpPr txBox="1"/>
          <p:nvPr>
            <p:ph idx="1" type="body"/>
          </p:nvPr>
        </p:nvSpPr>
        <p:spPr>
          <a:xfrm>
            <a:off x="457110" y="120339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29"/>
          <p:cNvSpPr txBox="1"/>
          <p:nvPr>
            <p:ph idx="2" type="body"/>
          </p:nvPr>
        </p:nvSpPr>
        <p:spPr>
          <a:xfrm>
            <a:off x="3239730" y="120339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29"/>
          <p:cNvSpPr txBox="1"/>
          <p:nvPr>
            <p:ph idx="3" type="body"/>
          </p:nvPr>
        </p:nvSpPr>
        <p:spPr>
          <a:xfrm>
            <a:off x="6022350" y="120339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29"/>
          <p:cNvSpPr txBox="1"/>
          <p:nvPr>
            <p:ph idx="4" type="body"/>
          </p:nvPr>
        </p:nvSpPr>
        <p:spPr>
          <a:xfrm>
            <a:off x="457110" y="276156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29"/>
          <p:cNvSpPr txBox="1"/>
          <p:nvPr>
            <p:ph idx="5" type="body"/>
          </p:nvPr>
        </p:nvSpPr>
        <p:spPr>
          <a:xfrm>
            <a:off x="3239730" y="276156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8" name="Google Shape;148;p29"/>
          <p:cNvSpPr txBox="1"/>
          <p:nvPr>
            <p:ph idx="6" type="body"/>
          </p:nvPr>
        </p:nvSpPr>
        <p:spPr>
          <a:xfrm>
            <a:off x="6022350" y="2761560"/>
            <a:ext cx="2649780" cy="1422630"/>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2.png"/><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cxnSp>
        <p:nvCxnSpPr>
          <p:cNvPr id="84" name="Google Shape;84;p17"/>
          <p:cNvCxnSpPr/>
          <p:nvPr/>
        </p:nvCxnSpPr>
        <p:spPr>
          <a:xfrm>
            <a:off x="-12150" y="551880"/>
            <a:ext cx="9155970" cy="270"/>
          </a:xfrm>
          <a:prstGeom prst="straightConnector1">
            <a:avLst/>
          </a:prstGeom>
          <a:noFill/>
          <a:ln cap="flat" cmpd="sng" w="57225">
            <a:solidFill>
              <a:srgbClr val="C00000"/>
            </a:solidFill>
            <a:prstDash val="solid"/>
            <a:miter lim="8000"/>
            <a:headEnd len="sm" w="sm" type="none"/>
            <a:tailEnd len="sm" w="sm" type="none"/>
          </a:ln>
        </p:spPr>
      </p:cxnSp>
      <p:pic>
        <p:nvPicPr>
          <p:cNvPr descr="Picture 7" id="85" name="Google Shape;85;p17"/>
          <p:cNvPicPr preferRelativeResize="0"/>
          <p:nvPr/>
        </p:nvPicPr>
        <p:blipFill rotWithShape="1">
          <a:blip r:embed="rId1">
            <a:alphaModFix/>
          </a:blip>
          <a:srcRect b="0" l="0" r="0" t="0"/>
          <a:stretch/>
        </p:blipFill>
        <p:spPr>
          <a:xfrm>
            <a:off x="7764120" y="4790610"/>
            <a:ext cx="1065690" cy="341550"/>
          </a:xfrm>
          <a:prstGeom prst="rect">
            <a:avLst/>
          </a:prstGeom>
          <a:noFill/>
          <a:ln>
            <a:noFill/>
          </a:ln>
        </p:spPr>
      </p:pic>
      <p:pic>
        <p:nvPicPr>
          <p:cNvPr descr="Google Shape;9;p1" id="86" name="Google Shape;86;p17"/>
          <p:cNvPicPr preferRelativeResize="0"/>
          <p:nvPr/>
        </p:nvPicPr>
        <p:blipFill rotWithShape="1">
          <a:blip r:embed="rId2">
            <a:alphaModFix/>
          </a:blip>
          <a:srcRect b="0" l="0" r="0" t="0"/>
          <a:stretch/>
        </p:blipFill>
        <p:spPr>
          <a:xfrm>
            <a:off x="6776460" y="4831380"/>
            <a:ext cx="881280" cy="260550"/>
          </a:xfrm>
          <a:prstGeom prst="rect">
            <a:avLst/>
          </a:prstGeom>
          <a:noFill/>
          <a:ln>
            <a:noFill/>
          </a:ln>
        </p:spPr>
      </p:pic>
      <p:pic>
        <p:nvPicPr>
          <p:cNvPr id="87" name="Google Shape;87;p17"/>
          <p:cNvPicPr preferRelativeResize="0"/>
          <p:nvPr/>
        </p:nvPicPr>
        <p:blipFill rotWithShape="1">
          <a:blip r:embed="rId3">
            <a:alphaModFix/>
          </a:blip>
          <a:srcRect b="0" l="0" r="0" t="0"/>
          <a:stretch/>
        </p:blipFill>
        <p:spPr>
          <a:xfrm>
            <a:off x="68580" y="4462020"/>
            <a:ext cx="824310" cy="824310"/>
          </a:xfrm>
          <a:prstGeom prst="rect">
            <a:avLst/>
          </a:prstGeom>
          <a:noFill/>
          <a:ln>
            <a:noFill/>
          </a:ln>
        </p:spPr>
      </p:pic>
      <p:sp>
        <p:nvSpPr>
          <p:cNvPr id="88" name="Google Shape;88;p17"/>
          <p:cNvSpPr txBox="1"/>
          <p:nvPr>
            <p:ph type="title"/>
          </p:nvPr>
        </p:nvSpPr>
        <p:spPr>
          <a:xfrm>
            <a:off x="457110" y="205200"/>
            <a:ext cx="8229330" cy="8586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9" name="Google Shape;89;p17"/>
          <p:cNvSpPr txBox="1"/>
          <p:nvPr>
            <p:ph idx="1" type="body"/>
          </p:nvPr>
        </p:nvSpPr>
        <p:spPr>
          <a:xfrm>
            <a:off x="457110" y="1203390"/>
            <a:ext cx="8229330" cy="2982960"/>
          </a:xfrm>
          <a:prstGeom prst="rect">
            <a:avLst/>
          </a:prstGeom>
          <a:noFill/>
          <a:ln>
            <a:noFill/>
          </a:ln>
        </p:spPr>
        <p:txBody>
          <a:bodyPr anchorCtr="0" anchor="t" bIns="0" lIns="0" spcFirstLastPara="1" rIns="0" wrap="square" tIns="0">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0" name="Google Shape;90;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hyperlink" Target="https://www.nngroup.com/articles/law-of-bandwidth/#:~:text=Nielsen's%20law%20of%20internet%20bandwidth%20states%3A,grows%20by%2050%25%20per%20yea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53.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47.png"/><Relationship Id="rId8"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hyperlink" Target="https://indico.jlab.org/event/459/contributions/11397/" TargetMode="External"/><Relationship Id="rId4" Type="http://schemas.openxmlformats.org/officeDocument/2006/relationships/image" Target="../media/image54.png"/><Relationship Id="rId5" Type="http://schemas.openxmlformats.org/officeDocument/2006/relationships/hyperlink" Target="https://indico.jlab.org/event/459/contributions/11501/" TargetMode="External"/><Relationship Id="rId6" Type="http://schemas.openxmlformats.org/officeDocument/2006/relationships/image" Target="../media/image43.png"/><Relationship Id="rId7" Type="http://schemas.openxmlformats.org/officeDocument/2006/relationships/image" Target="../media/image55.png"/><Relationship Id="rId8" Type="http://schemas.openxmlformats.org/officeDocument/2006/relationships/image" Target="../media/image48.png"/></Relationships>
</file>

<file path=ppt/slides/_rels/slide15.xml.rels><?xml version="1.0" encoding="UTF-8" standalone="yes"?><Relationships xmlns="http://schemas.openxmlformats.org/package/2006/relationships"><Relationship Id="rId11" Type="http://schemas.openxmlformats.org/officeDocument/2006/relationships/hyperlink" Target="https://indico.jlab.org/event/459/contributions/11393/" TargetMode="External"/><Relationship Id="rId10" Type="http://schemas.openxmlformats.org/officeDocument/2006/relationships/image" Target="../media/image64.png"/><Relationship Id="rId13" Type="http://schemas.openxmlformats.org/officeDocument/2006/relationships/image" Target="../media/image8.png"/><Relationship Id="rId12" Type="http://schemas.openxmlformats.org/officeDocument/2006/relationships/hyperlink" Target="https://indico.jlab.org/event/459/contributions/11393/" TargetMode="External"/><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cds.cern.ch/record/2855338/files/CR2023_020.pdf?version=1" TargetMode="External"/><Relationship Id="rId4" Type="http://schemas.openxmlformats.org/officeDocument/2006/relationships/image" Target="../media/image59.png"/><Relationship Id="rId9" Type="http://schemas.openxmlformats.org/officeDocument/2006/relationships/image" Target="../media/image50.png"/><Relationship Id="rId14" Type="http://schemas.openxmlformats.org/officeDocument/2006/relationships/image" Target="../media/image60.png"/><Relationship Id="rId5" Type="http://schemas.openxmlformats.org/officeDocument/2006/relationships/image" Target="../media/image49.jpg"/><Relationship Id="rId6" Type="http://schemas.openxmlformats.org/officeDocument/2006/relationships/image" Target="../media/image46.jpg"/><Relationship Id="rId7" Type="http://schemas.openxmlformats.org/officeDocument/2006/relationships/image" Target="../media/image44.png"/><Relationship Id="rId8"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hyperlink" Target="https://bigthink.com/starts-with-a-bang/hole-in-the-standard-model/" TargetMode="External"/><Relationship Id="rId5" Type="http://schemas.openxmlformats.org/officeDocument/2006/relationships/image" Target="../media/image51.png"/><Relationship Id="rId6" Type="http://schemas.openxmlformats.org/officeDocument/2006/relationships/hyperlink" Target="http://cds.cern.ch/record/2824583" TargetMode="External"/><Relationship Id="rId7" Type="http://schemas.openxmlformats.org/officeDocument/2006/relationships/image" Target="../media/image61.png"/><Relationship Id="rId8" Type="http://schemas.openxmlformats.org/officeDocument/2006/relationships/image" Target="../media/image6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3.png"/><Relationship Id="rId4" Type="http://schemas.openxmlformats.org/officeDocument/2006/relationships/image" Target="../media/image56.png"/><Relationship Id="rId5" Type="http://schemas.openxmlformats.org/officeDocument/2006/relationships/image" Target="../media/image65.png"/><Relationship Id="rId6"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indico.jlab.org/event/459/contributions/11457/"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3.png"/><Relationship Id="rId12"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hyperlink" Target="https://allen-doc.docs.cern.ch/index.html" TargetMode="External"/><Relationship Id="rId9"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18.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hyperlink" Target="https://en.wikipedia.org/wiki/KM3NeT" TargetMode="External"/><Relationship Id="rId5" Type="http://schemas.openxmlformats.org/officeDocument/2006/relationships/hyperlink" Target="https://link.springer.com/article/10.1140/epjp/s13360-022-03146-z" TargetMode="External"/><Relationship Id="rId6" Type="http://schemas.openxmlformats.org/officeDocument/2006/relationships/hyperlink" Target="https://inspirehep.net/files/26390da0ea937dddc80fbabde70c07ab" TargetMode="External"/><Relationship Id="rId7" Type="http://schemas.openxmlformats.org/officeDocument/2006/relationships/image" Target="../media/image20.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hyperlink" Target="https://wlcg-public.web.cern.ch/tier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0"/>
          <p:cNvSpPr txBox="1"/>
          <p:nvPr/>
        </p:nvSpPr>
        <p:spPr>
          <a:xfrm>
            <a:off x="1869175" y="3119950"/>
            <a:ext cx="560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C00000"/>
                </a:solidFill>
                <a:latin typeface="Merriweather"/>
                <a:ea typeface="Merriweather"/>
                <a:cs typeface="Merriweather"/>
                <a:sym typeface="Merriweather"/>
              </a:rPr>
              <a:t>Thomas Jefferson National Accelerator Facility</a:t>
            </a:r>
            <a:endParaRPr b="1" sz="1800">
              <a:solidFill>
                <a:srgbClr val="C00000"/>
              </a:solidFill>
              <a:latin typeface="Merriweather"/>
              <a:ea typeface="Merriweather"/>
              <a:cs typeface="Merriweather"/>
              <a:sym typeface="Merriweather"/>
            </a:endParaRPr>
          </a:p>
        </p:txBody>
      </p:sp>
      <p:sp>
        <p:nvSpPr>
          <p:cNvPr id="155" name="Google Shape;155;p30"/>
          <p:cNvSpPr txBox="1"/>
          <p:nvPr/>
        </p:nvSpPr>
        <p:spPr>
          <a:xfrm>
            <a:off x="277825" y="1701025"/>
            <a:ext cx="8790900" cy="1102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4200">
                <a:latin typeface="Calibri"/>
                <a:ea typeface="Calibri"/>
                <a:cs typeface="Calibri"/>
                <a:sym typeface="Calibri"/>
              </a:rPr>
              <a:t>Streaming Readout and Remote Compute</a:t>
            </a:r>
            <a:endParaRPr sz="4200">
              <a:latin typeface="Calibri"/>
              <a:ea typeface="Calibri"/>
              <a:cs typeface="Calibri"/>
              <a:sym typeface="Calibri"/>
            </a:endParaRPr>
          </a:p>
        </p:txBody>
      </p:sp>
      <p:sp>
        <p:nvSpPr>
          <p:cNvPr id="156" name="Google Shape;156;p30"/>
          <p:cNvSpPr txBox="1"/>
          <p:nvPr/>
        </p:nvSpPr>
        <p:spPr>
          <a:xfrm>
            <a:off x="3662875" y="2753800"/>
            <a:ext cx="2020800" cy="613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 sz="1800">
                <a:solidFill>
                  <a:srgbClr val="33338E"/>
                </a:solidFill>
              </a:rPr>
              <a:t>David Lawrence</a:t>
            </a:r>
            <a:endParaRPr sz="18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2200">
              <a:solidFill>
                <a:srgbClr val="8B8B8B"/>
              </a:solidFill>
              <a:latin typeface="EB Garamond"/>
              <a:ea typeface="EB Garamond"/>
              <a:cs typeface="EB Garamond"/>
              <a:sym typeface="EB Garamond"/>
            </a:endParaRPr>
          </a:p>
        </p:txBody>
      </p:sp>
      <p:pic>
        <p:nvPicPr>
          <p:cNvPr id="157" name="Google Shape;157;p30"/>
          <p:cNvPicPr preferRelativeResize="0"/>
          <p:nvPr/>
        </p:nvPicPr>
        <p:blipFill rotWithShape="1">
          <a:blip r:embed="rId3">
            <a:alphaModFix/>
          </a:blip>
          <a:srcRect b="24993" l="0" r="0" t="24636"/>
          <a:stretch/>
        </p:blipFill>
        <p:spPr>
          <a:xfrm>
            <a:off x="7678501" y="2"/>
            <a:ext cx="1312975" cy="661350"/>
          </a:xfrm>
          <a:prstGeom prst="rect">
            <a:avLst/>
          </a:prstGeom>
          <a:noFill/>
          <a:ln>
            <a:noFill/>
          </a:ln>
        </p:spPr>
      </p:pic>
      <p:sp>
        <p:nvSpPr>
          <p:cNvPr id="158" name="Google Shape;158;p30"/>
          <p:cNvSpPr txBox="1"/>
          <p:nvPr>
            <p:ph idx="10" type="dt"/>
          </p:nvPr>
        </p:nvSpPr>
        <p:spPr>
          <a:xfrm>
            <a:off x="332387" y="4170377"/>
            <a:ext cx="24060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59" name="Google Shape;159;p30"/>
          <p:cNvSpPr txBox="1"/>
          <p:nvPr/>
        </p:nvSpPr>
        <p:spPr>
          <a:xfrm>
            <a:off x="7578900" y="571775"/>
            <a:ext cx="156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4472C4"/>
                </a:solidFill>
                <a:latin typeface="Audiowide"/>
                <a:ea typeface="Audiowide"/>
                <a:cs typeface="Audiowide"/>
                <a:sym typeface="Audiowide"/>
              </a:rPr>
              <a:t>Experimental Physics Software and Computing Infrastructure</a:t>
            </a:r>
            <a:endParaRPr sz="600">
              <a:solidFill>
                <a:srgbClr val="4472C4"/>
              </a:solidFill>
              <a:latin typeface="Audiowide"/>
              <a:ea typeface="Audiowide"/>
              <a:cs typeface="Audiowide"/>
              <a:sym typeface="Audiowide"/>
            </a:endParaRPr>
          </a:p>
        </p:txBody>
      </p:sp>
      <p:sp>
        <p:nvSpPr>
          <p:cNvPr id="160" name="Google Shape;160;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9"/>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EIC Butterfly Model</a:t>
            </a:r>
            <a:endParaRPr/>
          </a:p>
        </p:txBody>
      </p:sp>
      <p:sp>
        <p:nvSpPr>
          <p:cNvPr id="470" name="Google Shape;470;p39"/>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39"/>
          <p:cNvSpPr txBox="1"/>
          <p:nvPr/>
        </p:nvSpPr>
        <p:spPr>
          <a:xfrm>
            <a:off x="574025" y="4545950"/>
            <a:ext cx="7785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latin typeface="Helvetica Neue"/>
                <a:ea typeface="Helvetica Neue"/>
                <a:cs typeface="Helvetica Neue"/>
                <a:sym typeface="Helvetica Neue"/>
              </a:rPr>
              <a:t>Nearly all storage (raw data, reconstructed data, simulated data) is stored across </a:t>
            </a:r>
            <a:r>
              <a:rPr b="1" i="1" lang="en" sz="1300">
                <a:latin typeface="Helvetica Neue"/>
                <a:ea typeface="Helvetica Neue"/>
                <a:cs typeface="Helvetica Neue"/>
                <a:sym typeface="Helvetica Neue"/>
              </a:rPr>
              <a:t>Echelon 1</a:t>
            </a:r>
            <a:r>
              <a:rPr i="1" lang="en" sz="1300">
                <a:latin typeface="Helvetica Neue"/>
                <a:ea typeface="Helvetica Neue"/>
                <a:cs typeface="Helvetica Neue"/>
                <a:sym typeface="Helvetica Neue"/>
              </a:rPr>
              <a:t> sites</a:t>
            </a:r>
            <a:endParaRPr i="1" sz="1300">
              <a:latin typeface="Helvetica Neue"/>
              <a:ea typeface="Helvetica Neue"/>
              <a:cs typeface="Helvetica Neue"/>
              <a:sym typeface="Helvetica Neue"/>
            </a:endParaRPr>
          </a:p>
        </p:txBody>
      </p:sp>
      <p:sp>
        <p:nvSpPr>
          <p:cNvPr id="472" name="Google Shape;472;p39"/>
          <p:cNvSpPr/>
          <p:nvPr/>
        </p:nvSpPr>
        <p:spPr>
          <a:xfrm>
            <a:off x="7114300" y="715350"/>
            <a:ext cx="1933500" cy="3293100"/>
          </a:xfrm>
          <a:prstGeom prst="roundRect">
            <a:avLst>
              <a:gd fmla="val 16667" name="adj"/>
            </a:avLst>
          </a:prstGeom>
          <a:noFill/>
          <a:ln cap="flat" cmpd="sng" w="38100">
            <a:solidFill>
              <a:srgbClr val="FCE5C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9"/>
          <p:cNvSpPr/>
          <p:nvPr/>
        </p:nvSpPr>
        <p:spPr>
          <a:xfrm>
            <a:off x="87725" y="715350"/>
            <a:ext cx="1933500" cy="3293100"/>
          </a:xfrm>
          <a:prstGeom prst="roundRect">
            <a:avLst>
              <a:gd fmla="val 16667" name="adj"/>
            </a:avLst>
          </a:prstGeom>
          <a:noFill/>
          <a:ln cap="flat" cmpd="sng" w="38100">
            <a:solidFill>
              <a:srgbClr val="FCE5C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p:nvPr/>
        </p:nvSpPr>
        <p:spPr>
          <a:xfrm>
            <a:off x="3579775" y="661200"/>
            <a:ext cx="2041800" cy="741600"/>
          </a:xfrm>
          <a:prstGeom prst="roundRect">
            <a:avLst>
              <a:gd fmla="val 16667" name="adj"/>
            </a:avLst>
          </a:prstGeom>
          <a:noFill/>
          <a:ln cap="flat" cmpd="sng" w="38100">
            <a:solidFill>
              <a:srgbClr val="D9D2E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9"/>
          <p:cNvSpPr/>
          <p:nvPr/>
        </p:nvSpPr>
        <p:spPr>
          <a:xfrm>
            <a:off x="2686498" y="2171225"/>
            <a:ext cx="3817200" cy="2426400"/>
          </a:xfrm>
          <a:prstGeom prst="roundRect">
            <a:avLst>
              <a:gd fmla="val 16667" name="adj"/>
            </a:avLst>
          </a:prstGeom>
          <a:noFill/>
          <a:ln cap="flat" cmpd="sng" w="38100">
            <a:solidFill>
              <a:srgbClr val="E6B8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p:nvPr/>
        </p:nvSpPr>
        <p:spPr>
          <a:xfrm>
            <a:off x="2191000" y="1453050"/>
            <a:ext cx="4834800" cy="638100"/>
          </a:xfrm>
          <a:prstGeom prst="roundRect">
            <a:avLst>
              <a:gd fmla="val 16667" name="adj"/>
            </a:avLst>
          </a:prstGeom>
          <a:noFill/>
          <a:ln cap="flat" cmpd="sng" w="38100">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
          <p:cNvSpPr txBox="1"/>
          <p:nvPr/>
        </p:nvSpPr>
        <p:spPr>
          <a:xfrm>
            <a:off x="3702400" y="897544"/>
            <a:ext cx="1788000" cy="400200"/>
          </a:xfrm>
          <a:prstGeom prst="rect">
            <a:avLst/>
          </a:prstGeom>
          <a:solidFill>
            <a:srgbClr val="D9D2E9"/>
          </a:solidFill>
          <a:ln cap="flat" cmpd="sng" w="9525">
            <a:solidFill>
              <a:srgbClr val="B4A7D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EIC</a:t>
            </a:r>
            <a:endParaRPr>
              <a:latin typeface="Helvetica Neue"/>
              <a:ea typeface="Helvetica Neue"/>
              <a:cs typeface="Helvetica Neue"/>
              <a:sym typeface="Helvetica Neue"/>
            </a:endParaRPr>
          </a:p>
        </p:txBody>
      </p:sp>
      <p:sp>
        <p:nvSpPr>
          <p:cNvPr id="478" name="Google Shape;478;p39"/>
          <p:cNvSpPr txBox="1"/>
          <p:nvPr/>
        </p:nvSpPr>
        <p:spPr>
          <a:xfrm>
            <a:off x="3882490" y="2265000"/>
            <a:ext cx="1391100" cy="400200"/>
          </a:xfrm>
          <a:prstGeom prst="rect">
            <a:avLst/>
          </a:prstGeom>
          <a:solidFill>
            <a:srgbClr val="E6B8AF"/>
          </a:solidFill>
          <a:ln cap="flat" cmpd="sng" w="9525">
            <a:solidFill>
              <a:srgbClr val="DD7E6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BATES</a:t>
            </a:r>
            <a:endParaRPr>
              <a:latin typeface="Helvetica Neue"/>
              <a:ea typeface="Helvetica Neue"/>
              <a:cs typeface="Helvetica Neue"/>
              <a:sym typeface="Helvetica Neue"/>
            </a:endParaRPr>
          </a:p>
        </p:txBody>
      </p:sp>
      <p:sp>
        <p:nvSpPr>
          <p:cNvPr id="479" name="Google Shape;479;p39"/>
          <p:cNvSpPr txBox="1"/>
          <p:nvPr/>
        </p:nvSpPr>
        <p:spPr>
          <a:xfrm>
            <a:off x="3934090" y="2839050"/>
            <a:ext cx="1287900" cy="400200"/>
          </a:xfrm>
          <a:prstGeom prst="rect">
            <a:avLst/>
          </a:prstGeom>
          <a:solidFill>
            <a:srgbClr val="E6B8AF"/>
          </a:solidFill>
          <a:ln cap="flat" cmpd="sng" w="9525">
            <a:solidFill>
              <a:srgbClr val="DD7E6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NERSC</a:t>
            </a:r>
            <a:endParaRPr>
              <a:latin typeface="Helvetica Neue"/>
              <a:ea typeface="Helvetica Neue"/>
              <a:cs typeface="Helvetica Neue"/>
              <a:sym typeface="Helvetica Neue"/>
            </a:endParaRPr>
          </a:p>
        </p:txBody>
      </p:sp>
      <p:sp>
        <p:nvSpPr>
          <p:cNvPr id="480" name="Google Shape;480;p39"/>
          <p:cNvSpPr txBox="1"/>
          <p:nvPr/>
        </p:nvSpPr>
        <p:spPr>
          <a:xfrm>
            <a:off x="3997690" y="3409650"/>
            <a:ext cx="1160700" cy="400200"/>
          </a:xfrm>
          <a:prstGeom prst="rect">
            <a:avLst/>
          </a:prstGeom>
          <a:solidFill>
            <a:srgbClr val="E6B8AF"/>
          </a:solidFill>
          <a:ln cap="flat" cmpd="sng" w="9525">
            <a:solidFill>
              <a:srgbClr val="DD7E6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OSG</a:t>
            </a:r>
            <a:endParaRPr>
              <a:latin typeface="Helvetica Neue"/>
              <a:ea typeface="Helvetica Neue"/>
              <a:cs typeface="Helvetica Neue"/>
              <a:sym typeface="Helvetica Neue"/>
            </a:endParaRPr>
          </a:p>
        </p:txBody>
      </p:sp>
      <p:sp>
        <p:nvSpPr>
          <p:cNvPr id="481" name="Google Shape;481;p39"/>
          <p:cNvSpPr txBox="1"/>
          <p:nvPr/>
        </p:nvSpPr>
        <p:spPr>
          <a:xfrm>
            <a:off x="741975" y="8327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82" name="Google Shape;482;p39"/>
          <p:cNvSpPr txBox="1"/>
          <p:nvPr/>
        </p:nvSpPr>
        <p:spPr>
          <a:xfrm>
            <a:off x="208575" y="15185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83" name="Google Shape;483;p39"/>
          <p:cNvSpPr txBox="1"/>
          <p:nvPr/>
        </p:nvSpPr>
        <p:spPr>
          <a:xfrm>
            <a:off x="208575" y="22043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84" name="Google Shape;484;p39"/>
          <p:cNvSpPr txBox="1"/>
          <p:nvPr/>
        </p:nvSpPr>
        <p:spPr>
          <a:xfrm>
            <a:off x="741975" y="28901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cxnSp>
        <p:nvCxnSpPr>
          <p:cNvPr id="485" name="Google Shape;485;p39"/>
          <p:cNvCxnSpPr>
            <a:stCxn id="486" idx="1"/>
            <a:endCxn id="481" idx="3"/>
          </p:cNvCxnSpPr>
          <p:nvPr/>
        </p:nvCxnSpPr>
        <p:spPr>
          <a:xfrm rot="10800000">
            <a:off x="1795000" y="1017413"/>
            <a:ext cx="497700" cy="741600"/>
          </a:xfrm>
          <a:prstGeom prst="straightConnector1">
            <a:avLst/>
          </a:prstGeom>
          <a:noFill/>
          <a:ln cap="flat" cmpd="sng" w="9525">
            <a:solidFill>
              <a:srgbClr val="44546A"/>
            </a:solidFill>
            <a:prstDash val="solid"/>
            <a:round/>
            <a:headEnd len="med" w="med" type="none"/>
            <a:tailEnd len="med" w="med" type="triangle"/>
          </a:ln>
        </p:spPr>
      </p:cxnSp>
      <p:cxnSp>
        <p:nvCxnSpPr>
          <p:cNvPr id="487" name="Google Shape;487;p39"/>
          <p:cNvCxnSpPr>
            <a:stCxn id="486" idx="1"/>
            <a:endCxn id="482" idx="3"/>
          </p:cNvCxnSpPr>
          <p:nvPr/>
        </p:nvCxnSpPr>
        <p:spPr>
          <a:xfrm rot="10800000">
            <a:off x="1261600" y="1703213"/>
            <a:ext cx="1031100" cy="55800"/>
          </a:xfrm>
          <a:prstGeom prst="straightConnector1">
            <a:avLst/>
          </a:prstGeom>
          <a:noFill/>
          <a:ln cap="flat" cmpd="sng" w="9525">
            <a:solidFill>
              <a:srgbClr val="44546A"/>
            </a:solidFill>
            <a:prstDash val="solid"/>
            <a:round/>
            <a:headEnd len="med" w="med" type="none"/>
            <a:tailEnd len="med" w="med" type="triangle"/>
          </a:ln>
        </p:spPr>
      </p:cxnSp>
      <p:cxnSp>
        <p:nvCxnSpPr>
          <p:cNvPr id="488" name="Google Shape;488;p39"/>
          <p:cNvCxnSpPr>
            <a:stCxn id="486" idx="1"/>
            <a:endCxn id="483" idx="3"/>
          </p:cNvCxnSpPr>
          <p:nvPr/>
        </p:nvCxnSpPr>
        <p:spPr>
          <a:xfrm flipH="1">
            <a:off x="1261600" y="1759013"/>
            <a:ext cx="1031100" cy="630000"/>
          </a:xfrm>
          <a:prstGeom prst="straightConnector1">
            <a:avLst/>
          </a:prstGeom>
          <a:noFill/>
          <a:ln cap="flat" cmpd="sng" w="9525">
            <a:solidFill>
              <a:srgbClr val="44546A"/>
            </a:solidFill>
            <a:prstDash val="solid"/>
            <a:round/>
            <a:headEnd len="med" w="med" type="none"/>
            <a:tailEnd len="med" w="med" type="triangle"/>
          </a:ln>
        </p:spPr>
      </p:cxnSp>
      <p:cxnSp>
        <p:nvCxnSpPr>
          <p:cNvPr id="489" name="Google Shape;489;p39"/>
          <p:cNvCxnSpPr>
            <a:stCxn id="486" idx="1"/>
            <a:endCxn id="484" idx="3"/>
          </p:cNvCxnSpPr>
          <p:nvPr/>
        </p:nvCxnSpPr>
        <p:spPr>
          <a:xfrm flipH="1">
            <a:off x="1795000" y="1759013"/>
            <a:ext cx="497700" cy="1315800"/>
          </a:xfrm>
          <a:prstGeom prst="straightConnector1">
            <a:avLst/>
          </a:prstGeom>
          <a:noFill/>
          <a:ln cap="flat" cmpd="sng" w="9525">
            <a:solidFill>
              <a:srgbClr val="44546A"/>
            </a:solidFill>
            <a:prstDash val="solid"/>
            <a:round/>
            <a:headEnd len="med" w="med" type="none"/>
            <a:tailEnd len="med" w="med" type="triangle"/>
          </a:ln>
        </p:spPr>
      </p:cxnSp>
      <p:sp>
        <p:nvSpPr>
          <p:cNvPr id="490" name="Google Shape;490;p39"/>
          <p:cNvSpPr txBox="1"/>
          <p:nvPr/>
        </p:nvSpPr>
        <p:spPr>
          <a:xfrm>
            <a:off x="7397825" y="8123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91" name="Google Shape;491;p39"/>
          <p:cNvSpPr txBox="1"/>
          <p:nvPr/>
        </p:nvSpPr>
        <p:spPr>
          <a:xfrm>
            <a:off x="7850800" y="14423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92" name="Google Shape;492;p39"/>
          <p:cNvSpPr txBox="1"/>
          <p:nvPr/>
        </p:nvSpPr>
        <p:spPr>
          <a:xfrm>
            <a:off x="7850800" y="21281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sp>
        <p:nvSpPr>
          <p:cNvPr id="493" name="Google Shape;493;p39"/>
          <p:cNvSpPr txBox="1"/>
          <p:nvPr/>
        </p:nvSpPr>
        <p:spPr>
          <a:xfrm>
            <a:off x="7397825" y="2793575"/>
            <a:ext cx="1053000" cy="369300"/>
          </a:xfrm>
          <a:prstGeom prst="rect">
            <a:avLst/>
          </a:prstGeom>
          <a:solidFill>
            <a:srgbClr val="FCE5CD"/>
          </a:solidFill>
          <a:ln cap="flat" cmpd="sng" w="9525">
            <a:solidFill>
              <a:srgbClr val="F9CB9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Helvetica Neue"/>
                <a:ea typeface="Helvetica Neue"/>
                <a:cs typeface="Helvetica Neue"/>
                <a:sym typeface="Helvetica Neue"/>
              </a:rPr>
              <a:t>University</a:t>
            </a:r>
            <a:endParaRPr sz="1200">
              <a:latin typeface="Helvetica Neue"/>
              <a:ea typeface="Helvetica Neue"/>
              <a:cs typeface="Helvetica Neue"/>
              <a:sym typeface="Helvetica Neue"/>
            </a:endParaRPr>
          </a:p>
        </p:txBody>
      </p:sp>
      <p:cxnSp>
        <p:nvCxnSpPr>
          <p:cNvPr id="494" name="Google Shape;494;p39"/>
          <p:cNvCxnSpPr>
            <a:stCxn id="495" idx="3"/>
            <a:endCxn id="490" idx="1"/>
          </p:cNvCxnSpPr>
          <p:nvPr/>
        </p:nvCxnSpPr>
        <p:spPr>
          <a:xfrm flipH="1" rot="10800000">
            <a:off x="6900100" y="997013"/>
            <a:ext cx="497700" cy="762000"/>
          </a:xfrm>
          <a:prstGeom prst="straightConnector1">
            <a:avLst/>
          </a:prstGeom>
          <a:noFill/>
          <a:ln cap="flat" cmpd="sng" w="9525">
            <a:solidFill>
              <a:srgbClr val="44546A"/>
            </a:solidFill>
            <a:prstDash val="solid"/>
            <a:round/>
            <a:headEnd len="med" w="med" type="none"/>
            <a:tailEnd len="med" w="med" type="triangle"/>
          </a:ln>
        </p:spPr>
      </p:cxnSp>
      <p:cxnSp>
        <p:nvCxnSpPr>
          <p:cNvPr id="496" name="Google Shape;496;p39"/>
          <p:cNvCxnSpPr>
            <a:stCxn id="495" idx="3"/>
            <a:endCxn id="491" idx="1"/>
          </p:cNvCxnSpPr>
          <p:nvPr/>
        </p:nvCxnSpPr>
        <p:spPr>
          <a:xfrm flipH="1" rot="10800000">
            <a:off x="6900100" y="1627013"/>
            <a:ext cx="950700" cy="132000"/>
          </a:xfrm>
          <a:prstGeom prst="straightConnector1">
            <a:avLst/>
          </a:prstGeom>
          <a:noFill/>
          <a:ln cap="flat" cmpd="sng" w="9525">
            <a:solidFill>
              <a:srgbClr val="44546A"/>
            </a:solidFill>
            <a:prstDash val="solid"/>
            <a:round/>
            <a:headEnd len="med" w="med" type="none"/>
            <a:tailEnd len="med" w="med" type="triangle"/>
          </a:ln>
        </p:spPr>
      </p:cxnSp>
      <p:cxnSp>
        <p:nvCxnSpPr>
          <p:cNvPr id="497" name="Google Shape;497;p39"/>
          <p:cNvCxnSpPr>
            <a:stCxn id="495" idx="3"/>
            <a:endCxn id="492" idx="1"/>
          </p:cNvCxnSpPr>
          <p:nvPr/>
        </p:nvCxnSpPr>
        <p:spPr>
          <a:xfrm>
            <a:off x="6900100" y="1759013"/>
            <a:ext cx="950700" cy="553800"/>
          </a:xfrm>
          <a:prstGeom prst="straightConnector1">
            <a:avLst/>
          </a:prstGeom>
          <a:noFill/>
          <a:ln cap="flat" cmpd="sng" w="9525">
            <a:solidFill>
              <a:srgbClr val="44546A"/>
            </a:solidFill>
            <a:prstDash val="solid"/>
            <a:round/>
            <a:headEnd len="med" w="med" type="none"/>
            <a:tailEnd len="med" w="med" type="triangle"/>
          </a:ln>
        </p:spPr>
      </p:cxnSp>
      <p:cxnSp>
        <p:nvCxnSpPr>
          <p:cNvPr id="498" name="Google Shape;498;p39"/>
          <p:cNvCxnSpPr>
            <a:stCxn id="495" idx="3"/>
            <a:endCxn id="493" idx="1"/>
          </p:cNvCxnSpPr>
          <p:nvPr/>
        </p:nvCxnSpPr>
        <p:spPr>
          <a:xfrm>
            <a:off x="6900100" y="1759013"/>
            <a:ext cx="497700" cy="1219200"/>
          </a:xfrm>
          <a:prstGeom prst="straightConnector1">
            <a:avLst/>
          </a:prstGeom>
          <a:noFill/>
          <a:ln cap="flat" cmpd="sng" w="9525">
            <a:solidFill>
              <a:srgbClr val="44546A"/>
            </a:solidFill>
            <a:prstDash val="solid"/>
            <a:round/>
            <a:headEnd len="med" w="med" type="none"/>
            <a:tailEnd len="med" w="med" type="triangle"/>
          </a:ln>
        </p:spPr>
      </p:cxnSp>
      <p:cxnSp>
        <p:nvCxnSpPr>
          <p:cNvPr id="499" name="Google Shape;499;p39"/>
          <p:cNvCxnSpPr>
            <a:stCxn id="495" idx="2"/>
            <a:endCxn id="478" idx="3"/>
          </p:cNvCxnSpPr>
          <p:nvPr/>
        </p:nvCxnSpPr>
        <p:spPr>
          <a:xfrm rot="5400000">
            <a:off x="5386750" y="1845863"/>
            <a:ext cx="506100" cy="732600"/>
          </a:xfrm>
          <a:prstGeom prst="bentConnector2">
            <a:avLst/>
          </a:prstGeom>
          <a:noFill/>
          <a:ln cap="flat" cmpd="sng" w="19050">
            <a:solidFill>
              <a:srgbClr val="44546A"/>
            </a:solidFill>
            <a:prstDash val="solid"/>
            <a:round/>
            <a:headEnd len="med" w="med" type="none"/>
            <a:tailEnd len="med" w="med" type="triangle"/>
          </a:ln>
        </p:spPr>
      </p:cxnSp>
      <p:cxnSp>
        <p:nvCxnSpPr>
          <p:cNvPr id="500" name="Google Shape;500;p39"/>
          <p:cNvCxnSpPr>
            <a:stCxn id="495" idx="2"/>
            <a:endCxn id="479" idx="3"/>
          </p:cNvCxnSpPr>
          <p:nvPr/>
        </p:nvCxnSpPr>
        <p:spPr>
          <a:xfrm rot="5400000">
            <a:off x="5074000" y="2107013"/>
            <a:ext cx="1080000" cy="784200"/>
          </a:xfrm>
          <a:prstGeom prst="bentConnector2">
            <a:avLst/>
          </a:prstGeom>
          <a:noFill/>
          <a:ln cap="flat" cmpd="sng" w="19050">
            <a:solidFill>
              <a:srgbClr val="44546A"/>
            </a:solidFill>
            <a:prstDash val="solid"/>
            <a:round/>
            <a:headEnd len="med" w="med" type="none"/>
            <a:tailEnd len="med" w="med" type="triangle"/>
          </a:ln>
        </p:spPr>
      </p:cxnSp>
      <p:cxnSp>
        <p:nvCxnSpPr>
          <p:cNvPr id="501" name="Google Shape;501;p39"/>
          <p:cNvCxnSpPr>
            <a:stCxn id="495" idx="2"/>
            <a:endCxn id="480" idx="3"/>
          </p:cNvCxnSpPr>
          <p:nvPr/>
        </p:nvCxnSpPr>
        <p:spPr>
          <a:xfrm rot="5400000">
            <a:off x="4756900" y="2360513"/>
            <a:ext cx="1650600" cy="847800"/>
          </a:xfrm>
          <a:prstGeom prst="bentConnector2">
            <a:avLst/>
          </a:prstGeom>
          <a:noFill/>
          <a:ln cap="flat" cmpd="sng" w="19050">
            <a:solidFill>
              <a:srgbClr val="44546A"/>
            </a:solidFill>
            <a:prstDash val="solid"/>
            <a:round/>
            <a:headEnd len="med" w="med" type="none"/>
            <a:tailEnd len="med" w="med" type="triangle"/>
          </a:ln>
        </p:spPr>
      </p:cxnSp>
      <p:cxnSp>
        <p:nvCxnSpPr>
          <p:cNvPr id="502" name="Google Shape;502;p39"/>
          <p:cNvCxnSpPr/>
          <p:nvPr/>
        </p:nvCxnSpPr>
        <p:spPr>
          <a:xfrm rot="5400000">
            <a:off x="5523100" y="2134613"/>
            <a:ext cx="506100" cy="307500"/>
          </a:xfrm>
          <a:prstGeom prst="bentConnector2">
            <a:avLst/>
          </a:prstGeom>
          <a:noFill/>
          <a:ln cap="flat" cmpd="sng" w="19050">
            <a:solidFill>
              <a:srgbClr val="FF3300"/>
            </a:solidFill>
            <a:prstDash val="solid"/>
            <a:round/>
            <a:headEnd len="med" w="med" type="triangle"/>
            <a:tailEnd len="med" w="med" type="none"/>
          </a:ln>
        </p:spPr>
      </p:cxnSp>
      <p:cxnSp>
        <p:nvCxnSpPr>
          <p:cNvPr id="503" name="Google Shape;503;p39"/>
          <p:cNvCxnSpPr/>
          <p:nvPr/>
        </p:nvCxnSpPr>
        <p:spPr>
          <a:xfrm rot="5400000">
            <a:off x="5210350" y="2395763"/>
            <a:ext cx="1080000" cy="359100"/>
          </a:xfrm>
          <a:prstGeom prst="bentConnector2">
            <a:avLst/>
          </a:prstGeom>
          <a:noFill/>
          <a:ln cap="flat" cmpd="sng" w="19050">
            <a:solidFill>
              <a:srgbClr val="FF3300"/>
            </a:solidFill>
            <a:prstDash val="solid"/>
            <a:round/>
            <a:headEnd len="med" w="med" type="triangle"/>
            <a:tailEnd len="med" w="med" type="none"/>
          </a:ln>
        </p:spPr>
      </p:cxnSp>
      <p:cxnSp>
        <p:nvCxnSpPr>
          <p:cNvPr id="504" name="Google Shape;504;p39"/>
          <p:cNvCxnSpPr>
            <a:endCxn id="505" idx="3"/>
          </p:cNvCxnSpPr>
          <p:nvPr/>
        </p:nvCxnSpPr>
        <p:spPr>
          <a:xfrm rot="5400000">
            <a:off x="4467790" y="2725930"/>
            <a:ext cx="2152800" cy="771600"/>
          </a:xfrm>
          <a:prstGeom prst="bentConnector2">
            <a:avLst/>
          </a:prstGeom>
          <a:noFill/>
          <a:ln cap="flat" cmpd="sng" w="19050">
            <a:solidFill>
              <a:srgbClr val="FF3300"/>
            </a:solidFill>
            <a:prstDash val="solid"/>
            <a:round/>
            <a:headEnd len="med" w="med" type="triangle"/>
            <a:tailEnd len="med" w="med" type="none"/>
          </a:ln>
        </p:spPr>
      </p:cxnSp>
      <p:cxnSp>
        <p:nvCxnSpPr>
          <p:cNvPr id="506" name="Google Shape;506;p39"/>
          <p:cNvCxnSpPr/>
          <p:nvPr/>
        </p:nvCxnSpPr>
        <p:spPr>
          <a:xfrm>
            <a:off x="5287500" y="2541425"/>
            <a:ext cx="393900" cy="0"/>
          </a:xfrm>
          <a:prstGeom prst="straightConnector1">
            <a:avLst/>
          </a:prstGeom>
          <a:noFill/>
          <a:ln cap="flat" cmpd="sng" w="19050">
            <a:solidFill>
              <a:srgbClr val="FF3300"/>
            </a:solidFill>
            <a:prstDash val="solid"/>
            <a:round/>
            <a:headEnd len="med" w="med" type="none"/>
            <a:tailEnd len="med" w="med" type="none"/>
          </a:ln>
        </p:spPr>
      </p:cxnSp>
      <p:cxnSp>
        <p:nvCxnSpPr>
          <p:cNvPr id="507" name="Google Shape;507;p39"/>
          <p:cNvCxnSpPr/>
          <p:nvPr/>
        </p:nvCxnSpPr>
        <p:spPr>
          <a:xfrm>
            <a:off x="5239000" y="3118675"/>
            <a:ext cx="382500" cy="0"/>
          </a:xfrm>
          <a:prstGeom prst="straightConnector1">
            <a:avLst/>
          </a:prstGeom>
          <a:noFill/>
          <a:ln cap="flat" cmpd="sng" w="19050">
            <a:solidFill>
              <a:srgbClr val="FF3300"/>
            </a:solidFill>
            <a:prstDash val="solid"/>
            <a:round/>
            <a:headEnd len="med" w="med" type="none"/>
            <a:tailEnd len="med" w="med" type="none"/>
          </a:ln>
        </p:spPr>
      </p:cxnSp>
      <p:cxnSp>
        <p:nvCxnSpPr>
          <p:cNvPr id="508" name="Google Shape;508;p39"/>
          <p:cNvCxnSpPr/>
          <p:nvPr/>
        </p:nvCxnSpPr>
        <p:spPr>
          <a:xfrm>
            <a:off x="5174325" y="3761850"/>
            <a:ext cx="765300" cy="0"/>
          </a:xfrm>
          <a:prstGeom prst="straightConnector1">
            <a:avLst/>
          </a:prstGeom>
          <a:noFill/>
          <a:ln cap="flat" cmpd="sng" w="19050">
            <a:solidFill>
              <a:srgbClr val="FF3300"/>
            </a:solidFill>
            <a:prstDash val="solid"/>
            <a:round/>
            <a:headEnd len="med" w="med" type="none"/>
            <a:tailEnd len="med" w="med" type="none"/>
          </a:ln>
        </p:spPr>
      </p:cxnSp>
      <p:cxnSp>
        <p:nvCxnSpPr>
          <p:cNvPr id="509" name="Google Shape;509;p39"/>
          <p:cNvCxnSpPr>
            <a:endCxn id="478" idx="1"/>
          </p:cNvCxnSpPr>
          <p:nvPr/>
        </p:nvCxnSpPr>
        <p:spPr>
          <a:xfrm>
            <a:off x="3296890" y="1964100"/>
            <a:ext cx="585600" cy="501000"/>
          </a:xfrm>
          <a:prstGeom prst="bentConnector3">
            <a:avLst>
              <a:gd fmla="val 50000" name="adj1"/>
            </a:avLst>
          </a:prstGeom>
          <a:noFill/>
          <a:ln cap="flat" cmpd="sng" w="19050">
            <a:solidFill>
              <a:srgbClr val="44546A"/>
            </a:solidFill>
            <a:prstDash val="solid"/>
            <a:round/>
            <a:headEnd len="med" w="med" type="none"/>
            <a:tailEnd len="med" w="med" type="triangle"/>
          </a:ln>
        </p:spPr>
      </p:cxnSp>
      <p:cxnSp>
        <p:nvCxnSpPr>
          <p:cNvPr id="510" name="Google Shape;510;p39"/>
          <p:cNvCxnSpPr>
            <a:endCxn id="479" idx="1"/>
          </p:cNvCxnSpPr>
          <p:nvPr/>
        </p:nvCxnSpPr>
        <p:spPr>
          <a:xfrm flipH="1" rot="-5400000">
            <a:off x="3077890" y="2182950"/>
            <a:ext cx="1075200" cy="637200"/>
          </a:xfrm>
          <a:prstGeom prst="bentConnector2">
            <a:avLst/>
          </a:prstGeom>
          <a:noFill/>
          <a:ln cap="flat" cmpd="sng" w="19050">
            <a:solidFill>
              <a:srgbClr val="44546A"/>
            </a:solidFill>
            <a:prstDash val="solid"/>
            <a:round/>
            <a:headEnd len="med" w="med" type="none"/>
            <a:tailEnd len="med" w="med" type="triangle"/>
          </a:ln>
        </p:spPr>
      </p:cxnSp>
      <p:cxnSp>
        <p:nvCxnSpPr>
          <p:cNvPr id="511" name="Google Shape;511;p39"/>
          <p:cNvCxnSpPr>
            <a:endCxn id="480" idx="1"/>
          </p:cNvCxnSpPr>
          <p:nvPr/>
        </p:nvCxnSpPr>
        <p:spPr>
          <a:xfrm flipH="1" rot="-5400000">
            <a:off x="2786290" y="2398350"/>
            <a:ext cx="1722000" cy="700800"/>
          </a:xfrm>
          <a:prstGeom prst="bentConnector2">
            <a:avLst/>
          </a:prstGeom>
          <a:noFill/>
          <a:ln cap="flat" cmpd="sng" w="19050">
            <a:solidFill>
              <a:srgbClr val="44546A"/>
            </a:solidFill>
            <a:prstDash val="solid"/>
            <a:round/>
            <a:headEnd len="med" w="med" type="none"/>
            <a:tailEnd len="med" w="med" type="triangle"/>
          </a:ln>
        </p:spPr>
      </p:cxnSp>
      <p:cxnSp>
        <p:nvCxnSpPr>
          <p:cNvPr id="512" name="Google Shape;512;p39"/>
          <p:cNvCxnSpPr/>
          <p:nvPr/>
        </p:nvCxnSpPr>
        <p:spPr>
          <a:xfrm flipH="1" rot="-5400000">
            <a:off x="3121363" y="2139563"/>
            <a:ext cx="506100" cy="307500"/>
          </a:xfrm>
          <a:prstGeom prst="bentConnector2">
            <a:avLst/>
          </a:prstGeom>
          <a:noFill/>
          <a:ln cap="flat" cmpd="sng" w="19050">
            <a:solidFill>
              <a:srgbClr val="FF3300"/>
            </a:solidFill>
            <a:prstDash val="solid"/>
            <a:round/>
            <a:headEnd len="med" w="med" type="triangle"/>
            <a:tailEnd len="med" w="med" type="none"/>
          </a:ln>
        </p:spPr>
      </p:cxnSp>
      <p:cxnSp>
        <p:nvCxnSpPr>
          <p:cNvPr id="513" name="Google Shape;513;p39"/>
          <p:cNvCxnSpPr/>
          <p:nvPr/>
        </p:nvCxnSpPr>
        <p:spPr>
          <a:xfrm flipH="1" rot="-5400000">
            <a:off x="2860213" y="2400713"/>
            <a:ext cx="1080000" cy="359100"/>
          </a:xfrm>
          <a:prstGeom prst="bentConnector2">
            <a:avLst/>
          </a:prstGeom>
          <a:noFill/>
          <a:ln cap="flat" cmpd="sng" w="19050">
            <a:solidFill>
              <a:srgbClr val="FF3300"/>
            </a:solidFill>
            <a:prstDash val="solid"/>
            <a:round/>
            <a:headEnd len="med" w="med" type="triangle"/>
            <a:tailEnd len="med" w="med" type="none"/>
          </a:ln>
        </p:spPr>
      </p:cxnSp>
      <p:cxnSp>
        <p:nvCxnSpPr>
          <p:cNvPr id="514" name="Google Shape;514;p39"/>
          <p:cNvCxnSpPr>
            <a:endCxn id="505" idx="1"/>
          </p:cNvCxnSpPr>
          <p:nvPr/>
        </p:nvCxnSpPr>
        <p:spPr>
          <a:xfrm flipH="1" rot="-5400000">
            <a:off x="2535190" y="2725630"/>
            <a:ext cx="2148000" cy="777000"/>
          </a:xfrm>
          <a:prstGeom prst="bentConnector2">
            <a:avLst/>
          </a:prstGeom>
          <a:noFill/>
          <a:ln cap="flat" cmpd="sng" w="19050">
            <a:solidFill>
              <a:srgbClr val="FF3300"/>
            </a:solidFill>
            <a:prstDash val="solid"/>
            <a:round/>
            <a:headEnd len="med" w="med" type="triangle"/>
            <a:tailEnd len="med" w="med" type="none"/>
          </a:ln>
        </p:spPr>
      </p:cxnSp>
      <p:cxnSp>
        <p:nvCxnSpPr>
          <p:cNvPr id="515" name="Google Shape;515;p39"/>
          <p:cNvCxnSpPr/>
          <p:nvPr/>
        </p:nvCxnSpPr>
        <p:spPr>
          <a:xfrm rot="10800000">
            <a:off x="3392675" y="2546375"/>
            <a:ext cx="471900" cy="0"/>
          </a:xfrm>
          <a:prstGeom prst="straightConnector1">
            <a:avLst/>
          </a:prstGeom>
          <a:noFill/>
          <a:ln cap="flat" cmpd="sng" w="19050">
            <a:solidFill>
              <a:srgbClr val="FF3300"/>
            </a:solidFill>
            <a:prstDash val="solid"/>
            <a:round/>
            <a:headEnd len="med" w="med" type="none"/>
            <a:tailEnd len="med" w="med" type="none"/>
          </a:ln>
        </p:spPr>
      </p:cxnSp>
      <p:cxnSp>
        <p:nvCxnSpPr>
          <p:cNvPr id="516" name="Google Shape;516;p39"/>
          <p:cNvCxnSpPr/>
          <p:nvPr/>
        </p:nvCxnSpPr>
        <p:spPr>
          <a:xfrm rot="10800000">
            <a:off x="3452875" y="3123625"/>
            <a:ext cx="468300" cy="0"/>
          </a:xfrm>
          <a:prstGeom prst="straightConnector1">
            <a:avLst/>
          </a:prstGeom>
          <a:noFill/>
          <a:ln cap="flat" cmpd="sng" w="19050">
            <a:solidFill>
              <a:srgbClr val="FF3300"/>
            </a:solidFill>
            <a:prstDash val="solid"/>
            <a:round/>
            <a:headEnd len="med" w="med" type="none"/>
            <a:tailEnd len="med" w="med" type="none"/>
          </a:ln>
        </p:spPr>
      </p:cxnSp>
      <p:cxnSp>
        <p:nvCxnSpPr>
          <p:cNvPr id="517" name="Google Shape;517;p39"/>
          <p:cNvCxnSpPr/>
          <p:nvPr/>
        </p:nvCxnSpPr>
        <p:spPr>
          <a:xfrm rot="10800000">
            <a:off x="3231326" y="3765565"/>
            <a:ext cx="761400" cy="0"/>
          </a:xfrm>
          <a:prstGeom prst="straightConnector1">
            <a:avLst/>
          </a:prstGeom>
          <a:noFill/>
          <a:ln cap="flat" cmpd="sng" w="19050">
            <a:solidFill>
              <a:srgbClr val="FF3300"/>
            </a:solidFill>
            <a:prstDash val="solid"/>
            <a:round/>
            <a:headEnd len="med" w="med" type="none"/>
            <a:tailEnd len="med" w="med" type="none"/>
          </a:ln>
        </p:spPr>
      </p:cxnSp>
      <p:sp>
        <p:nvSpPr>
          <p:cNvPr id="518" name="Google Shape;518;p39"/>
          <p:cNvSpPr txBox="1"/>
          <p:nvPr/>
        </p:nvSpPr>
        <p:spPr>
          <a:xfrm>
            <a:off x="3997700" y="596612"/>
            <a:ext cx="105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Helvetica Neue"/>
                <a:ea typeface="Helvetica Neue"/>
                <a:cs typeface="Helvetica Neue"/>
                <a:sym typeface="Helvetica Neue"/>
              </a:rPr>
              <a:t>Echelon 0</a:t>
            </a:r>
            <a:endParaRPr b="1">
              <a:latin typeface="Helvetica Neue"/>
              <a:ea typeface="Helvetica Neue"/>
              <a:cs typeface="Helvetica Neue"/>
              <a:sym typeface="Helvetica Neue"/>
            </a:endParaRPr>
          </a:p>
        </p:txBody>
      </p:sp>
      <p:sp>
        <p:nvSpPr>
          <p:cNvPr id="519" name="Google Shape;519;p39"/>
          <p:cNvSpPr txBox="1"/>
          <p:nvPr/>
        </p:nvSpPr>
        <p:spPr>
          <a:xfrm>
            <a:off x="4051500" y="1583850"/>
            <a:ext cx="105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0000"/>
                </a:solidFill>
                <a:latin typeface="Helvetica Neue"/>
                <a:ea typeface="Helvetica Neue"/>
                <a:cs typeface="Helvetica Neue"/>
                <a:sym typeface="Helvetica Neue"/>
              </a:rPr>
              <a:t>Echelon</a:t>
            </a:r>
            <a:r>
              <a:rPr b="1" lang="en">
                <a:latin typeface="Helvetica Neue"/>
                <a:ea typeface="Helvetica Neue"/>
                <a:cs typeface="Helvetica Neue"/>
                <a:sym typeface="Helvetica Neue"/>
              </a:rPr>
              <a:t> 1</a:t>
            </a:r>
            <a:endParaRPr b="1">
              <a:latin typeface="Helvetica Neue"/>
              <a:ea typeface="Helvetica Neue"/>
              <a:cs typeface="Helvetica Neue"/>
              <a:sym typeface="Helvetica Neue"/>
            </a:endParaRPr>
          </a:p>
        </p:txBody>
      </p:sp>
      <p:sp>
        <p:nvSpPr>
          <p:cNvPr id="520" name="Google Shape;520;p39"/>
          <p:cNvSpPr txBox="1"/>
          <p:nvPr/>
        </p:nvSpPr>
        <p:spPr>
          <a:xfrm>
            <a:off x="4045509" y="4296754"/>
            <a:ext cx="1053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Helvetica Neue"/>
                <a:ea typeface="Helvetica Neue"/>
                <a:cs typeface="Helvetica Neue"/>
                <a:sym typeface="Helvetica Neue"/>
              </a:rPr>
              <a:t>Echelon</a:t>
            </a:r>
            <a:r>
              <a:rPr b="1" lang="en" sz="1200">
                <a:latin typeface="Helvetica Neue"/>
                <a:ea typeface="Helvetica Neue"/>
                <a:cs typeface="Helvetica Neue"/>
                <a:sym typeface="Helvetica Neue"/>
              </a:rPr>
              <a:t> 2</a:t>
            </a:r>
            <a:endParaRPr b="1" sz="1200">
              <a:latin typeface="Helvetica Neue"/>
              <a:ea typeface="Helvetica Neue"/>
              <a:cs typeface="Helvetica Neue"/>
              <a:sym typeface="Helvetica Neue"/>
            </a:endParaRPr>
          </a:p>
        </p:txBody>
      </p:sp>
      <p:sp>
        <p:nvSpPr>
          <p:cNvPr id="521" name="Google Shape;521;p39"/>
          <p:cNvSpPr/>
          <p:nvPr/>
        </p:nvSpPr>
        <p:spPr>
          <a:xfrm rot="-5400000">
            <a:off x="870050" y="2598575"/>
            <a:ext cx="224400" cy="1722000"/>
          </a:xfrm>
          <a:prstGeom prst="leftBrace">
            <a:avLst>
              <a:gd fmla="val 50000" name="adj1"/>
              <a:gd fmla="val 50000" name="adj2"/>
            </a:avLst>
          </a:prstGeom>
          <a:no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9"/>
          <p:cNvSpPr txBox="1"/>
          <p:nvPr/>
        </p:nvSpPr>
        <p:spPr>
          <a:xfrm>
            <a:off x="455755" y="3608216"/>
            <a:ext cx="105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0000"/>
                </a:solidFill>
                <a:latin typeface="Helvetica Neue"/>
                <a:ea typeface="Helvetica Neue"/>
                <a:cs typeface="Helvetica Neue"/>
                <a:sym typeface="Helvetica Neue"/>
              </a:rPr>
              <a:t>Echelon</a:t>
            </a:r>
            <a:r>
              <a:rPr b="1" lang="en">
                <a:latin typeface="Helvetica Neue"/>
                <a:ea typeface="Helvetica Neue"/>
                <a:cs typeface="Helvetica Neue"/>
                <a:sym typeface="Helvetica Neue"/>
              </a:rPr>
              <a:t> 3</a:t>
            </a:r>
            <a:endParaRPr b="1">
              <a:latin typeface="Helvetica Neue"/>
              <a:ea typeface="Helvetica Neue"/>
              <a:cs typeface="Helvetica Neue"/>
              <a:sym typeface="Helvetica Neue"/>
            </a:endParaRPr>
          </a:p>
        </p:txBody>
      </p:sp>
      <p:sp>
        <p:nvSpPr>
          <p:cNvPr id="523" name="Google Shape;523;p39"/>
          <p:cNvSpPr/>
          <p:nvPr/>
        </p:nvSpPr>
        <p:spPr>
          <a:xfrm rot="-5400000">
            <a:off x="8032850" y="2522375"/>
            <a:ext cx="224400" cy="1722000"/>
          </a:xfrm>
          <a:prstGeom prst="leftBrace">
            <a:avLst>
              <a:gd fmla="val 50000" name="adj1"/>
              <a:gd fmla="val 50000" name="adj2"/>
            </a:avLst>
          </a:prstGeom>
          <a:no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9"/>
          <p:cNvSpPr txBox="1"/>
          <p:nvPr/>
        </p:nvSpPr>
        <p:spPr>
          <a:xfrm>
            <a:off x="7618555" y="3532016"/>
            <a:ext cx="105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0000"/>
                </a:solidFill>
                <a:latin typeface="Helvetica Neue"/>
                <a:ea typeface="Helvetica Neue"/>
                <a:cs typeface="Helvetica Neue"/>
                <a:sym typeface="Helvetica Neue"/>
              </a:rPr>
              <a:t>Echelon</a:t>
            </a:r>
            <a:r>
              <a:rPr b="1" lang="en">
                <a:latin typeface="Helvetica Neue"/>
                <a:ea typeface="Helvetica Neue"/>
                <a:cs typeface="Helvetica Neue"/>
                <a:sym typeface="Helvetica Neue"/>
              </a:rPr>
              <a:t> 3</a:t>
            </a:r>
            <a:endParaRPr b="1">
              <a:latin typeface="Helvetica Neue"/>
              <a:ea typeface="Helvetica Neue"/>
              <a:cs typeface="Helvetica Neue"/>
              <a:sym typeface="Helvetica Neue"/>
            </a:endParaRPr>
          </a:p>
        </p:txBody>
      </p:sp>
      <p:sp>
        <p:nvSpPr>
          <p:cNvPr id="505" name="Google Shape;505;p39"/>
          <p:cNvSpPr txBox="1"/>
          <p:nvPr/>
        </p:nvSpPr>
        <p:spPr>
          <a:xfrm>
            <a:off x="3997690" y="3988030"/>
            <a:ext cx="1160700" cy="400200"/>
          </a:xfrm>
          <a:prstGeom prst="rect">
            <a:avLst/>
          </a:prstGeom>
          <a:solidFill>
            <a:srgbClr val="E6B8AF"/>
          </a:solidFill>
          <a:ln cap="flat" cmpd="sng" w="9525">
            <a:solidFill>
              <a:srgbClr val="DD7E6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ORNL</a:t>
            </a:r>
            <a:endParaRPr>
              <a:latin typeface="Helvetica Neue"/>
              <a:ea typeface="Helvetica Neue"/>
              <a:cs typeface="Helvetica Neue"/>
              <a:sym typeface="Helvetica Neue"/>
            </a:endParaRPr>
          </a:p>
        </p:txBody>
      </p:sp>
      <p:cxnSp>
        <p:nvCxnSpPr>
          <p:cNvPr id="525" name="Google Shape;525;p39"/>
          <p:cNvCxnSpPr/>
          <p:nvPr/>
        </p:nvCxnSpPr>
        <p:spPr>
          <a:xfrm rot="10800000">
            <a:off x="5158390" y="4088515"/>
            <a:ext cx="859200" cy="1800"/>
          </a:xfrm>
          <a:prstGeom prst="straightConnector1">
            <a:avLst/>
          </a:prstGeom>
          <a:noFill/>
          <a:ln cap="flat" cmpd="sng" w="19050">
            <a:solidFill>
              <a:srgbClr val="595959"/>
            </a:solidFill>
            <a:prstDash val="solid"/>
            <a:round/>
            <a:headEnd len="med" w="med" type="none"/>
            <a:tailEnd len="med" w="med" type="triangle"/>
          </a:ln>
        </p:spPr>
      </p:cxnSp>
      <p:cxnSp>
        <p:nvCxnSpPr>
          <p:cNvPr id="526" name="Google Shape;526;p39"/>
          <p:cNvCxnSpPr/>
          <p:nvPr/>
        </p:nvCxnSpPr>
        <p:spPr>
          <a:xfrm>
            <a:off x="3285900" y="4088525"/>
            <a:ext cx="705600" cy="0"/>
          </a:xfrm>
          <a:prstGeom prst="straightConnector1">
            <a:avLst/>
          </a:prstGeom>
          <a:noFill/>
          <a:ln cap="flat" cmpd="sng" w="19050">
            <a:solidFill>
              <a:srgbClr val="595959"/>
            </a:solidFill>
            <a:prstDash val="solid"/>
            <a:round/>
            <a:headEnd len="med" w="med" type="none"/>
            <a:tailEnd len="med" w="med" type="triangle"/>
          </a:ln>
        </p:spPr>
      </p:cxnSp>
      <p:cxnSp>
        <p:nvCxnSpPr>
          <p:cNvPr id="527" name="Google Shape;527;p39"/>
          <p:cNvCxnSpPr/>
          <p:nvPr/>
        </p:nvCxnSpPr>
        <p:spPr>
          <a:xfrm rot="10800000">
            <a:off x="3293720" y="3603675"/>
            <a:ext cx="0" cy="483900"/>
          </a:xfrm>
          <a:prstGeom prst="straightConnector1">
            <a:avLst/>
          </a:prstGeom>
          <a:noFill/>
          <a:ln cap="flat" cmpd="sng" w="19050">
            <a:solidFill>
              <a:srgbClr val="595959"/>
            </a:solidFill>
            <a:prstDash val="solid"/>
            <a:round/>
            <a:headEnd len="med" w="med" type="none"/>
            <a:tailEnd len="med" w="med" type="none"/>
          </a:ln>
        </p:spPr>
      </p:cxnSp>
      <p:cxnSp>
        <p:nvCxnSpPr>
          <p:cNvPr id="528" name="Google Shape;528;p39"/>
          <p:cNvCxnSpPr/>
          <p:nvPr/>
        </p:nvCxnSpPr>
        <p:spPr>
          <a:xfrm rot="10800000">
            <a:off x="6015355" y="3619275"/>
            <a:ext cx="0" cy="468300"/>
          </a:xfrm>
          <a:prstGeom prst="straightConnector1">
            <a:avLst/>
          </a:prstGeom>
          <a:noFill/>
          <a:ln cap="flat" cmpd="sng" w="19050">
            <a:solidFill>
              <a:srgbClr val="595959"/>
            </a:solidFill>
            <a:prstDash val="solid"/>
            <a:round/>
            <a:headEnd len="med" w="med" type="none"/>
            <a:tailEnd len="med" w="med" type="none"/>
          </a:ln>
        </p:spPr>
      </p:cxnSp>
      <p:grpSp>
        <p:nvGrpSpPr>
          <p:cNvPr id="529" name="Google Shape;529;p39"/>
          <p:cNvGrpSpPr/>
          <p:nvPr/>
        </p:nvGrpSpPr>
        <p:grpSpPr>
          <a:xfrm>
            <a:off x="2292700" y="1558913"/>
            <a:ext cx="4607400" cy="400200"/>
            <a:chOff x="2292700" y="1787513"/>
            <a:chExt cx="4607400" cy="400200"/>
          </a:xfrm>
        </p:grpSpPr>
        <p:sp>
          <p:nvSpPr>
            <p:cNvPr id="486" name="Google Shape;486;p39"/>
            <p:cNvSpPr txBox="1"/>
            <p:nvPr/>
          </p:nvSpPr>
          <p:spPr>
            <a:xfrm>
              <a:off x="2292700" y="1787513"/>
              <a:ext cx="1788000" cy="400200"/>
            </a:xfrm>
            <a:prstGeom prst="rect">
              <a:avLst/>
            </a:prstGeom>
            <a:solidFill>
              <a:srgbClr val="EAD1DC"/>
            </a:solidFill>
            <a:ln cap="flat" cmpd="sng" w="9525">
              <a:solidFill>
                <a:srgbClr val="D5A6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JLAB</a:t>
              </a:r>
              <a:endParaRPr>
                <a:latin typeface="Helvetica Neue"/>
                <a:ea typeface="Helvetica Neue"/>
                <a:cs typeface="Helvetica Neue"/>
                <a:sym typeface="Helvetica Neue"/>
              </a:endParaRPr>
            </a:p>
          </p:txBody>
        </p:sp>
        <p:sp>
          <p:nvSpPr>
            <p:cNvPr id="495" name="Google Shape;495;p39"/>
            <p:cNvSpPr txBox="1"/>
            <p:nvPr/>
          </p:nvSpPr>
          <p:spPr>
            <a:xfrm>
              <a:off x="5112100" y="1787513"/>
              <a:ext cx="1788000" cy="400200"/>
            </a:xfrm>
            <a:prstGeom prst="rect">
              <a:avLst/>
            </a:prstGeom>
            <a:solidFill>
              <a:srgbClr val="EAD1DC"/>
            </a:solidFill>
            <a:ln cap="flat" cmpd="sng" w="9525">
              <a:solidFill>
                <a:srgbClr val="D5A6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SDCC</a:t>
              </a:r>
              <a:endParaRPr>
                <a:latin typeface="Helvetica Neue"/>
                <a:ea typeface="Helvetica Neue"/>
                <a:cs typeface="Helvetica Neue"/>
                <a:sym typeface="Helvetica Neue"/>
              </a:endParaRPr>
            </a:p>
          </p:txBody>
        </p:sp>
      </p:grpSp>
      <p:grpSp>
        <p:nvGrpSpPr>
          <p:cNvPr id="530" name="Google Shape;530;p39"/>
          <p:cNvGrpSpPr/>
          <p:nvPr/>
        </p:nvGrpSpPr>
        <p:grpSpPr>
          <a:xfrm>
            <a:off x="3810379" y="1241853"/>
            <a:ext cx="1572042" cy="539700"/>
            <a:chOff x="3468089" y="1336783"/>
            <a:chExt cx="1572042" cy="539700"/>
          </a:xfrm>
        </p:grpSpPr>
        <p:sp>
          <p:nvSpPr>
            <p:cNvPr id="531" name="Google Shape;531;p39"/>
            <p:cNvSpPr/>
            <p:nvPr/>
          </p:nvSpPr>
          <p:spPr>
            <a:xfrm rot="7779964">
              <a:off x="3556523" y="1406561"/>
              <a:ext cx="362832" cy="40013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9"/>
            <p:cNvSpPr/>
            <p:nvPr/>
          </p:nvSpPr>
          <p:spPr>
            <a:xfrm rot="2702009">
              <a:off x="4588952" y="1406593"/>
              <a:ext cx="362958" cy="400081"/>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 name="Google Shape;533;p39"/>
          <p:cNvSpPr txBox="1"/>
          <p:nvPr/>
        </p:nvSpPr>
        <p:spPr>
          <a:xfrm>
            <a:off x="6724175" y="4063538"/>
            <a:ext cx="2400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latin typeface="Calibri"/>
                <a:ea typeface="Calibri"/>
                <a:cs typeface="Calibri"/>
                <a:sym typeface="Calibri"/>
              </a:rPr>
              <a:t>n.b. Echelon 1-3 exercised during EIC proposals development</a:t>
            </a:r>
            <a:endParaRPr i="1" sz="13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0"/>
          <p:cNvSpPr txBox="1"/>
          <p:nvPr>
            <p:ph type="title"/>
          </p:nvPr>
        </p:nvSpPr>
        <p:spPr>
          <a:xfrm>
            <a:off x="308921" y="180400"/>
            <a:ext cx="28260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Network bandwidth</a:t>
            </a:r>
            <a:endParaRPr/>
          </a:p>
        </p:txBody>
      </p:sp>
      <p:sp>
        <p:nvSpPr>
          <p:cNvPr id="539" name="Google Shape;539;p40"/>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540" name="Google Shape;540;p40"/>
          <p:cNvSpPr txBox="1"/>
          <p:nvPr/>
        </p:nvSpPr>
        <p:spPr>
          <a:xfrm>
            <a:off x="4207800" y="507750"/>
            <a:ext cx="46602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Current BNL ESnet bandwidth is </a:t>
            </a:r>
            <a:r>
              <a:rPr b="1" lang="en">
                <a:solidFill>
                  <a:schemeClr val="dk1"/>
                </a:solidFill>
              </a:rPr>
              <a:t>2x200Gbps</a:t>
            </a:r>
            <a:r>
              <a:rPr lang="en">
                <a:solidFill>
                  <a:schemeClr val="dk1"/>
                </a:solidFill>
              </a:rPr>
              <a:t>. If </a:t>
            </a:r>
            <a:r>
              <a:rPr b="1" lang="en">
                <a:solidFill>
                  <a:schemeClr val="dk1"/>
                </a:solidFill>
              </a:rPr>
              <a:t>EIC</a:t>
            </a:r>
            <a:r>
              <a:rPr lang="en">
                <a:solidFill>
                  <a:schemeClr val="dk1"/>
                </a:solidFill>
              </a:rPr>
              <a:t> produces </a:t>
            </a:r>
            <a:r>
              <a:rPr b="1" lang="en">
                <a:solidFill>
                  <a:schemeClr val="dk1"/>
                </a:solidFill>
              </a:rPr>
              <a:t>100Gbps</a:t>
            </a:r>
            <a:r>
              <a:rPr lang="en">
                <a:solidFill>
                  <a:schemeClr val="dk1"/>
                </a:solidFill>
              </a:rPr>
              <a:t>, it would take </a:t>
            </a:r>
            <a:r>
              <a:rPr b="1" lang="en">
                <a:solidFill>
                  <a:schemeClr val="dk1"/>
                </a:solidFill>
              </a:rPr>
              <a:t>25%</a:t>
            </a:r>
            <a:r>
              <a:rPr lang="en">
                <a:solidFill>
                  <a:schemeClr val="dk1"/>
                </a:solidFill>
              </a:rPr>
              <a:t> of the total while the experiment is running.</a:t>
            </a:r>
            <a:endParaRPr i="1" sz="1200">
              <a:solidFill>
                <a:schemeClr val="dk1"/>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t>If high-end internet bandwidth grows by roughly 50% per year, then in 10 years, bandwidth should grow by a factor of </a:t>
            </a:r>
            <a:br>
              <a:rPr lang="en"/>
            </a:br>
            <a:br>
              <a:rPr lang="en"/>
            </a:br>
            <a:r>
              <a:rPr b="1" lang="en" sz="1600"/>
              <a:t>~1.5</a:t>
            </a:r>
            <a:r>
              <a:rPr b="1" baseline="30000" lang="en" sz="1600"/>
              <a:t>10</a:t>
            </a:r>
            <a:r>
              <a:rPr b="1" lang="en" sz="1600"/>
              <a:t> = 58</a:t>
            </a:r>
            <a:endParaRPr sz="1600"/>
          </a:p>
          <a:p>
            <a:pPr indent="0" lvl="0" marL="0" rtl="0" algn="ctr">
              <a:spcBef>
                <a:spcPts val="0"/>
              </a:spcBef>
              <a:spcAft>
                <a:spcPts val="0"/>
              </a:spcAft>
              <a:buNone/>
            </a:pPr>
            <a:r>
              <a:rPr lang="en" sz="1000"/>
              <a:t>(i.e. marketplace should provide required technology)</a:t>
            </a:r>
            <a:endParaRPr i="1" sz="1200"/>
          </a:p>
        </p:txBody>
      </p:sp>
      <p:sp>
        <p:nvSpPr>
          <p:cNvPr id="541" name="Google Shape;541;p40"/>
          <p:cNvSpPr txBox="1"/>
          <p:nvPr/>
        </p:nvSpPr>
        <p:spPr>
          <a:xfrm>
            <a:off x="184925" y="3061450"/>
            <a:ext cx="385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542" name="Google Shape;542;p40"/>
          <p:cNvGrpSpPr/>
          <p:nvPr/>
        </p:nvGrpSpPr>
        <p:grpSpPr>
          <a:xfrm>
            <a:off x="124950" y="631125"/>
            <a:ext cx="3481817" cy="2300199"/>
            <a:chOff x="124950" y="631125"/>
            <a:chExt cx="3481817" cy="2300199"/>
          </a:xfrm>
        </p:grpSpPr>
        <p:pic>
          <p:nvPicPr>
            <p:cNvPr id="543" name="Google Shape;543;p40"/>
            <p:cNvPicPr preferRelativeResize="0"/>
            <p:nvPr/>
          </p:nvPicPr>
          <p:blipFill>
            <a:blip r:embed="rId3">
              <a:alphaModFix/>
            </a:blip>
            <a:stretch>
              <a:fillRect/>
            </a:stretch>
          </p:blipFill>
          <p:spPr>
            <a:xfrm>
              <a:off x="124950" y="891550"/>
              <a:ext cx="3136800" cy="2039774"/>
            </a:xfrm>
            <a:prstGeom prst="rect">
              <a:avLst/>
            </a:prstGeom>
            <a:noFill/>
            <a:ln>
              <a:noFill/>
            </a:ln>
          </p:spPr>
        </p:pic>
        <p:sp>
          <p:nvSpPr>
            <p:cNvPr id="544" name="Google Shape;544;p40"/>
            <p:cNvSpPr txBox="1"/>
            <p:nvPr/>
          </p:nvSpPr>
          <p:spPr>
            <a:xfrm>
              <a:off x="308575" y="631125"/>
              <a:ext cx="307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u="sng">
                  <a:solidFill>
                    <a:schemeClr val="hlink"/>
                  </a:solidFill>
                  <a:hlinkClick r:id="rId4"/>
                </a:rPr>
                <a:t>https://www.nngroup.com/articles/law-of-bandwidth/#:~:text=Nielsen's%20law%20of%20internet%20bandwidth%20states%3A,grows%20by%2050%25%20per%20year</a:t>
              </a:r>
              <a:r>
                <a:rPr lang="en" sz="600"/>
                <a:t> </a:t>
              </a:r>
              <a:endParaRPr sz="600"/>
            </a:p>
          </p:txBody>
        </p:sp>
        <p:sp>
          <p:nvSpPr>
            <p:cNvPr id="545" name="Google Shape;545;p40"/>
            <p:cNvSpPr txBox="1"/>
            <p:nvPr/>
          </p:nvSpPr>
          <p:spPr>
            <a:xfrm>
              <a:off x="1057967" y="2242624"/>
              <a:ext cx="2548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Nielsen’s law of internet bandwidth:</a:t>
              </a:r>
              <a:endParaRPr b="1" sz="1000"/>
            </a:p>
            <a:p>
              <a:pPr indent="0" lvl="0" marL="0" rtl="0" algn="l">
                <a:spcBef>
                  <a:spcPts val="0"/>
                </a:spcBef>
                <a:spcAft>
                  <a:spcPts val="0"/>
                </a:spcAft>
                <a:buNone/>
              </a:pPr>
              <a:r>
                <a:rPr b="1" lang="en" sz="1000"/>
                <a:t>~50% per year (high end)</a:t>
              </a:r>
              <a:endParaRPr b="1" sz="1000"/>
            </a:p>
          </p:txBody>
        </p:sp>
      </p:grpSp>
      <p:sp>
        <p:nvSpPr>
          <p:cNvPr id="546" name="Google Shape;546;p40"/>
          <p:cNvSpPr txBox="1"/>
          <p:nvPr/>
        </p:nvSpPr>
        <p:spPr>
          <a:xfrm>
            <a:off x="184925" y="2931325"/>
            <a:ext cx="86502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Thus, if the BNL bandwidth grows at a rate consistent with Nielsen’s Law, a </a:t>
            </a:r>
            <a:r>
              <a:rPr b="1" lang="en">
                <a:solidFill>
                  <a:schemeClr val="dk1"/>
                </a:solidFill>
              </a:rPr>
              <a:t>100Gbps</a:t>
            </a:r>
            <a:r>
              <a:rPr lang="en">
                <a:solidFill>
                  <a:schemeClr val="dk1"/>
                </a:solidFill>
              </a:rPr>
              <a:t> experiment would use </a:t>
            </a:r>
            <a:r>
              <a:rPr b="1" lang="en">
                <a:solidFill>
                  <a:schemeClr val="dk1"/>
                </a:solidFill>
              </a:rPr>
              <a:t>less than 0.5%</a:t>
            </a:r>
            <a:r>
              <a:rPr lang="en">
                <a:solidFill>
                  <a:schemeClr val="dk1"/>
                </a:solidFill>
              </a:rPr>
              <a:t> of the total offsite bandwidth.</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a:t>
            </a:r>
            <a:r>
              <a:rPr b="1" lang="en">
                <a:solidFill>
                  <a:schemeClr val="dk1"/>
                </a:solidFill>
              </a:rPr>
              <a:t>1Tbps</a:t>
            </a:r>
            <a:r>
              <a:rPr lang="en">
                <a:solidFill>
                  <a:schemeClr val="dk1"/>
                </a:solidFill>
              </a:rPr>
              <a:t> data stream would use </a:t>
            </a:r>
            <a:r>
              <a:rPr b="1" lang="en">
                <a:solidFill>
                  <a:schemeClr val="dk1"/>
                </a:solidFill>
              </a:rPr>
              <a:t>~5%</a:t>
            </a:r>
            <a:r>
              <a:rPr lang="en">
                <a:solidFill>
                  <a:schemeClr val="dk1"/>
                </a:solidFill>
              </a:rPr>
              <a:t> of the </a:t>
            </a:r>
            <a:r>
              <a:rPr lang="en">
                <a:solidFill>
                  <a:schemeClr val="dk1"/>
                </a:solidFill>
              </a:rPr>
              <a:t>total offsite bandwidth.</a:t>
            </a:r>
            <a:endParaRPr>
              <a:solidFill>
                <a:schemeClr val="dk1"/>
              </a:solidFill>
            </a:endParaRPr>
          </a:p>
          <a:p>
            <a:pPr indent="0" lvl="0" marL="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Network upgrades must be motivated by requirements.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They tend to happen in big steps, not continuously.</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Major network upgrades require planning with long lead times.</a:t>
            </a:r>
            <a:endParaRPr sz="1200"/>
          </a:p>
        </p:txBody>
      </p:sp>
      <p:sp>
        <p:nvSpPr>
          <p:cNvPr id="547" name="Google Shape;547;p40"/>
          <p:cNvSpPr txBox="1"/>
          <p:nvPr/>
        </p:nvSpPr>
        <p:spPr>
          <a:xfrm>
            <a:off x="535775" y="3820025"/>
            <a:ext cx="162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9900FF"/>
                </a:solidFill>
              </a:rPr>
              <a:t>nota bene!</a:t>
            </a:r>
            <a:endParaRPr i="1" sz="12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animEffect filter="fade" transition="in">
                                      <p:cBhvr>
                                        <p:cTn dur="1000"/>
                                        <p:tgtEl>
                                          <p:spTgt spid="5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1" st="1"/>
                                            </p:txEl>
                                          </p:spTgt>
                                        </p:tgtEl>
                                        <p:attrNameLst>
                                          <p:attrName>style.visibility</p:attrName>
                                        </p:attrNameLst>
                                      </p:cBhvr>
                                      <p:to>
                                        <p:strVal val="visible"/>
                                      </p:to>
                                    </p:set>
                                    <p:animEffect filter="fade" transition="in">
                                      <p:cBhvr>
                                        <p:cTn dur="1000"/>
                                        <p:tgtEl>
                                          <p:spTgt spid="5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2" st="2"/>
                                            </p:txEl>
                                          </p:spTgt>
                                        </p:tgtEl>
                                        <p:attrNameLst>
                                          <p:attrName>style.visibility</p:attrName>
                                        </p:attrNameLst>
                                      </p:cBhvr>
                                      <p:to>
                                        <p:strVal val="visible"/>
                                      </p:to>
                                    </p:set>
                                    <p:animEffect filter="fade" transition="in">
                                      <p:cBhvr>
                                        <p:cTn dur="1000"/>
                                        <p:tgtEl>
                                          <p:spTgt spid="5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3" st="3"/>
                                            </p:txEl>
                                          </p:spTgt>
                                        </p:tgtEl>
                                        <p:attrNameLst>
                                          <p:attrName>style.visibility</p:attrName>
                                        </p:attrNameLst>
                                      </p:cBhvr>
                                      <p:to>
                                        <p:strVal val="visible"/>
                                      </p:to>
                                    </p:set>
                                    <p:animEffect filter="fade" transition="in">
                                      <p:cBhvr>
                                        <p:cTn dur="1000"/>
                                        <p:tgtEl>
                                          <p:spTgt spid="5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0" st="0"/>
                                            </p:txEl>
                                          </p:spTgt>
                                        </p:tgtEl>
                                        <p:attrNameLst>
                                          <p:attrName>style.visibility</p:attrName>
                                        </p:attrNameLst>
                                      </p:cBhvr>
                                      <p:to>
                                        <p:strVal val="visible"/>
                                      </p:to>
                                    </p:set>
                                    <p:animEffect filter="fade" transition="in">
                                      <p:cBhvr>
                                        <p:cTn dur="1000"/>
                                        <p:tgtEl>
                                          <p:spTgt spid="5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1" st="1"/>
                                            </p:txEl>
                                          </p:spTgt>
                                        </p:tgtEl>
                                        <p:attrNameLst>
                                          <p:attrName>style.visibility</p:attrName>
                                        </p:attrNameLst>
                                      </p:cBhvr>
                                      <p:to>
                                        <p:strVal val="visible"/>
                                      </p:to>
                                    </p:set>
                                    <p:animEffect filter="fade" transition="in">
                                      <p:cBhvr>
                                        <p:cTn dur="1000"/>
                                        <p:tgtEl>
                                          <p:spTgt spid="5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2" st="2"/>
                                            </p:txEl>
                                          </p:spTgt>
                                        </p:tgtEl>
                                        <p:attrNameLst>
                                          <p:attrName>style.visibility</p:attrName>
                                        </p:attrNameLst>
                                      </p:cBhvr>
                                      <p:to>
                                        <p:strVal val="visible"/>
                                      </p:to>
                                    </p:set>
                                    <p:animEffect filter="fade" transition="in">
                                      <p:cBhvr>
                                        <p:cTn dur="1000"/>
                                        <p:tgtEl>
                                          <p:spTgt spid="5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3" st="3"/>
                                            </p:txEl>
                                          </p:spTgt>
                                        </p:tgtEl>
                                        <p:attrNameLst>
                                          <p:attrName>style.visibility</p:attrName>
                                        </p:attrNameLst>
                                      </p:cBhvr>
                                      <p:to>
                                        <p:strVal val="visible"/>
                                      </p:to>
                                    </p:set>
                                    <p:animEffect filter="fade" transition="in">
                                      <p:cBhvr>
                                        <p:cTn dur="1000"/>
                                        <p:tgtEl>
                                          <p:spTgt spid="5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4" st="4"/>
                                            </p:txEl>
                                          </p:spTgt>
                                        </p:tgtEl>
                                        <p:attrNameLst>
                                          <p:attrName>style.visibility</p:attrName>
                                        </p:attrNameLst>
                                      </p:cBhvr>
                                      <p:to>
                                        <p:strVal val="visible"/>
                                      </p:to>
                                    </p:set>
                                    <p:animEffect filter="fade" transition="in">
                                      <p:cBhvr>
                                        <p:cTn dur="1000"/>
                                        <p:tgtEl>
                                          <p:spTgt spid="5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5" st="5"/>
                                            </p:txEl>
                                          </p:spTgt>
                                        </p:tgtEl>
                                        <p:attrNameLst>
                                          <p:attrName>style.visibility</p:attrName>
                                        </p:attrNameLst>
                                      </p:cBhvr>
                                      <p:to>
                                        <p:strVal val="visible"/>
                                      </p:to>
                                    </p:set>
                                    <p:animEffect filter="fade" transition="in">
                                      <p:cBhvr>
                                        <p:cTn dur="1000"/>
                                        <p:tgtEl>
                                          <p:spTgt spid="5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6" st="6"/>
                                            </p:txEl>
                                          </p:spTgt>
                                        </p:tgtEl>
                                        <p:attrNameLst>
                                          <p:attrName>style.visibility</p:attrName>
                                        </p:attrNameLst>
                                      </p:cBhvr>
                                      <p:to>
                                        <p:strVal val="visible"/>
                                      </p:to>
                                    </p:set>
                                    <p:animEffect filter="fade" transition="in">
                                      <p:cBhvr>
                                        <p:cTn dur="1000"/>
                                        <p:tgtEl>
                                          <p:spTgt spid="546">
                                            <p:txEl>
                                              <p:pRg end="6" st="6"/>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1"/>
          <p:cNvSpPr/>
          <p:nvPr/>
        </p:nvSpPr>
        <p:spPr>
          <a:xfrm>
            <a:off x="137160" y="68580"/>
            <a:ext cx="8910810" cy="360180"/>
          </a:xfrm>
          <a:prstGeom prst="rect">
            <a:avLst/>
          </a:prstGeom>
          <a:noFill/>
          <a:ln>
            <a:noFill/>
          </a:ln>
        </p:spPr>
        <p:txBody>
          <a:bodyPr anchorCtr="0" anchor="ctr" bIns="33750" lIns="34275" spcFirstLastPara="1" rIns="34275" wrap="square" tIns="33750">
            <a:noAutofit/>
          </a:bodyPr>
          <a:lstStyle/>
          <a:p>
            <a:pPr indent="0" lvl="0" marL="0" marR="0" rtl="0" algn="l">
              <a:lnSpc>
                <a:spcPct val="15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EJFAT</a:t>
            </a:r>
            <a:r>
              <a:rPr b="1" i="0" lang="en" sz="1400" u="none" cap="none" strike="noStrike">
                <a:solidFill>
                  <a:srgbClr val="000000"/>
                </a:solidFill>
                <a:latin typeface="Calibri"/>
                <a:ea typeface="Calibri"/>
                <a:cs typeface="Calibri"/>
                <a:sym typeface="Calibri"/>
              </a:rPr>
              <a:t> = </a:t>
            </a:r>
            <a:r>
              <a:rPr b="1" lang="en" sz="1800">
                <a:latin typeface="Calibri"/>
                <a:ea typeface="Calibri"/>
                <a:cs typeface="Calibri"/>
                <a:sym typeface="Calibri"/>
              </a:rPr>
              <a:t>ESnet/JLab FPGA Accelerated Transport</a:t>
            </a:r>
            <a:endParaRPr b="1" i="0" sz="1400" u="none" cap="none" strike="noStrike">
              <a:solidFill>
                <a:schemeClr val="dk1"/>
              </a:solidFill>
            </a:endParaRPr>
          </a:p>
        </p:txBody>
      </p:sp>
      <p:sp>
        <p:nvSpPr>
          <p:cNvPr id="553" name="Google Shape;553;p41"/>
          <p:cNvSpPr/>
          <p:nvPr/>
        </p:nvSpPr>
        <p:spPr>
          <a:xfrm>
            <a:off x="4429350" y="4879170"/>
            <a:ext cx="125550" cy="16497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Image" id="554" name="Google Shape;554;p41"/>
          <p:cNvPicPr preferRelativeResize="0"/>
          <p:nvPr/>
        </p:nvPicPr>
        <p:blipFill rotWithShape="1">
          <a:blip r:embed="rId3">
            <a:alphaModFix/>
          </a:blip>
          <a:srcRect b="0" l="0" r="0" t="0"/>
          <a:stretch/>
        </p:blipFill>
        <p:spPr>
          <a:xfrm>
            <a:off x="822690" y="1214460"/>
            <a:ext cx="7122600" cy="2640330"/>
          </a:xfrm>
          <a:prstGeom prst="rect">
            <a:avLst/>
          </a:prstGeom>
          <a:noFill/>
          <a:ln>
            <a:noFill/>
          </a:ln>
        </p:spPr>
      </p:pic>
      <p:sp>
        <p:nvSpPr>
          <p:cNvPr id="555" name="Google Shape;555;p41"/>
          <p:cNvSpPr/>
          <p:nvPr/>
        </p:nvSpPr>
        <p:spPr>
          <a:xfrm>
            <a:off x="7683120" y="1427220"/>
            <a:ext cx="818910" cy="544590"/>
          </a:xfrm>
          <a:prstGeom prst="rect">
            <a:avLst/>
          </a:prstGeom>
          <a:solidFill>
            <a:srgbClr val="1C7EF9"/>
          </a:solidFill>
          <a:ln cap="flat" cmpd="sng" w="9525">
            <a:solidFill>
              <a:srgbClr val="3465A4"/>
            </a:solidFill>
            <a:prstDash val="solid"/>
            <a:round/>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FPGA</a:t>
            </a:r>
            <a:endParaRPr b="0"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Enhanced</a:t>
            </a:r>
            <a:endParaRPr b="0"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NICs</a:t>
            </a:r>
            <a:endParaRPr b="0" i="0" sz="1000" u="none" cap="none" strike="noStrike">
              <a:solidFill>
                <a:schemeClr val="dk1"/>
              </a:solidFill>
              <a:latin typeface="Arial"/>
              <a:ea typeface="Arial"/>
              <a:cs typeface="Arial"/>
              <a:sym typeface="Arial"/>
            </a:endParaRPr>
          </a:p>
        </p:txBody>
      </p:sp>
      <p:cxnSp>
        <p:nvCxnSpPr>
          <p:cNvPr id="556" name="Google Shape;556;p41"/>
          <p:cNvCxnSpPr/>
          <p:nvPr/>
        </p:nvCxnSpPr>
        <p:spPr>
          <a:xfrm>
            <a:off x="7543800" y="1708020"/>
            <a:ext cx="139320" cy="270"/>
          </a:xfrm>
          <a:prstGeom prst="straightConnector1">
            <a:avLst/>
          </a:prstGeom>
          <a:noFill/>
          <a:ln>
            <a:noFill/>
          </a:ln>
        </p:spPr>
      </p:cxnSp>
      <p:sp>
        <p:nvSpPr>
          <p:cNvPr id="557" name="Google Shape;557;p41"/>
          <p:cNvSpPr/>
          <p:nvPr/>
        </p:nvSpPr>
        <p:spPr>
          <a:xfrm>
            <a:off x="5623560" y="1913760"/>
            <a:ext cx="476280" cy="25596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(LB)</a:t>
            </a:r>
            <a:endParaRPr b="0" i="0" sz="1400" u="none" cap="none" strike="noStrike">
              <a:solidFill>
                <a:schemeClr val="dk1"/>
              </a:solidFill>
              <a:latin typeface="Arial"/>
              <a:ea typeface="Arial"/>
              <a:cs typeface="Arial"/>
              <a:sym typeface="Arial"/>
            </a:endParaRPr>
          </a:p>
        </p:txBody>
      </p:sp>
      <p:cxnSp>
        <p:nvCxnSpPr>
          <p:cNvPr id="558" name="Google Shape;558;p41"/>
          <p:cNvCxnSpPr/>
          <p:nvPr/>
        </p:nvCxnSpPr>
        <p:spPr>
          <a:xfrm>
            <a:off x="6309360" y="1645920"/>
            <a:ext cx="68580" cy="68580"/>
          </a:xfrm>
          <a:prstGeom prst="straightConnector1">
            <a:avLst/>
          </a:prstGeom>
          <a:noFill/>
          <a:ln>
            <a:noFill/>
          </a:ln>
        </p:spPr>
      </p:cxnSp>
      <p:sp>
        <p:nvSpPr>
          <p:cNvPr id="559" name="Google Shape;559;p41"/>
          <p:cNvSpPr/>
          <p:nvPr/>
        </p:nvSpPr>
        <p:spPr>
          <a:xfrm>
            <a:off x="6446520" y="3659341"/>
            <a:ext cx="2328600" cy="272100"/>
          </a:xfrm>
          <a:prstGeom prst="rect">
            <a:avLst/>
          </a:prstGeom>
          <a:noFill/>
          <a:ln>
            <a:noFill/>
          </a:ln>
        </p:spPr>
        <p:txBody>
          <a:bodyPr anchorCtr="0" anchor="t" bIns="33750" lIns="67500" spcFirstLastPara="1" rIns="67500" wrap="square" tIns="33750">
            <a:noAutofit/>
          </a:bodyPr>
          <a:lstStyle/>
          <a:p>
            <a:pPr indent="0" lvl="0" marL="0" marR="0" rtl="0" algn="l">
              <a:lnSpc>
                <a:spcPct val="150000"/>
              </a:lnSpc>
              <a:spcBef>
                <a:spcPts val="0"/>
              </a:spcBef>
              <a:spcAft>
                <a:spcPts val="0"/>
              </a:spcAft>
              <a:buClr>
                <a:srgbClr val="4169E1"/>
              </a:buClr>
              <a:buSzPts val="1100"/>
              <a:buFont typeface="Arial"/>
              <a:buNone/>
            </a:pPr>
            <a:r>
              <a:rPr b="0" i="0" lang="en" sz="1100" u="none" cap="none" strike="noStrike">
                <a:solidFill>
                  <a:srgbClr val="4169E1"/>
                </a:solidFill>
                <a:latin typeface="Arial"/>
                <a:ea typeface="Arial"/>
                <a:cs typeface="Arial"/>
                <a:sym typeface="Arial"/>
              </a:rPr>
              <a:t>Indirection to Large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4169E1"/>
              </a:buClr>
              <a:buSzPts val="1100"/>
              <a:buFont typeface="Arial"/>
              <a:buNone/>
            </a:pPr>
            <a:r>
              <a:rPr b="0" i="0" lang="en" sz="1100" u="none" cap="none" strike="noStrike">
                <a:solidFill>
                  <a:srgbClr val="4169E1"/>
                </a:solidFill>
                <a:latin typeface="Arial"/>
                <a:ea typeface="Arial"/>
                <a:cs typeface="Arial"/>
                <a:sym typeface="Arial"/>
              </a:rPr>
              <a:t>Compute Resource</a:t>
            </a:r>
            <a:endParaRPr b="0" i="0" sz="1100" u="none" cap="none" strike="noStrike">
              <a:solidFill>
                <a:schemeClr val="dk1"/>
              </a:solidFill>
              <a:latin typeface="Arial"/>
              <a:ea typeface="Arial"/>
              <a:cs typeface="Arial"/>
              <a:sym typeface="Arial"/>
            </a:endParaRPr>
          </a:p>
        </p:txBody>
      </p:sp>
      <p:sp>
        <p:nvSpPr>
          <p:cNvPr id="560" name="Google Shape;560;p41"/>
          <p:cNvSpPr/>
          <p:nvPr/>
        </p:nvSpPr>
        <p:spPr>
          <a:xfrm>
            <a:off x="137160" y="685800"/>
            <a:ext cx="1945540" cy="339930"/>
          </a:xfrm>
          <a:prstGeom prst="rect">
            <a:avLst/>
          </a:prstGeom>
          <a:noFill/>
          <a:ln>
            <a:noFill/>
          </a:ln>
        </p:spPr>
        <p:txBody>
          <a:bodyPr anchorCtr="0" anchor="t" bIns="33750" lIns="67500" spcFirstLastPara="1" rIns="67500" wrap="square" tIns="33750">
            <a:noAutofit/>
          </a:bodyPr>
          <a:lstStyle/>
          <a:p>
            <a:pPr indent="0" lvl="0" marL="0" marR="0" rtl="0" algn="l">
              <a:lnSpc>
                <a:spcPct val="150000"/>
              </a:lnSpc>
              <a:spcBef>
                <a:spcPts val="0"/>
              </a:spcBef>
              <a:spcAft>
                <a:spcPts val="0"/>
              </a:spcAft>
              <a:buNone/>
            </a:pPr>
            <a:r>
              <a:rPr b="0" i="0" lang="en" sz="1100" u="none" cap="none" strike="noStrike">
                <a:solidFill>
                  <a:srgbClr val="4169E1"/>
                </a:solidFill>
                <a:latin typeface="Arial"/>
                <a:ea typeface="Arial"/>
                <a:cs typeface="Arial"/>
                <a:sym typeface="Arial"/>
              </a:rPr>
              <a:t>Loss-less UDP Streaming </a:t>
            </a:r>
            <a:endParaRPr b="0" i="0" sz="1100" u="none" cap="none" strike="sngStrike">
              <a:solidFill>
                <a:srgbClr val="4169E1"/>
              </a:solidFill>
              <a:latin typeface="Arial"/>
              <a:ea typeface="Arial"/>
              <a:cs typeface="Arial"/>
              <a:sym typeface="Arial"/>
            </a:endParaRPr>
          </a:p>
        </p:txBody>
      </p:sp>
      <p:sp>
        <p:nvSpPr>
          <p:cNvPr id="561" name="Google Shape;561;p41"/>
          <p:cNvSpPr/>
          <p:nvPr/>
        </p:nvSpPr>
        <p:spPr>
          <a:xfrm>
            <a:off x="3360420" y="3855822"/>
            <a:ext cx="2603400" cy="272100"/>
          </a:xfrm>
          <a:prstGeom prst="rect">
            <a:avLst/>
          </a:prstGeom>
          <a:noFill/>
          <a:ln>
            <a:noFill/>
          </a:ln>
        </p:spPr>
        <p:txBody>
          <a:bodyPr anchorCtr="0" anchor="t" bIns="33750" lIns="67500" spcFirstLastPara="1" rIns="67500" wrap="square" tIns="33750">
            <a:noAutofit/>
          </a:bodyPr>
          <a:lstStyle/>
          <a:p>
            <a:pPr indent="0" lvl="0" marL="0" marR="0" rtl="0" algn="l">
              <a:lnSpc>
                <a:spcPct val="150000"/>
              </a:lnSpc>
              <a:spcBef>
                <a:spcPts val="0"/>
              </a:spcBef>
              <a:spcAft>
                <a:spcPts val="0"/>
              </a:spcAft>
              <a:buClr>
                <a:srgbClr val="4169E1"/>
              </a:buClr>
              <a:buSzPts val="1100"/>
              <a:buFont typeface="Arial"/>
              <a:buNone/>
            </a:pPr>
            <a:r>
              <a:rPr b="0" i="0" lang="en" sz="1100" u="none" cap="none" strike="noStrike">
                <a:solidFill>
                  <a:srgbClr val="4169E1"/>
                </a:solidFill>
                <a:latin typeface="Arial"/>
                <a:ea typeface="Arial"/>
                <a:cs typeface="Arial"/>
                <a:sym typeface="Arial"/>
              </a:rPr>
              <a:t>Geographic / Network Independence</a:t>
            </a:r>
            <a:endParaRPr b="0" i="0" sz="1100" u="none" cap="none" strike="noStrike">
              <a:solidFill>
                <a:schemeClr val="dk1"/>
              </a:solidFill>
              <a:latin typeface="Arial"/>
              <a:ea typeface="Arial"/>
              <a:cs typeface="Arial"/>
              <a:sym typeface="Arial"/>
            </a:endParaRPr>
          </a:p>
        </p:txBody>
      </p:sp>
      <p:sp>
        <p:nvSpPr>
          <p:cNvPr id="562" name="Google Shape;562;p41"/>
          <p:cNvSpPr/>
          <p:nvPr/>
        </p:nvSpPr>
        <p:spPr>
          <a:xfrm>
            <a:off x="4594860" y="754380"/>
            <a:ext cx="3426300" cy="339930"/>
          </a:xfrm>
          <a:prstGeom prst="rect">
            <a:avLst/>
          </a:prstGeom>
          <a:noFill/>
          <a:ln>
            <a:noFill/>
          </a:ln>
        </p:spPr>
        <p:txBody>
          <a:bodyPr anchorCtr="0" anchor="t" bIns="33750" lIns="67500" spcFirstLastPara="1" rIns="67500" wrap="square" tIns="33750">
            <a:noAutofit/>
          </a:bodyPr>
          <a:lstStyle/>
          <a:p>
            <a:pPr indent="0" lvl="0" marL="0" marR="0" rtl="0" algn="l">
              <a:lnSpc>
                <a:spcPct val="150000"/>
              </a:lnSpc>
              <a:spcBef>
                <a:spcPts val="0"/>
              </a:spcBef>
              <a:spcAft>
                <a:spcPts val="0"/>
              </a:spcAft>
              <a:buClr>
                <a:srgbClr val="4169E1"/>
              </a:buClr>
              <a:buSzPts val="1100"/>
              <a:buFont typeface="Arial"/>
              <a:buNone/>
            </a:pPr>
            <a:r>
              <a:rPr b="0" i="0" lang="en" sz="1100" u="none" cap="none" strike="noStrike">
                <a:solidFill>
                  <a:srgbClr val="4169E1"/>
                </a:solidFill>
                <a:latin typeface="Arial"/>
                <a:ea typeface="Arial"/>
                <a:cs typeface="Arial"/>
                <a:sym typeface="Arial"/>
              </a:rPr>
              <a:t>Opportunistic FPGA Based Network Acceleration</a:t>
            </a:r>
            <a:endParaRPr b="0" i="0" sz="1100" u="none" cap="none" strike="noStrike">
              <a:solidFill>
                <a:schemeClr val="dk1"/>
              </a:solidFill>
              <a:latin typeface="Arial"/>
              <a:ea typeface="Arial"/>
              <a:cs typeface="Arial"/>
              <a:sym typeface="Arial"/>
            </a:endParaRPr>
          </a:p>
        </p:txBody>
      </p:sp>
      <p:cxnSp>
        <p:nvCxnSpPr>
          <p:cNvPr id="563" name="Google Shape;563;p41"/>
          <p:cNvCxnSpPr/>
          <p:nvPr/>
        </p:nvCxnSpPr>
        <p:spPr>
          <a:xfrm>
            <a:off x="1645920" y="960120"/>
            <a:ext cx="342900" cy="342900"/>
          </a:xfrm>
          <a:prstGeom prst="straightConnector1">
            <a:avLst/>
          </a:prstGeom>
          <a:noFill/>
          <a:ln cap="flat" cmpd="sng" w="18350">
            <a:solidFill>
              <a:srgbClr val="4169E1"/>
            </a:solidFill>
            <a:prstDash val="solid"/>
            <a:round/>
            <a:headEnd len="sm" w="sm" type="none"/>
            <a:tailEnd len="sm" w="sm" type="none"/>
          </a:ln>
        </p:spPr>
      </p:cxnSp>
      <p:cxnSp>
        <p:nvCxnSpPr>
          <p:cNvPr id="564" name="Google Shape;564;p41"/>
          <p:cNvCxnSpPr/>
          <p:nvPr/>
        </p:nvCxnSpPr>
        <p:spPr>
          <a:xfrm rot="10800000">
            <a:off x="6652260" y="2743200"/>
            <a:ext cx="411480" cy="960120"/>
          </a:xfrm>
          <a:prstGeom prst="straightConnector1">
            <a:avLst/>
          </a:prstGeom>
          <a:noFill/>
          <a:ln cap="flat" cmpd="sng" w="18350">
            <a:solidFill>
              <a:srgbClr val="4169E1"/>
            </a:solidFill>
            <a:prstDash val="solid"/>
            <a:round/>
            <a:headEnd len="sm" w="sm" type="none"/>
            <a:tailEnd len="sm" w="sm" type="none"/>
          </a:ln>
        </p:spPr>
      </p:cxnSp>
      <p:cxnSp>
        <p:nvCxnSpPr>
          <p:cNvPr id="565" name="Google Shape;565;p41"/>
          <p:cNvCxnSpPr/>
          <p:nvPr/>
        </p:nvCxnSpPr>
        <p:spPr>
          <a:xfrm rot="10800000">
            <a:off x="4869180" y="2674620"/>
            <a:ext cx="137160" cy="1234440"/>
          </a:xfrm>
          <a:prstGeom prst="straightConnector1">
            <a:avLst/>
          </a:prstGeom>
          <a:noFill/>
          <a:ln cap="flat" cmpd="sng" w="18350">
            <a:solidFill>
              <a:srgbClr val="4169E1"/>
            </a:solidFill>
            <a:prstDash val="solid"/>
            <a:round/>
            <a:headEnd len="sm" w="sm" type="none"/>
            <a:tailEnd len="sm" w="sm" type="none"/>
          </a:ln>
        </p:spPr>
      </p:cxnSp>
      <p:cxnSp>
        <p:nvCxnSpPr>
          <p:cNvPr id="566" name="Google Shape;566;p41"/>
          <p:cNvCxnSpPr/>
          <p:nvPr/>
        </p:nvCxnSpPr>
        <p:spPr>
          <a:xfrm flipH="1" rot="10800000">
            <a:off x="4389120" y="1028700"/>
            <a:ext cx="548640" cy="336420"/>
          </a:xfrm>
          <a:prstGeom prst="straightConnector1">
            <a:avLst/>
          </a:prstGeom>
          <a:noFill/>
          <a:ln cap="flat" cmpd="sng" w="18350">
            <a:solidFill>
              <a:srgbClr val="4169E1"/>
            </a:solidFill>
            <a:prstDash val="solid"/>
            <a:round/>
            <a:headEnd len="sm" w="sm" type="none"/>
            <a:tailEnd len="sm" w="sm" type="none"/>
          </a:ln>
        </p:spPr>
      </p:cxnSp>
      <p:cxnSp>
        <p:nvCxnSpPr>
          <p:cNvPr id="567" name="Google Shape;567;p41"/>
          <p:cNvCxnSpPr/>
          <p:nvPr/>
        </p:nvCxnSpPr>
        <p:spPr>
          <a:xfrm flipH="1" rot="10800000">
            <a:off x="5897880" y="1028700"/>
            <a:ext cx="270" cy="336420"/>
          </a:xfrm>
          <a:prstGeom prst="straightConnector1">
            <a:avLst/>
          </a:prstGeom>
          <a:noFill/>
          <a:ln cap="flat" cmpd="sng" w="18350">
            <a:solidFill>
              <a:srgbClr val="4169E1"/>
            </a:solidFill>
            <a:prstDash val="solid"/>
            <a:round/>
            <a:headEnd len="sm" w="sm" type="none"/>
            <a:tailEnd len="sm" w="sm" type="none"/>
          </a:ln>
        </p:spPr>
      </p:cxnSp>
      <p:cxnSp>
        <p:nvCxnSpPr>
          <p:cNvPr id="568" name="Google Shape;568;p41"/>
          <p:cNvCxnSpPr/>
          <p:nvPr/>
        </p:nvCxnSpPr>
        <p:spPr>
          <a:xfrm rot="10800000">
            <a:off x="7475220" y="1028700"/>
            <a:ext cx="891540" cy="398520"/>
          </a:xfrm>
          <a:prstGeom prst="straightConnector1">
            <a:avLst/>
          </a:prstGeom>
          <a:noFill/>
          <a:ln cap="flat" cmpd="sng" w="18350">
            <a:solidFill>
              <a:srgbClr val="4169E1"/>
            </a:solidFill>
            <a:prstDash val="solid"/>
            <a:round/>
            <a:headEnd len="sm" w="sm" type="none"/>
            <a:tailEnd len="sm" w="sm" type="none"/>
          </a:ln>
        </p:spPr>
      </p:cxnSp>
      <p:sp>
        <p:nvSpPr>
          <p:cNvPr id="569" name="Google Shape;569;p41"/>
          <p:cNvSpPr/>
          <p:nvPr/>
        </p:nvSpPr>
        <p:spPr>
          <a:xfrm>
            <a:off x="2948940" y="4258770"/>
            <a:ext cx="4112100" cy="272100"/>
          </a:xfrm>
          <a:prstGeom prst="rect">
            <a:avLst/>
          </a:prstGeom>
          <a:noFill/>
          <a:ln>
            <a:noFill/>
          </a:ln>
        </p:spPr>
        <p:txBody>
          <a:bodyPr anchorCtr="0" anchor="t" bIns="33750" lIns="67500" spcFirstLastPara="1" rIns="67500" wrap="square" tIns="33750">
            <a:noAutofit/>
          </a:bodyPr>
          <a:lstStyle/>
          <a:p>
            <a:pPr indent="0" lvl="0" marL="0" marR="0" rtl="0" algn="l">
              <a:lnSpc>
                <a:spcPct val="150000"/>
              </a:lnSpc>
              <a:spcBef>
                <a:spcPts val="0"/>
              </a:spcBef>
              <a:spcAft>
                <a:spcPts val="0"/>
              </a:spcAft>
              <a:buClr>
                <a:srgbClr val="4169E1"/>
              </a:buClr>
              <a:buSzPts val="1100"/>
              <a:buFont typeface="Arial"/>
              <a:buNone/>
            </a:pPr>
            <a:r>
              <a:rPr b="0" i="0" lang="en" sz="1100" u="none" cap="none" strike="noStrike">
                <a:solidFill>
                  <a:srgbClr val="4169E1"/>
                </a:solidFill>
                <a:latin typeface="Arial"/>
                <a:ea typeface="Arial"/>
                <a:cs typeface="Arial"/>
                <a:sym typeface="Arial"/>
              </a:rPr>
              <a:t>AI/ML Directed Dynamic Compute Resource Load Balancing</a:t>
            </a:r>
            <a:endParaRPr b="0" i="0" sz="1100" u="none" cap="none" strike="noStrike">
              <a:solidFill>
                <a:schemeClr val="dk1"/>
              </a:solidFill>
              <a:latin typeface="Arial"/>
              <a:ea typeface="Arial"/>
              <a:cs typeface="Arial"/>
              <a:sym typeface="Arial"/>
            </a:endParaRPr>
          </a:p>
        </p:txBody>
      </p:sp>
      <p:cxnSp>
        <p:nvCxnSpPr>
          <p:cNvPr id="570" name="Google Shape;570;p41"/>
          <p:cNvCxnSpPr/>
          <p:nvPr/>
        </p:nvCxnSpPr>
        <p:spPr>
          <a:xfrm rot="10800000">
            <a:off x="4114800" y="3703320"/>
            <a:ext cx="548640" cy="205740"/>
          </a:xfrm>
          <a:prstGeom prst="straightConnector1">
            <a:avLst/>
          </a:prstGeom>
          <a:noFill/>
          <a:ln cap="flat" cmpd="sng" w="18350">
            <a:solidFill>
              <a:srgbClr val="4169E1"/>
            </a:solidFill>
            <a:prstDash val="solid"/>
            <a:round/>
            <a:headEnd len="sm" w="sm" type="none"/>
            <a:tailEnd len="sm" w="sm" type="none"/>
          </a:ln>
        </p:spPr>
      </p:cxnSp>
      <p:cxnSp>
        <p:nvCxnSpPr>
          <p:cNvPr id="571" name="Google Shape;571;p41"/>
          <p:cNvCxnSpPr/>
          <p:nvPr/>
        </p:nvCxnSpPr>
        <p:spPr>
          <a:xfrm flipH="1" rot="10800000">
            <a:off x="6035040" y="3429000"/>
            <a:ext cx="270" cy="891540"/>
          </a:xfrm>
          <a:prstGeom prst="straightConnector1">
            <a:avLst/>
          </a:prstGeom>
          <a:noFill/>
          <a:ln cap="flat" cmpd="sng" w="18350">
            <a:solidFill>
              <a:srgbClr val="4169E1"/>
            </a:solidFill>
            <a:prstDash val="solid"/>
            <a:round/>
            <a:headEnd len="sm" w="sm" type="none"/>
            <a:tailEnd len="sm" w="sm" type="none"/>
          </a:ln>
        </p:spPr>
      </p:cxnSp>
      <p:sp>
        <p:nvSpPr>
          <p:cNvPr id="572" name="Google Shape;572;p41"/>
          <p:cNvSpPr txBox="1"/>
          <p:nvPr/>
        </p:nvSpPr>
        <p:spPr>
          <a:xfrm>
            <a:off x="467942" y="4433917"/>
            <a:ext cx="210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t>slide courtesy of Michael Goodrich</a:t>
            </a:r>
            <a:endParaRPr i="1" sz="800"/>
          </a:p>
        </p:txBody>
      </p:sp>
      <p:sp>
        <p:nvSpPr>
          <p:cNvPr id="573" name="Google Shape;573;p41"/>
          <p:cNvSpPr txBox="1"/>
          <p:nvPr>
            <p:ph idx="4294967295" type="sldNum"/>
          </p:nvPr>
        </p:nvSpPr>
        <p:spPr>
          <a:xfrm>
            <a:off x="8611204" y="4899722"/>
            <a:ext cx="548700" cy="255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t>‹#›</a:t>
            </a:fld>
            <a:r>
              <a:rPr lang="en" sz="800"/>
              <a:t>/18</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2"/>
          <p:cNvSpPr/>
          <p:nvPr/>
        </p:nvSpPr>
        <p:spPr>
          <a:xfrm>
            <a:off x="68580" y="68580"/>
            <a:ext cx="9071190" cy="859950"/>
          </a:xfrm>
          <a:prstGeom prst="rect">
            <a:avLst/>
          </a:prstGeom>
          <a:noFill/>
          <a:ln>
            <a:noFill/>
          </a:ln>
        </p:spPr>
        <p:txBody>
          <a:bodyPr anchorCtr="0" anchor="t" bIns="0" lIns="0" spcFirstLastPara="1" rIns="0" wrap="square" tIns="9450">
            <a:noAutofit/>
          </a:bodyPr>
          <a:lstStyle/>
          <a:p>
            <a:pPr indent="0" lvl="0" marL="266700" marR="0" rtl="0" algn="ctr">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Arial"/>
                <a:ea typeface="Arial"/>
                <a:cs typeface="Arial"/>
                <a:sym typeface="Arial"/>
              </a:rPr>
              <a:t>Channel Aggregation + Three Tier Horizontal Scaling</a:t>
            </a:r>
            <a:endParaRPr b="0" i="0" sz="2100" u="none" cap="none" strike="noStrike">
              <a:solidFill>
                <a:schemeClr val="dk1"/>
              </a:solidFill>
              <a:latin typeface="Arial"/>
              <a:ea typeface="Arial"/>
              <a:cs typeface="Arial"/>
              <a:sym typeface="Arial"/>
            </a:endParaRPr>
          </a:p>
        </p:txBody>
      </p:sp>
      <p:pic>
        <p:nvPicPr>
          <p:cNvPr id="579" name="Google Shape;579;p42"/>
          <p:cNvPicPr preferRelativeResize="0"/>
          <p:nvPr/>
        </p:nvPicPr>
        <p:blipFill rotWithShape="1">
          <a:blip r:embed="rId3">
            <a:alphaModFix/>
          </a:blip>
          <a:srcRect b="0" l="0" r="0" t="0"/>
          <a:stretch/>
        </p:blipFill>
        <p:spPr>
          <a:xfrm>
            <a:off x="263156" y="1353780"/>
            <a:ext cx="7201170" cy="3236490"/>
          </a:xfrm>
          <a:prstGeom prst="rect">
            <a:avLst/>
          </a:prstGeom>
          <a:noFill/>
          <a:ln>
            <a:noFill/>
          </a:ln>
        </p:spPr>
      </p:pic>
      <p:grpSp>
        <p:nvGrpSpPr>
          <p:cNvPr id="580" name="Google Shape;580;p42"/>
          <p:cNvGrpSpPr/>
          <p:nvPr/>
        </p:nvGrpSpPr>
        <p:grpSpPr>
          <a:xfrm>
            <a:off x="4391186" y="1201230"/>
            <a:ext cx="842130" cy="637470"/>
            <a:chOff x="5961240" y="1601640"/>
            <a:chExt cx="1122840" cy="849960"/>
          </a:xfrm>
        </p:grpSpPr>
        <p:pic>
          <p:nvPicPr>
            <p:cNvPr id="581" name="Google Shape;581;p42"/>
            <p:cNvPicPr preferRelativeResize="0"/>
            <p:nvPr/>
          </p:nvPicPr>
          <p:blipFill rotWithShape="1">
            <a:blip r:embed="rId4">
              <a:alphaModFix/>
            </a:blip>
            <a:srcRect b="0" l="0" r="0" t="0"/>
            <a:stretch/>
          </p:blipFill>
          <p:spPr>
            <a:xfrm>
              <a:off x="5961240" y="1601640"/>
              <a:ext cx="927360" cy="671760"/>
            </a:xfrm>
            <a:prstGeom prst="rect">
              <a:avLst/>
            </a:prstGeom>
            <a:noFill/>
            <a:ln>
              <a:noFill/>
            </a:ln>
          </p:spPr>
        </p:pic>
        <p:pic>
          <p:nvPicPr>
            <p:cNvPr id="582" name="Google Shape;582;p42"/>
            <p:cNvPicPr preferRelativeResize="0"/>
            <p:nvPr/>
          </p:nvPicPr>
          <p:blipFill rotWithShape="1">
            <a:blip r:embed="rId4">
              <a:alphaModFix/>
            </a:blip>
            <a:srcRect b="0" l="0" r="0" t="0"/>
            <a:stretch/>
          </p:blipFill>
          <p:spPr>
            <a:xfrm>
              <a:off x="6058800" y="1690560"/>
              <a:ext cx="927360" cy="671760"/>
            </a:xfrm>
            <a:prstGeom prst="rect">
              <a:avLst/>
            </a:prstGeom>
            <a:noFill/>
            <a:ln>
              <a:noFill/>
            </a:ln>
          </p:spPr>
        </p:pic>
        <p:pic>
          <p:nvPicPr>
            <p:cNvPr id="583" name="Google Shape;583;p42"/>
            <p:cNvPicPr preferRelativeResize="0"/>
            <p:nvPr/>
          </p:nvPicPr>
          <p:blipFill rotWithShape="1">
            <a:blip r:embed="rId4">
              <a:alphaModFix/>
            </a:blip>
            <a:srcRect b="0" l="0" r="0" t="0"/>
            <a:stretch/>
          </p:blipFill>
          <p:spPr>
            <a:xfrm>
              <a:off x="6156360" y="1779480"/>
              <a:ext cx="927720" cy="672120"/>
            </a:xfrm>
            <a:prstGeom prst="rect">
              <a:avLst/>
            </a:prstGeom>
            <a:noFill/>
            <a:ln>
              <a:noFill/>
            </a:ln>
          </p:spPr>
        </p:pic>
      </p:grpSp>
      <p:pic>
        <p:nvPicPr>
          <p:cNvPr id="584" name="Google Shape;584;p42"/>
          <p:cNvPicPr preferRelativeResize="0"/>
          <p:nvPr/>
        </p:nvPicPr>
        <p:blipFill rotWithShape="1">
          <a:blip r:embed="rId5">
            <a:alphaModFix/>
          </a:blip>
          <a:srcRect b="0" l="0" r="0" t="0"/>
          <a:stretch/>
        </p:blipFill>
        <p:spPr>
          <a:xfrm>
            <a:off x="4606376" y="1403460"/>
            <a:ext cx="695520" cy="503820"/>
          </a:xfrm>
          <a:prstGeom prst="rect">
            <a:avLst/>
          </a:prstGeom>
          <a:noFill/>
          <a:ln>
            <a:noFill/>
          </a:ln>
        </p:spPr>
      </p:pic>
      <p:sp>
        <p:nvSpPr>
          <p:cNvPr id="585" name="Google Shape;585;p42"/>
          <p:cNvSpPr/>
          <p:nvPr/>
        </p:nvSpPr>
        <p:spPr>
          <a:xfrm>
            <a:off x="1877485" y="3009150"/>
            <a:ext cx="132570" cy="132570"/>
          </a:xfrm>
          <a:prstGeom prst="ellipse">
            <a:avLst/>
          </a:prstGeom>
          <a:solidFill>
            <a:srgbClr val="FF0000"/>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6" name="Google Shape;586;p42"/>
          <p:cNvSpPr/>
          <p:nvPr/>
        </p:nvSpPr>
        <p:spPr>
          <a:xfrm>
            <a:off x="1705765" y="3009150"/>
            <a:ext cx="132570" cy="132570"/>
          </a:xfrm>
          <a:prstGeom prst="ellipse">
            <a:avLst/>
          </a:prstGeom>
          <a:solidFill>
            <a:srgbClr val="32CD32"/>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7" name="Google Shape;587;p42"/>
          <p:cNvSpPr/>
          <p:nvPr/>
        </p:nvSpPr>
        <p:spPr>
          <a:xfrm>
            <a:off x="1534586" y="3009150"/>
            <a:ext cx="132570" cy="132570"/>
          </a:xfrm>
          <a:prstGeom prst="ellipse">
            <a:avLst/>
          </a:prstGeom>
          <a:solidFill>
            <a:srgbClr val="00BFFF"/>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8" name="Google Shape;588;p42"/>
          <p:cNvSpPr/>
          <p:nvPr/>
        </p:nvSpPr>
        <p:spPr>
          <a:xfrm>
            <a:off x="1877485" y="3283470"/>
            <a:ext cx="132570" cy="132570"/>
          </a:xfrm>
          <a:custGeom>
            <a:rect b="b" l="l" r="r" t="t"/>
            <a:pathLst>
              <a:path extrusionOk="0" h="510" w="510">
                <a:moveTo>
                  <a:pt x="254" y="0"/>
                </a:moveTo>
                <a:lnTo>
                  <a:pt x="509" y="509"/>
                </a:lnTo>
                <a:lnTo>
                  <a:pt x="0" y="509"/>
                </a:lnTo>
                <a:lnTo>
                  <a:pt x="254" y="0"/>
                </a:lnTo>
              </a:path>
            </a:pathLst>
          </a:custGeom>
          <a:solidFill>
            <a:srgbClr val="FF420E"/>
          </a:solidFill>
          <a:ln cap="flat" cmpd="sng" w="9525">
            <a:solidFill>
              <a:srgbClr val="3465A4"/>
            </a:solidFill>
            <a:prstDash val="solid"/>
            <a:round/>
            <a:headEnd len="sm" w="sm" type="none"/>
            <a:tailEnd len="sm" w="sm" type="none"/>
          </a:ln>
        </p:spPr>
      </p:sp>
      <p:sp>
        <p:nvSpPr>
          <p:cNvPr id="589" name="Google Shape;589;p42"/>
          <p:cNvSpPr/>
          <p:nvPr/>
        </p:nvSpPr>
        <p:spPr>
          <a:xfrm>
            <a:off x="1708735" y="3283470"/>
            <a:ext cx="132570" cy="132570"/>
          </a:xfrm>
          <a:custGeom>
            <a:rect b="b" l="l" r="r" t="t"/>
            <a:pathLst>
              <a:path extrusionOk="0" h="510" w="510">
                <a:moveTo>
                  <a:pt x="254" y="0"/>
                </a:moveTo>
                <a:lnTo>
                  <a:pt x="509" y="509"/>
                </a:lnTo>
                <a:lnTo>
                  <a:pt x="0" y="509"/>
                </a:lnTo>
                <a:lnTo>
                  <a:pt x="254" y="0"/>
                </a:lnTo>
              </a:path>
            </a:pathLst>
          </a:custGeom>
          <a:solidFill>
            <a:srgbClr val="32CD32"/>
          </a:solidFill>
          <a:ln cap="flat" cmpd="sng" w="9525">
            <a:solidFill>
              <a:srgbClr val="3465A4"/>
            </a:solidFill>
            <a:prstDash val="solid"/>
            <a:round/>
            <a:headEnd len="sm" w="sm" type="none"/>
            <a:tailEnd len="sm" w="sm" type="none"/>
          </a:ln>
        </p:spPr>
      </p:sp>
      <p:sp>
        <p:nvSpPr>
          <p:cNvPr id="590" name="Google Shape;590;p42"/>
          <p:cNvSpPr/>
          <p:nvPr/>
        </p:nvSpPr>
        <p:spPr>
          <a:xfrm>
            <a:off x="1534856" y="3283740"/>
            <a:ext cx="132570" cy="132570"/>
          </a:xfrm>
          <a:custGeom>
            <a:rect b="b" l="l" r="r" t="t"/>
            <a:pathLst>
              <a:path extrusionOk="0" h="510" w="510">
                <a:moveTo>
                  <a:pt x="254" y="0"/>
                </a:moveTo>
                <a:lnTo>
                  <a:pt x="509" y="509"/>
                </a:lnTo>
                <a:lnTo>
                  <a:pt x="0" y="509"/>
                </a:lnTo>
                <a:lnTo>
                  <a:pt x="254" y="0"/>
                </a:lnTo>
              </a:path>
            </a:pathLst>
          </a:custGeom>
          <a:solidFill>
            <a:srgbClr val="00BFFF"/>
          </a:solidFill>
          <a:ln cap="flat" cmpd="sng" w="9525">
            <a:solidFill>
              <a:srgbClr val="3465A4"/>
            </a:solidFill>
            <a:prstDash val="solid"/>
            <a:round/>
            <a:headEnd len="sm" w="sm" type="none"/>
            <a:tailEnd len="sm" w="sm" type="none"/>
          </a:ln>
        </p:spPr>
      </p:sp>
      <p:sp>
        <p:nvSpPr>
          <p:cNvPr id="591" name="Google Shape;591;p42"/>
          <p:cNvSpPr/>
          <p:nvPr/>
        </p:nvSpPr>
        <p:spPr>
          <a:xfrm>
            <a:off x="1877485" y="3557790"/>
            <a:ext cx="132570" cy="132570"/>
          </a:xfrm>
          <a:prstGeom prst="rect">
            <a:avLst/>
          </a:prstGeom>
          <a:solidFill>
            <a:srgbClr val="FF420E"/>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2" name="Google Shape;592;p42"/>
          <p:cNvSpPr/>
          <p:nvPr/>
        </p:nvSpPr>
        <p:spPr>
          <a:xfrm>
            <a:off x="1534586" y="3557790"/>
            <a:ext cx="132570" cy="132570"/>
          </a:xfrm>
          <a:prstGeom prst="rect">
            <a:avLst/>
          </a:prstGeom>
          <a:solidFill>
            <a:srgbClr val="00BFFF"/>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3" name="Google Shape;593;p42"/>
          <p:cNvSpPr/>
          <p:nvPr/>
        </p:nvSpPr>
        <p:spPr>
          <a:xfrm>
            <a:off x="1695506" y="3557790"/>
            <a:ext cx="132570" cy="132570"/>
          </a:xfrm>
          <a:prstGeom prst="rect">
            <a:avLst/>
          </a:prstGeom>
          <a:solidFill>
            <a:srgbClr val="32CD32"/>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4" name="Google Shape;594;p42"/>
          <p:cNvSpPr/>
          <p:nvPr/>
        </p:nvSpPr>
        <p:spPr>
          <a:xfrm>
            <a:off x="1701985" y="3551310"/>
            <a:ext cx="132570" cy="132570"/>
          </a:xfrm>
          <a:prstGeom prst="rect">
            <a:avLst/>
          </a:prstGeom>
          <a:solidFill>
            <a:srgbClr val="32CD32"/>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5" name="Google Shape;595;p42"/>
          <p:cNvSpPr/>
          <p:nvPr/>
        </p:nvSpPr>
        <p:spPr>
          <a:xfrm>
            <a:off x="1497595" y="2579310"/>
            <a:ext cx="612900" cy="25569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Event Sequence</a:t>
            </a:r>
            <a:endParaRPr b="0" i="0" sz="700" u="none" cap="none" strike="noStrike">
              <a:solidFill>
                <a:schemeClr val="dk1"/>
              </a:solidFill>
              <a:latin typeface="Arial"/>
              <a:ea typeface="Arial"/>
              <a:cs typeface="Arial"/>
              <a:sym typeface="Arial"/>
            </a:endParaRPr>
          </a:p>
        </p:txBody>
      </p:sp>
      <p:sp>
        <p:nvSpPr>
          <p:cNvPr id="596" name="Google Shape;596;p42"/>
          <p:cNvSpPr/>
          <p:nvPr/>
        </p:nvSpPr>
        <p:spPr>
          <a:xfrm>
            <a:off x="1634755" y="2811780"/>
            <a:ext cx="201420" cy="86670"/>
          </a:xfrm>
          <a:custGeom>
            <a:rect b="b" l="l" r="r" t="t"/>
            <a:pathLst>
              <a:path extrusionOk="0" h="339" w="764">
                <a:moveTo>
                  <a:pt x="763" y="84"/>
                </a:moveTo>
                <a:lnTo>
                  <a:pt x="190" y="84"/>
                </a:lnTo>
                <a:lnTo>
                  <a:pt x="190" y="0"/>
                </a:lnTo>
                <a:lnTo>
                  <a:pt x="0" y="169"/>
                </a:lnTo>
                <a:lnTo>
                  <a:pt x="190" y="338"/>
                </a:lnTo>
                <a:lnTo>
                  <a:pt x="190" y="253"/>
                </a:lnTo>
                <a:lnTo>
                  <a:pt x="763" y="253"/>
                </a:lnTo>
                <a:lnTo>
                  <a:pt x="763" y="84"/>
                </a:lnTo>
              </a:path>
            </a:pathLst>
          </a:custGeom>
          <a:solidFill>
            <a:srgbClr val="729FCF"/>
          </a:solidFill>
          <a:ln cap="flat" cmpd="sng" w="9525">
            <a:solidFill>
              <a:srgbClr val="3465A4"/>
            </a:solidFill>
            <a:prstDash val="solid"/>
            <a:round/>
            <a:headEnd len="sm" w="sm" type="none"/>
            <a:tailEnd len="sm" w="sm" type="none"/>
          </a:ln>
        </p:spPr>
      </p:sp>
      <p:pic>
        <p:nvPicPr>
          <p:cNvPr id="597" name="Google Shape;597;p42"/>
          <p:cNvPicPr preferRelativeResize="0"/>
          <p:nvPr/>
        </p:nvPicPr>
        <p:blipFill rotWithShape="1">
          <a:blip r:embed="rId6">
            <a:alphaModFix/>
          </a:blip>
          <a:srcRect b="0" l="0" r="0" t="0"/>
          <a:stretch/>
        </p:blipFill>
        <p:spPr>
          <a:xfrm>
            <a:off x="6136466" y="3267270"/>
            <a:ext cx="225990" cy="294570"/>
          </a:xfrm>
          <a:prstGeom prst="rect">
            <a:avLst/>
          </a:prstGeom>
          <a:noFill/>
          <a:ln>
            <a:noFill/>
          </a:ln>
        </p:spPr>
      </p:pic>
      <p:sp>
        <p:nvSpPr>
          <p:cNvPr id="598" name="Google Shape;598;p42"/>
          <p:cNvSpPr/>
          <p:nvPr/>
        </p:nvSpPr>
        <p:spPr>
          <a:xfrm>
            <a:off x="5407196" y="3292380"/>
            <a:ext cx="64260" cy="270000"/>
          </a:xfrm>
          <a:custGeom>
            <a:rect b="b" l="l" r="r" t="t"/>
            <a:pathLst>
              <a:path extrusionOk="0" h="1018" w="256">
                <a:moveTo>
                  <a:pt x="63" y="0"/>
                </a:moveTo>
                <a:lnTo>
                  <a:pt x="63" y="762"/>
                </a:lnTo>
                <a:lnTo>
                  <a:pt x="0" y="762"/>
                </a:lnTo>
                <a:lnTo>
                  <a:pt x="127" y="1017"/>
                </a:lnTo>
                <a:lnTo>
                  <a:pt x="255" y="762"/>
                </a:lnTo>
                <a:lnTo>
                  <a:pt x="191" y="762"/>
                </a:lnTo>
                <a:lnTo>
                  <a:pt x="191" y="0"/>
                </a:lnTo>
                <a:lnTo>
                  <a:pt x="63" y="0"/>
                </a:lnTo>
              </a:path>
            </a:pathLst>
          </a:custGeom>
          <a:solidFill>
            <a:srgbClr val="729FCF"/>
          </a:solidFill>
          <a:ln cap="flat" cmpd="sng" w="9525">
            <a:solidFill>
              <a:srgbClr val="3465A4"/>
            </a:solidFill>
            <a:prstDash val="solid"/>
            <a:round/>
            <a:headEnd len="sm" w="sm" type="none"/>
            <a:tailEnd len="sm" w="sm" type="none"/>
          </a:ln>
        </p:spPr>
      </p:sp>
      <p:grpSp>
        <p:nvGrpSpPr>
          <p:cNvPr id="599" name="Google Shape;599;p42"/>
          <p:cNvGrpSpPr/>
          <p:nvPr/>
        </p:nvGrpSpPr>
        <p:grpSpPr>
          <a:xfrm>
            <a:off x="5681516" y="2949480"/>
            <a:ext cx="338580" cy="338580"/>
            <a:chOff x="7681680" y="3932640"/>
            <a:chExt cx="451440" cy="451440"/>
          </a:xfrm>
        </p:grpSpPr>
        <p:sp>
          <p:nvSpPr>
            <p:cNvPr id="600" name="Google Shape;600;p42"/>
            <p:cNvSpPr/>
            <p:nvPr/>
          </p:nvSpPr>
          <p:spPr>
            <a:xfrm>
              <a:off x="7681680" y="3932640"/>
              <a:ext cx="451440" cy="451440"/>
            </a:xfrm>
            <a:prstGeom prst="ellipse">
              <a:avLst/>
            </a:prstGeom>
            <a:noFill/>
            <a:ln cap="flat" cmpd="sng" w="9525">
              <a:solidFill>
                <a:srgbClr val="DC143C"/>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1" name="Google Shape;601;p42"/>
            <p:cNvSpPr/>
            <p:nvPr/>
          </p:nvSpPr>
          <p:spPr>
            <a:xfrm>
              <a:off x="7758000" y="4085280"/>
              <a:ext cx="146160" cy="146520"/>
            </a:xfrm>
            <a:prstGeom prst="ellipse">
              <a:avLst/>
            </a:prstGeom>
            <a:solidFill>
              <a:srgbClr val="FF0000"/>
            </a:solidFill>
            <a:ln cap="flat" cmpd="sng" w="9525">
              <a:solidFill>
                <a:srgbClr val="DC143C"/>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2" name="Google Shape;602;p42"/>
            <p:cNvSpPr/>
            <p:nvPr/>
          </p:nvSpPr>
          <p:spPr>
            <a:xfrm>
              <a:off x="7910640" y="3978360"/>
              <a:ext cx="146160" cy="146520"/>
            </a:xfrm>
            <a:custGeom>
              <a:rect b="b" l="l" r="r" t="t"/>
              <a:pathLst>
                <a:path extrusionOk="0" h="510" w="510">
                  <a:moveTo>
                    <a:pt x="254" y="0"/>
                  </a:moveTo>
                  <a:lnTo>
                    <a:pt x="509" y="509"/>
                  </a:lnTo>
                  <a:lnTo>
                    <a:pt x="0" y="509"/>
                  </a:lnTo>
                  <a:lnTo>
                    <a:pt x="254" y="0"/>
                  </a:lnTo>
                </a:path>
              </a:pathLst>
            </a:custGeom>
            <a:solidFill>
              <a:srgbClr val="FF420E"/>
            </a:solidFill>
            <a:ln cap="flat" cmpd="sng" w="9525">
              <a:solidFill>
                <a:srgbClr val="DC143C"/>
              </a:solidFill>
              <a:prstDash val="solid"/>
              <a:round/>
              <a:headEnd len="sm" w="sm" type="none"/>
              <a:tailEnd len="sm" w="sm" type="none"/>
            </a:ln>
          </p:spPr>
        </p:sp>
        <p:sp>
          <p:nvSpPr>
            <p:cNvPr id="603" name="Google Shape;603;p42"/>
            <p:cNvSpPr/>
            <p:nvPr/>
          </p:nvSpPr>
          <p:spPr>
            <a:xfrm>
              <a:off x="7910640" y="4161600"/>
              <a:ext cx="146160" cy="146160"/>
            </a:xfrm>
            <a:prstGeom prst="rect">
              <a:avLst/>
            </a:prstGeom>
            <a:solidFill>
              <a:srgbClr val="FF420E"/>
            </a:solidFill>
            <a:ln cap="flat" cmpd="sng" w="9525">
              <a:solidFill>
                <a:srgbClr val="DC143C"/>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nvGrpSpPr>
          <p:cNvPr id="604" name="Google Shape;604;p42"/>
          <p:cNvGrpSpPr/>
          <p:nvPr/>
        </p:nvGrpSpPr>
        <p:grpSpPr>
          <a:xfrm>
            <a:off x="5681516" y="3292380"/>
            <a:ext cx="338580" cy="338580"/>
            <a:chOff x="7681680" y="4389840"/>
            <a:chExt cx="451440" cy="451440"/>
          </a:xfrm>
        </p:grpSpPr>
        <p:sp>
          <p:nvSpPr>
            <p:cNvPr id="605" name="Google Shape;605;p42"/>
            <p:cNvSpPr/>
            <p:nvPr/>
          </p:nvSpPr>
          <p:spPr>
            <a:xfrm>
              <a:off x="7681680" y="4389840"/>
              <a:ext cx="451440" cy="451440"/>
            </a:xfrm>
            <a:prstGeom prst="ellipse">
              <a:avLst/>
            </a:prstGeom>
            <a:no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6" name="Google Shape;606;p42"/>
            <p:cNvSpPr/>
            <p:nvPr/>
          </p:nvSpPr>
          <p:spPr>
            <a:xfrm>
              <a:off x="7758000" y="4542480"/>
              <a:ext cx="146160" cy="146520"/>
            </a:xfrm>
            <a:prstGeom prst="ellipse">
              <a:avLst/>
            </a:prstGeom>
            <a:solidFill>
              <a:srgbClr val="32CD32"/>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7" name="Google Shape;607;p42"/>
            <p:cNvSpPr/>
            <p:nvPr/>
          </p:nvSpPr>
          <p:spPr>
            <a:xfrm>
              <a:off x="7910640" y="4435560"/>
              <a:ext cx="146160" cy="146520"/>
            </a:xfrm>
            <a:custGeom>
              <a:rect b="b" l="l" r="r" t="t"/>
              <a:pathLst>
                <a:path extrusionOk="0" h="510" w="510">
                  <a:moveTo>
                    <a:pt x="254" y="0"/>
                  </a:moveTo>
                  <a:lnTo>
                    <a:pt x="509" y="509"/>
                  </a:lnTo>
                  <a:lnTo>
                    <a:pt x="0" y="509"/>
                  </a:lnTo>
                  <a:lnTo>
                    <a:pt x="254" y="0"/>
                  </a:lnTo>
                </a:path>
              </a:pathLst>
            </a:custGeom>
            <a:solidFill>
              <a:srgbClr val="32CD32"/>
            </a:solidFill>
            <a:ln cap="flat" cmpd="sng" w="9525">
              <a:solidFill>
                <a:srgbClr val="3465A4"/>
              </a:solidFill>
              <a:prstDash val="solid"/>
              <a:round/>
              <a:headEnd len="sm" w="sm" type="none"/>
              <a:tailEnd len="sm" w="sm" type="none"/>
            </a:ln>
          </p:spPr>
        </p:sp>
        <p:sp>
          <p:nvSpPr>
            <p:cNvPr id="608" name="Google Shape;608;p42"/>
            <p:cNvSpPr/>
            <p:nvPr/>
          </p:nvSpPr>
          <p:spPr>
            <a:xfrm>
              <a:off x="7910640" y="4618800"/>
              <a:ext cx="146160" cy="146160"/>
            </a:xfrm>
            <a:prstGeom prst="rect">
              <a:avLst/>
            </a:prstGeom>
            <a:solidFill>
              <a:srgbClr val="32CD32"/>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grpSp>
        <p:nvGrpSpPr>
          <p:cNvPr id="609" name="Google Shape;609;p42"/>
          <p:cNvGrpSpPr/>
          <p:nvPr/>
        </p:nvGrpSpPr>
        <p:grpSpPr>
          <a:xfrm>
            <a:off x="5681516" y="3635280"/>
            <a:ext cx="338580" cy="338580"/>
            <a:chOff x="7681680" y="4847040"/>
            <a:chExt cx="451440" cy="451440"/>
          </a:xfrm>
        </p:grpSpPr>
        <p:sp>
          <p:nvSpPr>
            <p:cNvPr id="610" name="Google Shape;610;p42"/>
            <p:cNvSpPr/>
            <p:nvPr/>
          </p:nvSpPr>
          <p:spPr>
            <a:xfrm>
              <a:off x="7681680" y="4847040"/>
              <a:ext cx="451440" cy="451440"/>
            </a:xfrm>
            <a:prstGeom prst="ellipse">
              <a:avLst/>
            </a:prstGeom>
            <a:no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1" name="Google Shape;611;p42"/>
            <p:cNvSpPr/>
            <p:nvPr/>
          </p:nvSpPr>
          <p:spPr>
            <a:xfrm>
              <a:off x="7758000" y="4999680"/>
              <a:ext cx="146160" cy="146520"/>
            </a:xfrm>
            <a:prstGeom prst="ellipse">
              <a:avLst/>
            </a:prstGeom>
            <a:solidFill>
              <a:srgbClr val="1E90FF"/>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2" name="Google Shape;612;p42"/>
            <p:cNvSpPr/>
            <p:nvPr/>
          </p:nvSpPr>
          <p:spPr>
            <a:xfrm>
              <a:off x="7910640" y="4892760"/>
              <a:ext cx="146160" cy="146520"/>
            </a:xfrm>
            <a:custGeom>
              <a:rect b="b" l="l" r="r" t="t"/>
              <a:pathLst>
                <a:path extrusionOk="0" h="510" w="510">
                  <a:moveTo>
                    <a:pt x="254" y="0"/>
                  </a:moveTo>
                  <a:lnTo>
                    <a:pt x="509" y="509"/>
                  </a:lnTo>
                  <a:lnTo>
                    <a:pt x="0" y="509"/>
                  </a:lnTo>
                  <a:lnTo>
                    <a:pt x="254" y="0"/>
                  </a:lnTo>
                </a:path>
              </a:pathLst>
            </a:custGeom>
            <a:solidFill>
              <a:srgbClr val="1E90FF"/>
            </a:solidFill>
            <a:ln cap="flat" cmpd="sng" w="9525">
              <a:solidFill>
                <a:srgbClr val="3465A4"/>
              </a:solidFill>
              <a:prstDash val="solid"/>
              <a:round/>
              <a:headEnd len="sm" w="sm" type="none"/>
              <a:tailEnd len="sm" w="sm" type="none"/>
            </a:ln>
          </p:spPr>
        </p:sp>
        <p:sp>
          <p:nvSpPr>
            <p:cNvPr id="613" name="Google Shape;613;p42"/>
            <p:cNvSpPr/>
            <p:nvPr/>
          </p:nvSpPr>
          <p:spPr>
            <a:xfrm>
              <a:off x="7910640" y="5076000"/>
              <a:ext cx="146160" cy="146160"/>
            </a:xfrm>
            <a:prstGeom prst="rect">
              <a:avLst/>
            </a:prstGeom>
            <a:solidFill>
              <a:srgbClr val="1E90FF"/>
            </a:solidFill>
            <a:ln cap="flat" cmpd="sng" w="9525">
              <a:solidFill>
                <a:srgbClr val="3465A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614" name="Google Shape;614;p42"/>
          <p:cNvSpPr/>
          <p:nvPr/>
        </p:nvSpPr>
        <p:spPr>
          <a:xfrm>
            <a:off x="5043236" y="3004290"/>
            <a:ext cx="544320" cy="25569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Event Sequence</a:t>
            </a:r>
            <a:endParaRPr b="0" i="0" sz="700" u="none" cap="none" strike="noStrike">
              <a:solidFill>
                <a:schemeClr val="dk1"/>
              </a:solidFill>
              <a:latin typeface="Arial"/>
              <a:ea typeface="Arial"/>
              <a:cs typeface="Arial"/>
              <a:sym typeface="Arial"/>
            </a:endParaRPr>
          </a:p>
        </p:txBody>
      </p:sp>
      <p:sp>
        <p:nvSpPr>
          <p:cNvPr id="615" name="Google Shape;615;p42"/>
          <p:cNvSpPr/>
          <p:nvPr/>
        </p:nvSpPr>
        <p:spPr>
          <a:xfrm>
            <a:off x="4378225" y="1851930"/>
            <a:ext cx="1230390" cy="476010"/>
          </a:xfrm>
          <a:custGeom>
            <a:rect b="b" l="l" r="r" t="t"/>
            <a:pathLst>
              <a:path extrusionOk="0" h="1780" w="4574">
                <a:moveTo>
                  <a:pt x="296" y="0"/>
                </a:moveTo>
                <a:lnTo>
                  <a:pt x="297" y="0"/>
                </a:lnTo>
                <a:cubicBezTo>
                  <a:pt x="244" y="0"/>
                  <a:pt x="193" y="14"/>
                  <a:pt x="148" y="40"/>
                </a:cubicBezTo>
                <a:cubicBezTo>
                  <a:pt x="103" y="66"/>
                  <a:pt x="66" y="103"/>
                  <a:pt x="40" y="148"/>
                </a:cubicBezTo>
                <a:cubicBezTo>
                  <a:pt x="14" y="193"/>
                  <a:pt x="0" y="244"/>
                  <a:pt x="0" y="297"/>
                </a:cubicBezTo>
                <a:lnTo>
                  <a:pt x="0" y="1482"/>
                </a:lnTo>
                <a:lnTo>
                  <a:pt x="0" y="1483"/>
                </a:lnTo>
                <a:cubicBezTo>
                  <a:pt x="0" y="1535"/>
                  <a:pt x="14" y="1586"/>
                  <a:pt x="40" y="1631"/>
                </a:cubicBezTo>
                <a:cubicBezTo>
                  <a:pt x="66" y="1676"/>
                  <a:pt x="103" y="1713"/>
                  <a:pt x="148" y="1739"/>
                </a:cubicBezTo>
                <a:cubicBezTo>
                  <a:pt x="193" y="1765"/>
                  <a:pt x="244" y="1779"/>
                  <a:pt x="297" y="1779"/>
                </a:cubicBezTo>
                <a:lnTo>
                  <a:pt x="4276" y="1779"/>
                </a:lnTo>
                <a:lnTo>
                  <a:pt x="4277" y="1779"/>
                </a:lnTo>
                <a:cubicBezTo>
                  <a:pt x="4329" y="1779"/>
                  <a:pt x="4380" y="1765"/>
                  <a:pt x="4425" y="1739"/>
                </a:cubicBezTo>
                <a:cubicBezTo>
                  <a:pt x="4470" y="1713"/>
                  <a:pt x="4507" y="1676"/>
                  <a:pt x="4533" y="1631"/>
                </a:cubicBezTo>
                <a:cubicBezTo>
                  <a:pt x="4559" y="1586"/>
                  <a:pt x="4573" y="1535"/>
                  <a:pt x="4573" y="1483"/>
                </a:cubicBezTo>
                <a:lnTo>
                  <a:pt x="4573" y="296"/>
                </a:lnTo>
                <a:lnTo>
                  <a:pt x="4573" y="297"/>
                </a:lnTo>
                <a:lnTo>
                  <a:pt x="4573" y="297"/>
                </a:lnTo>
                <a:cubicBezTo>
                  <a:pt x="4573" y="244"/>
                  <a:pt x="4559" y="193"/>
                  <a:pt x="4533" y="148"/>
                </a:cubicBezTo>
                <a:cubicBezTo>
                  <a:pt x="4507" y="103"/>
                  <a:pt x="4470" y="66"/>
                  <a:pt x="4425" y="40"/>
                </a:cubicBezTo>
                <a:cubicBezTo>
                  <a:pt x="4380" y="14"/>
                  <a:pt x="4329" y="0"/>
                  <a:pt x="4277" y="0"/>
                </a:cubicBezTo>
                <a:lnTo>
                  <a:pt x="296" y="0"/>
                </a:lnTo>
              </a:path>
            </a:pathLst>
          </a:cu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6" name="Google Shape;616;p42"/>
          <p:cNvSpPr/>
          <p:nvPr/>
        </p:nvSpPr>
        <p:spPr>
          <a:xfrm>
            <a:off x="606056" y="685800"/>
            <a:ext cx="2396520" cy="63936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Colors → Events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Shapes → Channels (ROCs)</a:t>
            </a:r>
            <a:endParaRPr b="0" i="0" sz="1400" u="none" cap="none" strike="noStrike">
              <a:solidFill>
                <a:schemeClr val="dk1"/>
              </a:solidFill>
              <a:latin typeface="Arial"/>
              <a:ea typeface="Arial"/>
              <a:cs typeface="Arial"/>
              <a:sym typeface="Arial"/>
            </a:endParaRPr>
          </a:p>
        </p:txBody>
      </p:sp>
      <p:cxnSp>
        <p:nvCxnSpPr>
          <p:cNvPr id="617" name="Google Shape;617;p42"/>
          <p:cNvCxnSpPr/>
          <p:nvPr/>
        </p:nvCxnSpPr>
        <p:spPr>
          <a:xfrm flipH="1" rot="10800000">
            <a:off x="4686566" y="2344680"/>
            <a:ext cx="270" cy="549720"/>
          </a:xfrm>
          <a:prstGeom prst="straightConnector1">
            <a:avLst/>
          </a:prstGeom>
          <a:noFill/>
          <a:ln>
            <a:noFill/>
          </a:ln>
        </p:spPr>
      </p:cxnSp>
      <p:cxnSp>
        <p:nvCxnSpPr>
          <p:cNvPr id="618" name="Google Shape;618;p42"/>
          <p:cNvCxnSpPr/>
          <p:nvPr/>
        </p:nvCxnSpPr>
        <p:spPr>
          <a:xfrm>
            <a:off x="5282456" y="2328210"/>
            <a:ext cx="270" cy="549720"/>
          </a:xfrm>
          <a:prstGeom prst="straightConnector1">
            <a:avLst/>
          </a:prstGeom>
          <a:noFill/>
          <a:ln>
            <a:noFill/>
          </a:ln>
        </p:spPr>
      </p:cxnSp>
      <p:sp>
        <p:nvSpPr>
          <p:cNvPr id="619" name="Google Shape;619;p42"/>
          <p:cNvSpPr/>
          <p:nvPr/>
        </p:nvSpPr>
        <p:spPr>
          <a:xfrm>
            <a:off x="6161306" y="3019410"/>
            <a:ext cx="544320" cy="201420"/>
          </a:xfrm>
          <a:prstGeom prst="flowChartProcess">
            <a:avLst/>
          </a:prstGeom>
          <a:solidFill>
            <a:srgbClr val="00BFFF"/>
          </a:solidFill>
          <a:ln cap="flat" cmpd="sng" w="9525">
            <a:solidFill>
              <a:srgbClr val="3465A4"/>
            </a:solidFill>
            <a:prstDash val="solid"/>
            <a:round/>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Host</a:t>
            </a:r>
            <a:r>
              <a:rPr b="0" baseline="-25000" i="0" lang="en" sz="1000" u="none" cap="none" strike="noStrike">
                <a:solidFill>
                  <a:srgbClr val="000000"/>
                </a:solidFill>
                <a:latin typeface="Arial"/>
                <a:ea typeface="Arial"/>
                <a:cs typeface="Arial"/>
                <a:sym typeface="Arial"/>
              </a:rPr>
              <a:t>1</a:t>
            </a:r>
            <a:endParaRPr b="0" i="0" sz="1000" u="none" cap="none" strike="noStrike">
              <a:solidFill>
                <a:schemeClr val="dk1"/>
              </a:solidFill>
              <a:latin typeface="Arial"/>
              <a:ea typeface="Arial"/>
              <a:cs typeface="Arial"/>
              <a:sym typeface="Arial"/>
            </a:endParaRPr>
          </a:p>
        </p:txBody>
      </p:sp>
      <p:sp>
        <p:nvSpPr>
          <p:cNvPr id="620" name="Google Shape;620;p42"/>
          <p:cNvSpPr/>
          <p:nvPr/>
        </p:nvSpPr>
        <p:spPr>
          <a:xfrm>
            <a:off x="6161306" y="3635010"/>
            <a:ext cx="544320" cy="201420"/>
          </a:xfrm>
          <a:prstGeom prst="flowChartProcess">
            <a:avLst/>
          </a:prstGeom>
          <a:solidFill>
            <a:srgbClr val="00BFFF"/>
          </a:solidFill>
          <a:ln cap="flat" cmpd="sng" w="9525">
            <a:solidFill>
              <a:srgbClr val="3465A4"/>
            </a:solidFill>
            <a:prstDash val="solid"/>
            <a:round/>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Host</a:t>
            </a:r>
            <a:r>
              <a:rPr b="0" baseline="-25000" i="0" lang="en" sz="1000" u="none" cap="none" strike="noStrike">
                <a:solidFill>
                  <a:srgbClr val="000000"/>
                </a:solidFill>
                <a:latin typeface="Arial"/>
                <a:ea typeface="Arial"/>
                <a:cs typeface="Arial"/>
                <a:sym typeface="Arial"/>
              </a:rPr>
              <a:t>N</a:t>
            </a:r>
            <a:endParaRPr b="0" i="0" sz="1000" u="none" cap="none" strike="noStrike">
              <a:solidFill>
                <a:schemeClr val="dk1"/>
              </a:solidFill>
              <a:latin typeface="Arial"/>
              <a:ea typeface="Arial"/>
              <a:cs typeface="Arial"/>
              <a:sym typeface="Arial"/>
            </a:endParaRPr>
          </a:p>
        </p:txBody>
      </p:sp>
      <p:sp>
        <p:nvSpPr>
          <p:cNvPr id="621" name="Google Shape;621;p42"/>
          <p:cNvSpPr/>
          <p:nvPr/>
        </p:nvSpPr>
        <p:spPr>
          <a:xfrm>
            <a:off x="4317475" y="1200150"/>
            <a:ext cx="2860650" cy="1246590"/>
          </a:xfrm>
          <a:prstGeom prst="rect">
            <a:avLst/>
          </a:prstGeom>
          <a:noFill/>
          <a:ln cap="flat" cmpd="sng" w="45700">
            <a:solidFill>
              <a:srgbClr val="000000"/>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2" name="Google Shape;622;p42"/>
          <p:cNvSpPr/>
          <p:nvPr/>
        </p:nvSpPr>
        <p:spPr>
          <a:xfrm>
            <a:off x="5511672" y="1200150"/>
            <a:ext cx="1590900" cy="25890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Load Balancer</a:t>
            </a:r>
            <a:endParaRPr b="0" i="0" sz="1400" u="none" cap="none" strike="noStrike">
              <a:solidFill>
                <a:schemeClr val="dk1"/>
              </a:solidFill>
              <a:latin typeface="Arial"/>
              <a:ea typeface="Arial"/>
              <a:cs typeface="Arial"/>
              <a:sym typeface="Arial"/>
            </a:endParaRPr>
          </a:p>
        </p:txBody>
      </p:sp>
      <p:sp>
        <p:nvSpPr>
          <p:cNvPr id="623" name="Google Shape;623;p42"/>
          <p:cNvSpPr/>
          <p:nvPr/>
        </p:nvSpPr>
        <p:spPr>
          <a:xfrm>
            <a:off x="5282726" y="2400300"/>
            <a:ext cx="685530" cy="34263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μSec</a:t>
            </a:r>
            <a:endParaRPr b="0" i="0" sz="1400" u="none" cap="none" strike="noStrike">
              <a:solidFill>
                <a:schemeClr val="dk1"/>
              </a:solidFill>
              <a:latin typeface="Arial"/>
              <a:ea typeface="Arial"/>
              <a:cs typeface="Arial"/>
              <a:sym typeface="Arial"/>
            </a:endParaRPr>
          </a:p>
        </p:txBody>
      </p:sp>
      <p:pic>
        <p:nvPicPr>
          <p:cNvPr id="624" name="Google Shape;624;p42"/>
          <p:cNvPicPr preferRelativeResize="0"/>
          <p:nvPr/>
        </p:nvPicPr>
        <p:blipFill rotWithShape="1">
          <a:blip r:embed="rId7">
            <a:alphaModFix/>
          </a:blip>
          <a:srcRect b="0" l="0" r="0" t="0"/>
          <a:stretch/>
        </p:blipFill>
        <p:spPr>
          <a:xfrm rot="-9000">
            <a:off x="7927948" y="2903135"/>
            <a:ext cx="408780" cy="408780"/>
          </a:xfrm>
          <a:prstGeom prst="rect">
            <a:avLst/>
          </a:prstGeom>
          <a:noFill/>
          <a:ln>
            <a:noFill/>
          </a:ln>
        </p:spPr>
      </p:pic>
      <p:pic>
        <p:nvPicPr>
          <p:cNvPr id="625" name="Google Shape;625;p42"/>
          <p:cNvPicPr preferRelativeResize="0"/>
          <p:nvPr/>
        </p:nvPicPr>
        <p:blipFill rotWithShape="1">
          <a:blip r:embed="rId7">
            <a:alphaModFix/>
          </a:blip>
          <a:srcRect b="0" l="0" r="0" t="0"/>
          <a:stretch/>
        </p:blipFill>
        <p:spPr>
          <a:xfrm rot="-7200">
            <a:off x="7964668" y="3590825"/>
            <a:ext cx="400410" cy="400410"/>
          </a:xfrm>
          <a:prstGeom prst="rect">
            <a:avLst/>
          </a:prstGeom>
          <a:noFill/>
          <a:ln>
            <a:noFill/>
          </a:ln>
        </p:spPr>
      </p:pic>
      <p:cxnSp>
        <p:nvCxnSpPr>
          <p:cNvPr id="626" name="Google Shape;626;p42"/>
          <p:cNvCxnSpPr/>
          <p:nvPr/>
        </p:nvCxnSpPr>
        <p:spPr>
          <a:xfrm>
            <a:off x="7519168" y="3103205"/>
            <a:ext cx="480060" cy="0"/>
          </a:xfrm>
          <a:prstGeom prst="straightConnector1">
            <a:avLst/>
          </a:prstGeom>
          <a:noFill/>
          <a:ln cap="flat" cmpd="sng" w="9525">
            <a:solidFill>
              <a:srgbClr val="000000"/>
            </a:solidFill>
            <a:prstDash val="solid"/>
            <a:round/>
            <a:headEnd len="sm" w="sm" type="none"/>
            <a:tailEnd len="med" w="med" type="triangle"/>
          </a:ln>
        </p:spPr>
      </p:cxnSp>
      <p:cxnSp>
        <p:nvCxnSpPr>
          <p:cNvPr id="627" name="Google Shape;627;p42"/>
          <p:cNvCxnSpPr/>
          <p:nvPr/>
        </p:nvCxnSpPr>
        <p:spPr>
          <a:xfrm>
            <a:off x="7587748" y="3789005"/>
            <a:ext cx="480060" cy="0"/>
          </a:xfrm>
          <a:prstGeom prst="straightConnector1">
            <a:avLst/>
          </a:prstGeom>
          <a:noFill/>
          <a:ln cap="flat" cmpd="sng" w="9525">
            <a:solidFill>
              <a:srgbClr val="000000"/>
            </a:solidFill>
            <a:prstDash val="solid"/>
            <a:round/>
            <a:headEnd len="sm" w="sm" type="none"/>
            <a:tailEnd len="med" w="med" type="triangle"/>
          </a:ln>
        </p:spPr>
      </p:cxnSp>
      <p:grpSp>
        <p:nvGrpSpPr>
          <p:cNvPr id="628" name="Google Shape;628;p42"/>
          <p:cNvGrpSpPr/>
          <p:nvPr/>
        </p:nvGrpSpPr>
        <p:grpSpPr>
          <a:xfrm>
            <a:off x="7519168" y="2247035"/>
            <a:ext cx="1094580" cy="654210"/>
            <a:chOff x="10332720" y="3888000"/>
            <a:chExt cx="1459440" cy="872280"/>
          </a:xfrm>
        </p:grpSpPr>
        <p:sp>
          <p:nvSpPr>
            <p:cNvPr id="629" name="Google Shape;629;p42"/>
            <p:cNvSpPr/>
            <p:nvPr/>
          </p:nvSpPr>
          <p:spPr>
            <a:xfrm>
              <a:off x="10332720" y="3888000"/>
              <a:ext cx="1459440" cy="872280"/>
            </a:xfrm>
            <a:custGeom>
              <a:rect b="b" l="l" r="r" t="t"/>
              <a:pathLst>
                <a:path extrusionOk="0" h="1047114" w="3915409">
                  <a:moveTo>
                    <a:pt x="3675217" y="0"/>
                  </a:moveTo>
                  <a:lnTo>
                    <a:pt x="240096" y="0"/>
                  </a:lnTo>
                  <a:lnTo>
                    <a:pt x="192318" y="183"/>
                  </a:lnTo>
                  <a:lnTo>
                    <a:pt x="153787" y="1470"/>
                  </a:lnTo>
                  <a:lnTo>
                    <a:pt x="99184" y="11766"/>
                  </a:lnTo>
                  <a:lnTo>
                    <a:pt x="45784" y="45785"/>
                  </a:lnTo>
                  <a:lnTo>
                    <a:pt x="11765" y="99184"/>
                  </a:lnTo>
                  <a:lnTo>
                    <a:pt x="1470" y="153788"/>
                  </a:lnTo>
                  <a:lnTo>
                    <a:pt x="183" y="192319"/>
                  </a:lnTo>
                  <a:lnTo>
                    <a:pt x="0" y="240097"/>
                  </a:lnTo>
                  <a:lnTo>
                    <a:pt x="0" y="806992"/>
                  </a:lnTo>
                  <a:lnTo>
                    <a:pt x="183" y="854769"/>
                  </a:lnTo>
                  <a:lnTo>
                    <a:pt x="1470" y="893300"/>
                  </a:lnTo>
                  <a:lnTo>
                    <a:pt x="11765" y="947904"/>
                  </a:lnTo>
                  <a:lnTo>
                    <a:pt x="45784" y="1001303"/>
                  </a:lnTo>
                  <a:lnTo>
                    <a:pt x="99184" y="1035323"/>
                  </a:lnTo>
                  <a:lnTo>
                    <a:pt x="153787" y="1045617"/>
                  </a:lnTo>
                  <a:lnTo>
                    <a:pt x="192318" y="1046904"/>
                  </a:lnTo>
                  <a:lnTo>
                    <a:pt x="240096" y="1047088"/>
                  </a:lnTo>
                  <a:lnTo>
                    <a:pt x="3675217" y="1047088"/>
                  </a:lnTo>
                  <a:lnTo>
                    <a:pt x="3722997" y="1046904"/>
                  </a:lnTo>
                  <a:lnTo>
                    <a:pt x="3761528" y="1045617"/>
                  </a:lnTo>
                  <a:lnTo>
                    <a:pt x="3816135" y="1035323"/>
                  </a:lnTo>
                  <a:lnTo>
                    <a:pt x="3869531" y="1001303"/>
                  </a:lnTo>
                  <a:lnTo>
                    <a:pt x="3903546" y="947904"/>
                  </a:lnTo>
                  <a:lnTo>
                    <a:pt x="3913844" y="893300"/>
                  </a:lnTo>
                  <a:lnTo>
                    <a:pt x="3915131" y="854769"/>
                  </a:lnTo>
                  <a:lnTo>
                    <a:pt x="3915315" y="806992"/>
                  </a:lnTo>
                  <a:lnTo>
                    <a:pt x="3915315" y="240097"/>
                  </a:lnTo>
                  <a:lnTo>
                    <a:pt x="3915131" y="192319"/>
                  </a:lnTo>
                  <a:lnTo>
                    <a:pt x="3913844" y="153788"/>
                  </a:lnTo>
                  <a:lnTo>
                    <a:pt x="3903546" y="99184"/>
                  </a:lnTo>
                  <a:lnTo>
                    <a:pt x="3869531" y="45785"/>
                  </a:lnTo>
                  <a:lnTo>
                    <a:pt x="3816135" y="11766"/>
                  </a:lnTo>
                  <a:lnTo>
                    <a:pt x="3761528" y="1470"/>
                  </a:lnTo>
                  <a:lnTo>
                    <a:pt x="3722997" y="183"/>
                  </a:lnTo>
                  <a:lnTo>
                    <a:pt x="3675217" y="0"/>
                  </a:lnTo>
                  <a:close/>
                </a:path>
              </a:pathLst>
            </a:custGeom>
            <a:solidFill>
              <a:srgbClr val="00A2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30" name="Google Shape;630;p42"/>
            <p:cNvSpPr/>
            <p:nvPr/>
          </p:nvSpPr>
          <p:spPr>
            <a:xfrm>
              <a:off x="10470240" y="3980880"/>
              <a:ext cx="1184040" cy="766440"/>
            </a:xfrm>
            <a:prstGeom prst="rect">
              <a:avLst/>
            </a:prstGeom>
            <a:noFill/>
            <a:ln>
              <a:noFill/>
            </a:ln>
          </p:spPr>
          <p:txBody>
            <a:bodyPr anchorCtr="0" anchor="t" bIns="0" lIns="0" spcFirstLastPara="1" rIns="0" wrap="square" tIns="9175">
              <a:noAutofit/>
            </a:bodyPr>
            <a:lstStyle/>
            <a:p>
              <a:pPr indent="0" lvl="0" marL="12700" marR="0" rtl="0" algn="ctr">
                <a:lnSpc>
                  <a:spcPct val="100000"/>
                </a:lnSpc>
                <a:spcBef>
                  <a:spcPts val="0"/>
                </a:spcBef>
                <a:spcAft>
                  <a:spcPts val="0"/>
                </a:spcAft>
                <a:buNone/>
              </a:pPr>
              <a:r>
                <a:rPr b="0" lang="en" sz="900" u="none" strike="noStrike">
                  <a:solidFill>
                    <a:srgbClr val="FFFFFF"/>
                  </a:solidFill>
                  <a:latin typeface="Arial"/>
                  <a:ea typeface="Arial"/>
                  <a:cs typeface="Arial"/>
                  <a:sym typeface="Arial"/>
                </a:rPr>
                <a:t>Tier 2: Channel Distribution </a:t>
              </a:r>
              <a:endParaRPr b="0" sz="900" u="none" strike="noStrike">
                <a:solidFill>
                  <a:schemeClr val="dk1"/>
                </a:solidFill>
                <a:latin typeface="Arial"/>
                <a:ea typeface="Arial"/>
                <a:cs typeface="Arial"/>
                <a:sym typeface="Arial"/>
              </a:endParaRPr>
            </a:p>
            <a:p>
              <a:pPr indent="0" lvl="0" marL="12700" marR="0" rtl="0" algn="ctr">
                <a:lnSpc>
                  <a:spcPct val="100000"/>
                </a:lnSpc>
                <a:spcBef>
                  <a:spcPts val="100"/>
                </a:spcBef>
                <a:spcAft>
                  <a:spcPts val="0"/>
                </a:spcAft>
                <a:buNone/>
              </a:pPr>
              <a:r>
                <a:rPr b="0" lang="en" sz="900" u="none" strike="noStrike">
                  <a:solidFill>
                    <a:srgbClr val="FFFFFF"/>
                  </a:solidFill>
                  <a:latin typeface="Arial"/>
                  <a:ea typeface="Arial"/>
                  <a:cs typeface="Arial"/>
                  <a:sym typeface="Arial"/>
                </a:rPr>
                <a:t>Across CPUs</a:t>
              </a:r>
              <a:endParaRPr b="0" sz="900" u="none" strike="noStrike">
                <a:solidFill>
                  <a:schemeClr val="dk1"/>
                </a:solidFill>
                <a:latin typeface="Arial"/>
                <a:ea typeface="Arial"/>
                <a:cs typeface="Arial"/>
                <a:sym typeface="Arial"/>
              </a:endParaRPr>
            </a:p>
            <a:p>
              <a:pPr indent="0" lvl="0" marL="12700" marR="0" rtl="0" algn="ctr">
                <a:lnSpc>
                  <a:spcPct val="100000"/>
                </a:lnSpc>
                <a:spcBef>
                  <a:spcPts val="100"/>
                </a:spcBef>
                <a:spcAft>
                  <a:spcPts val="0"/>
                </a:spcAft>
                <a:buNone/>
              </a:pPr>
              <a:r>
                <a:rPr b="0" lang="en" sz="900" u="none" strike="noStrike">
                  <a:solidFill>
                    <a:srgbClr val="FFFFFF"/>
                  </a:solidFill>
                  <a:latin typeface="Arial"/>
                  <a:ea typeface="Arial"/>
                  <a:cs typeface="Arial"/>
                  <a:sym typeface="Arial"/>
                </a:rPr>
                <a:t>(Fixed)</a:t>
              </a:r>
              <a:endParaRPr b="0" sz="900" u="none" strike="noStrike">
                <a:solidFill>
                  <a:schemeClr val="dk1"/>
                </a:solidFill>
                <a:latin typeface="Arial"/>
                <a:ea typeface="Arial"/>
                <a:cs typeface="Arial"/>
                <a:sym typeface="Arial"/>
              </a:endParaRPr>
            </a:p>
          </p:txBody>
        </p:sp>
      </p:grpSp>
      <p:grpSp>
        <p:nvGrpSpPr>
          <p:cNvPr id="631" name="Google Shape;631;p42"/>
          <p:cNvGrpSpPr/>
          <p:nvPr/>
        </p:nvGrpSpPr>
        <p:grpSpPr>
          <a:xfrm>
            <a:off x="7371113" y="3034085"/>
            <a:ext cx="134190" cy="819990"/>
            <a:chOff x="10241640" y="4937400"/>
            <a:chExt cx="178920" cy="1093320"/>
          </a:xfrm>
        </p:grpSpPr>
        <p:sp>
          <p:nvSpPr>
            <p:cNvPr id="632" name="Google Shape;632;p42"/>
            <p:cNvSpPr/>
            <p:nvPr/>
          </p:nvSpPr>
          <p:spPr>
            <a:xfrm>
              <a:off x="10241640" y="4937400"/>
              <a:ext cx="178920" cy="178920"/>
            </a:xfrm>
            <a:prstGeom prst="ellipse">
              <a:avLst/>
            </a:prstGeom>
            <a:solidFill>
              <a:srgbClr val="FF0000"/>
            </a:solidFill>
            <a:ln cap="flat" cmpd="sng" w="9525">
              <a:solidFill>
                <a:srgbClr val="3465A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33" name="Google Shape;633;p42"/>
            <p:cNvSpPr/>
            <p:nvPr/>
          </p:nvSpPr>
          <p:spPr>
            <a:xfrm>
              <a:off x="10241640" y="5394600"/>
              <a:ext cx="178920" cy="178920"/>
            </a:xfrm>
            <a:custGeom>
              <a:rect b="b" l="l" r="r" t="t"/>
              <a:pathLst>
                <a:path extrusionOk="0" h="510" w="510">
                  <a:moveTo>
                    <a:pt x="254" y="0"/>
                  </a:moveTo>
                  <a:lnTo>
                    <a:pt x="509" y="509"/>
                  </a:lnTo>
                  <a:lnTo>
                    <a:pt x="0" y="509"/>
                  </a:lnTo>
                  <a:lnTo>
                    <a:pt x="254" y="0"/>
                  </a:lnTo>
                </a:path>
              </a:pathLst>
            </a:custGeom>
            <a:solidFill>
              <a:srgbClr val="FF420E"/>
            </a:solidFill>
            <a:ln cap="flat" cmpd="sng" w="9525">
              <a:solidFill>
                <a:srgbClr val="3465A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34" name="Google Shape;634;p42"/>
            <p:cNvSpPr/>
            <p:nvPr/>
          </p:nvSpPr>
          <p:spPr>
            <a:xfrm>
              <a:off x="10241640" y="5851800"/>
              <a:ext cx="178920" cy="178920"/>
            </a:xfrm>
            <a:prstGeom prst="rect">
              <a:avLst/>
            </a:prstGeom>
            <a:solidFill>
              <a:srgbClr val="FF420E"/>
            </a:solidFill>
            <a:ln cap="flat" cmpd="sng" w="9525">
              <a:solidFill>
                <a:srgbClr val="3465A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id="635" name="Google Shape;635;p42"/>
          <p:cNvPicPr preferRelativeResize="0"/>
          <p:nvPr/>
        </p:nvPicPr>
        <p:blipFill rotWithShape="1">
          <a:blip r:embed="rId7">
            <a:alphaModFix/>
          </a:blip>
          <a:srcRect b="0" l="0" r="0" t="0"/>
          <a:stretch/>
        </p:blipFill>
        <p:spPr>
          <a:xfrm rot="-9000">
            <a:off x="7956028" y="3240904"/>
            <a:ext cx="408780" cy="408780"/>
          </a:xfrm>
          <a:prstGeom prst="rect">
            <a:avLst/>
          </a:prstGeom>
          <a:noFill/>
          <a:ln>
            <a:noFill/>
          </a:ln>
        </p:spPr>
      </p:pic>
      <p:cxnSp>
        <p:nvCxnSpPr>
          <p:cNvPr id="636" name="Google Shape;636;p42"/>
          <p:cNvCxnSpPr/>
          <p:nvPr/>
        </p:nvCxnSpPr>
        <p:spPr>
          <a:xfrm>
            <a:off x="7519168" y="3446105"/>
            <a:ext cx="548640" cy="0"/>
          </a:xfrm>
          <a:prstGeom prst="straightConnector1">
            <a:avLst/>
          </a:prstGeom>
          <a:noFill/>
          <a:ln cap="flat" cmpd="sng" w="9525">
            <a:solidFill>
              <a:srgbClr val="000000"/>
            </a:solidFill>
            <a:prstDash val="solid"/>
            <a:round/>
            <a:headEnd len="sm" w="sm" type="none"/>
            <a:tailEnd len="med" w="med" type="triangle"/>
          </a:ln>
        </p:spPr>
      </p:cxnSp>
      <p:pic>
        <p:nvPicPr>
          <p:cNvPr id="637" name="Google Shape;637;p42"/>
          <p:cNvPicPr preferRelativeResize="0"/>
          <p:nvPr/>
        </p:nvPicPr>
        <p:blipFill rotWithShape="1">
          <a:blip r:embed="rId8">
            <a:alphaModFix/>
          </a:blip>
          <a:srcRect b="0" l="0" r="0" t="0"/>
          <a:stretch/>
        </p:blipFill>
        <p:spPr>
          <a:xfrm>
            <a:off x="8340778" y="2897465"/>
            <a:ext cx="407430" cy="895860"/>
          </a:xfrm>
          <a:prstGeom prst="rect">
            <a:avLst/>
          </a:prstGeom>
          <a:noFill/>
          <a:ln>
            <a:noFill/>
          </a:ln>
        </p:spPr>
      </p:pic>
      <p:cxnSp>
        <p:nvCxnSpPr>
          <p:cNvPr id="638" name="Google Shape;638;p42"/>
          <p:cNvCxnSpPr/>
          <p:nvPr/>
        </p:nvCxnSpPr>
        <p:spPr>
          <a:xfrm>
            <a:off x="7027943" y="3102935"/>
            <a:ext cx="343170" cy="0"/>
          </a:xfrm>
          <a:prstGeom prst="straightConnector1">
            <a:avLst/>
          </a:prstGeom>
          <a:noFill/>
          <a:ln cap="flat" cmpd="sng" w="9525">
            <a:solidFill>
              <a:srgbClr val="000000"/>
            </a:solidFill>
            <a:prstDash val="solid"/>
            <a:round/>
            <a:headEnd len="sm" w="sm" type="none"/>
            <a:tailEnd len="med" w="med" type="triangle"/>
          </a:ln>
        </p:spPr>
      </p:cxnSp>
      <p:cxnSp>
        <p:nvCxnSpPr>
          <p:cNvPr id="639" name="Google Shape;639;p42"/>
          <p:cNvCxnSpPr/>
          <p:nvPr/>
        </p:nvCxnSpPr>
        <p:spPr>
          <a:xfrm>
            <a:off x="7027673" y="3445835"/>
            <a:ext cx="343170" cy="0"/>
          </a:xfrm>
          <a:prstGeom prst="straightConnector1">
            <a:avLst/>
          </a:prstGeom>
          <a:noFill/>
          <a:ln cap="flat" cmpd="sng" w="9525">
            <a:solidFill>
              <a:srgbClr val="000000"/>
            </a:solidFill>
            <a:prstDash val="solid"/>
            <a:round/>
            <a:headEnd len="sm" w="sm" type="none"/>
            <a:tailEnd len="med" w="med" type="triangle"/>
          </a:ln>
        </p:spPr>
      </p:cxnSp>
      <p:cxnSp>
        <p:nvCxnSpPr>
          <p:cNvPr id="640" name="Google Shape;640;p42"/>
          <p:cNvCxnSpPr/>
          <p:nvPr/>
        </p:nvCxnSpPr>
        <p:spPr>
          <a:xfrm>
            <a:off x="7027673" y="3788735"/>
            <a:ext cx="343170" cy="0"/>
          </a:xfrm>
          <a:prstGeom prst="straightConnector1">
            <a:avLst/>
          </a:prstGeom>
          <a:noFill/>
          <a:ln cap="flat" cmpd="sng" w="9525">
            <a:solidFill>
              <a:srgbClr val="000000"/>
            </a:solidFill>
            <a:prstDash val="solid"/>
            <a:round/>
            <a:headEnd len="sm" w="sm" type="none"/>
            <a:tailEnd len="med" w="med" type="triangle"/>
          </a:ln>
        </p:spPr>
      </p:cxnSp>
      <p:sp>
        <p:nvSpPr>
          <p:cNvPr id="641" name="Google Shape;641;p42"/>
          <p:cNvSpPr txBox="1"/>
          <p:nvPr/>
        </p:nvSpPr>
        <p:spPr>
          <a:xfrm>
            <a:off x="2228750" y="4618900"/>
            <a:ext cx="3242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See t</a:t>
            </a:r>
            <a:r>
              <a:rPr lang="en" sz="800"/>
              <a:t>alk by Michael Goodrich </a:t>
            </a:r>
            <a:r>
              <a:rPr i="1" lang="en" sz="800"/>
              <a:t>May 11, 2023, 11:15 AM</a:t>
            </a:r>
            <a:r>
              <a:rPr lang="en" sz="800"/>
              <a:t> (Track X)</a:t>
            </a:r>
            <a:endParaRPr sz="800"/>
          </a:p>
          <a:p>
            <a:pPr indent="0" lvl="0" marL="0" rtl="0" algn="l">
              <a:spcBef>
                <a:spcPts val="0"/>
              </a:spcBef>
              <a:spcAft>
                <a:spcPts val="0"/>
              </a:spcAft>
              <a:buNone/>
            </a:pPr>
            <a:r>
              <a:rPr i="1" lang="en" sz="900">
                <a:solidFill>
                  <a:srgbClr val="0000FF"/>
                </a:solidFill>
              </a:rPr>
              <a:t>https://indico.jlab.org/event/459/contributions/11804/</a:t>
            </a:r>
            <a:endParaRPr i="1" sz="900">
              <a:solidFill>
                <a:srgbClr val="0000FF"/>
              </a:solidFill>
            </a:endParaRPr>
          </a:p>
        </p:txBody>
      </p:sp>
      <p:pic>
        <p:nvPicPr>
          <p:cNvPr id="642" name="Google Shape;642;p42"/>
          <p:cNvPicPr preferRelativeResize="0"/>
          <p:nvPr/>
        </p:nvPicPr>
        <p:blipFill>
          <a:blip r:embed="rId9">
            <a:alphaModFix/>
          </a:blip>
          <a:stretch>
            <a:fillRect/>
          </a:stretch>
        </p:blipFill>
        <p:spPr>
          <a:xfrm>
            <a:off x="1724434" y="1786072"/>
            <a:ext cx="5246237" cy="1522188"/>
          </a:xfrm>
          <a:prstGeom prst="rect">
            <a:avLst/>
          </a:prstGeom>
          <a:noFill/>
          <a:ln cap="flat" cmpd="sng" w="19050">
            <a:solidFill>
              <a:schemeClr val="dk2"/>
            </a:solidFill>
            <a:prstDash val="solid"/>
            <a:round/>
            <a:headEnd len="sm" w="sm" type="none"/>
            <a:tailEnd len="sm" w="sm" type="none"/>
          </a:ln>
        </p:spPr>
      </p:pic>
      <p:sp>
        <p:nvSpPr>
          <p:cNvPr id="643" name="Google Shape;643;p42"/>
          <p:cNvSpPr/>
          <p:nvPr/>
        </p:nvSpPr>
        <p:spPr>
          <a:xfrm>
            <a:off x="137159" y="68575"/>
            <a:ext cx="842100" cy="360300"/>
          </a:xfrm>
          <a:prstGeom prst="rect">
            <a:avLst/>
          </a:prstGeom>
          <a:noFill/>
          <a:ln>
            <a:noFill/>
          </a:ln>
        </p:spPr>
        <p:txBody>
          <a:bodyPr anchorCtr="0" anchor="ctr" bIns="33750" lIns="34275" spcFirstLastPara="1" rIns="34275" wrap="square" tIns="33750">
            <a:noAutofit/>
          </a:bodyPr>
          <a:lstStyle/>
          <a:p>
            <a:pPr indent="0" lvl="0" marL="0" marR="0" rtl="0" algn="l">
              <a:lnSpc>
                <a:spcPct val="15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EJFAT</a:t>
            </a:r>
            <a:r>
              <a:rPr b="1" i="0" lang="en" sz="1400" u="none" cap="none" strike="noStrike">
                <a:solidFill>
                  <a:srgbClr val="000000"/>
                </a:solidFill>
                <a:latin typeface="Calibri"/>
                <a:ea typeface="Calibri"/>
                <a:cs typeface="Calibri"/>
                <a:sym typeface="Calibri"/>
              </a:rPr>
              <a:t> </a:t>
            </a:r>
            <a:endParaRPr b="1" i="0" sz="1400" u="none" cap="none" strike="noStrike">
              <a:solidFill>
                <a:schemeClr val="dk1"/>
              </a:solidFill>
            </a:endParaRPr>
          </a:p>
        </p:txBody>
      </p:sp>
      <p:sp>
        <p:nvSpPr>
          <p:cNvPr id="644" name="Google Shape;644;p42"/>
          <p:cNvSpPr txBox="1"/>
          <p:nvPr>
            <p:ph idx="4294967295" type="sldNum"/>
          </p:nvPr>
        </p:nvSpPr>
        <p:spPr>
          <a:xfrm>
            <a:off x="8611204" y="4899722"/>
            <a:ext cx="548700" cy="255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t>‹#›</a:t>
            </a:fld>
            <a:r>
              <a:rPr lang="en" sz="800"/>
              <a:t>/18</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3"/>
          <p:cNvSpPr txBox="1"/>
          <p:nvPr>
            <p:ph idx="4294967295" type="title"/>
          </p:nvPr>
        </p:nvSpPr>
        <p:spPr>
          <a:xfrm>
            <a:off x="308919" y="180404"/>
            <a:ext cx="8464500" cy="365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1800"/>
              <a:t>Supporting tools on both sides of EJFAT</a:t>
            </a:r>
            <a:endParaRPr b="1" sz="1800"/>
          </a:p>
        </p:txBody>
      </p:sp>
      <p:grpSp>
        <p:nvGrpSpPr>
          <p:cNvPr id="650" name="Google Shape;650;p43"/>
          <p:cNvGrpSpPr/>
          <p:nvPr/>
        </p:nvGrpSpPr>
        <p:grpSpPr>
          <a:xfrm>
            <a:off x="219050" y="590888"/>
            <a:ext cx="4154650" cy="4197363"/>
            <a:chOff x="219050" y="590888"/>
            <a:chExt cx="4154650" cy="4197363"/>
          </a:xfrm>
        </p:grpSpPr>
        <p:sp>
          <p:nvSpPr>
            <p:cNvPr id="651" name="Google Shape;651;p43"/>
            <p:cNvSpPr txBox="1"/>
            <p:nvPr/>
          </p:nvSpPr>
          <p:spPr>
            <a:xfrm>
              <a:off x="427100" y="4341850"/>
              <a:ext cx="3242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See talk by Vardan Gyurjyan </a:t>
              </a:r>
              <a:r>
                <a:rPr i="1" lang="en" sz="800"/>
                <a:t>May 11, 3:00 PM </a:t>
              </a:r>
              <a:r>
                <a:rPr lang="en" sz="800"/>
                <a:t>(Hampton Roads II )</a:t>
              </a:r>
              <a:endParaRPr sz="800"/>
            </a:p>
            <a:p>
              <a:pPr indent="0" lvl="0" marL="0" rtl="0" algn="l">
                <a:spcBef>
                  <a:spcPts val="0"/>
                </a:spcBef>
                <a:spcAft>
                  <a:spcPts val="0"/>
                </a:spcAft>
                <a:buNone/>
              </a:pPr>
              <a:r>
                <a:rPr i="1" lang="en" sz="900" u="sng">
                  <a:solidFill>
                    <a:schemeClr val="hlink"/>
                  </a:solidFill>
                  <a:hlinkClick r:id="rId3"/>
                </a:rPr>
                <a:t>https://indico.jlab.org/event/459/contributions/11397/</a:t>
              </a:r>
              <a:r>
                <a:rPr i="1" lang="en" sz="900">
                  <a:solidFill>
                    <a:srgbClr val="0000FF"/>
                  </a:solidFill>
                </a:rPr>
                <a:t> </a:t>
              </a:r>
              <a:endParaRPr i="1" sz="900">
                <a:solidFill>
                  <a:srgbClr val="0000FF"/>
                </a:solidFill>
              </a:endParaRPr>
            </a:p>
          </p:txBody>
        </p:sp>
        <p:pic>
          <p:nvPicPr>
            <p:cNvPr id="652" name="Google Shape;652;p43"/>
            <p:cNvPicPr preferRelativeResize="0"/>
            <p:nvPr/>
          </p:nvPicPr>
          <p:blipFill>
            <a:blip r:embed="rId4">
              <a:alphaModFix/>
            </a:blip>
            <a:stretch>
              <a:fillRect/>
            </a:stretch>
          </p:blipFill>
          <p:spPr>
            <a:xfrm>
              <a:off x="219050" y="1797525"/>
              <a:ext cx="4154650" cy="2619526"/>
            </a:xfrm>
            <a:prstGeom prst="rect">
              <a:avLst/>
            </a:prstGeom>
            <a:noFill/>
            <a:ln>
              <a:noFill/>
            </a:ln>
          </p:spPr>
        </p:pic>
        <p:sp>
          <p:nvSpPr>
            <p:cNvPr id="653" name="Google Shape;653;p43"/>
            <p:cNvSpPr txBox="1"/>
            <p:nvPr/>
          </p:nvSpPr>
          <p:spPr>
            <a:xfrm>
              <a:off x="219050" y="1580625"/>
              <a:ext cx="324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rPr>
                <a:t>ERSAP 3-layer structure</a:t>
              </a:r>
              <a:endParaRPr i="1" sz="900"/>
            </a:p>
          </p:txBody>
        </p:sp>
        <p:sp>
          <p:nvSpPr>
            <p:cNvPr id="654" name="Google Shape;654;p43"/>
            <p:cNvSpPr txBox="1"/>
            <p:nvPr/>
          </p:nvSpPr>
          <p:spPr>
            <a:xfrm>
              <a:off x="219050" y="590888"/>
              <a:ext cx="33723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ERSAP</a:t>
              </a:r>
              <a:r>
                <a:rPr lang="en"/>
                <a:t> = </a:t>
              </a:r>
              <a:r>
                <a:rPr lang="en" sz="1100"/>
                <a:t>Environment for Real-time Streaming, Acquisition and Processing</a:t>
              </a:r>
              <a:endParaRPr sz="1100"/>
            </a:p>
          </p:txBody>
        </p:sp>
        <p:sp>
          <p:nvSpPr>
            <p:cNvPr id="655" name="Google Shape;655;p43"/>
            <p:cNvSpPr txBox="1"/>
            <p:nvPr/>
          </p:nvSpPr>
          <p:spPr>
            <a:xfrm>
              <a:off x="525075" y="1185813"/>
              <a:ext cx="3448500" cy="369300"/>
            </a:xfrm>
            <a:prstGeom prst="rect">
              <a:avLst/>
            </a:prstGeom>
            <a:solidFill>
              <a:srgbClr val="A2C4C9"/>
            </a:solidFill>
            <a:ln cap="flat" cmpd="sng" w="9525">
              <a:solidFill>
                <a:srgbClr val="66666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Mixed</a:t>
              </a:r>
              <a:r>
                <a:rPr lang="en" sz="1200"/>
                <a:t>-language support (C++, Python, Java, ..)</a:t>
              </a:r>
              <a:endParaRPr sz="1200"/>
            </a:p>
          </p:txBody>
        </p:sp>
      </p:grpSp>
      <p:grpSp>
        <p:nvGrpSpPr>
          <p:cNvPr id="656" name="Google Shape;656;p43"/>
          <p:cNvGrpSpPr/>
          <p:nvPr/>
        </p:nvGrpSpPr>
        <p:grpSpPr>
          <a:xfrm>
            <a:off x="5256596" y="590900"/>
            <a:ext cx="3112500" cy="4197350"/>
            <a:chOff x="5256596" y="590900"/>
            <a:chExt cx="3112500" cy="4197350"/>
          </a:xfrm>
        </p:grpSpPr>
        <p:sp>
          <p:nvSpPr>
            <p:cNvPr id="657" name="Google Shape;657;p43"/>
            <p:cNvSpPr txBox="1"/>
            <p:nvPr/>
          </p:nvSpPr>
          <p:spPr>
            <a:xfrm>
              <a:off x="5297800" y="4341850"/>
              <a:ext cx="3024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See talk by Vardan Gyurjyan </a:t>
              </a:r>
              <a:r>
                <a:rPr i="1" lang="en" sz="800"/>
                <a:t>May 9, 12:00 PM</a:t>
              </a:r>
              <a:endParaRPr sz="800"/>
            </a:p>
            <a:p>
              <a:pPr indent="0" lvl="0" marL="0" rtl="0" algn="l">
                <a:spcBef>
                  <a:spcPts val="0"/>
                </a:spcBef>
                <a:spcAft>
                  <a:spcPts val="0"/>
                </a:spcAft>
                <a:buNone/>
              </a:pPr>
              <a:r>
                <a:rPr i="1" lang="en" sz="900" u="sng">
                  <a:solidFill>
                    <a:schemeClr val="hlink"/>
                  </a:solidFill>
                  <a:hlinkClick r:id="rId5"/>
                </a:rPr>
                <a:t>https://indico.jlab.org/event/459/contributions/11501/</a:t>
              </a:r>
              <a:r>
                <a:rPr i="1" lang="en" sz="900">
                  <a:solidFill>
                    <a:schemeClr val="hlink"/>
                  </a:solidFill>
                </a:rPr>
                <a:t> </a:t>
              </a:r>
              <a:endParaRPr sz="800"/>
            </a:p>
          </p:txBody>
        </p:sp>
        <p:pic>
          <p:nvPicPr>
            <p:cNvPr id="658" name="Google Shape;658;p43"/>
            <p:cNvPicPr preferRelativeResize="0"/>
            <p:nvPr/>
          </p:nvPicPr>
          <p:blipFill>
            <a:blip r:embed="rId6">
              <a:alphaModFix/>
            </a:blip>
            <a:stretch>
              <a:fillRect/>
            </a:stretch>
          </p:blipFill>
          <p:spPr>
            <a:xfrm>
              <a:off x="5378037" y="1782263"/>
              <a:ext cx="2864425" cy="2457237"/>
            </a:xfrm>
            <a:prstGeom prst="rect">
              <a:avLst/>
            </a:prstGeom>
            <a:noFill/>
            <a:ln cap="flat" cmpd="sng" w="9525">
              <a:solidFill>
                <a:srgbClr val="00FF00"/>
              </a:solidFill>
              <a:prstDash val="solid"/>
              <a:round/>
              <a:headEnd len="sm" w="sm" type="none"/>
              <a:tailEnd len="sm" w="sm" type="none"/>
            </a:ln>
          </p:spPr>
        </p:pic>
        <p:sp>
          <p:nvSpPr>
            <p:cNvPr id="659" name="Google Shape;659;p43"/>
            <p:cNvSpPr txBox="1"/>
            <p:nvPr/>
          </p:nvSpPr>
          <p:spPr>
            <a:xfrm>
              <a:off x="5431300" y="590900"/>
              <a:ext cx="27579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JIRIAF</a:t>
              </a:r>
              <a:r>
                <a:rPr lang="en"/>
                <a:t> = </a:t>
              </a:r>
              <a:r>
                <a:rPr lang="en" sz="1100"/>
                <a:t>JLAB Integrated Research Infrastructure Across Facilities</a:t>
              </a:r>
              <a:endParaRPr sz="1100"/>
            </a:p>
          </p:txBody>
        </p:sp>
        <p:sp>
          <p:nvSpPr>
            <p:cNvPr id="660" name="Google Shape;660;p43"/>
            <p:cNvSpPr txBox="1"/>
            <p:nvPr/>
          </p:nvSpPr>
          <p:spPr>
            <a:xfrm>
              <a:off x="5378026" y="1102175"/>
              <a:ext cx="2923200" cy="338700"/>
            </a:xfrm>
            <a:prstGeom prst="rect">
              <a:avLst/>
            </a:prstGeom>
            <a:solidFill>
              <a:srgbClr val="E6913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Workflow Colocation and Interference Detection</a:t>
              </a:r>
              <a:endParaRPr sz="1000">
                <a:solidFill>
                  <a:schemeClr val="lt1"/>
                </a:solidFill>
              </a:endParaRPr>
            </a:p>
          </p:txBody>
        </p:sp>
        <p:sp>
          <p:nvSpPr>
            <p:cNvPr id="661" name="Google Shape;661;p43"/>
            <p:cNvSpPr txBox="1"/>
            <p:nvPr/>
          </p:nvSpPr>
          <p:spPr>
            <a:xfrm>
              <a:off x="5256596" y="1499075"/>
              <a:ext cx="3112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t>migrate</a:t>
              </a:r>
              <a:r>
                <a:rPr i="1" lang="en" sz="900"/>
                <a:t> jobs over dynamically from one facility to another</a:t>
              </a:r>
              <a:endParaRPr i="1" sz="900"/>
            </a:p>
          </p:txBody>
        </p:sp>
      </p:grpSp>
      <p:pic>
        <p:nvPicPr>
          <p:cNvPr id="662" name="Google Shape;662;p43"/>
          <p:cNvPicPr preferRelativeResize="0"/>
          <p:nvPr/>
        </p:nvPicPr>
        <p:blipFill>
          <a:blip r:embed="rId7">
            <a:alphaModFix/>
          </a:blip>
          <a:stretch>
            <a:fillRect/>
          </a:stretch>
        </p:blipFill>
        <p:spPr>
          <a:xfrm>
            <a:off x="4673324" y="1904868"/>
            <a:ext cx="4381250" cy="1466428"/>
          </a:xfrm>
          <a:prstGeom prst="rect">
            <a:avLst/>
          </a:prstGeom>
          <a:noFill/>
          <a:ln cap="flat" cmpd="sng" w="9525">
            <a:solidFill>
              <a:schemeClr val="dk2"/>
            </a:solidFill>
            <a:prstDash val="solid"/>
            <a:round/>
            <a:headEnd len="sm" w="sm" type="none"/>
            <a:tailEnd len="sm" w="sm" type="none"/>
          </a:ln>
        </p:spPr>
      </p:pic>
      <p:pic>
        <p:nvPicPr>
          <p:cNvPr id="663" name="Google Shape;663;p43"/>
          <p:cNvPicPr preferRelativeResize="0"/>
          <p:nvPr/>
        </p:nvPicPr>
        <p:blipFill>
          <a:blip r:embed="rId8">
            <a:alphaModFix/>
          </a:blip>
          <a:stretch>
            <a:fillRect/>
          </a:stretch>
        </p:blipFill>
        <p:spPr>
          <a:xfrm>
            <a:off x="69436" y="1903724"/>
            <a:ext cx="4453889" cy="1466425"/>
          </a:xfrm>
          <a:prstGeom prst="rect">
            <a:avLst/>
          </a:prstGeom>
          <a:noFill/>
          <a:ln cap="flat" cmpd="sng" w="9525">
            <a:solidFill>
              <a:schemeClr val="dk2"/>
            </a:solidFill>
            <a:prstDash val="solid"/>
            <a:round/>
            <a:headEnd len="sm" w="sm" type="none"/>
            <a:tailEnd len="sm" w="sm" type="none"/>
          </a:ln>
        </p:spPr>
      </p:pic>
      <p:sp>
        <p:nvSpPr>
          <p:cNvPr id="664" name="Google Shape;664;p43"/>
          <p:cNvSpPr txBox="1"/>
          <p:nvPr>
            <p:ph idx="4294967295" type="sldNum"/>
          </p:nvPr>
        </p:nvSpPr>
        <p:spPr>
          <a:xfrm>
            <a:off x="8611204" y="4899722"/>
            <a:ext cx="548700" cy="255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t>‹#›</a:t>
            </a:fld>
            <a:r>
              <a:rPr lang="en" sz="800"/>
              <a:t>/18</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1000"/>
                                        <p:tgtEl>
                                          <p:spTgt spid="6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1000"/>
                                        <p:tgtEl>
                                          <p:spTgt spid="6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44"/>
          <p:cNvSpPr txBox="1"/>
          <p:nvPr>
            <p:ph type="title"/>
          </p:nvPr>
        </p:nvSpPr>
        <p:spPr>
          <a:xfrm>
            <a:off x="308921" y="180400"/>
            <a:ext cx="29010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Data Quality Monitoring</a:t>
            </a:r>
            <a:endParaRPr/>
          </a:p>
        </p:txBody>
      </p:sp>
      <p:grpSp>
        <p:nvGrpSpPr>
          <p:cNvPr id="670" name="Google Shape;670;p44"/>
          <p:cNvGrpSpPr/>
          <p:nvPr/>
        </p:nvGrpSpPr>
        <p:grpSpPr>
          <a:xfrm>
            <a:off x="93807" y="618593"/>
            <a:ext cx="4648976" cy="4175100"/>
            <a:chOff x="4453775" y="616350"/>
            <a:chExt cx="4648976" cy="4175100"/>
          </a:xfrm>
        </p:grpSpPr>
        <p:sp>
          <p:nvSpPr>
            <p:cNvPr id="671" name="Google Shape;671;p44"/>
            <p:cNvSpPr/>
            <p:nvPr/>
          </p:nvSpPr>
          <p:spPr>
            <a:xfrm>
              <a:off x="4457851" y="616350"/>
              <a:ext cx="4644900" cy="4175100"/>
            </a:xfrm>
            <a:prstGeom prst="roundRect">
              <a:avLst>
                <a:gd fmla="val 1054"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4"/>
            <p:cNvSpPr txBox="1"/>
            <p:nvPr/>
          </p:nvSpPr>
          <p:spPr>
            <a:xfrm>
              <a:off x="4453775" y="4312725"/>
              <a:ext cx="4644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see also: </a:t>
              </a:r>
              <a:r>
                <a:rPr lang="en" sz="1000" u="sng">
                  <a:solidFill>
                    <a:srgbClr val="0000FF"/>
                  </a:solidFill>
                  <a:hlinkClick r:id="rId3">
                    <a:extLst>
                      <a:ext uri="{A12FA001-AC4F-418D-AE19-62706E023703}">
                        <ahyp:hlinkClr val="tx"/>
                      </a:ext>
                    </a:extLst>
                  </a:hlinkClick>
                </a:rPr>
                <a:t>http://cds.cern.ch/record/2855338/files/CR2023_020.pdf?version=1</a:t>
              </a:r>
              <a:endParaRPr sz="1000">
                <a:solidFill>
                  <a:srgbClr val="0000FF"/>
                </a:solidFill>
              </a:endParaRPr>
            </a:p>
          </p:txBody>
        </p:sp>
        <p:pic>
          <p:nvPicPr>
            <p:cNvPr id="673" name="Google Shape;673;p44"/>
            <p:cNvPicPr preferRelativeResize="0"/>
            <p:nvPr/>
          </p:nvPicPr>
          <p:blipFill>
            <a:blip r:embed="rId4">
              <a:alphaModFix/>
            </a:blip>
            <a:stretch>
              <a:fillRect/>
            </a:stretch>
          </p:blipFill>
          <p:spPr>
            <a:xfrm>
              <a:off x="4490225" y="1409753"/>
              <a:ext cx="4572001" cy="2571748"/>
            </a:xfrm>
            <a:prstGeom prst="rect">
              <a:avLst/>
            </a:prstGeom>
            <a:noFill/>
            <a:ln cap="flat" cmpd="sng" w="9525">
              <a:solidFill>
                <a:schemeClr val="dk2"/>
              </a:solidFill>
              <a:prstDash val="solid"/>
              <a:round/>
              <a:headEnd len="sm" w="sm" type="none"/>
              <a:tailEnd len="sm" w="sm" type="none"/>
            </a:ln>
          </p:spPr>
        </p:pic>
        <p:sp>
          <p:nvSpPr>
            <p:cNvPr id="674" name="Google Shape;674;p44"/>
            <p:cNvSpPr txBox="1"/>
            <p:nvPr/>
          </p:nvSpPr>
          <p:spPr>
            <a:xfrm>
              <a:off x="4556500" y="3930013"/>
              <a:ext cx="440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courtesy Kyungmin Park et al.. Shown at April 15, 2023 @ APS April Meeting 2023</a:t>
              </a:r>
              <a:endParaRPr sz="900"/>
            </a:p>
          </p:txBody>
        </p:sp>
        <p:sp>
          <p:nvSpPr>
            <p:cNvPr id="675" name="Google Shape;675;p44"/>
            <p:cNvSpPr txBox="1"/>
            <p:nvPr/>
          </p:nvSpPr>
          <p:spPr>
            <a:xfrm>
              <a:off x="4519825" y="620850"/>
              <a:ext cx="4505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t>Machine Learning Based Anomaly Detection for Online Data Quality Monitoring of the</a:t>
              </a:r>
              <a:endParaRPr b="1"/>
            </a:p>
            <a:p>
              <a:pPr indent="0" lvl="0" marL="0" rtl="0" algn="ctr">
                <a:spcBef>
                  <a:spcPts val="0"/>
                </a:spcBef>
                <a:spcAft>
                  <a:spcPts val="0"/>
                </a:spcAft>
                <a:buNone/>
              </a:pPr>
              <a:r>
                <a:rPr b="1" lang="en"/>
                <a:t>CMS Electromagnetic Calorimeter</a:t>
              </a:r>
              <a:endParaRPr b="1"/>
            </a:p>
          </p:txBody>
        </p:sp>
      </p:grpSp>
      <p:grpSp>
        <p:nvGrpSpPr>
          <p:cNvPr id="676" name="Google Shape;676;p44"/>
          <p:cNvGrpSpPr/>
          <p:nvPr/>
        </p:nvGrpSpPr>
        <p:grpSpPr>
          <a:xfrm>
            <a:off x="4724400" y="616350"/>
            <a:ext cx="4699200" cy="4244326"/>
            <a:chOff x="4724400" y="616350"/>
            <a:chExt cx="4699200" cy="4244326"/>
          </a:xfrm>
        </p:grpSpPr>
        <p:sp>
          <p:nvSpPr>
            <p:cNvPr id="677" name="Google Shape;677;p44"/>
            <p:cNvSpPr/>
            <p:nvPr/>
          </p:nvSpPr>
          <p:spPr>
            <a:xfrm>
              <a:off x="4829938" y="616350"/>
              <a:ext cx="4175100" cy="4175100"/>
            </a:xfrm>
            <a:prstGeom prst="roundRect">
              <a:avLst>
                <a:gd fmla="val 1054"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8" name="Google Shape;678;p44"/>
            <p:cNvPicPr preferRelativeResize="0"/>
            <p:nvPr/>
          </p:nvPicPr>
          <p:blipFill>
            <a:blip r:embed="rId5">
              <a:alphaModFix/>
            </a:blip>
            <a:stretch>
              <a:fillRect/>
            </a:stretch>
          </p:blipFill>
          <p:spPr>
            <a:xfrm>
              <a:off x="4881311" y="1886958"/>
              <a:ext cx="2031098" cy="1368325"/>
            </a:xfrm>
            <a:prstGeom prst="rect">
              <a:avLst/>
            </a:prstGeom>
            <a:noFill/>
            <a:ln>
              <a:noFill/>
            </a:ln>
          </p:spPr>
        </p:pic>
        <p:grpSp>
          <p:nvGrpSpPr>
            <p:cNvPr id="679" name="Google Shape;679;p44"/>
            <p:cNvGrpSpPr/>
            <p:nvPr/>
          </p:nvGrpSpPr>
          <p:grpSpPr>
            <a:xfrm>
              <a:off x="6959806" y="1876786"/>
              <a:ext cx="1988832" cy="1378501"/>
              <a:chOff x="6703524" y="2247150"/>
              <a:chExt cx="2411875" cy="1645185"/>
            </a:xfrm>
          </p:grpSpPr>
          <p:pic>
            <p:nvPicPr>
              <p:cNvPr id="680" name="Google Shape;680;p44"/>
              <p:cNvPicPr preferRelativeResize="0"/>
              <p:nvPr/>
            </p:nvPicPr>
            <p:blipFill>
              <a:blip r:embed="rId6">
                <a:alphaModFix/>
              </a:blip>
              <a:stretch>
                <a:fillRect/>
              </a:stretch>
            </p:blipFill>
            <p:spPr>
              <a:xfrm>
                <a:off x="6703524" y="2247150"/>
                <a:ext cx="2411875" cy="1645185"/>
              </a:xfrm>
              <a:prstGeom prst="rect">
                <a:avLst/>
              </a:prstGeom>
              <a:noFill/>
              <a:ln>
                <a:noFill/>
              </a:ln>
            </p:spPr>
          </p:pic>
          <p:sp>
            <p:nvSpPr>
              <p:cNvPr id="681" name="Google Shape;681;p44"/>
              <p:cNvSpPr/>
              <p:nvPr/>
            </p:nvSpPr>
            <p:spPr>
              <a:xfrm rot="-2099943">
                <a:off x="7476236" y="2678037"/>
                <a:ext cx="400654" cy="227559"/>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44"/>
            <p:cNvSpPr/>
            <p:nvPr/>
          </p:nvSpPr>
          <p:spPr>
            <a:xfrm>
              <a:off x="4881579" y="3319975"/>
              <a:ext cx="4051200" cy="1127700"/>
            </a:xfrm>
            <a:prstGeom prst="roundRect">
              <a:avLst>
                <a:gd fmla="val 4211" name="adj"/>
              </a:avLst>
            </a:prstGeom>
            <a:solidFill>
              <a:srgbClr val="CCCC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3" name="Google Shape;683;p44"/>
            <p:cNvPicPr preferRelativeResize="0"/>
            <p:nvPr/>
          </p:nvPicPr>
          <p:blipFill>
            <a:blip r:embed="rId7">
              <a:alphaModFix/>
            </a:blip>
            <a:stretch>
              <a:fillRect/>
            </a:stretch>
          </p:blipFill>
          <p:spPr>
            <a:xfrm>
              <a:off x="4851750" y="622300"/>
              <a:ext cx="1387776" cy="437075"/>
            </a:xfrm>
            <a:prstGeom prst="rect">
              <a:avLst/>
            </a:prstGeom>
            <a:noFill/>
            <a:ln>
              <a:noFill/>
            </a:ln>
          </p:spPr>
        </p:pic>
        <p:sp>
          <p:nvSpPr>
            <p:cNvPr id="684" name="Google Shape;684;p44"/>
            <p:cNvSpPr txBox="1"/>
            <p:nvPr/>
          </p:nvSpPr>
          <p:spPr>
            <a:xfrm>
              <a:off x="4724400" y="1265353"/>
              <a:ext cx="4699200" cy="646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Char char="●"/>
              </a:pPr>
              <a:r>
                <a:rPr lang="en" sz="1000"/>
                <a:t>Augment human shift takers with AI monitoring of plots</a:t>
              </a:r>
              <a:endParaRPr sz="1000"/>
            </a:p>
            <a:p>
              <a:pPr indent="-292100" lvl="0" marL="457200" rtl="0" algn="l">
                <a:spcBef>
                  <a:spcPts val="0"/>
                </a:spcBef>
                <a:spcAft>
                  <a:spcPts val="0"/>
                </a:spcAft>
                <a:buSzPts val="1000"/>
                <a:buChar char="●"/>
              </a:pPr>
              <a:r>
                <a:rPr lang="en" sz="1000"/>
                <a:t>Use existing image classification models (e.g. Inception-v3)</a:t>
              </a:r>
              <a:endParaRPr sz="1000"/>
            </a:p>
            <a:p>
              <a:pPr indent="-292100" lvl="0" marL="457200" rtl="0" algn="l">
                <a:spcBef>
                  <a:spcPts val="0"/>
                </a:spcBef>
                <a:spcAft>
                  <a:spcPts val="0"/>
                </a:spcAft>
                <a:buSzPts val="1000"/>
                <a:buChar char="●"/>
              </a:pPr>
              <a:r>
                <a:rPr lang="en" sz="1000"/>
                <a:t>Each plot has dedicated model with any number of classifications</a:t>
              </a:r>
              <a:endParaRPr sz="1000"/>
            </a:p>
          </p:txBody>
        </p:sp>
        <p:grpSp>
          <p:nvGrpSpPr>
            <p:cNvPr id="685" name="Google Shape;685;p44"/>
            <p:cNvGrpSpPr/>
            <p:nvPr/>
          </p:nvGrpSpPr>
          <p:grpSpPr>
            <a:xfrm>
              <a:off x="6878141" y="3439023"/>
              <a:ext cx="1936387" cy="922976"/>
              <a:chOff x="2529950" y="3591400"/>
              <a:chExt cx="2323200" cy="1107350"/>
            </a:xfrm>
          </p:grpSpPr>
          <p:pic>
            <p:nvPicPr>
              <p:cNvPr id="686" name="Google Shape;686;p44"/>
              <p:cNvPicPr preferRelativeResize="0"/>
              <p:nvPr/>
            </p:nvPicPr>
            <p:blipFill>
              <a:blip r:embed="rId8">
                <a:alphaModFix/>
              </a:blip>
              <a:stretch>
                <a:fillRect/>
              </a:stretch>
            </p:blipFill>
            <p:spPr>
              <a:xfrm>
                <a:off x="2553900" y="3591400"/>
                <a:ext cx="1211724" cy="889870"/>
              </a:xfrm>
              <a:prstGeom prst="rect">
                <a:avLst/>
              </a:prstGeom>
              <a:noFill/>
              <a:ln cap="flat" cmpd="sng" w="19050">
                <a:solidFill>
                  <a:srgbClr val="00FF00"/>
                </a:solidFill>
                <a:prstDash val="solid"/>
                <a:round/>
                <a:headEnd len="sm" w="sm" type="none"/>
                <a:tailEnd len="sm" w="sm" type="none"/>
              </a:ln>
            </p:spPr>
          </p:pic>
          <p:pic>
            <p:nvPicPr>
              <p:cNvPr id="687" name="Google Shape;687;p44"/>
              <p:cNvPicPr preferRelativeResize="0"/>
              <p:nvPr/>
            </p:nvPicPr>
            <p:blipFill>
              <a:blip r:embed="rId9">
                <a:alphaModFix/>
              </a:blip>
              <a:stretch>
                <a:fillRect/>
              </a:stretch>
            </p:blipFill>
            <p:spPr>
              <a:xfrm>
                <a:off x="3689426" y="3591400"/>
                <a:ext cx="1132176" cy="918476"/>
              </a:xfrm>
              <a:prstGeom prst="rect">
                <a:avLst/>
              </a:prstGeom>
              <a:noFill/>
              <a:ln cap="flat" cmpd="sng" w="19050">
                <a:solidFill>
                  <a:srgbClr val="00FF00"/>
                </a:solidFill>
                <a:prstDash val="solid"/>
                <a:round/>
                <a:headEnd len="sm" w="sm" type="none"/>
                <a:tailEnd len="sm" w="sm" type="none"/>
              </a:ln>
            </p:spPr>
          </p:pic>
          <p:sp>
            <p:nvSpPr>
              <p:cNvPr id="688" name="Google Shape;688;p44"/>
              <p:cNvSpPr/>
              <p:nvPr/>
            </p:nvSpPr>
            <p:spPr>
              <a:xfrm>
                <a:off x="2529950" y="4491150"/>
                <a:ext cx="2323200" cy="207600"/>
              </a:xfrm>
              <a:prstGeom prst="rect">
                <a:avLst/>
              </a:prstGeom>
              <a:solidFill>
                <a:srgbClr val="00FF00"/>
              </a:solid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44"/>
            <p:cNvGrpSpPr/>
            <p:nvPr/>
          </p:nvGrpSpPr>
          <p:grpSpPr>
            <a:xfrm>
              <a:off x="4901470" y="3433414"/>
              <a:ext cx="1915127" cy="928698"/>
              <a:chOff x="56538" y="3447575"/>
              <a:chExt cx="2323338" cy="1126650"/>
            </a:xfrm>
          </p:grpSpPr>
          <p:pic>
            <p:nvPicPr>
              <p:cNvPr id="690" name="Google Shape;690;p44"/>
              <p:cNvPicPr preferRelativeResize="0"/>
              <p:nvPr/>
            </p:nvPicPr>
            <p:blipFill rotWithShape="1">
              <a:blip r:embed="rId10">
                <a:alphaModFix/>
              </a:blip>
              <a:srcRect b="35658" l="0" r="49124" t="0"/>
              <a:stretch/>
            </p:blipFill>
            <p:spPr>
              <a:xfrm>
                <a:off x="56538" y="3447575"/>
                <a:ext cx="1120926" cy="831300"/>
              </a:xfrm>
              <a:prstGeom prst="rect">
                <a:avLst/>
              </a:prstGeom>
              <a:noFill/>
              <a:ln>
                <a:noFill/>
              </a:ln>
            </p:spPr>
          </p:pic>
          <p:pic>
            <p:nvPicPr>
              <p:cNvPr id="691" name="Google Shape;691;p44"/>
              <p:cNvPicPr preferRelativeResize="0"/>
              <p:nvPr/>
            </p:nvPicPr>
            <p:blipFill rotWithShape="1">
              <a:blip r:embed="rId10">
                <a:alphaModFix/>
              </a:blip>
              <a:srcRect b="41162" l="50097" r="0" t="0"/>
              <a:stretch/>
            </p:blipFill>
            <p:spPr>
              <a:xfrm>
                <a:off x="1177462" y="3447575"/>
                <a:ext cx="1202400" cy="831300"/>
              </a:xfrm>
              <a:prstGeom prst="rect">
                <a:avLst/>
              </a:prstGeom>
              <a:noFill/>
              <a:ln>
                <a:noFill/>
              </a:ln>
            </p:spPr>
          </p:pic>
          <p:pic>
            <p:nvPicPr>
              <p:cNvPr id="692" name="Google Shape;692;p44"/>
              <p:cNvPicPr preferRelativeResize="0"/>
              <p:nvPr/>
            </p:nvPicPr>
            <p:blipFill rotWithShape="1">
              <a:blip r:embed="rId10">
                <a:alphaModFix/>
              </a:blip>
              <a:srcRect b="6330" l="0" r="49124" t="70814"/>
              <a:stretch/>
            </p:blipFill>
            <p:spPr>
              <a:xfrm>
                <a:off x="56550" y="4278875"/>
                <a:ext cx="1120926" cy="295275"/>
              </a:xfrm>
              <a:prstGeom prst="rect">
                <a:avLst/>
              </a:prstGeom>
              <a:noFill/>
              <a:ln>
                <a:noFill/>
              </a:ln>
            </p:spPr>
          </p:pic>
          <p:pic>
            <p:nvPicPr>
              <p:cNvPr id="693" name="Google Shape;693;p44"/>
              <p:cNvPicPr preferRelativeResize="0"/>
              <p:nvPr/>
            </p:nvPicPr>
            <p:blipFill rotWithShape="1">
              <a:blip r:embed="rId10">
                <a:alphaModFix/>
              </a:blip>
              <a:srcRect b="12542" l="50097" r="0" t="63484"/>
              <a:stretch/>
            </p:blipFill>
            <p:spPr>
              <a:xfrm>
                <a:off x="1177475" y="4235525"/>
                <a:ext cx="1202400" cy="338700"/>
              </a:xfrm>
              <a:prstGeom prst="rect">
                <a:avLst/>
              </a:prstGeom>
              <a:noFill/>
              <a:ln>
                <a:noFill/>
              </a:ln>
            </p:spPr>
          </p:pic>
        </p:grpSp>
        <p:sp>
          <p:nvSpPr>
            <p:cNvPr id="694" name="Google Shape;694;p44"/>
            <p:cNvSpPr txBox="1"/>
            <p:nvPr/>
          </p:nvSpPr>
          <p:spPr>
            <a:xfrm>
              <a:off x="5452905" y="3248013"/>
              <a:ext cx="1357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700"/>
                <a:t>Gradcam integration</a:t>
              </a:r>
              <a:endParaRPr i="1" sz="700"/>
            </a:p>
          </p:txBody>
        </p:sp>
        <p:sp>
          <p:nvSpPr>
            <p:cNvPr id="695" name="Google Shape;695;p44"/>
            <p:cNvSpPr txBox="1"/>
            <p:nvPr/>
          </p:nvSpPr>
          <p:spPr>
            <a:xfrm>
              <a:off x="6185900" y="622300"/>
              <a:ext cx="2671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900"/>
                <a:t>Computer Vision for Data Quality Monitoring with Hydra</a:t>
              </a:r>
              <a:endParaRPr b="1" i="1" sz="900"/>
            </a:p>
            <a:p>
              <a:pPr indent="0" lvl="0" marL="0" rtl="0" algn="l">
                <a:spcBef>
                  <a:spcPts val="0"/>
                </a:spcBef>
                <a:spcAft>
                  <a:spcPts val="0"/>
                </a:spcAft>
                <a:buNone/>
              </a:pPr>
              <a:r>
                <a:rPr lang="en" sz="700"/>
                <a:t>May 9, 2023, 11:45 AM </a:t>
              </a:r>
              <a:br>
                <a:rPr lang="en" sz="700"/>
              </a:br>
              <a:r>
                <a:rPr lang="en" sz="700" u="sng">
                  <a:solidFill>
                    <a:schemeClr val="hlink"/>
                  </a:solidFill>
                  <a:hlinkClick r:id="rId11"/>
                </a:rPr>
                <a:t>https://indico.jlab.org/event/459/contributions/11393/</a:t>
              </a:r>
              <a:r>
                <a:rPr lang="en" sz="900"/>
                <a:t> </a:t>
              </a:r>
              <a:endParaRPr sz="900"/>
            </a:p>
          </p:txBody>
        </p:sp>
        <p:sp>
          <p:nvSpPr>
            <p:cNvPr id="696" name="Google Shape;696;p44"/>
            <p:cNvSpPr txBox="1"/>
            <p:nvPr/>
          </p:nvSpPr>
          <p:spPr>
            <a:xfrm>
              <a:off x="5828975" y="4414276"/>
              <a:ext cx="3256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Talk by Torri Jeske </a:t>
              </a:r>
              <a:r>
                <a:rPr i="1" lang="en" sz="800"/>
                <a:t>May 9, 2023, 11:45 AM</a:t>
              </a:r>
              <a:r>
                <a:rPr lang="en" sz="800"/>
                <a:t> Hampton Roads II</a:t>
              </a:r>
              <a:endParaRPr sz="800"/>
            </a:p>
            <a:p>
              <a:pPr indent="0" lvl="0" marL="0" rtl="0" algn="l">
                <a:spcBef>
                  <a:spcPts val="0"/>
                </a:spcBef>
                <a:spcAft>
                  <a:spcPts val="0"/>
                </a:spcAft>
                <a:buNone/>
              </a:pPr>
              <a:r>
                <a:rPr i="1" lang="en" sz="900" u="sng">
                  <a:solidFill>
                    <a:srgbClr val="0000FF"/>
                  </a:solidFill>
                  <a:hlinkClick r:id="rId12">
                    <a:extLst>
                      <a:ext uri="{A12FA001-AC4F-418D-AE19-62706E023703}">
                        <ahyp:hlinkClr val="tx"/>
                      </a:ext>
                    </a:extLst>
                  </a:hlinkClick>
                </a:rPr>
                <a:t>https://indico.jlab.org/event/459/contributions/11393/</a:t>
              </a:r>
              <a:r>
                <a:rPr i="1" lang="en" sz="900">
                  <a:solidFill>
                    <a:srgbClr val="0000FF"/>
                  </a:solidFill>
                </a:rPr>
                <a:t> </a:t>
              </a:r>
              <a:endParaRPr i="1" sz="900">
                <a:solidFill>
                  <a:srgbClr val="0000FF"/>
                </a:solidFill>
              </a:endParaRPr>
            </a:p>
          </p:txBody>
        </p:sp>
        <p:pic>
          <p:nvPicPr>
            <p:cNvPr id="697" name="Google Shape;697;p44"/>
            <p:cNvPicPr preferRelativeResize="0"/>
            <p:nvPr/>
          </p:nvPicPr>
          <p:blipFill rotWithShape="1">
            <a:blip r:embed="rId13">
              <a:alphaModFix/>
            </a:blip>
            <a:srcRect b="24993" l="0" r="0" t="24636"/>
            <a:stretch/>
          </p:blipFill>
          <p:spPr>
            <a:xfrm>
              <a:off x="4861963" y="4476939"/>
              <a:ext cx="580699" cy="292500"/>
            </a:xfrm>
            <a:prstGeom prst="rect">
              <a:avLst/>
            </a:prstGeom>
            <a:noFill/>
            <a:ln>
              <a:noFill/>
            </a:ln>
          </p:spPr>
        </p:pic>
      </p:grpSp>
      <p:pic>
        <p:nvPicPr>
          <p:cNvPr id="698" name="Google Shape;698;p44"/>
          <p:cNvPicPr preferRelativeResize="0"/>
          <p:nvPr/>
        </p:nvPicPr>
        <p:blipFill>
          <a:blip r:embed="rId14">
            <a:alphaModFix/>
          </a:blip>
          <a:stretch>
            <a:fillRect/>
          </a:stretch>
        </p:blipFill>
        <p:spPr>
          <a:xfrm>
            <a:off x="4761075" y="1652425"/>
            <a:ext cx="4245532" cy="1378500"/>
          </a:xfrm>
          <a:prstGeom prst="rect">
            <a:avLst/>
          </a:prstGeom>
          <a:noFill/>
          <a:ln cap="flat" cmpd="sng" w="9525">
            <a:solidFill>
              <a:schemeClr val="dk2"/>
            </a:solidFill>
            <a:prstDash val="solid"/>
            <a:round/>
            <a:headEnd len="sm" w="sm" type="none"/>
            <a:tailEnd len="sm" w="sm" type="none"/>
          </a:ln>
        </p:spPr>
      </p:pic>
      <p:sp>
        <p:nvSpPr>
          <p:cNvPr id="699" name="Google Shape;699;p44"/>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98"/>
                                        </p:tgtEl>
                                        <p:attrNameLst>
                                          <p:attrName>style.visibility</p:attrName>
                                        </p:attrNameLst>
                                      </p:cBhvr>
                                      <p:to>
                                        <p:strVal val="visible"/>
                                      </p:to>
                                    </p:set>
                                    <p:anim calcmode="lin" valueType="num">
                                      <p:cBhvr additive="base">
                                        <p:cTn dur="1000"/>
                                        <p:tgtEl>
                                          <p:spTgt spid="69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5"/>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Summary and Outlook</a:t>
            </a:r>
            <a:endParaRPr/>
          </a:p>
        </p:txBody>
      </p:sp>
      <p:sp>
        <p:nvSpPr>
          <p:cNvPr id="705" name="Google Shape;705;p45"/>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706" name="Google Shape;706;p45"/>
          <p:cNvSpPr txBox="1"/>
          <p:nvPr/>
        </p:nvSpPr>
        <p:spPr>
          <a:xfrm>
            <a:off x="0" y="724750"/>
            <a:ext cx="5768700" cy="3801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
              <a:t>Streaming Readout</a:t>
            </a:r>
            <a:r>
              <a:rPr lang="en"/>
              <a:t> is motivated by the need for </a:t>
            </a:r>
            <a:r>
              <a:rPr b="1" lang="en"/>
              <a:t>higher</a:t>
            </a:r>
            <a:r>
              <a:rPr lang="en"/>
              <a:t> </a:t>
            </a:r>
            <a:r>
              <a:rPr b="1" lang="en"/>
              <a:t>luminosity</a:t>
            </a:r>
            <a:r>
              <a:rPr lang="en"/>
              <a:t> experiments to explore </a:t>
            </a:r>
            <a:r>
              <a:rPr lang="en"/>
              <a:t>increasingly</a:t>
            </a:r>
            <a:r>
              <a:rPr lang="en"/>
              <a:t> </a:t>
            </a:r>
            <a:r>
              <a:rPr b="1" lang="en"/>
              <a:t>rare</a:t>
            </a:r>
            <a:r>
              <a:rPr lang="en"/>
              <a:t> </a:t>
            </a:r>
            <a:r>
              <a:rPr b="1" lang="en"/>
              <a:t>reactions</a:t>
            </a:r>
            <a:br>
              <a:rPr lang="en"/>
            </a:br>
            <a:endParaRPr/>
          </a:p>
          <a:p>
            <a:pPr indent="-317500" lvl="0" marL="457200" rtl="0" algn="l">
              <a:spcBef>
                <a:spcPts val="0"/>
              </a:spcBef>
              <a:spcAft>
                <a:spcPts val="0"/>
              </a:spcAft>
              <a:buSzPts val="1400"/>
              <a:buChar char="●"/>
            </a:pPr>
            <a:r>
              <a:rPr lang="en"/>
              <a:t>Multiple experiments are </a:t>
            </a:r>
            <a:r>
              <a:rPr b="1" lang="en"/>
              <a:t>already</a:t>
            </a:r>
            <a:r>
              <a:rPr lang="en"/>
              <a:t> using </a:t>
            </a:r>
            <a:r>
              <a:rPr b="1" lang="en"/>
              <a:t>streaming</a:t>
            </a:r>
            <a:r>
              <a:rPr lang="en"/>
              <a:t> </a:t>
            </a:r>
            <a:r>
              <a:rPr b="1" lang="en"/>
              <a:t>readout</a:t>
            </a:r>
            <a:r>
              <a:rPr lang="en"/>
              <a:t> in various forms</a:t>
            </a:r>
            <a:br>
              <a:rPr lang="en"/>
            </a:br>
            <a:endParaRPr/>
          </a:p>
          <a:p>
            <a:pPr indent="-317500" lvl="0" marL="457200" rtl="0" algn="l">
              <a:spcBef>
                <a:spcPts val="0"/>
              </a:spcBef>
              <a:spcAft>
                <a:spcPts val="0"/>
              </a:spcAft>
              <a:buSzPts val="1400"/>
              <a:buChar char="●"/>
            </a:pPr>
            <a:r>
              <a:rPr lang="en"/>
              <a:t>The line between “</a:t>
            </a:r>
            <a:r>
              <a:rPr b="1" lang="en"/>
              <a:t>online</a:t>
            </a:r>
            <a:r>
              <a:rPr lang="en"/>
              <a:t>” and “</a:t>
            </a:r>
            <a:r>
              <a:rPr b="1" lang="en"/>
              <a:t>offline</a:t>
            </a:r>
            <a:r>
              <a:rPr lang="en"/>
              <a:t>” is being </a:t>
            </a:r>
            <a:r>
              <a:rPr b="1" lang="en"/>
              <a:t>blurred</a:t>
            </a:r>
            <a:br>
              <a:rPr lang="en"/>
            </a:br>
            <a:endParaRPr/>
          </a:p>
          <a:p>
            <a:pPr indent="-317500" lvl="0" marL="457200" rtl="0" algn="l">
              <a:spcBef>
                <a:spcPts val="0"/>
              </a:spcBef>
              <a:spcAft>
                <a:spcPts val="0"/>
              </a:spcAft>
              <a:buSzPts val="1400"/>
              <a:buChar char="●"/>
            </a:pPr>
            <a:r>
              <a:rPr lang="en"/>
              <a:t>The availability of </a:t>
            </a:r>
            <a:r>
              <a:rPr b="1" lang="en"/>
              <a:t>high</a:t>
            </a:r>
            <a:r>
              <a:rPr lang="en"/>
              <a:t> </a:t>
            </a:r>
            <a:r>
              <a:rPr b="1" lang="en"/>
              <a:t>bandwidth</a:t>
            </a:r>
            <a:r>
              <a:rPr lang="en"/>
              <a:t>, </a:t>
            </a:r>
            <a:r>
              <a:rPr b="1" lang="en"/>
              <a:t>high</a:t>
            </a:r>
            <a:r>
              <a:rPr lang="en"/>
              <a:t> </a:t>
            </a:r>
            <a:r>
              <a:rPr b="1" lang="en"/>
              <a:t>reliability</a:t>
            </a:r>
            <a:r>
              <a:rPr lang="en"/>
              <a:t> </a:t>
            </a:r>
            <a:r>
              <a:rPr b="1" lang="en"/>
              <a:t>networks</a:t>
            </a:r>
            <a:r>
              <a:rPr lang="en"/>
              <a:t> will allow for (near) real time utilization of compute resources </a:t>
            </a:r>
            <a:r>
              <a:rPr b="1" lang="en"/>
              <a:t>far from the experiment</a:t>
            </a:r>
            <a:endParaRPr b="1"/>
          </a:p>
          <a:p>
            <a:pPr indent="-336550" lvl="1" marL="914400" rtl="0" algn="l">
              <a:spcBef>
                <a:spcPts val="0"/>
              </a:spcBef>
              <a:spcAft>
                <a:spcPts val="0"/>
              </a:spcAft>
              <a:buSzPts val="1700"/>
              <a:buChar char="○"/>
            </a:pPr>
            <a:r>
              <a:rPr lang="en" sz="1100">
                <a:solidFill>
                  <a:srgbClr val="C4112F"/>
                </a:solidFill>
              </a:rPr>
              <a:t>A huge compute farm does not necessarily need to be built right next to every experiment!</a:t>
            </a:r>
            <a:br>
              <a:rPr lang="en"/>
            </a:br>
            <a:endParaRPr/>
          </a:p>
          <a:p>
            <a:pPr indent="-317500" lvl="0" marL="457200" rtl="0" algn="l">
              <a:spcBef>
                <a:spcPts val="0"/>
              </a:spcBef>
              <a:spcAft>
                <a:spcPts val="0"/>
              </a:spcAft>
              <a:buSzPts val="1400"/>
              <a:buChar char="●"/>
            </a:pPr>
            <a:r>
              <a:rPr lang="en"/>
              <a:t>Multi-architecture compute resources (</a:t>
            </a:r>
            <a:r>
              <a:rPr b="1" lang="en"/>
              <a:t>GPUs</a:t>
            </a:r>
            <a:r>
              <a:rPr lang="en"/>
              <a:t>, </a:t>
            </a:r>
            <a:r>
              <a:rPr b="1" lang="en"/>
              <a:t>FPGAs</a:t>
            </a:r>
            <a:r>
              <a:rPr lang="en"/>
              <a:t>, …) are expected to play a large role in the processing of streamed data.</a:t>
            </a:r>
            <a:endParaRPr/>
          </a:p>
          <a:p>
            <a:pPr indent="-298450" lvl="1" marL="914400" rtl="0" algn="l">
              <a:spcBef>
                <a:spcPts val="0"/>
              </a:spcBef>
              <a:spcAft>
                <a:spcPts val="0"/>
              </a:spcAft>
              <a:buSzPts val="1100"/>
              <a:buChar char="○"/>
            </a:pPr>
            <a:r>
              <a:rPr lang="en" sz="1100"/>
              <a:t>In particular for AI/ML</a:t>
            </a:r>
            <a:endParaRPr sz="1100"/>
          </a:p>
        </p:txBody>
      </p:sp>
      <p:pic>
        <p:nvPicPr>
          <p:cNvPr id="707" name="Google Shape;707;p45"/>
          <p:cNvPicPr preferRelativeResize="0"/>
          <p:nvPr/>
        </p:nvPicPr>
        <p:blipFill>
          <a:blip r:embed="rId3">
            <a:alphaModFix/>
          </a:blip>
          <a:stretch>
            <a:fillRect/>
          </a:stretch>
        </p:blipFill>
        <p:spPr>
          <a:xfrm>
            <a:off x="5921100" y="850904"/>
            <a:ext cx="3070500" cy="2633014"/>
          </a:xfrm>
          <a:prstGeom prst="rect">
            <a:avLst/>
          </a:prstGeom>
          <a:noFill/>
          <a:ln>
            <a:noFill/>
          </a:ln>
          <a:effectLst>
            <a:outerShdw blurRad="57150" rotWithShape="0" algn="bl" dir="3060000" dist="123825">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0" st="0"/>
                                            </p:txEl>
                                          </p:spTgt>
                                        </p:tgtEl>
                                        <p:attrNameLst>
                                          <p:attrName>style.visibility</p:attrName>
                                        </p:attrNameLst>
                                      </p:cBhvr>
                                      <p:to>
                                        <p:strVal val="visible"/>
                                      </p:to>
                                    </p:set>
                                    <p:animEffect filter="fade" transition="in">
                                      <p:cBhvr>
                                        <p:cTn dur="1000"/>
                                        <p:tgtEl>
                                          <p:spTgt spid="7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1" st="1"/>
                                            </p:txEl>
                                          </p:spTgt>
                                        </p:tgtEl>
                                        <p:attrNameLst>
                                          <p:attrName>style.visibility</p:attrName>
                                        </p:attrNameLst>
                                      </p:cBhvr>
                                      <p:to>
                                        <p:strVal val="visible"/>
                                      </p:to>
                                    </p:set>
                                    <p:animEffect filter="fade" transition="in">
                                      <p:cBhvr>
                                        <p:cTn dur="1000"/>
                                        <p:tgtEl>
                                          <p:spTgt spid="7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2" st="2"/>
                                            </p:txEl>
                                          </p:spTgt>
                                        </p:tgtEl>
                                        <p:attrNameLst>
                                          <p:attrName>style.visibility</p:attrName>
                                        </p:attrNameLst>
                                      </p:cBhvr>
                                      <p:to>
                                        <p:strVal val="visible"/>
                                      </p:to>
                                    </p:set>
                                    <p:animEffect filter="fade" transition="in">
                                      <p:cBhvr>
                                        <p:cTn dur="1000"/>
                                        <p:tgtEl>
                                          <p:spTgt spid="7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3" st="3"/>
                                            </p:txEl>
                                          </p:spTgt>
                                        </p:tgtEl>
                                        <p:attrNameLst>
                                          <p:attrName>style.visibility</p:attrName>
                                        </p:attrNameLst>
                                      </p:cBhvr>
                                      <p:to>
                                        <p:strVal val="visible"/>
                                      </p:to>
                                    </p:set>
                                    <p:animEffect filter="fade" transition="in">
                                      <p:cBhvr>
                                        <p:cTn dur="1000"/>
                                        <p:tgtEl>
                                          <p:spTgt spid="7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4" st="4"/>
                                            </p:txEl>
                                          </p:spTgt>
                                        </p:tgtEl>
                                        <p:attrNameLst>
                                          <p:attrName>style.visibility</p:attrName>
                                        </p:attrNameLst>
                                      </p:cBhvr>
                                      <p:to>
                                        <p:strVal val="visible"/>
                                      </p:to>
                                    </p:set>
                                    <p:animEffect filter="fade" transition="in">
                                      <p:cBhvr>
                                        <p:cTn dur="1000"/>
                                        <p:tgtEl>
                                          <p:spTgt spid="70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5" st="5"/>
                                            </p:txEl>
                                          </p:spTgt>
                                        </p:tgtEl>
                                        <p:attrNameLst>
                                          <p:attrName>style.visibility</p:attrName>
                                        </p:attrNameLst>
                                      </p:cBhvr>
                                      <p:to>
                                        <p:strVal val="visible"/>
                                      </p:to>
                                    </p:set>
                                    <p:animEffect filter="fade" transition="in">
                                      <p:cBhvr>
                                        <p:cTn dur="1000"/>
                                        <p:tgtEl>
                                          <p:spTgt spid="70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xEl>
                                              <p:pRg end="6" st="6"/>
                                            </p:txEl>
                                          </p:spTgt>
                                        </p:tgtEl>
                                        <p:attrNameLst>
                                          <p:attrName>style.visibility</p:attrName>
                                        </p:attrNameLst>
                                      </p:cBhvr>
                                      <p:to>
                                        <p:strVal val="visible"/>
                                      </p:to>
                                    </p:set>
                                    <p:animEffect filter="fade" transition="in">
                                      <p:cBhvr>
                                        <p:cTn dur="1000"/>
                                        <p:tgtEl>
                                          <p:spTgt spid="70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6"/>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Final Thought</a:t>
            </a:r>
            <a:endParaRPr/>
          </a:p>
        </p:txBody>
      </p:sp>
      <p:sp>
        <p:nvSpPr>
          <p:cNvPr id="713" name="Google Shape;713;p46"/>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714" name="Google Shape;714;p46"/>
          <p:cNvSpPr txBox="1"/>
          <p:nvPr/>
        </p:nvSpPr>
        <p:spPr>
          <a:xfrm>
            <a:off x="918300" y="593113"/>
            <a:ext cx="69471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Particle physics experiments cover a wide range of scales</a:t>
            </a:r>
            <a:endParaRPr sz="1300"/>
          </a:p>
        </p:txBody>
      </p:sp>
      <p:grpSp>
        <p:nvGrpSpPr>
          <p:cNvPr id="715" name="Google Shape;715;p46"/>
          <p:cNvGrpSpPr/>
          <p:nvPr/>
        </p:nvGrpSpPr>
        <p:grpSpPr>
          <a:xfrm>
            <a:off x="364275" y="1165387"/>
            <a:ext cx="2960625" cy="2432450"/>
            <a:chOff x="2402050" y="2730925"/>
            <a:chExt cx="2960625" cy="2432450"/>
          </a:xfrm>
        </p:grpSpPr>
        <p:pic>
          <p:nvPicPr>
            <p:cNvPr id="716" name="Google Shape;716;p46"/>
            <p:cNvPicPr preferRelativeResize="0"/>
            <p:nvPr/>
          </p:nvPicPr>
          <p:blipFill rotWithShape="1">
            <a:blip r:embed="rId3">
              <a:alphaModFix/>
            </a:blip>
            <a:srcRect b="0" l="11720" r="11621" t="0"/>
            <a:stretch/>
          </p:blipFill>
          <p:spPr>
            <a:xfrm>
              <a:off x="2402050" y="2730925"/>
              <a:ext cx="2844325" cy="2084526"/>
            </a:xfrm>
            <a:prstGeom prst="rect">
              <a:avLst/>
            </a:prstGeom>
            <a:noFill/>
            <a:ln>
              <a:noFill/>
            </a:ln>
          </p:spPr>
        </p:pic>
        <p:sp>
          <p:nvSpPr>
            <p:cNvPr id="717" name="Google Shape;717;p46"/>
            <p:cNvSpPr txBox="1"/>
            <p:nvPr/>
          </p:nvSpPr>
          <p:spPr>
            <a:xfrm>
              <a:off x="2474275" y="4763175"/>
              <a:ext cx="28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700"/>
                <a:t>CDF at Fermilab.</a:t>
              </a:r>
              <a:br>
                <a:rPr i="1" lang="en" sz="700"/>
              </a:br>
              <a:r>
                <a:rPr i="1" lang="en" sz="700" u="sng">
                  <a:solidFill>
                    <a:srgbClr val="0000FF"/>
                  </a:solidFill>
                  <a:hlinkClick r:id="rId4">
                    <a:extLst>
                      <a:ext uri="{A12FA001-AC4F-418D-AE19-62706E023703}">
                        <ahyp:hlinkClr val="tx"/>
                      </a:ext>
                    </a:extLst>
                  </a:hlinkClick>
                </a:rPr>
                <a:t>https://bigthink.com/starts-with-a-bang/hole-in-the-standard-model/</a:t>
              </a:r>
              <a:r>
                <a:rPr i="1" lang="en" sz="700">
                  <a:solidFill>
                    <a:srgbClr val="0000FF"/>
                  </a:solidFill>
                </a:rPr>
                <a:t> </a:t>
              </a:r>
              <a:endParaRPr i="1" sz="700">
                <a:solidFill>
                  <a:schemeClr val="dk1"/>
                </a:solidFill>
              </a:endParaRPr>
            </a:p>
          </p:txBody>
        </p:sp>
      </p:grpSp>
      <p:sp>
        <p:nvSpPr>
          <p:cNvPr id="718" name="Google Shape;718;p46"/>
          <p:cNvSpPr txBox="1"/>
          <p:nvPr/>
        </p:nvSpPr>
        <p:spPr>
          <a:xfrm>
            <a:off x="941550" y="3718700"/>
            <a:ext cx="7016400" cy="10467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Char char="●"/>
            </a:pPr>
            <a:r>
              <a:rPr lang="en" sz="1500">
                <a:solidFill>
                  <a:schemeClr val="dk1"/>
                </a:solidFill>
              </a:rPr>
              <a:t>They are </a:t>
            </a:r>
            <a:r>
              <a:rPr b="1" i="1" lang="en" sz="1500">
                <a:solidFill>
                  <a:schemeClr val="dk1"/>
                </a:solidFill>
              </a:rPr>
              <a:t>all</a:t>
            </a:r>
            <a:r>
              <a:rPr lang="en" sz="1500">
                <a:solidFill>
                  <a:schemeClr val="dk1"/>
                </a:solidFill>
              </a:rPr>
              <a:t> technically difficult because the resources available generally match the scale</a:t>
            </a:r>
            <a:endParaRPr sz="1500">
              <a:solidFill>
                <a:schemeClr val="dk1"/>
              </a:solidFill>
            </a:endParaRPr>
          </a:p>
          <a:p>
            <a:pPr indent="-311150" lvl="1" marL="1371600" rtl="0" algn="l">
              <a:spcBef>
                <a:spcPts val="0"/>
              </a:spcBef>
              <a:spcAft>
                <a:spcPts val="0"/>
              </a:spcAft>
              <a:buClr>
                <a:schemeClr val="dk1"/>
              </a:buClr>
              <a:buSzPts val="1300"/>
              <a:buChar char="○"/>
            </a:pPr>
            <a:r>
              <a:rPr lang="en" sz="1300">
                <a:solidFill>
                  <a:schemeClr val="dk1"/>
                </a:solidFill>
              </a:rPr>
              <a:t>It can be just as difficult to scale a large system down to a small budget as a small system up to a large scale</a:t>
            </a:r>
            <a:endParaRPr/>
          </a:p>
        </p:txBody>
      </p:sp>
      <p:grpSp>
        <p:nvGrpSpPr>
          <p:cNvPr id="719" name="Google Shape;719;p46"/>
          <p:cNvGrpSpPr/>
          <p:nvPr/>
        </p:nvGrpSpPr>
        <p:grpSpPr>
          <a:xfrm>
            <a:off x="3684675" y="1055614"/>
            <a:ext cx="1905725" cy="2651973"/>
            <a:chOff x="3354450" y="1089177"/>
            <a:chExt cx="1905725" cy="2651973"/>
          </a:xfrm>
        </p:grpSpPr>
        <p:grpSp>
          <p:nvGrpSpPr>
            <p:cNvPr id="720" name="Google Shape;720;p46"/>
            <p:cNvGrpSpPr/>
            <p:nvPr/>
          </p:nvGrpSpPr>
          <p:grpSpPr>
            <a:xfrm>
              <a:off x="3354450" y="2432604"/>
              <a:ext cx="1905725" cy="1308546"/>
              <a:chOff x="3354450" y="2585004"/>
              <a:chExt cx="1905725" cy="1308546"/>
            </a:xfrm>
          </p:grpSpPr>
          <p:pic>
            <p:nvPicPr>
              <p:cNvPr id="721" name="Google Shape;721;p46"/>
              <p:cNvPicPr preferRelativeResize="0"/>
              <p:nvPr/>
            </p:nvPicPr>
            <p:blipFill>
              <a:blip r:embed="rId5">
                <a:alphaModFix/>
              </a:blip>
              <a:stretch>
                <a:fillRect/>
              </a:stretch>
            </p:blipFill>
            <p:spPr>
              <a:xfrm>
                <a:off x="3430650" y="2585004"/>
                <a:ext cx="1829525" cy="1096118"/>
              </a:xfrm>
              <a:prstGeom prst="rect">
                <a:avLst/>
              </a:prstGeom>
              <a:noFill/>
              <a:ln cap="flat" cmpd="sng" w="9525">
                <a:solidFill>
                  <a:schemeClr val="dk2"/>
                </a:solidFill>
                <a:prstDash val="solid"/>
                <a:round/>
                <a:headEnd len="sm" w="sm" type="none"/>
                <a:tailEnd len="sm" w="sm" type="none"/>
              </a:ln>
            </p:spPr>
          </p:pic>
          <p:sp>
            <p:nvSpPr>
              <p:cNvPr id="722" name="Google Shape;722;p46"/>
              <p:cNvSpPr txBox="1"/>
              <p:nvPr/>
            </p:nvSpPr>
            <p:spPr>
              <a:xfrm>
                <a:off x="3354450" y="3601050"/>
                <a:ext cx="1886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700">
                    <a:solidFill>
                      <a:schemeClr val="dk1"/>
                    </a:solidFill>
                  </a:rPr>
                  <a:t>pi-beta detector </a:t>
                </a:r>
                <a:r>
                  <a:rPr i="1" lang="en" sz="500" u="sng">
                    <a:solidFill>
                      <a:srgbClr val="0000FF"/>
                    </a:solidFill>
                    <a:hlinkClick r:id="rId6">
                      <a:extLst>
                        <a:ext uri="{A12FA001-AC4F-418D-AE19-62706E023703}">
                          <ahyp:hlinkClr val="tx"/>
                        </a:ext>
                      </a:extLst>
                    </a:hlinkClick>
                  </a:rPr>
                  <a:t>http://cds.cern.ch/record/2824583</a:t>
                </a:r>
                <a:r>
                  <a:rPr i="1" lang="en" sz="700">
                    <a:solidFill>
                      <a:srgbClr val="0000FF"/>
                    </a:solidFill>
                  </a:rPr>
                  <a:t> </a:t>
                </a:r>
                <a:endParaRPr i="1" sz="700">
                  <a:solidFill>
                    <a:srgbClr val="0000FF"/>
                  </a:solidFill>
                </a:endParaRPr>
              </a:p>
            </p:txBody>
          </p:sp>
        </p:grpSp>
        <p:grpSp>
          <p:nvGrpSpPr>
            <p:cNvPr id="723" name="Google Shape;723;p46"/>
            <p:cNvGrpSpPr/>
            <p:nvPr/>
          </p:nvGrpSpPr>
          <p:grpSpPr>
            <a:xfrm>
              <a:off x="3373800" y="1089177"/>
              <a:ext cx="1886375" cy="1401648"/>
              <a:chOff x="3373800" y="1165377"/>
              <a:chExt cx="1886375" cy="1401648"/>
            </a:xfrm>
          </p:grpSpPr>
          <p:pic>
            <p:nvPicPr>
              <p:cNvPr id="724" name="Google Shape;724;p46"/>
              <p:cNvPicPr preferRelativeResize="0"/>
              <p:nvPr/>
            </p:nvPicPr>
            <p:blipFill>
              <a:blip r:embed="rId7">
                <a:alphaModFix/>
              </a:blip>
              <a:stretch>
                <a:fillRect/>
              </a:stretch>
            </p:blipFill>
            <p:spPr>
              <a:xfrm>
                <a:off x="3430650" y="1165377"/>
                <a:ext cx="1829525" cy="1207475"/>
              </a:xfrm>
              <a:prstGeom prst="rect">
                <a:avLst/>
              </a:prstGeom>
              <a:noFill/>
              <a:ln>
                <a:noFill/>
              </a:ln>
            </p:spPr>
          </p:pic>
          <p:sp>
            <p:nvSpPr>
              <p:cNvPr id="725" name="Google Shape;725;p46"/>
              <p:cNvSpPr txBox="1"/>
              <p:nvPr/>
            </p:nvSpPr>
            <p:spPr>
              <a:xfrm>
                <a:off x="3373800" y="2290125"/>
                <a:ext cx="1805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dk1"/>
                    </a:solidFill>
                  </a:rPr>
                  <a:t>PSI cyclotron </a:t>
                </a:r>
                <a:endParaRPr sz="1300"/>
              </a:p>
            </p:txBody>
          </p:sp>
        </p:grpSp>
      </p:grpSp>
      <p:grpSp>
        <p:nvGrpSpPr>
          <p:cNvPr id="726" name="Google Shape;726;p46"/>
          <p:cNvGrpSpPr/>
          <p:nvPr/>
        </p:nvGrpSpPr>
        <p:grpSpPr>
          <a:xfrm>
            <a:off x="6116100" y="1337562"/>
            <a:ext cx="2570700" cy="2088075"/>
            <a:chOff x="6116100" y="1337562"/>
            <a:chExt cx="2570700" cy="2088075"/>
          </a:xfrm>
        </p:grpSpPr>
        <p:pic>
          <p:nvPicPr>
            <p:cNvPr id="727" name="Google Shape;727;p46"/>
            <p:cNvPicPr preferRelativeResize="0"/>
            <p:nvPr/>
          </p:nvPicPr>
          <p:blipFill>
            <a:blip r:embed="rId8">
              <a:alphaModFix/>
            </a:blip>
            <a:stretch>
              <a:fillRect/>
            </a:stretch>
          </p:blipFill>
          <p:spPr>
            <a:xfrm>
              <a:off x="6169475" y="1337562"/>
              <a:ext cx="2517325" cy="1888001"/>
            </a:xfrm>
            <a:prstGeom prst="rect">
              <a:avLst/>
            </a:prstGeom>
            <a:noFill/>
            <a:ln>
              <a:noFill/>
            </a:ln>
          </p:spPr>
        </p:pic>
        <p:sp>
          <p:nvSpPr>
            <p:cNvPr id="728" name="Google Shape;728;p46"/>
            <p:cNvSpPr txBox="1"/>
            <p:nvPr/>
          </p:nvSpPr>
          <p:spPr>
            <a:xfrm>
              <a:off x="6116100" y="3133138"/>
              <a:ext cx="2517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700"/>
                <a:t>recent small-scale detector tests at Jefferson Lab</a:t>
              </a:r>
              <a:endParaRPr i="1" sz="7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0" st="0"/>
                                            </p:txEl>
                                          </p:spTgt>
                                        </p:tgtEl>
                                        <p:attrNameLst>
                                          <p:attrName>style.visibility</p:attrName>
                                        </p:attrNameLst>
                                      </p:cBhvr>
                                      <p:to>
                                        <p:strVal val="visible"/>
                                      </p:to>
                                    </p:set>
                                    <p:animEffect filter="fade" transition="in">
                                      <p:cBhvr>
                                        <p:cTn dur="1000"/>
                                        <p:tgtEl>
                                          <p:spTgt spid="7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1" st="1"/>
                                            </p:txEl>
                                          </p:spTgt>
                                        </p:tgtEl>
                                        <p:attrNameLst>
                                          <p:attrName>style.visibility</p:attrName>
                                        </p:attrNameLst>
                                      </p:cBhvr>
                                      <p:to>
                                        <p:strVal val="visible"/>
                                      </p:to>
                                    </p:set>
                                    <p:animEffect filter="fade" transition="in">
                                      <p:cBhvr>
                                        <p:cTn dur="1000"/>
                                        <p:tgtEl>
                                          <p:spTgt spid="71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7"/>
          <p:cNvSpPr txBox="1"/>
          <p:nvPr>
            <p:ph idx="1" type="body"/>
          </p:nvPr>
        </p:nvSpPr>
        <p:spPr>
          <a:xfrm>
            <a:off x="280800" y="1819650"/>
            <a:ext cx="8520600" cy="1504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3600">
                <a:solidFill>
                  <a:schemeClr val="dk1"/>
                </a:solidFill>
              </a:rPr>
              <a:t>Backups</a:t>
            </a:r>
            <a:endParaRPr sz="3600">
              <a:solidFill>
                <a:schemeClr val="dk1"/>
              </a:solidFill>
            </a:endParaRPr>
          </a:p>
        </p:txBody>
      </p:sp>
      <p:sp>
        <p:nvSpPr>
          <p:cNvPr id="734" name="Google Shape;734;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48"/>
          <p:cNvSpPr/>
          <p:nvPr/>
        </p:nvSpPr>
        <p:spPr>
          <a:xfrm>
            <a:off x="0" y="483800"/>
            <a:ext cx="2850300" cy="11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8"/>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EIC </a:t>
            </a:r>
            <a:r>
              <a:rPr lang="en"/>
              <a:t>Computing: Online to Offline Stream</a:t>
            </a:r>
            <a:endParaRPr/>
          </a:p>
        </p:txBody>
      </p:sp>
      <p:sp>
        <p:nvSpPr>
          <p:cNvPr id="741" name="Google Shape;741;p48"/>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grpSp>
        <p:nvGrpSpPr>
          <p:cNvPr id="742" name="Google Shape;742;p48"/>
          <p:cNvGrpSpPr/>
          <p:nvPr/>
        </p:nvGrpSpPr>
        <p:grpSpPr>
          <a:xfrm>
            <a:off x="3990904" y="1245532"/>
            <a:ext cx="5108091" cy="1402441"/>
            <a:chOff x="3163125" y="583747"/>
            <a:chExt cx="5935500" cy="1592778"/>
          </a:xfrm>
        </p:grpSpPr>
        <p:sp>
          <p:nvSpPr>
            <p:cNvPr id="743" name="Google Shape;743;p48"/>
            <p:cNvSpPr/>
            <p:nvPr/>
          </p:nvSpPr>
          <p:spPr>
            <a:xfrm>
              <a:off x="3163125" y="583747"/>
              <a:ext cx="5935500" cy="1563300"/>
            </a:xfrm>
            <a:prstGeom prst="flowChartAlternateProcess">
              <a:avLst/>
            </a:prstGeom>
            <a:solidFill>
              <a:srgbClr val="EEEEEE"/>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4" name="Google Shape;744;p48"/>
            <p:cNvGrpSpPr/>
            <p:nvPr/>
          </p:nvGrpSpPr>
          <p:grpSpPr>
            <a:xfrm rot="5400000">
              <a:off x="3881908" y="382783"/>
              <a:ext cx="454558" cy="1565174"/>
              <a:chOff x="3013255" y="1469010"/>
              <a:chExt cx="813600" cy="1753500"/>
            </a:xfrm>
          </p:grpSpPr>
          <p:sp>
            <p:nvSpPr>
              <p:cNvPr id="745" name="Google Shape;745;p48"/>
              <p:cNvSpPr/>
              <p:nvPr/>
            </p:nvSpPr>
            <p:spPr>
              <a:xfrm rot="-5400000">
                <a:off x="2472649" y="2022510"/>
                <a:ext cx="1753500" cy="646500"/>
              </a:xfrm>
              <a:prstGeom prst="roundRect">
                <a:avLst>
                  <a:gd fmla="val 16667" name="adj"/>
                </a:avLst>
              </a:prstGeom>
              <a:solidFill>
                <a:srgbClr val="99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8"/>
              <p:cNvSpPr txBox="1"/>
              <p:nvPr/>
            </p:nvSpPr>
            <p:spPr>
              <a:xfrm rot="-5400000">
                <a:off x="2568055" y="1938960"/>
                <a:ext cx="1704000" cy="81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Helvetica Neue"/>
                    <a:ea typeface="Helvetica Neue"/>
                    <a:cs typeface="Helvetica Neue"/>
                    <a:sym typeface="Helvetica Neue"/>
                  </a:rPr>
                  <a:t>Offline Buffer</a:t>
                </a:r>
                <a:endParaRPr sz="800">
                  <a:solidFill>
                    <a:srgbClr val="FFFFFF"/>
                  </a:solidFill>
                  <a:latin typeface="Helvetica Neue"/>
                  <a:ea typeface="Helvetica Neue"/>
                  <a:cs typeface="Helvetica Neue"/>
                  <a:sym typeface="Helvetica Neue"/>
                </a:endParaRPr>
              </a:p>
            </p:txBody>
          </p:sp>
        </p:grpSp>
        <p:grpSp>
          <p:nvGrpSpPr>
            <p:cNvPr id="747" name="Google Shape;747;p48"/>
            <p:cNvGrpSpPr/>
            <p:nvPr/>
          </p:nvGrpSpPr>
          <p:grpSpPr>
            <a:xfrm>
              <a:off x="5039875" y="636938"/>
              <a:ext cx="1119600" cy="419400"/>
              <a:chOff x="5803375" y="591488"/>
              <a:chExt cx="1119600" cy="419400"/>
            </a:xfrm>
          </p:grpSpPr>
          <p:sp>
            <p:nvSpPr>
              <p:cNvPr id="748" name="Google Shape;748;p48"/>
              <p:cNvSpPr/>
              <p:nvPr/>
            </p:nvSpPr>
            <p:spPr>
              <a:xfrm>
                <a:off x="5803375" y="609320"/>
                <a:ext cx="1119600" cy="363600"/>
              </a:xfrm>
              <a:prstGeom prst="roundRect">
                <a:avLst>
                  <a:gd fmla="val 16667"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8"/>
              <p:cNvSpPr txBox="1"/>
              <p:nvPr/>
            </p:nvSpPr>
            <p:spPr>
              <a:xfrm>
                <a:off x="5819125" y="591488"/>
                <a:ext cx="1088100" cy="41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Calibration</a:t>
                </a:r>
                <a:endParaRPr sz="600">
                  <a:solidFill>
                    <a:srgbClr val="FFFFFF"/>
                  </a:solidFill>
                  <a:latin typeface="Helvetica Neue"/>
                  <a:ea typeface="Helvetica Neue"/>
                  <a:cs typeface="Helvetica Neue"/>
                  <a:sym typeface="Helvetica Neue"/>
                </a:endParaRPr>
              </a:p>
            </p:txBody>
          </p:sp>
        </p:grpSp>
        <p:grpSp>
          <p:nvGrpSpPr>
            <p:cNvPr id="750" name="Google Shape;750;p48"/>
            <p:cNvGrpSpPr/>
            <p:nvPr/>
          </p:nvGrpSpPr>
          <p:grpSpPr>
            <a:xfrm>
              <a:off x="5152668" y="1409859"/>
              <a:ext cx="894013" cy="741378"/>
              <a:chOff x="5220463" y="3155275"/>
              <a:chExt cx="1119475" cy="826692"/>
            </a:xfrm>
          </p:grpSpPr>
          <p:sp>
            <p:nvSpPr>
              <p:cNvPr id="751" name="Google Shape;751;p48"/>
              <p:cNvSpPr/>
              <p:nvPr/>
            </p:nvSpPr>
            <p:spPr>
              <a:xfrm>
                <a:off x="5220463" y="3155275"/>
                <a:ext cx="1119475" cy="748625"/>
              </a:xfrm>
              <a:prstGeom prst="flowChartMagneticDisk">
                <a:avLst/>
              </a:prstGeom>
              <a:solidFill>
                <a:srgbClr val="FF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8"/>
              <p:cNvSpPr txBox="1"/>
              <p:nvPr/>
            </p:nvSpPr>
            <p:spPr>
              <a:xfrm>
                <a:off x="5255200" y="3280267"/>
                <a:ext cx="1050000" cy="70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raw</a:t>
                </a:r>
                <a:endParaRPr sz="12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storage</a:t>
                </a:r>
                <a:endParaRPr sz="1200">
                  <a:solidFill>
                    <a:srgbClr val="FFFFFF"/>
                  </a:solidFill>
                  <a:latin typeface="Helvetica Neue"/>
                  <a:ea typeface="Helvetica Neue"/>
                  <a:cs typeface="Helvetica Neue"/>
                  <a:sym typeface="Helvetica Neue"/>
                </a:endParaRPr>
              </a:p>
            </p:txBody>
          </p:sp>
        </p:grpSp>
        <p:grpSp>
          <p:nvGrpSpPr>
            <p:cNvPr id="753" name="Google Shape;753;p48"/>
            <p:cNvGrpSpPr/>
            <p:nvPr/>
          </p:nvGrpSpPr>
          <p:grpSpPr>
            <a:xfrm>
              <a:off x="6246150" y="938090"/>
              <a:ext cx="1565100" cy="419400"/>
              <a:chOff x="6936950" y="1162821"/>
              <a:chExt cx="1565100" cy="419400"/>
            </a:xfrm>
          </p:grpSpPr>
          <p:sp>
            <p:nvSpPr>
              <p:cNvPr id="754" name="Google Shape;754;p48"/>
              <p:cNvSpPr/>
              <p:nvPr/>
            </p:nvSpPr>
            <p:spPr>
              <a:xfrm>
                <a:off x="6936950" y="1198075"/>
                <a:ext cx="1565100" cy="344100"/>
              </a:xfrm>
              <a:prstGeom prst="roundRect">
                <a:avLst>
                  <a:gd fmla="val 16667" name="adj"/>
                </a:avLst>
              </a:prstGeom>
              <a:solidFill>
                <a:srgbClr val="EEFF4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8"/>
              <p:cNvSpPr txBox="1"/>
              <p:nvPr/>
            </p:nvSpPr>
            <p:spPr>
              <a:xfrm>
                <a:off x="6936950" y="1162821"/>
                <a:ext cx="1565100" cy="41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0000"/>
                    </a:solidFill>
                    <a:latin typeface="Helvetica Neue"/>
                    <a:ea typeface="Helvetica Neue"/>
                    <a:cs typeface="Helvetica Neue"/>
                    <a:sym typeface="Helvetica Neue"/>
                  </a:rPr>
                  <a:t>Reconstruction</a:t>
                </a:r>
                <a:endParaRPr sz="600">
                  <a:solidFill>
                    <a:srgbClr val="000000"/>
                  </a:solidFill>
                  <a:latin typeface="Helvetica Neue"/>
                  <a:ea typeface="Helvetica Neue"/>
                  <a:cs typeface="Helvetica Neue"/>
                  <a:sym typeface="Helvetica Neue"/>
                </a:endParaRPr>
              </a:p>
            </p:txBody>
          </p:sp>
        </p:grpSp>
        <p:grpSp>
          <p:nvGrpSpPr>
            <p:cNvPr id="756" name="Google Shape;756;p48"/>
            <p:cNvGrpSpPr/>
            <p:nvPr/>
          </p:nvGrpSpPr>
          <p:grpSpPr>
            <a:xfrm>
              <a:off x="8130459" y="771088"/>
              <a:ext cx="894013" cy="755221"/>
              <a:chOff x="4170775" y="2754100"/>
              <a:chExt cx="1119475" cy="755221"/>
            </a:xfrm>
          </p:grpSpPr>
          <p:sp>
            <p:nvSpPr>
              <p:cNvPr id="757" name="Google Shape;757;p48"/>
              <p:cNvSpPr/>
              <p:nvPr/>
            </p:nvSpPr>
            <p:spPr>
              <a:xfrm>
                <a:off x="4170775" y="2754100"/>
                <a:ext cx="1119475" cy="748625"/>
              </a:xfrm>
              <a:prstGeom prst="flowChartMagneticDisk">
                <a:avLst/>
              </a:prstGeom>
              <a:solidFill>
                <a:srgbClr val="EEFF4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8"/>
              <p:cNvSpPr txBox="1"/>
              <p:nvPr/>
            </p:nvSpPr>
            <p:spPr>
              <a:xfrm>
                <a:off x="4205513" y="2879921"/>
                <a:ext cx="1050000" cy="62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0000"/>
                    </a:solidFill>
                    <a:latin typeface="Helvetica Neue"/>
                    <a:ea typeface="Helvetica Neue"/>
                    <a:cs typeface="Helvetica Neue"/>
                    <a:sym typeface="Helvetica Neue"/>
                  </a:rPr>
                  <a:t>recon</a:t>
                </a:r>
                <a:endParaRPr sz="12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rPr lang="en" sz="1200">
                    <a:solidFill>
                      <a:srgbClr val="000000"/>
                    </a:solidFill>
                    <a:latin typeface="Helvetica Neue"/>
                    <a:ea typeface="Helvetica Neue"/>
                    <a:cs typeface="Helvetica Neue"/>
                    <a:sym typeface="Helvetica Neue"/>
                  </a:rPr>
                  <a:t>storage</a:t>
                </a:r>
                <a:endParaRPr sz="1200">
                  <a:solidFill>
                    <a:srgbClr val="000000"/>
                  </a:solidFill>
                  <a:latin typeface="Helvetica Neue"/>
                  <a:ea typeface="Helvetica Neue"/>
                  <a:cs typeface="Helvetica Neue"/>
                  <a:sym typeface="Helvetica Neue"/>
                </a:endParaRPr>
              </a:p>
            </p:txBody>
          </p:sp>
        </p:grpSp>
        <p:sp>
          <p:nvSpPr>
            <p:cNvPr id="759" name="Google Shape;759;p48"/>
            <p:cNvSpPr txBox="1"/>
            <p:nvPr/>
          </p:nvSpPr>
          <p:spPr>
            <a:xfrm>
              <a:off x="6535325" y="1652125"/>
              <a:ext cx="2445300" cy="52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Multiple Sites</a:t>
              </a:r>
              <a:endParaRPr b="1" sz="1500">
                <a:latin typeface="Helvetica Neue"/>
                <a:ea typeface="Helvetica Neue"/>
                <a:cs typeface="Helvetica Neue"/>
                <a:sym typeface="Helvetica Neue"/>
              </a:endParaRPr>
            </a:p>
          </p:txBody>
        </p:sp>
        <p:sp>
          <p:nvSpPr>
            <p:cNvPr id="760" name="Google Shape;760;p48"/>
            <p:cNvSpPr/>
            <p:nvPr/>
          </p:nvSpPr>
          <p:spPr>
            <a:xfrm rot="4314">
              <a:off x="4964351" y="1032921"/>
              <a:ext cx="1195201" cy="2100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8"/>
            <p:cNvSpPr/>
            <p:nvPr/>
          </p:nvSpPr>
          <p:spPr>
            <a:xfrm rot="4436">
              <a:off x="7870582" y="1050500"/>
              <a:ext cx="232500" cy="1512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8"/>
            <p:cNvSpPr/>
            <p:nvPr/>
          </p:nvSpPr>
          <p:spPr>
            <a:xfrm rot="5400000">
              <a:off x="5135200" y="922446"/>
              <a:ext cx="361200" cy="702900"/>
            </a:xfrm>
            <a:prstGeom prst="bentArrow">
              <a:avLst>
                <a:gd fmla="val 25000" name="adj1"/>
                <a:gd fmla="val 25000" name="adj2"/>
                <a:gd fmla="val 25000" name="adj3"/>
                <a:gd fmla="val 43750" name="adj4"/>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8"/>
            <p:cNvSpPr/>
            <p:nvPr/>
          </p:nvSpPr>
          <p:spPr>
            <a:xfrm>
              <a:off x="4357158" y="735672"/>
              <a:ext cx="632400" cy="211500"/>
            </a:xfrm>
            <a:prstGeom prst="bentArrow">
              <a:avLst>
                <a:gd fmla="val 11884" name="adj1"/>
                <a:gd fmla="val 25000" name="adj2"/>
                <a:gd fmla="val 25000" name="adj3"/>
                <a:gd fmla="val 43750" name="adj4"/>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8"/>
            <p:cNvSpPr/>
            <p:nvPr/>
          </p:nvSpPr>
          <p:spPr>
            <a:xfrm rot="5400000">
              <a:off x="6389717" y="585907"/>
              <a:ext cx="210600" cy="610200"/>
            </a:xfrm>
            <a:prstGeom prst="bentArrow">
              <a:avLst>
                <a:gd fmla="val 11884" name="adj1"/>
                <a:gd fmla="val 25000" name="adj2"/>
                <a:gd fmla="val 25000" name="adj3"/>
                <a:gd fmla="val 43750" name="adj4"/>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48"/>
          <p:cNvSpPr/>
          <p:nvPr/>
        </p:nvSpPr>
        <p:spPr>
          <a:xfrm rot="-1397082">
            <a:off x="3400436" y="1778589"/>
            <a:ext cx="733872" cy="210157"/>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8"/>
          <p:cNvSpPr txBox="1"/>
          <p:nvPr/>
        </p:nvSpPr>
        <p:spPr>
          <a:xfrm rot="-5400000">
            <a:off x="-172800" y="1924700"/>
            <a:ext cx="1127400" cy="477000"/>
          </a:xfrm>
          <a:prstGeom prst="rect">
            <a:avLst/>
          </a:prstGeom>
          <a:solidFill>
            <a:srgbClr val="D9D9D9"/>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Helvetica Neue"/>
                <a:ea typeface="Helvetica Neue"/>
                <a:cs typeface="Helvetica Neue"/>
                <a:sym typeface="Helvetica Neue"/>
              </a:rPr>
              <a:t>Detector</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800">
                <a:latin typeface="Helvetica Neue"/>
                <a:ea typeface="Helvetica Neue"/>
                <a:cs typeface="Helvetica Neue"/>
                <a:sym typeface="Helvetica Neue"/>
              </a:rPr>
              <a:t>FEE (digitization)</a:t>
            </a:r>
            <a:endParaRPr sz="800">
              <a:latin typeface="Helvetica Neue"/>
              <a:ea typeface="Helvetica Neue"/>
              <a:cs typeface="Helvetica Neue"/>
              <a:sym typeface="Helvetica Neue"/>
            </a:endParaRPr>
          </a:p>
        </p:txBody>
      </p:sp>
      <p:sp>
        <p:nvSpPr>
          <p:cNvPr id="767" name="Google Shape;767;p48"/>
          <p:cNvSpPr/>
          <p:nvPr/>
        </p:nvSpPr>
        <p:spPr>
          <a:xfrm>
            <a:off x="658788" y="1966400"/>
            <a:ext cx="181200" cy="393600"/>
          </a:xfrm>
          <a:prstGeom prst="rightArrow">
            <a:avLst>
              <a:gd fmla="val 50000" name="adj1"/>
              <a:gd fmla="val 50000" name="adj2"/>
            </a:avLst>
          </a:prstGeom>
          <a:solidFill>
            <a:srgbClr val="595959"/>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8"/>
          <p:cNvSpPr/>
          <p:nvPr/>
        </p:nvSpPr>
        <p:spPr>
          <a:xfrm>
            <a:off x="2092738" y="1966400"/>
            <a:ext cx="181200" cy="393600"/>
          </a:xfrm>
          <a:prstGeom prst="rightArrow">
            <a:avLst>
              <a:gd fmla="val 50000" name="adj1"/>
              <a:gd fmla="val 50000" name="adj2"/>
            </a:avLst>
          </a:prstGeom>
          <a:solidFill>
            <a:srgbClr val="595959"/>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8"/>
          <p:cNvSpPr/>
          <p:nvPr/>
        </p:nvSpPr>
        <p:spPr>
          <a:xfrm>
            <a:off x="1375763" y="1966400"/>
            <a:ext cx="181200" cy="393600"/>
          </a:xfrm>
          <a:prstGeom prst="rightArrow">
            <a:avLst>
              <a:gd fmla="val 50000" name="adj1"/>
              <a:gd fmla="val 50000" name="adj2"/>
            </a:avLst>
          </a:prstGeom>
          <a:solidFill>
            <a:srgbClr val="595959"/>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8"/>
          <p:cNvSpPr txBox="1"/>
          <p:nvPr/>
        </p:nvSpPr>
        <p:spPr>
          <a:xfrm rot="-5400000">
            <a:off x="95261" y="1096353"/>
            <a:ext cx="127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solidFill>
                  <a:srgbClr val="980000"/>
                </a:solidFill>
                <a:latin typeface="Helvetica Neue"/>
                <a:ea typeface="Helvetica Neue"/>
                <a:cs typeface="Helvetica Neue"/>
                <a:sym typeface="Helvetica Neue"/>
              </a:rPr>
              <a:t>O(100Tbps)</a:t>
            </a:r>
            <a:endParaRPr b="1" i="1" sz="1200">
              <a:solidFill>
                <a:srgbClr val="980000"/>
              </a:solidFill>
              <a:latin typeface="Helvetica Neue"/>
              <a:ea typeface="Helvetica Neue"/>
              <a:cs typeface="Helvetica Neue"/>
              <a:sym typeface="Helvetica Neue"/>
            </a:endParaRPr>
          </a:p>
        </p:txBody>
      </p:sp>
      <p:sp>
        <p:nvSpPr>
          <p:cNvPr id="771" name="Google Shape;771;p48"/>
          <p:cNvSpPr txBox="1"/>
          <p:nvPr/>
        </p:nvSpPr>
        <p:spPr>
          <a:xfrm rot="-5400000">
            <a:off x="830577" y="1096353"/>
            <a:ext cx="127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solidFill>
                  <a:srgbClr val="980000"/>
                </a:solidFill>
                <a:latin typeface="Helvetica Neue"/>
                <a:ea typeface="Helvetica Neue"/>
                <a:cs typeface="Helvetica Neue"/>
                <a:sym typeface="Helvetica Neue"/>
              </a:rPr>
              <a:t>O(10Tbps)</a:t>
            </a:r>
            <a:endParaRPr b="1" i="1" sz="1200">
              <a:solidFill>
                <a:srgbClr val="980000"/>
              </a:solidFill>
              <a:latin typeface="Helvetica Neue"/>
              <a:ea typeface="Helvetica Neue"/>
              <a:cs typeface="Helvetica Neue"/>
              <a:sym typeface="Helvetica Neue"/>
            </a:endParaRPr>
          </a:p>
        </p:txBody>
      </p:sp>
      <p:sp>
        <p:nvSpPr>
          <p:cNvPr id="772" name="Google Shape;772;p48"/>
          <p:cNvSpPr txBox="1"/>
          <p:nvPr/>
        </p:nvSpPr>
        <p:spPr>
          <a:xfrm rot="-5400000">
            <a:off x="1547030" y="1096353"/>
            <a:ext cx="127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solidFill>
                  <a:srgbClr val="980000"/>
                </a:solidFill>
                <a:latin typeface="Helvetica Neue"/>
                <a:ea typeface="Helvetica Neue"/>
                <a:cs typeface="Helvetica Neue"/>
                <a:sym typeface="Helvetica Neue"/>
              </a:rPr>
              <a:t>O(1Tbps)</a:t>
            </a:r>
            <a:endParaRPr b="1" i="1" sz="1200">
              <a:solidFill>
                <a:srgbClr val="980000"/>
              </a:solidFill>
              <a:latin typeface="Helvetica Neue"/>
              <a:ea typeface="Helvetica Neue"/>
              <a:cs typeface="Helvetica Neue"/>
              <a:sym typeface="Helvetica Neue"/>
            </a:endParaRPr>
          </a:p>
        </p:txBody>
      </p:sp>
      <p:sp>
        <p:nvSpPr>
          <p:cNvPr id="773" name="Google Shape;773;p48"/>
          <p:cNvSpPr txBox="1"/>
          <p:nvPr/>
        </p:nvSpPr>
        <p:spPr>
          <a:xfrm rot="-5400000">
            <a:off x="352625" y="1924700"/>
            <a:ext cx="1510500" cy="477000"/>
          </a:xfrm>
          <a:prstGeom prst="rect">
            <a:avLst/>
          </a:prstGeom>
          <a:solidFill>
            <a:srgbClr val="D9D9D9"/>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100">
                <a:latin typeface="Helvetica Neue"/>
                <a:ea typeface="Helvetica Neue"/>
                <a:cs typeface="Helvetica Neue"/>
                <a:sym typeface="Helvetica Neue"/>
              </a:rPr>
              <a:t>DAM / EBDC</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800">
                <a:latin typeface="Helvetica Neue"/>
                <a:ea typeface="Helvetica Neue"/>
                <a:cs typeface="Helvetica Neue"/>
                <a:sym typeface="Helvetica Neue"/>
              </a:rPr>
              <a:t>FEP (zero suppression)</a:t>
            </a:r>
            <a:endParaRPr sz="800">
              <a:latin typeface="Helvetica Neue"/>
              <a:ea typeface="Helvetica Neue"/>
              <a:cs typeface="Helvetica Neue"/>
              <a:sym typeface="Helvetica Neue"/>
            </a:endParaRPr>
          </a:p>
        </p:txBody>
      </p:sp>
      <p:sp>
        <p:nvSpPr>
          <p:cNvPr id="774" name="Google Shape;774;p48"/>
          <p:cNvSpPr txBox="1"/>
          <p:nvPr/>
        </p:nvSpPr>
        <p:spPr>
          <a:xfrm rot="-5400000">
            <a:off x="1069600" y="1924700"/>
            <a:ext cx="1510500" cy="477000"/>
          </a:xfrm>
          <a:prstGeom prst="rect">
            <a:avLst/>
          </a:prstGeom>
          <a:solidFill>
            <a:srgbClr val="D9D9D9"/>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Helvetica Neue"/>
                <a:ea typeface="Helvetica Neue"/>
                <a:cs typeface="Helvetica Neue"/>
                <a:sym typeface="Helvetica Neue"/>
              </a:rPr>
              <a:t>Online Data Filter</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800">
                <a:latin typeface="Helvetica Neue"/>
                <a:ea typeface="Helvetica Neue"/>
                <a:cs typeface="Helvetica Neue"/>
                <a:sym typeface="Helvetica Neue"/>
              </a:rPr>
              <a:t>CPU, FPGA, GPU</a:t>
            </a:r>
            <a:endParaRPr sz="800">
              <a:latin typeface="Helvetica Neue"/>
              <a:ea typeface="Helvetica Neue"/>
              <a:cs typeface="Helvetica Neue"/>
              <a:sym typeface="Helvetica Neue"/>
            </a:endParaRPr>
          </a:p>
        </p:txBody>
      </p:sp>
      <p:sp>
        <p:nvSpPr>
          <p:cNvPr id="775" name="Google Shape;775;p48"/>
          <p:cNvSpPr txBox="1"/>
          <p:nvPr/>
        </p:nvSpPr>
        <p:spPr>
          <a:xfrm rot="-5400000">
            <a:off x="1786575" y="1924700"/>
            <a:ext cx="1510500" cy="477000"/>
          </a:xfrm>
          <a:prstGeom prst="rect">
            <a:avLst/>
          </a:prstGeom>
          <a:solidFill>
            <a:srgbClr val="D9D9D9"/>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Helvetica Neue"/>
                <a:ea typeface="Helvetica Neue"/>
                <a:cs typeface="Helvetica Neue"/>
                <a:sym typeface="Helvetica Neue"/>
              </a:rPr>
              <a:t>Online Buffer</a:t>
            </a:r>
            <a:endParaRPr sz="1100">
              <a:latin typeface="Helvetica Neue"/>
              <a:ea typeface="Helvetica Neue"/>
              <a:cs typeface="Helvetica Neue"/>
              <a:sym typeface="Helvetica Neue"/>
            </a:endParaRPr>
          </a:p>
          <a:p>
            <a:pPr indent="0" lvl="0" marL="0" rtl="0" algn="ctr">
              <a:spcBef>
                <a:spcPts val="0"/>
              </a:spcBef>
              <a:spcAft>
                <a:spcPts val="0"/>
              </a:spcAft>
              <a:buNone/>
            </a:pPr>
            <a:r>
              <a:rPr lang="en" sz="800">
                <a:latin typeface="Helvetica Neue"/>
                <a:ea typeface="Helvetica Neue"/>
                <a:cs typeface="Helvetica Neue"/>
                <a:sym typeface="Helvetica Neue"/>
              </a:rPr>
              <a:t>“Buffer Box” (few days)</a:t>
            </a:r>
            <a:endParaRPr sz="800">
              <a:latin typeface="Helvetica Neue"/>
              <a:ea typeface="Helvetica Neue"/>
              <a:cs typeface="Helvetica Neue"/>
              <a:sym typeface="Helvetica Neue"/>
            </a:endParaRPr>
          </a:p>
        </p:txBody>
      </p:sp>
      <p:sp>
        <p:nvSpPr>
          <p:cNvPr id="776" name="Google Shape;776;p48"/>
          <p:cNvSpPr txBox="1"/>
          <p:nvPr/>
        </p:nvSpPr>
        <p:spPr>
          <a:xfrm rot="-5400000">
            <a:off x="2442050" y="1986200"/>
            <a:ext cx="1510500" cy="354000"/>
          </a:xfrm>
          <a:prstGeom prst="rect">
            <a:avLst/>
          </a:prstGeom>
          <a:solidFill>
            <a:srgbClr val="D9D9D9"/>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Helvetica Neue"/>
                <a:ea typeface="Helvetica Neue"/>
                <a:cs typeface="Helvetica Neue"/>
                <a:sym typeface="Helvetica Neue"/>
              </a:rPr>
              <a:t>Offline Data Filter</a:t>
            </a:r>
            <a:endParaRPr sz="800">
              <a:latin typeface="Helvetica Neue"/>
              <a:ea typeface="Helvetica Neue"/>
              <a:cs typeface="Helvetica Neue"/>
              <a:sym typeface="Helvetica Neue"/>
            </a:endParaRPr>
          </a:p>
        </p:txBody>
      </p:sp>
      <p:sp>
        <p:nvSpPr>
          <p:cNvPr id="777" name="Google Shape;777;p48"/>
          <p:cNvSpPr/>
          <p:nvPr/>
        </p:nvSpPr>
        <p:spPr>
          <a:xfrm>
            <a:off x="2809713" y="1966400"/>
            <a:ext cx="181200" cy="393600"/>
          </a:xfrm>
          <a:prstGeom prst="rightArrow">
            <a:avLst>
              <a:gd fmla="val 50000" name="adj1"/>
              <a:gd fmla="val 50000" name="adj2"/>
            </a:avLst>
          </a:prstGeom>
          <a:solidFill>
            <a:srgbClr val="595959"/>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8"/>
          <p:cNvSpPr txBox="1"/>
          <p:nvPr/>
        </p:nvSpPr>
        <p:spPr>
          <a:xfrm rot="-5400000">
            <a:off x="2871700" y="1096353"/>
            <a:ext cx="127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solidFill>
                  <a:srgbClr val="980000"/>
                </a:solidFill>
                <a:latin typeface="Helvetica Neue"/>
                <a:ea typeface="Helvetica Neue"/>
                <a:cs typeface="Helvetica Neue"/>
                <a:sym typeface="Helvetica Neue"/>
              </a:rPr>
              <a:t>O(0.1Tbps)</a:t>
            </a:r>
            <a:endParaRPr b="1" i="1" sz="1200">
              <a:solidFill>
                <a:srgbClr val="980000"/>
              </a:solidFill>
              <a:latin typeface="Helvetica Neue"/>
              <a:ea typeface="Helvetica Neue"/>
              <a:cs typeface="Helvetica Neue"/>
              <a:sym typeface="Helvetica Neue"/>
            </a:endParaRPr>
          </a:p>
        </p:txBody>
      </p:sp>
      <p:sp>
        <p:nvSpPr>
          <p:cNvPr id="779" name="Google Shape;779;p48"/>
          <p:cNvSpPr txBox="1"/>
          <p:nvPr/>
        </p:nvSpPr>
        <p:spPr>
          <a:xfrm rot="-5400000">
            <a:off x="1854893" y="577259"/>
            <a:ext cx="1381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solidFill>
                  <a:srgbClr val="980000"/>
                </a:solidFill>
                <a:latin typeface="Helvetica Neue"/>
                <a:ea typeface="Helvetica Neue"/>
                <a:cs typeface="Helvetica Neue"/>
                <a:sym typeface="Helvetica Neue"/>
              </a:rPr>
              <a:t>reduce ~x2</a:t>
            </a:r>
            <a:endParaRPr b="1" i="1" sz="900">
              <a:solidFill>
                <a:srgbClr val="980000"/>
              </a:solidFill>
              <a:latin typeface="Helvetica Neue"/>
              <a:ea typeface="Helvetica Neue"/>
              <a:cs typeface="Helvetica Neue"/>
              <a:sym typeface="Helvetica Neue"/>
            </a:endParaRPr>
          </a:p>
          <a:p>
            <a:pPr indent="0" lvl="0" marL="0" rtl="0" algn="ctr">
              <a:spcBef>
                <a:spcPts val="0"/>
              </a:spcBef>
              <a:spcAft>
                <a:spcPts val="0"/>
              </a:spcAft>
              <a:buNone/>
            </a:pPr>
            <a:r>
              <a:rPr b="1" i="1" lang="en" sz="900">
                <a:solidFill>
                  <a:srgbClr val="980000"/>
                </a:solidFill>
                <a:latin typeface="Helvetica Neue"/>
                <a:ea typeface="Helvetica Neue"/>
                <a:cs typeface="Helvetica Neue"/>
                <a:sym typeface="Helvetica Neue"/>
              </a:rPr>
              <a:t>mitigate risk of network failure</a:t>
            </a:r>
            <a:endParaRPr b="1" i="1" sz="900">
              <a:solidFill>
                <a:srgbClr val="980000"/>
              </a:solidFill>
              <a:latin typeface="Helvetica Neue"/>
              <a:ea typeface="Helvetica Neue"/>
              <a:cs typeface="Helvetica Neue"/>
              <a:sym typeface="Helvetica Neue"/>
            </a:endParaRPr>
          </a:p>
        </p:txBody>
      </p:sp>
      <p:sp>
        <p:nvSpPr>
          <p:cNvPr id="780" name="Google Shape;780;p48"/>
          <p:cNvSpPr txBox="1"/>
          <p:nvPr/>
        </p:nvSpPr>
        <p:spPr>
          <a:xfrm>
            <a:off x="4420900" y="1826381"/>
            <a:ext cx="81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~3 weeks</a:t>
            </a:r>
            <a:endParaRPr sz="1000"/>
          </a:p>
        </p:txBody>
      </p:sp>
      <p:sp>
        <p:nvSpPr>
          <p:cNvPr id="781" name="Google Shape;781;p48"/>
          <p:cNvSpPr txBox="1"/>
          <p:nvPr/>
        </p:nvSpPr>
        <p:spPr>
          <a:xfrm>
            <a:off x="5804375" y="583893"/>
            <a:ext cx="2339100" cy="6465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FEE = Front End Electronics</a:t>
            </a:r>
            <a:endParaRPr sz="1000">
              <a:latin typeface="Calibri"/>
              <a:ea typeface="Calibri"/>
              <a:cs typeface="Calibri"/>
              <a:sym typeface="Calibri"/>
            </a:endParaRPr>
          </a:p>
          <a:p>
            <a:pPr indent="0" lvl="0" marL="0" rtl="0" algn="l">
              <a:spcBef>
                <a:spcPts val="0"/>
              </a:spcBef>
              <a:spcAft>
                <a:spcPts val="0"/>
              </a:spcAft>
              <a:buNone/>
            </a:pPr>
            <a:r>
              <a:rPr lang="en" sz="1000">
                <a:latin typeface="Calibri"/>
                <a:ea typeface="Calibri"/>
                <a:cs typeface="Calibri"/>
                <a:sym typeface="Calibri"/>
              </a:rPr>
              <a:t>DAM = Data Aggregation Module</a:t>
            </a:r>
            <a:endParaRPr sz="1000">
              <a:latin typeface="Calibri"/>
              <a:ea typeface="Calibri"/>
              <a:cs typeface="Calibri"/>
              <a:sym typeface="Calibri"/>
            </a:endParaRPr>
          </a:p>
          <a:p>
            <a:pPr indent="0" lvl="0" marL="0" rtl="0" algn="l">
              <a:spcBef>
                <a:spcPts val="0"/>
              </a:spcBef>
              <a:spcAft>
                <a:spcPts val="0"/>
              </a:spcAft>
              <a:buNone/>
            </a:pPr>
            <a:r>
              <a:rPr lang="en" sz="1000">
                <a:latin typeface="Calibri"/>
                <a:ea typeface="Calibri"/>
                <a:cs typeface="Calibri"/>
                <a:sym typeface="Calibri"/>
              </a:rPr>
              <a:t>EBDC = Event Buffer / Data Compressor</a:t>
            </a:r>
            <a:endParaRPr sz="1000">
              <a:latin typeface="Calibri"/>
              <a:ea typeface="Calibri"/>
              <a:cs typeface="Calibri"/>
              <a:sym typeface="Calibri"/>
            </a:endParaRPr>
          </a:p>
        </p:txBody>
      </p:sp>
      <p:sp>
        <p:nvSpPr>
          <p:cNvPr id="782" name="Google Shape;782;p48"/>
          <p:cNvSpPr/>
          <p:nvPr/>
        </p:nvSpPr>
        <p:spPr>
          <a:xfrm>
            <a:off x="2232450" y="3712175"/>
            <a:ext cx="5136300" cy="1134900"/>
          </a:xfrm>
          <a:prstGeom prs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3" name="Google Shape;783;p48"/>
          <p:cNvPicPr preferRelativeResize="0"/>
          <p:nvPr/>
        </p:nvPicPr>
        <p:blipFill>
          <a:blip r:embed="rId3">
            <a:alphaModFix/>
          </a:blip>
          <a:stretch>
            <a:fillRect/>
          </a:stretch>
        </p:blipFill>
        <p:spPr>
          <a:xfrm>
            <a:off x="72805" y="3588501"/>
            <a:ext cx="1931049" cy="1300249"/>
          </a:xfrm>
          <a:prstGeom prst="rect">
            <a:avLst/>
          </a:prstGeom>
          <a:noFill/>
          <a:ln>
            <a:noFill/>
          </a:ln>
        </p:spPr>
      </p:pic>
      <p:sp>
        <p:nvSpPr>
          <p:cNvPr id="784" name="Google Shape;784;p48"/>
          <p:cNvSpPr txBox="1"/>
          <p:nvPr/>
        </p:nvSpPr>
        <p:spPr>
          <a:xfrm>
            <a:off x="2383700" y="4087175"/>
            <a:ext cx="465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Bangers"/>
                <a:ea typeface="Bangers"/>
                <a:cs typeface="Bangers"/>
                <a:sym typeface="Bangers"/>
              </a:rPr>
              <a:t>DAQ, buffering, filtering, calibration, reconstruction, analysis</a:t>
            </a:r>
            <a:endParaRPr sz="1500">
              <a:latin typeface="Bangers"/>
              <a:ea typeface="Bangers"/>
              <a:cs typeface="Bangers"/>
              <a:sym typeface="Bangers"/>
            </a:endParaRPr>
          </a:p>
        </p:txBody>
      </p:sp>
      <p:grpSp>
        <p:nvGrpSpPr>
          <p:cNvPr id="785" name="Google Shape;785;p48"/>
          <p:cNvGrpSpPr/>
          <p:nvPr/>
        </p:nvGrpSpPr>
        <p:grpSpPr>
          <a:xfrm>
            <a:off x="3438105" y="2543192"/>
            <a:ext cx="5239978" cy="1258003"/>
            <a:chOff x="3438105" y="2543192"/>
            <a:chExt cx="5239978" cy="1258003"/>
          </a:xfrm>
        </p:grpSpPr>
        <p:pic>
          <p:nvPicPr>
            <p:cNvPr id="786" name="Google Shape;786;p48"/>
            <p:cNvPicPr preferRelativeResize="0"/>
            <p:nvPr/>
          </p:nvPicPr>
          <p:blipFill>
            <a:blip r:embed="rId4">
              <a:alphaModFix/>
            </a:blip>
            <a:stretch>
              <a:fillRect/>
            </a:stretch>
          </p:blipFill>
          <p:spPr>
            <a:xfrm>
              <a:off x="7080730" y="2696651"/>
              <a:ext cx="1087210" cy="724800"/>
            </a:xfrm>
            <a:prstGeom prst="rect">
              <a:avLst/>
            </a:prstGeom>
            <a:noFill/>
            <a:ln>
              <a:noFill/>
            </a:ln>
          </p:spPr>
        </p:pic>
        <p:pic>
          <p:nvPicPr>
            <p:cNvPr id="787" name="Google Shape;787;p48"/>
            <p:cNvPicPr preferRelativeResize="0"/>
            <p:nvPr/>
          </p:nvPicPr>
          <p:blipFill rotWithShape="1">
            <a:blip r:embed="rId5">
              <a:alphaModFix/>
            </a:blip>
            <a:srcRect b="2451" l="5342" r="4404" t="7100"/>
            <a:stretch/>
          </p:blipFill>
          <p:spPr>
            <a:xfrm>
              <a:off x="5687663" y="2763569"/>
              <a:ext cx="842568" cy="615601"/>
            </a:xfrm>
            <a:prstGeom prst="rect">
              <a:avLst/>
            </a:prstGeom>
            <a:noFill/>
            <a:ln>
              <a:noFill/>
            </a:ln>
          </p:spPr>
        </p:pic>
        <p:sp>
          <p:nvSpPr>
            <p:cNvPr id="788" name="Google Shape;788;p48"/>
            <p:cNvSpPr txBox="1"/>
            <p:nvPr/>
          </p:nvSpPr>
          <p:spPr>
            <a:xfrm>
              <a:off x="6519548" y="2650669"/>
              <a:ext cx="7014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t>=</a:t>
              </a:r>
              <a:endParaRPr sz="4100"/>
            </a:p>
          </p:txBody>
        </p:sp>
        <p:sp>
          <p:nvSpPr>
            <p:cNvPr id="789" name="Google Shape;789;p48"/>
            <p:cNvSpPr txBox="1"/>
            <p:nvPr/>
          </p:nvSpPr>
          <p:spPr>
            <a:xfrm>
              <a:off x="3438105" y="2815995"/>
              <a:ext cx="2406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t>Raw data will be written to tape as a safety mechanism. We hope to never need to read it!</a:t>
              </a:r>
              <a:endParaRPr i="1" sz="1300"/>
            </a:p>
          </p:txBody>
        </p:sp>
        <p:sp>
          <p:nvSpPr>
            <p:cNvPr id="790" name="Google Shape;790;p48"/>
            <p:cNvSpPr txBox="1"/>
            <p:nvPr/>
          </p:nvSpPr>
          <p:spPr>
            <a:xfrm>
              <a:off x="7457083" y="2543192"/>
              <a:ext cx="12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air bag</a:t>
              </a:r>
              <a:endParaRPr b="1">
                <a:solidFill>
                  <a:srgbClr val="FFFFFF"/>
                </a:solidFill>
              </a:endParaRPr>
            </a:p>
          </p:txBody>
        </p:sp>
      </p:grpSp>
      <p:pic>
        <p:nvPicPr>
          <p:cNvPr id="791" name="Google Shape;791;p48"/>
          <p:cNvPicPr preferRelativeResize="0"/>
          <p:nvPr/>
        </p:nvPicPr>
        <p:blipFill>
          <a:blip r:embed="rId6">
            <a:alphaModFix/>
          </a:blip>
          <a:stretch>
            <a:fillRect/>
          </a:stretch>
        </p:blipFill>
        <p:spPr>
          <a:xfrm>
            <a:off x="7368755" y="3623026"/>
            <a:ext cx="1770763" cy="1300248"/>
          </a:xfrm>
          <a:prstGeom prst="rect">
            <a:avLst/>
          </a:prstGeom>
          <a:noFill/>
          <a:ln>
            <a:noFill/>
          </a:ln>
        </p:spPr>
      </p:pic>
      <p:sp>
        <p:nvSpPr>
          <p:cNvPr id="792" name="Google Shape;792;p48"/>
          <p:cNvSpPr txBox="1"/>
          <p:nvPr>
            <p:ph idx="4294967295"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793" name="Google Shape;793;p48"/>
          <p:cNvCxnSpPr/>
          <p:nvPr/>
        </p:nvCxnSpPr>
        <p:spPr>
          <a:xfrm flipH="1">
            <a:off x="2880250" y="557825"/>
            <a:ext cx="3000" cy="3282900"/>
          </a:xfrm>
          <a:prstGeom prst="straightConnector1">
            <a:avLst/>
          </a:prstGeom>
          <a:noFill/>
          <a:ln cap="flat" cmpd="sng" w="38100">
            <a:solidFill>
              <a:srgbClr val="999999"/>
            </a:solidFill>
            <a:prstDash val="dash"/>
            <a:round/>
            <a:headEnd len="med" w="med" type="none"/>
            <a:tailEnd len="med" w="med" type="none"/>
          </a:ln>
        </p:spPr>
      </p:cxnSp>
      <p:sp>
        <p:nvSpPr>
          <p:cNvPr id="794" name="Google Shape;794;p48"/>
          <p:cNvSpPr txBox="1"/>
          <p:nvPr/>
        </p:nvSpPr>
        <p:spPr>
          <a:xfrm rot="-5400000">
            <a:off x="2248100" y="3212615"/>
            <a:ext cx="970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100"/>
              <a:t>in project</a:t>
            </a:r>
            <a:endParaRPr i="1" sz="1100"/>
          </a:p>
        </p:txBody>
      </p:sp>
      <p:sp>
        <p:nvSpPr>
          <p:cNvPr id="795" name="Google Shape;795;p48"/>
          <p:cNvSpPr txBox="1"/>
          <p:nvPr/>
        </p:nvSpPr>
        <p:spPr>
          <a:xfrm rot="5400000">
            <a:off x="2494100" y="3274700"/>
            <a:ext cx="1066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t>out of project</a:t>
            </a:r>
            <a:endParaRPr i="1"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Triggered Data Acquisition</a:t>
            </a:r>
            <a:endParaRPr/>
          </a:p>
        </p:txBody>
      </p:sp>
      <p:pic>
        <p:nvPicPr>
          <p:cNvPr id="166" name="Google Shape;166;p31"/>
          <p:cNvPicPr preferRelativeResize="0"/>
          <p:nvPr/>
        </p:nvPicPr>
        <p:blipFill>
          <a:blip r:embed="rId3">
            <a:alphaModFix/>
          </a:blip>
          <a:stretch>
            <a:fillRect/>
          </a:stretch>
        </p:blipFill>
        <p:spPr>
          <a:xfrm>
            <a:off x="1028775" y="1179150"/>
            <a:ext cx="1114238" cy="294675"/>
          </a:xfrm>
          <a:prstGeom prst="rect">
            <a:avLst/>
          </a:prstGeom>
          <a:noFill/>
          <a:ln>
            <a:noFill/>
          </a:ln>
        </p:spPr>
      </p:pic>
      <p:sp>
        <p:nvSpPr>
          <p:cNvPr id="167" name="Google Shape;167;p31"/>
          <p:cNvSpPr txBox="1"/>
          <p:nvPr/>
        </p:nvSpPr>
        <p:spPr>
          <a:xfrm>
            <a:off x="38900" y="670175"/>
            <a:ext cx="3654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hit rate of det. A is proportional to Luminosity</a:t>
            </a:r>
            <a:endParaRPr sz="1300"/>
          </a:p>
        </p:txBody>
      </p:sp>
      <p:sp>
        <p:nvSpPr>
          <p:cNvPr id="168" name="Google Shape;168;p31"/>
          <p:cNvSpPr/>
          <p:nvPr/>
        </p:nvSpPr>
        <p:spPr>
          <a:xfrm rot="5400000">
            <a:off x="1203900"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1"/>
          <p:cNvSpPr/>
          <p:nvPr/>
        </p:nvSpPr>
        <p:spPr>
          <a:xfrm rot="5400000">
            <a:off x="2011025"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 name="Google Shape;170;p31"/>
          <p:cNvCxnSpPr/>
          <p:nvPr/>
        </p:nvCxnSpPr>
        <p:spPr>
          <a:xfrm>
            <a:off x="100375" y="969000"/>
            <a:ext cx="539400" cy="0"/>
          </a:xfrm>
          <a:prstGeom prst="straightConnector1">
            <a:avLst/>
          </a:prstGeom>
          <a:noFill/>
          <a:ln cap="flat" cmpd="sng" w="9525">
            <a:solidFill>
              <a:srgbClr val="FF3300"/>
            </a:solidFill>
            <a:prstDash val="solid"/>
            <a:round/>
            <a:headEnd len="med" w="med" type="none"/>
            <a:tailEnd len="med" w="med" type="none"/>
          </a:ln>
        </p:spPr>
      </p:cxnSp>
      <p:cxnSp>
        <p:nvCxnSpPr>
          <p:cNvPr id="171" name="Google Shape;171;p31"/>
          <p:cNvCxnSpPr/>
          <p:nvPr/>
        </p:nvCxnSpPr>
        <p:spPr>
          <a:xfrm>
            <a:off x="2614975" y="969000"/>
            <a:ext cx="785100" cy="0"/>
          </a:xfrm>
          <a:prstGeom prst="straightConnector1">
            <a:avLst/>
          </a:prstGeom>
          <a:noFill/>
          <a:ln cap="flat" cmpd="sng" w="9525">
            <a:solidFill>
              <a:srgbClr val="FF3300"/>
            </a:solidFill>
            <a:prstDash val="solid"/>
            <a:round/>
            <a:headEnd len="med" w="med" type="none"/>
            <a:tailEnd len="med" w="med" type="none"/>
          </a:ln>
        </p:spPr>
      </p:cxnSp>
      <p:cxnSp>
        <p:nvCxnSpPr>
          <p:cNvPr id="172" name="Google Shape;172;p31"/>
          <p:cNvCxnSpPr>
            <a:endCxn id="168" idx="1"/>
          </p:cNvCxnSpPr>
          <p:nvPr/>
        </p:nvCxnSpPr>
        <p:spPr>
          <a:xfrm>
            <a:off x="367500" y="974250"/>
            <a:ext cx="885300" cy="112200"/>
          </a:xfrm>
          <a:prstGeom prst="straightConnector1">
            <a:avLst/>
          </a:prstGeom>
          <a:noFill/>
          <a:ln cap="flat" cmpd="sng" w="9525">
            <a:solidFill>
              <a:srgbClr val="FF3300"/>
            </a:solidFill>
            <a:prstDash val="solid"/>
            <a:round/>
            <a:headEnd len="med" w="med" type="none"/>
            <a:tailEnd len="med" w="med" type="none"/>
          </a:ln>
        </p:spPr>
      </p:cxnSp>
      <p:cxnSp>
        <p:nvCxnSpPr>
          <p:cNvPr id="173" name="Google Shape;173;p31"/>
          <p:cNvCxnSpPr>
            <a:endCxn id="169" idx="1"/>
          </p:cNvCxnSpPr>
          <p:nvPr/>
        </p:nvCxnSpPr>
        <p:spPr>
          <a:xfrm flipH="1">
            <a:off x="2059925" y="974250"/>
            <a:ext cx="974700" cy="112200"/>
          </a:xfrm>
          <a:prstGeom prst="straightConnector1">
            <a:avLst/>
          </a:prstGeom>
          <a:noFill/>
          <a:ln cap="flat" cmpd="sng" w="9525">
            <a:solidFill>
              <a:srgbClr val="FF3300"/>
            </a:solidFill>
            <a:prstDash val="solid"/>
            <a:round/>
            <a:headEnd len="med" w="med" type="none"/>
            <a:tailEnd len="med" w="med" type="none"/>
          </a:ln>
        </p:spPr>
      </p:cxnSp>
      <p:grpSp>
        <p:nvGrpSpPr>
          <p:cNvPr id="174" name="Google Shape;174;p31"/>
          <p:cNvGrpSpPr/>
          <p:nvPr/>
        </p:nvGrpSpPr>
        <p:grpSpPr>
          <a:xfrm>
            <a:off x="104775" y="1295525"/>
            <a:ext cx="492300" cy="400200"/>
            <a:chOff x="104775" y="1219325"/>
            <a:chExt cx="492300" cy="400200"/>
          </a:xfrm>
        </p:grpSpPr>
        <p:sp>
          <p:nvSpPr>
            <p:cNvPr id="175" name="Google Shape;175;p31"/>
            <p:cNvSpPr/>
            <p:nvPr/>
          </p:nvSpPr>
          <p:spPr>
            <a:xfrm rot="5400000">
              <a:off x="162375" y="1173275"/>
              <a:ext cx="377100" cy="492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1"/>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endParaRPr/>
            </a:p>
          </p:txBody>
        </p:sp>
      </p:grpSp>
      <p:cxnSp>
        <p:nvCxnSpPr>
          <p:cNvPr id="177" name="Google Shape;177;p31"/>
          <p:cNvCxnSpPr/>
          <p:nvPr/>
        </p:nvCxnSpPr>
        <p:spPr>
          <a:xfrm>
            <a:off x="555173" y="1495625"/>
            <a:ext cx="3090300" cy="0"/>
          </a:xfrm>
          <a:prstGeom prst="straightConnector1">
            <a:avLst/>
          </a:prstGeom>
          <a:noFill/>
          <a:ln cap="flat" cmpd="sng" w="9525">
            <a:solidFill>
              <a:schemeClr val="dk2"/>
            </a:solidFill>
            <a:prstDash val="solid"/>
            <a:round/>
            <a:headEnd len="med" w="med" type="none"/>
            <a:tailEnd len="med" w="med" type="none"/>
          </a:ln>
        </p:spPr>
      </p:cxnSp>
      <p:grpSp>
        <p:nvGrpSpPr>
          <p:cNvPr id="178" name="Google Shape;178;p31"/>
          <p:cNvGrpSpPr/>
          <p:nvPr/>
        </p:nvGrpSpPr>
        <p:grpSpPr>
          <a:xfrm>
            <a:off x="3645475" y="1252923"/>
            <a:ext cx="1155226" cy="485400"/>
            <a:chOff x="7872375" y="2508900"/>
            <a:chExt cx="1155226" cy="485400"/>
          </a:xfrm>
        </p:grpSpPr>
        <p:sp>
          <p:nvSpPr>
            <p:cNvPr id="179" name="Google Shape;179;p31"/>
            <p:cNvSpPr/>
            <p:nvPr/>
          </p:nvSpPr>
          <p:spPr>
            <a:xfrm>
              <a:off x="7872375" y="2508900"/>
              <a:ext cx="974700" cy="485400"/>
            </a:xfrm>
            <a:prstGeom prst="can">
              <a:avLst>
                <a:gd fmla="val 25000"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1"/>
            <p:cNvSpPr txBox="1"/>
            <p:nvPr/>
          </p:nvSpPr>
          <p:spPr>
            <a:xfrm>
              <a:off x="7990501" y="2577689"/>
              <a:ext cx="103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storage</a:t>
              </a:r>
              <a:endParaRPr>
                <a:solidFill>
                  <a:schemeClr val="lt1"/>
                </a:solidFill>
              </a:endParaRPr>
            </a:p>
          </p:txBody>
        </p:sp>
      </p:grpSp>
      <p:sp>
        <p:nvSpPr>
          <p:cNvPr id="181" name="Google Shape;181;p31"/>
          <p:cNvSpPr txBox="1"/>
          <p:nvPr/>
        </p:nvSpPr>
        <p:spPr>
          <a:xfrm>
            <a:off x="2646400" y="2383175"/>
            <a:ext cx="401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t>Network bandwidth and storage will </a:t>
            </a:r>
            <a:r>
              <a:rPr b="1" i="1" lang="en" sz="1600"/>
              <a:t>limit</a:t>
            </a:r>
            <a:r>
              <a:rPr i="1" lang="en" sz="1600"/>
              <a:t> how high you can go in </a:t>
            </a:r>
            <a:r>
              <a:rPr b="1" i="1" lang="en" sz="1600"/>
              <a:t>luminosity</a:t>
            </a:r>
            <a:endParaRPr b="1" i="1" sz="1600"/>
          </a:p>
        </p:txBody>
      </p:sp>
      <p:sp>
        <p:nvSpPr>
          <p:cNvPr id="182" name="Google Shape;182;p31"/>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49"/>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AI/ML Use in Streaming Systems</a:t>
            </a:r>
            <a:endParaRPr/>
          </a:p>
        </p:txBody>
      </p:sp>
      <p:sp>
        <p:nvSpPr>
          <p:cNvPr id="801" name="Google Shape;801;p49"/>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50"/>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PHASM</a:t>
            </a:r>
            <a:endParaRPr/>
          </a:p>
        </p:txBody>
      </p:sp>
      <p:sp>
        <p:nvSpPr>
          <p:cNvPr id="807" name="Google Shape;807;p50"/>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Abstract</a:t>
            </a:r>
            <a:endParaRPr/>
          </a:p>
        </p:txBody>
      </p:sp>
      <p:sp>
        <p:nvSpPr>
          <p:cNvPr id="813" name="Google Shape;813;p51"/>
          <p:cNvSpPr txBox="1"/>
          <p:nvPr>
            <p:ph idx="1" type="body"/>
          </p:nvPr>
        </p:nvSpPr>
        <p:spPr>
          <a:xfrm>
            <a:off x="311700" y="1152475"/>
            <a:ext cx="8520600" cy="1156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solidFill>
                  <a:schemeClr val="dk1"/>
                </a:solidFill>
                <a:highlight>
                  <a:srgbClr val="FFFFFF"/>
                </a:highlight>
              </a:rPr>
              <a:t>Streaming Readout Data Acquisition systems coupled with distributed resources spread over vast geographic distances present new challenges to the next generation of experiments. High bandwidth modern network connectivity opens the possibility to utilize large, general-use, HTC systems that are not necessarily located close to the experiment. Near real-time response rates and workflow colocation can provide high reliability solutions to ensure efficient use of beam time. This talk will focus on a few technologies currently being developed at Jefferson Lab and in collaboration with ESnet to support fully streaming DAQ systems.</a:t>
            </a:r>
            <a:endParaRPr sz="1000">
              <a:solidFill>
                <a:schemeClr val="dk1"/>
              </a:solidFill>
              <a:highlight>
                <a:srgbClr val="FFFFFF"/>
              </a:highlight>
            </a:endParaRPr>
          </a:p>
        </p:txBody>
      </p:sp>
      <p:sp>
        <p:nvSpPr>
          <p:cNvPr id="814" name="Google Shape;814;p51"/>
          <p:cNvSpPr txBox="1"/>
          <p:nvPr/>
        </p:nvSpPr>
        <p:spPr>
          <a:xfrm>
            <a:off x="254850" y="2965625"/>
            <a:ext cx="636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https://indico.jlab.org/event/459/contributions/11457/</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9:40 - 10:05  (20 + 5)</a:t>
            </a:r>
            <a:r>
              <a:rPr lang="en"/>
              <a:t> </a:t>
            </a:r>
            <a:endParaRPr/>
          </a:p>
        </p:txBody>
      </p:sp>
      <p:sp>
        <p:nvSpPr>
          <p:cNvPr id="815" name="Google Shape;81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 </a:t>
            </a:r>
            <a:r>
              <a:rPr lang="en">
                <a:solidFill>
                  <a:srgbClr val="0000FF"/>
                </a:solidFill>
              </a:rPr>
              <a:t>(4/26)</a:t>
            </a:r>
            <a:endParaRPr>
              <a:solidFill>
                <a:srgbClr val="0000FF"/>
              </a:solidFill>
            </a:endParaRPr>
          </a:p>
        </p:txBody>
      </p:sp>
      <p:sp>
        <p:nvSpPr>
          <p:cNvPr id="821" name="Google Shape;821;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10000"/>
          </a:bodyPr>
          <a:lstStyle/>
          <a:p>
            <a:pPr indent="-300037" lvl="0" marL="457200" rtl="0" algn="l">
              <a:spcBef>
                <a:spcPts val="0"/>
              </a:spcBef>
              <a:spcAft>
                <a:spcPts val="0"/>
              </a:spcAft>
              <a:buClr>
                <a:schemeClr val="dk1"/>
              </a:buClr>
              <a:buSzPct val="100000"/>
              <a:buAutoNum type="arabicPeriod"/>
            </a:pPr>
            <a:r>
              <a:rPr lang="en" strike="sngStrike">
                <a:solidFill>
                  <a:schemeClr val="dk1"/>
                </a:solidFill>
              </a:rPr>
              <a:t>Introduction</a:t>
            </a:r>
            <a:r>
              <a:rPr lang="en">
                <a:solidFill>
                  <a:schemeClr val="dk1"/>
                </a:solidFill>
              </a:rPr>
              <a:t> </a:t>
            </a:r>
            <a:r>
              <a:rPr lang="en">
                <a:solidFill>
                  <a:srgbClr val="0000FF"/>
                </a:solidFill>
              </a:rPr>
              <a:t>(4/29)</a:t>
            </a:r>
            <a:endParaRPr>
              <a:solidFill>
                <a:srgbClr val="0000FF"/>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SRO vs. Triggered</a:t>
            </a:r>
            <a:r>
              <a:rPr lang="en">
                <a:solidFill>
                  <a:schemeClr val="dk1"/>
                </a:solidFill>
              </a:rPr>
              <a:t> </a:t>
            </a:r>
            <a:r>
              <a:rPr lang="en">
                <a:solidFill>
                  <a:srgbClr val="0000FF"/>
                </a:solidFill>
              </a:rPr>
              <a:t>(4/29)</a:t>
            </a:r>
            <a:endParaRPr>
              <a:solidFill>
                <a:srgbClr val="0000FF"/>
              </a:solidFill>
            </a:endParaRPr>
          </a:p>
          <a:p>
            <a:pPr indent="-300037" lvl="0" marL="457200" rtl="0" algn="l">
              <a:spcBef>
                <a:spcPts val="0"/>
              </a:spcBef>
              <a:spcAft>
                <a:spcPts val="0"/>
              </a:spcAft>
              <a:buClr>
                <a:schemeClr val="dk1"/>
              </a:buClr>
              <a:buSzPct val="100000"/>
              <a:buAutoNum type="arabicPeriod"/>
            </a:pPr>
            <a:r>
              <a:rPr lang="en">
                <a:solidFill>
                  <a:schemeClr val="dk1"/>
                </a:solidFill>
              </a:rPr>
              <a:t>SRO Examples</a:t>
            </a:r>
            <a:endParaRPr>
              <a:solidFill>
                <a:schemeClr val="dk1"/>
              </a:solidFill>
            </a:endParaRPr>
          </a:p>
          <a:p>
            <a:pPr indent="-284162" lvl="1" marL="914400" rtl="0" algn="l">
              <a:spcBef>
                <a:spcPts val="0"/>
              </a:spcBef>
              <a:spcAft>
                <a:spcPts val="0"/>
              </a:spcAft>
              <a:buClr>
                <a:schemeClr val="dk1"/>
              </a:buClr>
              <a:buSzPct val="100000"/>
              <a:buAutoNum type="alphaLcPeriod"/>
            </a:pPr>
            <a:r>
              <a:rPr lang="en">
                <a:solidFill>
                  <a:schemeClr val="dk1"/>
                </a:solidFill>
              </a:rPr>
              <a:t>LHCb and Allen </a:t>
            </a:r>
            <a:r>
              <a:rPr lang="en" sz="1800">
                <a:solidFill>
                  <a:srgbClr val="0000FF"/>
                </a:solidFill>
              </a:rPr>
              <a:t>(5/1)</a:t>
            </a:r>
            <a:endParaRPr>
              <a:solidFill>
                <a:schemeClr val="dk1"/>
              </a:solidFill>
            </a:endParaRPr>
          </a:p>
          <a:p>
            <a:pPr indent="-284162" lvl="1" marL="914400" rtl="0" algn="l">
              <a:spcBef>
                <a:spcPts val="0"/>
              </a:spcBef>
              <a:spcAft>
                <a:spcPts val="0"/>
              </a:spcAft>
              <a:buClr>
                <a:schemeClr val="dk1"/>
              </a:buClr>
              <a:buSzPct val="100000"/>
              <a:buAutoNum type="alphaLcPeriod"/>
            </a:pPr>
            <a:r>
              <a:rPr lang="en">
                <a:solidFill>
                  <a:schemeClr val="dk1"/>
                </a:solidFill>
              </a:rPr>
              <a:t>ALICE O2</a:t>
            </a:r>
            <a:r>
              <a:rPr lang="en" sz="1800">
                <a:solidFill>
                  <a:schemeClr val="dk1"/>
                </a:solidFill>
              </a:rPr>
              <a:t> </a:t>
            </a:r>
            <a:r>
              <a:rPr lang="en" sz="1800">
                <a:solidFill>
                  <a:srgbClr val="0000FF"/>
                </a:solidFill>
              </a:rPr>
              <a:t>(5/1)</a:t>
            </a:r>
            <a:endParaRPr>
              <a:solidFill>
                <a:schemeClr val="dk1"/>
              </a:solidFill>
            </a:endParaRPr>
          </a:p>
          <a:p>
            <a:pPr indent="-284162" lvl="1" marL="914400" rtl="0" algn="l">
              <a:spcBef>
                <a:spcPts val="0"/>
              </a:spcBef>
              <a:spcAft>
                <a:spcPts val="0"/>
              </a:spcAft>
              <a:buClr>
                <a:schemeClr val="dk1"/>
              </a:buClr>
              <a:buSzPct val="100000"/>
              <a:buAutoNum type="alphaLcPeriod"/>
            </a:pPr>
            <a:r>
              <a:rPr lang="en">
                <a:solidFill>
                  <a:schemeClr val="dk1"/>
                </a:solidFill>
              </a:rPr>
              <a:t>SPHENIX, </a:t>
            </a:r>
            <a:r>
              <a:rPr lang="en" strike="sngStrike">
                <a:solidFill>
                  <a:schemeClr val="dk1"/>
                </a:solidFill>
              </a:rPr>
              <a:t>TriDAS</a:t>
            </a:r>
            <a:r>
              <a:rPr lang="en" sz="1800">
                <a:solidFill>
                  <a:schemeClr val="dk1"/>
                </a:solidFill>
              </a:rPr>
              <a:t> </a:t>
            </a:r>
            <a:r>
              <a:rPr lang="en" sz="1800">
                <a:solidFill>
                  <a:srgbClr val="0000FF"/>
                </a:solidFill>
              </a:rPr>
              <a:t>(5/2)</a:t>
            </a:r>
            <a:endParaRPr>
              <a:solidFill>
                <a:schemeClr val="dk1"/>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WLCG</a:t>
            </a:r>
            <a:r>
              <a:rPr lang="en">
                <a:solidFill>
                  <a:schemeClr val="dk1"/>
                </a:solidFill>
              </a:rPr>
              <a:t> </a:t>
            </a:r>
            <a:r>
              <a:rPr lang="en">
                <a:solidFill>
                  <a:srgbClr val="0000FF"/>
                </a:solidFill>
              </a:rPr>
              <a:t>(4/28)</a:t>
            </a:r>
            <a:endParaRPr>
              <a:solidFill>
                <a:schemeClr val="dk1"/>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Butterfly Model </a:t>
            </a:r>
            <a:r>
              <a:rPr lang="en">
                <a:solidFill>
                  <a:srgbClr val="0000FF"/>
                </a:solidFill>
              </a:rPr>
              <a:t>(4/28)</a:t>
            </a:r>
            <a:endParaRPr>
              <a:solidFill>
                <a:schemeClr val="dk1"/>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Example EIC Streaming system with full calib and recon</a:t>
            </a:r>
            <a:r>
              <a:rPr lang="en">
                <a:solidFill>
                  <a:schemeClr val="dk1"/>
                </a:solidFill>
              </a:rPr>
              <a:t> </a:t>
            </a:r>
            <a:r>
              <a:rPr lang="en">
                <a:solidFill>
                  <a:srgbClr val="0000FF"/>
                </a:solidFill>
              </a:rPr>
              <a:t>(4/28)</a:t>
            </a:r>
            <a:endParaRPr>
              <a:solidFill>
                <a:srgbClr val="0000FF"/>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Bandwidth extrapolation </a:t>
            </a:r>
            <a:r>
              <a:rPr lang="en">
                <a:solidFill>
                  <a:srgbClr val="0000FF"/>
                </a:solidFill>
              </a:rPr>
              <a:t>(4/28)</a:t>
            </a:r>
            <a:endParaRPr>
              <a:solidFill>
                <a:schemeClr val="dk1"/>
              </a:solidFill>
            </a:endParaRPr>
          </a:p>
          <a:p>
            <a:pPr indent="-300037" lvl="0" marL="457200" rtl="0" algn="l">
              <a:spcBef>
                <a:spcPts val="0"/>
              </a:spcBef>
              <a:spcAft>
                <a:spcPts val="0"/>
              </a:spcAft>
              <a:buClr>
                <a:schemeClr val="dk1"/>
              </a:buClr>
              <a:buSzPct val="100000"/>
              <a:buAutoNum type="arabicPeriod"/>
            </a:pPr>
            <a:r>
              <a:rPr lang="en">
                <a:solidFill>
                  <a:schemeClr val="dk1"/>
                </a:solidFill>
              </a:rPr>
              <a:t>Distributed Computing tools: </a:t>
            </a:r>
            <a:r>
              <a:rPr lang="en" strike="sngStrike">
                <a:solidFill>
                  <a:schemeClr val="dk1"/>
                </a:solidFill>
              </a:rPr>
              <a:t>EJFAT</a:t>
            </a:r>
            <a:r>
              <a:rPr lang="en">
                <a:solidFill>
                  <a:schemeClr val="dk1"/>
                </a:solidFill>
              </a:rPr>
              <a:t>, JIRIAF</a:t>
            </a:r>
            <a:r>
              <a:rPr lang="en" sz="1800">
                <a:solidFill>
                  <a:schemeClr val="dk1"/>
                </a:solidFill>
              </a:rPr>
              <a:t> </a:t>
            </a:r>
            <a:r>
              <a:rPr lang="en" sz="1800">
                <a:solidFill>
                  <a:srgbClr val="0000FF"/>
                </a:solidFill>
              </a:rPr>
              <a:t>(5/</a:t>
            </a:r>
            <a:r>
              <a:rPr lang="en">
                <a:solidFill>
                  <a:srgbClr val="0000FF"/>
                </a:solidFill>
              </a:rPr>
              <a:t>2</a:t>
            </a:r>
            <a:r>
              <a:rPr lang="en" sz="1800">
                <a:solidFill>
                  <a:srgbClr val="0000FF"/>
                </a:solidFill>
              </a:rPr>
              <a:t>)</a:t>
            </a:r>
            <a:endParaRPr>
              <a:solidFill>
                <a:schemeClr val="dk1"/>
              </a:solidFill>
            </a:endParaRPr>
          </a:p>
          <a:p>
            <a:pPr indent="-300037" lvl="0" marL="457200" rtl="0" algn="l">
              <a:spcBef>
                <a:spcPts val="0"/>
              </a:spcBef>
              <a:spcAft>
                <a:spcPts val="0"/>
              </a:spcAft>
              <a:buClr>
                <a:schemeClr val="dk1"/>
              </a:buClr>
              <a:buSzPct val="100000"/>
              <a:buAutoNum type="arabicPeriod"/>
            </a:pPr>
            <a:r>
              <a:rPr lang="en">
                <a:solidFill>
                  <a:schemeClr val="dk1"/>
                </a:solidFill>
              </a:rPr>
              <a:t>A.I.</a:t>
            </a:r>
            <a:endParaRPr>
              <a:solidFill>
                <a:schemeClr val="dk1"/>
              </a:solidFill>
            </a:endParaRPr>
          </a:p>
          <a:p>
            <a:pPr indent="-284162" lvl="1" marL="914400" rtl="0" algn="l">
              <a:spcBef>
                <a:spcPts val="0"/>
              </a:spcBef>
              <a:spcAft>
                <a:spcPts val="0"/>
              </a:spcAft>
              <a:buClr>
                <a:schemeClr val="dk1"/>
              </a:buClr>
              <a:buSzPct val="100000"/>
              <a:buAutoNum type="alphaLcPeriod"/>
            </a:pPr>
            <a:r>
              <a:rPr lang="en">
                <a:solidFill>
                  <a:schemeClr val="dk1"/>
                </a:solidFill>
              </a:rPr>
              <a:t>General</a:t>
            </a:r>
            <a:r>
              <a:rPr lang="en" sz="1800">
                <a:solidFill>
                  <a:schemeClr val="dk1"/>
                </a:solidFill>
              </a:rPr>
              <a:t> </a:t>
            </a:r>
            <a:r>
              <a:rPr lang="en" sz="1800">
                <a:solidFill>
                  <a:srgbClr val="0000FF"/>
                </a:solidFill>
              </a:rPr>
              <a:t>(5/3)</a:t>
            </a:r>
            <a:endParaRPr>
              <a:solidFill>
                <a:schemeClr val="dk1"/>
              </a:solidFill>
            </a:endParaRPr>
          </a:p>
          <a:p>
            <a:pPr indent="-284162" lvl="1" marL="914400" rtl="0" algn="l">
              <a:spcBef>
                <a:spcPts val="0"/>
              </a:spcBef>
              <a:spcAft>
                <a:spcPts val="0"/>
              </a:spcAft>
              <a:buClr>
                <a:schemeClr val="dk1"/>
              </a:buClr>
              <a:buSzPct val="100000"/>
              <a:buAutoNum type="alphaLcPeriod"/>
            </a:pPr>
            <a:r>
              <a:rPr lang="en">
                <a:solidFill>
                  <a:schemeClr val="dk1"/>
                </a:solidFill>
              </a:rPr>
              <a:t>Surrogate Models (PHASM)</a:t>
            </a:r>
            <a:r>
              <a:rPr lang="en" sz="1800">
                <a:solidFill>
                  <a:schemeClr val="dk1"/>
                </a:solidFill>
              </a:rPr>
              <a:t> </a:t>
            </a:r>
            <a:r>
              <a:rPr lang="en" sz="1800">
                <a:solidFill>
                  <a:srgbClr val="0000FF"/>
                </a:solidFill>
              </a:rPr>
              <a:t>(5/3)</a:t>
            </a:r>
            <a:endParaRPr>
              <a:solidFill>
                <a:schemeClr val="dk1"/>
              </a:solidFill>
            </a:endParaRPr>
          </a:p>
          <a:p>
            <a:pPr indent="-300037" lvl="0" marL="457200" rtl="0" algn="l">
              <a:spcBef>
                <a:spcPts val="0"/>
              </a:spcBef>
              <a:spcAft>
                <a:spcPts val="0"/>
              </a:spcAft>
              <a:buClr>
                <a:schemeClr val="dk1"/>
              </a:buClr>
              <a:buSzPct val="100000"/>
              <a:buAutoNum type="arabicPeriod"/>
            </a:pPr>
            <a:r>
              <a:rPr lang="en" strike="sngStrike">
                <a:solidFill>
                  <a:schemeClr val="dk1"/>
                </a:solidFill>
              </a:rPr>
              <a:t>DQM</a:t>
            </a:r>
            <a:r>
              <a:rPr lang="en">
                <a:solidFill>
                  <a:schemeClr val="dk1"/>
                </a:solidFill>
              </a:rPr>
              <a:t>: </a:t>
            </a:r>
            <a:r>
              <a:rPr lang="en" strike="sngStrike">
                <a:solidFill>
                  <a:schemeClr val="dk1"/>
                </a:solidFill>
              </a:rPr>
              <a:t>CMS</a:t>
            </a:r>
            <a:r>
              <a:rPr lang="en">
                <a:solidFill>
                  <a:schemeClr val="dk1"/>
                </a:solidFill>
              </a:rPr>
              <a:t>, </a:t>
            </a:r>
            <a:r>
              <a:rPr lang="en" strike="sngStrike">
                <a:solidFill>
                  <a:schemeClr val="dk1"/>
                </a:solidFill>
              </a:rPr>
              <a:t>Hydra</a:t>
            </a:r>
            <a:r>
              <a:rPr lang="en" sz="1800">
                <a:solidFill>
                  <a:schemeClr val="dk1"/>
                </a:solidFill>
              </a:rPr>
              <a:t> </a:t>
            </a:r>
            <a:r>
              <a:rPr lang="en" sz="1800">
                <a:solidFill>
                  <a:srgbClr val="0000FF"/>
                </a:solidFill>
              </a:rPr>
              <a:t>(5/</a:t>
            </a:r>
            <a:r>
              <a:rPr lang="en">
                <a:solidFill>
                  <a:srgbClr val="0000FF"/>
                </a:solidFill>
              </a:rPr>
              <a:t>4</a:t>
            </a:r>
            <a:r>
              <a:rPr lang="en" sz="1800">
                <a:solidFill>
                  <a:srgbClr val="0000FF"/>
                </a:solidFill>
              </a:rPr>
              <a:t>)</a:t>
            </a:r>
            <a:endParaRPr>
              <a:solidFill>
                <a:schemeClr val="dk1"/>
              </a:solidFill>
            </a:endParaRPr>
          </a:p>
          <a:p>
            <a:pPr indent="-300037" lvl="0" marL="457200" rtl="0" algn="l">
              <a:spcBef>
                <a:spcPts val="0"/>
              </a:spcBef>
              <a:spcAft>
                <a:spcPts val="0"/>
              </a:spcAft>
              <a:buClr>
                <a:schemeClr val="dk1"/>
              </a:buClr>
              <a:buSzPct val="100000"/>
              <a:buAutoNum type="arabicPeriod"/>
            </a:pPr>
            <a:r>
              <a:rPr lang="en">
                <a:solidFill>
                  <a:schemeClr val="dk1"/>
                </a:solidFill>
              </a:rPr>
              <a:t>Summary</a:t>
            </a:r>
            <a:r>
              <a:rPr lang="en">
                <a:solidFill>
                  <a:schemeClr val="dk1"/>
                </a:solidFill>
              </a:rPr>
              <a:t> </a:t>
            </a:r>
            <a:r>
              <a:rPr lang="en">
                <a:solidFill>
                  <a:srgbClr val="0000FF"/>
                </a:solidFill>
              </a:rPr>
              <a:t>(5/5)</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822" name="Google Shape;82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Triggered Data Acquisition</a:t>
            </a:r>
            <a:endParaRPr/>
          </a:p>
        </p:txBody>
      </p:sp>
      <p:grpSp>
        <p:nvGrpSpPr>
          <p:cNvPr id="188" name="Google Shape;188;p32"/>
          <p:cNvGrpSpPr/>
          <p:nvPr/>
        </p:nvGrpSpPr>
        <p:grpSpPr>
          <a:xfrm>
            <a:off x="38900" y="670175"/>
            <a:ext cx="3654000" cy="514075"/>
            <a:chOff x="38900" y="670175"/>
            <a:chExt cx="3654000" cy="514075"/>
          </a:xfrm>
        </p:grpSpPr>
        <p:sp>
          <p:nvSpPr>
            <p:cNvPr id="189" name="Google Shape;189;p32"/>
            <p:cNvSpPr txBox="1"/>
            <p:nvPr/>
          </p:nvSpPr>
          <p:spPr>
            <a:xfrm>
              <a:off x="38900" y="670175"/>
              <a:ext cx="3654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hit rate of det. A is proportional to Luminosity</a:t>
              </a:r>
              <a:endParaRPr sz="1300"/>
            </a:p>
          </p:txBody>
        </p:sp>
        <p:sp>
          <p:nvSpPr>
            <p:cNvPr id="190" name="Google Shape;190;p32"/>
            <p:cNvSpPr/>
            <p:nvPr/>
          </p:nvSpPr>
          <p:spPr>
            <a:xfrm rot="5400000">
              <a:off x="1203900"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2"/>
            <p:cNvSpPr/>
            <p:nvPr/>
          </p:nvSpPr>
          <p:spPr>
            <a:xfrm rot="5400000">
              <a:off x="2011025"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 name="Google Shape;192;p32"/>
            <p:cNvCxnSpPr/>
            <p:nvPr/>
          </p:nvCxnSpPr>
          <p:spPr>
            <a:xfrm>
              <a:off x="100375" y="969000"/>
              <a:ext cx="539400" cy="0"/>
            </a:xfrm>
            <a:prstGeom prst="straightConnector1">
              <a:avLst/>
            </a:prstGeom>
            <a:noFill/>
            <a:ln cap="flat" cmpd="sng" w="9525">
              <a:solidFill>
                <a:srgbClr val="FF3300"/>
              </a:solidFill>
              <a:prstDash val="solid"/>
              <a:round/>
              <a:headEnd len="med" w="med" type="none"/>
              <a:tailEnd len="med" w="med" type="none"/>
            </a:ln>
          </p:spPr>
        </p:cxnSp>
        <p:cxnSp>
          <p:nvCxnSpPr>
            <p:cNvPr id="193" name="Google Shape;193;p32"/>
            <p:cNvCxnSpPr/>
            <p:nvPr/>
          </p:nvCxnSpPr>
          <p:spPr>
            <a:xfrm>
              <a:off x="2614975" y="969000"/>
              <a:ext cx="785100" cy="0"/>
            </a:xfrm>
            <a:prstGeom prst="straightConnector1">
              <a:avLst/>
            </a:prstGeom>
            <a:noFill/>
            <a:ln cap="flat" cmpd="sng" w="9525">
              <a:solidFill>
                <a:srgbClr val="FF3300"/>
              </a:solidFill>
              <a:prstDash val="solid"/>
              <a:round/>
              <a:headEnd len="med" w="med" type="none"/>
              <a:tailEnd len="med" w="med" type="none"/>
            </a:ln>
          </p:spPr>
        </p:cxnSp>
        <p:cxnSp>
          <p:nvCxnSpPr>
            <p:cNvPr id="194" name="Google Shape;194;p32"/>
            <p:cNvCxnSpPr>
              <a:endCxn id="190" idx="1"/>
            </p:cNvCxnSpPr>
            <p:nvPr/>
          </p:nvCxnSpPr>
          <p:spPr>
            <a:xfrm>
              <a:off x="367500" y="974250"/>
              <a:ext cx="885300" cy="112200"/>
            </a:xfrm>
            <a:prstGeom prst="straightConnector1">
              <a:avLst/>
            </a:prstGeom>
            <a:noFill/>
            <a:ln cap="flat" cmpd="sng" w="9525">
              <a:solidFill>
                <a:srgbClr val="FF3300"/>
              </a:solidFill>
              <a:prstDash val="solid"/>
              <a:round/>
              <a:headEnd len="med" w="med" type="none"/>
              <a:tailEnd len="med" w="med" type="none"/>
            </a:ln>
          </p:spPr>
        </p:cxnSp>
        <p:cxnSp>
          <p:nvCxnSpPr>
            <p:cNvPr id="195" name="Google Shape;195;p32"/>
            <p:cNvCxnSpPr>
              <a:endCxn id="191" idx="1"/>
            </p:cNvCxnSpPr>
            <p:nvPr/>
          </p:nvCxnSpPr>
          <p:spPr>
            <a:xfrm flipH="1">
              <a:off x="2059925" y="974250"/>
              <a:ext cx="974700" cy="112200"/>
            </a:xfrm>
            <a:prstGeom prst="straightConnector1">
              <a:avLst/>
            </a:prstGeom>
            <a:noFill/>
            <a:ln cap="flat" cmpd="sng" w="9525">
              <a:solidFill>
                <a:srgbClr val="FF3300"/>
              </a:solidFill>
              <a:prstDash val="solid"/>
              <a:round/>
              <a:headEnd len="med" w="med" type="none"/>
              <a:tailEnd len="med" w="med" type="none"/>
            </a:ln>
          </p:spPr>
        </p:cxnSp>
      </p:grpSp>
      <p:grpSp>
        <p:nvGrpSpPr>
          <p:cNvPr id="196" name="Google Shape;196;p32"/>
          <p:cNvGrpSpPr/>
          <p:nvPr/>
        </p:nvGrpSpPr>
        <p:grpSpPr>
          <a:xfrm>
            <a:off x="104775" y="1179150"/>
            <a:ext cx="5944898" cy="516575"/>
            <a:chOff x="104775" y="1179150"/>
            <a:chExt cx="5944898" cy="516575"/>
          </a:xfrm>
        </p:grpSpPr>
        <p:pic>
          <p:nvPicPr>
            <p:cNvPr id="197" name="Google Shape;197;p32"/>
            <p:cNvPicPr preferRelativeResize="0"/>
            <p:nvPr/>
          </p:nvPicPr>
          <p:blipFill>
            <a:blip r:embed="rId3">
              <a:alphaModFix/>
            </a:blip>
            <a:stretch>
              <a:fillRect/>
            </a:stretch>
          </p:blipFill>
          <p:spPr>
            <a:xfrm>
              <a:off x="1028775" y="1179150"/>
              <a:ext cx="1114238" cy="294675"/>
            </a:xfrm>
            <a:prstGeom prst="rect">
              <a:avLst/>
            </a:prstGeom>
            <a:noFill/>
            <a:ln>
              <a:noFill/>
            </a:ln>
          </p:spPr>
        </p:pic>
        <p:grpSp>
          <p:nvGrpSpPr>
            <p:cNvPr id="198" name="Google Shape;198;p32"/>
            <p:cNvGrpSpPr/>
            <p:nvPr/>
          </p:nvGrpSpPr>
          <p:grpSpPr>
            <a:xfrm>
              <a:off x="104775" y="1295525"/>
              <a:ext cx="492300" cy="400200"/>
              <a:chOff x="104775" y="1219325"/>
              <a:chExt cx="492300" cy="400200"/>
            </a:xfrm>
          </p:grpSpPr>
          <p:sp>
            <p:nvSpPr>
              <p:cNvPr id="199" name="Google Shape;199;p32"/>
              <p:cNvSpPr/>
              <p:nvPr/>
            </p:nvSpPr>
            <p:spPr>
              <a:xfrm rot="5400000">
                <a:off x="162375" y="1173275"/>
                <a:ext cx="377100" cy="492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2"/>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endParaRPr/>
              </a:p>
            </p:txBody>
          </p:sp>
        </p:grpSp>
        <p:cxnSp>
          <p:nvCxnSpPr>
            <p:cNvPr id="201" name="Google Shape;201;p32"/>
            <p:cNvCxnSpPr/>
            <p:nvPr/>
          </p:nvCxnSpPr>
          <p:spPr>
            <a:xfrm>
              <a:off x="555173" y="1495625"/>
              <a:ext cx="5494500" cy="0"/>
            </a:xfrm>
            <a:prstGeom prst="straightConnector1">
              <a:avLst/>
            </a:prstGeom>
            <a:noFill/>
            <a:ln cap="flat" cmpd="sng" w="9525">
              <a:solidFill>
                <a:schemeClr val="dk2"/>
              </a:solidFill>
              <a:prstDash val="solid"/>
              <a:round/>
              <a:headEnd len="med" w="med" type="none"/>
              <a:tailEnd len="med" w="med" type="none"/>
            </a:ln>
          </p:spPr>
        </p:cxnSp>
      </p:grpSp>
      <p:grpSp>
        <p:nvGrpSpPr>
          <p:cNvPr id="202" name="Google Shape;202;p32"/>
          <p:cNvGrpSpPr/>
          <p:nvPr/>
        </p:nvGrpSpPr>
        <p:grpSpPr>
          <a:xfrm>
            <a:off x="104775" y="1778969"/>
            <a:ext cx="5949998" cy="529227"/>
            <a:chOff x="104775" y="1778969"/>
            <a:chExt cx="5949998" cy="529227"/>
          </a:xfrm>
        </p:grpSpPr>
        <p:pic>
          <p:nvPicPr>
            <p:cNvPr id="203" name="Google Shape;203;p32"/>
            <p:cNvPicPr preferRelativeResize="0"/>
            <p:nvPr/>
          </p:nvPicPr>
          <p:blipFill>
            <a:blip r:embed="rId4">
              <a:alphaModFix/>
            </a:blip>
            <a:stretch>
              <a:fillRect/>
            </a:stretch>
          </p:blipFill>
          <p:spPr>
            <a:xfrm>
              <a:off x="1019575" y="1778969"/>
              <a:ext cx="1132649" cy="294675"/>
            </a:xfrm>
            <a:prstGeom prst="rect">
              <a:avLst/>
            </a:prstGeom>
            <a:noFill/>
            <a:ln>
              <a:noFill/>
            </a:ln>
          </p:spPr>
        </p:pic>
        <p:grpSp>
          <p:nvGrpSpPr>
            <p:cNvPr id="204" name="Google Shape;204;p32"/>
            <p:cNvGrpSpPr/>
            <p:nvPr/>
          </p:nvGrpSpPr>
          <p:grpSpPr>
            <a:xfrm>
              <a:off x="104775" y="1907996"/>
              <a:ext cx="492300" cy="400200"/>
              <a:chOff x="104775" y="1219325"/>
              <a:chExt cx="492300" cy="400200"/>
            </a:xfrm>
          </p:grpSpPr>
          <p:sp>
            <p:nvSpPr>
              <p:cNvPr id="205" name="Google Shape;205;p32"/>
              <p:cNvSpPr/>
              <p:nvPr/>
            </p:nvSpPr>
            <p:spPr>
              <a:xfrm rot="5400000">
                <a:off x="162375" y="1173275"/>
                <a:ext cx="377100" cy="492300"/>
              </a:xfrm>
              <a:prstGeom prst="can">
                <a:avLst>
                  <a:gd fmla="val 25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2"/>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t>
                </a:r>
                <a:endParaRPr/>
              </a:p>
            </p:txBody>
          </p:sp>
        </p:grpSp>
        <p:cxnSp>
          <p:nvCxnSpPr>
            <p:cNvPr id="207" name="Google Shape;207;p32"/>
            <p:cNvCxnSpPr/>
            <p:nvPr/>
          </p:nvCxnSpPr>
          <p:spPr>
            <a:xfrm>
              <a:off x="555173" y="2108096"/>
              <a:ext cx="5499600" cy="0"/>
            </a:xfrm>
            <a:prstGeom prst="straightConnector1">
              <a:avLst/>
            </a:prstGeom>
            <a:noFill/>
            <a:ln cap="flat" cmpd="sng" w="9525">
              <a:solidFill>
                <a:schemeClr val="dk2"/>
              </a:solidFill>
              <a:prstDash val="solid"/>
              <a:round/>
              <a:headEnd len="med" w="med" type="none"/>
              <a:tailEnd len="med" w="med" type="none"/>
            </a:ln>
          </p:spPr>
        </p:cxnSp>
      </p:grpSp>
      <p:grpSp>
        <p:nvGrpSpPr>
          <p:cNvPr id="208" name="Google Shape;208;p32"/>
          <p:cNvGrpSpPr/>
          <p:nvPr/>
        </p:nvGrpSpPr>
        <p:grpSpPr>
          <a:xfrm>
            <a:off x="104775" y="2378788"/>
            <a:ext cx="5949998" cy="530900"/>
            <a:chOff x="104775" y="2378788"/>
            <a:chExt cx="5949998" cy="530900"/>
          </a:xfrm>
        </p:grpSpPr>
        <p:pic>
          <p:nvPicPr>
            <p:cNvPr id="209" name="Google Shape;209;p32"/>
            <p:cNvPicPr preferRelativeResize="0"/>
            <p:nvPr/>
          </p:nvPicPr>
          <p:blipFill>
            <a:blip r:embed="rId5">
              <a:alphaModFix/>
            </a:blip>
            <a:stretch>
              <a:fillRect/>
            </a:stretch>
          </p:blipFill>
          <p:spPr>
            <a:xfrm>
              <a:off x="968938" y="2378788"/>
              <a:ext cx="1132687" cy="294675"/>
            </a:xfrm>
            <a:prstGeom prst="rect">
              <a:avLst/>
            </a:prstGeom>
            <a:noFill/>
            <a:ln>
              <a:noFill/>
            </a:ln>
          </p:spPr>
        </p:pic>
        <p:grpSp>
          <p:nvGrpSpPr>
            <p:cNvPr id="210" name="Google Shape;210;p32"/>
            <p:cNvGrpSpPr/>
            <p:nvPr/>
          </p:nvGrpSpPr>
          <p:grpSpPr>
            <a:xfrm>
              <a:off x="104775" y="2509487"/>
              <a:ext cx="492300" cy="400200"/>
              <a:chOff x="104775" y="1219325"/>
              <a:chExt cx="492300" cy="400200"/>
            </a:xfrm>
          </p:grpSpPr>
          <p:sp>
            <p:nvSpPr>
              <p:cNvPr id="211" name="Google Shape;211;p32"/>
              <p:cNvSpPr/>
              <p:nvPr/>
            </p:nvSpPr>
            <p:spPr>
              <a:xfrm rot="5400000">
                <a:off x="162375" y="1173275"/>
                <a:ext cx="377100" cy="492300"/>
              </a:xfrm>
              <a:prstGeom prst="can">
                <a:avLst>
                  <a:gd fmla="val 25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a:t>
                </a:r>
                <a:endParaRPr/>
              </a:p>
            </p:txBody>
          </p:sp>
        </p:grpSp>
        <p:cxnSp>
          <p:nvCxnSpPr>
            <p:cNvPr id="213" name="Google Shape;213;p32"/>
            <p:cNvCxnSpPr/>
            <p:nvPr/>
          </p:nvCxnSpPr>
          <p:spPr>
            <a:xfrm>
              <a:off x="555173" y="2707221"/>
              <a:ext cx="5499600" cy="0"/>
            </a:xfrm>
            <a:prstGeom prst="straightConnector1">
              <a:avLst/>
            </a:prstGeom>
            <a:noFill/>
            <a:ln cap="flat" cmpd="sng" w="9525">
              <a:solidFill>
                <a:schemeClr val="dk2"/>
              </a:solidFill>
              <a:prstDash val="solid"/>
              <a:round/>
              <a:headEnd len="med" w="med" type="none"/>
              <a:tailEnd len="med" w="med" type="none"/>
            </a:ln>
          </p:spPr>
        </p:cxnSp>
      </p:grpSp>
      <p:sp>
        <p:nvSpPr>
          <p:cNvPr id="214" name="Google Shape;214;p32"/>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308921" y="180400"/>
            <a:ext cx="33840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Triggered Data Acquisition</a:t>
            </a:r>
            <a:endParaRPr/>
          </a:p>
        </p:txBody>
      </p:sp>
      <p:pic>
        <p:nvPicPr>
          <p:cNvPr id="220" name="Google Shape;220;p33"/>
          <p:cNvPicPr preferRelativeResize="0"/>
          <p:nvPr/>
        </p:nvPicPr>
        <p:blipFill>
          <a:blip r:embed="rId3">
            <a:alphaModFix/>
          </a:blip>
          <a:stretch>
            <a:fillRect/>
          </a:stretch>
        </p:blipFill>
        <p:spPr>
          <a:xfrm>
            <a:off x="3498336" y="1491194"/>
            <a:ext cx="2164750" cy="247600"/>
          </a:xfrm>
          <a:prstGeom prst="rect">
            <a:avLst/>
          </a:prstGeom>
          <a:noFill/>
          <a:ln>
            <a:noFill/>
          </a:ln>
        </p:spPr>
      </p:pic>
      <p:pic>
        <p:nvPicPr>
          <p:cNvPr id="221" name="Google Shape;221;p33"/>
          <p:cNvPicPr preferRelativeResize="0"/>
          <p:nvPr/>
        </p:nvPicPr>
        <p:blipFill>
          <a:blip r:embed="rId4">
            <a:alphaModFix/>
          </a:blip>
          <a:stretch>
            <a:fillRect/>
          </a:stretch>
        </p:blipFill>
        <p:spPr>
          <a:xfrm>
            <a:off x="1028775" y="1179150"/>
            <a:ext cx="1114238" cy="294675"/>
          </a:xfrm>
          <a:prstGeom prst="rect">
            <a:avLst/>
          </a:prstGeom>
          <a:noFill/>
          <a:ln>
            <a:noFill/>
          </a:ln>
        </p:spPr>
      </p:pic>
      <p:pic>
        <p:nvPicPr>
          <p:cNvPr id="222" name="Google Shape;222;p33"/>
          <p:cNvPicPr preferRelativeResize="0"/>
          <p:nvPr/>
        </p:nvPicPr>
        <p:blipFill>
          <a:blip r:embed="rId5">
            <a:alphaModFix/>
          </a:blip>
          <a:stretch>
            <a:fillRect/>
          </a:stretch>
        </p:blipFill>
        <p:spPr>
          <a:xfrm>
            <a:off x="1019575" y="1778969"/>
            <a:ext cx="1132649" cy="294675"/>
          </a:xfrm>
          <a:prstGeom prst="rect">
            <a:avLst/>
          </a:prstGeom>
          <a:noFill/>
          <a:ln>
            <a:noFill/>
          </a:ln>
        </p:spPr>
      </p:pic>
      <p:pic>
        <p:nvPicPr>
          <p:cNvPr id="223" name="Google Shape;223;p33"/>
          <p:cNvPicPr preferRelativeResize="0"/>
          <p:nvPr/>
        </p:nvPicPr>
        <p:blipFill>
          <a:blip r:embed="rId6">
            <a:alphaModFix/>
          </a:blip>
          <a:stretch>
            <a:fillRect/>
          </a:stretch>
        </p:blipFill>
        <p:spPr>
          <a:xfrm>
            <a:off x="968938" y="2378788"/>
            <a:ext cx="1132687" cy="294675"/>
          </a:xfrm>
          <a:prstGeom prst="rect">
            <a:avLst/>
          </a:prstGeom>
          <a:noFill/>
          <a:ln>
            <a:noFill/>
          </a:ln>
        </p:spPr>
      </p:pic>
      <p:sp>
        <p:nvSpPr>
          <p:cNvPr id="224" name="Google Shape;224;p33"/>
          <p:cNvSpPr txBox="1"/>
          <p:nvPr/>
        </p:nvSpPr>
        <p:spPr>
          <a:xfrm>
            <a:off x="38900" y="670175"/>
            <a:ext cx="3654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hit rate of det. A is proportional to Luminosity</a:t>
            </a:r>
            <a:endParaRPr sz="1300"/>
          </a:p>
        </p:txBody>
      </p:sp>
      <p:sp>
        <p:nvSpPr>
          <p:cNvPr id="225" name="Google Shape;225;p33"/>
          <p:cNvSpPr/>
          <p:nvPr/>
        </p:nvSpPr>
        <p:spPr>
          <a:xfrm rot="5400000">
            <a:off x="1203900"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3"/>
          <p:cNvSpPr/>
          <p:nvPr/>
        </p:nvSpPr>
        <p:spPr>
          <a:xfrm rot="5400000">
            <a:off x="2011025"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7" name="Google Shape;227;p33"/>
          <p:cNvCxnSpPr/>
          <p:nvPr/>
        </p:nvCxnSpPr>
        <p:spPr>
          <a:xfrm>
            <a:off x="100375" y="969000"/>
            <a:ext cx="539400" cy="0"/>
          </a:xfrm>
          <a:prstGeom prst="straightConnector1">
            <a:avLst/>
          </a:prstGeom>
          <a:noFill/>
          <a:ln cap="flat" cmpd="sng" w="9525">
            <a:solidFill>
              <a:srgbClr val="FF3300"/>
            </a:solidFill>
            <a:prstDash val="solid"/>
            <a:round/>
            <a:headEnd len="med" w="med" type="none"/>
            <a:tailEnd len="med" w="med" type="none"/>
          </a:ln>
        </p:spPr>
      </p:cxnSp>
      <p:cxnSp>
        <p:nvCxnSpPr>
          <p:cNvPr id="228" name="Google Shape;228;p33"/>
          <p:cNvCxnSpPr/>
          <p:nvPr/>
        </p:nvCxnSpPr>
        <p:spPr>
          <a:xfrm>
            <a:off x="2614975" y="969000"/>
            <a:ext cx="785100" cy="0"/>
          </a:xfrm>
          <a:prstGeom prst="straightConnector1">
            <a:avLst/>
          </a:prstGeom>
          <a:noFill/>
          <a:ln cap="flat" cmpd="sng" w="9525">
            <a:solidFill>
              <a:srgbClr val="FF3300"/>
            </a:solidFill>
            <a:prstDash val="solid"/>
            <a:round/>
            <a:headEnd len="med" w="med" type="none"/>
            <a:tailEnd len="med" w="med" type="none"/>
          </a:ln>
        </p:spPr>
      </p:cxnSp>
      <p:cxnSp>
        <p:nvCxnSpPr>
          <p:cNvPr id="229" name="Google Shape;229;p33"/>
          <p:cNvCxnSpPr>
            <a:endCxn id="225" idx="1"/>
          </p:cNvCxnSpPr>
          <p:nvPr/>
        </p:nvCxnSpPr>
        <p:spPr>
          <a:xfrm>
            <a:off x="367500" y="974250"/>
            <a:ext cx="885300" cy="112200"/>
          </a:xfrm>
          <a:prstGeom prst="straightConnector1">
            <a:avLst/>
          </a:prstGeom>
          <a:noFill/>
          <a:ln cap="flat" cmpd="sng" w="9525">
            <a:solidFill>
              <a:srgbClr val="FF3300"/>
            </a:solidFill>
            <a:prstDash val="solid"/>
            <a:round/>
            <a:headEnd len="med" w="med" type="none"/>
            <a:tailEnd len="med" w="med" type="none"/>
          </a:ln>
        </p:spPr>
      </p:cxnSp>
      <p:cxnSp>
        <p:nvCxnSpPr>
          <p:cNvPr id="230" name="Google Shape;230;p33"/>
          <p:cNvCxnSpPr>
            <a:endCxn id="226" idx="1"/>
          </p:cNvCxnSpPr>
          <p:nvPr/>
        </p:nvCxnSpPr>
        <p:spPr>
          <a:xfrm flipH="1">
            <a:off x="2059925" y="974250"/>
            <a:ext cx="974700" cy="112200"/>
          </a:xfrm>
          <a:prstGeom prst="straightConnector1">
            <a:avLst/>
          </a:prstGeom>
          <a:noFill/>
          <a:ln cap="flat" cmpd="sng" w="9525">
            <a:solidFill>
              <a:srgbClr val="FF3300"/>
            </a:solidFill>
            <a:prstDash val="solid"/>
            <a:round/>
            <a:headEnd len="med" w="med" type="none"/>
            <a:tailEnd len="med" w="med" type="none"/>
          </a:ln>
        </p:spPr>
      </p:cxnSp>
      <p:grpSp>
        <p:nvGrpSpPr>
          <p:cNvPr id="231" name="Google Shape;231;p33"/>
          <p:cNvGrpSpPr/>
          <p:nvPr/>
        </p:nvGrpSpPr>
        <p:grpSpPr>
          <a:xfrm>
            <a:off x="104775" y="1295525"/>
            <a:ext cx="492300" cy="400200"/>
            <a:chOff x="104775" y="1219325"/>
            <a:chExt cx="492300" cy="400200"/>
          </a:xfrm>
        </p:grpSpPr>
        <p:sp>
          <p:nvSpPr>
            <p:cNvPr id="232" name="Google Shape;232;p33"/>
            <p:cNvSpPr/>
            <p:nvPr/>
          </p:nvSpPr>
          <p:spPr>
            <a:xfrm rot="5400000">
              <a:off x="162375" y="1173275"/>
              <a:ext cx="377100" cy="492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3"/>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endParaRPr/>
            </a:p>
          </p:txBody>
        </p:sp>
      </p:grpSp>
      <p:grpSp>
        <p:nvGrpSpPr>
          <p:cNvPr id="234" name="Google Shape;234;p33"/>
          <p:cNvGrpSpPr/>
          <p:nvPr/>
        </p:nvGrpSpPr>
        <p:grpSpPr>
          <a:xfrm>
            <a:off x="104775" y="1907996"/>
            <a:ext cx="492300" cy="400200"/>
            <a:chOff x="104775" y="1219325"/>
            <a:chExt cx="492300" cy="400200"/>
          </a:xfrm>
        </p:grpSpPr>
        <p:sp>
          <p:nvSpPr>
            <p:cNvPr id="235" name="Google Shape;235;p33"/>
            <p:cNvSpPr/>
            <p:nvPr/>
          </p:nvSpPr>
          <p:spPr>
            <a:xfrm rot="5400000">
              <a:off x="162375" y="1173275"/>
              <a:ext cx="377100" cy="492300"/>
            </a:xfrm>
            <a:prstGeom prst="can">
              <a:avLst>
                <a:gd fmla="val 25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3"/>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t>
              </a:r>
              <a:endParaRPr/>
            </a:p>
          </p:txBody>
        </p:sp>
      </p:grpSp>
      <p:grpSp>
        <p:nvGrpSpPr>
          <p:cNvPr id="237" name="Google Shape;237;p33"/>
          <p:cNvGrpSpPr/>
          <p:nvPr/>
        </p:nvGrpSpPr>
        <p:grpSpPr>
          <a:xfrm>
            <a:off x="104775" y="2509487"/>
            <a:ext cx="492300" cy="400200"/>
            <a:chOff x="104775" y="1219325"/>
            <a:chExt cx="492300" cy="400200"/>
          </a:xfrm>
        </p:grpSpPr>
        <p:sp>
          <p:nvSpPr>
            <p:cNvPr id="238" name="Google Shape;238;p33"/>
            <p:cNvSpPr/>
            <p:nvPr/>
          </p:nvSpPr>
          <p:spPr>
            <a:xfrm rot="5400000">
              <a:off x="162375" y="1173275"/>
              <a:ext cx="377100" cy="492300"/>
            </a:xfrm>
            <a:prstGeom prst="can">
              <a:avLst>
                <a:gd fmla="val 25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3"/>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a:t>
              </a:r>
              <a:endParaRPr/>
            </a:p>
          </p:txBody>
        </p:sp>
      </p:grpSp>
      <p:cxnSp>
        <p:nvCxnSpPr>
          <p:cNvPr id="240" name="Google Shape;240;p33"/>
          <p:cNvCxnSpPr/>
          <p:nvPr/>
        </p:nvCxnSpPr>
        <p:spPr>
          <a:xfrm>
            <a:off x="555173" y="1495625"/>
            <a:ext cx="5494500" cy="0"/>
          </a:xfrm>
          <a:prstGeom prst="straightConnector1">
            <a:avLst/>
          </a:prstGeom>
          <a:noFill/>
          <a:ln cap="flat" cmpd="sng" w="9525">
            <a:solidFill>
              <a:schemeClr val="dk2"/>
            </a:solidFill>
            <a:prstDash val="solid"/>
            <a:round/>
            <a:headEnd len="med" w="med" type="none"/>
            <a:tailEnd len="med" w="med" type="none"/>
          </a:ln>
        </p:spPr>
      </p:cxnSp>
      <p:cxnSp>
        <p:nvCxnSpPr>
          <p:cNvPr id="241" name="Google Shape;241;p33"/>
          <p:cNvCxnSpPr/>
          <p:nvPr/>
        </p:nvCxnSpPr>
        <p:spPr>
          <a:xfrm>
            <a:off x="555173" y="2108096"/>
            <a:ext cx="5499600" cy="0"/>
          </a:xfrm>
          <a:prstGeom prst="straightConnector1">
            <a:avLst/>
          </a:prstGeom>
          <a:noFill/>
          <a:ln cap="flat" cmpd="sng" w="9525">
            <a:solidFill>
              <a:schemeClr val="dk2"/>
            </a:solidFill>
            <a:prstDash val="solid"/>
            <a:round/>
            <a:headEnd len="med" w="med" type="none"/>
            <a:tailEnd len="med" w="med" type="none"/>
          </a:ln>
        </p:spPr>
      </p:cxnSp>
      <p:cxnSp>
        <p:nvCxnSpPr>
          <p:cNvPr id="242" name="Google Shape;242;p33"/>
          <p:cNvCxnSpPr/>
          <p:nvPr/>
        </p:nvCxnSpPr>
        <p:spPr>
          <a:xfrm>
            <a:off x="555173" y="2707221"/>
            <a:ext cx="5499600" cy="0"/>
          </a:xfrm>
          <a:prstGeom prst="straightConnector1">
            <a:avLst/>
          </a:prstGeom>
          <a:noFill/>
          <a:ln cap="flat" cmpd="sng" w="9525">
            <a:solidFill>
              <a:schemeClr val="dk2"/>
            </a:solidFill>
            <a:prstDash val="solid"/>
            <a:round/>
            <a:headEnd len="med" w="med" type="none"/>
            <a:tailEnd len="med" w="med" type="none"/>
          </a:ln>
        </p:spPr>
      </p:cxnSp>
      <p:grpSp>
        <p:nvGrpSpPr>
          <p:cNvPr id="243" name="Google Shape;243;p33"/>
          <p:cNvGrpSpPr/>
          <p:nvPr/>
        </p:nvGrpSpPr>
        <p:grpSpPr>
          <a:xfrm>
            <a:off x="3018912" y="1557225"/>
            <a:ext cx="448500" cy="372472"/>
            <a:chOff x="3018912" y="1567701"/>
            <a:chExt cx="448500" cy="372472"/>
          </a:xfrm>
        </p:grpSpPr>
        <p:sp>
          <p:nvSpPr>
            <p:cNvPr id="244" name="Google Shape;244;p33"/>
            <p:cNvSpPr/>
            <p:nvPr/>
          </p:nvSpPr>
          <p:spPr>
            <a:xfrm>
              <a:off x="3082847" y="1574473"/>
              <a:ext cx="290400" cy="365700"/>
            </a:xfrm>
            <a:prstGeom prst="flowChartDelay">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3"/>
            <p:cNvSpPr txBox="1"/>
            <p:nvPr/>
          </p:nvSpPr>
          <p:spPr>
            <a:xfrm>
              <a:off x="3018912" y="1567701"/>
              <a:ext cx="44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&amp;&amp;</a:t>
              </a:r>
              <a:endParaRPr sz="1200"/>
            </a:p>
          </p:txBody>
        </p:sp>
      </p:grpSp>
      <p:cxnSp>
        <p:nvCxnSpPr>
          <p:cNvPr id="246" name="Google Shape;246;p33"/>
          <p:cNvCxnSpPr/>
          <p:nvPr/>
        </p:nvCxnSpPr>
        <p:spPr>
          <a:xfrm>
            <a:off x="2744600" y="1498000"/>
            <a:ext cx="0" cy="183300"/>
          </a:xfrm>
          <a:prstGeom prst="straightConnector1">
            <a:avLst/>
          </a:prstGeom>
          <a:noFill/>
          <a:ln cap="flat" cmpd="sng" w="9525">
            <a:solidFill>
              <a:schemeClr val="dk2"/>
            </a:solidFill>
            <a:prstDash val="solid"/>
            <a:round/>
            <a:headEnd len="med" w="med" type="none"/>
            <a:tailEnd len="med" w="med" type="none"/>
          </a:ln>
        </p:spPr>
      </p:cxnSp>
      <p:cxnSp>
        <p:nvCxnSpPr>
          <p:cNvPr id="247" name="Google Shape;247;p33"/>
          <p:cNvCxnSpPr/>
          <p:nvPr/>
        </p:nvCxnSpPr>
        <p:spPr>
          <a:xfrm>
            <a:off x="2744600" y="1827975"/>
            <a:ext cx="0" cy="279000"/>
          </a:xfrm>
          <a:prstGeom prst="straightConnector1">
            <a:avLst/>
          </a:prstGeom>
          <a:noFill/>
          <a:ln cap="flat" cmpd="sng" w="9525">
            <a:solidFill>
              <a:schemeClr val="dk2"/>
            </a:solidFill>
            <a:prstDash val="solid"/>
            <a:round/>
            <a:headEnd len="med" w="med" type="none"/>
            <a:tailEnd len="med" w="med" type="none"/>
          </a:ln>
        </p:spPr>
      </p:cxnSp>
      <p:cxnSp>
        <p:nvCxnSpPr>
          <p:cNvPr id="248" name="Google Shape;248;p33"/>
          <p:cNvCxnSpPr/>
          <p:nvPr/>
        </p:nvCxnSpPr>
        <p:spPr>
          <a:xfrm>
            <a:off x="2749825" y="1681325"/>
            <a:ext cx="340500" cy="0"/>
          </a:xfrm>
          <a:prstGeom prst="straightConnector1">
            <a:avLst/>
          </a:prstGeom>
          <a:noFill/>
          <a:ln cap="flat" cmpd="sng" w="9525">
            <a:solidFill>
              <a:schemeClr val="dk2"/>
            </a:solidFill>
            <a:prstDash val="solid"/>
            <a:round/>
            <a:headEnd len="med" w="med" type="none"/>
            <a:tailEnd len="med" w="med" type="none"/>
          </a:ln>
        </p:spPr>
      </p:cxnSp>
      <p:cxnSp>
        <p:nvCxnSpPr>
          <p:cNvPr id="249" name="Google Shape;249;p33"/>
          <p:cNvCxnSpPr/>
          <p:nvPr/>
        </p:nvCxnSpPr>
        <p:spPr>
          <a:xfrm>
            <a:off x="2749825" y="1833725"/>
            <a:ext cx="340500" cy="0"/>
          </a:xfrm>
          <a:prstGeom prst="straightConnector1">
            <a:avLst/>
          </a:prstGeom>
          <a:noFill/>
          <a:ln cap="flat" cmpd="sng" w="9525">
            <a:solidFill>
              <a:schemeClr val="dk2"/>
            </a:solidFill>
            <a:prstDash val="solid"/>
            <a:round/>
            <a:headEnd len="med" w="med" type="none"/>
            <a:tailEnd len="med" w="med" type="none"/>
          </a:ln>
        </p:spPr>
      </p:cxnSp>
      <p:sp>
        <p:nvSpPr>
          <p:cNvPr id="250" name="Google Shape;250;p33"/>
          <p:cNvSpPr txBox="1"/>
          <p:nvPr/>
        </p:nvSpPr>
        <p:spPr>
          <a:xfrm>
            <a:off x="2932690" y="1831476"/>
            <a:ext cx="6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t>trigger</a:t>
            </a:r>
            <a:endParaRPr i="1" sz="1000"/>
          </a:p>
        </p:txBody>
      </p:sp>
      <p:grpSp>
        <p:nvGrpSpPr>
          <p:cNvPr id="251" name="Google Shape;251;p33"/>
          <p:cNvGrpSpPr/>
          <p:nvPr/>
        </p:nvGrpSpPr>
        <p:grpSpPr>
          <a:xfrm>
            <a:off x="3958125" y="685029"/>
            <a:ext cx="2890250" cy="823954"/>
            <a:chOff x="3958125" y="685029"/>
            <a:chExt cx="2890250" cy="823954"/>
          </a:xfrm>
        </p:grpSpPr>
        <p:sp>
          <p:nvSpPr>
            <p:cNvPr id="252" name="Google Shape;252;p33"/>
            <p:cNvSpPr txBox="1"/>
            <p:nvPr/>
          </p:nvSpPr>
          <p:spPr>
            <a:xfrm>
              <a:off x="3958125" y="685029"/>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correlated</a:t>
              </a:r>
              <a:endParaRPr sz="1300"/>
            </a:p>
          </p:txBody>
        </p:sp>
        <p:sp>
          <p:nvSpPr>
            <p:cNvPr id="253" name="Google Shape;253;p33"/>
            <p:cNvSpPr txBox="1"/>
            <p:nvPr/>
          </p:nvSpPr>
          <p:spPr>
            <a:xfrm>
              <a:off x="5682275" y="685029"/>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accidental</a:t>
              </a:r>
              <a:endParaRPr sz="1300"/>
            </a:p>
          </p:txBody>
        </p:sp>
        <p:sp>
          <p:nvSpPr>
            <p:cNvPr id="254" name="Google Shape;254;p33"/>
            <p:cNvSpPr/>
            <p:nvPr/>
          </p:nvSpPr>
          <p:spPr>
            <a:xfrm rot="5400000">
              <a:off x="5470304" y="1235833"/>
              <a:ext cx="97800" cy="448500"/>
            </a:xfrm>
            <a:prstGeom prst="leftBrace">
              <a:avLst>
                <a:gd fmla="val 50000" name="adj1"/>
                <a:gd fmla="val 50000" name="adj2"/>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5" name="Google Shape;255;p33"/>
            <p:cNvCxnSpPr/>
            <p:nvPr/>
          </p:nvCxnSpPr>
          <p:spPr>
            <a:xfrm>
              <a:off x="5743454" y="983583"/>
              <a:ext cx="785100" cy="0"/>
            </a:xfrm>
            <a:prstGeom prst="straightConnector1">
              <a:avLst/>
            </a:prstGeom>
            <a:noFill/>
            <a:ln cap="flat" cmpd="sng" w="9525">
              <a:solidFill>
                <a:srgbClr val="0000FF"/>
              </a:solidFill>
              <a:prstDash val="solid"/>
              <a:round/>
              <a:headEnd len="med" w="med" type="none"/>
              <a:tailEnd len="med" w="med" type="none"/>
            </a:ln>
          </p:spPr>
        </p:cxnSp>
        <p:cxnSp>
          <p:nvCxnSpPr>
            <p:cNvPr id="256" name="Google Shape;256;p33"/>
            <p:cNvCxnSpPr>
              <a:endCxn id="254" idx="1"/>
            </p:cNvCxnSpPr>
            <p:nvPr/>
          </p:nvCxnSpPr>
          <p:spPr>
            <a:xfrm flipH="1">
              <a:off x="5519204" y="997183"/>
              <a:ext cx="640800" cy="414000"/>
            </a:xfrm>
            <a:prstGeom prst="straightConnector1">
              <a:avLst/>
            </a:prstGeom>
            <a:noFill/>
            <a:ln cap="flat" cmpd="sng" w="9525">
              <a:solidFill>
                <a:srgbClr val="0000FF"/>
              </a:solidFill>
              <a:prstDash val="solid"/>
              <a:round/>
              <a:headEnd len="med" w="med" type="none"/>
              <a:tailEnd len="med" w="med" type="none"/>
            </a:ln>
          </p:spPr>
        </p:cxnSp>
        <p:sp>
          <p:nvSpPr>
            <p:cNvPr id="257" name="Google Shape;257;p33"/>
            <p:cNvSpPr/>
            <p:nvPr/>
          </p:nvSpPr>
          <p:spPr>
            <a:xfrm rot="5400000">
              <a:off x="4823554" y="1235833"/>
              <a:ext cx="97800" cy="448500"/>
            </a:xfrm>
            <a:prstGeom prst="leftBrace">
              <a:avLst>
                <a:gd fmla="val 50000" name="adj1"/>
                <a:gd fmla="val 50000" name="adj2"/>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8" name="Google Shape;258;p33"/>
            <p:cNvCxnSpPr/>
            <p:nvPr/>
          </p:nvCxnSpPr>
          <p:spPr>
            <a:xfrm>
              <a:off x="4022233" y="983583"/>
              <a:ext cx="785100" cy="0"/>
            </a:xfrm>
            <a:prstGeom prst="straightConnector1">
              <a:avLst/>
            </a:prstGeom>
            <a:noFill/>
            <a:ln cap="flat" cmpd="sng" w="9525">
              <a:solidFill>
                <a:srgbClr val="0000FF"/>
              </a:solidFill>
              <a:prstDash val="solid"/>
              <a:round/>
              <a:headEnd len="med" w="med" type="none"/>
              <a:tailEnd len="med" w="med" type="none"/>
            </a:ln>
          </p:spPr>
        </p:cxnSp>
        <p:cxnSp>
          <p:nvCxnSpPr>
            <p:cNvPr id="259" name="Google Shape;259;p33"/>
            <p:cNvCxnSpPr>
              <a:endCxn id="257" idx="1"/>
            </p:cNvCxnSpPr>
            <p:nvPr/>
          </p:nvCxnSpPr>
          <p:spPr>
            <a:xfrm>
              <a:off x="4403254" y="989683"/>
              <a:ext cx="469200" cy="421500"/>
            </a:xfrm>
            <a:prstGeom prst="straightConnector1">
              <a:avLst/>
            </a:prstGeom>
            <a:noFill/>
            <a:ln cap="flat" cmpd="sng" w="9525">
              <a:solidFill>
                <a:srgbClr val="0000FF"/>
              </a:solidFill>
              <a:prstDash val="solid"/>
              <a:round/>
              <a:headEnd len="med" w="med" type="none"/>
              <a:tailEnd len="med" w="med" type="none"/>
            </a:ln>
          </p:spPr>
        </p:cxnSp>
      </p:grpSp>
      <p:sp>
        <p:nvSpPr>
          <p:cNvPr id="260" name="Google Shape;260;p33"/>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26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4"/>
          <p:cNvSpPr/>
          <p:nvPr/>
        </p:nvSpPr>
        <p:spPr>
          <a:xfrm>
            <a:off x="5839397" y="1554697"/>
            <a:ext cx="367800" cy="359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Triggered Data Acquisition</a:t>
            </a:r>
            <a:endParaRPr/>
          </a:p>
        </p:txBody>
      </p:sp>
      <p:pic>
        <p:nvPicPr>
          <p:cNvPr id="267" name="Google Shape;267;p34"/>
          <p:cNvPicPr preferRelativeResize="0"/>
          <p:nvPr/>
        </p:nvPicPr>
        <p:blipFill>
          <a:blip r:embed="rId3">
            <a:alphaModFix/>
          </a:blip>
          <a:stretch>
            <a:fillRect/>
          </a:stretch>
        </p:blipFill>
        <p:spPr>
          <a:xfrm>
            <a:off x="3498336" y="1491194"/>
            <a:ext cx="2164750" cy="247600"/>
          </a:xfrm>
          <a:prstGeom prst="rect">
            <a:avLst/>
          </a:prstGeom>
          <a:noFill/>
          <a:ln>
            <a:noFill/>
          </a:ln>
        </p:spPr>
      </p:pic>
      <p:pic>
        <p:nvPicPr>
          <p:cNvPr id="268" name="Google Shape;268;p34"/>
          <p:cNvPicPr preferRelativeResize="0"/>
          <p:nvPr/>
        </p:nvPicPr>
        <p:blipFill>
          <a:blip r:embed="rId4">
            <a:alphaModFix/>
          </a:blip>
          <a:stretch>
            <a:fillRect/>
          </a:stretch>
        </p:blipFill>
        <p:spPr>
          <a:xfrm>
            <a:off x="1028775" y="1179150"/>
            <a:ext cx="1114238" cy="294675"/>
          </a:xfrm>
          <a:prstGeom prst="rect">
            <a:avLst/>
          </a:prstGeom>
          <a:noFill/>
          <a:ln>
            <a:noFill/>
          </a:ln>
        </p:spPr>
      </p:pic>
      <p:pic>
        <p:nvPicPr>
          <p:cNvPr id="269" name="Google Shape;269;p34"/>
          <p:cNvPicPr preferRelativeResize="0"/>
          <p:nvPr/>
        </p:nvPicPr>
        <p:blipFill>
          <a:blip r:embed="rId5">
            <a:alphaModFix/>
          </a:blip>
          <a:stretch>
            <a:fillRect/>
          </a:stretch>
        </p:blipFill>
        <p:spPr>
          <a:xfrm>
            <a:off x="1019575" y="1778969"/>
            <a:ext cx="1132649" cy="294675"/>
          </a:xfrm>
          <a:prstGeom prst="rect">
            <a:avLst/>
          </a:prstGeom>
          <a:noFill/>
          <a:ln>
            <a:noFill/>
          </a:ln>
        </p:spPr>
      </p:pic>
      <p:pic>
        <p:nvPicPr>
          <p:cNvPr id="270" name="Google Shape;270;p34"/>
          <p:cNvPicPr preferRelativeResize="0"/>
          <p:nvPr/>
        </p:nvPicPr>
        <p:blipFill>
          <a:blip r:embed="rId6">
            <a:alphaModFix/>
          </a:blip>
          <a:stretch>
            <a:fillRect/>
          </a:stretch>
        </p:blipFill>
        <p:spPr>
          <a:xfrm>
            <a:off x="968938" y="2378788"/>
            <a:ext cx="1132687" cy="294675"/>
          </a:xfrm>
          <a:prstGeom prst="rect">
            <a:avLst/>
          </a:prstGeom>
          <a:noFill/>
          <a:ln>
            <a:noFill/>
          </a:ln>
        </p:spPr>
      </p:pic>
      <p:sp>
        <p:nvSpPr>
          <p:cNvPr id="271" name="Google Shape;271;p34"/>
          <p:cNvSpPr txBox="1"/>
          <p:nvPr/>
        </p:nvSpPr>
        <p:spPr>
          <a:xfrm>
            <a:off x="38900" y="670175"/>
            <a:ext cx="3654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hit rate of det. A is proportional to Luminosity</a:t>
            </a:r>
            <a:endParaRPr sz="1300"/>
          </a:p>
        </p:txBody>
      </p:sp>
      <p:sp>
        <p:nvSpPr>
          <p:cNvPr id="272" name="Google Shape;272;p34"/>
          <p:cNvSpPr/>
          <p:nvPr/>
        </p:nvSpPr>
        <p:spPr>
          <a:xfrm rot="5400000">
            <a:off x="1203900"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rot="5400000">
            <a:off x="2011025" y="911100"/>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 name="Google Shape;274;p34"/>
          <p:cNvCxnSpPr/>
          <p:nvPr/>
        </p:nvCxnSpPr>
        <p:spPr>
          <a:xfrm>
            <a:off x="100375" y="969000"/>
            <a:ext cx="539400" cy="0"/>
          </a:xfrm>
          <a:prstGeom prst="straightConnector1">
            <a:avLst/>
          </a:prstGeom>
          <a:noFill/>
          <a:ln cap="flat" cmpd="sng" w="9525">
            <a:solidFill>
              <a:srgbClr val="FF3300"/>
            </a:solidFill>
            <a:prstDash val="solid"/>
            <a:round/>
            <a:headEnd len="med" w="med" type="none"/>
            <a:tailEnd len="med" w="med" type="none"/>
          </a:ln>
        </p:spPr>
      </p:cxnSp>
      <p:cxnSp>
        <p:nvCxnSpPr>
          <p:cNvPr id="275" name="Google Shape;275;p34"/>
          <p:cNvCxnSpPr/>
          <p:nvPr/>
        </p:nvCxnSpPr>
        <p:spPr>
          <a:xfrm>
            <a:off x="2614975" y="969000"/>
            <a:ext cx="785100" cy="0"/>
          </a:xfrm>
          <a:prstGeom prst="straightConnector1">
            <a:avLst/>
          </a:prstGeom>
          <a:noFill/>
          <a:ln cap="flat" cmpd="sng" w="9525">
            <a:solidFill>
              <a:srgbClr val="FF3300"/>
            </a:solidFill>
            <a:prstDash val="solid"/>
            <a:round/>
            <a:headEnd len="med" w="med" type="none"/>
            <a:tailEnd len="med" w="med" type="none"/>
          </a:ln>
        </p:spPr>
      </p:cxnSp>
      <p:cxnSp>
        <p:nvCxnSpPr>
          <p:cNvPr id="276" name="Google Shape;276;p34"/>
          <p:cNvCxnSpPr>
            <a:endCxn id="272" idx="1"/>
          </p:cNvCxnSpPr>
          <p:nvPr/>
        </p:nvCxnSpPr>
        <p:spPr>
          <a:xfrm>
            <a:off x="367500" y="974250"/>
            <a:ext cx="885300" cy="112200"/>
          </a:xfrm>
          <a:prstGeom prst="straightConnector1">
            <a:avLst/>
          </a:prstGeom>
          <a:noFill/>
          <a:ln cap="flat" cmpd="sng" w="9525">
            <a:solidFill>
              <a:srgbClr val="FF3300"/>
            </a:solidFill>
            <a:prstDash val="solid"/>
            <a:round/>
            <a:headEnd len="med" w="med" type="none"/>
            <a:tailEnd len="med" w="med" type="none"/>
          </a:ln>
        </p:spPr>
      </p:cxnSp>
      <p:cxnSp>
        <p:nvCxnSpPr>
          <p:cNvPr id="277" name="Google Shape;277;p34"/>
          <p:cNvCxnSpPr>
            <a:endCxn id="273" idx="1"/>
          </p:cNvCxnSpPr>
          <p:nvPr/>
        </p:nvCxnSpPr>
        <p:spPr>
          <a:xfrm flipH="1">
            <a:off x="2059925" y="974250"/>
            <a:ext cx="974700" cy="112200"/>
          </a:xfrm>
          <a:prstGeom prst="straightConnector1">
            <a:avLst/>
          </a:prstGeom>
          <a:noFill/>
          <a:ln cap="flat" cmpd="sng" w="9525">
            <a:solidFill>
              <a:srgbClr val="FF3300"/>
            </a:solidFill>
            <a:prstDash val="solid"/>
            <a:round/>
            <a:headEnd len="med" w="med" type="none"/>
            <a:tailEnd len="med" w="med" type="none"/>
          </a:ln>
        </p:spPr>
      </p:cxnSp>
      <p:grpSp>
        <p:nvGrpSpPr>
          <p:cNvPr id="278" name="Google Shape;278;p34"/>
          <p:cNvGrpSpPr/>
          <p:nvPr/>
        </p:nvGrpSpPr>
        <p:grpSpPr>
          <a:xfrm>
            <a:off x="104775" y="1295525"/>
            <a:ext cx="492300" cy="400200"/>
            <a:chOff x="104775" y="1219325"/>
            <a:chExt cx="492300" cy="400200"/>
          </a:xfrm>
        </p:grpSpPr>
        <p:sp>
          <p:nvSpPr>
            <p:cNvPr id="279" name="Google Shape;279;p34"/>
            <p:cNvSpPr/>
            <p:nvPr/>
          </p:nvSpPr>
          <p:spPr>
            <a:xfrm rot="5400000">
              <a:off x="162375" y="1173275"/>
              <a:ext cx="377100" cy="492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4"/>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endParaRPr/>
            </a:p>
          </p:txBody>
        </p:sp>
      </p:grpSp>
      <p:grpSp>
        <p:nvGrpSpPr>
          <p:cNvPr id="281" name="Google Shape;281;p34"/>
          <p:cNvGrpSpPr/>
          <p:nvPr/>
        </p:nvGrpSpPr>
        <p:grpSpPr>
          <a:xfrm>
            <a:off x="104775" y="1907996"/>
            <a:ext cx="492300" cy="400200"/>
            <a:chOff x="104775" y="1219325"/>
            <a:chExt cx="492300" cy="400200"/>
          </a:xfrm>
        </p:grpSpPr>
        <p:sp>
          <p:nvSpPr>
            <p:cNvPr id="282" name="Google Shape;282;p34"/>
            <p:cNvSpPr/>
            <p:nvPr/>
          </p:nvSpPr>
          <p:spPr>
            <a:xfrm rot="5400000">
              <a:off x="162375" y="1173275"/>
              <a:ext cx="377100" cy="492300"/>
            </a:xfrm>
            <a:prstGeom prst="can">
              <a:avLst>
                <a:gd fmla="val 25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t>
              </a:r>
              <a:endParaRPr/>
            </a:p>
          </p:txBody>
        </p:sp>
      </p:grpSp>
      <p:grpSp>
        <p:nvGrpSpPr>
          <p:cNvPr id="284" name="Google Shape;284;p34"/>
          <p:cNvGrpSpPr/>
          <p:nvPr/>
        </p:nvGrpSpPr>
        <p:grpSpPr>
          <a:xfrm>
            <a:off x="104775" y="2509487"/>
            <a:ext cx="492300" cy="400200"/>
            <a:chOff x="104775" y="1219325"/>
            <a:chExt cx="492300" cy="400200"/>
          </a:xfrm>
        </p:grpSpPr>
        <p:sp>
          <p:nvSpPr>
            <p:cNvPr id="285" name="Google Shape;285;p34"/>
            <p:cNvSpPr/>
            <p:nvPr/>
          </p:nvSpPr>
          <p:spPr>
            <a:xfrm rot="5400000">
              <a:off x="162375" y="1173275"/>
              <a:ext cx="377100" cy="492300"/>
            </a:xfrm>
            <a:prstGeom prst="can">
              <a:avLst>
                <a:gd fmla="val 25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txBox="1"/>
            <p:nvPr/>
          </p:nvSpPr>
          <p:spPr>
            <a:xfrm>
              <a:off x="191175" y="1219325"/>
              <a:ext cx="3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a:t>
              </a:r>
              <a:endParaRPr/>
            </a:p>
          </p:txBody>
        </p:sp>
      </p:grpSp>
      <p:cxnSp>
        <p:nvCxnSpPr>
          <p:cNvPr id="287" name="Google Shape;287;p34"/>
          <p:cNvCxnSpPr/>
          <p:nvPr/>
        </p:nvCxnSpPr>
        <p:spPr>
          <a:xfrm>
            <a:off x="555173" y="1495625"/>
            <a:ext cx="5494500" cy="0"/>
          </a:xfrm>
          <a:prstGeom prst="straightConnector1">
            <a:avLst/>
          </a:prstGeom>
          <a:noFill/>
          <a:ln cap="flat" cmpd="sng" w="9525">
            <a:solidFill>
              <a:schemeClr val="dk2"/>
            </a:solidFill>
            <a:prstDash val="solid"/>
            <a:round/>
            <a:headEnd len="med" w="med" type="none"/>
            <a:tailEnd len="med" w="med" type="none"/>
          </a:ln>
        </p:spPr>
      </p:cxnSp>
      <p:cxnSp>
        <p:nvCxnSpPr>
          <p:cNvPr id="288" name="Google Shape;288;p34"/>
          <p:cNvCxnSpPr/>
          <p:nvPr/>
        </p:nvCxnSpPr>
        <p:spPr>
          <a:xfrm>
            <a:off x="555173" y="2108096"/>
            <a:ext cx="5499600" cy="0"/>
          </a:xfrm>
          <a:prstGeom prst="straightConnector1">
            <a:avLst/>
          </a:prstGeom>
          <a:noFill/>
          <a:ln cap="flat" cmpd="sng" w="9525">
            <a:solidFill>
              <a:schemeClr val="dk2"/>
            </a:solidFill>
            <a:prstDash val="solid"/>
            <a:round/>
            <a:headEnd len="med" w="med" type="none"/>
            <a:tailEnd len="med" w="med" type="none"/>
          </a:ln>
        </p:spPr>
      </p:cxnSp>
      <p:cxnSp>
        <p:nvCxnSpPr>
          <p:cNvPr id="289" name="Google Shape;289;p34"/>
          <p:cNvCxnSpPr/>
          <p:nvPr/>
        </p:nvCxnSpPr>
        <p:spPr>
          <a:xfrm>
            <a:off x="555173" y="2707221"/>
            <a:ext cx="5499600" cy="0"/>
          </a:xfrm>
          <a:prstGeom prst="straightConnector1">
            <a:avLst/>
          </a:prstGeom>
          <a:noFill/>
          <a:ln cap="flat" cmpd="sng" w="9525">
            <a:solidFill>
              <a:schemeClr val="dk2"/>
            </a:solidFill>
            <a:prstDash val="solid"/>
            <a:round/>
            <a:headEnd len="med" w="med" type="none"/>
            <a:tailEnd len="med" w="med" type="none"/>
          </a:ln>
        </p:spPr>
      </p:cxnSp>
      <p:grpSp>
        <p:nvGrpSpPr>
          <p:cNvPr id="290" name="Google Shape;290;p34"/>
          <p:cNvGrpSpPr/>
          <p:nvPr/>
        </p:nvGrpSpPr>
        <p:grpSpPr>
          <a:xfrm>
            <a:off x="3018912" y="1557225"/>
            <a:ext cx="448500" cy="372472"/>
            <a:chOff x="3018912" y="1567701"/>
            <a:chExt cx="448500" cy="372472"/>
          </a:xfrm>
        </p:grpSpPr>
        <p:sp>
          <p:nvSpPr>
            <p:cNvPr id="291" name="Google Shape;291;p34"/>
            <p:cNvSpPr/>
            <p:nvPr/>
          </p:nvSpPr>
          <p:spPr>
            <a:xfrm>
              <a:off x="3082847" y="1574473"/>
              <a:ext cx="290400" cy="365700"/>
            </a:xfrm>
            <a:prstGeom prst="flowChartDelay">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4"/>
            <p:cNvSpPr txBox="1"/>
            <p:nvPr/>
          </p:nvSpPr>
          <p:spPr>
            <a:xfrm>
              <a:off x="3018912" y="1567701"/>
              <a:ext cx="44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&amp;&amp;</a:t>
              </a:r>
              <a:endParaRPr sz="1200"/>
            </a:p>
          </p:txBody>
        </p:sp>
      </p:grpSp>
      <p:cxnSp>
        <p:nvCxnSpPr>
          <p:cNvPr id="293" name="Google Shape;293;p34"/>
          <p:cNvCxnSpPr/>
          <p:nvPr/>
        </p:nvCxnSpPr>
        <p:spPr>
          <a:xfrm>
            <a:off x="5786838" y="1736674"/>
            <a:ext cx="217200" cy="0"/>
          </a:xfrm>
          <a:prstGeom prst="straightConnector1">
            <a:avLst/>
          </a:prstGeom>
          <a:noFill/>
          <a:ln cap="flat" cmpd="sng" w="9525">
            <a:solidFill>
              <a:srgbClr val="9900FF"/>
            </a:solidFill>
            <a:prstDash val="dash"/>
            <a:round/>
            <a:headEnd len="med" w="med" type="none"/>
            <a:tailEnd len="med" w="med" type="none"/>
          </a:ln>
        </p:spPr>
      </p:cxnSp>
      <p:cxnSp>
        <p:nvCxnSpPr>
          <p:cNvPr id="294" name="Google Shape;294;p34"/>
          <p:cNvCxnSpPr/>
          <p:nvPr/>
        </p:nvCxnSpPr>
        <p:spPr>
          <a:xfrm>
            <a:off x="6000706" y="1635757"/>
            <a:ext cx="0" cy="201900"/>
          </a:xfrm>
          <a:prstGeom prst="straightConnector1">
            <a:avLst/>
          </a:prstGeom>
          <a:noFill/>
          <a:ln cap="flat" cmpd="sng" w="9525">
            <a:solidFill>
              <a:srgbClr val="9900FF"/>
            </a:solidFill>
            <a:prstDash val="solid"/>
            <a:round/>
            <a:headEnd len="med" w="med" type="none"/>
            <a:tailEnd len="med" w="med" type="none"/>
          </a:ln>
        </p:spPr>
      </p:cxnSp>
      <p:cxnSp>
        <p:nvCxnSpPr>
          <p:cNvPr id="295" name="Google Shape;295;p34"/>
          <p:cNvCxnSpPr/>
          <p:nvPr/>
        </p:nvCxnSpPr>
        <p:spPr>
          <a:xfrm flipH="1" rot="10800000">
            <a:off x="6000712" y="1616912"/>
            <a:ext cx="45000" cy="80700"/>
          </a:xfrm>
          <a:prstGeom prst="straightConnector1">
            <a:avLst/>
          </a:prstGeom>
          <a:noFill/>
          <a:ln cap="flat" cmpd="sng" w="9525">
            <a:solidFill>
              <a:schemeClr val="dk2"/>
            </a:solidFill>
            <a:prstDash val="solid"/>
            <a:round/>
            <a:headEnd len="med" w="med" type="triangle"/>
            <a:tailEnd len="med" w="med" type="none"/>
          </a:ln>
        </p:spPr>
      </p:cxnSp>
      <p:cxnSp>
        <p:nvCxnSpPr>
          <p:cNvPr id="296" name="Google Shape;296;p34"/>
          <p:cNvCxnSpPr/>
          <p:nvPr/>
        </p:nvCxnSpPr>
        <p:spPr>
          <a:xfrm>
            <a:off x="6000712" y="1775231"/>
            <a:ext cx="45000" cy="80700"/>
          </a:xfrm>
          <a:prstGeom prst="straightConnector1">
            <a:avLst/>
          </a:prstGeom>
          <a:noFill/>
          <a:ln cap="flat" cmpd="sng" w="9525">
            <a:solidFill>
              <a:schemeClr val="dk2"/>
            </a:solidFill>
            <a:prstDash val="solid"/>
            <a:round/>
            <a:headEnd len="med" w="med" type="none"/>
            <a:tailEnd len="med" w="med" type="none"/>
          </a:ln>
        </p:spPr>
      </p:cxnSp>
      <p:cxnSp>
        <p:nvCxnSpPr>
          <p:cNvPr id="297" name="Google Shape;297;p34"/>
          <p:cNvCxnSpPr/>
          <p:nvPr/>
        </p:nvCxnSpPr>
        <p:spPr>
          <a:xfrm>
            <a:off x="6044738" y="1497871"/>
            <a:ext cx="0" cy="117300"/>
          </a:xfrm>
          <a:prstGeom prst="straightConnector1">
            <a:avLst/>
          </a:prstGeom>
          <a:noFill/>
          <a:ln cap="flat" cmpd="sng" w="9525">
            <a:solidFill>
              <a:schemeClr val="dk2"/>
            </a:solidFill>
            <a:prstDash val="solid"/>
            <a:round/>
            <a:headEnd len="med" w="med" type="none"/>
            <a:tailEnd len="med" w="med" type="none"/>
          </a:ln>
        </p:spPr>
      </p:cxnSp>
      <p:cxnSp>
        <p:nvCxnSpPr>
          <p:cNvPr id="298" name="Google Shape;298;p34"/>
          <p:cNvCxnSpPr/>
          <p:nvPr/>
        </p:nvCxnSpPr>
        <p:spPr>
          <a:xfrm>
            <a:off x="6044738" y="1857206"/>
            <a:ext cx="0" cy="117300"/>
          </a:xfrm>
          <a:prstGeom prst="straightConnector1">
            <a:avLst/>
          </a:prstGeom>
          <a:noFill/>
          <a:ln cap="flat" cmpd="sng" w="9525">
            <a:solidFill>
              <a:schemeClr val="dk2"/>
            </a:solidFill>
            <a:prstDash val="solid"/>
            <a:round/>
            <a:headEnd len="med" w="med" type="none"/>
            <a:tailEnd len="med" w="med" type="none"/>
          </a:ln>
        </p:spPr>
      </p:cxnSp>
      <p:cxnSp>
        <p:nvCxnSpPr>
          <p:cNvPr id="299" name="Google Shape;299;p34"/>
          <p:cNvCxnSpPr/>
          <p:nvPr/>
        </p:nvCxnSpPr>
        <p:spPr>
          <a:xfrm>
            <a:off x="3383600" y="1739675"/>
            <a:ext cx="2448000" cy="0"/>
          </a:xfrm>
          <a:prstGeom prst="straightConnector1">
            <a:avLst/>
          </a:prstGeom>
          <a:noFill/>
          <a:ln cap="flat" cmpd="sng" w="9525">
            <a:solidFill>
              <a:srgbClr val="9900FF"/>
            </a:solidFill>
            <a:prstDash val="dash"/>
            <a:round/>
            <a:headEnd len="med" w="med" type="none"/>
            <a:tailEnd len="med" w="med" type="none"/>
          </a:ln>
        </p:spPr>
      </p:cxnSp>
      <p:cxnSp>
        <p:nvCxnSpPr>
          <p:cNvPr id="300" name="Google Shape;300;p34"/>
          <p:cNvCxnSpPr/>
          <p:nvPr/>
        </p:nvCxnSpPr>
        <p:spPr>
          <a:xfrm>
            <a:off x="6040974" y="1979875"/>
            <a:ext cx="417300" cy="0"/>
          </a:xfrm>
          <a:prstGeom prst="straightConnector1">
            <a:avLst/>
          </a:prstGeom>
          <a:noFill/>
          <a:ln cap="flat" cmpd="sng" w="9525">
            <a:solidFill>
              <a:schemeClr val="dk2"/>
            </a:solidFill>
            <a:prstDash val="solid"/>
            <a:round/>
            <a:headEnd len="med" w="med" type="none"/>
            <a:tailEnd len="med" w="med" type="none"/>
          </a:ln>
        </p:spPr>
      </p:cxnSp>
      <p:cxnSp>
        <p:nvCxnSpPr>
          <p:cNvPr id="301" name="Google Shape;301;p34"/>
          <p:cNvCxnSpPr/>
          <p:nvPr/>
        </p:nvCxnSpPr>
        <p:spPr>
          <a:xfrm>
            <a:off x="2744600" y="1498000"/>
            <a:ext cx="0" cy="183300"/>
          </a:xfrm>
          <a:prstGeom prst="straightConnector1">
            <a:avLst/>
          </a:prstGeom>
          <a:noFill/>
          <a:ln cap="flat" cmpd="sng" w="9525">
            <a:solidFill>
              <a:schemeClr val="dk2"/>
            </a:solidFill>
            <a:prstDash val="solid"/>
            <a:round/>
            <a:headEnd len="med" w="med" type="none"/>
            <a:tailEnd len="med" w="med" type="none"/>
          </a:ln>
        </p:spPr>
      </p:cxnSp>
      <p:cxnSp>
        <p:nvCxnSpPr>
          <p:cNvPr id="302" name="Google Shape;302;p34"/>
          <p:cNvCxnSpPr/>
          <p:nvPr/>
        </p:nvCxnSpPr>
        <p:spPr>
          <a:xfrm>
            <a:off x="2744600" y="1827975"/>
            <a:ext cx="0" cy="279000"/>
          </a:xfrm>
          <a:prstGeom prst="straightConnector1">
            <a:avLst/>
          </a:prstGeom>
          <a:noFill/>
          <a:ln cap="flat" cmpd="sng" w="9525">
            <a:solidFill>
              <a:schemeClr val="dk2"/>
            </a:solidFill>
            <a:prstDash val="solid"/>
            <a:round/>
            <a:headEnd len="med" w="med" type="none"/>
            <a:tailEnd len="med" w="med" type="none"/>
          </a:ln>
        </p:spPr>
      </p:cxnSp>
      <p:cxnSp>
        <p:nvCxnSpPr>
          <p:cNvPr id="303" name="Google Shape;303;p34"/>
          <p:cNvCxnSpPr/>
          <p:nvPr/>
        </p:nvCxnSpPr>
        <p:spPr>
          <a:xfrm>
            <a:off x="2749825" y="1681325"/>
            <a:ext cx="340500" cy="0"/>
          </a:xfrm>
          <a:prstGeom prst="straightConnector1">
            <a:avLst/>
          </a:prstGeom>
          <a:noFill/>
          <a:ln cap="flat" cmpd="sng" w="9525">
            <a:solidFill>
              <a:schemeClr val="dk2"/>
            </a:solidFill>
            <a:prstDash val="solid"/>
            <a:round/>
            <a:headEnd len="med" w="med" type="none"/>
            <a:tailEnd len="med" w="med" type="none"/>
          </a:ln>
        </p:spPr>
      </p:cxnSp>
      <p:cxnSp>
        <p:nvCxnSpPr>
          <p:cNvPr id="304" name="Google Shape;304;p34"/>
          <p:cNvCxnSpPr/>
          <p:nvPr/>
        </p:nvCxnSpPr>
        <p:spPr>
          <a:xfrm>
            <a:off x="2749825" y="1833725"/>
            <a:ext cx="340500" cy="0"/>
          </a:xfrm>
          <a:prstGeom prst="straightConnector1">
            <a:avLst/>
          </a:prstGeom>
          <a:noFill/>
          <a:ln cap="flat" cmpd="sng" w="9525">
            <a:solidFill>
              <a:schemeClr val="dk2"/>
            </a:solidFill>
            <a:prstDash val="solid"/>
            <a:round/>
            <a:headEnd len="med" w="med" type="none"/>
            <a:tailEnd len="med" w="med" type="none"/>
          </a:ln>
        </p:spPr>
      </p:cxnSp>
      <p:cxnSp>
        <p:nvCxnSpPr>
          <p:cNvPr id="305" name="Google Shape;305;p34"/>
          <p:cNvCxnSpPr/>
          <p:nvPr/>
        </p:nvCxnSpPr>
        <p:spPr>
          <a:xfrm>
            <a:off x="6040974" y="2589475"/>
            <a:ext cx="736800" cy="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34"/>
          <p:cNvSpPr/>
          <p:nvPr/>
        </p:nvSpPr>
        <p:spPr>
          <a:xfrm>
            <a:off x="5839397" y="2164297"/>
            <a:ext cx="367800" cy="359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 name="Google Shape;307;p34"/>
          <p:cNvCxnSpPr/>
          <p:nvPr/>
        </p:nvCxnSpPr>
        <p:spPr>
          <a:xfrm>
            <a:off x="5786838" y="2346274"/>
            <a:ext cx="217200" cy="0"/>
          </a:xfrm>
          <a:prstGeom prst="straightConnector1">
            <a:avLst/>
          </a:prstGeom>
          <a:noFill/>
          <a:ln cap="flat" cmpd="sng" w="9525">
            <a:solidFill>
              <a:srgbClr val="9900FF"/>
            </a:solidFill>
            <a:prstDash val="dash"/>
            <a:round/>
            <a:headEnd len="med" w="med" type="none"/>
            <a:tailEnd len="med" w="med" type="none"/>
          </a:ln>
        </p:spPr>
      </p:cxnSp>
      <p:cxnSp>
        <p:nvCxnSpPr>
          <p:cNvPr id="308" name="Google Shape;308;p34"/>
          <p:cNvCxnSpPr/>
          <p:nvPr/>
        </p:nvCxnSpPr>
        <p:spPr>
          <a:xfrm>
            <a:off x="6000706" y="2245357"/>
            <a:ext cx="0" cy="201900"/>
          </a:xfrm>
          <a:prstGeom prst="straightConnector1">
            <a:avLst/>
          </a:prstGeom>
          <a:noFill/>
          <a:ln cap="flat" cmpd="sng" w="9525">
            <a:solidFill>
              <a:srgbClr val="9900FF"/>
            </a:solidFill>
            <a:prstDash val="solid"/>
            <a:round/>
            <a:headEnd len="med" w="med" type="none"/>
            <a:tailEnd len="med" w="med" type="none"/>
          </a:ln>
        </p:spPr>
      </p:cxnSp>
      <p:cxnSp>
        <p:nvCxnSpPr>
          <p:cNvPr id="309" name="Google Shape;309;p34"/>
          <p:cNvCxnSpPr/>
          <p:nvPr/>
        </p:nvCxnSpPr>
        <p:spPr>
          <a:xfrm flipH="1" rot="10800000">
            <a:off x="6000712" y="2226512"/>
            <a:ext cx="45000" cy="80700"/>
          </a:xfrm>
          <a:prstGeom prst="straightConnector1">
            <a:avLst/>
          </a:prstGeom>
          <a:noFill/>
          <a:ln cap="flat" cmpd="sng" w="9525">
            <a:solidFill>
              <a:schemeClr val="dk2"/>
            </a:solidFill>
            <a:prstDash val="solid"/>
            <a:round/>
            <a:headEnd len="med" w="med" type="triangle"/>
            <a:tailEnd len="med" w="med" type="none"/>
          </a:ln>
        </p:spPr>
      </p:cxnSp>
      <p:cxnSp>
        <p:nvCxnSpPr>
          <p:cNvPr id="310" name="Google Shape;310;p34"/>
          <p:cNvCxnSpPr/>
          <p:nvPr/>
        </p:nvCxnSpPr>
        <p:spPr>
          <a:xfrm>
            <a:off x="6000712" y="2384831"/>
            <a:ext cx="45000" cy="80700"/>
          </a:xfrm>
          <a:prstGeom prst="straightConnector1">
            <a:avLst/>
          </a:prstGeom>
          <a:noFill/>
          <a:ln cap="flat" cmpd="sng" w="9525">
            <a:solidFill>
              <a:schemeClr val="dk2"/>
            </a:solidFill>
            <a:prstDash val="solid"/>
            <a:round/>
            <a:headEnd len="med" w="med" type="none"/>
            <a:tailEnd len="med" w="med" type="none"/>
          </a:ln>
        </p:spPr>
      </p:cxnSp>
      <p:cxnSp>
        <p:nvCxnSpPr>
          <p:cNvPr id="311" name="Google Shape;311;p34"/>
          <p:cNvCxnSpPr/>
          <p:nvPr/>
        </p:nvCxnSpPr>
        <p:spPr>
          <a:xfrm>
            <a:off x="6044738" y="2107471"/>
            <a:ext cx="0" cy="117300"/>
          </a:xfrm>
          <a:prstGeom prst="straightConnector1">
            <a:avLst/>
          </a:prstGeom>
          <a:noFill/>
          <a:ln cap="flat" cmpd="sng" w="9525">
            <a:solidFill>
              <a:schemeClr val="dk2"/>
            </a:solidFill>
            <a:prstDash val="solid"/>
            <a:round/>
            <a:headEnd len="med" w="med" type="none"/>
            <a:tailEnd len="med" w="med" type="none"/>
          </a:ln>
        </p:spPr>
      </p:cxnSp>
      <p:cxnSp>
        <p:nvCxnSpPr>
          <p:cNvPr id="312" name="Google Shape;312;p34"/>
          <p:cNvCxnSpPr/>
          <p:nvPr/>
        </p:nvCxnSpPr>
        <p:spPr>
          <a:xfrm>
            <a:off x="6044738" y="2466806"/>
            <a:ext cx="0" cy="117300"/>
          </a:xfrm>
          <a:prstGeom prst="straightConnector1">
            <a:avLst/>
          </a:prstGeom>
          <a:noFill/>
          <a:ln cap="flat" cmpd="sng" w="9525">
            <a:solidFill>
              <a:schemeClr val="dk2"/>
            </a:solidFill>
            <a:prstDash val="solid"/>
            <a:round/>
            <a:headEnd len="med" w="med" type="none"/>
            <a:tailEnd len="med" w="med" type="none"/>
          </a:ln>
        </p:spPr>
      </p:cxnSp>
      <p:cxnSp>
        <p:nvCxnSpPr>
          <p:cNvPr id="313" name="Google Shape;313;p34"/>
          <p:cNvCxnSpPr/>
          <p:nvPr/>
        </p:nvCxnSpPr>
        <p:spPr>
          <a:xfrm>
            <a:off x="5668384" y="2349273"/>
            <a:ext cx="312600" cy="0"/>
          </a:xfrm>
          <a:prstGeom prst="straightConnector1">
            <a:avLst/>
          </a:prstGeom>
          <a:noFill/>
          <a:ln cap="flat" cmpd="sng" w="9525">
            <a:solidFill>
              <a:srgbClr val="9900FF"/>
            </a:solidFill>
            <a:prstDash val="dash"/>
            <a:round/>
            <a:headEnd len="med" w="med" type="none"/>
            <a:tailEnd len="med" w="med" type="none"/>
          </a:ln>
        </p:spPr>
      </p:cxnSp>
      <p:sp>
        <p:nvSpPr>
          <p:cNvPr id="314" name="Google Shape;314;p34"/>
          <p:cNvSpPr/>
          <p:nvPr/>
        </p:nvSpPr>
        <p:spPr>
          <a:xfrm>
            <a:off x="5839397" y="2773897"/>
            <a:ext cx="367800" cy="359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34"/>
          <p:cNvCxnSpPr/>
          <p:nvPr/>
        </p:nvCxnSpPr>
        <p:spPr>
          <a:xfrm>
            <a:off x="5786838" y="2955874"/>
            <a:ext cx="217200" cy="0"/>
          </a:xfrm>
          <a:prstGeom prst="straightConnector1">
            <a:avLst/>
          </a:prstGeom>
          <a:noFill/>
          <a:ln cap="flat" cmpd="sng" w="9525">
            <a:solidFill>
              <a:srgbClr val="9900FF"/>
            </a:solidFill>
            <a:prstDash val="dash"/>
            <a:round/>
            <a:headEnd len="med" w="med" type="none"/>
            <a:tailEnd len="med" w="med" type="none"/>
          </a:ln>
        </p:spPr>
      </p:cxnSp>
      <p:cxnSp>
        <p:nvCxnSpPr>
          <p:cNvPr id="316" name="Google Shape;316;p34"/>
          <p:cNvCxnSpPr/>
          <p:nvPr/>
        </p:nvCxnSpPr>
        <p:spPr>
          <a:xfrm>
            <a:off x="6000706" y="2854957"/>
            <a:ext cx="0" cy="201900"/>
          </a:xfrm>
          <a:prstGeom prst="straightConnector1">
            <a:avLst/>
          </a:prstGeom>
          <a:noFill/>
          <a:ln cap="flat" cmpd="sng" w="9525">
            <a:solidFill>
              <a:srgbClr val="9900FF"/>
            </a:solidFill>
            <a:prstDash val="solid"/>
            <a:round/>
            <a:headEnd len="med" w="med" type="none"/>
            <a:tailEnd len="med" w="med" type="none"/>
          </a:ln>
        </p:spPr>
      </p:cxnSp>
      <p:cxnSp>
        <p:nvCxnSpPr>
          <p:cNvPr id="317" name="Google Shape;317;p34"/>
          <p:cNvCxnSpPr/>
          <p:nvPr/>
        </p:nvCxnSpPr>
        <p:spPr>
          <a:xfrm flipH="1" rot="10800000">
            <a:off x="6000712" y="2836112"/>
            <a:ext cx="45000" cy="80700"/>
          </a:xfrm>
          <a:prstGeom prst="straightConnector1">
            <a:avLst/>
          </a:prstGeom>
          <a:noFill/>
          <a:ln cap="flat" cmpd="sng" w="9525">
            <a:solidFill>
              <a:schemeClr val="dk2"/>
            </a:solidFill>
            <a:prstDash val="solid"/>
            <a:round/>
            <a:headEnd len="med" w="med" type="triangle"/>
            <a:tailEnd len="med" w="med" type="none"/>
          </a:ln>
        </p:spPr>
      </p:cxnSp>
      <p:cxnSp>
        <p:nvCxnSpPr>
          <p:cNvPr id="318" name="Google Shape;318;p34"/>
          <p:cNvCxnSpPr/>
          <p:nvPr/>
        </p:nvCxnSpPr>
        <p:spPr>
          <a:xfrm>
            <a:off x="6000712" y="2994431"/>
            <a:ext cx="45000" cy="80700"/>
          </a:xfrm>
          <a:prstGeom prst="straightConnector1">
            <a:avLst/>
          </a:prstGeom>
          <a:noFill/>
          <a:ln cap="flat" cmpd="sng" w="9525">
            <a:solidFill>
              <a:schemeClr val="dk2"/>
            </a:solidFill>
            <a:prstDash val="solid"/>
            <a:round/>
            <a:headEnd len="med" w="med" type="none"/>
            <a:tailEnd len="med" w="med" type="none"/>
          </a:ln>
        </p:spPr>
      </p:cxnSp>
      <p:cxnSp>
        <p:nvCxnSpPr>
          <p:cNvPr id="319" name="Google Shape;319;p34"/>
          <p:cNvCxnSpPr/>
          <p:nvPr/>
        </p:nvCxnSpPr>
        <p:spPr>
          <a:xfrm>
            <a:off x="6044738" y="2717071"/>
            <a:ext cx="0" cy="117300"/>
          </a:xfrm>
          <a:prstGeom prst="straightConnector1">
            <a:avLst/>
          </a:prstGeom>
          <a:noFill/>
          <a:ln cap="flat" cmpd="sng" w="9525">
            <a:solidFill>
              <a:schemeClr val="dk2"/>
            </a:solidFill>
            <a:prstDash val="solid"/>
            <a:round/>
            <a:headEnd len="med" w="med" type="none"/>
            <a:tailEnd len="med" w="med" type="none"/>
          </a:ln>
        </p:spPr>
      </p:cxnSp>
      <p:cxnSp>
        <p:nvCxnSpPr>
          <p:cNvPr id="320" name="Google Shape;320;p34"/>
          <p:cNvCxnSpPr/>
          <p:nvPr/>
        </p:nvCxnSpPr>
        <p:spPr>
          <a:xfrm>
            <a:off x="6044738" y="3076406"/>
            <a:ext cx="0" cy="117300"/>
          </a:xfrm>
          <a:prstGeom prst="straightConnector1">
            <a:avLst/>
          </a:prstGeom>
          <a:noFill/>
          <a:ln cap="flat" cmpd="sng" w="9525">
            <a:solidFill>
              <a:schemeClr val="dk2"/>
            </a:solidFill>
            <a:prstDash val="solid"/>
            <a:round/>
            <a:headEnd len="med" w="med" type="none"/>
            <a:tailEnd len="med" w="med" type="none"/>
          </a:ln>
        </p:spPr>
      </p:cxnSp>
      <p:cxnSp>
        <p:nvCxnSpPr>
          <p:cNvPr id="321" name="Google Shape;321;p34"/>
          <p:cNvCxnSpPr/>
          <p:nvPr/>
        </p:nvCxnSpPr>
        <p:spPr>
          <a:xfrm>
            <a:off x="5648150" y="2958875"/>
            <a:ext cx="183300" cy="0"/>
          </a:xfrm>
          <a:prstGeom prst="straightConnector1">
            <a:avLst/>
          </a:prstGeom>
          <a:noFill/>
          <a:ln cap="flat" cmpd="sng" w="9525">
            <a:solidFill>
              <a:srgbClr val="9900FF"/>
            </a:solidFill>
            <a:prstDash val="dash"/>
            <a:round/>
            <a:headEnd len="med" w="med" type="none"/>
            <a:tailEnd len="med" w="med" type="none"/>
          </a:ln>
        </p:spPr>
      </p:cxnSp>
      <p:cxnSp>
        <p:nvCxnSpPr>
          <p:cNvPr id="322" name="Google Shape;322;p34"/>
          <p:cNvCxnSpPr/>
          <p:nvPr/>
        </p:nvCxnSpPr>
        <p:spPr>
          <a:xfrm>
            <a:off x="5648650" y="1739675"/>
            <a:ext cx="0" cy="1214400"/>
          </a:xfrm>
          <a:prstGeom prst="straightConnector1">
            <a:avLst/>
          </a:prstGeom>
          <a:noFill/>
          <a:ln cap="flat" cmpd="sng" w="9525">
            <a:solidFill>
              <a:srgbClr val="9900FF"/>
            </a:solidFill>
            <a:prstDash val="dash"/>
            <a:round/>
            <a:headEnd len="med" w="med" type="none"/>
            <a:tailEnd len="med" w="med" type="none"/>
          </a:ln>
        </p:spPr>
      </p:cxnSp>
      <p:sp>
        <p:nvSpPr>
          <p:cNvPr id="323" name="Google Shape;323;p34"/>
          <p:cNvSpPr txBox="1"/>
          <p:nvPr/>
        </p:nvSpPr>
        <p:spPr>
          <a:xfrm>
            <a:off x="2932690" y="1831476"/>
            <a:ext cx="6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t>trigger</a:t>
            </a:r>
            <a:endParaRPr i="1" sz="1000"/>
          </a:p>
        </p:txBody>
      </p:sp>
      <p:cxnSp>
        <p:nvCxnSpPr>
          <p:cNvPr id="324" name="Google Shape;324;p34"/>
          <p:cNvCxnSpPr/>
          <p:nvPr/>
        </p:nvCxnSpPr>
        <p:spPr>
          <a:xfrm>
            <a:off x="6458175" y="1979875"/>
            <a:ext cx="0" cy="398100"/>
          </a:xfrm>
          <a:prstGeom prst="straightConnector1">
            <a:avLst/>
          </a:prstGeom>
          <a:noFill/>
          <a:ln cap="flat" cmpd="sng" w="9525">
            <a:solidFill>
              <a:schemeClr val="dk2"/>
            </a:solidFill>
            <a:prstDash val="solid"/>
            <a:round/>
            <a:headEnd len="med" w="med" type="none"/>
            <a:tailEnd len="med" w="med" type="none"/>
          </a:ln>
        </p:spPr>
      </p:cxnSp>
      <p:cxnSp>
        <p:nvCxnSpPr>
          <p:cNvPr id="325" name="Google Shape;325;p34"/>
          <p:cNvCxnSpPr/>
          <p:nvPr/>
        </p:nvCxnSpPr>
        <p:spPr>
          <a:xfrm>
            <a:off x="6463425" y="2377950"/>
            <a:ext cx="324600" cy="0"/>
          </a:xfrm>
          <a:prstGeom prst="straightConnector1">
            <a:avLst/>
          </a:prstGeom>
          <a:noFill/>
          <a:ln cap="flat" cmpd="sng" w="9525">
            <a:solidFill>
              <a:schemeClr val="dk2"/>
            </a:solidFill>
            <a:prstDash val="solid"/>
            <a:round/>
            <a:headEnd len="med" w="med" type="none"/>
            <a:tailEnd len="med" w="med" type="none"/>
          </a:ln>
        </p:spPr>
      </p:cxnSp>
      <p:cxnSp>
        <p:nvCxnSpPr>
          <p:cNvPr id="326" name="Google Shape;326;p34"/>
          <p:cNvCxnSpPr/>
          <p:nvPr/>
        </p:nvCxnSpPr>
        <p:spPr>
          <a:xfrm>
            <a:off x="6040974" y="3200462"/>
            <a:ext cx="417300" cy="0"/>
          </a:xfrm>
          <a:prstGeom prst="straightConnector1">
            <a:avLst/>
          </a:prstGeom>
          <a:noFill/>
          <a:ln cap="flat" cmpd="sng" w="9525">
            <a:solidFill>
              <a:schemeClr val="dk2"/>
            </a:solidFill>
            <a:prstDash val="solid"/>
            <a:round/>
            <a:headEnd len="med" w="med" type="none"/>
            <a:tailEnd len="med" w="med" type="none"/>
          </a:ln>
        </p:spPr>
      </p:cxnSp>
      <p:cxnSp>
        <p:nvCxnSpPr>
          <p:cNvPr id="327" name="Google Shape;327;p34"/>
          <p:cNvCxnSpPr/>
          <p:nvPr/>
        </p:nvCxnSpPr>
        <p:spPr>
          <a:xfrm rot="10800000">
            <a:off x="6458175" y="2802362"/>
            <a:ext cx="0" cy="398100"/>
          </a:xfrm>
          <a:prstGeom prst="straightConnector1">
            <a:avLst/>
          </a:prstGeom>
          <a:noFill/>
          <a:ln cap="flat" cmpd="sng" w="9525">
            <a:solidFill>
              <a:schemeClr val="dk2"/>
            </a:solidFill>
            <a:prstDash val="solid"/>
            <a:round/>
            <a:headEnd len="med" w="med" type="none"/>
            <a:tailEnd len="med" w="med" type="none"/>
          </a:ln>
        </p:spPr>
      </p:cxnSp>
      <p:cxnSp>
        <p:nvCxnSpPr>
          <p:cNvPr id="328" name="Google Shape;328;p34"/>
          <p:cNvCxnSpPr/>
          <p:nvPr/>
        </p:nvCxnSpPr>
        <p:spPr>
          <a:xfrm>
            <a:off x="6463425" y="2802387"/>
            <a:ext cx="324600" cy="0"/>
          </a:xfrm>
          <a:prstGeom prst="straightConnector1">
            <a:avLst/>
          </a:prstGeom>
          <a:noFill/>
          <a:ln cap="flat" cmpd="sng" w="9525">
            <a:solidFill>
              <a:schemeClr val="dk2"/>
            </a:solidFill>
            <a:prstDash val="solid"/>
            <a:round/>
            <a:headEnd len="med" w="med" type="none"/>
            <a:tailEnd len="med" w="med" type="none"/>
          </a:ln>
        </p:spPr>
      </p:cxnSp>
      <p:grpSp>
        <p:nvGrpSpPr>
          <p:cNvPr id="329" name="Google Shape;329;p34"/>
          <p:cNvGrpSpPr/>
          <p:nvPr/>
        </p:nvGrpSpPr>
        <p:grpSpPr>
          <a:xfrm>
            <a:off x="6777763" y="2244288"/>
            <a:ext cx="490775" cy="654900"/>
            <a:chOff x="6777763" y="2244288"/>
            <a:chExt cx="490775" cy="654900"/>
          </a:xfrm>
        </p:grpSpPr>
        <p:sp>
          <p:nvSpPr>
            <p:cNvPr id="330" name="Google Shape;330;p34"/>
            <p:cNvSpPr/>
            <p:nvPr/>
          </p:nvSpPr>
          <p:spPr>
            <a:xfrm rot="-5400000">
              <a:off x="6695700" y="2326350"/>
              <a:ext cx="654900" cy="490775"/>
            </a:xfrm>
            <a:prstGeom prst="flowChartManualOperation">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4"/>
            <p:cNvSpPr txBox="1"/>
            <p:nvPr/>
          </p:nvSpPr>
          <p:spPr>
            <a:xfrm>
              <a:off x="6811974" y="2271600"/>
              <a:ext cx="417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t>+</a:t>
              </a:r>
              <a:endParaRPr b="1" sz="2700"/>
            </a:p>
          </p:txBody>
        </p:sp>
      </p:grpSp>
      <p:grpSp>
        <p:nvGrpSpPr>
          <p:cNvPr id="332" name="Google Shape;332;p34"/>
          <p:cNvGrpSpPr/>
          <p:nvPr/>
        </p:nvGrpSpPr>
        <p:grpSpPr>
          <a:xfrm>
            <a:off x="7796175" y="2314598"/>
            <a:ext cx="1155226" cy="485400"/>
            <a:chOff x="7872375" y="2508900"/>
            <a:chExt cx="1155226" cy="485400"/>
          </a:xfrm>
        </p:grpSpPr>
        <p:sp>
          <p:nvSpPr>
            <p:cNvPr id="333" name="Google Shape;333;p34"/>
            <p:cNvSpPr/>
            <p:nvPr/>
          </p:nvSpPr>
          <p:spPr>
            <a:xfrm>
              <a:off x="7872375" y="2508900"/>
              <a:ext cx="974700" cy="485400"/>
            </a:xfrm>
            <a:prstGeom prst="can">
              <a:avLst>
                <a:gd fmla="val 25000"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4"/>
            <p:cNvSpPr txBox="1"/>
            <p:nvPr/>
          </p:nvSpPr>
          <p:spPr>
            <a:xfrm>
              <a:off x="7990501" y="2577689"/>
              <a:ext cx="103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storage</a:t>
              </a:r>
              <a:endParaRPr>
                <a:solidFill>
                  <a:schemeClr val="lt1"/>
                </a:solidFill>
              </a:endParaRPr>
            </a:p>
          </p:txBody>
        </p:sp>
      </p:grpSp>
      <p:cxnSp>
        <p:nvCxnSpPr>
          <p:cNvPr id="335" name="Google Shape;335;p34"/>
          <p:cNvCxnSpPr/>
          <p:nvPr/>
        </p:nvCxnSpPr>
        <p:spPr>
          <a:xfrm>
            <a:off x="7270049" y="2592700"/>
            <a:ext cx="534300" cy="0"/>
          </a:xfrm>
          <a:prstGeom prst="straightConnector1">
            <a:avLst/>
          </a:prstGeom>
          <a:noFill/>
          <a:ln cap="flat" cmpd="sng" w="9525">
            <a:solidFill>
              <a:schemeClr val="dk2"/>
            </a:solidFill>
            <a:prstDash val="solid"/>
            <a:round/>
            <a:headEnd len="med" w="med" type="none"/>
            <a:tailEnd len="med" w="med" type="none"/>
          </a:ln>
        </p:spPr>
      </p:cxnSp>
      <p:grpSp>
        <p:nvGrpSpPr>
          <p:cNvPr id="336" name="Google Shape;336;p34"/>
          <p:cNvGrpSpPr/>
          <p:nvPr/>
        </p:nvGrpSpPr>
        <p:grpSpPr>
          <a:xfrm>
            <a:off x="1334195" y="3244275"/>
            <a:ext cx="3346661" cy="1592850"/>
            <a:chOff x="2867845" y="3325775"/>
            <a:chExt cx="3346661" cy="1592850"/>
          </a:xfrm>
        </p:grpSpPr>
        <p:pic>
          <p:nvPicPr>
            <p:cNvPr id="337" name="Google Shape;337;p34"/>
            <p:cNvPicPr preferRelativeResize="0"/>
            <p:nvPr/>
          </p:nvPicPr>
          <p:blipFill>
            <a:blip r:embed="rId7">
              <a:alphaModFix/>
            </a:blip>
            <a:stretch>
              <a:fillRect/>
            </a:stretch>
          </p:blipFill>
          <p:spPr>
            <a:xfrm>
              <a:off x="2867845" y="3325775"/>
              <a:ext cx="3346661" cy="1592850"/>
            </a:xfrm>
            <a:prstGeom prst="rect">
              <a:avLst/>
            </a:prstGeom>
            <a:noFill/>
            <a:ln>
              <a:noFill/>
            </a:ln>
          </p:spPr>
        </p:pic>
        <p:pic>
          <p:nvPicPr>
            <p:cNvPr id="338" name="Google Shape;338;p34"/>
            <p:cNvPicPr preferRelativeResize="0"/>
            <p:nvPr/>
          </p:nvPicPr>
          <p:blipFill rotWithShape="1">
            <a:blip r:embed="rId8">
              <a:alphaModFix/>
            </a:blip>
            <a:srcRect b="0" l="81286" r="0" t="0"/>
            <a:stretch/>
          </p:blipFill>
          <p:spPr>
            <a:xfrm rot="-2699990">
              <a:off x="5192929" y="3789849"/>
              <a:ext cx="239143" cy="243103"/>
            </a:xfrm>
            <a:prstGeom prst="rect">
              <a:avLst/>
            </a:prstGeom>
            <a:noFill/>
            <a:ln>
              <a:noFill/>
            </a:ln>
          </p:spPr>
        </p:pic>
        <p:pic>
          <p:nvPicPr>
            <p:cNvPr id="339" name="Google Shape;339;p34"/>
            <p:cNvPicPr preferRelativeResize="0"/>
            <p:nvPr/>
          </p:nvPicPr>
          <p:blipFill rotWithShape="1">
            <a:blip r:embed="rId8">
              <a:alphaModFix/>
            </a:blip>
            <a:srcRect b="0" l="29025" r="51314" t="0"/>
            <a:stretch/>
          </p:blipFill>
          <p:spPr>
            <a:xfrm rot="-216598">
              <a:off x="5392430" y="4439042"/>
              <a:ext cx="247817" cy="239797"/>
            </a:xfrm>
            <a:prstGeom prst="rect">
              <a:avLst/>
            </a:prstGeom>
            <a:noFill/>
            <a:ln>
              <a:noFill/>
            </a:ln>
          </p:spPr>
        </p:pic>
      </p:grpSp>
      <p:sp>
        <p:nvSpPr>
          <p:cNvPr id="340" name="Google Shape;340;p34"/>
          <p:cNvSpPr/>
          <p:nvPr/>
        </p:nvSpPr>
        <p:spPr>
          <a:xfrm>
            <a:off x="7419225" y="4170826"/>
            <a:ext cx="217200" cy="294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34"/>
          <p:cNvPicPr preferRelativeResize="0"/>
          <p:nvPr/>
        </p:nvPicPr>
        <p:blipFill>
          <a:blip r:embed="rId9">
            <a:alphaModFix/>
          </a:blip>
          <a:stretch>
            <a:fillRect/>
          </a:stretch>
        </p:blipFill>
        <p:spPr>
          <a:xfrm>
            <a:off x="4849198" y="4241425"/>
            <a:ext cx="2737674" cy="372475"/>
          </a:xfrm>
          <a:prstGeom prst="rect">
            <a:avLst/>
          </a:prstGeom>
          <a:noFill/>
          <a:ln>
            <a:noFill/>
          </a:ln>
        </p:spPr>
      </p:pic>
      <p:grpSp>
        <p:nvGrpSpPr>
          <p:cNvPr id="342" name="Google Shape;342;p34"/>
          <p:cNvGrpSpPr/>
          <p:nvPr/>
        </p:nvGrpSpPr>
        <p:grpSpPr>
          <a:xfrm>
            <a:off x="4544750" y="3294050"/>
            <a:ext cx="3709800" cy="695925"/>
            <a:chOff x="4544750" y="3294050"/>
            <a:chExt cx="3709800" cy="695925"/>
          </a:xfrm>
        </p:grpSpPr>
        <p:pic>
          <p:nvPicPr>
            <p:cNvPr id="343" name="Google Shape;343;p34"/>
            <p:cNvPicPr preferRelativeResize="0"/>
            <p:nvPr/>
          </p:nvPicPr>
          <p:blipFill>
            <a:blip r:embed="rId10">
              <a:alphaModFix/>
            </a:blip>
            <a:stretch>
              <a:fillRect/>
            </a:stretch>
          </p:blipFill>
          <p:spPr>
            <a:xfrm>
              <a:off x="5101375" y="3710975"/>
              <a:ext cx="2252427" cy="279000"/>
            </a:xfrm>
            <a:prstGeom prst="rect">
              <a:avLst/>
            </a:prstGeom>
            <a:noFill/>
            <a:ln>
              <a:noFill/>
            </a:ln>
          </p:spPr>
        </p:pic>
        <p:sp>
          <p:nvSpPr>
            <p:cNvPr id="344" name="Google Shape;344;p34"/>
            <p:cNvSpPr/>
            <p:nvPr/>
          </p:nvSpPr>
          <p:spPr>
            <a:xfrm rot="5400000">
              <a:off x="5889074" y="3537375"/>
              <a:ext cx="97800" cy="411900"/>
            </a:xfrm>
            <a:prstGeom prst="leftBrace">
              <a:avLst>
                <a:gd fmla="val 50000" name="adj1"/>
                <a:gd fmla="val 50000" name="adj2"/>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4"/>
            <p:cNvSpPr txBox="1"/>
            <p:nvPr/>
          </p:nvSpPr>
          <p:spPr>
            <a:xfrm>
              <a:off x="4544750" y="3294050"/>
              <a:ext cx="370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Data</a:t>
              </a:r>
              <a:r>
                <a:rPr lang="en" sz="1300"/>
                <a:t> rate is proportional to hit AND trigger rates</a:t>
              </a:r>
              <a:endParaRPr sz="1300"/>
            </a:p>
          </p:txBody>
        </p:sp>
        <p:sp>
          <p:nvSpPr>
            <p:cNvPr id="346" name="Google Shape;346;p34"/>
            <p:cNvSpPr/>
            <p:nvPr/>
          </p:nvSpPr>
          <p:spPr>
            <a:xfrm rot="5400000">
              <a:off x="5238363" y="3499413"/>
              <a:ext cx="97800" cy="448500"/>
            </a:xfrm>
            <a:prstGeom prst="leftBrace">
              <a:avLst>
                <a:gd fmla="val 50000" name="adj1"/>
                <a:gd fmla="val 50000" name="adj2"/>
              </a:avLst>
            </a:prstGeom>
            <a:noFill/>
            <a:ln cap="flat" cmpd="sng" w="9525">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4"/>
            <p:cNvSpPr/>
            <p:nvPr/>
          </p:nvSpPr>
          <p:spPr>
            <a:xfrm rot="5400000">
              <a:off x="6741747" y="3164411"/>
              <a:ext cx="97800" cy="1084500"/>
            </a:xfrm>
            <a:prstGeom prst="leftBrace">
              <a:avLst>
                <a:gd fmla="val 50000" name="adj1"/>
                <a:gd fmla="val 50000" name="adj2"/>
              </a:avLst>
            </a:prstGeom>
            <a:no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8" name="Google Shape;348;p34"/>
            <p:cNvCxnSpPr/>
            <p:nvPr/>
          </p:nvCxnSpPr>
          <p:spPr>
            <a:xfrm>
              <a:off x="4606238" y="3576963"/>
              <a:ext cx="725700" cy="0"/>
            </a:xfrm>
            <a:prstGeom prst="straightConnector1">
              <a:avLst/>
            </a:prstGeom>
            <a:noFill/>
            <a:ln cap="flat" cmpd="sng" w="9525">
              <a:solidFill>
                <a:srgbClr val="FF3300"/>
              </a:solidFill>
              <a:prstDash val="solid"/>
              <a:round/>
              <a:headEnd len="med" w="med" type="none"/>
              <a:tailEnd len="med" w="med" type="none"/>
            </a:ln>
          </p:spPr>
        </p:cxnSp>
        <p:cxnSp>
          <p:nvCxnSpPr>
            <p:cNvPr id="349" name="Google Shape;349;p34"/>
            <p:cNvCxnSpPr/>
            <p:nvPr/>
          </p:nvCxnSpPr>
          <p:spPr>
            <a:xfrm>
              <a:off x="7207175" y="3576975"/>
              <a:ext cx="518700" cy="0"/>
            </a:xfrm>
            <a:prstGeom prst="straightConnector1">
              <a:avLst/>
            </a:prstGeom>
            <a:noFill/>
            <a:ln cap="flat" cmpd="sng" w="9525">
              <a:solidFill>
                <a:srgbClr val="B45F06"/>
              </a:solidFill>
              <a:prstDash val="solid"/>
              <a:round/>
              <a:headEnd len="med" w="med" type="none"/>
              <a:tailEnd len="med" w="med" type="none"/>
            </a:ln>
          </p:spPr>
        </p:cxnSp>
        <p:cxnSp>
          <p:nvCxnSpPr>
            <p:cNvPr id="350" name="Google Shape;350;p34"/>
            <p:cNvCxnSpPr>
              <a:endCxn id="346" idx="1"/>
            </p:cNvCxnSpPr>
            <p:nvPr/>
          </p:nvCxnSpPr>
          <p:spPr>
            <a:xfrm>
              <a:off x="4932063" y="3579663"/>
              <a:ext cx="355200" cy="95100"/>
            </a:xfrm>
            <a:prstGeom prst="straightConnector1">
              <a:avLst/>
            </a:prstGeom>
            <a:noFill/>
            <a:ln cap="flat" cmpd="sng" w="9525">
              <a:solidFill>
                <a:srgbClr val="FF3300"/>
              </a:solidFill>
              <a:prstDash val="solid"/>
              <a:round/>
              <a:headEnd len="med" w="med" type="none"/>
              <a:tailEnd len="med" w="med" type="none"/>
            </a:ln>
          </p:spPr>
        </p:cxnSp>
        <p:cxnSp>
          <p:nvCxnSpPr>
            <p:cNvPr id="351" name="Google Shape;351;p34"/>
            <p:cNvCxnSpPr>
              <a:endCxn id="347" idx="1"/>
            </p:cNvCxnSpPr>
            <p:nvPr/>
          </p:nvCxnSpPr>
          <p:spPr>
            <a:xfrm flipH="1">
              <a:off x="6790647" y="3587861"/>
              <a:ext cx="715200" cy="69900"/>
            </a:xfrm>
            <a:prstGeom prst="straightConnector1">
              <a:avLst/>
            </a:prstGeom>
            <a:noFill/>
            <a:ln cap="flat" cmpd="sng" w="9525">
              <a:solidFill>
                <a:srgbClr val="B45F06"/>
              </a:solidFill>
              <a:prstDash val="solid"/>
              <a:round/>
              <a:headEnd len="med" w="med" type="none"/>
              <a:tailEnd len="med" w="med" type="none"/>
            </a:ln>
          </p:spPr>
        </p:cxnSp>
        <p:cxnSp>
          <p:nvCxnSpPr>
            <p:cNvPr id="352" name="Google Shape;352;p34"/>
            <p:cNvCxnSpPr/>
            <p:nvPr/>
          </p:nvCxnSpPr>
          <p:spPr>
            <a:xfrm>
              <a:off x="6620550" y="3576975"/>
              <a:ext cx="213300" cy="0"/>
            </a:xfrm>
            <a:prstGeom prst="straightConnector1">
              <a:avLst/>
            </a:prstGeom>
            <a:noFill/>
            <a:ln cap="flat" cmpd="sng" w="9525">
              <a:solidFill>
                <a:srgbClr val="38761D"/>
              </a:solidFill>
              <a:prstDash val="solid"/>
              <a:round/>
              <a:headEnd len="med" w="med" type="none"/>
              <a:tailEnd len="med" w="med" type="none"/>
            </a:ln>
          </p:spPr>
        </p:cxnSp>
        <p:cxnSp>
          <p:nvCxnSpPr>
            <p:cNvPr id="353" name="Google Shape;353;p34"/>
            <p:cNvCxnSpPr/>
            <p:nvPr/>
          </p:nvCxnSpPr>
          <p:spPr>
            <a:xfrm flipH="1">
              <a:off x="5956250" y="3582650"/>
              <a:ext cx="774300" cy="111900"/>
            </a:xfrm>
            <a:prstGeom prst="straightConnector1">
              <a:avLst/>
            </a:prstGeom>
            <a:noFill/>
            <a:ln cap="flat" cmpd="sng" w="9525">
              <a:solidFill>
                <a:srgbClr val="38761D"/>
              </a:solidFill>
              <a:prstDash val="solid"/>
              <a:round/>
              <a:headEnd len="med" w="med" type="none"/>
              <a:tailEnd len="med" w="med" type="none"/>
            </a:ln>
          </p:spPr>
        </p:cxnSp>
      </p:grpSp>
      <p:sp>
        <p:nvSpPr>
          <p:cNvPr id="354" name="Google Shape;354;p34"/>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5"/>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Streaming Readout?</a:t>
            </a:r>
            <a:endParaRPr/>
          </a:p>
        </p:txBody>
      </p:sp>
      <p:grpSp>
        <p:nvGrpSpPr>
          <p:cNvPr id="360" name="Google Shape;360;p35"/>
          <p:cNvGrpSpPr/>
          <p:nvPr/>
        </p:nvGrpSpPr>
        <p:grpSpPr>
          <a:xfrm>
            <a:off x="205475" y="1649875"/>
            <a:ext cx="8835900" cy="1524725"/>
            <a:chOff x="281675" y="1573675"/>
            <a:chExt cx="8835900" cy="1524725"/>
          </a:xfrm>
        </p:grpSpPr>
        <p:sp>
          <p:nvSpPr>
            <p:cNvPr id="361" name="Google Shape;361;p35"/>
            <p:cNvSpPr/>
            <p:nvPr/>
          </p:nvSpPr>
          <p:spPr>
            <a:xfrm>
              <a:off x="281675" y="1610400"/>
              <a:ext cx="8744100" cy="1488000"/>
            </a:xfrm>
            <a:prstGeom prst="roundRect">
              <a:avLst>
                <a:gd fmla="val 9052"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 name="Google Shape;362;p35"/>
            <p:cNvGrpSpPr/>
            <p:nvPr/>
          </p:nvGrpSpPr>
          <p:grpSpPr>
            <a:xfrm>
              <a:off x="409900" y="1870613"/>
              <a:ext cx="1149025" cy="667800"/>
              <a:chOff x="205800" y="2215575"/>
              <a:chExt cx="1149025" cy="667800"/>
            </a:xfrm>
          </p:grpSpPr>
          <p:sp>
            <p:nvSpPr>
              <p:cNvPr id="363" name="Google Shape;363;p35"/>
              <p:cNvSpPr/>
              <p:nvPr/>
            </p:nvSpPr>
            <p:spPr>
              <a:xfrm rot="-5400000">
                <a:off x="385350" y="2036025"/>
                <a:ext cx="667800" cy="1026900"/>
              </a:xfrm>
              <a:prstGeom prst="can">
                <a:avLst>
                  <a:gd fmla="val 25000"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5"/>
              <p:cNvSpPr txBox="1"/>
              <p:nvPr/>
            </p:nvSpPr>
            <p:spPr>
              <a:xfrm>
                <a:off x="313825" y="2349375"/>
                <a:ext cx="104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Detector</a:t>
                </a:r>
                <a:endParaRPr b="1">
                  <a:solidFill>
                    <a:srgbClr val="FFFFFF"/>
                  </a:solidFill>
                </a:endParaRPr>
              </a:p>
            </p:txBody>
          </p:sp>
        </p:grpSp>
        <p:sp>
          <p:nvSpPr>
            <p:cNvPr id="365" name="Google Shape;365;p35"/>
            <p:cNvSpPr txBox="1"/>
            <p:nvPr/>
          </p:nvSpPr>
          <p:spPr>
            <a:xfrm>
              <a:off x="1558924" y="1896713"/>
              <a:ext cx="1253100" cy="6156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Front End Electronics</a:t>
              </a:r>
              <a:endParaRPr/>
            </a:p>
          </p:txBody>
        </p:sp>
        <p:sp>
          <p:nvSpPr>
            <p:cNvPr id="366" name="Google Shape;366;p35"/>
            <p:cNvSpPr/>
            <p:nvPr/>
          </p:nvSpPr>
          <p:spPr>
            <a:xfrm>
              <a:off x="1438625" y="2095013"/>
              <a:ext cx="1575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5"/>
            <p:cNvSpPr/>
            <p:nvPr/>
          </p:nvSpPr>
          <p:spPr>
            <a:xfrm>
              <a:off x="1558925" y="2334113"/>
              <a:ext cx="157500" cy="178200"/>
            </a:xfrm>
            <a:prstGeom prst="rect">
              <a:avLst/>
            </a:prstGeom>
            <a:solidFill>
              <a:srgbClr val="0097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5"/>
            <p:cNvSpPr txBox="1"/>
            <p:nvPr/>
          </p:nvSpPr>
          <p:spPr>
            <a:xfrm>
              <a:off x="1558925" y="2704163"/>
              <a:ext cx="1253100" cy="354000"/>
            </a:xfrm>
            <a:prstGeom prst="rect">
              <a:avLst/>
            </a:prstGeom>
            <a:solidFill>
              <a:srgbClr val="93C47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Trigger System</a:t>
              </a:r>
              <a:endParaRPr sz="1100"/>
            </a:p>
          </p:txBody>
        </p:sp>
        <p:cxnSp>
          <p:nvCxnSpPr>
            <p:cNvPr id="369" name="Google Shape;369;p35"/>
            <p:cNvCxnSpPr>
              <a:stCxn id="367" idx="2"/>
            </p:cNvCxnSpPr>
            <p:nvPr/>
          </p:nvCxnSpPr>
          <p:spPr>
            <a:xfrm>
              <a:off x="1637675" y="2512313"/>
              <a:ext cx="127200" cy="188100"/>
            </a:xfrm>
            <a:prstGeom prst="straightConnector1">
              <a:avLst/>
            </a:prstGeom>
            <a:noFill/>
            <a:ln cap="flat" cmpd="sng" w="9525">
              <a:solidFill>
                <a:schemeClr val="dk2"/>
              </a:solidFill>
              <a:prstDash val="solid"/>
              <a:round/>
              <a:headEnd len="med" w="med" type="none"/>
              <a:tailEnd len="med" w="med" type="triangle"/>
            </a:ln>
          </p:spPr>
        </p:cxnSp>
        <p:cxnSp>
          <p:nvCxnSpPr>
            <p:cNvPr id="370" name="Google Shape;370;p35"/>
            <p:cNvCxnSpPr/>
            <p:nvPr/>
          </p:nvCxnSpPr>
          <p:spPr>
            <a:xfrm flipH="1" rot="10800000">
              <a:off x="2426150" y="2504263"/>
              <a:ext cx="202200" cy="202200"/>
            </a:xfrm>
            <a:prstGeom prst="straightConnector1">
              <a:avLst/>
            </a:prstGeom>
            <a:noFill/>
            <a:ln cap="flat" cmpd="sng" w="9525">
              <a:solidFill>
                <a:schemeClr val="dk2"/>
              </a:solidFill>
              <a:prstDash val="solid"/>
              <a:round/>
              <a:headEnd len="med" w="med" type="none"/>
              <a:tailEnd len="med" w="med" type="triangle"/>
            </a:ln>
          </p:spPr>
        </p:cxnSp>
        <p:sp>
          <p:nvSpPr>
            <p:cNvPr id="371" name="Google Shape;371;p35"/>
            <p:cNvSpPr/>
            <p:nvPr/>
          </p:nvSpPr>
          <p:spPr>
            <a:xfrm>
              <a:off x="2812025" y="2115413"/>
              <a:ext cx="4530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5"/>
            <p:cNvSpPr txBox="1"/>
            <p:nvPr/>
          </p:nvSpPr>
          <p:spPr>
            <a:xfrm>
              <a:off x="4874075" y="1855338"/>
              <a:ext cx="4243500" cy="8928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 sz="1200"/>
                <a:t>Limited to portion of detector for readout decisions</a:t>
              </a:r>
              <a:endParaRPr sz="1200"/>
            </a:p>
            <a:p>
              <a:pPr indent="-304800" lvl="0" marL="457200" rtl="0" algn="l">
                <a:spcBef>
                  <a:spcPts val="0"/>
                </a:spcBef>
                <a:spcAft>
                  <a:spcPts val="0"/>
                </a:spcAft>
                <a:buSzPts val="1200"/>
                <a:buChar char="●"/>
              </a:pPr>
              <a:r>
                <a:rPr lang="en" sz="1200"/>
                <a:t>Trigger Bias</a:t>
              </a:r>
              <a:endParaRPr sz="1200"/>
            </a:p>
            <a:p>
              <a:pPr indent="-304800" lvl="0" marL="457200" rtl="0" algn="l">
                <a:spcBef>
                  <a:spcPts val="0"/>
                </a:spcBef>
                <a:spcAft>
                  <a:spcPts val="0"/>
                </a:spcAft>
                <a:buSzPts val="1200"/>
                <a:buChar char="●"/>
              </a:pPr>
              <a:r>
                <a:rPr lang="en" sz="1200"/>
                <a:t>Custom trigger hardware needed </a:t>
              </a:r>
              <a:endParaRPr sz="1200"/>
            </a:p>
            <a:p>
              <a:pPr indent="-292100" lvl="1" marL="914400" rtl="0" algn="l">
                <a:spcBef>
                  <a:spcPts val="0"/>
                </a:spcBef>
                <a:spcAft>
                  <a:spcPts val="0"/>
                </a:spcAft>
                <a:buSzPts val="1000"/>
                <a:buChar char="○"/>
              </a:pPr>
              <a:r>
                <a:rPr lang="en" sz="1000"/>
                <a:t>backpressure</a:t>
              </a:r>
              <a:endParaRPr sz="1000"/>
            </a:p>
          </p:txBody>
        </p:sp>
        <p:grpSp>
          <p:nvGrpSpPr>
            <p:cNvPr id="373" name="Google Shape;373;p35"/>
            <p:cNvGrpSpPr/>
            <p:nvPr/>
          </p:nvGrpSpPr>
          <p:grpSpPr>
            <a:xfrm>
              <a:off x="3293300" y="1946238"/>
              <a:ext cx="1211336" cy="557100"/>
              <a:chOff x="3064700" y="1903375"/>
              <a:chExt cx="1211336" cy="557100"/>
            </a:xfrm>
          </p:grpSpPr>
          <p:sp>
            <p:nvSpPr>
              <p:cNvPr id="374" name="Google Shape;374;p35"/>
              <p:cNvSpPr/>
              <p:nvPr/>
            </p:nvSpPr>
            <p:spPr>
              <a:xfrm>
                <a:off x="3064700" y="1903375"/>
                <a:ext cx="1175700" cy="557100"/>
              </a:xfrm>
              <a:prstGeom prst="ca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5"/>
              <p:cNvSpPr txBox="1"/>
              <p:nvPr/>
            </p:nvSpPr>
            <p:spPr>
              <a:xfrm>
                <a:off x="3127036" y="2033780"/>
                <a:ext cx="114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STORAGE</a:t>
                </a:r>
                <a:endParaRPr/>
              </a:p>
            </p:txBody>
          </p:sp>
        </p:grpSp>
        <p:sp>
          <p:nvSpPr>
            <p:cNvPr id="376" name="Google Shape;376;p35"/>
            <p:cNvSpPr txBox="1"/>
            <p:nvPr/>
          </p:nvSpPr>
          <p:spPr>
            <a:xfrm>
              <a:off x="509600" y="1573675"/>
              <a:ext cx="2827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t>Traditional Triggered DAQ System</a:t>
              </a:r>
              <a:endParaRPr i="1" sz="1200"/>
            </a:p>
          </p:txBody>
        </p:sp>
      </p:grpSp>
      <p:sp>
        <p:nvSpPr>
          <p:cNvPr id="377" name="Google Shape;377;p35"/>
          <p:cNvSpPr txBox="1"/>
          <p:nvPr/>
        </p:nvSpPr>
        <p:spPr>
          <a:xfrm>
            <a:off x="2535025" y="615300"/>
            <a:ext cx="6362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 a nutshell:</a:t>
            </a:r>
            <a:endParaRPr/>
          </a:p>
          <a:p>
            <a:pPr indent="-317500" lvl="0" marL="457200" rtl="0" algn="l">
              <a:spcBef>
                <a:spcPts val="0"/>
              </a:spcBef>
              <a:spcAft>
                <a:spcPts val="0"/>
              </a:spcAft>
              <a:buSzPts val="1400"/>
              <a:buChar char="●"/>
            </a:pPr>
            <a:r>
              <a:rPr lang="en"/>
              <a:t>Continuously read whole detector and filter hits based on </a:t>
            </a:r>
            <a:r>
              <a:rPr lang="en"/>
              <a:t>holistic</a:t>
            </a:r>
            <a:r>
              <a:rPr lang="en"/>
              <a:t> view</a:t>
            </a:r>
            <a:endParaRPr/>
          </a:p>
          <a:p>
            <a:pPr indent="-317500" lvl="0" marL="457200" rtl="0" algn="l">
              <a:spcBef>
                <a:spcPts val="0"/>
              </a:spcBef>
              <a:spcAft>
                <a:spcPts val="0"/>
              </a:spcAft>
              <a:buSzPts val="1400"/>
              <a:buChar char="●"/>
            </a:pPr>
            <a:r>
              <a:rPr lang="en"/>
              <a:t>Continuously calibrate data in (near) real time</a:t>
            </a:r>
            <a:endParaRPr/>
          </a:p>
          <a:p>
            <a:pPr indent="-317500" lvl="0" marL="457200" rtl="0" algn="l">
              <a:spcBef>
                <a:spcPts val="0"/>
              </a:spcBef>
              <a:spcAft>
                <a:spcPts val="0"/>
              </a:spcAft>
              <a:buSzPts val="1400"/>
              <a:buChar char="●"/>
            </a:pPr>
            <a:r>
              <a:rPr lang="en"/>
              <a:t>Reconstruct data in (near) real time </a:t>
            </a:r>
            <a:endParaRPr/>
          </a:p>
        </p:txBody>
      </p:sp>
      <p:pic>
        <p:nvPicPr>
          <p:cNvPr id="378" name="Google Shape;378;p35"/>
          <p:cNvPicPr preferRelativeResize="0"/>
          <p:nvPr/>
        </p:nvPicPr>
        <p:blipFill>
          <a:blip r:embed="rId3">
            <a:alphaModFix/>
          </a:blip>
          <a:stretch>
            <a:fillRect/>
          </a:stretch>
        </p:blipFill>
        <p:spPr>
          <a:xfrm>
            <a:off x="1224650" y="700300"/>
            <a:ext cx="1285875" cy="858250"/>
          </a:xfrm>
          <a:prstGeom prst="rect">
            <a:avLst/>
          </a:prstGeom>
          <a:noFill/>
          <a:ln>
            <a:noFill/>
          </a:ln>
        </p:spPr>
      </p:pic>
      <p:grpSp>
        <p:nvGrpSpPr>
          <p:cNvPr id="379" name="Google Shape;379;p35"/>
          <p:cNvGrpSpPr/>
          <p:nvPr/>
        </p:nvGrpSpPr>
        <p:grpSpPr>
          <a:xfrm>
            <a:off x="205475" y="3241216"/>
            <a:ext cx="8835900" cy="1488000"/>
            <a:chOff x="281675" y="3082693"/>
            <a:chExt cx="8835900" cy="1488000"/>
          </a:xfrm>
        </p:grpSpPr>
        <p:sp>
          <p:nvSpPr>
            <p:cNvPr id="380" name="Google Shape;380;p35"/>
            <p:cNvSpPr/>
            <p:nvPr/>
          </p:nvSpPr>
          <p:spPr>
            <a:xfrm>
              <a:off x="281675" y="3082693"/>
              <a:ext cx="8744100" cy="1488000"/>
            </a:xfrm>
            <a:prstGeom prst="roundRect">
              <a:avLst>
                <a:gd fmla="val 9052"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35"/>
            <p:cNvGrpSpPr/>
            <p:nvPr/>
          </p:nvGrpSpPr>
          <p:grpSpPr>
            <a:xfrm>
              <a:off x="409900" y="3470813"/>
              <a:ext cx="1149025" cy="667800"/>
              <a:chOff x="205800" y="2215575"/>
              <a:chExt cx="1149025" cy="667800"/>
            </a:xfrm>
          </p:grpSpPr>
          <p:sp>
            <p:nvSpPr>
              <p:cNvPr id="382" name="Google Shape;382;p35"/>
              <p:cNvSpPr/>
              <p:nvPr/>
            </p:nvSpPr>
            <p:spPr>
              <a:xfrm rot="-5400000">
                <a:off x="385350" y="2036025"/>
                <a:ext cx="667800" cy="1026900"/>
              </a:xfrm>
              <a:prstGeom prst="can">
                <a:avLst>
                  <a:gd fmla="val 25000"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5"/>
              <p:cNvSpPr txBox="1"/>
              <p:nvPr/>
            </p:nvSpPr>
            <p:spPr>
              <a:xfrm>
                <a:off x="313825" y="2349375"/>
                <a:ext cx="104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Detector</a:t>
                </a:r>
                <a:endParaRPr b="1">
                  <a:solidFill>
                    <a:srgbClr val="FFFFFF"/>
                  </a:solidFill>
                </a:endParaRPr>
              </a:p>
            </p:txBody>
          </p:sp>
        </p:grpSp>
        <p:sp>
          <p:nvSpPr>
            <p:cNvPr id="384" name="Google Shape;384;p35"/>
            <p:cNvSpPr txBox="1"/>
            <p:nvPr/>
          </p:nvSpPr>
          <p:spPr>
            <a:xfrm>
              <a:off x="1558925" y="3496925"/>
              <a:ext cx="976200" cy="5541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t>Front End Electronics</a:t>
              </a:r>
              <a:endParaRPr sz="1200"/>
            </a:p>
          </p:txBody>
        </p:sp>
        <p:sp>
          <p:nvSpPr>
            <p:cNvPr id="385" name="Google Shape;385;p35"/>
            <p:cNvSpPr/>
            <p:nvPr/>
          </p:nvSpPr>
          <p:spPr>
            <a:xfrm>
              <a:off x="1438625" y="3695213"/>
              <a:ext cx="1575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5"/>
            <p:cNvSpPr/>
            <p:nvPr/>
          </p:nvSpPr>
          <p:spPr>
            <a:xfrm>
              <a:off x="2525595" y="3691132"/>
              <a:ext cx="2022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5"/>
            <p:cNvSpPr txBox="1"/>
            <p:nvPr/>
          </p:nvSpPr>
          <p:spPr>
            <a:xfrm>
              <a:off x="4874075" y="3455538"/>
              <a:ext cx="42435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 sz="1200"/>
                <a:t>Full detector available</a:t>
              </a:r>
              <a:endParaRPr sz="1200"/>
            </a:p>
            <a:p>
              <a:pPr indent="-304800" lvl="0" marL="457200" rtl="0" algn="l">
                <a:spcBef>
                  <a:spcPts val="0"/>
                </a:spcBef>
                <a:spcAft>
                  <a:spcPts val="0"/>
                </a:spcAft>
                <a:buSzPts val="1200"/>
                <a:buChar char="●"/>
              </a:pPr>
              <a:r>
                <a:rPr lang="en" sz="1200"/>
                <a:t>Seamless connection with “offline”</a:t>
              </a:r>
              <a:endParaRPr sz="1200"/>
            </a:p>
            <a:p>
              <a:pPr indent="-304800" lvl="0" marL="457200" rtl="0" algn="l">
                <a:spcBef>
                  <a:spcPts val="0"/>
                </a:spcBef>
                <a:spcAft>
                  <a:spcPts val="0"/>
                </a:spcAft>
                <a:buSzPts val="1200"/>
                <a:buChar char="●"/>
              </a:pPr>
              <a:r>
                <a:rPr lang="en" sz="1200"/>
                <a:t>Reduced time-to-analysis</a:t>
              </a:r>
              <a:endParaRPr sz="1200"/>
            </a:p>
          </p:txBody>
        </p:sp>
        <p:grpSp>
          <p:nvGrpSpPr>
            <p:cNvPr id="388" name="Google Shape;388;p35"/>
            <p:cNvGrpSpPr/>
            <p:nvPr/>
          </p:nvGrpSpPr>
          <p:grpSpPr>
            <a:xfrm>
              <a:off x="4207475" y="4143839"/>
              <a:ext cx="950299" cy="338676"/>
              <a:chOff x="3064692" y="2033780"/>
              <a:chExt cx="1211343" cy="510900"/>
            </a:xfrm>
          </p:grpSpPr>
          <p:sp>
            <p:nvSpPr>
              <p:cNvPr id="389" name="Google Shape;389;p35"/>
              <p:cNvSpPr/>
              <p:nvPr/>
            </p:nvSpPr>
            <p:spPr>
              <a:xfrm>
                <a:off x="3064692" y="2033796"/>
                <a:ext cx="1175700" cy="426600"/>
              </a:xfrm>
              <a:prstGeom prst="ca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5"/>
              <p:cNvSpPr txBox="1"/>
              <p:nvPr/>
            </p:nvSpPr>
            <p:spPr>
              <a:xfrm>
                <a:off x="3127036" y="2033780"/>
                <a:ext cx="1149000" cy="51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STORAGE</a:t>
                </a:r>
                <a:endParaRPr sz="1000"/>
              </a:p>
            </p:txBody>
          </p:sp>
        </p:grpSp>
        <p:sp>
          <p:nvSpPr>
            <p:cNvPr id="391" name="Google Shape;391;p35"/>
            <p:cNvSpPr txBox="1"/>
            <p:nvPr/>
          </p:nvSpPr>
          <p:spPr>
            <a:xfrm>
              <a:off x="509600" y="3173868"/>
              <a:ext cx="246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t>Streaming Readout</a:t>
              </a:r>
              <a:r>
                <a:rPr i="1" lang="en" sz="1200"/>
                <a:t> DAQ System</a:t>
              </a:r>
              <a:endParaRPr i="1" sz="1200"/>
            </a:p>
          </p:txBody>
        </p:sp>
        <p:grpSp>
          <p:nvGrpSpPr>
            <p:cNvPr id="392" name="Google Shape;392;p35"/>
            <p:cNvGrpSpPr/>
            <p:nvPr/>
          </p:nvGrpSpPr>
          <p:grpSpPr>
            <a:xfrm>
              <a:off x="2737080" y="3312332"/>
              <a:ext cx="795900" cy="867157"/>
              <a:chOff x="2755450" y="3312332"/>
              <a:chExt cx="795900" cy="867157"/>
            </a:xfrm>
          </p:grpSpPr>
          <p:sp>
            <p:nvSpPr>
              <p:cNvPr id="393" name="Google Shape;393;p35"/>
              <p:cNvSpPr/>
              <p:nvPr/>
            </p:nvSpPr>
            <p:spPr>
              <a:xfrm>
                <a:off x="2755450" y="3380525"/>
                <a:ext cx="795900" cy="786900"/>
              </a:xfrm>
              <a:prstGeom prst="cube">
                <a:avLst>
                  <a:gd fmla="val 27170" name="adj"/>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txBox="1"/>
              <p:nvPr/>
            </p:nvSpPr>
            <p:spPr>
              <a:xfrm rot="1701">
                <a:off x="2888856" y="3312482"/>
                <a:ext cx="606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100">
                    <a:latin typeface="Comfortaa"/>
                    <a:ea typeface="Comfortaa"/>
                    <a:cs typeface="Comfortaa"/>
                    <a:sym typeface="Comfortaa"/>
                  </a:rPr>
                  <a:t>filter</a:t>
                </a:r>
                <a:endParaRPr b="1" i="1" sz="1100">
                  <a:latin typeface="Comfortaa"/>
                  <a:ea typeface="Comfortaa"/>
                  <a:cs typeface="Comfortaa"/>
                  <a:sym typeface="Comfortaa"/>
                </a:endParaRPr>
              </a:p>
            </p:txBody>
          </p:sp>
          <p:sp>
            <p:nvSpPr>
              <p:cNvPr id="395" name="Google Shape;395;p35"/>
              <p:cNvSpPr txBox="1"/>
              <p:nvPr/>
            </p:nvSpPr>
            <p:spPr>
              <a:xfrm>
                <a:off x="2818148" y="3579189"/>
                <a:ext cx="532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CPU</a:t>
                </a:r>
                <a:endParaRPr sz="900"/>
              </a:p>
              <a:p>
                <a:pPr indent="0" lvl="0" marL="0" rtl="0" algn="l">
                  <a:spcBef>
                    <a:spcPts val="0"/>
                  </a:spcBef>
                  <a:spcAft>
                    <a:spcPts val="0"/>
                  </a:spcAft>
                  <a:buNone/>
                </a:pPr>
                <a:r>
                  <a:rPr lang="en" sz="900"/>
                  <a:t>GPU</a:t>
                </a:r>
                <a:endParaRPr sz="900"/>
              </a:p>
              <a:p>
                <a:pPr indent="0" lvl="0" marL="0" rtl="0" algn="l">
                  <a:spcBef>
                    <a:spcPts val="0"/>
                  </a:spcBef>
                  <a:spcAft>
                    <a:spcPts val="0"/>
                  </a:spcAft>
                  <a:buNone/>
                </a:pPr>
                <a:r>
                  <a:rPr lang="en" sz="900"/>
                  <a:t>FPGA</a:t>
                </a:r>
                <a:endParaRPr sz="900"/>
              </a:p>
            </p:txBody>
          </p:sp>
        </p:grpSp>
        <p:sp>
          <p:nvSpPr>
            <p:cNvPr id="396" name="Google Shape;396;p35"/>
            <p:cNvSpPr/>
            <p:nvPr/>
          </p:nvSpPr>
          <p:spPr>
            <a:xfrm>
              <a:off x="3566754" y="3458350"/>
              <a:ext cx="795852" cy="667764"/>
            </a:xfrm>
            <a:prstGeom prst="cloud">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5"/>
            <p:cNvSpPr txBox="1"/>
            <p:nvPr/>
          </p:nvSpPr>
          <p:spPr>
            <a:xfrm>
              <a:off x="3618829" y="3624950"/>
              <a:ext cx="661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calibration</a:t>
              </a:r>
              <a:endParaRPr sz="800"/>
            </a:p>
          </p:txBody>
        </p:sp>
        <p:sp>
          <p:nvSpPr>
            <p:cNvPr id="398" name="Google Shape;398;p35"/>
            <p:cNvSpPr/>
            <p:nvPr/>
          </p:nvSpPr>
          <p:spPr>
            <a:xfrm>
              <a:off x="3427748" y="3691132"/>
              <a:ext cx="2022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5"/>
            <p:cNvSpPr/>
            <p:nvPr/>
          </p:nvSpPr>
          <p:spPr>
            <a:xfrm>
              <a:off x="4420950" y="3539225"/>
              <a:ext cx="600102" cy="511812"/>
            </a:xfrm>
            <a:prstGeom prst="flowChartMultidocument">
              <a:avLst/>
            </a:prstGeom>
            <a:solidFill>
              <a:srgbClr val="3333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5"/>
            <p:cNvSpPr txBox="1"/>
            <p:nvPr/>
          </p:nvSpPr>
          <p:spPr>
            <a:xfrm>
              <a:off x="4406100" y="3573875"/>
              <a:ext cx="6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recon</a:t>
              </a:r>
              <a:endParaRPr sz="1200">
                <a:solidFill>
                  <a:schemeClr val="lt1"/>
                </a:solidFill>
              </a:endParaRPr>
            </a:p>
          </p:txBody>
        </p:sp>
        <p:sp>
          <p:nvSpPr>
            <p:cNvPr id="401" name="Google Shape;401;p35"/>
            <p:cNvSpPr/>
            <p:nvPr/>
          </p:nvSpPr>
          <p:spPr>
            <a:xfrm rot="5400000">
              <a:off x="4595673" y="3994738"/>
              <a:ext cx="2022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5"/>
            <p:cNvSpPr/>
            <p:nvPr/>
          </p:nvSpPr>
          <p:spPr>
            <a:xfrm>
              <a:off x="4265948" y="3691132"/>
              <a:ext cx="202200" cy="178200"/>
            </a:xfrm>
            <a:prstGeom prst="rightArrow">
              <a:avLst>
                <a:gd fmla="val 50000" name="adj1"/>
                <a:gd fmla="val 50000" name="adj2"/>
              </a:avLst>
            </a:prstGeom>
            <a:solidFill>
              <a:srgbClr val="99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35"/>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6"/>
          <p:cNvSpPr/>
          <p:nvPr/>
        </p:nvSpPr>
        <p:spPr>
          <a:xfrm>
            <a:off x="394132" y="610925"/>
            <a:ext cx="3941400" cy="4151700"/>
          </a:xfrm>
          <a:prstGeom prst="roundRect">
            <a:avLst>
              <a:gd fmla="val 1333"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6"/>
          <p:cNvSpPr txBox="1"/>
          <p:nvPr>
            <p:ph type="title"/>
          </p:nvPr>
        </p:nvSpPr>
        <p:spPr>
          <a:xfrm>
            <a:off x="308922" y="180400"/>
            <a:ext cx="41697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Streaming systems in production</a:t>
            </a:r>
            <a:endParaRPr/>
          </a:p>
        </p:txBody>
      </p:sp>
      <p:grpSp>
        <p:nvGrpSpPr>
          <p:cNvPr id="410" name="Google Shape;410;p36"/>
          <p:cNvGrpSpPr/>
          <p:nvPr/>
        </p:nvGrpSpPr>
        <p:grpSpPr>
          <a:xfrm>
            <a:off x="475382" y="839112"/>
            <a:ext cx="3785700" cy="1106125"/>
            <a:chOff x="74675" y="626225"/>
            <a:chExt cx="3785700" cy="1106125"/>
          </a:xfrm>
        </p:grpSpPr>
        <p:sp>
          <p:nvSpPr>
            <p:cNvPr id="411" name="Google Shape;411;p36"/>
            <p:cNvSpPr/>
            <p:nvPr/>
          </p:nvSpPr>
          <p:spPr>
            <a:xfrm>
              <a:off x="74675" y="626225"/>
              <a:ext cx="3785700" cy="1029000"/>
            </a:xfrm>
            <a:prstGeom prst="roundRect">
              <a:avLst>
                <a:gd fmla="val 570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2" name="Google Shape;412;p36"/>
            <p:cNvGrpSpPr/>
            <p:nvPr/>
          </p:nvGrpSpPr>
          <p:grpSpPr>
            <a:xfrm>
              <a:off x="122300" y="660400"/>
              <a:ext cx="3683495" cy="1071950"/>
              <a:chOff x="130475" y="586875"/>
              <a:chExt cx="3683495" cy="1071950"/>
            </a:xfrm>
          </p:grpSpPr>
          <p:pic>
            <p:nvPicPr>
              <p:cNvPr id="413" name="Google Shape;413;p36"/>
              <p:cNvPicPr preferRelativeResize="0"/>
              <p:nvPr/>
            </p:nvPicPr>
            <p:blipFill>
              <a:blip r:embed="rId3">
                <a:alphaModFix/>
              </a:blip>
              <a:stretch>
                <a:fillRect/>
              </a:stretch>
            </p:blipFill>
            <p:spPr>
              <a:xfrm>
                <a:off x="175250" y="586875"/>
                <a:ext cx="3638720" cy="881337"/>
              </a:xfrm>
              <a:prstGeom prst="rect">
                <a:avLst/>
              </a:prstGeom>
              <a:noFill/>
              <a:ln>
                <a:noFill/>
              </a:ln>
            </p:spPr>
          </p:pic>
          <p:sp>
            <p:nvSpPr>
              <p:cNvPr id="414" name="Google Shape;414;p36"/>
              <p:cNvSpPr txBox="1"/>
              <p:nvPr/>
            </p:nvSpPr>
            <p:spPr>
              <a:xfrm>
                <a:off x="130475" y="1366325"/>
                <a:ext cx="204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u="sng">
                    <a:solidFill>
                      <a:srgbClr val="0000FF"/>
                    </a:solidFill>
                    <a:hlinkClick r:id="rId4">
                      <a:extLst>
                        <a:ext uri="{A12FA001-AC4F-418D-AE19-62706E023703}">
                          <ahyp:hlinkClr val="tx"/>
                        </a:ext>
                      </a:extLst>
                    </a:hlinkClick>
                  </a:rPr>
                  <a:t>https://allen-doc.docs.cern.ch/index.html</a:t>
                </a:r>
                <a:r>
                  <a:rPr lang="en" sz="700">
                    <a:solidFill>
                      <a:srgbClr val="0000FF"/>
                    </a:solidFill>
                  </a:rPr>
                  <a:t> </a:t>
                </a:r>
                <a:endParaRPr sz="700">
                  <a:solidFill>
                    <a:srgbClr val="0000FF"/>
                  </a:solidFill>
                </a:endParaRPr>
              </a:p>
            </p:txBody>
          </p:sp>
        </p:grpSp>
      </p:grpSp>
      <p:sp>
        <p:nvSpPr>
          <p:cNvPr id="415" name="Google Shape;415;p36"/>
          <p:cNvSpPr txBox="1"/>
          <p:nvPr/>
        </p:nvSpPr>
        <p:spPr>
          <a:xfrm>
            <a:off x="348782" y="4354420"/>
            <a:ext cx="404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t>From talk by Aristeidis Fkiaras @ Workshop IX on Streaming Readout  Dec. 2021</a:t>
            </a:r>
            <a:endParaRPr i="1" sz="600"/>
          </a:p>
          <a:p>
            <a:pPr indent="0" lvl="0" marL="0" rtl="0" algn="l">
              <a:spcBef>
                <a:spcPts val="0"/>
              </a:spcBef>
              <a:spcAft>
                <a:spcPts val="0"/>
              </a:spcAft>
              <a:buNone/>
            </a:pPr>
            <a:r>
              <a:rPr i="1" lang="en" sz="500">
                <a:solidFill>
                  <a:srgbClr val="0000FF"/>
                </a:solidFill>
              </a:rPr>
              <a:t>https://indico.phy.ornl.gov/event/112/contributions/479/attachments/489/1337/LHCb__Trigger-less_Readout_at_40Mhz_1.pdf</a:t>
            </a:r>
            <a:endParaRPr i="1" sz="500">
              <a:solidFill>
                <a:srgbClr val="0000FF"/>
              </a:solidFill>
            </a:endParaRPr>
          </a:p>
        </p:txBody>
      </p:sp>
      <p:pic>
        <p:nvPicPr>
          <p:cNvPr id="416" name="Google Shape;416;p36"/>
          <p:cNvPicPr preferRelativeResize="0"/>
          <p:nvPr/>
        </p:nvPicPr>
        <p:blipFill>
          <a:blip r:embed="rId5">
            <a:alphaModFix/>
          </a:blip>
          <a:stretch>
            <a:fillRect/>
          </a:stretch>
        </p:blipFill>
        <p:spPr>
          <a:xfrm>
            <a:off x="490624" y="1904125"/>
            <a:ext cx="3746349" cy="2524876"/>
          </a:xfrm>
          <a:prstGeom prst="rect">
            <a:avLst/>
          </a:prstGeom>
          <a:noFill/>
          <a:ln cap="flat" cmpd="sng" w="19050">
            <a:solidFill>
              <a:schemeClr val="dk2"/>
            </a:solidFill>
            <a:prstDash val="solid"/>
            <a:round/>
            <a:headEnd len="sm" w="sm" type="none"/>
            <a:tailEnd len="sm" w="sm" type="none"/>
          </a:ln>
        </p:spPr>
      </p:pic>
      <p:grpSp>
        <p:nvGrpSpPr>
          <p:cNvPr id="417" name="Google Shape;417;p36"/>
          <p:cNvGrpSpPr/>
          <p:nvPr/>
        </p:nvGrpSpPr>
        <p:grpSpPr>
          <a:xfrm>
            <a:off x="4756375" y="581400"/>
            <a:ext cx="4046700" cy="4218500"/>
            <a:chOff x="4756375" y="581400"/>
            <a:chExt cx="4046700" cy="4218500"/>
          </a:xfrm>
        </p:grpSpPr>
        <p:sp>
          <p:nvSpPr>
            <p:cNvPr id="418" name="Google Shape;418;p36"/>
            <p:cNvSpPr/>
            <p:nvPr/>
          </p:nvSpPr>
          <p:spPr>
            <a:xfrm>
              <a:off x="4775759" y="610925"/>
              <a:ext cx="3941400" cy="4151700"/>
            </a:xfrm>
            <a:prstGeom prst="roundRect">
              <a:avLst>
                <a:gd fmla="val 1333"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6"/>
            <p:cNvSpPr txBox="1"/>
            <p:nvPr/>
          </p:nvSpPr>
          <p:spPr>
            <a:xfrm>
              <a:off x="4756375" y="4353500"/>
              <a:ext cx="4046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t>From talk by Sylvain Chapeland @ </a:t>
              </a:r>
              <a:r>
                <a:rPr i="1" lang="en" sz="600"/>
                <a:t>The 2022 International Workshop on the High Energy Circular Electron Positron Collider</a:t>
              </a:r>
              <a:endParaRPr i="1" sz="600"/>
            </a:p>
            <a:p>
              <a:pPr indent="0" lvl="0" marL="0" rtl="0" algn="l">
                <a:spcBef>
                  <a:spcPts val="0"/>
                </a:spcBef>
                <a:spcAft>
                  <a:spcPts val="0"/>
                </a:spcAft>
                <a:buNone/>
              </a:pPr>
              <a:r>
                <a:rPr i="1" lang="en" sz="500">
                  <a:solidFill>
                    <a:srgbClr val="0000FF"/>
                  </a:solidFill>
                </a:rPr>
                <a:t>https://indico.ihep.ac.cn/event/17020/contributions/119139/attachments/64254/75019/20221027_ihep_daq_v02.pdf</a:t>
              </a:r>
              <a:endParaRPr i="1" sz="500">
                <a:solidFill>
                  <a:srgbClr val="0000FF"/>
                </a:solidFill>
              </a:endParaRPr>
            </a:p>
          </p:txBody>
        </p:sp>
        <p:pic>
          <p:nvPicPr>
            <p:cNvPr id="420" name="Google Shape;420;p36"/>
            <p:cNvPicPr preferRelativeResize="0"/>
            <p:nvPr/>
          </p:nvPicPr>
          <p:blipFill>
            <a:blip r:embed="rId6">
              <a:alphaModFix/>
            </a:blip>
            <a:stretch>
              <a:fillRect/>
            </a:stretch>
          </p:blipFill>
          <p:spPr>
            <a:xfrm>
              <a:off x="6567050" y="994904"/>
              <a:ext cx="2077850" cy="3376019"/>
            </a:xfrm>
            <a:prstGeom prst="rect">
              <a:avLst/>
            </a:prstGeom>
            <a:noFill/>
            <a:ln>
              <a:noFill/>
            </a:ln>
          </p:spPr>
        </p:pic>
        <p:sp>
          <p:nvSpPr>
            <p:cNvPr id="421" name="Google Shape;421;p36"/>
            <p:cNvSpPr txBox="1"/>
            <p:nvPr/>
          </p:nvSpPr>
          <p:spPr>
            <a:xfrm>
              <a:off x="5000925" y="581400"/>
              <a:ext cx="346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ALICE O</a:t>
              </a:r>
              <a:r>
                <a:rPr b="1" baseline="30000" lang="en" sz="1800"/>
                <a:t>2</a:t>
              </a:r>
              <a:r>
                <a:rPr b="1" lang="en" sz="1800"/>
                <a:t> (= online + offline)</a:t>
              </a:r>
              <a:endParaRPr b="1" sz="1800"/>
            </a:p>
          </p:txBody>
        </p:sp>
        <p:pic>
          <p:nvPicPr>
            <p:cNvPr id="422" name="Google Shape;422;p36"/>
            <p:cNvPicPr preferRelativeResize="0"/>
            <p:nvPr/>
          </p:nvPicPr>
          <p:blipFill>
            <a:blip r:embed="rId7">
              <a:alphaModFix/>
            </a:blip>
            <a:stretch>
              <a:fillRect/>
            </a:stretch>
          </p:blipFill>
          <p:spPr>
            <a:xfrm>
              <a:off x="4920375" y="1012325"/>
              <a:ext cx="1536175" cy="3341175"/>
            </a:xfrm>
            <a:prstGeom prst="rect">
              <a:avLst/>
            </a:prstGeom>
            <a:noFill/>
            <a:ln>
              <a:noFill/>
            </a:ln>
          </p:spPr>
        </p:pic>
      </p:grpSp>
      <p:sp>
        <p:nvSpPr>
          <p:cNvPr id="423" name="Google Shape;423;p36"/>
          <p:cNvSpPr txBox="1"/>
          <p:nvPr/>
        </p:nvSpPr>
        <p:spPr>
          <a:xfrm>
            <a:off x="753432" y="505200"/>
            <a:ext cx="346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LHCb Allen</a:t>
            </a:r>
            <a:endParaRPr b="1" sz="1800"/>
          </a:p>
        </p:txBody>
      </p:sp>
      <p:grpSp>
        <p:nvGrpSpPr>
          <p:cNvPr id="424" name="Google Shape;424;p36"/>
          <p:cNvGrpSpPr/>
          <p:nvPr/>
        </p:nvGrpSpPr>
        <p:grpSpPr>
          <a:xfrm>
            <a:off x="278970" y="1258751"/>
            <a:ext cx="4169656" cy="2555379"/>
            <a:chOff x="278970" y="1258751"/>
            <a:chExt cx="4169656" cy="2555379"/>
          </a:xfrm>
        </p:grpSpPr>
        <p:pic>
          <p:nvPicPr>
            <p:cNvPr id="425" name="Google Shape;425;p36"/>
            <p:cNvPicPr preferRelativeResize="0"/>
            <p:nvPr/>
          </p:nvPicPr>
          <p:blipFill>
            <a:blip r:embed="rId8">
              <a:alphaModFix/>
            </a:blip>
            <a:stretch>
              <a:fillRect/>
            </a:stretch>
          </p:blipFill>
          <p:spPr>
            <a:xfrm>
              <a:off x="278976" y="1258751"/>
              <a:ext cx="4169649" cy="1225362"/>
            </a:xfrm>
            <a:prstGeom prst="rect">
              <a:avLst/>
            </a:prstGeom>
            <a:noFill/>
            <a:ln cap="flat" cmpd="sng" w="9525">
              <a:solidFill>
                <a:schemeClr val="dk2"/>
              </a:solidFill>
              <a:prstDash val="solid"/>
              <a:round/>
              <a:headEnd len="sm" w="sm" type="none"/>
              <a:tailEnd len="sm" w="sm" type="none"/>
            </a:ln>
          </p:spPr>
        </p:pic>
        <p:pic>
          <p:nvPicPr>
            <p:cNvPr id="426" name="Google Shape;426;p36"/>
            <p:cNvPicPr preferRelativeResize="0"/>
            <p:nvPr/>
          </p:nvPicPr>
          <p:blipFill>
            <a:blip r:embed="rId9">
              <a:alphaModFix/>
            </a:blip>
            <a:stretch>
              <a:fillRect/>
            </a:stretch>
          </p:blipFill>
          <p:spPr>
            <a:xfrm>
              <a:off x="278970" y="2571745"/>
              <a:ext cx="4169649" cy="1242385"/>
            </a:xfrm>
            <a:prstGeom prst="rect">
              <a:avLst/>
            </a:prstGeom>
            <a:noFill/>
            <a:ln cap="flat" cmpd="sng" w="9525">
              <a:solidFill>
                <a:schemeClr val="dk2"/>
              </a:solidFill>
              <a:prstDash val="solid"/>
              <a:round/>
              <a:headEnd len="sm" w="sm" type="none"/>
              <a:tailEnd len="sm" w="sm" type="none"/>
            </a:ln>
          </p:spPr>
        </p:pic>
      </p:grpSp>
      <p:grpSp>
        <p:nvGrpSpPr>
          <p:cNvPr id="427" name="Google Shape;427;p36"/>
          <p:cNvGrpSpPr/>
          <p:nvPr/>
        </p:nvGrpSpPr>
        <p:grpSpPr>
          <a:xfrm>
            <a:off x="4689057" y="685632"/>
            <a:ext cx="4181325" cy="4002283"/>
            <a:chOff x="4649945" y="699220"/>
            <a:chExt cx="4181325" cy="4002283"/>
          </a:xfrm>
        </p:grpSpPr>
        <p:pic>
          <p:nvPicPr>
            <p:cNvPr id="428" name="Google Shape;428;p36" title="https://indico.jlab.org/event/459/contributions/12432/ "/>
            <p:cNvPicPr preferRelativeResize="0"/>
            <p:nvPr/>
          </p:nvPicPr>
          <p:blipFill>
            <a:blip r:embed="rId10">
              <a:alphaModFix/>
            </a:blip>
            <a:stretch>
              <a:fillRect/>
            </a:stretch>
          </p:blipFill>
          <p:spPr>
            <a:xfrm>
              <a:off x="4649950" y="699220"/>
              <a:ext cx="4169650" cy="1442904"/>
            </a:xfrm>
            <a:prstGeom prst="rect">
              <a:avLst/>
            </a:prstGeom>
            <a:noFill/>
            <a:ln cap="flat" cmpd="sng" w="9525">
              <a:solidFill>
                <a:schemeClr val="dk2"/>
              </a:solidFill>
              <a:prstDash val="solid"/>
              <a:round/>
              <a:headEnd len="sm" w="sm" type="none"/>
              <a:tailEnd len="sm" w="sm" type="none"/>
            </a:ln>
          </p:spPr>
        </p:pic>
        <p:pic>
          <p:nvPicPr>
            <p:cNvPr id="429" name="Google Shape;429;p36"/>
            <p:cNvPicPr preferRelativeResize="0"/>
            <p:nvPr/>
          </p:nvPicPr>
          <p:blipFill>
            <a:blip r:embed="rId11">
              <a:alphaModFix/>
            </a:blip>
            <a:stretch>
              <a:fillRect/>
            </a:stretch>
          </p:blipFill>
          <p:spPr>
            <a:xfrm>
              <a:off x="4649945" y="2238225"/>
              <a:ext cx="4169650" cy="1186439"/>
            </a:xfrm>
            <a:prstGeom prst="rect">
              <a:avLst/>
            </a:prstGeom>
            <a:noFill/>
            <a:ln cap="flat" cmpd="sng" w="9525">
              <a:solidFill>
                <a:schemeClr val="dk2"/>
              </a:solidFill>
              <a:prstDash val="solid"/>
              <a:round/>
              <a:headEnd len="sm" w="sm" type="none"/>
              <a:tailEnd len="sm" w="sm" type="none"/>
            </a:ln>
          </p:spPr>
        </p:pic>
        <p:pic>
          <p:nvPicPr>
            <p:cNvPr id="430" name="Google Shape;430;p36"/>
            <p:cNvPicPr preferRelativeResize="0"/>
            <p:nvPr/>
          </p:nvPicPr>
          <p:blipFill>
            <a:blip r:embed="rId12">
              <a:alphaModFix/>
            </a:blip>
            <a:stretch>
              <a:fillRect/>
            </a:stretch>
          </p:blipFill>
          <p:spPr>
            <a:xfrm>
              <a:off x="4661620" y="3520768"/>
              <a:ext cx="4169650" cy="1180735"/>
            </a:xfrm>
            <a:prstGeom prst="rect">
              <a:avLst/>
            </a:prstGeom>
            <a:noFill/>
            <a:ln cap="flat" cmpd="sng" w="9525">
              <a:solidFill>
                <a:schemeClr val="dk2"/>
              </a:solidFill>
              <a:prstDash val="solid"/>
              <a:round/>
              <a:headEnd len="sm" w="sm" type="none"/>
              <a:tailEnd len="sm" w="sm" type="none"/>
            </a:ln>
          </p:spPr>
        </p:pic>
      </p:grpSp>
      <p:sp>
        <p:nvSpPr>
          <p:cNvPr id="431" name="Google Shape;431;p36"/>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1000"/>
                                        <p:tgtEl>
                                          <p:spTgt spid="4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7"/>
          <p:cNvSpPr txBox="1"/>
          <p:nvPr>
            <p:ph type="title"/>
          </p:nvPr>
        </p:nvSpPr>
        <p:spPr>
          <a:xfrm>
            <a:off x="308922" y="180400"/>
            <a:ext cx="3718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More</a:t>
            </a:r>
            <a:r>
              <a:rPr lang="en"/>
              <a:t> Streaming DAQ Systems</a:t>
            </a:r>
            <a:endParaRPr/>
          </a:p>
        </p:txBody>
      </p:sp>
      <p:grpSp>
        <p:nvGrpSpPr>
          <p:cNvPr id="437" name="Google Shape;437;p37"/>
          <p:cNvGrpSpPr/>
          <p:nvPr/>
        </p:nvGrpSpPr>
        <p:grpSpPr>
          <a:xfrm>
            <a:off x="4523525" y="597700"/>
            <a:ext cx="4774869" cy="4291015"/>
            <a:chOff x="4523525" y="597700"/>
            <a:chExt cx="4774869" cy="4291015"/>
          </a:xfrm>
        </p:grpSpPr>
        <p:pic>
          <p:nvPicPr>
            <p:cNvPr id="438" name="Google Shape;438;p37"/>
            <p:cNvPicPr preferRelativeResize="0"/>
            <p:nvPr/>
          </p:nvPicPr>
          <p:blipFill rotWithShape="1">
            <a:blip r:embed="rId3">
              <a:alphaModFix/>
            </a:blip>
            <a:srcRect b="0" l="8567" r="0" t="0"/>
            <a:stretch/>
          </p:blipFill>
          <p:spPr>
            <a:xfrm>
              <a:off x="4615375" y="1606990"/>
              <a:ext cx="4528625" cy="2771449"/>
            </a:xfrm>
            <a:prstGeom prst="rect">
              <a:avLst/>
            </a:prstGeom>
            <a:noFill/>
            <a:ln>
              <a:noFill/>
            </a:ln>
          </p:spPr>
        </p:pic>
        <p:sp>
          <p:nvSpPr>
            <p:cNvPr id="439" name="Google Shape;439;p37"/>
            <p:cNvSpPr txBox="1"/>
            <p:nvPr/>
          </p:nvSpPr>
          <p:spPr>
            <a:xfrm>
              <a:off x="6677894" y="4126878"/>
              <a:ext cx="2620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wikipedia: </a:t>
              </a:r>
              <a:r>
                <a:rPr i="1" lang="en" sz="900" u="sng">
                  <a:solidFill>
                    <a:schemeClr val="lt1"/>
                  </a:solidFill>
                  <a:hlinkClick r:id="rId4">
                    <a:extLst>
                      <a:ext uri="{A12FA001-AC4F-418D-AE19-62706E023703}">
                        <ahyp:hlinkClr val="tx"/>
                      </a:ext>
                    </a:extLst>
                  </a:hlinkClick>
                </a:rPr>
                <a:t>https://en.wikipedia.org/wiki/KM3NeT</a:t>
              </a:r>
              <a:r>
                <a:rPr i="1" lang="en" sz="900">
                  <a:solidFill>
                    <a:schemeClr val="lt1"/>
                  </a:solidFill>
                </a:rPr>
                <a:t> </a:t>
              </a:r>
              <a:endParaRPr i="1" sz="900">
                <a:solidFill>
                  <a:schemeClr val="lt1"/>
                </a:solidFill>
              </a:endParaRPr>
            </a:p>
          </p:txBody>
        </p:sp>
        <p:sp>
          <p:nvSpPr>
            <p:cNvPr id="440" name="Google Shape;440;p37"/>
            <p:cNvSpPr txBox="1"/>
            <p:nvPr/>
          </p:nvSpPr>
          <p:spPr>
            <a:xfrm>
              <a:off x="4523525" y="4442315"/>
              <a:ext cx="4625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000"/>
                <a:t>Streaming Readout for Next Generation Electron Scattering Experiments</a:t>
              </a:r>
              <a:endParaRPr b="1" i="1" sz="1000"/>
            </a:p>
            <a:p>
              <a:pPr indent="0" lvl="0" marL="0" rtl="0" algn="l">
                <a:spcBef>
                  <a:spcPts val="0"/>
                </a:spcBef>
                <a:spcAft>
                  <a:spcPts val="0"/>
                </a:spcAft>
                <a:buNone/>
              </a:pPr>
              <a:r>
                <a:rPr lang="en" sz="700" u="sng">
                  <a:solidFill>
                    <a:srgbClr val="0000FF"/>
                  </a:solidFill>
                  <a:hlinkClick r:id="rId5">
                    <a:extLst>
                      <a:ext uri="{A12FA001-AC4F-418D-AE19-62706E023703}">
                        <ahyp:hlinkClr val="tx"/>
                      </a:ext>
                    </a:extLst>
                  </a:hlinkClick>
                </a:rPr>
                <a:t>https://link.springer.com/article/10.1140/epjp/s13360-022-03146-z</a:t>
              </a:r>
              <a:r>
                <a:rPr lang="en" sz="700">
                  <a:solidFill>
                    <a:srgbClr val="0000FF"/>
                  </a:solidFill>
                </a:rPr>
                <a:t> </a:t>
              </a:r>
              <a:endParaRPr sz="700">
                <a:solidFill>
                  <a:srgbClr val="0000FF"/>
                </a:solidFill>
              </a:endParaRPr>
            </a:p>
          </p:txBody>
        </p:sp>
        <p:sp>
          <p:nvSpPr>
            <p:cNvPr id="441" name="Google Shape;441;p37"/>
            <p:cNvSpPr txBox="1"/>
            <p:nvPr/>
          </p:nvSpPr>
          <p:spPr>
            <a:xfrm>
              <a:off x="4699575" y="597700"/>
              <a:ext cx="39111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TriDAS</a:t>
              </a:r>
              <a:r>
                <a:rPr lang="en"/>
                <a:t> </a:t>
              </a:r>
              <a:r>
                <a:rPr lang="en" sz="1200"/>
                <a:t>(</a:t>
              </a:r>
              <a:r>
                <a:rPr b="1" lang="en" sz="1200"/>
                <a:t>T</a:t>
              </a:r>
              <a:r>
                <a:rPr lang="en" sz="1200"/>
                <a:t>rigger and </a:t>
              </a:r>
              <a:r>
                <a:rPr b="1" lang="en" sz="1200"/>
                <a:t>D</a:t>
              </a:r>
              <a:r>
                <a:rPr lang="en" sz="1200"/>
                <a:t>ata </a:t>
              </a:r>
              <a:r>
                <a:rPr b="1" lang="en" sz="1200"/>
                <a:t>A</a:t>
              </a:r>
              <a:r>
                <a:rPr lang="en" sz="1200"/>
                <a:t>cquisition </a:t>
              </a:r>
              <a:r>
                <a:rPr b="1" lang="en" sz="1200"/>
                <a:t>S</a:t>
              </a:r>
              <a:r>
                <a:rPr lang="en" sz="1200"/>
                <a:t>ystem)</a:t>
              </a:r>
              <a:endParaRPr sz="1200"/>
            </a:p>
            <a:p>
              <a:pPr indent="0" lvl="0" marL="0" rtl="0" algn="l">
                <a:spcBef>
                  <a:spcPts val="0"/>
                </a:spcBef>
                <a:spcAft>
                  <a:spcPts val="0"/>
                </a:spcAft>
                <a:buNone/>
              </a:pPr>
              <a:r>
                <a:rPr lang="en" sz="1000" u="sng">
                  <a:solidFill>
                    <a:srgbClr val="0000FF"/>
                  </a:solidFill>
                  <a:hlinkClick r:id="rId6">
                    <a:extLst>
                      <a:ext uri="{A12FA001-AC4F-418D-AE19-62706E023703}">
                        <ahyp:hlinkClr val="tx"/>
                      </a:ext>
                    </a:extLst>
                  </a:hlinkClick>
                </a:rPr>
                <a:t>https://inspirehep.net/files/26390da0ea937dddc80fbabde70c07ab</a:t>
              </a:r>
              <a:br>
                <a:rPr lang="en" sz="1000">
                  <a:solidFill>
                    <a:srgbClr val="0000FF"/>
                  </a:solidFill>
                </a:rPr>
              </a:br>
              <a:endParaRPr sz="1000">
                <a:solidFill>
                  <a:srgbClr val="0000FF"/>
                </a:solidFill>
              </a:endParaRPr>
            </a:p>
            <a:p>
              <a:pPr indent="0" lvl="0" marL="0" rtl="0" algn="l">
                <a:spcBef>
                  <a:spcPts val="0"/>
                </a:spcBef>
                <a:spcAft>
                  <a:spcPts val="0"/>
                </a:spcAft>
                <a:buNone/>
              </a:pPr>
              <a:r>
                <a:rPr b="1" lang="en" sz="1200">
                  <a:solidFill>
                    <a:schemeClr val="dk1"/>
                  </a:solidFill>
                </a:rPr>
                <a:t>KM3NeT</a:t>
              </a:r>
              <a:r>
                <a:rPr lang="en" sz="1200">
                  <a:solidFill>
                    <a:schemeClr val="dk1"/>
                  </a:solidFill>
                </a:rPr>
                <a:t> = </a:t>
              </a:r>
              <a:r>
                <a:rPr i="1" lang="en" sz="1200">
                  <a:solidFill>
                    <a:schemeClr val="dk1"/>
                  </a:solidFill>
                </a:rPr>
                <a:t>Cubic Kilometre Neutrino Telescope</a:t>
              </a:r>
              <a:br>
                <a:rPr i="1" lang="en" sz="1200">
                  <a:solidFill>
                    <a:schemeClr val="dk1"/>
                  </a:solidFill>
                </a:rPr>
              </a:br>
              <a:r>
                <a:rPr i="1" lang="en" sz="1200">
                  <a:solidFill>
                    <a:schemeClr val="dk1"/>
                  </a:solidFill>
                </a:rPr>
                <a:t>		    </a:t>
              </a:r>
              <a:r>
                <a:rPr b="1" i="1" lang="en" sz="1200">
                  <a:solidFill>
                    <a:schemeClr val="dk1"/>
                  </a:solidFill>
                </a:rPr>
                <a:t>“all-data-to-shore” </a:t>
              </a:r>
              <a:r>
                <a:rPr lang="en" sz="1200">
                  <a:solidFill>
                    <a:schemeClr val="dk1"/>
                  </a:solidFill>
                </a:rPr>
                <a:t>concept</a:t>
              </a:r>
              <a:endParaRPr sz="1200">
                <a:solidFill>
                  <a:schemeClr val="dk1"/>
                </a:solidFill>
              </a:endParaRPr>
            </a:p>
          </p:txBody>
        </p:sp>
        <p:sp>
          <p:nvSpPr>
            <p:cNvPr id="442" name="Google Shape;442;p37"/>
            <p:cNvSpPr txBox="1"/>
            <p:nvPr/>
          </p:nvSpPr>
          <p:spPr>
            <a:xfrm>
              <a:off x="4653950" y="1607000"/>
              <a:ext cx="2416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40Gbps avg.</a:t>
              </a:r>
              <a:endParaRPr b="1" sz="1000">
                <a:solidFill>
                  <a:schemeClr val="lt1"/>
                </a:solidFill>
              </a:endParaRPr>
            </a:p>
            <a:p>
              <a:pPr indent="0" lvl="0" marL="0" rtl="0" algn="l">
                <a:spcBef>
                  <a:spcPts val="0"/>
                </a:spcBef>
                <a:spcAft>
                  <a:spcPts val="0"/>
                </a:spcAft>
                <a:buNone/>
              </a:pPr>
              <a:r>
                <a:rPr b="1" lang="en" sz="1000">
                  <a:solidFill>
                    <a:schemeClr val="lt1"/>
                  </a:solidFill>
                </a:rPr>
                <a:t>120Gbps max.</a:t>
              </a:r>
              <a:endParaRPr b="1" sz="1000">
                <a:solidFill>
                  <a:schemeClr val="lt1"/>
                </a:solidFill>
              </a:endParaRPr>
            </a:p>
            <a:p>
              <a:pPr indent="0" lvl="0" marL="0" rtl="0" algn="l">
                <a:spcBef>
                  <a:spcPts val="0"/>
                </a:spcBef>
                <a:spcAft>
                  <a:spcPts val="0"/>
                </a:spcAft>
                <a:buNone/>
              </a:pPr>
              <a:r>
                <a:rPr b="1" lang="en" sz="700">
                  <a:solidFill>
                    <a:schemeClr val="lt1"/>
                  </a:solidFill>
                </a:rPr>
                <a:t>additional 20Gbps for acoustic stream</a:t>
              </a:r>
              <a:endParaRPr b="1" sz="700">
                <a:solidFill>
                  <a:schemeClr val="lt1"/>
                </a:solidFill>
              </a:endParaRPr>
            </a:p>
          </p:txBody>
        </p:sp>
      </p:grpSp>
      <p:grpSp>
        <p:nvGrpSpPr>
          <p:cNvPr id="443" name="Google Shape;443;p37"/>
          <p:cNvGrpSpPr/>
          <p:nvPr/>
        </p:nvGrpSpPr>
        <p:grpSpPr>
          <a:xfrm>
            <a:off x="43275" y="682325"/>
            <a:ext cx="4621725" cy="3906594"/>
            <a:chOff x="43275" y="682325"/>
            <a:chExt cx="4621725" cy="3906594"/>
          </a:xfrm>
        </p:grpSpPr>
        <p:sp>
          <p:nvSpPr>
            <p:cNvPr id="444" name="Google Shape;444;p37"/>
            <p:cNvSpPr/>
            <p:nvPr/>
          </p:nvSpPr>
          <p:spPr>
            <a:xfrm>
              <a:off x="43275" y="2990200"/>
              <a:ext cx="4528500" cy="1566300"/>
            </a:xfrm>
            <a:prstGeom prst="roundRect">
              <a:avLst>
                <a:gd fmla="val 7822"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7"/>
            <p:cNvSpPr/>
            <p:nvPr/>
          </p:nvSpPr>
          <p:spPr>
            <a:xfrm>
              <a:off x="43275" y="1438700"/>
              <a:ext cx="4528500" cy="1514700"/>
            </a:xfrm>
            <a:prstGeom prst="roundRect">
              <a:avLst>
                <a:gd fmla="val 7822"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37"/>
            <p:cNvPicPr preferRelativeResize="0"/>
            <p:nvPr/>
          </p:nvPicPr>
          <p:blipFill rotWithShape="1">
            <a:blip r:embed="rId7">
              <a:alphaModFix/>
            </a:blip>
            <a:srcRect b="0" l="0" r="24992" t="0"/>
            <a:stretch/>
          </p:blipFill>
          <p:spPr>
            <a:xfrm>
              <a:off x="84375" y="1871125"/>
              <a:ext cx="4403249" cy="2266400"/>
            </a:xfrm>
            <a:prstGeom prst="rect">
              <a:avLst/>
            </a:prstGeom>
            <a:noFill/>
            <a:ln>
              <a:noFill/>
            </a:ln>
          </p:spPr>
        </p:pic>
        <p:grpSp>
          <p:nvGrpSpPr>
            <p:cNvPr id="447" name="Google Shape;447;p37"/>
            <p:cNvGrpSpPr/>
            <p:nvPr/>
          </p:nvGrpSpPr>
          <p:grpSpPr>
            <a:xfrm>
              <a:off x="109975" y="682325"/>
              <a:ext cx="1122070" cy="680178"/>
              <a:chOff x="308925" y="796875"/>
              <a:chExt cx="1122070" cy="680178"/>
            </a:xfrm>
          </p:grpSpPr>
          <p:pic>
            <p:nvPicPr>
              <p:cNvPr id="448" name="Google Shape;448;p37"/>
              <p:cNvPicPr preferRelativeResize="0"/>
              <p:nvPr/>
            </p:nvPicPr>
            <p:blipFill rotWithShape="1">
              <a:blip r:embed="rId8">
                <a:alphaModFix/>
              </a:blip>
              <a:srcRect b="23860" l="0" r="0" t="22640"/>
              <a:stretch/>
            </p:blipFill>
            <p:spPr>
              <a:xfrm>
                <a:off x="308925" y="796875"/>
                <a:ext cx="1122070" cy="600300"/>
              </a:xfrm>
              <a:prstGeom prst="rect">
                <a:avLst/>
              </a:prstGeom>
              <a:noFill/>
              <a:ln>
                <a:noFill/>
              </a:ln>
            </p:spPr>
          </p:pic>
          <p:sp>
            <p:nvSpPr>
              <p:cNvPr id="449" name="Google Shape;449;p37"/>
              <p:cNvSpPr txBox="1"/>
              <p:nvPr/>
            </p:nvSpPr>
            <p:spPr>
              <a:xfrm>
                <a:off x="556459" y="1169253"/>
                <a:ext cx="62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Century Gothic"/>
                    <a:ea typeface="Century Gothic"/>
                    <a:cs typeface="Century Gothic"/>
                    <a:sym typeface="Century Gothic"/>
                  </a:rPr>
                  <a:t>@BNL</a:t>
                </a:r>
                <a:endParaRPr sz="800">
                  <a:latin typeface="Century Gothic"/>
                  <a:ea typeface="Century Gothic"/>
                  <a:cs typeface="Century Gothic"/>
                  <a:sym typeface="Century Gothic"/>
                </a:endParaRPr>
              </a:p>
            </p:txBody>
          </p:sp>
        </p:grpSp>
        <p:sp>
          <p:nvSpPr>
            <p:cNvPr id="450" name="Google Shape;450;p37"/>
            <p:cNvSpPr txBox="1"/>
            <p:nvPr/>
          </p:nvSpPr>
          <p:spPr>
            <a:xfrm>
              <a:off x="84375" y="1414062"/>
              <a:ext cx="2560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1.5Tbps read from front end into</a:t>
              </a:r>
              <a:endParaRPr sz="1100"/>
            </a:p>
            <a:p>
              <a:pPr indent="0" lvl="0" marL="0" rtl="0" algn="l">
                <a:spcBef>
                  <a:spcPts val="0"/>
                </a:spcBef>
                <a:spcAft>
                  <a:spcPts val="0"/>
                </a:spcAft>
                <a:buNone/>
              </a:pPr>
              <a:r>
                <a:rPr lang="en" sz="1100"/>
                <a:t>compute hosted FPGA (DAM) boards</a:t>
              </a:r>
              <a:endParaRPr sz="1100"/>
            </a:p>
          </p:txBody>
        </p:sp>
        <p:sp>
          <p:nvSpPr>
            <p:cNvPr id="451" name="Google Shape;451;p37"/>
            <p:cNvSpPr txBox="1"/>
            <p:nvPr/>
          </p:nvSpPr>
          <p:spPr>
            <a:xfrm>
              <a:off x="84375" y="4065719"/>
              <a:ext cx="423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Times corresponding to trigger are sent to storage</a:t>
              </a:r>
              <a:endParaRPr sz="1100"/>
            </a:p>
            <a:p>
              <a:pPr indent="0" lvl="0" marL="0" rtl="0" algn="l">
                <a:spcBef>
                  <a:spcPts val="0"/>
                </a:spcBef>
                <a:spcAft>
                  <a:spcPts val="0"/>
                </a:spcAft>
                <a:buNone/>
              </a:pPr>
              <a:r>
                <a:rPr lang="en" sz="1100"/>
                <a:t>Additional opportunistic events identified in stream are saved </a:t>
              </a:r>
              <a:endParaRPr sz="1100"/>
            </a:p>
          </p:txBody>
        </p:sp>
        <p:cxnSp>
          <p:nvCxnSpPr>
            <p:cNvPr id="452" name="Google Shape;452;p37"/>
            <p:cNvCxnSpPr/>
            <p:nvPr/>
          </p:nvCxnSpPr>
          <p:spPr>
            <a:xfrm>
              <a:off x="99733" y="2961058"/>
              <a:ext cx="4365000" cy="0"/>
            </a:xfrm>
            <a:prstGeom prst="straightConnector1">
              <a:avLst/>
            </a:prstGeom>
            <a:noFill/>
            <a:ln cap="flat" cmpd="sng" w="9525">
              <a:solidFill>
                <a:schemeClr val="dk2"/>
              </a:solidFill>
              <a:prstDash val="solid"/>
              <a:round/>
              <a:headEnd len="med" w="med" type="none"/>
              <a:tailEnd len="med" w="med" type="none"/>
            </a:ln>
          </p:spPr>
        </p:cxnSp>
        <p:cxnSp>
          <p:nvCxnSpPr>
            <p:cNvPr id="453" name="Google Shape;453;p37"/>
            <p:cNvCxnSpPr/>
            <p:nvPr/>
          </p:nvCxnSpPr>
          <p:spPr>
            <a:xfrm>
              <a:off x="99733" y="2999413"/>
              <a:ext cx="4365000" cy="0"/>
            </a:xfrm>
            <a:prstGeom prst="straightConnector1">
              <a:avLst/>
            </a:prstGeom>
            <a:noFill/>
            <a:ln cap="flat" cmpd="sng" w="9525">
              <a:solidFill>
                <a:schemeClr val="dk2"/>
              </a:solidFill>
              <a:prstDash val="solid"/>
              <a:round/>
              <a:headEnd len="med" w="med" type="none"/>
              <a:tailEnd len="med" w="med" type="none"/>
            </a:ln>
          </p:spPr>
        </p:cxnSp>
        <p:sp>
          <p:nvSpPr>
            <p:cNvPr id="454" name="Google Shape;454;p37"/>
            <p:cNvSpPr txBox="1"/>
            <p:nvPr/>
          </p:nvSpPr>
          <p:spPr>
            <a:xfrm>
              <a:off x="1312800" y="822325"/>
              <a:ext cx="33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inzel"/>
                  <a:ea typeface="Cinzel"/>
                  <a:cs typeface="Cinzel"/>
                  <a:sym typeface="Cinzel"/>
                </a:rPr>
                <a:t>Hybrid triggered and streaming</a:t>
              </a:r>
              <a:endParaRPr>
                <a:latin typeface="Cinzel"/>
                <a:ea typeface="Cinzel"/>
                <a:cs typeface="Cinzel"/>
                <a:sym typeface="Cinzel"/>
              </a:endParaRPr>
            </a:p>
          </p:txBody>
        </p:sp>
      </p:grpSp>
      <p:sp>
        <p:nvSpPr>
          <p:cNvPr id="455" name="Google Shape;455;p37"/>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8"/>
          <p:cNvSpPr txBox="1"/>
          <p:nvPr>
            <p:ph type="title"/>
          </p:nvPr>
        </p:nvSpPr>
        <p:spPr>
          <a:xfrm>
            <a:off x="308919" y="180404"/>
            <a:ext cx="8464500" cy="36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Worldwide LHC Computing Grid (WLCG)</a:t>
            </a:r>
            <a:endParaRPr/>
          </a:p>
        </p:txBody>
      </p:sp>
      <p:sp>
        <p:nvSpPr>
          <p:cNvPr id="461" name="Google Shape;461;p38"/>
          <p:cNvSpPr txBox="1"/>
          <p:nvPr>
            <p:ph idx="12" type="sldNum"/>
          </p:nvPr>
        </p:nvSpPr>
        <p:spPr>
          <a:xfrm>
            <a:off x="8686797" y="4927741"/>
            <a:ext cx="181200" cy="2076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38"/>
          <p:cNvSpPr txBox="1"/>
          <p:nvPr/>
        </p:nvSpPr>
        <p:spPr>
          <a:xfrm>
            <a:off x="4276200" y="629225"/>
            <a:ext cx="48678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Helvetica Neue"/>
              <a:buChar char="●"/>
            </a:pPr>
            <a:r>
              <a:rPr b="1" lang="en" sz="1800">
                <a:latin typeface="Helvetica Neue"/>
                <a:ea typeface="Helvetica Neue"/>
                <a:cs typeface="Helvetica Neue"/>
                <a:sym typeface="Helvetica Neue"/>
              </a:rPr>
              <a:t>Tier 0 - LHC</a:t>
            </a:r>
            <a:endParaRPr b="1"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Store all raw data</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20% of LHC computing</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Initial reconstruction</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Distribute raw data and initial recon to all Tier 1 sites</a:t>
            </a:r>
            <a:br>
              <a:rPr lang="en" sz="1800">
                <a:latin typeface="Helvetica Neue"/>
                <a:ea typeface="Helvetica Neue"/>
                <a:cs typeface="Helvetica Neue"/>
                <a:sym typeface="Helvetica Neue"/>
              </a:rPr>
            </a:b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b="1" lang="en" sz="1800">
                <a:latin typeface="Helvetica Neue"/>
                <a:ea typeface="Helvetica Neue"/>
                <a:cs typeface="Helvetica Neue"/>
                <a:sym typeface="Helvetica Neue"/>
              </a:rPr>
              <a:t>Tier 1 - multiple sites(13)</a:t>
            </a:r>
            <a:endParaRPr b="1"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Store subsets of raw data</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Compute for large scale reprocessing</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Distribute data to Tier 2 sites</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sz="1800">
                <a:latin typeface="Helvetica Neue"/>
                <a:ea typeface="Helvetica Neue"/>
                <a:cs typeface="Helvetica Neue"/>
                <a:sym typeface="Helvetica Neue"/>
              </a:rPr>
              <a:t>Store simulated data from Tier 2 sites</a:t>
            </a:r>
            <a:endParaRPr sz="1800">
              <a:latin typeface="Helvetica Neue"/>
              <a:ea typeface="Helvetica Neue"/>
              <a:cs typeface="Helvetica Neue"/>
              <a:sym typeface="Helvetica Neue"/>
            </a:endParaRPr>
          </a:p>
        </p:txBody>
      </p:sp>
      <p:pic>
        <p:nvPicPr>
          <p:cNvPr id="463" name="Google Shape;463;p38"/>
          <p:cNvPicPr preferRelativeResize="0"/>
          <p:nvPr/>
        </p:nvPicPr>
        <p:blipFill>
          <a:blip r:embed="rId3">
            <a:alphaModFix/>
          </a:blip>
          <a:stretch>
            <a:fillRect/>
          </a:stretch>
        </p:blipFill>
        <p:spPr>
          <a:xfrm>
            <a:off x="31825" y="698000"/>
            <a:ext cx="4091976" cy="3836250"/>
          </a:xfrm>
          <a:prstGeom prst="rect">
            <a:avLst/>
          </a:prstGeom>
          <a:noFill/>
          <a:ln>
            <a:noFill/>
          </a:ln>
        </p:spPr>
      </p:pic>
      <p:sp>
        <p:nvSpPr>
          <p:cNvPr id="464" name="Google Shape;464;p38"/>
          <p:cNvSpPr txBox="1"/>
          <p:nvPr/>
        </p:nvSpPr>
        <p:spPr>
          <a:xfrm>
            <a:off x="6055200" y="4432900"/>
            <a:ext cx="2417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u="sng">
                <a:solidFill>
                  <a:schemeClr val="hlink"/>
                </a:solidFill>
                <a:latin typeface="Helvetica Neue"/>
                <a:ea typeface="Helvetica Neue"/>
                <a:cs typeface="Helvetica Neue"/>
                <a:sym typeface="Helvetica Neue"/>
                <a:hlinkClick r:id="rId4"/>
              </a:rPr>
              <a:t>https://wlcg-public.web.cern.ch/tiers</a:t>
            </a:r>
            <a:r>
              <a:rPr i="1" lang="en" sz="900">
                <a:latin typeface="Helvetica Neue"/>
                <a:ea typeface="Helvetica Neue"/>
                <a:cs typeface="Helvetica Neue"/>
                <a:sym typeface="Helvetica Neue"/>
              </a:rPr>
              <a:t> </a:t>
            </a:r>
            <a:endParaRPr i="1" sz="9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A7A7A7"/>
      </a:dk2>
      <a:lt2>
        <a:srgbClr val="535353"/>
      </a:lt2>
      <a:accent1>
        <a:srgbClr val="BE1D1D"/>
      </a:accent1>
      <a:accent2>
        <a:srgbClr val="D5D5D5"/>
      </a:accent2>
      <a:accent3>
        <a:srgbClr val="C0C0C0"/>
      </a:accent3>
      <a:accent4>
        <a:srgbClr val="A9A9A9"/>
      </a:accent4>
      <a:accent5>
        <a:srgbClr val="929292"/>
      </a:accent5>
      <a:accent6>
        <a:srgbClr val="91919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