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3" r:id="rId1"/>
  </p:sldMasterIdLst>
  <p:notesMasterIdLst>
    <p:notesMasterId r:id="rId24"/>
  </p:notesMasterIdLst>
  <p:sldIdLst>
    <p:sldId id="5408" r:id="rId2"/>
    <p:sldId id="5411" r:id="rId3"/>
    <p:sldId id="5412" r:id="rId4"/>
    <p:sldId id="5415" r:id="rId5"/>
    <p:sldId id="5410" r:id="rId6"/>
    <p:sldId id="5409" r:id="rId7"/>
    <p:sldId id="5424" r:id="rId8"/>
    <p:sldId id="5425" r:id="rId9"/>
    <p:sldId id="5426" r:id="rId10"/>
    <p:sldId id="5432" r:id="rId11"/>
    <p:sldId id="5430" r:id="rId12"/>
    <p:sldId id="5416" r:id="rId13"/>
    <p:sldId id="5417" r:id="rId14"/>
    <p:sldId id="5433" r:id="rId15"/>
    <p:sldId id="5428" r:id="rId16"/>
    <p:sldId id="5431" r:id="rId17"/>
    <p:sldId id="5418" r:id="rId18"/>
    <p:sldId id="5421" r:id="rId19"/>
    <p:sldId id="5419" r:id="rId20"/>
    <p:sldId id="5420" r:id="rId21"/>
    <p:sldId id="5422" r:id="rId22"/>
    <p:sldId id="54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79"/>
    <p:restoredTop sz="95958"/>
  </p:normalViewPr>
  <p:slideViewPr>
    <p:cSldViewPr snapToGrid="0" snapToObjects="1">
      <p:cViewPr varScale="1">
        <p:scale>
          <a:sx n="116" d="100"/>
          <a:sy n="116" d="100"/>
        </p:scale>
        <p:origin x="720"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3D7FA-0676-0042-85AF-64BB0A51FC0D}" type="datetimeFigureOut">
              <a:rPr lang="en-US" smtClean="0"/>
              <a:t>5/4/23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E3B59-01CF-4943-BD82-DBFDC4E6B89B}" type="slidenum">
              <a:rPr lang="en-US" smtClean="0"/>
              <a:t>‹#›</a:t>
            </a:fld>
            <a:endParaRPr lang="en-US"/>
          </a:p>
        </p:txBody>
      </p:sp>
    </p:spTree>
    <p:extLst>
      <p:ext uri="{BB962C8B-B14F-4D97-AF65-F5344CB8AC3E}">
        <p14:creationId xmlns:p14="http://schemas.microsoft.com/office/powerpoint/2010/main" val="3455057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E3B59-01CF-4943-BD82-DBFDC4E6B89B}" type="slidenum">
              <a:rPr lang="en-US" smtClean="0"/>
              <a:t>2</a:t>
            </a:fld>
            <a:endParaRPr lang="en-US"/>
          </a:p>
        </p:txBody>
      </p:sp>
    </p:spTree>
    <p:extLst>
      <p:ext uri="{BB962C8B-B14F-4D97-AF65-F5344CB8AC3E}">
        <p14:creationId xmlns:p14="http://schemas.microsoft.com/office/powerpoint/2010/main" val="89491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E3B59-01CF-4943-BD82-DBFDC4E6B89B}" type="slidenum">
              <a:rPr lang="en-US" smtClean="0"/>
              <a:t>4</a:t>
            </a:fld>
            <a:endParaRPr lang="en-US"/>
          </a:p>
        </p:txBody>
      </p:sp>
    </p:spTree>
    <p:extLst>
      <p:ext uri="{BB962C8B-B14F-4D97-AF65-F5344CB8AC3E}">
        <p14:creationId xmlns:p14="http://schemas.microsoft.com/office/powerpoint/2010/main" val="327801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E3B59-01CF-4943-BD82-DBFDC4E6B89B}" type="slidenum">
              <a:rPr lang="en-US" smtClean="0"/>
              <a:t>7</a:t>
            </a:fld>
            <a:endParaRPr lang="en-US"/>
          </a:p>
        </p:txBody>
      </p:sp>
    </p:spTree>
    <p:extLst>
      <p:ext uri="{BB962C8B-B14F-4D97-AF65-F5344CB8AC3E}">
        <p14:creationId xmlns:p14="http://schemas.microsoft.com/office/powerpoint/2010/main" val="117582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E3B59-01CF-4943-BD82-DBFDC4E6B89B}" type="slidenum">
              <a:rPr lang="en-US" smtClean="0"/>
              <a:t>10</a:t>
            </a:fld>
            <a:endParaRPr lang="en-US"/>
          </a:p>
        </p:txBody>
      </p:sp>
    </p:spTree>
    <p:extLst>
      <p:ext uri="{BB962C8B-B14F-4D97-AF65-F5344CB8AC3E}">
        <p14:creationId xmlns:p14="http://schemas.microsoft.com/office/powerpoint/2010/main" val="216829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E3B59-01CF-4943-BD82-DBFDC4E6B89B}" type="slidenum">
              <a:rPr lang="en-US" smtClean="0"/>
              <a:t>11</a:t>
            </a:fld>
            <a:endParaRPr lang="en-US"/>
          </a:p>
        </p:txBody>
      </p:sp>
    </p:spTree>
    <p:extLst>
      <p:ext uri="{BB962C8B-B14F-4D97-AF65-F5344CB8AC3E}">
        <p14:creationId xmlns:p14="http://schemas.microsoft.com/office/powerpoint/2010/main" val="3064738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E3B59-01CF-4943-BD82-DBFDC4E6B89B}" type="slidenum">
              <a:rPr lang="en-US" smtClean="0"/>
              <a:t>14</a:t>
            </a:fld>
            <a:endParaRPr lang="en-US"/>
          </a:p>
        </p:txBody>
      </p:sp>
    </p:spTree>
    <p:extLst>
      <p:ext uri="{BB962C8B-B14F-4D97-AF65-F5344CB8AC3E}">
        <p14:creationId xmlns:p14="http://schemas.microsoft.com/office/powerpoint/2010/main" val="1762309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E3B59-01CF-4943-BD82-DBFDC4E6B89B}" type="slidenum">
              <a:rPr lang="en-US" smtClean="0"/>
              <a:t>16</a:t>
            </a:fld>
            <a:endParaRPr lang="en-US"/>
          </a:p>
        </p:txBody>
      </p:sp>
    </p:spTree>
    <p:extLst>
      <p:ext uri="{BB962C8B-B14F-4D97-AF65-F5344CB8AC3E}">
        <p14:creationId xmlns:p14="http://schemas.microsoft.com/office/powerpoint/2010/main" val="92452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E3B59-01CF-4943-BD82-DBFDC4E6B89B}" type="slidenum">
              <a:rPr lang="en-US" smtClean="0"/>
              <a:t>18</a:t>
            </a:fld>
            <a:endParaRPr lang="en-US"/>
          </a:p>
        </p:txBody>
      </p:sp>
    </p:spTree>
    <p:extLst>
      <p:ext uri="{BB962C8B-B14F-4D97-AF65-F5344CB8AC3E}">
        <p14:creationId xmlns:p14="http://schemas.microsoft.com/office/powerpoint/2010/main" val="96045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E3B59-01CF-4943-BD82-DBFDC4E6B89B}" type="slidenum">
              <a:rPr lang="en-US" smtClean="0"/>
              <a:t>22</a:t>
            </a:fld>
            <a:endParaRPr lang="en-US"/>
          </a:p>
        </p:txBody>
      </p:sp>
    </p:spTree>
    <p:extLst>
      <p:ext uri="{BB962C8B-B14F-4D97-AF65-F5344CB8AC3E}">
        <p14:creationId xmlns:p14="http://schemas.microsoft.com/office/powerpoint/2010/main" val="1105410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1"/>
            <a:ext cx="12192000" cy="6076045"/>
          </a:xfrm>
          <a:prstGeom prst="rect">
            <a:avLst/>
          </a:prstGeom>
        </p:spPr>
      </p:pic>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06358" y="6476356"/>
            <a:ext cx="1759328"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56583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D9CE46E7-6323-DC6D-B5A9-2715ED47195A}"/>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846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62C4858A-275D-2E7B-F3E0-4127DCDF3EE9}"/>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59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3A72E877-54EF-3AC0-E7D3-14415E9DB3C2}"/>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3523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5915507" y="6583362"/>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dirty="0">
                <a:solidFill>
                  <a:srgbClr val="BFBFBF"/>
                </a:solidFill>
                <a:latin typeface="Arial" pitchFamily="34" charset="0"/>
                <a:cs typeface="Arial" pitchFamily="34" charset="0"/>
              </a:rPr>
              <a:t>CHEP Conference 8 May 2023</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364612" y="6468740"/>
            <a:ext cx="1759328"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8088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rxiv.org/pdf/2303.08774.pdf"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s://www.top500.org/system/179398" TargetMode="External"/><Relationship Id="rId13" Type="http://schemas.openxmlformats.org/officeDocument/2006/relationships/hyperlink" Target="https://www.top500.org/site/48448" TargetMode="External"/><Relationship Id="rId3" Type="http://schemas.openxmlformats.org/officeDocument/2006/relationships/hyperlink" Target="https://www.top500.org/system/180047" TargetMode="External"/><Relationship Id="rId7" Type="http://schemas.openxmlformats.org/officeDocument/2006/relationships/hyperlink" Target="https://www.top500.org/system/179397" TargetMode="External"/><Relationship Id="rId12" Type="http://schemas.openxmlformats.org/officeDocument/2006/relationships/hyperlink" Target="https://www.top500.org/system/179842"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ww.top500.org/system/180048" TargetMode="External"/><Relationship Id="rId11" Type="http://schemas.openxmlformats.org/officeDocument/2006/relationships/hyperlink" Target="https://www.top500.org/system/179972" TargetMode="External"/><Relationship Id="rId5" Type="http://schemas.openxmlformats.org/officeDocument/2006/relationships/hyperlink" Target="https://www.top500.org/site/50831" TargetMode="External"/><Relationship Id="rId15" Type="http://schemas.openxmlformats.org/officeDocument/2006/relationships/image" Target="../media/image17.png"/><Relationship Id="rId10" Type="http://schemas.openxmlformats.org/officeDocument/2006/relationships/hyperlink" Target="https://www.top500.org/system/178764" TargetMode="External"/><Relationship Id="rId4" Type="http://schemas.openxmlformats.org/officeDocument/2006/relationships/hyperlink" Target="https://www.top500.org/system/179807" TargetMode="External"/><Relationship Id="rId9" Type="http://schemas.openxmlformats.org/officeDocument/2006/relationships/hyperlink" Target="https://www.top500.org/site/49763" TargetMode="External"/><Relationship Id="rId14" Type="http://schemas.openxmlformats.org/officeDocument/2006/relationships/hyperlink" Target="https://www.top500.org/system/17799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tiff"/><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A3F64-61F1-2087-8E80-D1D1F9D9FA57}"/>
              </a:ext>
            </a:extLst>
          </p:cNvPr>
          <p:cNvSpPr>
            <a:spLocks noGrp="1"/>
          </p:cNvSpPr>
          <p:nvPr>
            <p:ph type="ctrTitle"/>
          </p:nvPr>
        </p:nvSpPr>
        <p:spPr>
          <a:xfrm>
            <a:off x="339094" y="610558"/>
            <a:ext cx="11561038" cy="929485"/>
          </a:xfrm>
        </p:spPr>
        <p:txBody>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Evolutions and Revolutions in Computing: Science at the Frontier</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3" name="Subtitle 2">
            <a:extLst>
              <a:ext uri="{FF2B5EF4-FFF2-40B4-BE49-F238E27FC236}">
                <a16:creationId xmlns:a16="http://schemas.microsoft.com/office/drawing/2014/main" id="{EECA0EDF-94CE-2AF9-7B53-6BB60DC6222F}"/>
              </a:ext>
            </a:extLst>
          </p:cNvPr>
          <p:cNvSpPr>
            <a:spLocks noGrp="1"/>
          </p:cNvSpPr>
          <p:nvPr>
            <p:ph type="subTitle" idx="1"/>
          </p:nvPr>
        </p:nvSpPr>
        <p:spPr>
          <a:xfrm>
            <a:off x="339094" y="2692942"/>
            <a:ext cx="11154058" cy="1246977"/>
          </a:xfrm>
        </p:spPr>
        <p:txBody>
          <a:bodyPr/>
          <a:lstStyle/>
          <a:p>
            <a:r>
              <a:rPr lang="en-US" dirty="0"/>
              <a:t>David J. Dean</a:t>
            </a:r>
            <a:br>
              <a:rPr lang="en-US" dirty="0"/>
            </a:br>
            <a:r>
              <a:rPr lang="en-US" dirty="0"/>
              <a:t>Deputy Director</a:t>
            </a:r>
          </a:p>
          <a:p>
            <a:endParaRPr lang="en-US" dirty="0"/>
          </a:p>
          <a:p>
            <a:r>
              <a:rPr lang="en-US" b="1" dirty="0"/>
              <a:t>Presented To: </a:t>
            </a:r>
          </a:p>
          <a:p>
            <a:r>
              <a:rPr lang="en-US" dirty="0"/>
              <a:t>CHEP 2023</a:t>
            </a:r>
          </a:p>
          <a:p>
            <a:endParaRPr lang="en-US" dirty="0"/>
          </a:p>
          <a:p>
            <a:r>
              <a:rPr lang="en-US" dirty="0"/>
              <a:t>May 8, 2023</a:t>
            </a:r>
          </a:p>
        </p:txBody>
      </p:sp>
    </p:spTree>
    <p:extLst>
      <p:ext uri="{BB962C8B-B14F-4D97-AF65-F5344CB8AC3E}">
        <p14:creationId xmlns:p14="http://schemas.microsoft.com/office/powerpoint/2010/main" val="1563369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5080-45D2-11A2-1C96-D7C4FC69AD0B}"/>
              </a:ext>
            </a:extLst>
          </p:cNvPr>
          <p:cNvSpPr>
            <a:spLocks noGrp="1"/>
          </p:cNvSpPr>
          <p:nvPr>
            <p:ph type="title"/>
          </p:nvPr>
        </p:nvSpPr>
        <p:spPr/>
        <p:txBody>
          <a:bodyPr/>
          <a:lstStyle/>
          <a:p>
            <a:r>
              <a:rPr lang="en-US" dirty="0"/>
              <a:t>From NISQ to Quantum Error Correction</a:t>
            </a:r>
          </a:p>
        </p:txBody>
      </p:sp>
      <p:sp>
        <p:nvSpPr>
          <p:cNvPr id="3" name="Text Placeholder 2">
            <a:extLst>
              <a:ext uri="{FF2B5EF4-FFF2-40B4-BE49-F238E27FC236}">
                <a16:creationId xmlns:a16="http://schemas.microsoft.com/office/drawing/2014/main" id="{A5E41D23-12AB-D6B3-6427-C4ADDA63BD44}"/>
              </a:ext>
            </a:extLst>
          </p:cNvPr>
          <p:cNvSpPr>
            <a:spLocks noGrp="1"/>
          </p:cNvSpPr>
          <p:nvPr>
            <p:ph type="body" idx="1"/>
          </p:nvPr>
        </p:nvSpPr>
        <p:spPr>
          <a:xfrm>
            <a:off x="347562" y="880547"/>
            <a:ext cx="5590038" cy="821190"/>
          </a:xfrm>
        </p:spPr>
        <p:txBody>
          <a:bodyPr/>
          <a:lstStyle/>
          <a:p>
            <a:r>
              <a:rPr lang="en-US" sz="1600" dirty="0"/>
              <a:t>Google Quantum AI (Acharya et al.), </a:t>
            </a:r>
            <a:r>
              <a:rPr lang="en-US" sz="1600" i="1" dirty="0"/>
              <a:t>Suppressing quantum errors by scaling a surface code logical qubit</a:t>
            </a:r>
            <a:r>
              <a:rPr lang="en-US" sz="1600" dirty="0"/>
              <a:t>, Nature 614 (2023)</a:t>
            </a:r>
          </a:p>
        </p:txBody>
      </p:sp>
      <p:sp>
        <p:nvSpPr>
          <p:cNvPr id="5" name="Text Placeholder 4">
            <a:extLst>
              <a:ext uri="{FF2B5EF4-FFF2-40B4-BE49-F238E27FC236}">
                <a16:creationId xmlns:a16="http://schemas.microsoft.com/office/drawing/2014/main" id="{21AD80D5-A67A-B24A-0201-0311A471C2C5}"/>
              </a:ext>
            </a:extLst>
          </p:cNvPr>
          <p:cNvSpPr>
            <a:spLocks noGrp="1"/>
          </p:cNvSpPr>
          <p:nvPr>
            <p:ph type="body" sz="quarter" idx="3"/>
          </p:nvPr>
        </p:nvSpPr>
        <p:spPr>
          <a:xfrm>
            <a:off x="6193368" y="880547"/>
            <a:ext cx="5533375" cy="821190"/>
          </a:xfrm>
        </p:spPr>
        <p:txBody>
          <a:bodyPr/>
          <a:lstStyle/>
          <a:p>
            <a:r>
              <a:rPr lang="en-US" sz="1600" dirty="0" err="1"/>
              <a:t>Sivak</a:t>
            </a:r>
            <a:r>
              <a:rPr lang="en-US" sz="1600" dirty="0"/>
              <a:t> et al., </a:t>
            </a:r>
            <a:r>
              <a:rPr lang="en-US" sz="1600" i="1" dirty="0"/>
              <a:t>Real-time quantum error correction beyond break even</a:t>
            </a:r>
            <a:r>
              <a:rPr lang="en-US" sz="1600" dirty="0"/>
              <a:t>, Nature 616 (2023) G=2.27+/-0.07 [gain beyond natural qubit lifetime]</a:t>
            </a:r>
          </a:p>
        </p:txBody>
      </p:sp>
      <p:pic>
        <p:nvPicPr>
          <p:cNvPr id="7" name="Content Placeholder 6">
            <a:extLst>
              <a:ext uri="{FF2B5EF4-FFF2-40B4-BE49-F238E27FC236}">
                <a16:creationId xmlns:a16="http://schemas.microsoft.com/office/drawing/2014/main" id="{58B43E98-042E-4D8B-75D5-3BFF917F74CA}"/>
              </a:ext>
            </a:extLst>
          </p:cNvPr>
          <p:cNvPicPr>
            <a:picLocks noGrp="1" noChangeAspect="1"/>
          </p:cNvPicPr>
          <p:nvPr>
            <p:ph sz="half" idx="2"/>
          </p:nvPr>
        </p:nvPicPr>
        <p:blipFill>
          <a:blip r:embed="rId3"/>
          <a:stretch>
            <a:fillRect/>
          </a:stretch>
        </p:blipFill>
        <p:spPr>
          <a:xfrm>
            <a:off x="1024646" y="1849049"/>
            <a:ext cx="3965643" cy="3511246"/>
          </a:xfrm>
          <a:prstGeom prst="rect">
            <a:avLst/>
          </a:prstGeom>
        </p:spPr>
      </p:pic>
      <p:pic>
        <p:nvPicPr>
          <p:cNvPr id="8" name="Content Placeholder 7">
            <a:extLst>
              <a:ext uri="{FF2B5EF4-FFF2-40B4-BE49-F238E27FC236}">
                <a16:creationId xmlns:a16="http://schemas.microsoft.com/office/drawing/2014/main" id="{4B69177F-8619-8DE3-898E-6B77487D10CB}"/>
              </a:ext>
            </a:extLst>
          </p:cNvPr>
          <p:cNvPicPr>
            <a:picLocks noGrp="1" noChangeAspect="1"/>
          </p:cNvPicPr>
          <p:nvPr>
            <p:ph sz="quarter" idx="4"/>
          </p:nvPr>
        </p:nvPicPr>
        <p:blipFill>
          <a:blip r:embed="rId4"/>
          <a:stretch>
            <a:fillRect/>
          </a:stretch>
        </p:blipFill>
        <p:spPr>
          <a:xfrm>
            <a:off x="6596234" y="1967877"/>
            <a:ext cx="4726762" cy="4109390"/>
          </a:xfrm>
          <a:prstGeom prst="rect">
            <a:avLst/>
          </a:prstGeom>
        </p:spPr>
      </p:pic>
      <p:sp>
        <p:nvSpPr>
          <p:cNvPr id="10" name="TextBox 9">
            <a:extLst>
              <a:ext uri="{FF2B5EF4-FFF2-40B4-BE49-F238E27FC236}">
                <a16:creationId xmlns:a16="http://schemas.microsoft.com/office/drawing/2014/main" id="{97CCAE3D-1380-C7E6-6FA4-D931B4527683}"/>
              </a:ext>
            </a:extLst>
          </p:cNvPr>
          <p:cNvSpPr txBox="1"/>
          <p:nvPr/>
        </p:nvSpPr>
        <p:spPr>
          <a:xfrm>
            <a:off x="60728" y="5273371"/>
            <a:ext cx="5876872" cy="1169551"/>
          </a:xfrm>
          <a:prstGeom prst="rect">
            <a:avLst/>
          </a:prstGeom>
          <a:noFill/>
        </p:spPr>
        <p:txBody>
          <a:bodyPr wrap="square">
            <a:spAutoFit/>
          </a:bodyPr>
          <a:lstStyle/>
          <a:p>
            <a:pPr marL="285750" indent="-285750">
              <a:buFont typeface="Arial" panose="020B0604020202020204" pitchFamily="34" charset="0"/>
              <a:buChar char="•"/>
            </a:pPr>
            <a:r>
              <a:rPr lang="en-US" sz="1400" dirty="0"/>
              <a:t>Experiment: QEC begins to improve performance with increasing qubit number</a:t>
            </a:r>
          </a:p>
          <a:p>
            <a:pPr marL="285750" indent="-285750">
              <a:buFont typeface="Arial" panose="020B0604020202020204" pitchFamily="34" charset="0"/>
              <a:buChar char="•"/>
            </a:pPr>
            <a:r>
              <a:rPr lang="en-US" sz="1400" dirty="0"/>
              <a:t>Component performance must improve by at least 20% to move below threshold, and substantially improve beyond that to achieve practical scaling</a:t>
            </a:r>
          </a:p>
        </p:txBody>
      </p:sp>
    </p:spTree>
    <p:extLst>
      <p:ext uri="{BB962C8B-B14F-4D97-AF65-F5344CB8AC3E}">
        <p14:creationId xmlns:p14="http://schemas.microsoft.com/office/powerpoint/2010/main" val="1476447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1818E-CC17-CA0D-8BDA-E626E61B6973}"/>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65446C-76A4-2DF1-B7C8-074501145588}"/>
              </a:ext>
            </a:extLst>
          </p:cNvPr>
          <p:cNvSpPr>
            <a:spLocks noGrp="1"/>
          </p:cNvSpPr>
          <p:nvPr>
            <p:ph type="title"/>
          </p:nvPr>
        </p:nvSpPr>
        <p:spPr>
          <a:xfrm>
            <a:off x="255999" y="3186626"/>
            <a:ext cx="11504904" cy="484748"/>
          </a:xfrm>
        </p:spPr>
        <p:txBody>
          <a:bodyPr/>
          <a:lstStyle/>
          <a:p>
            <a:pPr algn="ctr"/>
            <a:r>
              <a:rPr lang="en-US" dirty="0">
                <a:solidFill>
                  <a:schemeClr val="bg2"/>
                </a:solidFill>
              </a:rPr>
              <a:t>Data: explosive growth continues</a:t>
            </a:r>
          </a:p>
        </p:txBody>
      </p:sp>
    </p:spTree>
    <p:extLst>
      <p:ext uri="{BB962C8B-B14F-4D97-AF65-F5344CB8AC3E}">
        <p14:creationId xmlns:p14="http://schemas.microsoft.com/office/powerpoint/2010/main" val="1792286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F0EE-BF8A-FB3B-2F41-435BFF43C080}"/>
              </a:ext>
            </a:extLst>
          </p:cNvPr>
          <p:cNvSpPr>
            <a:spLocks noGrp="1"/>
          </p:cNvSpPr>
          <p:nvPr>
            <p:ph type="title"/>
          </p:nvPr>
        </p:nvSpPr>
        <p:spPr/>
        <p:txBody>
          <a:bodyPr/>
          <a:lstStyle/>
          <a:p>
            <a:r>
              <a:rPr lang="en-US" dirty="0"/>
              <a:t>Data movement growth and data storage growth are different</a:t>
            </a:r>
          </a:p>
        </p:txBody>
      </p:sp>
      <p:pic>
        <p:nvPicPr>
          <p:cNvPr id="1026" name="Picture 2" descr="amount of data generated and consumed worldwide">
            <a:extLst>
              <a:ext uri="{FF2B5EF4-FFF2-40B4-BE49-F238E27FC236}">
                <a16:creationId xmlns:a16="http://schemas.microsoft.com/office/drawing/2014/main" id="{A34498E9-12CF-D7CC-5DB5-4FC1E97FA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75" y="1015821"/>
            <a:ext cx="3916341" cy="54717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B0883C-B8EB-8D66-C36D-5BCD6A9D7354}"/>
              </a:ext>
            </a:extLst>
          </p:cNvPr>
          <p:cNvSpPr txBox="1"/>
          <p:nvPr/>
        </p:nvSpPr>
        <p:spPr>
          <a:xfrm>
            <a:off x="5075904" y="1132036"/>
            <a:ext cx="6120580" cy="1338828"/>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US" dirty="0"/>
              <a:t>2% of data produced and consumed in 2020 was retained into 2021</a:t>
            </a:r>
          </a:p>
          <a:p>
            <a:pPr marL="285750" indent="-285750">
              <a:lnSpc>
                <a:spcPct val="90000"/>
              </a:lnSpc>
              <a:buFont typeface="Arial" panose="020B0604020202020204" pitchFamily="34" charset="0"/>
              <a:buChar char="•"/>
            </a:pPr>
            <a:r>
              <a:rPr lang="en-US" dirty="0"/>
              <a:t>2020 installed base of storage capacity: 6.7 zettabytes</a:t>
            </a:r>
          </a:p>
          <a:p>
            <a:pPr marL="285750" indent="-285750">
              <a:lnSpc>
                <a:spcPct val="90000"/>
              </a:lnSpc>
              <a:buFont typeface="Arial" panose="020B0604020202020204" pitchFamily="34" charset="0"/>
              <a:buChar char="•"/>
            </a:pPr>
            <a:r>
              <a:rPr lang="en-US" dirty="0"/>
              <a:t>Growth anticipated at 19.2% per year (2020-2025)</a:t>
            </a:r>
          </a:p>
          <a:p>
            <a:pPr algn="r">
              <a:lnSpc>
                <a:spcPct val="90000"/>
              </a:lnSpc>
            </a:pPr>
            <a:r>
              <a:rPr lang="en-US" dirty="0" err="1"/>
              <a:t>statista.com</a:t>
            </a:r>
            <a:endParaRPr lang="en-US" dirty="0"/>
          </a:p>
        </p:txBody>
      </p:sp>
      <p:pic>
        <p:nvPicPr>
          <p:cNvPr id="8" name="Picture 2" descr="Inside Amazon's Massive Data Center">
            <a:extLst>
              <a:ext uri="{FF2B5EF4-FFF2-40B4-BE49-F238E27FC236}">
                <a16:creationId xmlns:a16="http://schemas.microsoft.com/office/drawing/2014/main" id="{F7A50707-DED1-09DA-BECB-6FC00E098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272" y="3220873"/>
            <a:ext cx="3797449" cy="284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61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A476-8061-832D-DB15-CA2E3CC87A00}"/>
              </a:ext>
            </a:extLst>
          </p:cNvPr>
          <p:cNvSpPr>
            <a:spLocks noGrp="1"/>
          </p:cNvSpPr>
          <p:nvPr>
            <p:ph type="title"/>
          </p:nvPr>
        </p:nvSpPr>
        <p:spPr/>
        <p:txBody>
          <a:bodyPr/>
          <a:lstStyle/>
          <a:p>
            <a:r>
              <a:rPr lang="en-US" dirty="0"/>
              <a:t>Significant Data Energy Demands</a:t>
            </a:r>
          </a:p>
        </p:txBody>
      </p:sp>
      <p:pic>
        <p:nvPicPr>
          <p:cNvPr id="2050" name="Picture 2" descr="front cover of study document">
            <a:extLst>
              <a:ext uri="{FF2B5EF4-FFF2-40B4-BE49-F238E27FC236}">
                <a16:creationId xmlns:a16="http://schemas.microsoft.com/office/drawing/2014/main" id="{FD63C300-AE7F-9E40-B6AA-BFD7E614E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2065">
            <a:off x="8481391" y="436390"/>
            <a:ext cx="3261959" cy="46187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much electricity do data centers use compared to whole countries ">
            <a:extLst>
              <a:ext uri="{FF2B5EF4-FFF2-40B4-BE49-F238E27FC236}">
                <a16:creationId xmlns:a16="http://schemas.microsoft.com/office/drawing/2014/main" id="{387C0CAD-62CD-FE5E-DD12-3A9431F3C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277" y="2890162"/>
            <a:ext cx="3537023" cy="361227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488D8C22-6A7B-2C2D-90F1-087816F6C246}"/>
              </a:ext>
            </a:extLst>
          </p:cNvPr>
          <p:cNvCxnSpPr/>
          <p:nvPr/>
        </p:nvCxnSpPr>
        <p:spPr>
          <a:xfrm flipH="1">
            <a:off x="5220929" y="5928849"/>
            <a:ext cx="10028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D2F422-4225-44F8-5E10-62D12480C79E}"/>
              </a:ext>
            </a:extLst>
          </p:cNvPr>
          <p:cNvSpPr txBox="1"/>
          <p:nvPr/>
        </p:nvSpPr>
        <p:spPr>
          <a:xfrm>
            <a:off x="6245831" y="5661083"/>
            <a:ext cx="2032929" cy="5355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lnSpc>
                <a:spcPct val="90000"/>
              </a:lnSpc>
            </a:pPr>
            <a:r>
              <a:rPr lang="en-US" sz="1600" dirty="0"/>
              <a:t>5</a:t>
            </a:r>
            <a:r>
              <a:rPr lang="en-US" sz="1600" baseline="30000" dirty="0"/>
              <a:t>th</a:t>
            </a:r>
            <a:r>
              <a:rPr lang="en-US" sz="1600" dirty="0"/>
              <a:t> largest economy </a:t>
            </a:r>
          </a:p>
          <a:p>
            <a:pPr algn="ctr">
              <a:lnSpc>
                <a:spcPct val="90000"/>
              </a:lnSpc>
            </a:pPr>
            <a:r>
              <a:rPr lang="en-US" sz="1600" dirty="0"/>
              <a:t>in the world</a:t>
            </a:r>
          </a:p>
        </p:txBody>
      </p:sp>
      <p:sp>
        <p:nvSpPr>
          <p:cNvPr id="3" name="Content Placeholder 2">
            <a:extLst>
              <a:ext uri="{FF2B5EF4-FFF2-40B4-BE49-F238E27FC236}">
                <a16:creationId xmlns:a16="http://schemas.microsoft.com/office/drawing/2014/main" id="{3328ADAD-9735-4D0C-412A-342BFDA652DF}"/>
              </a:ext>
            </a:extLst>
          </p:cNvPr>
          <p:cNvSpPr>
            <a:spLocks noGrp="1"/>
          </p:cNvSpPr>
          <p:nvPr>
            <p:ph idx="1"/>
          </p:nvPr>
        </p:nvSpPr>
        <p:spPr>
          <a:xfrm>
            <a:off x="347562" y="999815"/>
            <a:ext cx="7931198" cy="1920240"/>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lnSpc>
                <a:spcPct val="100000"/>
              </a:lnSpc>
            </a:pPr>
            <a:r>
              <a:rPr lang="en-US" dirty="0"/>
              <a:t>EU 2020 study:</a:t>
            </a:r>
          </a:p>
          <a:p>
            <a:pPr lvl="1">
              <a:lnSpc>
                <a:spcPct val="100000"/>
              </a:lnSpc>
            </a:pPr>
            <a:r>
              <a:rPr lang="en-US" dirty="0"/>
              <a:t>2018 energy consumption of data centers: 76.8 </a:t>
            </a:r>
            <a:r>
              <a:rPr lang="en-US" dirty="0" err="1"/>
              <a:t>TWh</a:t>
            </a:r>
            <a:endParaRPr lang="en-US" dirty="0"/>
          </a:p>
          <a:p>
            <a:pPr lvl="1">
              <a:lnSpc>
                <a:spcPct val="100000"/>
              </a:lnSpc>
            </a:pPr>
            <a:r>
              <a:rPr lang="en-US" dirty="0"/>
              <a:t>2030 projection: 98 </a:t>
            </a:r>
            <a:r>
              <a:rPr lang="en-US" dirty="0" err="1"/>
              <a:t>TWh</a:t>
            </a:r>
            <a:endParaRPr lang="en-US" dirty="0"/>
          </a:p>
          <a:p>
            <a:pPr lvl="1">
              <a:lnSpc>
                <a:spcPct val="100000"/>
              </a:lnSpc>
            </a:pPr>
            <a:r>
              <a:rPr lang="en-US" dirty="0"/>
              <a:t>2018: 2.7% total electricity </a:t>
            </a:r>
            <a:r>
              <a:rPr lang="en-US" dirty="0">
                <a:sym typeface="Wingdings" pitchFamily="2" charset="2"/>
              </a:rPr>
              <a:t> 3.2% in 2030</a:t>
            </a:r>
          </a:p>
          <a:p>
            <a:pPr>
              <a:lnSpc>
                <a:spcPct val="100000"/>
              </a:lnSpc>
            </a:pPr>
            <a:r>
              <a:rPr lang="en-US" dirty="0">
                <a:sym typeface="Wingdings" pitchFamily="2" charset="2"/>
              </a:rPr>
              <a:t>Estimated world-wide electricity consumption: 1% </a:t>
            </a:r>
            <a:endParaRPr lang="en-US" dirty="0"/>
          </a:p>
        </p:txBody>
      </p:sp>
    </p:spTree>
    <p:extLst>
      <p:ext uri="{BB962C8B-B14F-4D97-AF65-F5344CB8AC3E}">
        <p14:creationId xmlns:p14="http://schemas.microsoft.com/office/powerpoint/2010/main" val="446521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50E80-9EF9-E4FC-74BB-F63FC78EA537}"/>
              </a:ext>
            </a:extLst>
          </p:cNvPr>
          <p:cNvSpPr>
            <a:spLocks noGrp="1"/>
          </p:cNvSpPr>
          <p:nvPr>
            <p:ph type="title"/>
          </p:nvPr>
        </p:nvSpPr>
        <p:spPr/>
        <p:txBody>
          <a:bodyPr/>
          <a:lstStyle/>
          <a:p>
            <a:r>
              <a:rPr lang="en-US" dirty="0"/>
              <a:t>Types of data</a:t>
            </a:r>
          </a:p>
        </p:txBody>
      </p:sp>
      <p:pic>
        <p:nvPicPr>
          <p:cNvPr id="1026" name="Picture 2" descr="Types of Data - Infographic">
            <a:extLst>
              <a:ext uri="{FF2B5EF4-FFF2-40B4-BE49-F238E27FC236}">
                <a16:creationId xmlns:a16="http://schemas.microsoft.com/office/drawing/2014/main" id="{17CDB85A-5C78-511C-F773-DC0355552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06" y="1211715"/>
            <a:ext cx="6567949" cy="48793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92472E4-AC70-9377-4F32-E2D9E81946CB}"/>
              </a:ext>
            </a:extLst>
          </p:cNvPr>
          <p:cNvPicPr>
            <a:picLocks noChangeAspect="1"/>
          </p:cNvPicPr>
          <p:nvPr/>
        </p:nvPicPr>
        <p:blipFill>
          <a:blip r:embed="rId4"/>
          <a:stretch>
            <a:fillRect/>
          </a:stretch>
        </p:blipFill>
        <p:spPr>
          <a:xfrm>
            <a:off x="7333885" y="3241887"/>
            <a:ext cx="2705100" cy="1651000"/>
          </a:xfrm>
          <a:prstGeom prst="rect">
            <a:avLst/>
          </a:prstGeom>
        </p:spPr>
      </p:pic>
      <p:sp>
        <p:nvSpPr>
          <p:cNvPr id="5" name="TextBox 4">
            <a:extLst>
              <a:ext uri="{FF2B5EF4-FFF2-40B4-BE49-F238E27FC236}">
                <a16:creationId xmlns:a16="http://schemas.microsoft.com/office/drawing/2014/main" id="{1266EB39-6F17-63D6-6235-F40A5A1D92DF}"/>
              </a:ext>
            </a:extLst>
          </p:cNvPr>
          <p:cNvSpPr txBox="1"/>
          <p:nvPr/>
        </p:nvSpPr>
        <p:spPr>
          <a:xfrm>
            <a:off x="7333885" y="1546993"/>
            <a:ext cx="4748980" cy="13388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lnSpc>
                <a:spcPct val="90000"/>
              </a:lnSpc>
              <a:buFont typeface="Arial" panose="020B0604020202020204" pitchFamily="34" charset="0"/>
              <a:buChar char="•"/>
            </a:pPr>
            <a:r>
              <a:rPr lang="en-US" dirty="0"/>
              <a:t>Scattering data is more or less discrete (digitized) </a:t>
            </a:r>
          </a:p>
          <a:p>
            <a:pPr marL="285750" indent="-285750">
              <a:lnSpc>
                <a:spcPct val="90000"/>
              </a:lnSpc>
              <a:buFont typeface="Arial" panose="020B0604020202020204" pitchFamily="34" charset="0"/>
              <a:buChar char="•"/>
            </a:pPr>
            <a:r>
              <a:rPr lang="en-US" dirty="0"/>
              <a:t>It is also similar (splat-on-splat, </a:t>
            </a:r>
            <a:r>
              <a:rPr lang="en-US" dirty="0" err="1"/>
              <a:t>Venton</a:t>
            </a:r>
            <a:r>
              <a:rPr lang="en-US" dirty="0"/>
              <a:t> Cerf)</a:t>
            </a:r>
          </a:p>
          <a:p>
            <a:pPr marL="285750" indent="-285750">
              <a:lnSpc>
                <a:spcPct val="90000"/>
              </a:lnSpc>
              <a:buFont typeface="Arial" panose="020B0604020202020204" pitchFamily="34" charset="0"/>
              <a:buChar char="•"/>
            </a:pPr>
            <a:r>
              <a:rPr lang="en-US" dirty="0"/>
              <a:t>It is usually not complete</a:t>
            </a:r>
          </a:p>
        </p:txBody>
      </p:sp>
      <p:pic>
        <p:nvPicPr>
          <p:cNvPr id="7" name="Picture 2" descr="BONuS radial time projection chamber being inserted into the CLAS12... |  Download Scientific Diagram">
            <a:extLst>
              <a:ext uri="{FF2B5EF4-FFF2-40B4-BE49-F238E27FC236}">
                <a16:creationId xmlns:a16="http://schemas.microsoft.com/office/drawing/2014/main" id="{1D6CEF02-4D7F-0BFA-EA62-DC76E4A8D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8985" y="3335443"/>
            <a:ext cx="1950156" cy="146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079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228D-BE55-BA46-282E-53DCB260490F}"/>
              </a:ext>
            </a:extLst>
          </p:cNvPr>
          <p:cNvSpPr>
            <a:spLocks noGrp="1"/>
          </p:cNvSpPr>
          <p:nvPr>
            <p:ph type="title"/>
          </p:nvPr>
        </p:nvSpPr>
        <p:spPr/>
        <p:txBody>
          <a:bodyPr/>
          <a:lstStyle/>
          <a:p>
            <a:r>
              <a:rPr lang="en-US" dirty="0"/>
              <a:t>DOE provides a great scientific data network to enable IRI</a:t>
            </a:r>
          </a:p>
        </p:txBody>
      </p:sp>
      <p:sp>
        <p:nvSpPr>
          <p:cNvPr id="16" name="Content Placeholder 15">
            <a:extLst>
              <a:ext uri="{FF2B5EF4-FFF2-40B4-BE49-F238E27FC236}">
                <a16:creationId xmlns:a16="http://schemas.microsoft.com/office/drawing/2014/main" id="{E4C91E6C-E29B-2B19-7ECB-9A80D8CB0375}"/>
              </a:ext>
            </a:extLst>
          </p:cNvPr>
          <p:cNvSpPr>
            <a:spLocks noGrp="1"/>
          </p:cNvSpPr>
          <p:nvPr>
            <p:ph idx="1"/>
          </p:nvPr>
        </p:nvSpPr>
        <p:spPr>
          <a:xfrm>
            <a:off x="280263" y="873220"/>
            <a:ext cx="6537223" cy="2349007"/>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0" indent="0">
              <a:lnSpc>
                <a:spcPct val="120000"/>
              </a:lnSpc>
              <a:buNone/>
            </a:pPr>
            <a:r>
              <a:rPr lang="en-US" dirty="0"/>
              <a:t>The next era of DOE labs as an open innovation ecosystem:</a:t>
            </a:r>
          </a:p>
          <a:p>
            <a:pPr>
              <a:lnSpc>
                <a:spcPct val="120000"/>
              </a:lnSpc>
            </a:pPr>
            <a:r>
              <a:rPr lang="en-US" dirty="0"/>
              <a:t>Accelerating discovery and innovation</a:t>
            </a:r>
          </a:p>
          <a:p>
            <a:pPr>
              <a:lnSpc>
                <a:spcPct val="120000"/>
              </a:lnSpc>
            </a:pPr>
            <a:r>
              <a:rPr lang="en-US" dirty="0"/>
              <a:t>Democratizing access</a:t>
            </a:r>
          </a:p>
          <a:p>
            <a:pPr>
              <a:lnSpc>
                <a:spcPct val="120000"/>
              </a:lnSpc>
            </a:pPr>
            <a:r>
              <a:rPr lang="en-US" dirty="0"/>
              <a:t>Drawing new talent</a:t>
            </a:r>
          </a:p>
          <a:p>
            <a:pPr>
              <a:lnSpc>
                <a:spcPct val="120000"/>
              </a:lnSpc>
            </a:pPr>
            <a:r>
              <a:rPr lang="en-US" dirty="0"/>
              <a:t>Advancing open science</a:t>
            </a:r>
          </a:p>
          <a:p>
            <a:pPr marL="0" indent="0">
              <a:lnSpc>
                <a:spcPct val="120000"/>
              </a:lnSpc>
              <a:buNone/>
            </a:pPr>
            <a:endParaRPr lang="en-US" dirty="0"/>
          </a:p>
        </p:txBody>
      </p:sp>
      <p:pic>
        <p:nvPicPr>
          <p:cNvPr id="3" name="Picture 2">
            <a:extLst>
              <a:ext uri="{FF2B5EF4-FFF2-40B4-BE49-F238E27FC236}">
                <a16:creationId xmlns:a16="http://schemas.microsoft.com/office/drawing/2014/main" id="{918ECF00-A692-0AE0-06A4-713CA2B96DF9}"/>
              </a:ext>
            </a:extLst>
          </p:cNvPr>
          <p:cNvPicPr>
            <a:picLocks noChangeAspect="1"/>
          </p:cNvPicPr>
          <p:nvPr/>
        </p:nvPicPr>
        <p:blipFill>
          <a:blip r:embed="rId2"/>
          <a:stretch>
            <a:fillRect/>
          </a:stretch>
        </p:blipFill>
        <p:spPr>
          <a:xfrm>
            <a:off x="6988893" y="897931"/>
            <a:ext cx="4922844" cy="3178750"/>
          </a:xfrm>
          <a:prstGeom prst="rect">
            <a:avLst/>
          </a:prstGeom>
        </p:spPr>
      </p:pic>
      <p:sp>
        <p:nvSpPr>
          <p:cNvPr id="4" name="TextBox 3">
            <a:extLst>
              <a:ext uri="{FF2B5EF4-FFF2-40B4-BE49-F238E27FC236}">
                <a16:creationId xmlns:a16="http://schemas.microsoft.com/office/drawing/2014/main" id="{A600BC61-CB5E-8031-17C2-78D19A39CFDC}"/>
              </a:ext>
            </a:extLst>
          </p:cNvPr>
          <p:cNvSpPr txBox="1"/>
          <p:nvPr/>
        </p:nvSpPr>
        <p:spPr>
          <a:xfrm>
            <a:off x="6988893" y="4655552"/>
            <a:ext cx="5225143"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 2021, </a:t>
            </a:r>
            <a:r>
              <a:rPr lang="en-US" dirty="0" err="1"/>
              <a:t>ESNet</a:t>
            </a:r>
            <a:r>
              <a:rPr lang="en-US" dirty="0"/>
              <a:t> moved 8.8 exabits of data…</a:t>
            </a:r>
          </a:p>
          <a:p>
            <a:pPr marL="285750" indent="-285750">
              <a:buFont typeface="Arial" panose="020B0604020202020204" pitchFamily="34" charset="0"/>
              <a:buChar char="•"/>
            </a:pPr>
            <a:r>
              <a:rPr lang="en-US" b="0" i="0" u="none" strike="noStrike" dirty="0">
                <a:solidFill>
                  <a:srgbClr val="000000"/>
                </a:solidFill>
                <a:effectLst/>
              </a:rPr>
              <a:t>15,000 </a:t>
            </a:r>
            <a:r>
              <a:rPr lang="en-US" dirty="0">
                <a:solidFill>
                  <a:srgbClr val="000000"/>
                </a:solidFill>
              </a:rPr>
              <a:t>t</a:t>
            </a:r>
            <a:r>
              <a:rPr lang="en-US" b="0" i="0" u="none" strike="noStrike" dirty="0">
                <a:solidFill>
                  <a:srgbClr val="000000"/>
                </a:solidFill>
                <a:effectLst/>
              </a:rPr>
              <a:t>imes faster than a home </a:t>
            </a:r>
            <a:r>
              <a:rPr lang="en-US" dirty="0">
                <a:solidFill>
                  <a:srgbClr val="000000"/>
                </a:solidFill>
              </a:rPr>
              <a:t>n</a:t>
            </a:r>
            <a:r>
              <a:rPr lang="en-US" b="0" i="0" u="none" strike="noStrike" dirty="0">
                <a:solidFill>
                  <a:srgbClr val="000000"/>
                </a:solidFill>
                <a:effectLst/>
              </a:rPr>
              <a:t>etwork</a:t>
            </a:r>
          </a:p>
          <a:p>
            <a:pPr marL="285750" indent="-285750">
              <a:buFont typeface="Arial" panose="020B0604020202020204" pitchFamily="34" charset="0"/>
              <a:buChar char="•"/>
            </a:pPr>
            <a:r>
              <a:rPr lang="en-US" b="0" i="0" u="none" strike="noStrike" dirty="0">
                <a:solidFill>
                  <a:srgbClr val="000000"/>
                </a:solidFill>
                <a:effectLst/>
              </a:rPr>
              <a:t>Optimized for the Elephants</a:t>
            </a:r>
          </a:p>
        </p:txBody>
      </p:sp>
      <p:sp>
        <p:nvSpPr>
          <p:cNvPr id="5" name="TextBox 4">
            <a:extLst>
              <a:ext uri="{FF2B5EF4-FFF2-40B4-BE49-F238E27FC236}">
                <a16:creationId xmlns:a16="http://schemas.microsoft.com/office/drawing/2014/main" id="{20F13823-A0B1-3BE9-7F39-F148470E79B2}"/>
              </a:ext>
            </a:extLst>
          </p:cNvPr>
          <p:cNvSpPr txBox="1"/>
          <p:nvPr/>
        </p:nvSpPr>
        <p:spPr>
          <a:xfrm>
            <a:off x="8127387" y="976653"/>
            <a:ext cx="3232616" cy="341632"/>
          </a:xfrm>
          <a:prstGeom prst="rect">
            <a:avLst/>
          </a:prstGeom>
          <a:noFill/>
        </p:spPr>
        <p:txBody>
          <a:bodyPr wrap="none" rtlCol="0">
            <a:spAutoFit/>
          </a:bodyPr>
          <a:lstStyle/>
          <a:p>
            <a:pPr algn="ctr">
              <a:lnSpc>
                <a:spcPct val="90000"/>
              </a:lnSpc>
            </a:pPr>
            <a:r>
              <a:rPr lang="en-US" dirty="0">
                <a:solidFill>
                  <a:schemeClr val="bg1"/>
                </a:solidFill>
              </a:rPr>
              <a:t>ESNET annual cost: $80-90M</a:t>
            </a:r>
          </a:p>
        </p:txBody>
      </p:sp>
      <p:pic>
        <p:nvPicPr>
          <p:cNvPr id="13" name="Picture 12">
            <a:extLst>
              <a:ext uri="{FF2B5EF4-FFF2-40B4-BE49-F238E27FC236}">
                <a16:creationId xmlns:a16="http://schemas.microsoft.com/office/drawing/2014/main" id="{6619E4F1-0768-FB09-31E8-5F3359CFC699}"/>
              </a:ext>
            </a:extLst>
          </p:cNvPr>
          <p:cNvPicPr>
            <a:picLocks noChangeAspect="1"/>
          </p:cNvPicPr>
          <p:nvPr/>
        </p:nvPicPr>
        <p:blipFill rotWithShape="1">
          <a:blip r:embed="rId3"/>
          <a:srcRect l="-292" t="11134" r="292"/>
          <a:stretch/>
        </p:blipFill>
        <p:spPr>
          <a:xfrm>
            <a:off x="0" y="3222228"/>
            <a:ext cx="6942936" cy="3473845"/>
          </a:xfrm>
          <a:prstGeom prst="rect">
            <a:avLst/>
          </a:prstGeom>
        </p:spPr>
      </p:pic>
    </p:spTree>
    <p:extLst>
      <p:ext uri="{BB962C8B-B14F-4D97-AF65-F5344CB8AC3E}">
        <p14:creationId xmlns:p14="http://schemas.microsoft.com/office/powerpoint/2010/main" val="396088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1818E-CC17-CA0D-8BDA-E626E61B6973}"/>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65446C-76A4-2DF1-B7C8-074501145588}"/>
              </a:ext>
            </a:extLst>
          </p:cNvPr>
          <p:cNvSpPr>
            <a:spLocks noGrp="1"/>
          </p:cNvSpPr>
          <p:nvPr>
            <p:ph type="title"/>
          </p:nvPr>
        </p:nvSpPr>
        <p:spPr>
          <a:xfrm>
            <a:off x="255999" y="3186626"/>
            <a:ext cx="11504904" cy="484748"/>
          </a:xfrm>
        </p:spPr>
        <p:txBody>
          <a:bodyPr/>
          <a:lstStyle/>
          <a:p>
            <a:pPr algn="ctr"/>
            <a:r>
              <a:rPr lang="en-US" dirty="0">
                <a:solidFill>
                  <a:schemeClr val="bg2"/>
                </a:solidFill>
              </a:rPr>
              <a:t>Artificial Intelligence: the new toolset</a:t>
            </a:r>
          </a:p>
        </p:txBody>
      </p:sp>
    </p:spTree>
    <p:extLst>
      <p:ext uri="{BB962C8B-B14F-4D97-AF65-F5344CB8AC3E}">
        <p14:creationId xmlns:p14="http://schemas.microsoft.com/office/powerpoint/2010/main" val="904358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55A2-CD7D-3F44-6C4B-93DC1B73AD7D}"/>
              </a:ext>
            </a:extLst>
          </p:cNvPr>
          <p:cNvSpPr>
            <a:spLocks noGrp="1"/>
          </p:cNvSpPr>
          <p:nvPr>
            <p:ph type="title"/>
          </p:nvPr>
        </p:nvSpPr>
        <p:spPr/>
        <p:txBody>
          <a:bodyPr/>
          <a:lstStyle/>
          <a:p>
            <a:r>
              <a:rPr lang="en-US" dirty="0"/>
              <a:t>Huge AI investments globally</a:t>
            </a:r>
          </a:p>
        </p:txBody>
      </p:sp>
      <p:pic>
        <p:nvPicPr>
          <p:cNvPr id="10" name="Picture 9">
            <a:extLst>
              <a:ext uri="{FF2B5EF4-FFF2-40B4-BE49-F238E27FC236}">
                <a16:creationId xmlns:a16="http://schemas.microsoft.com/office/drawing/2014/main" id="{259471DB-B7F2-080E-C069-FF46585123B7}"/>
              </a:ext>
            </a:extLst>
          </p:cNvPr>
          <p:cNvPicPr>
            <a:picLocks noChangeAspect="1"/>
          </p:cNvPicPr>
          <p:nvPr/>
        </p:nvPicPr>
        <p:blipFill>
          <a:blip r:embed="rId2"/>
          <a:stretch>
            <a:fillRect/>
          </a:stretch>
        </p:blipFill>
        <p:spPr>
          <a:xfrm>
            <a:off x="1420239" y="836408"/>
            <a:ext cx="9465012" cy="5248109"/>
          </a:xfrm>
          <a:prstGeom prst="rect">
            <a:avLst/>
          </a:prstGeom>
        </p:spPr>
      </p:pic>
      <p:sp>
        <p:nvSpPr>
          <p:cNvPr id="11" name="TextBox 10">
            <a:extLst>
              <a:ext uri="{FF2B5EF4-FFF2-40B4-BE49-F238E27FC236}">
                <a16:creationId xmlns:a16="http://schemas.microsoft.com/office/drawing/2014/main" id="{5F173335-AA85-967D-3684-310D1C430E98}"/>
              </a:ext>
            </a:extLst>
          </p:cNvPr>
          <p:cNvSpPr txBox="1"/>
          <p:nvPr/>
        </p:nvSpPr>
        <p:spPr>
          <a:xfrm>
            <a:off x="8519599" y="6084517"/>
            <a:ext cx="2124299" cy="313932"/>
          </a:xfrm>
          <a:prstGeom prst="rect">
            <a:avLst/>
          </a:prstGeom>
          <a:noFill/>
        </p:spPr>
        <p:txBody>
          <a:bodyPr wrap="none" rtlCol="0">
            <a:spAutoFit/>
          </a:bodyPr>
          <a:lstStyle/>
          <a:p>
            <a:pPr algn="ctr">
              <a:lnSpc>
                <a:spcPct val="90000"/>
              </a:lnSpc>
            </a:pPr>
            <a:r>
              <a:rPr lang="en-US" sz="1600" dirty="0"/>
              <a:t>AI Index Report 2023</a:t>
            </a:r>
          </a:p>
        </p:txBody>
      </p:sp>
      <p:sp>
        <p:nvSpPr>
          <p:cNvPr id="3" name="TextBox 2">
            <a:extLst>
              <a:ext uri="{FF2B5EF4-FFF2-40B4-BE49-F238E27FC236}">
                <a16:creationId xmlns:a16="http://schemas.microsoft.com/office/drawing/2014/main" id="{FE3ECFCE-C537-55A9-332D-EF34C63673BA}"/>
              </a:ext>
            </a:extLst>
          </p:cNvPr>
          <p:cNvSpPr txBox="1"/>
          <p:nvPr/>
        </p:nvSpPr>
        <p:spPr>
          <a:xfrm>
            <a:off x="2560120" y="3008885"/>
            <a:ext cx="3722693" cy="8402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90000"/>
              </a:lnSpc>
            </a:pPr>
            <a:r>
              <a:rPr lang="en-US" dirty="0"/>
              <a:t>Increasing computer power means AI/ML runs faster and can help industry…thus industry invests!!</a:t>
            </a:r>
          </a:p>
        </p:txBody>
      </p:sp>
    </p:spTree>
    <p:extLst>
      <p:ext uri="{BB962C8B-B14F-4D97-AF65-F5344CB8AC3E}">
        <p14:creationId xmlns:p14="http://schemas.microsoft.com/office/powerpoint/2010/main" val="3676896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0F85-2BA6-094A-0064-C64B52E51F66}"/>
              </a:ext>
            </a:extLst>
          </p:cNvPr>
          <p:cNvSpPr>
            <a:spLocks noGrp="1"/>
          </p:cNvSpPr>
          <p:nvPr>
            <p:ph type="title"/>
          </p:nvPr>
        </p:nvSpPr>
        <p:spPr/>
        <p:txBody>
          <a:bodyPr/>
          <a:lstStyle/>
          <a:p>
            <a:r>
              <a:rPr lang="en-US" dirty="0"/>
              <a:t>…and in the federal government</a:t>
            </a:r>
          </a:p>
        </p:txBody>
      </p:sp>
      <p:pic>
        <p:nvPicPr>
          <p:cNvPr id="3" name="Picture 2">
            <a:extLst>
              <a:ext uri="{FF2B5EF4-FFF2-40B4-BE49-F238E27FC236}">
                <a16:creationId xmlns:a16="http://schemas.microsoft.com/office/drawing/2014/main" id="{959A1CD0-4C5F-5D12-566A-E962FCF1F2B7}"/>
              </a:ext>
            </a:extLst>
          </p:cNvPr>
          <p:cNvPicPr>
            <a:picLocks noChangeAspect="1"/>
          </p:cNvPicPr>
          <p:nvPr/>
        </p:nvPicPr>
        <p:blipFill>
          <a:blip r:embed="rId3"/>
          <a:stretch>
            <a:fillRect/>
          </a:stretch>
        </p:blipFill>
        <p:spPr>
          <a:xfrm>
            <a:off x="1647487" y="1356603"/>
            <a:ext cx="8506620" cy="4791278"/>
          </a:xfrm>
          <a:prstGeom prst="rect">
            <a:avLst/>
          </a:prstGeom>
        </p:spPr>
      </p:pic>
      <p:sp>
        <p:nvSpPr>
          <p:cNvPr id="4" name="TextBox 3">
            <a:extLst>
              <a:ext uri="{FF2B5EF4-FFF2-40B4-BE49-F238E27FC236}">
                <a16:creationId xmlns:a16="http://schemas.microsoft.com/office/drawing/2014/main" id="{3CF458F8-2615-6727-39E5-EFBCED37B0AA}"/>
              </a:ext>
            </a:extLst>
          </p:cNvPr>
          <p:cNvSpPr txBox="1"/>
          <p:nvPr/>
        </p:nvSpPr>
        <p:spPr>
          <a:xfrm>
            <a:off x="4734174" y="5990915"/>
            <a:ext cx="3006208" cy="313932"/>
          </a:xfrm>
          <a:prstGeom prst="rect">
            <a:avLst/>
          </a:prstGeom>
          <a:noFill/>
        </p:spPr>
        <p:txBody>
          <a:bodyPr wrap="none" rtlCol="0">
            <a:spAutoFit/>
          </a:bodyPr>
          <a:lstStyle/>
          <a:p>
            <a:pPr algn="ctr">
              <a:lnSpc>
                <a:spcPct val="90000"/>
              </a:lnSpc>
            </a:pPr>
            <a:r>
              <a:rPr lang="en-US" sz="1600" dirty="0"/>
              <a:t>DOE SC AI/ML FY23: $165.9M</a:t>
            </a:r>
          </a:p>
        </p:txBody>
      </p:sp>
    </p:spTree>
    <p:extLst>
      <p:ext uri="{BB962C8B-B14F-4D97-AF65-F5344CB8AC3E}">
        <p14:creationId xmlns:p14="http://schemas.microsoft.com/office/powerpoint/2010/main" val="55151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6617-07B6-3403-96D0-ECA4C6D2C76C}"/>
              </a:ext>
            </a:extLst>
          </p:cNvPr>
          <p:cNvSpPr>
            <a:spLocks noGrp="1"/>
          </p:cNvSpPr>
          <p:nvPr>
            <p:ph type="title"/>
          </p:nvPr>
        </p:nvSpPr>
        <p:spPr/>
        <p:txBody>
          <a:bodyPr/>
          <a:lstStyle/>
          <a:p>
            <a:r>
              <a:rPr lang="en-US" dirty="0"/>
              <a:t>AI systems performance rapidly increasing</a:t>
            </a:r>
          </a:p>
        </p:txBody>
      </p:sp>
      <p:pic>
        <p:nvPicPr>
          <p:cNvPr id="4" name="Picture 3">
            <a:extLst>
              <a:ext uri="{FF2B5EF4-FFF2-40B4-BE49-F238E27FC236}">
                <a16:creationId xmlns:a16="http://schemas.microsoft.com/office/drawing/2014/main" id="{1EAD8A31-71C6-3F87-9CED-6A277CEC0089}"/>
              </a:ext>
            </a:extLst>
          </p:cNvPr>
          <p:cNvPicPr>
            <a:picLocks noChangeAspect="1"/>
          </p:cNvPicPr>
          <p:nvPr/>
        </p:nvPicPr>
        <p:blipFill>
          <a:blip r:embed="rId2"/>
          <a:stretch>
            <a:fillRect/>
          </a:stretch>
        </p:blipFill>
        <p:spPr>
          <a:xfrm>
            <a:off x="870333" y="1038650"/>
            <a:ext cx="9201162" cy="4137754"/>
          </a:xfrm>
          <a:prstGeom prst="rect">
            <a:avLst/>
          </a:prstGeom>
        </p:spPr>
      </p:pic>
      <p:sp>
        <p:nvSpPr>
          <p:cNvPr id="5" name="TextBox 4">
            <a:extLst>
              <a:ext uri="{FF2B5EF4-FFF2-40B4-BE49-F238E27FC236}">
                <a16:creationId xmlns:a16="http://schemas.microsoft.com/office/drawing/2014/main" id="{67FBBD84-30DC-2154-5922-13DB6BFD8732}"/>
              </a:ext>
            </a:extLst>
          </p:cNvPr>
          <p:cNvSpPr txBox="1"/>
          <p:nvPr/>
        </p:nvSpPr>
        <p:spPr>
          <a:xfrm>
            <a:off x="212306" y="5403851"/>
            <a:ext cx="11767388" cy="830997"/>
          </a:xfrm>
          <a:prstGeom prst="rect">
            <a:avLst/>
          </a:prstGeom>
          <a:noFill/>
        </p:spPr>
        <p:txBody>
          <a:bodyPr wrap="square">
            <a:spAutoFit/>
          </a:bodyPr>
          <a:lstStyle/>
          <a:p>
            <a:r>
              <a:rPr lang="en-US" sz="1600" dirty="0">
                <a:effectLst/>
              </a:rPr>
              <a:t>AI continued to post state-of-the-art results, but</a:t>
            </a:r>
            <a:r>
              <a:rPr lang="en-US" sz="1600" dirty="0"/>
              <a:t> </a:t>
            </a:r>
            <a:r>
              <a:rPr lang="en-US" sz="1600" dirty="0">
                <a:effectLst/>
              </a:rPr>
              <a:t>year-over-year improvement on many benchmarks</a:t>
            </a:r>
            <a:r>
              <a:rPr lang="en-US" sz="1600" dirty="0"/>
              <a:t> </a:t>
            </a:r>
            <a:r>
              <a:rPr lang="en-US" sz="1600" dirty="0">
                <a:effectLst/>
              </a:rPr>
              <a:t>continues to be marginal. Moreover, the speed at</a:t>
            </a:r>
            <a:r>
              <a:rPr lang="en-US" sz="1600" dirty="0"/>
              <a:t> </a:t>
            </a:r>
            <a:r>
              <a:rPr lang="en-US" sz="1600" dirty="0">
                <a:effectLst/>
              </a:rPr>
              <a:t>which benchmark saturation is being reached is</a:t>
            </a:r>
            <a:r>
              <a:rPr lang="en-US" sz="1600" dirty="0"/>
              <a:t> </a:t>
            </a:r>
            <a:r>
              <a:rPr lang="en-US" sz="1600" dirty="0">
                <a:effectLst/>
              </a:rPr>
              <a:t>increasing. However, new, more comprehensive</a:t>
            </a:r>
            <a:r>
              <a:rPr lang="en-US" sz="1600" dirty="0"/>
              <a:t> </a:t>
            </a:r>
            <a:r>
              <a:rPr lang="en-US" sz="1600" dirty="0">
                <a:effectLst/>
              </a:rPr>
              <a:t>benchmarking suites such as BIG-bench and HELM</a:t>
            </a:r>
            <a:r>
              <a:rPr lang="en-US" sz="1600" dirty="0"/>
              <a:t> </a:t>
            </a:r>
            <a:r>
              <a:rPr lang="en-US" sz="1600" dirty="0">
                <a:effectLst/>
              </a:rPr>
              <a:t>are being released.  -- AI index report 2023 (Stanford)</a:t>
            </a:r>
          </a:p>
        </p:txBody>
      </p:sp>
    </p:spTree>
    <p:extLst>
      <p:ext uri="{BB962C8B-B14F-4D97-AF65-F5344CB8AC3E}">
        <p14:creationId xmlns:p14="http://schemas.microsoft.com/office/powerpoint/2010/main" val="57593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17A1-C178-798F-7ABA-3242243F6BE3}"/>
              </a:ext>
            </a:extLst>
          </p:cNvPr>
          <p:cNvSpPr>
            <a:spLocks noGrp="1"/>
          </p:cNvSpPr>
          <p:nvPr>
            <p:ph type="title"/>
          </p:nvPr>
        </p:nvSpPr>
        <p:spPr/>
        <p:txBody>
          <a:bodyPr/>
          <a:lstStyle/>
          <a:p>
            <a:r>
              <a:rPr lang="en-US" dirty="0"/>
              <a:t>Why do we compute?</a:t>
            </a:r>
          </a:p>
        </p:txBody>
      </p:sp>
      <p:pic>
        <p:nvPicPr>
          <p:cNvPr id="4" name="Picture 3">
            <a:extLst>
              <a:ext uri="{FF2B5EF4-FFF2-40B4-BE49-F238E27FC236}">
                <a16:creationId xmlns:a16="http://schemas.microsoft.com/office/drawing/2014/main" id="{3C637F01-AF1B-DAD8-B83E-D05D55407C88}"/>
              </a:ext>
            </a:extLst>
          </p:cNvPr>
          <p:cNvPicPr>
            <a:picLocks noChangeAspect="1"/>
          </p:cNvPicPr>
          <p:nvPr/>
        </p:nvPicPr>
        <p:blipFill>
          <a:blip r:embed="rId3"/>
          <a:stretch>
            <a:fillRect/>
          </a:stretch>
        </p:blipFill>
        <p:spPr>
          <a:xfrm>
            <a:off x="1545079" y="1050586"/>
            <a:ext cx="9101837" cy="2988435"/>
          </a:xfrm>
          <a:prstGeom prst="rect">
            <a:avLst/>
          </a:prstGeom>
        </p:spPr>
      </p:pic>
      <p:sp>
        <p:nvSpPr>
          <p:cNvPr id="3" name="TextBox 2">
            <a:extLst>
              <a:ext uri="{FF2B5EF4-FFF2-40B4-BE49-F238E27FC236}">
                <a16:creationId xmlns:a16="http://schemas.microsoft.com/office/drawing/2014/main" id="{5BD8ECD9-B6D8-D81C-3859-2F37F050CAAE}"/>
              </a:ext>
            </a:extLst>
          </p:cNvPr>
          <p:cNvSpPr txBox="1"/>
          <p:nvPr/>
        </p:nvSpPr>
        <p:spPr>
          <a:xfrm>
            <a:off x="2674863" y="4378256"/>
            <a:ext cx="6842273"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numCol="2" rtlCol="0">
            <a:spAutoFit/>
          </a:bodyPr>
          <a:lstStyle/>
          <a:p>
            <a:pPr marL="285750" indent="-285750">
              <a:lnSpc>
                <a:spcPct val="90000"/>
              </a:lnSpc>
              <a:buFont typeface="Arial" panose="020B0604020202020204" pitchFamily="34" charset="0"/>
              <a:buChar char="•"/>
            </a:pPr>
            <a:r>
              <a:rPr lang="en-US" sz="2000" dirty="0"/>
              <a:t>Saves time</a:t>
            </a:r>
          </a:p>
          <a:p>
            <a:pPr marL="285750" indent="-285750">
              <a:lnSpc>
                <a:spcPct val="90000"/>
              </a:lnSpc>
              <a:buFont typeface="Arial" panose="020B0604020202020204" pitchFamily="34" charset="0"/>
              <a:buChar char="•"/>
            </a:pPr>
            <a:r>
              <a:rPr lang="en-US" sz="2000" dirty="0"/>
              <a:t>Solves equations</a:t>
            </a:r>
          </a:p>
          <a:p>
            <a:pPr marL="285750" indent="-285750">
              <a:lnSpc>
                <a:spcPct val="90000"/>
              </a:lnSpc>
              <a:buFont typeface="Arial" panose="020B0604020202020204" pitchFamily="34" charset="0"/>
              <a:buChar char="•"/>
            </a:pPr>
            <a:r>
              <a:rPr lang="en-US" sz="2000" dirty="0"/>
              <a:t>Analyzes data</a:t>
            </a:r>
          </a:p>
          <a:p>
            <a:pPr marL="285750" indent="-285750">
              <a:lnSpc>
                <a:spcPct val="90000"/>
              </a:lnSpc>
              <a:buFont typeface="Arial" panose="020B0604020202020204" pitchFamily="34" charset="0"/>
              <a:buChar char="•"/>
            </a:pPr>
            <a:r>
              <a:rPr lang="en-US" sz="2000" dirty="0"/>
              <a:t>Generates science</a:t>
            </a:r>
          </a:p>
          <a:p>
            <a:pPr>
              <a:lnSpc>
                <a:spcPct val="90000"/>
              </a:lnSpc>
            </a:pPr>
            <a:endParaRPr lang="en-US" sz="2000" dirty="0"/>
          </a:p>
          <a:p>
            <a:pPr marL="285750" indent="-285750">
              <a:lnSpc>
                <a:spcPct val="90000"/>
              </a:lnSpc>
              <a:buFont typeface="Arial" panose="020B0604020202020204" pitchFamily="34" charset="0"/>
              <a:buChar char="•"/>
            </a:pPr>
            <a:r>
              <a:rPr lang="en-US" sz="2000" dirty="0"/>
              <a:t>Performs logistics</a:t>
            </a:r>
          </a:p>
          <a:p>
            <a:pPr marL="285750" indent="-285750">
              <a:lnSpc>
                <a:spcPct val="90000"/>
              </a:lnSpc>
              <a:buFont typeface="Arial" panose="020B0604020202020204" pitchFamily="34" charset="0"/>
              <a:buChar char="•"/>
            </a:pPr>
            <a:r>
              <a:rPr lang="en-US" sz="2000" dirty="0"/>
              <a:t>Runs Excel</a:t>
            </a:r>
          </a:p>
          <a:p>
            <a:pPr marL="285750" indent="-285750">
              <a:lnSpc>
                <a:spcPct val="90000"/>
              </a:lnSpc>
              <a:buFont typeface="Arial" panose="020B0604020202020204" pitchFamily="34" charset="0"/>
              <a:buChar char="•"/>
            </a:pPr>
            <a:r>
              <a:rPr lang="en-US" sz="2000" dirty="0"/>
              <a:t>Plays movies</a:t>
            </a:r>
          </a:p>
          <a:p>
            <a:pPr marL="285750" indent="-285750">
              <a:lnSpc>
                <a:spcPct val="90000"/>
              </a:lnSpc>
              <a:buFont typeface="Arial" panose="020B0604020202020204" pitchFamily="34" charset="0"/>
              <a:buChar char="•"/>
            </a:pPr>
            <a:r>
              <a:rPr lang="en-US" sz="2000" dirty="0"/>
              <a:t>Talks to you (Chat-GPT)</a:t>
            </a:r>
          </a:p>
        </p:txBody>
      </p:sp>
    </p:spTree>
    <p:extLst>
      <p:ext uri="{BB962C8B-B14F-4D97-AF65-F5344CB8AC3E}">
        <p14:creationId xmlns:p14="http://schemas.microsoft.com/office/powerpoint/2010/main" val="260363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3824-D9CA-FFD5-D0E1-3BD67D75DD8B}"/>
              </a:ext>
            </a:extLst>
          </p:cNvPr>
          <p:cNvSpPr>
            <a:spLocks noGrp="1"/>
          </p:cNvSpPr>
          <p:nvPr>
            <p:ph type="title"/>
          </p:nvPr>
        </p:nvSpPr>
        <p:spPr/>
        <p:txBody>
          <a:bodyPr/>
          <a:lstStyle/>
          <a:p>
            <a:r>
              <a:rPr lang="en-US" dirty="0"/>
              <a:t>Can gpt4 do physics? </a:t>
            </a:r>
          </a:p>
        </p:txBody>
      </p:sp>
      <p:sp>
        <p:nvSpPr>
          <p:cNvPr id="4" name="TextBox 3">
            <a:extLst>
              <a:ext uri="{FF2B5EF4-FFF2-40B4-BE49-F238E27FC236}">
                <a16:creationId xmlns:a16="http://schemas.microsoft.com/office/drawing/2014/main" id="{0228A5A5-2915-0F92-9837-B85E4BA330DE}"/>
              </a:ext>
            </a:extLst>
          </p:cNvPr>
          <p:cNvSpPr txBox="1"/>
          <p:nvPr/>
        </p:nvSpPr>
        <p:spPr>
          <a:xfrm>
            <a:off x="6886943" y="5616182"/>
            <a:ext cx="4190835" cy="646331"/>
          </a:xfrm>
          <a:prstGeom prst="rect">
            <a:avLst/>
          </a:prstGeom>
          <a:noFill/>
        </p:spPr>
        <p:txBody>
          <a:bodyPr wrap="square">
            <a:spAutoFit/>
          </a:bodyPr>
          <a:lstStyle/>
          <a:p>
            <a:r>
              <a:rPr lang="en-US" dirty="0" err="1"/>
              <a:t>OpenAI</a:t>
            </a:r>
            <a:r>
              <a:rPr lang="en-US" dirty="0"/>
              <a:t> (2023)</a:t>
            </a:r>
          </a:p>
          <a:p>
            <a:r>
              <a:rPr lang="en-US" dirty="0">
                <a:hlinkClick r:id="rId2"/>
              </a:rPr>
              <a:t>https://arxiv.org/pdf/2303.08774.pdf</a:t>
            </a:r>
            <a:endParaRPr lang="en-US" dirty="0"/>
          </a:p>
        </p:txBody>
      </p:sp>
      <p:sp>
        <p:nvSpPr>
          <p:cNvPr id="6" name="TextBox 5">
            <a:extLst>
              <a:ext uri="{FF2B5EF4-FFF2-40B4-BE49-F238E27FC236}">
                <a16:creationId xmlns:a16="http://schemas.microsoft.com/office/drawing/2014/main" id="{7B0FC42A-0EDD-5CB7-6B53-CCE71191BCED}"/>
              </a:ext>
            </a:extLst>
          </p:cNvPr>
          <p:cNvSpPr txBox="1"/>
          <p:nvPr/>
        </p:nvSpPr>
        <p:spPr>
          <a:xfrm>
            <a:off x="6739242" y="1241818"/>
            <a:ext cx="5206324" cy="2308324"/>
          </a:xfrm>
          <a:prstGeom prst="rect">
            <a:avLst/>
          </a:prstGeom>
          <a:noFill/>
        </p:spPr>
        <p:txBody>
          <a:bodyPr wrap="square">
            <a:spAutoFit/>
          </a:bodyPr>
          <a:lstStyle/>
          <a:p>
            <a:r>
              <a:rPr lang="en-US" sz="1600" dirty="0">
                <a:effectLst/>
              </a:rPr>
              <a:t>“As noted above in 2.2, despite GPT-4’s capabilities, it maintains a tendency to make up facts, to double-down on incorrect information, and to perform tasks incorrectly. Further, it often exhibits these tendencies in ways that are more convincing and believable than earlier GPT models (e.g., due to authoritative tone or to being presented in the context of highly detailed information that is accurate), increasing the risk of overreliance. “</a:t>
            </a:r>
            <a:endParaRPr lang="en-US" sz="1600" dirty="0"/>
          </a:p>
        </p:txBody>
      </p:sp>
      <p:pic>
        <p:nvPicPr>
          <p:cNvPr id="7" name="Picture 6">
            <a:extLst>
              <a:ext uri="{FF2B5EF4-FFF2-40B4-BE49-F238E27FC236}">
                <a16:creationId xmlns:a16="http://schemas.microsoft.com/office/drawing/2014/main" id="{70DACCC0-4DC6-0467-F0BC-C63CD78DE94A}"/>
              </a:ext>
            </a:extLst>
          </p:cNvPr>
          <p:cNvPicPr>
            <a:picLocks noChangeAspect="1"/>
          </p:cNvPicPr>
          <p:nvPr/>
        </p:nvPicPr>
        <p:blipFill rotWithShape="1">
          <a:blip r:embed="rId3"/>
          <a:srcRect b="2126"/>
          <a:stretch/>
        </p:blipFill>
        <p:spPr>
          <a:xfrm>
            <a:off x="421369" y="881896"/>
            <a:ext cx="6086435" cy="5603125"/>
          </a:xfrm>
          <a:prstGeom prst="rect">
            <a:avLst/>
          </a:prstGeom>
        </p:spPr>
      </p:pic>
      <p:sp>
        <p:nvSpPr>
          <p:cNvPr id="8" name="Oval 7">
            <a:extLst>
              <a:ext uri="{FF2B5EF4-FFF2-40B4-BE49-F238E27FC236}">
                <a16:creationId xmlns:a16="http://schemas.microsoft.com/office/drawing/2014/main" id="{3EB73A01-16CC-5CFB-1E6F-4FF9BC8AD464}"/>
              </a:ext>
            </a:extLst>
          </p:cNvPr>
          <p:cNvSpPr/>
          <p:nvPr/>
        </p:nvSpPr>
        <p:spPr>
          <a:xfrm rot="20071082">
            <a:off x="2587557" y="4445540"/>
            <a:ext cx="311286" cy="801310"/>
          </a:xfrm>
          <a:prstGeom prst="ellipse">
            <a:avLst/>
          </a:prstGeom>
          <a:noFill/>
          <a:ln w="19050">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 name="TextBox 2">
            <a:extLst>
              <a:ext uri="{FF2B5EF4-FFF2-40B4-BE49-F238E27FC236}">
                <a16:creationId xmlns:a16="http://schemas.microsoft.com/office/drawing/2014/main" id="{8A2AB83E-27DB-2405-63FE-11CC1F70676D}"/>
              </a:ext>
            </a:extLst>
          </p:cNvPr>
          <p:cNvSpPr txBox="1"/>
          <p:nvPr/>
        </p:nvSpPr>
        <p:spPr>
          <a:xfrm>
            <a:off x="6739242" y="3778405"/>
            <a:ext cx="5206324" cy="978729"/>
          </a:xfrm>
          <a:prstGeom prst="rect">
            <a:avLst/>
          </a:prstGeom>
          <a:noFill/>
        </p:spPr>
        <p:txBody>
          <a:bodyPr wrap="square" rtlCol="0">
            <a:spAutoFit/>
          </a:bodyPr>
          <a:lstStyle/>
          <a:p>
            <a:pPr>
              <a:lnSpc>
                <a:spcPct val="90000"/>
              </a:lnSpc>
            </a:pPr>
            <a:r>
              <a:rPr lang="en-US" sz="1600" dirty="0"/>
              <a:t>“Despite its capabilities, GPT-4 has similar limitations as earlier GPT models. Most importantly, it is still not fully reliable (it ‘hallucinates’ facts and makes reasoning errors)”</a:t>
            </a:r>
          </a:p>
        </p:txBody>
      </p:sp>
      <p:sp>
        <p:nvSpPr>
          <p:cNvPr id="5" name="TextBox 4">
            <a:extLst>
              <a:ext uri="{FF2B5EF4-FFF2-40B4-BE49-F238E27FC236}">
                <a16:creationId xmlns:a16="http://schemas.microsoft.com/office/drawing/2014/main" id="{4327C636-9B48-E65F-694A-AEAA47D56C83}"/>
              </a:ext>
            </a:extLst>
          </p:cNvPr>
          <p:cNvSpPr txBox="1"/>
          <p:nvPr/>
        </p:nvSpPr>
        <p:spPr>
          <a:xfrm>
            <a:off x="7028309" y="4933205"/>
            <a:ext cx="4628190" cy="341632"/>
          </a:xfrm>
          <a:prstGeom prst="rect">
            <a:avLst/>
          </a:prstGeom>
          <a:noFill/>
        </p:spPr>
        <p:txBody>
          <a:bodyPr wrap="none" rtlCol="0">
            <a:spAutoFit/>
          </a:bodyPr>
          <a:lstStyle/>
          <a:p>
            <a:pPr algn="ctr">
              <a:lnSpc>
                <a:spcPct val="90000"/>
              </a:lnSpc>
            </a:pPr>
            <a:r>
              <a:rPr lang="en-US" dirty="0"/>
              <a:t>~75% accuracy across disciplines (figure 6)</a:t>
            </a:r>
          </a:p>
        </p:txBody>
      </p:sp>
    </p:spTree>
    <p:extLst>
      <p:ext uri="{BB962C8B-B14F-4D97-AF65-F5344CB8AC3E}">
        <p14:creationId xmlns:p14="http://schemas.microsoft.com/office/powerpoint/2010/main" val="151320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D4F5C-B7BF-CF5A-8119-147B301CDBB1}"/>
              </a:ext>
            </a:extLst>
          </p:cNvPr>
          <p:cNvSpPr>
            <a:spLocks noGrp="1"/>
          </p:cNvSpPr>
          <p:nvPr>
            <p:ph type="title"/>
          </p:nvPr>
        </p:nvSpPr>
        <p:spPr/>
        <p:txBody>
          <a:bodyPr/>
          <a:lstStyle/>
          <a:p>
            <a:r>
              <a:rPr lang="en-US" dirty="0"/>
              <a:t>Difficulty finding an AI person? </a:t>
            </a:r>
          </a:p>
        </p:txBody>
      </p:sp>
      <p:pic>
        <p:nvPicPr>
          <p:cNvPr id="3" name="Picture 2">
            <a:extLst>
              <a:ext uri="{FF2B5EF4-FFF2-40B4-BE49-F238E27FC236}">
                <a16:creationId xmlns:a16="http://schemas.microsoft.com/office/drawing/2014/main" id="{41B6644E-CF07-ACA3-BB27-92CF5B641862}"/>
              </a:ext>
            </a:extLst>
          </p:cNvPr>
          <p:cNvPicPr>
            <a:picLocks noChangeAspect="1"/>
          </p:cNvPicPr>
          <p:nvPr/>
        </p:nvPicPr>
        <p:blipFill>
          <a:blip r:embed="rId2"/>
          <a:stretch>
            <a:fillRect/>
          </a:stretch>
        </p:blipFill>
        <p:spPr>
          <a:xfrm>
            <a:off x="343549" y="1220822"/>
            <a:ext cx="6073210" cy="4294762"/>
          </a:xfrm>
          <a:prstGeom prst="rect">
            <a:avLst/>
          </a:prstGeom>
        </p:spPr>
      </p:pic>
      <p:sp>
        <p:nvSpPr>
          <p:cNvPr id="5" name="TextBox 4">
            <a:extLst>
              <a:ext uri="{FF2B5EF4-FFF2-40B4-BE49-F238E27FC236}">
                <a16:creationId xmlns:a16="http://schemas.microsoft.com/office/drawing/2014/main" id="{DE2C3914-B117-87A4-2BFE-4DFB55D7A32A}"/>
              </a:ext>
            </a:extLst>
          </p:cNvPr>
          <p:cNvSpPr txBox="1"/>
          <p:nvPr/>
        </p:nvSpPr>
        <p:spPr>
          <a:xfrm>
            <a:off x="1551623" y="4967764"/>
            <a:ext cx="2916248" cy="1338828"/>
          </a:xfrm>
          <a:prstGeom prst="rect">
            <a:avLst/>
          </a:prstGeom>
          <a:noFill/>
        </p:spPr>
        <p:txBody>
          <a:bodyPr wrap="none" rtlCol="0">
            <a:spAutoFit/>
          </a:bodyPr>
          <a:lstStyle/>
          <a:p>
            <a:pPr>
              <a:lnSpc>
                <a:spcPct val="90000"/>
              </a:lnSpc>
            </a:pPr>
            <a:r>
              <a:rPr lang="en-US" dirty="0"/>
              <a:t>2021 statistics</a:t>
            </a:r>
          </a:p>
          <a:p>
            <a:pPr>
              <a:lnSpc>
                <a:spcPct val="90000"/>
              </a:lnSpc>
            </a:pPr>
            <a:r>
              <a:rPr lang="en-US" dirty="0"/>
              <a:t>CS AP Exams: 181,004</a:t>
            </a:r>
          </a:p>
          <a:p>
            <a:pPr>
              <a:lnSpc>
                <a:spcPct val="90000"/>
              </a:lnSpc>
            </a:pPr>
            <a:r>
              <a:rPr lang="en-US" dirty="0"/>
              <a:t>CS BS: 33,059</a:t>
            </a:r>
          </a:p>
          <a:p>
            <a:pPr>
              <a:lnSpc>
                <a:spcPct val="90000"/>
              </a:lnSpc>
            </a:pPr>
            <a:r>
              <a:rPr lang="en-US" dirty="0"/>
              <a:t>CS MS: 15,068</a:t>
            </a:r>
          </a:p>
          <a:p>
            <a:pPr>
              <a:lnSpc>
                <a:spcPct val="90000"/>
              </a:lnSpc>
            </a:pPr>
            <a:r>
              <a:rPr lang="en-US" dirty="0"/>
              <a:t>CS PhD: 1,893 (20% in AI)</a:t>
            </a:r>
          </a:p>
        </p:txBody>
      </p:sp>
      <p:pic>
        <p:nvPicPr>
          <p:cNvPr id="6" name="Picture 5">
            <a:extLst>
              <a:ext uri="{FF2B5EF4-FFF2-40B4-BE49-F238E27FC236}">
                <a16:creationId xmlns:a16="http://schemas.microsoft.com/office/drawing/2014/main" id="{4CE766BE-E624-146F-AC4C-A1C0DB89E54F}"/>
              </a:ext>
            </a:extLst>
          </p:cNvPr>
          <p:cNvPicPr>
            <a:picLocks noChangeAspect="1"/>
          </p:cNvPicPr>
          <p:nvPr/>
        </p:nvPicPr>
        <p:blipFill>
          <a:blip r:embed="rId3"/>
          <a:stretch>
            <a:fillRect/>
          </a:stretch>
        </p:blipFill>
        <p:spPr>
          <a:xfrm>
            <a:off x="5705543" y="2774680"/>
            <a:ext cx="6578600" cy="3721100"/>
          </a:xfrm>
          <a:prstGeom prst="rect">
            <a:avLst/>
          </a:prstGeom>
        </p:spPr>
      </p:pic>
    </p:spTree>
    <p:extLst>
      <p:ext uri="{BB962C8B-B14F-4D97-AF65-F5344CB8AC3E}">
        <p14:creationId xmlns:p14="http://schemas.microsoft.com/office/powerpoint/2010/main" val="3027370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BCC7E5-D337-3801-3A9B-8C52CEDBABB7}"/>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D3C48256-9DD8-120C-8AA5-E9E83E404815}"/>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4C95C57F-04A4-5866-F1EE-8F1A1A4A06F5}"/>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6752FC3-0650-9DA2-42A8-3A02DE58D047}"/>
              </a:ext>
            </a:extLst>
          </p:cNvPr>
          <p:cNvSpPr txBox="1"/>
          <p:nvPr/>
        </p:nvSpPr>
        <p:spPr>
          <a:xfrm>
            <a:off x="782532" y="646675"/>
            <a:ext cx="10502832" cy="5743111"/>
          </a:xfrm>
          <a:prstGeom prst="rect">
            <a:avLst/>
          </a:prstGeom>
          <a:noFill/>
        </p:spPr>
        <p:txBody>
          <a:bodyPr wrap="square" rtlCol="0">
            <a:spAutoFit/>
          </a:bodyPr>
          <a:lstStyle/>
          <a:p>
            <a:pPr algn="ctr">
              <a:lnSpc>
                <a:spcPct val="90000"/>
              </a:lnSpc>
            </a:pPr>
            <a:r>
              <a:rPr lang="en-US" sz="2400" b="1" dirty="0">
                <a:solidFill>
                  <a:schemeClr val="bg1"/>
                </a:solidFill>
              </a:rPr>
              <a:t>Summary and Outlook</a:t>
            </a:r>
          </a:p>
          <a:p>
            <a:pPr algn="ctr">
              <a:lnSpc>
                <a:spcPct val="90000"/>
              </a:lnSpc>
            </a:pPr>
            <a:endParaRPr lang="en-US" sz="2400" b="1" dirty="0">
              <a:solidFill>
                <a:schemeClr val="bg1"/>
              </a:solidFill>
            </a:endParaRPr>
          </a:p>
          <a:p>
            <a:pPr marL="342900" indent="-342900">
              <a:lnSpc>
                <a:spcPct val="90000"/>
              </a:lnSpc>
              <a:buFont typeface="Arial" panose="020B0604020202020204" pitchFamily="34" charset="0"/>
              <a:buChar char="•"/>
            </a:pPr>
            <a:r>
              <a:rPr lang="en-US" sz="2400" dirty="0">
                <a:solidFill>
                  <a:schemeClr val="bg1"/>
                </a:solidFill>
              </a:rPr>
              <a:t>Computing technology, built on silicon, has enabled a revolution in almost every facet of life and science; this 70-year trend will continue although the underlying technology is reaching maturity (linear growth)</a:t>
            </a:r>
          </a:p>
          <a:p>
            <a:pPr>
              <a:lnSpc>
                <a:spcPct val="90000"/>
              </a:lnSpc>
            </a:pPr>
            <a:endParaRPr lang="en-US" sz="2400" dirty="0">
              <a:solidFill>
                <a:schemeClr val="bg1"/>
              </a:solidFill>
            </a:endParaRPr>
          </a:p>
          <a:p>
            <a:pPr marL="342900" indent="-342900">
              <a:lnSpc>
                <a:spcPct val="90000"/>
              </a:lnSpc>
              <a:buFont typeface="Arial" panose="020B0604020202020204" pitchFamily="34" charset="0"/>
              <a:buChar char="•"/>
            </a:pPr>
            <a:r>
              <a:rPr lang="en-US" sz="2400" dirty="0">
                <a:solidFill>
                  <a:schemeClr val="bg1"/>
                </a:solidFill>
              </a:rPr>
              <a:t>Physics requires experiments, data, and theory…working hand in hand to explain phenomena…</a:t>
            </a:r>
          </a:p>
          <a:p>
            <a:pPr marL="800100" lvl="1" indent="-342900">
              <a:lnSpc>
                <a:spcPct val="90000"/>
              </a:lnSpc>
              <a:buFont typeface="Arial" panose="020B0604020202020204" pitchFamily="34" charset="0"/>
              <a:buChar char="•"/>
            </a:pPr>
            <a:r>
              <a:rPr lang="en-US" sz="2400" dirty="0">
                <a:solidFill>
                  <a:schemeClr val="bg1"/>
                </a:solidFill>
              </a:rPr>
              <a:t>there is a valid, proven, way to practice science: ask a falsifiable question, construct a hypothesis, perform an experiment, refine hypothesis…repeat…</a:t>
            </a:r>
          </a:p>
          <a:p>
            <a:pPr marL="800100" lvl="1" indent="-342900">
              <a:lnSpc>
                <a:spcPct val="90000"/>
              </a:lnSpc>
              <a:buFont typeface="Arial" panose="020B0604020202020204" pitchFamily="34" charset="0"/>
              <a:buChar char="•"/>
            </a:pPr>
            <a:r>
              <a:rPr lang="en-US" sz="2400" dirty="0">
                <a:solidFill>
                  <a:schemeClr val="bg1"/>
                </a:solidFill>
              </a:rPr>
              <a:t>There is also an incorrect way to practice science which leads to alchemy: collect data, find patterns magically, forget theory, repeat</a:t>
            </a:r>
          </a:p>
          <a:p>
            <a:pPr marL="342900" indent="-342900">
              <a:lnSpc>
                <a:spcPct val="90000"/>
              </a:lnSpc>
              <a:buFont typeface="Arial" panose="020B0604020202020204" pitchFamily="34" charset="0"/>
              <a:buChar char="•"/>
            </a:pPr>
            <a:endParaRPr lang="en-US" sz="2400" dirty="0">
              <a:solidFill>
                <a:schemeClr val="bg1"/>
              </a:solidFill>
            </a:endParaRPr>
          </a:p>
          <a:p>
            <a:pPr marL="342900" indent="-342900">
              <a:lnSpc>
                <a:spcPct val="90000"/>
              </a:lnSpc>
              <a:buFont typeface="Arial" panose="020B0604020202020204" pitchFamily="34" charset="0"/>
              <a:buChar char="•"/>
            </a:pPr>
            <a:r>
              <a:rPr lang="en-US" sz="2400" dirty="0">
                <a:solidFill>
                  <a:schemeClr val="bg1"/>
                </a:solidFill>
              </a:rPr>
              <a:t>Poincare’: Science is built of facts the way a house is built of bricks: but an accumulation of facts is no more science than a pile of bricks is a house. </a:t>
            </a:r>
          </a:p>
        </p:txBody>
      </p:sp>
    </p:spTree>
    <p:extLst>
      <p:ext uri="{BB962C8B-B14F-4D97-AF65-F5344CB8AC3E}">
        <p14:creationId xmlns:p14="http://schemas.microsoft.com/office/powerpoint/2010/main" val="1355696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711C2-DABB-CE9A-9126-F7C04B1EB32B}"/>
              </a:ext>
            </a:extLst>
          </p:cNvPr>
          <p:cNvSpPr>
            <a:spLocks noGrp="1"/>
          </p:cNvSpPr>
          <p:nvPr>
            <p:ph type="title"/>
          </p:nvPr>
        </p:nvSpPr>
        <p:spPr/>
        <p:txBody>
          <a:bodyPr/>
          <a:lstStyle/>
          <a:p>
            <a:r>
              <a:rPr lang="en-US" dirty="0"/>
              <a:t>Questions drive science…and lead to discovery tools</a:t>
            </a:r>
          </a:p>
        </p:txBody>
      </p:sp>
      <p:pic>
        <p:nvPicPr>
          <p:cNvPr id="3" name="Picture 2">
            <a:extLst>
              <a:ext uri="{FF2B5EF4-FFF2-40B4-BE49-F238E27FC236}">
                <a16:creationId xmlns:a16="http://schemas.microsoft.com/office/drawing/2014/main" id="{EDC27E24-32E5-9781-B251-F2068E74E167}"/>
              </a:ext>
            </a:extLst>
          </p:cNvPr>
          <p:cNvPicPr>
            <a:picLocks noChangeAspect="1"/>
          </p:cNvPicPr>
          <p:nvPr/>
        </p:nvPicPr>
        <p:blipFill>
          <a:blip r:embed="rId2"/>
          <a:stretch>
            <a:fillRect/>
          </a:stretch>
        </p:blipFill>
        <p:spPr>
          <a:xfrm>
            <a:off x="567283" y="1011028"/>
            <a:ext cx="3985261" cy="5302969"/>
          </a:xfrm>
          <a:prstGeom prst="rect">
            <a:avLst/>
          </a:prstGeom>
        </p:spPr>
      </p:pic>
      <p:grpSp>
        <p:nvGrpSpPr>
          <p:cNvPr id="4" name="Group 3">
            <a:extLst>
              <a:ext uri="{FF2B5EF4-FFF2-40B4-BE49-F238E27FC236}">
                <a16:creationId xmlns:a16="http://schemas.microsoft.com/office/drawing/2014/main" id="{45EFF661-A266-7F4B-38D8-87BD0C1DB6A5}"/>
              </a:ext>
            </a:extLst>
          </p:cNvPr>
          <p:cNvGrpSpPr/>
          <p:nvPr/>
        </p:nvGrpSpPr>
        <p:grpSpPr>
          <a:xfrm>
            <a:off x="5655014" y="1011028"/>
            <a:ext cx="5638799" cy="5302969"/>
            <a:chOff x="5029200" y="3509433"/>
            <a:chExt cx="3746831" cy="3360611"/>
          </a:xfrm>
        </p:grpSpPr>
        <p:pic>
          <p:nvPicPr>
            <p:cNvPr id="5" name="Picture 4">
              <a:extLst>
                <a:ext uri="{FF2B5EF4-FFF2-40B4-BE49-F238E27FC236}">
                  <a16:creationId xmlns:a16="http://schemas.microsoft.com/office/drawing/2014/main" id="{8F544DCE-3793-4124-D897-5B318536835C}"/>
                </a:ext>
              </a:extLst>
            </p:cNvPr>
            <p:cNvPicPr>
              <a:picLocks noChangeAspect="1"/>
            </p:cNvPicPr>
            <p:nvPr/>
          </p:nvPicPr>
          <p:blipFill>
            <a:blip r:embed="rId3"/>
            <a:stretch>
              <a:fillRect/>
            </a:stretch>
          </p:blipFill>
          <p:spPr>
            <a:xfrm>
              <a:off x="5029200" y="3509433"/>
              <a:ext cx="3733800" cy="1748367"/>
            </a:xfrm>
            <a:prstGeom prst="rect">
              <a:avLst/>
            </a:prstGeom>
          </p:spPr>
        </p:pic>
        <p:pic>
          <p:nvPicPr>
            <p:cNvPr id="6" name="Picture 5" descr="2015-04-20 13.55.30.jpg">
              <a:extLst>
                <a:ext uri="{FF2B5EF4-FFF2-40B4-BE49-F238E27FC236}">
                  <a16:creationId xmlns:a16="http://schemas.microsoft.com/office/drawing/2014/main" id="{6341E3C4-53CE-4003-D6B7-4470DBAB3D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815" r="9007" b="30059"/>
            <a:stretch/>
          </p:blipFill>
          <p:spPr>
            <a:xfrm>
              <a:off x="5029200" y="4888844"/>
              <a:ext cx="3746831" cy="1981200"/>
            </a:xfrm>
            <a:prstGeom prst="rect">
              <a:avLst/>
            </a:prstGeom>
          </p:spPr>
        </p:pic>
      </p:grpSp>
    </p:spTree>
    <p:extLst>
      <p:ext uri="{BB962C8B-B14F-4D97-AF65-F5344CB8AC3E}">
        <p14:creationId xmlns:p14="http://schemas.microsoft.com/office/powerpoint/2010/main" val="4083584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1818E-CC17-CA0D-8BDA-E626E61B6973}"/>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65446C-76A4-2DF1-B7C8-074501145588}"/>
              </a:ext>
            </a:extLst>
          </p:cNvPr>
          <p:cNvSpPr>
            <a:spLocks noGrp="1"/>
          </p:cNvSpPr>
          <p:nvPr>
            <p:ph type="title"/>
          </p:nvPr>
        </p:nvSpPr>
        <p:spPr/>
        <p:txBody>
          <a:bodyPr/>
          <a:lstStyle/>
          <a:p>
            <a:r>
              <a:rPr lang="en-US" dirty="0">
                <a:solidFill>
                  <a:schemeClr val="bg2"/>
                </a:solidFill>
              </a:rPr>
              <a:t>Outline</a:t>
            </a:r>
          </a:p>
        </p:txBody>
      </p:sp>
      <p:sp>
        <p:nvSpPr>
          <p:cNvPr id="3" name="Content Placeholder 2">
            <a:extLst>
              <a:ext uri="{FF2B5EF4-FFF2-40B4-BE49-F238E27FC236}">
                <a16:creationId xmlns:a16="http://schemas.microsoft.com/office/drawing/2014/main" id="{888233CF-C409-85FC-564F-E83B51479DED}"/>
              </a:ext>
            </a:extLst>
          </p:cNvPr>
          <p:cNvSpPr>
            <a:spLocks noGrp="1"/>
          </p:cNvSpPr>
          <p:nvPr>
            <p:ph idx="1"/>
          </p:nvPr>
        </p:nvSpPr>
        <p:spPr>
          <a:xfrm>
            <a:off x="2536210" y="2571423"/>
            <a:ext cx="7119580" cy="2068671"/>
          </a:xfrm>
        </p:spPr>
        <p:txBody>
          <a:bodyPr>
            <a:normAutofit fontScale="92500" lnSpcReduction="10000"/>
          </a:bodyPr>
          <a:lstStyle/>
          <a:p>
            <a:pPr>
              <a:lnSpc>
                <a:spcPct val="100000"/>
              </a:lnSpc>
            </a:pPr>
            <a:r>
              <a:rPr lang="en-US" dirty="0">
                <a:solidFill>
                  <a:schemeClr val="bg2"/>
                </a:solidFill>
              </a:rPr>
              <a:t>Computing: reaching maturity, and…</a:t>
            </a:r>
          </a:p>
          <a:p>
            <a:pPr>
              <a:lnSpc>
                <a:spcPct val="100000"/>
              </a:lnSpc>
            </a:pPr>
            <a:r>
              <a:rPr lang="en-US" dirty="0">
                <a:solidFill>
                  <a:schemeClr val="bg2"/>
                </a:solidFill>
              </a:rPr>
              <a:t>Data: Explosive growth continues</a:t>
            </a:r>
          </a:p>
          <a:p>
            <a:pPr>
              <a:lnSpc>
                <a:spcPct val="100000"/>
              </a:lnSpc>
            </a:pPr>
            <a:r>
              <a:rPr lang="en-US" dirty="0">
                <a:solidFill>
                  <a:schemeClr val="bg2"/>
                </a:solidFill>
              </a:rPr>
              <a:t>Artificial Intelligence: the new toolset</a:t>
            </a:r>
          </a:p>
          <a:p>
            <a:pPr>
              <a:lnSpc>
                <a:spcPct val="100000"/>
              </a:lnSpc>
            </a:pPr>
            <a:r>
              <a:rPr lang="en-US" dirty="0">
                <a:solidFill>
                  <a:schemeClr val="bg2"/>
                </a:solidFill>
              </a:rPr>
              <a:t>Impacts on Science</a:t>
            </a:r>
          </a:p>
        </p:txBody>
      </p:sp>
    </p:spTree>
    <p:extLst>
      <p:ext uri="{BB962C8B-B14F-4D97-AF65-F5344CB8AC3E}">
        <p14:creationId xmlns:p14="http://schemas.microsoft.com/office/powerpoint/2010/main" val="2847071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fer to caption">
            <a:extLst>
              <a:ext uri="{FF2B5EF4-FFF2-40B4-BE49-F238E27FC236}">
                <a16:creationId xmlns:a16="http://schemas.microsoft.com/office/drawing/2014/main" id="{9D43DC01-E5F1-D6D5-A6CF-59032A2ABD3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68013" y="0"/>
            <a:ext cx="92694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apple portable laptop 1990">
            <a:extLst>
              <a:ext uri="{FF2B5EF4-FFF2-40B4-BE49-F238E27FC236}">
                <a16:creationId xmlns:a16="http://schemas.microsoft.com/office/drawing/2014/main" id="{C5806B6D-549D-8AD7-E021-E51B4FC71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940" y="1145410"/>
            <a:ext cx="2489027" cy="165730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C82FE68-A672-8CC7-EF69-3C074B40CA0E}"/>
              </a:ext>
            </a:extLst>
          </p:cNvPr>
          <p:cNvCxnSpPr>
            <a:cxnSpLocks/>
          </p:cNvCxnSpPr>
          <p:nvPr/>
        </p:nvCxnSpPr>
        <p:spPr>
          <a:xfrm>
            <a:off x="4365453" y="2821157"/>
            <a:ext cx="1061312" cy="1429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A1C9CA6-6BEA-95DC-EAA2-73D904CBB38F}"/>
              </a:ext>
            </a:extLst>
          </p:cNvPr>
          <p:cNvSpPr txBox="1"/>
          <p:nvPr/>
        </p:nvSpPr>
        <p:spPr>
          <a:xfrm>
            <a:off x="2795863" y="2950914"/>
            <a:ext cx="162897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16 MHz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200k transistors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9 MB 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16 pounds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$15k (today)</a:t>
            </a:r>
          </a:p>
        </p:txBody>
      </p:sp>
      <p:pic>
        <p:nvPicPr>
          <p:cNvPr id="10" name="Picture 4" descr="Image result for iphone 12 cost">
            <a:extLst>
              <a:ext uri="{FF2B5EF4-FFF2-40B4-BE49-F238E27FC236}">
                <a16:creationId xmlns:a16="http://schemas.microsoft.com/office/drawing/2014/main" id="{9ACD730B-346C-DF9E-EE09-680D3DD6C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9887" y="3161130"/>
            <a:ext cx="2100819" cy="11046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5D34E180-A0BC-3143-C88D-EE96735F2596}"/>
              </a:ext>
            </a:extLst>
          </p:cNvPr>
          <p:cNvCxnSpPr>
            <a:cxnSpLocks/>
          </p:cNvCxnSpPr>
          <p:nvPr/>
        </p:nvCxnSpPr>
        <p:spPr>
          <a:xfrm flipH="1" flipV="1">
            <a:off x="9551504" y="1239472"/>
            <a:ext cx="128792" cy="1921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FB508F-E20C-C9E0-8240-44678501583B}"/>
              </a:ext>
            </a:extLst>
          </p:cNvPr>
          <p:cNvCxnSpPr>
            <a:cxnSpLocks/>
          </p:cNvCxnSpPr>
          <p:nvPr/>
        </p:nvCxnSpPr>
        <p:spPr>
          <a:xfrm flipH="1">
            <a:off x="4688932" y="3689578"/>
            <a:ext cx="326636" cy="845266"/>
          </a:xfrm>
          <a:prstGeom prst="straightConnector1">
            <a:avLst/>
          </a:prstGeom>
          <a:ln>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4EAA0CC-EC68-92CE-58F1-C4F42BA24E72}"/>
              </a:ext>
            </a:extLst>
          </p:cNvPr>
          <p:cNvPicPr>
            <a:picLocks noChangeAspect="1"/>
          </p:cNvPicPr>
          <p:nvPr/>
        </p:nvPicPr>
        <p:blipFill>
          <a:blip r:embed="rId5"/>
          <a:stretch>
            <a:fillRect/>
          </a:stretch>
        </p:blipFill>
        <p:spPr>
          <a:xfrm>
            <a:off x="441803" y="2722066"/>
            <a:ext cx="731058" cy="1022682"/>
          </a:xfrm>
          <a:prstGeom prst="rect">
            <a:avLst/>
          </a:prstGeom>
        </p:spPr>
      </p:pic>
      <p:sp>
        <p:nvSpPr>
          <p:cNvPr id="14" name="TextBox 13">
            <a:extLst>
              <a:ext uri="{FF2B5EF4-FFF2-40B4-BE49-F238E27FC236}">
                <a16:creationId xmlns:a16="http://schemas.microsoft.com/office/drawing/2014/main" id="{81705E48-DF9C-412F-744E-5637F4089762}"/>
              </a:ext>
            </a:extLst>
          </p:cNvPr>
          <p:cNvSpPr txBox="1"/>
          <p:nvPr/>
        </p:nvSpPr>
        <p:spPr>
          <a:xfrm>
            <a:off x="422684" y="2298653"/>
            <a:ext cx="77617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Bell labs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1947</a:t>
            </a:r>
          </a:p>
        </p:txBody>
      </p:sp>
      <p:sp>
        <p:nvSpPr>
          <p:cNvPr id="15" name="TextBox 14">
            <a:extLst>
              <a:ext uri="{FF2B5EF4-FFF2-40B4-BE49-F238E27FC236}">
                <a16:creationId xmlns:a16="http://schemas.microsoft.com/office/drawing/2014/main" id="{F6B62C55-8338-72DD-7B12-6FC73027F020}"/>
              </a:ext>
            </a:extLst>
          </p:cNvPr>
          <p:cNvSpPr txBox="1"/>
          <p:nvPr/>
        </p:nvSpPr>
        <p:spPr>
          <a:xfrm>
            <a:off x="138111" y="3744748"/>
            <a:ext cx="15107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rPr>
              <a:t>Bardeen, Shockley, Brattain</a:t>
            </a:r>
          </a:p>
        </p:txBody>
      </p:sp>
      <p:pic>
        <p:nvPicPr>
          <p:cNvPr id="16" name="Picture 2">
            <a:extLst>
              <a:ext uri="{FF2B5EF4-FFF2-40B4-BE49-F238E27FC236}">
                <a16:creationId xmlns:a16="http://schemas.microsoft.com/office/drawing/2014/main" id="{CAC4DBD2-55BF-B559-FEC2-D1B14BF7C4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86" y="4802151"/>
            <a:ext cx="1499665" cy="8452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2FDCEB8-71FE-A8BE-8ED7-E1AE4B3A65D1}"/>
              </a:ext>
            </a:extLst>
          </p:cNvPr>
          <p:cNvSpPr txBox="1"/>
          <p:nvPr/>
        </p:nvSpPr>
        <p:spPr>
          <a:xfrm>
            <a:off x="245914" y="5663012"/>
            <a:ext cx="1220206" cy="461665"/>
          </a:xfrm>
          <a:prstGeom prst="rect">
            <a:avLst/>
          </a:prstGeom>
          <a:noFill/>
        </p:spPr>
        <p:txBody>
          <a:bodyPr wrap="none" rtlCol="0">
            <a:spAutoFit/>
          </a:bodyPr>
          <a:lstStyle/>
          <a:p>
            <a:pPr algn="ctr"/>
            <a:r>
              <a:rPr lang="en-US" sz="1200" dirty="0"/>
              <a:t>Robert Noyce</a:t>
            </a:r>
          </a:p>
          <a:p>
            <a:pPr algn="ctr"/>
            <a:r>
              <a:rPr lang="en-US" sz="1200" dirty="0"/>
              <a:t>1957</a:t>
            </a:r>
          </a:p>
        </p:txBody>
      </p:sp>
      <p:sp>
        <p:nvSpPr>
          <p:cNvPr id="18" name="TextBox 17">
            <a:extLst>
              <a:ext uri="{FF2B5EF4-FFF2-40B4-BE49-F238E27FC236}">
                <a16:creationId xmlns:a16="http://schemas.microsoft.com/office/drawing/2014/main" id="{05F67955-4929-499E-DFDC-E3C8A3071E22}"/>
              </a:ext>
            </a:extLst>
          </p:cNvPr>
          <p:cNvSpPr txBox="1"/>
          <p:nvPr/>
        </p:nvSpPr>
        <p:spPr>
          <a:xfrm>
            <a:off x="419038" y="4343230"/>
            <a:ext cx="803425" cy="461665"/>
          </a:xfrm>
          <a:prstGeom prst="rect">
            <a:avLst/>
          </a:prstGeom>
          <a:noFill/>
        </p:spPr>
        <p:txBody>
          <a:bodyPr wrap="none" rtlCol="0">
            <a:spAutoFit/>
          </a:bodyPr>
          <a:lstStyle/>
          <a:p>
            <a:r>
              <a:rPr lang="en-US" sz="1200" dirty="0"/>
              <a:t>First Si IC</a:t>
            </a:r>
          </a:p>
          <a:p>
            <a:r>
              <a:rPr lang="en-US" sz="1200" dirty="0"/>
              <a:t>Fairchild</a:t>
            </a:r>
          </a:p>
        </p:txBody>
      </p:sp>
      <p:pic>
        <p:nvPicPr>
          <p:cNvPr id="19" name="Picture 4">
            <a:extLst>
              <a:ext uri="{FF2B5EF4-FFF2-40B4-BE49-F238E27FC236}">
                <a16:creationId xmlns:a16="http://schemas.microsoft.com/office/drawing/2014/main" id="{33803BEB-0F2C-5B54-61CC-6D2CA37848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901" y="667195"/>
            <a:ext cx="1032359" cy="110462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B8DD061-3BE3-8E85-15F0-C8B6C5025F59}"/>
              </a:ext>
            </a:extLst>
          </p:cNvPr>
          <p:cNvSpPr txBox="1"/>
          <p:nvPr/>
        </p:nvSpPr>
        <p:spPr>
          <a:xfrm>
            <a:off x="337230" y="359418"/>
            <a:ext cx="931665" cy="307777"/>
          </a:xfrm>
          <a:prstGeom prst="rect">
            <a:avLst/>
          </a:prstGeom>
          <a:noFill/>
        </p:spPr>
        <p:txBody>
          <a:bodyPr wrap="none" rtlCol="0">
            <a:spAutoFit/>
          </a:bodyPr>
          <a:lstStyle/>
          <a:p>
            <a:r>
              <a:rPr lang="en-US" sz="1400" dirty="0" err="1"/>
              <a:t>Lillenfeld</a:t>
            </a:r>
            <a:endParaRPr lang="en-US" sz="1400" dirty="0"/>
          </a:p>
        </p:txBody>
      </p:sp>
      <p:sp>
        <p:nvSpPr>
          <p:cNvPr id="21" name="TextBox 20">
            <a:extLst>
              <a:ext uri="{FF2B5EF4-FFF2-40B4-BE49-F238E27FC236}">
                <a16:creationId xmlns:a16="http://schemas.microsoft.com/office/drawing/2014/main" id="{EEE203DE-E702-49C2-E105-F430079AFBA8}"/>
              </a:ext>
            </a:extLst>
          </p:cNvPr>
          <p:cNvSpPr txBox="1"/>
          <p:nvPr/>
        </p:nvSpPr>
        <p:spPr>
          <a:xfrm>
            <a:off x="71040" y="1813730"/>
            <a:ext cx="1366080" cy="461665"/>
          </a:xfrm>
          <a:prstGeom prst="rect">
            <a:avLst/>
          </a:prstGeom>
          <a:noFill/>
        </p:spPr>
        <p:txBody>
          <a:bodyPr wrap="none" rtlCol="0">
            <a:spAutoFit/>
          </a:bodyPr>
          <a:lstStyle/>
          <a:p>
            <a:pPr algn="ctr"/>
            <a:r>
              <a:rPr lang="en-US" sz="1200" dirty="0"/>
              <a:t>Transistor theory</a:t>
            </a:r>
          </a:p>
          <a:p>
            <a:pPr algn="ctr"/>
            <a:r>
              <a:rPr lang="en-US" sz="1200" dirty="0"/>
              <a:t>1926</a:t>
            </a:r>
          </a:p>
        </p:txBody>
      </p:sp>
      <p:pic>
        <p:nvPicPr>
          <p:cNvPr id="22" name="Picture 6">
            <a:extLst>
              <a:ext uri="{FF2B5EF4-FFF2-40B4-BE49-F238E27FC236}">
                <a16:creationId xmlns:a16="http://schemas.microsoft.com/office/drawing/2014/main" id="{46C31E4B-04A7-5ACF-DDC5-A8C6B1CF5D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7458" y="5534894"/>
            <a:ext cx="846629" cy="56570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16C0FCB-D073-65A8-EFDA-8AF90B383D5B}"/>
              </a:ext>
            </a:extLst>
          </p:cNvPr>
          <p:cNvSpPr txBox="1"/>
          <p:nvPr/>
        </p:nvSpPr>
        <p:spPr>
          <a:xfrm>
            <a:off x="5774087" y="5647417"/>
            <a:ext cx="1503938" cy="307777"/>
          </a:xfrm>
          <a:prstGeom prst="rect">
            <a:avLst/>
          </a:prstGeom>
          <a:noFill/>
        </p:spPr>
        <p:txBody>
          <a:bodyPr wrap="none" rtlCol="0">
            <a:spAutoFit/>
          </a:bodyPr>
          <a:lstStyle/>
          <a:p>
            <a:r>
              <a:rPr lang="en-US" sz="1400" dirty="0"/>
              <a:t>2,250 transistors</a:t>
            </a:r>
          </a:p>
        </p:txBody>
      </p:sp>
      <p:cxnSp>
        <p:nvCxnSpPr>
          <p:cNvPr id="24" name="Straight Arrow Connector 23">
            <a:extLst>
              <a:ext uri="{FF2B5EF4-FFF2-40B4-BE49-F238E27FC236}">
                <a16:creationId xmlns:a16="http://schemas.microsoft.com/office/drawing/2014/main" id="{3FE116E4-3688-8E52-9DD8-11BEEBA02C0B}"/>
              </a:ext>
            </a:extLst>
          </p:cNvPr>
          <p:cNvCxnSpPr>
            <a:cxnSpLocks/>
          </p:cNvCxnSpPr>
          <p:nvPr/>
        </p:nvCxnSpPr>
        <p:spPr>
          <a:xfrm flipH="1">
            <a:off x="2912165" y="5893844"/>
            <a:ext cx="2013400" cy="61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0BFE610-8677-633E-788B-C968640D1BEE}"/>
              </a:ext>
            </a:extLst>
          </p:cNvPr>
          <p:cNvCxnSpPr>
            <a:cxnSpLocks/>
          </p:cNvCxnSpPr>
          <p:nvPr/>
        </p:nvCxnSpPr>
        <p:spPr>
          <a:xfrm flipV="1">
            <a:off x="9873574" y="667195"/>
            <a:ext cx="515566" cy="249393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55E33D1-50AF-D2C4-5794-6036FFE4C97C}"/>
              </a:ext>
            </a:extLst>
          </p:cNvPr>
          <p:cNvSpPr txBox="1"/>
          <p:nvPr/>
        </p:nvSpPr>
        <p:spPr>
          <a:xfrm>
            <a:off x="7722974" y="4416727"/>
            <a:ext cx="422311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A14, 3.1 GHz 6 core, neural engine;</a:t>
            </a:r>
            <a:r>
              <a:rPr kumimoji="0" lang="en-US" sz="1400" b="0" i="0" u="none" strike="noStrike" kern="1200" cap="none" spc="0" normalizeH="0" noProof="0" dirty="0">
                <a:ln>
                  <a:noFill/>
                </a:ln>
                <a:solidFill>
                  <a:prstClr val="black"/>
                </a:solidFill>
                <a:effectLst/>
                <a:uLnTx/>
                <a:uFillTx/>
                <a:latin typeface="Century Gothic" panose="020F03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11.8 billion transistors;</a:t>
            </a:r>
            <a:r>
              <a:rPr kumimoji="0" lang="en-US" sz="1400" b="0" i="0" u="none" strike="noStrike" kern="1200" cap="none" spc="0" normalizeH="0" noProof="0" dirty="0">
                <a:ln>
                  <a:noFill/>
                </a:ln>
                <a:solidFill>
                  <a:prstClr val="black"/>
                </a:solidFill>
                <a:effectLst/>
                <a:uLnTx/>
                <a:uFillTx/>
                <a:latin typeface="Century Gothic" panose="020F03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256 GB 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4.76 ounces;</a:t>
            </a:r>
            <a:r>
              <a:rPr kumimoji="0" lang="en-US" sz="1400" b="0" i="0" u="none" strike="noStrike" kern="1200" cap="none" spc="0" normalizeH="0" noProof="0" dirty="0">
                <a:ln>
                  <a:noFill/>
                </a:ln>
                <a:solidFill>
                  <a:prstClr val="black"/>
                </a:solidFill>
                <a:effectLst/>
                <a:uLnTx/>
                <a:uFillTx/>
                <a:latin typeface="Century Gothic" panose="020F03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rPr>
              <a:t>~$1,000.00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92D050"/>
                </a:solidFill>
                <a:latin typeface="Century Gothic" panose="020F0302020204030204"/>
              </a:rPr>
              <a:t>A16: 16 billion transistors; 5 nm; 16 core neural engine</a:t>
            </a:r>
            <a:endParaRPr kumimoji="0" lang="en-US" sz="1400" b="0" i="0" u="none" strike="noStrike" kern="1200" cap="none" spc="0" normalizeH="0" baseline="0" noProof="0" dirty="0">
              <a:ln>
                <a:noFill/>
              </a:ln>
              <a:solidFill>
                <a:srgbClr val="92D050"/>
              </a:solidFill>
              <a:effectLst/>
              <a:uLnTx/>
              <a:uFillTx/>
              <a:latin typeface="Century Gothic" panose="020F0302020204030204"/>
            </a:endParaRPr>
          </a:p>
        </p:txBody>
      </p:sp>
    </p:spTree>
    <p:extLst>
      <p:ext uri="{BB962C8B-B14F-4D97-AF65-F5344CB8AC3E}">
        <p14:creationId xmlns:p14="http://schemas.microsoft.com/office/powerpoint/2010/main" val="325963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ppt_x"/>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500" fill="hold"/>
                                        <p:tgtEl>
                                          <p:spTgt spid="11"/>
                                        </p:tgtEl>
                                        <p:attrNameLst>
                                          <p:attrName>ppt_x</p:attrName>
                                        </p:attrNameLst>
                                      </p:cBhvr>
                                      <p:tavLst>
                                        <p:tav tm="0">
                                          <p:val>
                                            <p:strVal val="#ppt_x"/>
                                          </p:val>
                                        </p:tav>
                                        <p:tav tm="100000">
                                          <p:val>
                                            <p:strVal val="#ppt_x"/>
                                          </p:val>
                                        </p:tav>
                                      </p:tavLst>
                                    </p:anim>
                                    <p:anim calcmode="lin" valueType="num">
                                      <p:cBhvr additive="base">
                                        <p:cTn id="88" dur="500" fill="hold"/>
                                        <p:tgtEl>
                                          <p:spTgt spid="11"/>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7" grpId="0"/>
      <p:bldP spid="18" grpId="0"/>
      <p:bldP spid="20" grpId="0"/>
      <p:bldP spid="21" grpId="0"/>
      <p:bldP spid="23"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BF64BB-8B71-8066-8B3D-2588B8F02581}"/>
              </a:ext>
            </a:extLst>
          </p:cNvPr>
          <p:cNvSpPr>
            <a:spLocks noGrp="1"/>
          </p:cNvSpPr>
          <p:nvPr>
            <p:ph type="title"/>
          </p:nvPr>
        </p:nvSpPr>
        <p:spPr/>
        <p:txBody>
          <a:bodyPr/>
          <a:lstStyle/>
          <a:p>
            <a:r>
              <a:rPr lang="en-US" dirty="0"/>
              <a:t>Moore’s Law and other trends</a:t>
            </a:r>
          </a:p>
        </p:txBody>
      </p:sp>
      <p:pic>
        <p:nvPicPr>
          <p:cNvPr id="1026" name="Picture 2">
            <a:extLst>
              <a:ext uri="{FF2B5EF4-FFF2-40B4-BE49-F238E27FC236}">
                <a16:creationId xmlns:a16="http://schemas.microsoft.com/office/drawing/2014/main" id="{8DDD0E98-FDCB-E0CA-5694-E0BC027AA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45" y="954437"/>
            <a:ext cx="8570068" cy="53906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D0D8C6-D837-BCF8-9863-90E6BA1CB147}"/>
              </a:ext>
            </a:extLst>
          </p:cNvPr>
          <p:cNvSpPr txBox="1"/>
          <p:nvPr/>
        </p:nvSpPr>
        <p:spPr>
          <a:xfrm>
            <a:off x="9458255" y="4895417"/>
            <a:ext cx="1562094" cy="1449628"/>
          </a:xfrm>
          <a:prstGeom prst="rect">
            <a:avLst/>
          </a:prstGeom>
          <a:noFill/>
        </p:spPr>
        <p:txBody>
          <a:bodyPr wrap="square" rtlCol="0">
            <a:spAutoFit/>
          </a:bodyPr>
          <a:lstStyle/>
          <a:p>
            <a:pPr>
              <a:lnSpc>
                <a:spcPct val="90000"/>
              </a:lnSpc>
            </a:pPr>
            <a:r>
              <a:rPr lang="en-US" sz="1400" dirty="0"/>
              <a:t>Dennard Scaling ends in the mid-2000s (as transistors get smaller their power density stays constant…)</a:t>
            </a:r>
          </a:p>
        </p:txBody>
      </p:sp>
      <p:sp>
        <p:nvSpPr>
          <p:cNvPr id="7" name="TextBox 6">
            <a:extLst>
              <a:ext uri="{FF2B5EF4-FFF2-40B4-BE49-F238E27FC236}">
                <a16:creationId xmlns:a16="http://schemas.microsoft.com/office/drawing/2014/main" id="{A9D92776-60C3-CB9A-AD1E-21472A3BEA8E}"/>
              </a:ext>
            </a:extLst>
          </p:cNvPr>
          <p:cNvSpPr txBox="1"/>
          <p:nvPr/>
        </p:nvSpPr>
        <p:spPr>
          <a:xfrm>
            <a:off x="9191799" y="1120425"/>
            <a:ext cx="2732447" cy="1837426"/>
          </a:xfrm>
          <a:prstGeom prst="rect">
            <a:avLst/>
          </a:prstGeom>
          <a:noFill/>
        </p:spPr>
        <p:txBody>
          <a:bodyPr wrap="square" rtlCol="0">
            <a:spAutoFit/>
          </a:bodyPr>
          <a:lstStyle/>
          <a:p>
            <a:pPr>
              <a:lnSpc>
                <a:spcPct val="90000"/>
              </a:lnSpc>
            </a:pPr>
            <a:r>
              <a:rPr lang="en-US" sz="1400" dirty="0"/>
              <a:t>Moore’s Law must end…</a:t>
            </a:r>
          </a:p>
          <a:p>
            <a:pPr marL="285750" indent="-285750">
              <a:lnSpc>
                <a:spcPct val="90000"/>
              </a:lnSpc>
              <a:buFont typeface="Arial" panose="020B0604020202020204" pitchFamily="34" charset="0"/>
              <a:buChar char="•"/>
            </a:pPr>
            <a:r>
              <a:rPr lang="en-US" sz="1400" dirty="0"/>
              <a:t>free Si diameter is 0.2 nm</a:t>
            </a:r>
          </a:p>
          <a:p>
            <a:pPr marL="285750" indent="-285750">
              <a:lnSpc>
                <a:spcPct val="90000"/>
              </a:lnSpc>
              <a:buFont typeface="Arial" panose="020B0604020202020204" pitchFamily="34" charset="0"/>
              <a:buChar char="•"/>
            </a:pPr>
            <a:r>
              <a:rPr lang="en-US" sz="1400" dirty="0"/>
              <a:t>Quantum tunneling increasingly hampers transistor density below about 5 nm. </a:t>
            </a:r>
          </a:p>
          <a:p>
            <a:pPr marL="285750" indent="-285750">
              <a:lnSpc>
                <a:spcPct val="90000"/>
              </a:lnSpc>
              <a:buFont typeface="Arial" panose="020B0604020202020204" pitchFamily="34" charset="0"/>
              <a:buChar char="•"/>
            </a:pPr>
            <a:endParaRPr lang="en-US" sz="1400" dirty="0"/>
          </a:p>
          <a:p>
            <a:pPr>
              <a:lnSpc>
                <a:spcPct val="90000"/>
              </a:lnSpc>
            </a:pPr>
            <a:endParaRPr lang="en-US" sz="1400" dirty="0"/>
          </a:p>
          <a:p>
            <a:pPr>
              <a:lnSpc>
                <a:spcPct val="90000"/>
              </a:lnSpc>
            </a:pPr>
            <a:endParaRPr lang="en-US" sz="1400" dirty="0"/>
          </a:p>
        </p:txBody>
      </p:sp>
      <p:pic>
        <p:nvPicPr>
          <p:cNvPr id="2" name="Picture 2" descr="Quantum Effects At 7/5nm And Beyond">
            <a:extLst>
              <a:ext uri="{FF2B5EF4-FFF2-40B4-BE49-F238E27FC236}">
                <a16:creationId xmlns:a16="http://schemas.microsoft.com/office/drawing/2014/main" id="{51534E57-8933-7466-A7C8-597E30297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255" y="2498603"/>
            <a:ext cx="2199534" cy="2134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C83D2E-B325-DCD0-B096-51112C55981B}"/>
              </a:ext>
            </a:extLst>
          </p:cNvPr>
          <p:cNvSpPr txBox="1"/>
          <p:nvPr/>
        </p:nvSpPr>
        <p:spPr>
          <a:xfrm>
            <a:off x="1152535" y="3058810"/>
            <a:ext cx="1274708" cy="590931"/>
          </a:xfrm>
          <a:prstGeom prst="rect">
            <a:avLst/>
          </a:prstGeom>
          <a:noFill/>
        </p:spPr>
        <p:txBody>
          <a:bodyPr wrap="none" rtlCol="0">
            <a:spAutoFit/>
          </a:bodyPr>
          <a:lstStyle/>
          <a:p>
            <a:pPr>
              <a:lnSpc>
                <a:spcPct val="90000"/>
              </a:lnSpc>
            </a:pPr>
            <a:r>
              <a:rPr lang="en-US" dirty="0"/>
              <a:t>2020: 5nm</a:t>
            </a:r>
          </a:p>
          <a:p>
            <a:pPr>
              <a:lnSpc>
                <a:spcPct val="90000"/>
              </a:lnSpc>
            </a:pPr>
            <a:r>
              <a:rPr lang="en-US" dirty="0"/>
              <a:t>2025: 2nm</a:t>
            </a:r>
          </a:p>
        </p:txBody>
      </p:sp>
    </p:spTree>
    <p:extLst>
      <p:ext uri="{BB962C8B-B14F-4D97-AF65-F5344CB8AC3E}">
        <p14:creationId xmlns:p14="http://schemas.microsoft.com/office/powerpoint/2010/main" val="143034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63B1-1580-400D-BB0D-007D2F31F998}"/>
              </a:ext>
            </a:extLst>
          </p:cNvPr>
          <p:cNvSpPr>
            <a:spLocks noGrp="1"/>
          </p:cNvSpPr>
          <p:nvPr>
            <p:ph type="title"/>
          </p:nvPr>
        </p:nvSpPr>
        <p:spPr/>
        <p:txBody>
          <a:bodyPr/>
          <a:lstStyle/>
          <a:p>
            <a:r>
              <a:rPr lang="en-US" dirty="0"/>
              <a:t>The world’s fastest computers do amazing work</a:t>
            </a:r>
          </a:p>
        </p:txBody>
      </p:sp>
      <p:graphicFrame>
        <p:nvGraphicFramePr>
          <p:cNvPr id="3" name="Table 2">
            <a:extLst>
              <a:ext uri="{FF2B5EF4-FFF2-40B4-BE49-F238E27FC236}">
                <a16:creationId xmlns:a16="http://schemas.microsoft.com/office/drawing/2014/main" id="{B509135F-F738-FCAB-CA6D-9C65ECA5BB87}"/>
              </a:ext>
            </a:extLst>
          </p:cNvPr>
          <p:cNvGraphicFramePr>
            <a:graphicFrameLocks noGrp="1"/>
          </p:cNvGraphicFramePr>
          <p:nvPr>
            <p:extLst>
              <p:ext uri="{D42A27DB-BD31-4B8C-83A1-F6EECF244321}">
                <p14:modId xmlns:p14="http://schemas.microsoft.com/office/powerpoint/2010/main" val="690544069"/>
              </p:ext>
            </p:extLst>
          </p:nvPr>
        </p:nvGraphicFramePr>
        <p:xfrm>
          <a:off x="345046" y="1243721"/>
          <a:ext cx="5565900" cy="4318388"/>
        </p:xfrm>
        <a:graphic>
          <a:graphicData uri="http://schemas.openxmlformats.org/drawingml/2006/table">
            <a:tbl>
              <a:tblPr>
                <a:tableStyleId>{3C2FFA5D-87B4-456A-9821-1D502468CF0F}</a:tableStyleId>
              </a:tblPr>
              <a:tblGrid>
                <a:gridCol w="681111">
                  <a:extLst>
                    <a:ext uri="{9D8B030D-6E8A-4147-A177-3AD203B41FA5}">
                      <a16:colId xmlns:a16="http://schemas.microsoft.com/office/drawing/2014/main" val="4135364646"/>
                    </a:ext>
                  </a:extLst>
                </a:gridCol>
                <a:gridCol w="1916935">
                  <a:extLst>
                    <a:ext uri="{9D8B030D-6E8A-4147-A177-3AD203B41FA5}">
                      <a16:colId xmlns:a16="http://schemas.microsoft.com/office/drawing/2014/main" val="418327142"/>
                    </a:ext>
                  </a:extLst>
                </a:gridCol>
                <a:gridCol w="1576379">
                  <a:extLst>
                    <a:ext uri="{9D8B030D-6E8A-4147-A177-3AD203B41FA5}">
                      <a16:colId xmlns:a16="http://schemas.microsoft.com/office/drawing/2014/main" val="1452970142"/>
                    </a:ext>
                  </a:extLst>
                </a:gridCol>
                <a:gridCol w="1391475">
                  <a:extLst>
                    <a:ext uri="{9D8B030D-6E8A-4147-A177-3AD203B41FA5}">
                      <a16:colId xmlns:a16="http://schemas.microsoft.com/office/drawing/2014/main" val="2782983087"/>
                    </a:ext>
                  </a:extLst>
                </a:gridCol>
              </a:tblGrid>
              <a:tr h="172770">
                <a:tc>
                  <a:txBody>
                    <a:bodyPr/>
                    <a:lstStyle/>
                    <a:p>
                      <a:pPr algn="l" fontAlgn="b"/>
                      <a:r>
                        <a:rPr lang="en-US" sz="1200">
                          <a:effectLst/>
                        </a:rPr>
                        <a:t>Rank</a:t>
                      </a:r>
                    </a:p>
                  </a:txBody>
                  <a:tcPr marL="6426" marR="6426" marT="3213" marB="3213" anchor="b"/>
                </a:tc>
                <a:tc>
                  <a:txBody>
                    <a:bodyPr/>
                    <a:lstStyle/>
                    <a:p>
                      <a:pPr algn="l" fontAlgn="b"/>
                      <a:r>
                        <a:rPr lang="en-US" sz="1200" dirty="0">
                          <a:solidFill>
                            <a:schemeClr val="tx1"/>
                          </a:solidFill>
                          <a:effectLst/>
                        </a:rPr>
                        <a:t>System</a:t>
                      </a:r>
                    </a:p>
                  </a:txBody>
                  <a:tcPr marL="6426" marR="6426" marT="3213" marB="3213" anchor="b"/>
                </a:tc>
                <a:tc>
                  <a:txBody>
                    <a:bodyPr/>
                    <a:lstStyle/>
                    <a:p>
                      <a:pPr algn="ctr" fontAlgn="b"/>
                      <a:r>
                        <a:rPr lang="en-US" sz="1200">
                          <a:effectLst/>
                        </a:rPr>
                        <a:t>Rmax (PFlop/s)</a:t>
                      </a:r>
                    </a:p>
                  </a:txBody>
                  <a:tcPr marL="6426" marR="6426" marT="3213" marB="3213" anchor="b"/>
                </a:tc>
                <a:tc>
                  <a:txBody>
                    <a:bodyPr/>
                    <a:lstStyle/>
                    <a:p>
                      <a:pPr algn="ctr" fontAlgn="b"/>
                      <a:r>
                        <a:rPr lang="en-US" sz="1200">
                          <a:effectLst/>
                        </a:rPr>
                        <a:t>Power (kW)</a:t>
                      </a:r>
                    </a:p>
                  </a:txBody>
                  <a:tcPr marL="6426" marR="6426" marT="3213" marB="3213" anchor="b"/>
                </a:tc>
                <a:extLst>
                  <a:ext uri="{0D108BD9-81ED-4DB2-BD59-A6C34878D82A}">
                    <a16:rowId xmlns:a16="http://schemas.microsoft.com/office/drawing/2014/main" val="449573983"/>
                  </a:ext>
                </a:extLst>
              </a:tr>
              <a:tr h="357730">
                <a:tc>
                  <a:txBody>
                    <a:bodyPr/>
                    <a:lstStyle/>
                    <a:p>
                      <a:pPr fontAlgn="t"/>
                      <a:r>
                        <a:rPr lang="en-US" sz="1200">
                          <a:effectLst/>
                        </a:rPr>
                        <a:t>1</a:t>
                      </a:r>
                    </a:p>
                  </a:txBody>
                  <a:tcPr marL="6426" marR="6426" marT="3213" marB="3213"/>
                </a:tc>
                <a:tc>
                  <a:txBody>
                    <a:bodyPr/>
                    <a:lstStyle/>
                    <a:p>
                      <a:pPr fontAlgn="t"/>
                      <a:r>
                        <a:rPr lang="en-US" sz="1200" b="1" u="none" strike="noStrike" dirty="0">
                          <a:solidFill>
                            <a:schemeClr val="tx1"/>
                          </a:solidFill>
                          <a:effectLst/>
                          <a:hlinkClick r:id="rId3">
                            <a:extLst>
                              <a:ext uri="{A12FA001-AC4F-418D-AE19-62706E023703}">
                                <ahyp:hlinkClr xmlns:ahyp="http://schemas.microsoft.com/office/drawing/2018/hyperlinkcolor" val="tx"/>
                              </a:ext>
                            </a:extLst>
                          </a:hlinkClick>
                        </a:rPr>
                        <a:t>Frontier</a:t>
                      </a:r>
                      <a:r>
                        <a:rPr lang="en-US" sz="1200" b="1" u="none" strike="noStrike" dirty="0">
                          <a:solidFill>
                            <a:schemeClr val="tx1"/>
                          </a:solidFill>
                          <a:effectLst/>
                        </a:rPr>
                        <a:t> (DOE ORNL)</a:t>
                      </a:r>
                      <a:br>
                        <a:rPr lang="en-US" sz="1200" dirty="0">
                          <a:solidFill>
                            <a:schemeClr val="tx1"/>
                          </a:solidFill>
                          <a:effectLst/>
                        </a:rPr>
                      </a:br>
                      <a:r>
                        <a:rPr lang="en-US" sz="1200" dirty="0">
                          <a:solidFill>
                            <a:schemeClr val="tx1"/>
                          </a:solidFill>
                          <a:effectLst/>
                        </a:rPr>
                        <a:t>United States</a:t>
                      </a:r>
                    </a:p>
                  </a:txBody>
                  <a:tcPr marL="6426" marR="6426" marT="3213" marB="3213"/>
                </a:tc>
                <a:tc>
                  <a:txBody>
                    <a:bodyPr/>
                    <a:lstStyle/>
                    <a:p>
                      <a:pPr algn="ctr" fontAlgn="t"/>
                      <a:r>
                        <a:rPr lang="en-US" sz="1200">
                          <a:effectLst/>
                        </a:rPr>
                        <a:t>1,102.00</a:t>
                      </a:r>
                    </a:p>
                  </a:txBody>
                  <a:tcPr marL="6426" marR="6426" marT="3213" marB="3213"/>
                </a:tc>
                <a:tc>
                  <a:txBody>
                    <a:bodyPr/>
                    <a:lstStyle/>
                    <a:p>
                      <a:pPr algn="ctr" fontAlgn="t"/>
                      <a:r>
                        <a:rPr lang="en-US" sz="1200">
                          <a:effectLst/>
                        </a:rPr>
                        <a:t>21,100</a:t>
                      </a:r>
                    </a:p>
                  </a:txBody>
                  <a:tcPr marL="6426" marR="6426" marT="3213" marB="3213"/>
                </a:tc>
                <a:extLst>
                  <a:ext uri="{0D108BD9-81ED-4DB2-BD59-A6C34878D82A}">
                    <a16:rowId xmlns:a16="http://schemas.microsoft.com/office/drawing/2014/main" val="2465791156"/>
                  </a:ext>
                </a:extLst>
              </a:tr>
              <a:tr h="340136">
                <a:tc>
                  <a:txBody>
                    <a:bodyPr/>
                    <a:lstStyle/>
                    <a:p>
                      <a:pPr fontAlgn="t"/>
                      <a:r>
                        <a:rPr lang="en-US" sz="1200">
                          <a:effectLst/>
                        </a:rPr>
                        <a:t>2</a:t>
                      </a:r>
                    </a:p>
                  </a:txBody>
                  <a:tcPr marL="6426" marR="6426" marT="3213" marB="3213"/>
                </a:tc>
                <a:tc>
                  <a:txBody>
                    <a:bodyPr/>
                    <a:lstStyle/>
                    <a:p>
                      <a:pPr fontAlgn="t"/>
                      <a:r>
                        <a:rPr lang="en-US" sz="1200" b="1" u="none" strike="noStrike" dirty="0">
                          <a:solidFill>
                            <a:srgbClr val="0070B9"/>
                          </a:solidFill>
                          <a:effectLst/>
                          <a:hlinkClick r:id="rId4">
                            <a:extLst>
                              <a:ext uri="{A12FA001-AC4F-418D-AE19-62706E023703}">
                                <ahyp:hlinkClr xmlns:ahyp="http://schemas.microsoft.com/office/drawing/2018/hyperlinkcolor" val="tx"/>
                              </a:ext>
                            </a:extLst>
                          </a:hlinkClick>
                        </a:rPr>
                        <a:t>Fugaku</a:t>
                      </a:r>
                      <a:r>
                        <a:rPr lang="en-US" sz="1200" u="none" strike="noStrike" dirty="0">
                          <a:solidFill>
                            <a:srgbClr val="0070B9"/>
                          </a:solidFill>
                          <a:effectLst/>
                          <a:hlinkClick r:id="rId4">
                            <a:extLst>
                              <a:ext uri="{A12FA001-AC4F-418D-AE19-62706E023703}">
                                <ahyp:hlinkClr xmlns:ahyp="http://schemas.microsoft.com/office/drawing/2018/hyperlinkcolor" val="tx"/>
                              </a:ext>
                            </a:extLst>
                          </a:hlinkClick>
                        </a:rPr>
                        <a:t> </a:t>
                      </a:r>
                      <a:r>
                        <a:rPr lang="en-US" sz="1200" u="none" strike="noStrike" dirty="0">
                          <a:solidFill>
                            <a:schemeClr val="tx1"/>
                          </a:solidFill>
                          <a:effectLst/>
                          <a:hlinkClick r:id="rId4">
                            <a:extLst>
                              <a:ext uri="{A12FA001-AC4F-418D-AE19-62706E023703}">
                                <ahyp:hlinkClr xmlns:ahyp="http://schemas.microsoft.com/office/drawing/2018/hyperlinkcolor" val="tx"/>
                              </a:ext>
                            </a:extLst>
                          </a:hlinkClick>
                        </a:rPr>
                        <a:t>- </a:t>
                      </a:r>
                      <a:r>
                        <a:rPr lang="en-US" sz="1200" u="none" strike="noStrike" dirty="0">
                          <a:solidFill>
                            <a:schemeClr val="tx1"/>
                          </a:solidFill>
                          <a:effectLst/>
                          <a:hlinkClick r:id="rId5">
                            <a:extLst>
                              <a:ext uri="{A12FA001-AC4F-418D-AE19-62706E023703}">
                                <ahyp:hlinkClr xmlns:ahyp="http://schemas.microsoft.com/office/drawing/2018/hyperlinkcolor" val="tx"/>
                              </a:ext>
                            </a:extLst>
                          </a:hlinkClick>
                        </a:rPr>
                        <a:t>RIKEN</a:t>
                      </a:r>
                      <a:br>
                        <a:rPr lang="en-US" sz="1200" dirty="0">
                          <a:solidFill>
                            <a:schemeClr val="tx1"/>
                          </a:solidFill>
                          <a:effectLst/>
                        </a:rPr>
                      </a:br>
                      <a:r>
                        <a:rPr lang="en-US" sz="1200" dirty="0">
                          <a:solidFill>
                            <a:schemeClr val="tx1"/>
                          </a:solidFill>
                          <a:effectLst/>
                        </a:rPr>
                        <a:t>Japan</a:t>
                      </a:r>
                    </a:p>
                  </a:txBody>
                  <a:tcPr marL="6426" marR="6426" marT="3213" marB="3213"/>
                </a:tc>
                <a:tc>
                  <a:txBody>
                    <a:bodyPr/>
                    <a:lstStyle/>
                    <a:p>
                      <a:pPr algn="ctr" fontAlgn="t"/>
                      <a:r>
                        <a:rPr lang="en-US" sz="1200">
                          <a:effectLst/>
                        </a:rPr>
                        <a:t>442.01</a:t>
                      </a:r>
                    </a:p>
                  </a:txBody>
                  <a:tcPr marL="6426" marR="6426" marT="3213" marB="3213"/>
                </a:tc>
                <a:tc>
                  <a:txBody>
                    <a:bodyPr/>
                    <a:lstStyle/>
                    <a:p>
                      <a:pPr algn="ctr" fontAlgn="t"/>
                      <a:r>
                        <a:rPr lang="en-US" sz="1200">
                          <a:effectLst/>
                        </a:rPr>
                        <a:t>29,899</a:t>
                      </a:r>
                    </a:p>
                  </a:txBody>
                  <a:tcPr marL="6426" marR="6426" marT="3213" marB="3213"/>
                </a:tc>
                <a:extLst>
                  <a:ext uri="{0D108BD9-81ED-4DB2-BD59-A6C34878D82A}">
                    <a16:rowId xmlns:a16="http://schemas.microsoft.com/office/drawing/2014/main" val="4263244233"/>
                  </a:ext>
                </a:extLst>
              </a:tr>
              <a:tr h="339675">
                <a:tc>
                  <a:txBody>
                    <a:bodyPr/>
                    <a:lstStyle/>
                    <a:p>
                      <a:pPr fontAlgn="t"/>
                      <a:r>
                        <a:rPr lang="en-US" sz="1200">
                          <a:effectLst/>
                        </a:rPr>
                        <a:t>3</a:t>
                      </a:r>
                    </a:p>
                  </a:txBody>
                  <a:tcPr marL="6426" marR="6426" marT="3213" marB="3213"/>
                </a:tc>
                <a:tc>
                  <a:txBody>
                    <a:bodyPr/>
                    <a:lstStyle/>
                    <a:p>
                      <a:pPr fontAlgn="t"/>
                      <a:r>
                        <a:rPr lang="en-US" sz="1200" b="1" u="none" strike="noStrike" dirty="0">
                          <a:solidFill>
                            <a:srgbClr val="0070B9"/>
                          </a:solidFill>
                          <a:effectLst/>
                          <a:hlinkClick r:id="rId6">
                            <a:extLst>
                              <a:ext uri="{A12FA001-AC4F-418D-AE19-62706E023703}">
                                <ahyp:hlinkClr xmlns:ahyp="http://schemas.microsoft.com/office/drawing/2018/hyperlinkcolor" val="tx"/>
                              </a:ext>
                            </a:extLst>
                          </a:hlinkClick>
                        </a:rPr>
                        <a:t>LUMI</a:t>
                      </a:r>
                      <a:r>
                        <a:rPr lang="en-US" sz="1200" u="none" strike="noStrike" dirty="0">
                          <a:solidFill>
                            <a:srgbClr val="0070B9"/>
                          </a:solidFill>
                          <a:effectLst/>
                          <a:hlinkClick r:id="rId6">
                            <a:extLst>
                              <a:ext uri="{A12FA001-AC4F-418D-AE19-62706E023703}">
                                <ahyp:hlinkClr xmlns:ahyp="http://schemas.microsoft.com/office/drawing/2018/hyperlinkcolor" val="tx"/>
                              </a:ext>
                            </a:extLst>
                          </a:hlinkClick>
                        </a:rPr>
                        <a:t> - HPE </a:t>
                      </a:r>
                      <a:r>
                        <a:rPr lang="en-US" sz="1200" u="none" strike="noStrike" dirty="0">
                          <a:solidFill>
                            <a:schemeClr val="tx1"/>
                          </a:solidFill>
                          <a:effectLst/>
                          <a:hlinkClick r:id="rId6">
                            <a:extLst>
                              <a:ext uri="{A12FA001-AC4F-418D-AE19-62706E023703}">
                                <ahyp:hlinkClr xmlns:ahyp="http://schemas.microsoft.com/office/drawing/2018/hyperlinkcolor" val="tx"/>
                              </a:ext>
                            </a:extLst>
                          </a:hlinkClick>
                        </a:rPr>
                        <a:t>Cray</a:t>
                      </a:r>
                      <a:br>
                        <a:rPr lang="en-US" sz="1200" dirty="0">
                          <a:solidFill>
                            <a:schemeClr val="tx1"/>
                          </a:solidFill>
                          <a:effectLst/>
                        </a:rPr>
                      </a:br>
                      <a:r>
                        <a:rPr lang="en-US" sz="1200" dirty="0">
                          <a:solidFill>
                            <a:schemeClr val="tx1"/>
                          </a:solidFill>
                          <a:effectLst/>
                        </a:rPr>
                        <a:t>Finland</a:t>
                      </a:r>
                    </a:p>
                  </a:txBody>
                  <a:tcPr marL="6426" marR="6426" marT="3213" marB="3213"/>
                </a:tc>
                <a:tc>
                  <a:txBody>
                    <a:bodyPr/>
                    <a:lstStyle/>
                    <a:p>
                      <a:pPr algn="ctr" fontAlgn="t"/>
                      <a:r>
                        <a:rPr lang="en-US" sz="1200" dirty="0">
                          <a:effectLst/>
                        </a:rPr>
                        <a:t>309.1</a:t>
                      </a:r>
                    </a:p>
                  </a:txBody>
                  <a:tcPr marL="6426" marR="6426" marT="3213" marB="3213"/>
                </a:tc>
                <a:tc>
                  <a:txBody>
                    <a:bodyPr/>
                    <a:lstStyle/>
                    <a:p>
                      <a:pPr algn="ctr" fontAlgn="t"/>
                      <a:r>
                        <a:rPr lang="en-US" sz="1200">
                          <a:effectLst/>
                        </a:rPr>
                        <a:t>2,942</a:t>
                      </a:r>
                    </a:p>
                  </a:txBody>
                  <a:tcPr marL="6426" marR="6426" marT="3213" marB="3213"/>
                </a:tc>
                <a:extLst>
                  <a:ext uri="{0D108BD9-81ED-4DB2-BD59-A6C34878D82A}">
                    <a16:rowId xmlns:a16="http://schemas.microsoft.com/office/drawing/2014/main" val="651411009"/>
                  </a:ext>
                </a:extLst>
              </a:tr>
              <a:tr h="392917">
                <a:tc>
                  <a:txBody>
                    <a:bodyPr/>
                    <a:lstStyle/>
                    <a:p>
                      <a:pPr fontAlgn="t"/>
                      <a:r>
                        <a:rPr lang="en-US" sz="1200" dirty="0">
                          <a:effectLst/>
                        </a:rPr>
                        <a:t>4</a:t>
                      </a:r>
                    </a:p>
                  </a:txBody>
                  <a:tcPr marL="6426" marR="6426" marT="3213" marB="3213"/>
                </a:tc>
                <a:tc>
                  <a:txBody>
                    <a:bodyPr/>
                    <a:lstStyle/>
                    <a:p>
                      <a:pPr fontAlgn="t"/>
                      <a:r>
                        <a:rPr lang="en-US" sz="1200" dirty="0">
                          <a:solidFill>
                            <a:schemeClr val="tx1"/>
                          </a:solidFill>
                          <a:effectLst/>
                        </a:rPr>
                        <a:t>Leonardo, Italy</a:t>
                      </a:r>
                    </a:p>
                  </a:txBody>
                  <a:tcPr marL="6426" marR="6426" marT="3213" marB="3213"/>
                </a:tc>
                <a:tc>
                  <a:txBody>
                    <a:bodyPr/>
                    <a:lstStyle/>
                    <a:p>
                      <a:pPr algn="ctr" fontAlgn="t"/>
                      <a:r>
                        <a:rPr lang="en-US" sz="1200" dirty="0">
                          <a:effectLst/>
                        </a:rPr>
                        <a:t>174.7</a:t>
                      </a:r>
                    </a:p>
                  </a:txBody>
                  <a:tcPr marL="6426" marR="6426" marT="3213" marB="3213"/>
                </a:tc>
                <a:tc>
                  <a:txBody>
                    <a:bodyPr/>
                    <a:lstStyle/>
                    <a:p>
                      <a:pPr algn="ctr" fontAlgn="t"/>
                      <a:r>
                        <a:rPr lang="en-US" sz="1200" dirty="0">
                          <a:effectLst/>
                        </a:rPr>
                        <a:t>5,610</a:t>
                      </a:r>
                    </a:p>
                  </a:txBody>
                  <a:tcPr marL="6426" marR="6426" marT="3213" marB="3213"/>
                </a:tc>
                <a:extLst>
                  <a:ext uri="{0D108BD9-81ED-4DB2-BD59-A6C34878D82A}">
                    <a16:rowId xmlns:a16="http://schemas.microsoft.com/office/drawing/2014/main" val="3960825307"/>
                  </a:ext>
                </a:extLst>
              </a:tr>
              <a:tr h="392917">
                <a:tc>
                  <a:txBody>
                    <a:bodyPr/>
                    <a:lstStyle/>
                    <a:p>
                      <a:pPr fontAlgn="t"/>
                      <a:r>
                        <a:rPr lang="en-US" sz="1200" dirty="0">
                          <a:effectLst/>
                        </a:rPr>
                        <a:t>5</a:t>
                      </a:r>
                    </a:p>
                  </a:txBody>
                  <a:tcPr marL="6426" marR="6426" marT="3213" marB="3213"/>
                </a:tc>
                <a:tc>
                  <a:txBody>
                    <a:bodyPr/>
                    <a:lstStyle/>
                    <a:p>
                      <a:pPr fontAlgn="t"/>
                      <a:r>
                        <a:rPr lang="en-US" sz="1200" b="1" u="none" strike="noStrike" dirty="0">
                          <a:solidFill>
                            <a:srgbClr val="0070B9"/>
                          </a:solidFill>
                          <a:effectLst/>
                          <a:hlinkClick r:id="rId7">
                            <a:extLst>
                              <a:ext uri="{A12FA001-AC4F-418D-AE19-62706E023703}">
                                <ahyp:hlinkClr xmlns:ahyp="http://schemas.microsoft.com/office/drawing/2018/hyperlinkcolor" val="tx"/>
                              </a:ext>
                            </a:extLst>
                          </a:hlinkClick>
                        </a:rPr>
                        <a:t>Summit</a:t>
                      </a:r>
                      <a:r>
                        <a:rPr lang="en-US" sz="1200" u="none" strike="noStrike" dirty="0">
                          <a:solidFill>
                            <a:schemeClr val="tx1"/>
                          </a:solidFill>
                          <a:effectLst/>
                          <a:hlinkClick r:id="rId7">
                            <a:extLst>
                              <a:ext uri="{A12FA001-AC4F-418D-AE19-62706E023703}">
                                <ahyp:hlinkClr xmlns:ahyp="http://schemas.microsoft.com/office/drawing/2018/hyperlinkcolor" val="tx"/>
                              </a:ext>
                            </a:extLst>
                          </a:hlinkClick>
                        </a:rPr>
                        <a:t> </a:t>
                      </a:r>
                      <a:r>
                        <a:rPr lang="en-US" sz="1200" u="none" strike="noStrike" dirty="0">
                          <a:solidFill>
                            <a:schemeClr val="tx1"/>
                          </a:solidFill>
                          <a:effectLst/>
                        </a:rPr>
                        <a:t>(DOE ORNL)</a:t>
                      </a:r>
                      <a:br>
                        <a:rPr lang="en-US" sz="1200" dirty="0">
                          <a:solidFill>
                            <a:schemeClr val="tx1"/>
                          </a:solidFill>
                          <a:effectLst/>
                        </a:rPr>
                      </a:br>
                      <a:r>
                        <a:rPr lang="en-US" sz="1200" dirty="0">
                          <a:solidFill>
                            <a:schemeClr val="tx1"/>
                          </a:solidFill>
                          <a:effectLst/>
                        </a:rPr>
                        <a:t>United States</a:t>
                      </a:r>
                    </a:p>
                  </a:txBody>
                  <a:tcPr marL="6426" marR="6426" marT="3213" marB="3213"/>
                </a:tc>
                <a:tc>
                  <a:txBody>
                    <a:bodyPr/>
                    <a:lstStyle/>
                    <a:p>
                      <a:pPr algn="ctr" fontAlgn="t"/>
                      <a:r>
                        <a:rPr lang="en-US" sz="1200" dirty="0">
                          <a:effectLst/>
                        </a:rPr>
                        <a:t>148.60</a:t>
                      </a:r>
                    </a:p>
                  </a:txBody>
                  <a:tcPr marL="6426" marR="6426" marT="3213" marB="3213"/>
                </a:tc>
                <a:tc>
                  <a:txBody>
                    <a:bodyPr/>
                    <a:lstStyle/>
                    <a:p>
                      <a:pPr algn="ctr" fontAlgn="t"/>
                      <a:r>
                        <a:rPr lang="en-US" sz="1200" dirty="0">
                          <a:effectLst/>
                        </a:rPr>
                        <a:t>10,096</a:t>
                      </a:r>
                    </a:p>
                  </a:txBody>
                  <a:tcPr marL="6426" marR="6426" marT="3213" marB="3213"/>
                </a:tc>
                <a:extLst>
                  <a:ext uri="{0D108BD9-81ED-4DB2-BD59-A6C34878D82A}">
                    <a16:rowId xmlns:a16="http://schemas.microsoft.com/office/drawing/2014/main" val="1372518667"/>
                  </a:ext>
                </a:extLst>
              </a:tr>
              <a:tr h="506581">
                <a:tc>
                  <a:txBody>
                    <a:bodyPr/>
                    <a:lstStyle/>
                    <a:p>
                      <a:pPr fontAlgn="t"/>
                      <a:r>
                        <a:rPr lang="en-US" sz="1200" dirty="0">
                          <a:effectLst/>
                        </a:rPr>
                        <a:t>6</a:t>
                      </a:r>
                    </a:p>
                  </a:txBody>
                  <a:tcPr marL="6426" marR="6426" marT="3213" marB="3213"/>
                </a:tc>
                <a:tc>
                  <a:txBody>
                    <a:bodyPr/>
                    <a:lstStyle/>
                    <a:p>
                      <a:pPr fontAlgn="t"/>
                      <a:r>
                        <a:rPr lang="en-US" sz="1200" b="1" u="none" strike="noStrike" dirty="0">
                          <a:solidFill>
                            <a:srgbClr val="0070B9"/>
                          </a:solidFill>
                          <a:effectLst/>
                          <a:hlinkClick r:id="rId8">
                            <a:extLst>
                              <a:ext uri="{A12FA001-AC4F-418D-AE19-62706E023703}">
                                <ahyp:hlinkClr xmlns:ahyp="http://schemas.microsoft.com/office/drawing/2018/hyperlinkcolor" val="tx"/>
                              </a:ext>
                            </a:extLst>
                          </a:hlinkClick>
                        </a:rPr>
                        <a:t>Sierra</a:t>
                      </a:r>
                      <a:r>
                        <a:rPr lang="en-US" sz="1200" u="none" strike="noStrike" dirty="0">
                          <a:solidFill>
                            <a:srgbClr val="0070B9"/>
                          </a:solidFill>
                          <a:effectLst/>
                          <a:hlinkClick r:id="rId8">
                            <a:extLst>
                              <a:ext uri="{A12FA001-AC4F-418D-AE19-62706E023703}">
                                <ahyp:hlinkClr xmlns:ahyp="http://schemas.microsoft.com/office/drawing/2018/hyperlinkcolor" val="tx"/>
                              </a:ext>
                            </a:extLst>
                          </a:hlinkClick>
                        </a:rPr>
                        <a:t> </a:t>
                      </a:r>
                      <a:r>
                        <a:rPr lang="en-US" sz="1200" u="none" strike="noStrike" dirty="0">
                          <a:solidFill>
                            <a:schemeClr val="tx1"/>
                          </a:solidFill>
                          <a:effectLst/>
                          <a:hlinkClick r:id="rId8">
                            <a:extLst>
                              <a:ext uri="{A12FA001-AC4F-418D-AE19-62706E023703}">
                                <ahyp:hlinkClr xmlns:ahyp="http://schemas.microsoft.com/office/drawing/2018/hyperlinkcolor" val="tx"/>
                              </a:ext>
                            </a:extLst>
                          </a:hlinkClick>
                        </a:rPr>
                        <a:t>-</a:t>
                      </a:r>
                      <a:r>
                        <a:rPr lang="en-US" sz="1200" u="none" strike="noStrike" dirty="0">
                          <a:solidFill>
                            <a:schemeClr val="tx1"/>
                          </a:solidFill>
                          <a:effectLst/>
                        </a:rPr>
                        <a:t> IBM</a:t>
                      </a:r>
                      <a:br>
                        <a:rPr lang="en-US" sz="1200" dirty="0">
                          <a:solidFill>
                            <a:schemeClr val="tx1"/>
                          </a:solidFill>
                          <a:effectLst/>
                        </a:rPr>
                      </a:br>
                      <a:r>
                        <a:rPr lang="en-US" sz="1200" u="none" strike="noStrike" dirty="0">
                          <a:solidFill>
                            <a:schemeClr val="tx1"/>
                          </a:solidFill>
                          <a:effectLst/>
                          <a:hlinkClick r:id="rId9">
                            <a:extLst>
                              <a:ext uri="{A12FA001-AC4F-418D-AE19-62706E023703}">
                                <ahyp:hlinkClr xmlns:ahyp="http://schemas.microsoft.com/office/drawing/2018/hyperlinkcolor" val="tx"/>
                              </a:ext>
                            </a:extLst>
                          </a:hlinkClick>
                        </a:rPr>
                        <a:t>DOE LLNL</a:t>
                      </a:r>
                      <a:br>
                        <a:rPr lang="en-US" sz="1200" dirty="0">
                          <a:solidFill>
                            <a:schemeClr val="tx1"/>
                          </a:solidFill>
                          <a:effectLst/>
                        </a:rPr>
                      </a:br>
                      <a:r>
                        <a:rPr lang="en-US" sz="1200" dirty="0">
                          <a:solidFill>
                            <a:schemeClr val="tx1"/>
                          </a:solidFill>
                          <a:effectLst/>
                        </a:rPr>
                        <a:t>United States</a:t>
                      </a:r>
                    </a:p>
                  </a:txBody>
                  <a:tcPr marL="6426" marR="6426" marT="3213" marB="3213"/>
                </a:tc>
                <a:tc>
                  <a:txBody>
                    <a:bodyPr/>
                    <a:lstStyle/>
                    <a:p>
                      <a:pPr algn="ctr" fontAlgn="t"/>
                      <a:r>
                        <a:rPr lang="en-US" sz="1200">
                          <a:effectLst/>
                        </a:rPr>
                        <a:t>94.64</a:t>
                      </a:r>
                    </a:p>
                  </a:txBody>
                  <a:tcPr marL="6426" marR="6426" marT="3213" marB="3213"/>
                </a:tc>
                <a:tc>
                  <a:txBody>
                    <a:bodyPr/>
                    <a:lstStyle/>
                    <a:p>
                      <a:pPr algn="ctr" fontAlgn="t"/>
                      <a:r>
                        <a:rPr lang="en-US" sz="1200" dirty="0">
                          <a:effectLst/>
                        </a:rPr>
                        <a:t>7,438</a:t>
                      </a:r>
                    </a:p>
                  </a:txBody>
                  <a:tcPr marL="6426" marR="6426" marT="3213" marB="3213"/>
                </a:tc>
                <a:extLst>
                  <a:ext uri="{0D108BD9-81ED-4DB2-BD59-A6C34878D82A}">
                    <a16:rowId xmlns:a16="http://schemas.microsoft.com/office/drawing/2014/main" val="750517086"/>
                  </a:ext>
                </a:extLst>
              </a:tr>
              <a:tr h="339675">
                <a:tc>
                  <a:txBody>
                    <a:bodyPr/>
                    <a:lstStyle/>
                    <a:p>
                      <a:pPr fontAlgn="t"/>
                      <a:r>
                        <a:rPr lang="en-US" sz="1200" dirty="0">
                          <a:effectLst/>
                        </a:rPr>
                        <a:t>7</a:t>
                      </a:r>
                    </a:p>
                  </a:txBody>
                  <a:tcPr marL="6426" marR="6426" marT="3213" marB="3213"/>
                </a:tc>
                <a:tc>
                  <a:txBody>
                    <a:bodyPr/>
                    <a:lstStyle/>
                    <a:p>
                      <a:pPr fontAlgn="t"/>
                      <a:r>
                        <a:rPr lang="en-US" sz="1200" b="1" u="none" strike="noStrike" dirty="0">
                          <a:solidFill>
                            <a:srgbClr val="0070B9"/>
                          </a:solidFill>
                          <a:effectLst/>
                          <a:hlinkClick r:id="rId10">
                            <a:extLst>
                              <a:ext uri="{A12FA001-AC4F-418D-AE19-62706E023703}">
                                <ahyp:hlinkClr xmlns:ahyp="http://schemas.microsoft.com/office/drawing/2018/hyperlinkcolor" val="tx"/>
                              </a:ext>
                            </a:extLst>
                          </a:hlinkClick>
                        </a:rPr>
                        <a:t>Sunway TaihuLight</a:t>
                      </a:r>
                      <a:r>
                        <a:rPr lang="en-US" sz="1200" u="none" strike="noStrike" dirty="0">
                          <a:solidFill>
                            <a:srgbClr val="0070B9"/>
                          </a:solidFill>
                          <a:effectLst/>
                          <a:hlinkClick r:id="rId10">
                            <a:extLst>
                              <a:ext uri="{A12FA001-AC4F-418D-AE19-62706E023703}">
                                <ahyp:hlinkClr xmlns:ahyp="http://schemas.microsoft.com/office/drawing/2018/hyperlinkcolor" val="tx"/>
                              </a:ext>
                            </a:extLst>
                          </a:hlinkClick>
                        </a:rPr>
                        <a:t> </a:t>
                      </a:r>
                      <a:r>
                        <a:rPr lang="en-US" sz="1200" u="none" strike="noStrike" dirty="0">
                          <a:solidFill>
                            <a:schemeClr val="tx1"/>
                          </a:solidFill>
                          <a:effectLst/>
                          <a:hlinkClick r:id="rId10">
                            <a:extLst>
                              <a:ext uri="{A12FA001-AC4F-418D-AE19-62706E023703}">
                                <ahyp:hlinkClr xmlns:ahyp="http://schemas.microsoft.com/office/drawing/2018/hyperlinkcolor" val="tx"/>
                              </a:ext>
                            </a:extLst>
                          </a:hlinkClick>
                        </a:rPr>
                        <a:t>-</a:t>
                      </a:r>
                      <a:br>
                        <a:rPr lang="en-US" sz="1200" dirty="0">
                          <a:solidFill>
                            <a:schemeClr val="tx1"/>
                          </a:solidFill>
                          <a:effectLst/>
                        </a:rPr>
                      </a:br>
                      <a:r>
                        <a:rPr lang="en-US" sz="1200" dirty="0">
                          <a:solidFill>
                            <a:schemeClr val="tx1"/>
                          </a:solidFill>
                          <a:effectLst/>
                        </a:rPr>
                        <a:t>China</a:t>
                      </a:r>
                    </a:p>
                  </a:txBody>
                  <a:tcPr marL="6426" marR="6426" marT="3213" marB="3213"/>
                </a:tc>
                <a:tc>
                  <a:txBody>
                    <a:bodyPr/>
                    <a:lstStyle/>
                    <a:p>
                      <a:pPr algn="ctr" fontAlgn="t"/>
                      <a:r>
                        <a:rPr lang="en-US" sz="1200" dirty="0">
                          <a:effectLst/>
                        </a:rPr>
                        <a:t>93.01</a:t>
                      </a:r>
                    </a:p>
                  </a:txBody>
                  <a:tcPr marL="6426" marR="6426" marT="3213" marB="3213"/>
                </a:tc>
                <a:tc>
                  <a:txBody>
                    <a:bodyPr/>
                    <a:lstStyle/>
                    <a:p>
                      <a:pPr algn="ctr" fontAlgn="t"/>
                      <a:r>
                        <a:rPr lang="en-US" sz="1200">
                          <a:effectLst/>
                        </a:rPr>
                        <a:t>15,371</a:t>
                      </a:r>
                    </a:p>
                  </a:txBody>
                  <a:tcPr marL="6426" marR="6426" marT="3213" marB="3213"/>
                </a:tc>
                <a:extLst>
                  <a:ext uri="{0D108BD9-81ED-4DB2-BD59-A6C34878D82A}">
                    <a16:rowId xmlns:a16="http://schemas.microsoft.com/office/drawing/2014/main" val="683172075"/>
                  </a:ext>
                </a:extLst>
              </a:tr>
              <a:tr h="340136">
                <a:tc>
                  <a:txBody>
                    <a:bodyPr/>
                    <a:lstStyle/>
                    <a:p>
                      <a:pPr fontAlgn="t"/>
                      <a:r>
                        <a:rPr lang="en-US" sz="1200" dirty="0">
                          <a:effectLst/>
                        </a:rPr>
                        <a:t>8</a:t>
                      </a:r>
                    </a:p>
                  </a:txBody>
                  <a:tcPr marL="6426" marR="6426" marT="3213" marB="3213"/>
                </a:tc>
                <a:tc>
                  <a:txBody>
                    <a:bodyPr/>
                    <a:lstStyle/>
                    <a:p>
                      <a:pPr fontAlgn="t"/>
                      <a:r>
                        <a:rPr lang="en-US" sz="1200" b="1" u="none" strike="noStrike" dirty="0">
                          <a:solidFill>
                            <a:srgbClr val="0070B9"/>
                          </a:solidFill>
                          <a:effectLst/>
                          <a:hlinkClick r:id="rId11">
                            <a:extLst>
                              <a:ext uri="{A12FA001-AC4F-418D-AE19-62706E023703}">
                                <ahyp:hlinkClr xmlns:ahyp="http://schemas.microsoft.com/office/drawing/2018/hyperlinkcolor" val="tx"/>
                              </a:ext>
                            </a:extLst>
                          </a:hlinkClick>
                        </a:rPr>
                        <a:t>Perlmutter</a:t>
                      </a:r>
                      <a:r>
                        <a:rPr lang="en-US" sz="1200" u="none" strike="noStrike" dirty="0">
                          <a:solidFill>
                            <a:schemeClr val="tx1"/>
                          </a:solidFill>
                          <a:effectLst/>
                          <a:hlinkClick r:id="rId11">
                            <a:extLst>
                              <a:ext uri="{A12FA001-AC4F-418D-AE19-62706E023703}">
                                <ahyp:hlinkClr xmlns:ahyp="http://schemas.microsoft.com/office/drawing/2018/hyperlinkcolor" val="tx"/>
                              </a:ext>
                            </a:extLst>
                          </a:hlinkClick>
                        </a:rPr>
                        <a:t> </a:t>
                      </a:r>
                      <a:r>
                        <a:rPr lang="en-US" sz="1200" u="none" strike="noStrike" dirty="0">
                          <a:solidFill>
                            <a:schemeClr val="tx1"/>
                          </a:solidFill>
                          <a:effectLst/>
                        </a:rPr>
                        <a:t>UCB </a:t>
                      </a:r>
                    </a:p>
                    <a:p>
                      <a:pPr fontAlgn="t"/>
                      <a:r>
                        <a:rPr lang="en-US" sz="1200" dirty="0">
                          <a:solidFill>
                            <a:schemeClr val="tx1"/>
                          </a:solidFill>
                          <a:effectLst/>
                        </a:rPr>
                        <a:t>United States</a:t>
                      </a:r>
                    </a:p>
                  </a:txBody>
                  <a:tcPr marL="6426" marR="6426" marT="3213" marB="3213"/>
                </a:tc>
                <a:tc>
                  <a:txBody>
                    <a:bodyPr/>
                    <a:lstStyle/>
                    <a:p>
                      <a:pPr algn="ctr" fontAlgn="t"/>
                      <a:r>
                        <a:rPr lang="en-US" sz="1200" dirty="0">
                          <a:effectLst/>
                        </a:rPr>
                        <a:t>70.87</a:t>
                      </a:r>
                    </a:p>
                  </a:txBody>
                  <a:tcPr marL="6426" marR="6426" marT="3213" marB="3213"/>
                </a:tc>
                <a:tc>
                  <a:txBody>
                    <a:bodyPr/>
                    <a:lstStyle/>
                    <a:p>
                      <a:pPr algn="ctr" fontAlgn="t"/>
                      <a:r>
                        <a:rPr lang="en-US" sz="1200">
                          <a:effectLst/>
                        </a:rPr>
                        <a:t>2,589</a:t>
                      </a:r>
                    </a:p>
                  </a:txBody>
                  <a:tcPr marL="6426" marR="6426" marT="3213" marB="3213"/>
                </a:tc>
                <a:extLst>
                  <a:ext uri="{0D108BD9-81ED-4DB2-BD59-A6C34878D82A}">
                    <a16:rowId xmlns:a16="http://schemas.microsoft.com/office/drawing/2014/main" val="2269783286"/>
                  </a:ext>
                </a:extLst>
              </a:tr>
              <a:tr h="506581">
                <a:tc>
                  <a:txBody>
                    <a:bodyPr/>
                    <a:lstStyle/>
                    <a:p>
                      <a:pPr fontAlgn="t"/>
                      <a:r>
                        <a:rPr lang="en-US" sz="1200" dirty="0">
                          <a:effectLst/>
                        </a:rPr>
                        <a:t>9</a:t>
                      </a:r>
                    </a:p>
                  </a:txBody>
                  <a:tcPr marL="6426" marR="6426" marT="3213" marB="3213"/>
                </a:tc>
                <a:tc>
                  <a:txBody>
                    <a:bodyPr/>
                    <a:lstStyle/>
                    <a:p>
                      <a:pPr fontAlgn="t"/>
                      <a:r>
                        <a:rPr lang="en-US" sz="1200" b="1" u="none" strike="noStrike" dirty="0">
                          <a:solidFill>
                            <a:srgbClr val="0070B9"/>
                          </a:solidFill>
                          <a:effectLst/>
                          <a:hlinkClick r:id="rId12">
                            <a:extLst>
                              <a:ext uri="{A12FA001-AC4F-418D-AE19-62706E023703}">
                                <ahyp:hlinkClr xmlns:ahyp="http://schemas.microsoft.com/office/drawing/2018/hyperlinkcolor" val="tx"/>
                              </a:ext>
                            </a:extLst>
                          </a:hlinkClick>
                        </a:rPr>
                        <a:t>Selene</a:t>
                      </a:r>
                      <a:r>
                        <a:rPr lang="en-US" sz="1200" u="none" strike="noStrike" dirty="0">
                          <a:solidFill>
                            <a:schemeClr val="tx1"/>
                          </a:solidFill>
                          <a:effectLst/>
                          <a:hlinkClick r:id="rId12">
                            <a:extLst>
                              <a:ext uri="{A12FA001-AC4F-418D-AE19-62706E023703}">
                                <ahyp:hlinkClr xmlns:ahyp="http://schemas.microsoft.com/office/drawing/2018/hyperlinkcolor" val="tx"/>
                              </a:ext>
                            </a:extLst>
                          </a:hlinkClick>
                        </a:rPr>
                        <a:t> </a:t>
                      </a:r>
                      <a:br>
                        <a:rPr lang="en-US" sz="1200" dirty="0">
                          <a:solidFill>
                            <a:schemeClr val="tx1"/>
                          </a:solidFill>
                          <a:effectLst/>
                        </a:rPr>
                      </a:br>
                      <a:r>
                        <a:rPr lang="en-US" sz="1200" u="none" strike="noStrike" dirty="0">
                          <a:solidFill>
                            <a:schemeClr val="tx1"/>
                          </a:solidFill>
                          <a:effectLst/>
                          <a:hlinkClick r:id="rId13">
                            <a:extLst>
                              <a:ext uri="{A12FA001-AC4F-418D-AE19-62706E023703}">
                                <ahyp:hlinkClr xmlns:ahyp="http://schemas.microsoft.com/office/drawing/2018/hyperlinkcolor" val="tx"/>
                              </a:ext>
                            </a:extLst>
                          </a:hlinkClick>
                        </a:rPr>
                        <a:t>NVIDIA Corporation</a:t>
                      </a:r>
                      <a:br>
                        <a:rPr lang="en-US" sz="1200" dirty="0">
                          <a:solidFill>
                            <a:schemeClr val="tx1"/>
                          </a:solidFill>
                          <a:effectLst/>
                        </a:rPr>
                      </a:br>
                      <a:r>
                        <a:rPr lang="en-US" sz="1200" dirty="0">
                          <a:solidFill>
                            <a:schemeClr val="tx1"/>
                          </a:solidFill>
                          <a:effectLst/>
                        </a:rPr>
                        <a:t>United States</a:t>
                      </a:r>
                    </a:p>
                  </a:txBody>
                  <a:tcPr marL="6426" marR="6426" marT="3213" marB="3213"/>
                </a:tc>
                <a:tc>
                  <a:txBody>
                    <a:bodyPr/>
                    <a:lstStyle/>
                    <a:p>
                      <a:pPr algn="ctr" fontAlgn="t"/>
                      <a:r>
                        <a:rPr lang="en-US" sz="1200" dirty="0">
                          <a:effectLst/>
                        </a:rPr>
                        <a:t>63.46</a:t>
                      </a:r>
                    </a:p>
                  </a:txBody>
                  <a:tcPr marL="6426" marR="6426" marT="3213" marB="3213"/>
                </a:tc>
                <a:tc>
                  <a:txBody>
                    <a:bodyPr/>
                    <a:lstStyle/>
                    <a:p>
                      <a:pPr algn="ctr" fontAlgn="t"/>
                      <a:r>
                        <a:rPr lang="en-US" sz="1200">
                          <a:effectLst/>
                        </a:rPr>
                        <a:t>2,646</a:t>
                      </a:r>
                    </a:p>
                  </a:txBody>
                  <a:tcPr marL="6426" marR="6426" marT="3213" marB="3213"/>
                </a:tc>
                <a:extLst>
                  <a:ext uri="{0D108BD9-81ED-4DB2-BD59-A6C34878D82A}">
                    <a16:rowId xmlns:a16="http://schemas.microsoft.com/office/drawing/2014/main" val="1456171819"/>
                  </a:ext>
                </a:extLst>
              </a:tr>
              <a:tr h="357730">
                <a:tc>
                  <a:txBody>
                    <a:bodyPr/>
                    <a:lstStyle/>
                    <a:p>
                      <a:pPr fontAlgn="t"/>
                      <a:r>
                        <a:rPr lang="en-US" sz="1200" dirty="0">
                          <a:effectLst/>
                        </a:rPr>
                        <a:t>10</a:t>
                      </a:r>
                    </a:p>
                  </a:txBody>
                  <a:tcPr marL="6426" marR="6426" marT="3213" marB="3213"/>
                </a:tc>
                <a:tc>
                  <a:txBody>
                    <a:bodyPr/>
                    <a:lstStyle/>
                    <a:p>
                      <a:pPr fontAlgn="t"/>
                      <a:r>
                        <a:rPr lang="en-US" sz="1200" b="1" u="none" strike="noStrike" dirty="0">
                          <a:solidFill>
                            <a:srgbClr val="0070B9"/>
                          </a:solidFill>
                          <a:effectLst/>
                          <a:hlinkClick r:id="rId14">
                            <a:extLst>
                              <a:ext uri="{A12FA001-AC4F-418D-AE19-62706E023703}">
                                <ahyp:hlinkClr xmlns:ahyp="http://schemas.microsoft.com/office/drawing/2018/hyperlinkcolor" val="tx"/>
                              </a:ext>
                            </a:extLst>
                          </a:hlinkClick>
                        </a:rPr>
                        <a:t>Tianhe-2A</a:t>
                      </a:r>
                      <a:r>
                        <a:rPr lang="en-US" sz="1200" u="none" strike="noStrike" dirty="0">
                          <a:solidFill>
                            <a:srgbClr val="0070B9"/>
                          </a:solidFill>
                          <a:effectLst/>
                          <a:hlinkClick r:id="rId14">
                            <a:extLst>
                              <a:ext uri="{A12FA001-AC4F-418D-AE19-62706E023703}">
                                <ahyp:hlinkClr xmlns:ahyp="http://schemas.microsoft.com/office/drawing/2018/hyperlinkcolor" val="tx"/>
                              </a:ext>
                            </a:extLst>
                          </a:hlinkClick>
                        </a:rPr>
                        <a:t> </a:t>
                      </a:r>
                      <a:r>
                        <a:rPr lang="en-US" sz="1200" u="none" strike="noStrike" dirty="0">
                          <a:solidFill>
                            <a:schemeClr val="tx1"/>
                          </a:solidFill>
                          <a:effectLst/>
                          <a:hlinkClick r:id="rId14">
                            <a:extLst>
                              <a:ext uri="{A12FA001-AC4F-418D-AE19-62706E023703}">
                                <ahyp:hlinkClr xmlns:ahyp="http://schemas.microsoft.com/office/drawing/2018/hyperlinkcolor" val="tx"/>
                              </a:ext>
                            </a:extLst>
                          </a:hlinkClick>
                        </a:rPr>
                        <a:t>-</a:t>
                      </a:r>
                      <a:br>
                        <a:rPr lang="en-US" sz="1200" dirty="0">
                          <a:solidFill>
                            <a:schemeClr val="tx1"/>
                          </a:solidFill>
                          <a:effectLst/>
                        </a:rPr>
                      </a:br>
                      <a:r>
                        <a:rPr lang="en-US" sz="1200" dirty="0">
                          <a:solidFill>
                            <a:schemeClr val="tx1"/>
                          </a:solidFill>
                          <a:effectLst/>
                        </a:rPr>
                        <a:t>China</a:t>
                      </a:r>
                    </a:p>
                  </a:txBody>
                  <a:tcPr marL="6426" marR="6426" marT="3213" marB="3213"/>
                </a:tc>
                <a:tc>
                  <a:txBody>
                    <a:bodyPr/>
                    <a:lstStyle/>
                    <a:p>
                      <a:pPr algn="ctr" fontAlgn="t"/>
                      <a:r>
                        <a:rPr lang="en-US" sz="1200">
                          <a:effectLst/>
                        </a:rPr>
                        <a:t>61.44</a:t>
                      </a:r>
                    </a:p>
                  </a:txBody>
                  <a:tcPr marL="6426" marR="6426" marT="3213" marB="3213"/>
                </a:tc>
                <a:tc>
                  <a:txBody>
                    <a:bodyPr/>
                    <a:lstStyle/>
                    <a:p>
                      <a:pPr algn="ctr" fontAlgn="t"/>
                      <a:r>
                        <a:rPr lang="en-US" sz="1200" dirty="0">
                          <a:effectLst/>
                        </a:rPr>
                        <a:t>18,482</a:t>
                      </a:r>
                    </a:p>
                  </a:txBody>
                  <a:tcPr marL="6426" marR="6426" marT="3213" marB="3213"/>
                </a:tc>
                <a:extLst>
                  <a:ext uri="{0D108BD9-81ED-4DB2-BD59-A6C34878D82A}">
                    <a16:rowId xmlns:a16="http://schemas.microsoft.com/office/drawing/2014/main" val="3093054742"/>
                  </a:ext>
                </a:extLst>
              </a:tr>
            </a:tbl>
          </a:graphicData>
        </a:graphic>
      </p:graphicFrame>
      <p:sp>
        <p:nvSpPr>
          <p:cNvPr id="5" name="TextBox 4">
            <a:extLst>
              <a:ext uri="{FF2B5EF4-FFF2-40B4-BE49-F238E27FC236}">
                <a16:creationId xmlns:a16="http://schemas.microsoft.com/office/drawing/2014/main" id="{B6905687-B0EC-AD55-40D5-159FF7548224}"/>
              </a:ext>
            </a:extLst>
          </p:cNvPr>
          <p:cNvSpPr txBox="1"/>
          <p:nvPr/>
        </p:nvSpPr>
        <p:spPr>
          <a:xfrm>
            <a:off x="2943664" y="6078385"/>
            <a:ext cx="6224782" cy="5909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fontAlgn="base">
              <a:lnSpc>
                <a:spcPct val="90000"/>
              </a:lnSpc>
              <a:spcBef>
                <a:spcPct val="0"/>
              </a:spcBef>
              <a:spcAft>
                <a:spcPct val="0"/>
              </a:spcAft>
            </a:pPr>
            <a:r>
              <a:rPr lang="en-US" dirty="0">
                <a:solidFill>
                  <a:prstClr val="black"/>
                </a:solidFill>
                <a:latin typeface="Arial"/>
              </a:rPr>
              <a:t>Compute intensive: solving PDEs (requires fast FLOPs)</a:t>
            </a:r>
          </a:p>
          <a:p>
            <a:pPr algn="ctr" fontAlgn="base">
              <a:lnSpc>
                <a:spcPct val="90000"/>
              </a:lnSpc>
              <a:spcBef>
                <a:spcPct val="0"/>
              </a:spcBef>
              <a:spcAft>
                <a:spcPct val="0"/>
              </a:spcAft>
            </a:pPr>
            <a:r>
              <a:rPr lang="en-US" dirty="0">
                <a:solidFill>
                  <a:prstClr val="black"/>
                </a:solidFill>
                <a:latin typeface="Arial"/>
              </a:rPr>
              <a:t>Most of the execution time goes to floating-point operations</a:t>
            </a:r>
          </a:p>
        </p:txBody>
      </p:sp>
      <p:pic>
        <p:nvPicPr>
          <p:cNvPr id="7" name="Picture 6">
            <a:extLst>
              <a:ext uri="{FF2B5EF4-FFF2-40B4-BE49-F238E27FC236}">
                <a16:creationId xmlns:a16="http://schemas.microsoft.com/office/drawing/2014/main" id="{3426B45C-A57D-5D57-AE46-8EE0ABA6E669}"/>
              </a:ext>
            </a:extLst>
          </p:cNvPr>
          <p:cNvPicPr>
            <a:picLocks noChangeAspect="1"/>
          </p:cNvPicPr>
          <p:nvPr/>
        </p:nvPicPr>
        <p:blipFill>
          <a:blip r:embed="rId15"/>
          <a:stretch>
            <a:fillRect/>
          </a:stretch>
        </p:blipFill>
        <p:spPr>
          <a:xfrm>
            <a:off x="6096000" y="1252263"/>
            <a:ext cx="5984966" cy="4542712"/>
          </a:xfrm>
          <a:prstGeom prst="rect">
            <a:avLst/>
          </a:prstGeom>
        </p:spPr>
      </p:pic>
      <p:sp>
        <p:nvSpPr>
          <p:cNvPr id="10" name="TextBox 9">
            <a:extLst>
              <a:ext uri="{FF2B5EF4-FFF2-40B4-BE49-F238E27FC236}">
                <a16:creationId xmlns:a16="http://schemas.microsoft.com/office/drawing/2014/main" id="{5D32829A-E62E-7783-0F27-F20C198ED8A0}"/>
              </a:ext>
            </a:extLst>
          </p:cNvPr>
          <p:cNvSpPr txBox="1"/>
          <p:nvPr/>
        </p:nvSpPr>
        <p:spPr>
          <a:xfrm>
            <a:off x="9168446" y="4708188"/>
            <a:ext cx="2616457" cy="480131"/>
          </a:xfrm>
          <a:prstGeom prst="rect">
            <a:avLst/>
          </a:prstGeom>
          <a:noFill/>
        </p:spPr>
        <p:txBody>
          <a:bodyPr wrap="square" rtlCol="0">
            <a:spAutoFit/>
          </a:bodyPr>
          <a:lstStyle/>
          <a:p>
            <a:pPr>
              <a:lnSpc>
                <a:spcPct val="90000"/>
              </a:lnSpc>
            </a:pPr>
            <a:r>
              <a:rPr lang="en-US" sz="1400" dirty="0"/>
              <a:t>Curves appear to go linear around position 100…</a:t>
            </a:r>
          </a:p>
        </p:txBody>
      </p:sp>
    </p:spTree>
    <p:extLst>
      <p:ext uri="{BB962C8B-B14F-4D97-AF65-F5344CB8AC3E}">
        <p14:creationId xmlns:p14="http://schemas.microsoft.com/office/powerpoint/2010/main" val="742419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547E-E02D-C81B-E0B6-D33CC81A1F47}"/>
              </a:ext>
            </a:extLst>
          </p:cNvPr>
          <p:cNvSpPr>
            <a:spLocks noGrp="1"/>
          </p:cNvSpPr>
          <p:nvPr>
            <p:ph type="title"/>
          </p:nvPr>
        </p:nvSpPr>
        <p:spPr/>
        <p:txBody>
          <a:bodyPr/>
          <a:lstStyle/>
          <a:p>
            <a:r>
              <a:rPr lang="en-US" dirty="0"/>
              <a:t>Computer saturation</a:t>
            </a:r>
          </a:p>
        </p:txBody>
      </p:sp>
      <p:pic>
        <p:nvPicPr>
          <p:cNvPr id="7" name="Picture 6">
            <a:extLst>
              <a:ext uri="{FF2B5EF4-FFF2-40B4-BE49-F238E27FC236}">
                <a16:creationId xmlns:a16="http://schemas.microsoft.com/office/drawing/2014/main" id="{4516BA87-FBF7-ABDF-D8B5-E818EFD1D9C8}"/>
              </a:ext>
            </a:extLst>
          </p:cNvPr>
          <p:cNvPicPr>
            <a:picLocks noChangeAspect="1"/>
          </p:cNvPicPr>
          <p:nvPr/>
        </p:nvPicPr>
        <p:blipFill>
          <a:blip r:embed="rId2"/>
          <a:stretch>
            <a:fillRect/>
          </a:stretch>
        </p:blipFill>
        <p:spPr>
          <a:xfrm>
            <a:off x="6243301" y="1166283"/>
            <a:ext cx="5791000" cy="2675107"/>
          </a:xfrm>
          <a:prstGeom prst="rect">
            <a:avLst/>
          </a:prstGeom>
        </p:spPr>
      </p:pic>
      <p:pic>
        <p:nvPicPr>
          <p:cNvPr id="9" name="Picture 8">
            <a:extLst>
              <a:ext uri="{FF2B5EF4-FFF2-40B4-BE49-F238E27FC236}">
                <a16:creationId xmlns:a16="http://schemas.microsoft.com/office/drawing/2014/main" id="{F24AC26B-7769-6E17-07A1-58570BFCEA3C}"/>
              </a:ext>
            </a:extLst>
          </p:cNvPr>
          <p:cNvPicPr>
            <a:picLocks noChangeAspect="1"/>
          </p:cNvPicPr>
          <p:nvPr/>
        </p:nvPicPr>
        <p:blipFill>
          <a:blip r:embed="rId3"/>
          <a:stretch>
            <a:fillRect/>
          </a:stretch>
        </p:blipFill>
        <p:spPr>
          <a:xfrm>
            <a:off x="608707" y="1166283"/>
            <a:ext cx="5487293" cy="4417392"/>
          </a:xfrm>
          <a:prstGeom prst="rect">
            <a:avLst/>
          </a:prstGeom>
        </p:spPr>
      </p:pic>
      <p:sp>
        <p:nvSpPr>
          <p:cNvPr id="10" name="TextBox 9">
            <a:extLst>
              <a:ext uri="{FF2B5EF4-FFF2-40B4-BE49-F238E27FC236}">
                <a16:creationId xmlns:a16="http://schemas.microsoft.com/office/drawing/2014/main" id="{F3F5AD60-5B4C-2815-31AD-B343C8FBE1F4}"/>
              </a:ext>
            </a:extLst>
          </p:cNvPr>
          <p:cNvSpPr txBox="1"/>
          <p:nvPr/>
        </p:nvSpPr>
        <p:spPr>
          <a:xfrm>
            <a:off x="6243301" y="4175652"/>
            <a:ext cx="5487293" cy="1837284"/>
          </a:xfrm>
          <a:prstGeom prst="rect">
            <a:avLst/>
          </a:prstGeom>
          <a:noFill/>
        </p:spPr>
        <p:txBody>
          <a:bodyPr wrap="square" rtlCol="0">
            <a:normAutofit fontScale="85000" lnSpcReduction="10000"/>
          </a:bodyPr>
          <a:lstStyle/>
          <a:p>
            <a:pPr marL="285750" indent="-285750">
              <a:lnSpc>
                <a:spcPct val="120000"/>
              </a:lnSpc>
              <a:buFont typeface="Arial" panose="020B0604020202020204" pitchFamily="34" charset="0"/>
              <a:buChar char="•"/>
            </a:pPr>
            <a:r>
              <a:rPr lang="en-US" dirty="0"/>
              <a:t>Systems 100-500 indicate linear increase in capability</a:t>
            </a:r>
          </a:p>
          <a:p>
            <a:pPr marL="285750" indent="-285750">
              <a:lnSpc>
                <a:spcPct val="120000"/>
              </a:lnSpc>
              <a:buFont typeface="Arial" panose="020B0604020202020204" pitchFamily="34" charset="0"/>
              <a:buChar char="•"/>
            </a:pPr>
            <a:r>
              <a:rPr lang="en-US" dirty="0"/>
              <a:t>The ‘top’ system lifetime is about 5 years</a:t>
            </a:r>
          </a:p>
          <a:p>
            <a:pPr marL="285750" indent="-285750">
              <a:lnSpc>
                <a:spcPct val="120000"/>
              </a:lnSpc>
              <a:buFont typeface="Arial" panose="020B0604020202020204" pitchFamily="34" charset="0"/>
              <a:buChar char="•"/>
            </a:pPr>
            <a:r>
              <a:rPr lang="en-US" dirty="0"/>
              <a:t>Limits to Top500 analysis</a:t>
            </a:r>
          </a:p>
          <a:p>
            <a:pPr marL="742950" lvl="1" indent="-285750">
              <a:lnSpc>
                <a:spcPct val="120000"/>
              </a:lnSpc>
              <a:buFont typeface="Arial" panose="020B0604020202020204" pitchFamily="34" charset="0"/>
              <a:buChar char="•"/>
            </a:pPr>
            <a:r>
              <a:rPr lang="en-US" dirty="0"/>
              <a:t>China no longer submits information</a:t>
            </a:r>
          </a:p>
          <a:p>
            <a:pPr marL="742950" lvl="1" indent="-285750">
              <a:lnSpc>
                <a:spcPct val="120000"/>
              </a:lnSpc>
              <a:buFont typeface="Arial" panose="020B0604020202020204" pitchFamily="34" charset="0"/>
              <a:buChar char="•"/>
            </a:pPr>
            <a:r>
              <a:rPr lang="en-US" dirty="0"/>
              <a:t>Workflows on machines are changing with time</a:t>
            </a:r>
          </a:p>
          <a:p>
            <a:pPr marL="285750" indent="-285750">
              <a:lnSpc>
                <a:spcPct val="120000"/>
              </a:lnSpc>
              <a:buFont typeface="Arial" panose="020B0604020202020204" pitchFamily="34" charset="0"/>
              <a:buChar char="•"/>
            </a:pPr>
            <a:r>
              <a:rPr lang="en-US" dirty="0"/>
              <a:t>Overall interesting article: Reed, Gannon, </a:t>
            </a:r>
            <a:r>
              <a:rPr lang="en-US" dirty="0" err="1"/>
              <a:t>Dongarra</a:t>
            </a:r>
            <a:r>
              <a:rPr lang="en-US" dirty="0"/>
              <a:t>, “Reinventing HPC: Challenges and Opportunities”</a:t>
            </a:r>
          </a:p>
        </p:txBody>
      </p:sp>
    </p:spTree>
    <p:extLst>
      <p:ext uri="{BB962C8B-B14F-4D97-AF65-F5344CB8AC3E}">
        <p14:creationId xmlns:p14="http://schemas.microsoft.com/office/powerpoint/2010/main" val="105012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C29E5-2957-A880-BD0E-32BC27D7DBC4}"/>
              </a:ext>
            </a:extLst>
          </p:cNvPr>
          <p:cNvSpPr>
            <a:spLocks noGrp="1"/>
          </p:cNvSpPr>
          <p:nvPr>
            <p:ph type="title"/>
          </p:nvPr>
        </p:nvSpPr>
        <p:spPr/>
        <p:txBody>
          <a:bodyPr/>
          <a:lstStyle/>
          <a:p>
            <a:r>
              <a:rPr lang="en-US" dirty="0"/>
              <a:t>Using Quantum to affect a Revolution</a:t>
            </a:r>
          </a:p>
        </p:txBody>
      </p:sp>
      <p:sp>
        <p:nvSpPr>
          <p:cNvPr id="3" name="TextBox 2">
            <a:extLst>
              <a:ext uri="{FF2B5EF4-FFF2-40B4-BE49-F238E27FC236}">
                <a16:creationId xmlns:a16="http://schemas.microsoft.com/office/drawing/2014/main" id="{9FC380F2-3594-C99A-D79A-A3EC61FCC1FF}"/>
              </a:ext>
            </a:extLst>
          </p:cNvPr>
          <p:cNvSpPr txBox="1"/>
          <p:nvPr/>
        </p:nvSpPr>
        <p:spPr>
          <a:xfrm>
            <a:off x="2512488" y="5526019"/>
            <a:ext cx="8885848" cy="1042304"/>
          </a:xfrm>
          <a:prstGeom prst="rect">
            <a:avLst/>
          </a:prstGeom>
          <a:gradFill flip="none" rotWithShape="1">
            <a:gsLst>
              <a:gs pos="0">
                <a:schemeClr val="accent2"/>
              </a:gs>
              <a:gs pos="100000">
                <a:schemeClr val="bg1">
                  <a:alpha val="0"/>
                </a:schemeClr>
              </a:gs>
            </a:gsLst>
            <a:lin ang="10800000" scaled="1"/>
            <a:tileRect/>
          </a:gradFill>
          <a:ln>
            <a:noFill/>
          </a:ln>
        </p:spPr>
        <p:style>
          <a:lnRef idx="1">
            <a:schemeClr val="accent1"/>
          </a:lnRef>
          <a:fillRef idx="2">
            <a:schemeClr val="accent1"/>
          </a:fillRef>
          <a:effectRef idx="1">
            <a:schemeClr val="accent1"/>
          </a:effectRef>
          <a:fontRef idx="minor">
            <a:schemeClr val="dk1"/>
          </a:fontRef>
        </p:style>
        <p:txBody>
          <a:bodyPr wrap="square" rtlCol="0" anchor="ctr" anchorCtr="0">
            <a:noAutofit/>
          </a:bodyPr>
          <a:lstStyle/>
          <a:p>
            <a:pPr marL="285750" indent="-285750" algn="r">
              <a:lnSpc>
                <a:spcPct val="90000"/>
              </a:lnSpc>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Significant increases in federal funding for R&amp;D…leading to the NQI Act in December 2018, and the establishment of the National Quantum Information Science Research Centers. </a:t>
            </a:r>
          </a:p>
          <a:p>
            <a:pPr marL="285750" indent="-285750" algn="r">
              <a:lnSpc>
                <a:spcPct val="90000"/>
              </a:lnSpc>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Significant development of Noisy Intermediate Scale Quantum Algorithms  </a:t>
            </a:r>
          </a:p>
          <a:p>
            <a:pPr marL="285750" indent="-285750" algn="r">
              <a:lnSpc>
                <a:spcPct val="90000"/>
              </a:lnSpc>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Significant development of hardware (IBM, Google, Honeywell, </a:t>
            </a:r>
            <a:r>
              <a:rPr lang="en-US" sz="1400" dirty="0" err="1">
                <a:solidFill>
                  <a:schemeClr val="tx1"/>
                </a:solidFill>
                <a:latin typeface="Arial" panose="020B0604020202020204" pitchFamily="34" charset="0"/>
                <a:cs typeface="Arial" panose="020B0604020202020204" pitchFamily="34" charset="0"/>
              </a:rPr>
              <a:t>IonQ</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ColdQuanta</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Rigetti</a:t>
            </a:r>
            <a:r>
              <a:rPr lang="en-US" sz="1400" dirty="0">
                <a:solidFill>
                  <a:schemeClr val="tx1"/>
                </a:solidFill>
                <a:latin typeface="Arial" panose="020B0604020202020204" pitchFamily="34" charset="0"/>
                <a:cs typeface="Arial" panose="020B0604020202020204" pitchFamily="34" charset="0"/>
              </a:rPr>
              <a:t>…)</a:t>
            </a:r>
          </a:p>
        </p:txBody>
      </p:sp>
      <p:grpSp>
        <p:nvGrpSpPr>
          <p:cNvPr id="4" name="Group 3">
            <a:extLst>
              <a:ext uri="{FF2B5EF4-FFF2-40B4-BE49-F238E27FC236}">
                <a16:creationId xmlns:a16="http://schemas.microsoft.com/office/drawing/2014/main" id="{298E1F0C-3319-844C-F030-D3841574EF32}"/>
              </a:ext>
            </a:extLst>
          </p:cNvPr>
          <p:cNvGrpSpPr/>
          <p:nvPr/>
        </p:nvGrpSpPr>
        <p:grpSpPr>
          <a:xfrm>
            <a:off x="2168871" y="1097405"/>
            <a:ext cx="5404493" cy="4523680"/>
            <a:chOff x="138241" y="926862"/>
            <a:chExt cx="5404493" cy="5079456"/>
          </a:xfrm>
        </p:grpSpPr>
        <p:sp>
          <p:nvSpPr>
            <p:cNvPr id="5" name="Rectangle 4">
              <a:extLst>
                <a:ext uri="{FF2B5EF4-FFF2-40B4-BE49-F238E27FC236}">
                  <a16:creationId xmlns:a16="http://schemas.microsoft.com/office/drawing/2014/main" id="{D55F704A-FBCC-1F51-0965-ADBDF46A129B}"/>
                </a:ext>
              </a:extLst>
            </p:cNvPr>
            <p:cNvSpPr/>
            <p:nvPr/>
          </p:nvSpPr>
          <p:spPr>
            <a:xfrm>
              <a:off x="138241" y="926862"/>
              <a:ext cx="3312419" cy="391237"/>
            </a:xfrm>
            <a:prstGeom prst="rect">
              <a:avLst/>
            </a:prstGeom>
            <a:no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45720" bIns="45720" numCol="1" spcCol="0" rtlCol="0" fromWordArt="0" anchor="ctr" anchorCtr="0" forceAA="0" compatLnSpc="1">
              <a:prstTxWarp prst="textNoShape">
                <a:avLst/>
              </a:prstTxWarp>
              <a:noAutofit/>
            </a:bodyPr>
            <a:lstStyle/>
            <a:p>
              <a:pPr>
                <a:lnSpc>
                  <a:spcPct val="90000"/>
                </a:lnSpc>
              </a:pPr>
              <a:r>
                <a:rPr lang="en-US" b="1" dirty="0">
                  <a:solidFill>
                    <a:schemeClr val="tx1"/>
                  </a:solidFill>
                </a:rPr>
                <a:t>In the sciences</a:t>
              </a:r>
            </a:p>
          </p:txBody>
        </p:sp>
        <p:sp>
          <p:nvSpPr>
            <p:cNvPr id="6" name="Rectangle 5">
              <a:extLst>
                <a:ext uri="{FF2B5EF4-FFF2-40B4-BE49-F238E27FC236}">
                  <a16:creationId xmlns:a16="http://schemas.microsoft.com/office/drawing/2014/main" id="{D827BB7A-1D50-2596-F891-45571F299AEB}"/>
                </a:ext>
              </a:extLst>
            </p:cNvPr>
            <p:cNvSpPr/>
            <p:nvPr/>
          </p:nvSpPr>
          <p:spPr>
            <a:xfrm>
              <a:off x="138241" y="1325096"/>
              <a:ext cx="3463098" cy="656103"/>
            </a:xfrm>
            <a:prstGeom prst="rect">
              <a:avLst/>
            </a:prstGeom>
            <a:ln>
              <a:gradFill flip="none" rotWithShape="1">
                <a:gsLst>
                  <a:gs pos="100000">
                    <a:schemeClr val="bg1">
                      <a:alpha val="0"/>
                    </a:schemeClr>
                  </a:gs>
                  <a:gs pos="0">
                    <a:schemeClr val="accent2"/>
                  </a:gs>
                </a:gsLst>
                <a:lin ang="0" scaled="1"/>
                <a:tileRect/>
              </a:gra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45720" rIns="45720" bIns="45720" numCol="1" spcCol="1270" anchor="ctr" anchorCtr="0">
              <a:noAutofit/>
            </a:bodyPr>
            <a:lstStyle/>
            <a:p>
              <a:pPr defTabSz="622300">
                <a:lnSpc>
                  <a:spcPct val="90000"/>
                </a:lnSpc>
                <a:spcBef>
                  <a:spcPts val="400"/>
                </a:spcBef>
                <a:spcAft>
                  <a:spcPts val="0"/>
                </a:spcAft>
              </a:pPr>
              <a:r>
                <a:rPr lang="en-US" sz="1400" b="1" dirty="0"/>
                <a:t>1980s– 1990s</a:t>
              </a:r>
            </a:p>
            <a:p>
              <a:pPr marL="0" lvl="1" defTabSz="488950">
                <a:lnSpc>
                  <a:spcPct val="90000"/>
                </a:lnSpc>
                <a:spcBef>
                  <a:spcPts val="400"/>
                </a:spcBef>
                <a:spcAft>
                  <a:spcPts val="0"/>
                </a:spcAft>
              </a:pPr>
              <a:r>
                <a:rPr lang="en-US" sz="1400" dirty="0">
                  <a:cs typeface="Arial Narrow"/>
                </a:rPr>
                <a:t>A curious idea; first quantum algorithms</a:t>
              </a:r>
              <a:endParaRPr lang="en-US" sz="1400" dirty="0"/>
            </a:p>
          </p:txBody>
        </p:sp>
        <p:sp>
          <p:nvSpPr>
            <p:cNvPr id="7" name="Rectangle 6">
              <a:extLst>
                <a:ext uri="{FF2B5EF4-FFF2-40B4-BE49-F238E27FC236}">
                  <a16:creationId xmlns:a16="http://schemas.microsoft.com/office/drawing/2014/main" id="{E9981980-B915-4491-0D9C-B4169AAB8DB1}"/>
                </a:ext>
              </a:extLst>
            </p:cNvPr>
            <p:cNvSpPr/>
            <p:nvPr/>
          </p:nvSpPr>
          <p:spPr>
            <a:xfrm>
              <a:off x="481858" y="2154454"/>
              <a:ext cx="3463098" cy="1110343"/>
            </a:xfrm>
            <a:prstGeom prst="rect">
              <a:avLst/>
            </a:prstGeom>
            <a:ln>
              <a:gradFill flip="none" rotWithShape="1">
                <a:gsLst>
                  <a:gs pos="100000">
                    <a:schemeClr val="bg1">
                      <a:alpha val="0"/>
                    </a:schemeClr>
                  </a:gs>
                  <a:gs pos="0">
                    <a:schemeClr val="accent2"/>
                  </a:gs>
                </a:gsLst>
                <a:lin ang="0" scaled="1"/>
                <a:tileRect/>
              </a:gra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45720" rIns="45720" bIns="45720" numCol="1" spcCol="1270" anchor="ctr" anchorCtr="0">
              <a:noAutofit/>
            </a:bodyPr>
            <a:lstStyle/>
            <a:p>
              <a:pPr defTabSz="622300">
                <a:lnSpc>
                  <a:spcPct val="90000"/>
                </a:lnSpc>
                <a:spcBef>
                  <a:spcPts val="400"/>
                </a:spcBef>
                <a:spcAft>
                  <a:spcPts val="0"/>
                </a:spcAft>
              </a:pPr>
              <a:r>
                <a:rPr lang="en-US" sz="1400" b="1" dirty="0"/>
                <a:t>2000s</a:t>
              </a:r>
            </a:p>
            <a:p>
              <a:pPr marL="0" lvl="1" defTabSz="488950">
                <a:lnSpc>
                  <a:spcPct val="90000"/>
                </a:lnSpc>
                <a:spcBef>
                  <a:spcPts val="400"/>
                </a:spcBef>
                <a:spcAft>
                  <a:spcPts val="0"/>
                </a:spcAft>
              </a:pPr>
              <a:r>
                <a:rPr lang="en-US" sz="1400" dirty="0">
                  <a:cs typeface="Arial Narrow"/>
                </a:rPr>
                <a:t>Proof-of-principle demonstrations</a:t>
              </a:r>
              <a:br>
                <a:rPr lang="en-US" sz="1400" dirty="0">
                  <a:cs typeface="Arial Narrow"/>
                </a:rPr>
              </a:br>
              <a:r>
                <a:rPr lang="en-US" sz="1400" dirty="0">
                  <a:cs typeface="Arial Narrow"/>
                </a:rPr>
                <a:t>Initial QC hardware</a:t>
              </a:r>
              <a:endParaRPr lang="en-US" sz="1400" dirty="0"/>
            </a:p>
            <a:p>
              <a:pPr marL="0" lvl="1" defTabSz="488950">
                <a:lnSpc>
                  <a:spcPct val="90000"/>
                </a:lnSpc>
                <a:spcBef>
                  <a:spcPts val="400"/>
                </a:spcBef>
                <a:spcAft>
                  <a:spcPts val="0"/>
                </a:spcAft>
              </a:pPr>
              <a:r>
                <a:rPr lang="en-US" sz="1400" dirty="0">
                  <a:cs typeface="Arial Narrow"/>
                </a:rPr>
                <a:t>Error correction and control theory</a:t>
              </a:r>
              <a:endParaRPr lang="en-US" sz="1400" dirty="0"/>
            </a:p>
          </p:txBody>
        </p:sp>
        <p:sp>
          <p:nvSpPr>
            <p:cNvPr id="8" name="Rectangle 7">
              <a:extLst>
                <a:ext uri="{FF2B5EF4-FFF2-40B4-BE49-F238E27FC236}">
                  <a16:creationId xmlns:a16="http://schemas.microsoft.com/office/drawing/2014/main" id="{CB6375E6-99F9-76DA-35F3-5441857BDE27}"/>
                </a:ext>
              </a:extLst>
            </p:cNvPr>
            <p:cNvSpPr/>
            <p:nvPr/>
          </p:nvSpPr>
          <p:spPr>
            <a:xfrm>
              <a:off x="820346" y="3429000"/>
              <a:ext cx="3463098" cy="1141578"/>
            </a:xfrm>
            <a:prstGeom prst="rect">
              <a:avLst/>
            </a:prstGeom>
            <a:ln>
              <a:gradFill flip="none" rotWithShape="1">
                <a:gsLst>
                  <a:gs pos="100000">
                    <a:schemeClr val="bg1">
                      <a:alpha val="0"/>
                    </a:schemeClr>
                  </a:gs>
                  <a:gs pos="0">
                    <a:schemeClr val="accent2"/>
                  </a:gs>
                </a:gsLst>
                <a:lin ang="0" scaled="1"/>
                <a:tileRect/>
              </a:gra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45720" rIns="45720" bIns="45720" numCol="1" spcCol="1270" anchor="ctr" anchorCtr="0">
              <a:noAutofit/>
            </a:bodyPr>
            <a:lstStyle/>
            <a:p>
              <a:pPr defTabSz="622300">
                <a:lnSpc>
                  <a:spcPct val="90000"/>
                </a:lnSpc>
                <a:spcBef>
                  <a:spcPts val="400"/>
                </a:spcBef>
                <a:spcAft>
                  <a:spcPts val="0"/>
                </a:spcAft>
              </a:pPr>
              <a:r>
                <a:rPr lang="en-US" sz="1400" b="1" dirty="0"/>
                <a:t>2010s</a:t>
              </a:r>
            </a:p>
            <a:p>
              <a:pPr marL="0" lvl="1" defTabSz="488950">
                <a:lnSpc>
                  <a:spcPct val="90000"/>
                </a:lnSpc>
                <a:spcBef>
                  <a:spcPts val="400"/>
                </a:spcBef>
                <a:spcAft>
                  <a:spcPts val="0"/>
                </a:spcAft>
              </a:pPr>
              <a:r>
                <a:rPr lang="en-US" sz="1400" dirty="0">
                  <a:cs typeface="Arial Narrow"/>
                </a:rPr>
                <a:t>Focus on practicality and improving quality and control </a:t>
              </a:r>
              <a:endParaRPr lang="en-US" sz="1400" dirty="0"/>
            </a:p>
            <a:p>
              <a:pPr marL="0" lvl="1" defTabSz="488950">
                <a:lnSpc>
                  <a:spcPct val="90000"/>
                </a:lnSpc>
                <a:spcBef>
                  <a:spcPts val="400"/>
                </a:spcBef>
                <a:spcAft>
                  <a:spcPts val="0"/>
                </a:spcAft>
              </a:pPr>
              <a:r>
                <a:rPr lang="en-US" sz="1400" dirty="0">
                  <a:cs typeface="Arial Narrow"/>
                </a:rPr>
                <a:t>Circuit synthesis</a:t>
              </a:r>
            </a:p>
          </p:txBody>
        </p:sp>
        <p:sp>
          <p:nvSpPr>
            <p:cNvPr id="9" name="Rectangle 8">
              <a:extLst>
                <a:ext uri="{FF2B5EF4-FFF2-40B4-BE49-F238E27FC236}">
                  <a16:creationId xmlns:a16="http://schemas.microsoft.com/office/drawing/2014/main" id="{FD972185-472A-FB03-8EC0-240A19B815DF}"/>
                </a:ext>
              </a:extLst>
            </p:cNvPr>
            <p:cNvSpPr/>
            <p:nvPr/>
          </p:nvSpPr>
          <p:spPr>
            <a:xfrm>
              <a:off x="1163961" y="4725617"/>
              <a:ext cx="3941437" cy="989383"/>
            </a:xfrm>
            <a:prstGeom prst="rect">
              <a:avLst/>
            </a:prstGeom>
            <a:ln>
              <a:gradFill flip="none" rotWithShape="1">
                <a:gsLst>
                  <a:gs pos="100000">
                    <a:schemeClr val="bg1">
                      <a:alpha val="0"/>
                    </a:schemeClr>
                  </a:gs>
                  <a:gs pos="0">
                    <a:schemeClr val="accent2"/>
                  </a:gs>
                </a:gsLst>
                <a:lin ang="0" scaled="1"/>
                <a:tileRect/>
              </a:gra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45720" rIns="45720" bIns="45720" numCol="1" spcCol="1270" anchor="ctr" anchorCtr="0">
              <a:noAutofit/>
            </a:bodyPr>
            <a:lstStyle/>
            <a:p>
              <a:pPr defTabSz="622300">
                <a:lnSpc>
                  <a:spcPct val="90000"/>
                </a:lnSpc>
                <a:spcBef>
                  <a:spcPts val="400"/>
                </a:spcBef>
                <a:spcAft>
                  <a:spcPts val="0"/>
                </a:spcAft>
              </a:pPr>
              <a:r>
                <a:rPr lang="en-US" sz="1400" b="1" dirty="0">
                  <a:cs typeface="Arial Narrow"/>
                </a:rPr>
                <a:t>2015s</a:t>
              </a:r>
            </a:p>
            <a:p>
              <a:pPr marL="0" lvl="1" defTabSz="488950">
                <a:lnSpc>
                  <a:spcPct val="90000"/>
                </a:lnSpc>
                <a:spcBef>
                  <a:spcPts val="400"/>
                </a:spcBef>
                <a:spcAft>
                  <a:spcPts val="0"/>
                </a:spcAft>
              </a:pPr>
              <a:r>
                <a:rPr lang="en-US" sz="1400" dirty="0">
                  <a:cs typeface="Arial Narrow"/>
                </a:rPr>
                <a:t>Qubit fragility presents tremendous challenges; first commercial systems</a:t>
              </a:r>
            </a:p>
            <a:p>
              <a:pPr marL="0" lvl="1" defTabSz="488950">
                <a:lnSpc>
                  <a:spcPct val="90000"/>
                </a:lnSpc>
                <a:spcBef>
                  <a:spcPts val="400"/>
                </a:spcBef>
                <a:spcAft>
                  <a:spcPts val="0"/>
                </a:spcAft>
              </a:pPr>
              <a:r>
                <a:rPr lang="en-US" sz="1400" dirty="0">
                  <a:cs typeface="Arial Narrow"/>
                </a:rPr>
                <a:t>Attempt to broaden suite of applications</a:t>
              </a:r>
            </a:p>
          </p:txBody>
        </p:sp>
        <p:sp>
          <p:nvSpPr>
            <p:cNvPr id="10" name="Freeform 9">
              <a:extLst>
                <a:ext uri="{FF2B5EF4-FFF2-40B4-BE49-F238E27FC236}">
                  <a16:creationId xmlns:a16="http://schemas.microsoft.com/office/drawing/2014/main" id="{7960168C-1126-B458-14E8-28D195BDC392}"/>
                </a:ext>
              </a:extLst>
            </p:cNvPr>
            <p:cNvSpPr>
              <a:spLocks/>
            </p:cNvSpPr>
            <p:nvPr/>
          </p:nvSpPr>
          <p:spPr bwMode="auto">
            <a:xfrm>
              <a:off x="3115825" y="926862"/>
              <a:ext cx="2426909" cy="5079456"/>
            </a:xfrm>
            <a:custGeom>
              <a:avLst/>
              <a:gdLst>
                <a:gd name="T0" fmla="*/ 1767 w 1893"/>
                <a:gd name="T1" fmla="*/ 3749 h 3962"/>
                <a:gd name="T2" fmla="*/ 193 w 1893"/>
                <a:gd name="T3" fmla="*/ 0 h 3962"/>
                <a:gd name="T4" fmla="*/ 0 w 1893"/>
                <a:gd name="T5" fmla="*/ 0 h 3962"/>
                <a:gd name="T6" fmla="*/ 1575 w 1893"/>
                <a:gd name="T7" fmla="*/ 3749 h 3962"/>
                <a:gd name="T8" fmla="*/ 1437 w 1893"/>
                <a:gd name="T9" fmla="*/ 3749 h 3962"/>
                <a:gd name="T10" fmla="*/ 1755 w 1893"/>
                <a:gd name="T11" fmla="*/ 3962 h 3962"/>
                <a:gd name="T12" fmla="*/ 1893 w 1893"/>
                <a:gd name="T13" fmla="*/ 3749 h 3962"/>
                <a:gd name="T14" fmla="*/ 1767 w 1893"/>
                <a:gd name="T15" fmla="*/ 3749 h 39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3" h="3962">
                  <a:moveTo>
                    <a:pt x="1767" y="3749"/>
                  </a:moveTo>
                  <a:lnTo>
                    <a:pt x="193" y="0"/>
                  </a:lnTo>
                  <a:lnTo>
                    <a:pt x="0" y="0"/>
                  </a:lnTo>
                  <a:lnTo>
                    <a:pt x="1575" y="3749"/>
                  </a:lnTo>
                  <a:lnTo>
                    <a:pt x="1437" y="3749"/>
                  </a:lnTo>
                  <a:lnTo>
                    <a:pt x="1755" y="3962"/>
                  </a:lnTo>
                  <a:lnTo>
                    <a:pt x="1893" y="3749"/>
                  </a:lnTo>
                  <a:lnTo>
                    <a:pt x="1767" y="3749"/>
                  </a:lnTo>
                  <a:close/>
                </a:path>
              </a:pathLst>
            </a:custGeom>
            <a:gradFill flip="none" rotWithShape="1">
              <a:gsLst>
                <a:gs pos="0">
                  <a:schemeClr val="accent2"/>
                </a:gs>
                <a:gs pos="50000">
                  <a:schemeClr val="accent2">
                    <a:tint val="44500"/>
                    <a:satMod val="160000"/>
                  </a:schemeClr>
                </a:gs>
                <a:gs pos="100000">
                  <a:schemeClr val="bg1">
                    <a:alpha val="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Picture 10">
            <a:extLst>
              <a:ext uri="{FF2B5EF4-FFF2-40B4-BE49-F238E27FC236}">
                <a16:creationId xmlns:a16="http://schemas.microsoft.com/office/drawing/2014/main" id="{36D862CC-BB59-E4CD-F842-8D4CE600D9AB}"/>
              </a:ext>
            </a:extLst>
          </p:cNvPr>
          <p:cNvPicPr>
            <a:picLocks noChangeAspect="1"/>
          </p:cNvPicPr>
          <p:nvPr/>
        </p:nvPicPr>
        <p:blipFill>
          <a:blip r:embed="rId2"/>
          <a:stretch>
            <a:fillRect/>
          </a:stretch>
        </p:blipFill>
        <p:spPr>
          <a:xfrm>
            <a:off x="7173665" y="2452452"/>
            <a:ext cx="1943564" cy="1371600"/>
          </a:xfrm>
          <a:prstGeom prst="rect">
            <a:avLst/>
          </a:prstGeom>
        </p:spPr>
      </p:pic>
      <p:pic>
        <p:nvPicPr>
          <p:cNvPr id="12" name="Picture 11">
            <a:extLst>
              <a:ext uri="{FF2B5EF4-FFF2-40B4-BE49-F238E27FC236}">
                <a16:creationId xmlns:a16="http://schemas.microsoft.com/office/drawing/2014/main" id="{F9575A3E-F1C7-764F-A62A-16006417B066}"/>
              </a:ext>
            </a:extLst>
          </p:cNvPr>
          <p:cNvPicPr>
            <a:picLocks noChangeAspect="1"/>
          </p:cNvPicPr>
          <p:nvPr/>
        </p:nvPicPr>
        <p:blipFill>
          <a:blip r:embed="rId3"/>
          <a:stretch>
            <a:fillRect/>
          </a:stretch>
        </p:blipFill>
        <p:spPr>
          <a:xfrm>
            <a:off x="9193429" y="2452453"/>
            <a:ext cx="1752600" cy="1371013"/>
          </a:xfrm>
          <a:prstGeom prst="rect">
            <a:avLst/>
          </a:prstGeom>
        </p:spPr>
      </p:pic>
      <p:sp>
        <p:nvSpPr>
          <p:cNvPr id="13" name="TextBox 12">
            <a:extLst>
              <a:ext uri="{FF2B5EF4-FFF2-40B4-BE49-F238E27FC236}">
                <a16:creationId xmlns:a16="http://schemas.microsoft.com/office/drawing/2014/main" id="{C55B732C-036E-FE60-D066-37E6A157DE8D}"/>
              </a:ext>
            </a:extLst>
          </p:cNvPr>
          <p:cNvSpPr txBox="1"/>
          <p:nvPr/>
        </p:nvSpPr>
        <p:spPr>
          <a:xfrm>
            <a:off x="7596457" y="3900252"/>
            <a:ext cx="1215973" cy="595548"/>
          </a:xfrm>
          <a:prstGeom prst="rect">
            <a:avLst/>
          </a:prstGeom>
          <a:noFill/>
        </p:spPr>
        <p:txBody>
          <a:bodyPr wrap="none" rtlCol="0">
            <a:spAutoFit/>
          </a:bodyPr>
          <a:lstStyle/>
          <a:p>
            <a:pPr algn="ctr">
              <a:lnSpc>
                <a:spcPct val="90000"/>
              </a:lnSpc>
            </a:pPr>
            <a:r>
              <a:rPr lang="en-US" dirty="0">
                <a:latin typeface="Arial Narrow"/>
                <a:cs typeface="Arial Narrow"/>
              </a:rPr>
              <a:t>Si </a:t>
            </a:r>
            <a:r>
              <a:rPr lang="en-US" dirty="0" err="1">
                <a:latin typeface="Arial Narrow"/>
                <a:cs typeface="Arial Narrow"/>
              </a:rPr>
              <a:t>Ge</a:t>
            </a:r>
            <a:r>
              <a:rPr lang="en-US" dirty="0">
                <a:latin typeface="Arial Narrow"/>
                <a:cs typeface="Arial Narrow"/>
              </a:rPr>
              <a:t> </a:t>
            </a:r>
            <a:r>
              <a:rPr lang="en-US" dirty="0" err="1">
                <a:latin typeface="Arial Narrow"/>
                <a:cs typeface="Arial Narrow"/>
              </a:rPr>
              <a:t>qubits</a:t>
            </a:r>
            <a:endParaRPr lang="en-US" dirty="0">
              <a:latin typeface="Arial Narrow"/>
              <a:cs typeface="Arial Narrow"/>
            </a:endParaRPr>
          </a:p>
          <a:p>
            <a:pPr algn="ctr">
              <a:lnSpc>
                <a:spcPct val="90000"/>
              </a:lnSpc>
            </a:pPr>
            <a:r>
              <a:rPr lang="en-US" dirty="0" err="1">
                <a:latin typeface="Arial Narrow"/>
                <a:cs typeface="Arial Narrow"/>
              </a:rPr>
              <a:t>Julich</a:t>
            </a:r>
            <a:r>
              <a:rPr lang="en-US" dirty="0">
                <a:latin typeface="Arial Narrow"/>
                <a:cs typeface="Arial Narrow"/>
              </a:rPr>
              <a:t> </a:t>
            </a:r>
          </a:p>
        </p:txBody>
      </p:sp>
      <p:sp>
        <p:nvSpPr>
          <p:cNvPr id="14" name="TextBox 13">
            <a:extLst>
              <a:ext uri="{FF2B5EF4-FFF2-40B4-BE49-F238E27FC236}">
                <a16:creationId xmlns:a16="http://schemas.microsoft.com/office/drawing/2014/main" id="{77484FC3-CA75-17A0-10C6-2219E60B0644}"/>
              </a:ext>
            </a:extLst>
          </p:cNvPr>
          <p:cNvSpPr txBox="1"/>
          <p:nvPr/>
        </p:nvSpPr>
        <p:spPr>
          <a:xfrm>
            <a:off x="9041030" y="3976452"/>
            <a:ext cx="1903085" cy="595548"/>
          </a:xfrm>
          <a:prstGeom prst="rect">
            <a:avLst/>
          </a:prstGeom>
          <a:noFill/>
        </p:spPr>
        <p:txBody>
          <a:bodyPr wrap="none" rtlCol="0">
            <a:spAutoFit/>
          </a:bodyPr>
          <a:lstStyle/>
          <a:p>
            <a:pPr algn="ctr">
              <a:lnSpc>
                <a:spcPct val="90000"/>
              </a:lnSpc>
            </a:pPr>
            <a:r>
              <a:rPr lang="en-US" dirty="0">
                <a:latin typeface="Arial Narrow"/>
                <a:cs typeface="Arial Narrow"/>
              </a:rPr>
              <a:t>Phosphorous donor</a:t>
            </a:r>
          </a:p>
          <a:p>
            <a:pPr algn="ctr">
              <a:lnSpc>
                <a:spcPct val="90000"/>
              </a:lnSpc>
            </a:pPr>
            <a:r>
              <a:rPr lang="en-US" dirty="0">
                <a:latin typeface="Arial Narrow"/>
                <a:cs typeface="Arial Narrow"/>
              </a:rPr>
              <a:t>Sydney</a:t>
            </a:r>
          </a:p>
        </p:txBody>
      </p:sp>
      <p:sp>
        <p:nvSpPr>
          <p:cNvPr id="15" name="TextBox 14">
            <a:extLst>
              <a:ext uri="{FF2B5EF4-FFF2-40B4-BE49-F238E27FC236}">
                <a16:creationId xmlns:a16="http://schemas.microsoft.com/office/drawing/2014/main" id="{D4341BB7-1ECD-EF19-8C9E-589EF2E0B09A}"/>
              </a:ext>
            </a:extLst>
          </p:cNvPr>
          <p:cNvSpPr txBox="1"/>
          <p:nvPr/>
        </p:nvSpPr>
        <p:spPr>
          <a:xfrm>
            <a:off x="6069229" y="1066800"/>
            <a:ext cx="3810000" cy="923330"/>
          </a:xfrm>
          <a:prstGeom prst="rect">
            <a:avLst/>
          </a:prstGeom>
          <a:noFill/>
        </p:spPr>
        <p:txBody>
          <a:bodyPr wrap="square" rtlCol="0">
            <a:spAutoFit/>
          </a:bodyPr>
          <a:lstStyle/>
          <a:p>
            <a:r>
              <a:rPr lang="en-US" i="1" dirty="0">
                <a:latin typeface="Arial Narrow"/>
                <a:cs typeface="Arial Narrow"/>
              </a:rPr>
              <a:t>If quantum mechanics hasn’t profoundly shocked you, you haven’t understood it yet. </a:t>
            </a:r>
            <a:r>
              <a:rPr lang="en-US" dirty="0">
                <a:latin typeface="Arial Narrow"/>
                <a:cs typeface="Arial Narrow"/>
              </a:rPr>
              <a:t>– </a:t>
            </a:r>
            <a:r>
              <a:rPr lang="en-US" dirty="0" err="1">
                <a:latin typeface="Arial Narrow"/>
                <a:cs typeface="Arial Narrow"/>
              </a:rPr>
              <a:t>Niels</a:t>
            </a:r>
            <a:r>
              <a:rPr lang="en-US" dirty="0">
                <a:latin typeface="Arial Narrow"/>
                <a:cs typeface="Arial Narrow"/>
              </a:rPr>
              <a:t> Bohr</a:t>
            </a:r>
          </a:p>
        </p:txBody>
      </p:sp>
      <p:pic>
        <p:nvPicPr>
          <p:cNvPr id="16" name="Picture 15">
            <a:extLst>
              <a:ext uri="{FF2B5EF4-FFF2-40B4-BE49-F238E27FC236}">
                <a16:creationId xmlns:a16="http://schemas.microsoft.com/office/drawing/2014/main" id="{A5F89920-BFB8-53BD-EB1F-561BC557169D}"/>
              </a:ext>
            </a:extLst>
          </p:cNvPr>
          <p:cNvPicPr>
            <a:picLocks noChangeAspect="1"/>
          </p:cNvPicPr>
          <p:nvPr/>
        </p:nvPicPr>
        <p:blipFill>
          <a:blip r:embed="rId4"/>
          <a:stretch>
            <a:fillRect/>
          </a:stretch>
        </p:blipFill>
        <p:spPr>
          <a:xfrm>
            <a:off x="9955430" y="914400"/>
            <a:ext cx="926241" cy="1231900"/>
          </a:xfrm>
          <a:prstGeom prst="rect">
            <a:avLst/>
          </a:prstGeom>
        </p:spPr>
      </p:pic>
      <p:pic>
        <p:nvPicPr>
          <p:cNvPr id="17" name="Picture 2" descr="Richard Feynman: The Pleasure of Finding Things Out (1981) | CosmoLearning  Physics">
            <a:extLst>
              <a:ext uri="{FF2B5EF4-FFF2-40B4-BE49-F238E27FC236}">
                <a16:creationId xmlns:a16="http://schemas.microsoft.com/office/drawing/2014/main" id="{90A29B83-B424-3398-CEC3-DA3BD3B71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528" y="1336432"/>
            <a:ext cx="1337096" cy="10028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8F0496F-9286-C764-5ECE-BA19706B0DE8}"/>
              </a:ext>
            </a:extLst>
          </p:cNvPr>
          <p:cNvPicPr>
            <a:picLocks noChangeAspect="1"/>
          </p:cNvPicPr>
          <p:nvPr/>
        </p:nvPicPr>
        <p:blipFill>
          <a:blip r:embed="rId6"/>
          <a:stretch>
            <a:fillRect/>
          </a:stretch>
        </p:blipFill>
        <p:spPr>
          <a:xfrm>
            <a:off x="172419" y="4517396"/>
            <a:ext cx="2092105" cy="1065707"/>
          </a:xfrm>
          <a:prstGeom prst="rect">
            <a:avLst/>
          </a:prstGeom>
        </p:spPr>
      </p:pic>
      <p:pic>
        <p:nvPicPr>
          <p:cNvPr id="19" name="Picture 12" descr="Peter Shor - Wikipedia">
            <a:extLst>
              <a:ext uri="{FF2B5EF4-FFF2-40B4-BE49-F238E27FC236}">
                <a16:creationId xmlns:a16="http://schemas.microsoft.com/office/drawing/2014/main" id="{F534A5B8-F2B6-D019-51A5-FCFEE5EFE5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2268" y="2423858"/>
            <a:ext cx="777590" cy="1002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Paul A. Benioff | Argonne National Laboratory">
            <a:extLst>
              <a:ext uri="{FF2B5EF4-FFF2-40B4-BE49-F238E27FC236}">
                <a16:creationId xmlns:a16="http://schemas.microsoft.com/office/drawing/2014/main" id="{2B99CC82-81D4-F0F3-149D-69D487DD36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234" y="2425196"/>
            <a:ext cx="1023678" cy="10236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5th HLF – Hot Topic 2017: Quantum Computing: Panel with Jay Gambetta and  Chris Monroe - YouTube">
            <a:extLst>
              <a:ext uri="{FF2B5EF4-FFF2-40B4-BE49-F238E27FC236}">
                <a16:creationId xmlns:a16="http://schemas.microsoft.com/office/drawing/2014/main" id="{49B70FAB-FCFE-E703-8021-B0864EFD13C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058" b="23699"/>
          <a:stretch/>
        </p:blipFill>
        <p:spPr bwMode="auto">
          <a:xfrm>
            <a:off x="183234" y="3444181"/>
            <a:ext cx="2470747" cy="10236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Charles M. Marcus - Staff at the Niels Bohr Institute">
            <a:extLst>
              <a:ext uri="{FF2B5EF4-FFF2-40B4-BE49-F238E27FC236}">
                <a16:creationId xmlns:a16="http://schemas.microsoft.com/office/drawing/2014/main" id="{59A39B3F-3B41-AEEC-C031-0FBF7ED022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158" y="5425537"/>
            <a:ext cx="900244" cy="9002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IonQ, Inc. (NYSE: IONQ) Rings The Opening Bell® - YouTube">
            <a:extLst>
              <a:ext uri="{FF2B5EF4-FFF2-40B4-BE49-F238E27FC236}">
                <a16:creationId xmlns:a16="http://schemas.microsoft.com/office/drawing/2014/main" id="{4B8A46DC-A49D-33FD-D327-202406FB15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43635" y="5465005"/>
            <a:ext cx="1566450" cy="8811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BM Q System One">
            <a:extLst>
              <a:ext uri="{FF2B5EF4-FFF2-40B4-BE49-F238E27FC236}">
                <a16:creationId xmlns:a16="http://schemas.microsoft.com/office/drawing/2014/main" id="{C19510D9-65E9-9D6C-3DAF-CB35E3E52DA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857" t="16329" r="26452"/>
          <a:stretch/>
        </p:blipFill>
        <p:spPr bwMode="auto">
          <a:xfrm>
            <a:off x="10031484" y="4541943"/>
            <a:ext cx="1469029" cy="11104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on-based commercial quantum computer is a first – Physics World">
            <a:extLst>
              <a:ext uri="{FF2B5EF4-FFF2-40B4-BE49-F238E27FC236}">
                <a16:creationId xmlns:a16="http://schemas.microsoft.com/office/drawing/2014/main" id="{040252F1-3000-636D-2EBF-07B336DE6B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51458" y="4569667"/>
            <a:ext cx="1469029" cy="102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3145"/>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24796</TotalTime>
  <Words>1247</Words>
  <Application>Microsoft Macintosh PowerPoint</Application>
  <PresentationFormat>Widescreen</PresentationFormat>
  <Paragraphs>198</Paragraphs>
  <Slides>22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Black</vt:lpstr>
      <vt:lpstr>Arial Narrow</vt:lpstr>
      <vt:lpstr>Calibri</vt:lpstr>
      <vt:lpstr>Century Gothic</vt:lpstr>
      <vt:lpstr>Presentations (Wide Screen)</vt:lpstr>
      <vt:lpstr>Evolutions and Revolutions in Computing: Science at the Frontier </vt:lpstr>
      <vt:lpstr>Why do we compute?</vt:lpstr>
      <vt:lpstr>Questions drive science…and lead to discovery tools</vt:lpstr>
      <vt:lpstr>Outline</vt:lpstr>
      <vt:lpstr>PowerPoint Presentation</vt:lpstr>
      <vt:lpstr>Moore’s Law and other trends</vt:lpstr>
      <vt:lpstr>The world’s fastest computers do amazing work</vt:lpstr>
      <vt:lpstr>Computer saturation</vt:lpstr>
      <vt:lpstr>Using Quantum to affect a Revolution</vt:lpstr>
      <vt:lpstr>From NISQ to Quantum Error Correction</vt:lpstr>
      <vt:lpstr>Data: explosive growth continues</vt:lpstr>
      <vt:lpstr>Data movement growth and data storage growth are different</vt:lpstr>
      <vt:lpstr>Significant Data Energy Demands</vt:lpstr>
      <vt:lpstr>Types of data</vt:lpstr>
      <vt:lpstr>DOE provides a great scientific data network to enable IRI</vt:lpstr>
      <vt:lpstr>Artificial Intelligence: the new toolset</vt:lpstr>
      <vt:lpstr>Huge AI investments globally</vt:lpstr>
      <vt:lpstr>…and in the federal government</vt:lpstr>
      <vt:lpstr>AI systems performance rapidly increasing</vt:lpstr>
      <vt:lpstr>Can gpt4 do physics? </vt:lpstr>
      <vt:lpstr>Difficulty finding an AI person?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 of contemporary physics            Quantum information and applications</dc:title>
  <dc:creator>Dean, David</dc:creator>
  <cp:lastModifiedBy>David Dean</cp:lastModifiedBy>
  <cp:revision>227</cp:revision>
  <dcterms:created xsi:type="dcterms:W3CDTF">2021-02-05T16:02:13Z</dcterms:created>
  <dcterms:modified xsi:type="dcterms:W3CDTF">2023-05-04T12:50:19Z</dcterms:modified>
</cp:coreProperties>
</file>