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72" r:id="rId5"/>
    <p:sldId id="273" r:id="rId6"/>
    <p:sldId id="258" r:id="rId7"/>
    <p:sldId id="276" r:id="rId8"/>
    <p:sldId id="261" r:id="rId9"/>
    <p:sldId id="262" r:id="rId10"/>
    <p:sldId id="263" r:id="rId11"/>
    <p:sldId id="267" r:id="rId12"/>
    <p:sldId id="268" r:id="rId13"/>
    <p:sldId id="275" r:id="rId14"/>
    <p:sldId id="264" r:id="rId15"/>
    <p:sldId id="265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 userDrawn="1">
          <p15:clr>
            <a:srgbClr val="A4A3A4"/>
          </p15:clr>
        </p15:guide>
        <p15:guide id="2" orient="horz" pos="476" userDrawn="1">
          <p15:clr>
            <a:srgbClr val="A4A3A4"/>
          </p15:clr>
        </p15:guide>
        <p15:guide id="3" orient="horz" pos="1443" userDrawn="1">
          <p15:clr>
            <a:srgbClr val="A4A3A4"/>
          </p15:clr>
        </p15:guide>
        <p15:guide id="4" orient="horz" pos="966" userDrawn="1">
          <p15:clr>
            <a:srgbClr val="A4A3A4"/>
          </p15:clr>
        </p15:guide>
        <p15:guide id="5" orient="horz" pos="1876" userDrawn="1">
          <p15:clr>
            <a:srgbClr val="A4A3A4"/>
          </p15:clr>
        </p15:guide>
        <p15:guide id="6" orient="horz" pos="3616" userDrawn="1">
          <p15:clr>
            <a:srgbClr val="A4A3A4"/>
          </p15:clr>
        </p15:guide>
        <p15:guide id="7" pos="2920" userDrawn="1">
          <p15:clr>
            <a:srgbClr val="A4A3A4"/>
          </p15:clr>
        </p15:guide>
        <p15:guide id="8" pos="2917" userDrawn="1">
          <p15:clr>
            <a:srgbClr val="A4A3A4"/>
          </p15:clr>
        </p15:guide>
        <p15:guide id="9" pos="6701" userDrawn="1">
          <p15:clr>
            <a:srgbClr val="A4A3A4"/>
          </p15:clr>
        </p15:guide>
        <p15:guide id="10" pos="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F2B"/>
    <a:srgbClr val="B613CB"/>
    <a:srgbClr val="32547A"/>
    <a:srgbClr val="ECE2A3"/>
    <a:srgbClr val="F3E8CA"/>
    <a:srgbClr val="FDE504"/>
    <a:srgbClr val="3C5A77"/>
    <a:srgbClr val="E95125"/>
    <a:srgbClr val="F37C23"/>
    <a:srgbClr val="B8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5" autoAdjust="0"/>
    <p:restoredTop sz="94689"/>
  </p:normalViewPr>
  <p:slideViewPr>
    <p:cSldViewPr snapToGrid="0" snapToObjects="1">
      <p:cViewPr>
        <p:scale>
          <a:sx n="90" d="100"/>
          <a:sy n="90" d="100"/>
        </p:scale>
        <p:origin x="1128" y="576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920"/>
        <p:guide pos="2917"/>
        <p:guide pos="6701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3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9BF03-74F7-754E-A655-E6C4015E02CC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ED097-CFDA-BF43-AAD9-B3F1D82D94BE}">
      <dgm:prSet phldrT="[Text]" custT="1"/>
      <dgm:spPr/>
      <dgm:t>
        <a:bodyPr/>
        <a:lstStyle/>
        <a:p>
          <a:r>
            <a:rPr lang="en-US" sz="1400" dirty="0"/>
            <a:t>Experiment-</a:t>
          </a:r>
          <a:br>
            <a:rPr lang="en-US" sz="1400" dirty="0"/>
          </a:br>
          <a:r>
            <a:rPr lang="en-US" sz="1400" dirty="0"/>
            <a:t>agnostic lib</a:t>
          </a:r>
        </a:p>
      </dgm:t>
    </dgm:pt>
    <dgm:pt modelId="{73247A03-E0F4-4147-8ECA-1938F60EF01C}" type="parTrans" cxnId="{53B7F3E0-1A4F-0443-99E0-A01825A37580}">
      <dgm:prSet/>
      <dgm:spPr/>
      <dgm:t>
        <a:bodyPr/>
        <a:lstStyle/>
        <a:p>
          <a:endParaRPr lang="en-US"/>
        </a:p>
      </dgm:t>
    </dgm:pt>
    <dgm:pt modelId="{F88DD253-09BA-4F48-9E18-386FB3CC7765}" type="sibTrans" cxnId="{53B7F3E0-1A4F-0443-99E0-A01825A37580}">
      <dgm:prSet custT="1"/>
      <dgm:spPr/>
      <dgm:t>
        <a:bodyPr/>
        <a:lstStyle/>
        <a:p>
          <a:r>
            <a:rPr lang="en-US" sz="1000" b="1" dirty="0"/>
            <a:t>nopayloadclient</a:t>
          </a:r>
        </a:p>
      </dgm:t>
    </dgm:pt>
    <dgm:pt modelId="{0325EB31-1073-1049-BA8A-A7FFAF5B0A1E}">
      <dgm:prSet phldrT="[Text]" custT="1"/>
      <dgm:spPr/>
      <dgm:t>
        <a:bodyPr/>
        <a:lstStyle/>
        <a:p>
          <a:r>
            <a:rPr lang="en-US" sz="1400" dirty="0"/>
            <a:t>DUNE-</a:t>
          </a:r>
          <a:br>
            <a:rPr lang="en-US" sz="1400" dirty="0"/>
          </a:br>
          <a:r>
            <a:rPr lang="en-US" sz="1400" dirty="0"/>
            <a:t>specific lib</a:t>
          </a:r>
        </a:p>
      </dgm:t>
    </dgm:pt>
    <dgm:pt modelId="{E7AD9C50-A004-B74F-A7E7-AB0BDA88B01D}" type="parTrans" cxnId="{83AB071E-D2BA-4441-B481-17061E59F796}">
      <dgm:prSet/>
      <dgm:spPr/>
      <dgm:t>
        <a:bodyPr/>
        <a:lstStyle/>
        <a:p>
          <a:endParaRPr lang="en-US"/>
        </a:p>
      </dgm:t>
    </dgm:pt>
    <dgm:pt modelId="{E8E6F282-AD31-C445-8364-109C2961AA0E}" type="sibTrans" cxnId="{83AB071E-D2BA-4441-B481-17061E59F796}">
      <dgm:prSet custT="1"/>
      <dgm:spPr/>
      <dgm:t>
        <a:bodyPr/>
        <a:lstStyle/>
        <a:p>
          <a:r>
            <a:rPr lang="en-US" sz="1000" b="1" dirty="0"/>
            <a:t>dunenpc</a:t>
          </a:r>
        </a:p>
      </dgm:t>
    </dgm:pt>
    <dgm:pt modelId="{137FB44C-DD3F-9E45-8921-A564C90AEADC}">
      <dgm:prSet custT="1"/>
      <dgm:spPr/>
      <dgm:t>
        <a:bodyPr/>
        <a:lstStyle/>
        <a:p>
          <a:r>
            <a:rPr lang="en-US" sz="1400" dirty="0"/>
            <a:t>sPHENIX-</a:t>
          </a:r>
          <a:br>
            <a:rPr lang="en-US" sz="1400" dirty="0"/>
          </a:br>
          <a:r>
            <a:rPr lang="en-US" sz="1400" dirty="0"/>
            <a:t>specific lib</a:t>
          </a:r>
        </a:p>
      </dgm:t>
    </dgm:pt>
    <dgm:pt modelId="{BBAA98E8-2ACC-2540-AEC2-41AAFF0634D8}" type="parTrans" cxnId="{38B1BD3C-39BF-E34B-A5B2-C97B9591B888}">
      <dgm:prSet/>
      <dgm:spPr/>
      <dgm:t>
        <a:bodyPr/>
        <a:lstStyle/>
        <a:p>
          <a:endParaRPr lang="en-US"/>
        </a:p>
      </dgm:t>
    </dgm:pt>
    <dgm:pt modelId="{409674D1-0A6B-9E4C-A385-CCD66519E6B3}" type="sibTrans" cxnId="{38B1BD3C-39BF-E34B-A5B2-C97B9591B888}">
      <dgm:prSet custT="1"/>
      <dgm:spPr/>
      <dgm:t>
        <a:bodyPr/>
        <a:lstStyle/>
        <a:p>
          <a:r>
            <a:rPr lang="en-US" sz="1000" b="1" dirty="0"/>
            <a:t>sphenixnpc</a:t>
          </a:r>
        </a:p>
      </dgm:t>
    </dgm:pt>
    <dgm:pt modelId="{705772D3-09AC-3145-A618-C44A30895C1F}" type="pres">
      <dgm:prSet presAssocID="{5979BF03-74F7-754E-A655-E6C4015E02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D374D0-1C78-5646-84F7-8CDFF04A542B}" type="pres">
      <dgm:prSet presAssocID="{3E7ED097-CFDA-BF43-AAD9-B3F1D82D94BE}" presName="hierRoot1" presStyleCnt="0">
        <dgm:presLayoutVars>
          <dgm:hierBranch val="init"/>
        </dgm:presLayoutVars>
      </dgm:prSet>
      <dgm:spPr/>
    </dgm:pt>
    <dgm:pt modelId="{7EF7EB24-BBB4-6849-ACA8-5301A06CDC9F}" type="pres">
      <dgm:prSet presAssocID="{3E7ED097-CFDA-BF43-AAD9-B3F1D82D94BE}" presName="rootComposite1" presStyleCnt="0"/>
      <dgm:spPr/>
    </dgm:pt>
    <dgm:pt modelId="{EBB0049B-36E1-A440-B4AD-7F199DFE0A3E}" type="pres">
      <dgm:prSet presAssocID="{3E7ED097-CFDA-BF43-AAD9-B3F1D82D94BE}" presName="rootText1" presStyleLbl="node0" presStyleIdx="0" presStyleCnt="1" custLinFactNeighborX="-147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494E24A-5E40-4A4B-9773-5DD176D2F425}" type="pres">
      <dgm:prSet presAssocID="{3E7ED097-CFDA-BF43-AAD9-B3F1D82D94BE}" presName="titleText1" presStyleLbl="fgAcc0" presStyleIdx="0" presStyleCnt="1" custLinFactNeighborY="-45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35CDE94-01BB-7F46-A064-D694E916AB52}" type="pres">
      <dgm:prSet presAssocID="{3E7ED097-CFDA-BF43-AAD9-B3F1D82D94BE}" presName="rootConnector1" presStyleLbl="node1" presStyleIdx="0" presStyleCnt="2"/>
      <dgm:spPr/>
      <dgm:t>
        <a:bodyPr/>
        <a:lstStyle/>
        <a:p>
          <a:endParaRPr lang="en-US"/>
        </a:p>
      </dgm:t>
    </dgm:pt>
    <dgm:pt modelId="{DE7F5C8E-1B7B-7B4F-9A97-752898BEC1BB}" type="pres">
      <dgm:prSet presAssocID="{3E7ED097-CFDA-BF43-AAD9-B3F1D82D94BE}" presName="hierChild2" presStyleCnt="0"/>
      <dgm:spPr/>
    </dgm:pt>
    <dgm:pt modelId="{FACCA832-984E-984F-8561-99BA0EAA90A9}" type="pres">
      <dgm:prSet presAssocID="{BBAA98E8-2ACC-2540-AEC2-41AAFF0634D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35BB308-762A-ED4D-BA1D-5ED1FFE0016F}" type="pres">
      <dgm:prSet presAssocID="{137FB44C-DD3F-9E45-8921-A564C90AEADC}" presName="hierRoot2" presStyleCnt="0">
        <dgm:presLayoutVars>
          <dgm:hierBranch val="init"/>
        </dgm:presLayoutVars>
      </dgm:prSet>
      <dgm:spPr/>
    </dgm:pt>
    <dgm:pt modelId="{DD3DD650-EDDE-8346-94B9-08F524919270}" type="pres">
      <dgm:prSet presAssocID="{137FB44C-DD3F-9E45-8921-A564C90AEADC}" presName="rootComposite" presStyleCnt="0"/>
      <dgm:spPr/>
    </dgm:pt>
    <dgm:pt modelId="{685005A5-4231-D849-95A4-ECC265A923CE}" type="pres">
      <dgm:prSet presAssocID="{137FB44C-DD3F-9E45-8921-A564C90AEADC}" presName="rootText" presStyleLbl="node1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EC0FBAA-08A7-E74E-A983-F94CABE4B383}" type="pres">
      <dgm:prSet presAssocID="{137FB44C-DD3F-9E45-8921-A564C90AEADC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931F8F6-8EAE-A245-8994-B36F49AC1684}" type="pres">
      <dgm:prSet presAssocID="{137FB44C-DD3F-9E45-8921-A564C90AEADC}" presName="rootConnector" presStyleLbl="node2" presStyleIdx="0" presStyleCnt="0"/>
      <dgm:spPr/>
      <dgm:t>
        <a:bodyPr/>
        <a:lstStyle/>
        <a:p>
          <a:endParaRPr lang="en-US"/>
        </a:p>
      </dgm:t>
    </dgm:pt>
    <dgm:pt modelId="{4B01CB5B-DFED-3341-A95A-B51DFF4F4E8B}" type="pres">
      <dgm:prSet presAssocID="{137FB44C-DD3F-9E45-8921-A564C90AEADC}" presName="hierChild4" presStyleCnt="0"/>
      <dgm:spPr/>
    </dgm:pt>
    <dgm:pt modelId="{291EA986-766D-AA49-99B0-77ECAB7C2AEB}" type="pres">
      <dgm:prSet presAssocID="{137FB44C-DD3F-9E45-8921-A564C90AEADC}" presName="hierChild5" presStyleCnt="0"/>
      <dgm:spPr/>
    </dgm:pt>
    <dgm:pt modelId="{3EC2BADA-3988-7148-BCD9-4406B10F3B8D}" type="pres">
      <dgm:prSet presAssocID="{E7AD9C50-A004-B74F-A7E7-AB0BDA88B01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FA66D43-4B28-9943-B5CD-A399C428199C}" type="pres">
      <dgm:prSet presAssocID="{0325EB31-1073-1049-BA8A-A7FFAF5B0A1E}" presName="hierRoot2" presStyleCnt="0">
        <dgm:presLayoutVars>
          <dgm:hierBranch val="init"/>
        </dgm:presLayoutVars>
      </dgm:prSet>
      <dgm:spPr/>
    </dgm:pt>
    <dgm:pt modelId="{A1A82A1C-A36B-7044-822C-F5420DD05DC1}" type="pres">
      <dgm:prSet presAssocID="{0325EB31-1073-1049-BA8A-A7FFAF5B0A1E}" presName="rootComposite" presStyleCnt="0"/>
      <dgm:spPr/>
    </dgm:pt>
    <dgm:pt modelId="{0C311410-950C-A548-8EBE-CA6F9DB2C010}" type="pres">
      <dgm:prSet presAssocID="{0325EB31-1073-1049-BA8A-A7FFAF5B0A1E}" presName="rootText" presStyleLbl="node1" presStyleIdx="1" presStyleCnt="2" custLinFactNeighborX="29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C31945-BCF3-1243-BE52-099F3FE28107}" type="pres">
      <dgm:prSet presAssocID="{0325EB31-1073-1049-BA8A-A7FFAF5B0A1E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834B263-B77E-084B-90FA-426C7C18C686}" type="pres">
      <dgm:prSet presAssocID="{0325EB31-1073-1049-BA8A-A7FFAF5B0A1E}" presName="rootConnector" presStyleLbl="node2" presStyleIdx="0" presStyleCnt="0"/>
      <dgm:spPr/>
      <dgm:t>
        <a:bodyPr/>
        <a:lstStyle/>
        <a:p>
          <a:endParaRPr lang="en-US"/>
        </a:p>
      </dgm:t>
    </dgm:pt>
    <dgm:pt modelId="{F7D1D43C-17C3-5C4F-9DD4-7F8CCF05E34A}" type="pres">
      <dgm:prSet presAssocID="{0325EB31-1073-1049-BA8A-A7FFAF5B0A1E}" presName="hierChild4" presStyleCnt="0"/>
      <dgm:spPr/>
    </dgm:pt>
    <dgm:pt modelId="{DF47C711-819B-864A-9782-E04A703D0C07}" type="pres">
      <dgm:prSet presAssocID="{0325EB31-1073-1049-BA8A-A7FFAF5B0A1E}" presName="hierChild5" presStyleCnt="0"/>
      <dgm:spPr/>
    </dgm:pt>
    <dgm:pt modelId="{8B4EFBC6-B1AB-4541-8E84-964FD80C9B11}" type="pres">
      <dgm:prSet presAssocID="{3E7ED097-CFDA-BF43-AAD9-B3F1D82D94BE}" presName="hierChild3" presStyleCnt="0"/>
      <dgm:spPr/>
    </dgm:pt>
  </dgm:ptLst>
  <dgm:cxnLst>
    <dgm:cxn modelId="{EA35E295-C0C7-7E4E-A58C-C5AC74128861}" type="presOf" srcId="{0325EB31-1073-1049-BA8A-A7FFAF5B0A1E}" destId="{3834B263-B77E-084B-90FA-426C7C18C686}" srcOrd="1" destOrd="0" presId="urn:microsoft.com/office/officeart/2008/layout/NameandTitleOrganizationalChart"/>
    <dgm:cxn modelId="{39A2AF57-3245-9F43-9B3F-F04D68D2A0A5}" type="presOf" srcId="{5979BF03-74F7-754E-A655-E6C4015E02CC}" destId="{705772D3-09AC-3145-A618-C44A30895C1F}" srcOrd="0" destOrd="0" presId="urn:microsoft.com/office/officeart/2008/layout/NameandTitleOrganizationalChart"/>
    <dgm:cxn modelId="{53B7F3E0-1A4F-0443-99E0-A01825A37580}" srcId="{5979BF03-74F7-754E-A655-E6C4015E02CC}" destId="{3E7ED097-CFDA-BF43-AAD9-B3F1D82D94BE}" srcOrd="0" destOrd="0" parTransId="{73247A03-E0F4-4147-8ECA-1938F60EF01C}" sibTransId="{F88DD253-09BA-4F48-9E18-386FB3CC7765}"/>
    <dgm:cxn modelId="{E54BAE38-DA34-7947-A039-1EF58C5305C8}" type="presOf" srcId="{E7AD9C50-A004-B74F-A7E7-AB0BDA88B01D}" destId="{3EC2BADA-3988-7148-BCD9-4406B10F3B8D}" srcOrd="0" destOrd="0" presId="urn:microsoft.com/office/officeart/2008/layout/NameandTitleOrganizationalChart"/>
    <dgm:cxn modelId="{07A26D52-043E-9942-9CD8-00F1174FCB6F}" type="presOf" srcId="{3E7ED097-CFDA-BF43-AAD9-B3F1D82D94BE}" destId="{A35CDE94-01BB-7F46-A064-D694E916AB52}" srcOrd="1" destOrd="0" presId="urn:microsoft.com/office/officeart/2008/layout/NameandTitleOrganizationalChart"/>
    <dgm:cxn modelId="{38B1BD3C-39BF-E34B-A5B2-C97B9591B888}" srcId="{3E7ED097-CFDA-BF43-AAD9-B3F1D82D94BE}" destId="{137FB44C-DD3F-9E45-8921-A564C90AEADC}" srcOrd="0" destOrd="0" parTransId="{BBAA98E8-2ACC-2540-AEC2-41AAFF0634D8}" sibTransId="{409674D1-0A6B-9E4C-A385-CCD66519E6B3}"/>
    <dgm:cxn modelId="{542DFB50-D325-C549-966C-645A3648266A}" type="presOf" srcId="{137FB44C-DD3F-9E45-8921-A564C90AEADC}" destId="{2931F8F6-8EAE-A245-8994-B36F49AC1684}" srcOrd="1" destOrd="0" presId="urn:microsoft.com/office/officeart/2008/layout/NameandTitleOrganizationalChart"/>
    <dgm:cxn modelId="{80445AC3-3824-3B42-A3ED-E9F13BD50C2B}" type="presOf" srcId="{409674D1-0A6B-9E4C-A385-CCD66519E6B3}" destId="{7EC0FBAA-08A7-E74E-A983-F94CABE4B383}" srcOrd="0" destOrd="0" presId="urn:microsoft.com/office/officeart/2008/layout/NameandTitleOrganizationalChart"/>
    <dgm:cxn modelId="{5CB957D0-B4CD-D34B-851A-F8564BCA0814}" type="presOf" srcId="{E8E6F282-AD31-C445-8364-109C2961AA0E}" destId="{9AC31945-BCF3-1243-BE52-099F3FE28107}" srcOrd="0" destOrd="0" presId="urn:microsoft.com/office/officeart/2008/layout/NameandTitleOrganizationalChart"/>
    <dgm:cxn modelId="{F2A4B1A8-BD5B-1847-99D8-8F6573BC4991}" type="presOf" srcId="{3E7ED097-CFDA-BF43-AAD9-B3F1D82D94BE}" destId="{EBB0049B-36E1-A440-B4AD-7F199DFE0A3E}" srcOrd="0" destOrd="0" presId="urn:microsoft.com/office/officeart/2008/layout/NameandTitleOrganizationalChart"/>
    <dgm:cxn modelId="{61EEFCEE-1533-AF44-9EBB-AF0213490FB5}" type="presOf" srcId="{BBAA98E8-2ACC-2540-AEC2-41AAFF0634D8}" destId="{FACCA832-984E-984F-8561-99BA0EAA90A9}" srcOrd="0" destOrd="0" presId="urn:microsoft.com/office/officeart/2008/layout/NameandTitleOrganizationalChart"/>
    <dgm:cxn modelId="{83AB071E-D2BA-4441-B481-17061E59F796}" srcId="{3E7ED097-CFDA-BF43-AAD9-B3F1D82D94BE}" destId="{0325EB31-1073-1049-BA8A-A7FFAF5B0A1E}" srcOrd="1" destOrd="0" parTransId="{E7AD9C50-A004-B74F-A7E7-AB0BDA88B01D}" sibTransId="{E8E6F282-AD31-C445-8364-109C2961AA0E}"/>
    <dgm:cxn modelId="{B7C7E4AF-3193-634F-A142-A1B04A0EA841}" type="presOf" srcId="{0325EB31-1073-1049-BA8A-A7FFAF5B0A1E}" destId="{0C311410-950C-A548-8EBE-CA6F9DB2C010}" srcOrd="0" destOrd="0" presId="urn:microsoft.com/office/officeart/2008/layout/NameandTitleOrganizationalChart"/>
    <dgm:cxn modelId="{B52D084D-B98B-6646-8C7B-30C6AD4AE3EF}" type="presOf" srcId="{137FB44C-DD3F-9E45-8921-A564C90AEADC}" destId="{685005A5-4231-D849-95A4-ECC265A923CE}" srcOrd="0" destOrd="0" presId="urn:microsoft.com/office/officeart/2008/layout/NameandTitleOrganizationalChart"/>
    <dgm:cxn modelId="{3176FEFF-56AF-7F4F-BBE9-3C1A57CD0687}" type="presOf" srcId="{F88DD253-09BA-4F48-9E18-386FB3CC7765}" destId="{5494E24A-5E40-4A4B-9773-5DD176D2F425}" srcOrd="0" destOrd="0" presId="urn:microsoft.com/office/officeart/2008/layout/NameandTitleOrganizationalChart"/>
    <dgm:cxn modelId="{8B6D2951-4783-1F41-8EBA-E1515D377F06}" type="presParOf" srcId="{705772D3-09AC-3145-A618-C44A30895C1F}" destId="{9FD374D0-1C78-5646-84F7-8CDFF04A542B}" srcOrd="0" destOrd="0" presId="urn:microsoft.com/office/officeart/2008/layout/NameandTitleOrganizationalChart"/>
    <dgm:cxn modelId="{3B4EFDE3-7618-1145-9CC3-57F97AF479E4}" type="presParOf" srcId="{9FD374D0-1C78-5646-84F7-8CDFF04A542B}" destId="{7EF7EB24-BBB4-6849-ACA8-5301A06CDC9F}" srcOrd="0" destOrd="0" presId="urn:microsoft.com/office/officeart/2008/layout/NameandTitleOrganizationalChart"/>
    <dgm:cxn modelId="{590735F2-0974-E343-B1E1-1410EFFD5B31}" type="presParOf" srcId="{7EF7EB24-BBB4-6849-ACA8-5301A06CDC9F}" destId="{EBB0049B-36E1-A440-B4AD-7F199DFE0A3E}" srcOrd="0" destOrd="0" presId="urn:microsoft.com/office/officeart/2008/layout/NameandTitleOrganizationalChart"/>
    <dgm:cxn modelId="{60323B90-E6C2-ED48-B98E-4F007D77BDC4}" type="presParOf" srcId="{7EF7EB24-BBB4-6849-ACA8-5301A06CDC9F}" destId="{5494E24A-5E40-4A4B-9773-5DD176D2F425}" srcOrd="1" destOrd="0" presId="urn:microsoft.com/office/officeart/2008/layout/NameandTitleOrganizationalChart"/>
    <dgm:cxn modelId="{D0E49C51-8915-4E4A-B5A1-B35D4439D4C7}" type="presParOf" srcId="{7EF7EB24-BBB4-6849-ACA8-5301A06CDC9F}" destId="{A35CDE94-01BB-7F46-A064-D694E916AB52}" srcOrd="2" destOrd="0" presId="urn:microsoft.com/office/officeart/2008/layout/NameandTitleOrganizationalChart"/>
    <dgm:cxn modelId="{708B9794-7335-BB44-A79A-00050579B2A9}" type="presParOf" srcId="{9FD374D0-1C78-5646-84F7-8CDFF04A542B}" destId="{DE7F5C8E-1B7B-7B4F-9A97-752898BEC1BB}" srcOrd="1" destOrd="0" presId="urn:microsoft.com/office/officeart/2008/layout/NameandTitleOrganizationalChart"/>
    <dgm:cxn modelId="{FAEFA633-D6B0-3C4E-88E2-E345B61D0785}" type="presParOf" srcId="{DE7F5C8E-1B7B-7B4F-9A97-752898BEC1BB}" destId="{FACCA832-984E-984F-8561-99BA0EAA90A9}" srcOrd="0" destOrd="0" presId="urn:microsoft.com/office/officeart/2008/layout/NameandTitleOrganizationalChart"/>
    <dgm:cxn modelId="{588D55A5-6454-D145-876F-225B8BB1BF9E}" type="presParOf" srcId="{DE7F5C8E-1B7B-7B4F-9A97-752898BEC1BB}" destId="{A35BB308-762A-ED4D-BA1D-5ED1FFE0016F}" srcOrd="1" destOrd="0" presId="urn:microsoft.com/office/officeart/2008/layout/NameandTitleOrganizationalChart"/>
    <dgm:cxn modelId="{86BA7944-A0F2-1442-8D10-DC5D9385BD70}" type="presParOf" srcId="{A35BB308-762A-ED4D-BA1D-5ED1FFE0016F}" destId="{DD3DD650-EDDE-8346-94B9-08F524919270}" srcOrd="0" destOrd="0" presId="urn:microsoft.com/office/officeart/2008/layout/NameandTitleOrganizationalChart"/>
    <dgm:cxn modelId="{BD2AF9C2-25AB-E94F-9807-B89858806B0D}" type="presParOf" srcId="{DD3DD650-EDDE-8346-94B9-08F524919270}" destId="{685005A5-4231-D849-95A4-ECC265A923CE}" srcOrd="0" destOrd="0" presId="urn:microsoft.com/office/officeart/2008/layout/NameandTitleOrganizationalChart"/>
    <dgm:cxn modelId="{5A7F718D-ABEE-894B-B82B-B5622E5C5CA5}" type="presParOf" srcId="{DD3DD650-EDDE-8346-94B9-08F524919270}" destId="{7EC0FBAA-08A7-E74E-A983-F94CABE4B383}" srcOrd="1" destOrd="0" presId="urn:microsoft.com/office/officeart/2008/layout/NameandTitleOrganizationalChart"/>
    <dgm:cxn modelId="{37C6564B-3F1C-C34E-93A1-EDE348FA7BA1}" type="presParOf" srcId="{DD3DD650-EDDE-8346-94B9-08F524919270}" destId="{2931F8F6-8EAE-A245-8994-B36F49AC1684}" srcOrd="2" destOrd="0" presId="urn:microsoft.com/office/officeart/2008/layout/NameandTitleOrganizationalChart"/>
    <dgm:cxn modelId="{C42888BA-9045-D242-89C1-86E18490F6EE}" type="presParOf" srcId="{A35BB308-762A-ED4D-BA1D-5ED1FFE0016F}" destId="{4B01CB5B-DFED-3341-A95A-B51DFF4F4E8B}" srcOrd="1" destOrd="0" presId="urn:microsoft.com/office/officeart/2008/layout/NameandTitleOrganizationalChart"/>
    <dgm:cxn modelId="{F0B4DBFB-C5A3-834D-97D8-794FA5B68147}" type="presParOf" srcId="{A35BB308-762A-ED4D-BA1D-5ED1FFE0016F}" destId="{291EA986-766D-AA49-99B0-77ECAB7C2AEB}" srcOrd="2" destOrd="0" presId="urn:microsoft.com/office/officeart/2008/layout/NameandTitleOrganizationalChart"/>
    <dgm:cxn modelId="{973C136F-D358-1A46-A2BB-B6F189E4060E}" type="presParOf" srcId="{DE7F5C8E-1B7B-7B4F-9A97-752898BEC1BB}" destId="{3EC2BADA-3988-7148-BCD9-4406B10F3B8D}" srcOrd="2" destOrd="0" presId="urn:microsoft.com/office/officeart/2008/layout/NameandTitleOrganizationalChart"/>
    <dgm:cxn modelId="{1FA01319-4832-DF41-8B9C-5564A0717291}" type="presParOf" srcId="{DE7F5C8E-1B7B-7B4F-9A97-752898BEC1BB}" destId="{EFA66D43-4B28-9943-B5CD-A399C428199C}" srcOrd="3" destOrd="0" presId="urn:microsoft.com/office/officeart/2008/layout/NameandTitleOrganizationalChart"/>
    <dgm:cxn modelId="{7CB7FA64-96F4-C244-B122-82BE51C3EDF9}" type="presParOf" srcId="{EFA66D43-4B28-9943-B5CD-A399C428199C}" destId="{A1A82A1C-A36B-7044-822C-F5420DD05DC1}" srcOrd="0" destOrd="0" presId="urn:microsoft.com/office/officeart/2008/layout/NameandTitleOrganizationalChart"/>
    <dgm:cxn modelId="{2A6C5802-38D6-3845-9689-2E73C87090E0}" type="presParOf" srcId="{A1A82A1C-A36B-7044-822C-F5420DD05DC1}" destId="{0C311410-950C-A548-8EBE-CA6F9DB2C010}" srcOrd="0" destOrd="0" presId="urn:microsoft.com/office/officeart/2008/layout/NameandTitleOrganizationalChart"/>
    <dgm:cxn modelId="{18D13E97-80E6-874F-BD19-650F7D028F8D}" type="presParOf" srcId="{A1A82A1C-A36B-7044-822C-F5420DD05DC1}" destId="{9AC31945-BCF3-1243-BE52-099F3FE28107}" srcOrd="1" destOrd="0" presId="urn:microsoft.com/office/officeart/2008/layout/NameandTitleOrganizationalChart"/>
    <dgm:cxn modelId="{E8547204-0877-ED46-9647-288D5DB1E7B9}" type="presParOf" srcId="{A1A82A1C-A36B-7044-822C-F5420DD05DC1}" destId="{3834B263-B77E-084B-90FA-426C7C18C686}" srcOrd="2" destOrd="0" presId="urn:microsoft.com/office/officeart/2008/layout/NameandTitleOrganizationalChart"/>
    <dgm:cxn modelId="{7FCFD367-9B0E-294A-B3F9-3105B374049F}" type="presParOf" srcId="{EFA66D43-4B28-9943-B5CD-A399C428199C}" destId="{F7D1D43C-17C3-5C4F-9DD4-7F8CCF05E34A}" srcOrd="1" destOrd="0" presId="urn:microsoft.com/office/officeart/2008/layout/NameandTitleOrganizationalChart"/>
    <dgm:cxn modelId="{9FC4AF0A-D02D-5146-BD40-CD0E72E92D2A}" type="presParOf" srcId="{EFA66D43-4B28-9943-B5CD-A399C428199C}" destId="{DF47C711-819B-864A-9782-E04A703D0C07}" srcOrd="2" destOrd="0" presId="urn:microsoft.com/office/officeart/2008/layout/NameandTitleOrganizationalChart"/>
    <dgm:cxn modelId="{8CDFAA9F-60BC-4541-A454-D3F733F7D301}" type="presParOf" srcId="{9FD374D0-1C78-5646-84F7-8CDFF04A542B}" destId="{8B4EFBC6-B1AB-4541-8E84-964FD80C9B1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2BADA-3988-7148-BCD9-4406B10F3B8D}">
      <dsp:nvSpPr>
        <dsp:cNvPr id="0" name=""/>
        <dsp:cNvSpPr/>
      </dsp:nvSpPr>
      <dsp:spPr>
        <a:xfrm>
          <a:off x="1882864" y="1171165"/>
          <a:ext cx="1139539" cy="47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77"/>
              </a:lnTo>
              <a:lnTo>
                <a:pt x="1139539" y="284077"/>
              </a:lnTo>
              <a:lnTo>
                <a:pt x="1139539" y="476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CA832-984E-984F-8561-99BA0EAA90A9}">
      <dsp:nvSpPr>
        <dsp:cNvPr id="0" name=""/>
        <dsp:cNvSpPr/>
      </dsp:nvSpPr>
      <dsp:spPr>
        <a:xfrm>
          <a:off x="837784" y="1171165"/>
          <a:ext cx="1045079" cy="476517"/>
        </a:xfrm>
        <a:custGeom>
          <a:avLst/>
          <a:gdLst/>
          <a:ahLst/>
          <a:cxnLst/>
          <a:rect l="0" t="0" r="0" b="0"/>
          <a:pathLst>
            <a:path>
              <a:moveTo>
                <a:pt x="1045079" y="0"/>
              </a:moveTo>
              <a:lnTo>
                <a:pt x="1045079" y="284077"/>
              </a:lnTo>
              <a:lnTo>
                <a:pt x="0" y="284077"/>
              </a:lnTo>
              <a:lnTo>
                <a:pt x="0" y="4765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0049B-36E1-A440-B4AD-7F199DFE0A3E}">
      <dsp:nvSpPr>
        <dsp:cNvPr id="0" name=""/>
        <dsp:cNvSpPr/>
      </dsp:nvSpPr>
      <dsp:spPr>
        <a:xfrm>
          <a:off x="1086405" y="346423"/>
          <a:ext cx="1592916" cy="824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3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Experiment-</a:t>
          </a:r>
          <a:br>
            <a:rPr lang="en-US" sz="1400" kern="1200" dirty="0"/>
          </a:br>
          <a:r>
            <a:rPr lang="en-US" sz="1400" kern="1200" dirty="0"/>
            <a:t>agnostic lib</a:t>
          </a:r>
        </a:p>
      </dsp:txBody>
      <dsp:txXfrm>
        <a:off x="1086405" y="346423"/>
        <a:ext cx="1592916" cy="824741"/>
      </dsp:txXfrm>
    </dsp:sp>
    <dsp:sp modelId="{5494E24A-5E40-4A4B-9773-5DD176D2F425}">
      <dsp:nvSpPr>
        <dsp:cNvPr id="0" name=""/>
        <dsp:cNvSpPr/>
      </dsp:nvSpPr>
      <dsp:spPr>
        <a:xfrm>
          <a:off x="1428452" y="975364"/>
          <a:ext cx="1433624" cy="274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nopayloadclient</a:t>
          </a:r>
        </a:p>
      </dsp:txBody>
      <dsp:txXfrm>
        <a:off x="1428452" y="975364"/>
        <a:ext cx="1433624" cy="274913"/>
      </dsp:txXfrm>
    </dsp:sp>
    <dsp:sp modelId="{685005A5-4231-D849-95A4-ECC265A923CE}">
      <dsp:nvSpPr>
        <dsp:cNvPr id="0" name=""/>
        <dsp:cNvSpPr/>
      </dsp:nvSpPr>
      <dsp:spPr>
        <a:xfrm>
          <a:off x="41325" y="1647682"/>
          <a:ext cx="1592916" cy="824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3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sPHENIX-</a:t>
          </a:r>
          <a:br>
            <a:rPr lang="en-US" sz="1400" kern="1200" dirty="0"/>
          </a:br>
          <a:r>
            <a:rPr lang="en-US" sz="1400" kern="1200" dirty="0"/>
            <a:t>specific lib</a:t>
          </a:r>
        </a:p>
      </dsp:txBody>
      <dsp:txXfrm>
        <a:off x="41325" y="1647682"/>
        <a:ext cx="1592916" cy="824741"/>
      </dsp:txXfrm>
    </dsp:sp>
    <dsp:sp modelId="{7EC0FBAA-08A7-E74E-A983-F94CABE4B383}">
      <dsp:nvSpPr>
        <dsp:cNvPr id="0" name=""/>
        <dsp:cNvSpPr/>
      </dsp:nvSpPr>
      <dsp:spPr>
        <a:xfrm>
          <a:off x="359909" y="2289148"/>
          <a:ext cx="1433624" cy="274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sphenixnpc</a:t>
          </a:r>
        </a:p>
      </dsp:txBody>
      <dsp:txXfrm>
        <a:off x="359909" y="2289148"/>
        <a:ext cx="1433624" cy="274913"/>
      </dsp:txXfrm>
    </dsp:sp>
    <dsp:sp modelId="{0C311410-950C-A548-8EBE-CA6F9DB2C010}">
      <dsp:nvSpPr>
        <dsp:cNvPr id="0" name=""/>
        <dsp:cNvSpPr/>
      </dsp:nvSpPr>
      <dsp:spPr>
        <a:xfrm>
          <a:off x="2225945" y="1647682"/>
          <a:ext cx="1592916" cy="824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163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DUNE-</a:t>
          </a:r>
          <a:br>
            <a:rPr lang="en-US" sz="1400" kern="1200" dirty="0"/>
          </a:br>
          <a:r>
            <a:rPr lang="en-US" sz="1400" kern="1200" dirty="0"/>
            <a:t>specific lib</a:t>
          </a:r>
        </a:p>
      </dsp:txBody>
      <dsp:txXfrm>
        <a:off x="2225945" y="1647682"/>
        <a:ext cx="1592916" cy="824741"/>
      </dsp:txXfrm>
    </dsp:sp>
    <dsp:sp modelId="{9AC31945-BCF3-1243-BE52-099F3FE28107}">
      <dsp:nvSpPr>
        <dsp:cNvPr id="0" name=""/>
        <dsp:cNvSpPr/>
      </dsp:nvSpPr>
      <dsp:spPr>
        <a:xfrm>
          <a:off x="2496996" y="2289148"/>
          <a:ext cx="1433624" cy="274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dunenpc</a:t>
          </a:r>
        </a:p>
      </dsp:txBody>
      <dsp:txXfrm>
        <a:off x="2496996" y="2289148"/>
        <a:ext cx="1433624" cy="274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0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xmlns="" id="{98EB8801-4B66-5933-0D59-E0BDBB8CF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30514" y="774496"/>
            <a:ext cx="3528170" cy="2366725"/>
          </a:xfrm>
          <a:prstGeom prst="rect">
            <a:avLst/>
          </a:prstGeom>
        </p:spPr>
      </p:pic>
      <p:pic>
        <p:nvPicPr>
          <p:cNvPr id="7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xmlns="" id="{98EB8801-4B66-5933-0D59-E0BDBB8CF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82914" y="926896"/>
            <a:ext cx="3528170" cy="2366725"/>
          </a:xfrm>
          <a:prstGeom prst="rect">
            <a:avLst/>
          </a:prstGeom>
        </p:spPr>
      </p:pic>
      <p:pic>
        <p:nvPicPr>
          <p:cNvPr id="8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xmlns="" id="{98EB8801-4B66-5933-0D59-E0BDBB8CF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35314" y="1079296"/>
            <a:ext cx="3528170" cy="2366725"/>
          </a:xfrm>
          <a:prstGeom prst="rect">
            <a:avLst/>
          </a:prstGeom>
        </p:spPr>
      </p:pic>
      <p:pic>
        <p:nvPicPr>
          <p:cNvPr id="9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xmlns="" id="{98EB8801-4B66-5933-0D59-E0BDBB8CF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76409" y="470260"/>
            <a:ext cx="3528170" cy="236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8" y="5855663"/>
            <a:ext cx="1241193" cy="8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noProof="0" dirty="0"/>
              <a:t>Presenter Name | DUNE database development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257786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0" i="0" kern="120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8-May-2023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1.png"/><Relationship Id="rId10" Type="http://schemas.openxmlformats.org/officeDocument/2006/relationships/image" Target="../media/image4.png"/><Relationship Id="rId11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18" y="5855663"/>
            <a:ext cx="1241193" cy="811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65" y="5953374"/>
            <a:ext cx="957310" cy="6463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8-May-2023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dirty="0"/>
              <a:t>Presenter Name | DUNE database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83" y="6370954"/>
            <a:ext cx="731110" cy="478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09" y="6437419"/>
            <a:ext cx="526070" cy="355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psoftwarefoundation.org/activities/conditionsdb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svg"/><Relationship Id="rId12" Type="http://schemas.openxmlformats.org/officeDocument/2006/relationships/image" Target="../media/image21.png"/><Relationship Id="rId13" Type="http://schemas.openxmlformats.org/officeDocument/2006/relationships/image" Target="../media/image26.svg"/><Relationship Id="rId14" Type="http://schemas.openxmlformats.org/officeDocument/2006/relationships/diagramData" Target="../diagrams/data1.xml"/><Relationship Id="rId15" Type="http://schemas.openxmlformats.org/officeDocument/2006/relationships/diagramLayout" Target="../diagrams/layout1.xml"/><Relationship Id="rId16" Type="http://schemas.openxmlformats.org/officeDocument/2006/relationships/diagramQuickStyle" Target="../diagrams/quickStyle1.xml"/><Relationship Id="rId17" Type="http://schemas.openxmlformats.org/officeDocument/2006/relationships/diagramColors" Target="../diagrams/colors1.xml"/><Relationship Id="rId18" Type="http://schemas.microsoft.com/office/2007/relationships/diagramDrawing" Target="../diagrams/drawing1.xml"/><Relationship Id="rId19" Type="http://schemas.openxmlformats.org/officeDocument/2006/relationships/hyperlink" Target="https://indico.jlab.org/event/459/contributions/11326/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6.svg"/><Relationship Id="rId4" Type="http://schemas.openxmlformats.org/officeDocument/2006/relationships/image" Target="../media/image17.png"/><Relationship Id="rId5" Type="http://schemas.openxmlformats.org/officeDocument/2006/relationships/image" Target="../media/image18.svg"/><Relationship Id="rId6" Type="http://schemas.openxmlformats.org/officeDocument/2006/relationships/image" Target="../media/image18.png"/><Relationship Id="rId7" Type="http://schemas.openxmlformats.org/officeDocument/2006/relationships/image" Target="../media/image20.svg"/><Relationship Id="rId8" Type="http://schemas.openxmlformats.org/officeDocument/2006/relationships/image" Target="../media/image19.png"/><Relationship Id="rId9" Type="http://schemas.openxmlformats.org/officeDocument/2006/relationships/image" Target="../media/image22.sv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DUNE database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Ana P. Vizcaya Hernandez and Lino Gerlach for the DUNE collaboration</a:t>
            </a:r>
          </a:p>
          <a:p>
            <a:r>
              <a:rPr lang="en-GB" dirty="0"/>
              <a:t>CHEP 2023</a:t>
            </a:r>
          </a:p>
          <a:p>
            <a:r>
              <a:rPr lang="en-GB" dirty="0"/>
              <a:t>8 – May – 2023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01" y="295053"/>
            <a:ext cx="11891375" cy="647102"/>
          </a:xfrm>
        </p:spPr>
        <p:txBody>
          <a:bodyPr/>
          <a:lstStyle/>
          <a:p>
            <a:r>
              <a:rPr lang="en-US" sz="4000" dirty="0"/>
              <a:t>Conditions Database – HSF Recommendations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172293" y="6549549"/>
            <a:ext cx="1331423" cy="158697"/>
          </a:xfrm>
        </p:spPr>
        <p:txBody>
          <a:bodyPr/>
          <a:lstStyle/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xmlns="" id="{D0AA837C-31B1-6A42-D13F-81ED01AF8775}"/>
              </a:ext>
            </a:extLst>
          </p:cNvPr>
          <p:cNvSpPr txBox="1">
            <a:spLocks/>
          </p:cNvSpPr>
          <p:nvPr/>
        </p:nvSpPr>
        <p:spPr>
          <a:xfrm>
            <a:off x="8391010" y="6426007"/>
            <a:ext cx="324365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xmlns="" id="{244EF13C-A6F2-F7DC-71F0-96A9D004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4" y="3457576"/>
            <a:ext cx="6053259" cy="335955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C73F8F-5E44-8BF2-D155-66F10D608B01}"/>
              </a:ext>
            </a:extLst>
          </p:cNvPr>
          <p:cNvSpPr txBox="1"/>
          <p:nvPr/>
        </p:nvSpPr>
        <p:spPr>
          <a:xfrm>
            <a:off x="605368" y="1086187"/>
            <a:ext cx="9675341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ea typeface="Noto Sans CJK SC" pitchFamily="2"/>
                <a:cs typeface="Arial" panose="020B0604020202020204" pitchFamily="34" charset="0"/>
              </a:rPr>
              <a:t>Dedicated HEP Software Foundation (HSF) conditions data activity:</a:t>
            </a:r>
            <a:b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ea typeface="Noto Sans CJK SC" pitchFamily="2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ea typeface="Noto Sans CJK SC" pitchFamily="2"/>
                <a:cs typeface="Arial" panose="020B0604020202020204" pitchFamily="34" charset="0"/>
                <a:hlinkClick r:id="rId3"/>
              </a:rPr>
              <a:t>https://hepsoftwarefoundation.org/activities/conditionsdb.html</a:t>
            </a:r>
            <a:endParaRPr lang="en-US" sz="2400" dirty="0">
              <a:solidFill>
                <a:srgbClr val="3C5A77"/>
              </a:solidFill>
              <a:latin typeface="Arial" panose="020B0604020202020204" pitchFamily="34" charset="0"/>
              <a:ea typeface="Noto Sans CJK SC" pitchFamily="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recommendations for conditions data handling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of payload queries from metadata queries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 below to enable appropriate configuration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C5A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7E87F7-81E4-13E9-EDC5-B62D839D419A}"/>
              </a:ext>
            </a:extLst>
          </p:cNvPr>
          <p:cNvSpPr txBox="1"/>
          <p:nvPr/>
        </p:nvSpPr>
        <p:spPr>
          <a:xfrm>
            <a:off x="7035708" y="5578897"/>
            <a:ext cx="3559862" cy="385831"/>
          </a:xfrm>
          <a:prstGeom prst="rect">
            <a:avLst/>
          </a:prstGeom>
          <a:noFill/>
          <a:ln cap="rnd"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HEP Software Foundation</a:t>
            </a:r>
            <a:b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</a:br>
            <a:r>
              <a:rPr lang="en-US" sz="1000" b="0" i="0" u="none" strike="noStrike" kern="1200" cap="none" dirty="0">
                <a:ln>
                  <a:noFill/>
                </a:ln>
                <a:solidFill>
                  <a:srgbClr val="808080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 Community White Paper Working Group – Conditions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7132D9-8C4A-735D-B79F-3FE796EB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01220" y="3808940"/>
            <a:ext cx="1903944" cy="1456632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4572000" y="3751788"/>
            <a:ext cx="1085850" cy="0"/>
          </a:xfrm>
          <a:prstGeom prst="line">
            <a:avLst/>
          </a:prstGeom>
          <a:ln>
            <a:solidFill>
              <a:srgbClr val="B613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81251" y="3894668"/>
            <a:ext cx="1085850" cy="0"/>
          </a:xfrm>
          <a:prstGeom prst="line">
            <a:avLst/>
          </a:prstGeom>
          <a:ln>
            <a:solidFill>
              <a:srgbClr val="B613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Database -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3" name="Graphic 12" descr="Database outline">
            <a:extLst>
              <a:ext uri="{FF2B5EF4-FFF2-40B4-BE49-F238E27FC236}">
                <a16:creationId xmlns:a16="http://schemas.microsoft.com/office/drawing/2014/main" xmlns="" id="{871569CE-A756-E99A-55DC-727593CB1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9955" y="3646485"/>
            <a:ext cx="847847" cy="847847"/>
          </a:xfrm>
          <a:prstGeom prst="rect">
            <a:avLst/>
          </a:prstGeom>
        </p:spPr>
      </p:pic>
      <p:pic>
        <p:nvPicPr>
          <p:cNvPr id="14" name="Graphic 13" descr="User outline">
            <a:extLst>
              <a:ext uri="{FF2B5EF4-FFF2-40B4-BE49-F238E27FC236}">
                <a16:creationId xmlns:a16="http://schemas.microsoft.com/office/drawing/2014/main" xmlns="" id="{82ABDBB9-6831-9877-17DA-585D0790B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34808" y="4825630"/>
            <a:ext cx="847846" cy="847846"/>
          </a:xfrm>
          <a:prstGeom prst="rect">
            <a:avLst/>
          </a:prstGeom>
        </p:spPr>
      </p:pic>
      <p:pic>
        <p:nvPicPr>
          <p:cNvPr id="15" name="Graphic 14" descr="Web design with solid fill">
            <a:extLst>
              <a:ext uri="{FF2B5EF4-FFF2-40B4-BE49-F238E27FC236}">
                <a16:creationId xmlns:a16="http://schemas.microsoft.com/office/drawing/2014/main" xmlns="" id="{D72BF9E6-B488-6F2C-34C2-B61230AB8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602294" y="3701156"/>
            <a:ext cx="709018" cy="709018"/>
          </a:xfrm>
          <a:prstGeom prst="rect">
            <a:avLst/>
          </a:prstGeom>
        </p:spPr>
      </p:pic>
      <p:pic>
        <p:nvPicPr>
          <p:cNvPr id="16" name="Graphic 15" descr="Web design outline">
            <a:extLst>
              <a:ext uri="{FF2B5EF4-FFF2-40B4-BE49-F238E27FC236}">
                <a16:creationId xmlns:a16="http://schemas.microsoft.com/office/drawing/2014/main" xmlns="" id="{FAC8A0AE-1063-1529-94A5-AAE9D9092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03563" y="3688796"/>
            <a:ext cx="709017" cy="70901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2E5C684-07D6-4EB6-4855-05C820F04973}"/>
              </a:ext>
            </a:extLst>
          </p:cNvPr>
          <p:cNvCxnSpPr>
            <a:cxnSpLocks/>
          </p:cNvCxnSpPr>
          <p:nvPr/>
        </p:nvCxnSpPr>
        <p:spPr>
          <a:xfrm flipV="1">
            <a:off x="8992506" y="1854566"/>
            <a:ext cx="0" cy="3608912"/>
          </a:xfrm>
          <a:prstGeom prst="line">
            <a:avLst/>
          </a:prstGeom>
          <a:ln>
            <a:solidFill>
              <a:schemeClr val="accent1">
                <a:alpha val="50761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B51D6CB-6B86-E817-7D7C-FD6FE2DA80B2}"/>
              </a:ext>
            </a:extLst>
          </p:cNvPr>
          <p:cNvCxnSpPr>
            <a:cxnSpLocks/>
          </p:cNvCxnSpPr>
          <p:nvPr/>
        </p:nvCxnSpPr>
        <p:spPr>
          <a:xfrm>
            <a:off x="8664938" y="4078190"/>
            <a:ext cx="734555" cy="0"/>
          </a:xfrm>
          <a:prstGeom prst="straightConnector1">
            <a:avLst/>
          </a:prstGeom>
          <a:ln w="381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B9F4450-6D15-9499-CAF4-86ACB9734C29}"/>
              </a:ext>
            </a:extLst>
          </p:cNvPr>
          <p:cNvCxnSpPr>
            <a:cxnSpLocks/>
          </p:cNvCxnSpPr>
          <p:nvPr/>
        </p:nvCxnSpPr>
        <p:spPr>
          <a:xfrm>
            <a:off x="10280254" y="4078190"/>
            <a:ext cx="407360" cy="0"/>
          </a:xfrm>
          <a:prstGeom prst="straightConnector1">
            <a:avLst/>
          </a:prstGeom>
          <a:ln w="381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2944A14-5C5A-D848-D930-29480CFEC0AA}"/>
              </a:ext>
            </a:extLst>
          </p:cNvPr>
          <p:cNvCxnSpPr>
            <a:cxnSpLocks/>
          </p:cNvCxnSpPr>
          <p:nvPr/>
        </p:nvCxnSpPr>
        <p:spPr>
          <a:xfrm flipV="1">
            <a:off x="8252128" y="4357046"/>
            <a:ext cx="0" cy="483895"/>
          </a:xfrm>
          <a:prstGeom prst="straightConnector1">
            <a:avLst/>
          </a:prstGeom>
          <a:ln w="381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Folder outline">
            <a:extLst>
              <a:ext uri="{FF2B5EF4-FFF2-40B4-BE49-F238E27FC236}">
                <a16:creationId xmlns:a16="http://schemas.microsoft.com/office/drawing/2014/main" xmlns="" id="{83121963-03A9-5321-CD45-4968571CA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99950" y="2158862"/>
            <a:ext cx="847847" cy="847847"/>
          </a:xfrm>
          <a:prstGeom prst="rect">
            <a:avLst/>
          </a:prstGeom>
        </p:spPr>
      </p:pic>
      <p:pic>
        <p:nvPicPr>
          <p:cNvPr id="22" name="Graphic 21" descr="Document outline">
            <a:extLst>
              <a:ext uri="{FF2B5EF4-FFF2-40B4-BE49-F238E27FC236}">
                <a16:creationId xmlns:a16="http://schemas.microsoft.com/office/drawing/2014/main" xmlns="" id="{276C40F3-728B-C165-5159-86E8A0AA72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956529" y="2643515"/>
            <a:ext cx="603083" cy="60308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E45EF04-B7D5-714C-3CCF-A987A3BA8A6E}"/>
              </a:ext>
            </a:extLst>
          </p:cNvPr>
          <p:cNvCxnSpPr>
            <a:cxnSpLocks/>
            <a:stCxn id="22" idx="2"/>
            <a:endCxn id="16" idx="0"/>
          </p:cNvCxnSpPr>
          <p:nvPr/>
        </p:nvCxnSpPr>
        <p:spPr>
          <a:xfrm>
            <a:off x="8258071" y="3246598"/>
            <a:ext cx="1" cy="44219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0398262-7A0D-19D1-D1FA-97B9BF53343F}"/>
              </a:ext>
            </a:extLst>
          </p:cNvPr>
          <p:cNvCxnSpPr>
            <a:cxnSpLocks/>
          </p:cNvCxnSpPr>
          <p:nvPr/>
        </p:nvCxnSpPr>
        <p:spPr>
          <a:xfrm flipV="1">
            <a:off x="8650375" y="2817419"/>
            <a:ext cx="1629879" cy="926443"/>
          </a:xfrm>
          <a:prstGeom prst="straightConnector1">
            <a:avLst/>
          </a:prstGeom>
          <a:ln w="38100"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4A47D03-1E8D-4492-485F-FC7F15BF020D}"/>
              </a:ext>
            </a:extLst>
          </p:cNvPr>
          <p:cNvSpPr txBox="1"/>
          <p:nvPr/>
        </p:nvSpPr>
        <p:spPr>
          <a:xfrm>
            <a:off x="7846407" y="2373705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payload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8F30771-0733-3D41-4971-EBEF58E881B4}"/>
              </a:ext>
            </a:extLst>
          </p:cNvPr>
          <p:cNvSpPr txBox="1"/>
          <p:nvPr/>
        </p:nvSpPr>
        <p:spPr>
          <a:xfrm>
            <a:off x="10225663" y="1525737"/>
            <a:ext cx="811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remote</a:t>
            </a:r>
            <a:br>
              <a:rPr lang="en-US" sz="1400" dirty="0"/>
            </a:br>
            <a:r>
              <a:rPr lang="en-US" sz="1400" dirty="0"/>
              <a:t>payload</a:t>
            </a:r>
            <a:br>
              <a:rPr lang="en-US" sz="1400" dirty="0"/>
            </a:br>
            <a:r>
              <a:rPr lang="en-US" sz="1400" dirty="0"/>
              <a:t>store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9875081-E4D4-03D0-E88E-A625CDD72D54}"/>
              </a:ext>
            </a:extLst>
          </p:cNvPr>
          <p:cNvSpPr/>
          <p:nvPr/>
        </p:nvSpPr>
        <p:spPr>
          <a:xfrm>
            <a:off x="9458385" y="3525998"/>
            <a:ext cx="2042246" cy="1083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B9F65C2-8700-6099-854A-1C201978D679}"/>
              </a:ext>
            </a:extLst>
          </p:cNvPr>
          <p:cNvSpPr txBox="1"/>
          <p:nvPr/>
        </p:nvSpPr>
        <p:spPr>
          <a:xfrm>
            <a:off x="9819429" y="4630383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nopayloaddb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2498367-0F3A-5165-AB47-6D8C2B049612}"/>
              </a:ext>
            </a:extLst>
          </p:cNvPr>
          <p:cNvSpPr/>
          <p:nvPr/>
        </p:nvSpPr>
        <p:spPr>
          <a:xfrm>
            <a:off x="7895748" y="3751677"/>
            <a:ext cx="718357" cy="58192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5FB110-26BF-954B-588F-CF2B33358DB4}"/>
              </a:ext>
            </a:extLst>
          </p:cNvPr>
          <p:cNvSpPr txBox="1"/>
          <p:nvPr/>
        </p:nvSpPr>
        <p:spPr>
          <a:xfrm>
            <a:off x="8508354" y="173584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5BF9540-16CF-2132-A76E-9C6E07C6E410}"/>
              </a:ext>
            </a:extLst>
          </p:cNvPr>
          <p:cNvSpPr txBox="1"/>
          <p:nvPr/>
        </p:nvSpPr>
        <p:spPr>
          <a:xfrm>
            <a:off x="8992884" y="1734822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server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C60B778-B53A-FD37-5E74-C459175F50F5}"/>
              </a:ext>
            </a:extLst>
          </p:cNvPr>
          <p:cNvSpPr txBox="1"/>
          <p:nvPr/>
        </p:nvSpPr>
        <p:spPr>
          <a:xfrm>
            <a:off x="6394356" y="3879757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nopayloadclient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475A42B-FD0B-029F-1DA3-007E3EF81B89}"/>
              </a:ext>
            </a:extLst>
          </p:cNvPr>
          <p:cNvSpPr txBox="1"/>
          <p:nvPr/>
        </p:nvSpPr>
        <p:spPr>
          <a:xfrm>
            <a:off x="441413" y="1257053"/>
            <a:ext cx="6484467" cy="3076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3C5A77"/>
                </a:solidFill>
                <a:latin typeface="+mn-lt"/>
              </a:rPr>
              <a:t>nopayloadclient: </a:t>
            </a:r>
            <a:r>
              <a:rPr lang="en-US" sz="2200" dirty="0">
                <a:solidFill>
                  <a:srgbClr val="3C5A77"/>
                </a:solidFill>
                <a:latin typeface="+mn-lt"/>
              </a:rPr>
              <a:t>client-side stand-alone C++ tool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Experiment unspecific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Communicates with server-side </a:t>
            </a:r>
            <a:r>
              <a:rPr lang="en-US" sz="2200" b="1" dirty="0">
                <a:solidFill>
                  <a:srgbClr val="3C5A77"/>
                </a:solidFill>
                <a:latin typeface="+mn-lt"/>
              </a:rPr>
              <a:t>nopayloaddb*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Local caching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Handling of payloads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3C5A77"/>
              </a:solidFill>
              <a:latin typeface="+mn-lt"/>
            </a:endParaRP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xmlns="" id="{44334AF8-F4AC-6A63-2480-787389B54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15104"/>
              </p:ext>
            </p:extLst>
          </p:nvPr>
        </p:nvGraphicFramePr>
        <p:xfrm>
          <a:off x="1485370" y="3701156"/>
          <a:ext cx="3971947" cy="291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Folded Corner 6"/>
          <p:cNvSpPr/>
          <p:nvPr/>
        </p:nvSpPr>
        <p:spPr>
          <a:xfrm rot="877108">
            <a:off x="9858415" y="5275758"/>
            <a:ext cx="1877301" cy="1022191"/>
          </a:xfrm>
          <a:prstGeom prst="foldedCorner">
            <a:avLst/>
          </a:prstGeom>
          <a:gradFill>
            <a:gsLst>
              <a:gs pos="3000">
                <a:srgbClr val="ECE2A3"/>
              </a:gs>
              <a:gs pos="56000">
                <a:srgbClr val="F3E8C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*</a:t>
            </a:r>
            <a:r>
              <a:rPr lang="en-US" sz="1400" dirty="0">
                <a:solidFill>
                  <a:schemeClr val="tx1"/>
                </a:solidFill>
              </a:rPr>
              <a:t>See Ruslan’s talk:</a:t>
            </a:r>
          </a:p>
          <a:p>
            <a:r>
              <a:rPr lang="en-US" sz="1400" dirty="0">
                <a:solidFill>
                  <a:schemeClr val="tx1"/>
                </a:solidFill>
              </a:rPr>
              <a:t>‘</a:t>
            </a:r>
            <a:r>
              <a:rPr lang="en-US" sz="1400" dirty="0">
                <a:solidFill>
                  <a:schemeClr val="tx1"/>
                </a:solidFill>
                <a:hlinkClick r:id="rId19"/>
              </a:rPr>
              <a:t>The HSF Conditions Database reference Implementation</a:t>
            </a:r>
            <a:r>
              <a:rPr lang="en-US" sz="1400" dirty="0">
                <a:solidFill>
                  <a:schemeClr val="tx1"/>
                </a:solidFill>
              </a:rPr>
              <a:t>’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Database –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944BC9FA-D9D7-0321-5E1D-F30D4C66665F}"/>
              </a:ext>
            </a:extLst>
          </p:cNvPr>
          <p:cNvSpPr txBox="1">
            <a:spLocks/>
          </p:cNvSpPr>
          <p:nvPr/>
        </p:nvSpPr>
        <p:spPr>
          <a:xfrm>
            <a:off x="609600" y="6314545"/>
            <a:ext cx="324365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39" y="1172766"/>
            <a:ext cx="6659561" cy="4994671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1"/>
          </p:nvPr>
        </p:nvSpPr>
        <p:spPr>
          <a:xfrm>
            <a:off x="211439" y="1387732"/>
            <a:ext cx="5321000" cy="503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 Nova"/>
                <a:cs typeface="Calibri"/>
              </a:rPr>
              <a:t> </a:t>
            </a:r>
          </a:p>
          <a:p>
            <a:pPr marL="342900" indent="-342900"/>
            <a:r>
              <a:rPr lang="en-US" sz="2600" dirty="0" smtClean="0">
                <a:latin typeface="Arial" charset="0"/>
              </a:rPr>
              <a:t>Simulate </a:t>
            </a:r>
            <a:r>
              <a:rPr lang="en-US" sz="2600" dirty="0">
                <a:latin typeface="Arial" charset="0"/>
              </a:rPr>
              <a:t>expected DB </a:t>
            </a:r>
            <a:r>
              <a:rPr lang="en-US" sz="2600" dirty="0" smtClean="0">
                <a:latin typeface="Arial" charset="0"/>
              </a:rPr>
              <a:t>occupancy</a:t>
            </a:r>
          </a:p>
          <a:p>
            <a:pPr marL="628206" lvl="1" indent="-342900"/>
            <a:r>
              <a:rPr lang="en-US" dirty="0" smtClean="0">
                <a:latin typeface="Arial" charset="0"/>
              </a:rPr>
              <a:t>Vary </a:t>
            </a:r>
            <a:r>
              <a:rPr lang="en-US" dirty="0">
                <a:latin typeface="Arial" charset="0"/>
              </a:rPr>
              <a:t>number of </a:t>
            </a:r>
            <a:r>
              <a:rPr lang="en-US" dirty="0" smtClean="0">
                <a:latin typeface="Arial" charset="0"/>
              </a:rPr>
              <a:t>Condition Data </a:t>
            </a:r>
            <a:r>
              <a:rPr lang="en-US" dirty="0">
                <a:latin typeface="Arial" charset="0"/>
              </a:rPr>
              <a:t>Types &amp; </a:t>
            </a:r>
            <a:r>
              <a:rPr lang="en-US" dirty="0" smtClean="0">
                <a:latin typeface="Arial" charset="0"/>
              </a:rPr>
              <a:t>IOVs</a:t>
            </a:r>
          </a:p>
          <a:p>
            <a:pPr marL="342900" indent="-342900"/>
            <a:r>
              <a:rPr lang="en-US" sz="2600" dirty="0" smtClean="0">
                <a:latin typeface="Arial" charset="0"/>
              </a:rPr>
              <a:t>Simulate </a:t>
            </a:r>
            <a:r>
              <a:rPr lang="en-US" sz="2600" dirty="0">
                <a:latin typeface="Arial" charset="0"/>
              </a:rPr>
              <a:t>access </a:t>
            </a:r>
            <a:r>
              <a:rPr lang="en-US" sz="2600" dirty="0" smtClean="0">
                <a:latin typeface="Arial" charset="0"/>
              </a:rPr>
              <a:t>patterns:</a:t>
            </a:r>
          </a:p>
          <a:p>
            <a:pPr marL="628206" lvl="1" indent="-342900"/>
            <a:r>
              <a:rPr lang="en-US" dirty="0" smtClean="0">
                <a:latin typeface="Arial" charset="0"/>
              </a:rPr>
              <a:t>Parallel </a:t>
            </a:r>
            <a:r>
              <a:rPr lang="en-US" dirty="0">
                <a:latin typeface="Arial" charset="0"/>
              </a:rPr>
              <a:t>requests using </a:t>
            </a:r>
            <a:r>
              <a:rPr lang="en-US" u="sng" dirty="0">
                <a:latin typeface="Arial" charset="0"/>
              </a:rPr>
              <a:t>HTCondor</a:t>
            </a:r>
            <a:r>
              <a:rPr lang="en-US" dirty="0">
                <a:latin typeface="Arial" charset="0"/>
              </a:rPr>
              <a:t> or </a:t>
            </a:r>
            <a:r>
              <a:rPr lang="en-US" u="sng" dirty="0" smtClean="0">
                <a:latin typeface="Arial" charset="0"/>
              </a:rPr>
              <a:t>Multithreading</a:t>
            </a:r>
            <a:endParaRPr lang="en-US" dirty="0" smtClean="0">
              <a:latin typeface="Arial" charset="0"/>
            </a:endParaRPr>
          </a:p>
          <a:p>
            <a:pPr marL="342900" indent="-342900"/>
            <a:r>
              <a:rPr lang="en-US" sz="2600" dirty="0" smtClean="0">
                <a:latin typeface="Arial" charset="0"/>
              </a:rPr>
              <a:t>Response </a:t>
            </a:r>
            <a:r>
              <a:rPr lang="en-US" sz="2600" dirty="0">
                <a:latin typeface="Arial" charset="0"/>
              </a:rPr>
              <a:t>times and -frequencies as performance metrics</a:t>
            </a:r>
          </a:p>
          <a:p>
            <a:pPr marL="342900" indent="-342900"/>
            <a:endParaRPr lang="en-US" dirty="0" smtClean="0">
              <a:latin typeface="Arial Nova"/>
              <a:cs typeface="Calibri"/>
            </a:endParaRPr>
          </a:p>
          <a:p>
            <a:pPr marL="571500" indent="-571500"/>
            <a:endParaRPr lang="en-US" sz="2400" dirty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52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We are developing two databases, run history DB and conditions DB, that will help users </a:t>
            </a:r>
            <a:r>
              <a:rPr lang="en-US" dirty="0" smtClean="0">
                <a:latin typeface="+mn-lt"/>
              </a:rPr>
              <a:t>access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all the data files and conditions data they need for offline analysis</a:t>
            </a:r>
          </a:p>
          <a:p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Run History Database </a:t>
            </a:r>
            <a:r>
              <a:rPr lang="en-US" dirty="0" smtClean="0">
                <a:latin typeface="+mn-lt"/>
              </a:rPr>
              <a:t>which consists </a:t>
            </a:r>
            <a:r>
              <a:rPr lang="en-US" dirty="0">
                <a:latin typeface="+mn-lt"/>
              </a:rPr>
              <a:t>of just a subset of metadata from the </a:t>
            </a:r>
            <a:r>
              <a:rPr lang="en-US" dirty="0" smtClean="0">
                <a:latin typeface="+mn-lt"/>
              </a:rPr>
              <a:t>Master Store of Metadata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will allow u</a:t>
            </a:r>
            <a:r>
              <a:rPr lang="en-US" dirty="0" smtClean="0">
                <a:latin typeface="+mn-lt"/>
              </a:rPr>
              <a:t>sers </a:t>
            </a:r>
            <a:r>
              <a:rPr lang="en-US" dirty="0">
                <a:latin typeface="+mn-lt"/>
              </a:rPr>
              <a:t>to select runs/files of runs with specific characteristics</a:t>
            </a:r>
          </a:p>
          <a:p>
            <a:r>
              <a:rPr lang="en-US" dirty="0">
                <a:latin typeface="+mn-lt"/>
              </a:rPr>
              <a:t>Experiment-agnostic conditions database with DUNE-specific client-side library</a:t>
            </a:r>
          </a:p>
          <a:p>
            <a:r>
              <a:rPr lang="en-US" dirty="0">
                <a:latin typeface="+mn-lt"/>
              </a:rPr>
              <a:t>Conditions database performance has been investigated, looks good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8 – May - 2023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</a:t>
            </a:r>
            <a:r>
              <a:rPr lang="en-US" dirty="0"/>
              <a:t>| 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1276906"/>
            <a:ext cx="10972800" cy="647102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</a:t>
            </a:r>
            <a:r>
              <a:rPr lang="en-US" dirty="0"/>
              <a:t>| 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6261400" y="5443538"/>
            <a:ext cx="5321000" cy="118535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 Nova"/>
                <a:cs typeface="Calibri"/>
              </a:rPr>
              <a:t>We acknowledge the support of </a:t>
            </a:r>
            <a:r>
              <a:rPr lang="en-US" sz="2400" dirty="0" smtClean="0">
                <a:latin typeface="Arial Nova"/>
                <a:cs typeface="Calibri"/>
              </a:rPr>
              <a:t>the US </a:t>
            </a:r>
            <a:r>
              <a:rPr lang="en-US" sz="2400" dirty="0">
                <a:latin typeface="Arial Nova"/>
                <a:cs typeface="Calibri"/>
              </a:rPr>
              <a:t>D</a:t>
            </a:r>
            <a:r>
              <a:rPr lang="en-US" sz="2400" dirty="0" smtClean="0">
                <a:latin typeface="Arial Nova"/>
                <a:cs typeface="Calibri"/>
              </a:rPr>
              <a:t>epartment </a:t>
            </a:r>
            <a:r>
              <a:rPr lang="en-US" sz="2400" dirty="0">
                <a:latin typeface="Arial Nova"/>
                <a:cs typeface="Calibri"/>
              </a:rPr>
              <a:t>of </a:t>
            </a:r>
            <a:r>
              <a:rPr lang="en-US" sz="2400" dirty="0">
                <a:latin typeface="Arial Nova"/>
                <a:cs typeface="Calibri"/>
              </a:rPr>
              <a:t>E</a:t>
            </a:r>
            <a:r>
              <a:rPr lang="en-US" sz="2400" dirty="0" smtClean="0">
                <a:latin typeface="Arial Nova"/>
                <a:cs typeface="Calibri"/>
              </a:rPr>
              <a:t>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Database –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23777" y="5729772"/>
            <a:ext cx="5799081" cy="158697"/>
          </a:xfrm>
        </p:spPr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xmlns="" id="{7E3FFF11-E250-A6F3-A026-7A588BD42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8" t="10072" r="3302"/>
          <a:stretch/>
        </p:blipFill>
        <p:spPr>
          <a:xfrm>
            <a:off x="4274696" y="2070370"/>
            <a:ext cx="7740938" cy="3876822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xmlns="" id="{69FE3538-82EC-BEF8-0250-DBB16C526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975" y="6538084"/>
            <a:ext cx="324365" cy="182563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7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F496EA-35FE-2521-CD96-BB5AA757F236}"/>
              </a:ext>
            </a:extLst>
          </p:cNvPr>
          <p:cNvSpPr txBox="1"/>
          <p:nvPr/>
        </p:nvSpPr>
        <p:spPr>
          <a:xfrm>
            <a:off x="341137" y="2365568"/>
            <a:ext cx="385042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Example results of a test campaign (absolute values don’t matter here)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Scaling tests: single number as metric of whole campaign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E1BA98-EA2A-8E2B-DD6A-1A05BF2F6F4F}"/>
              </a:ext>
            </a:extLst>
          </p:cNvPr>
          <p:cNvSpPr txBox="1"/>
          <p:nvPr/>
        </p:nvSpPr>
        <p:spPr>
          <a:xfrm>
            <a:off x="10710717" y="2081657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no caching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89E23EB-181C-B6F9-69E0-4ECE0C91F86E}"/>
              </a:ext>
            </a:extLst>
          </p:cNvPr>
          <p:cNvCxnSpPr>
            <a:cxnSpLocks/>
          </p:cNvCxnSpPr>
          <p:nvPr/>
        </p:nvCxnSpPr>
        <p:spPr>
          <a:xfrm flipV="1">
            <a:off x="5148826" y="2153197"/>
            <a:ext cx="0" cy="3322190"/>
          </a:xfrm>
          <a:prstGeom prst="line">
            <a:avLst/>
          </a:prstGeom>
          <a:ln w="254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71902D9-A195-749A-7960-FA0943A3E130}"/>
              </a:ext>
            </a:extLst>
          </p:cNvPr>
          <p:cNvCxnSpPr>
            <a:cxnSpLocks/>
          </p:cNvCxnSpPr>
          <p:nvPr/>
        </p:nvCxnSpPr>
        <p:spPr>
          <a:xfrm>
            <a:off x="7937270" y="2969963"/>
            <a:ext cx="2633662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1E5915D-A1A1-78AB-272C-BCC33C4BBD93}"/>
              </a:ext>
            </a:extLst>
          </p:cNvPr>
          <p:cNvSpPr txBox="1"/>
          <p:nvPr/>
        </p:nvSpPr>
        <p:spPr>
          <a:xfrm>
            <a:off x="5205976" y="1576793"/>
            <a:ext cx="16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mean response 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14D75A9-4CBB-51C7-13B2-63F19C850C20}"/>
              </a:ext>
            </a:extLst>
          </p:cNvPr>
          <p:cNvSpPr txBox="1"/>
          <p:nvPr/>
        </p:nvSpPr>
        <p:spPr>
          <a:xfrm>
            <a:off x="8145115" y="157679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mean response frequency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D2A167E-42FF-17BB-C636-3BE67184E061}"/>
              </a:ext>
            </a:extLst>
          </p:cNvPr>
          <p:cNvCxnSpPr>
            <a:stCxn id="22" idx="2"/>
          </p:cNvCxnSpPr>
          <p:nvPr/>
        </p:nvCxnSpPr>
        <p:spPr>
          <a:xfrm flipH="1">
            <a:off x="5148826" y="1853792"/>
            <a:ext cx="892475" cy="41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25C6525-02CA-5DA7-1353-3582AA442978}"/>
              </a:ext>
            </a:extLst>
          </p:cNvPr>
          <p:cNvCxnSpPr>
            <a:cxnSpLocks/>
          </p:cNvCxnSpPr>
          <p:nvPr/>
        </p:nvCxnSpPr>
        <p:spPr>
          <a:xfrm>
            <a:off x="9189631" y="1857582"/>
            <a:ext cx="424038" cy="111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Database –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944BC9FA-D9D7-0321-5E1D-F30D4C66665F}"/>
              </a:ext>
            </a:extLst>
          </p:cNvPr>
          <p:cNvSpPr txBox="1">
            <a:spLocks/>
          </p:cNvSpPr>
          <p:nvPr/>
        </p:nvSpPr>
        <p:spPr>
          <a:xfrm>
            <a:off x="8391010" y="6328471"/>
            <a:ext cx="324365" cy="365125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933A556B-7C63-244D-9B7C-B0EA8042B330}" type="slidenum">
              <a:rPr lang="en-US" smtClean="0"/>
              <a:pPr/>
              <a:t>16</a:t>
            </a:fld>
            <a:endParaRPr lang="en-US" sz="750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xmlns="" id="{34C0DF42-4A26-55B0-D722-3F3B3433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8838"/>
            <a:ext cx="4817995" cy="3613497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7B4B0DBE-DA2A-5CCE-068A-98E72401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845" y="1148838"/>
            <a:ext cx="4906694" cy="36800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41B3C5-F3A9-518B-AFC5-BA9BDAFB1AAE}"/>
              </a:ext>
            </a:extLst>
          </p:cNvPr>
          <p:cNvSpPr txBox="1"/>
          <p:nvPr/>
        </p:nvSpPr>
        <p:spPr>
          <a:xfrm>
            <a:off x="1217661" y="4743630"/>
            <a:ext cx="100992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Compared default Django ORM and optimized raw SQL query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Horizontal scaling (deployment): response frequency plateaus around 3 pods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C5A77"/>
                </a:solidFill>
                <a:latin typeface="+mn-lt"/>
              </a:rPr>
              <a:t>&gt;250 Hz for </a:t>
            </a:r>
            <a:r>
              <a:rPr lang="en-US" sz="2200" u="sng" dirty="0">
                <a:solidFill>
                  <a:srgbClr val="3C5A77"/>
                </a:solidFill>
                <a:latin typeface="+mn-lt"/>
              </a:rPr>
              <a:t>worst-case</a:t>
            </a:r>
            <a:r>
              <a:rPr lang="en-US" sz="2200" dirty="0">
                <a:solidFill>
                  <a:srgbClr val="3C5A77"/>
                </a:solidFill>
                <a:latin typeface="+mn-lt"/>
              </a:rPr>
              <a:t> (&gt;5M) occupancy, </a:t>
            </a:r>
            <a:r>
              <a:rPr lang="en-US" sz="2200" u="sng" dirty="0">
                <a:solidFill>
                  <a:srgbClr val="3C5A77"/>
                </a:solidFill>
                <a:latin typeface="+mn-lt"/>
              </a:rPr>
              <a:t>random access</a:t>
            </a:r>
            <a:r>
              <a:rPr lang="en-US" sz="2200" dirty="0">
                <a:solidFill>
                  <a:srgbClr val="3C5A77"/>
                </a:solidFill>
                <a:latin typeface="+mn-lt"/>
              </a:rPr>
              <a:t>, </a:t>
            </a:r>
            <a:r>
              <a:rPr lang="en-US" sz="2200" u="sng" dirty="0">
                <a:solidFill>
                  <a:srgbClr val="3C5A77"/>
                </a:solidFill>
                <a:latin typeface="+mn-lt"/>
              </a:rPr>
              <a:t>no caching</a:t>
            </a:r>
          </a:p>
        </p:txBody>
      </p:sp>
    </p:spTree>
    <p:extLst>
      <p:ext uri="{BB962C8B-B14F-4D97-AF65-F5344CB8AC3E}">
        <p14:creationId xmlns:p14="http://schemas.microsoft.com/office/powerpoint/2010/main" val="17091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Brief introduction to DUNE and ProtoDUNE</a:t>
            </a:r>
          </a:p>
          <a:p>
            <a:r>
              <a:rPr lang="en-GB" dirty="0"/>
              <a:t>Introduction to ProtoDUNE’s databases</a:t>
            </a:r>
          </a:p>
          <a:p>
            <a:pPr lvl="1"/>
            <a:r>
              <a:rPr lang="en-GB" dirty="0"/>
              <a:t>Database architecture</a:t>
            </a:r>
          </a:p>
          <a:p>
            <a:pPr lvl="1"/>
            <a:r>
              <a:rPr lang="en-GB" dirty="0"/>
              <a:t>Metadata and Conditions data</a:t>
            </a:r>
          </a:p>
          <a:p>
            <a:r>
              <a:rPr lang="en-GB" dirty="0"/>
              <a:t>Run History Database</a:t>
            </a:r>
          </a:p>
          <a:p>
            <a:pPr lvl="1"/>
            <a:r>
              <a:rPr lang="en-GB" dirty="0"/>
              <a:t>Versioning, workflow, and schema</a:t>
            </a:r>
          </a:p>
          <a:p>
            <a:r>
              <a:rPr lang="en-GB" dirty="0"/>
              <a:t>Conditions Database</a:t>
            </a:r>
          </a:p>
          <a:p>
            <a:pPr lvl="1"/>
            <a:r>
              <a:rPr lang="en-GB" dirty="0"/>
              <a:t>HSF recommendations, performance optimization, and deployment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/>
                <a:cs typeface="Helvetica"/>
              </a:rPr>
              <a:t>8 – May - 2023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Ana P. Vizcaya | DUNE database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0327"/>
            <a:ext cx="10972800" cy="647102"/>
          </a:xfrm>
        </p:spPr>
        <p:txBody>
          <a:bodyPr/>
          <a:lstStyle/>
          <a:p>
            <a:r>
              <a:rPr lang="en-US" sz="3600" dirty="0"/>
              <a:t>DUNE (Deep Underground Neutrino Experiment)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Ana P. Vizcaya | </a:t>
            </a:r>
            <a:r>
              <a:rPr lang="en-US" noProof="0" dirty="0"/>
              <a:t>DUNE database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26" y="687737"/>
            <a:ext cx="10544680" cy="344333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2"/>
              </p:nvPr>
            </p:nvSpPr>
            <p:spPr>
              <a:xfrm>
                <a:off x="702526" y="4227494"/>
                <a:ext cx="10977562" cy="219223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DUNE is a next generation neutrino experiment that uses LArTPC </a:t>
                </a:r>
                <a:r>
                  <a:rPr lang="en-US" dirty="0" smtClean="0"/>
                  <a:t>technology</a:t>
                </a:r>
              </a:p>
              <a:p>
                <a:pPr marL="628206" lvl="1" indent="-342900"/>
                <a:r>
                  <a:rPr lang="en-US" sz="1900" dirty="0" smtClean="0"/>
                  <a:t>High-intensity </a:t>
                </a:r>
                <a:r>
                  <a:rPr lang="en-US" sz="1900" dirty="0"/>
                  <a:t>(MW-scale) neutrino beam is produced at Fermilab as part of </a:t>
                </a:r>
                <a:r>
                  <a:rPr lang="en-US" sz="1900" dirty="0" smtClean="0"/>
                  <a:t>LBNF</a:t>
                </a:r>
              </a:p>
              <a:p>
                <a:pPr marL="628206" lvl="1" indent="-342900"/>
                <a:r>
                  <a:rPr lang="en-US" sz="1900" dirty="0" smtClean="0"/>
                  <a:t>Travels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</m:oMath>
                </a14:m>
                <a:r>
                  <a:rPr lang="en-US" sz="1900" dirty="0" smtClean="0"/>
                  <a:t>1300 km to the far detectors located at the Sanford Underground Research Facility</a:t>
                </a:r>
              </a:p>
              <a:p>
                <a:pPr marL="628206" lvl="1" indent="-342900"/>
                <a:r>
                  <a:rPr lang="en-US" sz="1900" dirty="0" smtClean="0"/>
                  <a:t>Measured </a:t>
                </a:r>
                <a:r>
                  <a:rPr lang="en-US" sz="1900" dirty="0"/>
                  <a:t>by the near </a:t>
                </a:r>
                <a:r>
                  <a:rPr lang="en-US" sz="1900" dirty="0" smtClean="0"/>
                  <a:t>detectors </a:t>
                </a:r>
                <a:r>
                  <a:rPr lang="en-US" sz="1900" dirty="0"/>
                  <a:t>about 0.5 km from the neutrino production</a:t>
                </a:r>
              </a:p>
              <a:p>
                <a:pPr marL="342900" indent="-342900">
                  <a:lnSpc>
                    <a:spcPct val="110000"/>
                  </a:lnSpc>
                </a:pPr>
                <a:r>
                  <a:rPr lang="en-US" dirty="0"/>
                  <a:t>Physics: neutrino oscillation, detection of solar and supernova neutrinos, beyond the standard model physics. 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2"/>
              </p:nvPr>
            </p:nvSpPr>
            <p:spPr>
              <a:xfrm>
                <a:off x="702526" y="4227494"/>
                <a:ext cx="10977562" cy="2192231"/>
              </a:xfrm>
              <a:blipFill rotWithShape="0">
                <a:blip r:embed="rId3"/>
                <a:stretch>
                  <a:fillRect l="-1222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7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ProtoDUNE at CERN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Ana P. Vizcaya | </a:t>
            </a:r>
            <a:r>
              <a:rPr lang="en-US" noProof="0" dirty="0"/>
              <a:t>DUNE database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ProtoDUNE-SP and -DP are DUNE’s large scale prototypes of its far detector modules.</a:t>
            </a:r>
          </a:p>
          <a:p>
            <a:r>
              <a:rPr lang="en-US" dirty="0"/>
              <a:t>Located at CERN Neutrino Platform </a:t>
            </a:r>
          </a:p>
          <a:p>
            <a:r>
              <a:rPr lang="en-US" dirty="0"/>
              <a:t>Critical to demonstrate viability of LArTPC technology</a:t>
            </a:r>
          </a:p>
          <a:p>
            <a:r>
              <a:rPr lang="en-US" dirty="0"/>
              <a:t>770 tons LAr mass each</a:t>
            </a:r>
          </a:p>
          <a:p>
            <a:r>
              <a:rPr lang="en-US" dirty="0"/>
              <a:t>Exposed to test beams H4(SP) and H2(DP)</a:t>
            </a:r>
          </a:p>
          <a:p>
            <a:r>
              <a:rPr lang="en-US" dirty="0"/>
              <a:t>Also take cosmic ray data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75" y="2204455"/>
            <a:ext cx="6084125" cy="3030256"/>
          </a:xfrm>
        </p:spPr>
      </p:pic>
    </p:spTree>
    <p:extLst>
      <p:ext uri="{BB962C8B-B14F-4D97-AF65-F5344CB8AC3E}">
        <p14:creationId xmlns:p14="http://schemas.microsoft.com/office/powerpoint/2010/main" val="12913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9" y="1082212"/>
            <a:ext cx="9757744" cy="3908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4418"/>
            <a:ext cx="10972800" cy="647102"/>
          </a:xfrm>
        </p:spPr>
        <p:txBody>
          <a:bodyPr/>
          <a:lstStyle/>
          <a:p>
            <a:pPr algn="ctr"/>
            <a:r>
              <a:rPr lang="en-US" dirty="0"/>
              <a:t>Architecture of DUNE’s offline databases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342900" y="4991100"/>
            <a:ext cx="11582400" cy="1320800"/>
          </a:xfrm>
        </p:spPr>
        <p:txBody>
          <a:bodyPr>
            <a:normAutofit fontScale="92500" lnSpcReduction="10000"/>
          </a:bodyPr>
          <a:lstStyle/>
          <a:p>
            <a:pPr marL="342900" indent="-342900" defTabSz="914400" fontAlgn="auto">
              <a:spcBef>
                <a:spcPts val="0"/>
              </a:spcBef>
            </a:pPr>
            <a:r>
              <a:rPr lang="en-US" sz="2400" dirty="0">
                <a:latin typeface="Arial Nova"/>
                <a:ea typeface="+mn-lt"/>
                <a:cs typeface="+mn-lt"/>
              </a:rPr>
              <a:t>DUNE will produce vast amounts of </a:t>
            </a:r>
            <a:r>
              <a:rPr lang="en-US" sz="2400" b="1" dirty="0">
                <a:solidFill>
                  <a:srgbClr val="B613CB"/>
                </a:solidFill>
                <a:latin typeface="Arial Nova"/>
                <a:ea typeface="+mn-lt"/>
                <a:cs typeface="+mn-lt"/>
              </a:rPr>
              <a:t>metadata</a:t>
            </a:r>
            <a:r>
              <a:rPr lang="en-US" sz="2400" dirty="0">
                <a:latin typeface="Arial Nova"/>
                <a:ea typeface="+mn-lt"/>
                <a:cs typeface="+mn-lt"/>
              </a:rPr>
              <a:t>, which describe the data coming from the read-out of the primary DUNE detectors.</a:t>
            </a:r>
          </a:p>
          <a:p>
            <a:pPr marL="342900" indent="-342900" defTabSz="914400" fontAlgn="auto">
              <a:spcBef>
                <a:spcPts val="0"/>
              </a:spcBef>
            </a:pPr>
            <a:r>
              <a:rPr lang="en-US" sz="2400" dirty="0">
                <a:latin typeface="Arial Nova"/>
                <a:ea typeface="+mn-lt"/>
                <a:cs typeface="+mn-lt"/>
              </a:rPr>
              <a:t>The subset of all metadata that is accessed during offline data reconstruction and analysis is referred to as </a:t>
            </a:r>
            <a:r>
              <a:rPr lang="en-US" sz="2400" b="1" dirty="0">
                <a:solidFill>
                  <a:srgbClr val="B613CB"/>
                </a:solidFill>
                <a:latin typeface="Arial Nova"/>
                <a:ea typeface="+mn-lt"/>
                <a:cs typeface="+mn-lt"/>
              </a:rPr>
              <a:t>conditions data</a:t>
            </a:r>
            <a:r>
              <a:rPr lang="en-US" sz="2400" dirty="0">
                <a:solidFill>
                  <a:srgbClr val="B613CB"/>
                </a:solidFill>
                <a:latin typeface="Arial Nova"/>
                <a:ea typeface="+mn-lt"/>
                <a:cs typeface="+mn-lt"/>
              </a:rPr>
              <a:t> </a:t>
            </a:r>
            <a:r>
              <a:rPr lang="en-US" sz="2400" dirty="0">
                <a:latin typeface="Arial Nova"/>
                <a:ea typeface="+mn-lt"/>
                <a:cs typeface="+mn-lt"/>
              </a:rPr>
              <a:t>and it is stored in a dedicated database (1,2).</a:t>
            </a:r>
            <a:endParaRPr lang="en-US" sz="2400" dirty="0">
              <a:latin typeface="Arial Nov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722" y="3859481"/>
            <a:ext cx="1496291" cy="93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67713" y="1365504"/>
            <a:ext cx="3388744" cy="2565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1547" y="2014021"/>
            <a:ext cx="584462" cy="1165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6457" y="3503785"/>
            <a:ext cx="584462" cy="395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16009" y="1111750"/>
            <a:ext cx="5766391" cy="274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1287" y="3739113"/>
            <a:ext cx="2417836" cy="96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5631043"/>
            <a:ext cx="11582399" cy="655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8" grpId="0" animBg="1"/>
      <p:bldP spid="10" grpId="0" animBg="1"/>
      <p:bldP spid="11" grpId="1" animBg="1"/>
      <p:bldP spid="12" grpId="1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484" y="250515"/>
            <a:ext cx="4492831" cy="647102"/>
          </a:xfrm>
        </p:spPr>
        <p:txBody>
          <a:bodyPr/>
          <a:lstStyle/>
          <a:p>
            <a:pPr algn="ctr"/>
            <a:r>
              <a:rPr lang="en-US" sz="3600" dirty="0"/>
              <a:t>Run History Database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smtClean="0"/>
              <a:t>Ana P. Vizcaya | DUNE database development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7165" y="1521099"/>
            <a:ext cx="5331837" cy="1151872"/>
          </a:xfrm>
          <a:noFill/>
          <a:ln w="44450"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 Nova"/>
                <a:cs typeface="Calibri"/>
              </a:rPr>
              <a:t>  Purpose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Centralized </a:t>
            </a:r>
            <a:r>
              <a:rPr lang="en-US" sz="2000" dirty="0"/>
              <a:t>place to store all the conditions </a:t>
            </a:r>
            <a:r>
              <a:rPr lang="en-US" sz="2000" dirty="0" smtClean="0"/>
              <a:t>   data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6416092" y="1441237"/>
            <a:ext cx="5596127" cy="1533611"/>
          </a:xfrm>
          <a:ln w="44450"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Arial Nova"/>
                <a:cs typeface="Calibri"/>
              </a:rPr>
              <a:t>  Purpose</a:t>
            </a:r>
            <a:endParaRPr lang="en-US" sz="2000" b="1" dirty="0">
              <a:latin typeface="Arial Nova"/>
              <a:cs typeface="Calibri"/>
            </a:endParaRPr>
          </a:p>
          <a:p>
            <a:pPr marL="0" indent="0" algn="just">
              <a:buNone/>
            </a:pPr>
            <a:r>
              <a:rPr lang="en-US" sz="2000" dirty="0">
                <a:latin typeface="Arial Nova"/>
                <a:cs typeface="Calibri"/>
              </a:rPr>
              <a:t>Identify runs which fulfill specific configurations, like a chosen high voltage setting, with the aim of file discovery</a:t>
            </a:r>
            <a:r>
              <a:rPr lang="en-US" sz="2000" dirty="0" smtClean="0">
                <a:latin typeface="Arial Nova"/>
                <a:cs typeface="Calibri"/>
              </a:rPr>
              <a:t>.</a:t>
            </a:r>
            <a:endParaRPr lang="en-US" sz="2000" dirty="0">
              <a:latin typeface="Arial Nova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5368" y="250515"/>
            <a:ext cx="4938156" cy="64710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3600" smtClean="0"/>
              <a:t>Master Store of Metadata (</a:t>
            </a:r>
            <a:r>
              <a:rPr lang="en-US" sz="3600" dirty="0" err="1" smtClean="0"/>
              <a:t>UconDB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49" y="4767876"/>
            <a:ext cx="6155443" cy="1637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8992" y="3712650"/>
            <a:ext cx="1496568" cy="5741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Schema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18992" y="4296354"/>
            <a:ext cx="1496568" cy="1741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Which information </a:t>
            </a:r>
            <a:r>
              <a:rPr lang="en-US" sz="1600">
                <a:solidFill>
                  <a:schemeClr val="tx1"/>
                </a:solidFill>
              </a:rPr>
              <a:t>is </a:t>
            </a:r>
            <a:r>
              <a:rPr lang="en-US" sz="1600" smtClean="0">
                <a:solidFill>
                  <a:schemeClr val="tx1"/>
                </a:solidFill>
              </a:rPr>
              <a:t>needed a</a:t>
            </a:r>
            <a:r>
              <a:rPr lang="en-US" sz="1600" smtClean="0">
                <a:solidFill>
                  <a:schemeClr val="tx1"/>
                </a:solidFill>
              </a:rPr>
              <a:t>nd h</a:t>
            </a:r>
            <a:r>
              <a:rPr lang="en-US" sz="1600" smtClean="0">
                <a:solidFill>
                  <a:schemeClr val="tx1"/>
                </a:solidFill>
              </a:rPr>
              <a:t>ow or where </a:t>
            </a:r>
            <a:r>
              <a:rPr lang="en-US" sz="1600" dirty="0">
                <a:solidFill>
                  <a:schemeClr val="tx1"/>
                </a:solidFill>
              </a:rPr>
              <a:t>to access 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45009" y="3723582"/>
            <a:ext cx="1567209" cy="5629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Correct granularity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5010" y="4296354"/>
            <a:ext cx="1567208" cy="1703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Store the data in run </a:t>
            </a:r>
            <a:r>
              <a:rPr lang="en-US" sz="1600" dirty="0" smtClean="0">
                <a:solidFill>
                  <a:schemeClr val="tx1"/>
                </a:solidFill>
              </a:rPr>
              <a:t>granularity and </a:t>
            </a:r>
            <a:r>
              <a:rPr lang="en-US" sz="1600" smtClean="0">
                <a:solidFill>
                  <a:schemeClr val="tx1"/>
                </a:solidFill>
              </a:rPr>
              <a:t>not with time index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9911" y="3723582"/>
            <a:ext cx="1796005" cy="5727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Changes in time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9911" y="4296354"/>
            <a:ext cx="1796005" cy="1737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Data can change because of improvements or corrections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Needs version control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5456" y="1441237"/>
            <a:ext cx="5791200" cy="1631147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  <a:alpha val="99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530" y="1441237"/>
            <a:ext cx="5647109" cy="1362924"/>
          </a:xfrm>
          <a:prstGeom prst="rect">
            <a:avLst/>
          </a:prstGeom>
          <a:noFill/>
          <a:ln w="44450">
            <a:solidFill>
              <a:schemeClr val="accent1">
                <a:shade val="95000"/>
                <a:satMod val="105000"/>
                <a:alpha val="99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3893" y="2974848"/>
            <a:ext cx="5948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32547A"/>
                </a:solidFill>
                <a:latin typeface="+mn-lt"/>
                <a:cs typeface="Calibri"/>
              </a:rPr>
              <a:t> Goals</a:t>
            </a:r>
            <a:endParaRPr lang="en-US" sz="2000" dirty="0">
              <a:solidFill>
                <a:srgbClr val="32547A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32547A"/>
                </a:solidFill>
                <a:latin typeface="+mn-lt"/>
              </a:rPr>
              <a:t>Avoids </a:t>
            </a:r>
            <a:r>
              <a:rPr lang="en-US" sz="2000" dirty="0">
                <a:solidFill>
                  <a:srgbClr val="32547A"/>
                </a:solidFill>
                <a:latin typeface="+mn-lt"/>
              </a:rPr>
              <a:t>a priori schema </a:t>
            </a:r>
            <a:endParaRPr lang="en-US" sz="2000" dirty="0" smtClean="0">
              <a:solidFill>
                <a:srgbClr val="32547A"/>
              </a:solidFill>
              <a:latin typeface="+mn-lt"/>
            </a:endParaRPr>
          </a:p>
          <a:p>
            <a:endParaRPr lang="en-US" sz="2000" dirty="0" smtClean="0">
              <a:solidFill>
                <a:srgbClr val="32547A"/>
              </a:solidFill>
              <a:latin typeface="+mn-lt"/>
            </a:endParaRPr>
          </a:p>
          <a:p>
            <a:r>
              <a:rPr lang="en-US" sz="2000" b="1" dirty="0" smtClean="0">
                <a:solidFill>
                  <a:srgbClr val="32547A"/>
                </a:solidFill>
                <a:latin typeface="+mn-lt"/>
                <a:cs typeface="Calibri"/>
              </a:rPr>
              <a:t>Implementation</a:t>
            </a:r>
          </a:p>
          <a:p>
            <a:r>
              <a:rPr lang="en-US" sz="2000" dirty="0" smtClean="0">
                <a:solidFill>
                  <a:srgbClr val="32547A"/>
                </a:solidFill>
                <a:latin typeface="+mn-lt"/>
                <a:cs typeface="Calibri"/>
              </a:rPr>
              <a:t>PostgreSQL database with python API interface</a:t>
            </a:r>
            <a:endParaRPr lang="en-US" sz="2000" dirty="0">
              <a:solidFill>
                <a:srgbClr val="32547A"/>
              </a:solidFill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rgbClr val="32547A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6623" y="3215004"/>
            <a:ext cx="4096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rgbClr val="32547A"/>
                </a:solidFill>
                <a:latin typeface="+mn-lt"/>
                <a:cs typeface="Calibri"/>
              </a:rPr>
              <a:t>Implementation and </a:t>
            </a:r>
            <a:r>
              <a:rPr lang="en-US" sz="2000" b="1">
                <a:solidFill>
                  <a:srgbClr val="32547A"/>
                </a:solidFill>
                <a:latin typeface="+mn-lt"/>
                <a:cs typeface="Calibri"/>
              </a:rPr>
              <a:t>c</a:t>
            </a:r>
            <a:r>
              <a:rPr lang="en-US" sz="2000" b="1" smtClean="0">
                <a:solidFill>
                  <a:srgbClr val="32547A"/>
                </a:solidFill>
                <a:latin typeface="+mn-lt"/>
                <a:cs typeface="Calibri"/>
              </a:rPr>
              <a:t>hallenges</a:t>
            </a:r>
            <a:endParaRPr lang="en-US" sz="2000" b="1" dirty="0">
              <a:solidFill>
                <a:srgbClr val="32547A"/>
              </a:solidFill>
              <a:latin typeface="+mn-lt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8416" y="1328876"/>
            <a:ext cx="5776822" cy="49013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84274" y="1363686"/>
            <a:ext cx="2244698" cy="1843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739901" y="3376933"/>
            <a:ext cx="1260832" cy="930832"/>
          </a:xfrm>
          <a:prstGeom prst="straightConnector1">
            <a:avLst/>
          </a:prstGeom>
          <a:ln w="76200">
            <a:solidFill>
              <a:srgbClr val="B613C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1" y="1704458"/>
            <a:ext cx="6704966" cy="2245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History Database - </a:t>
            </a:r>
            <a:r>
              <a:rPr lang="en-US" dirty="0">
                <a:latin typeface="Arial Nova"/>
                <a:cs typeface="Calibri"/>
              </a:rPr>
              <a:t>Workflow</a:t>
            </a:r>
            <a:r>
              <a:rPr lang="en-US" sz="4000" dirty="0">
                <a:latin typeface="Arial Nova"/>
                <a:cs typeface="Calibri"/>
              </a:rPr>
              <a:t/>
            </a:r>
            <a:br>
              <a:rPr lang="en-US" sz="4000" dirty="0">
                <a:latin typeface="Arial Nova"/>
                <a:cs typeface="Calibri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113" y="1676620"/>
            <a:ext cx="5321000" cy="4296668"/>
          </a:xfrm>
        </p:spPr>
        <p:txBody>
          <a:bodyPr>
            <a:normAutofit lnSpcReduction="10000"/>
          </a:bodyPr>
          <a:lstStyle/>
          <a:p>
            <a:pPr marL="448056" indent="-457200">
              <a:buFont typeface="+mj-lt"/>
              <a:buAutoNum type="arabicPeriod"/>
            </a:pPr>
            <a:r>
              <a:rPr lang="en-US" sz="2400" dirty="0">
                <a:latin typeface="Arial Nova"/>
                <a:cs typeface="Calibri"/>
              </a:rPr>
              <a:t>After each run, the metadata is extracted from the different databases and sent to the Master Store of Metadata. </a:t>
            </a:r>
            <a:endParaRPr lang="en-US" sz="2400" dirty="0">
              <a:cs typeface="Calibri" panose="020F0502020204030204"/>
            </a:endParaRPr>
          </a:p>
          <a:p>
            <a:pPr marL="448056" indent="-457200">
              <a:buFont typeface="+mj-lt"/>
              <a:buAutoNum type="arabicPeriod"/>
            </a:pPr>
            <a:r>
              <a:rPr lang="en-US" sz="2400" dirty="0">
                <a:latin typeface="Arial Nova"/>
                <a:cs typeface="Calibri"/>
              </a:rPr>
              <a:t>A subset of metadata is sent to the Run History DB where it is stored with run granularity. 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Users access the metadata in the database via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File Metadata Catalog (MetaCat).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 example query is given.</a:t>
            </a:r>
          </a:p>
          <a:p>
            <a:pPr marL="448056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94501" y="4546431"/>
            <a:ext cx="4191000" cy="1015663"/>
          </a:xfrm>
          <a:prstGeom prst="rect">
            <a:avLst/>
          </a:prstGeom>
          <a:ln w="635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metacat</a:t>
            </a:r>
            <a:r>
              <a:rPr lang="en-US" sz="2000" dirty="0"/>
              <a:t> </a:t>
            </a:r>
            <a:r>
              <a:rPr lang="en-US" sz="2000" dirty="0" smtClean="0"/>
              <a:t>filter </a:t>
            </a:r>
            <a:r>
              <a:rPr lang="en-US" sz="2000" dirty="0" err="1" smtClean="0"/>
              <a:t>dune_runsdb_incondb</a:t>
            </a:r>
            <a:r>
              <a:rPr lang="en-US" sz="2000" dirty="0" smtClean="0"/>
              <a:t> () (files from </a:t>
            </a:r>
            <a:r>
              <a:rPr lang="en-US" sz="2000" dirty="0" err="1" smtClean="0"/>
              <a:t>dune:all</a:t>
            </a:r>
            <a:r>
              <a:rPr lang="en-US" sz="2000" dirty="0" smtClean="0"/>
              <a:t>) where </a:t>
            </a:r>
            <a:r>
              <a:rPr lang="en-US" sz="2000" dirty="0" err="1" smtClean="0"/>
              <a:t>runs_history.hv</a:t>
            </a:r>
            <a:r>
              <a:rPr lang="en-US" sz="2000" dirty="0" smtClean="0"/>
              <a:t> = 120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05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History Database - </a:t>
            </a:r>
            <a:r>
              <a:rPr lang="en-US" dirty="0" smtClean="0"/>
              <a:t>Schema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233893" y="1313771"/>
            <a:ext cx="5321000" cy="5031626"/>
          </a:xfrm>
        </p:spPr>
        <p:txBody>
          <a:bodyPr>
            <a:normAutofit/>
          </a:bodyPr>
          <a:lstStyle/>
          <a:p>
            <a:pPr marL="342900" indent="-342900"/>
            <a:endParaRPr lang="en-US" sz="2400" dirty="0">
              <a:latin typeface="Arial Nova"/>
              <a:cs typeface="Calibri"/>
            </a:endParaRPr>
          </a:p>
          <a:p>
            <a:pPr marL="342900" indent="-342900"/>
            <a:r>
              <a:rPr lang="en-US" sz="2400" dirty="0" smtClean="0">
                <a:latin typeface="Arial Nova"/>
                <a:cs typeface="Calibri"/>
              </a:rPr>
              <a:t>The chosen schema has </a:t>
            </a:r>
            <a:r>
              <a:rPr lang="en-US" sz="2400" dirty="0" smtClean="0">
                <a:solidFill>
                  <a:srgbClr val="B613CB"/>
                </a:solidFill>
                <a:latin typeface="Arial Nova"/>
                <a:cs typeface="Calibri"/>
              </a:rPr>
              <a:t>run number and iov as key </a:t>
            </a:r>
            <a:r>
              <a:rPr lang="en-US" sz="2400" dirty="0" smtClean="0">
                <a:latin typeface="Arial Nova"/>
                <a:cs typeface="Calibri"/>
              </a:rPr>
              <a:t>parameters</a:t>
            </a:r>
          </a:p>
          <a:p>
            <a:pPr marL="342900" indent="-342900"/>
            <a:r>
              <a:rPr lang="en-US" sz="2400" dirty="0">
                <a:latin typeface="Arial Nova"/>
                <a:cs typeface="Calibri"/>
              </a:rPr>
              <a:t>H</a:t>
            </a:r>
            <a:r>
              <a:rPr lang="en-US" sz="2400" dirty="0" smtClean="0">
                <a:latin typeface="Arial Nova"/>
                <a:cs typeface="Calibri"/>
              </a:rPr>
              <a:t>andles versioning:</a:t>
            </a:r>
          </a:p>
          <a:p>
            <a:pPr marL="628206" lvl="1" indent="-342900"/>
            <a:r>
              <a:rPr lang="en-US" dirty="0" smtClean="0">
                <a:latin typeface="Arial Nova"/>
                <a:cs typeface="Calibri"/>
              </a:rPr>
              <a:t>Changes </a:t>
            </a:r>
            <a:r>
              <a:rPr lang="en-US" dirty="0">
                <a:latin typeface="Arial Nova"/>
                <a:cs typeface="Calibri"/>
              </a:rPr>
              <a:t>of a </a:t>
            </a:r>
            <a:r>
              <a:rPr lang="en-US" dirty="0">
                <a:solidFill>
                  <a:srgbClr val="BC5F2B"/>
                </a:solidFill>
                <a:latin typeface="Arial Nova"/>
                <a:cs typeface="Calibri"/>
              </a:rPr>
              <a:t>single condition parameter </a:t>
            </a:r>
            <a:r>
              <a:rPr lang="en-US" dirty="0">
                <a:latin typeface="Arial Nova"/>
                <a:cs typeface="Calibri"/>
              </a:rPr>
              <a:t>in a run require a new entry in the database, the newest entry of each run is </a:t>
            </a:r>
            <a:r>
              <a:rPr lang="en-US" dirty="0" smtClean="0">
                <a:latin typeface="Arial Nova"/>
                <a:cs typeface="Calibri"/>
              </a:rPr>
              <a:t>return, </a:t>
            </a:r>
            <a:r>
              <a:rPr lang="en-US" dirty="0">
                <a:latin typeface="Arial Nova"/>
                <a:cs typeface="Calibri"/>
              </a:rPr>
              <a:t>except otherwise </a:t>
            </a:r>
            <a:r>
              <a:rPr lang="en-US" dirty="0" smtClean="0">
                <a:latin typeface="Arial Nova"/>
                <a:cs typeface="Calibri"/>
              </a:rPr>
              <a:t>specified.</a:t>
            </a:r>
          </a:p>
          <a:p>
            <a:pPr marL="628206" lvl="1" indent="-342900"/>
            <a:r>
              <a:rPr lang="en-US" dirty="0" smtClean="0">
                <a:solidFill>
                  <a:srgbClr val="BC5F2B"/>
                </a:solidFill>
                <a:latin typeface="Arial Nova"/>
                <a:cs typeface="Calibri"/>
              </a:rPr>
              <a:t>New condition type </a:t>
            </a:r>
            <a:r>
              <a:rPr lang="en-US" dirty="0">
                <a:latin typeface="Arial Nova"/>
                <a:cs typeface="Calibri"/>
              </a:rPr>
              <a:t>can be added to the Run History Database, they will be treated as a new version. </a:t>
            </a:r>
          </a:p>
          <a:p>
            <a:pPr marL="571500" indent="-571500"/>
            <a:endParaRPr lang="en-US" sz="2400" dirty="0">
              <a:latin typeface="Arial Nova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6096300" y="4889500"/>
            <a:ext cx="5384500" cy="774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Database schema, where the conditions_# payloads represent all the conditions parameters in </a:t>
            </a:r>
            <a:r>
              <a:rPr lang="en-US"/>
              <a:t>the database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62" y="2183557"/>
            <a:ext cx="6377408" cy="26155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658350" y="3143250"/>
            <a:ext cx="1257300" cy="14287"/>
          </a:xfrm>
          <a:prstGeom prst="line">
            <a:avLst/>
          </a:prstGeom>
          <a:ln>
            <a:solidFill>
              <a:srgbClr val="B613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58350" y="3424564"/>
            <a:ext cx="1257300" cy="14287"/>
          </a:xfrm>
          <a:prstGeom prst="line">
            <a:avLst/>
          </a:prstGeom>
          <a:ln>
            <a:solidFill>
              <a:srgbClr val="B613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10263" y="3136106"/>
            <a:ext cx="1257300" cy="14287"/>
          </a:xfrm>
          <a:prstGeom prst="line">
            <a:avLst/>
          </a:prstGeom>
          <a:ln>
            <a:solidFill>
              <a:srgbClr val="B613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8" y="158371"/>
            <a:ext cx="10972800" cy="647102"/>
          </a:xfrm>
        </p:spPr>
        <p:txBody>
          <a:bodyPr/>
          <a:lstStyle/>
          <a:p>
            <a:r>
              <a:rPr lang="en-US" dirty="0"/>
              <a:t>Conditions Database - 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Ana P. Vizcaya | </a:t>
            </a:r>
            <a:r>
              <a:rPr lang="en-US" dirty="0"/>
              <a:t>DUNE database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49FF0D6-50E0-8D6F-69D8-C05B58848217}"/>
              </a:ext>
            </a:extLst>
          </p:cNvPr>
          <p:cNvGrpSpPr/>
          <p:nvPr/>
        </p:nvGrpSpPr>
        <p:grpSpPr>
          <a:xfrm>
            <a:off x="1295597" y="1787355"/>
            <a:ext cx="9188689" cy="2646859"/>
            <a:chOff x="493933" y="2410623"/>
            <a:chExt cx="8337451" cy="299771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CD8CB91A-27F8-6CF6-D8DE-C9A47D2F781B}"/>
                </a:ext>
              </a:extLst>
            </p:cNvPr>
            <p:cNvSpPr/>
            <p:nvPr/>
          </p:nvSpPr>
          <p:spPr>
            <a:xfrm>
              <a:off x="493933" y="2410623"/>
              <a:ext cx="2586585" cy="795883"/>
            </a:xfrm>
            <a:custGeom>
              <a:avLst/>
              <a:gdLst>
                <a:gd name="connsiteX0" fmla="*/ 0 w 2489967"/>
                <a:gd name="connsiteY0" fmla="*/ 0 h 795883"/>
                <a:gd name="connsiteX1" fmla="*/ 2489967 w 2489967"/>
                <a:gd name="connsiteY1" fmla="*/ 0 h 795883"/>
                <a:gd name="connsiteX2" fmla="*/ 2489967 w 2489967"/>
                <a:gd name="connsiteY2" fmla="*/ 795883 h 795883"/>
                <a:gd name="connsiteX3" fmla="*/ 0 w 2489967"/>
                <a:gd name="connsiteY3" fmla="*/ 795883 h 795883"/>
                <a:gd name="connsiteX4" fmla="*/ 0 w 2489967"/>
                <a:gd name="connsiteY4" fmla="*/ 0 h 7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967" h="795883">
                  <a:moveTo>
                    <a:pt x="0" y="0"/>
                  </a:moveTo>
                  <a:lnTo>
                    <a:pt x="2489967" y="0"/>
                  </a:lnTo>
                  <a:lnTo>
                    <a:pt x="2489967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Changes over time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4A01327A-9B1A-F0F9-065A-2E9B1F39601E}"/>
                </a:ext>
              </a:extLst>
            </p:cNvPr>
            <p:cNvSpPr/>
            <p:nvPr/>
          </p:nvSpPr>
          <p:spPr>
            <a:xfrm>
              <a:off x="497737" y="3206506"/>
              <a:ext cx="2582781" cy="2201833"/>
            </a:xfrm>
            <a:custGeom>
              <a:avLst/>
              <a:gdLst>
                <a:gd name="connsiteX0" fmla="*/ 0 w 2482359"/>
                <a:gd name="connsiteY0" fmla="*/ 0 h 2201833"/>
                <a:gd name="connsiteX1" fmla="*/ 2482359 w 2482359"/>
                <a:gd name="connsiteY1" fmla="*/ 0 h 2201833"/>
                <a:gd name="connsiteX2" fmla="*/ 2482359 w 2482359"/>
                <a:gd name="connsiteY2" fmla="*/ 2201833 h 2201833"/>
                <a:gd name="connsiteX3" fmla="*/ 0 w 2482359"/>
                <a:gd name="connsiteY3" fmla="*/ 2201833 h 2201833"/>
                <a:gd name="connsiteX4" fmla="*/ 0 w 2482359"/>
                <a:gd name="connsiteY4" fmla="*/ 0 h 220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359" h="2201833">
                  <a:moveTo>
                    <a:pt x="0" y="0"/>
                  </a:moveTo>
                  <a:lnTo>
                    <a:pt x="2482359" y="0"/>
                  </a:lnTo>
                  <a:lnTo>
                    <a:pt x="2482359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Repeat detector calibration with larger cosmic dataset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dirty="0"/>
                <a:t>Improve calibration algorithms</a:t>
              </a:r>
              <a:endParaRPr lang="en-US" sz="1800" kern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E6658353-7BEB-C00F-45EE-BA2C6714011F}"/>
                </a:ext>
              </a:extLst>
            </p:cNvPr>
            <p:cNvSpPr/>
            <p:nvPr/>
          </p:nvSpPr>
          <p:spPr>
            <a:xfrm>
              <a:off x="3329966" y="2410623"/>
              <a:ext cx="2586585" cy="795883"/>
            </a:xfrm>
            <a:custGeom>
              <a:avLst/>
              <a:gdLst>
                <a:gd name="connsiteX0" fmla="*/ 0 w 2586585"/>
                <a:gd name="connsiteY0" fmla="*/ 0 h 795883"/>
                <a:gd name="connsiteX1" fmla="*/ 2586585 w 2586585"/>
                <a:gd name="connsiteY1" fmla="*/ 0 h 795883"/>
                <a:gd name="connsiteX2" fmla="*/ 2586585 w 2586585"/>
                <a:gd name="connsiteY2" fmla="*/ 795883 h 795883"/>
                <a:gd name="connsiteX3" fmla="*/ 0 w 2586585"/>
                <a:gd name="connsiteY3" fmla="*/ 795883 h 795883"/>
                <a:gd name="connsiteX4" fmla="*/ 0 w 2586585"/>
                <a:gd name="connsiteY4" fmla="*/ 0 h 7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6585" h="795883">
                  <a:moveTo>
                    <a:pt x="0" y="0"/>
                  </a:moveTo>
                  <a:lnTo>
                    <a:pt x="2586585" y="0"/>
                  </a:lnTo>
                  <a:lnTo>
                    <a:pt x="2586585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High access rates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BE9A2411-E611-C2AE-68F9-6F6DBCDEAA2C}"/>
                </a:ext>
              </a:extLst>
            </p:cNvPr>
            <p:cNvSpPr/>
            <p:nvPr/>
          </p:nvSpPr>
          <p:spPr>
            <a:xfrm>
              <a:off x="3345596" y="3206506"/>
              <a:ext cx="2531134" cy="2201833"/>
            </a:xfrm>
            <a:custGeom>
              <a:avLst/>
              <a:gdLst>
                <a:gd name="connsiteX0" fmla="*/ 0 w 2531134"/>
                <a:gd name="connsiteY0" fmla="*/ 0 h 2201833"/>
                <a:gd name="connsiteX1" fmla="*/ 2531134 w 2531134"/>
                <a:gd name="connsiteY1" fmla="*/ 0 h 2201833"/>
                <a:gd name="connsiteX2" fmla="*/ 2531134 w 2531134"/>
                <a:gd name="connsiteY2" fmla="*/ 2201833 h 2201833"/>
                <a:gd name="connsiteX3" fmla="*/ 0 w 2531134"/>
                <a:gd name="connsiteY3" fmla="*/ 2201833 h 2201833"/>
                <a:gd name="connsiteX4" fmla="*/ 0 w 2531134"/>
                <a:gd name="connsiteY4" fmla="*/ 0 h 220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1134" h="2201833">
                  <a:moveTo>
                    <a:pt x="0" y="0"/>
                  </a:moveTo>
                  <a:lnTo>
                    <a:pt x="2531134" y="0"/>
                  </a:lnTo>
                  <a:lnTo>
                    <a:pt x="2531134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Distributed computing jobs access same conditions data simultaneously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Access rates up to ~kHz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1C1B08E1-A193-0B66-5AC7-6F3721EF8ECB}"/>
                </a:ext>
              </a:extLst>
            </p:cNvPr>
            <p:cNvSpPr/>
            <p:nvPr/>
          </p:nvSpPr>
          <p:spPr>
            <a:xfrm>
              <a:off x="6191535" y="2410623"/>
              <a:ext cx="2639849" cy="795883"/>
            </a:xfrm>
            <a:custGeom>
              <a:avLst/>
              <a:gdLst>
                <a:gd name="connsiteX0" fmla="*/ 0 w 2574918"/>
                <a:gd name="connsiteY0" fmla="*/ 0 h 795883"/>
                <a:gd name="connsiteX1" fmla="*/ 2574918 w 2574918"/>
                <a:gd name="connsiteY1" fmla="*/ 0 h 795883"/>
                <a:gd name="connsiteX2" fmla="*/ 2574918 w 2574918"/>
                <a:gd name="connsiteY2" fmla="*/ 795883 h 795883"/>
                <a:gd name="connsiteX3" fmla="*/ 0 w 2574918"/>
                <a:gd name="connsiteY3" fmla="*/ 795883 h 795883"/>
                <a:gd name="connsiteX4" fmla="*/ 0 w 2574918"/>
                <a:gd name="connsiteY4" fmla="*/ 0 h 7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4918" h="795883">
                  <a:moveTo>
                    <a:pt x="0" y="0"/>
                  </a:moveTo>
                  <a:lnTo>
                    <a:pt x="2574918" y="0"/>
                  </a:lnTo>
                  <a:lnTo>
                    <a:pt x="2574918" y="795883"/>
                  </a:lnTo>
                  <a:lnTo>
                    <a:pt x="0" y="7958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93472" rIns="163576" bIns="93472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Heterogenous data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0322CF31-B4D9-A412-F7E4-559AAA84C1F3}"/>
                </a:ext>
              </a:extLst>
            </p:cNvPr>
            <p:cNvSpPr/>
            <p:nvPr/>
          </p:nvSpPr>
          <p:spPr>
            <a:xfrm>
              <a:off x="6204678" y="3206506"/>
              <a:ext cx="2626706" cy="2201833"/>
            </a:xfrm>
            <a:custGeom>
              <a:avLst/>
              <a:gdLst>
                <a:gd name="connsiteX0" fmla="*/ 0 w 2548634"/>
                <a:gd name="connsiteY0" fmla="*/ 0 h 2201833"/>
                <a:gd name="connsiteX1" fmla="*/ 2548634 w 2548634"/>
                <a:gd name="connsiteY1" fmla="*/ 0 h 2201833"/>
                <a:gd name="connsiteX2" fmla="*/ 2548634 w 2548634"/>
                <a:gd name="connsiteY2" fmla="*/ 2201833 h 2201833"/>
                <a:gd name="connsiteX3" fmla="*/ 0 w 2548634"/>
                <a:gd name="connsiteY3" fmla="*/ 2201833 h 2201833"/>
                <a:gd name="connsiteX4" fmla="*/ 0 w 2548634"/>
                <a:gd name="connsiteY4" fmla="*/ 0 h 220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8634" h="2201833">
                  <a:moveTo>
                    <a:pt x="0" y="0"/>
                  </a:moveTo>
                  <a:lnTo>
                    <a:pt x="2548634" y="0"/>
                  </a:lnTo>
                  <a:lnTo>
                    <a:pt x="2548634" y="2201833"/>
                  </a:lnTo>
                  <a:lnTo>
                    <a:pt x="0" y="22018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Granularity varies (time indexed, run-indexed, constant)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/>
                <a:t>Structure of payload varies (3D map, single number, …)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DAAC08-31E7-C6F5-5FDD-EA56067A2D10}"/>
              </a:ext>
            </a:extLst>
          </p:cNvPr>
          <p:cNvSpPr/>
          <p:nvPr/>
        </p:nvSpPr>
        <p:spPr>
          <a:xfrm>
            <a:off x="2503714" y="5493266"/>
            <a:ext cx="6626330" cy="5481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C5A77"/>
                </a:solidFill>
                <a:latin typeface="Arial" panose="020B0604020202020204" pitchFamily="34" charset="0"/>
                <a:ea typeface="Noto Sans CJK SC" pitchFamily="2"/>
                <a:cs typeface="Arial" panose="020B0604020202020204" pitchFamily="34" charset="0"/>
              </a:rPr>
              <a:t>Similar challenges for various HEP experiments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6FED7C-15C0-28F3-8064-221EF3484F7D}"/>
              </a:ext>
            </a:extLst>
          </p:cNvPr>
          <p:cNvSpPr/>
          <p:nvPr/>
        </p:nvSpPr>
        <p:spPr>
          <a:xfrm>
            <a:off x="1317041" y="4440731"/>
            <a:ext cx="2829226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Versioning &amp; configuration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B32A096-4527-0201-A17F-B41977E9ED8E}"/>
              </a:ext>
            </a:extLst>
          </p:cNvPr>
          <p:cNvSpPr/>
          <p:nvPr/>
        </p:nvSpPr>
        <p:spPr>
          <a:xfrm>
            <a:off x="4438408" y="4440731"/>
            <a:ext cx="2789557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Fast DB queries &amp; effective caching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E34E0E6-9CBF-1EB3-C565-57EFF7B4717D}"/>
              </a:ext>
            </a:extLst>
          </p:cNvPr>
          <p:cNvSpPr/>
          <p:nvPr/>
        </p:nvSpPr>
        <p:spPr>
          <a:xfrm>
            <a:off x="7589396" y="4440730"/>
            <a:ext cx="2894888" cy="777373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Payload agnostic by design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idx="11"/>
          </p:nvPr>
        </p:nvSpPr>
        <p:spPr>
          <a:xfrm>
            <a:off x="399768" y="962532"/>
            <a:ext cx="11854675" cy="74493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b="1" dirty="0" smtClean="0">
                <a:latin typeface="Arial Nova"/>
                <a:cs typeface="Calibri"/>
              </a:rPr>
              <a:t>Purpose:</a:t>
            </a:r>
            <a:r>
              <a:rPr lang="en-US" sz="2400" b="1" dirty="0" smtClean="0">
                <a:latin typeface="Arial Nova"/>
                <a:cs typeface="Calibri"/>
              </a:rPr>
              <a:t> </a:t>
            </a: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all of the </a:t>
            </a:r>
            <a:r>
              <a:rPr lang="en-US" sz="2400" dirty="0" smtClean="0"/>
              <a:t>non-primary </a:t>
            </a:r>
            <a:r>
              <a:rPr lang="en-US" sz="2400" smtClean="0"/>
              <a:t>data stream needed </a:t>
            </a:r>
            <a:r>
              <a:rPr lang="en-US" sz="2400" dirty="0"/>
              <a:t>for offline data processing</a:t>
            </a:r>
            <a:endParaRPr lang="en-US" sz="2400" b="1" dirty="0">
              <a:ea typeface="Noto Sans CJK SC" pitchFamily="2"/>
              <a:cs typeface="Lohit Devanagari" pitchFamily="2"/>
            </a:endParaRPr>
          </a:p>
          <a:p>
            <a:pPr marL="0" indent="0" algn="just">
              <a:buNone/>
            </a:pPr>
            <a:endParaRPr lang="en-US" sz="2400" dirty="0">
              <a:latin typeface="Arial Nova"/>
              <a:cs typeface="Calibri"/>
            </a:endParaRPr>
          </a:p>
          <a:p>
            <a:pPr marL="0" indent="0" algn="just">
              <a:buNone/>
            </a:pPr>
            <a:endParaRPr lang="en-US" sz="2400" dirty="0" smtClean="0">
              <a:latin typeface="Arial Nov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0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22653</TotalTime>
  <Words>940</Words>
  <Application>Microsoft Macintosh PowerPoint</Application>
  <PresentationFormat>Widescreen</PresentationFormat>
  <Paragraphs>165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 Nova</vt:lpstr>
      <vt:lpstr>Calibri</vt:lpstr>
      <vt:lpstr>Cambria Math</vt:lpstr>
      <vt:lpstr>Geneva</vt:lpstr>
      <vt:lpstr>Helvetica</vt:lpstr>
      <vt:lpstr>Liberation Sans</vt:lpstr>
      <vt:lpstr>Lohit Devanagari</vt:lpstr>
      <vt:lpstr>Lucida Grande</vt:lpstr>
      <vt:lpstr>Noto Sans CJK SC</vt:lpstr>
      <vt:lpstr>Arial</vt:lpstr>
      <vt:lpstr>Dune Template_051215</vt:lpstr>
      <vt:lpstr>LBNF Content-Footer Theme</vt:lpstr>
      <vt:lpstr>DUNE database development</vt:lpstr>
      <vt:lpstr>Content</vt:lpstr>
      <vt:lpstr>DUNE (Deep Underground Neutrino Experiment)</vt:lpstr>
      <vt:lpstr>ProtoDUNE at CERN</vt:lpstr>
      <vt:lpstr>Architecture of DUNE’s offline databases</vt:lpstr>
      <vt:lpstr>Run History Database</vt:lpstr>
      <vt:lpstr>Run History Database - Workflow </vt:lpstr>
      <vt:lpstr>Run History Database - Schema</vt:lpstr>
      <vt:lpstr>Conditions Database - Introduction</vt:lpstr>
      <vt:lpstr>Conditions Database – HSF Recommendations</vt:lpstr>
      <vt:lpstr>Conditions Database - Implementation</vt:lpstr>
      <vt:lpstr>Conditions Database – Performance</vt:lpstr>
      <vt:lpstr>Conclusions</vt:lpstr>
      <vt:lpstr>Thank you!</vt:lpstr>
      <vt:lpstr>Conditions Database – Performance</vt:lpstr>
      <vt:lpstr>Conditions Database – Performance</vt:lpstr>
    </vt:vector>
  </TitlesOfParts>
  <Manager/>
  <Company>Sandbox Studio</Company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Ana Paula Vizcaya Hernandez</cp:lastModifiedBy>
  <cp:revision>221</cp:revision>
  <cp:lastPrinted>2023-05-03T22:11:26Z</cp:lastPrinted>
  <dcterms:created xsi:type="dcterms:W3CDTF">2015-04-30T14:29:22Z</dcterms:created>
  <dcterms:modified xsi:type="dcterms:W3CDTF">2023-05-07T04:36:56Z</dcterms:modified>
  <cp:category/>
</cp:coreProperties>
</file>