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648" r:id="rId2"/>
    <p:sldId id="1025" r:id="rId3"/>
    <p:sldId id="1102" r:id="rId4"/>
    <p:sldId id="859" r:id="rId5"/>
    <p:sldId id="1099" r:id="rId6"/>
    <p:sldId id="934" r:id="rId7"/>
    <p:sldId id="1103" r:id="rId8"/>
    <p:sldId id="1108" r:id="rId9"/>
    <p:sldId id="1028" r:id="rId10"/>
    <p:sldId id="1104" r:id="rId11"/>
    <p:sldId id="1107" r:id="rId12"/>
    <p:sldId id="1096" r:id="rId13"/>
    <p:sldId id="1100" r:id="rId14"/>
    <p:sldId id="860" r:id="rId15"/>
    <p:sldId id="1105" r:id="rId1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6B4"/>
    <a:srgbClr val="1E76B4"/>
    <a:srgbClr val="2D75B6"/>
    <a:srgbClr val="009821"/>
    <a:srgbClr val="D7EAFF"/>
    <a:srgbClr val="8DADD5"/>
    <a:srgbClr val="1500FF"/>
    <a:srgbClr val="F931DD"/>
    <a:srgbClr val="FF0000"/>
    <a:srgbClr val="000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12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64B6-75A6-314F-9149-D72A4A8443D0}" type="datetimeFigureOut">
              <a:rPr lang="en-CH" smtClean="0"/>
              <a:t>11.05.23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994D9-45EC-B945-B651-AA76890947D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218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1FAA4-BC15-490A-837C-A73858A882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73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0550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697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948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4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F045-E7B0-EF4C-823B-27FF86C9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6D805-F13F-0044-98D4-371A94F18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53486-8B1A-A046-817E-8BBFF1F2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9DBD-7F86-A643-807E-33294A90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138B4-9A3F-7F48-89D4-04B64249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3391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EE51-241D-CF4B-A9EF-23C9B906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2571E-9053-7745-94BE-C3CCA5304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5090-FD5C-F34A-91B4-A1EEB956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6F1C-AE68-074B-948A-2219E875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AD9C-CE3B-414C-9F90-1BBC14B2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3675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91F-1DE0-3742-BDF1-750CDCB9A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52EB3-D7C0-854A-B5A2-B34924E65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AB85F-8543-D841-9B6F-FDF15394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8B4B-02D5-7C46-8589-ED2D81C8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F7E6-ABA6-F744-8AC9-56856913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800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17" y="55174"/>
            <a:ext cx="11413315" cy="68238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17" y="1603095"/>
            <a:ext cx="11413315" cy="45738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3817" y="515638"/>
            <a:ext cx="11413315" cy="914400"/>
          </a:xfrm>
        </p:spPr>
        <p:txBody>
          <a:bodyPr>
            <a:normAutofit/>
          </a:bodyPr>
          <a:lstStyle>
            <a:lvl1pPr marL="0" indent="0">
              <a:buNone/>
              <a:defRPr sz="2200" i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xfrm>
            <a:off x="9204963" y="6492512"/>
            <a:ext cx="2622175" cy="365125"/>
          </a:xfrm>
        </p:spPr>
        <p:txBody>
          <a:bodyPr/>
          <a:lstStyle>
            <a:lvl1pPr algn="r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r>
              <a:rPr lang="de-CH"/>
              <a:t>01.06.2022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413819" y="6492512"/>
            <a:ext cx="3952748" cy="365125"/>
          </a:xfrm>
        </p:spPr>
        <p:txBody>
          <a:bodyPr/>
          <a:lstStyle>
            <a:lvl1pPr algn="l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4724400" y="6492512"/>
            <a:ext cx="2743200" cy="365125"/>
          </a:xfrm>
        </p:spPr>
        <p:txBody>
          <a:bodyPr/>
          <a:lstStyle>
            <a:lvl1pPr algn="ctr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fld id="{E02D04CC-0B1D-4DCE-AE55-9105744B00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76225" y="902666"/>
            <a:ext cx="338156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0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2E2D-0395-2945-A975-A57FABF4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175B0-4882-B44C-9D81-5404DC266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3138C-9B46-EC40-93BC-A49133FF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09403-86DE-FB47-A599-73A18EAC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1025C-E516-5A47-96AC-E8267D5D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3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0CFC-0CE0-5148-AA18-ACFB0E0D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887-1102-C649-999D-08235755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D3489-CDDC-714C-B703-1B541DAE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CFCB-5848-4342-9869-B490529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0047-40CA-9A43-9E13-53CE87AB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4605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9E35-EE54-2344-99DC-2773EEC0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0E5D-AB97-8D4C-B78A-C2287BDC5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34605-E615-BE49-93F9-3455111A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ABFBC-0E79-5045-ADC6-671F17B1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947DA-2D59-8142-8AA4-0B00D94C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122BF-BB86-EF44-8B72-7E87605B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469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2FF8-11C3-3248-A51C-6C337E6A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FA5D-9DAB-FB40-BFAC-F669F460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0FA8E-5FBA-974F-9A09-4285AFA2B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6C820-6C0D-E64A-9654-E341A7243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6729-57F6-E840-8F93-A1DE2D56E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C8FD0-ADC0-0F45-ABDD-D243E71C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05FAA4-B020-6F41-877A-44F6F078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5F96-FA23-FE47-9600-0644253C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873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049E-4E34-D347-BF51-CB28B79A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75F2A-A493-004A-A693-A59E4D21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F84A2-8774-6A49-A652-3B7ECB0C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C4618-6171-724C-A5A0-E09B82E1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730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5E089-629E-C44B-9C3C-5174DE0F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974D5-C7D8-5749-9C64-B4E5378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753EC-07DD-2E4A-B26C-673A5E12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365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D7C-2302-C146-A7F7-D0EDF98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5B072-C5A9-714C-ADC9-FDBA154B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20BBD-AADC-3245-88FE-53915F64E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791CA-2411-7049-B431-A4D9E332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40C00-4FE9-B445-B366-094B8534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8B270-2E1F-4E4A-BBD8-6E6C78D5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91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6AB7-7A51-7448-AFAF-308BC79F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26ACF-7C11-444F-9B04-136C68E87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D793-7E1F-AC4F-9820-0B069834E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5B51C-051A-674A-A8B7-73EC2897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01.06.2022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CDB16-A99A-3F4E-A596-CB77520D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8FFC7-5D4C-EE4B-88FE-48CD7F6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769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18683-7D14-A14F-8167-7077D4EA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96AC8-DF34-D541-BA51-AD76BAA7C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C204-EBA2-A145-8526-6CF701189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01.06.2022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20BE3-8F69-0648-8DB1-DA9D859F4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380F-0846-CC49-9701-1ABF0D8A4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8611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ymlibrary.dev/environments/classic_control/cart_pole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hyperlink" Target="https://www.gymlibrary.dev/environments/classic_control/cart_pole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ymlibrary.dev/environments/classic_control/pendulum/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eb.stanford.edu/class/psych209/Readings/SuttonBartoIPRLBook2ndEd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df"/><Relationship Id="rId5" Type="http://schemas.openxmlformats.org/officeDocument/2006/relationships/hyperlink" Target="https://ieeexplore.ieee.org/document/9869303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2378" y="1512753"/>
            <a:ext cx="7127244" cy="1612423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Hybrid actor-critic scheme for quantum reinforcement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83" y="6231761"/>
            <a:ext cx="11800057" cy="562231"/>
          </a:xfrm>
        </p:spPr>
        <p:txBody>
          <a:bodyPr>
            <a:noAutofit/>
          </a:bodyPr>
          <a:lstStyle/>
          <a:p>
            <a:pPr marL="9525" algn="l">
              <a:spcBef>
                <a:spcPts val="0"/>
              </a:spcBef>
              <a:tabLst>
                <a:tab pos="11463338" algn="r"/>
                <a:tab pos="11599863" algn="r"/>
              </a:tabLst>
            </a:pP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</a:rPr>
              <a:t>26</a:t>
            </a:r>
            <a:r>
              <a:rPr lang="en-US" sz="1500" i="1" baseline="30000" dirty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</a:rPr>
              <a:t> International Conference on Computing in High-Energy &amp; Nuclear Physics	</a:t>
            </a:r>
          </a:p>
          <a:p>
            <a:pPr marL="9525" algn="l">
              <a:spcBef>
                <a:spcPts val="0"/>
              </a:spcBef>
              <a:tabLst>
                <a:tab pos="11463338" algn="r"/>
                <a:tab pos="11599863" algn="r"/>
              </a:tabLst>
            </a:pP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</a:rPr>
              <a:t>Jefferson Lab, Norfolk, Virginia, USA	 08. - 12. May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62159"/>
            <a:ext cx="1016433" cy="1016435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5033509" y="3205794"/>
            <a:ext cx="2124983" cy="0"/>
          </a:xfrm>
          <a:prstGeom prst="line">
            <a:avLst/>
          </a:prstGeom>
          <a:ln w="29210" cap="rnd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953788" y="1211967"/>
            <a:ext cx="4284425" cy="0"/>
          </a:xfrm>
          <a:prstGeom prst="line">
            <a:avLst/>
          </a:prstGeom>
          <a:ln w="29210" cap="rnd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 txBox="1">
            <a:spLocks/>
          </p:cNvSpPr>
          <p:nvPr/>
        </p:nvSpPr>
        <p:spPr>
          <a:xfrm>
            <a:off x="2379518" y="3425961"/>
            <a:ext cx="7432963" cy="300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/>
              <a:t>M. </a:t>
            </a:r>
            <a:r>
              <a:rPr lang="en-US" sz="2200" b="1" dirty="0" err="1"/>
              <a:t>Grossi</a:t>
            </a:r>
            <a:r>
              <a:rPr lang="en-US" sz="2200" b="1" dirty="0"/>
              <a:t>, V. Kain, K. Li, M. Schenk, </a:t>
            </a:r>
            <a:r>
              <a:rPr lang="en-US" sz="2200" b="1" u="sng" dirty="0"/>
              <a:t>S. </a:t>
            </a:r>
            <a:r>
              <a:rPr lang="en-US" sz="2200" b="1" u="sng" dirty="0" err="1"/>
              <a:t>Vallecorsa</a:t>
            </a:r>
            <a:br>
              <a:rPr lang="en-US" sz="2200" b="1" dirty="0"/>
            </a:br>
            <a:r>
              <a:rPr lang="en-US" sz="1700" i="1" dirty="0"/>
              <a:t>CERN, Switzerland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/>
              <a:t>E. F. </a:t>
            </a:r>
            <a:r>
              <a:rPr lang="en-US" sz="2200" b="1" dirty="0" err="1"/>
              <a:t>Combarro</a:t>
            </a:r>
            <a:br>
              <a:rPr lang="en-US" i="1" dirty="0"/>
            </a:br>
            <a:r>
              <a:rPr lang="en-US" sz="1700" i="1" dirty="0"/>
              <a:t>University of Oviedo, Spain</a:t>
            </a:r>
            <a:endParaRPr lang="en-US" sz="17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/>
              <a:t>M. Popa</a:t>
            </a:r>
            <a:br>
              <a:rPr lang="en-US" sz="2200" b="1" dirty="0"/>
            </a:br>
            <a:r>
              <a:rPr lang="en-GB" sz="17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Politehnica</a:t>
            </a:r>
            <a:r>
              <a:rPr lang="en-GB" sz="1700" i="1" dirty="0">
                <a:latin typeface="Calibri" panose="020F0502020204030204" pitchFamily="34" charset="0"/>
                <a:cs typeface="Calibri" panose="020F0502020204030204" pitchFamily="34" charset="0"/>
              </a:rPr>
              <a:t> University of Bucharest</a:t>
            </a:r>
            <a:r>
              <a:rPr lang="en-US" sz="1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Romania</a:t>
            </a:r>
          </a:p>
        </p:txBody>
      </p:sp>
      <p:pic>
        <p:nvPicPr>
          <p:cNvPr id="1026" name="Picture 2" descr="CERN unveils roadmap for quantum technology - CERN Courier">
            <a:extLst>
              <a:ext uri="{FF2B5EF4-FFF2-40B4-BE49-F238E27FC236}">
                <a16:creationId xmlns:a16="http://schemas.microsoft.com/office/drawing/2014/main" id="{C80180A0-952A-FC4D-BED1-A7855D7E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249" y="4421"/>
            <a:ext cx="3548968" cy="9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Cartpole-v1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Discrete action problem, non-linear dynamics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BD3C72-657B-C063-0311-84159B97A945}"/>
              </a:ext>
            </a:extLst>
          </p:cNvPr>
          <p:cNvGrpSpPr/>
          <p:nvPr/>
        </p:nvGrpSpPr>
        <p:grpSpPr>
          <a:xfrm>
            <a:off x="4658630" y="2631015"/>
            <a:ext cx="3563737" cy="4155674"/>
            <a:chOff x="4494171" y="2257904"/>
            <a:chExt cx="3870807" cy="451374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2E0DC8B-B789-921A-D15B-FB345B396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61"/>
            <a:stretch/>
          </p:blipFill>
          <p:spPr>
            <a:xfrm>
              <a:off x="4494171" y="2626464"/>
              <a:ext cx="3870807" cy="41451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A626AA-349A-380E-83E9-6D590A149B27}"/>
                </a:ext>
              </a:extLst>
            </p:cNvPr>
            <p:cNvSpPr txBox="1"/>
            <p:nvPr/>
          </p:nvSpPr>
          <p:spPr>
            <a:xfrm>
              <a:off x="5392888" y="2257904"/>
              <a:ext cx="2031806" cy="353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002060"/>
                  </a:solidFill>
                </a:rPr>
                <a:t>FERL </a:t>
              </a:r>
              <a:r>
                <a:rPr lang="en-CH" i="1" dirty="0">
                  <a:solidFill>
                    <a:srgbClr val="002060"/>
                  </a:solidFill>
                </a:rPr>
                <a:t>(simulated QA)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516AD01-BFF1-AD3A-6F0B-AE11913F8736}"/>
              </a:ext>
            </a:extLst>
          </p:cNvPr>
          <p:cNvSpPr txBox="1"/>
          <p:nvPr/>
        </p:nvSpPr>
        <p:spPr>
          <a:xfrm>
            <a:off x="494439" y="1065801"/>
            <a:ext cx="1148506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Cartpole-v1: </a:t>
            </a:r>
            <a:r>
              <a:rPr lang="en-CH" sz="2000" dirty="0"/>
              <a:t>official </a:t>
            </a:r>
            <a:r>
              <a:rPr lang="en-CH" sz="2000" dirty="0">
                <a:hlinkClick r:id="rId3"/>
              </a:rPr>
              <a:t>OpenAI gym env </a:t>
            </a:r>
            <a:r>
              <a:rPr lang="en-CH" sz="2000" dirty="0"/>
              <a:t>from classic control problems domain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Continuous state (4D), </a:t>
            </a:r>
            <a:r>
              <a:rPr lang="en-CH" sz="2000" b="1" dirty="0"/>
              <a:t>discrete action </a:t>
            </a:r>
            <a:r>
              <a:rPr lang="en-CH" sz="2000" i="1" dirty="0"/>
              <a:t>(right, left)</a:t>
            </a:r>
            <a:r>
              <a:rPr lang="en-CH" sz="2000" b="1" dirty="0"/>
              <a:t> </a:t>
            </a:r>
            <a:r>
              <a:rPr lang="en-CH" sz="2000" dirty="0"/>
              <a:t>problem with </a:t>
            </a:r>
            <a:r>
              <a:rPr lang="en-CH" sz="2000" b="1" dirty="0"/>
              <a:t>non-linear dynamics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Terminate episodes after </a:t>
            </a:r>
            <a:r>
              <a:rPr lang="en-CH" sz="2000" b="1" dirty="0"/>
              <a:t>max. 500 steps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9722D8D-55B6-67BC-5ACA-E5CD8CC4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615" y="209253"/>
            <a:ext cx="2077659" cy="155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DFBA7E4-FB48-6709-2E62-55208D669802}"/>
              </a:ext>
            </a:extLst>
          </p:cNvPr>
          <p:cNvGrpSpPr/>
          <p:nvPr/>
        </p:nvGrpSpPr>
        <p:grpSpPr>
          <a:xfrm>
            <a:off x="466533" y="2648947"/>
            <a:ext cx="3890051" cy="4134623"/>
            <a:chOff x="466533" y="2648947"/>
            <a:chExt cx="3890051" cy="413462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DE8426E-0995-C6E6-013F-8B69D36EDC97}"/>
                </a:ext>
              </a:extLst>
            </p:cNvPr>
            <p:cNvGrpSpPr/>
            <p:nvPr/>
          </p:nvGrpSpPr>
          <p:grpSpPr>
            <a:xfrm>
              <a:off x="466533" y="2648947"/>
              <a:ext cx="3890051" cy="4134623"/>
              <a:chOff x="126827" y="2257904"/>
              <a:chExt cx="4220424" cy="448576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D72DC26-E619-1FAF-082E-7552125CD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827" y="2626464"/>
                <a:ext cx="4220424" cy="411720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7D55D2E-2670-E287-4D2E-3A3F8BD10F2E}"/>
                  </a:ext>
                </a:extLst>
              </p:cNvPr>
              <p:cNvSpPr txBox="1"/>
              <p:nvPr/>
            </p:nvSpPr>
            <p:spPr>
              <a:xfrm>
                <a:off x="2003327" y="2257904"/>
                <a:ext cx="614554" cy="353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b="1" dirty="0">
                    <a:solidFill>
                      <a:srgbClr val="002060"/>
                    </a:solidFill>
                  </a:rPr>
                  <a:t>DQN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651EF2C-10CF-83C3-E9DA-834D55C0A8F2}"/>
                </a:ext>
              </a:extLst>
            </p:cNvPr>
            <p:cNvSpPr txBox="1"/>
            <p:nvPr/>
          </p:nvSpPr>
          <p:spPr>
            <a:xfrm>
              <a:off x="864219" y="3019837"/>
              <a:ext cx="1031836" cy="298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b="1" i="1" dirty="0">
                  <a:solidFill>
                    <a:srgbClr val="FFC000"/>
                  </a:solidFill>
                </a:rPr>
                <a:t>Preliminary</a:t>
              </a:r>
              <a:endParaRPr lang="en-CH" b="1" i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2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Cartpole-v1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Discrete action problem, non-linear dynamics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BD3C72-657B-C063-0311-84159B97A945}"/>
              </a:ext>
            </a:extLst>
          </p:cNvPr>
          <p:cNvGrpSpPr/>
          <p:nvPr/>
        </p:nvGrpSpPr>
        <p:grpSpPr>
          <a:xfrm>
            <a:off x="4658630" y="2631015"/>
            <a:ext cx="3563737" cy="4155674"/>
            <a:chOff x="4494171" y="2257904"/>
            <a:chExt cx="3870807" cy="451374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2E0DC8B-B789-921A-D15B-FB345B396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61"/>
            <a:stretch/>
          </p:blipFill>
          <p:spPr>
            <a:xfrm>
              <a:off x="4494171" y="2626464"/>
              <a:ext cx="3870807" cy="41451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A626AA-349A-380E-83E9-6D590A149B27}"/>
                </a:ext>
              </a:extLst>
            </p:cNvPr>
            <p:cNvSpPr txBox="1"/>
            <p:nvPr/>
          </p:nvSpPr>
          <p:spPr>
            <a:xfrm>
              <a:off x="5392888" y="2257904"/>
              <a:ext cx="2031806" cy="353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002060"/>
                  </a:solidFill>
                </a:rPr>
                <a:t>FERL </a:t>
              </a:r>
              <a:r>
                <a:rPr lang="en-CH" i="1" dirty="0">
                  <a:solidFill>
                    <a:srgbClr val="002060"/>
                  </a:solidFill>
                </a:rPr>
                <a:t>(simulated QA)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E8426E-0995-C6E6-013F-8B69D36EDC97}"/>
              </a:ext>
            </a:extLst>
          </p:cNvPr>
          <p:cNvGrpSpPr/>
          <p:nvPr/>
        </p:nvGrpSpPr>
        <p:grpSpPr>
          <a:xfrm>
            <a:off x="466533" y="2648947"/>
            <a:ext cx="3890051" cy="4134623"/>
            <a:chOff x="126827" y="2257904"/>
            <a:chExt cx="4220424" cy="44857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D72DC26-E619-1FAF-082E-7552125C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27" y="2626464"/>
              <a:ext cx="4220424" cy="4117207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4373E60-954E-A9C7-6ADD-6DF504281608}"/>
                </a:ext>
              </a:extLst>
            </p:cNvPr>
            <p:cNvGrpSpPr/>
            <p:nvPr/>
          </p:nvGrpSpPr>
          <p:grpSpPr>
            <a:xfrm>
              <a:off x="558288" y="2257904"/>
              <a:ext cx="2059593" cy="726711"/>
              <a:chOff x="558288" y="2257904"/>
              <a:chExt cx="2059593" cy="72671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7D55D2E-2670-E287-4D2E-3A3F8BD10F2E}"/>
                  </a:ext>
                </a:extLst>
              </p:cNvPr>
              <p:cNvSpPr txBox="1"/>
              <p:nvPr/>
            </p:nvSpPr>
            <p:spPr>
              <a:xfrm>
                <a:off x="2003327" y="2257904"/>
                <a:ext cx="614554" cy="353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b="1" dirty="0">
                    <a:solidFill>
                      <a:srgbClr val="002060"/>
                    </a:solidFill>
                  </a:rPr>
                  <a:t>DQN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BE6D655-1A12-0D26-FD72-FA3982222AC5}"/>
                  </a:ext>
                </a:extLst>
              </p:cNvPr>
              <p:cNvSpPr txBox="1"/>
              <p:nvPr/>
            </p:nvSpPr>
            <p:spPr>
              <a:xfrm>
                <a:off x="558288" y="2660293"/>
                <a:ext cx="1119467" cy="324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600" b="1" i="1" dirty="0">
                    <a:solidFill>
                      <a:srgbClr val="FFC000"/>
                    </a:solidFill>
                  </a:rPr>
                  <a:t>Preliminary</a:t>
                </a:r>
                <a:endParaRPr lang="en-CH" b="1" i="1" dirty="0">
                  <a:solidFill>
                    <a:srgbClr val="FFC000"/>
                  </a:solidFill>
                </a:endParaRPr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162DF9E-66C6-8E15-6639-014377F9A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907" y="3008686"/>
            <a:ext cx="1063057" cy="37923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9DD00E-8935-0656-71E3-83A2566DE990}"/>
              </a:ext>
            </a:extLst>
          </p:cNvPr>
          <p:cNvSpPr txBox="1"/>
          <p:nvPr/>
        </p:nvSpPr>
        <p:spPr>
          <a:xfrm>
            <a:off x="8864438" y="2643428"/>
            <a:ext cx="2379473" cy="340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002060"/>
                </a:solidFill>
              </a:rPr>
              <a:t>FERL </a:t>
            </a:r>
            <a:r>
              <a:rPr lang="en-CH" i="1" dirty="0">
                <a:solidFill>
                  <a:srgbClr val="002060"/>
                </a:solidFill>
              </a:rPr>
              <a:t>(trained on D-Wave)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1E898-958B-3C4D-2D21-7B03CEAD3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48" r="14964" b="17674"/>
          <a:stretch/>
        </p:blipFill>
        <p:spPr>
          <a:xfrm>
            <a:off x="9658359" y="4879249"/>
            <a:ext cx="1830868" cy="149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CCF663-E82A-DB04-0FC0-51C0E8DB27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48" r="14964" b="17674"/>
          <a:stretch/>
        </p:blipFill>
        <p:spPr>
          <a:xfrm>
            <a:off x="9658362" y="3230246"/>
            <a:ext cx="1830868" cy="149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C83A79C-DAFD-22E7-AE1F-0F2A9EEBC80D}"/>
              </a:ext>
            </a:extLst>
          </p:cNvPr>
          <p:cNvSpPr txBox="1"/>
          <p:nvPr/>
        </p:nvSpPr>
        <p:spPr>
          <a:xfrm rot="5400000">
            <a:off x="11325990" y="3793024"/>
            <a:ext cx="746243" cy="340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C00000"/>
                </a:solidFill>
              </a:rPr>
              <a:t>before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902035-4D7C-8276-E7F5-573616111C35}"/>
              </a:ext>
            </a:extLst>
          </p:cNvPr>
          <p:cNvSpPr txBox="1"/>
          <p:nvPr/>
        </p:nvSpPr>
        <p:spPr>
          <a:xfrm rot="5400000">
            <a:off x="11401820" y="5466595"/>
            <a:ext cx="594573" cy="340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1E76B4"/>
                </a:solidFill>
              </a:rPr>
              <a:t>after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16AD01-BFF1-AD3A-6F0B-AE11913F8736}"/>
              </a:ext>
            </a:extLst>
          </p:cNvPr>
          <p:cNvSpPr txBox="1"/>
          <p:nvPr/>
        </p:nvSpPr>
        <p:spPr>
          <a:xfrm>
            <a:off x="494439" y="1065801"/>
            <a:ext cx="1148506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Cartpole-v1: </a:t>
            </a:r>
            <a:r>
              <a:rPr lang="en-CH" sz="2000" dirty="0"/>
              <a:t>official </a:t>
            </a:r>
            <a:r>
              <a:rPr lang="en-CH" sz="2000" dirty="0">
                <a:hlinkClick r:id="rId7"/>
              </a:rPr>
              <a:t>OpenAI gym env </a:t>
            </a:r>
            <a:r>
              <a:rPr lang="en-CH" sz="2000" dirty="0"/>
              <a:t>from classic control problems domain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Continuous state (4D), </a:t>
            </a:r>
            <a:r>
              <a:rPr lang="en-CH" sz="2000" b="1" dirty="0"/>
              <a:t>discrete action </a:t>
            </a:r>
            <a:r>
              <a:rPr lang="en-CH" sz="2000" i="1" dirty="0"/>
              <a:t>(right, left)</a:t>
            </a:r>
            <a:r>
              <a:rPr lang="en-CH" sz="2000" b="1" dirty="0"/>
              <a:t> </a:t>
            </a:r>
            <a:r>
              <a:rPr lang="en-CH" sz="2000" dirty="0"/>
              <a:t>problem with </a:t>
            </a:r>
            <a:r>
              <a:rPr lang="en-CH" sz="2000" b="1" dirty="0"/>
              <a:t>non-linear dynamics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Terminate episodes after </a:t>
            </a:r>
            <a:r>
              <a:rPr lang="en-CH" sz="2000" b="1" dirty="0"/>
              <a:t>max. 500 steps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rgbClr val="002060"/>
                </a:solidFill>
              </a:rPr>
              <a:t>Big gain in sample-efficiency </a:t>
            </a:r>
            <a:r>
              <a:rPr lang="en-CH" sz="2000" dirty="0">
                <a:solidFill>
                  <a:srgbClr val="002060"/>
                </a:solidFill>
              </a:rPr>
              <a:t>and </a:t>
            </a:r>
            <a:r>
              <a:rPr lang="en-CH" sz="2000" b="1" dirty="0">
                <a:solidFill>
                  <a:srgbClr val="002060"/>
                </a:solidFill>
              </a:rPr>
              <a:t>robustness</a:t>
            </a:r>
            <a:r>
              <a:rPr lang="en-CH" sz="2000" dirty="0">
                <a:solidFill>
                  <a:srgbClr val="002060"/>
                </a:solidFill>
              </a:rPr>
              <a:t> for FERL vs DQN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9722D8D-55B6-67BC-5ACA-E5CD8CC48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615" y="209253"/>
            <a:ext cx="2077659" cy="155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1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E7AF-B334-4B4B-2F26-5B4D0366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Conclusions and outlook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66D38-E559-D6CA-41AC-9F6D320143CB}"/>
              </a:ext>
            </a:extLst>
          </p:cNvPr>
          <p:cNvSpPr txBox="1"/>
          <p:nvPr/>
        </p:nvSpPr>
        <p:spPr>
          <a:xfrm>
            <a:off x="268002" y="1150091"/>
            <a:ext cx="10437170" cy="351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9925" indent="-330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Free-energy based RL </a:t>
            </a:r>
            <a:r>
              <a:rPr lang="en-US" sz="2200" dirty="0"/>
              <a:t>has potential for </a:t>
            </a:r>
            <a:r>
              <a:rPr lang="en-US" sz="2200" b="1" dirty="0"/>
              <a:t>high sample efficiency</a:t>
            </a:r>
          </a:p>
          <a:p>
            <a:pPr marL="669925" indent="-330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Developed </a:t>
            </a:r>
            <a:r>
              <a:rPr lang="en-US" sz="2200" b="1" dirty="0">
                <a:solidFill>
                  <a:srgbClr val="002060"/>
                </a:solidFill>
              </a:rPr>
              <a:t>hybrid actor-critic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/>
              <a:t>agent to solve </a:t>
            </a:r>
            <a:r>
              <a:rPr lang="en-US" sz="2200" b="1" dirty="0">
                <a:solidFill>
                  <a:srgbClr val="002060"/>
                </a:solidFill>
              </a:rPr>
              <a:t>continuous state-action </a:t>
            </a:r>
            <a:r>
              <a:rPr lang="en-US" sz="2200" dirty="0"/>
              <a:t>problems</a:t>
            </a:r>
          </a:p>
          <a:p>
            <a:pPr marL="669925" indent="-330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</a:rPr>
              <a:t>Successfully</a:t>
            </a:r>
            <a:r>
              <a:rPr lang="en-US" sz="2200" dirty="0"/>
              <a:t> trained on </a:t>
            </a:r>
            <a:r>
              <a:rPr lang="en-US" sz="2200" b="1" dirty="0">
                <a:solidFill>
                  <a:srgbClr val="002060"/>
                </a:solidFill>
              </a:rPr>
              <a:t>simulated </a:t>
            </a:r>
            <a:r>
              <a:rPr lang="en-US" sz="2200" dirty="0">
                <a:solidFill>
                  <a:srgbClr val="002060"/>
                </a:solidFill>
              </a:rPr>
              <a:t>&amp;</a:t>
            </a:r>
            <a:r>
              <a:rPr lang="en-US" sz="2200" b="1" dirty="0">
                <a:solidFill>
                  <a:srgbClr val="002060"/>
                </a:solidFill>
              </a:rPr>
              <a:t> real quantum annealer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/>
              <a:t>and evaluated on </a:t>
            </a:r>
            <a:r>
              <a:rPr lang="en-US" sz="2200" b="1" dirty="0">
                <a:solidFill>
                  <a:srgbClr val="002060"/>
                </a:solidFill>
              </a:rPr>
              <a:t>simulated </a:t>
            </a:r>
            <a:r>
              <a:rPr lang="en-US" sz="2200" dirty="0">
                <a:solidFill>
                  <a:srgbClr val="002060"/>
                </a:solidFill>
              </a:rPr>
              <a:t>&amp;</a:t>
            </a:r>
            <a:r>
              <a:rPr lang="en-US" sz="2200" b="1" dirty="0">
                <a:solidFill>
                  <a:srgbClr val="002060"/>
                </a:solidFill>
              </a:rPr>
              <a:t> real CERN beam lines</a:t>
            </a:r>
          </a:p>
          <a:p>
            <a:pPr marL="669925" indent="-330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Minor improvement </a:t>
            </a:r>
            <a:r>
              <a:rPr lang="en-US" sz="2200" dirty="0"/>
              <a:t>in </a:t>
            </a:r>
            <a:r>
              <a:rPr lang="en-US" sz="2200" b="1" dirty="0"/>
              <a:t>sample efficiency </a:t>
            </a:r>
            <a:r>
              <a:rPr lang="en-US" sz="2200" dirty="0"/>
              <a:t>for continuous action problem</a:t>
            </a:r>
          </a:p>
          <a:p>
            <a:pPr marL="339725">
              <a:spcAft>
                <a:spcPts val="1000"/>
              </a:spcAft>
              <a:tabLst>
                <a:tab pos="1190625" algn="l"/>
              </a:tabLst>
            </a:pPr>
            <a:r>
              <a:rPr lang="en-US" sz="2200" b="1" dirty="0"/>
              <a:t>	</a:t>
            </a:r>
            <a:r>
              <a:rPr lang="en-US" sz="2200" dirty="0"/>
              <a:t>Study environments with </a:t>
            </a:r>
            <a:r>
              <a:rPr lang="en-US" sz="2200" b="1" dirty="0"/>
              <a:t>non-linear dynamics</a:t>
            </a:r>
          </a:p>
          <a:p>
            <a:pPr marL="669925" indent="-330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Potential alternative: </a:t>
            </a:r>
            <a:r>
              <a:rPr lang="en-US" sz="2200" dirty="0"/>
              <a:t>quantum fuzzy logic controllers</a:t>
            </a:r>
          </a:p>
          <a:p>
            <a:pPr marL="669925" indent="-330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Outlook: </a:t>
            </a:r>
            <a:r>
              <a:rPr lang="en-US" sz="2200" dirty="0"/>
              <a:t>attempt </a:t>
            </a:r>
            <a:r>
              <a:rPr lang="en-US" sz="2200" b="1" dirty="0"/>
              <a:t>training hybrid actor-critic on </a:t>
            </a:r>
            <a:r>
              <a:rPr lang="en-US" sz="22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Pendulum-v1</a:t>
            </a:r>
            <a:r>
              <a:rPr lang="en-US" sz="2200" b="1" dirty="0"/>
              <a:t> gym env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8B2CC4-E07E-8A43-4085-97136595D6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D650780-1304-2152-0E9E-02086B8C79E4}"/>
              </a:ext>
            </a:extLst>
          </p:cNvPr>
          <p:cNvSpPr/>
          <p:nvPr/>
        </p:nvSpPr>
        <p:spPr>
          <a:xfrm>
            <a:off x="1127035" y="3313706"/>
            <a:ext cx="322637" cy="27519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CE123-49A3-78BE-15CD-DB25C9955EAB}"/>
              </a:ext>
            </a:extLst>
          </p:cNvPr>
          <p:cNvSpPr txBox="1"/>
          <p:nvPr/>
        </p:nvSpPr>
        <p:spPr>
          <a:xfrm>
            <a:off x="4678882" y="5161412"/>
            <a:ext cx="2834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800" b="1" dirty="0">
                <a:solidFill>
                  <a:srgbClr val="002060"/>
                </a:solidFill>
              </a:rPr>
              <a:t>Thank you</a:t>
            </a:r>
            <a:endParaRPr lang="en-CH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857026-B4E0-C883-2F65-E84494986E3C}"/>
              </a:ext>
            </a:extLst>
          </p:cNvPr>
          <p:cNvSpPr txBox="1"/>
          <p:nvPr/>
        </p:nvSpPr>
        <p:spPr>
          <a:xfrm>
            <a:off x="5076073" y="3013502"/>
            <a:ext cx="2039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800" b="1" dirty="0">
                <a:solidFill>
                  <a:srgbClr val="002060"/>
                </a:solidFill>
              </a:rPr>
              <a:t>Backup</a:t>
            </a:r>
            <a:endParaRPr lang="en-CH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8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59D5BA-0C4B-7C48-B43B-51E5507E7F15}"/>
                  </a:ext>
                </a:extLst>
              </p:cNvPr>
              <p:cNvSpPr txBox="1"/>
              <p:nvPr/>
            </p:nvSpPr>
            <p:spPr>
              <a:xfrm>
                <a:off x="551456" y="1111089"/>
                <a:ext cx="11275676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Simulated annealing</a:t>
                </a:r>
              </a:p>
              <a:p>
                <a:pPr marL="800100" lvl="1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  <a:tabLst>
                    <a:tab pos="6037263" algn="l"/>
                  </a:tabLst>
                </a:pPr>
                <a:r>
                  <a:rPr lang="en-US" sz="1900" dirty="0"/>
                  <a:t>Method for </a:t>
                </a:r>
                <a:r>
                  <a:rPr lang="en-US" sz="1900" b="1" dirty="0"/>
                  <a:t>function optimization </a:t>
                </a:r>
                <a:r>
                  <a:rPr lang="en-US" sz="1900" dirty="0"/>
                  <a:t>inspired by metallurgy:</a:t>
                </a:r>
                <a:br>
                  <a:rPr lang="en-US" sz="1900" dirty="0"/>
                </a:br>
                <a:r>
                  <a:rPr lang="en-US" sz="1900" dirty="0"/>
                  <a:t>heating followed by </a:t>
                </a:r>
                <a:r>
                  <a:rPr lang="en-US" sz="1900" b="1" dirty="0"/>
                  <a:t>controlled cooling </a:t>
                </a:r>
                <a:r>
                  <a:rPr lang="en-US" sz="1900" dirty="0"/>
                  <a:t>for metals	</a:t>
                </a:r>
                <a:r>
                  <a:rPr lang="en-US" sz="1900" b="1" dirty="0"/>
                  <a:t>strong</a:t>
                </a:r>
                <a:r>
                  <a:rPr lang="en-US" sz="1900" dirty="0"/>
                  <a:t> </a:t>
                </a:r>
                <a:r>
                  <a:rPr lang="en-US" sz="1900" b="1" dirty="0"/>
                  <a:t>crystalline</a:t>
                </a:r>
                <a:r>
                  <a:rPr lang="en-US" sz="1900" dirty="0"/>
                  <a:t> </a:t>
                </a:r>
                <a:r>
                  <a:rPr lang="en-US" sz="1900" b="1" dirty="0"/>
                  <a:t>structure</a:t>
                </a:r>
              </a:p>
              <a:p>
                <a:pPr marL="800100" lvl="1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1900" b="1" dirty="0"/>
                  <a:t> high: </a:t>
                </a:r>
                <a:r>
                  <a:rPr lang="en-US" sz="1900" dirty="0"/>
                  <a:t>exploration</a:t>
                </a:r>
              </a:p>
              <a:p>
                <a:pPr marL="800100" lvl="1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19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9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900" b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900" b="1" dirty="0"/>
                  <a:t> </a:t>
                </a:r>
                <a:r>
                  <a:rPr lang="en-US" sz="1900" dirty="0"/>
                  <a:t>system assumes final configuration, ideally in global optimum</a:t>
                </a:r>
                <a:endParaRPr lang="en-US" sz="19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spcBef>
                    <a:spcPts val="2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Quantum annealing: </a:t>
                </a:r>
                <a:r>
                  <a:rPr lang="en-US" sz="2000" dirty="0"/>
                  <a:t>higher efficiency thanks to quantum tunneling</a:t>
                </a:r>
              </a:p>
              <a:p>
                <a:pPr marL="285750" indent="-285750">
                  <a:spcBef>
                    <a:spcPts val="2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Way to bring </a:t>
                </a: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QBM into ground state 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and</a:t>
                </a: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 reliably get Q value 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for RL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59D5BA-0C4B-7C48-B43B-51E5507E7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56" y="1111089"/>
                <a:ext cx="11275676" cy="2431435"/>
              </a:xfrm>
              <a:prstGeom prst="rect">
                <a:avLst/>
              </a:prstGeom>
              <a:blipFill>
                <a:blip r:embed="rId3"/>
                <a:stretch>
                  <a:fillRect l="-450" t="-1563" b="-208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6">
            <a:extLst>
              <a:ext uri="{FF2B5EF4-FFF2-40B4-BE49-F238E27FC236}">
                <a16:creationId xmlns:a16="http://schemas.microsoft.com/office/drawing/2014/main" id="{50F10283-3082-D34E-96B8-749A232BA229}"/>
              </a:ext>
            </a:extLst>
          </p:cNvPr>
          <p:cNvSpPr txBox="1">
            <a:spLocks/>
          </p:cNvSpPr>
          <p:nvPr/>
        </p:nvSpPr>
        <p:spPr>
          <a:xfrm>
            <a:off x="413817" y="55174"/>
            <a:ext cx="11413315" cy="682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H" dirty="0">
                <a:solidFill>
                  <a:srgbClr val="002060"/>
                </a:solidFill>
              </a:rPr>
              <a:t>Annealing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BC2AEA-AC32-B318-DDB9-69388E9EB0DB}"/>
              </a:ext>
            </a:extLst>
          </p:cNvPr>
          <p:cNvGrpSpPr/>
          <p:nvPr/>
        </p:nvGrpSpPr>
        <p:grpSpPr>
          <a:xfrm>
            <a:off x="212923" y="3766732"/>
            <a:ext cx="7523130" cy="2816964"/>
            <a:chOff x="2673902" y="3829868"/>
            <a:chExt cx="7523130" cy="281696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5ADB5-7F22-19A3-ED49-BDF0965E4113}"/>
                </a:ext>
              </a:extLst>
            </p:cNvPr>
            <p:cNvCxnSpPr>
              <a:cxnSpLocks/>
            </p:cNvCxnSpPr>
            <p:nvPr/>
          </p:nvCxnSpPr>
          <p:spPr>
            <a:xfrm>
              <a:off x="3027845" y="6271623"/>
              <a:ext cx="68771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3D2F74A-CA91-1F33-64C4-77E4B2208B7E}"/>
                </a:ext>
              </a:extLst>
            </p:cNvPr>
            <p:cNvGrpSpPr/>
            <p:nvPr/>
          </p:nvGrpSpPr>
          <p:grpSpPr>
            <a:xfrm>
              <a:off x="2673902" y="3829868"/>
              <a:ext cx="7523130" cy="2816964"/>
              <a:chOff x="167497" y="3872398"/>
              <a:chExt cx="7523130" cy="281696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DD57E64-5883-7D42-82BE-A23992F59276}"/>
                  </a:ext>
                </a:extLst>
              </p:cNvPr>
              <p:cNvGrpSpPr/>
              <p:nvPr/>
            </p:nvGrpSpPr>
            <p:grpSpPr>
              <a:xfrm>
                <a:off x="167497" y="3872398"/>
                <a:ext cx="7278904" cy="2539035"/>
                <a:chOff x="2218399" y="3976681"/>
                <a:chExt cx="7278904" cy="2539035"/>
              </a:xfrm>
            </p:grpSpPr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305B0B5D-1640-A54F-9E78-767B139D89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2690819" y="4166640"/>
                  <a:ext cx="6806484" cy="2191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9F5B7415-1130-5F4F-9A95-5D8CAD7AD0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r="65121" b="77528"/>
                <a:stretch/>
              </p:blipFill>
              <p:spPr bwMode="auto">
                <a:xfrm>
                  <a:off x="2712717" y="5898113"/>
                  <a:ext cx="2374054" cy="4924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6B78E94-4402-524E-ADDF-6BBE44517866}"/>
                    </a:ext>
                  </a:extLst>
                </p:cNvPr>
                <p:cNvGrpSpPr/>
                <p:nvPr/>
              </p:nvGrpSpPr>
              <p:grpSpPr>
                <a:xfrm>
                  <a:off x="2218399" y="3976681"/>
                  <a:ext cx="449502" cy="2539035"/>
                  <a:chOff x="2218399" y="3976681"/>
                  <a:chExt cx="449502" cy="2539035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948A8727-AE43-2643-8861-17F0E0F8CD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67901" y="4001839"/>
                    <a:ext cx="0" cy="251387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3FBE448-C33A-2E40-BC67-4F8AB9EAC17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869693" y="4325387"/>
                    <a:ext cx="1051355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H" sz="1700" b="1" dirty="0"/>
                      <a:t>Energy E</a:t>
                    </a:r>
                  </a:p>
                </p:txBody>
              </p: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A3E6BB-E87A-C97F-76C0-C6A4769E643D}"/>
                  </a:ext>
                </a:extLst>
              </p:cNvPr>
              <p:cNvSpPr txBox="1"/>
              <p:nvPr/>
            </p:nvSpPr>
            <p:spPr>
              <a:xfrm>
                <a:off x="5229756" y="6335419"/>
                <a:ext cx="2460871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700" b="1" dirty="0"/>
                  <a:t>Spin configuration 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CFE5D1-0D1B-403D-8D1B-5B1D5917C6C2}"/>
              </a:ext>
            </a:extLst>
          </p:cNvPr>
          <p:cNvGrpSpPr/>
          <p:nvPr/>
        </p:nvGrpSpPr>
        <p:grpSpPr>
          <a:xfrm>
            <a:off x="3890740" y="4040625"/>
            <a:ext cx="1881693" cy="2060732"/>
            <a:chOff x="6351719" y="4103761"/>
            <a:chExt cx="1881693" cy="206073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F01779-EB34-8A40-0021-5BF302107B08}"/>
                </a:ext>
              </a:extLst>
            </p:cNvPr>
            <p:cNvGrpSpPr/>
            <p:nvPr/>
          </p:nvGrpSpPr>
          <p:grpSpPr>
            <a:xfrm>
              <a:off x="6351719" y="4103761"/>
              <a:ext cx="1580872" cy="1542126"/>
              <a:chOff x="6351719" y="4103761"/>
              <a:chExt cx="1580872" cy="1542126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B8BE81D-CD05-4929-FEF1-72E055D7BB62}"/>
                  </a:ext>
                </a:extLst>
              </p:cNvPr>
              <p:cNvSpPr/>
              <p:nvPr/>
            </p:nvSpPr>
            <p:spPr>
              <a:xfrm>
                <a:off x="6351719" y="4594533"/>
                <a:ext cx="1091072" cy="1051354"/>
              </a:xfrm>
              <a:custGeom>
                <a:avLst/>
                <a:gdLst>
                  <a:gd name="connsiteX0" fmla="*/ 1073889 w 1073889"/>
                  <a:gd name="connsiteY0" fmla="*/ 626052 h 1051354"/>
                  <a:gd name="connsiteX1" fmla="*/ 616689 w 1073889"/>
                  <a:gd name="connsiteY1" fmla="*/ 9364 h 1051354"/>
                  <a:gd name="connsiteX2" fmla="*/ 0 w 1073889"/>
                  <a:gd name="connsiteY2" fmla="*/ 1051354 h 105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3889" h="1051354">
                    <a:moveTo>
                      <a:pt x="1073889" y="626052"/>
                    </a:moveTo>
                    <a:cubicBezTo>
                      <a:pt x="934780" y="282266"/>
                      <a:pt x="795671" y="-61520"/>
                      <a:pt x="616689" y="9364"/>
                    </a:cubicBezTo>
                    <a:cubicBezTo>
                      <a:pt x="437707" y="80248"/>
                      <a:pt x="218853" y="565801"/>
                      <a:pt x="0" y="1051354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A251DDD-1D5E-42BF-20A6-05C8F64B7638}"/>
                  </a:ext>
                </a:extLst>
              </p:cNvPr>
              <p:cNvSpPr txBox="1"/>
              <p:nvPr/>
            </p:nvSpPr>
            <p:spPr>
              <a:xfrm>
                <a:off x="6886622" y="4103761"/>
                <a:ext cx="104596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02060"/>
                    </a:solidFill>
                  </a:rPr>
                  <a:t>T</a:t>
                </a:r>
                <a:r>
                  <a:rPr lang="en-CH" sz="1300" dirty="0">
                    <a:solidFill>
                      <a:srgbClr val="002060"/>
                    </a:solidFill>
                  </a:rPr>
                  <a:t>hermal annealing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8F074FF-8E35-2288-A889-C6AB32BC3FF7}"/>
                </a:ext>
              </a:extLst>
            </p:cNvPr>
            <p:cNvGrpSpPr/>
            <p:nvPr/>
          </p:nvGrpSpPr>
          <p:grpSpPr>
            <a:xfrm>
              <a:off x="6351719" y="5369442"/>
              <a:ext cx="1881693" cy="795051"/>
              <a:chOff x="6351719" y="5369442"/>
              <a:chExt cx="1881693" cy="795051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C47EBEA-6A4F-2E00-19A5-6DD71F1856D9}"/>
                  </a:ext>
                </a:extLst>
              </p:cNvPr>
              <p:cNvCxnSpPr/>
              <p:nvPr/>
            </p:nvCxnSpPr>
            <p:spPr>
              <a:xfrm flipH="1">
                <a:off x="6351719" y="5369442"/>
                <a:ext cx="1069807" cy="52099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7B3AE81-2596-881F-1170-282A9787809C}"/>
                  </a:ext>
                </a:extLst>
              </p:cNvPr>
              <p:cNvSpPr txBox="1"/>
              <p:nvPr/>
            </p:nvSpPr>
            <p:spPr>
              <a:xfrm>
                <a:off x="6652170" y="5672050"/>
                <a:ext cx="15812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0B050"/>
                    </a:solidFill>
                  </a:rPr>
                  <a:t>q</a:t>
                </a:r>
                <a:r>
                  <a:rPr lang="en-CH" sz="1300" dirty="0">
                    <a:solidFill>
                      <a:srgbClr val="00B050"/>
                    </a:solidFill>
                  </a:rPr>
                  <a:t>uantum annealing</a:t>
                </a:r>
                <a:br>
                  <a:rPr lang="en-CH" sz="1300" dirty="0">
                    <a:solidFill>
                      <a:srgbClr val="00B050"/>
                    </a:solidFill>
                  </a:rPr>
                </a:br>
                <a:r>
                  <a:rPr lang="en-CH" sz="1300" i="1" dirty="0">
                    <a:solidFill>
                      <a:srgbClr val="00B050"/>
                    </a:solidFill>
                  </a:rPr>
                  <a:t>(tunneling allowed)</a:t>
                </a:r>
              </a:p>
            </p:txBody>
          </p:sp>
        </p:grp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1C5030-6752-1B80-B6A6-730D97DD72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8" y="515638"/>
            <a:ext cx="6791214" cy="526052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Looking for the system’s ground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C7070-F107-E9ED-E4EE-B9D82673C99B}"/>
              </a:ext>
            </a:extLst>
          </p:cNvPr>
          <p:cNvSpPr txBox="1"/>
          <p:nvPr/>
        </p:nvSpPr>
        <p:spPr>
          <a:xfrm>
            <a:off x="806808" y="4003593"/>
            <a:ext cx="2042527" cy="817245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pPr marL="7938" lvl="1">
              <a:spcAft>
                <a:spcPts val="200"/>
              </a:spcAft>
            </a:pPr>
            <a:r>
              <a:rPr lang="en-US" sz="1400" i="1" dirty="0"/>
              <a:t>Think of objective function as </a:t>
            </a:r>
            <a:r>
              <a:rPr lang="en-US" sz="1400" b="1" i="1" dirty="0"/>
              <a:t>landscape </a:t>
            </a:r>
            <a:r>
              <a:rPr lang="en-US" sz="1400" i="1" dirty="0"/>
              <a:t>with hills and valleys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1E953C1-50AD-2C12-5133-7C94A6AA09E7}"/>
              </a:ext>
            </a:extLst>
          </p:cNvPr>
          <p:cNvSpPr/>
          <p:nvPr/>
        </p:nvSpPr>
        <p:spPr>
          <a:xfrm>
            <a:off x="6346891" y="1826385"/>
            <a:ext cx="257701" cy="2198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6A1A41-F648-714D-FC03-07D628C07EFD}"/>
              </a:ext>
            </a:extLst>
          </p:cNvPr>
          <p:cNvGrpSpPr/>
          <p:nvPr/>
        </p:nvGrpSpPr>
        <p:grpSpPr>
          <a:xfrm>
            <a:off x="8107295" y="4084499"/>
            <a:ext cx="3871783" cy="2082069"/>
            <a:chOff x="4044574" y="166999"/>
            <a:chExt cx="3871783" cy="208206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EA67CB7-BEDB-A303-EF72-CCD9C03E69B0}"/>
                </a:ext>
              </a:extLst>
            </p:cNvPr>
            <p:cNvSpPr/>
            <p:nvPr/>
          </p:nvSpPr>
          <p:spPr>
            <a:xfrm>
              <a:off x="4044574" y="166999"/>
              <a:ext cx="3871783" cy="2082069"/>
            </a:xfrm>
            <a:prstGeom prst="roundRect">
              <a:avLst>
                <a:gd name="adj" fmla="val 7101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BD13B8-7D9E-3A0E-81AB-99D7257D37A9}"/>
                </a:ext>
              </a:extLst>
            </p:cNvPr>
            <p:cNvSpPr txBox="1"/>
            <p:nvPr/>
          </p:nvSpPr>
          <p:spPr>
            <a:xfrm>
              <a:off x="4096324" y="210646"/>
              <a:ext cx="3768282" cy="19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Quantum annealers</a:t>
              </a:r>
            </a:p>
            <a:p>
              <a:pPr marL="447675" indent="-284163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600" dirty="0">
                  <a:solidFill>
                    <a:srgbClr val="002060"/>
                  </a:solidFill>
                </a:rPr>
                <a:t>Different type of quantum computer: non-gate based</a:t>
              </a:r>
            </a:p>
            <a:p>
              <a:pPr marL="447675" indent="-284163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600" dirty="0">
                  <a:solidFill>
                    <a:srgbClr val="002060"/>
                  </a:solidFill>
                </a:rPr>
                <a:t>More qubits, but not as generic as gate-based QPUs</a:t>
              </a:r>
            </a:p>
            <a:p>
              <a:pPr marL="447675" indent="-284163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600" dirty="0">
                  <a:solidFill>
                    <a:srgbClr val="002060"/>
                  </a:solidFill>
                </a:rPr>
                <a:t>Suited for quadratic minimization problems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ACD695-97C4-D48D-26BC-4CDD437EEF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Cartpole-v1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Coupling weights evolution: simulated vs real QA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F4679-5DC2-CB91-0718-E974F51E89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5D0251-F99A-C711-CCDC-BA86EED7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33" y="1430038"/>
            <a:ext cx="10571135" cy="46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D963-3224-A84B-8A6E-E65186B8B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1AC30-FC72-0487-98BC-AC3497D82639}"/>
              </a:ext>
            </a:extLst>
          </p:cNvPr>
          <p:cNvSpPr txBox="1"/>
          <p:nvPr/>
        </p:nvSpPr>
        <p:spPr>
          <a:xfrm>
            <a:off x="643812" y="1231641"/>
            <a:ext cx="6686189" cy="3903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Introduction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2100" dirty="0"/>
              <a:t>Reinforcement learning (RL) in a nutshell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2100" dirty="0"/>
              <a:t>What is free-energy based RL (FERL) and why use it?</a:t>
            </a:r>
          </a:p>
          <a:p>
            <a:pPr marL="800100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100" dirty="0"/>
              <a:t>Quantum Boltzmann machines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Results I: </a:t>
            </a:r>
            <a:r>
              <a:rPr lang="en-CH" sz="2400" dirty="0">
                <a:solidFill>
                  <a:srgbClr val="002060"/>
                </a:solidFill>
              </a:rPr>
              <a:t>AWAKE beam line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2100" b="1" dirty="0"/>
              <a:t>Hybrid actor-critic RL algorithm</a:t>
            </a:r>
            <a:endParaRPr lang="en-CH" sz="2100" dirty="0"/>
          </a:p>
          <a:p>
            <a:pPr marL="800100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100" b="1" dirty="0"/>
              <a:t>Excursion: </a:t>
            </a:r>
            <a:r>
              <a:rPr lang="en-CH" sz="2100" dirty="0"/>
              <a:t>quantum fuzzy logic controller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Results II: </a:t>
            </a:r>
            <a:r>
              <a:rPr lang="en-CH" sz="2400" dirty="0">
                <a:solidFill>
                  <a:srgbClr val="002060"/>
                </a:solidFill>
              </a:rPr>
              <a:t>Cartpole environment with FERL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Conclusions &amp;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2B12D-EAD7-6C91-C35E-7CC7AF03CD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8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FFA175-D8E1-1340-9D1E-9F16253DC31F}"/>
                  </a:ext>
                </a:extLst>
              </p:cNvPr>
              <p:cNvSpPr/>
              <p:nvPr/>
            </p:nvSpPr>
            <p:spPr>
              <a:xfrm>
                <a:off x="446368" y="3476425"/>
                <a:ext cx="5482796" cy="2108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300"/>
                  </a:spcAft>
                </a:pPr>
                <a:r>
                  <a:rPr lang="en-CH" sz="2100" b="1" dirty="0"/>
                  <a:t>Q-learning</a:t>
                </a:r>
              </a:p>
              <a:p>
                <a:pPr marL="495300" indent="-2682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Estimate </a:t>
                </a:r>
                <a:r>
                  <a:rPr lang="en-CH" sz="19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lang="en-CH" sz="1900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CH" sz="19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H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using </a:t>
                </a:r>
                <a:r>
                  <a:rPr lang="en-CH" sz="19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Q-function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9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9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sz="1900" b="1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900" b="1" i="0" smtClean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19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H" sz="19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493713" indent="-2809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“What is the best action to take in given state?”</a:t>
                </a:r>
                <a:endParaRPr lang="en-US" sz="19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93713" indent="-2809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9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Learn iteratively </a:t>
                </a:r>
                <a:r>
                  <a:rPr lang="en-US" sz="19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using </a:t>
                </a:r>
                <a:r>
                  <a:rPr lang="en-US" sz="19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collected interactions</a:t>
                </a:r>
              </a:p>
              <a:p>
                <a:pPr marL="493713" indent="-2809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Once trained, </a:t>
                </a:r>
                <a:r>
                  <a:rPr lang="en-US" sz="19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select action greedily</a:t>
                </a:r>
                <a:endParaRPr lang="en-US" sz="19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212725"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arg</m:t>
                      </m:r>
                      <m:r>
                        <a:rPr lang="en-US" sz="19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ma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</m:sub>
                      </m:sSub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𝑄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19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𝒔</m:t>
                      </m:r>
                      <m:r>
                        <a:rPr lang="en-US" sz="19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19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𝒂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9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FFA175-D8E1-1340-9D1E-9F16253DC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68" y="3476425"/>
                <a:ext cx="5482796" cy="2108269"/>
              </a:xfrm>
              <a:prstGeom prst="rect">
                <a:avLst/>
              </a:prstGeom>
              <a:blipFill>
                <a:blip r:embed="rId3"/>
                <a:stretch>
                  <a:fillRect l="-1386" t="-1796" r="-231" b="-59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Reinforcement learning (R</a:t>
            </a:r>
            <a:r>
              <a:rPr lang="en-CH" dirty="0">
                <a:solidFill>
                  <a:srgbClr val="002060"/>
                </a:solidFill>
                <a:sym typeface="Wingdings" pitchFamily="2" charset="2"/>
              </a:rPr>
              <a:t>L)</a:t>
            </a:r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CF2F0B-9CE1-9CFA-6D18-12D69F15535A}"/>
              </a:ext>
            </a:extLst>
          </p:cNvPr>
          <p:cNvGrpSpPr/>
          <p:nvPr/>
        </p:nvGrpSpPr>
        <p:grpSpPr>
          <a:xfrm>
            <a:off x="446367" y="1217648"/>
            <a:ext cx="11857015" cy="1982175"/>
            <a:chOff x="446367" y="1217648"/>
            <a:chExt cx="11857015" cy="19821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DFEA67-1369-1442-9F7B-E6EAE2CB87F1}"/>
                </a:ext>
              </a:extLst>
            </p:cNvPr>
            <p:cNvSpPr/>
            <p:nvPr/>
          </p:nvSpPr>
          <p:spPr>
            <a:xfrm>
              <a:off x="446367" y="1281538"/>
              <a:ext cx="6611986" cy="1777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CH" sz="2100" b="1" dirty="0"/>
                <a:t>Trial-and-error learning</a:t>
              </a:r>
            </a:p>
            <a:p>
              <a:pPr marL="493713" indent="-280988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1900" dirty="0"/>
                <a:t>Agent </a:t>
              </a:r>
              <a:r>
                <a:rPr lang="en-CH" sz="1900" b="1" dirty="0"/>
                <a:t>takes actions </a:t>
              </a:r>
              <a:r>
                <a:rPr lang="en-CH" sz="1900" dirty="0"/>
                <a:t>in environment and </a:t>
              </a:r>
              <a:r>
                <a:rPr lang="en-CH" sz="1900" b="1" dirty="0"/>
                <a:t>collects rewards</a:t>
              </a:r>
            </a:p>
            <a:p>
              <a:pPr marL="493713" indent="-28098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1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Goal: </a:t>
              </a:r>
              <a:r>
                <a:rPr lang="en-CH" sz="19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learn optimal behaviour</a:t>
              </a:r>
              <a:r>
                <a:rPr lang="en-CH" sz="1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H" sz="1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</a:t>
              </a:r>
              <a:r>
                <a:rPr lang="en-CH" sz="1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maximize return G</a:t>
              </a:r>
              <a:r>
                <a:rPr lang="en-CH" sz="1900" b="1" baseline="-2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  <a:p>
              <a:pPr marL="493713" indent="-28098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1900" b="1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CH" sz="19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CH" sz="19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CH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sum of future rewards</a:t>
              </a:r>
            </a:p>
            <a:p>
              <a:pPr marL="493713" indent="-28098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Many different algorithms exist</a:t>
              </a:r>
              <a:endParaRPr lang="en-CH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2D37597-8759-D773-06B4-F684EBA7B9E4}"/>
                </a:ext>
              </a:extLst>
            </p:cNvPr>
            <p:cNvGrpSpPr/>
            <p:nvPr/>
          </p:nvGrpSpPr>
          <p:grpSpPr>
            <a:xfrm>
              <a:off x="7162255" y="1217648"/>
              <a:ext cx="5141127" cy="1982175"/>
              <a:chOff x="7497711" y="252407"/>
              <a:chExt cx="5141127" cy="19821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D291B54-E342-F846-A185-E9C7FF827130}"/>
                  </a:ext>
                </a:extLst>
              </p:cNvPr>
              <p:cNvSpPr/>
              <p:nvPr/>
            </p:nvSpPr>
            <p:spPr>
              <a:xfrm>
                <a:off x="10146424" y="1911417"/>
                <a:ext cx="249241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H" sz="1500" i="1" dirty="0">
                    <a:solidFill>
                      <a:srgbClr val="002060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RL book: Sutton &amp; Barto</a:t>
                </a:r>
                <a:endParaRPr lang="en-CH" sz="1500" i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E6F2965D-C5DE-46D0-DEA2-5B5606EEF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7711" y="252407"/>
                <a:ext cx="4766525" cy="1608505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387F2E-40E9-021C-D74B-74D9EBFF2B28}"/>
              </a:ext>
            </a:extLst>
          </p:cNvPr>
          <p:cNvGrpSpPr/>
          <p:nvPr/>
        </p:nvGrpSpPr>
        <p:grpSpPr>
          <a:xfrm>
            <a:off x="6448929" y="3660723"/>
            <a:ext cx="5583476" cy="3003083"/>
            <a:chOff x="6429676" y="3660724"/>
            <a:chExt cx="5583476" cy="30030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506D9E3-97DD-4C30-9070-EE52FB2B5BD8}"/>
                </a:ext>
              </a:extLst>
            </p:cNvPr>
            <p:cNvGrpSpPr/>
            <p:nvPr/>
          </p:nvGrpSpPr>
          <p:grpSpPr>
            <a:xfrm>
              <a:off x="6429676" y="3660724"/>
              <a:ext cx="5583476" cy="3003083"/>
              <a:chOff x="6262838" y="3782728"/>
              <a:chExt cx="5583476" cy="3003083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471D1112-EF8B-6DF6-5D75-49DA2A9CB55A}"/>
                  </a:ext>
                </a:extLst>
              </p:cNvPr>
              <p:cNvSpPr/>
              <p:nvPr/>
            </p:nvSpPr>
            <p:spPr>
              <a:xfrm>
                <a:off x="6262838" y="3782728"/>
                <a:ext cx="5583476" cy="3003083"/>
              </a:xfrm>
              <a:prstGeom prst="roundRect">
                <a:avLst>
                  <a:gd name="adj" fmla="val 3986"/>
                </a:avLst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73E983F-62DF-ECCF-F632-EDACE8769190}"/>
                  </a:ext>
                </a:extLst>
              </p:cNvPr>
              <p:cNvGrpSpPr/>
              <p:nvPr/>
            </p:nvGrpSpPr>
            <p:grpSpPr>
              <a:xfrm>
                <a:off x="6461973" y="3990260"/>
                <a:ext cx="5356736" cy="2746906"/>
                <a:chOff x="8278115" y="3798278"/>
                <a:chExt cx="5356736" cy="2746906"/>
              </a:xfrm>
            </p:grpSpPr>
            <p:pic>
              <p:nvPicPr>
                <p:cNvPr id="1030" name="Picture 6" descr="A Brief History Of Reinforcement Learning In Game Play">
                  <a:extLst>
                    <a:ext uri="{FF2B5EF4-FFF2-40B4-BE49-F238E27FC236}">
                      <a16:creationId xmlns:a16="http://schemas.microsoft.com/office/drawing/2014/main" id="{60530CCE-1708-7605-9DFC-459524C7DE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120" b="7713"/>
                <a:stretch/>
              </p:blipFill>
              <p:spPr bwMode="auto">
                <a:xfrm>
                  <a:off x="8278115" y="4072688"/>
                  <a:ext cx="3095527" cy="23771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20314EA-6A04-ACBC-9399-726CC393C078}"/>
                    </a:ext>
                  </a:extLst>
                </p:cNvPr>
                <p:cNvSpPr txBox="1"/>
                <p:nvPr/>
              </p:nvSpPr>
              <p:spPr>
                <a:xfrm>
                  <a:off x="11432830" y="3798278"/>
                  <a:ext cx="2202021" cy="2746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500"/>
                    </a:spcAft>
                  </a:pPr>
                  <a:r>
                    <a:rPr lang="en-GB" sz="1600" b="1" dirty="0"/>
                    <a:t>S</a:t>
                  </a:r>
                  <a:r>
                    <a:rPr lang="en-CH" sz="1600" b="1" dirty="0"/>
                    <a:t>tate</a:t>
                  </a:r>
                  <a:br>
                    <a:rPr lang="en-CH" sz="1600" b="1" dirty="0"/>
                  </a:br>
                  <a:r>
                    <a:rPr lang="en-GB" sz="1600" dirty="0"/>
                    <a:t>w</a:t>
                  </a:r>
                  <a:r>
                    <a:rPr lang="en-CH" sz="1600" dirty="0"/>
                    <a:t>here am I? Where are ghosts, snacks, cookies?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sz="1600" b="1" dirty="0"/>
                    <a:t>Actions</a:t>
                  </a:r>
                  <a:br>
                    <a:rPr lang="en-CH" sz="1600" b="1" dirty="0"/>
                  </a:br>
                  <a:r>
                    <a:rPr lang="en-CH" sz="1600" dirty="0"/>
                    <a:t>up, down, left, right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sz="1600" b="1" dirty="0"/>
                    <a:t>Reward</a:t>
                  </a:r>
                  <a:br>
                    <a:rPr lang="en-CH" sz="1600" b="1" dirty="0"/>
                  </a:br>
                  <a:r>
                    <a:rPr lang="en-CH" sz="1600" dirty="0"/>
                    <a:t>food (+), ghosts (-)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sz="1600" b="1" dirty="0"/>
                    <a:t>Return</a:t>
                  </a:r>
                  <a:br>
                    <a:rPr lang="en-CH" sz="1600" b="1" dirty="0"/>
                  </a:br>
                  <a:r>
                    <a:rPr lang="en-CH" sz="1600" dirty="0"/>
                    <a:t>how much food am I going to eat over time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AD129E-305A-D032-237D-55FE26D86DE8}"/>
                  </a:ext>
                </a:extLst>
              </p:cNvPr>
              <p:cNvSpPr txBox="1"/>
              <p:nvPr/>
            </p:nvSpPr>
            <p:spPr>
              <a:xfrm>
                <a:off x="6375348" y="3814091"/>
                <a:ext cx="20410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000" b="1" dirty="0">
                    <a:solidFill>
                      <a:srgbClr val="002060"/>
                    </a:solidFill>
                  </a:rPr>
                  <a:t>Example: </a:t>
                </a:r>
                <a:r>
                  <a:rPr lang="en-CH" sz="2000" dirty="0">
                    <a:solidFill>
                      <a:srgbClr val="002060"/>
                    </a:solidFill>
                  </a:rPr>
                  <a:t>Pacman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C3E769-90A9-13F2-B6B5-5C17B545DB33}"/>
                </a:ext>
              </a:extLst>
            </p:cNvPr>
            <p:cNvGrpSpPr/>
            <p:nvPr/>
          </p:nvGrpSpPr>
          <p:grpSpPr>
            <a:xfrm>
              <a:off x="8349307" y="5495885"/>
              <a:ext cx="389283" cy="739713"/>
              <a:chOff x="10224939" y="4026290"/>
              <a:chExt cx="389283" cy="739713"/>
            </a:xfr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87CE4BC4-4688-C7BA-26F9-DE6854EAEEB5}"/>
                  </a:ext>
                </a:extLst>
              </p:cNvPr>
              <p:cNvCxnSpPr/>
              <p:nvPr/>
            </p:nvCxnSpPr>
            <p:spPr>
              <a:xfrm flipV="1">
                <a:off x="10610909" y="4026290"/>
                <a:ext cx="0" cy="208722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75ECFF2-B1BC-130C-6F0B-C530147705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14222" y="4557281"/>
                <a:ext cx="0" cy="208722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335A524-2061-C6EE-10D6-BDE92E4BC2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0329300" y="4312115"/>
                <a:ext cx="0" cy="208722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3B5EE3-74A3-D4BD-49B6-73E6DA1F5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D09F081-9F04-5BA9-3AE3-5E749DE0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…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1549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1581C9-7331-B404-A17F-E26A6557C7BC}"/>
              </a:ext>
            </a:extLst>
          </p:cNvPr>
          <p:cNvGrpSpPr/>
          <p:nvPr/>
        </p:nvGrpSpPr>
        <p:grpSpPr>
          <a:xfrm>
            <a:off x="6563347" y="317634"/>
            <a:ext cx="5373797" cy="6323798"/>
            <a:chOff x="6457469" y="385011"/>
            <a:chExt cx="5373797" cy="632379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FBE09E2-CEDE-1BFA-EFE1-D98A07400B4B}"/>
                </a:ext>
              </a:extLst>
            </p:cNvPr>
            <p:cNvSpPr/>
            <p:nvPr/>
          </p:nvSpPr>
          <p:spPr>
            <a:xfrm>
              <a:off x="6457469" y="385011"/>
              <a:ext cx="5373797" cy="6323798"/>
            </a:xfrm>
            <a:prstGeom prst="roundRect">
              <a:avLst>
                <a:gd name="adj" fmla="val 2715"/>
              </a:avLst>
            </a:prstGeom>
            <a:solidFill>
              <a:schemeClr val="accent1">
                <a:lumMod val="20000"/>
                <a:lumOff val="80000"/>
                <a:alpha val="31144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AD2424-FF55-FBE9-ACD4-7FF5F4E0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3581" y="1196248"/>
              <a:ext cx="4977372" cy="195505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44ABE9-E926-56AE-3A80-791121D1EB23}"/>
                </a:ext>
              </a:extLst>
            </p:cNvPr>
            <p:cNvSpPr txBox="1"/>
            <p:nvPr/>
          </p:nvSpPr>
          <p:spPr>
            <a:xfrm>
              <a:off x="6665069" y="492076"/>
              <a:ext cx="45923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rgbClr val="002060"/>
                  </a:solidFill>
                </a:rPr>
                <a:t>1</a:t>
              </a:r>
              <a:r>
                <a:rPr lang="en-CH" b="1" baseline="30000" dirty="0">
                  <a:solidFill>
                    <a:srgbClr val="002060"/>
                  </a:solidFill>
                </a:rPr>
                <a:t>st</a:t>
              </a:r>
              <a:r>
                <a:rPr lang="en-CH" b="1" dirty="0">
                  <a:solidFill>
                    <a:srgbClr val="002060"/>
                  </a:solidFill>
                </a:rPr>
                <a:t> study: 1D beam steering</a:t>
              </a:r>
              <a:br>
                <a:rPr lang="en-CH" b="1" dirty="0">
                  <a:solidFill>
                    <a:srgbClr val="002060"/>
                  </a:solidFill>
                </a:rPr>
              </a:br>
              <a:r>
                <a:rPr lang="en-CH" sz="1600" dirty="0">
                  <a:solidFill>
                    <a:srgbClr val="002060"/>
                  </a:solidFill>
                </a:rPr>
                <a:t>CERN </a:t>
              </a:r>
              <a:r>
                <a:rPr lang="en-CH" sz="1600" i="1" dirty="0">
                  <a:solidFill>
                    <a:srgbClr val="002060"/>
                  </a:solidFill>
                </a:rPr>
                <a:t>North Area transfer line (discrete action space)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CB711E-253D-0EF2-F079-584960A4B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825" y="3285063"/>
            <a:ext cx="4592322" cy="32008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00B344-A92A-0F12-0AEB-A3FB9182BC15}"/>
              </a:ext>
            </a:extLst>
          </p:cNvPr>
          <p:cNvGrpSpPr/>
          <p:nvPr/>
        </p:nvGrpSpPr>
        <p:grpSpPr>
          <a:xfrm>
            <a:off x="7562765" y="3324773"/>
            <a:ext cx="3977330" cy="2736106"/>
            <a:chOff x="7499716" y="876829"/>
            <a:chExt cx="3888299" cy="26748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F2EFEE-6CF2-F2AC-F384-E0EAD218FB5D}"/>
                </a:ext>
              </a:extLst>
            </p:cNvPr>
            <p:cNvGrpSpPr/>
            <p:nvPr/>
          </p:nvGrpSpPr>
          <p:grpSpPr>
            <a:xfrm>
              <a:off x="7499716" y="876829"/>
              <a:ext cx="3888299" cy="2674858"/>
              <a:chOff x="8061491" y="3379418"/>
              <a:chExt cx="3668484" cy="252364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A859B52-7EFF-20F3-DE0E-466602111142}"/>
                  </a:ext>
                </a:extLst>
              </p:cNvPr>
              <p:cNvGrpSpPr/>
              <p:nvPr/>
            </p:nvGrpSpPr>
            <p:grpSpPr>
              <a:xfrm>
                <a:off x="8335722" y="4659333"/>
                <a:ext cx="1317171" cy="850090"/>
                <a:chOff x="2965931" y="5076298"/>
                <a:chExt cx="1317171" cy="850090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9E416AB-3D04-6815-A2A0-73C7D75F6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4986" y="5076298"/>
                  <a:ext cx="0" cy="830622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stealth" w="lg" len="lg"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B39B970-A95C-F050-9457-0C19C0C14610}"/>
                    </a:ext>
                  </a:extLst>
                </p:cNvPr>
                <p:cNvSpPr txBox="1"/>
                <p:nvPr/>
              </p:nvSpPr>
              <p:spPr>
                <a:xfrm>
                  <a:off x="2965931" y="5370274"/>
                  <a:ext cx="1317171" cy="556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H" sz="1400" i="1" dirty="0">
                      <a:solidFill>
                        <a:schemeClr val="accent6"/>
                      </a:solidFill>
                    </a:rPr>
                    <a:t>50x fewer training steps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A11231F-CB5C-5D96-DC16-11DAD8F7964F}"/>
                  </a:ext>
                </a:extLst>
              </p:cNvPr>
              <p:cNvGrpSpPr/>
              <p:nvPr/>
            </p:nvGrpSpPr>
            <p:grpSpPr>
              <a:xfrm>
                <a:off x="8061491" y="3379418"/>
                <a:ext cx="3668484" cy="1208956"/>
                <a:chOff x="8061491" y="3379418"/>
                <a:chExt cx="3668484" cy="1208956"/>
              </a:xfrm>
            </p:grpSpPr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F20CB029-F730-145E-89FB-F0A6447DC9FE}"/>
                    </a:ext>
                  </a:extLst>
                </p:cNvPr>
                <p:cNvSpPr/>
                <p:nvPr/>
              </p:nvSpPr>
              <p:spPr>
                <a:xfrm>
                  <a:off x="8061491" y="3379418"/>
                  <a:ext cx="3668484" cy="1208956"/>
                </a:xfrm>
                <a:prstGeom prst="roundRect">
                  <a:avLst>
                    <a:gd name="adj" fmla="val 10364"/>
                  </a:avLst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8AE85A8-5480-339A-D401-2E256F5495E7}"/>
                    </a:ext>
                  </a:extLst>
                </p:cNvPr>
                <p:cNvSpPr txBox="1"/>
                <p:nvPr/>
              </p:nvSpPr>
              <p:spPr>
                <a:xfrm>
                  <a:off x="11140445" y="3390443"/>
                  <a:ext cx="544394" cy="3122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600" b="1" dirty="0">
                      <a:solidFill>
                        <a:schemeClr val="accent2"/>
                      </a:solidFill>
                    </a:rPr>
                    <a:t>DQN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D88F11-2D4F-589F-1A96-256FCA925982}"/>
                  </a:ext>
                </a:extLst>
              </p:cNvPr>
              <p:cNvSpPr txBox="1"/>
              <p:nvPr/>
            </p:nvSpPr>
            <p:spPr>
              <a:xfrm>
                <a:off x="8512830" y="5590797"/>
                <a:ext cx="535523" cy="312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accent1"/>
                    </a:solidFill>
                  </a:rPr>
                  <a:t>FERL</a:t>
                </a:r>
                <a:endParaRPr lang="en-CH" sz="1600" b="1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FCB8983-0742-B401-D850-9382053DB0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9518" y="2289186"/>
              <a:ext cx="1130055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stealth" w="lg" len="lg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E85760-446F-CC81-547C-AE96BF6A733D}"/>
                </a:ext>
              </a:extLst>
            </p:cNvPr>
            <p:cNvSpPr txBox="1"/>
            <p:nvPr/>
          </p:nvSpPr>
          <p:spPr>
            <a:xfrm>
              <a:off x="8996885" y="2360627"/>
              <a:ext cx="1595322" cy="51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i="1" dirty="0">
                  <a:solidFill>
                    <a:srgbClr val="00B0F0"/>
                  </a:solidFill>
                </a:rPr>
                <a:t>300x fewer network parameters</a:t>
              </a:r>
            </a:p>
          </p:txBody>
        </p:sp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Free-energy based RL (FERL)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A9ED3A8-7F6C-CFD2-2387-3F7F58B672A2}"/>
                  </a:ext>
                </a:extLst>
              </p:cNvPr>
              <p:cNvSpPr txBox="1"/>
              <p:nvPr/>
            </p:nvSpPr>
            <p:spPr>
              <a:xfrm>
                <a:off x="619158" y="1342641"/>
                <a:ext cx="5168456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lvl="2">
                  <a:spcAft>
                    <a:spcPts val="600"/>
                  </a:spcAft>
                  <a:buSzPct val="100000"/>
                </a:pPr>
                <a:r>
                  <a:rPr lang="en-CH" sz="2100" b="1" dirty="0">
                    <a:solidFill>
                      <a:srgbClr val="002060"/>
                    </a:solidFill>
                  </a:rPr>
                  <a:t>RL performance </a:t>
                </a:r>
                <a:r>
                  <a:rPr lang="en-CH" sz="2100" dirty="0"/>
                  <a:t>depends </a:t>
                </a:r>
                <a:r>
                  <a:rPr lang="en-CH" sz="2100" b="1" dirty="0">
                    <a:solidFill>
                      <a:srgbClr val="002060"/>
                    </a:solidFill>
                  </a:rPr>
                  <a:t>on type of function approximator</a:t>
                </a:r>
                <a:r>
                  <a:rPr lang="en-CH" sz="2100" b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CH" sz="2100" dirty="0"/>
                  <a:t>we use for </a:t>
                </a:r>
                <a14:m>
                  <m:oMath xmlns:m="http://schemas.openxmlformats.org/officeDocument/2006/math">
                    <m:r>
                      <a:rPr lang="en-US" sz="2100" b="1" i="0" smtClean="0">
                        <a:latin typeface="Cambria Math" panose="02040503050406030204" pitchFamily="18" charset="0"/>
                      </a:rPr>
                      <m:t>𝐐</m:t>
                    </m:r>
                    <m:r>
                      <a:rPr lang="en-US" sz="21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1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sz="21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0" smtClean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21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sz="2100" b="1" dirty="0"/>
              </a:p>
              <a:p>
                <a:pPr marL="444500" lvl="3" indent="-269875">
                  <a:spcAft>
                    <a:spcPts val="6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2000" b="1" dirty="0"/>
                  <a:t>Classical Deep Q-learning (DQN)</a:t>
                </a:r>
                <a:br>
                  <a:rPr lang="en-CH" sz="2000" b="1" dirty="0"/>
                </a:br>
                <a:r>
                  <a:rPr lang="en-CH" sz="2000" dirty="0"/>
                  <a:t>Feed-forward neural net</a:t>
                </a:r>
              </a:p>
              <a:p>
                <a:pPr marL="444500" lvl="3" indent="-269875">
                  <a:spcAft>
                    <a:spcPts val="8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2000" b="1" dirty="0"/>
                  <a:t>Free-energy based RL (FERL)</a:t>
                </a:r>
                <a:br>
                  <a:rPr lang="en-CH" sz="2000" b="1" dirty="0"/>
                </a:br>
                <a:r>
                  <a:rPr lang="en-CH" sz="2000" dirty="0"/>
                  <a:t>Quantum Boltzmann machine (QBM)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A9ED3A8-7F6C-CFD2-2387-3F7F58B67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8" y="1342641"/>
                <a:ext cx="5168456" cy="2123658"/>
              </a:xfrm>
              <a:prstGeom prst="rect">
                <a:avLst/>
              </a:prstGeom>
              <a:blipFill>
                <a:blip r:embed="rId5"/>
                <a:stretch>
                  <a:fillRect l="-1225" t="-1775" r="-1471" b="-35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44E8907-367B-AF58-5AB5-88B7FFF2AE1C}"/>
              </a:ext>
            </a:extLst>
          </p:cNvPr>
          <p:cNvSpPr txBox="1"/>
          <p:nvPr/>
        </p:nvSpPr>
        <p:spPr>
          <a:xfrm>
            <a:off x="576385" y="4037891"/>
            <a:ext cx="524381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lvl="2">
              <a:spcAft>
                <a:spcPts val="600"/>
              </a:spcAft>
              <a:buSzPct val="80000"/>
            </a:pPr>
            <a:r>
              <a:rPr lang="en-CH" sz="2100" b="1" dirty="0">
                <a:solidFill>
                  <a:srgbClr val="002060"/>
                </a:solidFill>
              </a:rPr>
              <a:t>Key concept: </a:t>
            </a:r>
            <a:r>
              <a:rPr lang="en-CH" sz="2100" dirty="0">
                <a:solidFill>
                  <a:srgbClr val="002060"/>
                </a:solidFill>
              </a:rPr>
              <a:t>sample-efficiency</a:t>
            </a:r>
          </a:p>
          <a:p>
            <a:pPr marL="495300" lvl="2" indent="-266700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GB" sz="2000" b="1" dirty="0"/>
              <a:t>H</a:t>
            </a:r>
            <a:r>
              <a:rPr lang="en-CH" sz="2000" b="1" dirty="0"/>
              <a:t>ow many interactions</a:t>
            </a:r>
            <a:r>
              <a:rPr lang="en-CH" sz="2000" dirty="0"/>
              <a:t> are required between agent and environment?</a:t>
            </a:r>
          </a:p>
          <a:p>
            <a:pPr marL="495300" lvl="2" indent="-266700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CH" sz="2000" dirty="0"/>
              <a:t>Relevant for </a:t>
            </a:r>
            <a:r>
              <a:rPr lang="en-CH" sz="2000" b="1" dirty="0"/>
              <a:t>particle accelerator control </a:t>
            </a:r>
            <a:r>
              <a:rPr lang="en-CH" sz="2000" dirty="0"/>
              <a:t>given cost of beam time </a:t>
            </a:r>
            <a:r>
              <a:rPr lang="en-CH" sz="2000" i="1" dirty="0"/>
              <a:t>(online training)</a:t>
            </a:r>
            <a:r>
              <a:rPr lang="en-CH" sz="2000" dirty="0"/>
              <a:t>: </a:t>
            </a:r>
            <a:r>
              <a:rPr lang="en-CH" sz="2000" b="1" dirty="0"/>
              <a:t>FERL a potential solution?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706D66-F710-76FD-B06B-B1963EEBA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B434CF7-D36F-3210-156E-332A3859DA58}"/>
                  </a:ext>
                </a:extLst>
              </p:cNvPr>
              <p:cNvSpPr txBox="1"/>
              <p:nvPr/>
            </p:nvSpPr>
            <p:spPr>
              <a:xfrm>
                <a:off x="413817" y="4456213"/>
                <a:ext cx="11300579" cy="1905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/>
                  <a:t>Network of </a:t>
                </a:r>
                <a:r>
                  <a:rPr lang="en-CH" sz="1900" b="1" dirty="0"/>
                  <a:t>stochastic, binary </a:t>
                </a:r>
                <a:r>
                  <a:rPr lang="en-CH" sz="1900" i="1" dirty="0"/>
                  <a:t>(spin up / down) </a:t>
                </a:r>
                <a:r>
                  <a:rPr lang="en-CH" sz="1900" b="1" dirty="0"/>
                  <a:t>nodes: </a:t>
                </a:r>
                <a:r>
                  <a:rPr lang="en-CH" sz="1900" dirty="0"/>
                  <a:t>coupled qubits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/>
                  <a:t>Every time we measure </a:t>
                </a:r>
                <a:r>
                  <a:rPr lang="en-CH" sz="1900" dirty="0"/>
                  <a:t>qubit states, they assume </a:t>
                </a:r>
                <a:r>
                  <a:rPr lang="en-CH" sz="1900" b="1" dirty="0"/>
                  <a:t>values according to probability distribution </a:t>
                </a:r>
                <a:r>
                  <a:rPr lang="en-CH" sz="1900" dirty="0"/>
                  <a:t>over spin states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900" dirty="0"/>
                  <a:t>D</a:t>
                </a:r>
                <a:r>
                  <a:rPr lang="en-CH" sz="1900" dirty="0"/>
                  <a:t>ifferent spin configurations correspond to the system’s </a:t>
                </a:r>
                <a:r>
                  <a:rPr lang="en-CH" sz="1900" b="1" dirty="0"/>
                  <a:t>different energy levels </a:t>
                </a:r>
                <a:r>
                  <a:rPr lang="en-CH" sz="1900" i="1" dirty="0"/>
                  <a:t>(</a:t>
                </a:r>
                <a:r>
                  <a:rPr lang="en-CH" sz="2000" i="1" dirty="0"/>
                  <a:t>2</a:t>
                </a:r>
                <a:r>
                  <a:rPr lang="en-CH" sz="2000" i="1" baseline="30000" dirty="0"/>
                  <a:t>N</a:t>
                </a:r>
                <a:r>
                  <a:rPr lang="en-CH" sz="2000" i="1" dirty="0"/>
                  <a:t> states)</a:t>
                </a:r>
                <a:endParaRPr lang="en-CH" sz="1900" b="1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/>
                  <a:t>Qubits influence</a:t>
                </a:r>
                <a:r>
                  <a:rPr lang="en-CH" sz="1900" dirty="0"/>
                  <a:t> each other through </a:t>
                </a:r>
                <a:r>
                  <a:rPr lang="en-CH" sz="1900" b="1" dirty="0"/>
                  <a:t>coupling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𝒋𝒌</m:t>
                        </m:r>
                      </m:sub>
                    </m:sSub>
                  </m:oMath>
                </a14:m>
                <a:r>
                  <a:rPr lang="en-CH" sz="1900" dirty="0"/>
                  <a:t>: </a:t>
                </a:r>
                <a:r>
                  <a:rPr lang="en-US" sz="2000" dirty="0"/>
                  <a:t>this </a:t>
                </a:r>
                <a:r>
                  <a:rPr lang="en-CH" sz="2000" dirty="0"/>
                  <a:t>is how we “train” the QBM</a:t>
                </a:r>
                <a:endParaRPr lang="en-CH" sz="1900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703263" algn="l"/>
                    <a:tab pos="4573588" algn="l"/>
                  </a:tabLst>
                </a:pPr>
                <a:r>
                  <a:rPr lang="en-CH" sz="1900" dirty="0">
                    <a:solidFill>
                      <a:srgbClr val="002060"/>
                    </a:solidFill>
                  </a:rPr>
                  <a:t>How to ensure system reaches </a:t>
                </a:r>
                <a:r>
                  <a:rPr lang="en-CH" sz="1900" b="1" dirty="0">
                    <a:solidFill>
                      <a:srgbClr val="002060"/>
                    </a:solidFill>
                  </a:rPr>
                  <a:t>ground state E</a:t>
                </a:r>
                <a:r>
                  <a:rPr lang="en-CH" sz="1900" b="1" baseline="-25000" dirty="0">
                    <a:solidFill>
                      <a:srgbClr val="002060"/>
                    </a:solidFill>
                  </a:rPr>
                  <a:t>0</a:t>
                </a:r>
                <a:r>
                  <a:rPr lang="en-CH" sz="1900" b="1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B434CF7-D36F-3210-156E-332A3859D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17" y="4456213"/>
                <a:ext cx="11300579" cy="1905202"/>
              </a:xfrm>
              <a:prstGeom prst="rect">
                <a:avLst/>
              </a:prstGeom>
              <a:blipFill>
                <a:blip r:embed="rId3"/>
                <a:stretch>
                  <a:fillRect l="-337" t="-1316" r="-449" b="-394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Quantum Boltzmann Machine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System of coupled qubits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04D89-EFD2-8514-FF63-683E4097A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29"/>
          <a:stretch/>
        </p:blipFill>
        <p:spPr>
          <a:xfrm>
            <a:off x="1692122" y="1345117"/>
            <a:ext cx="3042072" cy="27823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92F0F54-2705-3249-31B3-14E10CB9BCC3}"/>
              </a:ext>
            </a:extLst>
          </p:cNvPr>
          <p:cNvSpPr/>
          <p:nvPr/>
        </p:nvSpPr>
        <p:spPr>
          <a:xfrm>
            <a:off x="1304845" y="1476867"/>
            <a:ext cx="3756992" cy="2504212"/>
          </a:xfrm>
          <a:prstGeom prst="rect">
            <a:avLst/>
          </a:prstGeom>
          <a:solidFill>
            <a:schemeClr val="bg1">
              <a:alpha val="512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C417C3-88BB-C65B-2EF0-51A07FDCA8C7}"/>
              </a:ext>
            </a:extLst>
          </p:cNvPr>
          <p:cNvGrpSpPr/>
          <p:nvPr/>
        </p:nvGrpSpPr>
        <p:grpSpPr>
          <a:xfrm>
            <a:off x="1575738" y="1623599"/>
            <a:ext cx="2820827" cy="2183945"/>
            <a:chOff x="3424518" y="2543943"/>
            <a:chExt cx="3160955" cy="244727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1887C0B-064C-8ABA-4201-0776B0440454}"/>
                </a:ext>
              </a:extLst>
            </p:cNvPr>
            <p:cNvCxnSpPr/>
            <p:nvPr/>
          </p:nvCxnSpPr>
          <p:spPr>
            <a:xfrm flipV="1">
              <a:off x="5325036" y="2554701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2FF6957-3614-FBF5-DE59-7698C3E91830}"/>
                </a:ext>
              </a:extLst>
            </p:cNvPr>
            <p:cNvCxnSpPr/>
            <p:nvPr/>
          </p:nvCxnSpPr>
          <p:spPr>
            <a:xfrm flipV="1">
              <a:off x="4358641" y="2554701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7FA5C5-CAAB-269D-5D1E-69023F3D7369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3449382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112F8F0-1B74-990E-A38A-6DCD40BD7533}"/>
                </a:ext>
              </a:extLst>
            </p:cNvPr>
            <p:cNvCxnSpPr/>
            <p:nvPr/>
          </p:nvCxnSpPr>
          <p:spPr>
            <a:xfrm flipV="1">
              <a:off x="6585473" y="3352560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41690F-534B-7AFC-BE04-D4109CFE6E4E}"/>
                </a:ext>
              </a:extLst>
            </p:cNvPr>
            <p:cNvCxnSpPr/>
            <p:nvPr/>
          </p:nvCxnSpPr>
          <p:spPr>
            <a:xfrm flipV="1">
              <a:off x="6585473" y="2554701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3E1CF39-40C2-10FA-2CCB-7F91358A090C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3438624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89CEC2-0085-DAA1-F0B1-7987F1DBE14B}"/>
                </a:ext>
              </a:extLst>
            </p:cNvPr>
            <p:cNvCxnSpPr/>
            <p:nvPr/>
          </p:nvCxnSpPr>
          <p:spPr>
            <a:xfrm flipV="1">
              <a:off x="3424518" y="2543943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EB2C70-7425-6DD0-3567-3F853B03F399}"/>
                </a:ext>
              </a:extLst>
            </p:cNvPr>
            <p:cNvCxnSpPr/>
            <p:nvPr/>
          </p:nvCxnSpPr>
          <p:spPr>
            <a:xfrm flipV="1">
              <a:off x="4358641" y="3363317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7B931A8-3DFE-5493-1506-FDBCC53E6B5E}"/>
                </a:ext>
              </a:extLst>
            </p:cNvPr>
            <p:cNvCxnSpPr/>
            <p:nvPr/>
          </p:nvCxnSpPr>
          <p:spPr>
            <a:xfrm flipV="1">
              <a:off x="4358641" y="4462400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93AE388-8D50-D80F-6314-45CB221931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30" y="4559222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FF816A4-FEE2-5B7F-B608-CC24151191BB}"/>
                </a:ext>
              </a:extLst>
            </p:cNvPr>
            <p:cNvCxnSpPr/>
            <p:nvPr/>
          </p:nvCxnSpPr>
          <p:spPr>
            <a:xfrm flipV="1">
              <a:off x="6576509" y="4462400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5A7C280-D545-6BDD-6813-2DE1531DFA9E}"/>
                </a:ext>
              </a:extLst>
            </p:cNvPr>
            <p:cNvCxnSpPr>
              <a:cxnSpLocks/>
            </p:cNvCxnSpPr>
            <p:nvPr/>
          </p:nvCxnSpPr>
          <p:spPr>
            <a:xfrm>
              <a:off x="3428105" y="4559222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FCFD64-7BC6-E0F7-C675-D53EE3E0DFFC}"/>
              </a:ext>
            </a:extLst>
          </p:cNvPr>
          <p:cNvGrpSpPr/>
          <p:nvPr/>
        </p:nvGrpSpPr>
        <p:grpSpPr>
          <a:xfrm>
            <a:off x="1708601" y="1702858"/>
            <a:ext cx="2819578" cy="2117795"/>
            <a:chOff x="3416954" y="2632758"/>
            <a:chExt cx="3159555" cy="237315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B8E83C8-C7CD-BE6C-0652-9C7230BDD351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2666211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7519DA-4BE8-26C3-2CCF-99DD4B05ACBA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1" y="2666211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911520D-E0A3-4AC7-EB72-35BD997FA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3885" y="3360174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5E05655-79DF-43F7-8339-0827069A30A1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3430617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BD0E8A8-94E6-1AAA-8098-23B7CCA94A88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2632758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875CB64-43AB-6A1E-75FD-CAA960B089B1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3438624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19D1B73-03BF-C955-E340-A46D2C7D5901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2655453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403F0DF-61BE-799B-C7C6-3F4AF375195C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3419072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60CD458-B079-CF91-F6EF-95DD33624B3D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4573910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316805-5045-5EE1-9356-5F5F97A844F2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30" y="4559222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3C2F0E-D484-894C-0EAB-3A07764DEBEB}"/>
                </a:ext>
              </a:extLst>
            </p:cNvPr>
            <p:cNvCxnSpPr/>
            <p:nvPr/>
          </p:nvCxnSpPr>
          <p:spPr>
            <a:xfrm flipV="1">
              <a:off x="6576509" y="4462400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179152-6025-17BB-2306-645248C76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954" y="4503467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057BD-E046-FEF2-E1A7-7526042F4DCB}"/>
              </a:ext>
            </a:extLst>
          </p:cNvPr>
          <p:cNvGrpSpPr/>
          <p:nvPr/>
        </p:nvGrpSpPr>
        <p:grpSpPr>
          <a:xfrm>
            <a:off x="1874381" y="1700137"/>
            <a:ext cx="2819578" cy="2117795"/>
            <a:chOff x="3416954" y="2632758"/>
            <a:chExt cx="3159555" cy="237315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0B610C0-5334-76EC-2C4D-50B05D9DAD09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2666211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1BC726B-CB2A-FF54-41A9-3F9800EC390B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1" y="2666211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4524996-503E-0D1D-1509-33E4C1C4A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3885" y="3360174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B5DB2A8-7F2B-0DF5-7041-BE39F34C5A78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3430617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9632664-FA33-73EB-A542-E643A8088570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2632758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5503348-4509-145F-76A6-496BB3ACC732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3438624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8F86EDD-5319-E0B4-FA89-5E602D23FC27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2655453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9C28D1B-0875-3CAD-B5E1-9D3A4ED3215F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3419072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4595925-39FB-6FCB-5A82-07CB3314A0C1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4573910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F2721E3-AFCC-9151-161D-5CCB80E56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6830" y="4513682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0B76525-9FF3-4485-D47F-F42721A4F539}"/>
                </a:ext>
              </a:extLst>
            </p:cNvPr>
            <p:cNvCxnSpPr>
              <a:cxnSpLocks/>
            </p:cNvCxnSpPr>
            <p:nvPr/>
          </p:nvCxnSpPr>
          <p:spPr>
            <a:xfrm>
              <a:off x="6576509" y="4496555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8D88A8B-BA83-26BD-489A-7EF8226A0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954" y="4503467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AD465B-8FFD-4B9B-70DB-B68C01A02E51}"/>
              </a:ext>
            </a:extLst>
          </p:cNvPr>
          <p:cNvGrpSpPr/>
          <p:nvPr/>
        </p:nvGrpSpPr>
        <p:grpSpPr>
          <a:xfrm>
            <a:off x="2013994" y="1638739"/>
            <a:ext cx="2819578" cy="2179382"/>
            <a:chOff x="3416954" y="2563745"/>
            <a:chExt cx="3159555" cy="2442165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8BC1145-1FF2-D2F2-FBE5-B5131CEC5E2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2666211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8D518BD-ECED-F677-DD16-4C8641D4A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8641" y="2563745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4F11C28-0762-0529-9574-446A25DAB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3885" y="3360174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BF51454-5F0C-BADC-6052-257A04D02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3171" y="3350921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F723DF3-98E4-005D-E9D4-B024EAAB72CD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2632758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07DF99E-9CE6-EDB6-9760-BAE96CDC5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4518" y="3381699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BBE5C52-93BC-4D47-E460-1C9143E0E3DC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2655453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652A13C-AEC3-CDEA-3115-2611B493D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339" y="3373532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147BE2A-925A-8546-C84E-949998A28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4573910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F270227-D20F-F76C-0690-403A98FB3A54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30" y="4559222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98CB796-EDD0-D216-A688-3B21053C9E7D}"/>
                </a:ext>
              </a:extLst>
            </p:cNvPr>
            <p:cNvCxnSpPr/>
            <p:nvPr/>
          </p:nvCxnSpPr>
          <p:spPr>
            <a:xfrm flipV="1">
              <a:off x="6576509" y="4462400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E38D29A-DD23-7068-D168-024F873DE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954" y="4503467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56D3256-27D7-AD9B-8C83-267B39A7E530}"/>
              </a:ext>
            </a:extLst>
          </p:cNvPr>
          <p:cNvGrpSpPr/>
          <p:nvPr/>
        </p:nvGrpSpPr>
        <p:grpSpPr>
          <a:xfrm>
            <a:off x="7580171" y="2507250"/>
            <a:ext cx="4587564" cy="923330"/>
            <a:chOff x="8849518" y="2928223"/>
            <a:chExt cx="4943621" cy="923330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3656FB2-668C-C46D-159B-43226F7E0E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9518" y="3385278"/>
              <a:ext cx="942745" cy="3496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2B97097-FF36-E595-918F-0E6E17FC4E98}"/>
                    </a:ext>
                  </a:extLst>
                </p:cNvPr>
                <p:cNvSpPr txBox="1"/>
                <p:nvPr/>
              </p:nvSpPr>
              <p:spPr>
                <a:xfrm>
                  <a:off x="9892943" y="2928223"/>
                  <a:ext cx="390019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b="1" dirty="0"/>
                    <a:t>Ground state energy</a:t>
                  </a:r>
                  <a:r>
                    <a:rPr lang="en-CH" dirty="0"/>
                    <a:t> is what we care about, </a:t>
                  </a:r>
                  <a:r>
                    <a:rPr lang="en-GB" dirty="0"/>
                    <a:t>o</a:t>
                  </a:r>
                  <a:r>
                    <a:rPr lang="en-CH" dirty="0"/>
                    <a:t>ur </a:t>
                  </a:r>
                  <a:r>
                    <a:rPr lang="en-US" b="1" dirty="0"/>
                    <a:t>Q-value approximator: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2B97097-FF36-E595-918F-0E6E17FC4E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2943" y="2928223"/>
                  <a:ext cx="3900196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1045" t="-2703" r="-2091" b="-135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49DD06D-9CEB-082C-4F0C-87596CD8FE85}"/>
              </a:ext>
            </a:extLst>
          </p:cNvPr>
          <p:cNvGrpSpPr/>
          <p:nvPr/>
        </p:nvGrpSpPr>
        <p:grpSpPr>
          <a:xfrm>
            <a:off x="5618531" y="5966936"/>
            <a:ext cx="3941350" cy="369332"/>
            <a:chOff x="5787614" y="5956679"/>
            <a:chExt cx="3941350" cy="369332"/>
          </a:xfrm>
        </p:grpSpPr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C6F63AAA-D88A-C74D-495A-5030011B46AB}"/>
                </a:ext>
              </a:extLst>
            </p:cNvPr>
            <p:cNvSpPr/>
            <p:nvPr/>
          </p:nvSpPr>
          <p:spPr>
            <a:xfrm>
              <a:off x="5787614" y="6031443"/>
              <a:ext cx="257701" cy="219804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0C99C2A-73FC-9556-7828-059C7C8620FD}"/>
                </a:ext>
              </a:extLst>
            </p:cNvPr>
            <p:cNvSpPr txBox="1"/>
            <p:nvPr/>
          </p:nvSpPr>
          <p:spPr>
            <a:xfrm>
              <a:off x="6080374" y="5956679"/>
              <a:ext cx="36485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1800" dirty="0">
                  <a:solidFill>
                    <a:srgbClr val="002060"/>
                  </a:solidFill>
                </a:rPr>
                <a:t>(simulated) </a:t>
              </a:r>
              <a:r>
                <a:rPr lang="en-CH" sz="1800" b="1" dirty="0">
                  <a:solidFill>
                    <a:srgbClr val="002060"/>
                  </a:solidFill>
                </a:rPr>
                <a:t>quantum annealing</a:t>
              </a:r>
              <a:endParaRPr lang="en-CH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0BCE785-400F-D8A5-06EF-DA3494EBE64F}"/>
              </a:ext>
            </a:extLst>
          </p:cNvPr>
          <p:cNvGrpSpPr/>
          <p:nvPr/>
        </p:nvGrpSpPr>
        <p:grpSpPr>
          <a:xfrm>
            <a:off x="6397789" y="1635929"/>
            <a:ext cx="2013992" cy="2361330"/>
            <a:chOff x="6545319" y="1662508"/>
            <a:chExt cx="2013992" cy="2361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632722B-F09D-9C36-AEC7-D8D1BA334B6D}"/>
                </a:ext>
              </a:extLst>
            </p:cNvPr>
            <p:cNvGrpSpPr/>
            <p:nvPr/>
          </p:nvGrpSpPr>
          <p:grpSpPr>
            <a:xfrm>
              <a:off x="6545319" y="1662508"/>
              <a:ext cx="1785019" cy="2007316"/>
              <a:chOff x="1110405" y="5037978"/>
              <a:chExt cx="1123515" cy="126343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CB6E4D0-69B0-A295-7CB8-51F8912FE279}"/>
                  </a:ext>
                </a:extLst>
              </p:cNvPr>
              <p:cNvGrpSpPr/>
              <p:nvPr/>
            </p:nvGrpSpPr>
            <p:grpSpPr>
              <a:xfrm>
                <a:off x="1110405" y="5037978"/>
                <a:ext cx="219661" cy="1263431"/>
                <a:chOff x="1110405" y="5037978"/>
                <a:chExt cx="219661" cy="1263431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3CBD3E17-F4B4-E6F5-D5C2-E07B7D3D9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0066" y="5098774"/>
                  <a:ext cx="0" cy="120263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914662A-A07B-11CD-6FFE-2924AA8EFDB9}"/>
                    </a:ext>
                  </a:extLst>
                </p:cNvPr>
                <p:cNvSpPr txBox="1"/>
                <p:nvPr/>
              </p:nvSpPr>
              <p:spPr>
                <a:xfrm>
                  <a:off x="1110405" y="5037978"/>
                  <a:ext cx="1776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b="1" dirty="0"/>
                    <a:t>E</a:t>
                  </a:r>
                </a:p>
              </p:txBody>
            </p: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256ADE1-0D37-F305-97E5-82699EE927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2427" y="6301409"/>
                <a:ext cx="1021493" cy="0"/>
              </a:xfrm>
              <a:prstGeom prst="line">
                <a:avLst/>
              </a:prstGeom>
              <a:ln w="19050"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B9F9E40-06CD-BE68-D719-AC5EFF356F77}"/>
                </a:ext>
              </a:extLst>
            </p:cNvPr>
            <p:cNvSpPr txBox="1"/>
            <p:nvPr/>
          </p:nvSpPr>
          <p:spPr>
            <a:xfrm>
              <a:off x="8169297" y="3654506"/>
              <a:ext cx="390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c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1E5CDB1-503A-5BEF-CDE6-2C105C2FF2CB}"/>
              </a:ext>
            </a:extLst>
          </p:cNvPr>
          <p:cNvGrpSpPr/>
          <p:nvPr/>
        </p:nvGrpSpPr>
        <p:grpSpPr>
          <a:xfrm>
            <a:off x="6376868" y="3146345"/>
            <a:ext cx="1130525" cy="586788"/>
            <a:chOff x="6930145" y="3236777"/>
            <a:chExt cx="1130525" cy="58678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0B3F721-5A19-86E0-2CF8-F61E61DC2E9D}"/>
                </a:ext>
              </a:extLst>
            </p:cNvPr>
            <p:cNvGrpSpPr/>
            <p:nvPr/>
          </p:nvGrpSpPr>
          <p:grpSpPr>
            <a:xfrm>
              <a:off x="6930145" y="3236777"/>
              <a:ext cx="1130525" cy="586788"/>
              <a:chOff x="6930145" y="3236777"/>
              <a:chExt cx="1130525" cy="586788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CE071DB-212A-43E2-B89E-572B6534EB51}"/>
                  </a:ext>
                </a:extLst>
              </p:cNvPr>
              <p:cNvSpPr txBox="1"/>
              <p:nvPr/>
            </p:nvSpPr>
            <p:spPr>
              <a:xfrm>
                <a:off x="6930145" y="3236777"/>
                <a:ext cx="362108" cy="58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>
                    <a:solidFill>
                      <a:schemeClr val="accent6"/>
                    </a:solidFill>
                  </a:rPr>
                  <a:t>E</a:t>
                </a:r>
                <a:r>
                  <a:rPr lang="en-CH" baseline="-25000" dirty="0">
                    <a:solidFill>
                      <a:schemeClr val="accent6"/>
                    </a:solidFill>
                  </a:rPr>
                  <a:t>0</a:t>
                </a:r>
                <a:endParaRPr lang="en-CH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35DA84D-6FA8-3169-1B29-4F0B60DD49F2}"/>
                  </a:ext>
                </a:extLst>
              </p:cNvPr>
              <p:cNvSpPr/>
              <p:nvPr/>
            </p:nvSpPr>
            <p:spPr>
              <a:xfrm>
                <a:off x="7945736" y="3377919"/>
                <a:ext cx="114934" cy="11493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66DBDE1-B401-A7D3-0CC4-511BF713B7E5}"/>
                </a:ext>
              </a:extLst>
            </p:cNvPr>
            <p:cNvCxnSpPr>
              <a:cxnSpLocks/>
            </p:cNvCxnSpPr>
            <p:nvPr/>
          </p:nvCxnSpPr>
          <p:spPr>
            <a:xfrm>
              <a:off x="8003203" y="3669444"/>
              <a:ext cx="0" cy="10658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9604359-A6C4-5208-704E-13E9F7C0BB61}"/>
              </a:ext>
            </a:extLst>
          </p:cNvPr>
          <p:cNvGrpSpPr/>
          <p:nvPr/>
        </p:nvGrpSpPr>
        <p:grpSpPr>
          <a:xfrm>
            <a:off x="6354002" y="2221296"/>
            <a:ext cx="913478" cy="1463206"/>
            <a:chOff x="6907279" y="2311728"/>
            <a:chExt cx="913478" cy="1463206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1450AC-C231-2223-8151-0518C3B641ED}"/>
                </a:ext>
              </a:extLst>
            </p:cNvPr>
            <p:cNvCxnSpPr>
              <a:cxnSpLocks/>
            </p:cNvCxnSpPr>
            <p:nvPr/>
          </p:nvCxnSpPr>
          <p:spPr>
            <a:xfrm>
              <a:off x="7765218" y="3668350"/>
              <a:ext cx="0" cy="10658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91B4AAF-431F-D494-16EA-FD6A9C88ABD6}"/>
                </a:ext>
              </a:extLst>
            </p:cNvPr>
            <p:cNvGrpSpPr/>
            <p:nvPr/>
          </p:nvGrpSpPr>
          <p:grpSpPr>
            <a:xfrm>
              <a:off x="6907279" y="2311728"/>
              <a:ext cx="913478" cy="586788"/>
              <a:chOff x="6907279" y="2311728"/>
              <a:chExt cx="913478" cy="586788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025DCA9-4BDB-A1BA-2D81-5AC8283B03D9}"/>
                  </a:ext>
                </a:extLst>
              </p:cNvPr>
              <p:cNvSpPr txBox="1"/>
              <p:nvPr/>
            </p:nvSpPr>
            <p:spPr>
              <a:xfrm>
                <a:off x="6907279" y="2311728"/>
                <a:ext cx="507507" cy="586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H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CH" baseline="-25000" dirty="0">
                    <a:solidFill>
                      <a:schemeClr val="accent5">
                        <a:lumMod val="75000"/>
                      </a:schemeClr>
                    </a:solidFill>
                  </a:rPr>
                  <a:t>3</a:t>
                </a:r>
                <a:endParaRPr lang="en-CH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0B4FE7C-5648-C051-03F1-6339B7653EB5}"/>
                  </a:ext>
                </a:extLst>
              </p:cNvPr>
              <p:cNvSpPr/>
              <p:nvPr/>
            </p:nvSpPr>
            <p:spPr>
              <a:xfrm>
                <a:off x="7705823" y="2456830"/>
                <a:ext cx="114934" cy="11493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D8D9424-5BBA-5EB6-6B99-AE4907B08964}"/>
              </a:ext>
            </a:extLst>
          </p:cNvPr>
          <p:cNvGrpSpPr/>
          <p:nvPr/>
        </p:nvGrpSpPr>
        <p:grpSpPr>
          <a:xfrm>
            <a:off x="6366420" y="2607034"/>
            <a:ext cx="658996" cy="1074948"/>
            <a:chOff x="6919697" y="2697466"/>
            <a:chExt cx="658996" cy="107494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1CA45BC-B4DC-BFC0-7E6C-E732FA198875}"/>
                </a:ext>
              </a:extLst>
            </p:cNvPr>
            <p:cNvCxnSpPr>
              <a:cxnSpLocks/>
            </p:cNvCxnSpPr>
            <p:nvPr/>
          </p:nvCxnSpPr>
          <p:spPr>
            <a:xfrm>
              <a:off x="7521226" y="3665830"/>
              <a:ext cx="0" cy="10658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0A4CDC9-CAEE-444A-89CE-9699EF30DA50}"/>
                </a:ext>
              </a:extLst>
            </p:cNvPr>
            <p:cNvSpPr txBox="1"/>
            <p:nvPr/>
          </p:nvSpPr>
          <p:spPr>
            <a:xfrm>
              <a:off x="6919697" y="2697466"/>
              <a:ext cx="402562" cy="5867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dirty="0">
                  <a:solidFill>
                    <a:schemeClr val="accent2"/>
                  </a:solidFill>
                </a:rPr>
                <a:t>E</a:t>
              </a:r>
              <a:r>
                <a:rPr lang="en-CH" baseline="-25000" dirty="0">
                  <a:solidFill>
                    <a:schemeClr val="accent2"/>
                  </a:solidFill>
                </a:rPr>
                <a:t>2</a:t>
              </a:r>
              <a:endParaRPr lang="en-CH" dirty="0">
                <a:solidFill>
                  <a:schemeClr val="accent2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57DA86C-22A0-941C-DE4C-FC9701D992E5}"/>
                </a:ext>
              </a:extLst>
            </p:cNvPr>
            <p:cNvSpPr/>
            <p:nvPr/>
          </p:nvSpPr>
          <p:spPr>
            <a:xfrm>
              <a:off x="7463759" y="2834382"/>
              <a:ext cx="114934" cy="1149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640EBEB-5B6E-312F-3BAF-CC09A0345515}"/>
              </a:ext>
            </a:extLst>
          </p:cNvPr>
          <p:cNvGrpSpPr/>
          <p:nvPr/>
        </p:nvGrpSpPr>
        <p:grpSpPr>
          <a:xfrm>
            <a:off x="6362242" y="2806131"/>
            <a:ext cx="1374125" cy="880355"/>
            <a:chOff x="6915519" y="2896563"/>
            <a:chExt cx="1374125" cy="8803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41FBDDA-3A10-7C35-127D-8867AD837300}"/>
                </a:ext>
              </a:extLst>
            </p:cNvPr>
            <p:cNvSpPr txBox="1"/>
            <p:nvPr/>
          </p:nvSpPr>
          <p:spPr>
            <a:xfrm>
              <a:off x="6915519" y="2896563"/>
              <a:ext cx="432513" cy="5867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dirty="0">
                  <a:solidFill>
                    <a:srgbClr val="C00000"/>
                  </a:solidFill>
                </a:rPr>
                <a:t>E</a:t>
              </a:r>
              <a:r>
                <a:rPr lang="en-CH" baseline="-25000" dirty="0">
                  <a:solidFill>
                    <a:srgbClr val="C00000"/>
                  </a:solidFill>
                </a:rPr>
                <a:t>1</a:t>
              </a:r>
              <a:endParaRPr lang="en-CH" dirty="0">
                <a:solidFill>
                  <a:srgbClr val="C00000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5140277-5E70-CE49-3241-33F33FB68D0A}"/>
                </a:ext>
              </a:extLst>
            </p:cNvPr>
            <p:cNvCxnSpPr>
              <a:cxnSpLocks/>
            </p:cNvCxnSpPr>
            <p:nvPr/>
          </p:nvCxnSpPr>
          <p:spPr>
            <a:xfrm>
              <a:off x="8232177" y="3670334"/>
              <a:ext cx="0" cy="10658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2AB3CF6-11DE-9493-E906-CE5E9BF4E45A}"/>
                </a:ext>
              </a:extLst>
            </p:cNvPr>
            <p:cNvSpPr/>
            <p:nvPr/>
          </p:nvSpPr>
          <p:spPr>
            <a:xfrm>
              <a:off x="8174710" y="2990860"/>
              <a:ext cx="114934" cy="1149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E5770783-16E6-1A01-0A02-6F5AC975ED17}"/>
              </a:ext>
            </a:extLst>
          </p:cNvPr>
          <p:cNvSpPr txBox="1"/>
          <p:nvPr/>
        </p:nvSpPr>
        <p:spPr>
          <a:xfrm>
            <a:off x="7850085" y="232484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…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8E91BFB-C607-0FFA-4506-1CDBBA22A1D5}"/>
              </a:ext>
            </a:extLst>
          </p:cNvPr>
          <p:cNvSpPr txBox="1"/>
          <p:nvPr/>
        </p:nvSpPr>
        <p:spPr>
          <a:xfrm>
            <a:off x="5010239" y="232258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…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FCE80C-068B-10C7-DEE9-35A9D97C1B4D}"/>
              </a:ext>
            </a:extLst>
          </p:cNvPr>
          <p:cNvCxnSpPr>
            <a:cxnSpLocks/>
          </p:cNvCxnSpPr>
          <p:nvPr/>
        </p:nvCxnSpPr>
        <p:spPr>
          <a:xfrm flipV="1">
            <a:off x="7002392" y="2475411"/>
            <a:ext cx="167951" cy="26125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4A6EF9B-91D7-390A-DDDE-70FB3BE8CDB4}"/>
              </a:ext>
            </a:extLst>
          </p:cNvPr>
          <p:cNvCxnSpPr>
            <a:cxnSpLocks/>
          </p:cNvCxnSpPr>
          <p:nvPr/>
        </p:nvCxnSpPr>
        <p:spPr>
          <a:xfrm flipH="1" flipV="1">
            <a:off x="7237056" y="2491273"/>
            <a:ext cx="191278" cy="77910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897DC4-E439-7F19-DA1B-98B7B8E677F0}"/>
              </a:ext>
            </a:extLst>
          </p:cNvPr>
          <p:cNvCxnSpPr>
            <a:cxnSpLocks/>
          </p:cNvCxnSpPr>
          <p:nvPr/>
        </p:nvCxnSpPr>
        <p:spPr>
          <a:xfrm flipV="1">
            <a:off x="7481052" y="3011921"/>
            <a:ext cx="155354" cy="26451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B0B1A79-152D-5FDD-5CAE-440B86A66CAF}"/>
              </a:ext>
            </a:extLst>
          </p:cNvPr>
          <p:cNvCxnSpPr>
            <a:cxnSpLocks/>
          </p:cNvCxnSpPr>
          <p:nvPr/>
        </p:nvCxnSpPr>
        <p:spPr>
          <a:xfrm flipV="1">
            <a:off x="7733432" y="2716661"/>
            <a:ext cx="246591" cy="18379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63835-80C4-FF34-8027-218D98E0E2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</p:childTnLst>
        </p:cTn>
      </p:par>
    </p:tnLst>
    <p:bldLst>
      <p:bldP spid="34" grpId="0" animBg="1"/>
      <p:bldP spid="128" grpId="0"/>
      <p:bldP spid="1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35751E5-0E0F-790F-BACE-588EE769BF5D}"/>
              </a:ext>
            </a:extLst>
          </p:cNvPr>
          <p:cNvGrpSpPr/>
          <p:nvPr/>
        </p:nvGrpSpPr>
        <p:grpSpPr>
          <a:xfrm>
            <a:off x="4570760" y="3513922"/>
            <a:ext cx="7495116" cy="3024522"/>
            <a:chOff x="4570760" y="3513922"/>
            <a:chExt cx="7495116" cy="3024522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F5E7A4D8-C97B-95DD-C395-B972046F9799}"/>
                </a:ext>
              </a:extLst>
            </p:cNvPr>
            <p:cNvSpPr/>
            <p:nvPr/>
          </p:nvSpPr>
          <p:spPr>
            <a:xfrm>
              <a:off x="5087006" y="3513922"/>
              <a:ext cx="6978870" cy="3024522"/>
            </a:xfrm>
            <a:prstGeom prst="roundRect">
              <a:avLst>
                <a:gd name="adj" fmla="val 4749"/>
              </a:avLst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9F4F189-F856-E8FB-42E0-3E90C28C1C89}"/>
                </a:ext>
              </a:extLst>
            </p:cNvPr>
            <p:cNvGrpSpPr/>
            <p:nvPr/>
          </p:nvGrpSpPr>
          <p:grpSpPr>
            <a:xfrm>
              <a:off x="5315775" y="3982847"/>
              <a:ext cx="6658233" cy="2385235"/>
              <a:chOff x="2626374" y="3923755"/>
              <a:chExt cx="6988200" cy="250344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D92ABB2-5082-F9C0-32A9-420B65B2A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26374" y="3923755"/>
                <a:ext cx="6988200" cy="2503442"/>
              </a:xfrm>
              <a:prstGeom prst="rect">
                <a:avLst/>
              </a:prstGeom>
              <a:ln>
                <a:noFill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F35448B-4262-7CF0-212D-50A2CCED7FE6}"/>
                      </a:ext>
                    </a:extLst>
                  </p:cNvPr>
                  <p:cNvSpPr txBox="1"/>
                  <p:nvPr/>
                </p:nvSpPr>
                <p:spPr>
                  <a:xfrm>
                    <a:off x="5658582" y="4835149"/>
                    <a:ext cx="644982" cy="3230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CH" sz="14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F35448B-4262-7CF0-212D-50A2CCED7F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8582" y="4835149"/>
                    <a:ext cx="644982" cy="3230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7BFF89B-CC0D-53B4-77C9-6DE2C57FE3CE}"/>
                </a:ext>
              </a:extLst>
            </p:cNvPr>
            <p:cNvSpPr txBox="1"/>
            <p:nvPr/>
          </p:nvSpPr>
          <p:spPr>
            <a:xfrm>
              <a:off x="7830320" y="3573997"/>
              <a:ext cx="162914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100" b="1" dirty="0">
                  <a:solidFill>
                    <a:schemeClr val="accent6">
                      <a:lumMod val="75000"/>
                    </a:schemeClr>
                  </a:solidFill>
                </a:rPr>
                <a:t>DDPG family</a:t>
              </a:r>
            </a:p>
          </p:txBody>
        </p:sp>
        <p:sp>
          <p:nvSpPr>
            <p:cNvPr id="141" name="Right Arrow 140">
              <a:extLst>
                <a:ext uri="{FF2B5EF4-FFF2-40B4-BE49-F238E27FC236}">
                  <a16:creationId xmlns:a16="http://schemas.microsoft.com/office/drawing/2014/main" id="{02702353-B773-3898-4EA2-A6E61ED9F8C4}"/>
                </a:ext>
              </a:extLst>
            </p:cNvPr>
            <p:cNvSpPr/>
            <p:nvPr/>
          </p:nvSpPr>
          <p:spPr>
            <a:xfrm>
              <a:off x="4570760" y="4934686"/>
              <a:ext cx="328045" cy="279803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114C8A-361F-384F-BF81-215B1C1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Developing a hybrid actor-critic scheme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A01B1-E57E-7FC6-359F-6B7F72307599}"/>
              </a:ext>
            </a:extLst>
          </p:cNvPr>
          <p:cNvSpPr txBox="1"/>
          <p:nvPr/>
        </p:nvSpPr>
        <p:spPr>
          <a:xfrm>
            <a:off x="508740" y="1086059"/>
            <a:ext cx="1141331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750888" algn="l"/>
              </a:tabLst>
            </a:pPr>
            <a:r>
              <a:rPr lang="en-CH" sz="2100" dirty="0"/>
              <a:t>Q-learning: </a:t>
            </a:r>
            <a:r>
              <a:rPr lang="en-CH" sz="2100" b="1" dirty="0"/>
              <a:t>only discrete action-space </a:t>
            </a:r>
            <a:r>
              <a:rPr lang="en-CH" sz="2100" dirty="0"/>
              <a:t>environments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750888" algn="l"/>
              </a:tabLst>
            </a:pPr>
            <a:r>
              <a:rPr lang="en-CH" sz="2100" dirty="0"/>
              <a:t>Accelerator optimization requires </a:t>
            </a:r>
            <a:r>
              <a:rPr lang="en-CH" sz="2100" b="1" dirty="0"/>
              <a:t>continuous action space        </a:t>
            </a:r>
            <a:r>
              <a:rPr lang="en-CH" sz="2100" b="1" dirty="0">
                <a:solidFill>
                  <a:srgbClr val="002060"/>
                </a:solidFill>
              </a:rPr>
              <a:t>develop hybrid actor-critic algorithm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750888" algn="l"/>
              </a:tabLst>
            </a:pPr>
            <a:r>
              <a:rPr lang="en-CH" sz="2100" dirty="0"/>
              <a:t>Based on </a:t>
            </a:r>
            <a:r>
              <a:rPr lang="en-CH" sz="2100" b="1" dirty="0"/>
              <a:t>Deep Deterministic Policy Gradient </a:t>
            </a:r>
            <a:r>
              <a:rPr lang="en-CH" sz="2100" dirty="0"/>
              <a:t>family:</a:t>
            </a:r>
            <a:r>
              <a:rPr lang="en-CH" sz="2100" b="1" dirty="0"/>
              <a:t> </a:t>
            </a:r>
            <a:r>
              <a:rPr lang="en-CH" sz="2100" dirty="0"/>
              <a:t>DDPG, TD3, etc.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750888" algn="l"/>
              </a:tabLst>
            </a:pPr>
            <a:r>
              <a:rPr lang="en-CH" sz="2000" b="1" dirty="0">
                <a:solidFill>
                  <a:srgbClr val="002060"/>
                </a:solidFill>
              </a:rPr>
              <a:t>QBM replaces classical critic net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750888" algn="l"/>
              </a:tabLst>
            </a:pPr>
            <a:r>
              <a:rPr lang="en-CH" sz="2000" dirty="0"/>
              <a:t>Can we exploit </a:t>
            </a:r>
            <a:r>
              <a:rPr lang="en-CH" sz="2000" b="1" dirty="0"/>
              <a:t>high QBM learning efficiency?</a:t>
            </a:r>
            <a:br>
              <a:rPr lang="en-CH" sz="2000" dirty="0"/>
            </a:br>
            <a:r>
              <a:rPr lang="en-CH" sz="2000" i="1" dirty="0"/>
              <a:t>Intuitively: if critic learns faster, should benefit actor training via policy gradient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BE462A4-A876-EE48-883D-0686C21A2BD9}"/>
              </a:ext>
            </a:extLst>
          </p:cNvPr>
          <p:cNvSpPr/>
          <p:nvPr/>
        </p:nvSpPr>
        <p:spPr>
          <a:xfrm>
            <a:off x="7347446" y="1550632"/>
            <a:ext cx="257701" cy="2198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4336E74-4925-852A-E55B-308B3300FADA}"/>
              </a:ext>
            </a:extLst>
          </p:cNvPr>
          <p:cNvGrpSpPr/>
          <p:nvPr/>
        </p:nvGrpSpPr>
        <p:grpSpPr>
          <a:xfrm>
            <a:off x="5850674" y="4805780"/>
            <a:ext cx="4684275" cy="443974"/>
            <a:chOff x="-47381" y="5258778"/>
            <a:chExt cx="5032130" cy="47694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5B9CE71-0E05-5DE3-F696-E3CE81207FD5}"/>
                </a:ext>
              </a:extLst>
            </p:cNvPr>
            <p:cNvSpPr txBox="1"/>
            <p:nvPr/>
          </p:nvSpPr>
          <p:spPr>
            <a:xfrm>
              <a:off x="4155389" y="5258778"/>
              <a:ext cx="829360" cy="47554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H" sz="1900" b="1" dirty="0">
                  <a:solidFill>
                    <a:srgbClr val="002060"/>
                  </a:solidFill>
                </a:rPr>
                <a:t>QBM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A570CE5-6711-CEAE-AED2-B45277683824}"/>
                </a:ext>
              </a:extLst>
            </p:cNvPr>
            <p:cNvSpPr txBox="1"/>
            <p:nvPr/>
          </p:nvSpPr>
          <p:spPr>
            <a:xfrm>
              <a:off x="-47381" y="5278465"/>
              <a:ext cx="1147104" cy="457257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H" sz="1900" b="1" dirty="0">
                  <a:solidFill>
                    <a:srgbClr val="002060"/>
                  </a:solidFill>
                </a:rPr>
                <a:t>Classical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F93B9-FA97-9EBA-86F7-F5EC118C50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9915A2-54B1-9214-3DCA-22B9ABB12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b="0" dirty="0">
                <a:solidFill>
                  <a:srgbClr val="002060"/>
                </a:solidFill>
              </a:rPr>
              <a:t>… </a:t>
            </a:r>
            <a:r>
              <a:rPr lang="en-GB" dirty="0">
                <a:solidFill>
                  <a:srgbClr val="002060"/>
                </a:solidFill>
              </a:rPr>
              <a:t>f</a:t>
            </a:r>
            <a:r>
              <a:rPr lang="en-CH" b="0" dirty="0">
                <a:solidFill>
                  <a:srgbClr val="002060"/>
                </a:solidFill>
              </a:rPr>
              <a:t>or continuous action-space problems</a:t>
            </a:r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000D45D-B6F2-A69C-276F-BF1F93D4098B}"/>
              </a:ext>
            </a:extLst>
          </p:cNvPr>
          <p:cNvGrpSpPr/>
          <p:nvPr/>
        </p:nvGrpSpPr>
        <p:grpSpPr>
          <a:xfrm>
            <a:off x="194927" y="3513922"/>
            <a:ext cx="4166754" cy="3024522"/>
            <a:chOff x="135082" y="3541012"/>
            <a:chExt cx="4166754" cy="3024522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DDE2086E-C948-1096-54D9-CFFB26E9D33E}"/>
                </a:ext>
              </a:extLst>
            </p:cNvPr>
            <p:cNvSpPr/>
            <p:nvPr/>
          </p:nvSpPr>
          <p:spPr>
            <a:xfrm>
              <a:off x="135082" y="3541012"/>
              <a:ext cx="4166754" cy="3024522"/>
            </a:xfrm>
            <a:prstGeom prst="roundRect">
              <a:avLst>
                <a:gd name="adj" fmla="val 4749"/>
              </a:avLst>
            </a:prstGeom>
            <a:solidFill>
              <a:schemeClr val="accent3">
                <a:lumMod val="20000"/>
                <a:lumOff val="80000"/>
                <a:alpha val="7952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695322-EB03-E6B1-2BFF-AEA385FEAA56}"/>
                </a:ext>
              </a:extLst>
            </p:cNvPr>
            <p:cNvSpPr txBox="1"/>
            <p:nvPr/>
          </p:nvSpPr>
          <p:spPr>
            <a:xfrm>
              <a:off x="1482867" y="3601087"/>
              <a:ext cx="139319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Q-learning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F7D3603-17A4-2580-86CE-EDE77661E59C}"/>
                </a:ext>
              </a:extLst>
            </p:cNvPr>
            <p:cNvGrpSpPr/>
            <p:nvPr/>
          </p:nvGrpSpPr>
          <p:grpSpPr>
            <a:xfrm>
              <a:off x="405244" y="4240517"/>
              <a:ext cx="3685218" cy="2194078"/>
              <a:chOff x="243010" y="4114638"/>
              <a:chExt cx="3844623" cy="228898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EB68B6A-EA3F-9BCA-9DE4-A88F7644F4E7}"/>
                  </a:ext>
                </a:extLst>
              </p:cNvPr>
              <p:cNvGrpSpPr/>
              <p:nvPr/>
            </p:nvGrpSpPr>
            <p:grpSpPr>
              <a:xfrm>
                <a:off x="2820706" y="4598697"/>
                <a:ext cx="1266927" cy="1048360"/>
                <a:chOff x="10837141" y="2125118"/>
                <a:chExt cx="1266927" cy="981072"/>
              </a:xfrm>
            </p:grpSpPr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79338785-85D3-4979-7167-04CFE048F139}"/>
                    </a:ext>
                  </a:extLst>
                </p:cNvPr>
                <p:cNvSpPr txBox="1"/>
                <p:nvPr/>
              </p:nvSpPr>
              <p:spPr>
                <a:xfrm>
                  <a:off x="10837141" y="2162112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CH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8" name="Left Bracket 117">
                  <a:extLst>
                    <a:ext uri="{FF2B5EF4-FFF2-40B4-BE49-F238E27FC236}">
                      <a16:creationId xmlns:a16="http://schemas.microsoft.com/office/drawing/2014/main" id="{EF80AE76-258F-CEE2-676F-841B395E6937}"/>
                    </a:ext>
                  </a:extLst>
                </p:cNvPr>
                <p:cNvSpPr/>
                <p:nvPr/>
              </p:nvSpPr>
              <p:spPr>
                <a:xfrm>
                  <a:off x="10880397" y="2131733"/>
                  <a:ext cx="45719" cy="974457"/>
                </a:xfrm>
                <a:prstGeom prst="leftBracket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9" name="Left Bracket 118">
                  <a:extLst>
                    <a:ext uri="{FF2B5EF4-FFF2-40B4-BE49-F238E27FC236}">
                      <a16:creationId xmlns:a16="http://schemas.microsoft.com/office/drawing/2014/main" id="{1F065113-A5FE-750F-BAD6-837A9FF9B07D}"/>
                    </a:ext>
                  </a:extLst>
                </p:cNvPr>
                <p:cNvSpPr/>
                <p:nvPr/>
              </p:nvSpPr>
              <p:spPr>
                <a:xfrm flipH="1">
                  <a:off x="12058349" y="2125118"/>
                  <a:ext cx="45719" cy="974457"/>
                </a:xfrm>
                <a:prstGeom prst="leftBracket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1"/>
                    </a:solidFill>
                  </a:endParaRPr>
                </a:p>
              </p:txBody>
            </p:sp>
          </p:grp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E5250653-3EC7-1CC3-38E7-A4628BAE1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0019" r="69055" b="22547"/>
              <a:stretch/>
            </p:blipFill>
            <p:spPr>
              <a:xfrm>
                <a:off x="243010" y="4114638"/>
                <a:ext cx="2497170" cy="194945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8B975CFB-1786-8C29-1C34-7DB8008CAEEE}"/>
                      </a:ext>
                    </a:extLst>
                  </p:cNvPr>
                  <p:cNvSpPr txBox="1"/>
                  <p:nvPr/>
                </p:nvSpPr>
                <p:spPr>
                  <a:xfrm>
                    <a:off x="2899787" y="4590096"/>
                    <a:ext cx="83644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8B975CFB-1786-8C29-1C34-7DB8008CAE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9787" y="4590096"/>
                    <a:ext cx="836447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938" r="-12500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D18089A9-22DF-FC11-5BB2-1B8FB815FCB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169" y="5075709"/>
                    <a:ext cx="11235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D18089A9-22DF-FC11-5BB2-1B8FB815F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169" y="5075709"/>
                    <a:ext cx="1123577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302" t="-4545" r="-9302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C455461-BB5F-B43A-06D7-704FBBB8AD69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169" y="5353607"/>
                    <a:ext cx="9039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C455461-BB5F-B43A-06D7-704FBBB8AD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169" y="5353607"/>
                    <a:ext cx="90396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145" t="-4545" r="-10145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037960BC-C1F0-1E42-ED01-78830057F86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5576" y="5793552"/>
                    <a:ext cx="1279232" cy="610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i="1" dirty="0">
                        <a:solidFill>
                          <a:srgbClr val="C00000"/>
                        </a:solidFill>
                      </a:rPr>
                      <a:t>D</a:t>
                    </a:r>
                    <a:r>
                      <a:rPr lang="en-CH" sz="1600" i="1" dirty="0">
                        <a:solidFill>
                          <a:srgbClr val="C00000"/>
                        </a:solidFill>
                      </a:rPr>
                      <a:t>iscrete set of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CH" sz="1600" i="1" dirty="0">
                        <a:solidFill>
                          <a:srgbClr val="C00000"/>
                        </a:solidFill>
                      </a:rPr>
                      <a:t> actions</a:t>
                    </a:r>
                  </a:p>
                </p:txBody>
              </p:sp>
            </mc:Choice>
            <mc:Fallback xmlns="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037960BC-C1F0-1E42-ED01-78830057F8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5576" y="5793552"/>
                    <a:ext cx="1279232" cy="61006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062" t="-4255" r="-3093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D9157526-D935-66DF-DB64-583EBD916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46986" y="4872495"/>
                <a:ext cx="158750" cy="228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41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074E136-93AE-4E77-A1FF-6EDD6CE20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" t="315" r="681" b="1012"/>
          <a:stretch/>
        </p:blipFill>
        <p:spPr>
          <a:xfrm>
            <a:off x="6321426" y="1495257"/>
            <a:ext cx="4533685" cy="1755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FEE39D-92C8-B18E-ECC0-809BC6EA3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" t="109"/>
          <a:stretch/>
        </p:blipFill>
        <p:spPr>
          <a:xfrm>
            <a:off x="6327794" y="1495989"/>
            <a:ext cx="4547540" cy="1763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14C8A-361F-384F-BF81-215B1C1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2</a:t>
            </a:r>
            <a:r>
              <a:rPr lang="en-CH" baseline="30000" dirty="0">
                <a:solidFill>
                  <a:srgbClr val="002060"/>
                </a:solidFill>
              </a:rPr>
              <a:t>nd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10D continuous beam steering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17210-1C05-166E-8E15-689FAC0D9FD3}"/>
              </a:ext>
            </a:extLst>
          </p:cNvPr>
          <p:cNvSpPr txBox="1"/>
          <p:nvPr/>
        </p:nvSpPr>
        <p:spPr>
          <a:xfrm>
            <a:off x="384683" y="1188593"/>
            <a:ext cx="482084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Environment: </a:t>
            </a:r>
            <a:r>
              <a:rPr lang="en-CH" sz="19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H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CH" sz="1900" dirty="0">
                <a:latin typeface="Calibri" panose="020F0502020204030204" pitchFamily="34" charset="0"/>
                <a:cs typeface="Calibri" panose="020F0502020204030204" pitchFamily="34" charset="0"/>
              </a:rPr>
              <a:t> beam line of AWAKE</a:t>
            </a:r>
          </a:p>
          <a:p>
            <a:pPr marL="492125" indent="-311150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en-CH" b="1" dirty="0">
                <a:solidFill>
                  <a:srgbClr val="C00000"/>
                </a:solidFill>
              </a:rPr>
              <a:t>Action: </a:t>
            </a:r>
            <a:r>
              <a:rPr lang="en-CH" dirty="0">
                <a:solidFill>
                  <a:srgbClr val="C00000"/>
                </a:solidFill>
              </a:rPr>
              <a:t>deflection angles at 10 correctors</a:t>
            </a:r>
            <a:endParaRPr lang="en-CH" i="1" dirty="0">
              <a:solidFill>
                <a:srgbClr val="C00000"/>
              </a:solidFill>
            </a:endParaRPr>
          </a:p>
          <a:p>
            <a:pPr marL="496888" indent="-304800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en-CH" b="1" dirty="0">
                <a:solidFill>
                  <a:srgbClr val="0070C0"/>
                </a:solidFill>
              </a:rPr>
              <a:t>State: </a:t>
            </a:r>
            <a:r>
              <a:rPr lang="en-CH" dirty="0">
                <a:solidFill>
                  <a:srgbClr val="0070C0"/>
                </a:solidFill>
              </a:rPr>
              <a:t>beam positions at 10 BPMs</a:t>
            </a:r>
          </a:p>
          <a:p>
            <a:pPr marL="496888" indent="-304800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en-CH" b="1" dirty="0"/>
              <a:t>Objective: </a:t>
            </a:r>
            <a:r>
              <a:rPr lang="en-CH" dirty="0"/>
              <a:t>minimize beam trajectory rms</a:t>
            </a:r>
            <a:endParaRPr lang="en-CH" b="1" dirty="0"/>
          </a:p>
          <a:p>
            <a:pPr marL="192088">
              <a:spcBef>
                <a:spcPts val="300"/>
              </a:spcBef>
              <a:buSzPct val="100000"/>
              <a:tabLst>
                <a:tab pos="966788" algn="l"/>
              </a:tabLst>
            </a:pPr>
            <a:r>
              <a:rPr lang="en-CH" b="1" dirty="0"/>
              <a:t>	reward: </a:t>
            </a:r>
            <a:r>
              <a:rPr lang="en-CH" dirty="0"/>
              <a:t>negative rms from 10 BPMs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F2AD26-33F3-AB04-9363-F6043FD489BA}"/>
              </a:ext>
            </a:extLst>
          </p:cNvPr>
          <p:cNvGrpSpPr/>
          <p:nvPr/>
        </p:nvGrpSpPr>
        <p:grpSpPr>
          <a:xfrm>
            <a:off x="202670" y="3110086"/>
            <a:ext cx="4921685" cy="3347956"/>
            <a:chOff x="5972044" y="677805"/>
            <a:chExt cx="5855923" cy="39834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41D2318-5185-0C51-0A0B-349F9DA30ECC}"/>
                </a:ext>
              </a:extLst>
            </p:cNvPr>
            <p:cNvGrpSpPr/>
            <p:nvPr/>
          </p:nvGrpSpPr>
          <p:grpSpPr>
            <a:xfrm>
              <a:off x="6721200" y="677805"/>
              <a:ext cx="5106767" cy="3983468"/>
              <a:chOff x="6909887" y="487680"/>
              <a:chExt cx="4747558" cy="3703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DAE3C7-8541-E266-805C-033AD8F70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9887" y="487680"/>
                <a:ext cx="4747558" cy="37032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7999624-5B34-8342-1195-6B8F15A4AFA8}"/>
                  </a:ext>
                </a:extLst>
              </p:cNvPr>
              <p:cNvGrpSpPr/>
              <p:nvPr/>
            </p:nvGrpSpPr>
            <p:grpSpPr>
              <a:xfrm>
                <a:off x="7426960" y="619760"/>
                <a:ext cx="3200400" cy="3050775"/>
                <a:chOff x="7426960" y="619760"/>
                <a:chExt cx="3200400" cy="3050775"/>
              </a:xfr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E00B890-9BA8-7C92-D59A-79A43CB19900}"/>
                    </a:ext>
                  </a:extLst>
                </p:cNvPr>
                <p:cNvCxnSpPr/>
                <p:nvPr/>
              </p:nvCxnSpPr>
              <p:spPr>
                <a:xfrm>
                  <a:off x="7426960" y="619760"/>
                  <a:ext cx="0" cy="11582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9594443-A878-BAA6-9F10-C509DB20E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6960" y="1778000"/>
                  <a:ext cx="772160" cy="7721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4B694D4-8BA6-1209-3D6D-D8FD495B8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9120" y="3186648"/>
                  <a:ext cx="477520" cy="4838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2E9A5C0-918C-630A-6C23-65CA8FFC1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99119" y="2550160"/>
                  <a:ext cx="1" cy="6364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EA205E5-7861-B6A1-B852-23FEEFF8A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6640" y="3670535"/>
                  <a:ext cx="195072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FF6DA3E-9367-06E7-BEE3-266B31E9DCCE}"/>
                  </a:ext>
                </a:extLst>
              </p:cNvPr>
              <p:cNvGrpSpPr/>
              <p:nvPr/>
            </p:nvGrpSpPr>
            <p:grpSpPr>
              <a:xfrm>
                <a:off x="9410700" y="1714500"/>
                <a:ext cx="1679575" cy="492125"/>
                <a:chOff x="9410700" y="1714500"/>
                <a:chExt cx="1679575" cy="492125"/>
              </a:xfrm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9166C61-08F5-D4B7-F82D-640C98A0558B}"/>
                    </a:ext>
                  </a:extLst>
                </p:cNvPr>
                <p:cNvCxnSpPr/>
                <p:nvPr/>
              </p:nvCxnSpPr>
              <p:spPr>
                <a:xfrm flipV="1">
                  <a:off x="9410700" y="1898650"/>
                  <a:ext cx="187325" cy="63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7DF15368-0805-757B-9023-BCBFF23AB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98025" y="1898650"/>
                  <a:ext cx="371475" cy="7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D9F4A62-841C-DE39-5353-2EF01416EC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9500" y="1974850"/>
                  <a:ext cx="139700" cy="23177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A6994C8-139E-6CF0-E306-CB44635AE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09200" y="2133600"/>
                  <a:ext cx="219075" cy="7302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037B6D-A665-8043-7B70-4F118710D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28275" y="1746250"/>
                  <a:ext cx="234950" cy="38735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3B92835-4CEB-342C-AEC4-0B899F4E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563225" y="1714500"/>
                  <a:ext cx="117475" cy="3175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7EC68C1-EBC4-CE18-B0A4-E8C55251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80700" y="1714500"/>
                  <a:ext cx="123825" cy="1016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3687702-4F0C-89D4-0777-0883ED31E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4525" y="1816100"/>
                  <a:ext cx="130175" cy="15875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54878DB-174A-7ACC-17BA-A4438A302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34700" y="1974850"/>
                  <a:ext cx="155575" cy="9525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D0BBED3-F059-B236-066C-C68C7327B526}"/>
                  </a:ext>
                </a:extLst>
              </p:cNvPr>
              <p:cNvGrpSpPr/>
              <p:nvPr/>
            </p:nvGrpSpPr>
            <p:grpSpPr>
              <a:xfrm>
                <a:off x="9410700" y="1974850"/>
                <a:ext cx="1679575" cy="63500"/>
                <a:chOff x="9410700" y="1974850"/>
                <a:chExt cx="1679575" cy="63500"/>
              </a:xfrm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F09400EB-EE7A-0942-526C-3DC602764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10700" y="1974850"/>
                  <a:ext cx="187325" cy="1270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876A28B-EC1E-D8E5-EE5E-52AE4DFE3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91675" y="1974850"/>
                  <a:ext cx="371475" cy="55562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FC06CAD-D4CB-B847-F050-0100F4461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59975" y="2011690"/>
                  <a:ext cx="149225" cy="18722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14ED6CC-56AB-69B3-169C-7F49603A19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09200" y="1974850"/>
                  <a:ext cx="219075" cy="3716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6A5F0FE-EACD-4372-87F3-8A7EE0D34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25100" y="1974850"/>
                  <a:ext cx="244475" cy="6287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C632812-2092-7158-305F-0E07D003F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569575" y="2006600"/>
                  <a:ext cx="117475" cy="3175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BAAA084-051B-95DF-3D68-44CB1F545A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87050" y="1987550"/>
                  <a:ext cx="152400" cy="18735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E87B717-FC1F-0389-42F9-156AB3AC5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36275" y="1987550"/>
                  <a:ext cx="104775" cy="34925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56ABECB-E7B9-856A-BBEB-11D42B73D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37875" y="1987550"/>
                  <a:ext cx="152400" cy="34925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903D6F-55F8-E73D-2F02-A502DA600F17}"/>
                </a:ext>
              </a:extLst>
            </p:cNvPr>
            <p:cNvSpPr txBox="1"/>
            <p:nvPr/>
          </p:nvSpPr>
          <p:spPr>
            <a:xfrm rot="16200000">
              <a:off x="4354474" y="2372591"/>
              <a:ext cx="3857677" cy="622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GB" sz="1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AWAKE:</a:t>
              </a:r>
              <a:r>
                <a:rPr lang="en-GB" sz="1400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Advanced Proton Driven Plasma Wakefield Acceleration Experiment</a:t>
              </a:r>
            </a:p>
          </p:txBody>
        </p:sp>
      </p:grp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B60882B-843B-E5FB-23EF-38DD179A7CDF}"/>
              </a:ext>
            </a:extLst>
          </p:cNvPr>
          <p:cNvSpPr/>
          <p:nvPr/>
        </p:nvSpPr>
        <p:spPr>
          <a:xfrm>
            <a:off x="1079986" y="2538884"/>
            <a:ext cx="257701" cy="2198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008A49-A6F2-E87B-BC68-4B9E10E298C1}"/>
              </a:ext>
            </a:extLst>
          </p:cNvPr>
          <p:cNvSpPr txBox="1"/>
          <p:nvPr/>
        </p:nvSpPr>
        <p:spPr>
          <a:xfrm>
            <a:off x="5958096" y="1026212"/>
            <a:ext cx="569970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900" b="1" dirty="0">
                <a:solidFill>
                  <a:srgbClr val="002060"/>
                </a:solidFill>
              </a:rPr>
              <a:t>Training: </a:t>
            </a:r>
            <a:r>
              <a:rPr lang="en-CH" sz="1900" dirty="0"/>
              <a:t>on D-Wave Advantage quantum annealer (QA)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B6DFD7-4AC2-8E27-C7E4-F5A44B9B0173}"/>
              </a:ext>
            </a:extLst>
          </p:cNvPr>
          <p:cNvGrpSpPr/>
          <p:nvPr/>
        </p:nvGrpSpPr>
        <p:grpSpPr>
          <a:xfrm>
            <a:off x="6856268" y="1566623"/>
            <a:ext cx="2255352" cy="1373359"/>
            <a:chOff x="7489972" y="4929200"/>
            <a:chExt cx="2255352" cy="137335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D4764C0-3A6F-EFC1-9A83-8B663A6F34C7}"/>
                </a:ext>
              </a:extLst>
            </p:cNvPr>
            <p:cNvSpPr/>
            <p:nvPr/>
          </p:nvSpPr>
          <p:spPr>
            <a:xfrm>
              <a:off x="7489972" y="4929200"/>
              <a:ext cx="2255352" cy="1371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0AA1B9-9022-AA30-F3AC-8E4E8B1AF6CD}"/>
                </a:ext>
              </a:extLst>
            </p:cNvPr>
            <p:cNvSpPr txBox="1"/>
            <p:nvPr/>
          </p:nvSpPr>
          <p:spPr>
            <a:xfrm>
              <a:off x="7507224" y="5994782"/>
              <a:ext cx="1697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b="1" dirty="0">
                  <a:solidFill>
                    <a:schemeClr val="accent2"/>
                  </a:solidFill>
                </a:rPr>
                <a:t>Exploring &amp; learning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C6C9C2-4D2B-8E6C-860C-984A09F6C5B8}"/>
              </a:ext>
            </a:extLst>
          </p:cNvPr>
          <p:cNvGrpSpPr/>
          <p:nvPr/>
        </p:nvGrpSpPr>
        <p:grpSpPr>
          <a:xfrm>
            <a:off x="9111620" y="1565743"/>
            <a:ext cx="1733910" cy="1371600"/>
            <a:chOff x="8089233" y="4940086"/>
            <a:chExt cx="1733910" cy="13716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540387-DE88-7827-A5B5-B0864AC71159}"/>
                </a:ext>
              </a:extLst>
            </p:cNvPr>
            <p:cNvSpPr/>
            <p:nvPr/>
          </p:nvSpPr>
          <p:spPr>
            <a:xfrm>
              <a:off x="8089233" y="4940086"/>
              <a:ext cx="1733910" cy="13716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36CAF8-E81C-893E-69C8-3CA25F7D10A9}"/>
                </a:ext>
              </a:extLst>
            </p:cNvPr>
            <p:cNvSpPr txBox="1"/>
            <p:nvPr/>
          </p:nvSpPr>
          <p:spPr>
            <a:xfrm>
              <a:off x="8101128" y="6003909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b="1" dirty="0">
                  <a:solidFill>
                    <a:schemeClr val="accent6"/>
                  </a:solidFill>
                </a:rPr>
                <a:t>Success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5FF90D-7D05-0E20-647A-A446A7EFE0C3}"/>
              </a:ext>
            </a:extLst>
          </p:cNvPr>
          <p:cNvGrpSpPr/>
          <p:nvPr/>
        </p:nvGrpSpPr>
        <p:grpSpPr>
          <a:xfrm>
            <a:off x="6873520" y="1482361"/>
            <a:ext cx="4934156" cy="307777"/>
            <a:chOff x="7388979" y="4854770"/>
            <a:chExt cx="4934156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334A93-512E-9A1B-175E-66BE5960B8E6}"/>
                </a:ext>
              </a:extLst>
            </p:cNvPr>
            <p:cNvSpPr txBox="1"/>
            <p:nvPr/>
          </p:nvSpPr>
          <p:spPr>
            <a:xfrm>
              <a:off x="11428403" y="4854770"/>
              <a:ext cx="894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b="1" dirty="0">
                  <a:solidFill>
                    <a:schemeClr val="accent5"/>
                  </a:solidFill>
                </a:rPr>
                <a:t>Objective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CE88B73-0327-5E66-C83C-DAA4B1B620D7}"/>
                </a:ext>
              </a:extLst>
            </p:cNvPr>
            <p:cNvSpPr/>
            <p:nvPr/>
          </p:nvSpPr>
          <p:spPr>
            <a:xfrm>
              <a:off x="7388979" y="4923592"/>
              <a:ext cx="3941064" cy="17013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5000"/>
              </a:schemeClr>
            </a:solidFill>
            <a:ln w="3175"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F93B9-FA97-9EBA-86F7-F5EC118C50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293479" y="6492512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9949099-D42B-0DF6-71EB-451D6C64B3E5}"/>
              </a:ext>
            </a:extLst>
          </p:cNvPr>
          <p:cNvGrpSpPr/>
          <p:nvPr/>
        </p:nvGrpSpPr>
        <p:grpSpPr>
          <a:xfrm>
            <a:off x="5958096" y="3526666"/>
            <a:ext cx="6283587" cy="3147977"/>
            <a:chOff x="6021156" y="3642276"/>
            <a:chExt cx="6283587" cy="314797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7656FDC-DE8D-A79E-1FF8-8AE3963C51FC}"/>
                </a:ext>
              </a:extLst>
            </p:cNvPr>
            <p:cNvGrpSpPr/>
            <p:nvPr/>
          </p:nvGrpSpPr>
          <p:grpSpPr>
            <a:xfrm>
              <a:off x="6021156" y="3642276"/>
              <a:ext cx="6021249" cy="2288717"/>
              <a:chOff x="5303933" y="3931264"/>
              <a:chExt cx="6574477" cy="2499001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8BADD4D-BFBB-5E07-5D5F-F5D6C7C2D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3298" y="4671132"/>
                <a:ext cx="6165112" cy="1759133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4582F2-8DFA-3D6E-06E8-1F28191485CF}"/>
                  </a:ext>
                </a:extLst>
              </p:cNvPr>
              <p:cNvSpPr txBox="1"/>
              <p:nvPr/>
            </p:nvSpPr>
            <p:spPr>
              <a:xfrm>
                <a:off x="5303933" y="3931264"/>
                <a:ext cx="5665288" cy="688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900" b="1" dirty="0">
                    <a:solidFill>
                      <a:srgbClr val="002060"/>
                    </a:solidFill>
                  </a:rPr>
                  <a:t>Evaluation: </a:t>
                </a:r>
                <a:r>
                  <a:rPr lang="en-CH" sz="1900" dirty="0"/>
                  <a:t>on actual beam line</a:t>
                </a:r>
                <a:br>
                  <a:rPr lang="en-CH" sz="1600" dirty="0"/>
                </a:br>
                <a:r>
                  <a:rPr lang="en-CH" sz="1600" i="1" dirty="0">
                    <a:solidFill>
                      <a:srgbClr val="1D75B4"/>
                    </a:solidFill>
                  </a:rPr>
                  <a:t>Real</a:t>
                </a:r>
                <a:r>
                  <a:rPr lang="en-CH" sz="1600" i="1" dirty="0"/>
                  <a:t> vs. </a:t>
                </a:r>
                <a:r>
                  <a:rPr lang="en-CH" sz="1600" i="1" dirty="0">
                    <a:solidFill>
                      <a:srgbClr val="D72727"/>
                    </a:solidFill>
                  </a:rPr>
                  <a:t>simulated</a:t>
                </a:r>
                <a:r>
                  <a:rPr lang="en-CH" sz="1600" i="1" dirty="0"/>
                  <a:t> QA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F0C9C1E-AE0B-D77A-9A9F-BEFC5E4CE3F2}"/>
                </a:ext>
              </a:extLst>
            </p:cNvPr>
            <p:cNvSpPr txBox="1"/>
            <p:nvPr/>
          </p:nvSpPr>
          <p:spPr>
            <a:xfrm>
              <a:off x="6226825" y="6105450"/>
              <a:ext cx="6077918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dirty="0"/>
                <a:t>Agent minimizes rms in </a:t>
              </a:r>
              <a:r>
                <a:rPr lang="en-CH" b="1" dirty="0"/>
                <a:t>1 step in 60 % cases</a:t>
              </a:r>
            </a:p>
            <a:p>
              <a:pPr marL="285750" indent="-2857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Hyperparameter</a:t>
              </a:r>
              <a:r>
                <a:rPr lang="en-CH" dirty="0"/>
                <a:t> tuning with </a:t>
              </a:r>
              <a:r>
                <a:rPr lang="en-CH" b="1" dirty="0"/>
                <a:t>simulated</a:t>
              </a:r>
              <a:r>
                <a:rPr lang="en-CH" dirty="0"/>
                <a:t> QA</a:t>
              </a: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82770FA-80EB-554D-5B32-19EA826FFCFE}"/>
              </a:ext>
            </a:extLst>
          </p:cNvPr>
          <p:cNvCxnSpPr/>
          <p:nvPr/>
        </p:nvCxnSpPr>
        <p:spPr>
          <a:xfrm>
            <a:off x="5665079" y="1387366"/>
            <a:ext cx="0" cy="4585667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240DF041-2E36-86E4-A445-611BFD214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2060"/>
                </a:solidFill>
              </a:rPr>
              <a:t>Training on quantum annealer &amp; evaluation on beam line</a:t>
            </a:r>
            <a:endParaRPr lang="en-C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4C8A-361F-384F-BF81-215B1C1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1-slide excursion: </a:t>
            </a:r>
            <a:r>
              <a:rPr lang="en-CH" b="0" dirty="0">
                <a:solidFill>
                  <a:srgbClr val="002060"/>
                </a:solidFill>
              </a:rPr>
              <a:t>quantum fuzzy logic controller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F93B9-FA97-9EBA-86F7-F5EC118C50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492512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240DF041-2E36-86E4-A445-611BFD214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Evaluation on AWAKE beam line</a:t>
            </a:r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540A80-3D0C-B571-A601-AFE24FB69E9A}"/>
              </a:ext>
            </a:extLst>
          </p:cNvPr>
          <p:cNvGrpSpPr/>
          <p:nvPr/>
        </p:nvGrpSpPr>
        <p:grpSpPr>
          <a:xfrm>
            <a:off x="132575" y="3139671"/>
            <a:ext cx="6454418" cy="3535403"/>
            <a:chOff x="132575" y="3139671"/>
            <a:chExt cx="6454418" cy="35354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31D6-C5F6-A53D-E7AE-E00B8E091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75" y="4370247"/>
              <a:ext cx="4962582" cy="2304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455BEA-176A-242F-FD27-6D4CBF89E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8477" y="3139671"/>
              <a:ext cx="2758516" cy="197376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42A8E9-0E0E-9EA2-0A05-1E032A93ED7B}"/>
              </a:ext>
            </a:extLst>
          </p:cNvPr>
          <p:cNvSpPr txBox="1"/>
          <p:nvPr/>
        </p:nvSpPr>
        <p:spPr>
          <a:xfrm>
            <a:off x="558782" y="1077540"/>
            <a:ext cx="112751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8086725" algn="l"/>
                <a:tab pos="8755063" algn="l"/>
              </a:tabLst>
            </a:pPr>
            <a:r>
              <a:rPr lang="en-GB" sz="2000" b="1" dirty="0">
                <a:solidFill>
                  <a:srgbClr val="002060"/>
                </a:solidFill>
              </a:rPr>
              <a:t>Alternative control algorithm </a:t>
            </a:r>
            <a:r>
              <a:rPr lang="en-GB" sz="2000" dirty="0"/>
              <a:t>to RL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8086725" algn="l"/>
                <a:tab pos="8755063" algn="l"/>
              </a:tabLst>
            </a:pPr>
            <a:r>
              <a:rPr lang="en-GB" sz="2000" b="1" dirty="0"/>
              <a:t>Fuzzy Logic </a:t>
            </a:r>
            <a:r>
              <a:rPr lang="en-GB" sz="2000" dirty="0"/>
              <a:t>is used to develop control systems </a:t>
            </a:r>
            <a:r>
              <a:rPr lang="en-GB" sz="2000" b="1" dirty="0"/>
              <a:t>based on linguistic rules 	highly interpretable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hlinkClick r:id="rId5"/>
              </a:rPr>
              <a:t>Quantum Fuzzy Control System</a:t>
            </a:r>
            <a:r>
              <a:rPr lang="en-GB" sz="2000" b="1" dirty="0"/>
              <a:t> </a:t>
            </a:r>
            <a:r>
              <a:rPr lang="en-GB" sz="1600" i="1" dirty="0"/>
              <a:t>(G. </a:t>
            </a:r>
            <a:r>
              <a:rPr lang="en-GB" sz="1600" i="1" dirty="0" err="1"/>
              <a:t>Acampora</a:t>
            </a:r>
            <a:r>
              <a:rPr lang="en-GB" sz="1600" i="1" dirty="0"/>
              <a:t>, R. </a:t>
            </a:r>
            <a:r>
              <a:rPr lang="en-GB" sz="1600" i="1" dirty="0" err="1"/>
              <a:t>Schiattarella</a:t>
            </a:r>
            <a:r>
              <a:rPr lang="en-GB" sz="1600" i="1" dirty="0"/>
              <a:t>, A. </a:t>
            </a:r>
            <a:r>
              <a:rPr lang="en-GB" sz="1600" i="1" dirty="0" err="1"/>
              <a:t>Vitiello</a:t>
            </a:r>
            <a:r>
              <a:rPr lang="en-GB" sz="1600" i="1" dirty="0"/>
              <a:t>)</a:t>
            </a:r>
            <a:br>
              <a:rPr lang="en-GB" sz="2000" i="1" dirty="0"/>
            </a:br>
            <a:r>
              <a:rPr lang="en-GB" sz="2000" dirty="0"/>
              <a:t>Exploit </a:t>
            </a:r>
            <a:r>
              <a:rPr lang="en-GB" sz="2000" b="1" dirty="0"/>
              <a:t>exponential advantage </a:t>
            </a:r>
            <a:r>
              <a:rPr lang="en-GB" sz="2000" dirty="0"/>
              <a:t>in computing fuzzy rules on quantum computers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</a:rPr>
              <a:t>Successfully evaluated on AWAKE beam line, no training required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C6A03698-008E-F754-8397-5A8B1F5CDB5D}"/>
              </a:ext>
            </a:extLst>
          </p:cNvPr>
          <p:cNvSpPr/>
          <p:nvPr/>
        </p:nvSpPr>
        <p:spPr>
          <a:xfrm>
            <a:off x="8375845" y="1497066"/>
            <a:ext cx="257701" cy="2198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92BC54-A6F7-50BA-DC98-96202DFDAB0E}"/>
              </a:ext>
            </a:extLst>
          </p:cNvPr>
          <p:cNvGrpSpPr/>
          <p:nvPr/>
        </p:nvGrpSpPr>
        <p:grpSpPr>
          <a:xfrm>
            <a:off x="7548149" y="3051427"/>
            <a:ext cx="4511276" cy="3685864"/>
            <a:chOff x="7308177" y="2927054"/>
            <a:chExt cx="4751248" cy="38819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F6AB9D-CBF5-8689-69ED-72E8162C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8177" y="3646076"/>
              <a:ext cx="4751248" cy="316290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0AFD2D3-1466-B846-0DB9-EAC3A08B820C}"/>
                </a:ext>
              </a:extLst>
            </p:cNvPr>
            <p:cNvSpPr txBox="1"/>
            <p:nvPr/>
          </p:nvSpPr>
          <p:spPr>
            <a:xfrm>
              <a:off x="7308177" y="2927054"/>
              <a:ext cx="3796386" cy="713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rgbClr val="002060"/>
                  </a:solidFill>
                </a:rPr>
                <a:t>Evaluation: </a:t>
              </a:r>
              <a:r>
                <a:rPr lang="en-CH" sz="2000" dirty="0"/>
                <a:t>on AWAKE beam line</a:t>
              </a:r>
              <a:br>
                <a:rPr lang="en-CH" sz="2000" dirty="0"/>
              </a:br>
              <a:r>
                <a:rPr lang="en-CH" i="1" dirty="0"/>
                <a:t>Objective reached typically in 1 step</a:t>
              </a: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6A981CD-14B8-7B64-A539-68B9BA74526B}"/>
              </a:ext>
            </a:extLst>
          </p:cNvPr>
          <p:cNvCxnSpPr>
            <a:cxnSpLocks/>
          </p:cNvCxnSpPr>
          <p:nvPr/>
        </p:nvCxnSpPr>
        <p:spPr>
          <a:xfrm>
            <a:off x="7036678" y="3238961"/>
            <a:ext cx="0" cy="3436113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3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82E1-F9B9-97FE-F38B-9A43FBF9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2</a:t>
            </a:r>
            <a:r>
              <a:rPr lang="en-CH" baseline="30000" dirty="0">
                <a:solidFill>
                  <a:srgbClr val="002060"/>
                </a:solidFill>
              </a:rPr>
              <a:t>nd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10D continuous beam steering</a:t>
            </a:r>
            <a:endParaRPr lang="en-CH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362C4-4ABC-636C-F07C-CACBC442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9" y="1074029"/>
            <a:ext cx="3770797" cy="2783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37754-07EF-5775-4109-7F02644F89B4}"/>
              </a:ext>
            </a:extLst>
          </p:cNvPr>
          <p:cNvSpPr txBox="1"/>
          <p:nvPr/>
        </p:nvSpPr>
        <p:spPr>
          <a:xfrm>
            <a:off x="4634042" y="1237323"/>
            <a:ext cx="7141643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Hybrid actor-critic (A-C) works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Minor improvement in terms of sample efficiency</a:t>
            </a:r>
            <a:br>
              <a:rPr lang="en-CH" sz="2100" b="1" dirty="0"/>
            </a:br>
            <a:r>
              <a:rPr lang="en-CH" sz="2100" dirty="0"/>
              <a:t>50 vs 70 interactions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Very few interactions sufficient </a:t>
            </a:r>
            <a:r>
              <a:rPr lang="en-CH" sz="2100" dirty="0"/>
              <a:t>for both approaches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Dynamics potential</a:t>
            </a:r>
            <a:r>
              <a:rPr lang="en-GB" sz="2100" b="1" dirty="0"/>
              <a:t>l</a:t>
            </a:r>
            <a:r>
              <a:rPr lang="en-CH" sz="2100" b="1" dirty="0"/>
              <a:t>y too simple </a:t>
            </a:r>
            <a:r>
              <a:rPr lang="en-CH" sz="2100" dirty="0"/>
              <a:t>(linear)</a:t>
            </a:r>
          </a:p>
          <a:p>
            <a:pPr>
              <a:spcAft>
                <a:spcPts val="600"/>
              </a:spcAft>
            </a:pPr>
            <a:r>
              <a:rPr lang="en-CH" sz="2100" dirty="0"/>
              <a:t>	</a:t>
            </a:r>
            <a:r>
              <a:rPr lang="en-CH" sz="2100" dirty="0">
                <a:solidFill>
                  <a:srgbClr val="002060"/>
                </a:solidFill>
              </a:rPr>
              <a:t>Move towards </a:t>
            </a:r>
            <a:r>
              <a:rPr lang="en-CH" sz="2100" b="1" dirty="0">
                <a:solidFill>
                  <a:srgbClr val="002060"/>
                </a:solidFill>
              </a:rPr>
              <a:t>more complex RL benchmarks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05021-73C2-C438-4A39-5C4B1323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060595"/>
            <a:ext cx="7772400" cy="266200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0275663-B3DC-38DF-6624-F6EC84188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2060"/>
                </a:solidFill>
              </a:rPr>
              <a:t>Comparison to classical actor-critic RL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4E03874-7D8C-9FD7-1D02-75F68A98909C}"/>
              </a:ext>
            </a:extLst>
          </p:cNvPr>
          <p:cNvSpPr/>
          <p:nvPr/>
        </p:nvSpPr>
        <p:spPr>
          <a:xfrm>
            <a:off x="5218768" y="3198592"/>
            <a:ext cx="278795" cy="237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318B6-6815-BD4B-4D5D-0327FC0D0632}"/>
              </a:ext>
            </a:extLst>
          </p:cNvPr>
          <p:cNvGrpSpPr/>
          <p:nvPr/>
        </p:nvGrpSpPr>
        <p:grpSpPr>
          <a:xfrm>
            <a:off x="1984916" y="1152085"/>
            <a:ext cx="531542" cy="2427456"/>
            <a:chOff x="1984916" y="1152085"/>
            <a:chExt cx="531542" cy="24274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9306EF-6C18-C4DF-582E-A83177F989CD}"/>
                </a:ext>
              </a:extLst>
            </p:cNvPr>
            <p:cNvCxnSpPr>
              <a:cxnSpLocks/>
            </p:cNvCxnSpPr>
            <p:nvPr/>
          </p:nvCxnSpPr>
          <p:spPr>
            <a:xfrm>
              <a:off x="1984916" y="1152086"/>
              <a:ext cx="0" cy="2427455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598764-0235-AD48-ACD4-12DDC32D33D9}"/>
                </a:ext>
              </a:extLst>
            </p:cNvPr>
            <p:cNvCxnSpPr>
              <a:cxnSpLocks/>
            </p:cNvCxnSpPr>
            <p:nvPr/>
          </p:nvCxnSpPr>
          <p:spPr>
            <a:xfrm>
              <a:off x="2516458" y="1152085"/>
              <a:ext cx="0" cy="2427455"/>
            </a:xfrm>
            <a:prstGeom prst="line">
              <a:avLst/>
            </a:prstGeom>
            <a:ln w="19050">
              <a:solidFill>
                <a:srgbClr val="1C76B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43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89097</TotalTime>
  <Words>1167</Words>
  <Application>Microsoft Macintosh PowerPoint</Application>
  <PresentationFormat>Widescreen</PresentationFormat>
  <Paragraphs>177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Wingdings</vt:lpstr>
      <vt:lpstr>Office Theme</vt:lpstr>
      <vt:lpstr>Hybrid actor-critic scheme for quantum reinforcement learning</vt:lpstr>
      <vt:lpstr>Contents</vt:lpstr>
      <vt:lpstr>Reinforcement learning (RL)</vt:lpstr>
      <vt:lpstr>Free-energy based RL (FERL)</vt:lpstr>
      <vt:lpstr>Quantum Boltzmann Machine</vt:lpstr>
      <vt:lpstr>Developing a hybrid actor-critic scheme</vt:lpstr>
      <vt:lpstr>2nd study: 10D continuous beam steering</vt:lpstr>
      <vt:lpstr>1-slide excursion: quantum fuzzy logic controller</vt:lpstr>
      <vt:lpstr>2nd study: 10D continuous beam steering</vt:lpstr>
      <vt:lpstr>3rd study: Cartpole-v1</vt:lpstr>
      <vt:lpstr>3rd study: Cartpole-v1</vt:lpstr>
      <vt:lpstr>Conclusions and outlook</vt:lpstr>
      <vt:lpstr>PowerPoint Presentation</vt:lpstr>
      <vt:lpstr>PowerPoint Presentation</vt:lpstr>
      <vt:lpstr>3rd study: Cartpole-v1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topics</dc:title>
  <dc:creator>Michael Schenk</dc:creator>
  <cp:lastModifiedBy>Sofia Vallecorsa</cp:lastModifiedBy>
  <cp:revision>4508</cp:revision>
  <dcterms:created xsi:type="dcterms:W3CDTF">2020-05-11T10:51:45Z</dcterms:created>
  <dcterms:modified xsi:type="dcterms:W3CDTF">2023-05-11T14:06:07Z</dcterms:modified>
</cp:coreProperties>
</file>