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17" r:id="rId2"/>
    <p:sldId id="316" r:id="rId3"/>
    <p:sldId id="315" r:id="rId4"/>
    <p:sldId id="350" r:id="rId5"/>
    <p:sldId id="334" r:id="rId6"/>
    <p:sldId id="348" r:id="rId7"/>
    <p:sldId id="308" r:id="rId8"/>
    <p:sldId id="257" r:id="rId9"/>
    <p:sldId id="333" r:id="rId10"/>
    <p:sldId id="338" r:id="rId11"/>
    <p:sldId id="344" r:id="rId12"/>
    <p:sldId id="349" r:id="rId13"/>
  </p:sldIdLst>
  <p:sldSz cx="9144000" cy="5143500" type="screen16x9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FE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843"/>
    <p:restoredTop sz="94694"/>
  </p:normalViewPr>
  <p:slideViewPr>
    <p:cSldViewPr snapToGrid="0" snapToObjects="1">
      <p:cViewPr varScale="1">
        <p:scale>
          <a:sx n="124" d="100"/>
          <a:sy n="124" d="100"/>
        </p:scale>
        <p:origin x="176" y="10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rPr dirty="0"/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B1EA770D-FD8C-4F78-82E6-06C170F96E0B}" type="slidenum">
              <a:rPr/>
              <a:t>‹#›</a:t>
            </a:fld>
            <a:endParaRPr dirty="0"/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2400" b="0" strike="noStrike" spc="-1">
              <a:solidFill>
                <a:srgbClr val="003087"/>
              </a:solidFill>
              <a:latin typeface="Calibri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222120" y="190440"/>
            <a:ext cx="8675280" cy="2075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00" b="0" strike="noStrike" spc="-1">
              <a:solidFill>
                <a:srgbClr val="7F7F7F"/>
              </a:solidFill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222120" y="2463480"/>
            <a:ext cx="8675280" cy="2075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00" b="0" strike="noStrike" spc="-1">
              <a:solidFill>
                <a:srgbClr val="7F7F7F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rPr dirty="0"/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73B89C00-B3D0-49C3-851E-8E4D5839B2C0}" type="slidenum">
              <a:rPr/>
              <a:t>‹#›</a:t>
            </a:fld>
            <a:endParaRPr dirty="0"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2400" b="0" strike="noStrike" spc="-1">
              <a:solidFill>
                <a:srgbClr val="003087"/>
              </a:solidFill>
              <a:latin typeface="Calibri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/>
          </p:nvPr>
        </p:nvSpPr>
        <p:spPr>
          <a:xfrm>
            <a:off x="222120" y="190440"/>
            <a:ext cx="4233240" cy="2075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00" b="0" strike="noStrike" spc="-1">
              <a:solidFill>
                <a:srgbClr val="7F7F7F"/>
              </a:solidFill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/>
          </p:nvPr>
        </p:nvSpPr>
        <p:spPr>
          <a:xfrm>
            <a:off x="4667400" y="190440"/>
            <a:ext cx="4233240" cy="2075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00" b="0" strike="noStrike" spc="-1">
              <a:solidFill>
                <a:srgbClr val="7F7F7F"/>
              </a:solidFill>
              <a:latin typeface="Aria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/>
          </p:nvPr>
        </p:nvSpPr>
        <p:spPr>
          <a:xfrm>
            <a:off x="222120" y="2463480"/>
            <a:ext cx="4233240" cy="2075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00" b="0" strike="noStrike" spc="-1">
              <a:solidFill>
                <a:srgbClr val="7F7F7F"/>
              </a:solidFill>
              <a:latin typeface="Arial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/>
          </p:nvPr>
        </p:nvSpPr>
        <p:spPr>
          <a:xfrm>
            <a:off x="4667400" y="2463480"/>
            <a:ext cx="4233240" cy="2075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00" b="0" strike="noStrike" spc="-1">
              <a:solidFill>
                <a:srgbClr val="7F7F7F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rPr dirty="0"/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3AFBA80B-8EBD-460F-A3E9-5787D7FC0B04}" type="slidenum">
              <a:rPr/>
              <a:t>‹#›</a:t>
            </a:fld>
            <a:endParaRPr dirty="0"/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2400" b="0" strike="noStrike" spc="-1">
              <a:solidFill>
                <a:srgbClr val="003087"/>
              </a:solidFill>
              <a:latin typeface="Calibri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/>
          </p:nvPr>
        </p:nvSpPr>
        <p:spPr>
          <a:xfrm>
            <a:off x="222120" y="190440"/>
            <a:ext cx="2793240" cy="2075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00" b="0" strike="noStrike" spc="-1">
              <a:solidFill>
                <a:srgbClr val="7F7F7F"/>
              </a:solidFill>
              <a:latin typeface="Arial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/>
          </p:nvPr>
        </p:nvSpPr>
        <p:spPr>
          <a:xfrm>
            <a:off x="3155400" y="190440"/>
            <a:ext cx="2793240" cy="2075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00" b="0" strike="noStrike" spc="-1">
              <a:solidFill>
                <a:srgbClr val="7F7F7F"/>
              </a:solidFill>
              <a:latin typeface="Arial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/>
          </p:nvPr>
        </p:nvSpPr>
        <p:spPr>
          <a:xfrm>
            <a:off x="6088680" y="190440"/>
            <a:ext cx="2793240" cy="2075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00" b="0" strike="noStrike" spc="-1">
              <a:solidFill>
                <a:srgbClr val="7F7F7F"/>
              </a:solidFill>
              <a:latin typeface="Arial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/>
          </p:nvPr>
        </p:nvSpPr>
        <p:spPr>
          <a:xfrm>
            <a:off x="222120" y="2463480"/>
            <a:ext cx="2793240" cy="2075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00" b="0" strike="noStrike" spc="-1">
              <a:solidFill>
                <a:srgbClr val="7F7F7F"/>
              </a:solidFill>
              <a:latin typeface="Arial"/>
            </a:endParaRPr>
          </a:p>
        </p:txBody>
      </p:sp>
      <p:sp>
        <p:nvSpPr>
          <p:cNvPr id="43" name="PlaceHolder 6"/>
          <p:cNvSpPr>
            <a:spLocks noGrp="1"/>
          </p:cNvSpPr>
          <p:nvPr>
            <p:ph/>
          </p:nvPr>
        </p:nvSpPr>
        <p:spPr>
          <a:xfrm>
            <a:off x="3155400" y="2463480"/>
            <a:ext cx="2793240" cy="2075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00" b="0" strike="noStrike" spc="-1">
              <a:solidFill>
                <a:srgbClr val="7F7F7F"/>
              </a:solidFill>
              <a:latin typeface="Arial"/>
            </a:endParaRPr>
          </a:p>
        </p:txBody>
      </p:sp>
      <p:sp>
        <p:nvSpPr>
          <p:cNvPr id="44" name="PlaceHolder 7"/>
          <p:cNvSpPr>
            <a:spLocks noGrp="1"/>
          </p:cNvSpPr>
          <p:nvPr>
            <p:ph/>
          </p:nvPr>
        </p:nvSpPr>
        <p:spPr>
          <a:xfrm>
            <a:off x="6088680" y="2463480"/>
            <a:ext cx="2793240" cy="2075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00" b="0" strike="noStrike" spc="-1">
              <a:solidFill>
                <a:srgbClr val="7F7F7F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rPr dirty="0"/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DC6883C1-1FD1-4A63-9FE5-EA2BEC873A20}" type="slidenum">
              <a:rPr/>
              <a:t>‹#›</a:t>
            </a:fld>
            <a:endParaRPr dirty="0"/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24" b="29524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2365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3" y="728664"/>
            <a:ext cx="8672513" cy="3794522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3275" indent="-230188">
              <a:defRPr sz="1500">
                <a:solidFill>
                  <a:srgbClr val="505050"/>
                </a:solidFill>
              </a:defRPr>
            </a:lvl3pPr>
            <a:lvl4pPr marL="1085850" indent="-228600">
              <a:defRPr sz="1400">
                <a:solidFill>
                  <a:srgbClr val="505050"/>
                </a:solidFill>
              </a:defRPr>
            </a:lvl4pPr>
            <a:lvl5pPr marL="1370013" indent="-230188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9/8/2021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pc="-1" dirty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Hans Wenzel     </a:t>
            </a:r>
            <a:r>
              <a:rPr lang="en-US" spc="-1" dirty="0">
                <a:uFill>
                  <a:solidFill>
                    <a:srgbClr val="FFFFFF"/>
                  </a:solidFill>
                </a:uFill>
                <a:ea typeface="ＭＳ Ｐゴシック"/>
                <a:cs typeface="Helvetica"/>
              </a:rPr>
              <a:t>PDS Group Geant4 Retreat                                                                                       </a:t>
            </a:r>
            <a:r>
              <a:rPr lang="en-US" spc="-1" dirty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September  8</a:t>
            </a:r>
            <a:r>
              <a:rPr lang="en-US" spc="-1" baseline="30000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th</a:t>
            </a:r>
            <a:r>
              <a:rPr lang="en-US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 2021</a:t>
            </a:r>
            <a:endParaRPr lang="en-US" b="1" dirty="0">
              <a:solidFill>
                <a:schemeClr val="tx2"/>
              </a:solidFill>
            </a:endParaRPr>
          </a:p>
          <a:p>
            <a:pPr>
              <a:defRPr/>
            </a:pP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978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2400" b="0" strike="noStrike" spc="-1">
              <a:solidFill>
                <a:srgbClr val="003087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222120" y="190440"/>
            <a:ext cx="8675280" cy="4351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rPr dirty="0"/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4DC57A72-20D9-43B6-BFB7-8F85F8ED9C88}" type="slidenum">
              <a:rPr/>
              <a:t>‹#›</a:t>
            </a:fld>
            <a:endParaRPr dirty="0"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2400" b="0" strike="noStrike" spc="-1">
              <a:solidFill>
                <a:srgbClr val="003087"/>
              </a:solidFill>
              <a:latin typeface="Calibri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222120" y="190440"/>
            <a:ext cx="8675280" cy="4351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00" b="0" strike="noStrike" spc="-1">
              <a:solidFill>
                <a:srgbClr val="7F7F7F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rPr dirty="0"/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7DD19EE0-35FC-4B78-B42B-AA116CC823E8}" type="slidenum">
              <a:rPr/>
              <a:t>‹#›</a:t>
            </a:fld>
            <a:endParaRPr dirty="0"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2400" b="0" strike="noStrike" spc="-1">
              <a:solidFill>
                <a:srgbClr val="003087"/>
              </a:solidFill>
              <a:latin typeface="Calibri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/>
          </p:nvPr>
        </p:nvSpPr>
        <p:spPr>
          <a:xfrm>
            <a:off x="222120" y="190440"/>
            <a:ext cx="4233240" cy="4351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00" b="0" strike="noStrike" spc="-1">
              <a:solidFill>
                <a:srgbClr val="7F7F7F"/>
              </a:solidFill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/>
          </p:nvPr>
        </p:nvSpPr>
        <p:spPr>
          <a:xfrm>
            <a:off x="4667400" y="190440"/>
            <a:ext cx="4233240" cy="4351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00" b="0" strike="noStrike" spc="-1">
              <a:solidFill>
                <a:srgbClr val="7F7F7F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rPr dirty="0"/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5ADEC49E-B804-4798-AC49-A5B38B3F9855}" type="slidenum">
              <a:rPr/>
              <a:t>‹#›</a:t>
            </a:fld>
            <a:endParaRPr dirty="0"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2400" b="0" strike="noStrike" spc="-1">
              <a:solidFill>
                <a:srgbClr val="003087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rPr dirty="0"/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3E36BD57-1981-4008-9587-B9C9EAAC40C1}" type="slidenum">
              <a:rPr/>
              <a:t>‹#›</a:t>
            </a:fld>
            <a:endParaRPr dirty="0"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rPr dirty="0"/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0E2CF128-65C7-4FAB-A9DC-8C90CB71D646}" type="slidenum">
              <a:rPr/>
              <a:t>‹#›</a:t>
            </a:fld>
            <a:endParaRPr dirty="0"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2400" b="0" strike="noStrike" spc="-1">
              <a:solidFill>
                <a:srgbClr val="003087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222120" y="190440"/>
            <a:ext cx="4233240" cy="2075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00" b="0" strike="noStrike" spc="-1">
              <a:solidFill>
                <a:srgbClr val="7F7F7F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4667400" y="190440"/>
            <a:ext cx="4233240" cy="4351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00" b="0" strike="noStrike" spc="-1">
              <a:solidFill>
                <a:srgbClr val="7F7F7F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222120" y="2463480"/>
            <a:ext cx="4233240" cy="2075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00" b="0" strike="noStrike" spc="-1">
              <a:solidFill>
                <a:srgbClr val="7F7F7F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rPr dirty="0"/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BD827DE3-BF7E-4EBE-927B-0A44D332EF9E}" type="slidenum">
              <a:rPr/>
              <a:t>‹#›</a:t>
            </a:fld>
            <a:endParaRPr dirty="0"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2400" b="0" strike="noStrike" spc="-1">
              <a:solidFill>
                <a:srgbClr val="003087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222120" y="190440"/>
            <a:ext cx="4233240" cy="4351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00" b="0" strike="noStrike" spc="-1">
              <a:solidFill>
                <a:srgbClr val="7F7F7F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4667400" y="190440"/>
            <a:ext cx="4233240" cy="2075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00" b="0" strike="noStrike" spc="-1">
              <a:solidFill>
                <a:srgbClr val="7F7F7F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4667400" y="2463480"/>
            <a:ext cx="4233240" cy="2075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00" b="0" strike="noStrike" spc="-1">
              <a:solidFill>
                <a:srgbClr val="7F7F7F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rPr dirty="0"/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5E5835C8-A5E6-4BD0-8388-260305355842}" type="slidenum">
              <a:rPr/>
              <a:t>‹#›</a:t>
            </a:fld>
            <a:endParaRPr dirty="0"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2400" b="0" strike="noStrike" spc="-1">
              <a:solidFill>
                <a:srgbClr val="003087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222120" y="190440"/>
            <a:ext cx="4233240" cy="2075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00" b="0" strike="noStrike" spc="-1">
              <a:solidFill>
                <a:srgbClr val="7F7F7F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4667400" y="190440"/>
            <a:ext cx="4233240" cy="2075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00" b="0" strike="noStrike" spc="-1">
              <a:solidFill>
                <a:srgbClr val="7F7F7F"/>
              </a:solid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222120" y="2463480"/>
            <a:ext cx="8675280" cy="2075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00" b="0" strike="noStrike" spc="-1">
              <a:solidFill>
                <a:srgbClr val="7F7F7F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rPr dirty="0"/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0A431296-92FA-4A53-A2AF-49445871C627}" type="slidenum">
              <a:rPr/>
              <a:t>‹#›</a:t>
            </a:fld>
            <a:endParaRPr dirty="0"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/>
          <p:nvPr/>
        </p:nvSpPr>
        <p:spPr>
          <a:xfrm>
            <a:off x="6450120" y="3358080"/>
            <a:ext cx="1076040" cy="180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10" name="Group 24"/>
          <p:cNvGrpSpPr/>
          <p:nvPr/>
        </p:nvGrpSpPr>
        <p:grpSpPr>
          <a:xfrm>
            <a:off x="215640" y="4671000"/>
            <a:ext cx="8699400" cy="201960"/>
            <a:chOff x="215640" y="4671000"/>
            <a:chExt cx="8699400" cy="201960"/>
          </a:xfrm>
        </p:grpSpPr>
        <p:sp>
          <p:nvSpPr>
            <p:cNvPr id="2" name="Straight Connector 25"/>
            <p:cNvSpPr/>
            <p:nvPr/>
          </p:nvSpPr>
          <p:spPr>
            <a:xfrm>
              <a:off x="215640" y="4771440"/>
              <a:ext cx="7539120" cy="360"/>
            </a:xfrm>
            <a:prstGeom prst="line">
              <a:avLst/>
            </a:prstGeom>
            <a:ln w="76200">
              <a:solidFill>
                <a:srgbClr val="99D6EA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pic>
          <p:nvPicPr>
            <p:cNvPr id="3" name="Picture 6" descr="FermiLogo_RGB_NALBlue.png"/>
            <p:cNvPicPr/>
            <p:nvPr/>
          </p:nvPicPr>
          <p:blipFill>
            <a:blip r:embed="rId16"/>
            <a:stretch/>
          </p:blipFill>
          <p:spPr>
            <a:xfrm>
              <a:off x="7820640" y="4671000"/>
              <a:ext cx="1094400" cy="20196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4" name="PlaceHolder 1"/>
          <p:cNvSpPr>
            <a:spLocks noGrp="1"/>
          </p:cNvSpPr>
          <p:nvPr>
            <p:ph type="dt" idx="1"/>
          </p:nvPr>
        </p:nvSpPr>
        <p:spPr>
          <a:xfrm>
            <a:off x="736920" y="4878000"/>
            <a:ext cx="675000" cy="180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numCol="1" spcCol="0" anchor="t">
            <a:noAutofit/>
          </a:bodyPr>
          <a:lstStyle>
            <a:lvl1pPr>
              <a:lnSpc>
                <a:spcPct val="100000"/>
              </a:lnSpc>
              <a:buNone/>
              <a:defRPr lang="en-US" sz="900" b="0" strike="noStrike" spc="-1">
                <a:solidFill>
                  <a:srgbClr val="004C97"/>
                </a:solidFill>
                <a:latin typeface="Arial"/>
                <a:ea typeface="Geneva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lang="en-US" sz="900" b="0" strike="noStrike" spc="-1" dirty="0">
                <a:solidFill>
                  <a:srgbClr val="004C97"/>
                </a:solidFill>
                <a:latin typeface="Arial"/>
                <a:ea typeface="Geneva"/>
              </a:rPr>
              <a:t>&lt;date/time&gt;</a:t>
            </a:r>
            <a:endParaRPr lang="en-US" sz="900" b="0" strike="noStrike" spc="-1" dirty="0">
              <a:latin typeface="Times New Roman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ftr" idx="2"/>
          </p:nvPr>
        </p:nvSpPr>
        <p:spPr>
          <a:xfrm>
            <a:off x="1530720" y="4878000"/>
            <a:ext cx="6260040" cy="18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>
              <a:lnSpc>
                <a:spcPct val="100000"/>
              </a:lnSpc>
              <a:buNone/>
              <a:defRPr lang="en-US" sz="900" b="0" strike="noStrike" spc="-1">
                <a:solidFill>
                  <a:srgbClr val="004C97"/>
                </a:solidFill>
                <a:latin typeface="Arial"/>
                <a:ea typeface="ＭＳ Ｐゴシック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lang="en-US" sz="900" b="0" strike="noStrike" spc="-1" dirty="0">
                <a:solidFill>
                  <a:srgbClr val="004C97"/>
                </a:solidFill>
                <a:latin typeface="Arial"/>
                <a:ea typeface="ＭＳ Ｐゴシック"/>
              </a:rPr>
              <a:t>&lt;footer&gt;</a:t>
            </a:r>
            <a:endParaRPr lang="en-US" sz="900" b="0" strike="noStrike" spc="-1" dirty="0">
              <a:latin typeface="Times New Roman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sldNum" idx="3"/>
          </p:nvPr>
        </p:nvSpPr>
        <p:spPr>
          <a:xfrm>
            <a:off x="222120" y="4878000"/>
            <a:ext cx="414000" cy="177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numCol="1" spcCol="0" anchor="t">
            <a:noAutofit/>
          </a:bodyPr>
          <a:lstStyle>
            <a:lvl1pPr>
              <a:lnSpc>
                <a:spcPct val="100000"/>
              </a:lnSpc>
              <a:buNone/>
              <a:defRPr lang="en-US" sz="900" b="0" strike="noStrike" spc="-1">
                <a:solidFill>
                  <a:srgbClr val="004C97"/>
                </a:solidFill>
                <a:latin typeface="Arial"/>
                <a:ea typeface="Geneva"/>
              </a:defRPr>
            </a:lvl1pPr>
          </a:lstStyle>
          <a:p>
            <a:pPr>
              <a:lnSpc>
                <a:spcPct val="100000"/>
              </a:lnSpc>
              <a:buNone/>
            </a:pPr>
            <a:fld id="{71817E9B-5B33-42C8-AEB6-422A3AAF89C1}" type="slidenum">
              <a:rPr lang="en-US" sz="900" b="0" strike="noStrike" spc="-1">
                <a:solidFill>
                  <a:srgbClr val="004C97"/>
                </a:solidFill>
                <a:latin typeface="Arial"/>
                <a:ea typeface="Geneva"/>
              </a:rPr>
              <a:t>‹#›</a:t>
            </a:fld>
            <a:endParaRPr lang="en-US" sz="900" b="0" strike="noStrike" spc="-1" dirty="0">
              <a:latin typeface="Times New Roman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>
          <a:xfrm>
            <a:off x="222120" y="190440"/>
            <a:ext cx="8675280" cy="4351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230040" indent="-23004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400" b="0" strike="noStrike" spc="-1">
                <a:solidFill>
                  <a:srgbClr val="505050"/>
                </a:solidFill>
                <a:latin typeface="Calibri"/>
                <a:ea typeface="Geneva"/>
              </a:rPr>
              <a:t>Click icon to add picture</a:t>
            </a:r>
            <a:endParaRPr lang="en-US" sz="1400" b="0" strike="noStrike" spc="-1">
              <a:solidFill>
                <a:srgbClr val="7F7F7F"/>
              </a:solidFill>
              <a:latin typeface="Arial"/>
            </a:endParaRPr>
          </a:p>
        </p:txBody>
      </p:sp>
      <p:sp>
        <p:nvSpPr>
          <p:cNvPr id="8" name="PlaceHolder 5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n-US" sz="2400" b="0" strike="noStrike" spc="-1">
                <a:solidFill>
                  <a:srgbClr val="003087"/>
                </a:solidFill>
                <a:latin typeface="Calibri"/>
              </a:rPr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art-framework-suite/art-g4tk" TargetMode="External"/><Relationship Id="rId2" Type="http://schemas.openxmlformats.org/officeDocument/2006/relationships/hyperlink" Target="https://github.com/LArSoft/larg4" TargetMode="Externa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bitbucket.org/simoncblyth/Opticks/" TargetMode="Externa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geant4.kek.jp/lxr/source/examples/advanced/CaTS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9.png"/><Relationship Id="rId4" Type="http://schemas.openxmlformats.org/officeDocument/2006/relationships/hyperlink" Target="https://github.com/hanswenzel/CaTS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7A8F265-AAA8-3341-AB28-1C1A580A8A0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0917" y="3833915"/>
            <a:ext cx="1455837" cy="935794"/>
          </a:xfrm>
        </p:spPr>
        <p:txBody>
          <a:bodyPr/>
          <a:lstStyle/>
          <a:p>
            <a:r>
              <a:rPr lang="en-US" sz="1200" u="sng" dirty="0"/>
              <a:t>Hans Wenzel</a:t>
            </a:r>
            <a:endParaRPr lang="en-US" sz="1200" u="sng" baseline="30000" dirty="0"/>
          </a:p>
          <a:p>
            <a:r>
              <a:rPr lang="en-US" sz="1200" dirty="0"/>
              <a:t>Soon Yung Jun Krzysztof Genser</a:t>
            </a:r>
            <a:endParaRPr lang="en-US" baseline="30000" dirty="0"/>
          </a:p>
          <a:p>
            <a:r>
              <a:rPr lang="en-US" sz="900" b="1" dirty="0"/>
              <a:t>FERMILAB-CONF-23-101</a:t>
            </a:r>
            <a:endParaRPr lang="en-US" sz="800" b="1" dirty="0"/>
          </a:p>
          <a:p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7AD7DCF-9962-844C-9325-5AFBE6C4425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4242" y="3290484"/>
            <a:ext cx="9036030" cy="752287"/>
          </a:xfrm>
        </p:spPr>
        <p:txBody>
          <a:bodyPr vert="horz" wrap="square" lIns="0" tIns="45720" rIns="91440" bIns="45720" anchor="ctr" anchorCtr="0">
            <a:normAutofit/>
          </a:bodyPr>
          <a:lstStyle/>
          <a:p>
            <a:r>
              <a:rPr lang="en-US" dirty="0"/>
              <a:t> CaTS: Integration of Geant4 and Opticks</a:t>
            </a:r>
          </a:p>
          <a:p>
            <a:endParaRPr lang="en-US" dirty="0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77892380-A697-8842-879F-2E8D89683DC9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5715271" y="3666627"/>
            <a:ext cx="3644280" cy="1211760"/>
          </a:xfrm>
          <a:prstGeom prst="rect">
            <a:avLst/>
          </a:prstGeom>
          <a:ln>
            <a:noFill/>
          </a:ln>
        </p:spPr>
      </p:pic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3D87D1EC-32E9-DE4F-87DA-63718ED4B194}"/>
              </a:ext>
            </a:extLst>
          </p:cNvPr>
          <p:cNvSpPr txBox="1">
            <a:spLocks/>
          </p:cNvSpPr>
          <p:nvPr/>
        </p:nvSpPr>
        <p:spPr>
          <a:xfrm>
            <a:off x="636588" y="4888758"/>
            <a:ext cx="8574563" cy="18215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800" spc="-1" dirty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Hans Wenzel    </a:t>
            </a:r>
            <a:r>
              <a:rPr lang="en-US" sz="800" dirty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	                     </a:t>
            </a:r>
            <a:r>
              <a:rPr lang="en-US" sz="800" dirty="0">
                <a:solidFill>
                  <a:schemeClr val="tx2"/>
                </a:solidFill>
              </a:rPr>
              <a:t> </a:t>
            </a:r>
            <a:r>
              <a:rPr lang="en-US" sz="800" dirty="0">
                <a:solidFill>
                  <a:schemeClr val="tx2"/>
                </a:solidFill>
                <a:effectLst/>
              </a:rPr>
              <a:t>Integration of Geant4 and Opticks / CHEP 2023</a:t>
            </a:r>
            <a:r>
              <a:rPr lang="en-US" sz="800" dirty="0">
                <a:effectLst/>
              </a:rPr>
              <a:t>				 </a:t>
            </a:r>
            <a:r>
              <a:rPr lang="en-US" sz="800" dirty="0">
                <a:solidFill>
                  <a:schemeClr val="tx2"/>
                </a:solidFill>
              </a:rPr>
              <a:t>May 8 to 12, 2023 </a:t>
            </a:r>
          </a:p>
          <a:p>
            <a:pPr>
              <a:defRPr/>
            </a:pPr>
            <a:r>
              <a:rPr lang="en-US" sz="800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		</a:t>
            </a:r>
            <a:endParaRPr lang="en-US" sz="800" b="1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AE84FAD9-0B39-744F-8567-BB2199793F9F}"/>
              </a:ext>
            </a:extLst>
          </p:cNvPr>
          <p:cNvSpPr txBox="1">
            <a:spLocks/>
          </p:cNvSpPr>
          <p:nvPr/>
        </p:nvSpPr>
        <p:spPr>
          <a:xfrm>
            <a:off x="3748" y="4878387"/>
            <a:ext cx="414338" cy="17796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48C009B-CB69-E04A-B9B3-34B26D69E9CF}" type="slidenum">
              <a:rPr lang="en-US" sz="1000" smtClean="0">
                <a:solidFill>
                  <a:schemeClr val="tx2"/>
                </a:solidFill>
              </a:rPr>
              <a:pPr>
                <a:defRPr/>
              </a:pPr>
              <a:t>1</a:t>
            </a:fld>
            <a:endParaRPr lang="en-US" sz="10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7611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2">
            <a:extLst>
              <a:ext uri="{FF2B5EF4-FFF2-40B4-BE49-F238E27FC236}">
                <a16:creationId xmlns:a16="http://schemas.microsoft.com/office/drawing/2014/main" id="{A291FDBF-1C02-394D-B3E0-515709240110}"/>
              </a:ext>
            </a:extLst>
          </p:cNvPr>
          <p:cNvSpPr txBox="1">
            <a:spLocks/>
          </p:cNvSpPr>
          <p:nvPr/>
        </p:nvSpPr>
        <p:spPr>
          <a:xfrm>
            <a:off x="1559745" y="564912"/>
            <a:ext cx="2217460" cy="320908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>
                <a:solidFill>
                  <a:srgbClr val="004C9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tx2"/>
                </a:solidFill>
              </a:rPr>
              <a:t>Performance:</a:t>
            </a:r>
          </a:p>
        </p:txBody>
      </p:sp>
      <p:graphicFrame>
        <p:nvGraphicFramePr>
          <p:cNvPr id="15" name="Table 11">
            <a:extLst>
              <a:ext uri="{FF2B5EF4-FFF2-40B4-BE49-F238E27FC236}">
                <a16:creationId xmlns:a16="http://schemas.microsoft.com/office/drawing/2014/main" id="{F6A532E1-3DD4-554B-A4AA-6F26F298A3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9349862"/>
              </p:ext>
            </p:extLst>
          </p:nvPr>
        </p:nvGraphicFramePr>
        <p:xfrm>
          <a:off x="105587" y="1104466"/>
          <a:ext cx="3671618" cy="1861224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636453">
                  <a:extLst>
                    <a:ext uri="{9D8B030D-6E8A-4147-A177-3AD203B41FA5}">
                      <a16:colId xmlns:a16="http://schemas.microsoft.com/office/drawing/2014/main" val="3344715819"/>
                    </a:ext>
                  </a:extLst>
                </a:gridCol>
                <a:gridCol w="3035165">
                  <a:extLst>
                    <a:ext uri="{9D8B030D-6E8A-4147-A177-3AD203B41FA5}">
                      <a16:colId xmlns:a16="http://schemas.microsoft.com/office/drawing/2014/main" val="1516510619"/>
                    </a:ext>
                  </a:extLst>
                </a:gridCol>
              </a:tblGrid>
              <a:tr h="253291">
                <a:tc gridSpan="2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Hardware: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b="0" i="0" baseline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6723721"/>
                  </a:ext>
                </a:extLst>
              </a:tr>
              <a:tr h="422151">
                <a:tc>
                  <a:txBody>
                    <a:bodyPr/>
                    <a:lstStyle/>
                    <a:p>
                      <a:r>
                        <a:rPr lang="en-US" sz="1200" b="0" i="0" baseline="0"/>
                        <a:t>CPU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baseline="0" dirty="0"/>
                        <a:t>Intel</a:t>
                      </a:r>
                      <a:r>
                        <a:rPr lang="en-US" sz="1200" baseline="30000" dirty="0">
                          <a:solidFill>
                            <a:schemeClr val="tx2"/>
                          </a:solidFill>
                        </a:rPr>
                        <a:t>®</a:t>
                      </a:r>
                      <a:r>
                        <a:rPr lang="en-US" sz="1400" baseline="3000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200" b="0" i="0" baseline="0" dirty="0"/>
                        <a:t>Core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</a:rPr>
                        <a:t> i9-10900k@ 3.7 GHz, </a:t>
                      </a:r>
                    </a:p>
                    <a:p>
                      <a:r>
                        <a:rPr lang="en-US" sz="1200" dirty="0">
                          <a:effectLst/>
                          <a:latin typeface="Arial" panose="020B0604020202020204" pitchFamily="34" charset="0"/>
                        </a:rPr>
                        <a:t>10 CPU cores </a:t>
                      </a:r>
                      <a:endParaRPr lang="en-US" sz="1200" b="0" i="0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7659212"/>
                  </a:ext>
                </a:extLst>
              </a:tr>
              <a:tr h="422151">
                <a:tc>
                  <a:txBody>
                    <a:bodyPr/>
                    <a:lstStyle/>
                    <a:p>
                      <a:r>
                        <a:rPr lang="en-US" sz="1200" baseline="0"/>
                        <a:t>GPU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aseline="0" dirty="0"/>
                        <a:t>NVIDIA GeForce RTX 3090 @ 1.7 GHz, 10496 cores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0653419"/>
                  </a:ext>
                </a:extLst>
              </a:tr>
              <a:tr h="253291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/>
                        <a:t>Software: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2488151"/>
                  </a:ext>
                </a:extLst>
              </a:tr>
              <a:tr h="398184">
                <a:tc gridSpan="2">
                  <a:txBody>
                    <a:bodyPr/>
                    <a:lstStyle/>
                    <a:p>
                      <a:r>
                        <a:rPr lang="en-US" sz="1200" baseline="0" dirty="0"/>
                        <a:t>Geant4: 11.0, Opticks based on </a:t>
                      </a:r>
                      <a:r>
                        <a:rPr lang="en-US" sz="1200" baseline="0" dirty="0" err="1"/>
                        <a:t>OptiX</a:t>
                      </a:r>
                      <a:r>
                        <a:rPr lang="en-US" sz="1200" baseline="30000" dirty="0">
                          <a:solidFill>
                            <a:schemeClr val="tx2"/>
                          </a:solidFill>
                        </a:rPr>
                        <a:t>®</a:t>
                      </a:r>
                      <a:r>
                        <a:rPr lang="en-US" sz="1400" baseline="3000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200" baseline="0" dirty="0"/>
                        <a:t> 6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073077"/>
                  </a:ext>
                </a:extLst>
              </a:tr>
            </a:tbl>
          </a:graphicData>
        </a:graphic>
      </p:graphicFrame>
      <p:pic>
        <p:nvPicPr>
          <p:cNvPr id="16" name="Picture 15" descr="Chart&#10;&#10;Description automatically generated">
            <a:extLst>
              <a:ext uri="{FF2B5EF4-FFF2-40B4-BE49-F238E27FC236}">
                <a16:creationId xmlns:a16="http://schemas.microsoft.com/office/drawing/2014/main" id="{6B578086-9768-864A-8AB9-F5DE224064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7552" y="2688120"/>
            <a:ext cx="2453303" cy="187452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0C958FE-7BD7-E849-BA1A-FAC90DFC91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3910" y="216857"/>
            <a:ext cx="3220661" cy="2354893"/>
          </a:xfrm>
          <a:prstGeom prst="rect">
            <a:avLst/>
          </a:prstGeom>
        </p:spPr>
      </p:pic>
      <p:graphicFrame>
        <p:nvGraphicFramePr>
          <p:cNvPr id="18" name="Table 10">
            <a:extLst>
              <a:ext uri="{FF2B5EF4-FFF2-40B4-BE49-F238E27FC236}">
                <a16:creationId xmlns:a16="http://schemas.microsoft.com/office/drawing/2014/main" id="{3F6BE650-DBFC-054A-8E13-DA692747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4936741"/>
              </p:ext>
            </p:extLst>
          </p:nvPr>
        </p:nvGraphicFramePr>
        <p:xfrm>
          <a:off x="148386" y="3332833"/>
          <a:ext cx="4593377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6327">
                  <a:extLst>
                    <a:ext uri="{9D8B030D-6E8A-4147-A177-3AD203B41FA5}">
                      <a16:colId xmlns:a16="http://schemas.microsoft.com/office/drawing/2014/main" val="3698383942"/>
                    </a:ext>
                  </a:extLst>
                </a:gridCol>
                <a:gridCol w="970596">
                  <a:extLst>
                    <a:ext uri="{9D8B030D-6E8A-4147-A177-3AD203B41FA5}">
                      <a16:colId xmlns:a16="http://schemas.microsoft.com/office/drawing/2014/main" val="949066309"/>
                    </a:ext>
                  </a:extLst>
                </a:gridCol>
                <a:gridCol w="1233227">
                  <a:extLst>
                    <a:ext uri="{9D8B030D-6E8A-4147-A177-3AD203B41FA5}">
                      <a16:colId xmlns:a16="http://schemas.microsoft.com/office/drawing/2014/main" val="3089159632"/>
                    </a:ext>
                  </a:extLst>
                </a:gridCol>
                <a:gridCol w="1233227">
                  <a:extLst>
                    <a:ext uri="{9D8B030D-6E8A-4147-A177-3AD203B41FA5}">
                      <a16:colId xmlns:a16="http://schemas.microsoft.com/office/drawing/2014/main" val="3357751518"/>
                    </a:ext>
                  </a:extLst>
                </a:gridCol>
              </a:tblGrid>
              <a:tr h="395835">
                <a:tc>
                  <a:txBody>
                    <a:bodyPr/>
                    <a:lstStyle/>
                    <a:p>
                      <a:r>
                        <a:rPr lang="en-US" sz="1100" baseline="0">
                          <a:solidFill>
                            <a:schemeClr val="tx1"/>
                          </a:solidFill>
                        </a:rPr>
                        <a:t>Number of CPU threads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aseline="0" dirty="0">
                          <a:solidFill>
                            <a:schemeClr val="tx1"/>
                          </a:solidFill>
                        </a:rPr>
                        <a:t>Geant4 [sec/</a:t>
                      </a:r>
                      <a:r>
                        <a:rPr lang="en-US" sz="1100" baseline="0" dirty="0" err="1">
                          <a:solidFill>
                            <a:schemeClr val="tx1"/>
                          </a:solidFill>
                        </a:rPr>
                        <a:t>evt</a:t>
                      </a:r>
                      <a:r>
                        <a:rPr lang="en-US" sz="1100" baseline="0" dirty="0">
                          <a:solidFill>
                            <a:schemeClr val="tx1"/>
                          </a:solidFill>
                        </a:rPr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aseline="0" dirty="0">
                          <a:solidFill>
                            <a:schemeClr val="tx1"/>
                          </a:solidFill>
                        </a:rPr>
                        <a:t>Opticks [sec/</a:t>
                      </a:r>
                      <a:r>
                        <a:rPr lang="en-US" sz="1100" baseline="0" dirty="0" err="1">
                          <a:solidFill>
                            <a:schemeClr val="tx1"/>
                          </a:solidFill>
                        </a:rPr>
                        <a:t>evt</a:t>
                      </a:r>
                      <a:r>
                        <a:rPr lang="en-US" sz="1100" baseline="0" dirty="0">
                          <a:solidFill>
                            <a:schemeClr val="tx1"/>
                          </a:solidFill>
                        </a:rPr>
                        <a:t>]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aseline="0" dirty="0">
                          <a:solidFill>
                            <a:schemeClr val="tx1"/>
                          </a:solidFill>
                        </a:rPr>
                        <a:t>Gain/speed up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049892"/>
                  </a:ext>
                </a:extLst>
              </a:tr>
              <a:tr h="255893">
                <a:tc>
                  <a:txBody>
                    <a:bodyPr/>
                    <a:lstStyle/>
                    <a:p>
                      <a:r>
                        <a:rPr lang="en-US" sz="140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330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1.8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189x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037605"/>
                  </a:ext>
                </a:extLst>
              </a:tr>
            </a:tbl>
          </a:graphicData>
        </a:graphic>
      </p:graphicFrame>
      <p:pic>
        <p:nvPicPr>
          <p:cNvPr id="19" name="Picture 18" descr="A picture containing text, outdoor object, vector graphics, clipart&#10;&#10;Description automatically generated">
            <a:extLst>
              <a:ext uri="{FF2B5EF4-FFF2-40B4-BE49-F238E27FC236}">
                <a16:creationId xmlns:a16="http://schemas.microsoft.com/office/drawing/2014/main" id="{584017A8-53EA-1E45-A364-B08EC1F08C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86" y="0"/>
            <a:ext cx="1077060" cy="107706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9DDD724F-1456-2245-AED1-7AAA34997537}"/>
              </a:ext>
            </a:extLst>
          </p:cNvPr>
          <p:cNvSpPr txBox="1"/>
          <p:nvPr/>
        </p:nvSpPr>
        <p:spPr>
          <a:xfrm>
            <a:off x="222250" y="4348223"/>
            <a:ext cx="66431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tx2"/>
                </a:solidFill>
                <a:sym typeface="Wingdings" pitchFamily="2" charset="2"/>
              </a:rPr>
              <a:t></a:t>
            </a:r>
            <a:r>
              <a:rPr lang="en-US" sz="1600" b="1" dirty="0">
                <a:solidFill>
                  <a:schemeClr val="tx2"/>
                </a:solidFill>
              </a:rPr>
              <a:t>It becomes feasible to run full optical simulation event by event!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2D84FD2-1CDC-A946-9A05-B60C3C4A1010}"/>
              </a:ext>
            </a:extLst>
          </p:cNvPr>
          <p:cNvSpPr txBox="1"/>
          <p:nvPr/>
        </p:nvSpPr>
        <p:spPr>
          <a:xfrm>
            <a:off x="5431857" y="4290710"/>
            <a:ext cx="26093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chemeClr val="bg1"/>
                </a:solidFill>
              </a:rPr>
              <a:t>Figure from Simon Blyth’s presentation</a:t>
            </a:r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8755CDB2-E7E7-BD4A-A324-289DBD0C140B}"/>
              </a:ext>
            </a:extLst>
          </p:cNvPr>
          <p:cNvSpPr txBox="1">
            <a:spLocks/>
          </p:cNvSpPr>
          <p:nvPr/>
        </p:nvSpPr>
        <p:spPr>
          <a:xfrm>
            <a:off x="636588" y="4888758"/>
            <a:ext cx="8574563" cy="18215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800" spc="-1" dirty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Hans Wenzel    </a:t>
            </a:r>
            <a:r>
              <a:rPr lang="en-US" sz="800" dirty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	                     </a:t>
            </a:r>
            <a:r>
              <a:rPr lang="en-US" sz="800" dirty="0">
                <a:solidFill>
                  <a:schemeClr val="tx2"/>
                </a:solidFill>
              </a:rPr>
              <a:t> </a:t>
            </a:r>
            <a:r>
              <a:rPr lang="en-US" sz="800" dirty="0">
                <a:solidFill>
                  <a:schemeClr val="tx2"/>
                </a:solidFill>
                <a:effectLst/>
              </a:rPr>
              <a:t>Integration of Geant4 and Opticks / CHEP 2023</a:t>
            </a:r>
            <a:r>
              <a:rPr lang="en-US" sz="800" dirty="0">
                <a:effectLst/>
              </a:rPr>
              <a:t>				 </a:t>
            </a:r>
            <a:r>
              <a:rPr lang="en-US" sz="800" dirty="0">
                <a:solidFill>
                  <a:schemeClr val="tx2"/>
                </a:solidFill>
              </a:rPr>
              <a:t>May 8 to 12, 2023 </a:t>
            </a:r>
          </a:p>
          <a:p>
            <a:pPr>
              <a:defRPr/>
            </a:pPr>
            <a:r>
              <a:rPr lang="en-US" sz="800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		</a:t>
            </a:r>
            <a:endParaRPr lang="en-US" sz="800" b="1" dirty="0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F209FED5-54E7-2341-8E47-588923FFC760}"/>
              </a:ext>
            </a:extLst>
          </p:cNvPr>
          <p:cNvSpPr txBox="1">
            <a:spLocks/>
          </p:cNvSpPr>
          <p:nvPr/>
        </p:nvSpPr>
        <p:spPr>
          <a:xfrm>
            <a:off x="3748" y="4878387"/>
            <a:ext cx="414338" cy="17796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48C009B-CB69-E04A-B9B3-34B26D69E9CF}" type="slidenum">
              <a:rPr lang="en-US" sz="1000" smtClean="0">
                <a:solidFill>
                  <a:schemeClr val="tx2"/>
                </a:solidFill>
              </a:rPr>
              <a:pPr>
                <a:defRPr/>
              </a:pPr>
              <a:t>10</a:t>
            </a:fld>
            <a:endParaRPr lang="en-US" sz="10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7770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6AFF060A-AB36-9F43-B97A-8E337C436C37}"/>
              </a:ext>
            </a:extLst>
          </p:cNvPr>
          <p:cNvSpPr txBox="1"/>
          <p:nvPr/>
        </p:nvSpPr>
        <p:spPr>
          <a:xfrm>
            <a:off x="5431857" y="4290710"/>
            <a:ext cx="26093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chemeClr val="bg1"/>
                </a:solidFill>
              </a:rPr>
              <a:t>Figure from Simon Blyth’s presentation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7776FC7-F1A0-2B40-A934-31AD44CBDE5D}"/>
              </a:ext>
            </a:extLst>
          </p:cNvPr>
          <p:cNvGrpSpPr/>
          <p:nvPr/>
        </p:nvGrpSpPr>
        <p:grpSpPr>
          <a:xfrm>
            <a:off x="3921266" y="610239"/>
            <a:ext cx="5169429" cy="2752953"/>
            <a:chOff x="3511728" y="592929"/>
            <a:chExt cx="5169429" cy="2752953"/>
          </a:xfrm>
        </p:grpSpPr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6E212DEA-C663-984A-BA02-14F31FEF8C80}"/>
                </a:ext>
              </a:extLst>
            </p:cNvPr>
            <p:cNvSpPr/>
            <p:nvPr/>
          </p:nvSpPr>
          <p:spPr>
            <a:xfrm>
              <a:off x="3686903" y="592929"/>
              <a:ext cx="2799760" cy="857071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659DF4F7-2493-7942-84CE-11AE78F13235}"/>
                </a:ext>
              </a:extLst>
            </p:cNvPr>
            <p:cNvCxnSpPr>
              <a:cxnSpLocks/>
              <a:stCxn id="26" idx="1"/>
            </p:cNvCxnSpPr>
            <p:nvPr/>
          </p:nvCxnSpPr>
          <p:spPr>
            <a:xfrm flipH="1" flipV="1">
              <a:off x="6524141" y="1804961"/>
              <a:ext cx="696957" cy="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D3371403-DBA6-704B-B0F5-C4FCB9957C1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241757" y="2740243"/>
              <a:ext cx="457201" cy="21914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3F0F36A4-9935-9E40-A5E7-63A73C9DC01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24196" y="2725284"/>
              <a:ext cx="504522" cy="234099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BB39067F-B937-4B4C-ACB4-AC2A11FBDF4A}"/>
                </a:ext>
              </a:extLst>
            </p:cNvPr>
            <p:cNvSpPr/>
            <p:nvPr/>
          </p:nvSpPr>
          <p:spPr>
            <a:xfrm>
              <a:off x="4352432" y="985055"/>
              <a:ext cx="1376022" cy="386499"/>
            </a:xfrm>
            <a:prstGeom prst="roundRect">
              <a:avLst/>
            </a:prstGeom>
            <a:solidFill>
              <a:srgbClr val="EDFEB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2"/>
                  </a:solidFill>
                </a:rPr>
                <a:t>LArG4</a:t>
              </a:r>
            </a:p>
          </p:txBody>
        </p:sp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58595F2D-BA8D-6F4B-AC0C-FB066BC695CE}"/>
                </a:ext>
              </a:extLst>
            </p:cNvPr>
            <p:cNvSpPr/>
            <p:nvPr/>
          </p:nvSpPr>
          <p:spPr>
            <a:xfrm>
              <a:off x="3724380" y="1617442"/>
              <a:ext cx="2799761" cy="386499"/>
            </a:xfrm>
            <a:prstGeom prst="roundRect">
              <a:avLst/>
            </a:prstGeom>
            <a:solidFill>
              <a:srgbClr val="EDFEB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2"/>
                  </a:solidFill>
                </a:rPr>
                <a:t>artg4tk</a:t>
              </a:r>
            </a:p>
          </p:txBody>
        </p:sp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128E1D04-216F-564D-AD97-A6F910050C2A}"/>
                </a:ext>
              </a:extLst>
            </p:cNvPr>
            <p:cNvSpPr/>
            <p:nvPr/>
          </p:nvSpPr>
          <p:spPr>
            <a:xfrm>
              <a:off x="5290765" y="2337605"/>
              <a:ext cx="1460059" cy="386499"/>
            </a:xfrm>
            <a:prstGeom prst="roundRect">
              <a:avLst/>
            </a:prstGeom>
            <a:solidFill>
              <a:srgbClr val="EDFEB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2"/>
                  </a:solidFill>
                </a:rPr>
                <a:t>art</a:t>
              </a:r>
            </a:p>
          </p:txBody>
        </p:sp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AA280E8E-ABB3-F442-B8EA-C1ACCD2BC62E}"/>
                </a:ext>
              </a:extLst>
            </p:cNvPr>
            <p:cNvSpPr/>
            <p:nvPr/>
          </p:nvSpPr>
          <p:spPr>
            <a:xfrm>
              <a:off x="4394230" y="2959383"/>
              <a:ext cx="1460059" cy="386499"/>
            </a:xfrm>
            <a:prstGeom prst="roundRect">
              <a:avLst/>
            </a:prstGeom>
            <a:solidFill>
              <a:srgbClr val="EDFEB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2"/>
                  </a:solidFill>
                </a:rPr>
                <a:t>CLHEP</a:t>
              </a:r>
            </a:p>
          </p:txBody>
        </p:sp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96F33539-8488-1949-BBEC-5DA950C7C3AA}"/>
                </a:ext>
              </a:extLst>
            </p:cNvPr>
            <p:cNvSpPr/>
            <p:nvPr/>
          </p:nvSpPr>
          <p:spPr>
            <a:xfrm>
              <a:off x="7221098" y="1611712"/>
              <a:ext cx="1460059" cy="386499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2"/>
                  </a:solidFill>
                </a:rPr>
                <a:t>Opticks</a:t>
              </a:r>
            </a:p>
          </p:txBody>
        </p:sp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89E3A10E-DE00-9C4D-B09B-8F8EA8754DB9}"/>
                </a:ext>
              </a:extLst>
            </p:cNvPr>
            <p:cNvSpPr/>
            <p:nvPr/>
          </p:nvSpPr>
          <p:spPr>
            <a:xfrm>
              <a:off x="3511728" y="2337605"/>
              <a:ext cx="1460059" cy="386499"/>
            </a:xfrm>
            <a:prstGeom prst="roundRect">
              <a:avLst/>
            </a:prstGeom>
            <a:solidFill>
              <a:srgbClr val="EDFEB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2"/>
                  </a:solidFill>
                </a:rPr>
                <a:t>Geant4</a:t>
              </a:r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DE02B3E2-07FE-E04E-A284-46E32B99A49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72645" y="1998211"/>
              <a:ext cx="432844" cy="338214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D6909B1B-E496-9A43-81BB-6EEC86672BC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556577" y="1988105"/>
              <a:ext cx="580000" cy="34832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667ACDBD-EC72-5941-A88E-A848F4DE0B6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71787" y="1381762"/>
              <a:ext cx="0" cy="21914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A8A00E1B-340D-6647-8F55-87CC8DE6A541}"/>
              </a:ext>
            </a:extLst>
          </p:cNvPr>
          <p:cNvSpPr txBox="1"/>
          <p:nvPr/>
        </p:nvSpPr>
        <p:spPr>
          <a:xfrm>
            <a:off x="294183" y="3545843"/>
            <a:ext cx="884981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u="sng" dirty="0">
                <a:solidFill>
                  <a:schemeClr val="tx2"/>
                </a:solidFill>
              </a:rPr>
              <a:t>larg4: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400" dirty="0">
                <a:solidFill>
                  <a:schemeClr val="tx2"/>
                </a:solidFill>
              </a:rPr>
              <a:t>is based on artg4tk. It is a module for LArSoft: https://</a:t>
            </a:r>
            <a:r>
              <a:rPr lang="en-US" sz="1400" dirty="0" err="1">
                <a:solidFill>
                  <a:schemeClr val="tx2"/>
                </a:solidFill>
              </a:rPr>
              <a:t>larsoft.org</a:t>
            </a:r>
            <a:r>
              <a:rPr lang="en-US" sz="1400" dirty="0">
                <a:solidFill>
                  <a:schemeClr val="tx2"/>
                </a:solidFill>
              </a:rPr>
              <a:t>/about-</a:t>
            </a:r>
            <a:r>
              <a:rPr lang="en-US" sz="1400" dirty="0" err="1">
                <a:solidFill>
                  <a:schemeClr val="tx2"/>
                </a:solidFill>
              </a:rPr>
              <a:t>larsoft</a:t>
            </a:r>
            <a:r>
              <a:rPr lang="en-US" sz="1400" dirty="0">
                <a:solidFill>
                  <a:schemeClr val="tx2"/>
                </a:solidFill>
              </a:rPr>
              <a:t>/. All LArSoft dependencies (e.g. </a:t>
            </a:r>
            <a:r>
              <a:rPr lang="en-US" sz="1400" dirty="0" err="1">
                <a:solidFill>
                  <a:schemeClr val="tx2"/>
                </a:solidFill>
              </a:rPr>
              <a:t>lardata</a:t>
            </a:r>
            <a:r>
              <a:rPr lang="en-US" sz="1400" dirty="0">
                <a:solidFill>
                  <a:schemeClr val="tx2"/>
                </a:solidFill>
              </a:rPr>
              <a:t> objects) are encapsulated here</a:t>
            </a:r>
            <a:r>
              <a:rPr lang="en-US" sz="1200" dirty="0">
                <a:solidFill>
                  <a:schemeClr val="tx2"/>
                </a:solidFill>
              </a:rPr>
              <a:t>:  </a:t>
            </a:r>
            <a:r>
              <a:rPr lang="en-US" sz="1200" dirty="0">
                <a:solidFill>
                  <a:schemeClr val="tx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https://github.com/LArSoft/larg4</a:t>
            </a:r>
            <a:endParaRPr lang="en-US" sz="1200" dirty="0">
              <a:solidFill>
                <a:schemeClr val="tx2"/>
              </a:solidFill>
            </a:endParaRPr>
          </a:p>
          <a:p>
            <a:endParaRPr lang="en-US" sz="1200" dirty="0">
              <a:solidFill>
                <a:schemeClr val="tx2"/>
              </a:solidFill>
            </a:endParaRPr>
          </a:p>
          <a:p>
            <a:r>
              <a:rPr lang="en-US" sz="1200" dirty="0">
                <a:solidFill>
                  <a:schemeClr val="tx2"/>
                </a:solidFill>
              </a:rPr>
              <a:t>In the process of integrating Opticks with artg4tk/larg4,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51" name="Title 1">
            <a:extLst>
              <a:ext uri="{FF2B5EF4-FFF2-40B4-BE49-F238E27FC236}">
                <a16:creationId xmlns:a16="http://schemas.microsoft.com/office/drawing/2014/main" id="{EB34EE9D-BD35-6D43-9977-3CEEFFC32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582" y="-87115"/>
            <a:ext cx="8181796" cy="595883"/>
          </a:xfrm>
        </p:spPr>
        <p:txBody>
          <a:bodyPr/>
          <a:lstStyle/>
          <a:p>
            <a:r>
              <a:rPr lang="en-US" sz="2000" b="1" dirty="0"/>
              <a:t>artg4tk/larg4: making Opticks available to the LArTPC Experiments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DB0E62F-42F9-9E4A-B46A-877D1B0C18AF}"/>
              </a:ext>
            </a:extLst>
          </p:cNvPr>
          <p:cNvSpPr txBox="1"/>
          <p:nvPr/>
        </p:nvSpPr>
        <p:spPr>
          <a:xfrm>
            <a:off x="2916846" y="623497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>
                <a:solidFill>
                  <a:schemeClr val="tx2"/>
                </a:solidFill>
              </a:rPr>
              <a:t>LArSoft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48E37E4-F202-9447-A598-10E05867F5D7}"/>
              </a:ext>
            </a:extLst>
          </p:cNvPr>
          <p:cNvSpPr txBox="1"/>
          <p:nvPr/>
        </p:nvSpPr>
        <p:spPr>
          <a:xfrm>
            <a:off x="222248" y="740958"/>
            <a:ext cx="374568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>
                <a:solidFill>
                  <a:schemeClr val="tx2"/>
                </a:solidFill>
              </a:rPr>
              <a:t>artg4tk:</a:t>
            </a:r>
            <a:r>
              <a:rPr lang="en-US" sz="1600" dirty="0">
                <a:solidFill>
                  <a:schemeClr val="tx2"/>
                </a:solidFill>
              </a:rPr>
              <a:t>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</a:rPr>
              <a:t>General Geant4 module for t</a:t>
            </a:r>
            <a:r>
              <a:rPr lang="en-US" sz="1200" dirty="0">
                <a:solidFill>
                  <a:schemeClr val="tx2"/>
                </a:solidFill>
                <a:effectLst/>
              </a:rPr>
              <a:t>he art Event Processing Framework </a:t>
            </a:r>
            <a:r>
              <a:rPr lang="en-US" sz="1200" dirty="0">
                <a:solidFill>
                  <a:schemeClr val="tx2"/>
                </a:solidFill>
              </a:rPr>
              <a:t>u</a:t>
            </a:r>
            <a:r>
              <a:rPr lang="en-US" sz="1200" dirty="0">
                <a:solidFill>
                  <a:schemeClr val="tx2"/>
                </a:solidFill>
                <a:effectLst/>
              </a:rPr>
              <a:t>sed by various Fermilab experiments:</a:t>
            </a:r>
            <a:r>
              <a:rPr lang="en-US" sz="1400" dirty="0">
                <a:solidFill>
                  <a:schemeClr val="tx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200" dirty="0">
                <a:solidFill>
                  <a:schemeClr val="tx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https://github.com/art-framework-suite/art-g4tk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</a:rPr>
              <a:t>Very flexible. Geant4 User Actions (Stacking, Stepping, Tracking, Event, Run…) are implemented as Art Framework Services which can be selected and configured at run-time.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</a:rPr>
              <a:t>Physics and Detector configuration is identical to CaTS.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</a:rPr>
              <a:t>Geant4 data objects (e.g. Hits) are added to the </a:t>
            </a:r>
            <a:r>
              <a:rPr lang="en-US" sz="1200" dirty="0" err="1">
                <a:solidFill>
                  <a:schemeClr val="tx2"/>
                </a:solidFill>
              </a:rPr>
              <a:t>RootIO</a:t>
            </a:r>
            <a:r>
              <a:rPr lang="en-US" sz="1200" dirty="0">
                <a:solidFill>
                  <a:schemeClr val="tx2"/>
                </a:solidFill>
              </a:rPr>
              <a:t> based art event record. </a:t>
            </a:r>
          </a:p>
          <a:p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E5FE5E7-3B38-C046-9BC8-AAD5EBF420AB}"/>
              </a:ext>
            </a:extLst>
          </p:cNvPr>
          <p:cNvSpPr txBox="1"/>
          <p:nvPr/>
        </p:nvSpPr>
        <p:spPr>
          <a:xfrm>
            <a:off x="5431857" y="4290710"/>
            <a:ext cx="26093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chemeClr val="bg1"/>
                </a:solidFill>
              </a:rPr>
              <a:t>Figure from Simon Blyth’s presentation</a:t>
            </a:r>
          </a:p>
        </p:txBody>
      </p:sp>
      <p:sp>
        <p:nvSpPr>
          <p:cNvPr id="29" name="Footer Placeholder 4">
            <a:extLst>
              <a:ext uri="{FF2B5EF4-FFF2-40B4-BE49-F238E27FC236}">
                <a16:creationId xmlns:a16="http://schemas.microsoft.com/office/drawing/2014/main" id="{093FCE2F-9675-F94C-B4A1-E6EBF4275133}"/>
              </a:ext>
            </a:extLst>
          </p:cNvPr>
          <p:cNvSpPr txBox="1">
            <a:spLocks/>
          </p:cNvSpPr>
          <p:nvPr/>
        </p:nvSpPr>
        <p:spPr>
          <a:xfrm>
            <a:off x="636588" y="4888758"/>
            <a:ext cx="8574563" cy="18215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800" spc="-1" dirty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Hans Wenzel    </a:t>
            </a:r>
            <a:r>
              <a:rPr lang="en-US" sz="800" dirty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	                     </a:t>
            </a:r>
            <a:r>
              <a:rPr lang="en-US" sz="800" dirty="0">
                <a:solidFill>
                  <a:schemeClr val="tx2"/>
                </a:solidFill>
              </a:rPr>
              <a:t> </a:t>
            </a:r>
            <a:r>
              <a:rPr lang="en-US" sz="800" dirty="0">
                <a:solidFill>
                  <a:schemeClr val="tx2"/>
                </a:solidFill>
                <a:effectLst/>
              </a:rPr>
              <a:t>Integration of Geant4 and Opticks / CHEP 2023</a:t>
            </a:r>
            <a:r>
              <a:rPr lang="en-US" sz="800" dirty="0">
                <a:effectLst/>
              </a:rPr>
              <a:t>				 </a:t>
            </a:r>
            <a:r>
              <a:rPr lang="en-US" sz="800" dirty="0">
                <a:solidFill>
                  <a:schemeClr val="tx2"/>
                </a:solidFill>
              </a:rPr>
              <a:t>May 8 to 12, 2023 </a:t>
            </a:r>
          </a:p>
          <a:p>
            <a:pPr>
              <a:defRPr/>
            </a:pPr>
            <a:r>
              <a:rPr lang="en-US" sz="800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		</a:t>
            </a:r>
            <a:endParaRPr lang="en-US" sz="800" b="1" dirty="0"/>
          </a:p>
        </p:txBody>
      </p:sp>
      <p:sp>
        <p:nvSpPr>
          <p:cNvPr id="30" name="Slide Number Placeholder 5">
            <a:extLst>
              <a:ext uri="{FF2B5EF4-FFF2-40B4-BE49-F238E27FC236}">
                <a16:creationId xmlns:a16="http://schemas.microsoft.com/office/drawing/2014/main" id="{E2F2293A-6B99-7945-98ED-AE8A575E11BF}"/>
              </a:ext>
            </a:extLst>
          </p:cNvPr>
          <p:cNvSpPr txBox="1">
            <a:spLocks/>
          </p:cNvSpPr>
          <p:nvPr/>
        </p:nvSpPr>
        <p:spPr>
          <a:xfrm>
            <a:off x="3748" y="4878387"/>
            <a:ext cx="414338" cy="17796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48C009B-CB69-E04A-B9B3-34B26D69E9CF}" type="slidenum">
              <a:rPr lang="en-US" sz="1000" smtClean="0">
                <a:solidFill>
                  <a:schemeClr val="tx2"/>
                </a:solidFill>
              </a:rPr>
              <a:pPr>
                <a:defRPr/>
              </a:pPr>
              <a:t>11</a:t>
            </a:fld>
            <a:endParaRPr lang="en-US" sz="10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2585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6AFF060A-AB36-9F43-B97A-8E337C436C37}"/>
              </a:ext>
            </a:extLst>
          </p:cNvPr>
          <p:cNvSpPr txBox="1"/>
          <p:nvPr/>
        </p:nvSpPr>
        <p:spPr>
          <a:xfrm>
            <a:off x="5431857" y="4290710"/>
            <a:ext cx="26093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Figure from Simon Blyth’s presentation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78AE6E5-A188-0147-95F8-8DDB5E0FE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542" y="347597"/>
            <a:ext cx="8686800" cy="320908"/>
          </a:xfrm>
        </p:spPr>
        <p:txBody>
          <a:bodyPr/>
          <a:lstStyle/>
          <a:p>
            <a:r>
              <a:rPr lang="en-US" b="1" spc="-1" dirty="0">
                <a:solidFill>
                  <a:srgbClr val="003087"/>
                </a:solidFill>
                <a:latin typeface="Arial"/>
                <a:ea typeface="Geneva"/>
              </a:rPr>
              <a:t>Summary</a:t>
            </a:r>
            <a:endParaRPr lang="en-US" b="1" dirty="0"/>
          </a:p>
        </p:txBody>
      </p:sp>
      <p:sp>
        <p:nvSpPr>
          <p:cNvPr id="10" name="TextBox 14">
            <a:extLst>
              <a:ext uri="{FF2B5EF4-FFF2-40B4-BE49-F238E27FC236}">
                <a16:creationId xmlns:a16="http://schemas.microsoft.com/office/drawing/2014/main" id="{FB26D14A-9E24-DC43-AC32-8F7D0D5901BE}"/>
              </a:ext>
            </a:extLst>
          </p:cNvPr>
          <p:cNvSpPr/>
          <p:nvPr/>
        </p:nvSpPr>
        <p:spPr>
          <a:xfrm>
            <a:off x="852421" y="1168166"/>
            <a:ext cx="8152920" cy="295320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Clr>
                <a:srgbClr val="003087"/>
              </a:buClr>
            </a:pPr>
            <a:endParaRPr lang="en-US" b="0" u="sng" strike="noStrike" spc="-1" dirty="0">
              <a:solidFill>
                <a:schemeClr val="tx2"/>
              </a:solidFill>
              <a:latin typeface="Arial"/>
              <a:ea typeface="Geneva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2"/>
                </a:solidFill>
                <a:effectLst/>
                <a:latin typeface="Calibri" panose="020F0502020204030204" pitchFamily="34" charset="0"/>
              </a:rPr>
              <a:t>Geant4 advanced example CaTS was made available.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2"/>
                </a:solidFill>
                <a:effectLst/>
                <a:latin typeface="Calibri" panose="020F0502020204030204" pitchFamily="34" charset="0"/>
              </a:rPr>
              <a:t> It demonstrates a Geant4 hybrid workflow where the generation and tracing of optical photons is offloaded to a GPU using Opticks, while the rest of the simulation is done on the CPU. 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b="0" strike="noStrike" spc="-1" dirty="0">
                <a:solidFill>
                  <a:srgbClr val="003087"/>
                </a:solidFill>
                <a:latin typeface="Arial"/>
                <a:ea typeface="Geneva"/>
              </a:rPr>
              <a:t>Modified Opticks to work with the latest version of Geant4 (v11.1.p01).</a:t>
            </a:r>
          </a:p>
          <a:p>
            <a:pPr marL="285750" indent="-285750">
              <a:lnSpc>
                <a:spcPct val="100000"/>
              </a:lnSpc>
              <a:buClr>
                <a:srgbClr val="003087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In the process of integrating Opticks with artg4tk/larg4</a:t>
            </a:r>
            <a:r>
              <a:rPr lang="en-US" sz="1600" spc="-1" dirty="0">
                <a:solidFill>
                  <a:srgbClr val="003087"/>
                </a:solidFill>
                <a:latin typeface="Arial"/>
                <a:ea typeface="Geneva"/>
              </a:rPr>
              <a:t> to make it available to the LArTPC based experiments. </a:t>
            </a:r>
            <a:endParaRPr lang="en-US" sz="1600" b="0" strike="noStrike" spc="-1" dirty="0">
              <a:solidFill>
                <a:srgbClr val="003087"/>
              </a:solidFill>
              <a:latin typeface="Arial"/>
              <a:ea typeface="Geneva"/>
            </a:endParaRPr>
          </a:p>
          <a:p>
            <a:pPr marL="285840" indent="-285840">
              <a:lnSpc>
                <a:spcPct val="100000"/>
              </a:lnSpc>
              <a:buClr>
                <a:srgbClr val="003087"/>
              </a:buClr>
              <a:buFont typeface="Arial"/>
              <a:buChar char="•"/>
            </a:pPr>
            <a:endParaRPr lang="en-US" sz="1600" spc="-1" dirty="0">
              <a:solidFill>
                <a:srgbClr val="003087"/>
              </a:solidFill>
              <a:latin typeface="Arial"/>
              <a:ea typeface="Geneva"/>
            </a:endParaRPr>
          </a:p>
          <a:p>
            <a:pPr marL="285840" indent="-285840">
              <a:lnSpc>
                <a:spcPct val="100000"/>
              </a:lnSpc>
              <a:buClr>
                <a:srgbClr val="003087"/>
              </a:buClr>
              <a:buFont typeface="Arial"/>
              <a:buChar char="•"/>
            </a:pPr>
            <a:endParaRPr lang="en-US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US" sz="1600" b="0" strike="noStrike" spc="-1" dirty="0">
              <a:latin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A56911-6C0C-C245-81B7-423E03095F42}"/>
              </a:ext>
            </a:extLst>
          </p:cNvPr>
          <p:cNvSpPr txBox="1"/>
          <p:nvPr/>
        </p:nvSpPr>
        <p:spPr>
          <a:xfrm>
            <a:off x="5431857" y="4290710"/>
            <a:ext cx="26093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chemeClr val="bg1"/>
                </a:solidFill>
              </a:rPr>
              <a:t>Figure from Simon Blyth’s presentation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4CB87DCC-72F9-364D-8E4A-B9BD3F70116D}"/>
              </a:ext>
            </a:extLst>
          </p:cNvPr>
          <p:cNvSpPr txBox="1">
            <a:spLocks/>
          </p:cNvSpPr>
          <p:nvPr/>
        </p:nvSpPr>
        <p:spPr>
          <a:xfrm>
            <a:off x="636588" y="4888758"/>
            <a:ext cx="8574563" cy="18215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800" spc="-1" dirty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Hans Wenzel    </a:t>
            </a:r>
            <a:r>
              <a:rPr lang="en-US" sz="800" dirty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	                     </a:t>
            </a:r>
            <a:r>
              <a:rPr lang="en-US" sz="800" dirty="0">
                <a:solidFill>
                  <a:schemeClr val="tx2"/>
                </a:solidFill>
              </a:rPr>
              <a:t> </a:t>
            </a:r>
            <a:r>
              <a:rPr lang="en-US" sz="800" dirty="0">
                <a:solidFill>
                  <a:schemeClr val="tx2"/>
                </a:solidFill>
                <a:effectLst/>
              </a:rPr>
              <a:t>Integration of Geant4 and Opticks / CHEP 2023</a:t>
            </a:r>
            <a:r>
              <a:rPr lang="en-US" sz="800" dirty="0">
                <a:effectLst/>
              </a:rPr>
              <a:t>				 </a:t>
            </a:r>
            <a:r>
              <a:rPr lang="en-US" sz="800" dirty="0">
                <a:solidFill>
                  <a:schemeClr val="tx2"/>
                </a:solidFill>
              </a:rPr>
              <a:t>May 8 to 12, 2023 </a:t>
            </a:r>
          </a:p>
          <a:p>
            <a:pPr>
              <a:defRPr/>
            </a:pPr>
            <a:r>
              <a:rPr lang="en-US" sz="800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		</a:t>
            </a:r>
            <a:endParaRPr lang="en-US" sz="800" b="1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3290D69-FC75-4E4D-82B7-017D30765299}"/>
              </a:ext>
            </a:extLst>
          </p:cNvPr>
          <p:cNvSpPr txBox="1">
            <a:spLocks/>
          </p:cNvSpPr>
          <p:nvPr/>
        </p:nvSpPr>
        <p:spPr>
          <a:xfrm>
            <a:off x="3748" y="4878387"/>
            <a:ext cx="414338" cy="17796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48C009B-CB69-E04A-B9B3-34B26D69E9CF}" type="slidenum">
              <a:rPr lang="en-US" sz="1000" smtClean="0">
                <a:solidFill>
                  <a:schemeClr val="tx2"/>
                </a:solidFill>
              </a:rPr>
              <a:pPr>
                <a:defRPr/>
              </a:pPr>
              <a:t>12</a:t>
            </a:fld>
            <a:endParaRPr lang="en-US" sz="10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584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stomShape 2">
            <a:extLst>
              <a:ext uri="{FF2B5EF4-FFF2-40B4-BE49-F238E27FC236}">
                <a16:creationId xmlns:a16="http://schemas.microsoft.com/office/drawing/2014/main" id="{77323969-E7E0-874A-957A-4D1D396BE443}"/>
              </a:ext>
            </a:extLst>
          </p:cNvPr>
          <p:cNvSpPr/>
          <p:nvPr/>
        </p:nvSpPr>
        <p:spPr>
          <a:xfrm>
            <a:off x="697526" y="53830"/>
            <a:ext cx="8229240" cy="3911978"/>
          </a:xfrm>
          <a:prstGeom prst="roundRect">
            <a:avLst>
              <a:gd name="adj" fmla="val 16667"/>
            </a:avLst>
          </a:prstGeom>
          <a:solidFill>
            <a:srgbClr val="E7E6E6"/>
          </a:solidFill>
          <a:ln w="25560">
            <a:solidFill>
              <a:srgbClr val="43729D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" name="CustomShape 4">
            <a:extLst>
              <a:ext uri="{FF2B5EF4-FFF2-40B4-BE49-F238E27FC236}">
                <a16:creationId xmlns:a16="http://schemas.microsoft.com/office/drawing/2014/main" id="{353067B3-C2D7-834D-BC0F-D900A8763FF3}"/>
              </a:ext>
            </a:extLst>
          </p:cNvPr>
          <p:cNvSpPr/>
          <p:nvPr/>
        </p:nvSpPr>
        <p:spPr>
          <a:xfrm>
            <a:off x="1470028" y="151020"/>
            <a:ext cx="8419383" cy="2831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b="1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Outline</a:t>
            </a:r>
            <a:endParaRPr lang="en-US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Motivation:</a:t>
            </a:r>
          </a:p>
          <a:p>
            <a:pPr marL="673200" lvl="1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600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The computational challenge for TPCs based on liquid Argon (</a:t>
            </a:r>
            <a:r>
              <a:rPr lang="en-US" sz="1600" spc="-1" dirty="0" err="1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LArTPCs</a:t>
            </a:r>
            <a:r>
              <a:rPr lang="en-US" sz="1600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).</a:t>
            </a:r>
          </a:p>
          <a:p>
            <a:pPr marL="673200" lvl="1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600" dirty="0">
                <a:solidFill>
                  <a:schemeClr val="tx2"/>
                </a:solidFill>
              </a:rPr>
              <a:t>Simulation of optical photons: an ideal application to be ported to GPU’s.</a:t>
            </a:r>
            <a:endParaRPr lang="en-US" sz="1600" b="0" strike="noStrike" spc="-1" dirty="0">
              <a:solidFill>
                <a:schemeClr val="tx2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Opticks.</a:t>
            </a: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CaTS is an advanced example Geant4 application.</a:t>
            </a:r>
          </a:p>
          <a:p>
            <a:pPr marL="673200" lvl="1" indent="-214200">
              <a:buClr>
                <a:srgbClr val="2A6099"/>
              </a:buClr>
              <a:buSzPct val="45000"/>
              <a:buFont typeface="Wingdings" charset="2"/>
              <a:buChar char=""/>
            </a:pPr>
            <a:r>
              <a:rPr lang="en-US" sz="1800" strike="noStrike" spc="-1" dirty="0">
                <a:solidFill>
                  <a:srgbClr val="003087"/>
                </a:solidFill>
                <a:latin typeface="Calibri"/>
                <a:ea typeface="Geneva"/>
              </a:rPr>
              <a:t>CaTS workflow.</a:t>
            </a:r>
          </a:p>
          <a:p>
            <a:pPr marL="673200" lvl="1" indent="-214200">
              <a:buClr>
                <a:srgbClr val="2A6099"/>
              </a:buClr>
              <a:buSzPct val="45000"/>
              <a:buFont typeface="Wingdings" charset="2"/>
              <a:buChar char=""/>
            </a:pPr>
            <a:r>
              <a:rPr lang="en-US" spc="-1" dirty="0">
                <a:solidFill>
                  <a:srgbClr val="003087"/>
                </a:solidFill>
                <a:uFill>
                  <a:solidFill>
                    <a:srgbClr val="FFFFFF"/>
                  </a:solidFill>
                </a:uFill>
                <a:latin typeface="Calibri"/>
                <a:ea typeface="Geneva"/>
                <a:cs typeface="Arial" panose="020B0604020202020204" pitchFamily="34" charset="0"/>
              </a:rPr>
              <a:t>Performance.</a:t>
            </a:r>
          </a:p>
          <a:p>
            <a:pPr marL="216000" indent="-214200">
              <a:buClr>
                <a:srgbClr val="2A6099"/>
              </a:buClr>
              <a:buSzPct val="45000"/>
              <a:buFont typeface="Wingdings" charset="2"/>
              <a:buChar char=""/>
            </a:pP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artg4tk/larg4: making Opticks available to the LArTPC experiments.</a:t>
            </a:r>
          </a:p>
          <a:p>
            <a:pPr marL="216000" indent="-214200">
              <a:buClr>
                <a:srgbClr val="2A6099"/>
              </a:buClr>
              <a:buSzPct val="45000"/>
              <a:buFont typeface="Wingdings" charset="2"/>
              <a:buChar char=""/>
            </a:pPr>
            <a:r>
              <a:rPr lang="en-US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Summary</a:t>
            </a:r>
            <a:r>
              <a:rPr lang="en-US" sz="1800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800" spc="-1" dirty="0">
              <a:solidFill>
                <a:schemeClr val="tx2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0">
              <a:buClr>
                <a:srgbClr val="2A6099"/>
              </a:buClr>
              <a:buSzPct val="45000"/>
            </a:pPr>
            <a:endParaRPr lang="en-US" sz="1800" b="0" strike="noStrike" spc="-1" dirty="0">
              <a:solidFill>
                <a:schemeClr val="tx2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6000" indent="-214200">
              <a:lnSpc>
                <a:spcPct val="100000"/>
              </a:lnSpc>
              <a:buClr>
                <a:srgbClr val="2A6099"/>
              </a:buClr>
              <a:buSzPct val="45000"/>
              <a:buFont typeface="Wingdings" charset="2"/>
              <a:buChar char=""/>
            </a:pPr>
            <a:endParaRPr lang="en-US" sz="1800" b="0" strike="noStrike" spc="-1" dirty="0">
              <a:solidFill>
                <a:schemeClr val="tx2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stomShape 5">
            <a:extLst>
              <a:ext uri="{FF2B5EF4-FFF2-40B4-BE49-F238E27FC236}">
                <a16:creationId xmlns:a16="http://schemas.microsoft.com/office/drawing/2014/main" id="{DC5DE5E6-97C7-664B-AA7E-BC844A3BD2DC}"/>
              </a:ext>
            </a:extLst>
          </p:cNvPr>
          <p:cNvSpPr/>
          <p:nvPr/>
        </p:nvSpPr>
        <p:spPr>
          <a:xfrm>
            <a:off x="0" y="0"/>
            <a:ext cx="302040" cy="302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2BD39A91-690A-A74D-B2DD-7893FBF35FBA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5906946" y="3715473"/>
            <a:ext cx="3417053" cy="1039388"/>
          </a:xfrm>
          <a:prstGeom prst="rect">
            <a:avLst/>
          </a:prstGeom>
          <a:ln>
            <a:noFill/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092EDB8-549A-4443-BBD4-AE8E955FD03A}"/>
              </a:ext>
            </a:extLst>
          </p:cNvPr>
          <p:cNvSpPr txBox="1"/>
          <p:nvPr/>
        </p:nvSpPr>
        <p:spPr>
          <a:xfrm>
            <a:off x="944811" y="4158544"/>
            <a:ext cx="41376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tx2"/>
                </a:solidFill>
              </a:rPr>
              <a:t>CaTS: C</a:t>
            </a:r>
            <a:r>
              <a:rPr lang="en-US" sz="1600" dirty="0">
                <a:solidFill>
                  <a:schemeClr val="tx2"/>
                </a:solidFill>
              </a:rPr>
              <a:t>alorimetry </a:t>
            </a:r>
            <a:r>
              <a:rPr lang="en-US" sz="1600" b="1" dirty="0">
                <a:solidFill>
                  <a:schemeClr val="tx2"/>
                </a:solidFill>
              </a:rPr>
              <a:t>a</a:t>
            </a:r>
            <a:r>
              <a:rPr lang="en-US" sz="1600" dirty="0">
                <a:solidFill>
                  <a:schemeClr val="tx2"/>
                </a:solidFill>
              </a:rPr>
              <a:t>nd </a:t>
            </a:r>
            <a:r>
              <a:rPr lang="en-US" sz="1600" b="1" dirty="0">
                <a:solidFill>
                  <a:schemeClr val="tx2"/>
                </a:solidFill>
              </a:rPr>
              <a:t>T</a:t>
            </a:r>
            <a:r>
              <a:rPr lang="en-US" sz="1600" dirty="0">
                <a:solidFill>
                  <a:schemeClr val="tx2"/>
                </a:solidFill>
              </a:rPr>
              <a:t>racking </a:t>
            </a:r>
            <a:r>
              <a:rPr lang="en-US" sz="1600" b="1" dirty="0">
                <a:solidFill>
                  <a:schemeClr val="tx2"/>
                </a:solidFill>
              </a:rPr>
              <a:t>S</a:t>
            </a:r>
            <a:r>
              <a:rPr lang="en-US" sz="1600" dirty="0">
                <a:solidFill>
                  <a:schemeClr val="tx2"/>
                </a:solidFill>
              </a:rPr>
              <a:t>imulation</a:t>
            </a:r>
          </a:p>
        </p:txBody>
      </p:sp>
      <p:pic>
        <p:nvPicPr>
          <p:cNvPr id="3" name="Picture 2" descr="A picture containing text, outdoor object, vector graphics, clipart&#10;&#10;Description automatically generated">
            <a:extLst>
              <a:ext uri="{FF2B5EF4-FFF2-40B4-BE49-F238E27FC236}">
                <a16:creationId xmlns:a16="http://schemas.microsoft.com/office/drawing/2014/main" id="{4731AFFE-06CE-FB4B-B447-A391FCECDE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34" y="3943496"/>
            <a:ext cx="753076" cy="753076"/>
          </a:xfrm>
          <a:prstGeom prst="rect">
            <a:avLst/>
          </a:prstGeom>
        </p:spPr>
      </p:pic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E3FC1F63-AC41-1A4B-86CE-D795E2CB51F6}"/>
              </a:ext>
            </a:extLst>
          </p:cNvPr>
          <p:cNvSpPr txBox="1">
            <a:spLocks/>
          </p:cNvSpPr>
          <p:nvPr/>
        </p:nvSpPr>
        <p:spPr>
          <a:xfrm>
            <a:off x="636588" y="4888758"/>
            <a:ext cx="8574563" cy="18215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800" spc="-1" dirty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Hans Wenzel    </a:t>
            </a:r>
            <a:r>
              <a:rPr lang="en-US" sz="800" dirty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	                     </a:t>
            </a:r>
            <a:r>
              <a:rPr lang="en-US" sz="800" dirty="0">
                <a:solidFill>
                  <a:schemeClr val="tx2"/>
                </a:solidFill>
              </a:rPr>
              <a:t> </a:t>
            </a:r>
            <a:r>
              <a:rPr lang="en-US" sz="800" dirty="0">
                <a:solidFill>
                  <a:schemeClr val="tx2"/>
                </a:solidFill>
                <a:effectLst/>
              </a:rPr>
              <a:t>Integration of Geant4 and Opticks / CHEP 2023</a:t>
            </a:r>
            <a:r>
              <a:rPr lang="en-US" sz="800" dirty="0">
                <a:effectLst/>
              </a:rPr>
              <a:t>				 </a:t>
            </a:r>
            <a:r>
              <a:rPr lang="en-US" sz="800" dirty="0">
                <a:solidFill>
                  <a:schemeClr val="tx2"/>
                </a:solidFill>
              </a:rPr>
              <a:t>May 8 to 12, 2023 </a:t>
            </a:r>
          </a:p>
          <a:p>
            <a:pPr>
              <a:defRPr/>
            </a:pPr>
            <a:r>
              <a:rPr lang="en-US" sz="800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		</a:t>
            </a:r>
            <a:endParaRPr lang="en-US" sz="800" b="1" dirty="0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30EBB7F9-7C8B-C74E-83A3-7646338BAB0A}"/>
              </a:ext>
            </a:extLst>
          </p:cNvPr>
          <p:cNvSpPr txBox="1">
            <a:spLocks/>
          </p:cNvSpPr>
          <p:nvPr/>
        </p:nvSpPr>
        <p:spPr>
          <a:xfrm>
            <a:off x="3748" y="4878387"/>
            <a:ext cx="414338" cy="17796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48C009B-CB69-E04A-B9B3-34B26D69E9CF}" type="slidenum">
              <a:rPr lang="en-US" sz="1000" smtClean="0">
                <a:solidFill>
                  <a:schemeClr val="tx2"/>
                </a:solidFill>
              </a:rPr>
              <a:pPr>
                <a:defRPr/>
              </a:pPr>
              <a:t>2</a:t>
            </a:fld>
            <a:endParaRPr lang="en-US" sz="10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376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7E9A907-707D-4E4C-B5B7-76A43EFAA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364" y="123465"/>
            <a:ext cx="8686800" cy="320908"/>
          </a:xfrm>
        </p:spPr>
        <p:txBody>
          <a:bodyPr/>
          <a:lstStyle/>
          <a:p>
            <a:r>
              <a:rPr lang="en-US" sz="1800" b="1" spc="-1" dirty="0"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The computational challenge for TPCs based on liquid Argon (</a:t>
            </a:r>
            <a:r>
              <a:rPr lang="en-US" sz="1800" b="1" spc="-1" dirty="0" err="1"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LArTPCs</a:t>
            </a:r>
            <a:r>
              <a:rPr lang="en-US" sz="1800" b="1" spc="-1" dirty="0"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):</a:t>
            </a:r>
            <a:endParaRPr lang="en-US" sz="1800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CCA131C-5C66-AF4B-AFDA-A9B0B72CE8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1005" y="885091"/>
            <a:ext cx="5191159" cy="376811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C0DA826-84B3-5941-9A40-2AD84B9188CF}"/>
              </a:ext>
            </a:extLst>
          </p:cNvPr>
          <p:cNvSpPr txBox="1"/>
          <p:nvPr/>
        </p:nvSpPr>
        <p:spPr>
          <a:xfrm>
            <a:off x="108017" y="433461"/>
            <a:ext cx="3411069" cy="424731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</a:rPr>
              <a:t>Test Detector Geometry: </a:t>
            </a:r>
          </a:p>
          <a:p>
            <a:r>
              <a:rPr lang="en-US" sz="1400" dirty="0">
                <a:solidFill>
                  <a:schemeClr val="tx2"/>
                </a:solidFill>
              </a:rPr>
              <a:t>Liquid Argon: x y z: 1 x 1 x 2 m (blue) </a:t>
            </a:r>
            <a:endParaRPr lang="en-US" sz="1400" baseline="30000" dirty="0">
              <a:solidFill>
                <a:schemeClr val="tx2"/>
              </a:solidFill>
            </a:endParaRPr>
          </a:p>
          <a:p>
            <a:r>
              <a:rPr lang="en-US" sz="1400" dirty="0">
                <a:solidFill>
                  <a:schemeClr val="tx2"/>
                </a:solidFill>
              </a:rPr>
              <a:t>5 photo detectors (red)</a:t>
            </a:r>
          </a:p>
          <a:p>
            <a:r>
              <a:rPr lang="en-US" sz="1400" dirty="0">
                <a:solidFill>
                  <a:schemeClr val="tx2"/>
                </a:solidFill>
              </a:rPr>
              <a:t>photon yield (no E-field): 50000 </a:t>
            </a:r>
            <a:r>
              <a:rPr lang="en-US" sz="1400" dirty="0">
                <a:solidFill>
                  <a:schemeClr val="tx2"/>
                </a:solidFill>
                <a:latin typeface="Symbol" pitchFamily="2" charset="2"/>
              </a:rPr>
              <a:t>g</a:t>
            </a:r>
            <a:r>
              <a:rPr lang="en-US" sz="1400" dirty="0">
                <a:solidFill>
                  <a:schemeClr val="tx2"/>
                </a:solidFill>
              </a:rPr>
              <a:t>/MeV single 2 GeV electron (shower not fully contained)</a:t>
            </a:r>
          </a:p>
          <a:p>
            <a:r>
              <a:rPr lang="en-US" sz="1400" dirty="0">
                <a:solidFill>
                  <a:schemeClr val="tx2"/>
                </a:solidFill>
              </a:rPr>
              <a:t>(low Z=18,  low  </a:t>
            </a:r>
            <a:r>
              <a:rPr lang="en-US" sz="1400" dirty="0">
                <a:solidFill>
                  <a:schemeClr val="tx2"/>
                </a:solidFill>
                <a:latin typeface="Symbol" pitchFamily="2" charset="2"/>
              </a:rPr>
              <a:t>r</a:t>
            </a:r>
            <a:r>
              <a:rPr lang="en-US" sz="1400" dirty="0">
                <a:latin typeface="Symbol" pitchFamily="2" charset="2"/>
              </a:rPr>
              <a:t> = </a:t>
            </a:r>
            <a:r>
              <a:rPr lang="en-US" sz="1400" dirty="0">
                <a:solidFill>
                  <a:schemeClr val="tx2"/>
                </a:solidFill>
              </a:rPr>
              <a:t>1.78 g/cm</a:t>
            </a:r>
            <a:r>
              <a:rPr lang="en-US" sz="1400" baseline="30000" dirty="0">
                <a:solidFill>
                  <a:schemeClr val="tx2"/>
                </a:solidFill>
              </a:rPr>
              <a:t>3</a:t>
            </a:r>
            <a:r>
              <a:rPr lang="en-US" sz="1400" dirty="0"/>
              <a:t>).</a:t>
            </a:r>
            <a:endParaRPr lang="en-US" sz="1400" dirty="0">
              <a:solidFill>
                <a:schemeClr val="tx2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sz="1400" b="1" dirty="0">
                <a:solidFill>
                  <a:schemeClr val="tx2"/>
                </a:solidFill>
              </a:rPr>
              <a:t>~ 7x10</a:t>
            </a:r>
            <a:r>
              <a:rPr lang="en-US" sz="1400" b="1" baseline="30000" dirty="0">
                <a:solidFill>
                  <a:schemeClr val="tx2"/>
                </a:solidFill>
              </a:rPr>
              <a:t>7</a:t>
            </a:r>
            <a:r>
              <a:rPr lang="en-US" sz="1400" dirty="0">
                <a:solidFill>
                  <a:schemeClr val="tx2"/>
                </a:solidFill>
              </a:rPr>
              <a:t> VUV scintillation photons are produced/event.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1400" dirty="0">
                <a:solidFill>
                  <a:schemeClr val="tx2"/>
                </a:solidFill>
              </a:rPr>
              <a:t>Using Geant4 (11.1.p01) to simulate photon generation and propagation o using a single core on an </a:t>
            </a:r>
            <a:r>
              <a:rPr lang="en-US" sz="1400" b="0" i="0" baseline="0" dirty="0">
                <a:solidFill>
                  <a:schemeClr val="tx2"/>
                </a:solidFill>
              </a:rPr>
              <a:t>Intel</a:t>
            </a:r>
            <a:r>
              <a:rPr lang="en-US" sz="1400" baseline="30000" dirty="0">
                <a:solidFill>
                  <a:schemeClr val="tx2"/>
                </a:solidFill>
              </a:rPr>
              <a:t>®</a:t>
            </a:r>
            <a:r>
              <a:rPr lang="en-US" sz="1600" baseline="30000" dirty="0">
                <a:solidFill>
                  <a:schemeClr val="tx2"/>
                </a:solidFill>
              </a:rPr>
              <a:t> </a:t>
            </a:r>
            <a:r>
              <a:rPr lang="en-US" sz="1400" b="0" i="0" baseline="0" dirty="0">
                <a:solidFill>
                  <a:schemeClr val="tx2"/>
                </a:solidFill>
              </a:rPr>
              <a:t>Core</a:t>
            </a:r>
            <a:r>
              <a:rPr lang="en-US" sz="140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 i9-10900k@ 3.7Ghz</a:t>
            </a:r>
            <a:r>
              <a:rPr lang="en-US" sz="1400" dirty="0">
                <a:solidFill>
                  <a:schemeClr val="tx2"/>
                </a:solidFill>
              </a:rPr>
              <a:t> takes :</a:t>
            </a:r>
          </a:p>
          <a:p>
            <a:r>
              <a:rPr lang="en-US" sz="1800" b="1" dirty="0">
                <a:solidFill>
                  <a:schemeClr val="tx2"/>
                </a:solidFill>
              </a:rPr>
              <a:t>       ~ 10 minutes/event</a:t>
            </a:r>
          </a:p>
          <a:p>
            <a:r>
              <a:rPr lang="en-US" sz="1400" dirty="0">
                <a:solidFill>
                  <a:schemeClr val="tx2"/>
                </a:solidFill>
              </a:rPr>
              <a:t>(Compared to </a:t>
            </a:r>
            <a:r>
              <a:rPr lang="en-US" sz="1400" b="1" dirty="0">
                <a:solidFill>
                  <a:schemeClr val="tx2"/>
                </a:solidFill>
              </a:rPr>
              <a:t>0.034 seconds/event </a:t>
            </a:r>
            <a:r>
              <a:rPr lang="en-US" sz="1400" dirty="0">
                <a:solidFill>
                  <a:schemeClr val="tx2"/>
                </a:solidFill>
              </a:rPr>
              <a:t>without optical photon simulation) </a:t>
            </a:r>
            <a:r>
              <a:rPr lang="en-US" sz="1400" dirty="0">
                <a:solidFill>
                  <a:schemeClr val="tx2"/>
                </a:solidFill>
                <a:sym typeface="Wingdings" pitchFamily="2" charset="2"/>
              </a:rPr>
              <a:t></a:t>
            </a:r>
            <a:r>
              <a:rPr lang="en-US" sz="1400" dirty="0">
                <a:solidFill>
                  <a:schemeClr val="tx2"/>
                </a:solidFill>
              </a:rPr>
              <a:t> LArTPC-Experiments use look up tables and parameterizations instead of full simulation for photon response.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886A7E0-DCE3-9D45-AB11-CF7CDA58EFD0}"/>
              </a:ext>
            </a:extLst>
          </p:cNvPr>
          <p:cNvSpPr txBox="1"/>
          <p:nvPr/>
        </p:nvSpPr>
        <p:spPr>
          <a:xfrm>
            <a:off x="3641025" y="889105"/>
            <a:ext cx="43220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chemeClr val="bg2"/>
                </a:solidFill>
              </a:rPr>
              <a:t>Shown are only steps and particle tracks handled by Geant4,</a:t>
            </a:r>
          </a:p>
          <a:p>
            <a:r>
              <a:rPr lang="en-US" sz="1200">
                <a:solidFill>
                  <a:schemeClr val="bg2"/>
                </a:solidFill>
              </a:rPr>
              <a:t>no optical photons.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20B5178D-05BD-3741-A212-8998EF99361F}"/>
              </a:ext>
            </a:extLst>
          </p:cNvPr>
          <p:cNvCxnSpPr>
            <a:cxnSpLocks/>
          </p:cNvCxnSpPr>
          <p:nvPr/>
        </p:nvCxnSpPr>
        <p:spPr>
          <a:xfrm flipV="1">
            <a:off x="4712630" y="3555216"/>
            <a:ext cx="422478" cy="2375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9AD5A859-860C-B944-A4AE-462207B2CC6D}"/>
              </a:ext>
            </a:extLst>
          </p:cNvPr>
          <p:cNvSpPr txBox="1"/>
          <p:nvPr/>
        </p:nvSpPr>
        <p:spPr>
          <a:xfrm rot="19746717">
            <a:off x="4391946" y="3401329"/>
            <a:ext cx="8914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2 GeV e</a:t>
            </a:r>
            <a:r>
              <a:rPr lang="en-US" sz="1400" baseline="30000" dirty="0">
                <a:solidFill>
                  <a:schemeClr val="bg1"/>
                </a:solidFill>
              </a:rPr>
              <a:t>-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F2A96E8-DF71-4043-82CD-83B6C2535779}"/>
              </a:ext>
            </a:extLst>
          </p:cNvPr>
          <p:cNvCxnSpPr>
            <a:cxnSpLocks/>
          </p:cNvCxnSpPr>
          <p:nvPr/>
        </p:nvCxnSpPr>
        <p:spPr>
          <a:xfrm flipV="1">
            <a:off x="7485473" y="1896534"/>
            <a:ext cx="456665" cy="21641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FF87DC7-6051-174C-8A00-33D9B46D6AA6}"/>
              </a:ext>
            </a:extLst>
          </p:cNvPr>
          <p:cNvCxnSpPr>
            <a:cxnSpLocks/>
          </p:cNvCxnSpPr>
          <p:nvPr/>
        </p:nvCxnSpPr>
        <p:spPr>
          <a:xfrm flipV="1">
            <a:off x="7506377" y="3117433"/>
            <a:ext cx="414859" cy="9850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828D4B9-C9C0-E846-8C71-82EC779CC33B}"/>
              </a:ext>
            </a:extLst>
          </p:cNvPr>
          <p:cNvCxnSpPr>
            <a:cxnSpLocks/>
          </p:cNvCxnSpPr>
          <p:nvPr/>
        </p:nvCxnSpPr>
        <p:spPr>
          <a:xfrm flipH="1" flipV="1">
            <a:off x="6957437" y="3143145"/>
            <a:ext cx="518960" cy="9592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04C7E3E-B8C5-1443-92CF-B32DF5FFB36C}"/>
              </a:ext>
            </a:extLst>
          </p:cNvPr>
          <p:cNvCxnSpPr>
            <a:cxnSpLocks/>
          </p:cNvCxnSpPr>
          <p:nvPr/>
        </p:nvCxnSpPr>
        <p:spPr>
          <a:xfrm flipH="1" flipV="1">
            <a:off x="5912408" y="3197866"/>
            <a:ext cx="1563989" cy="9619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0BBD659-37B5-0A43-8DDF-EDA238AFE081}"/>
              </a:ext>
            </a:extLst>
          </p:cNvPr>
          <p:cNvCxnSpPr>
            <a:cxnSpLocks/>
          </p:cNvCxnSpPr>
          <p:nvPr/>
        </p:nvCxnSpPr>
        <p:spPr>
          <a:xfrm flipH="1">
            <a:off x="5912408" y="4202008"/>
            <a:ext cx="1494585" cy="2168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F415D005-4247-9B41-9F68-97E402094A9B}"/>
              </a:ext>
            </a:extLst>
          </p:cNvPr>
          <p:cNvSpPr txBox="1"/>
          <p:nvPr/>
        </p:nvSpPr>
        <p:spPr>
          <a:xfrm>
            <a:off x="7395368" y="4060021"/>
            <a:ext cx="13885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Photodetectors</a:t>
            </a:r>
          </a:p>
        </p:txBody>
      </p:sp>
      <p:sp>
        <p:nvSpPr>
          <p:cNvPr id="32" name="Footer Placeholder 4">
            <a:extLst>
              <a:ext uri="{FF2B5EF4-FFF2-40B4-BE49-F238E27FC236}">
                <a16:creationId xmlns:a16="http://schemas.microsoft.com/office/drawing/2014/main" id="{BA4D0A37-9281-9940-B1F6-4C32FC2DAE76}"/>
              </a:ext>
            </a:extLst>
          </p:cNvPr>
          <p:cNvSpPr txBox="1">
            <a:spLocks/>
          </p:cNvSpPr>
          <p:nvPr/>
        </p:nvSpPr>
        <p:spPr>
          <a:xfrm>
            <a:off x="636588" y="4888758"/>
            <a:ext cx="8574563" cy="18215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800" spc="-1" dirty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Hans Wenzel    </a:t>
            </a:r>
            <a:r>
              <a:rPr lang="en-US" sz="800" dirty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	                     </a:t>
            </a:r>
            <a:r>
              <a:rPr lang="en-US" sz="800" dirty="0">
                <a:solidFill>
                  <a:schemeClr val="tx2"/>
                </a:solidFill>
              </a:rPr>
              <a:t> </a:t>
            </a:r>
            <a:r>
              <a:rPr lang="en-US" sz="800" dirty="0">
                <a:solidFill>
                  <a:schemeClr val="tx2"/>
                </a:solidFill>
                <a:effectLst/>
              </a:rPr>
              <a:t>Integration of Geant4 and Opticks / CHEP 2023</a:t>
            </a:r>
            <a:r>
              <a:rPr lang="en-US" sz="800" dirty="0">
                <a:effectLst/>
              </a:rPr>
              <a:t>				 </a:t>
            </a:r>
            <a:r>
              <a:rPr lang="en-US" sz="800" dirty="0">
                <a:solidFill>
                  <a:schemeClr val="tx2"/>
                </a:solidFill>
              </a:rPr>
              <a:t>May 8 to 12, 2023 </a:t>
            </a:r>
          </a:p>
          <a:p>
            <a:pPr>
              <a:defRPr/>
            </a:pPr>
            <a:r>
              <a:rPr lang="en-US" sz="800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		</a:t>
            </a:r>
            <a:endParaRPr lang="en-US" sz="800" b="1" dirty="0"/>
          </a:p>
        </p:txBody>
      </p:sp>
      <p:sp>
        <p:nvSpPr>
          <p:cNvPr id="33" name="Slide Number Placeholder 5">
            <a:extLst>
              <a:ext uri="{FF2B5EF4-FFF2-40B4-BE49-F238E27FC236}">
                <a16:creationId xmlns:a16="http://schemas.microsoft.com/office/drawing/2014/main" id="{0B29BE36-602B-8247-8D07-BDA10BBB9EA2}"/>
              </a:ext>
            </a:extLst>
          </p:cNvPr>
          <p:cNvSpPr txBox="1">
            <a:spLocks/>
          </p:cNvSpPr>
          <p:nvPr/>
        </p:nvSpPr>
        <p:spPr>
          <a:xfrm>
            <a:off x="3748" y="4878387"/>
            <a:ext cx="414338" cy="17796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48C009B-CB69-E04A-B9B3-34B26D69E9CF}" type="slidenum">
              <a:rPr lang="en-US" sz="1000" smtClean="0">
                <a:solidFill>
                  <a:schemeClr val="tx2"/>
                </a:solidFill>
              </a:rPr>
              <a:pPr>
                <a:defRPr/>
              </a:pPr>
              <a:t>3</a:t>
            </a:fld>
            <a:endParaRPr lang="en-US" sz="10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843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41C2C1D-EC1F-9F40-9DCD-4183809CA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6117" y="563104"/>
            <a:ext cx="7590475" cy="320908"/>
          </a:xfrm>
        </p:spPr>
        <p:txBody>
          <a:bodyPr/>
          <a:lstStyle/>
          <a:p>
            <a:r>
              <a:rPr lang="en-US" sz="2000" b="1">
                <a:solidFill>
                  <a:schemeClr val="tx2"/>
                </a:solidFill>
              </a:rPr>
              <a:t>Simulation</a:t>
            </a:r>
            <a:r>
              <a:rPr lang="en-US" sz="1800" b="1">
                <a:solidFill>
                  <a:schemeClr val="tx2"/>
                </a:solidFill>
              </a:rPr>
              <a:t> </a:t>
            </a:r>
            <a:r>
              <a:rPr lang="en-US" sz="2000" b="1">
                <a:solidFill>
                  <a:schemeClr val="tx2"/>
                </a:solidFill>
              </a:rPr>
              <a:t>of optical photons: an ideal application to be ported to GPU’s.</a:t>
            </a:r>
            <a:br>
              <a:rPr lang="en-US" sz="2400">
                <a:solidFill>
                  <a:schemeClr val="tx2"/>
                </a:solidFill>
              </a:rPr>
            </a:br>
            <a:endParaRPr lang="en-US" sz="2400" baseline="300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891034-D0AA-A640-896C-D5ACBAAE40D8}"/>
              </a:ext>
            </a:extLst>
          </p:cNvPr>
          <p:cNvSpPr txBox="1"/>
          <p:nvPr/>
        </p:nvSpPr>
        <p:spPr>
          <a:xfrm>
            <a:off x="60959" y="549087"/>
            <a:ext cx="902208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/>
                </a:solidFill>
              </a:rPr>
              <a:t>Only one particle type is involved (optical photon), but many of them  (~10</a:t>
            </a:r>
            <a:r>
              <a:rPr lang="en-US" sz="1400" baseline="30000" dirty="0">
                <a:solidFill>
                  <a:schemeClr val="tx2"/>
                </a:solidFill>
              </a:rPr>
              <a:t>7</a:t>
            </a:r>
            <a:r>
              <a:rPr lang="en-US" sz="1400" dirty="0">
                <a:solidFill>
                  <a:schemeClr val="tx2"/>
                </a:solidFill>
              </a:rPr>
              <a:t>/event)</a:t>
            </a:r>
            <a:r>
              <a:rPr lang="en-US" sz="1400" dirty="0">
                <a:solidFill>
                  <a:schemeClr val="tx2"/>
                </a:solidFill>
                <a:sym typeface="Wingdings" pitchFamily="2" charset="2"/>
              </a:rPr>
              <a:t> allows for massive parallelism (low latency, no big fluctuations in computing time).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/>
                </a:solidFill>
                <a:sym typeface="Wingdings" pitchFamily="2" charset="2"/>
              </a:rPr>
              <a:t>No new particles types besides optical photons are produced.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/>
                </a:solidFill>
                <a:sym typeface="Wingdings" pitchFamily="2" charset="2"/>
              </a:rPr>
              <a:t>Only a few physics processes need to be implemented on the GPU. The processes are: </a:t>
            </a:r>
            <a:endParaRPr lang="en-US" sz="1400" dirty="0">
              <a:solidFill>
                <a:schemeClr val="tx2"/>
              </a:solidFill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</a:rPr>
              <a:t>G4Cerenkov (generate photons),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</a:rPr>
              <a:t>G4Scintillation (Reemission) (generate photons),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</a:rPr>
              <a:t>G4OpAbsorption,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</a:rPr>
              <a:t>G4OpRayleigh,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</a:rPr>
              <a:t>G4OpBoundaryProcess,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</a:rPr>
              <a:t>G4OpWLS (not yet implemented, need it for </a:t>
            </a:r>
            <a:r>
              <a:rPr lang="en-US" sz="1200" dirty="0" err="1">
                <a:solidFill>
                  <a:schemeClr val="tx2"/>
                </a:solidFill>
              </a:rPr>
              <a:t>LArTPCs</a:t>
            </a:r>
            <a:r>
              <a:rPr lang="en-US" sz="1200" dirty="0">
                <a:solidFill>
                  <a:schemeClr val="tx2"/>
                </a:solidFill>
              </a:rPr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/>
                </a:solidFill>
                <a:sym typeface="Wingdings" pitchFamily="2" charset="2"/>
              </a:rPr>
              <a:t>These processes don’t need a lot of input data (collected in so called </a:t>
            </a:r>
            <a:r>
              <a:rPr lang="en-US" sz="1400" dirty="0" err="1">
                <a:solidFill>
                  <a:schemeClr val="tx2"/>
                </a:solidFill>
                <a:sym typeface="Wingdings" pitchFamily="2" charset="2"/>
              </a:rPr>
              <a:t>GenSteps</a:t>
            </a:r>
            <a:r>
              <a:rPr lang="en-US" sz="1400" dirty="0">
                <a:solidFill>
                  <a:schemeClr val="tx2"/>
                </a:solidFill>
                <a:sym typeface="Wingdings" pitchFamily="2" charset="2"/>
              </a:rPr>
              <a:t> for the Cerenkov and Scintillation processes) little data transfer from host to device.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/>
                </a:solidFill>
                <a:sym typeface="Wingdings" pitchFamily="2" charset="2"/>
              </a:rPr>
              <a:t>Only a small fraction of photons reach the Photodetectors and produce a </a:t>
            </a:r>
            <a:r>
              <a:rPr lang="en-US" sz="1400" dirty="0" err="1">
                <a:solidFill>
                  <a:schemeClr val="tx2"/>
                </a:solidFill>
                <a:sym typeface="Wingdings" pitchFamily="2" charset="2"/>
              </a:rPr>
              <a:t>PhotonHit</a:t>
            </a:r>
            <a:r>
              <a:rPr lang="en-US" sz="1400" dirty="0">
                <a:solidFill>
                  <a:schemeClr val="tx2"/>
                </a:solidFill>
                <a:sym typeface="Wingdings" pitchFamily="2" charset="2"/>
              </a:rPr>
              <a:t>   so very little data to transfer from device to host.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/>
                </a:solidFill>
                <a:sym typeface="Wingdings" pitchFamily="2" charset="2"/>
              </a:rPr>
              <a:t>Optical ray tracing is a well-established field  benefit from available efficient algorithms (</a:t>
            </a:r>
            <a:r>
              <a:rPr lang="en-US" sz="1400" dirty="0" err="1">
                <a:solidFill>
                  <a:schemeClr val="tx2"/>
                </a:solidFill>
              </a:rPr>
              <a:t>OptiX</a:t>
            </a:r>
            <a:r>
              <a:rPr lang="en-US" sz="1400" baseline="30000" dirty="0">
                <a:solidFill>
                  <a:schemeClr val="tx2"/>
                </a:solidFill>
              </a:rPr>
              <a:t>®</a:t>
            </a:r>
            <a:r>
              <a:rPr lang="en-US" sz="1400" dirty="0">
                <a:solidFill>
                  <a:schemeClr val="tx2"/>
                </a:solidFill>
              </a:rPr>
              <a:t>)</a:t>
            </a:r>
            <a:r>
              <a:rPr lang="en-US" sz="1400" dirty="0">
                <a:solidFill>
                  <a:schemeClr val="tx2"/>
                </a:solidFill>
                <a:sym typeface="Wingdings" pitchFamily="2" charset="2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/>
                </a:solidFill>
              </a:rPr>
              <a:t>Use NVIDIA</a:t>
            </a:r>
            <a:r>
              <a:rPr lang="en-US" sz="1400" baseline="30000" dirty="0">
                <a:solidFill>
                  <a:schemeClr val="tx2"/>
                </a:solidFill>
              </a:rPr>
              <a:t>®</a:t>
            </a:r>
            <a:r>
              <a:rPr lang="en-US" sz="1400" dirty="0">
                <a:solidFill>
                  <a:schemeClr val="tx2"/>
                </a:solidFill>
              </a:rPr>
              <a:t> hardware and software (NVIDIA</a:t>
            </a:r>
            <a:r>
              <a:rPr lang="en-US" sz="1400" baseline="30000" dirty="0">
                <a:solidFill>
                  <a:schemeClr val="tx2"/>
                </a:solidFill>
              </a:rPr>
              <a:t>®</a:t>
            </a:r>
            <a:r>
              <a:rPr lang="en-US" sz="1400" dirty="0">
                <a:solidFill>
                  <a:schemeClr val="tx2"/>
                </a:solidFill>
              </a:rPr>
              <a:t> CUDA, NVIDIA</a:t>
            </a:r>
            <a:r>
              <a:rPr lang="en-US" sz="1400" baseline="30000" dirty="0">
                <a:solidFill>
                  <a:schemeClr val="tx2"/>
                </a:solidFill>
              </a:rPr>
              <a:t>®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OptiX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baseline="30000" dirty="0">
                <a:solidFill>
                  <a:schemeClr val="tx2"/>
                </a:solidFill>
              </a:rPr>
              <a:t>®</a:t>
            </a:r>
            <a:r>
              <a:rPr lang="en-US" sz="1400" dirty="0">
                <a:solidFill>
                  <a:schemeClr val="tx2"/>
                </a:solidFill>
              </a:rPr>
              <a:t> ). </a:t>
            </a:r>
          </a:p>
          <a:p>
            <a:endParaRPr lang="en-US" sz="1600" dirty="0">
              <a:sym typeface="Wingdings" pitchFamily="2" charset="2"/>
            </a:endParaRPr>
          </a:p>
          <a:p>
            <a:endParaRPr lang="en-US" sz="1600" dirty="0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79A347AE-E4AC-3949-8FAF-03DBA77564E8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60959" y="-31287"/>
            <a:ext cx="1679171" cy="724082"/>
          </a:xfrm>
          <a:prstGeom prst="rect">
            <a:avLst/>
          </a:prstGeom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CE66E85-62DC-9541-AC72-5200AFEFDE72}"/>
              </a:ext>
            </a:extLst>
          </p:cNvPr>
          <p:cNvSpPr txBox="1"/>
          <p:nvPr/>
        </p:nvSpPr>
        <p:spPr>
          <a:xfrm>
            <a:off x="1680519" y="512628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D0FB350D-555F-E24F-A2DC-594A84625CDC}"/>
              </a:ext>
            </a:extLst>
          </p:cNvPr>
          <p:cNvSpPr txBox="1">
            <a:spLocks/>
          </p:cNvSpPr>
          <p:nvPr/>
        </p:nvSpPr>
        <p:spPr>
          <a:xfrm>
            <a:off x="636588" y="4888758"/>
            <a:ext cx="8574563" cy="18215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800" spc="-1" dirty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Hans Wenzel    </a:t>
            </a:r>
            <a:r>
              <a:rPr lang="en-US" sz="800" dirty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	                     </a:t>
            </a:r>
            <a:r>
              <a:rPr lang="en-US" sz="800" dirty="0">
                <a:solidFill>
                  <a:schemeClr val="tx2"/>
                </a:solidFill>
              </a:rPr>
              <a:t> </a:t>
            </a:r>
            <a:r>
              <a:rPr lang="en-US" sz="800" dirty="0">
                <a:solidFill>
                  <a:schemeClr val="tx2"/>
                </a:solidFill>
                <a:effectLst/>
              </a:rPr>
              <a:t>Integration of Geant4 and Opticks / CHEP 2023</a:t>
            </a:r>
            <a:r>
              <a:rPr lang="en-US" sz="800" dirty="0">
                <a:effectLst/>
              </a:rPr>
              <a:t>				 </a:t>
            </a:r>
            <a:r>
              <a:rPr lang="en-US" sz="800" dirty="0">
                <a:solidFill>
                  <a:schemeClr val="tx2"/>
                </a:solidFill>
              </a:rPr>
              <a:t>May 8 to 12, 2023 </a:t>
            </a:r>
          </a:p>
          <a:p>
            <a:pPr>
              <a:defRPr/>
            </a:pPr>
            <a:r>
              <a:rPr lang="en-US" sz="800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		</a:t>
            </a:r>
            <a:endParaRPr lang="en-US" sz="800" b="1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740E514F-7952-C442-A923-5D8A32DFF65F}"/>
              </a:ext>
            </a:extLst>
          </p:cNvPr>
          <p:cNvSpPr txBox="1">
            <a:spLocks/>
          </p:cNvSpPr>
          <p:nvPr/>
        </p:nvSpPr>
        <p:spPr>
          <a:xfrm>
            <a:off x="3748" y="4878387"/>
            <a:ext cx="414338" cy="17796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48C009B-CB69-E04A-B9B3-34B26D69E9CF}" type="slidenum">
              <a:rPr lang="en-US" sz="1000" smtClean="0">
                <a:solidFill>
                  <a:schemeClr val="tx2"/>
                </a:solidFill>
              </a:rPr>
              <a:pPr>
                <a:defRPr/>
              </a:pPr>
              <a:t>4</a:t>
            </a:fld>
            <a:endParaRPr lang="en-US" sz="10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8070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6AFF060A-AB36-9F43-B97A-8E337C436C37}"/>
              </a:ext>
            </a:extLst>
          </p:cNvPr>
          <p:cNvSpPr txBox="1"/>
          <p:nvPr/>
        </p:nvSpPr>
        <p:spPr>
          <a:xfrm>
            <a:off x="5431857" y="4290710"/>
            <a:ext cx="26093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chemeClr val="bg1"/>
                </a:solidFill>
              </a:rPr>
              <a:t>Figure from Simon Blyth’s presentation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8DDE721-2A8F-E845-92F6-C02F450BA1E0}"/>
              </a:ext>
            </a:extLst>
          </p:cNvPr>
          <p:cNvSpPr txBox="1"/>
          <p:nvPr/>
        </p:nvSpPr>
        <p:spPr>
          <a:xfrm>
            <a:off x="366312" y="561987"/>
            <a:ext cx="8466479" cy="50629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281"/>
              </a:spcBef>
              <a:buNone/>
              <a:tabLst>
                <a:tab pos="0" algn="l"/>
              </a:tabLst>
            </a:pPr>
            <a:r>
              <a:rPr lang="en-US" sz="1400" b="0" strike="noStrike" spc="-1" dirty="0">
                <a:solidFill>
                  <a:schemeClr val="tx2"/>
                </a:solidFill>
                <a:latin typeface="Arial"/>
                <a:ea typeface="Geneva"/>
              </a:rPr>
              <a:t>Opticks is an open-source project</a:t>
            </a:r>
            <a:r>
              <a:rPr lang="en-US" sz="1400" spc="-1" dirty="0">
                <a:solidFill>
                  <a:schemeClr val="tx2"/>
                </a:solidFill>
                <a:latin typeface="Arial"/>
              </a:rPr>
              <a:t> </a:t>
            </a:r>
            <a:r>
              <a:rPr lang="en-US" sz="1400" spc="-1" dirty="0">
                <a:solidFill>
                  <a:schemeClr val="tx2"/>
                </a:solidFill>
                <a:latin typeface="Arial"/>
                <a:ea typeface="Geneva"/>
              </a:rPr>
              <a:t>d</a:t>
            </a:r>
            <a:r>
              <a:rPr lang="en-US" sz="1400" b="0" strike="noStrike" spc="-1" dirty="0">
                <a:solidFill>
                  <a:schemeClr val="tx2"/>
                </a:solidFill>
                <a:latin typeface="Arial"/>
                <a:ea typeface="Geneva"/>
              </a:rPr>
              <a:t>eveloped by Simon Blyth:</a:t>
            </a:r>
            <a:r>
              <a:rPr lang="en-US" sz="1400" spc="-1" dirty="0">
                <a:solidFill>
                  <a:schemeClr val="tx2"/>
                </a:solidFill>
                <a:latin typeface="Arial"/>
              </a:rPr>
              <a:t> </a:t>
            </a:r>
            <a:r>
              <a:rPr lang="en-US" sz="1400" b="0" u="sng" strike="noStrike" spc="-1" dirty="0">
                <a:solidFill>
                  <a:srgbClr val="0000FF"/>
                </a:solidFill>
                <a:uFillTx/>
                <a:latin typeface="Arial"/>
                <a:ea typeface="Geneva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https://bitbucket.org/simoncblyth/Opticks</a:t>
            </a:r>
            <a:r>
              <a:rPr lang="en-US" sz="1400" b="0" u="sng" strike="noStrike" spc="-1" dirty="0">
                <a:solidFill>
                  <a:schemeClr val="tx2"/>
                </a:solidFill>
                <a:uFillTx/>
                <a:latin typeface="Arial"/>
                <a:ea typeface="Geneva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n-US" sz="1400" b="0" u="sng" strike="noStrike" spc="-1" dirty="0">
                <a:solidFill>
                  <a:schemeClr val="tx2"/>
                </a:solidFill>
                <a:uFillTx/>
                <a:latin typeface="Arial"/>
                <a:ea typeface="Geneva"/>
              </a:rPr>
              <a:t> </a:t>
            </a:r>
          </a:p>
          <a:p>
            <a:r>
              <a:rPr lang="en-US" sz="1400" dirty="0">
                <a:solidFill>
                  <a:schemeClr val="tx2"/>
                </a:solidFill>
              </a:rPr>
              <a:t>See also talk at this conference. There are 2 major versions: legacy Opticks based on </a:t>
            </a:r>
            <a:r>
              <a:rPr lang="en-US" sz="1400" dirty="0" err="1">
                <a:solidFill>
                  <a:schemeClr val="tx2"/>
                </a:solidFill>
              </a:rPr>
              <a:t>OptiX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baseline="30000" dirty="0">
                <a:solidFill>
                  <a:schemeClr val="tx2"/>
                </a:solidFill>
              </a:rPr>
              <a:t>® </a:t>
            </a:r>
            <a:r>
              <a:rPr lang="en-US" sz="1400" dirty="0">
                <a:solidFill>
                  <a:schemeClr val="tx2"/>
                </a:solidFill>
              </a:rPr>
              <a:t>6 using the G4Opticks API and reengineered Opticks based on </a:t>
            </a:r>
            <a:r>
              <a:rPr lang="en-US" sz="1400" dirty="0" err="1">
                <a:solidFill>
                  <a:schemeClr val="tx2"/>
                </a:solidFill>
              </a:rPr>
              <a:t>OptiX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baseline="30000" dirty="0">
                <a:solidFill>
                  <a:schemeClr val="tx2"/>
                </a:solidFill>
              </a:rPr>
              <a:t>® </a:t>
            </a:r>
            <a:r>
              <a:rPr lang="en-US" sz="1400" dirty="0">
                <a:solidFill>
                  <a:schemeClr val="tx2"/>
                </a:solidFill>
              </a:rPr>
              <a:t>7</a:t>
            </a:r>
            <a:r>
              <a:rPr lang="en-US" sz="1400" baseline="30000" dirty="0">
                <a:solidFill>
                  <a:schemeClr val="tx2"/>
                </a:solidFill>
              </a:rPr>
              <a:t> </a:t>
            </a:r>
            <a:r>
              <a:rPr lang="en-US" sz="1400" dirty="0">
                <a:solidFill>
                  <a:schemeClr val="tx2"/>
                </a:solidFill>
              </a:rPr>
              <a:t> using the G4CXOpticks API.</a:t>
            </a:r>
          </a:p>
          <a:p>
            <a:r>
              <a:rPr lang="en-US" sz="1400" dirty="0">
                <a:solidFill>
                  <a:schemeClr val="tx2"/>
                </a:solidFill>
              </a:rPr>
              <a:t>Opticks </a:t>
            </a:r>
            <a:r>
              <a:rPr lang="en-US" sz="1400" spc="-1" dirty="0">
                <a:solidFill>
                  <a:srgbClr val="003087"/>
                </a:solidFill>
                <a:latin typeface="Arial"/>
                <a:ea typeface="Geneva"/>
              </a:rPr>
              <a:t>a</a:t>
            </a:r>
            <a:r>
              <a:rPr lang="en-US" sz="1400" b="0" strike="noStrike" spc="-1" dirty="0">
                <a:solidFill>
                  <a:srgbClr val="003087"/>
                </a:solidFill>
                <a:latin typeface="Arial"/>
                <a:ea typeface="Geneva"/>
              </a:rPr>
              <a:t>ccelerates optical photon simulation by: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/>
                </a:solidFill>
              </a:rPr>
              <a:t>Translating the Geant4 geometry to </a:t>
            </a:r>
            <a:r>
              <a:rPr lang="en-US" sz="1400" dirty="0" err="1">
                <a:solidFill>
                  <a:schemeClr val="tx2"/>
                </a:solidFill>
              </a:rPr>
              <a:t>OptiX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baseline="30000" dirty="0">
                <a:solidFill>
                  <a:schemeClr val="tx2"/>
                </a:solidFill>
              </a:rPr>
              <a:t>®</a:t>
            </a:r>
            <a:r>
              <a:rPr lang="en-US" sz="1400" dirty="0">
                <a:solidFill>
                  <a:schemeClr val="tx2"/>
                </a:solidFill>
              </a:rPr>
              <a:t> without approximation.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/>
                </a:solidFill>
              </a:rPr>
              <a:t>Implementing the Geant4 optical processes on the GPU.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spc="-1" dirty="0">
                <a:solidFill>
                  <a:srgbClr val="003087"/>
                </a:solidFill>
                <a:latin typeface="Arial"/>
                <a:ea typeface="Geneva"/>
              </a:rPr>
              <a:t>I</a:t>
            </a:r>
            <a:r>
              <a:rPr lang="en-US" sz="1400" b="0" strike="noStrike" spc="-1" dirty="0">
                <a:solidFill>
                  <a:srgbClr val="003087"/>
                </a:solidFill>
                <a:latin typeface="Arial"/>
                <a:ea typeface="Geneva"/>
              </a:rPr>
              <a:t>ntegrating NVIDIA GPU ray tracing (accessed via NVIDIA </a:t>
            </a:r>
            <a:r>
              <a:rPr lang="en-US" sz="1400" dirty="0" err="1">
                <a:solidFill>
                  <a:schemeClr val="tx2"/>
                </a:solidFill>
              </a:rPr>
              <a:t>OptiX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baseline="30000" dirty="0">
                <a:solidFill>
                  <a:schemeClr val="tx2"/>
                </a:solidFill>
              </a:rPr>
              <a:t>®</a:t>
            </a:r>
            <a:r>
              <a:rPr lang="en-US" sz="1400" spc="-1" dirty="0">
                <a:solidFill>
                  <a:schemeClr val="tx2"/>
                </a:solidFill>
                <a:latin typeface="Arial"/>
                <a:ea typeface="Geneva"/>
              </a:rPr>
              <a:t>).</a:t>
            </a:r>
            <a:endParaRPr lang="en-US" sz="1400" dirty="0">
              <a:solidFill>
                <a:schemeClr val="tx2"/>
              </a:solidFill>
            </a:endParaRPr>
          </a:p>
          <a:p>
            <a:endParaRPr lang="en-US" sz="1400" dirty="0">
              <a:solidFill>
                <a:schemeClr val="tx2"/>
              </a:solidFill>
            </a:endParaRPr>
          </a:p>
          <a:p>
            <a:r>
              <a:rPr lang="en-US" sz="1400" dirty="0">
                <a:solidFill>
                  <a:schemeClr val="tx2"/>
                </a:solidFill>
              </a:rPr>
              <a:t>G4(CX)Opticks provides an API to interface Geant4 and Opticks. The Geant4 advanced example CaTS (</a:t>
            </a:r>
            <a:r>
              <a:rPr lang="en-US" sz="1400" b="1" dirty="0">
                <a:solidFill>
                  <a:schemeClr val="tx2"/>
                </a:solidFill>
              </a:rPr>
              <a:t>C</a:t>
            </a:r>
            <a:r>
              <a:rPr lang="en-US" sz="1400" dirty="0">
                <a:solidFill>
                  <a:schemeClr val="tx2"/>
                </a:solidFill>
              </a:rPr>
              <a:t>alorimetry </a:t>
            </a:r>
            <a:r>
              <a:rPr lang="en-US" sz="1400" b="1" dirty="0">
                <a:solidFill>
                  <a:schemeClr val="tx2"/>
                </a:solidFill>
              </a:rPr>
              <a:t>a</a:t>
            </a:r>
            <a:r>
              <a:rPr lang="en-US" sz="1400" dirty="0">
                <a:solidFill>
                  <a:schemeClr val="tx2"/>
                </a:solidFill>
              </a:rPr>
              <a:t>nd </a:t>
            </a:r>
            <a:r>
              <a:rPr lang="en-US" sz="1400" b="1" dirty="0">
                <a:solidFill>
                  <a:schemeClr val="tx2"/>
                </a:solidFill>
              </a:rPr>
              <a:t>T</a:t>
            </a:r>
            <a:r>
              <a:rPr lang="en-US" sz="1400" dirty="0">
                <a:solidFill>
                  <a:schemeClr val="tx2"/>
                </a:solidFill>
              </a:rPr>
              <a:t>racking </a:t>
            </a:r>
            <a:r>
              <a:rPr lang="en-US" sz="1400" b="1" dirty="0">
                <a:solidFill>
                  <a:schemeClr val="tx2"/>
                </a:solidFill>
              </a:rPr>
              <a:t>S</a:t>
            </a:r>
            <a:r>
              <a:rPr lang="en-US" sz="1400" dirty="0">
                <a:solidFill>
                  <a:schemeClr val="tx2"/>
                </a:solidFill>
              </a:rPr>
              <a:t>imulation) uses this API to implement a hybrid workflow: </a:t>
            </a:r>
            <a:endParaRPr lang="en-US" sz="1400" b="0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chemeClr val="tx2"/>
                </a:solidFill>
              </a:rPr>
              <a:t>Geant4 on the CPU/host handles all particle types but the optical photons.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chemeClr val="tx2"/>
                </a:solidFill>
              </a:rPr>
              <a:t>The Geant4 Cerenkov and Scintillation processes are still used to calculate the number of optical photons to be generated at a given step and to provide all necessary quantities to generate the photons on the GPU.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chemeClr val="tx2"/>
                </a:solidFill>
              </a:rPr>
              <a:t>The information collected is the so called </a:t>
            </a:r>
            <a:r>
              <a:rPr lang="en-US" sz="1400" b="0" dirty="0" err="1">
                <a:solidFill>
                  <a:schemeClr val="tx2"/>
                </a:solidFill>
              </a:rPr>
              <a:t>GenStep</a:t>
            </a:r>
            <a:r>
              <a:rPr lang="en-US" sz="1400" b="0" dirty="0">
                <a:solidFill>
                  <a:schemeClr val="tx2"/>
                </a:solidFill>
              </a:rPr>
              <a:t> which are different for Cerenkov (needs </a:t>
            </a:r>
            <a:r>
              <a:rPr lang="en-US" sz="1400" b="0" dirty="0" err="1">
                <a:solidFill>
                  <a:schemeClr val="tx2"/>
                </a:solidFill>
              </a:rPr>
              <a:t>e.g</a:t>
            </a:r>
            <a:r>
              <a:rPr lang="en-US" sz="1400" b="0" dirty="0">
                <a:solidFill>
                  <a:schemeClr val="tx2"/>
                </a:solidFill>
              </a:rPr>
              <a:t> </a:t>
            </a:r>
            <a:r>
              <a:rPr lang="en-US" sz="1400" b="0" dirty="0" err="1">
                <a:solidFill>
                  <a:schemeClr val="tx2"/>
                </a:solidFill>
              </a:rPr>
              <a:t>betainverse</a:t>
            </a:r>
            <a:r>
              <a:rPr lang="en-US" sz="1400" b="0" dirty="0">
                <a:solidFill>
                  <a:schemeClr val="tx2"/>
                </a:solidFill>
              </a:rPr>
              <a:t>) and Scintillation (needs e.g. scintillation time constants).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/>
                </a:solidFill>
              </a:rPr>
              <a:t>Copying </a:t>
            </a:r>
            <a:r>
              <a:rPr lang="en-US" sz="1400" dirty="0" err="1">
                <a:solidFill>
                  <a:schemeClr val="tx2"/>
                </a:solidFill>
              </a:rPr>
              <a:t>GenSteps</a:t>
            </a:r>
            <a:r>
              <a:rPr lang="en-US" sz="1400" dirty="0">
                <a:solidFill>
                  <a:schemeClr val="tx2"/>
                </a:solidFill>
              </a:rPr>
              <a:t> to the GPU</a:t>
            </a:r>
            <a:r>
              <a:rPr lang="en-US" sz="1400" dirty="0">
                <a:solidFill>
                  <a:schemeClr val="tx2"/>
                </a:solidFill>
                <a:sym typeface="Wingdings" pitchFamily="2" charset="2"/>
              </a:rPr>
              <a:t> more efficient than e. g. copying optical photons.</a:t>
            </a:r>
            <a:endParaRPr lang="en-US" sz="1400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/>
                </a:solidFill>
              </a:rPr>
              <a:t>G</a:t>
            </a:r>
            <a:r>
              <a:rPr lang="en-US" sz="1400" b="0" dirty="0">
                <a:solidFill>
                  <a:schemeClr val="tx2"/>
                </a:solidFill>
              </a:rPr>
              <a:t>eneration and tracing of optical photons is offloaded to Opticks (GPU/device) at stepping level whenever a certain number of photons is reached.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endParaRPr lang="en-US" sz="1400" b="0" dirty="0">
              <a:solidFill>
                <a:schemeClr val="tx2"/>
              </a:solidFill>
            </a:endParaRPr>
          </a:p>
          <a:p>
            <a:pPr marL="285750" indent="-285750">
              <a:lnSpc>
                <a:spcPct val="100000"/>
              </a:lnSpc>
              <a:spcBef>
                <a:spcPts val="281"/>
              </a:spcBef>
              <a:buFont typeface="Arial" panose="020B0604020202020204" pitchFamily="34" charset="0"/>
              <a:buChar char="•"/>
              <a:tabLst>
                <a:tab pos="0" algn="l"/>
              </a:tabLst>
            </a:pPr>
            <a:endParaRPr lang="en-US" sz="1600" b="0" u="sng" strike="noStrike" spc="-1" dirty="0">
              <a:solidFill>
                <a:srgbClr val="0000FF"/>
              </a:solidFill>
              <a:uFillTx/>
              <a:latin typeface="Arial"/>
              <a:ea typeface="Geneva"/>
            </a:endParaRPr>
          </a:p>
          <a:p>
            <a:pPr>
              <a:lnSpc>
                <a:spcPct val="100000"/>
              </a:lnSpc>
              <a:spcBef>
                <a:spcPts val="281"/>
              </a:spcBef>
              <a:buNone/>
              <a:tabLst>
                <a:tab pos="0" algn="l"/>
              </a:tabLst>
            </a:pPr>
            <a:br>
              <a:rPr lang="en-US" sz="1800" dirty="0"/>
            </a:br>
            <a:endParaRPr lang="en-US" sz="1800" b="0" strike="noStrike" spc="-1" dirty="0">
              <a:latin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457EC4-385E-5A49-A3F4-7D9E8174022D}"/>
              </a:ext>
            </a:extLst>
          </p:cNvPr>
          <p:cNvSpPr txBox="1"/>
          <p:nvPr/>
        </p:nvSpPr>
        <p:spPr>
          <a:xfrm>
            <a:off x="453081" y="161877"/>
            <a:ext cx="11231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trike="noStrike" spc="-1">
                <a:solidFill>
                  <a:srgbClr val="003087"/>
                </a:solidFill>
                <a:latin typeface="Arial"/>
                <a:ea typeface="Geneva"/>
              </a:rPr>
              <a:t>Opticks</a:t>
            </a:r>
            <a:endParaRPr lang="en-US" sz="2000" b="1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0DCA6668-F77C-4641-BB34-2014F38A14C5}"/>
              </a:ext>
            </a:extLst>
          </p:cNvPr>
          <p:cNvSpPr txBox="1">
            <a:spLocks/>
          </p:cNvSpPr>
          <p:nvPr/>
        </p:nvSpPr>
        <p:spPr>
          <a:xfrm>
            <a:off x="636588" y="4888758"/>
            <a:ext cx="8574563" cy="18215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800" spc="-1" dirty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Hans Wenzel    </a:t>
            </a:r>
            <a:r>
              <a:rPr lang="en-US" sz="800" dirty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	                     </a:t>
            </a:r>
            <a:r>
              <a:rPr lang="en-US" sz="800" dirty="0">
                <a:solidFill>
                  <a:schemeClr val="tx2"/>
                </a:solidFill>
              </a:rPr>
              <a:t> </a:t>
            </a:r>
            <a:r>
              <a:rPr lang="en-US" sz="800" dirty="0">
                <a:solidFill>
                  <a:schemeClr val="tx2"/>
                </a:solidFill>
                <a:effectLst/>
              </a:rPr>
              <a:t>Integration of Geant4 and Opticks / CHEP 2023</a:t>
            </a:r>
            <a:r>
              <a:rPr lang="en-US" sz="800" dirty="0">
                <a:effectLst/>
              </a:rPr>
              <a:t>				 </a:t>
            </a:r>
            <a:r>
              <a:rPr lang="en-US" sz="800" dirty="0">
                <a:solidFill>
                  <a:schemeClr val="tx2"/>
                </a:solidFill>
              </a:rPr>
              <a:t>May 8 to 12, 2023 </a:t>
            </a:r>
          </a:p>
          <a:p>
            <a:pPr>
              <a:defRPr/>
            </a:pPr>
            <a:r>
              <a:rPr lang="en-US" sz="800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		</a:t>
            </a:r>
            <a:endParaRPr lang="en-US" sz="800" b="1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9CA8C06-8802-E241-8797-1124E2D3EE32}"/>
              </a:ext>
            </a:extLst>
          </p:cNvPr>
          <p:cNvSpPr txBox="1">
            <a:spLocks/>
          </p:cNvSpPr>
          <p:nvPr/>
        </p:nvSpPr>
        <p:spPr>
          <a:xfrm>
            <a:off x="3748" y="4878387"/>
            <a:ext cx="414338" cy="17796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48C009B-CB69-E04A-B9B3-34B26D69E9CF}" type="slidenum">
              <a:rPr lang="en-US" sz="1000" smtClean="0">
                <a:solidFill>
                  <a:schemeClr val="tx2"/>
                </a:solidFill>
              </a:rPr>
              <a:pPr>
                <a:defRPr/>
              </a:pPr>
              <a:t>5</a:t>
            </a:fld>
            <a:endParaRPr lang="en-US" sz="10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5137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picture containing text, tiled&#10;&#10;Description automatically generated">
            <a:extLst>
              <a:ext uri="{FF2B5EF4-FFF2-40B4-BE49-F238E27FC236}">
                <a16:creationId xmlns:a16="http://schemas.microsoft.com/office/drawing/2014/main" id="{3289952F-EC23-3B4A-B76D-35DCE4FA9B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9" y="41479"/>
            <a:ext cx="9050311" cy="4631395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5FD520C6-6918-FB4B-AE25-76C2A660C775}"/>
              </a:ext>
            </a:extLst>
          </p:cNvPr>
          <p:cNvGrpSpPr/>
          <p:nvPr/>
        </p:nvGrpSpPr>
        <p:grpSpPr>
          <a:xfrm>
            <a:off x="222250" y="150132"/>
            <a:ext cx="3427918" cy="1384995"/>
            <a:chOff x="4113034" y="-1509774"/>
            <a:chExt cx="3467575" cy="1139881"/>
          </a:xfrm>
        </p:grpSpPr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8CB58518-9E6A-5F47-96E6-88BD253E44EC}"/>
                </a:ext>
              </a:extLst>
            </p:cNvPr>
            <p:cNvSpPr/>
            <p:nvPr/>
          </p:nvSpPr>
          <p:spPr>
            <a:xfrm>
              <a:off x="4113034" y="-1502943"/>
              <a:ext cx="3467575" cy="1008713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272F361-792E-ED43-A03E-A8EA67385E23}"/>
                </a:ext>
              </a:extLst>
            </p:cNvPr>
            <p:cNvSpPr/>
            <p:nvPr/>
          </p:nvSpPr>
          <p:spPr>
            <a:xfrm>
              <a:off x="4317988" y="-1509774"/>
              <a:ext cx="3211158" cy="11398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100" b="1" dirty="0"/>
                <a:t>Opticks will only run on:</a:t>
              </a:r>
            </a:p>
            <a:p>
              <a:r>
                <a:rPr lang="en-US" sz="1100" b="1" dirty="0"/>
                <a:t>NVIDIA</a:t>
              </a:r>
              <a:r>
                <a:rPr lang="en-US" sz="1100" b="1" baseline="30000" dirty="0"/>
                <a:t>®</a:t>
              </a:r>
              <a:r>
                <a:rPr lang="en-US" sz="1100" b="1" dirty="0"/>
                <a:t> hardware and NVIDIA</a:t>
              </a:r>
              <a:r>
                <a:rPr lang="en-US" sz="1100" b="1" baseline="30000" dirty="0"/>
                <a:t>®</a:t>
              </a:r>
              <a:r>
                <a:rPr lang="en-US" sz="1100" b="1" dirty="0"/>
                <a:t> software</a:t>
              </a:r>
            </a:p>
            <a:p>
              <a:r>
                <a:rPr lang="en-US" sz="1100" b="1" dirty="0"/>
                <a:t>Software: NVIDIA</a:t>
              </a:r>
              <a:r>
                <a:rPr lang="en-US" sz="1100" b="1" baseline="30000" dirty="0"/>
                <a:t>®</a:t>
              </a:r>
              <a:r>
                <a:rPr lang="en-US" sz="1100" b="1" dirty="0"/>
                <a:t> CUDA, </a:t>
              </a:r>
              <a:r>
                <a:rPr lang="en-US" sz="1100" b="1" dirty="0" err="1"/>
                <a:t>OptiX</a:t>
              </a:r>
              <a:endParaRPr lang="en-US" sz="1100" b="1" dirty="0"/>
            </a:p>
            <a:p>
              <a:r>
                <a:rPr lang="en-US" sz="1100" b="1" dirty="0" err="1"/>
                <a:t>OptiX</a:t>
              </a:r>
              <a:r>
                <a:rPr lang="en-US" sz="1100" b="1" dirty="0"/>
                <a:t> 6: allows to select/deselect RTX</a:t>
              </a:r>
            </a:p>
            <a:p>
              <a:r>
                <a:rPr lang="en-US" sz="1100" b="1" dirty="0" err="1"/>
                <a:t>OptiX</a:t>
              </a:r>
              <a:r>
                <a:rPr lang="en-US" sz="1100" b="1" dirty="0"/>
                <a:t> 7: RTX cores are used when present</a:t>
              </a:r>
            </a:p>
            <a:p>
              <a:r>
                <a:rPr lang="en-US" sz="1050" dirty="0"/>
                <a:t>(RTX is not usually available on HPC systems</a:t>
              </a:r>
              <a:r>
                <a:rPr lang="en-US" sz="1100" b="1" dirty="0"/>
                <a:t>)</a:t>
              </a:r>
              <a:endParaRPr lang="en-US" sz="1050" dirty="0">
                <a:solidFill>
                  <a:srgbClr val="000000"/>
                </a:solidFill>
                <a:effectLst/>
              </a:endParaRPr>
            </a:p>
            <a:p>
              <a:endParaRPr lang="en-US" dirty="0"/>
            </a:p>
          </p:txBody>
        </p:sp>
      </p:grp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EC79DC2D-2DCE-EF4B-9E86-828DD68A73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0995051"/>
              </p:ext>
            </p:extLst>
          </p:nvPr>
        </p:nvGraphicFramePr>
        <p:xfrm>
          <a:off x="319712" y="1935240"/>
          <a:ext cx="3794085" cy="26585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0416">
                  <a:extLst>
                    <a:ext uri="{9D8B030D-6E8A-4147-A177-3AD203B41FA5}">
                      <a16:colId xmlns:a16="http://schemas.microsoft.com/office/drawing/2014/main" val="1972064218"/>
                    </a:ext>
                  </a:extLst>
                </a:gridCol>
                <a:gridCol w="1183272">
                  <a:extLst>
                    <a:ext uri="{9D8B030D-6E8A-4147-A177-3AD203B41FA5}">
                      <a16:colId xmlns:a16="http://schemas.microsoft.com/office/drawing/2014/main" val="2029431764"/>
                    </a:ext>
                  </a:extLst>
                </a:gridCol>
                <a:gridCol w="1340397">
                  <a:extLst>
                    <a:ext uri="{9D8B030D-6E8A-4147-A177-3AD203B41FA5}">
                      <a16:colId xmlns:a16="http://schemas.microsoft.com/office/drawing/2014/main" val="3006741833"/>
                    </a:ext>
                  </a:extLst>
                </a:gridCol>
              </a:tblGrid>
              <a:tr h="230859"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/>
                        <a:t>Graphics card</a:t>
                      </a:r>
                    </a:p>
                    <a:p>
                      <a:endParaRPr lang="en-US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Data center GPU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0059921"/>
                  </a:ext>
                </a:extLst>
              </a:tr>
              <a:tr h="230859"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GeForce RTX 3090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A100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0183021"/>
                  </a:ext>
                </a:extLst>
              </a:tr>
              <a:tr h="230859">
                <a:tc>
                  <a:txBody>
                    <a:bodyPr/>
                    <a:lstStyle/>
                    <a:p>
                      <a:r>
                        <a:rPr lang="en-US" sz="900"/>
                        <a:t>architecture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NVIDIA Ampere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/>
                        <a:t>NVIDIA Ampere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1296352"/>
                  </a:ext>
                </a:extLst>
              </a:tr>
              <a:tr h="230859">
                <a:tc>
                  <a:txBody>
                    <a:bodyPr/>
                    <a:lstStyle/>
                    <a:p>
                      <a:r>
                        <a:rPr lang="en-US" sz="900"/>
                        <a:t>Compute capability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8.6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8.0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0646056"/>
                  </a:ext>
                </a:extLst>
              </a:tr>
              <a:tr h="168639">
                <a:tc>
                  <a:txBody>
                    <a:bodyPr/>
                    <a:lstStyle/>
                    <a:p>
                      <a:r>
                        <a:rPr lang="en-US" sz="900"/>
                        <a:t>CUDA cores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10,496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8192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7543568"/>
                  </a:ext>
                </a:extLst>
              </a:tr>
              <a:tr h="187377">
                <a:tc>
                  <a:txBody>
                    <a:bodyPr/>
                    <a:lstStyle/>
                    <a:p>
                      <a:r>
                        <a:rPr lang="en-US" sz="900"/>
                        <a:t>Boost Clock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1,7 GHz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1.41 GHz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6761530"/>
                  </a:ext>
                </a:extLst>
              </a:tr>
              <a:tr h="164892">
                <a:tc>
                  <a:txBody>
                    <a:bodyPr/>
                    <a:lstStyle/>
                    <a:p>
                      <a:r>
                        <a:rPr lang="en-US" sz="900"/>
                        <a:t>Memory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24 GB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40GB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8826373"/>
                  </a:ext>
                </a:extLst>
              </a:tr>
              <a:tr h="21361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/>
                        <a:t>Memory bandwidth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936 GB/sec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1555 GB/sec</a:t>
                      </a:r>
                      <a:endParaRPr lang="en-US" sz="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7595841"/>
                  </a:ext>
                </a:extLst>
              </a:tr>
              <a:tr h="217357">
                <a:tc>
                  <a:txBody>
                    <a:bodyPr/>
                    <a:lstStyle/>
                    <a:p>
                      <a:r>
                        <a:rPr lang="en-US" sz="900"/>
                        <a:t>RT cores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/>
                        <a:t>82 (2</a:t>
                      </a:r>
                      <a:r>
                        <a:rPr lang="en-US" sz="900" baseline="30000"/>
                        <a:t>nd</a:t>
                      </a:r>
                      <a:r>
                        <a:rPr lang="en-US" sz="900"/>
                        <a:t>-gen)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/>
                        <a:t>none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6798689"/>
                  </a:ext>
                </a:extLst>
              </a:tr>
              <a:tr h="217357">
                <a:tc>
                  <a:txBody>
                    <a:bodyPr/>
                    <a:lstStyle/>
                    <a:p>
                      <a:r>
                        <a:rPr lang="en-US" sz="900"/>
                        <a:t>Tensor cores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382 (3</a:t>
                      </a:r>
                      <a:r>
                        <a:rPr lang="en-US" sz="900" baseline="30000"/>
                        <a:t>rd</a:t>
                      </a:r>
                      <a:r>
                        <a:rPr lang="en-US" sz="900"/>
                        <a:t>-gen)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432 (3</a:t>
                      </a:r>
                      <a:r>
                        <a:rPr lang="en-US" sz="900" baseline="30000"/>
                        <a:t>rd</a:t>
                      </a:r>
                      <a:r>
                        <a:rPr lang="en-US" sz="900"/>
                        <a:t>-gen)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005228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900"/>
                        <a:t>Shared Memory size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64kB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up to 164 kB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9706576"/>
                  </a:ext>
                </a:extLst>
              </a:tr>
            </a:tbl>
          </a:graphicData>
        </a:graphic>
      </p:graphicFrame>
      <p:pic>
        <p:nvPicPr>
          <p:cNvPr id="18" name="Picture 17" descr="Chart, treemap chart&#10;&#10;Description automatically generated">
            <a:extLst>
              <a:ext uri="{FF2B5EF4-FFF2-40B4-BE49-F238E27FC236}">
                <a16:creationId xmlns:a16="http://schemas.microsoft.com/office/drawing/2014/main" id="{B2F8A1C5-A2D1-9D41-98CF-EC97D6DEE8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9124" y="105520"/>
            <a:ext cx="1933733" cy="3016889"/>
          </a:xfrm>
          <a:prstGeom prst="rect">
            <a:avLst/>
          </a:prstGeom>
        </p:spPr>
      </p:pic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A4E40A48-BABB-0A48-B425-CD31C24A4713}"/>
              </a:ext>
            </a:extLst>
          </p:cNvPr>
          <p:cNvSpPr/>
          <p:nvPr/>
        </p:nvSpPr>
        <p:spPr>
          <a:xfrm>
            <a:off x="4490167" y="4268261"/>
            <a:ext cx="4618254" cy="3464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0720C5D-9767-7E49-8096-6DA1CEE0A907}"/>
              </a:ext>
            </a:extLst>
          </p:cNvPr>
          <p:cNvSpPr txBox="1"/>
          <p:nvPr/>
        </p:nvSpPr>
        <p:spPr>
          <a:xfrm>
            <a:off x="4490167" y="4232496"/>
            <a:ext cx="4768600" cy="4231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1">
                <a:solidFill>
                  <a:srgbClr val="000000"/>
                </a:solidFill>
                <a:latin typeface="Menlo" panose="020B0609030804020204" pitchFamily="49" charset="0"/>
              </a:rPr>
              <a:t>RT core: </a:t>
            </a:r>
            <a:r>
              <a:rPr lang="en-US" sz="1100">
                <a:solidFill>
                  <a:srgbClr val="000000"/>
                </a:solidFill>
                <a:latin typeface="Menlo" panose="020B0609030804020204" pitchFamily="49" charset="0"/>
              </a:rPr>
              <a:t>based on </a:t>
            </a:r>
            <a:r>
              <a:rPr lang="en-US" sz="1050">
                <a:solidFill>
                  <a:srgbClr val="000000"/>
                </a:solidFill>
                <a:effectLst/>
              </a:rPr>
              <a:t>bounding volume hierarchy (BVH),  a commonly used acceleration structure in ray tracing, ray-triangle intersection.</a:t>
            </a:r>
            <a:endParaRPr lang="en-US" sz="1050"/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30B2FD51-CB82-9D4B-922F-8864E7A5529C}"/>
              </a:ext>
            </a:extLst>
          </p:cNvPr>
          <p:cNvSpPr txBox="1">
            <a:spLocks/>
          </p:cNvSpPr>
          <p:nvPr/>
        </p:nvSpPr>
        <p:spPr>
          <a:xfrm>
            <a:off x="636588" y="4888758"/>
            <a:ext cx="8574563" cy="18215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800" spc="-1" dirty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Hans Wenzel    </a:t>
            </a:r>
            <a:r>
              <a:rPr lang="en-US" sz="800" dirty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	                     </a:t>
            </a:r>
            <a:r>
              <a:rPr lang="en-US" sz="800" dirty="0">
                <a:solidFill>
                  <a:schemeClr val="tx2"/>
                </a:solidFill>
              </a:rPr>
              <a:t> </a:t>
            </a:r>
            <a:r>
              <a:rPr lang="en-US" sz="800" dirty="0">
                <a:solidFill>
                  <a:schemeClr val="tx2"/>
                </a:solidFill>
                <a:effectLst/>
              </a:rPr>
              <a:t>Integration of Geant4 and Opticks / CHEP 2023</a:t>
            </a:r>
            <a:r>
              <a:rPr lang="en-US" sz="800" dirty="0">
                <a:effectLst/>
              </a:rPr>
              <a:t>				 </a:t>
            </a:r>
            <a:r>
              <a:rPr lang="en-US" sz="800" dirty="0">
                <a:solidFill>
                  <a:schemeClr val="tx2"/>
                </a:solidFill>
              </a:rPr>
              <a:t>May 8 to 12, 2023 </a:t>
            </a:r>
          </a:p>
          <a:p>
            <a:pPr>
              <a:defRPr/>
            </a:pPr>
            <a:r>
              <a:rPr lang="en-US" sz="800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		</a:t>
            </a:r>
            <a:endParaRPr lang="en-US" sz="800" b="1" dirty="0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DA0B2BF4-18D1-DD4C-84AA-0C47A9EFE406}"/>
              </a:ext>
            </a:extLst>
          </p:cNvPr>
          <p:cNvSpPr txBox="1">
            <a:spLocks/>
          </p:cNvSpPr>
          <p:nvPr/>
        </p:nvSpPr>
        <p:spPr>
          <a:xfrm>
            <a:off x="3748" y="4878387"/>
            <a:ext cx="414338" cy="17796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48C009B-CB69-E04A-B9B3-34B26D69E9CF}" type="slidenum">
              <a:rPr lang="en-US" sz="1000" smtClean="0">
                <a:solidFill>
                  <a:schemeClr val="tx2"/>
                </a:solidFill>
              </a:rPr>
              <a:pPr>
                <a:defRPr/>
              </a:pPr>
              <a:t>6</a:t>
            </a:fld>
            <a:endParaRPr lang="en-US" sz="10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7290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text, outdoor object, vector graphics, clipart&#10;&#10;Description automatically generated">
            <a:extLst>
              <a:ext uri="{FF2B5EF4-FFF2-40B4-BE49-F238E27FC236}">
                <a16:creationId xmlns:a16="http://schemas.microsoft.com/office/drawing/2014/main" id="{9D1A49D8-F840-BC49-9471-A63C91857A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" y="0"/>
            <a:ext cx="636588" cy="636588"/>
          </a:xfrm>
          <a:prstGeom prst="rect">
            <a:avLst/>
          </a:prstGeom>
        </p:spPr>
      </p:pic>
      <p:pic>
        <p:nvPicPr>
          <p:cNvPr id="13" name="Picture 12" descr="A picture containing text, outdoor object, vector graphics, clipart&#10;&#10;Description automatically generated">
            <a:extLst>
              <a:ext uri="{FF2B5EF4-FFF2-40B4-BE49-F238E27FC236}">
                <a16:creationId xmlns:a16="http://schemas.microsoft.com/office/drawing/2014/main" id="{FDFCEDED-1E78-9B45-A96D-C3EDB7290C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" y="0"/>
            <a:ext cx="636588" cy="63658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D17FB1A-15B9-1F42-B48E-35F31FCC8D75}"/>
              </a:ext>
            </a:extLst>
          </p:cNvPr>
          <p:cNvSpPr txBox="1"/>
          <p:nvPr/>
        </p:nvSpPr>
        <p:spPr>
          <a:xfrm>
            <a:off x="455248" y="374893"/>
            <a:ext cx="8848444" cy="4611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b="0" strike="noStrike" spc="-1" dirty="0">
              <a:solidFill>
                <a:srgbClr val="003087"/>
              </a:solidFill>
              <a:latin typeface="Arial"/>
              <a:ea typeface="Geneva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</a:rPr>
              <a:t>Advanced Geant4 example application (introduced with </a:t>
            </a:r>
            <a:r>
              <a:rPr lang="en-US" sz="1200" b="0" strike="noStrike" spc="-1" dirty="0">
                <a:solidFill>
                  <a:srgbClr val="003087"/>
                </a:solidFill>
                <a:latin typeface="Arial"/>
                <a:ea typeface="Geneva"/>
              </a:rPr>
              <a:t>Geant4 11.0)</a:t>
            </a:r>
            <a:r>
              <a:rPr lang="en-US" sz="1200" dirty="0">
                <a:solidFill>
                  <a:schemeClr val="tx2"/>
                </a:solidFill>
              </a:rPr>
              <a:t>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</a:rPr>
              <a:t>No changes to Geant4 required to integrate Opticks! Only make use of provided interfaces: </a:t>
            </a:r>
            <a:r>
              <a:rPr lang="en-US" sz="1200" dirty="0" err="1">
                <a:solidFill>
                  <a:schemeClr val="tx2"/>
                </a:solidFill>
              </a:rPr>
              <a:t>UserActions</a:t>
            </a:r>
            <a:r>
              <a:rPr lang="en-US" sz="1200" dirty="0">
                <a:solidFill>
                  <a:schemeClr val="tx2"/>
                </a:solidFill>
              </a:rPr>
              <a:t>, Sensitive Detectors...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</a:rPr>
              <a:t>Modular and extendible, allows to build detector setups from predefined components.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</a:rPr>
              <a:t>Use GDML with extensions for flexible Detector construction. GDML extensions are used to: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</a:rPr>
              <a:t>Assign sensitive detectors to logical Volumes. A library of various sensitive detectors is provided.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</a:rPr>
              <a:t>Assign step-limits and energy cuts to logical Volumes.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</a:rPr>
              <a:t>Assign visualization attributes.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</a:rPr>
              <a:t>Creation of Hit collections and ROOT IO based IO thereof is automated.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endParaRPr lang="en-US" sz="1200" dirty="0">
              <a:solidFill>
                <a:schemeClr val="tx2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</a:rPr>
              <a:t>Currently supports legacy/new Opticks interface.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</a:rPr>
              <a:t>Uses G4PhysListFactoryAlt to define and configure physics  at runtime via command line option </a:t>
            </a:r>
          </a:p>
          <a:p>
            <a:r>
              <a:rPr lang="en-US" sz="1100" dirty="0">
                <a:solidFill>
                  <a:schemeClr val="tx2"/>
                </a:solidFill>
              </a:rPr>
              <a:t>   .</a:t>
            </a:r>
            <a:r>
              <a:rPr lang="en-US" sz="1100" dirty="0">
                <a:solidFill>
                  <a:schemeClr val="accent3">
                    <a:lumMod val="75000"/>
                  </a:schemeClr>
                </a:solidFill>
              </a:rPr>
              <a:t>./CaTS -g </a:t>
            </a:r>
            <a:r>
              <a:rPr lang="en-US" sz="1100" dirty="0" err="1">
                <a:solidFill>
                  <a:schemeClr val="accent3">
                    <a:lumMod val="75000"/>
                  </a:schemeClr>
                </a:solidFill>
              </a:rPr>
              <a:t>simpleLArTPC.gdml</a:t>
            </a:r>
            <a:r>
              <a:rPr lang="en-US" sz="1100" dirty="0">
                <a:solidFill>
                  <a:schemeClr val="accent3">
                    <a:lumMod val="75000"/>
                  </a:schemeClr>
                </a:solidFill>
              </a:rPr>
              <a:t> -pl 'FTFP_BERT+OPTICAL+STEPLIMIT' -m </a:t>
            </a:r>
            <a:r>
              <a:rPr lang="en-US" sz="1100" dirty="0" err="1">
                <a:solidFill>
                  <a:schemeClr val="accent3">
                    <a:lumMod val="75000"/>
                  </a:schemeClr>
                </a:solidFill>
              </a:rPr>
              <a:t>time.mac</a:t>
            </a:r>
            <a:r>
              <a:rPr lang="en-US" sz="1100" dirty="0">
                <a:solidFill>
                  <a:schemeClr val="tx2"/>
                </a:solidFill>
              </a:rPr>
              <a:t> </a:t>
            </a:r>
            <a:endParaRPr lang="en-US" sz="1200" dirty="0">
              <a:solidFill>
                <a:schemeClr val="tx2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</a:rPr>
              <a:t>G4(CX)Opticks/Geant4 is a runtime/build time option.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</a:rPr>
              <a:t>Collection of Scintillation and Cerenkov Gensteps by Geant4. </a:t>
            </a:r>
          </a:p>
          <a:p>
            <a:endParaRPr lang="en-US" sz="1200" b="0" strike="noStrike" spc="-1" dirty="0">
              <a:solidFill>
                <a:srgbClr val="003087"/>
              </a:solidFill>
              <a:latin typeface="Arial"/>
              <a:ea typeface="Geneva"/>
            </a:endParaRPr>
          </a:p>
          <a:p>
            <a:endParaRPr lang="en-US" sz="1200" spc="-1" dirty="0">
              <a:solidFill>
                <a:srgbClr val="003087"/>
              </a:solidFill>
              <a:latin typeface="Arial"/>
              <a:ea typeface="Geneva"/>
            </a:endParaRPr>
          </a:p>
          <a:p>
            <a:endParaRPr lang="en-US" sz="1200" b="0" strike="noStrike" spc="-1" dirty="0">
              <a:solidFill>
                <a:srgbClr val="003087"/>
              </a:solidFill>
              <a:latin typeface="Arial"/>
              <a:ea typeface="Geneva"/>
            </a:endParaRPr>
          </a:p>
          <a:p>
            <a:endParaRPr lang="en-US" sz="1200" spc="-1" dirty="0">
              <a:solidFill>
                <a:srgbClr val="003087"/>
              </a:solidFill>
              <a:latin typeface="Arial"/>
              <a:ea typeface="Geneva"/>
            </a:endParaRPr>
          </a:p>
          <a:p>
            <a:endParaRPr lang="en-US" sz="1200" b="0" strike="noStrike" spc="-1" dirty="0">
              <a:solidFill>
                <a:srgbClr val="003087"/>
              </a:solidFill>
              <a:latin typeface="Arial"/>
              <a:ea typeface="Geneva"/>
            </a:endParaRPr>
          </a:p>
          <a:p>
            <a:endParaRPr lang="en-US" sz="1200" b="0" strike="noStrike" spc="-1" dirty="0">
              <a:solidFill>
                <a:srgbClr val="003087"/>
              </a:solidFill>
              <a:latin typeface="Arial"/>
              <a:ea typeface="Geneva"/>
            </a:endParaRPr>
          </a:p>
          <a:p>
            <a:r>
              <a:rPr lang="en-US" sz="1050" b="0" strike="noStrike" spc="-1" dirty="0">
                <a:solidFill>
                  <a:srgbClr val="003087"/>
                </a:solidFill>
                <a:latin typeface="Arial"/>
                <a:ea typeface="Geneva"/>
                <a:hlinkClick r:id="rId3"/>
              </a:rPr>
              <a:t>https://geant4.kek.jp/lxr/source/examples/advanced/CaTS/</a:t>
            </a:r>
            <a:r>
              <a:rPr lang="en-US" sz="1050" spc="-1" dirty="0">
                <a:latin typeface="Arial"/>
              </a:rPr>
              <a:t>,</a:t>
            </a:r>
          </a:p>
          <a:p>
            <a:pPr>
              <a:lnSpc>
                <a:spcPct val="100000"/>
              </a:lnSpc>
              <a:spcBef>
                <a:spcPts val="221"/>
              </a:spcBef>
              <a:tabLst>
                <a:tab pos="0" algn="l"/>
              </a:tabLst>
            </a:pPr>
            <a:r>
              <a:rPr lang="en-US" sz="1050" b="0" u="sng" strike="noStrike" spc="-1" dirty="0">
                <a:solidFill>
                  <a:srgbClr val="0000FF"/>
                </a:solidFill>
                <a:uFillTx/>
                <a:latin typeface="Arial"/>
                <a:ea typeface="Geneva"/>
                <a:hlinkClick r:id="rId4"/>
              </a:rPr>
              <a:t>https://github.com/hanswenzel/CaTS</a:t>
            </a:r>
            <a:r>
              <a:rPr lang="en-US" sz="1050" b="0" strike="noStrike" spc="-1" dirty="0">
                <a:solidFill>
                  <a:srgbClr val="003087"/>
                </a:solidFill>
                <a:latin typeface="Arial"/>
                <a:ea typeface="Geneva"/>
              </a:rPr>
              <a:t>  (development)</a:t>
            </a:r>
            <a:endParaRPr lang="en-US" sz="1200" dirty="0">
              <a:solidFill>
                <a:schemeClr val="tx2"/>
              </a:solidFill>
            </a:endParaRPr>
          </a:p>
          <a:p>
            <a:endParaRPr lang="en-US" dirty="0"/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E4481EC8-58AA-4340-B476-ADDD2BD2C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4511" y="114936"/>
            <a:ext cx="8686800" cy="339866"/>
          </a:xfrm>
        </p:spPr>
        <p:txBody>
          <a:bodyPr/>
          <a:lstStyle/>
          <a:p>
            <a:br>
              <a:rPr lang="en-US" sz="1800" b="0" dirty="0">
                <a:solidFill>
                  <a:schemeClr val="tx2"/>
                </a:solidFill>
              </a:rPr>
            </a:br>
            <a:br>
              <a:rPr lang="en-US" sz="1800" b="0" dirty="0">
                <a:solidFill>
                  <a:schemeClr val="tx2"/>
                </a:solidFill>
              </a:rPr>
            </a:br>
            <a:r>
              <a:rPr lang="en-US" sz="2000" b="1" dirty="0">
                <a:solidFill>
                  <a:schemeClr val="tx2"/>
                </a:solidFill>
              </a:rPr>
              <a:t>CaTS: Calorimeter and Tracker Simulation</a:t>
            </a:r>
            <a:endParaRPr lang="en-US" sz="1800" b="1" dirty="0"/>
          </a:p>
        </p:txBody>
      </p:sp>
      <p:pic>
        <p:nvPicPr>
          <p:cNvPr id="3" name="Picture 2" descr="A picture containing text, screenshot, line, diagram&#10;&#10;Description automatically generated">
            <a:extLst>
              <a:ext uri="{FF2B5EF4-FFF2-40B4-BE49-F238E27FC236}">
                <a16:creationId xmlns:a16="http://schemas.microsoft.com/office/drawing/2014/main" id="{ADBB282F-81CD-9D40-894B-5A0F6D0514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166" y="2833808"/>
            <a:ext cx="4236529" cy="177702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F4DF1F8-15D0-9240-90C6-35F769621B59}"/>
              </a:ext>
            </a:extLst>
          </p:cNvPr>
          <p:cNvSpPr txBox="1"/>
          <p:nvPr/>
        </p:nvSpPr>
        <p:spPr>
          <a:xfrm>
            <a:off x="5207490" y="2926786"/>
            <a:ext cx="18485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tx2"/>
                </a:solidFill>
              </a:rPr>
              <a:t>Detector setup example:</a:t>
            </a:r>
          </a:p>
        </p:txBody>
      </p:sp>
      <p:sp>
        <p:nvSpPr>
          <p:cNvPr id="45" name="Footer Placeholder 4">
            <a:extLst>
              <a:ext uri="{FF2B5EF4-FFF2-40B4-BE49-F238E27FC236}">
                <a16:creationId xmlns:a16="http://schemas.microsoft.com/office/drawing/2014/main" id="{755A744F-255E-0C4A-A2DE-ACAB96EA4A9E}"/>
              </a:ext>
            </a:extLst>
          </p:cNvPr>
          <p:cNvSpPr txBox="1">
            <a:spLocks/>
          </p:cNvSpPr>
          <p:nvPr/>
        </p:nvSpPr>
        <p:spPr>
          <a:xfrm>
            <a:off x="636588" y="4888758"/>
            <a:ext cx="8574563" cy="18215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800" spc="-1" dirty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Hans Wenzel    </a:t>
            </a:r>
            <a:r>
              <a:rPr lang="en-US" sz="800" dirty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	                     </a:t>
            </a:r>
            <a:r>
              <a:rPr lang="en-US" sz="800" dirty="0">
                <a:solidFill>
                  <a:schemeClr val="tx2"/>
                </a:solidFill>
              </a:rPr>
              <a:t> </a:t>
            </a:r>
            <a:r>
              <a:rPr lang="en-US" sz="800" dirty="0">
                <a:solidFill>
                  <a:schemeClr val="tx2"/>
                </a:solidFill>
                <a:effectLst/>
              </a:rPr>
              <a:t>Integration of Geant4 and Opticks / CHEP 2023</a:t>
            </a:r>
            <a:r>
              <a:rPr lang="en-US" sz="800" dirty="0">
                <a:effectLst/>
              </a:rPr>
              <a:t>				 </a:t>
            </a:r>
            <a:r>
              <a:rPr lang="en-US" sz="800" dirty="0">
                <a:solidFill>
                  <a:schemeClr val="tx2"/>
                </a:solidFill>
              </a:rPr>
              <a:t>May 8 to 12, 2023 </a:t>
            </a:r>
          </a:p>
          <a:p>
            <a:pPr>
              <a:defRPr/>
            </a:pPr>
            <a:r>
              <a:rPr lang="en-US" sz="800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		</a:t>
            </a:r>
            <a:endParaRPr lang="en-US" sz="800" b="1" dirty="0"/>
          </a:p>
        </p:txBody>
      </p:sp>
      <p:sp>
        <p:nvSpPr>
          <p:cNvPr id="46" name="Slide Number Placeholder 5">
            <a:extLst>
              <a:ext uri="{FF2B5EF4-FFF2-40B4-BE49-F238E27FC236}">
                <a16:creationId xmlns:a16="http://schemas.microsoft.com/office/drawing/2014/main" id="{D6FA80D6-D5E3-8E46-91EF-8F6A4ED7CF3D}"/>
              </a:ext>
            </a:extLst>
          </p:cNvPr>
          <p:cNvSpPr txBox="1">
            <a:spLocks/>
          </p:cNvSpPr>
          <p:nvPr/>
        </p:nvSpPr>
        <p:spPr>
          <a:xfrm>
            <a:off x="3748" y="4878387"/>
            <a:ext cx="414338" cy="17796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48C009B-CB69-E04A-B9B3-34B26D69E9CF}" type="slidenum">
              <a:rPr lang="en-US" sz="1000" smtClean="0">
                <a:solidFill>
                  <a:schemeClr val="tx2"/>
                </a:solidFill>
              </a:rPr>
              <a:pPr>
                <a:defRPr/>
              </a:pPr>
              <a:t>7</a:t>
            </a:fld>
            <a:endParaRPr lang="en-US" sz="10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9049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6"/>
          <p:cNvSpPr/>
          <p:nvPr/>
        </p:nvSpPr>
        <p:spPr>
          <a:xfrm>
            <a:off x="1898280" y="160200"/>
            <a:ext cx="5381280" cy="320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1700" b="1" strike="noStrike" spc="-1">
                <a:solidFill>
                  <a:srgbClr val="2E5286"/>
                </a:solidFill>
                <a:latin typeface="Arial"/>
                <a:ea typeface="Geneva"/>
              </a:rPr>
              <a:t> </a:t>
            </a:r>
            <a:endParaRPr lang="en-US" sz="1700" b="0" strike="noStrike" spc="-1">
              <a:latin typeface="Arial"/>
            </a:endParaRPr>
          </a:p>
        </p:txBody>
      </p:sp>
      <p:sp>
        <p:nvSpPr>
          <p:cNvPr id="59" name="TextBox 9"/>
          <p:cNvSpPr/>
          <p:nvPr/>
        </p:nvSpPr>
        <p:spPr>
          <a:xfrm>
            <a:off x="151119" y="691560"/>
            <a:ext cx="9060381" cy="339947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1600" spc="-1" dirty="0">
                <a:solidFill>
                  <a:srgbClr val="003087"/>
                </a:solidFill>
                <a:latin typeface="Calibri"/>
                <a:ea typeface="Geneva"/>
              </a:rPr>
              <a:t>R</a:t>
            </a:r>
            <a:r>
              <a:rPr lang="en-US" sz="1600" b="0" strike="noStrike" spc="-1" dirty="0">
                <a:solidFill>
                  <a:srgbClr val="003087"/>
                </a:solidFill>
                <a:latin typeface="Calibri"/>
                <a:ea typeface="Geneva"/>
              </a:rPr>
              <a:t>e-implementing Opticks for </a:t>
            </a:r>
            <a:r>
              <a:rPr lang="en-US" sz="1600" dirty="0" err="1">
                <a:solidFill>
                  <a:schemeClr val="tx2"/>
                </a:solidFill>
              </a:rPr>
              <a:t>OptiX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baseline="30000" dirty="0">
                <a:solidFill>
                  <a:schemeClr val="tx2"/>
                </a:solidFill>
              </a:rPr>
              <a:t>® </a:t>
            </a:r>
            <a:r>
              <a:rPr lang="en-US" sz="1600" b="0" strike="noStrike" spc="-1" dirty="0">
                <a:solidFill>
                  <a:srgbClr val="003087"/>
                </a:solidFill>
                <a:latin typeface="Calibri"/>
                <a:ea typeface="Geneva"/>
              </a:rPr>
              <a:t>7</a:t>
            </a:r>
            <a:r>
              <a:rPr lang="en-US" sz="1600" b="0" strike="noStrike" spc="-1" baseline="30000" dirty="0">
                <a:solidFill>
                  <a:srgbClr val="003087"/>
                </a:solidFill>
                <a:latin typeface="Calibri"/>
                <a:ea typeface="Geneva"/>
              </a:rPr>
              <a:t> </a:t>
            </a:r>
            <a:r>
              <a:rPr lang="en-US" sz="1600" b="0" strike="noStrike" spc="-1" dirty="0">
                <a:solidFill>
                  <a:srgbClr val="003087"/>
                </a:solidFill>
                <a:latin typeface="Calibri"/>
                <a:ea typeface="Geneva"/>
              </a:rPr>
              <a:t>required huge changes due to the new and very different </a:t>
            </a:r>
            <a:r>
              <a:rPr lang="en-US" sz="1600" dirty="0" err="1">
                <a:solidFill>
                  <a:schemeClr val="tx2"/>
                </a:solidFill>
              </a:rPr>
              <a:t>OptiX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baseline="30000" dirty="0">
                <a:solidFill>
                  <a:schemeClr val="tx2"/>
                </a:solidFill>
              </a:rPr>
              <a:t>® </a:t>
            </a:r>
            <a:r>
              <a:rPr lang="en-US" sz="1600" b="0" strike="noStrike" spc="-1" dirty="0">
                <a:solidFill>
                  <a:srgbClr val="003087"/>
                </a:solidFill>
                <a:latin typeface="Calibri"/>
                <a:ea typeface="Geneva"/>
              </a:rPr>
              <a:t>7 API </a:t>
            </a:r>
            <a:r>
              <a:rPr lang="en-US" sz="1600" b="0" strike="noStrike" spc="-1" dirty="0">
                <a:solidFill>
                  <a:srgbClr val="003087"/>
                </a:solidFill>
                <a:latin typeface="Wingdings"/>
                <a:ea typeface="Geneva"/>
              </a:rPr>
              <a:t></a:t>
            </a:r>
            <a:r>
              <a:rPr lang="en-US" sz="1600" b="0" strike="noStrike" spc="-1" dirty="0">
                <a:solidFill>
                  <a:srgbClr val="003087"/>
                </a:solidFill>
                <a:latin typeface="Calibri"/>
                <a:ea typeface="Geneva"/>
              </a:rPr>
              <a:t> </a:t>
            </a:r>
            <a:r>
              <a:rPr lang="en-US" sz="1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gave an opportunity to redesign the Opticks code. </a:t>
            </a:r>
            <a:r>
              <a:rPr lang="en-US" sz="1600" b="0" strike="noStrike" spc="-1" dirty="0">
                <a:solidFill>
                  <a:srgbClr val="003087"/>
                </a:solidFill>
                <a:latin typeface="Calibri"/>
                <a:ea typeface="Geneva"/>
              </a:rPr>
              <a:t>Goals of re-implementation: flexible, modular GPU simulation, easily testable, less code</a:t>
            </a:r>
            <a:r>
              <a:rPr lang="en-US" sz="1600" spc="-1" dirty="0">
                <a:solidFill>
                  <a:srgbClr val="003087"/>
                </a:solidFill>
                <a:latin typeface="Calibri"/>
                <a:ea typeface="Geneva"/>
              </a:rPr>
              <a:t>. For details see previous presentation.</a:t>
            </a:r>
          </a:p>
          <a:p>
            <a:pPr>
              <a:lnSpc>
                <a:spcPct val="100000"/>
              </a:lnSpc>
              <a:buNone/>
            </a:pPr>
            <a:endParaRPr lang="en-US" sz="1600" b="0" strike="noStrike" spc="-1" dirty="0"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3087"/>
              </a:buClr>
              <a:buFont typeface="Arial"/>
              <a:buChar char="•"/>
            </a:pPr>
            <a:endParaRPr lang="en-US" sz="1500" b="0" strike="noStrike" spc="-1" dirty="0"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3087"/>
              </a:buClr>
              <a:buFont typeface="Arial"/>
              <a:buChar char="•"/>
            </a:pPr>
            <a:r>
              <a:rPr lang="en-US" sz="1500" b="0" strike="noStrike" spc="-1" dirty="0">
                <a:solidFill>
                  <a:srgbClr val="003087"/>
                </a:solidFill>
                <a:latin typeface="Calibri"/>
                <a:ea typeface="Geneva"/>
              </a:rPr>
              <a:t>CaTS has been modified to use the new Opticks API. The CaTS workflow has been adjusted accordingly. </a:t>
            </a:r>
            <a:r>
              <a:rPr lang="en-US" sz="1600" b="0" strike="noStrike" spc="-1" dirty="0">
                <a:solidFill>
                  <a:srgbClr val="003087"/>
                </a:solidFill>
                <a:latin typeface="Calibri" panose="020F0502020204030204" pitchFamily="34" charset="0"/>
                <a:ea typeface="Geneva"/>
              </a:rPr>
              <a:t> </a:t>
            </a:r>
            <a:r>
              <a:rPr lang="en-US" sz="1600" b="0" strike="noStrike" spc="-1" dirty="0">
                <a:solidFill>
                  <a:schemeClr val="tx2"/>
                </a:solidFill>
                <a:latin typeface="Calibri" panose="020F0502020204030204" pitchFamily="34" charset="0"/>
                <a:ea typeface="Geneva"/>
              </a:rPr>
              <a:t>U</a:t>
            </a:r>
            <a:r>
              <a:rPr lang="en-US" sz="1600" dirty="0">
                <a:solidFill>
                  <a:schemeClr val="tx2"/>
                </a:solidFill>
                <a:effectLst/>
                <a:latin typeface="Calibri" panose="020F0502020204030204" pitchFamily="34" charset="0"/>
              </a:rPr>
              <a:t>ser Actions were utilized </a:t>
            </a:r>
            <a:r>
              <a:rPr lang="en-US" sz="1600" dirty="0">
                <a:solidFill>
                  <a:schemeClr val="tx2"/>
                </a:solidFill>
                <a:effectLst/>
                <a:latin typeface="Calibri" panose="020F0502020204030204" pitchFamily="34" charset="0"/>
                <a:sym typeface="Wingdings" pitchFamily="2" charset="2"/>
              </a:rPr>
              <a:t> </a:t>
            </a:r>
            <a:r>
              <a:rPr lang="en-US" sz="1500" spc="-1" dirty="0">
                <a:solidFill>
                  <a:srgbClr val="003087"/>
                </a:solidFill>
                <a:effectLst/>
                <a:latin typeface="Calibri"/>
                <a:ea typeface="Geneva"/>
                <a:sym typeface="Wingdings" pitchFamily="2" charset="2"/>
              </a:rPr>
              <a:t>n</a:t>
            </a:r>
            <a:r>
              <a:rPr lang="en-US" sz="1500" b="0" strike="noStrike" spc="-1" dirty="0">
                <a:solidFill>
                  <a:srgbClr val="003087"/>
                </a:solidFill>
                <a:latin typeface="Calibri"/>
                <a:ea typeface="Geneva"/>
              </a:rPr>
              <a:t>o changes to Geant4 itself required. </a:t>
            </a:r>
          </a:p>
          <a:p>
            <a:pPr marL="285840" indent="-285840">
              <a:lnSpc>
                <a:spcPct val="100000"/>
              </a:lnSpc>
              <a:buClr>
                <a:srgbClr val="003087"/>
              </a:buClr>
              <a:buFont typeface="Arial"/>
              <a:buChar char="•"/>
            </a:pPr>
            <a:r>
              <a:rPr lang="en-US" sz="1500" spc="-1" dirty="0">
                <a:solidFill>
                  <a:srgbClr val="003087"/>
                </a:solidFill>
                <a:latin typeface="Calibri"/>
                <a:ea typeface="Geneva"/>
              </a:rPr>
              <a:t>CaTS/Opticks  were modified to work with Geant4 API changes introduced in 11.1.</a:t>
            </a:r>
            <a:endParaRPr lang="en-US" sz="1500" spc="-1" dirty="0">
              <a:solidFill>
                <a:srgbClr val="003087"/>
              </a:solidFill>
              <a:latin typeface="Arial"/>
              <a:ea typeface="Geneva"/>
            </a:endParaRPr>
          </a:p>
          <a:p>
            <a:pPr marL="285840" indent="-285840">
              <a:lnSpc>
                <a:spcPct val="100000"/>
              </a:lnSpc>
              <a:buClr>
                <a:srgbClr val="003087"/>
              </a:buClr>
              <a:buFont typeface="Arial"/>
              <a:buChar char="•"/>
            </a:pPr>
            <a:r>
              <a:rPr lang="en-US" sz="1500" b="0" strike="noStrike" spc="-1" dirty="0">
                <a:solidFill>
                  <a:srgbClr val="003087"/>
                </a:solidFill>
                <a:latin typeface="Arial"/>
                <a:ea typeface="Geneva"/>
              </a:rPr>
              <a:t>With legacy versions of Opticks (based on Optix 6) we observed speed ups in the order of 2x10</a:t>
            </a:r>
            <a:r>
              <a:rPr lang="en-US" sz="1500" b="0" strike="noStrike" spc="-1" baseline="30000" dirty="0">
                <a:solidFill>
                  <a:srgbClr val="003087"/>
                </a:solidFill>
                <a:latin typeface="Arial"/>
                <a:ea typeface="Geneva"/>
              </a:rPr>
              <a:t>2 </a:t>
            </a:r>
            <a:r>
              <a:rPr lang="en-US" sz="1500" b="0" strike="noStrike" spc="-1" dirty="0">
                <a:solidFill>
                  <a:srgbClr val="003087"/>
                </a:solidFill>
                <a:latin typeface="Arial"/>
                <a:ea typeface="Geneva"/>
              </a:rPr>
              <a:t>. Evaluation and optimizing the performance with recent updates is in progress.  </a:t>
            </a:r>
          </a:p>
          <a:p>
            <a:pPr marL="285840" indent="-285840">
              <a:lnSpc>
                <a:spcPct val="100000"/>
              </a:lnSpc>
              <a:buClr>
                <a:srgbClr val="003087"/>
              </a:buClr>
              <a:buFont typeface="Arial"/>
              <a:buChar char="•"/>
            </a:pPr>
            <a:endParaRPr lang="en-US" sz="1500" spc="-1" dirty="0">
              <a:solidFill>
                <a:srgbClr val="003087"/>
              </a:solidFill>
              <a:latin typeface="Arial"/>
              <a:ea typeface="Geneva"/>
            </a:endParaRPr>
          </a:p>
          <a:p>
            <a:pPr>
              <a:lnSpc>
                <a:spcPct val="100000"/>
              </a:lnSpc>
              <a:buNone/>
            </a:pPr>
            <a:endParaRPr lang="en-US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US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US" sz="1400" b="0" strike="noStrike" spc="-1" dirty="0">
              <a:latin typeface="Arial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51119" y="160200"/>
            <a:ext cx="4092388" cy="346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en-US" sz="2400" b="1" strike="noStrike" spc="-1" dirty="0">
                <a:solidFill>
                  <a:schemeClr val="tx2"/>
                </a:solidFill>
                <a:latin typeface="Arial"/>
              </a:rPr>
              <a:t>Recent developments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64E66C9-09A9-7A42-9470-6FE2E09C068F}"/>
              </a:ext>
            </a:extLst>
          </p:cNvPr>
          <p:cNvSpPr txBox="1"/>
          <p:nvPr/>
        </p:nvSpPr>
        <p:spPr>
          <a:xfrm>
            <a:off x="5431857" y="4290710"/>
            <a:ext cx="26093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chemeClr val="bg1"/>
                </a:solidFill>
              </a:rPr>
              <a:t>Figure from Simon Blyth’s presentation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2FCDCD28-5F41-D54F-8E67-9ACCB1BCD128}"/>
              </a:ext>
            </a:extLst>
          </p:cNvPr>
          <p:cNvSpPr txBox="1">
            <a:spLocks/>
          </p:cNvSpPr>
          <p:nvPr/>
        </p:nvSpPr>
        <p:spPr>
          <a:xfrm>
            <a:off x="636588" y="4888758"/>
            <a:ext cx="8574563" cy="18215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800" spc="-1" dirty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Hans Wenzel    </a:t>
            </a:r>
            <a:r>
              <a:rPr lang="en-US" sz="800" dirty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	                     </a:t>
            </a:r>
            <a:r>
              <a:rPr lang="en-US" sz="800" dirty="0">
                <a:solidFill>
                  <a:schemeClr val="tx2"/>
                </a:solidFill>
              </a:rPr>
              <a:t> </a:t>
            </a:r>
            <a:r>
              <a:rPr lang="en-US" sz="800" dirty="0">
                <a:solidFill>
                  <a:schemeClr val="tx2"/>
                </a:solidFill>
                <a:effectLst/>
              </a:rPr>
              <a:t>Integration of Geant4 and Opticks / CHEP 2023</a:t>
            </a:r>
            <a:r>
              <a:rPr lang="en-US" sz="800" dirty="0">
                <a:effectLst/>
              </a:rPr>
              <a:t>				 </a:t>
            </a:r>
            <a:r>
              <a:rPr lang="en-US" sz="800" dirty="0">
                <a:solidFill>
                  <a:schemeClr val="tx2"/>
                </a:solidFill>
              </a:rPr>
              <a:t>May 8 to 12, 2023 </a:t>
            </a:r>
          </a:p>
          <a:p>
            <a:pPr>
              <a:defRPr/>
            </a:pPr>
            <a:r>
              <a:rPr lang="en-US" sz="800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		</a:t>
            </a:r>
            <a:endParaRPr lang="en-US" sz="800" b="1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CB282B14-579D-944F-A34F-697A087E56E2}"/>
              </a:ext>
            </a:extLst>
          </p:cNvPr>
          <p:cNvSpPr txBox="1">
            <a:spLocks/>
          </p:cNvSpPr>
          <p:nvPr/>
        </p:nvSpPr>
        <p:spPr>
          <a:xfrm>
            <a:off x="3748" y="4878387"/>
            <a:ext cx="414338" cy="17796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48C009B-CB69-E04A-B9B3-34B26D69E9CF}" type="slidenum">
              <a:rPr lang="en-US" sz="1000" smtClean="0">
                <a:solidFill>
                  <a:schemeClr val="tx2"/>
                </a:solidFill>
              </a:rPr>
              <a:pPr>
                <a:defRPr/>
              </a:pPr>
              <a:t>8</a:t>
            </a:fld>
            <a:endParaRPr lang="en-US" sz="100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Rounded Rectangle 113">
            <a:extLst>
              <a:ext uri="{FF2B5EF4-FFF2-40B4-BE49-F238E27FC236}">
                <a16:creationId xmlns:a16="http://schemas.microsoft.com/office/drawing/2014/main" id="{109E8881-C165-D647-89EE-E69E0992BC3A}"/>
              </a:ext>
            </a:extLst>
          </p:cNvPr>
          <p:cNvSpPr/>
          <p:nvPr/>
        </p:nvSpPr>
        <p:spPr>
          <a:xfrm>
            <a:off x="34616" y="1547191"/>
            <a:ext cx="1067075" cy="47944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3" name="Rounded Rectangle 112">
            <a:extLst>
              <a:ext uri="{FF2B5EF4-FFF2-40B4-BE49-F238E27FC236}">
                <a16:creationId xmlns:a16="http://schemas.microsoft.com/office/drawing/2014/main" id="{D5DC7010-030B-FB48-9E4A-9A47389A8452}"/>
              </a:ext>
            </a:extLst>
          </p:cNvPr>
          <p:cNvSpPr/>
          <p:nvPr/>
        </p:nvSpPr>
        <p:spPr>
          <a:xfrm>
            <a:off x="39138" y="1226742"/>
            <a:ext cx="1067075" cy="27699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0" name="Rounded Rectangle 109">
            <a:extLst>
              <a:ext uri="{FF2B5EF4-FFF2-40B4-BE49-F238E27FC236}">
                <a16:creationId xmlns:a16="http://schemas.microsoft.com/office/drawing/2014/main" id="{2176B2D5-9B9E-3F4F-844A-7E017DEEE6F9}"/>
              </a:ext>
            </a:extLst>
          </p:cNvPr>
          <p:cNvSpPr/>
          <p:nvPr/>
        </p:nvSpPr>
        <p:spPr>
          <a:xfrm>
            <a:off x="860033" y="3833967"/>
            <a:ext cx="4181823" cy="85387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3DCCFED3-DE65-1A49-823A-4B36C0B1E374}"/>
              </a:ext>
            </a:extLst>
          </p:cNvPr>
          <p:cNvSpPr/>
          <p:nvPr/>
        </p:nvSpPr>
        <p:spPr>
          <a:xfrm>
            <a:off x="1315338" y="731060"/>
            <a:ext cx="3182540" cy="305803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30212AA-D303-594C-9423-5BC5995D53F3}"/>
              </a:ext>
            </a:extLst>
          </p:cNvPr>
          <p:cNvSpPr/>
          <p:nvPr/>
        </p:nvSpPr>
        <p:spPr>
          <a:xfrm>
            <a:off x="5802959" y="697572"/>
            <a:ext cx="3182540" cy="309047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A7244F89-B959-D04F-A2D2-E5183E6195ED}"/>
              </a:ext>
            </a:extLst>
          </p:cNvPr>
          <p:cNvSpPr/>
          <p:nvPr/>
        </p:nvSpPr>
        <p:spPr>
          <a:xfrm>
            <a:off x="1455656" y="1202957"/>
            <a:ext cx="2912534" cy="277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83EB4030-FE79-1B46-9C22-93ECFC44D1D9}"/>
              </a:ext>
            </a:extLst>
          </p:cNvPr>
          <p:cNvSpPr/>
          <p:nvPr/>
        </p:nvSpPr>
        <p:spPr>
          <a:xfrm>
            <a:off x="1461603" y="1537276"/>
            <a:ext cx="2912534" cy="30334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/>
              <a:t>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9DBF218E-8783-7E4F-BFDE-856D4542C698}"/>
              </a:ext>
            </a:extLst>
          </p:cNvPr>
          <p:cNvSpPr/>
          <p:nvPr/>
        </p:nvSpPr>
        <p:spPr>
          <a:xfrm>
            <a:off x="1453574" y="1907878"/>
            <a:ext cx="2912534" cy="8359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/>
              <a:t> 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5E8CB294-D8C9-004A-8898-5F02719A1D75}"/>
              </a:ext>
            </a:extLst>
          </p:cNvPr>
          <p:cNvSpPr/>
          <p:nvPr/>
        </p:nvSpPr>
        <p:spPr>
          <a:xfrm>
            <a:off x="1448223" y="2800357"/>
            <a:ext cx="2912534" cy="81940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050ED00-7BC8-1347-977C-919FC5161CC3}"/>
              </a:ext>
            </a:extLst>
          </p:cNvPr>
          <p:cNvSpPr txBox="1"/>
          <p:nvPr/>
        </p:nvSpPr>
        <p:spPr>
          <a:xfrm>
            <a:off x="1622225" y="2778587"/>
            <a:ext cx="28007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u="sng">
                <a:solidFill>
                  <a:schemeClr val="tx2"/>
                </a:solidFill>
              </a:rPr>
              <a:t>End of Event Action:</a:t>
            </a:r>
          </a:p>
          <a:p>
            <a:r>
              <a:rPr lang="en-US" sz="1200">
                <a:solidFill>
                  <a:schemeClr val="tx2"/>
                </a:solidFill>
              </a:rPr>
              <a:t>Simulate the remaining Photons</a:t>
            </a:r>
          </a:p>
          <a:p>
            <a:r>
              <a:rPr lang="en-US" sz="1200">
                <a:solidFill>
                  <a:schemeClr val="tx2"/>
                </a:solidFill>
              </a:rPr>
              <a:t>Add Hits to Geant4 Hit Collections</a:t>
            </a:r>
          </a:p>
          <a:p>
            <a:r>
              <a:rPr lang="en-US" sz="1200">
                <a:solidFill>
                  <a:schemeClr val="tx2"/>
                </a:solidFill>
              </a:rPr>
              <a:t>Write Hits to root file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E974D7B-1400-7542-95F1-2F7FB3EE663D}"/>
              </a:ext>
            </a:extLst>
          </p:cNvPr>
          <p:cNvSpPr txBox="1"/>
          <p:nvPr/>
        </p:nvSpPr>
        <p:spPr>
          <a:xfrm>
            <a:off x="1561339" y="1871451"/>
            <a:ext cx="2682516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u="sng" dirty="0">
                <a:solidFill>
                  <a:schemeClr val="tx2"/>
                </a:solidFill>
              </a:rPr>
              <a:t>Stepping Action:</a:t>
            </a:r>
          </a:p>
          <a:p>
            <a:r>
              <a:rPr lang="en-US" sz="1200" dirty="0">
                <a:solidFill>
                  <a:schemeClr val="tx2"/>
                </a:solidFill>
              </a:rPr>
              <a:t>Genstep harvesting</a:t>
            </a:r>
          </a:p>
          <a:p>
            <a:r>
              <a:rPr lang="en-US" sz="1200" dirty="0">
                <a:solidFill>
                  <a:schemeClr val="tx2"/>
                </a:solidFill>
              </a:rPr>
              <a:t>#Photons &gt; </a:t>
            </a:r>
            <a:r>
              <a:rPr lang="en-US" sz="1200" dirty="0" err="1">
                <a:solidFill>
                  <a:schemeClr val="tx2"/>
                </a:solidFill>
              </a:rPr>
              <a:t>MaxPhotons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en-US" sz="1200" dirty="0">
                <a:solidFill>
                  <a:schemeClr val="tx2"/>
                </a:solidFill>
                <a:sym typeface="Wingdings" pitchFamily="2" charset="2"/>
              </a:rPr>
              <a:t> simulate</a:t>
            </a:r>
          </a:p>
          <a:p>
            <a:r>
              <a:rPr lang="en-US" sz="1200" dirty="0">
                <a:solidFill>
                  <a:schemeClr val="tx2"/>
                </a:solidFill>
              </a:rPr>
              <a:t>Add Hits to Geant4 Hit Collections</a:t>
            </a:r>
            <a:endParaRPr lang="en-US" sz="1200" dirty="0">
              <a:solidFill>
                <a:schemeClr val="tx2"/>
              </a:solidFill>
              <a:sym typeface="Wingdings" pitchFamily="2" charset="2"/>
            </a:endParaRPr>
          </a:p>
          <a:p>
            <a:endParaRPr lang="en-US" sz="1200" dirty="0">
              <a:solidFill>
                <a:schemeClr val="accent1"/>
              </a:solidFill>
            </a:endParaRPr>
          </a:p>
          <a:p>
            <a:endParaRPr lang="en-US" sz="135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1B3EF6C-225F-5C49-9193-E5D21250FA7E}"/>
              </a:ext>
            </a:extLst>
          </p:cNvPr>
          <p:cNvSpPr txBox="1"/>
          <p:nvPr/>
        </p:nvSpPr>
        <p:spPr>
          <a:xfrm>
            <a:off x="1607227" y="1545058"/>
            <a:ext cx="19643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u="sng">
                <a:solidFill>
                  <a:schemeClr val="tx2"/>
                </a:solidFill>
              </a:rPr>
              <a:t>Detector Construction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EC6DF82-D994-CA4E-82EA-51C367D840BB}"/>
              </a:ext>
            </a:extLst>
          </p:cNvPr>
          <p:cNvSpPr txBox="1"/>
          <p:nvPr/>
        </p:nvSpPr>
        <p:spPr>
          <a:xfrm>
            <a:off x="1610896" y="1227134"/>
            <a:ext cx="17139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u="sng">
                <a:solidFill>
                  <a:schemeClr val="tx2"/>
                </a:solidFill>
              </a:rPr>
              <a:t>Main: </a:t>
            </a:r>
            <a:r>
              <a:rPr lang="en-US" sz="1200">
                <a:solidFill>
                  <a:schemeClr val="tx2"/>
                </a:solidFill>
              </a:rPr>
              <a:t>Configuration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1DB67CA-F7FA-C143-B5DA-C2FBA31C2553}"/>
              </a:ext>
            </a:extLst>
          </p:cNvPr>
          <p:cNvSpPr txBox="1"/>
          <p:nvPr/>
        </p:nvSpPr>
        <p:spPr>
          <a:xfrm>
            <a:off x="1587385" y="761387"/>
            <a:ext cx="2835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CaTS/Geant4 (host/CPU)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A944047-7FE0-3D4D-89F4-9ABDF565E191}"/>
              </a:ext>
            </a:extLst>
          </p:cNvPr>
          <p:cNvSpPr txBox="1"/>
          <p:nvPr/>
        </p:nvSpPr>
        <p:spPr>
          <a:xfrm>
            <a:off x="5894916" y="753513"/>
            <a:ext cx="351891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G4CXOpticks (host/device</a:t>
            </a:r>
            <a:r>
              <a:rPr lang="en-US" sz="2100" dirty="0">
                <a:solidFill>
                  <a:schemeClr val="tx2"/>
                </a:solidFill>
              </a:rPr>
              <a:t>)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7324FB66-C79D-1942-B3C8-094130B7F0FB}"/>
              </a:ext>
            </a:extLst>
          </p:cNvPr>
          <p:cNvSpPr/>
          <p:nvPr/>
        </p:nvSpPr>
        <p:spPr>
          <a:xfrm>
            <a:off x="5921305" y="1449593"/>
            <a:ext cx="2912534" cy="43099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C1652C0-770E-124B-B154-A8E87C20F183}"/>
              </a:ext>
            </a:extLst>
          </p:cNvPr>
          <p:cNvSpPr txBox="1"/>
          <p:nvPr/>
        </p:nvSpPr>
        <p:spPr>
          <a:xfrm>
            <a:off x="5934411" y="1547646"/>
            <a:ext cx="32047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u="sng">
                <a:solidFill>
                  <a:schemeClr val="tx2"/>
                </a:solidFill>
              </a:rPr>
              <a:t>SeventConfig: </a:t>
            </a:r>
            <a:r>
              <a:rPr lang="en-US" sz="1200" u="sng">
                <a:solidFill>
                  <a:schemeClr val="tx2"/>
                </a:solidFill>
              </a:rPr>
              <a:t>set Opticks Parameters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3B24239F-F88B-A84E-97C2-714A011D10B8}"/>
              </a:ext>
            </a:extLst>
          </p:cNvPr>
          <p:cNvSpPr/>
          <p:nvPr/>
        </p:nvSpPr>
        <p:spPr>
          <a:xfrm>
            <a:off x="5921305" y="1939438"/>
            <a:ext cx="2912534" cy="51395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/>
              <a:t>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14700B7-CD40-6F40-950A-FE6DAC2B4B1D}"/>
              </a:ext>
            </a:extLst>
          </p:cNvPr>
          <p:cNvSpPr txBox="1"/>
          <p:nvPr/>
        </p:nvSpPr>
        <p:spPr>
          <a:xfrm>
            <a:off x="6027187" y="1863870"/>
            <a:ext cx="28392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tx2"/>
                </a:solidFill>
              </a:rPr>
              <a:t>G4CXOpticks::</a:t>
            </a:r>
            <a:r>
              <a:rPr lang="en-US" sz="1200" b="1" dirty="0" err="1">
                <a:solidFill>
                  <a:schemeClr val="tx2"/>
                </a:solidFill>
              </a:rPr>
              <a:t>SetGeometry</a:t>
            </a:r>
            <a:r>
              <a:rPr lang="en-US" sz="1200" b="1" dirty="0">
                <a:solidFill>
                  <a:schemeClr val="tx2"/>
                </a:solidFill>
              </a:rPr>
              <a:t>(world): </a:t>
            </a:r>
            <a:r>
              <a:rPr lang="en-US" sz="1200" dirty="0">
                <a:solidFill>
                  <a:schemeClr val="tx2"/>
                </a:solidFill>
              </a:rPr>
              <a:t>translate Geometry to one that’s optimized for ray tracing.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4FB2A4F6-CFD8-0D4E-A320-5E036FF993CA}"/>
              </a:ext>
            </a:extLst>
          </p:cNvPr>
          <p:cNvSpPr/>
          <p:nvPr/>
        </p:nvSpPr>
        <p:spPr>
          <a:xfrm>
            <a:off x="5962426" y="2876675"/>
            <a:ext cx="2912534" cy="71732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/>
              <a:t> 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497D944-28D8-004B-903B-663A84E70279}"/>
              </a:ext>
            </a:extLst>
          </p:cNvPr>
          <p:cNvCxnSpPr>
            <a:cxnSpLocks/>
          </p:cNvCxnSpPr>
          <p:nvPr/>
        </p:nvCxnSpPr>
        <p:spPr>
          <a:xfrm>
            <a:off x="4493642" y="2324874"/>
            <a:ext cx="1475452" cy="61002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2EA59739-07F5-1B42-B79F-6D55D829C96D}"/>
              </a:ext>
            </a:extLst>
          </p:cNvPr>
          <p:cNvSpPr txBox="1"/>
          <p:nvPr/>
        </p:nvSpPr>
        <p:spPr>
          <a:xfrm>
            <a:off x="6065689" y="2936053"/>
            <a:ext cx="2848857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b="1" u="sng">
              <a:ln>
                <a:solidFill>
                  <a:schemeClr val="accent1"/>
                </a:solidFill>
              </a:ln>
            </a:endParaRPr>
          </a:p>
          <a:p>
            <a:r>
              <a:rPr lang="en-US" sz="1200">
                <a:solidFill>
                  <a:schemeClr val="tx2"/>
                </a:solidFill>
              </a:rPr>
              <a:t>Generate and propagate </a:t>
            </a:r>
          </a:p>
          <a:p>
            <a:r>
              <a:rPr lang="en-US" sz="1200">
                <a:solidFill>
                  <a:schemeClr val="tx2"/>
                </a:solidFill>
              </a:rPr>
              <a:t>Cerenkov and Scintillation photons</a:t>
            </a:r>
          </a:p>
          <a:p>
            <a:endParaRPr lang="en-US" sz="1350" b="1" u="sng">
              <a:ln>
                <a:solidFill>
                  <a:schemeClr val="accent1"/>
                </a:solidFill>
              </a:ln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01A8122-117A-4043-B698-6D96602E6A3A}"/>
              </a:ext>
            </a:extLst>
          </p:cNvPr>
          <p:cNvSpPr txBox="1"/>
          <p:nvPr/>
        </p:nvSpPr>
        <p:spPr>
          <a:xfrm rot="1251217">
            <a:off x="4590524" y="2290039"/>
            <a:ext cx="95410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 err="1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</a:rPr>
              <a:t>GenSteps</a:t>
            </a:r>
            <a:endParaRPr lang="en-US" sz="1350" dirty="0">
              <a:ln>
                <a:solidFill>
                  <a:schemeClr val="accent1"/>
                </a:solidFill>
              </a:ln>
              <a:solidFill>
                <a:schemeClr val="accent1"/>
              </a:solidFill>
            </a:endParaRP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64AE354B-CD0F-B44B-847E-743A1C61F491}"/>
              </a:ext>
            </a:extLst>
          </p:cNvPr>
          <p:cNvCxnSpPr>
            <a:cxnSpLocks/>
          </p:cNvCxnSpPr>
          <p:nvPr/>
        </p:nvCxnSpPr>
        <p:spPr>
          <a:xfrm flipH="1" flipV="1">
            <a:off x="4449962" y="2500417"/>
            <a:ext cx="1478606" cy="58488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8C888E97-7AE2-EF46-9E23-4B77406D0509}"/>
              </a:ext>
            </a:extLst>
          </p:cNvPr>
          <p:cNvSpPr txBox="1"/>
          <p:nvPr/>
        </p:nvSpPr>
        <p:spPr>
          <a:xfrm rot="1195380">
            <a:off x="4704968" y="2457291"/>
            <a:ext cx="51167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>
                <a:solidFill>
                  <a:schemeClr val="accent1"/>
                </a:solidFill>
              </a:rPr>
              <a:t>Hits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D87DDFD4-A20A-3444-ACE9-DA71C91896FB}"/>
              </a:ext>
            </a:extLst>
          </p:cNvPr>
          <p:cNvCxnSpPr>
            <a:cxnSpLocks/>
          </p:cNvCxnSpPr>
          <p:nvPr/>
        </p:nvCxnSpPr>
        <p:spPr>
          <a:xfrm>
            <a:off x="4431854" y="3206249"/>
            <a:ext cx="1536919" cy="762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08DBDBD7-A645-4A49-BC45-20A8253DBB5B}"/>
              </a:ext>
            </a:extLst>
          </p:cNvPr>
          <p:cNvCxnSpPr>
            <a:cxnSpLocks/>
          </p:cNvCxnSpPr>
          <p:nvPr/>
        </p:nvCxnSpPr>
        <p:spPr>
          <a:xfrm flipH="1">
            <a:off x="4402422" y="3444141"/>
            <a:ext cx="1560004" cy="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6B93F0EB-0074-B542-84F9-E47687C783BD}"/>
              </a:ext>
            </a:extLst>
          </p:cNvPr>
          <p:cNvSpPr txBox="1"/>
          <p:nvPr/>
        </p:nvSpPr>
        <p:spPr>
          <a:xfrm>
            <a:off x="4608126" y="2935257"/>
            <a:ext cx="99257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 err="1">
                <a:solidFill>
                  <a:schemeClr val="accent1"/>
                </a:solidFill>
              </a:rPr>
              <a:t>GenSteps</a:t>
            </a:r>
            <a:endParaRPr lang="en-US" sz="1350" b="1" dirty="0">
              <a:solidFill>
                <a:schemeClr val="accent1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871E956-2EF0-B84A-9CAD-435E23C41AE6}"/>
              </a:ext>
            </a:extLst>
          </p:cNvPr>
          <p:cNvSpPr txBox="1"/>
          <p:nvPr/>
        </p:nvSpPr>
        <p:spPr>
          <a:xfrm>
            <a:off x="4830886" y="3181929"/>
            <a:ext cx="51167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>
                <a:solidFill>
                  <a:schemeClr val="accent1"/>
                </a:solidFill>
              </a:rPr>
              <a:t>Hits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933ABC94-C832-264A-AC7D-70C8FFDEC412}"/>
              </a:ext>
            </a:extLst>
          </p:cNvPr>
          <p:cNvCxnSpPr>
            <a:cxnSpLocks/>
          </p:cNvCxnSpPr>
          <p:nvPr/>
        </p:nvCxnSpPr>
        <p:spPr>
          <a:xfrm>
            <a:off x="4402422" y="1274438"/>
            <a:ext cx="1494011" cy="349775"/>
          </a:xfrm>
          <a:prstGeom prst="straightConnector1">
            <a:avLst/>
          </a:prstGeom>
          <a:ln w="38100"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D58B5E90-E1EF-F44F-925D-C17269E0C98D}"/>
              </a:ext>
            </a:extLst>
          </p:cNvPr>
          <p:cNvCxnSpPr>
            <a:cxnSpLocks/>
          </p:cNvCxnSpPr>
          <p:nvPr/>
        </p:nvCxnSpPr>
        <p:spPr>
          <a:xfrm>
            <a:off x="4402422" y="1680476"/>
            <a:ext cx="1518883" cy="449569"/>
          </a:xfrm>
          <a:prstGeom prst="straightConnector1">
            <a:avLst/>
          </a:prstGeom>
          <a:ln w="38100"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CC592E95-4C20-5047-A969-1E0DE96C9612}"/>
              </a:ext>
            </a:extLst>
          </p:cNvPr>
          <p:cNvSpPr txBox="1"/>
          <p:nvPr/>
        </p:nvSpPr>
        <p:spPr>
          <a:xfrm rot="890285">
            <a:off x="4916463" y="1158689"/>
            <a:ext cx="44435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>
                <a:solidFill>
                  <a:schemeClr val="accent1"/>
                </a:solidFill>
              </a:rPr>
              <a:t>call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9C0A1DE-B7A0-9B4D-B482-76A43AA3FE7E}"/>
              </a:ext>
            </a:extLst>
          </p:cNvPr>
          <p:cNvSpPr txBox="1"/>
          <p:nvPr/>
        </p:nvSpPr>
        <p:spPr>
          <a:xfrm rot="1158215">
            <a:off x="4829496" y="1585655"/>
            <a:ext cx="44435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>
                <a:solidFill>
                  <a:schemeClr val="accent1"/>
                </a:solidFill>
              </a:rPr>
              <a:t>call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1117BAF4-A440-934A-83BD-AD935A75D0FD}"/>
              </a:ext>
            </a:extLst>
          </p:cNvPr>
          <p:cNvSpPr txBox="1"/>
          <p:nvPr/>
        </p:nvSpPr>
        <p:spPr>
          <a:xfrm>
            <a:off x="909600" y="3758523"/>
            <a:ext cx="158306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>
                <a:solidFill>
                  <a:schemeClr val="tx2"/>
                </a:solidFill>
              </a:rPr>
              <a:t>Rootfile:  TTree</a:t>
            </a:r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id="{430111F3-B6EC-F044-AFBB-50F2A39040E6}"/>
              </a:ext>
            </a:extLst>
          </p:cNvPr>
          <p:cNvGrpSpPr/>
          <p:nvPr/>
        </p:nvGrpSpPr>
        <p:grpSpPr>
          <a:xfrm>
            <a:off x="1115185" y="3921312"/>
            <a:ext cx="3594473" cy="369332"/>
            <a:chOff x="1682149" y="3261310"/>
            <a:chExt cx="3677465" cy="655259"/>
          </a:xfrm>
        </p:grpSpPr>
        <p:sp>
          <p:nvSpPr>
            <p:cNvPr id="93" name="Rounded Rectangle 92">
              <a:extLst>
                <a:ext uri="{FF2B5EF4-FFF2-40B4-BE49-F238E27FC236}">
                  <a16:creationId xmlns:a16="http://schemas.microsoft.com/office/drawing/2014/main" id="{B0966B9B-8139-8A4B-912E-04F0F082F4A1}"/>
                </a:ext>
              </a:extLst>
            </p:cNvPr>
            <p:cNvSpPr/>
            <p:nvPr/>
          </p:nvSpPr>
          <p:spPr>
            <a:xfrm>
              <a:off x="1682949" y="3418953"/>
              <a:ext cx="3676665" cy="364745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B8B8104F-8C92-E146-B911-1E969741146B}"/>
                </a:ext>
              </a:extLst>
            </p:cNvPr>
            <p:cNvGrpSpPr/>
            <p:nvPr/>
          </p:nvGrpSpPr>
          <p:grpSpPr>
            <a:xfrm>
              <a:off x="1682149" y="3261310"/>
              <a:ext cx="2360309" cy="655259"/>
              <a:chOff x="3823974" y="947789"/>
              <a:chExt cx="2360309" cy="655259"/>
            </a:xfrm>
          </p:grpSpPr>
          <p:sp>
            <p:nvSpPr>
              <p:cNvPr id="96" name="Rounded Rectangle 95">
                <a:extLst>
                  <a:ext uri="{FF2B5EF4-FFF2-40B4-BE49-F238E27FC236}">
                    <a16:creationId xmlns:a16="http://schemas.microsoft.com/office/drawing/2014/main" id="{57020B12-3562-4C40-8FBD-6A8C29A4E0B1}"/>
                  </a:ext>
                </a:extLst>
              </p:cNvPr>
              <p:cNvSpPr/>
              <p:nvPr/>
            </p:nvSpPr>
            <p:spPr>
              <a:xfrm>
                <a:off x="4499780" y="1116795"/>
                <a:ext cx="814810" cy="314536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217928F5-8A0F-C247-A8C6-F3EFF830CCB0}"/>
                  </a:ext>
                </a:extLst>
              </p:cNvPr>
              <p:cNvSpPr txBox="1"/>
              <p:nvPr/>
            </p:nvSpPr>
            <p:spPr>
              <a:xfrm>
                <a:off x="3823974" y="947789"/>
                <a:ext cx="2360309" cy="6552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Event 1:   PhotonHits.    </a:t>
                </a:r>
                <a:r>
                  <a:rPr lang="en-US" dirty="0"/>
                  <a:t>……</a:t>
                </a:r>
              </a:p>
            </p:txBody>
          </p:sp>
        </p:grp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C97B9DED-3FF6-AF46-BDD0-96B823B23DFF}"/>
              </a:ext>
            </a:extLst>
          </p:cNvPr>
          <p:cNvGrpSpPr/>
          <p:nvPr/>
        </p:nvGrpSpPr>
        <p:grpSpPr>
          <a:xfrm>
            <a:off x="1329166" y="4341596"/>
            <a:ext cx="3594473" cy="369332"/>
            <a:chOff x="1682149" y="3261310"/>
            <a:chExt cx="3677465" cy="655259"/>
          </a:xfrm>
        </p:grpSpPr>
        <p:sp>
          <p:nvSpPr>
            <p:cNvPr id="99" name="Rounded Rectangle 98">
              <a:extLst>
                <a:ext uri="{FF2B5EF4-FFF2-40B4-BE49-F238E27FC236}">
                  <a16:creationId xmlns:a16="http://schemas.microsoft.com/office/drawing/2014/main" id="{E2A0567F-4E6C-A446-BFAB-0823C5E74B06}"/>
                </a:ext>
              </a:extLst>
            </p:cNvPr>
            <p:cNvSpPr/>
            <p:nvPr/>
          </p:nvSpPr>
          <p:spPr>
            <a:xfrm>
              <a:off x="1682949" y="3418953"/>
              <a:ext cx="3676665" cy="364745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48BEE968-32B6-4D4B-90CC-916E5F49CF0F}"/>
                </a:ext>
              </a:extLst>
            </p:cNvPr>
            <p:cNvGrpSpPr/>
            <p:nvPr/>
          </p:nvGrpSpPr>
          <p:grpSpPr>
            <a:xfrm>
              <a:off x="1682149" y="3261310"/>
              <a:ext cx="2448869" cy="655259"/>
              <a:chOff x="3823974" y="947789"/>
              <a:chExt cx="2448869" cy="655259"/>
            </a:xfrm>
          </p:grpSpPr>
          <p:sp>
            <p:nvSpPr>
              <p:cNvPr id="102" name="Rounded Rectangle 101">
                <a:extLst>
                  <a:ext uri="{FF2B5EF4-FFF2-40B4-BE49-F238E27FC236}">
                    <a16:creationId xmlns:a16="http://schemas.microsoft.com/office/drawing/2014/main" id="{6CDEC790-D322-E147-ABB9-13DBD922BA34}"/>
                  </a:ext>
                </a:extLst>
              </p:cNvPr>
              <p:cNvSpPr/>
              <p:nvPr/>
            </p:nvSpPr>
            <p:spPr>
              <a:xfrm>
                <a:off x="4499780" y="1116795"/>
                <a:ext cx="814810" cy="314536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AD90B379-324C-564E-A1C0-B826495D3D9A}"/>
                  </a:ext>
                </a:extLst>
              </p:cNvPr>
              <p:cNvSpPr txBox="1"/>
              <p:nvPr/>
            </p:nvSpPr>
            <p:spPr>
              <a:xfrm>
                <a:off x="3823974" y="947789"/>
                <a:ext cx="2448869" cy="6552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Event 3:     PhotonHits.    </a:t>
                </a:r>
                <a:r>
                  <a:rPr lang="en-US" dirty="0"/>
                  <a:t>……</a:t>
                </a:r>
              </a:p>
            </p:txBody>
          </p:sp>
        </p:grp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22C8C86A-5B1B-D84B-9E80-BE74576798CA}"/>
              </a:ext>
            </a:extLst>
          </p:cNvPr>
          <p:cNvGrpSpPr/>
          <p:nvPr/>
        </p:nvGrpSpPr>
        <p:grpSpPr>
          <a:xfrm>
            <a:off x="1203465" y="4136010"/>
            <a:ext cx="3594473" cy="369332"/>
            <a:chOff x="1682149" y="3261310"/>
            <a:chExt cx="3677465" cy="655259"/>
          </a:xfrm>
        </p:grpSpPr>
        <p:sp>
          <p:nvSpPr>
            <p:cNvPr id="105" name="Rounded Rectangle 104">
              <a:extLst>
                <a:ext uri="{FF2B5EF4-FFF2-40B4-BE49-F238E27FC236}">
                  <a16:creationId xmlns:a16="http://schemas.microsoft.com/office/drawing/2014/main" id="{97E112A4-88F7-BC4C-AC96-14944B7F20F4}"/>
                </a:ext>
              </a:extLst>
            </p:cNvPr>
            <p:cNvSpPr/>
            <p:nvPr/>
          </p:nvSpPr>
          <p:spPr>
            <a:xfrm>
              <a:off x="1682949" y="3418953"/>
              <a:ext cx="3676665" cy="364745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3D6175CA-36B9-444B-8C86-555ED2693A90}"/>
                </a:ext>
              </a:extLst>
            </p:cNvPr>
            <p:cNvGrpSpPr/>
            <p:nvPr/>
          </p:nvGrpSpPr>
          <p:grpSpPr>
            <a:xfrm>
              <a:off x="1682149" y="3261310"/>
              <a:ext cx="2448869" cy="655259"/>
              <a:chOff x="3823974" y="947789"/>
              <a:chExt cx="2448869" cy="655259"/>
            </a:xfrm>
          </p:grpSpPr>
          <p:sp>
            <p:nvSpPr>
              <p:cNvPr id="108" name="Rounded Rectangle 107">
                <a:extLst>
                  <a:ext uri="{FF2B5EF4-FFF2-40B4-BE49-F238E27FC236}">
                    <a16:creationId xmlns:a16="http://schemas.microsoft.com/office/drawing/2014/main" id="{031E4353-7AC6-FA4A-A5A4-5960B7DE4362}"/>
                  </a:ext>
                </a:extLst>
              </p:cNvPr>
              <p:cNvSpPr/>
              <p:nvPr/>
            </p:nvSpPr>
            <p:spPr>
              <a:xfrm>
                <a:off x="4499780" y="1116795"/>
                <a:ext cx="814810" cy="314536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8C08A9DF-460E-9646-A728-135E3B9276A1}"/>
                  </a:ext>
                </a:extLst>
              </p:cNvPr>
              <p:cNvSpPr txBox="1"/>
              <p:nvPr/>
            </p:nvSpPr>
            <p:spPr>
              <a:xfrm>
                <a:off x="3823974" y="947789"/>
                <a:ext cx="2448869" cy="6552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Event 2:     PhotonHits.    </a:t>
                </a:r>
                <a:r>
                  <a:rPr lang="en-US" dirty="0"/>
                  <a:t>……</a:t>
                </a:r>
              </a:p>
            </p:txBody>
          </p:sp>
        </p:grpSp>
      </p:grpSp>
      <p:sp>
        <p:nvSpPr>
          <p:cNvPr id="111" name="TextBox 110">
            <a:extLst>
              <a:ext uri="{FF2B5EF4-FFF2-40B4-BE49-F238E27FC236}">
                <a16:creationId xmlns:a16="http://schemas.microsoft.com/office/drawing/2014/main" id="{3680E537-C8CE-9047-88DB-E99D90C67FE4}"/>
              </a:ext>
            </a:extLst>
          </p:cNvPr>
          <p:cNvSpPr txBox="1"/>
          <p:nvPr/>
        </p:nvSpPr>
        <p:spPr>
          <a:xfrm>
            <a:off x="-26040" y="1217678"/>
            <a:ext cx="12938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.mac G4 macro 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71560926-E9E4-6343-BC4C-94AA660BBD7F}"/>
              </a:ext>
            </a:extLst>
          </p:cNvPr>
          <p:cNvSpPr txBox="1"/>
          <p:nvPr/>
        </p:nvSpPr>
        <p:spPr>
          <a:xfrm>
            <a:off x="-5205" y="1467995"/>
            <a:ext cx="115575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.gdml </a:t>
            </a:r>
          </a:p>
          <a:p>
            <a:r>
              <a:rPr lang="en-US" sz="1050" dirty="0"/>
              <a:t>(subset of Geant4 shapes) </a:t>
            </a:r>
            <a:endParaRPr lang="en-US" sz="1200" dirty="0"/>
          </a:p>
        </p:txBody>
      </p: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D0CAB1BF-B6AA-3F4A-899E-2629D3A09D25}"/>
              </a:ext>
            </a:extLst>
          </p:cNvPr>
          <p:cNvCxnSpPr>
            <a:cxnSpLocks/>
          </p:cNvCxnSpPr>
          <p:nvPr/>
        </p:nvCxnSpPr>
        <p:spPr>
          <a:xfrm>
            <a:off x="1024098" y="1692896"/>
            <a:ext cx="443386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896D571B-9B37-CA46-8EAC-A523E28D0026}"/>
              </a:ext>
            </a:extLst>
          </p:cNvPr>
          <p:cNvCxnSpPr>
            <a:cxnSpLocks/>
          </p:cNvCxnSpPr>
          <p:nvPr/>
        </p:nvCxnSpPr>
        <p:spPr>
          <a:xfrm>
            <a:off x="1109182" y="1357750"/>
            <a:ext cx="356611" cy="749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>
            <a:extLst>
              <a:ext uri="{FF2B5EF4-FFF2-40B4-BE49-F238E27FC236}">
                <a16:creationId xmlns:a16="http://schemas.microsoft.com/office/drawing/2014/main" id="{7800120C-AE3D-F144-853C-A53A9EB251F6}"/>
              </a:ext>
            </a:extLst>
          </p:cNvPr>
          <p:cNvCxnSpPr>
            <a:cxnSpLocks/>
          </p:cNvCxnSpPr>
          <p:nvPr/>
        </p:nvCxnSpPr>
        <p:spPr>
          <a:xfrm>
            <a:off x="2786143" y="3609584"/>
            <a:ext cx="0" cy="38921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59F994B7-7871-BE44-933E-20196171216D}"/>
              </a:ext>
            </a:extLst>
          </p:cNvPr>
          <p:cNvSpPr txBox="1"/>
          <p:nvPr/>
        </p:nvSpPr>
        <p:spPr>
          <a:xfrm>
            <a:off x="5431857" y="4290710"/>
            <a:ext cx="26093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chemeClr val="bg1"/>
                </a:solidFill>
              </a:rPr>
              <a:t>Figure from Simon Blyth’s presentation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BF7A8EC6-D020-0A46-8C88-8C39C6DABEC9}"/>
              </a:ext>
            </a:extLst>
          </p:cNvPr>
          <p:cNvSpPr txBox="1"/>
          <p:nvPr/>
        </p:nvSpPr>
        <p:spPr>
          <a:xfrm>
            <a:off x="1174521" y="132466"/>
            <a:ext cx="77004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2000" b="1" strike="noStrike" spc="-1" dirty="0">
                <a:solidFill>
                  <a:srgbClr val="003087"/>
                </a:solidFill>
                <a:latin typeface="Calibri"/>
                <a:ea typeface="Geneva"/>
              </a:rPr>
              <a:t>CaTS workflow using the new version of Opticks based on OptiX</a:t>
            </a:r>
            <a:r>
              <a:rPr lang="en-US" sz="2000" baseline="30000" dirty="0">
                <a:solidFill>
                  <a:schemeClr val="tx2"/>
                </a:solidFill>
              </a:rPr>
              <a:t>®</a:t>
            </a:r>
            <a:r>
              <a:rPr lang="en-US" sz="2400" b="0" strike="noStrike" spc="-1" dirty="0">
                <a:solidFill>
                  <a:srgbClr val="003087"/>
                </a:solidFill>
                <a:latin typeface="Calibri"/>
                <a:ea typeface="Geneva"/>
              </a:rPr>
              <a:t>7</a:t>
            </a:r>
            <a:r>
              <a:rPr lang="en-US" sz="2000" b="1" strike="noStrike" spc="-1" dirty="0">
                <a:solidFill>
                  <a:srgbClr val="003087"/>
                </a:solidFill>
                <a:latin typeface="Calibri"/>
                <a:ea typeface="Geneva"/>
              </a:rPr>
              <a:t>:</a:t>
            </a:r>
            <a:endParaRPr lang="en-US" sz="2000" b="1" strike="noStrike" spc="-1" dirty="0">
              <a:latin typeface="Arial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B027292-2DF7-4B4B-91CC-391C40DF73B9}"/>
              </a:ext>
            </a:extLst>
          </p:cNvPr>
          <p:cNvSpPr txBox="1"/>
          <p:nvPr/>
        </p:nvSpPr>
        <p:spPr>
          <a:xfrm>
            <a:off x="5896433" y="1157198"/>
            <a:ext cx="13933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chemeClr val="tx2"/>
                </a:solidFill>
              </a:rPr>
              <a:t>CPU context: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6AA9813A-0054-AD45-895C-AFE99E771F48}"/>
              </a:ext>
            </a:extLst>
          </p:cNvPr>
          <p:cNvSpPr txBox="1"/>
          <p:nvPr/>
        </p:nvSpPr>
        <p:spPr>
          <a:xfrm>
            <a:off x="5921305" y="2590877"/>
            <a:ext cx="14061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chemeClr val="tx2"/>
                </a:solidFill>
              </a:rPr>
              <a:t>GPU context: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5604CE24-E63C-B54F-8B58-927A0AAC88B5}"/>
              </a:ext>
            </a:extLst>
          </p:cNvPr>
          <p:cNvSpPr txBox="1"/>
          <p:nvPr/>
        </p:nvSpPr>
        <p:spPr>
          <a:xfrm>
            <a:off x="6004091" y="2867108"/>
            <a:ext cx="19960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solidFill>
                  <a:schemeClr val="tx2"/>
                </a:solidFill>
              </a:rPr>
              <a:t>G4CXOpticks::simulate()</a:t>
            </a:r>
          </a:p>
        </p:txBody>
      </p:sp>
      <p:pic>
        <p:nvPicPr>
          <p:cNvPr id="115" name="Picture 11" descr="A picture containing text, pinwheel, vector graphics, outdoor object&#10;&#10;Description automatically generated">
            <a:extLst>
              <a:ext uri="{FF2B5EF4-FFF2-40B4-BE49-F238E27FC236}">
                <a16:creationId xmlns:a16="http://schemas.microsoft.com/office/drawing/2014/main" id="{EB771261-2D2A-704B-9887-B9630411D5AD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39138" y="33938"/>
            <a:ext cx="613464" cy="644577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12403165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67006</TotalTime>
  <Words>1974</Words>
  <Application>Microsoft Macintosh PowerPoint</Application>
  <PresentationFormat>On-screen Show (16:9)</PresentationFormat>
  <Paragraphs>252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Helvetica</vt:lpstr>
      <vt:lpstr>Menlo</vt:lpstr>
      <vt:lpstr>Symbol</vt:lpstr>
      <vt:lpstr>Times New Roman</vt:lpstr>
      <vt:lpstr>Wingdings</vt:lpstr>
      <vt:lpstr>Office Theme</vt:lpstr>
      <vt:lpstr>PowerPoint Presentation</vt:lpstr>
      <vt:lpstr>PowerPoint Presentation</vt:lpstr>
      <vt:lpstr>The computational challenge for TPCs based on liquid Argon (LArTPCs):</vt:lpstr>
      <vt:lpstr>Simulation of optical photons: an ideal application to be ported to GPU’s. </vt:lpstr>
      <vt:lpstr>PowerPoint Presentation</vt:lpstr>
      <vt:lpstr>PowerPoint Presentation</vt:lpstr>
      <vt:lpstr>  CaTS: Calorimeter and Tracker Simulation</vt:lpstr>
      <vt:lpstr>PowerPoint Presentation</vt:lpstr>
      <vt:lpstr>PowerPoint Presentation</vt:lpstr>
      <vt:lpstr>PowerPoint Presentation</vt:lpstr>
      <vt:lpstr>artg4tk/larg4: making Opticks available to the LArTPC Experiments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Hans-Joachim Wenzel</dc:creator>
  <dc:description/>
  <cp:lastModifiedBy>Hans-Joachim Wenzel</cp:lastModifiedBy>
  <cp:revision>70</cp:revision>
  <cp:lastPrinted>2023-04-27T13:13:27Z</cp:lastPrinted>
  <dcterms:created xsi:type="dcterms:W3CDTF">2021-03-03T16:45:40Z</dcterms:created>
  <dcterms:modified xsi:type="dcterms:W3CDTF">2023-05-08T10:11:17Z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On-screen Show (16:9)</vt:lpwstr>
  </property>
  <property fmtid="{D5CDD505-2E9C-101B-9397-08002B2CF9AE}" pid="3" name="Slides">
    <vt:i4>3</vt:i4>
  </property>
</Properties>
</file>