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4" r:id="rId2"/>
  </p:sldMasterIdLst>
  <p:notesMasterIdLst>
    <p:notesMasterId r:id="rId39"/>
  </p:notesMasterIdLst>
  <p:sldIdLst>
    <p:sldId id="256" r:id="rId3"/>
    <p:sldId id="584" r:id="rId4"/>
    <p:sldId id="334" r:id="rId5"/>
    <p:sldId id="587" r:id="rId6"/>
    <p:sldId id="586" r:id="rId7"/>
    <p:sldId id="267" r:id="rId8"/>
    <p:sldId id="588" r:id="rId9"/>
    <p:sldId id="545" r:id="rId10"/>
    <p:sldId id="591" r:id="rId11"/>
    <p:sldId id="592" r:id="rId12"/>
    <p:sldId id="595" r:id="rId13"/>
    <p:sldId id="594" r:id="rId14"/>
    <p:sldId id="599" r:id="rId15"/>
    <p:sldId id="601" r:id="rId16"/>
    <p:sldId id="602" r:id="rId17"/>
    <p:sldId id="603" r:id="rId18"/>
    <p:sldId id="604" r:id="rId19"/>
    <p:sldId id="583" r:id="rId20"/>
    <p:sldId id="607" r:id="rId21"/>
    <p:sldId id="285" r:id="rId22"/>
    <p:sldId id="605" r:id="rId23"/>
    <p:sldId id="606" r:id="rId24"/>
    <p:sldId id="1916" r:id="rId25"/>
    <p:sldId id="608" r:id="rId26"/>
    <p:sldId id="1917" r:id="rId27"/>
    <p:sldId id="1919" r:id="rId28"/>
    <p:sldId id="1881" r:id="rId29"/>
    <p:sldId id="558" r:id="rId30"/>
    <p:sldId id="1918" r:id="rId31"/>
    <p:sldId id="260" r:id="rId32"/>
    <p:sldId id="600" r:id="rId33"/>
    <p:sldId id="1922" r:id="rId34"/>
    <p:sldId id="1923" r:id="rId35"/>
    <p:sldId id="1924" r:id="rId36"/>
    <p:sldId id="590" r:id="rId37"/>
    <p:sldId id="1920" r:id="rId38"/>
  </p:sldIdLst>
  <p:sldSz cx="12192000" cy="6858000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nte di Microsoft Office" initials="UdMO" lastIdx="1" clrIdx="0">
    <p:extLst>
      <p:ext uri="{19B8F6BF-5375-455C-9EA6-DF929625EA0E}">
        <p15:presenceInfo xmlns:p15="http://schemas.microsoft.com/office/powerpoint/2012/main" userId="Utente di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C9F"/>
    <a:srgbClr val="4470A7"/>
    <a:srgbClr val="323F24"/>
    <a:srgbClr val="1C313A"/>
    <a:srgbClr val="B4B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51"/>
    <p:restoredTop sz="85963"/>
  </p:normalViewPr>
  <p:slideViewPr>
    <p:cSldViewPr snapToGrid="0" snapToObjects="1">
      <p:cViewPr varScale="1">
        <p:scale>
          <a:sx n="118" d="100"/>
          <a:sy n="118" d="100"/>
        </p:scale>
        <p:origin x="216" y="248"/>
      </p:cViewPr>
      <p:guideLst/>
    </p:cSldViewPr>
  </p:slideViewPr>
  <p:outlineViewPr>
    <p:cViewPr>
      <p:scale>
        <a:sx n="33" d="100"/>
        <a:sy n="33" d="100"/>
      </p:scale>
      <p:origin x="0" y="-43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5F4C-A139-7E40-960E-05E94CBA483F}" type="datetimeFigureOut">
              <a:rPr lang="it-IT" smtClean="0"/>
              <a:t>08/05/23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F83B3-0C21-BA46-891E-E923391B397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36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810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/>
              <a:t>AAI follows the blueprint of the FIM4R/AARC working groups</a:t>
            </a:r>
          </a:p>
          <a:p>
            <a:pPr marL="48767" indent="0">
              <a:buNone/>
            </a:pPr>
            <a:r>
              <a:rPr lang="en-GB" sz="2800" dirty="0"/>
              <a:t> </a:t>
            </a:r>
          </a:p>
          <a:p>
            <a:pPr lvl="1"/>
            <a:r>
              <a:rPr lang="en-GB" sz="2400" b="1" dirty="0"/>
              <a:t>being implemented across e-infrastructures globally </a:t>
            </a:r>
          </a:p>
          <a:p>
            <a:pPr marL="597393" lvl="1" indent="0">
              <a:buNone/>
            </a:pPr>
            <a:endParaRPr lang="en-GB" sz="2133" dirty="0"/>
          </a:p>
          <a:p>
            <a:r>
              <a:rPr lang="en-GB" sz="2800" dirty="0"/>
              <a:t>Migration to token-based AAI</a:t>
            </a:r>
          </a:p>
          <a:p>
            <a:pPr marL="48767" indent="0">
              <a:buNone/>
            </a:pPr>
            <a:endParaRPr lang="en-GB" sz="2800" dirty="0"/>
          </a:p>
          <a:p>
            <a:r>
              <a:rPr lang="en-GB" sz="2800" dirty="0"/>
              <a:t>Migration will take time; translation will be needed for some time</a:t>
            </a:r>
          </a:p>
          <a:p>
            <a:pPr marL="48767" indent="0">
              <a:buNone/>
            </a:pPr>
            <a:endParaRPr lang="en-GB" sz="2800" dirty="0"/>
          </a:p>
          <a:p>
            <a:r>
              <a:rPr lang="en-GB" sz="2800" dirty="0"/>
              <a:t>EOSC/EOSC-Future integrate the same model (as do other cyber- and e-infrastructures)</a:t>
            </a:r>
          </a:p>
          <a:p>
            <a:pPr marL="48767" indent="0">
              <a:buNone/>
            </a:pPr>
            <a:endParaRPr lang="en-GB" sz="2800" dirty="0"/>
          </a:p>
          <a:p>
            <a:r>
              <a:rPr lang="en-GB" sz="2800" dirty="0"/>
              <a:t>Important to maintain the existing trust networks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38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90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projectescape.eu/" TargetMode="External"/><Relationship Id="rId7" Type="http://schemas.openxmlformats.org/officeDocument/2006/relationships/hyperlink" Target="https://twitter.com/ESCAPE_EU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hyperlink" Target="https://www.linkedin.com/company/projectescape/" TargetMode="Externa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102777B-9037-D988-3EE8-F9C178E76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017" y="1546846"/>
            <a:ext cx="8631300" cy="237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B3A0DD78-5233-64B4-7C82-DFA9E070E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4017" y="4225786"/>
            <a:ext cx="86313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69A914-BA36-671C-C01D-0BCBD35D7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896" y="6302237"/>
            <a:ext cx="432904" cy="32467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9BC890-FDBA-17C4-A081-0FBF54C32CF7}"/>
              </a:ext>
            </a:extLst>
          </p:cNvPr>
          <p:cNvSpPr txBox="1"/>
          <p:nvPr userDrawn="1"/>
        </p:nvSpPr>
        <p:spPr>
          <a:xfrm>
            <a:off x="844826" y="6302237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65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3" y="3221766"/>
            <a:ext cx="8497455" cy="159570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063370"/>
            <a:ext cx="8497456" cy="97850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2" y="6378091"/>
            <a:ext cx="9483436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1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4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CHEP23; 8/5/23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‹N°›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1754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CHEP23; 8/5/23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3541870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CHEP23; 8/5/23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255243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CHEP23; 8/5/23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2979941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CHEP23; 8/5/23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4220938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CHEP23; 8/5/23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3313193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CHEP23; 8/5/23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3124752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CHEP23; 8/5/23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2017299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CHEP23; 8/5/23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202257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FD81B6-DA68-114A-B20B-31E3CEC1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CAAE91-AD50-3142-95A3-D1DA430F14DC}" type="datetime1">
              <a:rPr lang="it-IT" smtClean="0"/>
              <a:t>08/05/23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D015A9-2AD7-244C-B4A1-87AA057A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76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‹N°›</a:t>
            </a:fld>
            <a:endParaRPr lang="it-IT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DAF8BF3-9D15-8AC2-75DB-445D4D28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E3AA2B-D62C-F2E1-9FB3-3B6628AA2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A77A61-7A8F-A710-DDE1-247AEB16B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353A64-9124-F6B5-66E4-62CD19DC6AD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93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CHEP23; 8/5/23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119456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FD81B6-DA68-114A-B20B-31E3CEC1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32AD14-A39A-854A-B341-6BFF3DBF3CAC}" type="datetime1">
              <a:rPr lang="it-IT" smtClean="0"/>
              <a:t>08/05/23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D015A9-2AD7-244C-B4A1-87AA057A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‹N°›</a:t>
            </a:fld>
            <a:endParaRPr lang="it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52C9722-CD2F-5460-7F63-985EF7B9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46E36B-7653-58BE-84BF-AE7D0DF8C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23811D6-605E-0DDC-80D3-CE1A0499E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C67B98-5D4C-4FE6-5D8B-C7558E1F5CE0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3A45D85-78FF-138D-1C33-CC7DD955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3577AB8-D9BF-79B7-E1BB-979E55F8E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EDCDC3-25EE-BE46-AC08-86028A4F2311}" type="datetime1">
              <a:rPr lang="it-IT" smtClean="0"/>
              <a:t>08/05/23</a:t>
            </a:fld>
            <a:endParaRPr lang="it-IT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D58B1A9-C6B1-9D0A-DF7C-6B5CD7C6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‹N°›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89B99A-C471-F34E-35E0-271CBCEFC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7B406C-C0B7-A160-4F0E-2EC077C2FCA1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3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E990A91-401C-5553-98D3-8EB1CB88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76" y="3071018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274B401-D738-C446-A481-C2BCA4E4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7D8953-4F4B-4C47-B689-1894E46BB86F}" type="datetime1">
              <a:rPr lang="it-IT" smtClean="0"/>
              <a:t>08/05/23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A370FB9-7947-EAE2-00D9-705D207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‹N°›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A25D9A-0EFB-E6A3-6484-EF8F51E70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74A8BA-B393-4273-2E34-637A73D93042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B146C0-8E19-B5D7-5C0A-317F4860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ECB076-05B0-BA42-B610-86994D31C585}" type="datetime1">
              <a:rPr lang="it-IT" smtClean="0"/>
              <a:t>08/05/23</a:t>
            </a:fld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BFFD2B-3453-662E-AA31-BB4028FF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‹N°›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DE270C-B049-6630-BCAF-77ABF5858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F273BB-FD37-79D8-5776-C4A636570E7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5B6858-CC58-6942-8196-19807DFEA0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62539"/>
            <a:ext cx="5098774" cy="37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F7F928-25B3-CA40-8763-7CAAF6E01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02410" y="1762539"/>
            <a:ext cx="5240327" cy="37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8535BA5-EC5A-D6AF-53F5-C484BE48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21AC948-E48B-18C6-5197-BFB01AEE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50563A-E7D3-334C-BB19-8F031D22DAC6}" type="datetime1">
              <a:rPr lang="it-IT" smtClean="0"/>
              <a:t>08/05/23</a:t>
            </a:fld>
            <a:endParaRPr lang="it-IT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958AAF7-040D-AC87-0DDC-342CB739E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‹N°›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728B58A-9786-A01B-1093-5FAE9EA48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90230B-633A-1149-0B3B-B1BD12F1E54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1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8C8DAB5-C62A-8A6D-E217-C607A332A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476" y="3071018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THANKS!</a:t>
            </a:r>
            <a:endParaRPr lang="en-US" dirty="0"/>
          </a:p>
        </p:txBody>
      </p:sp>
      <p:pic>
        <p:nvPicPr>
          <p:cNvPr id="7" name="Immagine 6">
            <a:hlinkClick r:id="rId3"/>
            <a:extLst>
              <a:ext uri="{FF2B5EF4-FFF2-40B4-BE49-F238E27FC236}">
                <a16:creationId xmlns:a16="http://schemas.microsoft.com/office/drawing/2014/main" id="{7FFFF345-651B-39A9-FCDC-CFFE71A42B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7627" y="6404665"/>
            <a:ext cx="2590800" cy="330200"/>
          </a:xfrm>
          <a:prstGeom prst="rect">
            <a:avLst/>
          </a:prstGeom>
        </p:spPr>
      </p:pic>
      <p:pic>
        <p:nvPicPr>
          <p:cNvPr id="9" name="Immagine 8">
            <a:hlinkClick r:id="rId5"/>
            <a:extLst>
              <a:ext uri="{FF2B5EF4-FFF2-40B4-BE49-F238E27FC236}">
                <a16:creationId xmlns:a16="http://schemas.microsoft.com/office/drawing/2014/main" id="{03E62B1B-1F45-2B70-3F12-44DAFA3B36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70573" y="6411015"/>
            <a:ext cx="3733800" cy="317500"/>
          </a:xfrm>
          <a:prstGeom prst="rect">
            <a:avLst/>
          </a:prstGeom>
        </p:spPr>
      </p:pic>
      <p:pic>
        <p:nvPicPr>
          <p:cNvPr id="11" name="Immagine 10">
            <a:hlinkClick r:id="rId7"/>
            <a:extLst>
              <a:ext uri="{FF2B5EF4-FFF2-40B4-BE49-F238E27FC236}">
                <a16:creationId xmlns:a16="http://schemas.microsoft.com/office/drawing/2014/main" id="{3C8796AB-9E83-EBFD-CEE6-976E1F8198D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8950" y="6499363"/>
            <a:ext cx="2451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4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5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16137" y="6477264"/>
            <a:ext cx="988450" cy="31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B19144-8E75-194A-858E-64FC43EC01A1}" type="datetime1">
              <a:rPr lang="it-IT" smtClean="0"/>
              <a:t>08/05/23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4672" y="6476234"/>
            <a:ext cx="7777373" cy="29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3616" y="6476232"/>
            <a:ext cx="1051176" cy="29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58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3" r:id="rId3"/>
    <p:sldLayoutId id="2147483666" r:id="rId4"/>
    <p:sldLayoutId id="2147483671" r:id="rId5"/>
    <p:sldLayoutId id="2147483667" r:id="rId6"/>
    <p:sldLayoutId id="2147483664" r:id="rId7"/>
    <p:sldLayoutId id="2147483670" r:id="rId8"/>
    <p:sldLayoutId id="2147483673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44C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Tx/>
        <a:buBlip>
          <a:blip r:embed="rId12"/>
        </a:buBlip>
        <a:defRPr sz="2800" kern="1200">
          <a:solidFill>
            <a:srgbClr val="323F2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2"/>
        </a:buBlip>
        <a:defRPr sz="2400" kern="1200">
          <a:solidFill>
            <a:srgbClr val="323F2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2"/>
        </a:buBlip>
        <a:defRPr sz="2000" kern="1200">
          <a:solidFill>
            <a:srgbClr val="323F2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2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2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70" y="160029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2"/>
            <a:ext cx="10515600" cy="4818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5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CHEP23; 8/5/23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30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Giovanni Lamanna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6829495" y="6364237"/>
            <a:ext cx="371638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1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1" dirty="0">
                <a:solidFill>
                  <a:schemeClr val="tx1"/>
                </a:solidFill>
              </a:rPr>
              <a:t>Horizon 2020 - Grant N° </a:t>
            </a:r>
            <a:r>
              <a:rPr lang="uk-UA" sz="1051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5878" y="6425158"/>
            <a:ext cx="608780" cy="293655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41874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in2p3.fr/escape2020/wp3/eossr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tiff"/><Relationship Id="rId5" Type="http://schemas.openxmlformats.org/officeDocument/2006/relationships/hyperlink" Target="https://zenodo.org/record/5592584#.Yg_UGpPML0o" TargetMode="External"/><Relationship Id="rId4" Type="http://schemas.openxmlformats.org/officeDocument/2006/relationships/image" Target="../media/image7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65.png"/><Relationship Id="rId4" Type="http://schemas.openxmlformats.org/officeDocument/2006/relationships/hyperlink" Target="https://sdc-dev.astron.nl/esap-gu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zenodo.org/record/3675081#.X2R2PJNLhTY" TargetMode="External"/><Relationship Id="rId3" Type="http://schemas.openxmlformats.org/officeDocument/2006/relationships/image" Target="../media/image78.tiff"/><Relationship Id="rId7" Type="http://schemas.openxmlformats.org/officeDocument/2006/relationships/hyperlink" Target="https://zenodo.org/record/488950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11" Type="http://schemas.openxmlformats.org/officeDocument/2006/relationships/image" Target="../media/image81.tiff"/><Relationship Id="rId5" Type="http://schemas.openxmlformats.org/officeDocument/2006/relationships/image" Target="../media/image15.png"/><Relationship Id="rId10" Type="http://schemas.openxmlformats.org/officeDocument/2006/relationships/hyperlink" Target="https://indico.in2p3.fr/event/24327/" TargetMode="External"/><Relationship Id="rId4" Type="http://schemas.openxmlformats.org/officeDocument/2006/relationships/image" Target="../media/image79.png"/><Relationship Id="rId9" Type="http://schemas.openxmlformats.org/officeDocument/2006/relationships/hyperlink" Target="https://www.projectescape.eu/sites/default/files/Escape_position_statement_web.pd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tiff"/><Relationship Id="rId3" Type="http://schemas.openxmlformats.org/officeDocument/2006/relationships/image" Target="../media/image83.tiff"/><Relationship Id="rId7" Type="http://schemas.openxmlformats.org/officeDocument/2006/relationships/image" Target="../media/image87.tif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tiff"/><Relationship Id="rId11" Type="http://schemas.openxmlformats.org/officeDocument/2006/relationships/image" Target="../media/image17.tiff"/><Relationship Id="rId5" Type="http://schemas.openxmlformats.org/officeDocument/2006/relationships/image" Target="../media/image85.tiff"/><Relationship Id="rId10" Type="http://schemas.openxmlformats.org/officeDocument/2006/relationships/image" Target="../media/image90.tiff"/><Relationship Id="rId4" Type="http://schemas.openxmlformats.org/officeDocument/2006/relationships/image" Target="../media/image84.tiff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tiff"/><Relationship Id="rId3" Type="http://schemas.openxmlformats.org/officeDocument/2006/relationships/image" Target="../media/image91.tiff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95.tiff"/><Relationship Id="rId5" Type="http://schemas.openxmlformats.org/officeDocument/2006/relationships/image" Target="../media/image24.png"/><Relationship Id="rId10" Type="http://schemas.openxmlformats.org/officeDocument/2006/relationships/image" Target="../media/image94.tiff"/><Relationship Id="rId4" Type="http://schemas.openxmlformats.org/officeDocument/2006/relationships/image" Target="../media/image92.tiff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tiff"/><Relationship Id="rId3" Type="http://schemas.openxmlformats.org/officeDocument/2006/relationships/image" Target="../media/image97.png"/><Relationship Id="rId7" Type="http://schemas.openxmlformats.org/officeDocument/2006/relationships/image" Target="../media/image101.em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tiff"/><Relationship Id="rId4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tiff"/><Relationship Id="rId13" Type="http://schemas.openxmlformats.org/officeDocument/2006/relationships/image" Target="../media/image118.tiff"/><Relationship Id="rId3" Type="http://schemas.openxmlformats.org/officeDocument/2006/relationships/hyperlink" Target="https://gitlab.in2p3.fr/escape2020/wp3" TargetMode="External"/><Relationship Id="rId7" Type="http://schemas.openxmlformats.org/officeDocument/2006/relationships/image" Target="../media/image113.jpe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tiff"/><Relationship Id="rId11" Type="http://schemas.openxmlformats.org/officeDocument/2006/relationships/image" Target="../media/image116.jpeg"/><Relationship Id="rId5" Type="http://schemas.openxmlformats.org/officeDocument/2006/relationships/image" Target="../media/image111.jpeg"/><Relationship Id="rId15" Type="http://schemas.openxmlformats.org/officeDocument/2006/relationships/image" Target="../media/image119.png"/><Relationship Id="rId10" Type="http://schemas.openxmlformats.org/officeDocument/2006/relationships/hyperlink" Target="https://zenodo.org/communities/escape2020" TargetMode="External"/><Relationship Id="rId4" Type="http://schemas.openxmlformats.org/officeDocument/2006/relationships/image" Target="../media/image110.tiff"/><Relationship Id="rId9" Type="http://schemas.openxmlformats.org/officeDocument/2006/relationships/image" Target="../media/image115.jpeg"/><Relationship Id="rId14" Type="http://schemas.openxmlformats.org/officeDocument/2006/relationships/hyperlink" Target="https://gitlab.in2p3.fr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67.png"/><Relationship Id="rId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0.png"/><Relationship Id="rId7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11" Type="http://schemas.openxmlformats.org/officeDocument/2006/relationships/image" Target="../media/image132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3.png"/><Relationship Id="rId9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iff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jp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jpg"/><Relationship Id="rId33" Type="http://schemas.openxmlformats.org/officeDocument/2006/relationships/image" Target="../media/image50.png"/><Relationship Id="rId2" Type="http://schemas.openxmlformats.org/officeDocument/2006/relationships/image" Target="../media/image12.png"/><Relationship Id="rId16" Type="http://schemas.openxmlformats.org/officeDocument/2006/relationships/image" Target="../media/image33.png"/><Relationship Id="rId20" Type="http://schemas.openxmlformats.org/officeDocument/2006/relationships/image" Target="../media/image37.jp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jpg"/><Relationship Id="rId31" Type="http://schemas.openxmlformats.org/officeDocument/2006/relationships/image" Target="../media/image4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gif"/><Relationship Id="rId27" Type="http://schemas.openxmlformats.org/officeDocument/2006/relationships/image" Target="../media/image44.jpg"/><Relationship Id="rId30" Type="http://schemas.openxmlformats.org/officeDocument/2006/relationships/image" Target="../media/image47.png"/><Relationship Id="rId8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image" Target="../media/image52.tiff"/><Relationship Id="rId7" Type="http://schemas.openxmlformats.org/officeDocument/2006/relationships/image" Target="../media/image56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7974" y="3824020"/>
            <a:ext cx="8844922" cy="1595705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C000"/>
                </a:solidFill>
              </a:rPr>
              <a:t>The ESCAPE Collaboration:</a:t>
            </a:r>
            <a:br>
              <a:rPr lang="en-GB" sz="4000" b="1" dirty="0">
                <a:solidFill>
                  <a:srgbClr val="FFC000"/>
                </a:solidFill>
              </a:rPr>
            </a:br>
            <a:r>
              <a:rPr lang="en-GB" sz="4000" b="1" dirty="0">
                <a:solidFill>
                  <a:srgbClr val="FFC000"/>
                </a:solidFill>
              </a:rPr>
              <a:t>long-term perspective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553" y="5419725"/>
            <a:ext cx="6858000" cy="901915"/>
          </a:xfrm>
        </p:spPr>
        <p:txBody>
          <a:bodyPr>
            <a:normAutofit fontScale="85000" lnSpcReduction="20000"/>
          </a:bodyPr>
          <a:lstStyle/>
          <a:p>
            <a:r>
              <a:rPr lang="it-IT" sz="2800" dirty="0"/>
              <a:t>Giovanni Lamanna</a:t>
            </a:r>
          </a:p>
          <a:p>
            <a:r>
              <a:rPr lang="en-GB" sz="1600" i="1" dirty="0">
                <a:cs typeface="Avenir Heavy"/>
              </a:rPr>
              <a:t>LAPP, </a:t>
            </a:r>
            <a:r>
              <a:rPr lang="en-GB" sz="1600" i="1" dirty="0" err="1">
                <a:cs typeface="Avenir Heavy"/>
              </a:rPr>
              <a:t>Laboratoire</a:t>
            </a:r>
            <a:r>
              <a:rPr lang="en-GB" sz="1600" i="1" dirty="0">
                <a:cs typeface="Avenir Heavy"/>
              </a:rPr>
              <a:t> </a:t>
            </a:r>
            <a:r>
              <a:rPr lang="en-GB" sz="1600" i="1" dirty="0" err="1">
                <a:cs typeface="Avenir Heavy"/>
              </a:rPr>
              <a:t>d’Annecy</a:t>
            </a:r>
            <a:r>
              <a:rPr lang="en-GB" sz="1600" i="1" dirty="0">
                <a:cs typeface="Avenir Heavy"/>
              </a:rPr>
              <a:t> de Physique des </a:t>
            </a:r>
            <a:r>
              <a:rPr lang="en-GB" sz="1600" i="1" dirty="0" err="1">
                <a:cs typeface="Avenir Heavy"/>
              </a:rPr>
              <a:t>Particules</a:t>
            </a:r>
            <a:r>
              <a:rPr lang="en-GB" sz="1600" i="1" dirty="0">
                <a:cs typeface="Avenir Heavy"/>
              </a:rPr>
              <a:t>, CNRS-IN2P3        </a:t>
            </a:r>
            <a:endParaRPr lang="it-IT" sz="1600" dirty="0"/>
          </a:p>
          <a:p>
            <a:r>
              <a:rPr lang="en-GB" sz="1400" dirty="0"/>
              <a:t>CHEP 23– 8</a:t>
            </a:r>
            <a:r>
              <a:rPr lang="en-GB" sz="1400" baseline="30000" dirty="0"/>
              <a:t>th </a:t>
            </a:r>
            <a:r>
              <a:rPr lang="en-GB" sz="1400" dirty="0"/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C2A691-BF20-A14C-BCA1-7CE99D868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F52E12-0DC2-B541-8C5B-BC11A3A71BAB}"/>
              </a:ext>
            </a:extLst>
          </p:cNvPr>
          <p:cNvSpPr txBox="1">
            <a:spLocks/>
          </p:cNvSpPr>
          <p:nvPr/>
        </p:nvSpPr>
        <p:spPr>
          <a:xfrm>
            <a:off x="1952641" y="85231"/>
            <a:ext cx="11191240" cy="1084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ESCAPE AAI – part of EOSC AAI Federation</a:t>
            </a:r>
          </a:p>
        </p:txBody>
      </p:sp>
      <p:pic>
        <p:nvPicPr>
          <p:cNvPr id="6" name="Picture 4" descr="https://lh6.googleusercontent.com/C2Ni5VTvwLO4CPphj-AALhCrsTDwB8hHHDCIBzU01RGLiwcn1jJhWCIwMB9d1qc6UTYb5YWJQLXB4OFTw6lUQwYJV_foabJKrBB80aejqeIxm_5VE9uXSS_y9bwTlArlhRbC03N_AHAKDz6GXqKvIme4orl5odQZ1QmgT93UcWmiq0XGrynT_18duzcU">
            <a:extLst>
              <a:ext uri="{FF2B5EF4-FFF2-40B4-BE49-F238E27FC236}">
                <a16:creationId xmlns:a16="http://schemas.microsoft.com/office/drawing/2014/main" id="{23E73523-4BEA-B046-AE89-3BA7F8AF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24" y="3251370"/>
            <a:ext cx="3917770" cy="29976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lh3.googleusercontent.com/fXhFdVjNUPalNLharz13XxoLQFoHruQC0GHgS1C0Yxo5djO7cyuZAD7lwgdGH09lPHVHypQp7I3cqXCQkMyGlAXy-vjvlyu61vcp7RUB7oa4eZSvX6kk0O2gfYlR4NKnXKWR3nAdNI4b6tuCbBdF_VIdALYzkX_iTeQ30Jq9LryTRQvV0kG3M2NAwMaR">
            <a:extLst>
              <a:ext uri="{FF2B5EF4-FFF2-40B4-BE49-F238E27FC236}">
                <a16:creationId xmlns:a16="http://schemas.microsoft.com/office/drawing/2014/main" id="{D896324C-B031-BA45-9F5E-E6336705D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0" y="3547606"/>
            <a:ext cx="2457301" cy="2504148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DF6AEC24-EE7E-CD4B-A902-A7E32B070CEE}"/>
              </a:ext>
            </a:extLst>
          </p:cNvPr>
          <p:cNvSpPr txBox="1"/>
          <p:nvPr/>
        </p:nvSpPr>
        <p:spPr>
          <a:xfrm>
            <a:off x="2555759" y="3560362"/>
            <a:ext cx="152423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Proxy to translate between OID/OAuth2/SAML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043BFB2A-B4F0-FA49-BA1A-F56D7066999A}"/>
              </a:ext>
            </a:extLst>
          </p:cNvPr>
          <p:cNvSpPr txBox="1"/>
          <p:nvPr/>
        </p:nvSpPr>
        <p:spPr>
          <a:xfrm>
            <a:off x="6244395" y="846396"/>
            <a:ext cx="2366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ESCPE AAI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Hybrid – supports legacy infrastructure while migrating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45AD2-8D1C-C24B-AB91-D62DED33990A}"/>
              </a:ext>
            </a:extLst>
          </p:cNvPr>
          <p:cNvSpPr/>
          <p:nvPr/>
        </p:nvSpPr>
        <p:spPr>
          <a:xfrm>
            <a:off x="50388" y="1505689"/>
            <a:ext cx="8228908" cy="169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ESCAPE AAI (IAM) is now part of the EOSC AAI federation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additional proxy was required, now in place and tested – model for other communities that may need similar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ESCAPE has also demonstrated interoperation with FENIX HPC –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Step towards complex workflows using cloud, clusters, and HPC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Eventually should be part of the overall Federation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Building the AAI Federation is complex and takes time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12" name="image1.png">
            <a:extLst>
              <a:ext uri="{FF2B5EF4-FFF2-40B4-BE49-F238E27FC236}">
                <a16:creationId xmlns:a16="http://schemas.microsoft.com/office/drawing/2014/main" id="{E9C951AD-FA56-5544-A495-CC947DD81583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1130" y="1019532"/>
            <a:ext cx="3645157" cy="348289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3" name="Espace réservé du numéro de diapositive 2">
            <a:extLst>
              <a:ext uri="{FF2B5EF4-FFF2-40B4-BE49-F238E27FC236}">
                <a16:creationId xmlns:a16="http://schemas.microsoft.com/office/drawing/2014/main" id="{A16620DA-0281-D240-905E-A1B23D64A5DE}"/>
              </a:ext>
            </a:extLst>
          </p:cNvPr>
          <p:cNvSpPr txBox="1">
            <a:spLocks/>
          </p:cNvSpPr>
          <p:nvPr/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5175DA-277F-B548-B500-1BF71FE23091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992FA230-45B7-B447-971C-59C42B607E99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15" name="Espace réservé de la date 1">
            <a:extLst>
              <a:ext uri="{FF2B5EF4-FFF2-40B4-BE49-F238E27FC236}">
                <a16:creationId xmlns:a16="http://schemas.microsoft.com/office/drawing/2014/main" id="{8A205C60-4B72-AE47-8E83-A9B5B15F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1640410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BA52D0C-EC04-F04D-9018-0B58356C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334ED8-D343-E94A-8024-A1E6FB80FC7D}"/>
              </a:ext>
            </a:extLst>
          </p:cNvPr>
          <p:cNvSpPr txBox="1">
            <a:spLocks/>
          </p:cNvSpPr>
          <p:nvPr/>
        </p:nvSpPr>
        <p:spPr>
          <a:xfrm>
            <a:off x="1771530" y="82103"/>
            <a:ext cx="10140810" cy="10323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Next generation Data Infrastructure for Open Science (DIOS) - key concepts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33F621-A860-C442-BD5D-66A257F0D2B0}"/>
              </a:ext>
            </a:extLst>
          </p:cNvPr>
          <p:cNvSpPr txBox="1">
            <a:spLocks/>
          </p:cNvSpPr>
          <p:nvPr/>
        </p:nvSpPr>
        <p:spPr>
          <a:xfrm>
            <a:off x="582859" y="1434722"/>
            <a:ext cx="10325100" cy="4351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2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44C9F"/>
                </a:solidFill>
              </a:rPr>
              <a:t> Idea is to </a:t>
            </a:r>
            <a:r>
              <a:rPr lang="en-US" sz="2000" b="1" dirty="0">
                <a:solidFill>
                  <a:srgbClr val="044C9F"/>
                </a:solidFill>
              </a:rPr>
              <a:t>localize bulk data</a:t>
            </a:r>
            <a:r>
              <a:rPr lang="en-US" sz="2000" dirty="0">
                <a:solidFill>
                  <a:srgbClr val="044C9F"/>
                </a:solidFill>
              </a:rPr>
              <a:t> in a cloud service:</a:t>
            </a:r>
            <a:endParaRPr lang="en-US" sz="2000" dirty="0">
              <a:solidFill>
                <a:srgbClr val="044C9F"/>
              </a:solidFill>
              <a:sym typeface="Wingdings" pitchFamily="2" charset="2"/>
            </a:endParaRPr>
          </a:p>
          <a:p>
            <a:pPr lvl="1"/>
            <a:r>
              <a:rPr lang="en-US" sz="1800" dirty="0">
                <a:solidFill>
                  <a:srgbClr val="044C9F"/>
                </a:solidFill>
                <a:sym typeface="Wingdings" pitchFamily="2" charset="2"/>
              </a:rPr>
              <a:t>minimize replication, assure availability, minimize costs</a:t>
            </a:r>
          </a:p>
          <a:p>
            <a:pPr lvl="1"/>
            <a:r>
              <a:rPr lang="en-GB" sz="1800" dirty="0">
                <a:solidFill>
                  <a:srgbClr val="044C9F"/>
                </a:solidFill>
              </a:rPr>
              <a:t>Hide complexity – transparent access to data – users see single entry point</a:t>
            </a:r>
          </a:p>
          <a:p>
            <a:r>
              <a:rPr lang="en-GB" sz="2000" dirty="0">
                <a:solidFill>
                  <a:srgbClr val="044C9F"/>
                </a:solidFill>
              </a:rPr>
              <a:t> Policy-driven data replication and distribution </a:t>
            </a:r>
            <a:r>
              <a:rPr lang="en-GB" sz="2000" dirty="0">
                <a:solidFill>
                  <a:srgbClr val="044C9F"/>
                </a:solidFill>
                <a:sym typeface="Wingdings" pitchFamily="2" charset="2"/>
              </a:rPr>
              <a:t> </a:t>
            </a:r>
            <a:r>
              <a:rPr lang="en-GB" sz="2000" dirty="0">
                <a:solidFill>
                  <a:srgbClr val="044C9F"/>
                </a:solidFill>
              </a:rPr>
              <a:t>Manage the data life-cycle</a:t>
            </a:r>
            <a:endParaRPr lang="en-GB" sz="1600" dirty="0">
              <a:solidFill>
                <a:srgbClr val="044C9F"/>
              </a:solidFill>
            </a:endParaRPr>
          </a:p>
          <a:p>
            <a:r>
              <a:rPr lang="en-GB" sz="2000" dirty="0">
                <a:solidFill>
                  <a:srgbClr val="044C9F"/>
                </a:solidFill>
              </a:rPr>
              <a:t> Distributed (federated) storage for reliability, accessibility, sustainability</a:t>
            </a:r>
          </a:p>
          <a:p>
            <a:pPr lvl="1"/>
            <a:r>
              <a:rPr lang="en-GB" sz="1800" dirty="0">
                <a:solidFill>
                  <a:srgbClr val="044C9F"/>
                </a:solidFill>
              </a:rPr>
              <a:t>Think of a “RAID” configuration across storage sites, with QoS</a:t>
            </a:r>
          </a:p>
          <a:p>
            <a:pPr lvl="1"/>
            <a:r>
              <a:rPr lang="en-GB" sz="1800" dirty="0">
                <a:solidFill>
                  <a:srgbClr val="044C9F"/>
                </a:solidFill>
              </a:rPr>
              <a:t>Allows to integrate private and commercial storage – if a storage goes away data is automatically (by policy) replicated</a:t>
            </a:r>
          </a:p>
          <a:p>
            <a:r>
              <a:rPr lang="en-GB" sz="2000" dirty="0">
                <a:solidFill>
                  <a:srgbClr val="044C9F"/>
                </a:solidFill>
              </a:rPr>
              <a:t> Federation through token-based AAI</a:t>
            </a:r>
          </a:p>
          <a:p>
            <a:r>
              <a:rPr lang="en-GB" sz="2000" dirty="0">
                <a:solidFill>
                  <a:srgbClr val="044C9F"/>
                </a:solidFill>
              </a:rPr>
              <a:t> Secure – AAI &amp; policy allows embargoed or private data as well as public/open</a:t>
            </a:r>
          </a:p>
          <a:p>
            <a:r>
              <a:rPr lang="en-GB" sz="2000" dirty="0">
                <a:solidFill>
                  <a:srgbClr val="044C9F"/>
                </a:solidFill>
              </a:rPr>
              <a:t> Serving data, remote, cached, streaming, to heterogeneous compute facilities</a:t>
            </a:r>
          </a:p>
          <a:p>
            <a:pPr lvl="1"/>
            <a:r>
              <a:rPr lang="en-US" sz="1800" dirty="0">
                <a:solidFill>
                  <a:srgbClr val="044C9F"/>
                </a:solidFill>
                <a:sym typeface="Wingdings" pitchFamily="2" charset="2"/>
              </a:rPr>
              <a:t>remote (or local) compute – grid, cloud, HPC, etc.</a:t>
            </a:r>
          </a:p>
          <a:p>
            <a:pPr lvl="1"/>
            <a:r>
              <a:rPr lang="en-US" sz="1800" dirty="0">
                <a:solidFill>
                  <a:srgbClr val="044C9F"/>
                </a:solidFill>
                <a:sym typeface="Wingdings" pitchFamily="2" charset="2"/>
              </a:rPr>
              <a:t>Simple caching is all that is needed at compute site – data is local when it is needed</a:t>
            </a:r>
          </a:p>
          <a:p>
            <a:r>
              <a:rPr lang="en-US" sz="2000" dirty="0">
                <a:solidFill>
                  <a:srgbClr val="044C9F"/>
                </a:solidFill>
                <a:sym typeface="Wingdings" pitchFamily="2" charset="2"/>
              </a:rPr>
              <a:t> Works at national, regional, global scales</a:t>
            </a:r>
            <a:endParaRPr lang="en-US" sz="2000" dirty="0">
              <a:solidFill>
                <a:srgbClr val="044C9F"/>
              </a:solidFill>
              <a:latin typeface="Arial"/>
            </a:endParaRP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US" sz="2000" dirty="0">
              <a:solidFill>
                <a:srgbClr val="044C9F"/>
              </a:solidFill>
              <a:latin typeface="Arial"/>
            </a:endParaRP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GB" sz="2000" dirty="0">
              <a:solidFill>
                <a:srgbClr val="044C9F"/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3A0728A-6CF5-A14B-A53F-7E21319F1354}"/>
              </a:ext>
            </a:extLst>
          </p:cNvPr>
          <p:cNvSpPr txBox="1"/>
          <p:nvPr/>
        </p:nvSpPr>
        <p:spPr>
          <a:xfrm>
            <a:off x="6319253" y="1344957"/>
            <a:ext cx="521900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/>
                </a:solidFill>
                <a:sym typeface="Wingdings" pitchFamily="2" charset="2"/>
              </a:rPr>
              <a:t> </a:t>
            </a:r>
            <a:r>
              <a:rPr lang="en-GB" sz="1600" dirty="0">
                <a:sym typeface="Wingdings" pitchFamily="2" charset="2"/>
              </a:rPr>
              <a:t>Help ensure </a:t>
            </a:r>
            <a:r>
              <a:rPr lang="en-GB" sz="1600" dirty="0" err="1">
                <a:sym typeface="Wingdings" pitchFamily="2" charset="2"/>
              </a:rPr>
              <a:t>FAIRness</a:t>
            </a:r>
            <a:r>
              <a:rPr lang="en-GB" sz="1600" dirty="0">
                <a:sym typeface="Wingdings" pitchFamily="2" charset="2"/>
              </a:rPr>
              <a:t> of scientific data</a:t>
            </a:r>
            <a:endParaRPr lang="en-GB" sz="2400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10B40B1-342F-4E40-8D04-AADA08664505}"/>
              </a:ext>
            </a:extLst>
          </p:cNvPr>
          <p:cNvSpPr txBox="1"/>
          <p:nvPr/>
        </p:nvSpPr>
        <p:spPr>
          <a:xfrm>
            <a:off x="6438523" y="3849195"/>
            <a:ext cx="521900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/>
                </a:solidFill>
                <a:sym typeface="Wingdings" pitchFamily="2" charset="2"/>
              </a:rPr>
              <a:t>  </a:t>
            </a:r>
            <a:r>
              <a:rPr lang="en-GB" sz="1600" dirty="0">
                <a:sym typeface="Wingdings" pitchFamily="2" charset="2"/>
              </a:rPr>
              <a:t>Designed to support Exabyte scale, but model </a:t>
            </a:r>
            <a:br>
              <a:rPr lang="en-GB" sz="1600" dirty="0">
                <a:sym typeface="Wingdings" pitchFamily="2" charset="2"/>
              </a:rPr>
            </a:br>
            <a:r>
              <a:rPr lang="en-GB" sz="1600" dirty="0">
                <a:sym typeface="Wingdings" pitchFamily="2" charset="2"/>
              </a:rPr>
              <a:t>        applies to all volumes</a:t>
            </a:r>
            <a:endParaRPr lang="en-GB" sz="2400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F09126-5A00-8D4A-9C57-C88391734418}"/>
              </a:ext>
            </a:extLst>
          </p:cNvPr>
          <p:cNvSpPr txBox="1"/>
          <p:nvPr/>
        </p:nvSpPr>
        <p:spPr>
          <a:xfrm>
            <a:off x="6553133" y="5850659"/>
            <a:ext cx="51849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/>
                </a:solidFill>
                <a:sym typeface="Wingdings" pitchFamily="2" charset="2"/>
              </a:rPr>
              <a:t>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1600" dirty="0">
                <a:sym typeface="Wingdings" pitchFamily="2" charset="2"/>
              </a:rPr>
              <a:t>No special services needed at cloud or HPC sites</a:t>
            </a:r>
            <a:endParaRPr lang="en-GB" sz="2400" dirty="0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C7F86A25-B5DE-EC4B-BE6C-3A7B312E2196}"/>
              </a:ext>
            </a:extLst>
          </p:cNvPr>
          <p:cNvSpPr txBox="1">
            <a:spLocks/>
          </p:cNvSpPr>
          <p:nvPr/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5175DA-277F-B548-B500-1BF71FE23091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8A327CB3-0801-FA4A-AE90-DE2CA2183605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EBFABD3F-9934-3E41-9349-429AC9EC2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713733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09A1A33-0723-C140-991A-F547BDF8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12</a:t>
            </a:fld>
            <a:endParaRPr lang="it-IT"/>
          </a:p>
        </p:txBody>
      </p:sp>
      <p:grpSp>
        <p:nvGrpSpPr>
          <p:cNvPr id="4" name="Group 84">
            <a:extLst>
              <a:ext uri="{FF2B5EF4-FFF2-40B4-BE49-F238E27FC236}">
                <a16:creationId xmlns:a16="http://schemas.microsoft.com/office/drawing/2014/main" id="{9F8BAAF6-BDF9-FB4E-9FEC-828FD2A92B66}"/>
              </a:ext>
            </a:extLst>
          </p:cNvPr>
          <p:cNvGrpSpPr/>
          <p:nvPr/>
        </p:nvGrpSpPr>
        <p:grpSpPr>
          <a:xfrm>
            <a:off x="355264" y="1173912"/>
            <a:ext cx="6381524" cy="3528717"/>
            <a:chOff x="207936" y="1511299"/>
            <a:chExt cx="8936064" cy="4724409"/>
          </a:xfrm>
        </p:grpSpPr>
        <p:sp>
          <p:nvSpPr>
            <p:cNvPr id="5" name="Cloud 85">
              <a:extLst>
                <a:ext uri="{FF2B5EF4-FFF2-40B4-BE49-F238E27FC236}">
                  <a16:creationId xmlns:a16="http://schemas.microsoft.com/office/drawing/2014/main" id="{38E14366-CD32-A645-9289-85CC3A74A850}"/>
                </a:ext>
              </a:extLst>
            </p:cNvPr>
            <p:cNvSpPr/>
            <p:nvPr/>
          </p:nvSpPr>
          <p:spPr>
            <a:xfrm>
              <a:off x="317499" y="1511299"/>
              <a:ext cx="8826501" cy="3059793"/>
            </a:xfrm>
            <a:prstGeom prst="cloud">
              <a:avLst/>
            </a:prstGeom>
            <a:solidFill>
              <a:srgbClr val="2C7C9F">
                <a:lumMod val="40000"/>
                <a:lumOff val="60000"/>
              </a:srgbClr>
            </a:solidFill>
            <a:ln w="25400" cap="flat" cmpd="sng" algn="ctr">
              <a:solidFill>
                <a:srgbClr val="244A58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189">
                <a:defRPr/>
              </a:pPr>
              <a:endParaRPr lang="en-US" sz="1351" kern="0">
                <a:solidFill>
                  <a:srgbClr val="2C7C9F"/>
                </a:solidFill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678404-6F67-F949-8685-B256BFD65186}"/>
                </a:ext>
              </a:extLst>
            </p:cNvPr>
            <p:cNvSpPr/>
            <p:nvPr/>
          </p:nvSpPr>
          <p:spPr>
            <a:xfrm>
              <a:off x="3570169" y="1786461"/>
              <a:ext cx="2837144" cy="380178"/>
            </a:xfrm>
            <a:prstGeom prst="rect">
              <a:avLst/>
            </a:prstGeom>
            <a:solidFill>
              <a:srgbClr val="C00000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1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" name="Can 87">
              <a:extLst>
                <a:ext uri="{FF2B5EF4-FFF2-40B4-BE49-F238E27FC236}">
                  <a16:creationId xmlns:a16="http://schemas.microsoft.com/office/drawing/2014/main" id="{4C45D2F3-2971-0E4E-998C-41E5870CADE7}"/>
                </a:ext>
              </a:extLst>
            </p:cNvPr>
            <p:cNvSpPr/>
            <p:nvPr/>
          </p:nvSpPr>
          <p:spPr>
            <a:xfrm>
              <a:off x="1170937" y="2477346"/>
              <a:ext cx="3027580" cy="1228362"/>
            </a:xfrm>
            <a:prstGeom prst="can">
              <a:avLst>
                <a:gd name="adj" fmla="val 32533"/>
              </a:avLst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Calibri"/>
                </a:rPr>
                <a:t>Storage</a:t>
              </a:r>
            </a:p>
          </p:txBody>
        </p:sp>
        <p:sp>
          <p:nvSpPr>
            <p:cNvPr id="8" name="Can 88">
              <a:extLst>
                <a:ext uri="{FF2B5EF4-FFF2-40B4-BE49-F238E27FC236}">
                  <a16:creationId xmlns:a16="http://schemas.microsoft.com/office/drawing/2014/main" id="{F6B0AE50-1557-F143-AC00-74214A8C5B7D}"/>
                </a:ext>
              </a:extLst>
            </p:cNvPr>
            <p:cNvSpPr/>
            <p:nvPr/>
          </p:nvSpPr>
          <p:spPr>
            <a:xfrm>
              <a:off x="2273500" y="3064602"/>
              <a:ext cx="791851" cy="461965"/>
            </a:xfrm>
            <a:prstGeom prst="can">
              <a:avLst/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051" kern="0" dirty="0">
                  <a:solidFill>
                    <a:sysClr val="windowText" lastClr="000000"/>
                  </a:solidFill>
                  <a:latin typeface="Calibri"/>
                </a:rPr>
                <a:t>Storage</a:t>
              </a:r>
              <a:endParaRPr lang="en-US" sz="12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" name="Can 89">
              <a:extLst>
                <a:ext uri="{FF2B5EF4-FFF2-40B4-BE49-F238E27FC236}">
                  <a16:creationId xmlns:a16="http://schemas.microsoft.com/office/drawing/2014/main" id="{AD647A25-816F-604C-B5B3-C349806FCBCE}"/>
                </a:ext>
              </a:extLst>
            </p:cNvPr>
            <p:cNvSpPr/>
            <p:nvPr/>
          </p:nvSpPr>
          <p:spPr>
            <a:xfrm>
              <a:off x="1170937" y="3786989"/>
              <a:ext cx="7304186" cy="428053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051" kern="0" dirty="0">
                  <a:solidFill>
                    <a:srgbClr val="000000"/>
                  </a:solidFill>
                  <a:latin typeface="Calibri"/>
                </a:rPr>
                <a:t>Content Delivering and Caching Services</a:t>
              </a:r>
              <a:endParaRPr lang="en-US" sz="900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Can 90">
              <a:extLst>
                <a:ext uri="{FF2B5EF4-FFF2-40B4-BE49-F238E27FC236}">
                  <a16:creationId xmlns:a16="http://schemas.microsoft.com/office/drawing/2014/main" id="{1845DBB6-A189-8340-ACEA-82A6035C8641}"/>
                </a:ext>
              </a:extLst>
            </p:cNvPr>
            <p:cNvSpPr/>
            <p:nvPr/>
          </p:nvSpPr>
          <p:spPr>
            <a:xfrm>
              <a:off x="1320432" y="3068999"/>
              <a:ext cx="791851" cy="461965"/>
            </a:xfrm>
            <a:prstGeom prst="can">
              <a:avLst/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051" kern="0" dirty="0">
                  <a:solidFill>
                    <a:sysClr val="windowText" lastClr="000000"/>
                  </a:solidFill>
                  <a:latin typeface="Calibri"/>
                </a:rPr>
                <a:t>Storage</a:t>
              </a:r>
              <a:endParaRPr lang="en-US" sz="12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8DE944-BEA3-424B-A88A-D1005EF1A187}"/>
                </a:ext>
              </a:extLst>
            </p:cNvPr>
            <p:cNvSpPr/>
            <p:nvPr/>
          </p:nvSpPr>
          <p:spPr>
            <a:xfrm>
              <a:off x="1320432" y="4944831"/>
              <a:ext cx="791851" cy="534816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900" kern="0" dirty="0">
                  <a:solidFill>
                    <a:sysClr val="window" lastClr="FFFFFF"/>
                  </a:solidFill>
                  <a:latin typeface="Calibri"/>
                </a:rPr>
                <a:t>Grid Compute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4C58D2-275D-7943-943A-D7ACD402D4DA}"/>
                </a:ext>
              </a:extLst>
            </p:cNvPr>
            <p:cNvSpPr/>
            <p:nvPr/>
          </p:nvSpPr>
          <p:spPr>
            <a:xfrm>
              <a:off x="2341155" y="4956756"/>
              <a:ext cx="1587135" cy="534816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051" kern="0" dirty="0">
                  <a:solidFill>
                    <a:sysClr val="window" lastClr="FFFFFF"/>
                  </a:solidFill>
                  <a:latin typeface="Calibri"/>
                </a:rPr>
                <a:t>Grid Compute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61DF39-6A92-DB49-A5D7-B90016DD0C82}"/>
                </a:ext>
              </a:extLst>
            </p:cNvPr>
            <p:cNvSpPr/>
            <p:nvPr/>
          </p:nvSpPr>
          <p:spPr>
            <a:xfrm>
              <a:off x="1364641" y="5779372"/>
              <a:ext cx="198475" cy="2898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>
                <a:defRPr/>
              </a:pPr>
              <a:endParaRPr lang="en-US" sz="135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292417-DDA8-5F46-8E87-25D504ED90E5}"/>
                </a:ext>
              </a:extLst>
            </p:cNvPr>
            <p:cNvSpPr/>
            <p:nvPr/>
          </p:nvSpPr>
          <p:spPr>
            <a:xfrm>
              <a:off x="2040714" y="2489776"/>
              <a:ext cx="1340270" cy="245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>
                <a:defRPr/>
              </a:pPr>
              <a:r>
                <a:rPr lang="en-US" sz="1051" kern="0" dirty="0">
                  <a:solidFill>
                    <a:srgbClr val="000000"/>
                  </a:solidFill>
                  <a:latin typeface="Calibri"/>
                </a:rPr>
                <a:t>Distributed Storage</a:t>
              </a:r>
            </a:p>
          </p:txBody>
        </p:sp>
        <p:sp>
          <p:nvSpPr>
            <p:cNvPr id="15" name="Down Arrow Callout 95">
              <a:extLst>
                <a:ext uri="{FF2B5EF4-FFF2-40B4-BE49-F238E27FC236}">
                  <a16:creationId xmlns:a16="http://schemas.microsoft.com/office/drawing/2014/main" id="{A6DA4CAE-91B9-174B-9EC0-9F177DCF5C75}"/>
                </a:ext>
              </a:extLst>
            </p:cNvPr>
            <p:cNvSpPr/>
            <p:nvPr/>
          </p:nvSpPr>
          <p:spPr>
            <a:xfrm>
              <a:off x="1170938" y="1786462"/>
              <a:ext cx="3015830" cy="581392"/>
            </a:xfrm>
            <a:prstGeom prst="downArrowCallout">
              <a:avLst/>
            </a:prstGeom>
            <a:solidFill>
              <a:srgbClr val="C00000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1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Down Arrow Callout 96">
              <a:extLst>
                <a:ext uri="{FF2B5EF4-FFF2-40B4-BE49-F238E27FC236}">
                  <a16:creationId xmlns:a16="http://schemas.microsoft.com/office/drawing/2014/main" id="{89220E95-AFEA-EE43-834D-5718A94D9C7B}"/>
                </a:ext>
              </a:extLst>
            </p:cNvPr>
            <p:cNvSpPr/>
            <p:nvPr/>
          </p:nvSpPr>
          <p:spPr>
            <a:xfrm>
              <a:off x="6045280" y="1786461"/>
              <a:ext cx="2327593" cy="581393"/>
            </a:xfrm>
            <a:prstGeom prst="downArrowCallout">
              <a:avLst/>
            </a:prstGeom>
            <a:solidFill>
              <a:srgbClr val="C00000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1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E01893-4BF1-5F45-93CF-6D78CA9DA14F}"/>
                </a:ext>
              </a:extLst>
            </p:cNvPr>
            <p:cNvSpPr/>
            <p:nvPr/>
          </p:nvSpPr>
          <p:spPr>
            <a:xfrm>
              <a:off x="3188484" y="3064603"/>
              <a:ext cx="704560" cy="484504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1" kern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18" name="Oval 98">
              <a:extLst>
                <a:ext uri="{FF2B5EF4-FFF2-40B4-BE49-F238E27FC236}">
                  <a16:creationId xmlns:a16="http://schemas.microsoft.com/office/drawing/2014/main" id="{5A078B13-6A2E-4A4D-AD3A-DAD7BE350E3F}"/>
                </a:ext>
              </a:extLst>
            </p:cNvPr>
            <p:cNvSpPr/>
            <p:nvPr/>
          </p:nvSpPr>
          <p:spPr>
            <a:xfrm>
              <a:off x="3570170" y="3168961"/>
              <a:ext cx="266041" cy="285939"/>
            </a:xfrm>
            <a:prstGeom prst="ellipse">
              <a:avLst/>
            </a:prstGeom>
            <a:noFill/>
            <a:ln w="19050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1" kern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19" name="Oval 99">
              <a:extLst>
                <a:ext uri="{FF2B5EF4-FFF2-40B4-BE49-F238E27FC236}">
                  <a16:creationId xmlns:a16="http://schemas.microsoft.com/office/drawing/2014/main" id="{C931A63E-ABBC-0044-B6B2-BC8A996970A5}"/>
                </a:ext>
              </a:extLst>
            </p:cNvPr>
            <p:cNvSpPr/>
            <p:nvPr/>
          </p:nvSpPr>
          <p:spPr>
            <a:xfrm>
              <a:off x="3256940" y="3168961"/>
              <a:ext cx="266041" cy="270869"/>
            </a:xfrm>
            <a:prstGeom prst="ellipse">
              <a:avLst/>
            </a:prstGeom>
            <a:noFill/>
            <a:ln w="19050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1" kern="0">
                <a:solidFill>
                  <a:srgbClr val="FFFF00"/>
                </a:solidFill>
                <a:latin typeface="Calibri"/>
              </a:endParaRPr>
            </a:p>
          </p:txBody>
        </p:sp>
        <p:cxnSp>
          <p:nvCxnSpPr>
            <p:cNvPr id="20" name="Straight Connector 100">
              <a:extLst>
                <a:ext uri="{FF2B5EF4-FFF2-40B4-BE49-F238E27FC236}">
                  <a16:creationId xmlns:a16="http://schemas.microsoft.com/office/drawing/2014/main" id="{8192A8D4-39CF-144E-9D08-C1C223A02BD2}"/>
                </a:ext>
              </a:extLst>
            </p:cNvPr>
            <p:cNvCxnSpPr/>
            <p:nvPr/>
          </p:nvCxnSpPr>
          <p:spPr>
            <a:xfrm flipV="1">
              <a:off x="3354645" y="3155414"/>
              <a:ext cx="329684" cy="165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Rounded Rectangle 101">
              <a:extLst>
                <a:ext uri="{FF2B5EF4-FFF2-40B4-BE49-F238E27FC236}">
                  <a16:creationId xmlns:a16="http://schemas.microsoft.com/office/drawing/2014/main" id="{68F45FC3-6089-0242-918E-D05376737DD4}"/>
                </a:ext>
              </a:extLst>
            </p:cNvPr>
            <p:cNvSpPr/>
            <p:nvPr/>
          </p:nvSpPr>
          <p:spPr>
            <a:xfrm>
              <a:off x="1170937" y="5574459"/>
              <a:ext cx="7304186" cy="270934"/>
            </a:xfrm>
            <a:prstGeom prst="roundRect">
              <a:avLst/>
            </a:prstGeom>
            <a:solidFill>
              <a:srgbClr val="9BBB59">
                <a:lumMod val="75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/>
                </a:rPr>
                <a:t>Compute Provisioning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2FEC4D8-531E-BF46-A009-D48EF381D293}"/>
                </a:ext>
              </a:extLst>
            </p:cNvPr>
            <p:cNvSpPr/>
            <p:nvPr/>
          </p:nvSpPr>
          <p:spPr>
            <a:xfrm>
              <a:off x="3810488" y="1836979"/>
              <a:ext cx="2006788" cy="245318"/>
            </a:xfrm>
            <a:prstGeom prst="rect">
              <a:avLst/>
            </a:prstGeom>
            <a:solidFill>
              <a:srgbClr val="C00000">
                <a:lumMod val="60000"/>
                <a:lumOff val="40000"/>
              </a:srgbClr>
            </a:solidFill>
          </p:spPr>
          <p:txBody>
            <a:bodyPr wrap="none">
              <a:spAutoFit/>
            </a:bodyPr>
            <a:lstStyle/>
            <a:p>
              <a:pPr algn="ctr" defTabSz="685783">
                <a:defRPr/>
              </a:pPr>
              <a:r>
                <a:rPr lang="en-US" sz="1051" kern="0" dirty="0">
                  <a:solidFill>
                    <a:srgbClr val="000000"/>
                  </a:solidFill>
                  <a:latin typeface="Calibri"/>
                </a:rPr>
                <a:t>Storage Orchestration Services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4F7008-033F-C44A-9E36-69D1415F4145}"/>
                </a:ext>
              </a:extLst>
            </p:cNvPr>
            <p:cNvSpPr/>
            <p:nvPr/>
          </p:nvSpPr>
          <p:spPr>
            <a:xfrm>
              <a:off x="1229682" y="2990734"/>
              <a:ext cx="941345" cy="2747981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1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9383CE8-DFFA-2E49-9233-ED043398020B}"/>
                </a:ext>
              </a:extLst>
            </p:cNvPr>
            <p:cNvSpPr/>
            <p:nvPr/>
          </p:nvSpPr>
          <p:spPr>
            <a:xfrm>
              <a:off x="2226909" y="2990734"/>
              <a:ext cx="1811737" cy="2747980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1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7F3D87-ADC6-294F-8D62-5BAA0C4AFB36}"/>
                </a:ext>
              </a:extLst>
            </p:cNvPr>
            <p:cNvSpPr/>
            <p:nvPr/>
          </p:nvSpPr>
          <p:spPr>
            <a:xfrm>
              <a:off x="7236134" y="4965437"/>
              <a:ext cx="791851" cy="534816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900" kern="0" dirty="0">
                  <a:solidFill>
                    <a:sysClr val="window" lastClr="FFFFFF"/>
                  </a:solidFill>
                  <a:latin typeface="Calibri"/>
                </a:rPr>
                <a:t>Grid Compute</a:t>
              </a:r>
            </a:p>
          </p:txBody>
        </p:sp>
        <p:sp>
          <p:nvSpPr>
            <p:cNvPr id="26" name="Left-Right Arrow 106">
              <a:extLst>
                <a:ext uri="{FF2B5EF4-FFF2-40B4-BE49-F238E27FC236}">
                  <a16:creationId xmlns:a16="http://schemas.microsoft.com/office/drawing/2014/main" id="{FF139E18-5FDA-8A43-9AE6-D87045D9D309}"/>
                </a:ext>
              </a:extLst>
            </p:cNvPr>
            <p:cNvSpPr/>
            <p:nvPr/>
          </p:nvSpPr>
          <p:spPr>
            <a:xfrm>
              <a:off x="4539235" y="3079908"/>
              <a:ext cx="1163143" cy="376186"/>
            </a:xfrm>
            <a:prstGeom prst="leftRightArrow">
              <a:avLst/>
            </a:prstGeom>
            <a:solidFill>
              <a:srgbClr val="2C7C9F">
                <a:lumMod val="75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1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12EC466-CC35-0C4C-879E-6777B5576FC1}"/>
                </a:ext>
              </a:extLst>
            </p:cNvPr>
            <p:cNvSpPr/>
            <p:nvPr/>
          </p:nvSpPr>
          <p:spPr>
            <a:xfrm>
              <a:off x="4541708" y="2367854"/>
              <a:ext cx="1061263" cy="557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>
                <a:defRPr/>
              </a:pPr>
              <a:r>
                <a:rPr lang="en-US" sz="1051" kern="0" dirty="0">
                  <a:solidFill>
                    <a:srgbClr val="000000"/>
                  </a:solidFill>
                  <a:latin typeface="Calibri"/>
                </a:rPr>
                <a:t>Asynchronous </a:t>
              </a:r>
            </a:p>
            <a:p>
              <a:pPr algn="ctr" defTabSz="685783">
                <a:defRPr/>
              </a:pPr>
              <a:r>
                <a:rPr lang="en-US" sz="1051" kern="0" dirty="0">
                  <a:solidFill>
                    <a:srgbClr val="000000"/>
                  </a:solidFill>
                  <a:latin typeface="Calibri"/>
                </a:rPr>
                <a:t>Data Transfer</a:t>
              </a:r>
            </a:p>
            <a:p>
              <a:pPr algn="ctr" defTabSz="685783">
                <a:defRPr/>
              </a:pPr>
              <a:r>
                <a:rPr lang="en-US" sz="1051" kern="0" dirty="0">
                  <a:solidFill>
                    <a:srgbClr val="000000"/>
                  </a:solidFill>
                  <a:latin typeface="Calibri"/>
                </a:rPr>
                <a:t>Services</a:t>
              </a:r>
            </a:p>
          </p:txBody>
        </p:sp>
        <p:sp>
          <p:nvSpPr>
            <p:cNvPr id="28" name="Can 108">
              <a:extLst>
                <a:ext uri="{FF2B5EF4-FFF2-40B4-BE49-F238E27FC236}">
                  <a16:creationId xmlns:a16="http://schemas.microsoft.com/office/drawing/2014/main" id="{1B00B4A4-F244-9442-B183-3BA185784D4F}"/>
                </a:ext>
              </a:extLst>
            </p:cNvPr>
            <p:cNvSpPr/>
            <p:nvPr/>
          </p:nvSpPr>
          <p:spPr>
            <a:xfrm>
              <a:off x="5998258" y="2475723"/>
              <a:ext cx="2346943" cy="1228362"/>
            </a:xfrm>
            <a:prstGeom prst="can">
              <a:avLst>
                <a:gd name="adj" fmla="val 32533"/>
              </a:avLst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9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9" name="Can 109">
              <a:extLst>
                <a:ext uri="{FF2B5EF4-FFF2-40B4-BE49-F238E27FC236}">
                  <a16:creationId xmlns:a16="http://schemas.microsoft.com/office/drawing/2014/main" id="{5798FC9F-901E-0B48-A453-6570D2DAF042}"/>
                </a:ext>
              </a:extLst>
            </p:cNvPr>
            <p:cNvSpPr/>
            <p:nvPr/>
          </p:nvSpPr>
          <p:spPr>
            <a:xfrm>
              <a:off x="7228638" y="3067377"/>
              <a:ext cx="791851" cy="461965"/>
            </a:xfrm>
            <a:prstGeom prst="can">
              <a:avLst/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051" kern="0" dirty="0">
                  <a:solidFill>
                    <a:sysClr val="windowText" lastClr="000000"/>
                  </a:solidFill>
                  <a:latin typeface="Calibri"/>
                </a:rPr>
                <a:t>Storage</a:t>
              </a:r>
              <a:endParaRPr lang="en-US" sz="12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0D552A6-F6FE-BF43-B396-12EB38042644}"/>
                </a:ext>
              </a:extLst>
            </p:cNvPr>
            <p:cNvSpPr/>
            <p:nvPr/>
          </p:nvSpPr>
          <p:spPr>
            <a:xfrm>
              <a:off x="6837390" y="2488154"/>
              <a:ext cx="649640" cy="245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>
                <a:defRPr/>
              </a:pPr>
              <a:r>
                <a:rPr lang="en-US" sz="1051" kern="0" dirty="0">
                  <a:solidFill>
                    <a:srgbClr val="000000"/>
                  </a:solidFill>
                  <a:latin typeface="Calibri"/>
                </a:rPr>
                <a:t>Storage</a:t>
              </a:r>
            </a:p>
          </p:txBody>
        </p:sp>
        <p:grpSp>
          <p:nvGrpSpPr>
            <p:cNvPr id="31" name="Group 111">
              <a:extLst>
                <a:ext uri="{FF2B5EF4-FFF2-40B4-BE49-F238E27FC236}">
                  <a16:creationId xmlns:a16="http://schemas.microsoft.com/office/drawing/2014/main" id="{2A7222A0-3410-9749-8F2F-8A39F8420A2C}"/>
                </a:ext>
              </a:extLst>
            </p:cNvPr>
            <p:cNvGrpSpPr/>
            <p:nvPr/>
          </p:nvGrpSpPr>
          <p:grpSpPr>
            <a:xfrm>
              <a:off x="6161784" y="2948642"/>
              <a:ext cx="973295" cy="641106"/>
              <a:chOff x="7275437" y="1972720"/>
              <a:chExt cx="1062785" cy="607078"/>
            </a:xfrm>
          </p:grpSpPr>
          <p:sp>
            <p:nvSpPr>
              <p:cNvPr id="41" name="Cloud 121">
                <a:extLst>
                  <a:ext uri="{FF2B5EF4-FFF2-40B4-BE49-F238E27FC236}">
                    <a16:creationId xmlns:a16="http://schemas.microsoft.com/office/drawing/2014/main" id="{2E4B52CD-9D4C-F243-93E7-D436484EA997}"/>
                  </a:ext>
                </a:extLst>
              </p:cNvPr>
              <p:cNvSpPr/>
              <p:nvPr/>
            </p:nvSpPr>
            <p:spPr>
              <a:xfrm>
                <a:off x="7397243" y="1972720"/>
                <a:ext cx="807418" cy="607078"/>
              </a:xfrm>
              <a:prstGeom prst="cloud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51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95BABB9-8C52-0742-9068-B9D8726E4F60}"/>
                  </a:ext>
                </a:extLst>
              </p:cNvPr>
              <p:cNvSpPr/>
              <p:nvPr/>
            </p:nvSpPr>
            <p:spPr>
              <a:xfrm>
                <a:off x="7275437" y="2012578"/>
                <a:ext cx="1062785" cy="33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85783">
                  <a:defRPr/>
                </a:pPr>
                <a:r>
                  <a:rPr lang="en-US" sz="900" kern="0" dirty="0">
                    <a:solidFill>
                      <a:sysClr val="windowText" lastClr="000000"/>
                    </a:solidFill>
                    <a:latin typeface="Calibri"/>
                  </a:rPr>
                  <a:t>Volatile </a:t>
                </a:r>
              </a:p>
              <a:p>
                <a:pPr algn="ctr" defTabSz="685783">
                  <a:defRPr/>
                </a:pPr>
                <a:r>
                  <a:rPr lang="en-US" sz="900" kern="0" dirty="0">
                    <a:solidFill>
                      <a:sysClr val="windowText" lastClr="000000"/>
                    </a:solidFill>
                    <a:latin typeface="Calibri"/>
                  </a:rPr>
                  <a:t>Storage</a:t>
                </a:r>
                <a:endParaRPr lang="en-US" sz="1351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sp>
          <p:nvSpPr>
            <p:cNvPr id="32" name="Cloud 112">
              <a:extLst>
                <a:ext uri="{FF2B5EF4-FFF2-40B4-BE49-F238E27FC236}">
                  <a16:creationId xmlns:a16="http://schemas.microsoft.com/office/drawing/2014/main" id="{8E080376-B2FC-DF41-ACB8-784BA1287032}"/>
                </a:ext>
              </a:extLst>
            </p:cNvPr>
            <p:cNvSpPr/>
            <p:nvPr/>
          </p:nvSpPr>
          <p:spPr>
            <a:xfrm>
              <a:off x="4038646" y="4968681"/>
              <a:ext cx="1088035" cy="534816"/>
            </a:xfrm>
            <a:prstGeom prst="cloud">
              <a:avLst/>
            </a:prstGeom>
            <a:solidFill>
              <a:srgbClr val="00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825" kern="0" dirty="0">
                  <a:solidFill>
                    <a:sysClr val="window" lastClr="FFFFFF"/>
                  </a:solidFill>
                  <a:latin typeface="Calibri"/>
                </a:rPr>
                <a:t>Cloud Compute</a:t>
              </a:r>
            </a:p>
          </p:txBody>
        </p:sp>
        <p:sp>
          <p:nvSpPr>
            <p:cNvPr id="33" name="Multidocument 32">
              <a:extLst>
                <a:ext uri="{FF2B5EF4-FFF2-40B4-BE49-F238E27FC236}">
                  <a16:creationId xmlns:a16="http://schemas.microsoft.com/office/drawing/2014/main" id="{184F437D-268C-F44C-AD0C-88325CA4BE54}"/>
                </a:ext>
              </a:extLst>
            </p:cNvPr>
            <p:cNvSpPr/>
            <p:nvPr/>
          </p:nvSpPr>
          <p:spPr>
            <a:xfrm>
              <a:off x="5245129" y="4878727"/>
              <a:ext cx="916656" cy="612845"/>
            </a:xfrm>
            <a:prstGeom prst="flowChartMultidocument">
              <a:avLst/>
            </a:prstGeom>
            <a:solidFill>
              <a:srgbClr val="008000"/>
            </a:solidFill>
            <a:ln w="19050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900" kern="0" dirty="0">
                  <a:solidFill>
                    <a:sysClr val="window" lastClr="FFFFFF"/>
                  </a:solidFill>
                  <a:latin typeface="Calibri"/>
                </a:rPr>
                <a:t>HPC</a:t>
              </a:r>
            </a:p>
            <a:p>
              <a:pPr algn="ctr" defTabSz="685783">
                <a:defRPr/>
              </a:pPr>
              <a:r>
                <a:rPr lang="en-US" sz="900" kern="0" dirty="0">
                  <a:solidFill>
                    <a:sysClr val="window" lastClr="FFFFFF"/>
                  </a:solidFill>
                  <a:latin typeface="Calibri"/>
                </a:rPr>
                <a:t>Compute</a:t>
              </a:r>
            </a:p>
          </p:txBody>
        </p:sp>
        <p:sp>
          <p:nvSpPr>
            <p:cNvPr id="34" name="Wave 114">
              <a:extLst>
                <a:ext uri="{FF2B5EF4-FFF2-40B4-BE49-F238E27FC236}">
                  <a16:creationId xmlns:a16="http://schemas.microsoft.com/office/drawing/2014/main" id="{B394A0BE-1CF1-974B-B045-11C6122A176E}"/>
                </a:ext>
              </a:extLst>
            </p:cNvPr>
            <p:cNvSpPr/>
            <p:nvPr/>
          </p:nvSpPr>
          <p:spPr>
            <a:xfrm>
              <a:off x="6191091" y="4905821"/>
              <a:ext cx="962800" cy="555415"/>
            </a:xfrm>
            <a:prstGeom prst="wave">
              <a:avLst>
                <a:gd name="adj1" fmla="val 12500"/>
                <a:gd name="adj2" fmla="val -10000"/>
              </a:avLst>
            </a:prstGeom>
            <a:solidFill>
              <a:srgbClr val="00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600" kern="0" dirty="0">
                  <a:solidFill>
                    <a:sysClr val="window" lastClr="FFFFFF"/>
                  </a:solidFill>
                  <a:latin typeface="Calibri"/>
                </a:rPr>
                <a:t>@HOME</a:t>
              </a:r>
            </a:p>
          </p:txBody>
        </p:sp>
        <p:sp>
          <p:nvSpPr>
            <p:cNvPr id="35" name="Left Bracket 115">
              <a:extLst>
                <a:ext uri="{FF2B5EF4-FFF2-40B4-BE49-F238E27FC236}">
                  <a16:creationId xmlns:a16="http://schemas.microsoft.com/office/drawing/2014/main" id="{4C01953C-CFC3-CE48-86CB-C37B864C3765}"/>
                </a:ext>
              </a:extLst>
            </p:cNvPr>
            <p:cNvSpPr/>
            <p:nvPr/>
          </p:nvSpPr>
          <p:spPr>
            <a:xfrm>
              <a:off x="814833" y="4754211"/>
              <a:ext cx="184128" cy="1375661"/>
            </a:xfrm>
            <a:prstGeom prst="leftBracket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1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6" name="Left Bracket 116">
              <a:extLst>
                <a:ext uri="{FF2B5EF4-FFF2-40B4-BE49-F238E27FC236}">
                  <a16:creationId xmlns:a16="http://schemas.microsoft.com/office/drawing/2014/main" id="{A9EEAE00-E090-AB42-AAEB-C5E9E263802E}"/>
                </a:ext>
              </a:extLst>
            </p:cNvPr>
            <p:cNvSpPr/>
            <p:nvPr/>
          </p:nvSpPr>
          <p:spPr>
            <a:xfrm>
              <a:off x="825163" y="1786461"/>
              <a:ext cx="211481" cy="2301285"/>
            </a:xfrm>
            <a:prstGeom prst="leftBracket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1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125870-13FE-1F41-BCAC-AEA4558CF337}"/>
                </a:ext>
              </a:extLst>
            </p:cNvPr>
            <p:cNvSpPr/>
            <p:nvPr/>
          </p:nvSpPr>
          <p:spPr>
            <a:xfrm rot="16200000">
              <a:off x="-318259" y="5149504"/>
              <a:ext cx="1626517" cy="5458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83">
                <a:defRPr/>
              </a:pPr>
              <a:r>
                <a:rPr lang="en-US" sz="1351" kern="0" dirty="0">
                  <a:solidFill>
                    <a:srgbClr val="000000"/>
                  </a:solidFill>
                  <a:latin typeface="Calibri"/>
                </a:rPr>
                <a:t>Compute </a:t>
              </a:r>
            </a:p>
            <a:p>
              <a:pPr algn="ctr" defTabSz="685783">
                <a:defRPr/>
              </a:pPr>
              <a:r>
                <a:rPr lang="en-US" sz="1351" kern="0" dirty="0">
                  <a:solidFill>
                    <a:srgbClr val="000000"/>
                  </a:solidFill>
                  <a:latin typeface="Calibri"/>
                </a:rPr>
                <a:t>Infrastructure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FAD591E-AB9F-5642-9091-BD6E40A82E90}"/>
                </a:ext>
              </a:extLst>
            </p:cNvPr>
            <p:cNvSpPr/>
            <p:nvPr/>
          </p:nvSpPr>
          <p:spPr>
            <a:xfrm rot="16200000">
              <a:off x="-656780" y="2663597"/>
              <a:ext cx="2275323" cy="5458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83">
                <a:defRPr/>
              </a:pPr>
              <a:r>
                <a:rPr lang="en-US" sz="1351" kern="0" dirty="0">
                  <a:solidFill>
                    <a:srgbClr val="000000"/>
                  </a:solidFill>
                  <a:latin typeface="Calibri"/>
                </a:rPr>
                <a:t>Data (Lake) </a:t>
              </a:r>
            </a:p>
            <a:p>
              <a:pPr algn="ctr" defTabSz="685783">
                <a:defRPr/>
              </a:pPr>
              <a:r>
                <a:rPr lang="en-US" sz="1351" kern="0" dirty="0">
                  <a:solidFill>
                    <a:srgbClr val="000000"/>
                  </a:solidFill>
                  <a:latin typeface="Calibri"/>
                </a:rPr>
                <a:t>Infrastructure </a:t>
              </a:r>
            </a:p>
          </p:txBody>
        </p:sp>
        <p:sp>
          <p:nvSpPr>
            <p:cNvPr id="39" name="TextBox 119">
              <a:extLst>
                <a:ext uri="{FF2B5EF4-FFF2-40B4-BE49-F238E27FC236}">
                  <a16:creationId xmlns:a16="http://schemas.microsoft.com/office/drawing/2014/main" id="{2DA1F4E3-171D-0443-A7F6-7CBC7E04A3F0}"/>
                </a:ext>
              </a:extLst>
            </p:cNvPr>
            <p:cNvSpPr txBox="1"/>
            <p:nvPr/>
          </p:nvSpPr>
          <p:spPr>
            <a:xfrm>
              <a:off x="2476498" y="4470400"/>
              <a:ext cx="1106042" cy="28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89">
                <a:defRPr/>
              </a:pPr>
              <a:r>
                <a:rPr lang="en-US" sz="1351" kern="0" dirty="0">
                  <a:solidFill>
                    <a:prstClr val="black"/>
                  </a:solidFill>
                  <a:latin typeface="Calibri"/>
                </a:rPr>
                <a:t>Data Center</a:t>
              </a:r>
            </a:p>
          </p:txBody>
        </p:sp>
        <p:sp>
          <p:nvSpPr>
            <p:cNvPr id="40" name="TextBox 120">
              <a:extLst>
                <a:ext uri="{FF2B5EF4-FFF2-40B4-BE49-F238E27FC236}">
                  <a16:creationId xmlns:a16="http://schemas.microsoft.com/office/drawing/2014/main" id="{B9D4F4FC-3A1F-544A-91B8-81FF34D7DE68}"/>
                </a:ext>
              </a:extLst>
            </p:cNvPr>
            <p:cNvSpPr txBox="1"/>
            <p:nvPr/>
          </p:nvSpPr>
          <p:spPr>
            <a:xfrm>
              <a:off x="1244601" y="4317999"/>
              <a:ext cx="860539" cy="490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sz="1351" kern="0" dirty="0">
                  <a:solidFill>
                    <a:prstClr val="black"/>
                  </a:solidFill>
                  <a:latin typeface="Calibri"/>
                </a:rPr>
                <a:t>Data Center</a:t>
              </a: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C8AC97E1-BCC3-C94A-A242-587D2CB48A32}"/>
              </a:ext>
            </a:extLst>
          </p:cNvPr>
          <p:cNvSpPr txBox="1">
            <a:spLocks/>
          </p:cNvSpPr>
          <p:nvPr/>
        </p:nvSpPr>
        <p:spPr>
          <a:xfrm>
            <a:off x="2138609" y="141559"/>
            <a:ext cx="9720532" cy="10323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  <a:cs typeface="Arial" panose="020B0604020202020204" pitchFamily="34" charset="0"/>
              </a:rPr>
              <a:t>Federated data infrastructure:  Data Lake concept</a:t>
            </a:r>
          </a:p>
        </p:txBody>
      </p:sp>
      <p:pic>
        <p:nvPicPr>
          <p:cNvPr id="46" name="Google Shape;530;p49">
            <a:extLst>
              <a:ext uri="{FF2B5EF4-FFF2-40B4-BE49-F238E27FC236}">
                <a16:creationId xmlns:a16="http://schemas.microsoft.com/office/drawing/2014/main" id="{8E572037-DB23-6F42-9719-2A9235E30C1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972247" y="2435441"/>
            <a:ext cx="4427555" cy="2459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850B017A-FA47-4043-9A10-A9CE93FEFF38}"/>
              </a:ext>
            </a:extLst>
          </p:cNvPr>
          <p:cNvSpPr txBox="1"/>
          <p:nvPr/>
        </p:nvSpPr>
        <p:spPr>
          <a:xfrm>
            <a:off x="7772309" y="1772542"/>
            <a:ext cx="3692614" cy="64633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Minimize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cost of storage (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hw+ops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Benefit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from the network capabilities</a:t>
            </a:r>
          </a:p>
        </p:txBody>
      </p:sp>
      <p:sp>
        <p:nvSpPr>
          <p:cNvPr id="48" name="Espace réservé du pied de page 2">
            <a:extLst>
              <a:ext uri="{FF2B5EF4-FFF2-40B4-BE49-F238E27FC236}">
                <a16:creationId xmlns:a16="http://schemas.microsoft.com/office/drawing/2014/main" id="{31097E5E-6F0A-1741-8C0F-523838613CE7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49" name="Espace réservé de la date 1">
            <a:extLst>
              <a:ext uri="{FF2B5EF4-FFF2-40B4-BE49-F238E27FC236}">
                <a16:creationId xmlns:a16="http://schemas.microsoft.com/office/drawing/2014/main" id="{FBA43D75-59FC-2449-8736-A9780DCB83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207815D-ADD9-B640-801D-18A7BA854C21}"/>
              </a:ext>
            </a:extLst>
          </p:cNvPr>
          <p:cNvSpPr/>
          <p:nvPr/>
        </p:nvSpPr>
        <p:spPr>
          <a:xfrm>
            <a:off x="6826514" y="618558"/>
            <a:ext cx="51630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b="1" i="1" dirty="0" err="1">
                <a:solidFill>
                  <a:srgbClr val="C00000"/>
                </a:solidFill>
              </a:rPr>
              <a:t>See</a:t>
            </a:r>
            <a:r>
              <a:rPr lang="fr-FR" sz="1400" b="1" i="1" dirty="0">
                <a:solidFill>
                  <a:srgbClr val="C00000"/>
                </a:solidFill>
              </a:rPr>
              <a:t> talk 09/05, M. </a:t>
            </a:r>
            <a:r>
              <a:rPr lang="fr-FR" sz="1400" b="1" i="1" dirty="0" err="1">
                <a:solidFill>
                  <a:srgbClr val="C00000"/>
                </a:solidFill>
              </a:rPr>
              <a:t>Lassnig</a:t>
            </a:r>
            <a:r>
              <a:rPr lang="fr-FR" sz="1400" b="1" i="1" dirty="0">
                <a:solidFill>
                  <a:srgbClr val="C00000"/>
                </a:solidFill>
              </a:rPr>
              <a:t> - Extending Rucio with modern cloud storage support: Experiences from ATLAS, SKA and ESCAPE</a:t>
            </a:r>
          </a:p>
          <a:p>
            <a:pPr algn="r"/>
            <a:endParaRPr lang="fr-FR" sz="1400" b="1" i="1" dirty="0">
              <a:solidFill>
                <a:srgbClr val="C00000"/>
              </a:solidFill>
            </a:endParaRPr>
          </a:p>
          <a:p>
            <a:pPr algn="r"/>
            <a:r>
              <a:rPr lang="fr-FR" sz="1400" b="1" i="1" dirty="0" err="1">
                <a:solidFill>
                  <a:srgbClr val="C00000"/>
                </a:solidFill>
              </a:rPr>
              <a:t>See</a:t>
            </a:r>
            <a:r>
              <a:rPr lang="fr-FR" sz="1400" b="1" i="1" dirty="0">
                <a:solidFill>
                  <a:srgbClr val="C00000"/>
                </a:solidFill>
              </a:rPr>
              <a:t> talk 11/05, M. Wadenstein - Nordic Data Lake Success Story </a:t>
            </a:r>
          </a:p>
          <a:p>
            <a:pPr algn="r"/>
            <a:r>
              <a:rPr lang="fr-FR" sz="1400" b="1" i="1" dirty="0">
                <a:solidFill>
                  <a:srgbClr val="C00000"/>
                </a:solidFill>
              </a:rPr>
              <a:t> </a:t>
            </a:r>
          </a:p>
          <a:p>
            <a:pPr algn="r"/>
            <a:r>
              <a:rPr lang="fr-FR" sz="1400" b="1" i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952CA8-9C9B-1C43-906F-79665B062E06}"/>
              </a:ext>
            </a:extLst>
          </p:cNvPr>
          <p:cNvSpPr/>
          <p:nvPr/>
        </p:nvSpPr>
        <p:spPr>
          <a:xfrm>
            <a:off x="273294" y="4879958"/>
            <a:ext cx="58419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44C9F"/>
                </a:solidFill>
                <a:cs typeface="Calibri" panose="020F0502020204030204" pitchFamily="34" charset="0"/>
              </a:rPr>
              <a:t>Followed by a full scale </a:t>
            </a:r>
            <a:r>
              <a:rPr lang="en-GB" sz="1600" b="1" dirty="0">
                <a:solidFill>
                  <a:srgbClr val="044C9F"/>
                </a:solidFill>
                <a:cs typeface="Calibri" panose="020F0502020204030204" pitchFamily="34" charset="0"/>
              </a:rPr>
              <a:t>Data and Analysis Challenge</a:t>
            </a:r>
            <a:r>
              <a:rPr lang="en-GB" sz="1600" dirty="0">
                <a:solidFill>
                  <a:srgbClr val="044C9F"/>
                </a:solidFill>
                <a:cs typeface="Calibri" panose="020F0502020204030204" pitchFamily="34" charset="0"/>
              </a:rPr>
              <a:t> performing production-like Data Management, Processing and Analysis workloads including interplay possibilities using large scale resources (batch systems and clouds) and user-analysis oriented platforms (online notebooks and analysis platforms). </a:t>
            </a:r>
          </a:p>
        </p:txBody>
      </p:sp>
      <p:pic>
        <p:nvPicPr>
          <p:cNvPr id="52" name="Google Shape;241;p26">
            <a:extLst>
              <a:ext uri="{FF2B5EF4-FFF2-40B4-BE49-F238E27FC236}">
                <a16:creationId xmlns:a16="http://schemas.microsoft.com/office/drawing/2014/main" id="{C7B6BBFD-6DA3-104C-B00D-117EAC19A4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597" t="20289" r="38752" b="3205"/>
          <a:stretch/>
        </p:blipFill>
        <p:spPr>
          <a:xfrm>
            <a:off x="9878436" y="5696526"/>
            <a:ext cx="687492" cy="56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42;p26">
            <a:extLst>
              <a:ext uri="{FF2B5EF4-FFF2-40B4-BE49-F238E27FC236}">
                <a16:creationId xmlns:a16="http://schemas.microsoft.com/office/drawing/2014/main" id="{6F4421F6-C829-4A49-9A86-ADB0EAB7BFB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9146" y="5976664"/>
            <a:ext cx="1179559" cy="38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43;p26">
            <a:extLst>
              <a:ext uri="{FF2B5EF4-FFF2-40B4-BE49-F238E27FC236}">
                <a16:creationId xmlns:a16="http://schemas.microsoft.com/office/drawing/2014/main" id="{F12497BE-2D33-1F4E-A331-165E245CC9A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860" t="26867" r="79120" b="24396"/>
          <a:stretch/>
        </p:blipFill>
        <p:spPr>
          <a:xfrm>
            <a:off x="6210757" y="4989585"/>
            <a:ext cx="1561552" cy="89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59;p27">
            <a:extLst>
              <a:ext uri="{FF2B5EF4-FFF2-40B4-BE49-F238E27FC236}">
                <a16:creationId xmlns:a16="http://schemas.microsoft.com/office/drawing/2014/main" id="{1A0895B8-9F17-9048-BEE1-AD0F55842EC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5311" y="5756250"/>
            <a:ext cx="839281" cy="44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60;p27">
            <a:extLst>
              <a:ext uri="{FF2B5EF4-FFF2-40B4-BE49-F238E27FC236}">
                <a16:creationId xmlns:a16="http://schemas.microsoft.com/office/drawing/2014/main" id="{AF5E2FEA-CBB4-FC43-85EC-C9A244F8625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32494" y="5706030"/>
            <a:ext cx="1214100" cy="49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82;p28">
            <a:extLst>
              <a:ext uri="{FF2B5EF4-FFF2-40B4-BE49-F238E27FC236}">
                <a16:creationId xmlns:a16="http://schemas.microsoft.com/office/drawing/2014/main" id="{3AB1646F-4561-2B4A-8B3A-BF8522F859E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68206" y="5239194"/>
            <a:ext cx="877848" cy="281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77;p28">
            <a:extLst>
              <a:ext uri="{FF2B5EF4-FFF2-40B4-BE49-F238E27FC236}">
                <a16:creationId xmlns:a16="http://schemas.microsoft.com/office/drawing/2014/main" id="{98818A32-EC12-A843-843A-BA3376DEAF8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36142" y="4868775"/>
            <a:ext cx="592200" cy="5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79;p28">
            <a:extLst>
              <a:ext uri="{FF2B5EF4-FFF2-40B4-BE49-F238E27FC236}">
                <a16:creationId xmlns:a16="http://schemas.microsoft.com/office/drawing/2014/main" id="{BF066EAD-D754-EA40-93F9-380D7ED2738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7459" r="68366" b="10113"/>
          <a:stretch/>
        </p:blipFill>
        <p:spPr>
          <a:xfrm>
            <a:off x="8758124" y="5062498"/>
            <a:ext cx="888470" cy="51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57;p27">
            <a:extLst>
              <a:ext uri="{FF2B5EF4-FFF2-40B4-BE49-F238E27FC236}">
                <a16:creationId xmlns:a16="http://schemas.microsoft.com/office/drawing/2014/main" id="{7FDC2258-6E1F-E54E-9BC0-47FBEF4CC4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6790" t="37557" r="3273" b="25954"/>
          <a:stretch/>
        </p:blipFill>
        <p:spPr>
          <a:xfrm>
            <a:off x="9870734" y="5020993"/>
            <a:ext cx="1151921" cy="55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58;p27">
            <a:extLst>
              <a:ext uri="{FF2B5EF4-FFF2-40B4-BE49-F238E27FC236}">
                <a16:creationId xmlns:a16="http://schemas.microsoft.com/office/drawing/2014/main" id="{1B07B56A-3D93-C44D-999C-0EA2CF39057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90351" y="5624398"/>
            <a:ext cx="973475" cy="404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636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DC7164D-FBDE-0F42-965A-01CED69D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8B0A3C7C-E9E3-124A-AD42-3FA7991A3762}"/>
              </a:ext>
            </a:extLst>
          </p:cNvPr>
          <p:cNvSpPr txBox="1">
            <a:spLocks/>
          </p:cNvSpPr>
          <p:nvPr/>
        </p:nvSpPr>
        <p:spPr>
          <a:xfrm>
            <a:off x="1937008" y="123713"/>
            <a:ext cx="9254603" cy="731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>
                <a:solidFill>
                  <a:srgbClr val="000090"/>
                </a:solidFill>
                <a:latin typeface="+mn-lt"/>
                <a:ea typeface="MS PGothic" charset="0"/>
              </a:rPr>
              <a:t>Open Science Software Repository (OSSR)</a:t>
            </a:r>
            <a:endParaRPr lang="en-GB" sz="32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49C070-E9FD-7D48-ACB0-E7252DFDB0A5}"/>
              </a:ext>
            </a:extLst>
          </p:cNvPr>
          <p:cNvSpPr/>
          <p:nvPr/>
        </p:nvSpPr>
        <p:spPr>
          <a:xfrm>
            <a:off x="2743199" y="1018451"/>
            <a:ext cx="97215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2"/>
              </a:buClr>
              <a:buSzPct val="110000"/>
            </a:pPr>
            <a:r>
              <a:rPr lang="en-US" sz="2000" i="1" u="sng" dirty="0">
                <a:solidFill>
                  <a:srgbClr val="002060"/>
                </a:solidFill>
                <a:ea typeface="Times New Roman" panose="02020603050405020304" pitchFamily="18" charset="0"/>
              </a:rPr>
              <a:t>Deployment of the Open-source ESCAPE catalogue of resources (data and software)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A06B91B-87E0-D64F-A8DD-F3EE112532DB}"/>
              </a:ext>
            </a:extLst>
          </p:cNvPr>
          <p:cNvSpPr txBox="1">
            <a:spLocks/>
          </p:cNvSpPr>
          <p:nvPr/>
        </p:nvSpPr>
        <p:spPr>
          <a:xfrm>
            <a:off x="749210" y="1440167"/>
            <a:ext cx="10279116" cy="48150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1800" b="1" dirty="0">
                <a:solidFill>
                  <a:srgbClr val="044C9F"/>
                </a:solidFill>
              </a:rPr>
              <a:t>Shared domain-based open science software and services based on FAIR principles </a:t>
            </a:r>
            <a:endParaRPr lang="en-GB" sz="1800" dirty="0">
              <a:solidFill>
                <a:srgbClr val="044C9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800" dirty="0">
                <a:solidFill>
                  <a:srgbClr val="044C9F"/>
                </a:solidFill>
              </a:rPr>
              <a:t>Objectives:</a:t>
            </a:r>
          </a:p>
          <a:p>
            <a:pPr lvl="1">
              <a:lnSpc>
                <a:spcPct val="120000"/>
              </a:lnSpc>
            </a:pPr>
            <a:r>
              <a:rPr lang="en-GB" sz="1600" dirty="0">
                <a:solidFill>
                  <a:srgbClr val="044C9F"/>
                </a:solidFill>
              </a:rPr>
              <a:t>Facilitate and support continuous </a:t>
            </a:r>
            <a:r>
              <a:rPr lang="en-GB" sz="1600" b="1" dirty="0">
                <a:solidFill>
                  <a:srgbClr val="044C9F"/>
                </a:solidFill>
              </a:rPr>
              <a:t>development, deployment, exposure and preservation </a:t>
            </a:r>
            <a:r>
              <a:rPr lang="en-GB" sz="1600" dirty="0">
                <a:solidFill>
                  <a:srgbClr val="044C9F"/>
                </a:solidFill>
              </a:rPr>
              <a:t>of partners’ software/tools/services</a:t>
            </a:r>
          </a:p>
          <a:p>
            <a:pPr lvl="1">
              <a:lnSpc>
                <a:spcPct val="120000"/>
              </a:lnSpc>
            </a:pPr>
            <a:r>
              <a:rPr lang="en-GB" sz="1600" dirty="0">
                <a:solidFill>
                  <a:srgbClr val="044C9F"/>
                </a:solidFill>
              </a:rPr>
              <a:t>Foster </a:t>
            </a:r>
            <a:r>
              <a:rPr lang="en-GB" sz="1600" b="1" dirty="0">
                <a:solidFill>
                  <a:srgbClr val="044C9F"/>
                </a:solidFill>
              </a:rPr>
              <a:t>interoperability, software re-use and cross-fertilisation </a:t>
            </a:r>
            <a:r>
              <a:rPr lang="en-GB" sz="1600" dirty="0">
                <a:solidFill>
                  <a:srgbClr val="044C9F"/>
                </a:solidFill>
              </a:rPr>
              <a:t>between ESFRIs</a:t>
            </a:r>
            <a:r>
              <a:rPr lang="en-GB" sz="1600" b="1" dirty="0">
                <a:solidFill>
                  <a:srgbClr val="044C9F"/>
                </a:solidFill>
              </a:rPr>
              <a:t> </a:t>
            </a:r>
            <a:r>
              <a:rPr lang="en-GB" sz="1600" dirty="0">
                <a:solidFill>
                  <a:srgbClr val="044C9F"/>
                </a:solidFill>
              </a:rPr>
              <a:t>(e.g. simulation)</a:t>
            </a:r>
          </a:p>
          <a:p>
            <a:pPr lvl="1">
              <a:lnSpc>
                <a:spcPct val="120000"/>
              </a:lnSpc>
            </a:pPr>
            <a:r>
              <a:rPr lang="en-GB" sz="1600" dirty="0">
                <a:solidFill>
                  <a:srgbClr val="044C9F"/>
                </a:solidFill>
              </a:rPr>
              <a:t>Offer an </a:t>
            </a:r>
            <a:r>
              <a:rPr lang="en-GB" sz="1600" b="1" dirty="0">
                <a:solidFill>
                  <a:srgbClr val="044C9F"/>
                </a:solidFill>
              </a:rPr>
              <a:t>open innovation environment for open standards</a:t>
            </a:r>
            <a:r>
              <a:rPr lang="en-GB" sz="1600" dirty="0">
                <a:solidFill>
                  <a:srgbClr val="044C9F"/>
                </a:solidFill>
              </a:rPr>
              <a:t> (e.g. workflows, data-formats), </a:t>
            </a:r>
            <a:r>
              <a:rPr lang="en-GB" sz="1600" b="1" dirty="0">
                <a:solidFill>
                  <a:srgbClr val="044C9F"/>
                </a:solidFill>
              </a:rPr>
              <a:t>common regulations </a:t>
            </a:r>
            <a:r>
              <a:rPr lang="en-GB" sz="1600" dirty="0">
                <a:solidFill>
                  <a:srgbClr val="044C9F"/>
                </a:solidFill>
              </a:rPr>
              <a:t>and </a:t>
            </a:r>
            <a:r>
              <a:rPr lang="en-GB" sz="1600" b="1" dirty="0">
                <a:solidFill>
                  <a:srgbClr val="044C9F"/>
                </a:solidFill>
              </a:rPr>
              <a:t>shared (novel) software </a:t>
            </a:r>
            <a:r>
              <a:rPr lang="en-GB" sz="1600" dirty="0">
                <a:solidFill>
                  <a:srgbClr val="044C9F"/>
                </a:solidFill>
              </a:rPr>
              <a:t>for multi-messenger &amp; multi-probe data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481C7F2-A9E4-3F41-AA71-33FEBA44DD40}"/>
              </a:ext>
            </a:extLst>
          </p:cNvPr>
          <p:cNvSpPr txBox="1">
            <a:spLocks/>
          </p:cNvSpPr>
          <p:nvPr/>
        </p:nvSpPr>
        <p:spPr>
          <a:xfrm>
            <a:off x="1610281" y="4204523"/>
            <a:ext cx="8334676" cy="20774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i="1" dirty="0" err="1">
                <a:solidFill>
                  <a:srgbClr val="002060"/>
                </a:solidFill>
              </a:rPr>
              <a:t>eOSSR</a:t>
            </a:r>
            <a:r>
              <a:rPr lang="en-GB" sz="1600" dirty="0">
                <a:solidFill>
                  <a:srgbClr val="002060"/>
                </a:solidFill>
              </a:rPr>
              <a:t> library </a:t>
            </a:r>
            <a:r>
              <a:rPr lang="en-GB" sz="16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https://gitlab.in2p3.fr/escape2020/wp3/eossr</a:t>
            </a:r>
            <a:endParaRPr lang="en-GB" sz="1600" dirty="0">
              <a:solidFill>
                <a:srgbClr val="00206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incorporates all OSSR developments, based on the commonly defined practices and standards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python-based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OSSR API : send request to the OSSR, find and filter software and services, upload new entries, update existing entries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CI : automated upload / update using </a:t>
            </a:r>
            <a:r>
              <a:rPr lang="en-GB" sz="1400" dirty="0" err="1">
                <a:solidFill>
                  <a:srgbClr val="002060"/>
                </a:solidFill>
              </a:rPr>
              <a:t>gitlab</a:t>
            </a:r>
            <a:r>
              <a:rPr lang="en-GB" sz="1400" dirty="0">
                <a:solidFill>
                  <a:srgbClr val="002060"/>
                </a:solidFill>
              </a:rPr>
              <a:t> CI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Metadata : schema definition, crosswalk between </a:t>
            </a:r>
            <a:r>
              <a:rPr lang="en-GB" sz="1400" dirty="0" err="1">
                <a:solidFill>
                  <a:srgbClr val="002060"/>
                </a:solidFill>
              </a:rPr>
              <a:t>CodeMeta</a:t>
            </a:r>
            <a:r>
              <a:rPr lang="en-GB" sz="1400" dirty="0">
                <a:solidFill>
                  <a:srgbClr val="002060"/>
                </a:solidFill>
              </a:rPr>
              <a:t> and </a:t>
            </a:r>
            <a:r>
              <a:rPr lang="en-GB" sz="1400" dirty="0" err="1">
                <a:solidFill>
                  <a:srgbClr val="002060"/>
                </a:solidFill>
              </a:rPr>
              <a:t>Zenodo</a:t>
            </a:r>
            <a:r>
              <a:rPr lang="en-GB" sz="1400" dirty="0">
                <a:solidFill>
                  <a:srgbClr val="002060"/>
                </a:solidFill>
              </a:rPr>
              <a:t>, generator and validator available </a:t>
            </a:r>
            <a:br>
              <a:rPr lang="en-GB" sz="1400" dirty="0">
                <a:solidFill>
                  <a:srgbClr val="002060"/>
                </a:solidFill>
              </a:rPr>
            </a:br>
            <a:endParaRPr lang="en-GB" sz="1400" dirty="0"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D7EFB7-4410-FB4F-9906-912A13821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241" y="4325289"/>
            <a:ext cx="1870769" cy="433192"/>
          </a:xfrm>
          <a:prstGeom prst="rect">
            <a:avLst/>
          </a:prstGeom>
        </p:spPr>
      </p:pic>
      <p:pic>
        <p:nvPicPr>
          <p:cNvPr id="9" name="Image 8">
            <a:hlinkClick r:id="rId5"/>
            <a:extLst>
              <a:ext uri="{FF2B5EF4-FFF2-40B4-BE49-F238E27FC236}">
                <a16:creationId xmlns:a16="http://schemas.microsoft.com/office/drawing/2014/main" id="{25724214-6F57-C04A-AA0B-C130A3F14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9293" y="4810998"/>
            <a:ext cx="1398066" cy="169398"/>
          </a:xfrm>
          <a:prstGeom prst="rect">
            <a:avLst/>
          </a:prstGeom>
        </p:spPr>
      </p:pic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8259AABF-0B03-194C-83A2-744CEEDAD100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5556D985-7663-6A42-B7A7-876DB33CB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2517425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683F768-D62A-244A-B4EB-9E84A1B8D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CCD13F14-4EB0-0143-860D-496A1C71E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1" t="2773" r="2485" b="60052"/>
          <a:stretch/>
        </p:blipFill>
        <p:spPr>
          <a:xfrm>
            <a:off x="1905801" y="1145406"/>
            <a:ext cx="10138751" cy="19924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AEA683-02F1-1843-A2EE-2F8FCFCE02F4}"/>
              </a:ext>
            </a:extLst>
          </p:cNvPr>
          <p:cNvSpPr/>
          <p:nvPr/>
        </p:nvSpPr>
        <p:spPr>
          <a:xfrm>
            <a:off x="3927176" y="3760577"/>
            <a:ext cx="609600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Development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of the 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ESFRI Science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Analysis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Platform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: a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toolkit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for building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platforms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through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which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users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can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discover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and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interact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with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the data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products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, software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tools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, workflows, and services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that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are made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available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through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ESCAPE. 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Preparing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ESFRI services, data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products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, and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tools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for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integration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with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ESAP and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their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subsequent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use </a:t>
            </a:r>
            <a:r>
              <a:rPr lang="fr-FR" dirty="0" err="1">
                <a:solidFill>
                  <a:srgbClr val="002060"/>
                </a:solidFill>
                <a:latin typeface="Calibri" panose="020F0502020204030204" pitchFamily="34" charset="0"/>
              </a:rPr>
              <a:t>within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</a:rPr>
              <a:t> ESCAPE and EOSC. </a:t>
            </a:r>
            <a:endParaRPr lang="fr-FR" dirty="0">
              <a:solidFill>
                <a:srgbClr val="002060"/>
              </a:solidFill>
              <a:effectLst/>
            </a:endParaRPr>
          </a:p>
        </p:txBody>
      </p:sp>
      <p:sp>
        <p:nvSpPr>
          <p:cNvPr id="7" name="Flèche vers le bas 6">
            <a:extLst>
              <a:ext uri="{FF2B5EF4-FFF2-40B4-BE49-F238E27FC236}">
                <a16:creationId xmlns:a16="http://schemas.microsoft.com/office/drawing/2014/main" id="{227E252A-1A24-164F-A63F-8F29D8D04A47}"/>
              </a:ext>
            </a:extLst>
          </p:cNvPr>
          <p:cNvSpPr/>
          <p:nvPr/>
        </p:nvSpPr>
        <p:spPr>
          <a:xfrm>
            <a:off x="6420051" y="3251888"/>
            <a:ext cx="442762" cy="39463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67D42C16-77ED-A249-840A-C3543F8A248C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9" name="Espace réservé de la date 1">
            <a:extLst>
              <a:ext uri="{FF2B5EF4-FFF2-40B4-BE49-F238E27FC236}">
                <a16:creationId xmlns:a16="http://schemas.microsoft.com/office/drawing/2014/main" id="{C45CF71B-8D92-8E4B-8938-FA68B31D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7A24AB9-75DD-3A49-9AAF-6CD5BB34EC32}"/>
              </a:ext>
            </a:extLst>
          </p:cNvPr>
          <p:cNvSpPr txBox="1">
            <a:spLocks/>
          </p:cNvSpPr>
          <p:nvPr/>
        </p:nvSpPr>
        <p:spPr>
          <a:xfrm>
            <a:off x="1905801" y="248816"/>
            <a:ext cx="10069029" cy="994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Work programme and key results: Science Platforms</a:t>
            </a:r>
          </a:p>
        </p:txBody>
      </p:sp>
    </p:spTree>
    <p:extLst>
      <p:ext uri="{BB962C8B-B14F-4D97-AF65-F5344CB8AC3E}">
        <p14:creationId xmlns:p14="http://schemas.microsoft.com/office/powerpoint/2010/main" val="1872643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2007CED-DE01-E845-B136-EA5C8C2E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9A4A9E-71AD-314C-B758-C4220128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74" y="3010565"/>
            <a:ext cx="7553325" cy="31067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DE60713-7E72-9A44-B5D8-62C873017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91" t="2773" r="2485" b="60052"/>
          <a:stretch/>
        </p:blipFill>
        <p:spPr>
          <a:xfrm>
            <a:off x="1905801" y="1145406"/>
            <a:ext cx="10138751" cy="19924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79BED5-E482-4840-96C0-72AA80270CEB}"/>
              </a:ext>
            </a:extLst>
          </p:cNvPr>
          <p:cNvSpPr/>
          <p:nvPr/>
        </p:nvSpPr>
        <p:spPr>
          <a:xfrm>
            <a:off x="2695575" y="5517140"/>
            <a:ext cx="2625367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100" dirty="0" err="1">
                <a:latin typeface="Calibri" panose="020F0502020204030204" pitchFamily="34" charset="0"/>
              </a:rPr>
              <a:t>Demo</a:t>
            </a:r>
            <a:r>
              <a:rPr lang="fr-FR" sz="1100" dirty="0">
                <a:latin typeface="Calibri" panose="020F0502020204030204" pitchFamily="34" charset="0"/>
              </a:rPr>
              <a:t> system </a:t>
            </a:r>
            <a:endParaRPr lang="fr-FR" sz="1100" dirty="0"/>
          </a:p>
          <a:p>
            <a:r>
              <a:rPr lang="fr-FR" sz="1100" dirty="0">
                <a:solidFill>
                  <a:srgbClr val="0260BF"/>
                </a:solidFill>
                <a:latin typeface="Calibri" panose="020F0502020204030204" pitchFamily="34" charset="0"/>
                <a:hlinkClick r:id="rId4"/>
              </a:rPr>
              <a:t>https://sdc-dev.astron.nl/esap-gui</a:t>
            </a:r>
            <a:endParaRPr lang="fr-FR" sz="1100" dirty="0">
              <a:solidFill>
                <a:srgbClr val="0260BF"/>
              </a:solidFill>
              <a:latin typeface="Calibri" panose="020F0502020204030204" pitchFamily="34" charset="0"/>
            </a:endParaRPr>
          </a:p>
          <a:p>
            <a:r>
              <a:rPr lang="fr-FR" sz="1100" dirty="0">
                <a:solidFill>
                  <a:srgbClr val="0260BF"/>
                </a:solidFill>
                <a:latin typeface="Calibri" panose="020F0502020204030204" pitchFamily="34" charset="0"/>
              </a:rPr>
              <a:t> </a:t>
            </a:r>
            <a:endParaRPr lang="fr-FR" sz="1100" dirty="0"/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BF07F716-6BE3-DE4F-97A5-3F8B52D28C6A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10" name="Espace réservé de la date 1">
            <a:extLst>
              <a:ext uri="{FF2B5EF4-FFF2-40B4-BE49-F238E27FC236}">
                <a16:creationId xmlns:a16="http://schemas.microsoft.com/office/drawing/2014/main" id="{D801ACE0-10DB-064D-8753-7B1CD048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E9964ED-355B-8649-B369-F75EBAF1208D}"/>
              </a:ext>
            </a:extLst>
          </p:cNvPr>
          <p:cNvSpPr txBox="1">
            <a:spLocks/>
          </p:cNvSpPr>
          <p:nvPr/>
        </p:nvSpPr>
        <p:spPr>
          <a:xfrm>
            <a:off x="1905801" y="248816"/>
            <a:ext cx="10069029" cy="994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Work programme and key results: Science Platforms</a:t>
            </a:r>
          </a:p>
        </p:txBody>
      </p:sp>
      <p:pic>
        <p:nvPicPr>
          <p:cNvPr id="12" name="Google Shape;243;p26">
            <a:extLst>
              <a:ext uri="{FF2B5EF4-FFF2-40B4-BE49-F238E27FC236}">
                <a16:creationId xmlns:a16="http://schemas.microsoft.com/office/drawing/2014/main" id="{7D8B5BD8-B4E3-404E-91E8-483B84B5289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860" t="26867" r="79120" b="24396"/>
          <a:stretch/>
        </p:blipFill>
        <p:spPr>
          <a:xfrm>
            <a:off x="792754" y="4032657"/>
            <a:ext cx="1561552" cy="89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82;p28">
            <a:extLst>
              <a:ext uri="{FF2B5EF4-FFF2-40B4-BE49-F238E27FC236}">
                <a16:creationId xmlns:a16="http://schemas.microsoft.com/office/drawing/2014/main" id="{4E1D45CD-7117-0A49-AE37-72F067D869F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9248" y="5203372"/>
            <a:ext cx="1020552" cy="313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43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449000B-7FAB-E445-8E04-C288C52BE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CB076-05B0-BA42-B610-86994D31C585}" type="datetime1">
              <a:rPr lang="it-IT" smtClean="0"/>
              <a:t>08/05/23</a:t>
            </a:fld>
            <a:endParaRPr lang="it-IT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8411298-4C98-5046-BB98-717E1AC1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094560A-99C8-0743-A34B-905CC9876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1" t="2773" r="2485" b="60052"/>
          <a:stretch/>
        </p:blipFill>
        <p:spPr>
          <a:xfrm>
            <a:off x="1905801" y="1145406"/>
            <a:ext cx="10138751" cy="1992430"/>
          </a:xfrm>
          <a:prstGeom prst="rect">
            <a:avLst/>
          </a:prstGeom>
        </p:spPr>
      </p:pic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B09D457C-1D43-EC4D-956B-50E675F6EEAA}"/>
              </a:ext>
            </a:extLst>
          </p:cNvPr>
          <p:cNvSpPr txBox="1">
            <a:spLocks/>
          </p:cNvSpPr>
          <p:nvPr/>
        </p:nvSpPr>
        <p:spPr>
          <a:xfrm>
            <a:off x="7945161" y="6414643"/>
            <a:ext cx="73198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815B12F-D02A-B845-865F-37AC5B232343}" type="slidenum">
              <a:rPr lang="it-IT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/>
              <a:t>16</a:t>
            </a:fld>
            <a:endParaRPr lang="it-IT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Flèche vers le bas 7">
            <a:extLst>
              <a:ext uri="{FF2B5EF4-FFF2-40B4-BE49-F238E27FC236}">
                <a16:creationId xmlns:a16="http://schemas.microsoft.com/office/drawing/2014/main" id="{3235F2CD-7A47-9C44-BA3F-177E2E1BB258}"/>
              </a:ext>
            </a:extLst>
          </p:cNvPr>
          <p:cNvSpPr/>
          <p:nvPr/>
        </p:nvSpPr>
        <p:spPr>
          <a:xfrm>
            <a:off x="10231655" y="3261513"/>
            <a:ext cx="442762" cy="39463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 descr="page11image30803584">
            <a:extLst>
              <a:ext uri="{FF2B5EF4-FFF2-40B4-BE49-F238E27FC236}">
                <a16:creationId xmlns:a16="http://schemas.microsoft.com/office/drawing/2014/main" id="{95285D89-0506-7847-9C39-6F72F2BCC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844" y="3261513"/>
            <a:ext cx="4405423" cy="319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526D58-E0DA-094D-A681-25985A435434}"/>
              </a:ext>
            </a:extLst>
          </p:cNvPr>
          <p:cNvSpPr/>
          <p:nvPr/>
        </p:nvSpPr>
        <p:spPr>
          <a:xfrm>
            <a:off x="2449286" y="3822581"/>
            <a:ext cx="2744783" cy="20774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44C9F"/>
                </a:solidFill>
              </a:rPr>
              <a:t>Several Citizen Science projects built upon ESCAPE developments.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Full </a:t>
            </a:r>
            <a:r>
              <a:rPr lang="fr-FR" b="1" dirty="0" err="1">
                <a:solidFill>
                  <a:srgbClr val="002060"/>
                </a:solidFill>
              </a:rPr>
              <a:t>integration</a:t>
            </a:r>
            <a:r>
              <a:rPr lang="fr-FR" b="1" dirty="0">
                <a:solidFill>
                  <a:srgbClr val="002060"/>
                </a:solidFill>
              </a:rPr>
              <a:t> of ESAP </a:t>
            </a:r>
            <a:r>
              <a:rPr lang="fr-FR" b="1" dirty="0" err="1">
                <a:solidFill>
                  <a:srgbClr val="002060"/>
                </a:solidFill>
              </a:rPr>
              <a:t>with</a:t>
            </a:r>
            <a:r>
              <a:rPr lang="fr-FR" b="1" dirty="0">
                <a:solidFill>
                  <a:srgbClr val="002060"/>
                </a:solidFill>
              </a:rPr>
              <a:t> the ESCAPE </a:t>
            </a:r>
            <a:r>
              <a:rPr lang="fr-FR" b="1" dirty="0" err="1">
                <a:solidFill>
                  <a:srgbClr val="002060"/>
                </a:solidFill>
              </a:rPr>
              <a:t>Zooniverse</a:t>
            </a:r>
            <a:r>
              <a:rPr lang="fr-FR" b="1" dirty="0">
                <a:solidFill>
                  <a:srgbClr val="002060"/>
                </a:solidFill>
              </a:rPr>
              <a:t> “</a:t>
            </a:r>
            <a:r>
              <a:rPr lang="fr-FR" b="1" dirty="0" err="1">
                <a:solidFill>
                  <a:srgbClr val="002060"/>
                </a:solidFill>
              </a:rPr>
              <a:t>Panoptes</a:t>
            </a:r>
            <a:r>
              <a:rPr lang="fr-FR" b="1" dirty="0">
                <a:solidFill>
                  <a:srgbClr val="002060"/>
                </a:solidFill>
              </a:rPr>
              <a:t>” system. </a:t>
            </a:r>
          </a:p>
        </p:txBody>
      </p:sp>
      <p:pic>
        <p:nvPicPr>
          <p:cNvPr id="13" name="Picture 3" descr="page11image30812944">
            <a:extLst>
              <a:ext uri="{FF2B5EF4-FFF2-40B4-BE49-F238E27FC236}">
                <a16:creationId xmlns:a16="http://schemas.microsoft.com/office/drawing/2014/main" id="{19ED265C-302F-D24A-952A-3EF2F822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93" y="3646470"/>
            <a:ext cx="4499522" cy="326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9D3E347C-A8B9-EE4A-A129-8E17AF77BD76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BDF01A0-8556-914E-AD3E-33C048024581}"/>
              </a:ext>
            </a:extLst>
          </p:cNvPr>
          <p:cNvSpPr txBox="1">
            <a:spLocks/>
          </p:cNvSpPr>
          <p:nvPr/>
        </p:nvSpPr>
        <p:spPr>
          <a:xfrm>
            <a:off x="1905801" y="248816"/>
            <a:ext cx="10069029" cy="994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Work programme and key results: Citizen Science</a:t>
            </a:r>
          </a:p>
        </p:txBody>
      </p:sp>
    </p:spTree>
    <p:extLst>
      <p:ext uri="{BB962C8B-B14F-4D97-AF65-F5344CB8AC3E}">
        <p14:creationId xmlns:p14="http://schemas.microsoft.com/office/powerpoint/2010/main" val="4117000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889C2F3-9066-1C40-A380-0B9D4B89D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097317E-446A-D541-9830-D02AC6B07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1" t="2773" r="2485" b="60052"/>
          <a:stretch/>
        </p:blipFill>
        <p:spPr>
          <a:xfrm>
            <a:off x="1905801" y="1145406"/>
            <a:ext cx="10138751" cy="1992430"/>
          </a:xfrm>
          <a:prstGeom prst="rect">
            <a:avLst/>
          </a:prstGeom>
        </p:spPr>
      </p:pic>
      <p:sp>
        <p:nvSpPr>
          <p:cNvPr id="5" name="Flèche vers le bas 4">
            <a:extLst>
              <a:ext uri="{FF2B5EF4-FFF2-40B4-BE49-F238E27FC236}">
                <a16:creationId xmlns:a16="http://schemas.microsoft.com/office/drawing/2014/main" id="{B7E59B40-B200-2740-AB73-337F5733FA16}"/>
              </a:ext>
            </a:extLst>
          </p:cNvPr>
          <p:cNvSpPr/>
          <p:nvPr/>
        </p:nvSpPr>
        <p:spPr>
          <a:xfrm>
            <a:off x="3253339" y="3354350"/>
            <a:ext cx="442762" cy="39463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1" descr="page7image30803584">
            <a:extLst>
              <a:ext uri="{FF2B5EF4-FFF2-40B4-BE49-F238E27FC236}">
                <a16:creationId xmlns:a16="http://schemas.microsoft.com/office/drawing/2014/main" id="{EB3CCE82-41CA-5049-8FF2-74B7959F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47" y="3624553"/>
            <a:ext cx="2691414" cy="265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7image30806496">
            <a:extLst>
              <a:ext uri="{FF2B5EF4-FFF2-40B4-BE49-F238E27FC236}">
                <a16:creationId xmlns:a16="http://schemas.microsoft.com/office/drawing/2014/main" id="{7651BE81-AA75-F643-955B-2A4EA2C0B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565" y="3912072"/>
            <a:ext cx="3084519" cy="167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D9B8CE-BCF7-2D4C-B633-7C17C92CC7AF}"/>
              </a:ext>
            </a:extLst>
          </p:cNvPr>
          <p:cNvSpPr/>
          <p:nvPr/>
        </p:nvSpPr>
        <p:spPr>
          <a:xfrm>
            <a:off x="5019643" y="3210683"/>
            <a:ext cx="3911065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Enables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a </a:t>
            </a:r>
            <a:r>
              <a:rPr lang="fr-FR" b="1" i="1" dirty="0">
                <a:solidFill>
                  <a:srgbClr val="002060"/>
                </a:solidFill>
                <a:latin typeface="Calibri" panose="020F0502020204030204" pitchFamily="34" charset="0"/>
              </a:rPr>
              <a:t>Virtual </a:t>
            </a:r>
            <a:r>
              <a:rPr lang="fr-FR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Research</a:t>
            </a:r>
            <a:r>
              <a:rPr lang="fr-FR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Environment</a:t>
            </a:r>
            <a:r>
              <a:rPr lang="fr-FR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of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interoperable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tools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and services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based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on IVOA standards,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including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ESO Science Archive and ESO Science Portal</a:t>
            </a:r>
            <a:endParaRPr lang="fr-FR" dirty="0">
              <a:solidFill>
                <a:srgbClr val="002060"/>
              </a:solidFill>
              <a:effectLst/>
            </a:endParaRPr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D5109ED2-7629-ED46-90C0-C605F68EE025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160483C6-AA39-834D-ACA0-EE123014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A7E6B73-5AAF-1A49-BCA4-B8D0CFB9F147}"/>
              </a:ext>
            </a:extLst>
          </p:cNvPr>
          <p:cNvSpPr txBox="1">
            <a:spLocks/>
          </p:cNvSpPr>
          <p:nvPr/>
        </p:nvSpPr>
        <p:spPr>
          <a:xfrm>
            <a:off x="1905801" y="248816"/>
            <a:ext cx="10069029" cy="994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Work programme and key results: VO</a:t>
            </a:r>
          </a:p>
        </p:txBody>
      </p:sp>
    </p:spTree>
    <p:extLst>
      <p:ext uri="{BB962C8B-B14F-4D97-AF65-F5344CB8AC3E}">
        <p14:creationId xmlns:p14="http://schemas.microsoft.com/office/powerpoint/2010/main" val="1276898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F7B5F7B-E596-9A48-9F42-C2102D86D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804" y="1487468"/>
            <a:ext cx="3226880" cy="45570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F52F05A-827E-694D-A219-CFF2C16E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D64A2781-B3AF-3E40-892E-D83B4C729443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8323CC05-AED0-9348-8088-2275609A1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748" y="1714614"/>
            <a:ext cx="2632763" cy="3673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7" descr="C:\_D\ENVRI-FAIR\Outreach\InfoGraphics\ESFRI Thematic cluster view on EOSC .png">
            <a:extLst>
              <a:ext uri="{FF2B5EF4-FFF2-40B4-BE49-F238E27FC236}">
                <a16:creationId xmlns:a16="http://schemas.microsoft.com/office/drawing/2014/main" id="{5E83D789-ABBA-7949-96E9-979ED019F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739" r="80909" b="4130"/>
          <a:stretch>
            <a:fillRect/>
          </a:stretch>
        </p:blipFill>
        <p:spPr bwMode="auto">
          <a:xfrm>
            <a:off x="9418318" y="515558"/>
            <a:ext cx="2407951" cy="2308074"/>
          </a:xfrm>
          <a:custGeom>
            <a:avLst/>
            <a:gdLst>
              <a:gd name="connsiteX0" fmla="*/ 760597 w 1521194"/>
              <a:gd name="connsiteY0" fmla="*/ 0 h 1458098"/>
              <a:gd name="connsiteX1" fmla="*/ 1521194 w 1521194"/>
              <a:gd name="connsiteY1" fmla="*/ 729049 h 1458098"/>
              <a:gd name="connsiteX2" fmla="*/ 760597 w 1521194"/>
              <a:gd name="connsiteY2" fmla="*/ 1458098 h 1458098"/>
              <a:gd name="connsiteX3" fmla="*/ 0 w 1521194"/>
              <a:gd name="connsiteY3" fmla="*/ 729049 h 1458098"/>
              <a:gd name="connsiteX4" fmla="*/ 760597 w 1521194"/>
              <a:gd name="connsiteY4" fmla="*/ 0 h 14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94" h="1458098">
                <a:moveTo>
                  <a:pt x="760597" y="0"/>
                </a:moveTo>
                <a:cubicBezTo>
                  <a:pt x="1180663" y="0"/>
                  <a:pt x="1521194" y="326406"/>
                  <a:pt x="1521194" y="729049"/>
                </a:cubicBezTo>
                <a:cubicBezTo>
                  <a:pt x="1521194" y="1131692"/>
                  <a:pt x="1180663" y="1458098"/>
                  <a:pt x="760597" y="1458098"/>
                </a:cubicBezTo>
                <a:cubicBezTo>
                  <a:pt x="340531" y="1458098"/>
                  <a:pt x="0" y="1131692"/>
                  <a:pt x="0" y="729049"/>
                </a:cubicBezTo>
                <a:cubicBezTo>
                  <a:pt x="0" y="326406"/>
                  <a:pt x="340531" y="0"/>
                  <a:pt x="76059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A7E080-C279-B148-9615-F0E97AA81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78" y="1509218"/>
            <a:ext cx="2306034" cy="328190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BB9428-047D-4147-B618-667D3F9B0124}"/>
              </a:ext>
            </a:extLst>
          </p:cNvPr>
          <p:cNvSpPr/>
          <p:nvPr/>
        </p:nvSpPr>
        <p:spPr>
          <a:xfrm>
            <a:off x="6264181" y="5758449"/>
            <a:ext cx="2822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https://zenodo.org/record/4889503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36357A-07DC-A044-8E75-10A5D5263446}"/>
              </a:ext>
            </a:extLst>
          </p:cNvPr>
          <p:cNvSpPr/>
          <p:nvPr/>
        </p:nvSpPr>
        <p:spPr>
          <a:xfrm>
            <a:off x="2234624" y="5517748"/>
            <a:ext cx="35235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https://zenodo.org/record/3675081 - .X2R2PJNLhTY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96F6C9-5160-5342-B1D8-9D140F1E5AD8}"/>
              </a:ext>
            </a:extLst>
          </p:cNvPr>
          <p:cNvSpPr/>
          <p:nvPr/>
        </p:nvSpPr>
        <p:spPr>
          <a:xfrm>
            <a:off x="296143" y="4902016"/>
            <a:ext cx="1834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9"/>
              </a:rPr>
              <a:t>https://www.projectescape.eu/sites/default/files/Escape_position_statement_web.pdf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hlinkClick r:id="rId10"/>
            <a:extLst>
              <a:ext uri="{FF2B5EF4-FFF2-40B4-BE49-F238E27FC236}">
                <a16:creationId xmlns:a16="http://schemas.microsoft.com/office/drawing/2014/main" id="{8A977EB0-143E-F241-89F4-96D3E3CCAC46}"/>
              </a:ext>
            </a:extLst>
          </p:cNvPr>
          <p:cNvSpPr/>
          <p:nvPr/>
        </p:nvSpPr>
        <p:spPr>
          <a:xfrm>
            <a:off x="9169030" y="5579124"/>
            <a:ext cx="2877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/>
              </a:rPr>
              <a:t>https://indico.in2p3.fr/</a:t>
            </a:r>
            <a:r>
              <a:rPr kumimoji="0" lang="fr-FR" sz="1400" b="0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/>
              </a:rPr>
              <a:t>event</a:t>
            </a:r>
            <a:r>
              <a:rPr kumimoji="0" lang="fr-FR" sz="14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/>
              </a:rPr>
              <a:t>/24327/</a:t>
            </a:r>
            <a:endParaRPr kumimoji="0" lang="fr-FR" sz="14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FD75874-C17C-E24C-A3D4-9404896B57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4303" y="4054360"/>
            <a:ext cx="3317600" cy="1398420"/>
          </a:xfrm>
          <a:prstGeom prst="rect">
            <a:avLst/>
          </a:prstGeom>
        </p:spPr>
      </p:pic>
      <p:sp>
        <p:nvSpPr>
          <p:cNvPr id="17" name="Espace réservé de la date 1">
            <a:extLst>
              <a:ext uri="{FF2B5EF4-FFF2-40B4-BE49-F238E27FC236}">
                <a16:creationId xmlns:a16="http://schemas.microsoft.com/office/drawing/2014/main" id="{15516933-42BE-6A46-8B69-DD017FB28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r>
              <a:rPr lang="it-IT" dirty="0"/>
              <a:t>25/10/2022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D8157C4-B0A5-6947-8D96-FFECDFE0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449" y="-3937"/>
            <a:ext cx="9412288" cy="879202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Broader synergies with other research clusters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BC9F139-E70D-D14F-A182-361EDE15DDC8}"/>
              </a:ext>
            </a:extLst>
          </p:cNvPr>
          <p:cNvSpPr txBox="1"/>
          <p:nvPr/>
        </p:nvSpPr>
        <p:spPr>
          <a:xfrm>
            <a:off x="9366793" y="2667749"/>
            <a:ext cx="2825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GB" sz="1400" b="1" i="1" dirty="0">
                <a:solidFill>
                  <a:srgbClr val="C00000"/>
                </a:solidFill>
                <a:latin typeface="Calibri"/>
              </a:rPr>
              <a:t>Five thematic </a:t>
            </a:r>
          </a:p>
          <a:p>
            <a:pPr algn="r" defTabSz="914377"/>
            <a:r>
              <a:rPr lang="en-GB" sz="1400" b="1" i="1" dirty="0">
                <a:solidFill>
                  <a:srgbClr val="C00000"/>
                </a:solidFill>
                <a:latin typeface="Calibri"/>
              </a:rPr>
              <a:t>Science Clusters </a:t>
            </a:r>
          </a:p>
          <a:p>
            <a:pPr algn="r" defTabSz="914377"/>
            <a:r>
              <a:rPr lang="en-GB" sz="1400" b="1" i="1" dirty="0">
                <a:solidFill>
                  <a:srgbClr val="C00000"/>
                </a:solidFill>
                <a:latin typeface="Calibri"/>
              </a:rPr>
              <a:t>created under </a:t>
            </a:r>
          </a:p>
          <a:p>
            <a:pPr algn="r" defTabSz="914377"/>
            <a:r>
              <a:rPr lang="en-GB" sz="1400" b="1" i="1" dirty="0">
                <a:solidFill>
                  <a:srgbClr val="C00000"/>
                </a:solidFill>
                <a:latin typeface="Calibri"/>
              </a:rPr>
              <a:t>INFRAEOSC-04-2018 </a:t>
            </a:r>
            <a:endParaRPr lang="en-GB" sz="1200" b="1" i="1" dirty="0">
              <a:solidFill>
                <a:srgbClr val="C00000"/>
              </a:solidFill>
              <a:latin typeface="Calibri"/>
            </a:endParaRPr>
          </a:p>
          <a:p>
            <a:pPr algn="r" defTabSz="914377"/>
            <a:r>
              <a:rPr lang="en-GB" sz="1200" b="1" i="1" dirty="0">
                <a:solidFill>
                  <a:srgbClr val="C00000"/>
                </a:solidFill>
                <a:latin typeface="Calibri"/>
              </a:rPr>
              <a:t>(80% of ESFRI RIs)</a:t>
            </a:r>
            <a:endParaRPr lang="en-GB" sz="1100" b="1" i="1" dirty="0">
              <a:solidFill>
                <a:srgbClr val="C00000"/>
              </a:solidFill>
              <a:latin typeface="Calibri"/>
            </a:endParaRPr>
          </a:p>
          <a:p>
            <a:pPr algn="r" defTabSz="914377"/>
            <a:endParaRPr lang="en-GB" sz="1200" b="1" i="1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934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9888E0-9B65-3F47-B6C1-5F9285B6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63" name="Picture 33">
            <a:extLst>
              <a:ext uri="{FF2B5EF4-FFF2-40B4-BE49-F238E27FC236}">
                <a16:creationId xmlns:a16="http://schemas.microsoft.com/office/drawing/2014/main" id="{3AC0AA9D-65C2-8F48-88F6-091D6F4C0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89" y="1321978"/>
            <a:ext cx="2605853" cy="2482418"/>
          </a:xfrm>
          <a:prstGeom prst="rect">
            <a:avLst/>
          </a:prstGeom>
        </p:spPr>
      </p:pic>
      <p:sp>
        <p:nvSpPr>
          <p:cNvPr id="64" name="Title 4">
            <a:extLst>
              <a:ext uri="{FF2B5EF4-FFF2-40B4-BE49-F238E27FC236}">
                <a16:creationId xmlns:a16="http://schemas.microsoft.com/office/drawing/2014/main" id="{4A0619FB-DA53-2A48-A277-F8B6A0574EBD}"/>
              </a:ext>
            </a:extLst>
          </p:cNvPr>
          <p:cNvSpPr txBox="1">
            <a:spLocks/>
          </p:cNvSpPr>
          <p:nvPr/>
        </p:nvSpPr>
        <p:spPr>
          <a:xfrm>
            <a:off x="1937656" y="72170"/>
            <a:ext cx="10254343" cy="10843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European Landscape</a:t>
            </a:r>
          </a:p>
        </p:txBody>
      </p:sp>
      <p:grpSp>
        <p:nvGrpSpPr>
          <p:cNvPr id="67" name="Group 35">
            <a:extLst>
              <a:ext uri="{FF2B5EF4-FFF2-40B4-BE49-F238E27FC236}">
                <a16:creationId xmlns:a16="http://schemas.microsoft.com/office/drawing/2014/main" id="{5FB2843F-B353-364D-96F7-D68DD0B7E939}"/>
              </a:ext>
            </a:extLst>
          </p:cNvPr>
          <p:cNvGrpSpPr/>
          <p:nvPr/>
        </p:nvGrpSpPr>
        <p:grpSpPr>
          <a:xfrm>
            <a:off x="2942127" y="3794196"/>
            <a:ext cx="2701481" cy="2465981"/>
            <a:chOff x="2217630" y="2782080"/>
            <a:chExt cx="2366211" cy="2308074"/>
          </a:xfrm>
        </p:grpSpPr>
        <p:sp>
          <p:nvSpPr>
            <p:cNvPr id="68" name="Oval 17">
              <a:extLst>
                <a:ext uri="{FF2B5EF4-FFF2-40B4-BE49-F238E27FC236}">
                  <a16:creationId xmlns:a16="http://schemas.microsoft.com/office/drawing/2014/main" id="{52E6C9E7-06B5-2D4D-AB1D-F76EA6B3558D}"/>
                </a:ext>
              </a:extLst>
            </p:cNvPr>
            <p:cNvSpPr/>
            <p:nvPr/>
          </p:nvSpPr>
          <p:spPr>
            <a:xfrm>
              <a:off x="2217630" y="2782080"/>
              <a:ext cx="2366211" cy="230807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21000">
                  <a:schemeClr val="bg1">
                    <a:lumMod val="95000"/>
                    <a:shade val="67500"/>
                    <a:satMod val="115000"/>
                  </a:schemeClr>
                </a:gs>
                <a:gs pos="52000">
                  <a:schemeClr val="bg1">
                    <a:lumMod val="95000"/>
                    <a:shade val="100000"/>
                    <a:satMod val="115000"/>
                    <a:alpha val="72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rgbClr val="B08122"/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50800" dir="5400000" sx="5000" sy="5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pic>
          <p:nvPicPr>
            <p:cNvPr id="69" name="Picture 12">
              <a:extLst>
                <a:ext uri="{FF2B5EF4-FFF2-40B4-BE49-F238E27FC236}">
                  <a16:creationId xmlns:a16="http://schemas.microsoft.com/office/drawing/2014/main" id="{78A952D8-F22B-B449-A534-2DAD16FDC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6084" y="3183111"/>
              <a:ext cx="426319" cy="426319"/>
            </a:xfrm>
            <a:prstGeom prst="rect">
              <a:avLst/>
            </a:prstGeom>
          </p:spPr>
        </p:pic>
        <p:pic>
          <p:nvPicPr>
            <p:cNvPr id="70" name="Picture 13">
              <a:extLst>
                <a:ext uri="{FF2B5EF4-FFF2-40B4-BE49-F238E27FC236}">
                  <a16:creationId xmlns:a16="http://schemas.microsoft.com/office/drawing/2014/main" id="{E0B2F80C-4983-2749-84D0-91FDF625D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7740" y="3977447"/>
              <a:ext cx="837780" cy="299207"/>
            </a:xfrm>
            <a:prstGeom prst="rect">
              <a:avLst/>
            </a:prstGeom>
          </p:spPr>
        </p:pic>
        <p:pic>
          <p:nvPicPr>
            <p:cNvPr id="71" name="Picture 14">
              <a:extLst>
                <a:ext uri="{FF2B5EF4-FFF2-40B4-BE49-F238E27FC236}">
                  <a16:creationId xmlns:a16="http://schemas.microsoft.com/office/drawing/2014/main" id="{2A284338-5902-D145-B6A4-6A1F0329F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3590" y="3546593"/>
              <a:ext cx="1427747" cy="430854"/>
            </a:xfrm>
            <a:prstGeom prst="rect">
              <a:avLst/>
            </a:prstGeom>
          </p:spPr>
        </p:pic>
        <p:pic>
          <p:nvPicPr>
            <p:cNvPr id="72" name="Picture 15">
              <a:extLst>
                <a:ext uri="{FF2B5EF4-FFF2-40B4-BE49-F238E27FC236}">
                  <a16:creationId xmlns:a16="http://schemas.microsoft.com/office/drawing/2014/main" id="{291BE3E5-9A0E-794D-83A3-151532C51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6823" y="3035859"/>
              <a:ext cx="879824" cy="382532"/>
            </a:xfrm>
            <a:prstGeom prst="rect">
              <a:avLst/>
            </a:prstGeom>
          </p:spPr>
        </p:pic>
        <p:pic>
          <p:nvPicPr>
            <p:cNvPr id="73" name="Picture 16">
              <a:extLst>
                <a:ext uri="{FF2B5EF4-FFF2-40B4-BE49-F238E27FC236}">
                  <a16:creationId xmlns:a16="http://schemas.microsoft.com/office/drawing/2014/main" id="{062833D9-32A1-A849-8EC1-971BD03D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7817" y="4276654"/>
              <a:ext cx="881190" cy="497185"/>
            </a:xfrm>
            <a:prstGeom prst="rect">
              <a:avLst/>
            </a:prstGeom>
          </p:spPr>
        </p:pic>
      </p:grpSp>
      <p:sp>
        <p:nvSpPr>
          <p:cNvPr id="75" name="Striped Right Arrow 20">
            <a:extLst>
              <a:ext uri="{FF2B5EF4-FFF2-40B4-BE49-F238E27FC236}">
                <a16:creationId xmlns:a16="http://schemas.microsoft.com/office/drawing/2014/main" id="{76572B47-CF0C-9649-8D06-30A734428603}"/>
              </a:ext>
            </a:extLst>
          </p:cNvPr>
          <p:cNvSpPr/>
          <p:nvPr/>
        </p:nvSpPr>
        <p:spPr>
          <a:xfrm rot="21401221">
            <a:off x="6380114" y="2197594"/>
            <a:ext cx="1017541" cy="273449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76" name="Striped Right Arrow 21">
            <a:extLst>
              <a:ext uri="{FF2B5EF4-FFF2-40B4-BE49-F238E27FC236}">
                <a16:creationId xmlns:a16="http://schemas.microsoft.com/office/drawing/2014/main" id="{DE762682-AE1D-3D45-B175-B9268D3F5E75}"/>
              </a:ext>
            </a:extLst>
          </p:cNvPr>
          <p:cNvSpPr/>
          <p:nvPr/>
        </p:nvSpPr>
        <p:spPr>
          <a:xfrm>
            <a:off x="4080306" y="2273746"/>
            <a:ext cx="697497" cy="289441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grpSp>
        <p:nvGrpSpPr>
          <p:cNvPr id="77" name="Group 27">
            <a:extLst>
              <a:ext uri="{FF2B5EF4-FFF2-40B4-BE49-F238E27FC236}">
                <a16:creationId xmlns:a16="http://schemas.microsoft.com/office/drawing/2014/main" id="{93A0EAE9-2A0C-6A44-986B-9C590FB77577}"/>
              </a:ext>
            </a:extLst>
          </p:cNvPr>
          <p:cNvGrpSpPr/>
          <p:nvPr/>
        </p:nvGrpSpPr>
        <p:grpSpPr>
          <a:xfrm>
            <a:off x="7131844" y="3881600"/>
            <a:ext cx="4717143" cy="2265571"/>
            <a:chOff x="5606143" y="2819400"/>
            <a:chExt cx="3537857" cy="2057393"/>
          </a:xfrm>
          <a:noFill/>
        </p:grpSpPr>
        <p:sp>
          <p:nvSpPr>
            <p:cNvPr id="78" name="Hexagon 26">
              <a:extLst>
                <a:ext uri="{FF2B5EF4-FFF2-40B4-BE49-F238E27FC236}">
                  <a16:creationId xmlns:a16="http://schemas.microsoft.com/office/drawing/2014/main" id="{CAE04F0A-54F0-D04F-9DC0-730420C319BC}"/>
                </a:ext>
              </a:extLst>
            </p:cNvPr>
            <p:cNvSpPr/>
            <p:nvPr/>
          </p:nvSpPr>
          <p:spPr>
            <a:xfrm>
              <a:off x="5606143" y="2819400"/>
              <a:ext cx="3537857" cy="2057393"/>
            </a:xfrm>
            <a:prstGeom prst="hexagon">
              <a:avLst/>
            </a:prstGeom>
            <a:grp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pic>
          <p:nvPicPr>
            <p:cNvPr id="79" name="Picture 24">
              <a:extLst>
                <a:ext uri="{FF2B5EF4-FFF2-40B4-BE49-F238E27FC236}">
                  <a16:creationId xmlns:a16="http://schemas.microsoft.com/office/drawing/2014/main" id="{D75385F9-1523-3444-94FC-8DF26086E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7881" y="4215238"/>
              <a:ext cx="2194379" cy="427476"/>
            </a:xfrm>
            <a:prstGeom prst="rect">
              <a:avLst/>
            </a:prstGeom>
            <a:grpFill/>
          </p:spPr>
        </p:pic>
      </p:grpSp>
      <p:sp>
        <p:nvSpPr>
          <p:cNvPr id="80" name="Up-Down Arrow 28">
            <a:extLst>
              <a:ext uri="{FF2B5EF4-FFF2-40B4-BE49-F238E27FC236}">
                <a16:creationId xmlns:a16="http://schemas.microsoft.com/office/drawing/2014/main" id="{DFEEC4DB-32A3-4E4E-B0D6-60D586B29959}"/>
              </a:ext>
            </a:extLst>
          </p:cNvPr>
          <p:cNvSpPr/>
          <p:nvPr/>
        </p:nvSpPr>
        <p:spPr>
          <a:xfrm>
            <a:off x="9320232" y="3259245"/>
            <a:ext cx="341376" cy="622355"/>
          </a:xfrm>
          <a:prstGeom prst="up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pic>
        <p:nvPicPr>
          <p:cNvPr id="81" name="Picture 30">
            <a:extLst>
              <a:ext uri="{FF2B5EF4-FFF2-40B4-BE49-F238E27FC236}">
                <a16:creationId xmlns:a16="http://schemas.microsoft.com/office/drawing/2014/main" id="{2F48DD56-6C19-2844-8020-D1170AD0658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156" y="1898137"/>
            <a:ext cx="1458905" cy="959388"/>
          </a:xfrm>
          <a:prstGeom prst="rect">
            <a:avLst/>
          </a:prstGeom>
        </p:spPr>
      </p:pic>
      <p:sp>
        <p:nvSpPr>
          <p:cNvPr id="82" name="Striped Right Arrow 31">
            <a:extLst>
              <a:ext uri="{FF2B5EF4-FFF2-40B4-BE49-F238E27FC236}">
                <a16:creationId xmlns:a16="http://schemas.microsoft.com/office/drawing/2014/main" id="{486DE5BE-5A64-E942-9B9B-81BB91162DB0}"/>
              </a:ext>
            </a:extLst>
          </p:cNvPr>
          <p:cNvSpPr/>
          <p:nvPr/>
        </p:nvSpPr>
        <p:spPr>
          <a:xfrm rot="17678455">
            <a:off x="4584961" y="3146814"/>
            <a:ext cx="697497" cy="289441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83" name="Cloud 34">
            <a:extLst>
              <a:ext uri="{FF2B5EF4-FFF2-40B4-BE49-F238E27FC236}">
                <a16:creationId xmlns:a16="http://schemas.microsoft.com/office/drawing/2014/main" id="{9A72BE1A-E48D-6644-842F-F2D9674730E3}"/>
              </a:ext>
            </a:extLst>
          </p:cNvPr>
          <p:cNvSpPr/>
          <p:nvPr/>
        </p:nvSpPr>
        <p:spPr>
          <a:xfrm>
            <a:off x="7460203" y="1160089"/>
            <a:ext cx="4060427" cy="2055491"/>
          </a:xfrm>
          <a:prstGeom prst="cloud">
            <a:avLst/>
          </a:prstGeom>
          <a:noFill/>
          <a:ln>
            <a:solidFill>
              <a:srgbClr val="AB5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pic>
        <p:nvPicPr>
          <p:cNvPr id="84" name="Picture 36">
            <a:extLst>
              <a:ext uri="{FF2B5EF4-FFF2-40B4-BE49-F238E27FC236}">
                <a16:creationId xmlns:a16="http://schemas.microsoft.com/office/drawing/2014/main" id="{468D0865-338C-AA43-A941-DCFBDFC873E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957" y="4407410"/>
            <a:ext cx="2985051" cy="810327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35FEE2CB-E7FE-3E48-B0BE-68285A8160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0119" y="1724536"/>
            <a:ext cx="2904726" cy="653563"/>
          </a:xfrm>
          <a:prstGeom prst="rect">
            <a:avLst/>
          </a:prstGeom>
        </p:spPr>
      </p:pic>
      <p:sp>
        <p:nvSpPr>
          <p:cNvPr id="86" name="Espace réservé du pied de page 2">
            <a:extLst>
              <a:ext uri="{FF2B5EF4-FFF2-40B4-BE49-F238E27FC236}">
                <a16:creationId xmlns:a16="http://schemas.microsoft.com/office/drawing/2014/main" id="{F12A90CC-C3C6-0B40-AD96-984B89217C01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87" name="Espace réservé de la date 1">
            <a:extLst>
              <a:ext uri="{FF2B5EF4-FFF2-40B4-BE49-F238E27FC236}">
                <a16:creationId xmlns:a16="http://schemas.microsoft.com/office/drawing/2014/main" id="{98AE6FEC-2A2E-FD4B-BD45-6387A621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342985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F52F05A-827E-694D-A219-CFF2C16E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E9DD588-35F1-2142-8069-C604231EF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55" y="1245547"/>
            <a:ext cx="10685723" cy="4829432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GB" sz="1800" i="1" dirty="0">
                <a:solidFill>
                  <a:srgbClr val="002060"/>
                </a:solidFill>
              </a:rPr>
              <a:t>               The H2020 cluster concept introduced by the European Commission, in 2018 was aimed at supporting: </a:t>
            </a:r>
          </a:p>
          <a:p>
            <a:r>
              <a:rPr lang="en-GB" sz="1600" dirty="0">
                <a:solidFill>
                  <a:srgbClr val="002060"/>
                </a:solidFill>
              </a:rPr>
              <a:t>“</a:t>
            </a:r>
            <a:r>
              <a:rPr lang="en-GB" sz="1600" b="1" dirty="0">
                <a:solidFill>
                  <a:srgbClr val="002060"/>
                </a:solidFill>
              </a:rPr>
              <a:t>Open-science data-intensive research</a:t>
            </a:r>
            <a:r>
              <a:rPr lang="en-GB" sz="1600" dirty="0">
                <a:solidFill>
                  <a:srgbClr val="002060"/>
                </a:solidFill>
              </a:rPr>
              <a:t>”  in order to “</a:t>
            </a:r>
            <a:r>
              <a:rPr lang="en-GB" sz="1600" b="1" dirty="0">
                <a:solidFill>
                  <a:srgbClr val="002060"/>
                </a:solidFill>
              </a:rPr>
              <a:t>rise productivity of researchers and to lead to new insights and innovation</a:t>
            </a:r>
            <a:r>
              <a:rPr lang="en-GB" sz="1600" dirty="0">
                <a:solidFill>
                  <a:srgbClr val="002060"/>
                </a:solidFill>
              </a:rPr>
              <a:t>”</a:t>
            </a:r>
          </a:p>
          <a:p>
            <a:pPr lvl="0"/>
            <a:r>
              <a:rPr lang="en-GB" sz="1600" dirty="0">
                <a:solidFill>
                  <a:srgbClr val="002060"/>
                </a:solidFill>
              </a:rPr>
              <a:t>Commit in </a:t>
            </a:r>
            <a:r>
              <a:rPr lang="en-GB" sz="1600" b="1" dirty="0">
                <a:solidFill>
                  <a:srgbClr val="002060"/>
                </a:solidFill>
              </a:rPr>
              <a:t>Open Science </a:t>
            </a:r>
            <a:r>
              <a:rPr lang="en-GB" sz="1600" dirty="0">
                <a:solidFill>
                  <a:srgbClr val="002060"/>
                </a:solidFill>
              </a:rPr>
              <a:t>that means implement the </a:t>
            </a:r>
            <a:r>
              <a:rPr lang="en-GB" sz="1600" b="1" dirty="0" err="1">
                <a:solidFill>
                  <a:srgbClr val="002060"/>
                </a:solidFill>
              </a:rPr>
              <a:t>FAIRness</a:t>
            </a:r>
            <a:r>
              <a:rPr lang="en-GB" sz="1600" dirty="0">
                <a:solidFill>
                  <a:srgbClr val="002060"/>
                </a:solidFill>
              </a:rPr>
              <a:t> of scientific data </a:t>
            </a:r>
          </a:p>
          <a:p>
            <a:pPr lvl="0"/>
            <a:r>
              <a:rPr lang="en-GB" sz="1600" dirty="0">
                <a:solidFill>
                  <a:srgbClr val="002060"/>
                </a:solidFill>
              </a:rPr>
              <a:t>Connecting ESFRI and other world-class RIs to </a:t>
            </a:r>
            <a:r>
              <a:rPr lang="en-GB" sz="1600" b="1" dirty="0">
                <a:solidFill>
                  <a:srgbClr val="002060"/>
                </a:solidFill>
              </a:rPr>
              <a:t>EOSC – European Open Science Cloud</a:t>
            </a:r>
            <a:endParaRPr lang="fr-FR" sz="1600" b="1" dirty="0"/>
          </a:p>
          <a:p>
            <a:pPr lvl="0"/>
            <a:r>
              <a:rPr lang="en-US" sz="1600" b="1" dirty="0">
                <a:solidFill>
                  <a:srgbClr val="002060"/>
                </a:solidFill>
              </a:rPr>
              <a:t>ESCAPE </a:t>
            </a:r>
            <a:r>
              <a:rPr lang="en-US" sz="1600" dirty="0">
                <a:solidFill>
                  <a:srgbClr val="002060"/>
                </a:solidFill>
              </a:rPr>
              <a:t>is one of the five Science-Cluster projects that resulted from the H2020 topic call INFRAEOSC-04-2018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2060"/>
                </a:solidFill>
              </a:rPr>
              <a:t>      </a:t>
            </a:r>
            <a:r>
              <a:rPr lang="en-GB" sz="1600" dirty="0">
                <a:solidFill>
                  <a:srgbClr val="002060"/>
                </a:solidFill>
              </a:rPr>
              <a:t>Other Science Clusters: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b="1" dirty="0">
                <a:solidFill>
                  <a:srgbClr val="002060"/>
                </a:solidFill>
              </a:rPr>
              <a:t>ENVRI-FAIR </a:t>
            </a:r>
            <a:r>
              <a:rPr lang="en-US" sz="1600" dirty="0">
                <a:solidFill>
                  <a:srgbClr val="002060"/>
                </a:solidFill>
              </a:rPr>
              <a:t>(Environment and Earth Sciences), </a:t>
            </a:r>
            <a:r>
              <a:rPr lang="en-US" sz="1600" b="1" dirty="0">
                <a:solidFill>
                  <a:srgbClr val="002060"/>
                </a:solidFill>
              </a:rPr>
              <a:t>EOSC-LIFE</a:t>
            </a:r>
            <a:r>
              <a:rPr lang="en-US" sz="1600" dirty="0">
                <a:solidFill>
                  <a:srgbClr val="002060"/>
                </a:solidFill>
              </a:rPr>
              <a:t> (Biomedical Science),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02060"/>
                </a:solidFill>
              </a:rPr>
              <a:t>       PANOSC</a:t>
            </a:r>
            <a:r>
              <a:rPr lang="en-US" sz="1600" dirty="0">
                <a:solidFill>
                  <a:srgbClr val="002060"/>
                </a:solidFill>
              </a:rPr>
              <a:t> (Neutron and light sources facilities) and </a:t>
            </a:r>
            <a:r>
              <a:rPr lang="en-US" sz="1600" b="1" dirty="0">
                <a:solidFill>
                  <a:srgbClr val="002060"/>
                </a:solidFill>
              </a:rPr>
              <a:t>SSHOC</a:t>
            </a:r>
            <a:r>
              <a:rPr lang="en-US" sz="1600" dirty="0">
                <a:solidFill>
                  <a:srgbClr val="002060"/>
                </a:solidFill>
              </a:rPr>
              <a:t> (Social Science and Humanities). </a:t>
            </a:r>
            <a:endParaRPr lang="fr-FR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6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6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6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1800" i="1" dirty="0">
                <a:solidFill>
                  <a:schemeClr val="accent1">
                    <a:lumMod val="50000"/>
                  </a:schemeClr>
                </a:solidFill>
              </a:rPr>
              <a:t>              Recognising synergies between HEP, Nuclear Physics, Astronomy, Cosmology, …</a:t>
            </a:r>
            <a:r>
              <a:rPr lang="en-GB" sz="1800" i="1" dirty="0">
                <a:solidFill>
                  <a:srgbClr val="002060"/>
                </a:solidFill>
              </a:rPr>
              <a:t>: </a:t>
            </a:r>
            <a:endParaRPr lang="en-GB" sz="1800" dirty="0">
              <a:solidFill>
                <a:srgbClr val="002060"/>
              </a:solidFill>
            </a:endParaRPr>
          </a:p>
          <a:p>
            <a:pPr lvl="0"/>
            <a:r>
              <a:rPr lang="en-GB" sz="1600" dirty="0">
                <a:solidFill>
                  <a:srgbClr val="002060"/>
                </a:solidFill>
              </a:rPr>
              <a:t>Common Data Centres</a:t>
            </a:r>
          </a:p>
          <a:p>
            <a:pPr lvl="0"/>
            <a:r>
              <a:rPr lang="en-GB" sz="1600" dirty="0">
                <a:solidFill>
                  <a:srgbClr val="002060"/>
                </a:solidFill>
              </a:rPr>
              <a:t>Common Funding agencies </a:t>
            </a:r>
          </a:p>
          <a:p>
            <a:pPr lvl="0">
              <a:lnSpc>
                <a:spcPct val="120000"/>
              </a:lnSpc>
              <a:spcAft>
                <a:spcPts val="1000"/>
              </a:spcAft>
            </a:pPr>
            <a:r>
              <a:rPr lang="en-GB" sz="1600" dirty="0">
                <a:solidFill>
                  <a:srgbClr val="002060"/>
                </a:solidFill>
              </a:rPr>
              <a:t>Overlapping community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solidFill>
                  <a:srgbClr val="002060"/>
                </a:solidFill>
              </a:rPr>
              <a:t>Good experience with the precursor cluster ASTERICS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 dirty="0">
                <a:solidFill>
                  <a:srgbClr val="002060"/>
                </a:solidFill>
              </a:rPr>
              <a:t>      between </a:t>
            </a:r>
            <a:r>
              <a:rPr lang="en-GB" sz="1600" dirty="0" err="1">
                <a:solidFill>
                  <a:srgbClr val="002060"/>
                </a:solidFill>
              </a:rPr>
              <a:t>Astroparticle</a:t>
            </a:r>
            <a:r>
              <a:rPr lang="en-GB" sz="1600" dirty="0">
                <a:solidFill>
                  <a:srgbClr val="002060"/>
                </a:solidFill>
              </a:rPr>
              <a:t> physics and Astronomy (without HEP)</a:t>
            </a:r>
          </a:p>
        </p:txBody>
      </p:sp>
      <p:sp>
        <p:nvSpPr>
          <p:cNvPr id="6" name="Titolo 4">
            <a:extLst>
              <a:ext uri="{FF2B5EF4-FFF2-40B4-BE49-F238E27FC236}">
                <a16:creationId xmlns:a16="http://schemas.microsoft.com/office/drawing/2014/main" id="{E6E69697-1400-E64E-A45D-3496D56A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11" y="161327"/>
            <a:ext cx="10069029" cy="753245"/>
          </a:xfrm>
        </p:spPr>
        <p:txBody>
          <a:bodyPr/>
          <a:lstStyle/>
          <a:p>
            <a:r>
              <a:rPr lang="en-US" b="1" dirty="0">
                <a:solidFill>
                  <a:srgbClr val="4470A7"/>
                </a:solidFill>
              </a:rPr>
              <a:t>Rationale for ESCAPE</a:t>
            </a:r>
            <a:endParaRPr lang="it-IT" b="1" dirty="0">
              <a:solidFill>
                <a:srgbClr val="4470A7"/>
              </a:solidFill>
            </a:endParaRP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23CC6443-0043-1446-A4F7-9BACCCB4516E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B9E6DE9-99EB-5C49-FE37-CD222A8FD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78" y="1842915"/>
            <a:ext cx="1696066" cy="5756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 descr="C:\_D\ENVRI-FAIR\Outreach\InfoGraphics\ESFRI Thematic cluster view on EOSC .png">
            <a:extLst>
              <a:ext uri="{FF2B5EF4-FFF2-40B4-BE49-F238E27FC236}">
                <a16:creationId xmlns:a16="http://schemas.microsoft.com/office/drawing/2014/main" id="{903C288F-07B9-CE04-3E9B-1EFE7032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739" r="80909" b="4130"/>
          <a:stretch>
            <a:fillRect/>
          </a:stretch>
        </p:blipFill>
        <p:spPr bwMode="auto">
          <a:xfrm>
            <a:off x="9875952" y="3096320"/>
            <a:ext cx="1745192" cy="1672805"/>
          </a:xfrm>
          <a:custGeom>
            <a:avLst/>
            <a:gdLst>
              <a:gd name="connsiteX0" fmla="*/ 760597 w 1521194"/>
              <a:gd name="connsiteY0" fmla="*/ 0 h 1458098"/>
              <a:gd name="connsiteX1" fmla="*/ 1521194 w 1521194"/>
              <a:gd name="connsiteY1" fmla="*/ 729049 h 1458098"/>
              <a:gd name="connsiteX2" fmla="*/ 760597 w 1521194"/>
              <a:gd name="connsiteY2" fmla="*/ 1458098 h 1458098"/>
              <a:gd name="connsiteX3" fmla="*/ 0 w 1521194"/>
              <a:gd name="connsiteY3" fmla="*/ 729049 h 1458098"/>
              <a:gd name="connsiteX4" fmla="*/ 760597 w 1521194"/>
              <a:gd name="connsiteY4" fmla="*/ 0 h 14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94" h="1458098">
                <a:moveTo>
                  <a:pt x="760597" y="0"/>
                </a:moveTo>
                <a:cubicBezTo>
                  <a:pt x="1180663" y="0"/>
                  <a:pt x="1521194" y="326406"/>
                  <a:pt x="1521194" y="729049"/>
                </a:cubicBezTo>
                <a:cubicBezTo>
                  <a:pt x="1521194" y="1131692"/>
                  <a:pt x="1180663" y="1458098"/>
                  <a:pt x="760597" y="1458098"/>
                </a:cubicBezTo>
                <a:cubicBezTo>
                  <a:pt x="340531" y="1458098"/>
                  <a:pt x="0" y="1131692"/>
                  <a:pt x="0" y="729049"/>
                </a:cubicBezTo>
                <a:cubicBezTo>
                  <a:pt x="0" y="326406"/>
                  <a:pt x="340531" y="0"/>
                  <a:pt x="76059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lcome to ASTERICS Horizon2020 | Asterics 2020">
            <a:extLst>
              <a:ext uri="{FF2B5EF4-FFF2-40B4-BE49-F238E27FC236}">
                <a16:creationId xmlns:a16="http://schemas.microsoft.com/office/drawing/2014/main" id="{D7AEAA22-567F-121A-D015-75B989C6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121" y="5233101"/>
            <a:ext cx="1195259" cy="84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e la date 1">
            <a:extLst>
              <a:ext uri="{FF2B5EF4-FFF2-40B4-BE49-F238E27FC236}">
                <a16:creationId xmlns:a16="http://schemas.microsoft.com/office/drawing/2014/main" id="{7EB0091A-B398-D751-18DC-A1F0DF62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20004AA-851A-E18E-FD68-DC019E055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425" y="2534641"/>
            <a:ext cx="1745192" cy="39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61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695C1F-EF83-4C44-81D5-1C807C25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12F265-8EAC-3C42-A475-252FBEE235D5}"/>
              </a:ext>
            </a:extLst>
          </p:cNvPr>
          <p:cNvSpPr txBox="1">
            <a:spLocks/>
          </p:cNvSpPr>
          <p:nvPr/>
        </p:nvSpPr>
        <p:spPr>
          <a:xfrm>
            <a:off x="459029" y="1759324"/>
            <a:ext cx="10527590" cy="46330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alibri"/>
              </a:rPr>
              <a:t>First set of Open Science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Pilot Projects proposed to demonstrate multi-domain science integration across ESCAPE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demonstrate new cutting edge open science capabilities, making use of the services implemented within ESCAPE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benefit real science goals in exploring synergies between the ESFRIs and largely among three scientific communities Astrophysics/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Astroparticle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accelerator-based Particle and Nuclear Physics (supported by consortia of EU member states research agencies and institutes within JENAA)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E01DDF-37CA-844F-A87B-F78D183C5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908" y="3552182"/>
            <a:ext cx="3003320" cy="9034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C0A695-CD79-544F-A457-20C558427641}"/>
              </a:ext>
            </a:extLst>
          </p:cNvPr>
          <p:cNvSpPr/>
          <p:nvPr/>
        </p:nvSpPr>
        <p:spPr>
          <a:xfrm>
            <a:off x="792754" y="4483778"/>
            <a:ext cx="6104266" cy="86177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Dark Matter Science Project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Extreme Universe (&amp; Gravitational waves) Science Project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olo 4">
            <a:extLst>
              <a:ext uri="{FF2B5EF4-FFF2-40B4-BE49-F238E27FC236}">
                <a16:creationId xmlns:a16="http://schemas.microsoft.com/office/drawing/2014/main" id="{9D7D3091-DB98-C542-8DDC-3C1677925F32}"/>
              </a:ext>
            </a:extLst>
          </p:cNvPr>
          <p:cNvSpPr txBox="1">
            <a:spLocks/>
          </p:cNvSpPr>
          <p:nvPr/>
        </p:nvSpPr>
        <p:spPr>
          <a:xfrm>
            <a:off x="1843311" y="161327"/>
            <a:ext cx="10069029" cy="7532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ESCAPE, for Open Science Projects</a:t>
            </a:r>
            <a:endParaRPr lang="it-IT" b="1" dirty="0">
              <a:latin typeface="+mn-lt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85AB462-EA8A-A941-9903-09B5B74B011A}"/>
              </a:ext>
            </a:extLst>
          </p:cNvPr>
          <p:cNvSpPr txBox="1">
            <a:spLocks/>
          </p:cNvSpPr>
          <p:nvPr/>
        </p:nvSpPr>
        <p:spPr>
          <a:xfrm>
            <a:off x="4008516" y="266923"/>
            <a:ext cx="7717508" cy="12125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C00000"/>
                </a:solidFill>
                <a:latin typeface="+mn-lt"/>
                <a:ea typeface="MS PGothic" charset="0"/>
              </a:rPr>
              <a:t>Strengthening multidisciplinary collaborations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C00000"/>
                </a:solidFill>
                <a:latin typeface="+mn-lt"/>
                <a:ea typeface="MS PGothic" charset="0"/>
              </a:rPr>
              <a:t>among young researchers on open-science projects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+mj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F1B4CC9-C17B-D049-B5BF-3647B046B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331" y="4988682"/>
            <a:ext cx="1634151" cy="870698"/>
          </a:xfrm>
          <a:prstGeom prst="rect">
            <a:avLst/>
          </a:prstGeom>
        </p:spPr>
      </p:pic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F0577CE7-ACB3-7A4C-A175-4695D77881D0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15DB43B7-8753-E944-974A-4935873D895B}"/>
              </a:ext>
            </a:extLst>
          </p:cNvPr>
          <p:cNvSpPr/>
          <p:nvPr/>
        </p:nvSpPr>
        <p:spPr>
          <a:xfrm>
            <a:off x="9222216" y="5033811"/>
            <a:ext cx="290337" cy="780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1EF74C-193C-9D4F-A29C-25C51E3B6E24}"/>
              </a:ext>
            </a:extLst>
          </p:cNvPr>
          <p:cNvSpPr/>
          <p:nvPr/>
        </p:nvSpPr>
        <p:spPr>
          <a:xfrm>
            <a:off x="9556250" y="4914665"/>
            <a:ext cx="1546372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ESCAPE part:</a:t>
            </a:r>
          </a:p>
          <a:p>
            <a:pPr>
              <a:defRPr/>
            </a:pPr>
            <a:r>
              <a:rPr lang="en-US" sz="1400" i="1" dirty="0">
                <a:solidFill>
                  <a:srgbClr val="002060"/>
                </a:solidFill>
              </a:rPr>
              <a:t>a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bout 2 </a:t>
            </a:r>
            <a:r>
              <a:rPr lang="en-GB" sz="1400" i="1" dirty="0">
                <a:solidFill>
                  <a:srgbClr val="002060"/>
                </a:solidFill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M€</a:t>
            </a:r>
            <a:endParaRPr kumimoji="0" lang="en-US" sz="1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250 PMs</a:t>
            </a:r>
            <a:endParaRPr kumimoji="0" lang="fr-FR" sz="1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10 institutes</a:t>
            </a:r>
          </a:p>
        </p:txBody>
      </p:sp>
      <p:pic>
        <p:nvPicPr>
          <p:cNvPr id="13" name="Google Shape;193;p6">
            <a:extLst>
              <a:ext uri="{FF2B5EF4-FFF2-40B4-BE49-F238E27FC236}">
                <a16:creationId xmlns:a16="http://schemas.microsoft.com/office/drawing/2014/main" id="{D75BC0FE-187C-5A47-8E35-E8E9D4127C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42894" y="4751851"/>
            <a:ext cx="359728" cy="325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9;p6" descr="Image result for cnrs logo">
            <a:extLst>
              <a:ext uri="{FF2B5EF4-FFF2-40B4-BE49-F238E27FC236}">
                <a16:creationId xmlns:a16="http://schemas.microsoft.com/office/drawing/2014/main" id="{586BB165-70E5-8248-AA1E-CB8AE12C032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62713" y="4689515"/>
            <a:ext cx="463311" cy="42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92;p6">
            <a:extLst>
              <a:ext uri="{FF2B5EF4-FFF2-40B4-BE49-F238E27FC236}">
                <a16:creationId xmlns:a16="http://schemas.microsoft.com/office/drawing/2014/main" id="{F99AA064-B192-C141-A6B9-18EDC05158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40063" y="5345552"/>
            <a:ext cx="657734" cy="33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C7C2FC2-52E9-0749-BD55-43AEDB1C2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9166" y="5295723"/>
            <a:ext cx="387184" cy="386540"/>
          </a:xfrm>
          <a:prstGeom prst="rect">
            <a:avLst/>
          </a:prstGeom>
        </p:spPr>
      </p:pic>
      <p:pic>
        <p:nvPicPr>
          <p:cNvPr id="18" name="Google Shape;217;p6" descr="Image result for infn logo">
            <a:extLst>
              <a:ext uri="{FF2B5EF4-FFF2-40B4-BE49-F238E27FC236}">
                <a16:creationId xmlns:a16="http://schemas.microsoft.com/office/drawing/2014/main" id="{28C5F0FF-E8E9-674C-B023-4795C55F744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89223" y="5822614"/>
            <a:ext cx="427127" cy="38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2A05121-8374-3345-BC0D-C3A881E88F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70999" y="5801935"/>
            <a:ext cx="403654" cy="40365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4F4161A-DCFF-D047-9F4F-617B4B7F9C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5533" y="5925196"/>
            <a:ext cx="1029502" cy="280393"/>
          </a:xfrm>
          <a:prstGeom prst="rect">
            <a:avLst/>
          </a:prstGeom>
        </p:spPr>
      </p:pic>
      <p:sp>
        <p:nvSpPr>
          <p:cNvPr id="22" name="Espace réservé de la date 1">
            <a:extLst>
              <a:ext uri="{FF2B5EF4-FFF2-40B4-BE49-F238E27FC236}">
                <a16:creationId xmlns:a16="http://schemas.microsoft.com/office/drawing/2014/main" id="{55576C3A-8161-4641-A765-B2B3399ED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1031066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F41F5A3-B331-054F-A0B9-75E96142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1704F56-86E4-3846-8E73-F9DD1C76D475}"/>
              </a:ext>
            </a:extLst>
          </p:cNvPr>
          <p:cNvSpPr txBox="1">
            <a:spLocks/>
          </p:cNvSpPr>
          <p:nvPr/>
        </p:nvSpPr>
        <p:spPr>
          <a:xfrm>
            <a:off x="404323" y="1216564"/>
            <a:ext cx="11039475" cy="15723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Pct val="110000"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Pct val="110000"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ESCAPE “EOSC-cell”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a three-fold impact: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FAIR </a:t>
            </a:r>
            <a:r>
              <a:rPr lang="en-GB" sz="1600" dirty="0">
                <a:solidFill>
                  <a:srgbClr val="002060"/>
                </a:solidFill>
                <a:latin typeface="Calibri"/>
              </a:rPr>
              <a:t>digital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environment dedicated to scientists at large to interoperate data and workflows for fundamental science;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management solutions mutually adopted by a large fraction of RIs and potentially extendible to further disciplines; </a:t>
            </a:r>
          </a:p>
          <a:p>
            <a:pPr lvl="1">
              <a:buClr>
                <a:srgbClr val="ED7D31"/>
              </a:buClr>
              <a:buSzPct val="110000"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“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EOSC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 of FAIR Data and Services for Science”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our disciplines</a:t>
            </a:r>
          </a:p>
          <a:p>
            <a:pPr marL="0" indent="0">
              <a:spcBef>
                <a:spcPts val="500"/>
              </a:spcBef>
              <a:buClr>
                <a:srgbClr val="ED7D31"/>
              </a:buClr>
              <a:buSzPct val="110000"/>
              <a:buNone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52C2CA3D-CC3B-4949-802A-33EA33EF74BA}"/>
              </a:ext>
            </a:extLst>
          </p:cNvPr>
          <p:cNvSpPr txBox="1">
            <a:spLocks/>
          </p:cNvSpPr>
          <p:nvPr/>
        </p:nvSpPr>
        <p:spPr>
          <a:xfrm>
            <a:off x="1984914" y="2886"/>
            <a:ext cx="9254603" cy="731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MS PGothic" charset="0"/>
                <a:cs typeface="+mj-cs"/>
              </a:rPr>
              <a:t>Implementing the ESCAPE disciplinary EOSC-cell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908B1-F851-DD4B-B34B-CEC544C0B508}"/>
              </a:ext>
            </a:extLst>
          </p:cNvPr>
          <p:cNvSpPr/>
          <p:nvPr/>
        </p:nvSpPr>
        <p:spPr>
          <a:xfrm>
            <a:off x="404323" y="2536688"/>
            <a:ext cx="108351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1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          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</a:t>
            </a:r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Virtual Research Environment (VRE): 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thematic collaborative digital environment used by scientists, which enables FAIR community-based scientific research, training, innovation, cross-fertilisation and open science.</a:t>
            </a:r>
          </a:p>
          <a:p>
            <a:pPr algn="just"/>
            <a:endParaRPr lang="en-GB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/>
            <a:r>
              <a:rPr lang="en-GB" sz="1600" dirty="0">
                <a:solidFill>
                  <a:srgbClr val="002060"/>
                </a:solidFill>
              </a:rPr>
              <a:t>Evolving practices on the assessment of research giving </a:t>
            </a:r>
            <a:r>
              <a:rPr lang="en-GB" sz="1600" u="sng" dirty="0">
                <a:solidFill>
                  <a:srgbClr val="002060"/>
                </a:solidFill>
              </a:rPr>
              <a:t>increasing value to open science contributions </a:t>
            </a:r>
            <a:r>
              <a:rPr lang="en-GB" sz="1600" dirty="0">
                <a:solidFill>
                  <a:srgbClr val="002060"/>
                </a:solidFill>
              </a:rPr>
              <a:t>and outputs beyond publications.</a:t>
            </a:r>
            <a:r>
              <a:rPr lang="en-GB" sz="1600" u="sng" dirty="0">
                <a:solidFill>
                  <a:srgbClr val="002060"/>
                </a:solidFill>
              </a:rPr>
              <a:t> A wide range of digital objects beyond publications</a:t>
            </a:r>
            <a:r>
              <a:rPr lang="en-GB" sz="1600" dirty="0">
                <a:solidFill>
                  <a:srgbClr val="002060"/>
                </a:solidFill>
              </a:rPr>
              <a:t>, including data, software, code, workflows, and processes, such as open peer-reviews (requiring an enhanced traceability, coherent and comprehensive metrics and </a:t>
            </a:r>
            <a:r>
              <a:rPr lang="en-GB" sz="1600" dirty="0" err="1">
                <a:solidFill>
                  <a:srgbClr val="002060"/>
                </a:solidFill>
              </a:rPr>
              <a:t>FAIRness</a:t>
            </a:r>
            <a:r>
              <a:rPr lang="en-GB" sz="1600" dirty="0">
                <a:solidFill>
                  <a:srgbClr val="002060"/>
                </a:solidFill>
              </a:rPr>
              <a:t> of a wide range of digital objects).</a:t>
            </a:r>
            <a:r>
              <a:rPr lang="fr-FR" sz="1600" dirty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Digital content added in order to :</a:t>
            </a:r>
          </a:p>
          <a:p>
            <a:pPr marL="285750" indent="-285750" algn="just">
              <a:buFontTx/>
              <a:buChar char="-"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Perform, explore, repeat, modify data-analysis; upload analysis results; publish new results</a:t>
            </a:r>
          </a:p>
          <a:p>
            <a:pPr marL="285750" indent="-285750" algn="just">
              <a:buFontTx/>
              <a:buChar char="-"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Rewarding scientists</a:t>
            </a: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9830922C-7EE2-E349-A10C-7CCDD412987A}"/>
              </a:ext>
            </a:extLst>
          </p:cNvPr>
          <p:cNvSpPr/>
          <p:nvPr/>
        </p:nvSpPr>
        <p:spPr>
          <a:xfrm>
            <a:off x="790575" y="2840718"/>
            <a:ext cx="30480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7AE7AD-7C21-2946-8EFA-E7E6074C2C9F}"/>
              </a:ext>
            </a:extLst>
          </p:cNvPr>
          <p:cNvSpPr/>
          <p:nvPr/>
        </p:nvSpPr>
        <p:spPr>
          <a:xfrm>
            <a:off x="4966447" y="4965361"/>
            <a:ext cx="61230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6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GB" sz="16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ESCAPE Virtual Research Environment prototype </a:t>
            </a:r>
          </a:p>
          <a:p>
            <a:pPr algn="ctr"/>
            <a:r>
              <a:rPr lang="en-GB" sz="16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 host the Test Science Projects </a:t>
            </a:r>
          </a:p>
          <a:p>
            <a:pPr algn="ctr"/>
            <a:r>
              <a:rPr lang="en-GB" sz="16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(and part of the EOSC Future project […])</a:t>
            </a:r>
          </a:p>
          <a:p>
            <a:pPr algn="ctr"/>
            <a:endParaRPr lang="en-GB" sz="16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B86EE4A5-F571-6942-A171-3DB7A2F300C1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10" name="Espace réservé de la date 1">
            <a:extLst>
              <a:ext uri="{FF2B5EF4-FFF2-40B4-BE49-F238E27FC236}">
                <a16:creationId xmlns:a16="http://schemas.microsoft.com/office/drawing/2014/main" id="{AA3412E0-F987-234B-870F-64E0DB406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1170525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2ACBA41-A73B-DF40-9B38-B206CE35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4" name="Picture 43">
            <a:extLst>
              <a:ext uri="{FF2B5EF4-FFF2-40B4-BE49-F238E27FC236}">
                <a16:creationId xmlns:a16="http://schemas.microsoft.com/office/drawing/2014/main" id="{BBC510F9-2D73-3B4E-A36F-0EB6D6662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629" y="4391928"/>
            <a:ext cx="765531" cy="382765"/>
          </a:xfrm>
          <a:prstGeom prst="rect">
            <a:avLst/>
          </a:prstGeom>
        </p:spPr>
      </p:pic>
      <p:pic>
        <p:nvPicPr>
          <p:cNvPr id="5" name="Picture 42">
            <a:extLst>
              <a:ext uri="{FF2B5EF4-FFF2-40B4-BE49-F238E27FC236}">
                <a16:creationId xmlns:a16="http://schemas.microsoft.com/office/drawing/2014/main" id="{D60E0CD9-03FA-0747-9370-34FEB96F0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750" y="4411568"/>
            <a:ext cx="822949" cy="411475"/>
          </a:xfrm>
          <a:prstGeom prst="rect">
            <a:avLst/>
          </a:prstGeom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162A6B19-DF59-0D4B-A705-8F31F9039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8187" y="4931609"/>
            <a:ext cx="805375" cy="4026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E7ADFA-2CED-4841-93C3-43F6324DA9F3}"/>
              </a:ext>
            </a:extLst>
          </p:cNvPr>
          <p:cNvSpPr txBox="1">
            <a:spLocks/>
          </p:cNvSpPr>
          <p:nvPr/>
        </p:nvSpPr>
        <p:spPr>
          <a:xfrm>
            <a:off x="2480520" y="39171"/>
            <a:ext cx="9517267" cy="8143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atin typeface="+mn-lt"/>
              </a:rPr>
              <a:t>VRE: ESCAPE service composability and EOSC integration</a:t>
            </a:r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258BBDF6-915F-884D-8736-6EC30D63EE7D}"/>
              </a:ext>
            </a:extLst>
          </p:cNvPr>
          <p:cNvGrpSpPr/>
          <p:nvPr/>
        </p:nvGrpSpPr>
        <p:grpSpPr>
          <a:xfrm>
            <a:off x="5104523" y="1022347"/>
            <a:ext cx="6273504" cy="4536120"/>
            <a:chOff x="5918496" y="1004566"/>
            <a:chExt cx="6273504" cy="4536120"/>
          </a:xfrm>
        </p:grpSpPr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DE19D1FC-BC7A-CC48-9F7B-9AE9AB931479}"/>
                </a:ext>
              </a:extLst>
            </p:cNvPr>
            <p:cNvSpPr/>
            <p:nvPr/>
          </p:nvSpPr>
          <p:spPr>
            <a:xfrm>
              <a:off x="6224953" y="2719754"/>
              <a:ext cx="1430215" cy="10433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GB" sz="1800" dirty="0">
                  <a:solidFill>
                    <a:srgbClr val="FFFFFF"/>
                  </a:solidFill>
                  <a:latin typeface="Corbel" panose="020B0503020204020204"/>
                </a:rPr>
                <a:t>ESCAPE Data Lake </a:t>
              </a:r>
              <a:r>
                <a:rPr lang="en-GB" sz="1400" dirty="0">
                  <a:solidFill>
                    <a:srgbClr val="FFFFFF"/>
                  </a:solidFill>
                  <a:latin typeface="Corbel" panose="020B0503020204020204"/>
                </a:rPr>
                <a:t>(Federated storage)</a:t>
              </a:r>
              <a:endParaRPr lang="en-GB" sz="1800" dirty="0">
                <a:solidFill>
                  <a:srgbClr val="FFFFFF"/>
                </a:solidFill>
                <a:latin typeface="Corbel" panose="020B0503020204020204"/>
              </a:endParaRPr>
            </a:p>
          </p:txBody>
        </p:sp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06F46317-9114-6B40-899D-C0EA01C8D3D1}"/>
                </a:ext>
              </a:extLst>
            </p:cNvPr>
            <p:cNvSpPr/>
            <p:nvPr/>
          </p:nvSpPr>
          <p:spPr>
            <a:xfrm>
              <a:off x="8276492" y="1910862"/>
              <a:ext cx="1432773" cy="36682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GB" sz="1600" dirty="0">
                  <a:solidFill>
                    <a:srgbClr val="FFFFFF"/>
                  </a:solidFill>
                  <a:latin typeface="Corbel" panose="020B0503020204020204"/>
                </a:rPr>
                <a:t>ESCAPE AAI</a:t>
              </a:r>
            </a:p>
          </p:txBody>
        </p:sp>
        <p:sp>
          <p:nvSpPr>
            <p:cNvPr id="11" name="Rounded Rectangle 6">
              <a:extLst>
                <a:ext uri="{FF2B5EF4-FFF2-40B4-BE49-F238E27FC236}">
                  <a16:creationId xmlns:a16="http://schemas.microsoft.com/office/drawing/2014/main" id="{6C7E7717-A507-3D41-A590-F8FE81DB100D}"/>
                </a:ext>
              </a:extLst>
            </p:cNvPr>
            <p:cNvSpPr/>
            <p:nvPr/>
          </p:nvSpPr>
          <p:spPr>
            <a:xfrm>
              <a:off x="8160114" y="2719754"/>
              <a:ext cx="1748657" cy="10433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GB" sz="1600" dirty="0">
                  <a:solidFill>
                    <a:srgbClr val="FFFFFF"/>
                  </a:solidFill>
                  <a:latin typeface="Corbel" panose="020B0503020204020204"/>
                </a:rPr>
                <a:t>Virtual Research Environment (VRE)</a:t>
              </a:r>
            </a:p>
          </p:txBody>
        </p:sp>
        <p:sp>
          <p:nvSpPr>
            <p:cNvPr id="12" name="Can 7">
              <a:extLst>
                <a:ext uri="{FF2B5EF4-FFF2-40B4-BE49-F238E27FC236}">
                  <a16:creationId xmlns:a16="http://schemas.microsoft.com/office/drawing/2014/main" id="{2BD019E1-2D94-A84E-9FCD-8016A67BB82D}"/>
                </a:ext>
              </a:extLst>
            </p:cNvPr>
            <p:cNvSpPr/>
            <p:nvPr/>
          </p:nvSpPr>
          <p:spPr>
            <a:xfrm>
              <a:off x="8395428" y="4438995"/>
              <a:ext cx="1147157" cy="94765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GB" sz="1400" dirty="0">
                  <a:solidFill>
                    <a:srgbClr val="FFFFFF"/>
                  </a:solidFill>
                  <a:latin typeface="Corbel" panose="020B0503020204020204"/>
                </a:rPr>
                <a:t>Software Repository</a:t>
              </a:r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9EE93B13-15F9-0540-847C-59AB8A676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6492" y="1004566"/>
              <a:ext cx="1219813" cy="460818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A7AE9B5D-8B2D-144C-97DE-E16D6199B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12725" y="2546106"/>
              <a:ext cx="1679275" cy="1390650"/>
            </a:xfrm>
            <a:prstGeom prst="rect">
              <a:avLst/>
            </a:prstGeom>
          </p:spPr>
        </p:pic>
        <p:cxnSp>
          <p:nvCxnSpPr>
            <p:cNvPr id="15" name="Straight Arrow Connector 13">
              <a:extLst>
                <a:ext uri="{FF2B5EF4-FFF2-40B4-BE49-F238E27FC236}">
                  <a16:creationId xmlns:a16="http://schemas.microsoft.com/office/drawing/2014/main" id="{7765F584-DF42-724E-8A7D-6EE43C63D73C}"/>
                </a:ext>
              </a:extLst>
            </p:cNvPr>
            <p:cNvCxnSpPr>
              <a:cxnSpLocks/>
            </p:cNvCxnSpPr>
            <p:nvPr/>
          </p:nvCxnSpPr>
          <p:spPr>
            <a:xfrm>
              <a:off x="10140462" y="3212124"/>
              <a:ext cx="501217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4">
              <a:extLst>
                <a:ext uri="{FF2B5EF4-FFF2-40B4-BE49-F238E27FC236}">
                  <a16:creationId xmlns:a16="http://schemas.microsoft.com/office/drawing/2014/main" id="{E39E1F6E-2377-1C4D-BDCD-F303E1E94A41}"/>
                </a:ext>
              </a:extLst>
            </p:cNvPr>
            <p:cNvCxnSpPr>
              <a:cxnSpLocks/>
            </p:cNvCxnSpPr>
            <p:nvPr/>
          </p:nvCxnSpPr>
          <p:spPr>
            <a:xfrm>
              <a:off x="7658897" y="3241431"/>
              <a:ext cx="501217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5">
              <a:extLst>
                <a:ext uri="{FF2B5EF4-FFF2-40B4-BE49-F238E27FC236}">
                  <a16:creationId xmlns:a16="http://schemas.microsoft.com/office/drawing/2014/main" id="{56CA8014-7F51-B047-AEC1-9A0FD846C719}"/>
                </a:ext>
              </a:extLst>
            </p:cNvPr>
            <p:cNvCxnSpPr>
              <a:cxnSpLocks/>
            </p:cNvCxnSpPr>
            <p:nvPr/>
          </p:nvCxnSpPr>
          <p:spPr>
            <a:xfrm>
              <a:off x="8934142" y="1465384"/>
              <a:ext cx="0" cy="345831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F7501D3-4BC0-C74B-8FD7-56B0F8D58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9006" y="3936756"/>
              <a:ext cx="0" cy="427893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9">
              <a:extLst>
                <a:ext uri="{FF2B5EF4-FFF2-40B4-BE49-F238E27FC236}">
                  <a16:creationId xmlns:a16="http://schemas.microsoft.com/office/drawing/2014/main" id="{A21FD609-614E-CD4F-BE3A-9E10253C3F70}"/>
                </a:ext>
              </a:extLst>
            </p:cNvPr>
            <p:cNvCxnSpPr>
              <a:cxnSpLocks/>
            </p:cNvCxnSpPr>
            <p:nvPr/>
          </p:nvCxnSpPr>
          <p:spPr>
            <a:xfrm>
              <a:off x="8984457" y="2277687"/>
              <a:ext cx="0" cy="322384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2">
              <a:extLst>
                <a:ext uri="{FF2B5EF4-FFF2-40B4-BE49-F238E27FC236}">
                  <a16:creationId xmlns:a16="http://schemas.microsoft.com/office/drawing/2014/main" id="{39F20850-A38B-5240-81B8-C3D1A9420075}"/>
                </a:ext>
              </a:extLst>
            </p:cNvPr>
            <p:cNvSpPr txBox="1"/>
            <p:nvPr/>
          </p:nvSpPr>
          <p:spPr>
            <a:xfrm>
              <a:off x="9434815" y="2218183"/>
              <a:ext cx="18822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GB" sz="1200" b="1" dirty="0">
                  <a:solidFill>
                    <a:srgbClr val="FF0000"/>
                  </a:solidFill>
                  <a:latin typeface="Corbel" panose="020B0503020204020204"/>
                </a:rPr>
                <a:t>AAI Federated with EOSC</a:t>
              </a:r>
            </a:p>
          </p:txBody>
        </p:sp>
        <p:sp>
          <p:nvSpPr>
            <p:cNvPr id="21" name="Cloud 23">
              <a:extLst>
                <a:ext uri="{FF2B5EF4-FFF2-40B4-BE49-F238E27FC236}">
                  <a16:creationId xmlns:a16="http://schemas.microsoft.com/office/drawing/2014/main" id="{76CD3FDB-5F63-0145-9501-29EA151EFB56}"/>
                </a:ext>
              </a:extLst>
            </p:cNvPr>
            <p:cNvSpPr/>
            <p:nvPr/>
          </p:nvSpPr>
          <p:spPr>
            <a:xfrm>
              <a:off x="9422374" y="3551108"/>
              <a:ext cx="890954" cy="621323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GB" sz="1800">
                <a:solidFill>
                  <a:srgbClr val="FFFFFF"/>
                </a:solidFill>
                <a:latin typeface="Corbel" panose="020B0503020204020204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B57DE959-6708-8048-90E2-38989AC6A206}"/>
                </a:ext>
              </a:extLst>
            </p:cNvPr>
            <p:cNvSpPr txBox="1"/>
            <p:nvPr/>
          </p:nvSpPr>
          <p:spPr>
            <a:xfrm>
              <a:off x="9571601" y="3987636"/>
              <a:ext cx="23038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Corbel" panose="020B0503020204020204"/>
                </a:rPr>
                <a:t>Cloud computing </a:t>
              </a:r>
              <a:r>
                <a:rPr lang="en-GB" sz="1200" b="1" dirty="0">
                  <a:solidFill>
                    <a:srgbClr val="FF0000"/>
                  </a:solidFill>
                  <a:latin typeface="Corbel" panose="020B0503020204020204"/>
                </a:rPr>
                <a:t>using EOSC Exchange provisioned compute, &amp; HPC</a:t>
              </a:r>
            </a:p>
          </p:txBody>
        </p: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2F180857-4840-0F4A-B1D6-A2AE2998E92E}"/>
                </a:ext>
              </a:extLst>
            </p:cNvPr>
            <p:cNvSpPr txBox="1"/>
            <p:nvPr/>
          </p:nvSpPr>
          <p:spPr>
            <a:xfrm>
              <a:off x="9485361" y="5079021"/>
              <a:ext cx="2415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Corbel" panose="020B0503020204020204"/>
                </a:rPr>
                <a:t>Archive of reusable pipelines:</a:t>
              </a:r>
            </a:p>
            <a:p>
              <a:pPr defTabSz="914377">
                <a:defRPr/>
              </a:pPr>
              <a:r>
                <a:rPr lang="en-GB" sz="1200" b="1" dirty="0">
                  <a:solidFill>
                    <a:srgbClr val="FF0000"/>
                  </a:solidFill>
                  <a:latin typeface="Corbel" panose="020B0503020204020204"/>
                </a:rPr>
                <a:t>Onboarded to EOSC marketplace</a:t>
              </a:r>
            </a:p>
          </p:txBody>
        </p:sp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645E3A87-D97C-AB44-8817-4ED18B3F51B2}"/>
                </a:ext>
              </a:extLst>
            </p:cNvPr>
            <p:cNvSpPr txBox="1"/>
            <p:nvPr/>
          </p:nvSpPr>
          <p:spPr>
            <a:xfrm>
              <a:off x="5918496" y="3763108"/>
              <a:ext cx="21155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Corbel" panose="020B0503020204020204"/>
                </a:rPr>
                <a:t>Hosts/ingests open data sources into a common store;</a:t>
              </a:r>
            </a:p>
            <a:p>
              <a:pPr defTabSz="914377">
                <a:defRPr/>
              </a:pPr>
              <a:r>
                <a:rPr lang="en-GB" sz="1200" b="1" dirty="0">
                  <a:solidFill>
                    <a:srgbClr val="FF0000"/>
                  </a:solidFill>
                  <a:latin typeface="Corbel" panose="020B0503020204020204"/>
                </a:rPr>
                <a:t>Includes EOSC Exchange provisioned storage</a:t>
              </a:r>
            </a:p>
          </p:txBody>
        </p:sp>
      </p:grpSp>
      <p:pic>
        <p:nvPicPr>
          <p:cNvPr id="25" name="Picture 28">
            <a:extLst>
              <a:ext uri="{FF2B5EF4-FFF2-40B4-BE49-F238E27FC236}">
                <a16:creationId xmlns:a16="http://schemas.microsoft.com/office/drawing/2014/main" id="{A5CD8734-064E-9C46-8F4B-0005729DDB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09" y="3317847"/>
            <a:ext cx="2338635" cy="2647663"/>
          </a:xfrm>
          <a:prstGeom prst="rect">
            <a:avLst/>
          </a:prstGeom>
          <a:noFill/>
        </p:spPr>
      </p:pic>
      <p:sp>
        <p:nvSpPr>
          <p:cNvPr id="26" name="TextBox 31">
            <a:extLst>
              <a:ext uri="{FF2B5EF4-FFF2-40B4-BE49-F238E27FC236}">
                <a16:creationId xmlns:a16="http://schemas.microsoft.com/office/drawing/2014/main" id="{D55ADC5D-9217-D84F-9955-36C60DFA5DE0}"/>
              </a:ext>
            </a:extLst>
          </p:cNvPr>
          <p:cNvSpPr txBox="1"/>
          <p:nvPr/>
        </p:nvSpPr>
        <p:spPr>
          <a:xfrm>
            <a:off x="11337876" y="2588994"/>
            <a:ext cx="85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1200" b="1" dirty="0">
                <a:solidFill>
                  <a:srgbClr val="000000"/>
                </a:solidFill>
                <a:latin typeface="Corbel" panose="020B0503020204020204"/>
              </a:rPr>
              <a:t>Publish results to </a:t>
            </a:r>
            <a:r>
              <a:rPr lang="en-GB" sz="1200" b="1" dirty="0" err="1">
                <a:solidFill>
                  <a:srgbClr val="000000"/>
                </a:solidFill>
                <a:latin typeface="Corbel" panose="020B0503020204020204"/>
              </a:rPr>
              <a:t>Zenodo</a:t>
            </a:r>
            <a:endParaRPr lang="en-GB" sz="1200" b="1" dirty="0">
              <a:solidFill>
                <a:srgbClr val="FF0000"/>
              </a:solidFill>
              <a:latin typeface="Corbel" panose="020B0503020204020204"/>
            </a:endParaRPr>
          </a:p>
        </p:txBody>
      </p:sp>
      <p:cxnSp>
        <p:nvCxnSpPr>
          <p:cNvPr id="27" name="Straight Arrow Connector 32">
            <a:extLst>
              <a:ext uri="{FF2B5EF4-FFF2-40B4-BE49-F238E27FC236}">
                <a16:creationId xmlns:a16="http://schemas.microsoft.com/office/drawing/2014/main" id="{190AED63-FB41-9748-A5F2-3BE73F19CF04}"/>
              </a:ext>
            </a:extLst>
          </p:cNvPr>
          <p:cNvCxnSpPr>
            <a:cxnSpLocks/>
          </p:cNvCxnSpPr>
          <p:nvPr/>
        </p:nvCxnSpPr>
        <p:spPr>
          <a:xfrm>
            <a:off x="11232495" y="3340527"/>
            <a:ext cx="29106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35">
            <a:extLst>
              <a:ext uri="{FF2B5EF4-FFF2-40B4-BE49-F238E27FC236}">
                <a16:creationId xmlns:a16="http://schemas.microsoft.com/office/drawing/2014/main" id="{80A1EFDE-F5A7-EE4D-8990-2AE400303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9209" y="3250698"/>
            <a:ext cx="707643" cy="25348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D8F387A-21CC-7B42-91E1-FECCB780E635}"/>
              </a:ext>
            </a:extLst>
          </p:cNvPr>
          <p:cNvSpPr/>
          <p:nvPr/>
        </p:nvSpPr>
        <p:spPr>
          <a:xfrm>
            <a:off x="9535121" y="3841536"/>
            <a:ext cx="804495" cy="230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sz="180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2EACFF-9509-A24C-AEC6-C77EAC2E2D11}"/>
              </a:ext>
            </a:extLst>
          </p:cNvPr>
          <p:cNvSpPr/>
          <p:nvPr/>
        </p:nvSpPr>
        <p:spPr>
          <a:xfrm>
            <a:off x="9684457" y="3613831"/>
            <a:ext cx="117231" cy="268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sz="180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D3039E63-0A88-8D4B-BD6F-415416FFA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17" y="842735"/>
            <a:ext cx="4169483" cy="2447672"/>
          </a:xfrm>
          <a:prstGeom prst="rect">
            <a:avLst/>
          </a:prstGeom>
        </p:spPr>
      </p:pic>
      <p:sp>
        <p:nvSpPr>
          <p:cNvPr id="32" name="Up Arrow 8">
            <a:extLst>
              <a:ext uri="{FF2B5EF4-FFF2-40B4-BE49-F238E27FC236}">
                <a16:creationId xmlns:a16="http://schemas.microsoft.com/office/drawing/2014/main" id="{59E27471-FD99-B247-9B25-95CB31D484F6}"/>
              </a:ext>
            </a:extLst>
          </p:cNvPr>
          <p:cNvSpPr/>
          <p:nvPr/>
        </p:nvSpPr>
        <p:spPr>
          <a:xfrm rot="1613895">
            <a:off x="812607" y="3090943"/>
            <a:ext cx="375139" cy="4991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sz="1800">
              <a:solidFill>
                <a:srgbClr val="FFFFFF"/>
              </a:solidFill>
              <a:latin typeface="Corbel" panose="020B0503020204020204"/>
            </a:endParaRPr>
          </a:p>
        </p:txBody>
      </p:sp>
      <p:cxnSp>
        <p:nvCxnSpPr>
          <p:cNvPr id="33" name="Straight Arrow Connector 12">
            <a:extLst>
              <a:ext uri="{FF2B5EF4-FFF2-40B4-BE49-F238E27FC236}">
                <a16:creationId xmlns:a16="http://schemas.microsoft.com/office/drawing/2014/main" id="{1633CCA9-4318-A84A-BC55-196C0D7CD26D}"/>
              </a:ext>
            </a:extLst>
          </p:cNvPr>
          <p:cNvCxnSpPr>
            <a:cxnSpLocks/>
          </p:cNvCxnSpPr>
          <p:nvPr/>
        </p:nvCxnSpPr>
        <p:spPr>
          <a:xfrm>
            <a:off x="4131978" y="2742956"/>
            <a:ext cx="1197823" cy="433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6">
            <a:extLst>
              <a:ext uri="{FF2B5EF4-FFF2-40B4-BE49-F238E27FC236}">
                <a16:creationId xmlns:a16="http://schemas.microsoft.com/office/drawing/2014/main" id="{AF565E12-2156-A740-9A5D-691EA48C3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205" y="5083943"/>
            <a:ext cx="1661315" cy="452708"/>
          </a:xfrm>
          <a:prstGeom prst="rect">
            <a:avLst/>
          </a:prstGeom>
        </p:spPr>
      </p:pic>
      <p:sp>
        <p:nvSpPr>
          <p:cNvPr id="35" name="TextBox 10">
            <a:extLst>
              <a:ext uri="{FF2B5EF4-FFF2-40B4-BE49-F238E27FC236}">
                <a16:creationId xmlns:a16="http://schemas.microsoft.com/office/drawing/2014/main" id="{7D3DFA54-B66E-9240-B4D9-8085EFECC5AB}"/>
              </a:ext>
            </a:extLst>
          </p:cNvPr>
          <p:cNvSpPr txBox="1"/>
          <p:nvPr/>
        </p:nvSpPr>
        <p:spPr>
          <a:xfrm>
            <a:off x="5185728" y="5334296"/>
            <a:ext cx="230663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1400" b="1" dirty="0">
                <a:solidFill>
                  <a:srgbClr val="000000"/>
                </a:solidFill>
                <a:latin typeface="Corbel" panose="020B0503020204020204"/>
              </a:rPr>
              <a:t>EOSC Core:</a:t>
            </a:r>
          </a:p>
          <a:p>
            <a:pPr defTabSz="914377">
              <a:defRPr/>
            </a:pPr>
            <a:r>
              <a:rPr lang="en-GB" sz="1400" dirty="0">
                <a:solidFill>
                  <a:srgbClr val="000000"/>
                </a:solidFill>
                <a:latin typeface="Corbel" panose="020B0503020204020204"/>
              </a:rPr>
              <a:t>+ Helpdesk as a service</a:t>
            </a:r>
          </a:p>
          <a:p>
            <a:pPr defTabSz="914377">
              <a:defRPr/>
            </a:pPr>
            <a:r>
              <a:rPr lang="en-GB" sz="1400" dirty="0">
                <a:solidFill>
                  <a:srgbClr val="000000"/>
                </a:solidFill>
                <a:latin typeface="Corbel" panose="020B0503020204020204"/>
              </a:rPr>
              <a:t>(+monitoring)</a:t>
            </a:r>
          </a:p>
          <a:p>
            <a:pPr defTabSz="914377">
              <a:defRPr/>
            </a:pPr>
            <a:r>
              <a:rPr lang="en-GB" sz="1400" dirty="0">
                <a:solidFill>
                  <a:srgbClr val="000000"/>
                </a:solidFill>
                <a:latin typeface="Corbel" panose="020B0503020204020204"/>
              </a:rPr>
              <a:t>(+accounting)</a:t>
            </a:r>
          </a:p>
        </p:txBody>
      </p:sp>
      <p:pic>
        <p:nvPicPr>
          <p:cNvPr id="36" name="Picture 20">
            <a:extLst>
              <a:ext uri="{FF2B5EF4-FFF2-40B4-BE49-F238E27FC236}">
                <a16:creationId xmlns:a16="http://schemas.microsoft.com/office/drawing/2014/main" id="{3A09203E-B821-5445-8B82-4DEE1423C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289" y="5953411"/>
            <a:ext cx="627864" cy="313932"/>
          </a:xfrm>
          <a:prstGeom prst="rect">
            <a:avLst/>
          </a:prstGeom>
        </p:spPr>
      </p:pic>
      <p:pic>
        <p:nvPicPr>
          <p:cNvPr id="37" name="Picture 21">
            <a:extLst>
              <a:ext uri="{FF2B5EF4-FFF2-40B4-BE49-F238E27FC236}">
                <a16:creationId xmlns:a16="http://schemas.microsoft.com/office/drawing/2014/main" id="{C5BEC602-A33A-7F4E-8C0C-5C330942AF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4731" y="3225756"/>
            <a:ext cx="1558679" cy="975563"/>
          </a:xfrm>
          <a:prstGeom prst="rect">
            <a:avLst/>
          </a:prstGeom>
        </p:spPr>
      </p:pic>
      <p:pic>
        <p:nvPicPr>
          <p:cNvPr id="38" name="Picture 40">
            <a:extLst>
              <a:ext uri="{FF2B5EF4-FFF2-40B4-BE49-F238E27FC236}">
                <a16:creationId xmlns:a16="http://schemas.microsoft.com/office/drawing/2014/main" id="{09C905BF-174B-4E43-9F9C-D32C02F09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491" y="1820039"/>
            <a:ext cx="885216" cy="442608"/>
          </a:xfrm>
          <a:prstGeom prst="rect">
            <a:avLst/>
          </a:prstGeom>
        </p:spPr>
      </p:pic>
      <p:sp>
        <p:nvSpPr>
          <p:cNvPr id="39" name="TextBox 30">
            <a:extLst>
              <a:ext uri="{FF2B5EF4-FFF2-40B4-BE49-F238E27FC236}">
                <a16:creationId xmlns:a16="http://schemas.microsoft.com/office/drawing/2014/main" id="{76BCB797-2210-9B41-98DD-2BAAB4E2D9DD}"/>
              </a:ext>
            </a:extLst>
          </p:cNvPr>
          <p:cNvSpPr txBox="1"/>
          <p:nvPr/>
        </p:nvSpPr>
        <p:spPr>
          <a:xfrm>
            <a:off x="2408866" y="4045494"/>
            <a:ext cx="1787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1600" b="1" dirty="0">
                <a:solidFill>
                  <a:prstClr val="black"/>
                </a:solidFill>
                <a:latin typeface="Calibri" panose="020F0502020204030204"/>
              </a:rPr>
              <a:t>Virtual Research Environment</a:t>
            </a:r>
          </a:p>
        </p:txBody>
      </p:sp>
      <p:pic>
        <p:nvPicPr>
          <p:cNvPr id="40" name="Picture 45">
            <a:extLst>
              <a:ext uri="{FF2B5EF4-FFF2-40B4-BE49-F238E27FC236}">
                <a16:creationId xmlns:a16="http://schemas.microsoft.com/office/drawing/2014/main" id="{76E0D94E-C45A-4146-B981-E9E9D733B5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5320" y="4610256"/>
            <a:ext cx="3007613" cy="1692145"/>
          </a:xfrm>
          <a:prstGeom prst="rect">
            <a:avLst/>
          </a:prstGeom>
        </p:spPr>
      </p:pic>
      <p:sp>
        <p:nvSpPr>
          <p:cNvPr id="47" name="Espace réservé du pied de page 2">
            <a:extLst>
              <a:ext uri="{FF2B5EF4-FFF2-40B4-BE49-F238E27FC236}">
                <a16:creationId xmlns:a16="http://schemas.microsoft.com/office/drawing/2014/main" id="{83B2A145-9D26-644F-9F2B-B9848F889996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48" name="Espace réservé de la date 1">
            <a:extLst>
              <a:ext uri="{FF2B5EF4-FFF2-40B4-BE49-F238E27FC236}">
                <a16:creationId xmlns:a16="http://schemas.microsoft.com/office/drawing/2014/main" id="{043BF0B7-6540-3B42-A5E1-95F1C171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10B490-8FB1-004D-8EC9-83B84DBEBD08}"/>
              </a:ext>
            </a:extLst>
          </p:cNvPr>
          <p:cNvSpPr/>
          <p:nvPr/>
        </p:nvSpPr>
        <p:spPr>
          <a:xfrm>
            <a:off x="6650002" y="458651"/>
            <a:ext cx="5163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b="1" i="1" dirty="0" err="1">
                <a:solidFill>
                  <a:srgbClr val="C00000"/>
                </a:solidFill>
              </a:rPr>
              <a:t>See</a:t>
            </a:r>
            <a:r>
              <a:rPr lang="fr-FR" sz="1400" b="1" i="1" dirty="0">
                <a:solidFill>
                  <a:srgbClr val="C00000"/>
                </a:solidFill>
              </a:rPr>
              <a:t> talk, 09/05, E. </a:t>
            </a:r>
            <a:r>
              <a:rPr lang="fr-FR" sz="1400" b="1" i="1" dirty="0" err="1">
                <a:solidFill>
                  <a:srgbClr val="C00000"/>
                </a:solidFill>
              </a:rPr>
              <a:t>Gazzarrini</a:t>
            </a:r>
            <a:r>
              <a:rPr lang="fr-FR" sz="1400" b="1" i="1" dirty="0">
                <a:solidFill>
                  <a:srgbClr val="C00000"/>
                </a:solidFill>
              </a:rPr>
              <a:t> - The Virtual </a:t>
            </a:r>
            <a:r>
              <a:rPr lang="fr-FR" sz="1400" b="1" i="1" dirty="0" err="1">
                <a:solidFill>
                  <a:srgbClr val="C00000"/>
                </a:solidFill>
              </a:rPr>
              <a:t>Research</a:t>
            </a:r>
            <a:r>
              <a:rPr lang="fr-FR" sz="1400" b="1" i="1" dirty="0">
                <a:solidFill>
                  <a:srgbClr val="C00000"/>
                </a:solidFill>
              </a:rPr>
              <a:t> </a:t>
            </a:r>
            <a:r>
              <a:rPr lang="fr-FR" sz="1400" b="1" i="1" dirty="0" err="1">
                <a:solidFill>
                  <a:srgbClr val="C00000"/>
                </a:solidFill>
              </a:rPr>
              <a:t>Environment</a:t>
            </a:r>
            <a:r>
              <a:rPr lang="fr-FR" sz="1400" b="1" i="1" dirty="0">
                <a:solidFill>
                  <a:srgbClr val="C00000"/>
                </a:solidFill>
              </a:rPr>
              <a:t>: </a:t>
            </a:r>
            <a:r>
              <a:rPr lang="fr-FR" sz="1400" b="1" i="1" dirty="0" err="1">
                <a:solidFill>
                  <a:srgbClr val="C00000"/>
                </a:solidFill>
              </a:rPr>
              <a:t>towards</a:t>
            </a:r>
            <a:r>
              <a:rPr lang="fr-FR" sz="1400" b="1" i="1" dirty="0">
                <a:solidFill>
                  <a:srgbClr val="C00000"/>
                </a:solidFill>
              </a:rPr>
              <a:t> a </a:t>
            </a:r>
            <a:r>
              <a:rPr lang="fr-FR" sz="1400" b="1" i="1" dirty="0" err="1">
                <a:solidFill>
                  <a:srgbClr val="C00000"/>
                </a:solidFill>
              </a:rPr>
              <a:t>comprehensive</a:t>
            </a:r>
            <a:r>
              <a:rPr lang="fr-FR" sz="1400" b="1" i="1" dirty="0">
                <a:solidFill>
                  <a:srgbClr val="C00000"/>
                </a:solidFill>
              </a:rPr>
              <a:t> </a:t>
            </a:r>
            <a:r>
              <a:rPr lang="fr-FR" sz="1400" b="1" i="1" dirty="0" err="1">
                <a:solidFill>
                  <a:srgbClr val="C00000"/>
                </a:solidFill>
              </a:rPr>
              <a:t>analysis</a:t>
            </a:r>
            <a:r>
              <a:rPr lang="fr-FR" sz="1400" b="1" i="1" dirty="0">
                <a:solidFill>
                  <a:srgbClr val="C00000"/>
                </a:solidFill>
              </a:rPr>
              <a:t> </a:t>
            </a:r>
            <a:r>
              <a:rPr lang="fr-FR" sz="1400" b="1" i="1" dirty="0" err="1">
                <a:solidFill>
                  <a:srgbClr val="C00000"/>
                </a:solidFill>
              </a:rPr>
              <a:t>platform</a:t>
            </a:r>
            <a:r>
              <a:rPr lang="fr-FR" sz="1400" b="1" i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1839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A3713CE-3CF1-3045-9C3B-B557DEEC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CD5E41-0ABE-D941-9D76-F272B4D694AD}"/>
              </a:ext>
            </a:extLst>
          </p:cNvPr>
          <p:cNvSpPr txBox="1">
            <a:spLocks/>
          </p:cNvSpPr>
          <p:nvPr/>
        </p:nvSpPr>
        <p:spPr>
          <a:xfrm>
            <a:off x="1903079" y="230577"/>
            <a:ext cx="7646641" cy="7200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+mn-lt"/>
              </a:rPr>
              <a:t>Outlook for Science Clusters</a:t>
            </a:r>
            <a:endParaRPr lang="en-GB" sz="2800" b="1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70E22C-6E7E-CA47-96FF-7526D56D740C}"/>
              </a:ext>
            </a:extLst>
          </p:cNvPr>
          <p:cNvSpPr txBox="1">
            <a:spLocks/>
          </p:cNvSpPr>
          <p:nvPr/>
        </p:nvSpPr>
        <p:spPr>
          <a:xfrm>
            <a:off x="424544" y="1632857"/>
            <a:ext cx="9307285" cy="41776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2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44C9F"/>
                </a:solidFill>
              </a:rPr>
              <a:t>The 5 Science Cluster projects are ending</a:t>
            </a:r>
          </a:p>
          <a:p>
            <a:r>
              <a:rPr lang="en-GB" sz="2000" dirty="0">
                <a:solidFill>
                  <a:srgbClr val="044C9F"/>
                </a:solidFill>
              </a:rPr>
              <a:t>However, synergies between them have been significant, and collaborative activity is increasing</a:t>
            </a:r>
          </a:p>
          <a:p>
            <a:r>
              <a:rPr lang="en-GB" sz="2000" dirty="0">
                <a:solidFill>
                  <a:srgbClr val="044C9F"/>
                </a:solidFill>
              </a:rPr>
              <a:t>Recently, all of the 5 have put in place long-term structures – through MoU or Collaboration Agreement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4C9F"/>
                </a:solidFill>
              </a:rPr>
              <a:t>E.g. ESCAPE has Collaboration Agreement signed by </a:t>
            </a:r>
            <a:br>
              <a:rPr lang="en-GB" sz="1800" dirty="0">
                <a:solidFill>
                  <a:srgbClr val="044C9F"/>
                </a:solidFill>
              </a:rPr>
            </a:br>
            <a:r>
              <a:rPr lang="en-GB" sz="1800" dirty="0">
                <a:solidFill>
                  <a:srgbClr val="044C9F"/>
                </a:solidFill>
              </a:rPr>
              <a:t>Directors of all the partner RIs </a:t>
            </a:r>
          </a:p>
          <a:p>
            <a:pPr marL="914377" lvl="2" indent="0">
              <a:buFontTx/>
              <a:buNone/>
            </a:pPr>
            <a:r>
              <a:rPr lang="en-GB" sz="2400" dirty="0">
                <a:solidFill>
                  <a:srgbClr val="044C9F"/>
                </a:solidFill>
                <a:sym typeface="Wingdings" pitchFamily="2" charset="2"/>
              </a:rPr>
              <a:t> </a:t>
            </a:r>
            <a:r>
              <a:rPr lang="en-GB" sz="2400" dirty="0">
                <a:solidFill>
                  <a:srgbClr val="C00000"/>
                </a:solidFill>
                <a:sym typeface="Wingdings" pitchFamily="2" charset="2"/>
              </a:rPr>
              <a:t>ESCAPE Open Collaboration</a:t>
            </a:r>
          </a:p>
          <a:p>
            <a:r>
              <a:rPr lang="en-GB" sz="2000" dirty="0">
                <a:solidFill>
                  <a:srgbClr val="044C9F"/>
                </a:solidFill>
                <a:sym typeface="Wingdings" pitchFamily="2" charset="2"/>
              </a:rPr>
              <a:t>The Clusters have a common position and agree: they want to have effective mechanisms to enable cross cluster/cross-domain collaborations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4C9F"/>
                </a:solidFill>
                <a:sym typeface="Wingdings" pitchFamily="2" charset="2"/>
              </a:rPr>
              <a:t>but not an additional layer of governance</a:t>
            </a:r>
            <a:endParaRPr lang="en-GB" sz="1800" dirty="0">
              <a:solidFill>
                <a:srgbClr val="044C9F"/>
              </a:solidFill>
            </a:endParaRP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1D4DB3BC-E736-AB4F-A899-D64280EE4500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EB95B32-663D-2C42-9874-4681B01E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E07ADD5A-7238-704A-A818-6607F84AF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268" y="3101144"/>
            <a:ext cx="2131475" cy="301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2121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2ECB383-8924-6541-83E5-FAE0EE541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A1974C1-2C22-9F49-AF72-5528DBA95D7E}"/>
              </a:ext>
            </a:extLst>
          </p:cNvPr>
          <p:cNvSpPr txBox="1">
            <a:spLocks/>
          </p:cNvSpPr>
          <p:nvPr/>
        </p:nvSpPr>
        <p:spPr>
          <a:xfrm>
            <a:off x="1843311" y="246029"/>
            <a:ext cx="10069029" cy="4680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atin typeface="+mn-lt"/>
              </a:rPr>
              <a:t>ESCAPE sustainability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358EF58-C0A2-4546-A4E7-B97EA2C93A74}"/>
              </a:ext>
            </a:extLst>
          </p:cNvPr>
          <p:cNvSpPr txBox="1">
            <a:spLocks/>
          </p:cNvSpPr>
          <p:nvPr/>
        </p:nvSpPr>
        <p:spPr>
          <a:xfrm>
            <a:off x="301766" y="1393371"/>
            <a:ext cx="8874891" cy="46933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2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200" dirty="0">
                <a:solidFill>
                  <a:srgbClr val="044C9F"/>
                </a:solidFill>
              </a:rPr>
              <a:t> </a:t>
            </a:r>
            <a:r>
              <a:rPr lang="en-GB" sz="2000" dirty="0">
                <a:solidFill>
                  <a:srgbClr val="044C9F"/>
                </a:solidFill>
              </a:rPr>
              <a:t>ESCAPE has a Collaboration Agreement signed by  Directors of all the partner RIs </a:t>
            </a:r>
          </a:p>
          <a:p>
            <a:pPr lvl="1">
              <a:lnSpc>
                <a:spcPct val="120000"/>
              </a:lnSpc>
            </a:pPr>
            <a:r>
              <a:rPr lang="en-GB" sz="1800" dirty="0">
                <a:solidFill>
                  <a:srgbClr val="044C9F"/>
                </a:solidFill>
              </a:rPr>
              <a:t>The agreement came into effect at the end of ESCAPE project </a:t>
            </a:r>
            <a:r>
              <a:rPr lang="en-GB" sz="1800" dirty="0">
                <a:solidFill>
                  <a:srgbClr val="044C9F"/>
                </a:solidFill>
                <a:sym typeface="Wingdings" pitchFamily="2" charset="2"/>
              </a:rPr>
              <a:t> ESCAPE Open Collaboration</a:t>
            </a:r>
          </a:p>
          <a:p>
            <a:pPr lvl="1">
              <a:lnSpc>
                <a:spcPct val="120000"/>
              </a:lnSpc>
            </a:pPr>
            <a:r>
              <a:rPr lang="en-GB" sz="1800" dirty="0">
                <a:solidFill>
                  <a:srgbClr val="044C9F"/>
                </a:solidFill>
                <a:sym typeface="Wingdings" pitchFamily="2" charset="2"/>
              </a:rPr>
              <a:t>Recognises many synergies: communities, technical, coordination, political, funding …</a:t>
            </a:r>
          </a:p>
          <a:p>
            <a:pPr lvl="1">
              <a:lnSpc>
                <a:spcPct val="120000"/>
              </a:lnSpc>
            </a:pPr>
            <a:r>
              <a:rPr lang="en-GB" sz="1800" dirty="0">
                <a:solidFill>
                  <a:srgbClr val="044C9F"/>
                </a:solidFill>
              </a:rPr>
              <a:t>Common facilities (data centres, networks, etc.)</a:t>
            </a:r>
          </a:p>
          <a:p>
            <a:pPr lvl="1">
              <a:lnSpc>
                <a:spcPct val="120000"/>
              </a:lnSpc>
            </a:pPr>
            <a:r>
              <a:rPr lang="en-GB" sz="1800" dirty="0">
                <a:solidFill>
                  <a:srgbClr val="044C9F"/>
                </a:solidFill>
                <a:sym typeface="Wingdings" pitchFamily="2" charset="2"/>
              </a:rPr>
              <a:t>OPEN:  </a:t>
            </a:r>
            <a:r>
              <a:rPr lang="en-GB" sz="1800" dirty="0">
                <a:solidFill>
                  <a:srgbClr val="044C9F"/>
                </a:solidFill>
              </a:rPr>
              <a:t>RI’s will join because they see a value in collaborating</a:t>
            </a:r>
          </a:p>
          <a:p>
            <a:pPr lvl="1" fontAlgn="base">
              <a:lnSpc>
                <a:spcPct val="120000"/>
              </a:lnSpc>
            </a:pPr>
            <a:r>
              <a:rPr lang="en-GB" sz="1800" dirty="0">
                <a:solidFill>
                  <a:srgbClr val="044C9F"/>
                </a:solidFill>
              </a:rPr>
              <a:t>Synergies in tools used and requirements (e.g. large data) but recognise differences (metadata)</a:t>
            </a:r>
          </a:p>
          <a:p>
            <a:pPr lvl="1" fontAlgn="base">
              <a:lnSpc>
                <a:spcPct val="120000"/>
              </a:lnSpc>
            </a:pPr>
            <a:r>
              <a:rPr lang="en-GB" sz="1800" dirty="0">
                <a:solidFill>
                  <a:srgbClr val="044C9F"/>
                </a:solidFill>
              </a:rPr>
              <a:t>Common science goals and challenges: (EU, DM, etc → JENAS)</a:t>
            </a:r>
          </a:p>
          <a:p>
            <a:pPr lvl="1" fontAlgn="base">
              <a:lnSpc>
                <a:spcPct val="120000"/>
              </a:lnSpc>
            </a:pPr>
            <a:r>
              <a:rPr lang="en-GB" sz="1800" dirty="0">
                <a:solidFill>
                  <a:srgbClr val="044C9F"/>
                </a:solidFill>
              </a:rPr>
              <a:t>Imagine common future needs:  AI technologies, Quantum etc., and how we apply them</a:t>
            </a:r>
          </a:p>
          <a:p>
            <a:pPr lvl="1" fontAlgn="base">
              <a:lnSpc>
                <a:spcPct val="120000"/>
              </a:lnSpc>
            </a:pPr>
            <a:r>
              <a:rPr lang="en-GB" sz="1800" dirty="0">
                <a:solidFill>
                  <a:srgbClr val="044C9F"/>
                </a:solidFill>
              </a:rPr>
              <a:t>Political force towards EOSC, EC, etc. ⇒ representing a single/integrated community</a:t>
            </a:r>
            <a:endParaRPr lang="en-GB" sz="1800" dirty="0">
              <a:solidFill>
                <a:srgbClr val="044C9F"/>
              </a:solidFill>
              <a:sym typeface="Wingdings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1800" dirty="0">
              <a:solidFill>
                <a:srgbClr val="044C9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B8D3B3-0BC1-7348-8AB2-8861C39B1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305" y="1553553"/>
            <a:ext cx="2792035" cy="399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F02B2C76-972D-CF4E-9727-EA658F3DC754}"/>
              </a:ext>
            </a:extLst>
          </p:cNvPr>
          <p:cNvSpPr txBox="1"/>
          <p:nvPr/>
        </p:nvSpPr>
        <p:spPr>
          <a:xfrm>
            <a:off x="6651638" y="835095"/>
            <a:ext cx="5050037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From 1</a:t>
            </a:r>
            <a:r>
              <a:rPr lang="en-GB" b="1" baseline="30000" dirty="0">
                <a:solidFill>
                  <a:schemeClr val="accent2">
                    <a:lumMod val="75000"/>
                  </a:schemeClr>
                </a:solidFill>
              </a:rPr>
              <a:t>st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 Feb 2023 ESCAPE is an Open Collaboration</a:t>
            </a:r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73CA4C3C-AC7A-7940-872A-F6044D7C97F9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7749FA76-3F5E-FF45-87E9-F67EC493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1710649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8E6AE1-CC9A-7848-BC45-66ECAA235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60C7EB-FC6E-6D4D-87B7-E8E190499EB2}"/>
              </a:ext>
            </a:extLst>
          </p:cNvPr>
          <p:cNvSpPr txBox="1">
            <a:spLocks/>
          </p:cNvSpPr>
          <p:nvPr/>
        </p:nvSpPr>
        <p:spPr>
          <a:xfrm>
            <a:off x="1843311" y="195943"/>
            <a:ext cx="10069029" cy="957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</a:rPr>
              <a:t>What will partners work on?</a:t>
            </a:r>
            <a:endParaRPr lang="en-GB" b="1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E23495-B935-A84A-90B1-0DFE98D7309E}"/>
              </a:ext>
            </a:extLst>
          </p:cNvPr>
          <p:cNvSpPr txBox="1">
            <a:spLocks/>
          </p:cNvSpPr>
          <p:nvPr/>
        </p:nvSpPr>
        <p:spPr>
          <a:xfrm>
            <a:off x="682666" y="1817914"/>
            <a:ext cx="11408229" cy="43547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2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sz="2000" dirty="0">
                <a:solidFill>
                  <a:srgbClr val="044C9F"/>
                </a:solidFill>
              </a:rPr>
              <a:t> On topics that they would anyway work on, but now as a collaborative activity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4C9F"/>
                </a:solidFill>
              </a:rPr>
              <a:t>Better and more use cases → robustness, bigger user community, testing, support, …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4C9F"/>
                </a:solidFill>
              </a:rPr>
              <a:t>Don't invent new tasks - unless there is a clear overall benefit to the community</a:t>
            </a:r>
          </a:p>
          <a:p>
            <a:pPr fontAlgn="base"/>
            <a:r>
              <a:rPr lang="en-GB" sz="2000" dirty="0">
                <a:solidFill>
                  <a:srgbClr val="044C9F"/>
                </a:solidFill>
              </a:rPr>
              <a:t> Share and build expertise</a:t>
            </a:r>
          </a:p>
          <a:p>
            <a:pPr fontAlgn="base"/>
            <a:r>
              <a:rPr lang="en-GB" sz="2000" dirty="0">
                <a:solidFill>
                  <a:srgbClr val="044C9F"/>
                </a:solidFill>
              </a:rPr>
              <a:t> Pool resources for developments, training, support, etc.</a:t>
            </a:r>
          </a:p>
          <a:p>
            <a:pPr fontAlgn="base"/>
            <a:r>
              <a:rPr lang="en-GB" sz="2000" dirty="0">
                <a:solidFill>
                  <a:srgbClr val="044C9F"/>
                </a:solidFill>
              </a:rPr>
              <a:t> Software artefacts should follow normal open source model,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4C9F"/>
                </a:solidFill>
              </a:rPr>
              <a:t>collaborative and open, no particular support implications</a:t>
            </a:r>
          </a:p>
          <a:p>
            <a:pPr fontAlgn="base"/>
            <a:r>
              <a:rPr lang="en-GB" sz="2000" dirty="0">
                <a:solidFill>
                  <a:srgbClr val="044C9F"/>
                </a:solidFill>
              </a:rPr>
              <a:t> Don’t expect all RIs to run services for each other,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4C9F"/>
                </a:solidFill>
              </a:rPr>
              <a:t>perhaps AAI, OSSR could be community services, otherwise most likely separate instances.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4C9F"/>
                </a:solidFill>
              </a:rPr>
              <a:t>Use common tools, but not same instance of services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3139951D-EA5B-5442-AD95-2199E18C8968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A0DA9998-AF3B-004D-A6D6-14583AE43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19250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C0B670-775A-734C-B529-210CFC78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A565DC-9611-B745-BBEF-267EDA04EB73}"/>
              </a:ext>
            </a:extLst>
          </p:cNvPr>
          <p:cNvSpPr txBox="1">
            <a:spLocks/>
          </p:cNvSpPr>
          <p:nvPr/>
        </p:nvSpPr>
        <p:spPr>
          <a:xfrm>
            <a:off x="1843311" y="264402"/>
            <a:ext cx="10069029" cy="745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atin typeface="+mn-lt"/>
              </a:rPr>
              <a:t>Outlook &amp; Opportunities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E4D09C-0679-F54F-8BC2-F002D52C2DF1}"/>
              </a:ext>
            </a:extLst>
          </p:cNvPr>
          <p:cNvSpPr txBox="1">
            <a:spLocks/>
          </p:cNvSpPr>
          <p:nvPr/>
        </p:nvSpPr>
        <p:spPr>
          <a:xfrm>
            <a:off x="664028" y="1643742"/>
            <a:ext cx="11081659" cy="449330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2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044C9F"/>
                </a:solidFill>
              </a:rPr>
              <a:t>Anticipated funding calls in Horizon Europe; highly relevant and potentially important to us</a:t>
            </a:r>
          </a:p>
          <a:p>
            <a:pPr lvl="1"/>
            <a:r>
              <a:rPr lang="en-GB">
                <a:solidFill>
                  <a:srgbClr val="044C9F"/>
                </a:solidFill>
              </a:rPr>
              <a:t>Building on the science cluster approach to ensure uptake by RIs and research communities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44C9F"/>
                </a:solidFill>
              </a:rPr>
              <a:t>Consolidation and new Science projects;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44C9F"/>
                </a:solidFill>
              </a:rPr>
              <a:t>Clusters expected to work together; bring in new world-class RI, and others via open calls and cascading grants</a:t>
            </a:r>
          </a:p>
          <a:p>
            <a:pPr lvl="1"/>
            <a:r>
              <a:rPr lang="en-GB">
                <a:solidFill>
                  <a:srgbClr val="044C9F"/>
                </a:solidFill>
              </a:rPr>
              <a:t>Development of community-based approaches for ensuring and improving quality of scientific software and code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44C9F"/>
                </a:solidFill>
              </a:rPr>
              <a:t>Framework for community curation across disciplines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44C9F"/>
                </a:solidFill>
              </a:rPr>
              <a:t>Limited scope for innovation or development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44C9F"/>
                </a:solidFill>
              </a:rPr>
              <a:t>But highly relevant to all clusters: examples of previous work HSF, SIDIS, software carpentries, training materials and schools, career development of young scientists specialising in software and computing</a:t>
            </a:r>
          </a:p>
          <a:p>
            <a:r>
              <a:rPr lang="en-GB">
                <a:solidFill>
                  <a:srgbClr val="044C9F"/>
                </a:solidFill>
              </a:rPr>
              <a:t>Also anticipated tender from EC for procurement of EOSC services</a:t>
            </a:r>
          </a:p>
          <a:p>
            <a:pPr lvl="1"/>
            <a:r>
              <a:rPr lang="en-GB">
                <a:solidFill>
                  <a:srgbClr val="044C9F"/>
                </a:solidFill>
              </a:rPr>
              <a:t>Operation of core and exchange services, provision of resources, etc.  </a:t>
            </a:r>
          </a:p>
          <a:p>
            <a:pPr lvl="1"/>
            <a:r>
              <a:rPr lang="en-GB">
                <a:solidFill>
                  <a:srgbClr val="044C9F"/>
                </a:solidFill>
              </a:rPr>
              <a:t>PIN was issued, calls for tender in September/October?</a:t>
            </a:r>
            <a:endParaRPr lang="en-GB" dirty="0">
              <a:solidFill>
                <a:srgbClr val="044C9F"/>
              </a:solidFill>
            </a:endParaRP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190063E2-9712-354E-A602-2F6D684FDCD1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5860D018-31B2-5241-AA43-CDDB2D55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1642691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74D0E5-E4FD-7A40-A897-2492A15E8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7" y="108857"/>
            <a:ext cx="10069029" cy="881743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+mn-lt"/>
              </a:rPr>
              <a:t>Where do we go now?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BD1B28-31F1-7144-9AE1-8070C575D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92912"/>
            <a:ext cx="11364686" cy="4072932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44C9F"/>
                </a:solidFill>
              </a:rPr>
              <a:t> Set up the ESCAPE Collaboration as a long term sustainability mechanism for the cluster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44C9F"/>
                </a:solidFill>
              </a:rPr>
              <a:t>Continue to support and develop the ESCAPE project outcomes</a:t>
            </a:r>
          </a:p>
          <a:p>
            <a:r>
              <a:rPr lang="en-GB" sz="2400" dirty="0">
                <a:solidFill>
                  <a:srgbClr val="044C9F"/>
                </a:solidFill>
              </a:rPr>
              <a:t> Work with other clusters to guide the EOSC in a direction that fulfils the needs of science in Europe: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44C9F"/>
                </a:solidFill>
              </a:rPr>
              <a:t>Adds value to scientific RIs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44C9F"/>
                </a:solidFill>
              </a:rPr>
              <a:t>Enables and facilitates Open Science and exploitation of FAIR data</a:t>
            </a:r>
          </a:p>
          <a:p>
            <a:r>
              <a:rPr lang="en-GB" sz="2400" dirty="0">
                <a:solidFill>
                  <a:srgbClr val="044C9F"/>
                </a:solidFill>
              </a:rPr>
              <a:t> Prepare new collaborative ventures – across clusters – to help build and develop the EOSC ecosystem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78ACF055-2E2B-4140-90B6-4E9616D9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</p:spPr>
        <p:txBody>
          <a:bodyPr/>
          <a:lstStyle/>
          <a:p>
            <a:fld id="{345175DA-277F-B548-B500-1BF71FE23091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6FF655DD-18E5-2E4F-8B28-8506F6C145D3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10" name="Espace réservé de la date 1">
            <a:extLst>
              <a:ext uri="{FF2B5EF4-FFF2-40B4-BE49-F238E27FC236}">
                <a16:creationId xmlns:a16="http://schemas.microsoft.com/office/drawing/2014/main" id="{7C2F986C-30A9-5B45-9C73-B477AD07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2335915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56204E-CC57-5740-89E8-C298681C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28</a:t>
            </a:fld>
            <a:endParaRPr lang="it-IT" dirty="0"/>
          </a:p>
        </p:txBody>
      </p:sp>
      <p:pic>
        <p:nvPicPr>
          <p:cNvPr id="5" name="Picture 2" descr="https://lh4.googleusercontent.com/H4FKbk7DsOlO70LIcnKaep8QOWlIrv4FZ4VQflmddKV-ZMUjVgFAKcCZIoFPWrpQS-NFIH-DqWcoVrvlyliNJxRLmDwBfi-FOSgPNyT1XG1Y7-r09_dlQEPKI7L2UuA0G14uURqVsd8">
            <a:extLst>
              <a:ext uri="{FF2B5EF4-FFF2-40B4-BE49-F238E27FC236}">
                <a16:creationId xmlns:a16="http://schemas.microsoft.com/office/drawing/2014/main" id="{275778E8-187D-C04D-9B2D-55DEF5C0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82" y="915006"/>
            <a:ext cx="9382248" cy="421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3A0035B4-3505-904B-B08B-C49F3B5EE27B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3C25E9B-09F3-E04C-8BAB-4003C7E2234E}"/>
              </a:ext>
            </a:extLst>
          </p:cNvPr>
          <p:cNvGrpSpPr/>
          <p:nvPr/>
        </p:nvGrpSpPr>
        <p:grpSpPr>
          <a:xfrm>
            <a:off x="6164223" y="5084311"/>
            <a:ext cx="2743200" cy="985652"/>
            <a:chOff x="7580544" y="4406646"/>
            <a:chExt cx="2743200" cy="985652"/>
          </a:xfrm>
        </p:grpSpPr>
        <p:sp>
          <p:nvSpPr>
            <p:cNvPr id="4" name="Rectangle avec coin diagonal arrondi 3">
              <a:extLst>
                <a:ext uri="{FF2B5EF4-FFF2-40B4-BE49-F238E27FC236}">
                  <a16:creationId xmlns:a16="http://schemas.microsoft.com/office/drawing/2014/main" id="{9DD9134D-5E76-9C43-94A9-CCDE1571B016}"/>
                </a:ext>
              </a:extLst>
            </p:cNvPr>
            <p:cNvSpPr/>
            <p:nvPr/>
          </p:nvSpPr>
          <p:spPr>
            <a:xfrm>
              <a:off x="7580544" y="4406646"/>
              <a:ext cx="2743200" cy="985652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11110C7-6C70-1947-A2EC-55CD26F4D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5210" y="4497812"/>
              <a:ext cx="748145" cy="163657"/>
            </a:xfrm>
            <a:prstGeom prst="rect">
              <a:avLst/>
            </a:prstGeom>
          </p:spPr>
        </p:pic>
      </p:grpSp>
      <p:sp>
        <p:nvSpPr>
          <p:cNvPr id="31" name="Rectangle avec coin diagonal arrondi 30">
            <a:extLst>
              <a:ext uri="{FF2B5EF4-FFF2-40B4-BE49-F238E27FC236}">
                <a16:creationId xmlns:a16="http://schemas.microsoft.com/office/drawing/2014/main" id="{D4C9E0CC-753D-0849-B223-C0CA41DA1FC6}"/>
              </a:ext>
            </a:extLst>
          </p:cNvPr>
          <p:cNvSpPr/>
          <p:nvPr/>
        </p:nvSpPr>
        <p:spPr>
          <a:xfrm>
            <a:off x="7732944" y="516852"/>
            <a:ext cx="2048528" cy="141882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E81CCC5-B365-D64B-88B1-A99BF0DFA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610" y="608018"/>
            <a:ext cx="748145" cy="163657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5D4C0E8B-3C14-734C-971F-EFFCAA1F10E4}"/>
              </a:ext>
            </a:extLst>
          </p:cNvPr>
          <p:cNvGrpSpPr/>
          <p:nvPr/>
        </p:nvGrpSpPr>
        <p:grpSpPr>
          <a:xfrm>
            <a:off x="9169140" y="5048720"/>
            <a:ext cx="2743200" cy="985652"/>
            <a:chOff x="7580544" y="4406646"/>
            <a:chExt cx="2743200" cy="985652"/>
          </a:xfrm>
        </p:grpSpPr>
        <p:sp>
          <p:nvSpPr>
            <p:cNvPr id="34" name="Rectangle avec coin diagonal arrondi 33">
              <a:extLst>
                <a:ext uri="{FF2B5EF4-FFF2-40B4-BE49-F238E27FC236}">
                  <a16:creationId xmlns:a16="http://schemas.microsoft.com/office/drawing/2014/main" id="{603D5CEF-A1C3-EF4C-B4CB-E3C92538E9B7}"/>
                </a:ext>
              </a:extLst>
            </p:cNvPr>
            <p:cNvSpPr/>
            <p:nvPr/>
          </p:nvSpPr>
          <p:spPr>
            <a:xfrm>
              <a:off x="7580544" y="4406646"/>
              <a:ext cx="2743200" cy="985652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B6B2394F-07C0-304C-A32E-E80F30563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5210" y="4497812"/>
              <a:ext cx="748145" cy="163657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F2925709-F042-3A40-9803-D2F0A643E138}"/>
              </a:ext>
            </a:extLst>
          </p:cNvPr>
          <p:cNvGrpSpPr/>
          <p:nvPr/>
        </p:nvGrpSpPr>
        <p:grpSpPr>
          <a:xfrm>
            <a:off x="3159306" y="5084311"/>
            <a:ext cx="2743200" cy="985652"/>
            <a:chOff x="7580544" y="4406646"/>
            <a:chExt cx="2743200" cy="985652"/>
          </a:xfrm>
        </p:grpSpPr>
        <p:sp>
          <p:nvSpPr>
            <p:cNvPr id="37" name="Rectangle avec coin diagonal arrondi 36">
              <a:extLst>
                <a:ext uri="{FF2B5EF4-FFF2-40B4-BE49-F238E27FC236}">
                  <a16:creationId xmlns:a16="http://schemas.microsoft.com/office/drawing/2014/main" id="{0CA528ED-6705-C449-8C8D-7063C1155AE0}"/>
                </a:ext>
              </a:extLst>
            </p:cNvPr>
            <p:cNvSpPr/>
            <p:nvPr/>
          </p:nvSpPr>
          <p:spPr>
            <a:xfrm>
              <a:off x="7580544" y="4406646"/>
              <a:ext cx="2743200" cy="985652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61B6999-5A54-9847-8909-C19D4D6E2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5210" y="4497812"/>
              <a:ext cx="748145" cy="163657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794D7E2-5403-C34E-A0F3-6AB424697653}"/>
              </a:ext>
            </a:extLst>
          </p:cNvPr>
          <p:cNvGrpSpPr/>
          <p:nvPr/>
        </p:nvGrpSpPr>
        <p:grpSpPr>
          <a:xfrm>
            <a:off x="193795" y="5092380"/>
            <a:ext cx="2743200" cy="985652"/>
            <a:chOff x="7580544" y="4406646"/>
            <a:chExt cx="2743200" cy="985652"/>
          </a:xfrm>
        </p:grpSpPr>
        <p:sp>
          <p:nvSpPr>
            <p:cNvPr id="40" name="Rectangle avec coin diagonal arrondi 39">
              <a:extLst>
                <a:ext uri="{FF2B5EF4-FFF2-40B4-BE49-F238E27FC236}">
                  <a16:creationId xmlns:a16="http://schemas.microsoft.com/office/drawing/2014/main" id="{89E7B9AA-7FD8-4244-8BF9-083B2D67CCDC}"/>
                </a:ext>
              </a:extLst>
            </p:cNvPr>
            <p:cNvSpPr/>
            <p:nvPr/>
          </p:nvSpPr>
          <p:spPr>
            <a:xfrm>
              <a:off x="7580544" y="4406646"/>
              <a:ext cx="2743200" cy="985652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26CDABF4-E95F-2A4F-80DB-6CE9739A4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5210" y="4497812"/>
              <a:ext cx="748145" cy="163657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B21A7B3-8623-074A-B552-733DB6F820CF}"/>
              </a:ext>
            </a:extLst>
          </p:cNvPr>
          <p:cNvSpPr/>
          <p:nvPr/>
        </p:nvSpPr>
        <p:spPr>
          <a:xfrm>
            <a:off x="178063" y="5150199"/>
            <a:ext cx="271952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C98900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                      COSO </a:t>
            </a:r>
          </a:p>
          <a:p>
            <a:r>
              <a:rPr lang="en-GB" sz="1100" dirty="0"/>
              <a:t>Challenging “Open Science Objectives” by RI commitments in Open Science Projects (OSP) as well as Cross-Cluster Open Science Projects (COSP)</a:t>
            </a:r>
            <a:endParaRPr lang="fr-FR" sz="11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5C9DFA0-1F65-9940-A938-74EB9646FA68}"/>
              </a:ext>
            </a:extLst>
          </p:cNvPr>
          <p:cNvSpPr/>
          <p:nvPr/>
        </p:nvSpPr>
        <p:spPr>
          <a:xfrm>
            <a:off x="9256557" y="5133883"/>
            <a:ext cx="25356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C98900"/>
                </a:solidFill>
              </a:rPr>
              <a:t>                       SDSS</a:t>
            </a:r>
          </a:p>
          <a:p>
            <a:r>
              <a:rPr lang="en-GB" sz="1100" dirty="0"/>
              <a:t>Building synergies on “Sector Data Spaces” for Society: Green deal, Health, Manufacturing, Education and Skills  </a:t>
            </a:r>
            <a:endParaRPr lang="fr-FR" sz="11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EDCA665-9F7F-AC4E-929A-FC3127D4E38D}"/>
              </a:ext>
            </a:extLst>
          </p:cNvPr>
          <p:cNvSpPr/>
          <p:nvPr/>
        </p:nvSpPr>
        <p:spPr>
          <a:xfrm>
            <a:off x="3170072" y="5175477"/>
            <a:ext cx="262508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C98900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                    TECH </a:t>
            </a:r>
          </a:p>
          <a:p>
            <a:r>
              <a:rPr lang="en-GB" sz="1100" dirty="0"/>
              <a:t>Bring the </a:t>
            </a:r>
            <a:r>
              <a:rPr lang="en-GB" sz="1100" dirty="0" err="1"/>
              <a:t>FAIRness</a:t>
            </a:r>
            <a:r>
              <a:rPr lang="en-GB" sz="1100" dirty="0"/>
              <a:t> within technology, R&amp;D and innovation projects as well as explore new “close-to-sensors” low-latency open-data science </a:t>
            </a:r>
            <a:endParaRPr lang="fr-FR" sz="1100" dirty="0"/>
          </a:p>
        </p:txBody>
      </p:sp>
      <p:sp>
        <p:nvSpPr>
          <p:cNvPr id="46" name="Rectangle avec coin diagonal arrondi 45">
            <a:extLst>
              <a:ext uri="{FF2B5EF4-FFF2-40B4-BE49-F238E27FC236}">
                <a16:creationId xmlns:a16="http://schemas.microsoft.com/office/drawing/2014/main" id="{3634BF43-9DAC-264A-B2F3-91A4D85C46F0}"/>
              </a:ext>
            </a:extLst>
          </p:cNvPr>
          <p:cNvSpPr/>
          <p:nvPr/>
        </p:nvSpPr>
        <p:spPr>
          <a:xfrm>
            <a:off x="2192197" y="516852"/>
            <a:ext cx="2048528" cy="141882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11C9635-28C0-AD4A-BA5A-A182E1182C88}"/>
              </a:ext>
            </a:extLst>
          </p:cNvPr>
          <p:cNvSpPr/>
          <p:nvPr/>
        </p:nvSpPr>
        <p:spPr>
          <a:xfrm>
            <a:off x="2228674" y="617242"/>
            <a:ext cx="19755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C98900"/>
                </a:solidFill>
              </a:rPr>
              <a:t>                       </a:t>
            </a:r>
            <a:r>
              <a:rPr lang="en-GB" sz="1100" b="1" dirty="0">
                <a:solidFill>
                  <a:srgbClr val="C00000"/>
                </a:solidFill>
              </a:rPr>
              <a:t>CC</a:t>
            </a:r>
          </a:p>
          <a:p>
            <a:r>
              <a:rPr lang="en-US" sz="1100" dirty="0"/>
              <a:t>Operating the  community-based “Competence Center” for EOSC-alignment, train and support, extended outreach, financial model for services and networking with other SCL-CCs</a:t>
            </a:r>
          </a:p>
          <a:p>
            <a:endParaRPr lang="en-US" sz="1100" dirty="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5614E705-A4F6-6C45-9546-8AB07680A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106" y="608018"/>
            <a:ext cx="748145" cy="16365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C3046AE-343D-A445-8BDE-69B424D0F93E}"/>
              </a:ext>
            </a:extLst>
          </p:cNvPr>
          <p:cNvGrpSpPr/>
          <p:nvPr/>
        </p:nvGrpSpPr>
        <p:grpSpPr>
          <a:xfrm>
            <a:off x="10513179" y="2562093"/>
            <a:ext cx="1550862" cy="338554"/>
            <a:chOff x="10501251" y="2174220"/>
            <a:chExt cx="1550862" cy="338554"/>
          </a:xfrm>
        </p:grpSpPr>
        <p:sp>
          <p:nvSpPr>
            <p:cNvPr id="7" name="Rectangle avec coin diagonal arrondi 6">
              <a:extLst>
                <a:ext uri="{FF2B5EF4-FFF2-40B4-BE49-F238E27FC236}">
                  <a16:creationId xmlns:a16="http://schemas.microsoft.com/office/drawing/2014/main" id="{BC195905-192F-BE4D-BFCD-0765BF5B5007}"/>
                </a:ext>
              </a:extLst>
            </p:cNvPr>
            <p:cNvSpPr/>
            <p:nvPr/>
          </p:nvSpPr>
          <p:spPr>
            <a:xfrm>
              <a:off x="10501251" y="2194145"/>
              <a:ext cx="1550862" cy="29870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  <a:cs typeface="Consolas" panose="020B0609020204030204" pitchFamily="49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4F19EAF-315F-A648-A364-08A025BEDB39}"/>
                </a:ext>
              </a:extLst>
            </p:cNvPr>
            <p:cNvSpPr txBox="1"/>
            <p:nvPr/>
          </p:nvSpPr>
          <p:spPr>
            <a:xfrm>
              <a:off x="10653658" y="2174220"/>
              <a:ext cx="1246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cs typeface="Consolas" panose="020B0609020204030204" pitchFamily="49" charset="0"/>
                </a:rPr>
                <a:t>VRE services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DB8E771C-AE76-464E-A5D6-8BE34150AF7B}"/>
              </a:ext>
            </a:extLst>
          </p:cNvPr>
          <p:cNvGrpSpPr/>
          <p:nvPr/>
        </p:nvGrpSpPr>
        <p:grpSpPr>
          <a:xfrm>
            <a:off x="10513178" y="335510"/>
            <a:ext cx="1550862" cy="338554"/>
            <a:chOff x="10501251" y="2182550"/>
            <a:chExt cx="1550862" cy="338554"/>
          </a:xfrm>
        </p:grpSpPr>
        <p:sp>
          <p:nvSpPr>
            <p:cNvPr id="50" name="Rectangle avec coin diagonal arrondi 49">
              <a:extLst>
                <a:ext uri="{FF2B5EF4-FFF2-40B4-BE49-F238E27FC236}">
                  <a16:creationId xmlns:a16="http://schemas.microsoft.com/office/drawing/2014/main" id="{E5D5E733-F9FB-E645-91C8-C8C5CC80EAC6}"/>
                </a:ext>
              </a:extLst>
            </p:cNvPr>
            <p:cNvSpPr/>
            <p:nvPr/>
          </p:nvSpPr>
          <p:spPr>
            <a:xfrm>
              <a:off x="10501251" y="2194145"/>
              <a:ext cx="1550862" cy="298705"/>
            </a:xfrm>
            <a:prstGeom prst="round2DiagRect">
              <a:avLst>
                <a:gd name="adj1" fmla="val 44496"/>
                <a:gd name="adj2" fmla="val 0"/>
              </a:avLst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  <a:cs typeface="Consolas" panose="020B0609020204030204" pitchFamily="49" charset="0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AF5A4CBF-D41A-4A48-82FF-22801DF3ECF0}"/>
                </a:ext>
              </a:extLst>
            </p:cNvPr>
            <p:cNvSpPr txBox="1"/>
            <p:nvPr/>
          </p:nvSpPr>
          <p:spPr>
            <a:xfrm>
              <a:off x="10800001" y="2182550"/>
              <a:ext cx="98026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cs typeface="Consolas" panose="020B0609020204030204" pitchFamily="49" charset="0"/>
                </a:rPr>
                <a:t>Instances</a:t>
              </a: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C8191F4C-B014-9343-BFB4-69D8BF326DDF}"/>
              </a:ext>
            </a:extLst>
          </p:cNvPr>
          <p:cNvGrpSpPr/>
          <p:nvPr/>
        </p:nvGrpSpPr>
        <p:grpSpPr>
          <a:xfrm>
            <a:off x="10513178" y="4680366"/>
            <a:ext cx="1550862" cy="338554"/>
            <a:chOff x="10501251" y="2182550"/>
            <a:chExt cx="1550862" cy="338554"/>
          </a:xfrm>
        </p:grpSpPr>
        <p:sp>
          <p:nvSpPr>
            <p:cNvPr id="53" name="Rectangle avec coin diagonal arrondi 52">
              <a:extLst>
                <a:ext uri="{FF2B5EF4-FFF2-40B4-BE49-F238E27FC236}">
                  <a16:creationId xmlns:a16="http://schemas.microsoft.com/office/drawing/2014/main" id="{36F76CDF-A261-7344-828F-9EA24F51DFEA}"/>
                </a:ext>
              </a:extLst>
            </p:cNvPr>
            <p:cNvSpPr/>
            <p:nvPr/>
          </p:nvSpPr>
          <p:spPr>
            <a:xfrm>
              <a:off x="10501251" y="2194145"/>
              <a:ext cx="1550862" cy="298705"/>
            </a:xfrm>
            <a:prstGeom prst="round2DiagRect">
              <a:avLst>
                <a:gd name="adj1" fmla="val 44496"/>
                <a:gd name="adj2" fmla="val 0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  <a:cs typeface="Consolas" panose="020B0609020204030204" pitchFamily="49" charset="0"/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8129F97F-7C42-A94D-8120-13B221A9C9B2}"/>
                </a:ext>
              </a:extLst>
            </p:cNvPr>
            <p:cNvSpPr txBox="1"/>
            <p:nvPr/>
          </p:nvSpPr>
          <p:spPr>
            <a:xfrm>
              <a:off x="10657501" y="2182550"/>
              <a:ext cx="130676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cs typeface="Consolas" panose="020B0609020204030204" pitchFamily="49" charset="0"/>
                </a:rPr>
                <a:t>Programmes</a:t>
              </a:r>
            </a:p>
          </p:txBody>
        </p:sp>
      </p:grpSp>
      <p:sp>
        <p:nvSpPr>
          <p:cNvPr id="55" name="Titolo 4">
            <a:extLst>
              <a:ext uri="{FF2B5EF4-FFF2-40B4-BE49-F238E27FC236}">
                <a16:creationId xmlns:a16="http://schemas.microsoft.com/office/drawing/2014/main" id="{86BAC305-7982-DA41-BFFD-DD4559DF8CCC}"/>
              </a:ext>
            </a:extLst>
          </p:cNvPr>
          <p:cNvSpPr txBox="1">
            <a:spLocks/>
          </p:cNvSpPr>
          <p:nvPr/>
        </p:nvSpPr>
        <p:spPr>
          <a:xfrm>
            <a:off x="3319504" y="33647"/>
            <a:ext cx="5279601" cy="7532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latin typeface="+mn-lt"/>
              </a:rPr>
              <a:t>The new ESCAPE Collaboration work </a:t>
            </a:r>
            <a:r>
              <a:rPr lang="it-IT" sz="2800" b="1" dirty="0" err="1">
                <a:latin typeface="+mn-lt"/>
              </a:rPr>
              <a:t>programme</a:t>
            </a:r>
            <a:endParaRPr lang="it-IT" sz="2800" b="1" dirty="0">
              <a:latin typeface="+mn-lt"/>
            </a:endParaRPr>
          </a:p>
        </p:txBody>
      </p:sp>
      <p:pic>
        <p:nvPicPr>
          <p:cNvPr id="56" name="Picture 2" descr="Horizon Europe — Wikipédia">
            <a:extLst>
              <a:ext uri="{FF2B5EF4-FFF2-40B4-BE49-F238E27FC236}">
                <a16:creationId xmlns:a16="http://schemas.microsoft.com/office/drawing/2014/main" id="{62FCFD4B-C1B3-DC48-8B67-506DE8CC1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t="18698" r="13751" b="3304"/>
          <a:stretch/>
        </p:blipFill>
        <p:spPr bwMode="auto">
          <a:xfrm>
            <a:off x="384776" y="2137574"/>
            <a:ext cx="898965" cy="56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6018D391-F39B-AD46-B6E1-07B14026E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4" y="1677846"/>
            <a:ext cx="1473841" cy="3316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9F0ED601-5F3D-A840-9B86-7C7F188800D9}"/>
              </a:ext>
            </a:extLst>
          </p:cNvPr>
          <p:cNvSpPr/>
          <p:nvPr/>
        </p:nvSpPr>
        <p:spPr>
          <a:xfrm>
            <a:off x="6263055" y="5146280"/>
            <a:ext cx="25110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C98900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                   CARS </a:t>
            </a:r>
          </a:p>
          <a:p>
            <a:r>
              <a:rPr lang="en-GB" sz="1100" dirty="0"/>
              <a:t>Career development and rewarding for researcher committing in Open Science. Planning, tracking, and assessing scientific knowledge production</a:t>
            </a:r>
            <a:endParaRPr lang="fr-FR" sz="1100" dirty="0"/>
          </a:p>
          <a:p>
            <a:endParaRPr lang="fr-FR" sz="11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B91C429-398D-7648-A629-72D4ADE228B8}"/>
              </a:ext>
            </a:extLst>
          </p:cNvPr>
          <p:cNvSpPr/>
          <p:nvPr/>
        </p:nvSpPr>
        <p:spPr>
          <a:xfrm>
            <a:off x="7777583" y="613977"/>
            <a:ext cx="20406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C98900"/>
                </a:solidFill>
              </a:rPr>
              <a:t>                         </a:t>
            </a:r>
            <a:r>
              <a:rPr lang="en-GB" sz="1100" b="1" dirty="0">
                <a:solidFill>
                  <a:srgbClr val="C00000"/>
                </a:solidFill>
              </a:rPr>
              <a:t>EVSI</a:t>
            </a:r>
          </a:p>
          <a:p>
            <a:r>
              <a:rPr lang="en-GB" sz="1100" dirty="0"/>
              <a:t>R&amp;I for an “European Virtual Institute for Research Software” for advanced technologies</a:t>
            </a:r>
            <a:endParaRPr lang="fr-FR" sz="1100" dirty="0"/>
          </a:p>
        </p:txBody>
      </p:sp>
      <p:sp>
        <p:nvSpPr>
          <p:cNvPr id="45" name="Espace réservé de la date 1">
            <a:extLst>
              <a:ext uri="{FF2B5EF4-FFF2-40B4-BE49-F238E27FC236}">
                <a16:creationId xmlns:a16="http://schemas.microsoft.com/office/drawing/2014/main" id="{32EC5A10-5C00-2A49-A4A6-EE4289F1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r>
              <a:rPr lang="it-IT" dirty="0"/>
              <a:t>08/05/2023</a:t>
            </a:r>
          </a:p>
        </p:txBody>
      </p:sp>
    </p:spTree>
    <p:extLst>
      <p:ext uri="{BB962C8B-B14F-4D97-AF65-F5344CB8AC3E}">
        <p14:creationId xmlns:p14="http://schemas.microsoft.com/office/powerpoint/2010/main" val="4038996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07ABF3-7F7E-CC47-A2ED-21A8480D1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638B36-AFF4-F944-A794-C73B7175B4B1}"/>
              </a:ext>
            </a:extLst>
          </p:cNvPr>
          <p:cNvSpPr txBox="1">
            <a:spLocks/>
          </p:cNvSpPr>
          <p:nvPr/>
        </p:nvSpPr>
        <p:spPr>
          <a:xfrm>
            <a:off x="1835558" y="257214"/>
            <a:ext cx="1006902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Conclusions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227DE8-A43B-CF4E-B171-03166A9BAF7B}"/>
              </a:ext>
            </a:extLst>
          </p:cNvPr>
          <p:cNvSpPr txBox="1">
            <a:spLocks/>
          </p:cNvSpPr>
          <p:nvPr/>
        </p:nvSpPr>
        <p:spPr>
          <a:xfrm>
            <a:off x="594330" y="1582777"/>
            <a:ext cx="11310257" cy="46329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2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44C9F"/>
                </a:solidFill>
                <a:cs typeface="Arial" panose="020B0604020202020204" pitchFamily="34" charset="0"/>
              </a:rPr>
              <a:t>In HEP and through ESCAPE a next generation data infrastructure is being developed and deployed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4C9F"/>
                </a:solidFill>
                <a:cs typeface="Arial" panose="020B0604020202020204" pitchFamily="34" charset="0"/>
              </a:rPr>
              <a:t>Strong collaborations with other scientific domains </a:t>
            </a:r>
          </a:p>
          <a:p>
            <a:pPr marL="457188" lvl="1" indent="0">
              <a:buFontTx/>
              <a:buNone/>
            </a:pPr>
            <a:endParaRPr lang="en-US" sz="1100" dirty="0">
              <a:solidFill>
                <a:srgbClr val="044C9F"/>
              </a:solidFill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rgbClr val="044C9F"/>
                </a:solidFill>
                <a:cs typeface="Arial" panose="020B0604020202020204" pitchFamily="34" charset="0"/>
              </a:rPr>
              <a:t>Based on 20 years of experience with &gt;100-PB scale data,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4C9F"/>
                </a:solidFill>
                <a:cs typeface="Arial" panose="020B0604020202020204" pitchFamily="34" charset="0"/>
              </a:rPr>
              <a:t>it is designed for the </a:t>
            </a:r>
            <a:r>
              <a:rPr lang="en-US" sz="1600" dirty="0" err="1">
                <a:solidFill>
                  <a:srgbClr val="044C9F"/>
                </a:solidFill>
                <a:cs typeface="Arial" panose="020B0604020202020204" pitchFamily="34" charset="0"/>
              </a:rPr>
              <a:t>Exascale</a:t>
            </a:r>
            <a:r>
              <a:rPr lang="en-US" sz="1600" dirty="0">
                <a:solidFill>
                  <a:srgbClr val="044C9F"/>
                </a:solidFill>
                <a:cs typeface="Arial" panose="020B0604020202020204" pitchFamily="34" charset="0"/>
              </a:rPr>
              <a:t> era, but suitable for all data scales</a:t>
            </a:r>
          </a:p>
          <a:p>
            <a:pPr marL="0" indent="0">
              <a:buFontTx/>
              <a:buNone/>
            </a:pPr>
            <a:endParaRPr lang="en-US" sz="1100" dirty="0">
              <a:solidFill>
                <a:srgbClr val="044C9F"/>
              </a:solidFill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rgbClr val="044C9F"/>
                </a:solidFill>
                <a:cs typeface="Arial" panose="020B0604020202020204" pitchFamily="34" charset="0"/>
              </a:rPr>
              <a:t>It will help support the </a:t>
            </a:r>
            <a:r>
              <a:rPr lang="en-US" sz="1800" dirty="0" err="1">
                <a:solidFill>
                  <a:srgbClr val="044C9F"/>
                </a:solidFill>
                <a:cs typeface="Arial" panose="020B0604020202020204" pitchFamily="34" charset="0"/>
              </a:rPr>
              <a:t>FAIRness</a:t>
            </a:r>
            <a:r>
              <a:rPr lang="en-US" sz="1800" dirty="0">
                <a:solidFill>
                  <a:srgbClr val="044C9F"/>
                </a:solidFill>
                <a:cs typeface="Arial" panose="020B0604020202020204" pitchFamily="34" charset="0"/>
              </a:rPr>
              <a:t> and openness of scientific data</a:t>
            </a:r>
          </a:p>
          <a:p>
            <a:pPr marL="0" indent="0">
              <a:buFontTx/>
              <a:buNone/>
            </a:pPr>
            <a:endParaRPr lang="en-GB" sz="1100" dirty="0">
              <a:solidFill>
                <a:srgbClr val="044C9F"/>
              </a:solidFill>
            </a:endParaRPr>
          </a:p>
          <a:p>
            <a:r>
              <a:rPr lang="en-GB" sz="1800" dirty="0">
                <a:solidFill>
                  <a:srgbClr val="044C9F"/>
                </a:solidFill>
              </a:rPr>
              <a:t>EOSC deployment is progressing in parallel with policy and governance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44C9F"/>
                </a:solidFill>
              </a:rPr>
              <a:t>Science Clusters together with EOSC-Future and associated infrastructure projects</a:t>
            </a:r>
          </a:p>
          <a:p>
            <a:pPr marL="457188" lvl="1" indent="0">
              <a:buFontTx/>
              <a:buNone/>
            </a:pPr>
            <a:endParaRPr lang="en-GB" sz="1050" dirty="0">
              <a:solidFill>
                <a:srgbClr val="044C9F"/>
              </a:solidFill>
            </a:endParaRPr>
          </a:p>
          <a:p>
            <a:r>
              <a:rPr lang="en-GB" sz="1800" dirty="0">
                <a:solidFill>
                  <a:srgbClr val="044C9F"/>
                </a:solidFill>
              </a:rPr>
              <a:t>Essential that science RIs and organisations engage and ensure the direction is appropriate and useful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44C9F"/>
                </a:solidFill>
              </a:rPr>
              <a:t>Experience shows that science must be the driver and infrastructure must be able to respond to changing needs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44C9F"/>
                </a:solidFill>
              </a:rPr>
              <a:t>We must also help define the long term funding model that is appropriate for our funding mechanisms and communities</a:t>
            </a:r>
          </a:p>
          <a:p>
            <a:pPr marL="457188" lvl="1" indent="0">
              <a:buFontTx/>
              <a:buNone/>
            </a:pPr>
            <a:endParaRPr lang="en-GB" sz="1100" dirty="0">
              <a:solidFill>
                <a:srgbClr val="044C9F"/>
              </a:solidFill>
            </a:endParaRPr>
          </a:p>
          <a:p>
            <a:r>
              <a:rPr lang="en-GB" sz="1800" dirty="0">
                <a:solidFill>
                  <a:srgbClr val="044C9F"/>
                </a:solidFill>
              </a:rPr>
              <a:t>EOSC is a complex landscape, but the benefits can be significant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C4A27CE1-075F-8F45-A611-FBB152BA0D72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93781A6E-EF4D-3F4A-B7F0-81EF6DB0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3270667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1534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Giovanni Lamanna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534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 descr="Diapositiv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38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377958" y="6356352"/>
            <a:ext cx="253407" cy="36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C1895-D2BB-EA4B-A866-54FC951A0002}"/>
              </a:ext>
            </a:extLst>
          </p:cNvPr>
          <p:cNvSpPr txBox="1"/>
          <p:nvPr/>
        </p:nvSpPr>
        <p:spPr>
          <a:xfrm>
            <a:off x="5416471" y="6167481"/>
            <a:ext cx="5435843" cy="52322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ESFRI and other large RIs in ESCAPE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AFDB25-9752-F240-95C1-C656C47D6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45005" cy="11547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3726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22F50FB-C05A-22EB-179E-FBBD7FB60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98" y="731521"/>
            <a:ext cx="10069029" cy="1922888"/>
          </a:xfrm>
        </p:spPr>
        <p:txBody>
          <a:bodyPr>
            <a:normAutofit/>
          </a:bodyPr>
          <a:lstStyle/>
          <a:p>
            <a:pPr algn="r"/>
            <a:r>
              <a:rPr lang="it-IT" sz="4800" b="1" dirty="0" err="1"/>
              <a:t>Thank</a:t>
            </a:r>
            <a:r>
              <a:rPr lang="it-IT" sz="4800" b="1" dirty="0"/>
              <a:t> </a:t>
            </a:r>
            <a:r>
              <a:rPr lang="it-IT" sz="4800" b="1" dirty="0" err="1"/>
              <a:t>you</a:t>
            </a:r>
            <a:endParaRPr lang="it-IT" sz="4800" b="1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A1C0E992-5B75-DD47-A2B8-B195E246EF1C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BE6F2944-F95C-8CA1-84E0-49E13538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</p:spPr>
        <p:txBody>
          <a:bodyPr/>
          <a:lstStyle/>
          <a:p>
            <a:fld id="{345175DA-277F-B548-B500-1BF71FE23091}" type="slidenum">
              <a:rPr lang="it-IT" smtClean="0"/>
              <a:pPr/>
              <a:t>30</a:t>
            </a:fld>
            <a:endParaRPr lang="it-IT" dirty="0"/>
          </a:p>
        </p:txBody>
      </p:sp>
      <p:sp>
        <p:nvSpPr>
          <p:cNvPr id="9" name="Espace réservé de la date 1">
            <a:extLst>
              <a:ext uri="{FF2B5EF4-FFF2-40B4-BE49-F238E27FC236}">
                <a16:creationId xmlns:a16="http://schemas.microsoft.com/office/drawing/2014/main" id="{2CC47ABD-6E9D-2E42-A883-167522F1B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2718960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F5A7794-C6D8-6D42-BB77-3F3EF1B7725F}"/>
              </a:ext>
            </a:extLst>
          </p:cNvPr>
          <p:cNvSpPr/>
          <p:nvPr/>
        </p:nvSpPr>
        <p:spPr>
          <a:xfrm>
            <a:off x="44210" y="1466836"/>
            <a:ext cx="12075578" cy="48642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853B6C-0C63-6C46-ACC9-9270AB57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411E9E5-1FA6-664E-A618-FFDB0145BD7A}"/>
              </a:ext>
            </a:extLst>
          </p:cNvPr>
          <p:cNvSpPr txBox="1">
            <a:spLocks/>
          </p:cNvSpPr>
          <p:nvPr/>
        </p:nvSpPr>
        <p:spPr>
          <a:xfrm>
            <a:off x="2144485" y="160028"/>
            <a:ext cx="9209315" cy="10323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200" dirty="0">
                <a:solidFill>
                  <a:srgbClr val="000090"/>
                </a:solidFill>
                <a:latin typeface="+mn-lt"/>
                <a:ea typeface="MS PGothic" charset="0"/>
              </a:rPr>
              <a:t>ESCAPE OSSR Workflow</a:t>
            </a:r>
          </a:p>
        </p:txBody>
      </p:sp>
      <p:pic>
        <p:nvPicPr>
          <p:cNvPr id="5" name="Image 4">
            <a:hlinkClick r:id="rId3"/>
            <a:extLst>
              <a:ext uri="{FF2B5EF4-FFF2-40B4-BE49-F238E27FC236}">
                <a16:creationId xmlns:a16="http://schemas.microsoft.com/office/drawing/2014/main" id="{9CA5D11E-E09A-C946-AD50-37DB2E853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2" y="2383709"/>
            <a:ext cx="2538503" cy="11190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99C2C7-B713-264D-B59F-CA45FA0C5A6E}"/>
              </a:ext>
            </a:extLst>
          </p:cNvPr>
          <p:cNvSpPr txBox="1"/>
          <p:nvPr/>
        </p:nvSpPr>
        <p:spPr>
          <a:xfrm>
            <a:off x="-4474" y="3478303"/>
            <a:ext cx="2879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venir Book" panose="02000503020000020003" pitchFamily="2" charset="0"/>
              </a:rPr>
              <a:t>develop</a:t>
            </a:r>
            <a:r>
              <a:rPr lang="fr-FR" dirty="0">
                <a:latin typeface="Avenir Book" panose="02000503020000020003" pitchFamily="2" charset="0"/>
              </a:rPr>
              <a:t>/</a:t>
            </a:r>
            <a:r>
              <a:rPr lang="fr-FR" dirty="0" err="1">
                <a:latin typeface="Avenir Book" panose="02000503020000020003" pitchFamily="2" charset="0"/>
              </a:rPr>
              <a:t>maintain</a:t>
            </a:r>
            <a:r>
              <a:rPr lang="fr-FR" dirty="0">
                <a:latin typeface="Avenir Book" panose="02000503020000020003" pitchFamily="2" charset="0"/>
              </a:rPr>
              <a:t>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tag a version(release)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venir Book" panose="02000503020000020003" pitchFamily="2" charset="0"/>
              </a:rPr>
              <a:t>add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metadata</a:t>
            </a:r>
            <a:endParaRPr lang="fr-FR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let the CI do the </a:t>
            </a:r>
            <a:r>
              <a:rPr lang="fr-FR" dirty="0" err="1">
                <a:latin typeface="Avenir Book" panose="02000503020000020003" pitchFamily="2" charset="0"/>
              </a:rPr>
              <a:t>rest</a:t>
            </a:r>
            <a:endParaRPr lang="fr-FR" dirty="0">
              <a:latin typeface="Avenir Book" panose="0200050302000002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C0B0F0-A430-BF4B-81E3-0E2C2D24AB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rgbClr val="131E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438771" flipH="1" flipV="1">
            <a:off x="2584937" y="3574750"/>
            <a:ext cx="2093279" cy="4398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BFE098A-1FCE-2149-AFAC-B23FFE2D7EA1}"/>
              </a:ext>
            </a:extLst>
          </p:cNvPr>
          <p:cNvSpPr txBox="1"/>
          <p:nvPr/>
        </p:nvSpPr>
        <p:spPr>
          <a:xfrm>
            <a:off x="2755398" y="3921072"/>
            <a:ext cx="2185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venir Book" panose="02000503020000020003" pitchFamily="2" charset="0"/>
              </a:rPr>
              <a:t>builds</a:t>
            </a:r>
            <a:r>
              <a:rPr lang="fr-FR" dirty="0">
                <a:latin typeface="Avenir Book" panose="02000503020000020003" pitchFamily="2" charset="0"/>
              </a:rPr>
              <a:t> a </a:t>
            </a:r>
            <a:br>
              <a:rPr lang="fr-FR" dirty="0">
                <a:latin typeface="Avenir Book" panose="02000503020000020003" pitchFamily="2" charset="0"/>
              </a:rPr>
            </a:br>
            <a:r>
              <a:rPr lang="fr-FR" dirty="0">
                <a:latin typeface="Avenir Book" panose="02000503020000020003" pitchFamily="2" charset="0"/>
              </a:rPr>
              <a:t>container image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7973BB4-59A2-CA41-9CE8-39B198F883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736" y="2865700"/>
            <a:ext cx="1468358" cy="14683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7C5B01-78C3-7F45-BC0A-DD97E89890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rgbClr val="131E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84344" flipH="1" flipV="1">
            <a:off x="6142624" y="3225090"/>
            <a:ext cx="1535441" cy="43981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D54C143-7ECA-1848-84ED-872E357E76DE}"/>
              </a:ext>
            </a:extLst>
          </p:cNvPr>
          <p:cNvSpPr txBox="1"/>
          <p:nvPr/>
        </p:nvSpPr>
        <p:spPr>
          <a:xfrm>
            <a:off x="7275240" y="2925564"/>
            <a:ext cx="2185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venir Book" panose="02000503020000020003" pitchFamily="2" charset="0"/>
              </a:rPr>
              <a:t>publishes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br>
              <a:rPr lang="fr-FR" dirty="0">
                <a:latin typeface="Avenir Book" panose="02000503020000020003" pitchFamily="2" charset="0"/>
              </a:rPr>
            </a:br>
            <a:r>
              <a:rPr lang="fr-FR" dirty="0">
                <a:latin typeface="Avenir Book" panose="02000503020000020003" pitchFamily="2" charset="0"/>
              </a:rPr>
              <a:t>image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D8265CF-843F-0E4D-B525-8322B77731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7949" y="4289975"/>
            <a:ext cx="1819910" cy="10320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A718EC-A689-5A49-B5FD-EDDF94E161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rgbClr val="131E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189642" flipH="1">
            <a:off x="6162872" y="4061318"/>
            <a:ext cx="1753133" cy="43981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F586B6B-664F-6641-9B14-7305D48A2110}"/>
              </a:ext>
            </a:extLst>
          </p:cNvPr>
          <p:cNvSpPr txBox="1"/>
          <p:nvPr/>
        </p:nvSpPr>
        <p:spPr>
          <a:xfrm>
            <a:off x="9901216" y="3781262"/>
            <a:ext cx="2185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venir Book" panose="02000503020000020003" pitchFamily="2" charset="0"/>
              </a:rPr>
              <a:t>integrates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into</a:t>
            </a:r>
            <a:r>
              <a:rPr lang="fr-FR" dirty="0">
                <a:latin typeface="Avenir Book" panose="02000503020000020003" pitchFamily="2" charset="0"/>
              </a:rPr>
              <a:t> ESCAPE EOSC </a:t>
            </a:r>
            <a:r>
              <a:rPr lang="fr-FR" dirty="0" err="1">
                <a:latin typeface="Avenir Book" panose="02000503020000020003" pitchFamily="2" charset="0"/>
              </a:rPr>
              <a:t>cell</a:t>
            </a:r>
            <a:endParaRPr lang="fr-FR" dirty="0">
              <a:latin typeface="Avenir Book" panose="02000503020000020003" pitchFamily="2" charset="0"/>
            </a:endParaRPr>
          </a:p>
        </p:txBody>
      </p:sp>
      <p:pic>
        <p:nvPicPr>
          <p:cNvPr id="15" name="Image 14">
            <a:hlinkClick r:id="rId10"/>
            <a:extLst>
              <a:ext uri="{FF2B5EF4-FFF2-40B4-BE49-F238E27FC236}">
                <a16:creationId xmlns:a16="http://schemas.microsoft.com/office/drawing/2014/main" id="{2C771F2E-9421-3C4B-BCCF-22977B852C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917" y="1524151"/>
            <a:ext cx="1813943" cy="10178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5D5E8EE-AC39-6E4A-AAB1-EA2E2F633F9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rgbClr val="131E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143880" flipH="1">
            <a:off x="2726825" y="2444484"/>
            <a:ext cx="3828960" cy="30583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D3D41D-E772-1740-809B-175588A0846E}"/>
              </a:ext>
            </a:extLst>
          </p:cNvPr>
          <p:cNvSpPr txBox="1"/>
          <p:nvPr/>
        </p:nvSpPr>
        <p:spPr>
          <a:xfrm>
            <a:off x="2498519" y="1466836"/>
            <a:ext cx="307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venir Book" panose="02000503020000020003" pitchFamily="2" charset="0"/>
              </a:rPr>
              <a:t>publishes</a:t>
            </a:r>
            <a:r>
              <a:rPr lang="fr-FR" dirty="0">
                <a:latin typeface="Avenir Book" panose="02000503020000020003" pitchFamily="2" charset="0"/>
              </a:rPr>
              <a:t> source code</a:t>
            </a:r>
            <a:br>
              <a:rPr lang="fr-FR" dirty="0">
                <a:latin typeface="Avenir Book" panose="02000503020000020003" pitchFamily="2" charset="0"/>
              </a:rPr>
            </a:br>
            <a:r>
              <a:rPr lang="fr-FR" dirty="0">
                <a:latin typeface="Avenir Book" panose="02000503020000020003" pitchFamily="2" charset="0"/>
              </a:rPr>
              <a:t>(updates </a:t>
            </a:r>
            <a:r>
              <a:rPr lang="fr-FR" dirty="0" err="1">
                <a:latin typeface="Avenir Book" panose="02000503020000020003" pitchFamily="2" charset="0"/>
              </a:rPr>
              <a:t>your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existing</a:t>
            </a:r>
            <a:r>
              <a:rPr lang="fr-FR" dirty="0">
                <a:latin typeface="Avenir Book" panose="02000503020000020003" pitchFamily="2" charset="0"/>
              </a:rPr>
              <a:t> record </a:t>
            </a:r>
            <a:r>
              <a:rPr lang="fr-FR" dirty="0" err="1">
                <a:latin typeface="Avenir Book" panose="02000503020000020003" pitchFamily="2" charset="0"/>
              </a:rPr>
              <a:t>with</a:t>
            </a:r>
            <a:r>
              <a:rPr lang="fr-FR" dirty="0">
                <a:latin typeface="Avenir Book" panose="02000503020000020003" pitchFamily="2" charset="0"/>
              </a:rPr>
              <a:t> new versions)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49499D-4D8A-054C-A0EB-A7B811673381}"/>
              </a:ext>
            </a:extLst>
          </p:cNvPr>
          <p:cNvSpPr txBox="1"/>
          <p:nvPr/>
        </p:nvSpPr>
        <p:spPr>
          <a:xfrm>
            <a:off x="8431007" y="1414000"/>
            <a:ext cx="206029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venir Book" panose="02000503020000020003" pitchFamily="2" charset="0"/>
              </a:rPr>
              <a:t>long </a:t>
            </a:r>
            <a:r>
              <a:rPr lang="fr-FR" sz="1600" dirty="0" err="1">
                <a:latin typeface="Avenir Book" panose="02000503020000020003" pitchFamily="2" charset="0"/>
              </a:rPr>
              <a:t>term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archived</a:t>
            </a:r>
            <a:endParaRPr lang="fr-FR" sz="16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venir Book" panose="02000503020000020003" pitchFamily="2" charset="0"/>
              </a:rPr>
              <a:t>findable</a:t>
            </a:r>
            <a:endParaRPr lang="fr-FR" sz="16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venir Book" panose="02000503020000020003" pitchFamily="2" charset="0"/>
              </a:rPr>
              <a:t>citable</a:t>
            </a:r>
            <a:endParaRPr lang="fr-FR" sz="1600" dirty="0">
              <a:latin typeface="Avenir Book" panose="02000503020000020003" pitchFamily="2" charset="0"/>
            </a:endParaRPr>
          </a:p>
        </p:txBody>
      </p:sp>
      <p:pic>
        <p:nvPicPr>
          <p:cNvPr id="19" name="Image 22">
            <a:extLst>
              <a:ext uri="{FF2B5EF4-FFF2-40B4-BE49-F238E27FC236}">
                <a16:creationId xmlns:a16="http://schemas.microsoft.com/office/drawing/2014/main" id="{696AB80B-7F5C-7246-ACD5-4BCD4F8415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319" y="4558306"/>
            <a:ext cx="2060294" cy="864538"/>
          </a:xfrm>
          <a:prstGeom prst="rect">
            <a:avLst/>
          </a:prstGeom>
        </p:spPr>
      </p:pic>
      <p:pic>
        <p:nvPicPr>
          <p:cNvPr id="20" name="Image 6">
            <a:hlinkClick r:id="rId14"/>
            <a:extLst>
              <a:ext uri="{FF2B5EF4-FFF2-40B4-BE49-F238E27FC236}">
                <a16:creationId xmlns:a16="http://schemas.microsoft.com/office/drawing/2014/main" id="{158B29F1-BC05-4F46-AE41-A3594F181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319" y="5422844"/>
            <a:ext cx="2060294" cy="908236"/>
          </a:xfrm>
          <a:prstGeom prst="rect">
            <a:avLst/>
          </a:prstGeom>
        </p:spPr>
      </p:pic>
      <p:pic>
        <p:nvPicPr>
          <p:cNvPr id="21" name="Image 23">
            <a:extLst>
              <a:ext uri="{FF2B5EF4-FFF2-40B4-BE49-F238E27FC236}">
                <a16:creationId xmlns:a16="http://schemas.microsoft.com/office/drawing/2014/main" id="{F4BD94A4-424A-FC4D-B1F7-083F6ADCBA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rgbClr val="131E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189642" flipH="1">
            <a:off x="8237209" y="2625842"/>
            <a:ext cx="1753133" cy="439810"/>
          </a:xfrm>
          <a:prstGeom prst="rect">
            <a:avLst/>
          </a:prstGeom>
        </p:spPr>
      </p:pic>
      <p:pic>
        <p:nvPicPr>
          <p:cNvPr id="22" name="Picture 2" descr="https://lh4.googleusercontent.com/H4FKbk7DsOlO70LIcnKaep8QOWlIrv4FZ4VQflmddKV-ZMUjVgFAKcCZIoFPWrpQS-NFIH-DqWcoVrvlyliNJxRLmDwBfi-FOSgPNyT1XG1Y7-r09_dlQEPKI7L2UuA0G14uURqVsd8">
            <a:extLst>
              <a:ext uri="{FF2B5EF4-FFF2-40B4-BE49-F238E27FC236}">
                <a16:creationId xmlns:a16="http://schemas.microsoft.com/office/drawing/2014/main" id="{BA981E95-098A-9643-BC62-FE8B2B2AA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73215" y="2404193"/>
            <a:ext cx="1817015" cy="142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4">
            <a:extLst>
              <a:ext uri="{FF2B5EF4-FFF2-40B4-BE49-F238E27FC236}">
                <a16:creationId xmlns:a16="http://schemas.microsoft.com/office/drawing/2014/main" id="{6AD4785E-D7C1-C649-8E61-49A5E5B038E1}"/>
              </a:ext>
            </a:extLst>
          </p:cNvPr>
          <p:cNvSpPr txBox="1"/>
          <p:nvPr/>
        </p:nvSpPr>
        <p:spPr>
          <a:xfrm>
            <a:off x="7275240" y="3907820"/>
            <a:ext cx="2185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venir Book" panose="02000503020000020003" pitchFamily="2" charset="0"/>
              </a:rPr>
              <a:t>registers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br>
              <a:rPr lang="fr-FR" dirty="0">
                <a:latin typeface="Avenir Book" panose="02000503020000020003" pitchFamily="2" charset="0"/>
              </a:rPr>
            </a:br>
            <a:r>
              <a:rPr lang="fr-FR" dirty="0">
                <a:latin typeface="Avenir Book" panose="02000503020000020003" pitchFamily="2" charset="0"/>
              </a:rPr>
              <a:t>image</a:t>
            </a:r>
          </a:p>
        </p:txBody>
      </p:sp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DE494AD1-3E7D-F140-9F7C-44C835F8FF30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26" name="Espace réservé de la date 1">
            <a:extLst>
              <a:ext uri="{FF2B5EF4-FFF2-40B4-BE49-F238E27FC236}">
                <a16:creationId xmlns:a16="http://schemas.microsoft.com/office/drawing/2014/main" id="{6F6A1726-8E91-3048-B693-E49730F4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252000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7" grpId="0"/>
      <p:bldP spid="18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3EDD480-2A79-4A4C-8B01-967DF5B1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BD8BB6-1988-7E41-999A-80C007412371}"/>
              </a:ext>
            </a:extLst>
          </p:cNvPr>
          <p:cNvSpPr/>
          <p:nvPr/>
        </p:nvSpPr>
        <p:spPr>
          <a:xfrm>
            <a:off x="2026960" y="792095"/>
            <a:ext cx="99438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cs typeface="Calibri" panose="020F0502020204030204" pitchFamily="34" charset="0"/>
              </a:rPr>
              <a:t>Followed by a full scale </a:t>
            </a:r>
            <a:r>
              <a:rPr lang="en-GB" sz="1600" b="1" dirty="0">
                <a:solidFill>
                  <a:srgbClr val="002060"/>
                </a:solidFill>
                <a:cs typeface="Calibri" panose="020F0502020204030204" pitchFamily="34" charset="0"/>
              </a:rPr>
              <a:t>Data and Analysis Challenge</a:t>
            </a:r>
            <a:r>
              <a:rPr lang="en-GB" sz="1600" dirty="0">
                <a:solidFill>
                  <a:srgbClr val="002060"/>
                </a:solidFill>
                <a:cs typeface="Calibri" panose="020F0502020204030204" pitchFamily="34" charset="0"/>
              </a:rPr>
              <a:t> performing production-like Data Management, Processing and Analysis workloads including interplay possibilities using large scale resources (batch systems and clouds) and user-analysis oriented platforms (online notebooks and analysis platforms).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306D34-ABD2-C947-B7A2-82B56D359057}"/>
              </a:ext>
            </a:extLst>
          </p:cNvPr>
          <p:cNvSpPr txBox="1">
            <a:spLocks/>
          </p:cNvSpPr>
          <p:nvPr/>
        </p:nvSpPr>
        <p:spPr>
          <a:xfrm>
            <a:off x="2138609" y="141559"/>
            <a:ext cx="9720532" cy="10323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  <a:cs typeface="Arial" panose="020B0604020202020204" pitchFamily="34" charset="0"/>
              </a:rPr>
              <a:t>First functional Data Lake implementation</a:t>
            </a:r>
          </a:p>
        </p:txBody>
      </p:sp>
      <p:sp>
        <p:nvSpPr>
          <p:cNvPr id="21" name="Google Shape;297;p29">
            <a:extLst>
              <a:ext uri="{FF2B5EF4-FFF2-40B4-BE49-F238E27FC236}">
                <a16:creationId xmlns:a16="http://schemas.microsoft.com/office/drawing/2014/main" id="{F50DA3F6-02B9-984F-80CE-BC6CC6D7E3AE}"/>
              </a:ext>
            </a:extLst>
          </p:cNvPr>
          <p:cNvSpPr txBox="1"/>
          <p:nvPr/>
        </p:nvSpPr>
        <p:spPr>
          <a:xfrm>
            <a:off x="1970311" y="2851943"/>
            <a:ext cx="1444200" cy="1031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Data injected to the DL from </a:t>
            </a: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three</a:t>
            </a: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radio source observations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external locations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98;p29">
            <a:extLst>
              <a:ext uri="{FF2B5EF4-FFF2-40B4-BE49-F238E27FC236}">
                <a16:creationId xmlns:a16="http://schemas.microsoft.com/office/drawing/2014/main" id="{5C24472C-A94A-D446-9B8E-F677BC16E649}"/>
              </a:ext>
            </a:extLst>
          </p:cNvPr>
          <p:cNvSpPr txBox="1"/>
          <p:nvPr/>
        </p:nvSpPr>
        <p:spPr>
          <a:xfrm>
            <a:off x="3576067" y="2842914"/>
            <a:ext cx="1351500" cy="1031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User in external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location download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data, process and store results back to the DL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99;p29">
            <a:extLst>
              <a:ext uri="{FF2B5EF4-FFF2-40B4-BE49-F238E27FC236}">
                <a16:creationId xmlns:a16="http://schemas.microsoft.com/office/drawing/2014/main" id="{43277106-75A4-B545-9078-3BF1E3AE93F5}"/>
              </a:ext>
            </a:extLst>
          </p:cNvPr>
          <p:cNvSpPr txBox="1"/>
          <p:nvPr/>
        </p:nvSpPr>
        <p:spPr>
          <a:xfrm>
            <a:off x="5082574" y="2782900"/>
            <a:ext cx="1581900" cy="1031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3. User interested in combining results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stored with other public data to cover also visible spectrum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Google Shape;300;p29">
            <a:extLst>
              <a:ext uri="{FF2B5EF4-FFF2-40B4-BE49-F238E27FC236}">
                <a16:creationId xmlns:a16="http://schemas.microsoft.com/office/drawing/2014/main" id="{BDC695A6-A783-634E-9AA9-D72CD83DAA4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38240" y="3991988"/>
            <a:ext cx="3029326" cy="207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01;p29">
            <a:extLst>
              <a:ext uri="{FF2B5EF4-FFF2-40B4-BE49-F238E27FC236}">
                <a16:creationId xmlns:a16="http://schemas.microsoft.com/office/drawing/2014/main" id="{6ED5FB2B-360D-1B4B-8ABE-6FB7843F7D1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7057" y="3991983"/>
            <a:ext cx="3218230" cy="207511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302;p29">
            <a:extLst>
              <a:ext uri="{FF2B5EF4-FFF2-40B4-BE49-F238E27FC236}">
                <a16:creationId xmlns:a16="http://schemas.microsoft.com/office/drawing/2014/main" id="{B7C63124-9330-1F4B-8BE6-0E235A6AB3BE}"/>
              </a:ext>
            </a:extLst>
          </p:cNvPr>
          <p:cNvSpPr txBox="1"/>
          <p:nvPr/>
        </p:nvSpPr>
        <p:spPr>
          <a:xfrm>
            <a:off x="1970311" y="5999528"/>
            <a:ext cx="7947936" cy="3693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From left to right: Radio image, Optical image and the Combined image (LOFAR with optical contours)</a:t>
            </a:r>
            <a:endParaRPr kumimoji="0" sz="1200" b="1" i="1" u="none" strike="noStrike" kern="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" name="Google Shape;303;p29">
            <a:extLst>
              <a:ext uri="{FF2B5EF4-FFF2-40B4-BE49-F238E27FC236}">
                <a16:creationId xmlns:a16="http://schemas.microsoft.com/office/drawing/2014/main" id="{B2710753-CD03-B542-A513-1B59346E15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6614" y="3995271"/>
            <a:ext cx="2834781" cy="188976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04;p29">
            <a:extLst>
              <a:ext uri="{FF2B5EF4-FFF2-40B4-BE49-F238E27FC236}">
                <a16:creationId xmlns:a16="http://schemas.microsoft.com/office/drawing/2014/main" id="{B96B52C1-45A8-0C43-8EBF-BE968539440F}"/>
              </a:ext>
            </a:extLst>
          </p:cNvPr>
          <p:cNvSpPr txBox="1"/>
          <p:nvPr/>
        </p:nvSpPr>
        <p:spPr>
          <a:xfrm>
            <a:off x="6791155" y="2951339"/>
            <a:ext cx="1581900" cy="861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4. Combined optical data from the Hubble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located via the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VO (WP4) 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05;p29">
            <a:extLst>
              <a:ext uri="{FF2B5EF4-FFF2-40B4-BE49-F238E27FC236}">
                <a16:creationId xmlns:a16="http://schemas.microsoft.com/office/drawing/2014/main" id="{1CFA5442-0C19-5148-9BCF-4CCCB78DE90A}"/>
              </a:ext>
            </a:extLst>
          </p:cNvPr>
          <p:cNvSpPr txBox="1"/>
          <p:nvPr/>
        </p:nvSpPr>
        <p:spPr>
          <a:xfrm>
            <a:off x="8635493" y="2781839"/>
            <a:ext cx="1809000" cy="1031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5. Optical and radio data aggregate in via the </a:t>
            </a: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ESAP (WP5), combined analysis done. </a:t>
            </a: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Results uploaded back to the DL.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7;p29">
            <a:extLst>
              <a:ext uri="{FF2B5EF4-FFF2-40B4-BE49-F238E27FC236}">
                <a16:creationId xmlns:a16="http://schemas.microsoft.com/office/drawing/2014/main" id="{A70E3576-6F0F-2A40-9D0F-1520BC5F6553}"/>
              </a:ext>
            </a:extLst>
          </p:cNvPr>
          <p:cNvSpPr/>
          <p:nvPr/>
        </p:nvSpPr>
        <p:spPr>
          <a:xfrm>
            <a:off x="1682114" y="3941676"/>
            <a:ext cx="9320503" cy="240359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" name="Google Shape;260;p27">
            <a:extLst>
              <a:ext uri="{FF2B5EF4-FFF2-40B4-BE49-F238E27FC236}">
                <a16:creationId xmlns:a16="http://schemas.microsoft.com/office/drawing/2014/main" id="{6A30ACF1-CAED-D848-AE7A-1430496A562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254" y="2127485"/>
            <a:ext cx="1577745" cy="699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64;p27">
            <a:extLst>
              <a:ext uri="{FF2B5EF4-FFF2-40B4-BE49-F238E27FC236}">
                <a16:creationId xmlns:a16="http://schemas.microsoft.com/office/drawing/2014/main" id="{ED076647-A91A-4B47-9994-038A4C0E352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23433" r="17101" b="28299"/>
          <a:stretch/>
        </p:blipFill>
        <p:spPr>
          <a:xfrm>
            <a:off x="9410662" y="2007281"/>
            <a:ext cx="2067662" cy="70063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268;p27">
            <a:extLst>
              <a:ext uri="{FF2B5EF4-FFF2-40B4-BE49-F238E27FC236}">
                <a16:creationId xmlns:a16="http://schemas.microsoft.com/office/drawing/2014/main" id="{D38B2D58-425B-F745-9A80-552987C6147C}"/>
              </a:ext>
            </a:extLst>
          </p:cNvPr>
          <p:cNvSpPr txBox="1"/>
          <p:nvPr/>
        </p:nvSpPr>
        <p:spPr>
          <a:xfrm>
            <a:off x="2825392" y="2207034"/>
            <a:ext cx="6202994" cy="4616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Full-cycle scientific data management and data processing</a:t>
            </a:r>
            <a:endParaRPr i="1" baseline="300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Espace réservé du pied de page 2">
            <a:extLst>
              <a:ext uri="{FF2B5EF4-FFF2-40B4-BE49-F238E27FC236}">
                <a16:creationId xmlns:a16="http://schemas.microsoft.com/office/drawing/2014/main" id="{AA092E6A-DFD6-1E4B-B6A1-08DA292B61C3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35" name="Espace réservé de la date 1">
            <a:extLst>
              <a:ext uri="{FF2B5EF4-FFF2-40B4-BE49-F238E27FC236}">
                <a16:creationId xmlns:a16="http://schemas.microsoft.com/office/drawing/2014/main" id="{723327AE-9420-5E4C-98B8-ECD2CF2AB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886968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670EAC1-D11E-9244-996A-E72399B6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33</a:t>
            </a:fld>
            <a:endParaRPr lang="it-IT"/>
          </a:p>
        </p:txBody>
      </p:sp>
      <p:pic>
        <p:nvPicPr>
          <p:cNvPr id="4" name="Google Shape;238;p26">
            <a:extLst>
              <a:ext uri="{FF2B5EF4-FFF2-40B4-BE49-F238E27FC236}">
                <a16:creationId xmlns:a16="http://schemas.microsoft.com/office/drawing/2014/main" id="{E89D2973-F888-9146-A79E-4606ECDC636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27823" y="4283170"/>
            <a:ext cx="1125485" cy="129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1;p26">
            <a:extLst>
              <a:ext uri="{FF2B5EF4-FFF2-40B4-BE49-F238E27FC236}">
                <a16:creationId xmlns:a16="http://schemas.microsoft.com/office/drawing/2014/main" id="{DEF062BD-3A32-6E4D-90F6-CC99B29F3F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597" t="20289" r="38752" b="3205"/>
          <a:stretch/>
        </p:blipFill>
        <p:spPr>
          <a:xfrm>
            <a:off x="431983" y="2449037"/>
            <a:ext cx="907475" cy="73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2;p26">
            <a:extLst>
              <a:ext uri="{FF2B5EF4-FFF2-40B4-BE49-F238E27FC236}">
                <a16:creationId xmlns:a16="http://schemas.microsoft.com/office/drawing/2014/main" id="{A19EB366-5F6D-3F40-A5A3-BEA3D27D27D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626" y="3426565"/>
            <a:ext cx="1179559" cy="38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3;p26">
            <a:extLst>
              <a:ext uri="{FF2B5EF4-FFF2-40B4-BE49-F238E27FC236}">
                <a16:creationId xmlns:a16="http://schemas.microsoft.com/office/drawing/2014/main" id="{D79619DB-4878-C849-B3B6-D698A8D3C6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860" t="26867" r="79120" b="24396"/>
          <a:stretch/>
        </p:blipFill>
        <p:spPr>
          <a:xfrm>
            <a:off x="351790" y="4433581"/>
            <a:ext cx="1561552" cy="89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6;p26">
            <a:extLst>
              <a:ext uri="{FF2B5EF4-FFF2-40B4-BE49-F238E27FC236}">
                <a16:creationId xmlns:a16="http://schemas.microsoft.com/office/drawing/2014/main" id="{00FBE390-A869-7E4E-B5CF-A132330C0EF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65580" y="3371253"/>
            <a:ext cx="1704882" cy="12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47;p26">
            <a:extLst>
              <a:ext uri="{FF2B5EF4-FFF2-40B4-BE49-F238E27FC236}">
                <a16:creationId xmlns:a16="http://schemas.microsoft.com/office/drawing/2014/main" id="{18AAF6B7-9DA7-B24E-95A4-D897F095963D}"/>
              </a:ext>
            </a:extLst>
          </p:cNvPr>
          <p:cNvSpPr txBox="1"/>
          <p:nvPr/>
        </p:nvSpPr>
        <p:spPr>
          <a:xfrm>
            <a:off x="2068325" y="2440270"/>
            <a:ext cx="6940441" cy="7386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Raw data injected, stored and preserved in the DL. Data processed by users, results are stored back in the DL.</a:t>
            </a:r>
            <a:endParaRPr i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48;p26">
            <a:extLst>
              <a:ext uri="{FF2B5EF4-FFF2-40B4-BE49-F238E27FC236}">
                <a16:creationId xmlns:a16="http://schemas.microsoft.com/office/drawing/2014/main" id="{8B5A14C0-569F-D444-AAE4-659A3C0E4154}"/>
              </a:ext>
            </a:extLst>
          </p:cNvPr>
          <p:cNvSpPr txBox="1"/>
          <p:nvPr/>
        </p:nvSpPr>
        <p:spPr>
          <a:xfrm>
            <a:off x="1623204" y="3539508"/>
            <a:ext cx="8129731" cy="7386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Offload data from the storage buffer in the coast, replicate across sites, run data calibration, store back. Data product ready for user consumption</a:t>
            </a:r>
            <a:endParaRPr i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49;p26">
            <a:extLst>
              <a:ext uri="{FF2B5EF4-FFF2-40B4-BE49-F238E27FC236}">
                <a16:creationId xmlns:a16="http://schemas.microsoft.com/office/drawing/2014/main" id="{04188048-2B66-9E40-99FC-255A888E93AA}"/>
              </a:ext>
            </a:extLst>
          </p:cNvPr>
          <p:cNvSpPr txBox="1"/>
          <p:nvPr/>
        </p:nvSpPr>
        <p:spPr>
          <a:xfrm>
            <a:off x="2496237" y="5161235"/>
            <a:ext cx="6084616" cy="7386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Distributed data re-processing taken at remote locations (La Palma)</a:t>
            </a:r>
            <a:endParaRPr i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263;p27">
            <a:extLst>
              <a:ext uri="{FF2B5EF4-FFF2-40B4-BE49-F238E27FC236}">
                <a16:creationId xmlns:a16="http://schemas.microsoft.com/office/drawing/2014/main" id="{63F5B776-8E2A-7D4C-B4A0-5053A3380E5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07318" y="4906248"/>
            <a:ext cx="1449800" cy="9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59;p27">
            <a:extLst>
              <a:ext uri="{FF2B5EF4-FFF2-40B4-BE49-F238E27FC236}">
                <a16:creationId xmlns:a16="http://schemas.microsoft.com/office/drawing/2014/main" id="{DD261D58-E3CF-964D-8EC1-40EE135DC24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2784" y="5222061"/>
            <a:ext cx="839281" cy="44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37;p26">
            <a:extLst>
              <a:ext uri="{FF2B5EF4-FFF2-40B4-BE49-F238E27FC236}">
                <a16:creationId xmlns:a16="http://schemas.microsoft.com/office/drawing/2014/main" id="{7C09A92A-5161-684F-8D30-A180C395AE4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53100" y="1776651"/>
            <a:ext cx="2571827" cy="14621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B1CBC5F-1175-084F-9E34-72A275F83C2F}"/>
              </a:ext>
            </a:extLst>
          </p:cNvPr>
          <p:cNvSpPr/>
          <p:nvPr/>
        </p:nvSpPr>
        <p:spPr>
          <a:xfrm>
            <a:off x="2026960" y="792095"/>
            <a:ext cx="99438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cs typeface="Calibri" panose="020F0502020204030204" pitchFamily="34" charset="0"/>
              </a:rPr>
              <a:t>Followed by a full scale </a:t>
            </a:r>
            <a:r>
              <a:rPr lang="en-GB" sz="1600" b="1" dirty="0">
                <a:solidFill>
                  <a:srgbClr val="002060"/>
                </a:solidFill>
                <a:cs typeface="Calibri" panose="020F0502020204030204" pitchFamily="34" charset="0"/>
              </a:rPr>
              <a:t>Data and Analysis Challenge</a:t>
            </a:r>
            <a:r>
              <a:rPr lang="en-GB" sz="1600" dirty="0">
                <a:solidFill>
                  <a:srgbClr val="002060"/>
                </a:solidFill>
                <a:cs typeface="Calibri" panose="020F0502020204030204" pitchFamily="34" charset="0"/>
              </a:rPr>
              <a:t> performing production-like Data Management, Processing and Analysis workloads including interplay possibilities using large scale resources (batch systems and clouds) and user-analysis oriented platforms (online notebooks and analysis platforms).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31D1B48-FFAB-D240-BD46-14785C56742C}"/>
              </a:ext>
            </a:extLst>
          </p:cNvPr>
          <p:cNvSpPr txBox="1">
            <a:spLocks/>
          </p:cNvSpPr>
          <p:nvPr/>
        </p:nvSpPr>
        <p:spPr>
          <a:xfrm>
            <a:off x="2138609" y="141559"/>
            <a:ext cx="9720532" cy="10323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  <a:cs typeface="Arial" panose="020B0604020202020204" pitchFamily="34" charset="0"/>
              </a:rPr>
              <a:t>First functional Data Lake implementation</a:t>
            </a:r>
          </a:p>
        </p:txBody>
      </p:sp>
      <p:sp>
        <p:nvSpPr>
          <p:cNvPr id="21" name="Espace réservé du pied de page 2">
            <a:extLst>
              <a:ext uri="{FF2B5EF4-FFF2-40B4-BE49-F238E27FC236}">
                <a16:creationId xmlns:a16="http://schemas.microsoft.com/office/drawing/2014/main" id="{843E648C-CB08-B648-BE7E-F9C8983843DC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22" name="Espace réservé de la date 1">
            <a:extLst>
              <a:ext uri="{FF2B5EF4-FFF2-40B4-BE49-F238E27FC236}">
                <a16:creationId xmlns:a16="http://schemas.microsoft.com/office/drawing/2014/main" id="{83C38258-46E6-C642-82BF-8FE0A305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443173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9EE18E8-2969-5E45-A401-2020C0EE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4" name="Google Shape;281;p28">
            <a:extLst>
              <a:ext uri="{FF2B5EF4-FFF2-40B4-BE49-F238E27FC236}">
                <a16:creationId xmlns:a16="http://schemas.microsoft.com/office/drawing/2014/main" id="{D201C4DA-5FA6-BE46-B8DF-F48CD4D8610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84582" y="1674006"/>
            <a:ext cx="2179237" cy="8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82;p28">
            <a:extLst>
              <a:ext uri="{FF2B5EF4-FFF2-40B4-BE49-F238E27FC236}">
                <a16:creationId xmlns:a16="http://schemas.microsoft.com/office/drawing/2014/main" id="{62A1EE2A-FC03-7144-89D3-5FE9B6C40E1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635" y="2013839"/>
            <a:ext cx="1162286" cy="3225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86;p28">
            <a:extLst>
              <a:ext uri="{FF2B5EF4-FFF2-40B4-BE49-F238E27FC236}">
                <a16:creationId xmlns:a16="http://schemas.microsoft.com/office/drawing/2014/main" id="{F56446D2-F436-924A-98F6-7C4079EB75C4}"/>
              </a:ext>
            </a:extLst>
          </p:cNvPr>
          <p:cNvSpPr txBox="1"/>
          <p:nvPr/>
        </p:nvSpPr>
        <p:spPr>
          <a:xfrm>
            <a:off x="2825392" y="1874729"/>
            <a:ext cx="5851750" cy="7386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GB" i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Global-scale (</a:t>
            </a:r>
            <a:r>
              <a:rPr lang="en-GB" i="1" dirty="0">
                <a:solidFill>
                  <a:srgbClr val="C00000"/>
                </a:solidFill>
              </a:rPr>
              <a:t>Australia, South-Africa and Northern hemisphere sites )</a:t>
            </a:r>
            <a:r>
              <a:rPr lang="en-GB" i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Data Management</a:t>
            </a:r>
            <a:endParaRPr i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276;p28">
            <a:extLst>
              <a:ext uri="{FF2B5EF4-FFF2-40B4-BE49-F238E27FC236}">
                <a16:creationId xmlns:a16="http://schemas.microsoft.com/office/drawing/2014/main" id="{CD40BB58-D31A-7745-B531-D45C5452E8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6790" t="37557" r="3273" b="25954"/>
          <a:stretch/>
        </p:blipFill>
        <p:spPr>
          <a:xfrm>
            <a:off x="540301" y="4111233"/>
            <a:ext cx="1073098" cy="57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77;p28">
            <a:extLst>
              <a:ext uri="{FF2B5EF4-FFF2-40B4-BE49-F238E27FC236}">
                <a16:creationId xmlns:a16="http://schemas.microsoft.com/office/drawing/2014/main" id="{FA2332BD-FC9C-2C48-BB47-8DDDF4C9F03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8729" y="4545425"/>
            <a:ext cx="592200" cy="5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83;p28">
            <a:extLst>
              <a:ext uri="{FF2B5EF4-FFF2-40B4-BE49-F238E27FC236}">
                <a16:creationId xmlns:a16="http://schemas.microsoft.com/office/drawing/2014/main" id="{67B82831-DF18-7748-89CE-61AA9906937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68456" y="4036999"/>
            <a:ext cx="1735949" cy="1100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7;p28">
            <a:extLst>
              <a:ext uri="{FF2B5EF4-FFF2-40B4-BE49-F238E27FC236}">
                <a16:creationId xmlns:a16="http://schemas.microsoft.com/office/drawing/2014/main" id="{8FF0B2DE-C7E5-394C-A783-8C86DEBFCEC7}"/>
              </a:ext>
            </a:extLst>
          </p:cNvPr>
          <p:cNvSpPr txBox="1"/>
          <p:nvPr/>
        </p:nvSpPr>
        <p:spPr>
          <a:xfrm>
            <a:off x="2888848" y="4442266"/>
            <a:ext cx="6801689" cy="7386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DL interface with local and heterogeneous resources (HPC), control access, caching and analysis</a:t>
            </a:r>
            <a:endParaRPr i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278;p28">
            <a:extLst>
              <a:ext uri="{FF2B5EF4-FFF2-40B4-BE49-F238E27FC236}">
                <a16:creationId xmlns:a16="http://schemas.microsoft.com/office/drawing/2014/main" id="{10B64D51-1F52-9D41-A998-D6BE4A618C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73707" t="47661" r="2285" b="24584"/>
          <a:stretch/>
        </p:blipFill>
        <p:spPr>
          <a:xfrm>
            <a:off x="743635" y="3105175"/>
            <a:ext cx="1045226" cy="30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79;p28">
            <a:extLst>
              <a:ext uri="{FF2B5EF4-FFF2-40B4-BE49-F238E27FC236}">
                <a16:creationId xmlns:a16="http://schemas.microsoft.com/office/drawing/2014/main" id="{494B4070-E299-0544-9786-E2716A3C42F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7459" r="68366" b="10113"/>
          <a:stretch/>
        </p:blipFill>
        <p:spPr>
          <a:xfrm>
            <a:off x="1963203" y="3255585"/>
            <a:ext cx="1048848" cy="61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84;p28">
            <a:extLst>
              <a:ext uri="{FF2B5EF4-FFF2-40B4-BE49-F238E27FC236}">
                <a16:creationId xmlns:a16="http://schemas.microsoft.com/office/drawing/2014/main" id="{7223129A-117F-F643-88E7-74756FC478E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84582" y="2864958"/>
            <a:ext cx="2519823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88;p28">
            <a:extLst>
              <a:ext uri="{FF2B5EF4-FFF2-40B4-BE49-F238E27FC236}">
                <a16:creationId xmlns:a16="http://schemas.microsoft.com/office/drawing/2014/main" id="{4D421427-51F7-F74A-B999-360968DC9991}"/>
              </a:ext>
            </a:extLst>
          </p:cNvPr>
          <p:cNvSpPr txBox="1"/>
          <p:nvPr/>
        </p:nvSpPr>
        <p:spPr>
          <a:xfrm>
            <a:off x="3310760" y="2915094"/>
            <a:ext cx="5525138" cy="12926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65100" lvl="0">
              <a:buSzPts val="1000"/>
            </a:pPr>
            <a:r>
              <a:rPr lang="en-GB" i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Simulate observations and leverage telescope local </a:t>
            </a:r>
            <a:r>
              <a:rPr lang="en-GB" i="1" dirty="0">
                <a:solidFill>
                  <a:srgbClr val="C00000"/>
                </a:solidFill>
                <a:ea typeface="Calibri"/>
                <a:cs typeface="Calibri"/>
                <a:sym typeface="Calibri"/>
              </a:rPr>
              <a:t>storage data replication to fulfil daily  data management cycles (i</a:t>
            </a:r>
            <a:r>
              <a:rPr lang="en-GB" i="1" dirty="0">
                <a:solidFill>
                  <a:srgbClr val="C00000"/>
                </a:solidFill>
              </a:rPr>
              <a:t>ncorporating SLAC in the data replication chain) </a:t>
            </a:r>
            <a:endParaRPr i="1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257;p27">
            <a:extLst>
              <a:ext uri="{FF2B5EF4-FFF2-40B4-BE49-F238E27FC236}">
                <a16:creationId xmlns:a16="http://schemas.microsoft.com/office/drawing/2014/main" id="{4D0CCC6A-1D50-3947-9E9C-7BCB2D409C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6790" t="37557" r="3273" b="25954"/>
          <a:stretch/>
        </p:blipFill>
        <p:spPr>
          <a:xfrm>
            <a:off x="597795" y="5212276"/>
            <a:ext cx="1151921" cy="55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58;p27">
            <a:extLst>
              <a:ext uri="{FF2B5EF4-FFF2-40B4-BE49-F238E27FC236}">
                <a16:creationId xmlns:a16="http://schemas.microsoft.com/office/drawing/2014/main" id="{8F596B0A-3EB0-784D-83A8-E03B00109C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17412" y="5815681"/>
            <a:ext cx="973475" cy="40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62;p27">
            <a:extLst>
              <a:ext uri="{FF2B5EF4-FFF2-40B4-BE49-F238E27FC236}">
                <a16:creationId xmlns:a16="http://schemas.microsoft.com/office/drawing/2014/main" id="{0B9BED5E-C02D-9944-BD97-F6F6F85F58D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053308" y="5252376"/>
            <a:ext cx="1329426" cy="90875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66;p27">
            <a:extLst>
              <a:ext uri="{FF2B5EF4-FFF2-40B4-BE49-F238E27FC236}">
                <a16:creationId xmlns:a16="http://schemas.microsoft.com/office/drawing/2014/main" id="{D247D175-4214-FD4C-ABDE-15CF99AD90FC}"/>
              </a:ext>
            </a:extLst>
          </p:cNvPr>
          <p:cNvSpPr txBox="1"/>
          <p:nvPr/>
        </p:nvSpPr>
        <p:spPr>
          <a:xfrm>
            <a:off x="3619204" y="5554660"/>
            <a:ext cx="6133731" cy="7386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Large experiment demonstrating open data capabilities (with ad-hoc ATLAS open-data software)</a:t>
            </a:r>
            <a:endParaRPr i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1125AE-A91D-CA4A-A7B2-121786DE331E}"/>
              </a:ext>
            </a:extLst>
          </p:cNvPr>
          <p:cNvSpPr/>
          <p:nvPr/>
        </p:nvSpPr>
        <p:spPr>
          <a:xfrm>
            <a:off x="2026960" y="792095"/>
            <a:ext cx="99438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cs typeface="Calibri" panose="020F0502020204030204" pitchFamily="34" charset="0"/>
              </a:rPr>
              <a:t>Followed by a full scale </a:t>
            </a:r>
            <a:r>
              <a:rPr lang="en-GB" sz="1600" b="1" dirty="0">
                <a:solidFill>
                  <a:srgbClr val="002060"/>
                </a:solidFill>
                <a:cs typeface="Calibri" panose="020F0502020204030204" pitchFamily="34" charset="0"/>
              </a:rPr>
              <a:t>Data and Analysis Challenge</a:t>
            </a:r>
            <a:r>
              <a:rPr lang="en-GB" sz="1600" dirty="0">
                <a:solidFill>
                  <a:srgbClr val="002060"/>
                </a:solidFill>
                <a:cs typeface="Calibri" panose="020F0502020204030204" pitchFamily="34" charset="0"/>
              </a:rPr>
              <a:t> performing production-like Data Management, Processing and Analysis workloads including interplay possibilities using large scale resources (batch systems and clouds) and user-analysis oriented platforms (online notebooks and analysis platforms).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DEF0CC2-03ED-DD41-ABAA-6B4EE962F0AD}"/>
              </a:ext>
            </a:extLst>
          </p:cNvPr>
          <p:cNvSpPr txBox="1">
            <a:spLocks/>
          </p:cNvSpPr>
          <p:nvPr/>
        </p:nvSpPr>
        <p:spPr>
          <a:xfrm>
            <a:off x="2138609" y="141559"/>
            <a:ext cx="9720532" cy="10323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  <a:cs typeface="Arial" panose="020B0604020202020204" pitchFamily="34" charset="0"/>
              </a:rPr>
              <a:t>First functional Data Lake implementation</a:t>
            </a:r>
          </a:p>
        </p:txBody>
      </p:sp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2D3B1A94-FFDB-E34B-9491-4177A0B8696E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26" name="Espace réservé de la date 1">
            <a:extLst>
              <a:ext uri="{FF2B5EF4-FFF2-40B4-BE49-F238E27FC236}">
                <a16:creationId xmlns:a16="http://schemas.microsoft.com/office/drawing/2014/main" id="{CCF0F05E-14A8-A940-A7B6-07690D3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4045458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4694D7C-7A67-8443-A3D3-4FD66868C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AC4880-E92D-E141-8C91-D7C7AD867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68" y="1540042"/>
            <a:ext cx="3419215" cy="46249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290C48-A405-AB49-A8A9-F4B678667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52" y="1708084"/>
            <a:ext cx="406400" cy="3810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E58D7F-1229-7A4C-BB0C-3CA1E5712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687" y="1001028"/>
            <a:ext cx="3570219" cy="47981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935627F-68EC-7140-9451-9EEF5501F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602" y="1159042"/>
            <a:ext cx="406400" cy="3810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D3DFC84-3496-4E4E-A839-EAE3C1741584}"/>
              </a:ext>
            </a:extLst>
          </p:cNvPr>
          <p:cNvSpPr txBox="1">
            <a:spLocks/>
          </p:cNvSpPr>
          <p:nvPr/>
        </p:nvSpPr>
        <p:spPr>
          <a:xfrm>
            <a:off x="7458610" y="1159042"/>
            <a:ext cx="4569055" cy="21932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>
                <a:solidFill>
                  <a:srgbClr val="C00000"/>
                </a:solidFill>
                <a:latin typeface="+mn-lt"/>
                <a:ea typeface="MS PGothic" charset="0"/>
              </a:rPr>
              <a:t>Acknowledged as a successful approach in “Making Science Happen”, </a:t>
            </a:r>
          </a:p>
          <a:p>
            <a:pPr algn="l"/>
            <a:r>
              <a:rPr lang="en-GB" sz="2000" dirty="0">
                <a:solidFill>
                  <a:srgbClr val="C00000"/>
                </a:solidFill>
                <a:latin typeface="+mn-lt"/>
                <a:ea typeface="MS PGothic" charset="0"/>
              </a:rPr>
              <a:t>“Consolidation of The European RI Landscape” as well as an example of scheme for new coordinated focus by ESFRI.</a:t>
            </a:r>
            <a:endParaRPr lang="en-GB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9E6CAB82-1F0C-AA44-AFF7-4A4789E641DF}"/>
              </a:ext>
            </a:extLst>
          </p:cNvPr>
          <p:cNvSpPr txBox="1">
            <a:spLocks/>
          </p:cNvSpPr>
          <p:nvPr/>
        </p:nvSpPr>
        <p:spPr>
          <a:xfrm>
            <a:off x="1958636" y="158817"/>
            <a:ext cx="10069029" cy="7532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</a:rPr>
              <a:t>ESCAPE and the other Science Clusters in Europe</a:t>
            </a:r>
            <a:endParaRPr lang="it-IT" sz="2800" b="1" dirty="0">
              <a:latin typeface="+mn-lt"/>
            </a:endParaRPr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C0AFD559-7A4A-D249-8A83-616CA364DB36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13" name="Espace réservé de la date 1">
            <a:extLst>
              <a:ext uri="{FF2B5EF4-FFF2-40B4-BE49-F238E27FC236}">
                <a16:creationId xmlns:a16="http://schemas.microsoft.com/office/drawing/2014/main" id="{E8067ECF-59DB-F146-AC28-6B4250D2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r>
              <a:rPr lang="it-IT" dirty="0"/>
              <a:t>08/05/2023</a:t>
            </a:r>
          </a:p>
        </p:txBody>
      </p:sp>
    </p:spTree>
    <p:extLst>
      <p:ext uri="{BB962C8B-B14F-4D97-AF65-F5344CB8AC3E}">
        <p14:creationId xmlns:p14="http://schemas.microsoft.com/office/powerpoint/2010/main" val="2195394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25557B-A374-184C-AD1E-AD3148ED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9CACE9-0E6F-774D-B589-EA14102620D1}"/>
              </a:ext>
            </a:extLst>
          </p:cNvPr>
          <p:cNvSpPr txBox="1">
            <a:spLocks/>
          </p:cNvSpPr>
          <p:nvPr/>
        </p:nvSpPr>
        <p:spPr>
          <a:xfrm>
            <a:off x="1835558" y="304801"/>
            <a:ext cx="10069029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atin typeface="+mn-lt"/>
              </a:rPr>
              <a:t>What should ESCAPE collaboration agree to support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F524DC-F115-8F46-A331-012E87C4287E}"/>
              </a:ext>
            </a:extLst>
          </p:cNvPr>
          <p:cNvSpPr txBox="1">
            <a:spLocks/>
          </p:cNvSpPr>
          <p:nvPr/>
        </p:nvSpPr>
        <p:spPr>
          <a:xfrm>
            <a:off x="1023257" y="1652136"/>
            <a:ext cx="10881330" cy="427795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2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044C9F"/>
                </a:solidFill>
              </a:rPr>
              <a:t> ESCAPE IAM</a:t>
            </a:r>
          </a:p>
          <a:p>
            <a:pPr lvl="1"/>
            <a:r>
              <a:rPr lang="en-GB">
                <a:solidFill>
                  <a:srgbClr val="044C9F"/>
                </a:solidFill>
              </a:rPr>
              <a:t>Need a common instance, for common infrastructure &amp; testing</a:t>
            </a:r>
          </a:p>
          <a:p>
            <a:pPr lvl="1"/>
            <a:r>
              <a:rPr lang="en-GB">
                <a:solidFill>
                  <a:srgbClr val="044C9F"/>
                </a:solidFill>
              </a:rPr>
              <a:t> Expect most RI’s to operate their own (&amp; federate to EOSC)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44C9F"/>
                </a:solidFill>
              </a:rPr>
              <a:t>Communities will need to manage their own memberships</a:t>
            </a:r>
          </a:p>
          <a:p>
            <a:r>
              <a:rPr lang="en-GB">
                <a:solidFill>
                  <a:srgbClr val="044C9F"/>
                </a:solidFill>
              </a:rPr>
              <a:t> Data Lake testbed</a:t>
            </a:r>
          </a:p>
          <a:p>
            <a:pPr lvl="1"/>
            <a:r>
              <a:rPr lang="en-GB">
                <a:solidFill>
                  <a:srgbClr val="044C9F"/>
                </a:solidFill>
              </a:rPr>
              <a:t>Agree to continue to operate a development service</a:t>
            </a:r>
          </a:p>
          <a:p>
            <a:pPr lvl="1"/>
            <a:r>
              <a:rPr lang="en-GB">
                <a:solidFill>
                  <a:srgbClr val="044C9F"/>
                </a:solidFill>
              </a:rPr>
              <a:t>Need commitment from few sites to provide modest resources &amp; support</a:t>
            </a:r>
          </a:p>
          <a:p>
            <a:r>
              <a:rPr lang="en-GB">
                <a:solidFill>
                  <a:srgbClr val="044C9F"/>
                </a:solidFill>
              </a:rPr>
              <a:t> OSSR service</a:t>
            </a:r>
          </a:p>
          <a:p>
            <a:pPr lvl="1"/>
            <a:r>
              <a:rPr lang="en-GB">
                <a:solidFill>
                  <a:srgbClr val="044C9F"/>
                </a:solidFill>
              </a:rPr>
              <a:t> This is the ESCAPE software and service entry portal to EOSC</a:t>
            </a:r>
          </a:p>
          <a:p>
            <a:pPr lvl="1"/>
            <a:r>
              <a:rPr lang="en-GB">
                <a:solidFill>
                  <a:srgbClr val="044C9F"/>
                </a:solidFill>
              </a:rPr>
              <a:t> Must foresee to maintain and operate for the community</a:t>
            </a:r>
          </a:p>
          <a:p>
            <a:r>
              <a:rPr lang="en-GB">
                <a:solidFill>
                  <a:srgbClr val="044C9F"/>
                </a:solidFill>
              </a:rPr>
              <a:t> Repository of software and tools</a:t>
            </a:r>
          </a:p>
          <a:p>
            <a:pPr lvl="1"/>
            <a:r>
              <a:rPr lang="en-GB">
                <a:solidFill>
                  <a:srgbClr val="044C9F"/>
                </a:solidFill>
              </a:rPr>
              <a:t> Is this just github or …</a:t>
            </a:r>
          </a:p>
          <a:p>
            <a:r>
              <a:rPr lang="en-GB">
                <a:solidFill>
                  <a:srgbClr val="044C9F"/>
                </a:solidFill>
              </a:rPr>
              <a:t> Assume RI’s or experiments will run their own services </a:t>
            </a:r>
          </a:p>
          <a:p>
            <a:pPr lvl="1"/>
            <a:r>
              <a:rPr lang="en-GB">
                <a:solidFill>
                  <a:srgbClr val="044C9F"/>
                </a:solidFill>
              </a:rPr>
              <a:t>Or use EOSC ones</a:t>
            </a:r>
            <a:endParaRPr lang="en-GB" dirty="0">
              <a:solidFill>
                <a:srgbClr val="044C9F"/>
              </a:solidFill>
            </a:endParaRP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B010022C-724F-994B-8BAF-F0D3B839672A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53C5CF13-631E-9940-A97D-541FE5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1794994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CDF6BEE-1969-C841-BAFA-35CC3614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F52F05A-827E-694D-A219-CFF2C16E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175DA-277F-B548-B500-1BF71FE2309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E9DD588-35F1-2142-8069-C604231EF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51" y="1516164"/>
            <a:ext cx="10867239" cy="4829432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3600" u="sng" dirty="0">
                <a:solidFill>
                  <a:schemeClr val="accent1">
                    <a:lumMod val="75000"/>
                  </a:schemeClr>
                </a:solidFill>
              </a:rPr>
              <a:t>Aligned expectations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Large volume data 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generators (up to multi-Exabyte scale level).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“Observatory” and “Facility” 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type of operation require global open access and long-term sustainability of research data.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astrophysics 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and the 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accelerator-based 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particle/nuclear physics 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ESFRI 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facilities join in a 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multi-probe approach 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towards the understanding of the Universe: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addressing expectations of new generation of researchers for a 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“virtual space” - 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sharing workflows and interoperable data; 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acknowledging commitment of scientists (on transversal research).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Engage with society and citizens.</a:t>
            </a:r>
          </a:p>
          <a:p>
            <a:pPr marL="457189" lvl="1" indent="0">
              <a:lnSpc>
                <a:spcPct val="120000"/>
              </a:lnSpc>
              <a:spcBef>
                <a:spcPts val="600"/>
              </a:spcBef>
              <a:buNone/>
            </a:pP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3600" u="sng" dirty="0">
                <a:solidFill>
                  <a:schemeClr val="accent1">
                    <a:lumMod val="75000"/>
                  </a:schemeClr>
                </a:solidFill>
              </a:rPr>
              <a:t>Enhance coordination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Leveraging two major complementary excellences in data stewardship: 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the astronomy 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Virtual Observatory 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infrastructure; 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long-standing expertise of the 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HEP 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community in large-scale distributed computing and big-data management.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Operating a shared open innovation environment, adopting and enhancing FAIR/Open-Science principles.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17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itolo 4">
            <a:extLst>
              <a:ext uri="{FF2B5EF4-FFF2-40B4-BE49-F238E27FC236}">
                <a16:creationId xmlns:a16="http://schemas.microsoft.com/office/drawing/2014/main" id="{E6E69697-1400-E64E-A45D-3496D56A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11" y="161327"/>
            <a:ext cx="10069029" cy="753245"/>
          </a:xfrm>
        </p:spPr>
        <p:txBody>
          <a:bodyPr/>
          <a:lstStyle/>
          <a:p>
            <a:r>
              <a:rPr lang="en-US" b="1" dirty="0">
                <a:solidFill>
                  <a:srgbClr val="4470A7"/>
                </a:solidFill>
              </a:rPr>
              <a:t>ESCAPE: Astronomy and Particle Physics ESFRIs</a:t>
            </a:r>
            <a:endParaRPr lang="it-IT" b="1" dirty="0">
              <a:solidFill>
                <a:srgbClr val="4470A7"/>
              </a:solidFill>
            </a:endParaRP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23CC6443-0043-1446-A4F7-9BACCCB4516E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3243422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F52F05A-827E-694D-A219-CFF2C16E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175DA-277F-B548-B500-1BF71FE2309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E9DD588-35F1-2142-8069-C604231EF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30" y="1553176"/>
            <a:ext cx="10583916" cy="4829432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rgbClr val="044C9F"/>
                </a:solidFill>
              </a:rPr>
              <a:t>Management of Exabyte-scale science data (and associated tools, networks, infrastructure).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44C9F"/>
              </a:solidFill>
            </a:endParaRPr>
          </a:p>
          <a:p>
            <a:r>
              <a:rPr lang="en-US" sz="1800" dirty="0">
                <a:solidFill>
                  <a:srgbClr val="044C9F"/>
                </a:solidFill>
              </a:rPr>
              <a:t>Move from “simple” x86-like clusters to very heterogenous resources: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4C9F"/>
                </a:solidFill>
              </a:rPr>
              <a:t>Use of HPC and </a:t>
            </a:r>
            <a:r>
              <a:rPr lang="en-US" sz="1800" dirty="0" err="1">
                <a:solidFill>
                  <a:srgbClr val="044C9F"/>
                </a:solidFill>
              </a:rPr>
              <a:t>Exascale</a:t>
            </a:r>
            <a:r>
              <a:rPr lang="en-US" sz="1800" dirty="0">
                <a:solidFill>
                  <a:srgbClr val="044C9F"/>
                </a:solidFill>
              </a:rPr>
              <a:t> computing resources.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44C9F"/>
              </a:solidFill>
            </a:endParaRPr>
          </a:p>
          <a:p>
            <a:r>
              <a:rPr lang="en-US" sz="1800" dirty="0">
                <a:solidFill>
                  <a:srgbClr val="044C9F"/>
                </a:solidFill>
              </a:rPr>
              <a:t>Infrastructures &amp; </a:t>
            </a:r>
            <a:r>
              <a:rPr lang="en-US" sz="1800" dirty="0" err="1">
                <a:solidFill>
                  <a:srgbClr val="044C9F"/>
                </a:solidFill>
              </a:rPr>
              <a:t>centres</a:t>
            </a:r>
            <a:r>
              <a:rPr lang="en-US" sz="1800" dirty="0">
                <a:solidFill>
                  <a:srgbClr val="044C9F"/>
                </a:solidFill>
              </a:rPr>
              <a:t> likely to be common between HEP &amp; Astronomy, </a:t>
            </a:r>
            <a:r>
              <a:rPr lang="en-US" sz="1800" dirty="0" err="1">
                <a:solidFill>
                  <a:srgbClr val="044C9F"/>
                </a:solidFill>
              </a:rPr>
              <a:t>Astroparticle</a:t>
            </a:r>
            <a:r>
              <a:rPr lang="en-US" sz="1800" dirty="0">
                <a:solidFill>
                  <a:srgbClr val="044C9F"/>
                </a:solidFill>
              </a:rPr>
              <a:t>, GW, Cosmology, etc.</a:t>
            </a:r>
          </a:p>
          <a:p>
            <a:pPr marL="0" indent="0">
              <a:buNone/>
            </a:pPr>
            <a:endParaRPr lang="en-US" sz="1800" dirty="0">
              <a:solidFill>
                <a:srgbClr val="044C9F"/>
              </a:solidFill>
            </a:endParaRPr>
          </a:p>
          <a:p>
            <a:r>
              <a:rPr lang="en-US" sz="1800" dirty="0">
                <a:solidFill>
                  <a:srgbClr val="044C9F"/>
                </a:solidFill>
              </a:rPr>
              <a:t>Software challenge (associated with the above):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4C9F"/>
                </a:solidFill>
              </a:rPr>
              <a:t>How to easily move code between various compute resources, validate correctness, adapt to new architectures, etc.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4C9F"/>
                </a:solidFill>
              </a:rPr>
              <a:t>HSF as a collaborative mechanism (also for cross-fertilization) –&gt; lots of interest 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44C9F"/>
              </a:solidFill>
            </a:endParaRPr>
          </a:p>
          <a:p>
            <a:r>
              <a:rPr lang="en-US" sz="1800" dirty="0">
                <a:solidFill>
                  <a:srgbClr val="044C9F"/>
                </a:solidFill>
              </a:rPr>
              <a:t>Develop and retain skills in software and computing: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4C9F"/>
                </a:solidFill>
              </a:rPr>
              <a:t>In the scientific community – as well as with specialists.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4C9F"/>
                </a:solidFill>
              </a:rPr>
              <a:t>Issue of recognition in academic environments.</a:t>
            </a:r>
            <a:endParaRPr lang="en-GB" sz="1800" dirty="0">
              <a:solidFill>
                <a:srgbClr val="044C9F"/>
              </a:solidFill>
            </a:endParaRPr>
          </a:p>
        </p:txBody>
      </p:sp>
      <p:sp>
        <p:nvSpPr>
          <p:cNvPr id="6" name="Titolo 4">
            <a:extLst>
              <a:ext uri="{FF2B5EF4-FFF2-40B4-BE49-F238E27FC236}">
                <a16:creationId xmlns:a16="http://schemas.microsoft.com/office/drawing/2014/main" id="{E6E69697-1400-E64E-A45D-3496D56A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11" y="161327"/>
            <a:ext cx="10069029" cy="753245"/>
          </a:xfrm>
        </p:spPr>
        <p:txBody>
          <a:bodyPr/>
          <a:lstStyle/>
          <a:p>
            <a:r>
              <a:rPr lang="en-US" b="1" dirty="0">
                <a:solidFill>
                  <a:srgbClr val="4470A7"/>
                </a:solidFill>
              </a:rPr>
              <a:t>Common challenges</a:t>
            </a:r>
            <a:endParaRPr lang="it-IT" b="1" dirty="0">
              <a:solidFill>
                <a:srgbClr val="4470A7"/>
              </a:solidFill>
            </a:endParaRP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23CC6443-0043-1446-A4F7-9BACCCB4516E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Giovanni Lamanna</a:t>
            </a:r>
          </a:p>
        </p:txBody>
      </p:sp>
      <p:sp>
        <p:nvSpPr>
          <p:cNvPr id="9" name="Espace réservé de la date 1">
            <a:extLst>
              <a:ext uri="{FF2B5EF4-FFF2-40B4-BE49-F238E27FC236}">
                <a16:creationId xmlns:a16="http://schemas.microsoft.com/office/drawing/2014/main" id="{0922A4BE-F989-38BD-1F4C-9C7625F5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361692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11" y="161327"/>
            <a:ext cx="10069029" cy="753245"/>
          </a:xfrm>
        </p:spPr>
        <p:txBody>
          <a:bodyPr/>
          <a:lstStyle/>
          <a:p>
            <a:r>
              <a:rPr lang="it-IT" b="1" dirty="0"/>
              <a:t>ESCAPE H2020 </a:t>
            </a:r>
            <a:r>
              <a:rPr lang="it-IT" b="1" dirty="0" err="1"/>
              <a:t>consortium</a:t>
            </a:r>
            <a:endParaRPr lang="it-IT" b="1" dirty="0"/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E13C3136-E18C-994B-803C-7E134EAE7B3C}"/>
              </a:ext>
            </a:extLst>
          </p:cNvPr>
          <p:cNvSpPr/>
          <p:nvPr/>
        </p:nvSpPr>
        <p:spPr>
          <a:xfrm>
            <a:off x="4978505" y="4402861"/>
            <a:ext cx="4355382" cy="15058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D461A4EE-226A-7F48-9EE6-6F8645B2FF03}"/>
              </a:ext>
            </a:extLst>
          </p:cNvPr>
          <p:cNvSpPr/>
          <p:nvPr/>
        </p:nvSpPr>
        <p:spPr>
          <a:xfrm>
            <a:off x="4978506" y="1195570"/>
            <a:ext cx="7071528" cy="292946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4884E-6BE6-B94D-A66C-7E2ED44AE4E3}"/>
              </a:ext>
            </a:extLst>
          </p:cNvPr>
          <p:cNvSpPr/>
          <p:nvPr/>
        </p:nvSpPr>
        <p:spPr>
          <a:xfrm>
            <a:off x="4978505" y="4433171"/>
            <a:ext cx="6202299" cy="136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800"/>
              <a:buBlip>
                <a:blip r:embed="rId2"/>
              </a:buBlip>
            </a:pPr>
            <a:r>
              <a:rPr lang="en-GB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Budget: </a:t>
            </a:r>
            <a:r>
              <a:rPr lang="en-GB" sz="16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15.98 M€</a:t>
            </a:r>
            <a:endParaRPr lang="en-GB" sz="16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800"/>
              <a:buBlip>
                <a:blip r:embed="rId2"/>
              </a:buBlip>
            </a:pPr>
            <a:r>
              <a:rPr lang="en-GB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Started: </a:t>
            </a:r>
            <a:r>
              <a:rPr lang="en-GB" sz="16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1/2/2019</a:t>
            </a:r>
            <a:endParaRPr lang="en-GB" sz="16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800"/>
              <a:buBlip>
                <a:blip r:embed="rId2"/>
              </a:buBlip>
            </a:pPr>
            <a:r>
              <a:rPr lang="en-GB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Duration:</a:t>
            </a:r>
            <a:r>
              <a:rPr lang="en-GB" sz="16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48 months </a:t>
            </a:r>
            <a:r>
              <a:rPr lang="en-GB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(end date 31/1/2023) </a:t>
            </a:r>
            <a:endParaRPr lang="en-GB" sz="16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800"/>
              <a:buBlip>
                <a:blip r:embed="rId2"/>
              </a:buBlip>
            </a:pPr>
            <a:r>
              <a:rPr lang="en-GB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Coordinator: </a:t>
            </a:r>
            <a:r>
              <a:rPr lang="en-GB" sz="16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CNRS-LAPP</a:t>
            </a:r>
            <a:endParaRPr lang="en-GB" sz="16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5193BF-4E4E-BC41-B8F1-9DE7266AE46F}"/>
              </a:ext>
            </a:extLst>
          </p:cNvPr>
          <p:cNvSpPr/>
          <p:nvPr/>
        </p:nvSpPr>
        <p:spPr>
          <a:xfrm>
            <a:off x="4978506" y="1437772"/>
            <a:ext cx="7125520" cy="250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800"/>
              <a:buBlip>
                <a:blip r:embed="rId2"/>
              </a:buBlip>
            </a:pP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31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partners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including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2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SMEs</a:t>
            </a:r>
            <a:endParaRPr lang="fr-FR" sz="16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800"/>
              <a:buBlip>
                <a:blip r:embed="rId2"/>
              </a:buBlip>
            </a:pP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10 ESFRI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projects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&amp;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landmarks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: </a:t>
            </a:r>
            <a:r>
              <a:rPr lang="fr-FR" sz="16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CTA, EST, FAIR, HL-LHC, KM3NeT, SKA, LSST, VIRGO, ESO, JIVE</a:t>
            </a:r>
            <a:endParaRPr lang="fr-FR" sz="16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800"/>
              <a:buBlip>
                <a:blip r:embed="rId2"/>
              </a:buBlip>
            </a:pP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2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pan-European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International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Organizations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: </a:t>
            </a:r>
            <a:r>
              <a:rPr lang="fr-FR" sz="16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CERN, ESO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with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their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world-class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established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infrastructures,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experiments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and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observatories</a:t>
            </a:r>
            <a:endParaRPr lang="fr-FR" sz="16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800"/>
              <a:buBlip>
                <a:blip r:embed="rId2"/>
              </a:buBlip>
            </a:pP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2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European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Research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Infrastructures: </a:t>
            </a:r>
            <a:r>
              <a:rPr lang="fr-FR" sz="16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EGO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and </a:t>
            </a:r>
            <a:r>
              <a:rPr lang="fr-FR" sz="16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JIV-ERIC</a:t>
            </a:r>
            <a:endParaRPr lang="fr-FR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Calibri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800"/>
              <a:buBlip>
                <a:blip r:embed="rId2"/>
              </a:buBlip>
            </a:pP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1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involved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initiative/infrastructure: </a:t>
            </a:r>
            <a:r>
              <a:rPr lang="fr-FR" sz="16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EURO-VO</a:t>
            </a:r>
            <a:endParaRPr lang="fr-FR" sz="16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800"/>
              <a:buBlip>
                <a:blip r:embed="rId2"/>
              </a:buBlip>
            </a:pP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4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supporting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</a:t>
            </a:r>
            <a:r>
              <a:rPr lang="fr-FR" sz="160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European</a:t>
            </a:r>
            <a:r>
              <a:rPr lang="fr-FR" sz="16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 consortia: </a:t>
            </a:r>
            <a:r>
              <a:rPr lang="fr-FR" sz="16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APPEC, ASTRONET, ECFA and </a:t>
            </a:r>
            <a:r>
              <a:rPr lang="fr-FR" sz="1600" b="1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rPr>
              <a:t>NuPECC</a:t>
            </a:r>
            <a:endParaRPr lang="fr-FR" sz="16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Calibri"/>
            </a:endParaRPr>
          </a:p>
        </p:txBody>
      </p:sp>
      <p:pic>
        <p:nvPicPr>
          <p:cNvPr id="11" name="Google Shape;189;p6" descr="Image result for cnrs logo">
            <a:extLst>
              <a:ext uri="{FF2B5EF4-FFF2-40B4-BE49-F238E27FC236}">
                <a16:creationId xmlns:a16="http://schemas.microsoft.com/office/drawing/2014/main" id="{5D0A1FCA-5751-F241-B561-21C52E6CCB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047" y="1566394"/>
            <a:ext cx="463311" cy="42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0;p6">
            <a:extLst>
              <a:ext uri="{FF2B5EF4-FFF2-40B4-BE49-F238E27FC236}">
                <a16:creationId xmlns:a16="http://schemas.microsoft.com/office/drawing/2014/main" id="{53AB11BC-4B13-3043-84A1-17BF7A9F8D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1715" y="1371188"/>
            <a:ext cx="416525" cy="36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1;p6">
            <a:extLst>
              <a:ext uri="{FF2B5EF4-FFF2-40B4-BE49-F238E27FC236}">
                <a16:creationId xmlns:a16="http://schemas.microsoft.com/office/drawing/2014/main" id="{87A73BE5-F457-374F-8AC5-589DD48F7A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4336" y="1056795"/>
            <a:ext cx="386994" cy="45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2;p6">
            <a:extLst>
              <a:ext uri="{FF2B5EF4-FFF2-40B4-BE49-F238E27FC236}">
                <a16:creationId xmlns:a16="http://schemas.microsoft.com/office/drawing/2014/main" id="{5CDC4412-8C78-5E4E-9A53-133D3D02AE6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32345" y="1083381"/>
            <a:ext cx="657734" cy="33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93;p6">
            <a:extLst>
              <a:ext uri="{FF2B5EF4-FFF2-40B4-BE49-F238E27FC236}">
                <a16:creationId xmlns:a16="http://schemas.microsoft.com/office/drawing/2014/main" id="{F039403E-43E4-474C-AA54-918A9AD859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86753" y="1774826"/>
            <a:ext cx="359728" cy="325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94;p6">
            <a:extLst>
              <a:ext uri="{FF2B5EF4-FFF2-40B4-BE49-F238E27FC236}">
                <a16:creationId xmlns:a16="http://schemas.microsoft.com/office/drawing/2014/main" id="{5999A0D3-79E3-0E41-A2B2-8E1012A6C8F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2194" t="19935" r="12166" b="21244"/>
          <a:stretch/>
        </p:blipFill>
        <p:spPr>
          <a:xfrm>
            <a:off x="3601134" y="5090510"/>
            <a:ext cx="721273" cy="33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95;p6">
            <a:extLst>
              <a:ext uri="{FF2B5EF4-FFF2-40B4-BE49-F238E27FC236}">
                <a16:creationId xmlns:a16="http://schemas.microsoft.com/office/drawing/2014/main" id="{CED64C48-E52A-9B4F-AA92-1B9AE1A1EBD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9391" r="2030" b="12041"/>
          <a:stretch/>
        </p:blipFill>
        <p:spPr>
          <a:xfrm>
            <a:off x="1523244" y="2000760"/>
            <a:ext cx="586597" cy="31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96;p6" descr="Image result for cta observatory logo">
            <a:extLst>
              <a:ext uri="{FF2B5EF4-FFF2-40B4-BE49-F238E27FC236}">
                <a16:creationId xmlns:a16="http://schemas.microsoft.com/office/drawing/2014/main" id="{2667030F-D659-3D41-BA81-6294E848A3B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69763" y="2668843"/>
            <a:ext cx="875050" cy="31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7;p6">
            <a:extLst>
              <a:ext uri="{FF2B5EF4-FFF2-40B4-BE49-F238E27FC236}">
                <a16:creationId xmlns:a16="http://schemas.microsoft.com/office/drawing/2014/main" id="{7FC26A77-70CC-8945-9D0C-11AFED6704C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73112" y="2619299"/>
            <a:ext cx="357798" cy="35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98;p6">
            <a:extLst>
              <a:ext uri="{FF2B5EF4-FFF2-40B4-BE49-F238E27FC236}">
                <a16:creationId xmlns:a16="http://schemas.microsoft.com/office/drawing/2014/main" id="{9A103104-8563-E040-AC33-41EB7573330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51284" y="3252567"/>
            <a:ext cx="407714" cy="30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99;p6" descr="Image result for gsi gmbh logo">
            <a:extLst>
              <a:ext uri="{FF2B5EF4-FFF2-40B4-BE49-F238E27FC236}">
                <a16:creationId xmlns:a16="http://schemas.microsoft.com/office/drawing/2014/main" id="{EB6939FB-4BB9-4046-9E55-F10C5BB81B4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3385" y="3261442"/>
            <a:ext cx="639396" cy="18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00;p6" descr="Image result for ifae logo">
            <a:extLst>
              <a:ext uri="{FF2B5EF4-FFF2-40B4-BE49-F238E27FC236}">
                <a16:creationId xmlns:a16="http://schemas.microsoft.com/office/drawing/2014/main" id="{F1E3B58B-980F-124A-8E61-8BD7AC9648B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998760" y="1864453"/>
            <a:ext cx="553072" cy="16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01;p6">
            <a:extLst>
              <a:ext uri="{FF2B5EF4-FFF2-40B4-BE49-F238E27FC236}">
                <a16:creationId xmlns:a16="http://schemas.microsoft.com/office/drawing/2014/main" id="{49ADEF4D-BD05-3144-80A9-859158CB404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74895" y="3712022"/>
            <a:ext cx="954285" cy="32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02;p6" descr="&quot;{$webpage.title}&quot;">
            <a:extLst>
              <a:ext uri="{FF2B5EF4-FFF2-40B4-BE49-F238E27FC236}">
                <a16:creationId xmlns:a16="http://schemas.microsoft.com/office/drawing/2014/main" id="{63BEDB59-A6C6-F440-A67D-6C9D660C8E62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71788" y="2453426"/>
            <a:ext cx="427412" cy="33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03;p6" descr="Image result for mpg germany logo">
            <a:extLst>
              <a:ext uri="{FF2B5EF4-FFF2-40B4-BE49-F238E27FC236}">
                <a16:creationId xmlns:a16="http://schemas.microsoft.com/office/drawing/2014/main" id="{E02847E7-7874-714F-85E2-EF5D0F5B99AE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747738" y="3315109"/>
            <a:ext cx="493120" cy="3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04;p6" descr="Image result for ucm madrid logo">
            <a:extLst>
              <a:ext uri="{FF2B5EF4-FFF2-40B4-BE49-F238E27FC236}">
                <a16:creationId xmlns:a16="http://schemas.microsoft.com/office/drawing/2014/main" id="{F6E6D1C1-2B3E-8D4F-BED1-0BE5EF2AF072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908850" y="2468876"/>
            <a:ext cx="362458" cy="3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05;p6" descr="Related image">
            <a:extLst>
              <a:ext uri="{FF2B5EF4-FFF2-40B4-BE49-F238E27FC236}">
                <a16:creationId xmlns:a16="http://schemas.microsoft.com/office/drawing/2014/main" id="{21A9B20A-8A62-C24E-8AA9-2BCA8488F46F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6107" t="10387" r="4925" b="10941"/>
          <a:stretch/>
        </p:blipFill>
        <p:spPr>
          <a:xfrm>
            <a:off x="2873328" y="4072334"/>
            <a:ext cx="542207" cy="43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06;p6" descr="UniversitÃ¤t Heidelberg">
            <a:extLst>
              <a:ext uri="{FF2B5EF4-FFF2-40B4-BE49-F238E27FC236}">
                <a16:creationId xmlns:a16="http://schemas.microsoft.com/office/drawing/2014/main" id="{F95F69F1-D246-DF45-9B3E-20C119913A25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663644" y="3279739"/>
            <a:ext cx="633056" cy="30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07;p6" descr="Image result for ego logo gravitational">
            <a:extLst>
              <a:ext uri="{FF2B5EF4-FFF2-40B4-BE49-F238E27FC236}">
                <a16:creationId xmlns:a16="http://schemas.microsoft.com/office/drawing/2014/main" id="{33D5BCA9-CC22-3F4C-8CB9-086DDD52FC9B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 r="20717" b="-5619"/>
          <a:stretch/>
        </p:blipFill>
        <p:spPr>
          <a:xfrm>
            <a:off x="770738" y="4349936"/>
            <a:ext cx="753292" cy="16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08;p6" descr="Image result for inta logo spain">
            <a:extLst>
              <a:ext uri="{FF2B5EF4-FFF2-40B4-BE49-F238E27FC236}">
                <a16:creationId xmlns:a16="http://schemas.microsoft.com/office/drawing/2014/main" id="{AAA21D39-89B8-0349-B07A-28B9C27CFE38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890509" y="3886483"/>
            <a:ext cx="427944" cy="38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09;p6" descr="Image result for unitov rome logo">
            <a:extLst>
              <a:ext uri="{FF2B5EF4-FFF2-40B4-BE49-F238E27FC236}">
                <a16:creationId xmlns:a16="http://schemas.microsoft.com/office/drawing/2014/main" id="{6D92C0A0-EB78-9E44-8C0B-FD6933DCEAA8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13383" y="4877118"/>
            <a:ext cx="402664" cy="36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0;p6" descr="HITS gGmbH">
            <a:extLst>
              <a:ext uri="{FF2B5EF4-FFF2-40B4-BE49-F238E27FC236}">
                <a16:creationId xmlns:a16="http://schemas.microsoft.com/office/drawing/2014/main" id="{FC0A62FA-11C3-D040-BA79-C5D44DC85546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t="17108" b="19661"/>
          <a:stretch/>
        </p:blipFill>
        <p:spPr>
          <a:xfrm>
            <a:off x="3627348" y="4503031"/>
            <a:ext cx="925463" cy="25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1;p6" descr="Image result for desy logo">
            <a:extLst>
              <a:ext uri="{FF2B5EF4-FFF2-40B4-BE49-F238E27FC236}">
                <a16:creationId xmlns:a16="http://schemas.microsoft.com/office/drawing/2014/main" id="{317C0DD8-4EFE-0343-9035-00372BBFEF2B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884644" y="3849471"/>
            <a:ext cx="386664" cy="35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2;p6" descr="Image result for rug groningen logo">
            <a:extLst>
              <a:ext uri="{FF2B5EF4-FFF2-40B4-BE49-F238E27FC236}">
                <a16:creationId xmlns:a16="http://schemas.microsoft.com/office/drawing/2014/main" id="{96AE3393-D929-164C-A1AD-03B74D761EC7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809946" y="5082419"/>
            <a:ext cx="489599" cy="29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3;p6" descr="Image result for surfsara logo">
            <a:extLst>
              <a:ext uri="{FF2B5EF4-FFF2-40B4-BE49-F238E27FC236}">
                <a16:creationId xmlns:a16="http://schemas.microsoft.com/office/drawing/2014/main" id="{7B5606C4-4577-AC40-A280-56481E535A04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197879" y="5767620"/>
            <a:ext cx="713936" cy="24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4;p6">
            <a:extLst>
              <a:ext uri="{FF2B5EF4-FFF2-40B4-BE49-F238E27FC236}">
                <a16:creationId xmlns:a16="http://schemas.microsoft.com/office/drawing/2014/main" id="{D3111690-410B-DB43-923F-5A3F985256F8}"/>
              </a:ext>
            </a:extLst>
          </p:cNvPr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007614" y="4739505"/>
            <a:ext cx="414703" cy="375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5;p6" descr="Image result for trust it services logo">
            <a:extLst>
              <a:ext uri="{FF2B5EF4-FFF2-40B4-BE49-F238E27FC236}">
                <a16:creationId xmlns:a16="http://schemas.microsoft.com/office/drawing/2014/main" id="{2480E644-EE28-154D-B771-E56FF8ED588F}"/>
              </a:ext>
            </a:extLst>
          </p:cNvPr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3379889" y="5695239"/>
            <a:ext cx="910770" cy="23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6;p6" descr="Royal Observatory of Belgium">
            <a:extLst>
              <a:ext uri="{FF2B5EF4-FFF2-40B4-BE49-F238E27FC236}">
                <a16:creationId xmlns:a16="http://schemas.microsoft.com/office/drawing/2014/main" id="{A86F75C5-964C-C246-9090-5E47CD8AEA8A}"/>
              </a:ext>
            </a:extLst>
          </p:cNvPr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27725" y="5730459"/>
            <a:ext cx="1008876" cy="17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7;p6" descr="Image result for infn logo">
            <a:extLst>
              <a:ext uri="{FF2B5EF4-FFF2-40B4-BE49-F238E27FC236}">
                <a16:creationId xmlns:a16="http://schemas.microsoft.com/office/drawing/2014/main" id="{9A71DDB8-8EC6-D14A-86D6-A357C71F7A8E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2525386" y="1990760"/>
            <a:ext cx="427127" cy="38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8;p6" descr="Image result for csic logo">
            <a:extLst>
              <a:ext uri="{FF2B5EF4-FFF2-40B4-BE49-F238E27FC236}">
                <a16:creationId xmlns:a16="http://schemas.microsoft.com/office/drawing/2014/main" id="{D01DCD17-2615-5C49-8360-1F5B33DF3154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l="3844" t="7006" r="9143" b="8317"/>
          <a:stretch/>
        </p:blipFill>
        <p:spPr>
          <a:xfrm>
            <a:off x="1442967" y="5259755"/>
            <a:ext cx="802413" cy="21948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Espace réservé du pied de page 2">
            <a:extLst>
              <a:ext uri="{FF2B5EF4-FFF2-40B4-BE49-F238E27FC236}">
                <a16:creationId xmlns:a16="http://schemas.microsoft.com/office/drawing/2014/main" id="{A2328F46-0590-9540-9580-AB59B91ABA21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20024-698F-BA44-A41C-8B0659153B12}"/>
              </a:ext>
            </a:extLst>
          </p:cNvPr>
          <p:cNvSpPr/>
          <p:nvPr/>
        </p:nvSpPr>
        <p:spPr>
          <a:xfrm>
            <a:off x="1523244" y="1990760"/>
            <a:ext cx="594996" cy="32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Google Shape;336;p31">
            <a:extLst>
              <a:ext uri="{FF2B5EF4-FFF2-40B4-BE49-F238E27FC236}">
                <a16:creationId xmlns:a16="http://schemas.microsoft.com/office/drawing/2014/main" id="{609707A8-3424-B346-B007-1798E89D21CA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33497" y="2059030"/>
            <a:ext cx="616479" cy="19283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Espace réservé de la date 1">
            <a:extLst>
              <a:ext uri="{FF2B5EF4-FFF2-40B4-BE49-F238E27FC236}">
                <a16:creationId xmlns:a16="http://schemas.microsoft.com/office/drawing/2014/main" id="{49048DD1-F178-9547-B593-6D43703EE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r>
              <a:rPr lang="it-IT" dirty="0"/>
              <a:t>08/05/2023</a:t>
            </a:r>
          </a:p>
        </p:txBody>
      </p:sp>
    </p:spTree>
    <p:extLst>
      <p:ext uri="{BB962C8B-B14F-4D97-AF65-F5344CB8AC3E}">
        <p14:creationId xmlns:p14="http://schemas.microsoft.com/office/powerpoint/2010/main" val="312702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5CD71C-54A3-92F0-977F-11FA1011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08/05/2023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8B91F66-145F-2E4D-E820-E18A85E50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5C5D3E-7D06-1B02-9C03-C22BAA2875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04" y="980932"/>
            <a:ext cx="2372189" cy="3457601"/>
          </a:xfrm>
          <a:prstGeom prst="rect">
            <a:avLst/>
          </a:prstGeom>
        </p:spPr>
      </p:pic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8E9EA6BB-0073-B332-FE73-093FC4D42949}"/>
              </a:ext>
            </a:extLst>
          </p:cNvPr>
          <p:cNvSpPr txBox="1">
            <a:spLocks/>
          </p:cNvSpPr>
          <p:nvPr/>
        </p:nvSpPr>
        <p:spPr>
          <a:xfrm>
            <a:off x="7945162" y="6414644"/>
            <a:ext cx="73198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fld id="{F815B12F-D02A-B845-865F-37AC5B232343}" type="slidenum">
              <a:rPr lang="it-IT" sz="11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algn="ctr" defTabSz="914377"/>
              <a:t>7</a:t>
            </a:fld>
            <a:endParaRPr lang="it-IT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13BDC9A-A5DF-39D2-F603-BCCE0AD76346}"/>
              </a:ext>
            </a:extLst>
          </p:cNvPr>
          <p:cNvSpPr txBox="1">
            <a:spLocks/>
          </p:cNvSpPr>
          <p:nvPr/>
        </p:nvSpPr>
        <p:spPr>
          <a:xfrm>
            <a:off x="2022045" y="1"/>
            <a:ext cx="9254603" cy="7315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7"/>
            <a:r>
              <a:rPr lang="en-GB" sz="3200" b="1" dirty="0">
                <a:solidFill>
                  <a:srgbClr val="000090"/>
                </a:solidFill>
                <a:latin typeface="Calibri"/>
                <a:ea typeface="MS PGothic" charset="0"/>
              </a:rPr>
              <a:t>The 2020 European Strategy</a:t>
            </a:r>
            <a:endParaRPr lang="en-GB" sz="3200" b="1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B5E40B-8821-A8F3-BED8-58C74CB49E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304" y="4164165"/>
            <a:ext cx="4751777" cy="216712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9AE8FDF-4FEF-1794-C18B-0575856CCF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093" y="750058"/>
            <a:ext cx="5168920" cy="173675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1390D331-E2F6-284A-8184-6E46E0FBB5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903" y="2490175"/>
            <a:ext cx="5706246" cy="17317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CD63CA00-D622-1370-4F37-3492F6851D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047" y="2638433"/>
            <a:ext cx="3413417" cy="143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8F4B6D6C-9C75-AEA5-5603-911B0A5CFE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1" y="4943452"/>
            <a:ext cx="2600313" cy="128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Oval 5">
            <a:extLst>
              <a:ext uri="{FF2B5EF4-FFF2-40B4-BE49-F238E27FC236}">
                <a16:creationId xmlns:a16="http://schemas.microsoft.com/office/drawing/2014/main" id="{811616E1-3214-183D-23CA-5D20CEA17A29}"/>
              </a:ext>
            </a:extLst>
          </p:cNvPr>
          <p:cNvSpPr/>
          <p:nvPr/>
        </p:nvSpPr>
        <p:spPr>
          <a:xfrm>
            <a:off x="2220525" y="1295661"/>
            <a:ext cx="5265516" cy="7971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5FA44B4-D9CD-254B-9432-54BDF312C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901" y="1842243"/>
            <a:ext cx="4196689" cy="50117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6980204B-7155-FB40-8884-A4DFD7DAAE23}"/>
              </a:ext>
            </a:extLst>
          </p:cNvPr>
          <p:cNvSpPr txBox="1">
            <a:spLocks/>
          </p:cNvSpPr>
          <p:nvPr/>
        </p:nvSpPr>
        <p:spPr>
          <a:xfrm>
            <a:off x="8229599" y="4558279"/>
            <a:ext cx="3756991" cy="8547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dirty="0">
                <a:solidFill>
                  <a:srgbClr val="C00000"/>
                </a:solidFill>
                <a:latin typeface="+mn-lt"/>
                <a:ea typeface="MS PGothic" charset="0"/>
              </a:rPr>
              <a:t>ESCAPE acknowledged as an example of a real synergistic cooperation scheme in the 2020 European Strategy for Particle Physics </a:t>
            </a:r>
            <a:endParaRPr lang="en-GB" sz="1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1" name="Espace réservé du pied de page 2">
            <a:extLst>
              <a:ext uri="{FF2B5EF4-FFF2-40B4-BE49-F238E27FC236}">
                <a16:creationId xmlns:a16="http://schemas.microsoft.com/office/drawing/2014/main" id="{06416C52-1E07-9E42-8945-986C6FCC8838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111564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61C5E8-98DA-264F-BD82-4A5A9D1D4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A2C61409-FC42-7508-FE2E-4D564B8F2149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9" name="Espace réservé de la date 1">
            <a:extLst>
              <a:ext uri="{FF2B5EF4-FFF2-40B4-BE49-F238E27FC236}">
                <a16:creationId xmlns:a16="http://schemas.microsoft.com/office/drawing/2014/main" id="{844B09EB-1EB0-0240-8BBC-AD2A405776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r>
              <a:rPr lang="it-IT" dirty="0"/>
              <a:t>08/05/2023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DDFF5E5-0A41-B84C-96E9-8D4D676F71E6}"/>
              </a:ext>
            </a:extLst>
          </p:cNvPr>
          <p:cNvGrpSpPr/>
          <p:nvPr/>
        </p:nvGrpSpPr>
        <p:grpSpPr>
          <a:xfrm>
            <a:off x="993913" y="1354694"/>
            <a:ext cx="9791374" cy="4332388"/>
            <a:chOff x="2154028" y="885655"/>
            <a:chExt cx="8631259" cy="365582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47324C3-3C80-9644-A24F-C07454F9C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4028" y="885655"/>
              <a:ext cx="8631259" cy="365582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B3A563-7D50-EB43-9FE3-1BCDF3F7E9FD}"/>
                </a:ext>
              </a:extLst>
            </p:cNvPr>
            <p:cNvSpPr/>
            <p:nvPr/>
          </p:nvSpPr>
          <p:spPr>
            <a:xfrm>
              <a:off x="6202016" y="1759226"/>
              <a:ext cx="606287" cy="198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6CD59F51-10D3-804A-908E-CC367FAB06BE}"/>
                </a:ext>
              </a:extLst>
            </p:cNvPr>
            <p:cNvSpPr txBox="1"/>
            <p:nvPr/>
          </p:nvSpPr>
          <p:spPr>
            <a:xfrm>
              <a:off x="6171584" y="1681010"/>
              <a:ext cx="5075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b="1" dirty="0">
                  <a:solidFill>
                    <a:srgbClr val="FFC000"/>
                  </a:solidFill>
                </a:rPr>
                <a:t>ESAP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58B079F-FA93-FA4F-B284-67CCC0DE74CA}"/>
              </a:ext>
            </a:extLst>
          </p:cNvPr>
          <p:cNvSpPr/>
          <p:nvPr/>
        </p:nvSpPr>
        <p:spPr>
          <a:xfrm>
            <a:off x="10509603" y="5102306"/>
            <a:ext cx="1457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000" b="1" dirty="0">
                <a:latin typeface="Calibri" charset="0"/>
                <a:ea typeface="Calibri" charset="0"/>
                <a:cs typeface="Calibri" charset="0"/>
              </a:rPr>
              <a:t>Data Lake</a:t>
            </a:r>
            <a:r>
              <a:rPr lang="en-GB" sz="1000" dirty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lvl="0"/>
            <a:r>
              <a:rPr lang="en-GB" sz="1000" dirty="0">
                <a:latin typeface="Calibri" charset="0"/>
                <a:ea typeface="Calibri" charset="0"/>
                <a:cs typeface="Calibri" charset="0"/>
              </a:rPr>
              <a:t>Build a scalable, federated, data infrastructure as the basis of open science for the ESFRI projects within ESCAPE.   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F064C27-0CE6-1B46-85A5-1B4317604C53}"/>
              </a:ext>
            </a:extLst>
          </p:cNvPr>
          <p:cNvCxnSpPr>
            <a:cxnSpLocks/>
          </p:cNvCxnSpPr>
          <p:nvPr/>
        </p:nvCxnSpPr>
        <p:spPr>
          <a:xfrm>
            <a:off x="10112829" y="5508178"/>
            <a:ext cx="396774" cy="22939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E0C3014-D406-BF41-8D19-4BDA375146CA}"/>
              </a:ext>
            </a:extLst>
          </p:cNvPr>
          <p:cNvSpPr/>
          <p:nvPr/>
        </p:nvSpPr>
        <p:spPr>
          <a:xfrm>
            <a:off x="9110101" y="1129169"/>
            <a:ext cx="2183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000" b="1" dirty="0">
                <a:latin typeface="Calibri" charset="0"/>
                <a:ea typeface="Calibri" charset="0"/>
                <a:cs typeface="Calibri" charset="0"/>
              </a:rPr>
              <a:t>Citizen Science</a:t>
            </a:r>
            <a:r>
              <a:rPr lang="en-GB" sz="1000" dirty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lvl="0"/>
            <a:r>
              <a:rPr lang="en-GB" sz="1000" dirty="0">
                <a:latin typeface="Calibri" charset="0"/>
                <a:ea typeface="Calibri" charset="0"/>
                <a:cs typeface="Calibri" charset="0"/>
              </a:rPr>
              <a:t>Open gateway for citizen science on ESCAPE data archives and ESFRI community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D09B840-ABF0-2B45-BA6D-0CDA5AADDE21}"/>
              </a:ext>
            </a:extLst>
          </p:cNvPr>
          <p:cNvCxnSpPr>
            <a:cxnSpLocks/>
          </p:cNvCxnSpPr>
          <p:nvPr/>
        </p:nvCxnSpPr>
        <p:spPr>
          <a:xfrm flipV="1">
            <a:off x="9546771" y="1837056"/>
            <a:ext cx="381346" cy="24249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971758D-D869-F94D-9554-36B38A2DB9A3}"/>
              </a:ext>
            </a:extLst>
          </p:cNvPr>
          <p:cNvSpPr/>
          <p:nvPr/>
        </p:nvSpPr>
        <p:spPr>
          <a:xfrm>
            <a:off x="1708112" y="1112199"/>
            <a:ext cx="22742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000" b="1" dirty="0">
                <a:latin typeface="Calibri" charset="0"/>
                <a:ea typeface="Calibri" charset="0"/>
                <a:cs typeface="Calibri" charset="0"/>
              </a:rPr>
              <a:t>Virtual Observatory</a:t>
            </a:r>
            <a:r>
              <a:rPr lang="en-GB" sz="1000" dirty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lvl="0"/>
            <a:r>
              <a:rPr lang="en-GB" sz="1000" dirty="0">
                <a:latin typeface="Calibri" charset="0"/>
                <a:ea typeface="Calibri" charset="0"/>
                <a:cs typeface="Calibri" charset="0"/>
              </a:rPr>
              <a:t>Extend the VO </a:t>
            </a:r>
            <a:r>
              <a:rPr lang="en-GB" sz="1000" i="1" dirty="0">
                <a:latin typeface="Calibri" charset="0"/>
                <a:ea typeface="Calibri" charset="0"/>
                <a:cs typeface="Calibri" charset="0"/>
              </a:rPr>
              <a:t>FAIR </a:t>
            </a:r>
            <a:r>
              <a:rPr lang="en-GB" sz="1000" dirty="0">
                <a:latin typeface="Calibri" charset="0"/>
                <a:ea typeface="Calibri" charset="0"/>
                <a:cs typeface="Calibri" charset="0"/>
              </a:rPr>
              <a:t>standards, methods and to a broader scientific context;    prepare the VO to interface the large data volumes of next facilities.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100087B-DFB5-354D-9EBE-09694C95033A}"/>
              </a:ext>
            </a:extLst>
          </p:cNvPr>
          <p:cNvCxnSpPr>
            <a:cxnSpLocks/>
          </p:cNvCxnSpPr>
          <p:nvPr/>
        </p:nvCxnSpPr>
        <p:spPr>
          <a:xfrm flipH="1" flipV="1">
            <a:off x="3807378" y="1690278"/>
            <a:ext cx="174299" cy="389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280A0FD-6B39-9B4D-85AE-EFD18DD6DC9D}"/>
              </a:ext>
            </a:extLst>
          </p:cNvPr>
          <p:cNvSpPr/>
          <p:nvPr/>
        </p:nvSpPr>
        <p:spPr>
          <a:xfrm>
            <a:off x="301768" y="5737573"/>
            <a:ext cx="26640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000" b="1" dirty="0">
                <a:latin typeface="Calibri" charset="0"/>
                <a:ea typeface="Calibri" charset="0"/>
                <a:cs typeface="Calibri" charset="0"/>
              </a:rPr>
              <a:t>Software Repository</a:t>
            </a:r>
            <a:r>
              <a:rPr lang="en-GB" sz="1000" dirty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lvl="0"/>
            <a:r>
              <a:rPr lang="en-GB" sz="1000" dirty="0">
                <a:latin typeface="Calibri" charset="0"/>
                <a:ea typeface="Calibri" charset="0"/>
                <a:cs typeface="Calibri" charset="0"/>
              </a:rPr>
              <a:t>Repository of "scientific software" as a major component of the “data” to be curated in EOSC.  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1C47F89-353F-294A-B7EE-F4078093C783}"/>
              </a:ext>
            </a:extLst>
          </p:cNvPr>
          <p:cNvCxnSpPr>
            <a:cxnSpLocks/>
          </p:cNvCxnSpPr>
          <p:nvPr/>
        </p:nvCxnSpPr>
        <p:spPr>
          <a:xfrm flipH="1">
            <a:off x="1575048" y="5528893"/>
            <a:ext cx="266127" cy="24253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B48E812-2B69-584C-BD08-D70DE8328FC6}"/>
              </a:ext>
            </a:extLst>
          </p:cNvPr>
          <p:cNvSpPr/>
          <p:nvPr/>
        </p:nvSpPr>
        <p:spPr>
          <a:xfrm>
            <a:off x="4696519" y="886955"/>
            <a:ext cx="3133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000" b="1" dirty="0">
                <a:latin typeface="Calibri" charset="0"/>
                <a:ea typeface="Calibri" charset="0"/>
                <a:cs typeface="Calibri" charset="0"/>
              </a:rPr>
              <a:t>Science Platforms</a:t>
            </a:r>
            <a:r>
              <a:rPr lang="en-GB" sz="1000" dirty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lvl="0"/>
            <a:r>
              <a:rPr lang="en-GB" sz="1000" dirty="0">
                <a:latin typeface="Calibri" charset="0"/>
                <a:ea typeface="Calibri" charset="0"/>
                <a:cs typeface="Calibri" charset="0"/>
              </a:rPr>
              <a:t>Flexible science platforms to enable the open data analysis tailored by and for each facility as well as a global one for transversal workflows.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09C981A-F923-F045-82A7-5AE94210EB0F}"/>
              </a:ext>
            </a:extLst>
          </p:cNvPr>
          <p:cNvCxnSpPr>
            <a:cxnSpLocks/>
          </p:cNvCxnSpPr>
          <p:nvPr/>
        </p:nvCxnSpPr>
        <p:spPr>
          <a:xfrm flipH="1" flipV="1">
            <a:off x="5061857" y="1594841"/>
            <a:ext cx="210952" cy="48471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olo 4">
            <a:extLst>
              <a:ext uri="{FF2B5EF4-FFF2-40B4-BE49-F238E27FC236}">
                <a16:creationId xmlns:a16="http://schemas.microsoft.com/office/drawing/2014/main" id="{03B4F4F7-BB12-0449-8E71-FACB8C07A166}"/>
              </a:ext>
            </a:extLst>
          </p:cNvPr>
          <p:cNvSpPr txBox="1">
            <a:spLocks/>
          </p:cNvSpPr>
          <p:nvPr/>
        </p:nvSpPr>
        <p:spPr>
          <a:xfrm>
            <a:off x="1843311" y="58732"/>
            <a:ext cx="10069029" cy="7532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latin typeface="+mn-lt"/>
              </a:rPr>
              <a:t>ESCAPE work </a:t>
            </a:r>
            <a:r>
              <a:rPr lang="it-IT" sz="2800" b="1" dirty="0" err="1">
                <a:latin typeface="+mn-lt"/>
              </a:rPr>
              <a:t>programme</a:t>
            </a:r>
            <a:r>
              <a:rPr lang="it-IT" sz="2800" b="1" dirty="0">
                <a:latin typeface="+mn-lt"/>
              </a:rPr>
              <a:t> </a:t>
            </a:r>
            <a:r>
              <a:rPr lang="it-IT" sz="2800" b="1" dirty="0" err="1">
                <a:latin typeface="+mn-lt"/>
              </a:rPr>
              <a:t>aimed</a:t>
            </a:r>
            <a:r>
              <a:rPr lang="it-IT" sz="2800" b="1" dirty="0">
                <a:latin typeface="+mn-lt"/>
              </a:rPr>
              <a:t> </a:t>
            </a:r>
            <a:r>
              <a:rPr lang="it-IT" sz="2800" b="1" dirty="0" err="1">
                <a:latin typeface="+mn-lt"/>
              </a:rPr>
              <a:t>at</a:t>
            </a:r>
            <a:r>
              <a:rPr lang="it-IT" sz="2800" b="1" dirty="0">
                <a:latin typeface="+mn-lt"/>
              </a:rPr>
              <a:t> building a </a:t>
            </a:r>
          </a:p>
          <a:p>
            <a:r>
              <a:rPr lang="it-IT" sz="2800" b="1" dirty="0">
                <a:latin typeface="+mn-lt"/>
              </a:rPr>
              <a:t>domain-</a:t>
            </a:r>
            <a:r>
              <a:rPr lang="it-IT" sz="2800" b="1" dirty="0" err="1">
                <a:latin typeface="+mn-lt"/>
              </a:rPr>
              <a:t>based</a:t>
            </a:r>
            <a:r>
              <a:rPr lang="it-IT" sz="2800" b="1" dirty="0">
                <a:latin typeface="+mn-lt"/>
              </a:rPr>
              <a:t> </a:t>
            </a:r>
            <a:r>
              <a:rPr lang="it-IT" sz="2800" b="1" dirty="0" err="1">
                <a:latin typeface="+mn-lt"/>
              </a:rPr>
              <a:t>implemetation</a:t>
            </a:r>
            <a:r>
              <a:rPr lang="it-IT" sz="2800" b="1" dirty="0">
                <a:latin typeface="+mn-lt"/>
              </a:rPr>
              <a:t> of EOSC</a:t>
            </a:r>
          </a:p>
          <a:p>
            <a:endParaRPr lang="it-IT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7502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2A7AE24-EE3D-364F-9AF4-1E4DAD7B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53799-8E41-564B-B586-28EC3A981B76}"/>
              </a:ext>
            </a:extLst>
          </p:cNvPr>
          <p:cNvSpPr txBox="1">
            <a:spLocks/>
          </p:cNvSpPr>
          <p:nvPr/>
        </p:nvSpPr>
        <p:spPr>
          <a:xfrm>
            <a:off x="1843311" y="272698"/>
            <a:ext cx="10069029" cy="994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4C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High Level Key project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1823A6-E6AD-844A-9BBA-A7CAC08F10E2}"/>
              </a:ext>
            </a:extLst>
          </p:cNvPr>
          <p:cNvSpPr txBox="1">
            <a:spLocks/>
          </p:cNvSpPr>
          <p:nvPr/>
        </p:nvSpPr>
        <p:spPr>
          <a:xfrm>
            <a:off x="914400" y="1372503"/>
            <a:ext cx="11150621" cy="48295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2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700" b="1" dirty="0">
                <a:solidFill>
                  <a:srgbClr val="044C9F"/>
                </a:solidFill>
              </a:rPr>
              <a:t> </a:t>
            </a:r>
            <a:r>
              <a:rPr lang="en-GB" sz="1900" dirty="0">
                <a:solidFill>
                  <a:srgbClr val="044C9F"/>
                </a:solidFill>
              </a:rPr>
              <a:t>Prototyped a full Exabyte-scale Data Management (Storage, Transfer and Access) Service with common AAI framework for distributed scientific computing;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GB" sz="1700" dirty="0">
                <a:solidFill>
                  <a:srgbClr val="044C9F"/>
                </a:solidFill>
              </a:rPr>
              <a:t>validated by ESFRIs through Data Challenges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1900" dirty="0">
                <a:solidFill>
                  <a:srgbClr val="044C9F"/>
                </a:solidFill>
              </a:rPr>
              <a:t> Developed a catalogue to publish digital scientific products of ESCAPE communities;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44C9F"/>
                </a:solidFill>
              </a:rPr>
              <a:t>onboarded into EOSC portal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1900" dirty="0">
                <a:solidFill>
                  <a:srgbClr val="044C9F"/>
                </a:solidFill>
              </a:rPr>
              <a:t> Developed interoperability standards for astronomical data services </a:t>
            </a:r>
            <a:r>
              <a:rPr lang="en-US" sz="1900" dirty="0">
                <a:solidFill>
                  <a:srgbClr val="044C9F"/>
                </a:solidFill>
              </a:rPr>
              <a:t>as well as</a:t>
            </a:r>
            <a:r>
              <a:rPr lang="fr-FR" sz="1900" dirty="0">
                <a:solidFill>
                  <a:srgbClr val="044C9F"/>
                </a:solidFill>
              </a:rPr>
              <a:t> </a:t>
            </a:r>
            <a:r>
              <a:rPr lang="fr-FR" sz="1900" dirty="0" err="1">
                <a:solidFill>
                  <a:srgbClr val="044C9F"/>
                </a:solidFill>
              </a:rPr>
              <a:t>tools</a:t>
            </a:r>
            <a:r>
              <a:rPr lang="fr-FR" sz="1900" dirty="0">
                <a:solidFill>
                  <a:srgbClr val="044C9F"/>
                </a:solidFill>
              </a:rPr>
              <a:t> and services </a:t>
            </a:r>
            <a:r>
              <a:rPr lang="fr-FR" sz="1900" dirty="0" err="1">
                <a:solidFill>
                  <a:srgbClr val="044C9F"/>
                </a:solidFill>
              </a:rPr>
              <a:t>based</a:t>
            </a:r>
            <a:r>
              <a:rPr lang="fr-FR" sz="1900" dirty="0">
                <a:solidFill>
                  <a:srgbClr val="044C9F"/>
                </a:solidFill>
              </a:rPr>
              <a:t> on IVOA standards</a:t>
            </a:r>
            <a:r>
              <a:rPr lang="fr-FR" sz="1900" b="1" dirty="0">
                <a:solidFill>
                  <a:srgbClr val="044C9F"/>
                </a:solidFill>
              </a:rPr>
              <a:t> </a:t>
            </a:r>
            <a:endParaRPr lang="en-GB" sz="1900" dirty="0">
              <a:solidFill>
                <a:srgbClr val="044C9F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44C9F"/>
                </a:solidFill>
              </a:rPr>
              <a:t>VO services prepared to be integrated with EOSC 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1900" dirty="0">
                <a:solidFill>
                  <a:srgbClr val="044C9F"/>
                </a:solidFill>
              </a:rPr>
              <a:t> Produced a reusable analysis toolkit for integrating diverse service offerings, and a </a:t>
            </a:r>
            <a:r>
              <a:rPr lang="en-GB" sz="1900" i="1" dirty="0">
                <a:solidFill>
                  <a:srgbClr val="044C9F"/>
                </a:solidFill>
              </a:rPr>
              <a:t>Virtual Research Environment </a:t>
            </a:r>
            <a:r>
              <a:rPr lang="en-GB" sz="1900" dirty="0">
                <a:solidFill>
                  <a:srgbClr val="044C9F"/>
                </a:solidFill>
              </a:rPr>
              <a:t>prototype that integrates ESCAPE services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44C9F"/>
                </a:solidFill>
              </a:rPr>
              <a:t>A number of RI’s using tools in their analysis frameworks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1900" dirty="0">
                <a:solidFill>
                  <a:srgbClr val="044C9F"/>
                </a:solidFill>
              </a:rPr>
              <a:t> Developed and produced training materials/schemes, and ran a number of highly successful schools and workshops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1900" dirty="0">
                <a:solidFill>
                  <a:srgbClr val="044C9F"/>
                </a:solidFill>
              </a:rPr>
              <a:t> Several Citizen Science projects built upon ESCAPE developments, and attracted significant interest/involvement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1900" dirty="0">
                <a:solidFill>
                  <a:srgbClr val="044C9F"/>
                </a:solidFill>
              </a:rPr>
              <a:t> Dark Matter and Extreme Universe Science Projects as demonstrations of Open Science in ESCAPE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44C9F"/>
                </a:solidFill>
              </a:rPr>
              <a:t>and integration with EOSC platform through EOSC-Future</a:t>
            </a:r>
          </a:p>
          <a:p>
            <a:endParaRPr lang="en-GB" sz="1600" dirty="0">
              <a:solidFill>
                <a:srgbClr val="044C9F"/>
              </a:solidFill>
            </a:endParaRPr>
          </a:p>
          <a:p>
            <a:endParaRPr lang="en-GB" sz="1600" dirty="0">
              <a:solidFill>
                <a:srgbClr val="044C9F"/>
              </a:solidFill>
            </a:endParaRP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FD222D51-F8DA-6F4F-A44E-C4EF5A72F8FC}"/>
              </a:ext>
            </a:extLst>
          </p:cNvPr>
          <p:cNvSpPr txBox="1">
            <a:spLocks/>
          </p:cNvSpPr>
          <p:nvPr/>
        </p:nvSpPr>
        <p:spPr>
          <a:xfrm>
            <a:off x="1628172" y="6411960"/>
            <a:ext cx="15882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bg1"/>
                </a:solidFill>
              </a:rPr>
              <a:t>Giovanni Lamanna</a:t>
            </a: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0C0E535C-C525-CA40-9B5D-063DBF9D7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08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/05/2023</a:t>
            </a:r>
          </a:p>
        </p:txBody>
      </p:sp>
    </p:spTree>
    <p:extLst>
      <p:ext uri="{BB962C8B-B14F-4D97-AF65-F5344CB8AC3E}">
        <p14:creationId xmlns:p14="http://schemas.microsoft.com/office/powerpoint/2010/main" val="72375282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4DA08B1-08B8-D64A-BEB6-3A14DF16D9BF}" vid="{B91F2F48-C348-3945-841E-BD1B15A5CCF5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2" id="{84B2C77E-D1E5-DD48-B3EE-B80C14BA55BA}" vid="{29E3AAB7-A3DE-2940-AABB-6F3EADDE159C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slide</Template>
  <TotalTime>15306</TotalTime>
  <Words>3777</Words>
  <Application>Microsoft Macintosh PowerPoint</Application>
  <PresentationFormat>Grand écran</PresentationFormat>
  <Paragraphs>501</Paragraphs>
  <Slides>36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36</vt:i4>
      </vt:variant>
    </vt:vector>
  </HeadingPairs>
  <TitlesOfParts>
    <vt:vector size="50" baseType="lpstr">
      <vt:lpstr>MS PGothic</vt:lpstr>
      <vt:lpstr>Akzidenz-Grotesk BQ</vt:lpstr>
      <vt:lpstr>Arial</vt:lpstr>
      <vt:lpstr>Avenir Book</vt:lpstr>
      <vt:lpstr>Avenir Heavy</vt:lpstr>
      <vt:lpstr>Calibri</vt:lpstr>
      <vt:lpstr>Calibri Light</vt:lpstr>
      <vt:lpstr>Consolas</vt:lpstr>
      <vt:lpstr>Corbel</vt:lpstr>
      <vt:lpstr>Roboto</vt:lpstr>
      <vt:lpstr>Times New Roman</vt:lpstr>
      <vt:lpstr>Wingdings</vt:lpstr>
      <vt:lpstr>Master slide</vt:lpstr>
      <vt:lpstr>1_Tema di Office</vt:lpstr>
      <vt:lpstr>The ESCAPE Collaboration: long-term perspective</vt:lpstr>
      <vt:lpstr>Rationale for ESCAPE</vt:lpstr>
      <vt:lpstr>Présentation PowerPoint</vt:lpstr>
      <vt:lpstr>ESCAPE: Astronomy and Particle Physics ESFRIs</vt:lpstr>
      <vt:lpstr>Common challenges</vt:lpstr>
      <vt:lpstr>ESCAPE H2020 consortium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Broader synergies with other research clusters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Where do we go now?</vt:lpstr>
      <vt:lpstr>Présentation PowerPoint</vt:lpstr>
      <vt:lpstr>Présentation PowerPoint</vt:lpstr>
      <vt:lpstr>Thank you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 Schillaci</dc:creator>
  <cp:lastModifiedBy>Giovanni Lamanna</cp:lastModifiedBy>
  <cp:revision>205</cp:revision>
  <cp:lastPrinted>2023-04-27T11:29:57Z</cp:lastPrinted>
  <dcterms:created xsi:type="dcterms:W3CDTF">2020-09-17T09:10:54Z</dcterms:created>
  <dcterms:modified xsi:type="dcterms:W3CDTF">2023-05-08T10:53:23Z</dcterms:modified>
</cp:coreProperties>
</file>