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sldIdLst>
    <p:sldId id="257" r:id="rId7"/>
    <p:sldId id="307" r:id="rId8"/>
    <p:sldId id="321" r:id="rId9"/>
    <p:sldId id="306" r:id="rId10"/>
    <p:sldId id="328" r:id="rId11"/>
    <p:sldId id="312" r:id="rId12"/>
    <p:sldId id="293" r:id="rId13"/>
    <p:sldId id="311" r:id="rId14"/>
    <p:sldId id="294" r:id="rId15"/>
    <p:sldId id="327" r:id="rId16"/>
    <p:sldId id="270" r:id="rId17"/>
    <p:sldId id="325" r:id="rId18"/>
    <p:sldId id="322" r:id="rId19"/>
    <p:sldId id="326" r:id="rId20"/>
    <p:sldId id="324" r:id="rId21"/>
    <p:sldId id="261" r:id="rId22"/>
    <p:sldId id="263" r:id="rId23"/>
    <p:sldId id="264" r:id="rId24"/>
    <p:sldId id="296" r:id="rId25"/>
    <p:sldId id="313" r:id="rId26"/>
    <p:sldId id="314" r:id="rId27"/>
    <p:sldId id="268" r:id="rId28"/>
    <p:sldId id="316" r:id="rId29"/>
    <p:sldId id="274" r:id="rId30"/>
    <p:sldId id="317" r:id="rId31"/>
    <p:sldId id="291" r:id="rId32"/>
    <p:sldId id="318" r:id="rId33"/>
    <p:sldId id="290" r:id="rId34"/>
    <p:sldId id="319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CF84C-8DC9-BE8B-2F2A-2EF6DEAAE108}" v="203" dt="2023-04-26T15:36:17.245"/>
    <p1510:client id="{2C5DB68A-01FC-DD09-B4A0-1CB6C43F67C6}" v="305" dt="2023-05-09T14:58:21.703"/>
    <p1510:client id="{2D3B3644-9B54-26EE-6708-F2C7A9699631}" v="2" dt="2023-04-26T17:42:42.006"/>
    <p1510:client id="{30B270A8-2FF4-4783-8F43-B536274F800B}" v="8" dt="2023-04-29T12:27:52.279"/>
    <p1510:client id="{58EF47AC-23D5-7ECA-0CFF-68160CA98033}" v="1065" dt="2023-05-01T18:38:40.599"/>
    <p1510:client id="{6097F3D3-9BC8-4C8A-935F-A6C7DD3C86E2}" v="1428" dt="2023-05-03T21:11:23.336"/>
    <p1510:client id="{6A50E08F-96A7-9BEA-EC0C-67C423B72CA2}" v="11" dt="2023-04-28T21:22:31.717"/>
    <p1510:client id="{773C5319-2F10-2FCA-AE86-8665080F34F5}" v="13" dt="2023-05-03T19:33:09.798"/>
    <p1510:client id="{838160C6-238F-8936-AF07-3FABF3B39D48}" v="1471" dt="2023-05-09T00:25:24.625"/>
    <p1510:client id="{84336BB1-D3AE-41C1-87ED-144DA705EE8D}" v="230" dt="2023-04-26T14:33:10.554"/>
    <p1510:client id="{8E260F95-56BC-5E28-9361-B09787134C70}" v="4" dt="2023-05-04T15:39:25.733"/>
    <p1510:client id="{8E420E0D-B16E-96EE-511B-A96F14EA32D6}" v="1873" dt="2023-05-11T12:00:10.656"/>
    <p1510:client id="{A7DBBCD4-BD3E-FBFD-B990-EA9A43F6E838}" v="11" dt="2023-05-01T16:47:04.873"/>
    <p1510:client id="{BA26BA0A-0A9A-4AB3-BA13-AA1669DC61AD}" v="23" dt="2023-04-26T17:49:50.013"/>
    <p1510:client id="{DBC59EF4-AC2F-F175-E514-7D6FA94D550F}" v="9" dt="2023-05-02T20:06:10.164"/>
    <p1510:client id="{FFBAC83F-B7EB-B91B-4D17-87E20034B66A}" v="18" dt="2023-05-04T13:01:08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6"/>
          <p:cNvPicPr/>
          <p:nvPr/>
        </p:nvPicPr>
        <p:blipFill>
          <a:blip r:embed="rId14"/>
          <a:stretch/>
        </p:blipFill>
        <p:spPr>
          <a:xfrm>
            <a:off x="0" y="0"/>
            <a:ext cx="246960" cy="6850800"/>
          </a:xfrm>
          <a:prstGeom prst="rect">
            <a:avLst/>
          </a:prstGeom>
          <a:ln w="0">
            <a:noFill/>
          </a:ln>
        </p:spPr>
      </p:pic>
      <p:sp>
        <p:nvSpPr>
          <p:cNvPr id="7" name="CustomShape 1"/>
          <p:cNvSpPr/>
          <p:nvPr/>
        </p:nvSpPr>
        <p:spPr>
          <a:xfrm>
            <a:off x="0" y="360"/>
            <a:ext cx="227880" cy="6850440"/>
          </a:xfrm>
          <a:custGeom>
            <a:avLst/>
            <a:gdLst/>
            <a:ahLst/>
            <a:cxnLst/>
            <a:rect l="l" t="t" r="r" b="b"/>
            <a:pathLst>
              <a:path w="387350" h="11308715">
                <a:moveTo>
                  <a:pt x="387184" y="0"/>
                </a:moveTo>
                <a:lnTo>
                  <a:pt x="0" y="0"/>
                </a:lnTo>
                <a:lnTo>
                  <a:pt x="0" y="11308556"/>
                </a:lnTo>
                <a:lnTo>
                  <a:pt x="387184" y="11308556"/>
                </a:lnTo>
                <a:lnTo>
                  <a:pt x="387184" y="0"/>
                </a:lnTo>
                <a:close/>
              </a:path>
            </a:pathLst>
          </a:custGeom>
          <a:solidFill>
            <a:srgbClr val="4EC1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bg object 18"/>
          <p:cNvPicPr/>
          <p:nvPr/>
        </p:nvPicPr>
        <p:blipFill>
          <a:blip r:embed="rId15"/>
          <a:stretch/>
        </p:blipFill>
        <p:spPr>
          <a:xfrm>
            <a:off x="10365480" y="6172560"/>
            <a:ext cx="1409040" cy="417600"/>
          </a:xfrm>
          <a:prstGeom prst="rect">
            <a:avLst/>
          </a:prstGeom>
          <a:ln w="0">
            <a:noFill/>
          </a:ln>
        </p:spPr>
      </p:pic>
      <p:pic>
        <p:nvPicPr>
          <p:cNvPr id="3" name="bg object 19"/>
          <p:cNvPicPr/>
          <p:nvPr/>
        </p:nvPicPr>
        <p:blipFill>
          <a:blip r:embed="rId16"/>
          <a:stretch/>
        </p:blipFill>
        <p:spPr>
          <a:xfrm>
            <a:off x="7668360" y="6076800"/>
            <a:ext cx="2285280" cy="5709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-16200" y="735840"/>
            <a:ext cx="12207960" cy="360"/>
          </a:xfrm>
          <a:prstGeom prst="line">
            <a:avLst/>
          </a:prstGeom>
          <a:ln w="5724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Picture 7" descr="Picture 7"/>
          <p:cNvPicPr/>
          <p:nvPr/>
        </p:nvPicPr>
        <p:blipFill>
          <a:blip r:embed="rId14"/>
          <a:stretch/>
        </p:blipFill>
        <p:spPr>
          <a:xfrm>
            <a:off x="10352160" y="6387480"/>
            <a:ext cx="1420920" cy="455400"/>
          </a:xfrm>
          <a:prstGeom prst="rect">
            <a:avLst/>
          </a:prstGeom>
          <a:ln w="12600">
            <a:noFill/>
          </a:ln>
        </p:spPr>
      </p:pic>
      <p:pic>
        <p:nvPicPr>
          <p:cNvPr id="44" name="Google Shape;9;p1" descr="Google Shape;9;p1"/>
          <p:cNvPicPr/>
          <p:nvPr/>
        </p:nvPicPr>
        <p:blipFill>
          <a:blip r:embed="rId15"/>
          <a:stretch/>
        </p:blipFill>
        <p:spPr>
          <a:xfrm>
            <a:off x="9035280" y="6441840"/>
            <a:ext cx="1175040" cy="347400"/>
          </a:xfrm>
          <a:prstGeom prst="rect">
            <a:avLst/>
          </a:prstGeom>
          <a:ln w="12600">
            <a:noFill/>
          </a:ln>
        </p:spPr>
      </p:pic>
      <p:pic>
        <p:nvPicPr>
          <p:cNvPr id="45" name="Picture 44"/>
          <p:cNvPicPr/>
          <p:nvPr/>
        </p:nvPicPr>
        <p:blipFill>
          <a:blip r:embed="rId16"/>
          <a:stretch/>
        </p:blipFill>
        <p:spPr>
          <a:xfrm>
            <a:off x="91440" y="5949360"/>
            <a:ext cx="1099080" cy="109908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 1"/>
          <p:cNvSpPr/>
          <p:nvPr/>
        </p:nvSpPr>
        <p:spPr>
          <a:xfrm>
            <a:off x="-16200" y="735840"/>
            <a:ext cx="12207960" cy="360"/>
          </a:xfrm>
          <a:prstGeom prst="line">
            <a:avLst/>
          </a:prstGeom>
          <a:ln w="5724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" name="Picture 7" descr="Picture 7"/>
          <p:cNvPicPr/>
          <p:nvPr/>
        </p:nvPicPr>
        <p:blipFill>
          <a:blip r:embed="rId14"/>
          <a:stretch/>
        </p:blipFill>
        <p:spPr>
          <a:xfrm>
            <a:off x="10352160" y="6387480"/>
            <a:ext cx="1420920" cy="455400"/>
          </a:xfrm>
          <a:prstGeom prst="rect">
            <a:avLst/>
          </a:prstGeom>
          <a:ln w="12600">
            <a:noFill/>
          </a:ln>
        </p:spPr>
      </p:pic>
      <p:pic>
        <p:nvPicPr>
          <p:cNvPr id="86" name="Google Shape;9;p1" descr="Google Shape;9;p1"/>
          <p:cNvPicPr/>
          <p:nvPr/>
        </p:nvPicPr>
        <p:blipFill>
          <a:blip r:embed="rId15"/>
          <a:stretch/>
        </p:blipFill>
        <p:spPr>
          <a:xfrm>
            <a:off x="9035280" y="6441840"/>
            <a:ext cx="1175040" cy="347400"/>
          </a:xfrm>
          <a:prstGeom prst="rect">
            <a:avLst/>
          </a:prstGeom>
          <a:ln w="12600">
            <a:noFill/>
          </a:ln>
        </p:spPr>
      </p:pic>
      <p:pic>
        <p:nvPicPr>
          <p:cNvPr id="87" name="Picture 44"/>
          <p:cNvPicPr/>
          <p:nvPr/>
        </p:nvPicPr>
        <p:blipFill>
          <a:blip r:embed="rId16"/>
          <a:stretch/>
        </p:blipFill>
        <p:spPr>
          <a:xfrm>
            <a:off x="91440" y="5949360"/>
            <a:ext cx="1099080" cy="109908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176120" y="3372120"/>
            <a:ext cx="10341720" cy="17907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 anchor="t">
            <a:spAutoFit/>
          </a:bodyPr>
          <a:lstStyle/>
          <a:p>
            <a:pPr algn="ctr">
              <a:lnSpc>
                <a:spcPts val="4720"/>
              </a:lnSpc>
              <a:spcBef>
                <a:spcPts val="111"/>
              </a:spcBef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Michael Goodrich</a:t>
            </a:r>
            <a:r>
              <a:rPr lang="en-US" sz="3200" spc="-1" baseline="30000">
                <a:solidFill>
                  <a:srgbClr val="000000"/>
                </a:solidFill>
                <a:latin typeface="Arial"/>
                <a:ea typeface="DejaVu Sans"/>
              </a:rPr>
              <a:t>*</a:t>
            </a:r>
            <a:r>
              <a:rPr lang="en-US" sz="3200" spc="-1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Carl Timmer</a:t>
            </a:r>
            <a:r>
              <a:rPr lang="en-US" sz="3200" spc="-1" baseline="30000">
                <a:solidFill>
                  <a:srgbClr val="000000"/>
                </a:solidFill>
                <a:latin typeface="Arial"/>
                <a:ea typeface="DejaVu Sans"/>
                <a:cs typeface="Arial"/>
              </a:rPr>
              <a:t>*</a:t>
            </a:r>
            <a:r>
              <a:rPr lang="en-US" sz="3200" spc="-1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Vardan </a:t>
            </a:r>
            <a:r>
              <a:rPr lang="en-US" sz="3200" b="0" strike="noStrike" spc="-1" err="1">
                <a:solidFill>
                  <a:srgbClr val="000000"/>
                </a:solidFill>
                <a:latin typeface="Arial"/>
                <a:ea typeface="DejaVu Sans"/>
              </a:rPr>
              <a:t>Gyurjyan</a:t>
            </a:r>
            <a:r>
              <a:rPr lang="en-US" sz="3200" spc="-1" baseline="30000">
                <a:solidFill>
                  <a:srgbClr val="000000"/>
                </a:solidFill>
                <a:latin typeface="Arial"/>
                <a:ea typeface="DejaVu Sans"/>
                <a:cs typeface="Arial"/>
              </a:rPr>
              <a:t>*</a:t>
            </a:r>
            <a:r>
              <a:rPr lang="en-US" sz="3200" spc="-1">
                <a:solidFill>
                  <a:srgbClr val="000000"/>
                </a:solidFill>
                <a:latin typeface="Arial"/>
                <a:ea typeface="DejaVu Sans"/>
              </a:rPr>
              <a:t>, 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ts val="4720"/>
              </a:lnSpc>
              <a:spcBef>
                <a:spcPts val="111"/>
              </a:spcBef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David Lawrence</a:t>
            </a:r>
            <a:r>
              <a:rPr lang="en-US" sz="3200" spc="-1" baseline="30000">
                <a:solidFill>
                  <a:srgbClr val="000000"/>
                </a:solidFill>
                <a:latin typeface="Arial"/>
                <a:ea typeface="DejaVu Sans"/>
                <a:cs typeface="Arial"/>
              </a:rPr>
              <a:t>*</a:t>
            </a:r>
            <a:r>
              <a:rPr lang="en-US" sz="3200" spc="-1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Graham </a:t>
            </a:r>
            <a:r>
              <a:rPr lang="en-US" sz="3200" spc="-1">
                <a:solidFill>
                  <a:srgbClr val="000000"/>
                </a:solidFill>
                <a:latin typeface="Arial"/>
                <a:ea typeface="DejaVu Sans"/>
              </a:rPr>
              <a:t>Heyes</a:t>
            </a:r>
            <a:r>
              <a:rPr lang="en-US" sz="3200" spc="-1" baseline="30000">
                <a:solidFill>
                  <a:srgbClr val="000000"/>
                </a:solidFill>
                <a:latin typeface="Arial"/>
                <a:ea typeface="DejaVu Sans"/>
                <a:cs typeface="Arial"/>
              </a:rPr>
              <a:t>*</a:t>
            </a:r>
            <a:r>
              <a:rPr lang="en-US" sz="3200" spc="-1">
                <a:solidFill>
                  <a:srgbClr val="000000"/>
                </a:solidFill>
                <a:latin typeface="Arial"/>
                <a:ea typeface="DejaVu Sans"/>
                <a:cs typeface="Arial"/>
              </a:rPr>
              <a:t>, </a:t>
            </a:r>
            <a:endParaRPr lang="en-US" sz="2800" spc="-1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ts val="4720"/>
              </a:lnSpc>
              <a:spcBef>
                <a:spcPts val="111"/>
              </a:spcBef>
            </a:pPr>
            <a:r>
              <a:rPr lang="en-US" sz="3200" b="0" strike="noStrike" spc="-21">
                <a:solidFill>
                  <a:srgbClr val="000000"/>
                </a:solidFill>
                <a:latin typeface="Arial"/>
                <a:ea typeface="DejaVu Sans"/>
              </a:rPr>
              <a:t>Yatish</a:t>
            </a:r>
            <a:r>
              <a:rPr lang="en-US" sz="3200" b="0" strike="noStrike" spc="-7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Kumar</a:t>
            </a:r>
            <a:r>
              <a:rPr lang="en-US" sz="3200" spc="-1" baseline="30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lang="en-US" sz="3200" spc="-1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lang="en-US" sz="3200" b="0" strike="noStrike" spc="-35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Stacey</a:t>
            </a:r>
            <a:r>
              <a:rPr lang="en-US" sz="3200" b="0" strike="noStrike" spc="-4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Sheldon</a:t>
            </a:r>
            <a:r>
              <a:rPr lang="en-US" sz="3200" spc="-1" baseline="30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lang="en-US" sz="2800" spc="-35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5992920" y="2945160"/>
            <a:ext cx="293040" cy="22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Â 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128" name="Picture 85"/>
          <p:cNvPicPr/>
          <p:nvPr/>
        </p:nvPicPr>
        <p:blipFill>
          <a:blip r:embed="rId2"/>
          <a:srcRect l="34522" t="39753" r="26588" b="26512"/>
          <a:stretch/>
        </p:blipFill>
        <p:spPr>
          <a:xfrm>
            <a:off x="3056760" y="275040"/>
            <a:ext cx="6266520" cy="292176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86"/>
          <p:cNvPicPr/>
          <p:nvPr/>
        </p:nvPicPr>
        <p:blipFill>
          <a:blip r:embed="rId3"/>
          <a:stretch/>
        </p:blipFill>
        <p:spPr>
          <a:xfrm>
            <a:off x="268920" y="5846760"/>
            <a:ext cx="1281960" cy="128196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61851D-2451-1B71-03CF-B77DFDFB08B1}"/>
              </a:ext>
            </a:extLst>
          </p:cNvPr>
          <p:cNvSpPr txBox="1"/>
          <p:nvPr/>
        </p:nvSpPr>
        <p:spPr>
          <a:xfrm>
            <a:off x="2275114" y="5980792"/>
            <a:ext cx="12827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Arial"/>
              </a:rPr>
              <a:t> </a:t>
            </a:r>
            <a:r>
              <a:rPr lang="en-US" sz="2400" baseline="30000">
                <a:cs typeface="Arial"/>
              </a:rPr>
              <a:t>*</a:t>
            </a:r>
            <a:r>
              <a:rPr lang="en-US" sz="2400">
                <a:cs typeface="Arial"/>
              </a:rPr>
              <a:t>JLAB </a:t>
            </a:r>
            <a:endParaRPr lang="en-US" sz="2400">
              <a:ea typeface="+mn-lt"/>
              <a:cs typeface="+mn-lt"/>
            </a:endParaRPr>
          </a:p>
          <a:p>
            <a:r>
              <a:rPr lang="en-US" sz="2400" baseline="30000">
                <a:cs typeface="Arial"/>
              </a:rPr>
              <a:t>+</a:t>
            </a:r>
            <a:r>
              <a:rPr lang="en-US" sz="2400">
                <a:cs typeface="Arial"/>
              </a:rPr>
              <a:t>ESnet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2395363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82880" y="91440"/>
            <a:ext cx="11881080" cy="480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EJFAT: Accelerated Edge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to Core </a:t>
            </a: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Workflow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Steering</a:t>
            </a:r>
            <a:endParaRPr lang="en-US" sz="4400" b="0" strike="noStrike" spc="-1">
              <a:latin typeface="Calibri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5905800" y="6505560"/>
            <a:ext cx="167400" cy="21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2" name="Image" descr="Image"/>
          <p:cNvPicPr/>
          <p:nvPr/>
        </p:nvPicPr>
        <p:blipFill>
          <a:blip r:embed="rId2"/>
          <a:stretch/>
        </p:blipFill>
        <p:spPr>
          <a:xfrm>
            <a:off x="1096920" y="1619280"/>
            <a:ext cx="9496800" cy="3520440"/>
          </a:xfrm>
          <a:prstGeom prst="rect">
            <a:avLst/>
          </a:prstGeom>
          <a:ln w="12600"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10244160" y="1902960"/>
            <a:ext cx="1091880" cy="726120"/>
          </a:xfrm>
          <a:prstGeom prst="rect">
            <a:avLst/>
          </a:prstGeom>
          <a:solidFill>
            <a:srgbClr val="1C7EF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FPGA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Enhanced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NICs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34" name="Line 4"/>
          <p:cNvSpPr/>
          <p:nvPr/>
        </p:nvSpPr>
        <p:spPr>
          <a:xfrm>
            <a:off x="10058400" y="2277360"/>
            <a:ext cx="185760" cy="360"/>
          </a:xfrm>
          <a:prstGeom prst="line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7498080" y="2551680"/>
            <a:ext cx="635040" cy="3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(LB)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6" name="Line 6"/>
          <p:cNvSpPr/>
          <p:nvPr/>
        </p:nvSpPr>
        <p:spPr>
          <a:xfrm>
            <a:off x="8412480" y="2194560"/>
            <a:ext cx="91440" cy="91440"/>
          </a:xfrm>
          <a:prstGeom prst="line">
            <a:avLst/>
          </a:prstGeom>
          <a:ln w="18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7"/>
          <p:cNvSpPr/>
          <p:nvPr/>
        </p:nvSpPr>
        <p:spPr>
          <a:xfrm>
            <a:off x="4206240" y="633924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E4EC931-F3EC-4AC2-A984-5969A069B15E}" type="slidenum"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10</a:t>
            </a:fld>
            <a:endParaRPr lang="en-US" sz="2400" b="0" strike="noStrike" spc="-1" dirty="0">
              <a:latin typeface="Arial"/>
            </a:endParaRPr>
          </a:p>
        </p:txBody>
      </p:sp>
      <p:sp>
        <p:nvSpPr>
          <p:cNvPr id="142" name="Line 12"/>
          <p:cNvSpPr/>
          <p:nvPr/>
        </p:nvSpPr>
        <p:spPr>
          <a:xfrm>
            <a:off x="2194560" y="1280160"/>
            <a:ext cx="457200" cy="45720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Line 13"/>
          <p:cNvSpPr/>
          <p:nvPr/>
        </p:nvSpPr>
        <p:spPr>
          <a:xfrm flipH="1" flipV="1">
            <a:off x="8869680" y="3657600"/>
            <a:ext cx="548640" cy="12801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14"/>
          <p:cNvSpPr/>
          <p:nvPr/>
        </p:nvSpPr>
        <p:spPr>
          <a:xfrm flipH="1" flipV="1">
            <a:off x="6492240" y="3566160"/>
            <a:ext cx="182880" cy="164592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Line 15"/>
          <p:cNvSpPr/>
          <p:nvPr/>
        </p:nvSpPr>
        <p:spPr>
          <a:xfrm flipV="1">
            <a:off x="5852160" y="1371600"/>
            <a:ext cx="731520" cy="4485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Line 16"/>
          <p:cNvSpPr/>
          <p:nvPr/>
        </p:nvSpPr>
        <p:spPr>
          <a:xfrm flipV="1">
            <a:off x="7863840" y="1371600"/>
            <a:ext cx="360" cy="4485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Line 17"/>
          <p:cNvSpPr/>
          <p:nvPr/>
        </p:nvSpPr>
        <p:spPr>
          <a:xfrm flipH="1" flipV="1">
            <a:off x="9966960" y="1371600"/>
            <a:ext cx="1188720" cy="5313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8"/>
          <p:cNvSpPr/>
          <p:nvPr/>
        </p:nvSpPr>
        <p:spPr>
          <a:xfrm>
            <a:off x="4091408" y="5588574"/>
            <a:ext cx="6973486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0" strike="noStrike" spc="-1" dirty="0">
                <a:solidFill>
                  <a:srgbClr val="4169E1"/>
                </a:solidFill>
                <a:latin typeface="Arial"/>
                <a:ea typeface="DejaVu Sans"/>
              </a:rPr>
              <a:t>Dynamic Compute Resource Load Balancing</a:t>
            </a:r>
            <a:r>
              <a:rPr lang="en-US" sz="2000" spc="-1" dirty="0">
                <a:solidFill>
                  <a:srgbClr val="4169E1"/>
                </a:solidFill>
                <a:latin typeface="Arial"/>
                <a:ea typeface="DejaVu Sans"/>
              </a:rPr>
              <a:t> (</a:t>
            </a:r>
            <a:r>
              <a:rPr lang="en-US" sz="2000" spc="-1" dirty="0">
                <a:solidFill>
                  <a:srgbClr val="4169E1"/>
                </a:solidFill>
                <a:ea typeface="+mn-lt"/>
                <a:cs typeface="+mn-lt"/>
              </a:rPr>
              <a:t>PID/AI/ML)</a:t>
            </a:r>
            <a:endParaRPr lang="en-US" sz="2000" b="0" strike="noStrike" spc="-1" dirty="0">
              <a:ea typeface="+mn-lt"/>
              <a:cs typeface="+mn-lt"/>
            </a:endParaRPr>
          </a:p>
        </p:txBody>
      </p:sp>
      <p:sp>
        <p:nvSpPr>
          <p:cNvPr id="149" name="Line 19"/>
          <p:cNvSpPr/>
          <p:nvPr/>
        </p:nvSpPr>
        <p:spPr>
          <a:xfrm flipH="1" flipV="1">
            <a:off x="5486400" y="4937760"/>
            <a:ext cx="731520" cy="27432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Line 20"/>
          <p:cNvSpPr/>
          <p:nvPr/>
        </p:nvSpPr>
        <p:spPr>
          <a:xfrm flipV="1">
            <a:off x="7686395" y="4619255"/>
            <a:ext cx="342964" cy="1106023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11">
            <a:extLst>
              <a:ext uri="{FF2B5EF4-FFF2-40B4-BE49-F238E27FC236}">
                <a16:creationId xmlns:a16="http://schemas.microsoft.com/office/drawing/2014/main" id="{693C0201-CCB6-5DD6-BCF3-07036EE81317}"/>
              </a:ext>
            </a:extLst>
          </p:cNvPr>
          <p:cNvSpPr/>
          <p:nvPr/>
        </p:nvSpPr>
        <p:spPr>
          <a:xfrm>
            <a:off x="6356852" y="917235"/>
            <a:ext cx="4568400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DejaVu Sans"/>
              </a:rPr>
              <a:t>FPGA Based Network Acceleration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4" name="CustomShape 10">
            <a:extLst>
              <a:ext uri="{FF2B5EF4-FFF2-40B4-BE49-F238E27FC236}">
                <a16:creationId xmlns:a16="http://schemas.microsoft.com/office/drawing/2014/main" id="{44AB7B09-035A-7E3B-11CE-18BCF9C5F773}"/>
              </a:ext>
            </a:extLst>
          </p:cNvPr>
          <p:cNvSpPr/>
          <p:nvPr/>
        </p:nvSpPr>
        <p:spPr>
          <a:xfrm>
            <a:off x="3724467" y="5102919"/>
            <a:ext cx="3985025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DejaVu Sans"/>
              </a:rPr>
              <a:t>Geographic / Network Independence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id="{34F53E3B-C988-E62A-8263-16E415E665C3}"/>
              </a:ext>
            </a:extLst>
          </p:cNvPr>
          <p:cNvSpPr/>
          <p:nvPr/>
        </p:nvSpPr>
        <p:spPr>
          <a:xfrm>
            <a:off x="9215593" y="4835910"/>
            <a:ext cx="2750581" cy="3805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0" strike="noStrike" spc="-1" dirty="0">
                <a:solidFill>
                  <a:srgbClr val="4169E1"/>
                </a:solidFill>
                <a:latin typeface="Arial"/>
                <a:ea typeface="DejaVu Sans"/>
              </a:rPr>
              <a:t>Indirection to </a:t>
            </a:r>
            <a:r>
              <a:rPr lang="en-US" sz="2000" spc="-1" dirty="0">
                <a:solidFill>
                  <a:srgbClr val="4169E1"/>
                </a:solidFill>
                <a:latin typeface="Arial"/>
                <a:ea typeface="DejaVu Sans"/>
              </a:rPr>
              <a:t>Cluster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C91A5E77-249F-33D0-04D2-87FFE54BCD0E}"/>
              </a:ext>
            </a:extLst>
          </p:cNvPr>
          <p:cNvSpPr/>
          <p:nvPr/>
        </p:nvSpPr>
        <p:spPr>
          <a:xfrm flipH="1">
            <a:off x="4632961" y="1215911"/>
            <a:ext cx="1750850" cy="511704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A1238-AEBD-96F1-29EF-F14F68BC14C0}"/>
              </a:ext>
            </a:extLst>
          </p:cNvPr>
          <p:cNvSpPr txBox="1"/>
          <p:nvPr/>
        </p:nvSpPr>
        <p:spPr>
          <a:xfrm>
            <a:off x="4028606" y="949378"/>
            <a:ext cx="15752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169E1"/>
                </a:solidFill>
                <a:cs typeface="Arial"/>
              </a:rPr>
              <a:t>Compression</a:t>
            </a:r>
            <a:endParaRPr lang="en-US" dirty="0">
              <a:solidFill>
                <a:srgbClr val="4169E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057D9-CDB0-D766-AF4A-AEBEA84F9387}"/>
              </a:ext>
            </a:extLst>
          </p:cNvPr>
          <p:cNvSpPr txBox="1"/>
          <p:nvPr/>
        </p:nvSpPr>
        <p:spPr>
          <a:xfrm>
            <a:off x="10343212" y="1005590"/>
            <a:ext cx="18188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169E1"/>
                </a:solidFill>
                <a:cs typeface="Arial"/>
              </a:rPr>
              <a:t>Decompression</a:t>
            </a:r>
            <a:endParaRPr lang="en-US" dirty="0">
              <a:solidFill>
                <a:srgbClr val="4169E1"/>
              </a:solidFill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D73706C0-7DCB-D38D-421E-D2F3579FD28E}"/>
              </a:ext>
            </a:extLst>
          </p:cNvPr>
          <p:cNvSpPr/>
          <p:nvPr/>
        </p:nvSpPr>
        <p:spPr>
          <a:xfrm flipV="1">
            <a:off x="11268105" y="1365354"/>
            <a:ext cx="16739" cy="475147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C65CB058-915E-7689-E007-1BBF8667237E}"/>
              </a:ext>
            </a:extLst>
          </p:cNvPr>
          <p:cNvSpPr/>
          <p:nvPr/>
        </p:nvSpPr>
        <p:spPr>
          <a:xfrm flipV="1">
            <a:off x="4397614" y="1277911"/>
            <a:ext cx="266576" cy="400197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9">
            <a:extLst>
              <a:ext uri="{FF2B5EF4-FFF2-40B4-BE49-F238E27FC236}">
                <a16:creationId xmlns:a16="http://schemas.microsoft.com/office/drawing/2014/main" id="{0EDC85D0-286C-2495-65EA-771FECBDE6E1}"/>
              </a:ext>
            </a:extLst>
          </p:cNvPr>
          <p:cNvSpPr/>
          <p:nvPr/>
        </p:nvSpPr>
        <p:spPr>
          <a:xfrm>
            <a:off x="182880" y="914400"/>
            <a:ext cx="3771427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Noto Sans CJK SC"/>
              </a:rPr>
              <a:t>Loss-less </a:t>
            </a:r>
            <a:r>
              <a:rPr lang="en-US" spc="-1" dirty="0">
                <a:solidFill>
                  <a:srgbClr val="4169E1"/>
                </a:solidFill>
                <a:latin typeface="Arial"/>
                <a:ea typeface="Noto Sans CJK SC"/>
              </a:rPr>
              <a:t>Tagged UDP</a:t>
            </a: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Noto Sans CJK SC"/>
              </a:rPr>
              <a:t> Streaming</a:t>
            </a:r>
            <a:r>
              <a:rPr lang="en-US" spc="-1" dirty="0">
                <a:solidFill>
                  <a:srgbClr val="4169E1"/>
                </a:solidFill>
                <a:latin typeface="Arial"/>
                <a:ea typeface="Noto Sans CJK SC"/>
              </a:rPr>
              <a:t> </a:t>
            </a:r>
            <a:endParaRPr lang="en-US" b="0" strike="sngStrike" spc="-1" dirty="0">
              <a:solidFill>
                <a:srgbClr val="4169E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18455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46"/>
          <p:cNvSpPr/>
          <p:nvPr/>
        </p:nvSpPr>
        <p:spPr>
          <a:xfrm>
            <a:off x="-497781" y="-26489"/>
            <a:ext cx="12100826" cy="5677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348615" algn="ctr">
              <a:spcBef>
                <a:spcPts val="99"/>
              </a:spcBef>
            </a:pPr>
            <a:r>
              <a:rPr lang="en-US" sz="4400" b="1" spc="-1">
                <a:ea typeface="+mn-lt"/>
                <a:cs typeface="+mn-lt"/>
              </a:rPr>
              <a:t>Layer 3</a:t>
            </a:r>
            <a:r>
              <a:rPr lang="en-US" sz="4400" spc="-1">
                <a:ea typeface="+mn-lt"/>
                <a:cs typeface="+mn-lt"/>
              </a:rPr>
              <a:t> </a:t>
            </a:r>
            <a:r>
              <a:rPr lang="en-US" sz="4400" spc="-1">
                <a:latin typeface="Arial"/>
                <a:cs typeface="Arial"/>
              </a:rPr>
              <a:t>Load</a:t>
            </a:r>
            <a:r>
              <a:rPr lang="en-US" sz="4400" spc="-1">
                <a:ea typeface="+mn-lt"/>
                <a:cs typeface="+mn-lt"/>
              </a:rPr>
              <a:t> Balancer</a:t>
            </a:r>
            <a:endParaRPr lang="en-US" sz="4400" spc="-1">
              <a:cs typeface="Arial"/>
            </a:endParaRPr>
          </a:p>
        </p:txBody>
      </p:sp>
      <p:pic>
        <p:nvPicPr>
          <p:cNvPr id="155" name="object 3_ 2"/>
          <p:cNvPicPr/>
          <p:nvPr/>
        </p:nvPicPr>
        <p:blipFill>
          <a:blip r:embed="rId2"/>
          <a:stretch/>
        </p:blipFill>
        <p:spPr>
          <a:xfrm>
            <a:off x="350874" y="1805040"/>
            <a:ext cx="9601560" cy="4315320"/>
          </a:xfrm>
          <a:prstGeom prst="rect">
            <a:avLst/>
          </a:prstGeom>
          <a:ln w="0">
            <a:noFill/>
          </a:ln>
        </p:spPr>
      </p:pic>
      <p:grpSp>
        <p:nvGrpSpPr>
          <p:cNvPr id="156" name="Group 13"/>
          <p:cNvGrpSpPr/>
          <p:nvPr/>
        </p:nvGrpSpPr>
        <p:grpSpPr>
          <a:xfrm>
            <a:off x="5854914" y="1601640"/>
            <a:ext cx="1122840" cy="849960"/>
            <a:chOff x="5961240" y="1601640"/>
            <a:chExt cx="1122840" cy="849960"/>
          </a:xfrm>
        </p:grpSpPr>
        <p:pic>
          <p:nvPicPr>
            <p:cNvPr id="157" name="object 42_ 2"/>
            <p:cNvPicPr/>
            <p:nvPr/>
          </p:nvPicPr>
          <p:blipFill>
            <a:blip r:embed="rId3"/>
            <a:stretch/>
          </p:blipFill>
          <p:spPr>
            <a:xfrm>
              <a:off x="5961240" y="160164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43_ 2"/>
            <p:cNvPicPr/>
            <p:nvPr/>
          </p:nvPicPr>
          <p:blipFill>
            <a:blip r:embed="rId3"/>
            <a:stretch/>
          </p:blipFill>
          <p:spPr>
            <a:xfrm>
              <a:off x="6058800" y="169056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object 44_ 2"/>
            <p:cNvPicPr/>
            <p:nvPr/>
          </p:nvPicPr>
          <p:blipFill>
            <a:blip r:embed="rId3"/>
            <a:stretch/>
          </p:blipFill>
          <p:spPr>
            <a:xfrm>
              <a:off x="6156360" y="1779480"/>
              <a:ext cx="927720" cy="672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0" name="object 45_ 5"/>
          <p:cNvPicPr/>
          <p:nvPr/>
        </p:nvPicPr>
        <p:blipFill>
          <a:blip r:embed="rId4"/>
          <a:stretch/>
        </p:blipFill>
        <p:spPr>
          <a:xfrm>
            <a:off x="6141834" y="1871280"/>
            <a:ext cx="927360" cy="6717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6"/>
          <p:cNvPicPr/>
          <p:nvPr/>
        </p:nvPicPr>
        <p:blipFill>
          <a:blip r:embed="rId5"/>
          <a:stretch/>
        </p:blipFill>
        <p:spPr>
          <a:xfrm>
            <a:off x="8181954" y="4356360"/>
            <a:ext cx="301320" cy="39276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187"/>
          <p:cNvSpPr/>
          <p:nvPr/>
        </p:nvSpPr>
        <p:spPr>
          <a:xfrm>
            <a:off x="5837634" y="2469240"/>
            <a:ext cx="1640520" cy="634680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89"/>
          <p:cNvSpPr/>
          <p:nvPr/>
        </p:nvSpPr>
        <p:spPr>
          <a:xfrm>
            <a:off x="4122720" y="637128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6A85247-744E-40CF-AF94-7A3323F04583}" type="slidenum"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11</a:t>
            </a:fld>
            <a:endParaRPr lang="en-US" sz="2400" b="0" strike="noStrike" spc="-1" dirty="0">
              <a:latin typeface="Arial"/>
            </a:endParaRPr>
          </a:p>
        </p:txBody>
      </p:sp>
      <p:sp>
        <p:nvSpPr>
          <p:cNvPr id="217" name="Line 148"/>
          <p:cNvSpPr/>
          <p:nvPr/>
        </p:nvSpPr>
        <p:spPr>
          <a:xfrm flipV="1">
            <a:off x="6248754" y="312624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149"/>
          <p:cNvSpPr/>
          <p:nvPr/>
        </p:nvSpPr>
        <p:spPr>
          <a:xfrm>
            <a:off x="7043274" y="310428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96"/>
          <p:cNvSpPr/>
          <p:nvPr/>
        </p:nvSpPr>
        <p:spPr>
          <a:xfrm>
            <a:off x="8215074" y="40258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3" name="CustomShape 197"/>
          <p:cNvSpPr/>
          <p:nvPr/>
        </p:nvSpPr>
        <p:spPr>
          <a:xfrm>
            <a:off x="8215074" y="48466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4" name="CustomShape 198"/>
          <p:cNvSpPr/>
          <p:nvPr/>
        </p:nvSpPr>
        <p:spPr>
          <a:xfrm>
            <a:off x="5756634" y="1600200"/>
            <a:ext cx="3814200" cy="1662120"/>
          </a:xfrm>
          <a:prstGeom prst="rect">
            <a:avLst/>
          </a:prstGeom>
          <a:noFill/>
          <a:ln w="4572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Rectangle 234"/>
          <p:cNvSpPr/>
          <p:nvPr/>
        </p:nvSpPr>
        <p:spPr>
          <a:xfrm>
            <a:off x="7348914" y="1600200"/>
            <a:ext cx="168768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Load Balancer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998277" y="3300186"/>
            <a:ext cx="9140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  <a:ea typeface="Arial"/>
              </a:rPr>
              <a:t>μSec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" name="Line 142">
            <a:extLst>
              <a:ext uri="{FF2B5EF4-FFF2-40B4-BE49-F238E27FC236}">
                <a16:creationId xmlns:a16="http://schemas.microsoft.com/office/drawing/2014/main" id="{E10AC947-750E-0945-5FA1-609F45C52574}"/>
              </a:ext>
            </a:extLst>
          </p:cNvPr>
          <p:cNvSpPr/>
          <p:nvPr/>
        </p:nvSpPr>
        <p:spPr>
          <a:xfrm flipH="1" flipV="1">
            <a:off x="2834640" y="6035040"/>
            <a:ext cx="1251097" cy="324647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142">
            <a:extLst>
              <a:ext uri="{FF2B5EF4-FFF2-40B4-BE49-F238E27FC236}">
                <a16:creationId xmlns:a16="http://schemas.microsoft.com/office/drawing/2014/main" id="{4F16E4EC-5EAB-7740-9CB2-3E246E1258C8}"/>
              </a:ext>
            </a:extLst>
          </p:cNvPr>
          <p:cNvSpPr/>
          <p:nvPr/>
        </p:nvSpPr>
        <p:spPr>
          <a:xfrm flipV="1">
            <a:off x="5769225" y="3388714"/>
            <a:ext cx="402856" cy="182880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87">
            <a:extLst>
              <a:ext uri="{FF2B5EF4-FFF2-40B4-BE49-F238E27FC236}">
                <a16:creationId xmlns:a16="http://schemas.microsoft.com/office/drawing/2014/main" id="{06242C92-3518-907B-DCBB-581F52FC7998}"/>
              </a:ext>
            </a:extLst>
          </p:cNvPr>
          <p:cNvSpPr/>
          <p:nvPr/>
        </p:nvSpPr>
        <p:spPr>
          <a:xfrm>
            <a:off x="5873920" y="2487383"/>
            <a:ext cx="1578669" cy="616537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78F54A-29CE-D46D-BB6C-3D9FCE308FAA}"/>
              </a:ext>
            </a:extLst>
          </p:cNvPr>
          <p:cNvGrpSpPr/>
          <p:nvPr/>
        </p:nvGrpSpPr>
        <p:grpSpPr>
          <a:xfrm>
            <a:off x="4018161" y="3326836"/>
            <a:ext cx="1742975" cy="328840"/>
            <a:chOff x="10332720" y="3888000"/>
            <a:chExt cx="1459440" cy="1716977"/>
          </a:xfrm>
        </p:grpSpPr>
        <p:sp>
          <p:nvSpPr>
            <p:cNvPr id="22" name="CustomShape 16">
              <a:extLst>
                <a:ext uri="{FF2B5EF4-FFF2-40B4-BE49-F238E27FC236}">
                  <a16:creationId xmlns:a16="http://schemas.microsoft.com/office/drawing/2014/main" id="{D09738A6-82B0-A4BA-3085-0DDA2707C74C}"/>
                </a:ext>
              </a:extLst>
            </p:cNvPr>
            <p:cNvSpPr/>
            <p:nvPr/>
          </p:nvSpPr>
          <p:spPr>
            <a:xfrm>
              <a:off x="10332720" y="3888000"/>
              <a:ext cx="1459440" cy="1716977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CustomShape 17">
              <a:extLst>
                <a:ext uri="{FF2B5EF4-FFF2-40B4-BE49-F238E27FC236}">
                  <a16:creationId xmlns:a16="http://schemas.microsoft.com/office/drawing/2014/main" id="{B1E7126D-76A6-8EF9-450B-5D3D08121948}"/>
                </a:ext>
              </a:extLst>
            </p:cNvPr>
            <p:cNvSpPr/>
            <p:nvPr/>
          </p:nvSpPr>
          <p:spPr>
            <a:xfrm>
              <a:off x="10470240" y="3980880"/>
              <a:ext cx="1184040" cy="3201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Edge Target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A96CA3-46D1-CCDD-A98A-D7A3628946D7}"/>
              </a:ext>
            </a:extLst>
          </p:cNvPr>
          <p:cNvGrpSpPr/>
          <p:nvPr/>
        </p:nvGrpSpPr>
        <p:grpSpPr>
          <a:xfrm>
            <a:off x="4165835" y="6091301"/>
            <a:ext cx="1742975" cy="742329"/>
            <a:chOff x="10332720" y="3888000"/>
            <a:chExt cx="1459440" cy="5232985"/>
          </a:xfrm>
        </p:grpSpPr>
        <p:sp>
          <p:nvSpPr>
            <p:cNvPr id="26" name="CustomShape 16">
              <a:extLst>
                <a:ext uri="{FF2B5EF4-FFF2-40B4-BE49-F238E27FC236}">
                  <a16:creationId xmlns:a16="http://schemas.microsoft.com/office/drawing/2014/main" id="{856847BC-D7B8-D093-6369-2E259B63351A}"/>
                </a:ext>
              </a:extLst>
            </p:cNvPr>
            <p:cNvSpPr/>
            <p:nvPr/>
          </p:nvSpPr>
          <p:spPr>
            <a:xfrm>
              <a:off x="10332720" y="3888000"/>
              <a:ext cx="1459440" cy="5232985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CustomShape 17">
              <a:extLst>
                <a:ext uri="{FF2B5EF4-FFF2-40B4-BE49-F238E27FC236}">
                  <a16:creationId xmlns:a16="http://schemas.microsoft.com/office/drawing/2014/main" id="{600BB40F-C234-8714-A6CE-CA9D17B6AA3E}"/>
                </a:ext>
              </a:extLst>
            </p:cNvPr>
            <p:cNvSpPr/>
            <p:nvPr/>
          </p:nvSpPr>
          <p:spPr>
            <a:xfrm>
              <a:off x="10470240" y="3980882"/>
              <a:ext cx="1184040" cy="32785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Uncoupled LAN,IT, ...</a:t>
              </a:r>
              <a:endParaRPr lang="en-US" dirty="0"/>
            </a:p>
          </p:txBody>
        </p:sp>
      </p:grpSp>
      <p:sp>
        <p:nvSpPr>
          <p:cNvPr id="28" name="Line 142">
            <a:extLst>
              <a:ext uri="{FF2B5EF4-FFF2-40B4-BE49-F238E27FC236}">
                <a16:creationId xmlns:a16="http://schemas.microsoft.com/office/drawing/2014/main" id="{2DEE1855-C775-89CB-AB20-6AEC7330BEC8}"/>
              </a:ext>
            </a:extLst>
          </p:cNvPr>
          <p:cNvSpPr/>
          <p:nvPr/>
        </p:nvSpPr>
        <p:spPr>
          <a:xfrm flipV="1">
            <a:off x="5940527" y="6064575"/>
            <a:ext cx="1442485" cy="371904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C99F3A-7B93-05AC-E607-473616519E46}"/>
              </a:ext>
            </a:extLst>
          </p:cNvPr>
          <p:cNvGrpSpPr/>
          <p:nvPr/>
        </p:nvGrpSpPr>
        <p:grpSpPr>
          <a:xfrm>
            <a:off x="10357749" y="909671"/>
            <a:ext cx="1730484" cy="697348"/>
            <a:chOff x="10343179" y="3888000"/>
            <a:chExt cx="1448981" cy="3641074"/>
          </a:xfrm>
        </p:grpSpPr>
        <p:sp>
          <p:nvSpPr>
            <p:cNvPr id="16" name="CustomShape 16">
              <a:extLst>
                <a:ext uri="{FF2B5EF4-FFF2-40B4-BE49-F238E27FC236}">
                  <a16:creationId xmlns:a16="http://schemas.microsoft.com/office/drawing/2014/main" id="{4555B59D-60BA-3FCE-40ED-A82FEEA83D10}"/>
                </a:ext>
              </a:extLst>
            </p:cNvPr>
            <p:cNvSpPr/>
            <p:nvPr/>
          </p:nvSpPr>
          <p:spPr>
            <a:xfrm>
              <a:off x="10343179" y="3888000"/>
              <a:ext cx="1448981" cy="3641074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CustomShape 17">
              <a:extLst>
                <a:ext uri="{FF2B5EF4-FFF2-40B4-BE49-F238E27FC236}">
                  <a16:creationId xmlns:a16="http://schemas.microsoft.com/office/drawing/2014/main" id="{57AA0301-C94C-837F-E178-88B8CF86C7E7}"/>
                </a:ext>
              </a:extLst>
            </p:cNvPr>
            <p:cNvSpPr/>
            <p:nvPr/>
          </p:nvSpPr>
          <p:spPr>
            <a:xfrm>
              <a:off x="10470240" y="3980882"/>
              <a:ext cx="1184040" cy="32785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Control Plane</a:t>
              </a:r>
              <a:endParaRPr lang="en-US"/>
            </a:p>
          </p:txBody>
        </p:sp>
      </p:grpSp>
      <p:sp>
        <p:nvSpPr>
          <p:cNvPr id="29" name="Line 142">
            <a:extLst>
              <a:ext uri="{FF2B5EF4-FFF2-40B4-BE49-F238E27FC236}">
                <a16:creationId xmlns:a16="http://schemas.microsoft.com/office/drawing/2014/main" id="{864BF365-3722-24C2-622A-B5B4F32F7B4F}"/>
              </a:ext>
            </a:extLst>
          </p:cNvPr>
          <p:cNvSpPr/>
          <p:nvPr/>
        </p:nvSpPr>
        <p:spPr>
          <a:xfrm flipH="1" flipV="1">
            <a:off x="5264295" y="1481777"/>
            <a:ext cx="620261" cy="1067909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Line 142">
            <a:extLst>
              <a:ext uri="{FF2B5EF4-FFF2-40B4-BE49-F238E27FC236}">
                <a16:creationId xmlns:a16="http://schemas.microsoft.com/office/drawing/2014/main" id="{4ED42F63-0EDD-0EBB-AABA-2B66FD2D6457}"/>
              </a:ext>
            </a:extLst>
          </p:cNvPr>
          <p:cNvSpPr/>
          <p:nvPr/>
        </p:nvSpPr>
        <p:spPr>
          <a:xfrm flipV="1">
            <a:off x="9257343" y="1494270"/>
            <a:ext cx="1547066" cy="1149104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B1873E-5B24-2B6E-CDE9-6A9D4B541833}"/>
              </a:ext>
            </a:extLst>
          </p:cNvPr>
          <p:cNvGrpSpPr/>
          <p:nvPr/>
        </p:nvGrpSpPr>
        <p:grpSpPr>
          <a:xfrm>
            <a:off x="3543470" y="928408"/>
            <a:ext cx="1730484" cy="697348"/>
            <a:chOff x="10343179" y="3888000"/>
            <a:chExt cx="1448981" cy="3641074"/>
          </a:xfrm>
        </p:grpSpPr>
        <p:sp>
          <p:nvSpPr>
            <p:cNvPr id="32" name="CustomShape 16">
              <a:extLst>
                <a:ext uri="{FF2B5EF4-FFF2-40B4-BE49-F238E27FC236}">
                  <a16:creationId xmlns:a16="http://schemas.microsoft.com/office/drawing/2014/main" id="{6BF604CD-8A03-67D6-2AD5-E0F606DE1323}"/>
                </a:ext>
              </a:extLst>
            </p:cNvPr>
            <p:cNvSpPr/>
            <p:nvPr/>
          </p:nvSpPr>
          <p:spPr>
            <a:xfrm>
              <a:off x="10343179" y="3888000"/>
              <a:ext cx="1448981" cy="3641074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CustomShape 17">
              <a:extLst>
                <a:ext uri="{FF2B5EF4-FFF2-40B4-BE49-F238E27FC236}">
                  <a16:creationId xmlns:a16="http://schemas.microsoft.com/office/drawing/2014/main" id="{D304B795-4109-531B-5B52-6EE6C2CA5557}"/>
                </a:ext>
              </a:extLst>
            </p:cNvPr>
            <p:cNvSpPr/>
            <p:nvPr/>
          </p:nvSpPr>
          <p:spPr>
            <a:xfrm>
              <a:off x="10470240" y="3980882"/>
              <a:ext cx="1184040" cy="16715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Data Plane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84325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46"/>
          <p:cNvSpPr/>
          <p:nvPr/>
        </p:nvSpPr>
        <p:spPr>
          <a:xfrm>
            <a:off x="-497781" y="-26489"/>
            <a:ext cx="12100826" cy="5677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348615" algn="ctr">
              <a:spcBef>
                <a:spcPts val="99"/>
              </a:spcBef>
            </a:pPr>
            <a:r>
              <a:rPr lang="en-US" sz="4400" b="1" spc="-1">
                <a:ea typeface="+mn-lt"/>
                <a:cs typeface="+mn-lt"/>
              </a:rPr>
              <a:t>Layer 3</a:t>
            </a:r>
            <a:r>
              <a:rPr lang="en-US" sz="4400" spc="-1">
                <a:ea typeface="+mn-lt"/>
                <a:cs typeface="+mn-lt"/>
              </a:rPr>
              <a:t> </a:t>
            </a:r>
            <a:r>
              <a:rPr lang="en-US" sz="4400" spc="-1">
                <a:latin typeface="Arial"/>
                <a:cs typeface="Arial"/>
              </a:rPr>
              <a:t>Load</a:t>
            </a:r>
            <a:r>
              <a:rPr lang="en-US" sz="4400" spc="-1">
                <a:ea typeface="+mn-lt"/>
                <a:cs typeface="+mn-lt"/>
              </a:rPr>
              <a:t> Balancer</a:t>
            </a:r>
            <a:endParaRPr lang="en-US" sz="4400" spc="-1">
              <a:cs typeface="Arial"/>
            </a:endParaRPr>
          </a:p>
        </p:txBody>
      </p:sp>
      <p:pic>
        <p:nvPicPr>
          <p:cNvPr id="155" name="object 3_ 2"/>
          <p:cNvPicPr/>
          <p:nvPr/>
        </p:nvPicPr>
        <p:blipFill>
          <a:blip r:embed="rId2"/>
          <a:stretch/>
        </p:blipFill>
        <p:spPr>
          <a:xfrm>
            <a:off x="350874" y="1805040"/>
            <a:ext cx="9601560" cy="4315320"/>
          </a:xfrm>
          <a:prstGeom prst="rect">
            <a:avLst/>
          </a:prstGeom>
          <a:ln w="0">
            <a:noFill/>
          </a:ln>
        </p:spPr>
      </p:pic>
      <p:grpSp>
        <p:nvGrpSpPr>
          <p:cNvPr id="156" name="Group 13"/>
          <p:cNvGrpSpPr/>
          <p:nvPr/>
        </p:nvGrpSpPr>
        <p:grpSpPr>
          <a:xfrm>
            <a:off x="5854914" y="1601640"/>
            <a:ext cx="1122840" cy="849960"/>
            <a:chOff x="5961240" y="1601640"/>
            <a:chExt cx="1122840" cy="849960"/>
          </a:xfrm>
        </p:grpSpPr>
        <p:pic>
          <p:nvPicPr>
            <p:cNvPr id="157" name="object 42_ 2"/>
            <p:cNvPicPr/>
            <p:nvPr/>
          </p:nvPicPr>
          <p:blipFill>
            <a:blip r:embed="rId3"/>
            <a:stretch/>
          </p:blipFill>
          <p:spPr>
            <a:xfrm>
              <a:off x="5961240" y="160164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43_ 2"/>
            <p:cNvPicPr/>
            <p:nvPr/>
          </p:nvPicPr>
          <p:blipFill>
            <a:blip r:embed="rId3"/>
            <a:stretch/>
          </p:blipFill>
          <p:spPr>
            <a:xfrm>
              <a:off x="6058800" y="169056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object 44_ 2"/>
            <p:cNvPicPr/>
            <p:nvPr/>
          </p:nvPicPr>
          <p:blipFill>
            <a:blip r:embed="rId3"/>
            <a:stretch/>
          </p:blipFill>
          <p:spPr>
            <a:xfrm>
              <a:off x="6156360" y="1779480"/>
              <a:ext cx="927720" cy="672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0" name="object 45_ 5"/>
          <p:cNvPicPr/>
          <p:nvPr/>
        </p:nvPicPr>
        <p:blipFill>
          <a:blip r:embed="rId4"/>
          <a:stretch/>
        </p:blipFill>
        <p:spPr>
          <a:xfrm>
            <a:off x="6141834" y="1871280"/>
            <a:ext cx="927360" cy="6717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6"/>
          <p:cNvPicPr/>
          <p:nvPr/>
        </p:nvPicPr>
        <p:blipFill>
          <a:blip r:embed="rId5"/>
          <a:stretch/>
        </p:blipFill>
        <p:spPr>
          <a:xfrm>
            <a:off x="8181954" y="4356360"/>
            <a:ext cx="301320" cy="39276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187"/>
          <p:cNvSpPr/>
          <p:nvPr/>
        </p:nvSpPr>
        <p:spPr>
          <a:xfrm>
            <a:off x="5837634" y="2469240"/>
            <a:ext cx="1640520" cy="634680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89"/>
          <p:cNvSpPr/>
          <p:nvPr/>
        </p:nvSpPr>
        <p:spPr>
          <a:xfrm>
            <a:off x="4122720" y="637128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6A85247-744E-40CF-AF94-7A3323F04583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217" name="Line 148"/>
          <p:cNvSpPr/>
          <p:nvPr/>
        </p:nvSpPr>
        <p:spPr>
          <a:xfrm flipV="1">
            <a:off x="6248754" y="312624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149"/>
          <p:cNvSpPr/>
          <p:nvPr/>
        </p:nvSpPr>
        <p:spPr>
          <a:xfrm>
            <a:off x="7043274" y="310428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96"/>
          <p:cNvSpPr/>
          <p:nvPr/>
        </p:nvSpPr>
        <p:spPr>
          <a:xfrm>
            <a:off x="8215074" y="40258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3" name="CustomShape 197"/>
          <p:cNvSpPr/>
          <p:nvPr/>
        </p:nvSpPr>
        <p:spPr>
          <a:xfrm>
            <a:off x="8215074" y="48466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4" name="CustomShape 198"/>
          <p:cNvSpPr/>
          <p:nvPr/>
        </p:nvSpPr>
        <p:spPr>
          <a:xfrm>
            <a:off x="5756634" y="1600200"/>
            <a:ext cx="3814200" cy="1662120"/>
          </a:xfrm>
          <a:prstGeom prst="rect">
            <a:avLst/>
          </a:prstGeom>
          <a:noFill/>
          <a:ln w="4572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Rectangle 234"/>
          <p:cNvSpPr/>
          <p:nvPr/>
        </p:nvSpPr>
        <p:spPr>
          <a:xfrm>
            <a:off x="7348914" y="1600200"/>
            <a:ext cx="168768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Load Balancer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998277" y="3300186"/>
            <a:ext cx="9140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  <a:ea typeface="Arial"/>
              </a:rPr>
              <a:t>μSec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" name="Line 142">
            <a:extLst>
              <a:ext uri="{FF2B5EF4-FFF2-40B4-BE49-F238E27FC236}">
                <a16:creationId xmlns:a16="http://schemas.microsoft.com/office/drawing/2014/main" id="{E10AC947-750E-0945-5FA1-609F45C52574}"/>
              </a:ext>
            </a:extLst>
          </p:cNvPr>
          <p:cNvSpPr/>
          <p:nvPr/>
        </p:nvSpPr>
        <p:spPr>
          <a:xfrm flipH="1" flipV="1">
            <a:off x="2834640" y="6035040"/>
            <a:ext cx="1251097" cy="324647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142">
            <a:extLst>
              <a:ext uri="{FF2B5EF4-FFF2-40B4-BE49-F238E27FC236}">
                <a16:creationId xmlns:a16="http://schemas.microsoft.com/office/drawing/2014/main" id="{4F16E4EC-5EAB-7740-9CB2-3E246E1258C8}"/>
              </a:ext>
            </a:extLst>
          </p:cNvPr>
          <p:cNvSpPr/>
          <p:nvPr/>
        </p:nvSpPr>
        <p:spPr>
          <a:xfrm flipV="1">
            <a:off x="5769225" y="3388714"/>
            <a:ext cx="402856" cy="182880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87">
            <a:extLst>
              <a:ext uri="{FF2B5EF4-FFF2-40B4-BE49-F238E27FC236}">
                <a16:creationId xmlns:a16="http://schemas.microsoft.com/office/drawing/2014/main" id="{06242C92-3518-907B-DCBB-581F52FC7998}"/>
              </a:ext>
            </a:extLst>
          </p:cNvPr>
          <p:cNvSpPr/>
          <p:nvPr/>
        </p:nvSpPr>
        <p:spPr>
          <a:xfrm>
            <a:off x="5873920" y="2487383"/>
            <a:ext cx="1578669" cy="616537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DAA79-E504-D582-F864-E9D32038806F}"/>
              </a:ext>
            </a:extLst>
          </p:cNvPr>
          <p:cNvSpPr txBox="1"/>
          <p:nvPr/>
        </p:nvSpPr>
        <p:spPr>
          <a:xfrm>
            <a:off x="-26309" y="908049"/>
            <a:ext cx="76303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Compress, UDP Fragment, 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Tag (Events/Channels)</a:t>
            </a:r>
            <a:endParaRPr lang="en-US" sz="2400" dirty="0"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5626C5-9CF9-1AEF-F4F6-B39CE0E3DB92}"/>
              </a:ext>
            </a:extLst>
          </p:cNvPr>
          <p:cNvCxnSpPr>
            <a:cxnSpLocks/>
          </p:cNvCxnSpPr>
          <p:nvPr/>
        </p:nvCxnSpPr>
        <p:spPr>
          <a:xfrm>
            <a:off x="1009545" y="1664918"/>
            <a:ext cx="1011" cy="2121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4983D3-12DC-8E38-9671-0F3E4D19A4DD}"/>
              </a:ext>
            </a:extLst>
          </p:cNvPr>
          <p:cNvCxnSpPr>
            <a:cxnSpLocks/>
          </p:cNvCxnSpPr>
          <p:nvPr/>
        </p:nvCxnSpPr>
        <p:spPr>
          <a:xfrm flipV="1">
            <a:off x="1003300" y="2761342"/>
            <a:ext cx="1694540" cy="18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78F54A-29CE-D46D-BB6C-3D9FCE308FAA}"/>
              </a:ext>
            </a:extLst>
          </p:cNvPr>
          <p:cNvGrpSpPr/>
          <p:nvPr/>
        </p:nvGrpSpPr>
        <p:grpSpPr>
          <a:xfrm>
            <a:off x="4018161" y="3326836"/>
            <a:ext cx="1742975" cy="328840"/>
            <a:chOff x="10332720" y="3888000"/>
            <a:chExt cx="1459440" cy="1716977"/>
          </a:xfrm>
        </p:grpSpPr>
        <p:sp>
          <p:nvSpPr>
            <p:cNvPr id="22" name="CustomShape 16">
              <a:extLst>
                <a:ext uri="{FF2B5EF4-FFF2-40B4-BE49-F238E27FC236}">
                  <a16:creationId xmlns:a16="http://schemas.microsoft.com/office/drawing/2014/main" id="{D09738A6-82B0-A4BA-3085-0DDA2707C74C}"/>
                </a:ext>
              </a:extLst>
            </p:cNvPr>
            <p:cNvSpPr/>
            <p:nvPr/>
          </p:nvSpPr>
          <p:spPr>
            <a:xfrm>
              <a:off x="10332720" y="3888000"/>
              <a:ext cx="1459440" cy="1716977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CustomShape 17">
              <a:extLst>
                <a:ext uri="{FF2B5EF4-FFF2-40B4-BE49-F238E27FC236}">
                  <a16:creationId xmlns:a16="http://schemas.microsoft.com/office/drawing/2014/main" id="{B1E7126D-76A6-8EF9-450B-5D3D08121948}"/>
                </a:ext>
              </a:extLst>
            </p:cNvPr>
            <p:cNvSpPr/>
            <p:nvPr/>
          </p:nvSpPr>
          <p:spPr>
            <a:xfrm>
              <a:off x="10470240" y="3980880"/>
              <a:ext cx="1184040" cy="3201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Edge Target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A96CA3-46D1-CCDD-A98A-D7A3628946D7}"/>
              </a:ext>
            </a:extLst>
          </p:cNvPr>
          <p:cNvGrpSpPr/>
          <p:nvPr/>
        </p:nvGrpSpPr>
        <p:grpSpPr>
          <a:xfrm>
            <a:off x="4165835" y="6091301"/>
            <a:ext cx="1742975" cy="742329"/>
            <a:chOff x="10332720" y="3888000"/>
            <a:chExt cx="1459440" cy="5232985"/>
          </a:xfrm>
        </p:grpSpPr>
        <p:sp>
          <p:nvSpPr>
            <p:cNvPr id="26" name="CustomShape 16">
              <a:extLst>
                <a:ext uri="{FF2B5EF4-FFF2-40B4-BE49-F238E27FC236}">
                  <a16:creationId xmlns:a16="http://schemas.microsoft.com/office/drawing/2014/main" id="{856847BC-D7B8-D093-6369-2E259B63351A}"/>
                </a:ext>
              </a:extLst>
            </p:cNvPr>
            <p:cNvSpPr/>
            <p:nvPr/>
          </p:nvSpPr>
          <p:spPr>
            <a:xfrm>
              <a:off x="10332720" y="3888000"/>
              <a:ext cx="1459440" cy="5232985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CustomShape 17">
              <a:extLst>
                <a:ext uri="{FF2B5EF4-FFF2-40B4-BE49-F238E27FC236}">
                  <a16:creationId xmlns:a16="http://schemas.microsoft.com/office/drawing/2014/main" id="{600BB40F-C234-8714-A6CE-CA9D17B6AA3E}"/>
                </a:ext>
              </a:extLst>
            </p:cNvPr>
            <p:cNvSpPr/>
            <p:nvPr/>
          </p:nvSpPr>
          <p:spPr>
            <a:xfrm>
              <a:off x="10470240" y="3980882"/>
              <a:ext cx="1184040" cy="32785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Uncoupled LAN,IT, ...</a:t>
              </a:r>
              <a:endParaRPr lang="en-US" dirty="0"/>
            </a:p>
          </p:txBody>
        </p:sp>
      </p:grpSp>
      <p:sp>
        <p:nvSpPr>
          <p:cNvPr id="28" name="Line 142">
            <a:extLst>
              <a:ext uri="{FF2B5EF4-FFF2-40B4-BE49-F238E27FC236}">
                <a16:creationId xmlns:a16="http://schemas.microsoft.com/office/drawing/2014/main" id="{2DEE1855-C775-89CB-AB20-6AEC7330BEC8}"/>
              </a:ext>
            </a:extLst>
          </p:cNvPr>
          <p:cNvSpPr/>
          <p:nvPr/>
        </p:nvSpPr>
        <p:spPr>
          <a:xfrm flipV="1">
            <a:off x="5940527" y="6064575"/>
            <a:ext cx="1442485" cy="371904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4591563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46"/>
          <p:cNvSpPr/>
          <p:nvPr/>
        </p:nvSpPr>
        <p:spPr>
          <a:xfrm>
            <a:off x="-497781" y="-26489"/>
            <a:ext cx="12100826" cy="5677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348615" algn="ctr">
              <a:spcBef>
                <a:spcPts val="99"/>
              </a:spcBef>
            </a:pPr>
            <a:r>
              <a:rPr lang="en-US" sz="4400" b="1" spc="-1">
                <a:ea typeface="+mn-lt"/>
                <a:cs typeface="+mn-lt"/>
              </a:rPr>
              <a:t>Layer 3</a:t>
            </a:r>
            <a:r>
              <a:rPr lang="en-US" sz="4400" spc="-1">
                <a:ea typeface="+mn-lt"/>
                <a:cs typeface="+mn-lt"/>
              </a:rPr>
              <a:t> </a:t>
            </a:r>
            <a:r>
              <a:rPr lang="en-US" sz="4400" spc="-1">
                <a:latin typeface="Arial"/>
                <a:cs typeface="Arial"/>
              </a:rPr>
              <a:t>Load</a:t>
            </a:r>
            <a:r>
              <a:rPr lang="en-US" sz="4400" spc="-1">
                <a:ea typeface="+mn-lt"/>
                <a:cs typeface="+mn-lt"/>
              </a:rPr>
              <a:t> Balancer</a:t>
            </a:r>
            <a:endParaRPr lang="en-US" sz="4400" spc="-1">
              <a:cs typeface="Arial"/>
            </a:endParaRPr>
          </a:p>
        </p:txBody>
      </p:sp>
      <p:pic>
        <p:nvPicPr>
          <p:cNvPr id="155" name="object 3_ 2"/>
          <p:cNvPicPr/>
          <p:nvPr/>
        </p:nvPicPr>
        <p:blipFill>
          <a:blip r:embed="rId2"/>
          <a:stretch/>
        </p:blipFill>
        <p:spPr>
          <a:xfrm>
            <a:off x="350874" y="1805040"/>
            <a:ext cx="9601560" cy="4315320"/>
          </a:xfrm>
          <a:prstGeom prst="rect">
            <a:avLst/>
          </a:prstGeom>
          <a:ln w="0">
            <a:noFill/>
          </a:ln>
        </p:spPr>
      </p:pic>
      <p:grpSp>
        <p:nvGrpSpPr>
          <p:cNvPr id="156" name="Group 13"/>
          <p:cNvGrpSpPr/>
          <p:nvPr/>
        </p:nvGrpSpPr>
        <p:grpSpPr>
          <a:xfrm>
            <a:off x="5854914" y="1601640"/>
            <a:ext cx="1122840" cy="849960"/>
            <a:chOff x="5961240" y="1601640"/>
            <a:chExt cx="1122840" cy="849960"/>
          </a:xfrm>
        </p:grpSpPr>
        <p:pic>
          <p:nvPicPr>
            <p:cNvPr id="157" name="object 42_ 2"/>
            <p:cNvPicPr/>
            <p:nvPr/>
          </p:nvPicPr>
          <p:blipFill>
            <a:blip r:embed="rId3"/>
            <a:stretch/>
          </p:blipFill>
          <p:spPr>
            <a:xfrm>
              <a:off x="5961240" y="160164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43_ 2"/>
            <p:cNvPicPr/>
            <p:nvPr/>
          </p:nvPicPr>
          <p:blipFill>
            <a:blip r:embed="rId3"/>
            <a:stretch/>
          </p:blipFill>
          <p:spPr>
            <a:xfrm>
              <a:off x="6058800" y="169056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object 44_ 2"/>
            <p:cNvPicPr/>
            <p:nvPr/>
          </p:nvPicPr>
          <p:blipFill>
            <a:blip r:embed="rId3"/>
            <a:stretch/>
          </p:blipFill>
          <p:spPr>
            <a:xfrm>
              <a:off x="6156360" y="1779480"/>
              <a:ext cx="927720" cy="672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0" name="object 45_ 5"/>
          <p:cNvPicPr/>
          <p:nvPr/>
        </p:nvPicPr>
        <p:blipFill>
          <a:blip r:embed="rId4"/>
          <a:stretch/>
        </p:blipFill>
        <p:spPr>
          <a:xfrm>
            <a:off x="6141834" y="1871280"/>
            <a:ext cx="927360" cy="6717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6"/>
          <p:cNvPicPr/>
          <p:nvPr/>
        </p:nvPicPr>
        <p:blipFill>
          <a:blip r:embed="rId5"/>
          <a:stretch/>
        </p:blipFill>
        <p:spPr>
          <a:xfrm>
            <a:off x="8181954" y="4356360"/>
            <a:ext cx="301320" cy="39276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187"/>
          <p:cNvSpPr/>
          <p:nvPr/>
        </p:nvSpPr>
        <p:spPr>
          <a:xfrm>
            <a:off x="5837634" y="2469240"/>
            <a:ext cx="1640520" cy="634680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89"/>
          <p:cNvSpPr/>
          <p:nvPr/>
        </p:nvSpPr>
        <p:spPr>
          <a:xfrm>
            <a:off x="4122720" y="637128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6A85247-744E-40CF-AF94-7A3323F04583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13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217" name="Line 148"/>
          <p:cNvSpPr/>
          <p:nvPr/>
        </p:nvSpPr>
        <p:spPr>
          <a:xfrm flipV="1">
            <a:off x="6248754" y="312624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149"/>
          <p:cNvSpPr/>
          <p:nvPr/>
        </p:nvSpPr>
        <p:spPr>
          <a:xfrm>
            <a:off x="7043274" y="310428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96"/>
          <p:cNvSpPr/>
          <p:nvPr/>
        </p:nvSpPr>
        <p:spPr>
          <a:xfrm>
            <a:off x="8215074" y="40258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3" name="CustomShape 197"/>
          <p:cNvSpPr/>
          <p:nvPr/>
        </p:nvSpPr>
        <p:spPr>
          <a:xfrm>
            <a:off x="8215074" y="48466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4" name="CustomShape 198"/>
          <p:cNvSpPr/>
          <p:nvPr/>
        </p:nvSpPr>
        <p:spPr>
          <a:xfrm>
            <a:off x="5756634" y="1600200"/>
            <a:ext cx="3814200" cy="1662120"/>
          </a:xfrm>
          <a:prstGeom prst="rect">
            <a:avLst/>
          </a:prstGeom>
          <a:noFill/>
          <a:ln w="4572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Rectangle 234"/>
          <p:cNvSpPr/>
          <p:nvPr/>
        </p:nvSpPr>
        <p:spPr>
          <a:xfrm>
            <a:off x="7348914" y="1600200"/>
            <a:ext cx="168768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Load Balancer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998277" y="3300186"/>
            <a:ext cx="9140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  <a:ea typeface="Arial"/>
              </a:rPr>
              <a:t>μSec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" name="Line 142">
            <a:extLst>
              <a:ext uri="{FF2B5EF4-FFF2-40B4-BE49-F238E27FC236}">
                <a16:creationId xmlns:a16="http://schemas.microsoft.com/office/drawing/2014/main" id="{E10AC947-750E-0945-5FA1-609F45C52574}"/>
              </a:ext>
            </a:extLst>
          </p:cNvPr>
          <p:cNvSpPr/>
          <p:nvPr/>
        </p:nvSpPr>
        <p:spPr>
          <a:xfrm flipH="1" flipV="1">
            <a:off x="2834640" y="6035040"/>
            <a:ext cx="1251097" cy="324647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142">
            <a:extLst>
              <a:ext uri="{FF2B5EF4-FFF2-40B4-BE49-F238E27FC236}">
                <a16:creationId xmlns:a16="http://schemas.microsoft.com/office/drawing/2014/main" id="{4F16E4EC-5EAB-7740-9CB2-3E246E1258C8}"/>
              </a:ext>
            </a:extLst>
          </p:cNvPr>
          <p:cNvSpPr/>
          <p:nvPr/>
        </p:nvSpPr>
        <p:spPr>
          <a:xfrm flipV="1">
            <a:off x="5769225" y="3388714"/>
            <a:ext cx="402856" cy="182880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DED26-7CFD-BD56-F095-19AA16BE9166}"/>
              </a:ext>
            </a:extLst>
          </p:cNvPr>
          <p:cNvSpPr txBox="1"/>
          <p:nvPr/>
        </p:nvSpPr>
        <p:spPr>
          <a:xfrm>
            <a:off x="5761263" y="790121"/>
            <a:ext cx="45320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Rewrite </a:t>
            </a:r>
            <a:r>
              <a:rPr lang="en-US" sz="2400" b="1">
                <a:cs typeface="Arial"/>
              </a:rPr>
              <a:t>UDP Packet Header</a:t>
            </a:r>
          </a:p>
        </p:txBody>
      </p:sp>
      <p:sp>
        <p:nvSpPr>
          <p:cNvPr id="7" name="CustomShape 187">
            <a:extLst>
              <a:ext uri="{FF2B5EF4-FFF2-40B4-BE49-F238E27FC236}">
                <a16:creationId xmlns:a16="http://schemas.microsoft.com/office/drawing/2014/main" id="{06242C92-3518-907B-DCBB-581F52FC7998}"/>
              </a:ext>
            </a:extLst>
          </p:cNvPr>
          <p:cNvSpPr/>
          <p:nvPr/>
        </p:nvSpPr>
        <p:spPr>
          <a:xfrm>
            <a:off x="5873920" y="2487383"/>
            <a:ext cx="1578669" cy="616537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2780D3-955A-2A98-EAA1-F4868D451931}"/>
              </a:ext>
            </a:extLst>
          </p:cNvPr>
          <p:cNvCxnSpPr/>
          <p:nvPr/>
        </p:nvCxnSpPr>
        <p:spPr>
          <a:xfrm>
            <a:off x="7117444" y="1202870"/>
            <a:ext cx="7256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4983D3-12DC-8E38-9671-0F3E4D19A4DD}"/>
              </a:ext>
            </a:extLst>
          </p:cNvPr>
          <p:cNvCxnSpPr>
            <a:cxnSpLocks/>
          </p:cNvCxnSpPr>
          <p:nvPr/>
        </p:nvCxnSpPr>
        <p:spPr>
          <a:xfrm flipV="1">
            <a:off x="1003300" y="2761342"/>
            <a:ext cx="1694540" cy="18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78F54A-29CE-D46D-BB6C-3D9FCE308FAA}"/>
              </a:ext>
            </a:extLst>
          </p:cNvPr>
          <p:cNvGrpSpPr/>
          <p:nvPr/>
        </p:nvGrpSpPr>
        <p:grpSpPr>
          <a:xfrm>
            <a:off x="4018161" y="3326836"/>
            <a:ext cx="1742975" cy="328840"/>
            <a:chOff x="10332720" y="3888000"/>
            <a:chExt cx="1459440" cy="1716977"/>
          </a:xfrm>
        </p:grpSpPr>
        <p:sp>
          <p:nvSpPr>
            <p:cNvPr id="22" name="CustomShape 16">
              <a:extLst>
                <a:ext uri="{FF2B5EF4-FFF2-40B4-BE49-F238E27FC236}">
                  <a16:creationId xmlns:a16="http://schemas.microsoft.com/office/drawing/2014/main" id="{D09738A6-82B0-A4BA-3085-0DDA2707C74C}"/>
                </a:ext>
              </a:extLst>
            </p:cNvPr>
            <p:cNvSpPr/>
            <p:nvPr/>
          </p:nvSpPr>
          <p:spPr>
            <a:xfrm>
              <a:off x="10332720" y="3888000"/>
              <a:ext cx="1459440" cy="1716977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CustomShape 17">
              <a:extLst>
                <a:ext uri="{FF2B5EF4-FFF2-40B4-BE49-F238E27FC236}">
                  <a16:creationId xmlns:a16="http://schemas.microsoft.com/office/drawing/2014/main" id="{B1E7126D-76A6-8EF9-450B-5D3D08121948}"/>
                </a:ext>
              </a:extLst>
            </p:cNvPr>
            <p:cNvSpPr/>
            <p:nvPr/>
          </p:nvSpPr>
          <p:spPr>
            <a:xfrm>
              <a:off x="10470240" y="3980880"/>
              <a:ext cx="1184040" cy="3201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Edge Target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A96CA3-46D1-CCDD-A98A-D7A3628946D7}"/>
              </a:ext>
            </a:extLst>
          </p:cNvPr>
          <p:cNvGrpSpPr/>
          <p:nvPr/>
        </p:nvGrpSpPr>
        <p:grpSpPr>
          <a:xfrm>
            <a:off x="4165835" y="6091301"/>
            <a:ext cx="1742975" cy="742329"/>
            <a:chOff x="10332720" y="3888000"/>
            <a:chExt cx="1459440" cy="5232985"/>
          </a:xfrm>
        </p:grpSpPr>
        <p:sp>
          <p:nvSpPr>
            <p:cNvPr id="26" name="CustomShape 16">
              <a:extLst>
                <a:ext uri="{FF2B5EF4-FFF2-40B4-BE49-F238E27FC236}">
                  <a16:creationId xmlns:a16="http://schemas.microsoft.com/office/drawing/2014/main" id="{856847BC-D7B8-D093-6369-2E259B63351A}"/>
                </a:ext>
              </a:extLst>
            </p:cNvPr>
            <p:cNvSpPr/>
            <p:nvPr/>
          </p:nvSpPr>
          <p:spPr>
            <a:xfrm>
              <a:off x="10332720" y="3888000"/>
              <a:ext cx="1459440" cy="5232985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CustomShape 17">
              <a:extLst>
                <a:ext uri="{FF2B5EF4-FFF2-40B4-BE49-F238E27FC236}">
                  <a16:creationId xmlns:a16="http://schemas.microsoft.com/office/drawing/2014/main" id="{600BB40F-C234-8714-A6CE-CA9D17B6AA3E}"/>
                </a:ext>
              </a:extLst>
            </p:cNvPr>
            <p:cNvSpPr/>
            <p:nvPr/>
          </p:nvSpPr>
          <p:spPr>
            <a:xfrm>
              <a:off x="10470240" y="3980882"/>
              <a:ext cx="1184040" cy="32785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Uncoupled LAN,IT, ...</a:t>
              </a:r>
              <a:endParaRPr lang="en-US" dirty="0"/>
            </a:p>
          </p:txBody>
        </p:sp>
      </p:grpSp>
      <p:sp>
        <p:nvSpPr>
          <p:cNvPr id="28" name="Line 142">
            <a:extLst>
              <a:ext uri="{FF2B5EF4-FFF2-40B4-BE49-F238E27FC236}">
                <a16:creationId xmlns:a16="http://schemas.microsoft.com/office/drawing/2014/main" id="{2DEE1855-C775-89CB-AB20-6AEC7330BEC8}"/>
              </a:ext>
            </a:extLst>
          </p:cNvPr>
          <p:cNvSpPr/>
          <p:nvPr/>
        </p:nvSpPr>
        <p:spPr>
          <a:xfrm flipV="1">
            <a:off x="5940527" y="6064575"/>
            <a:ext cx="1442485" cy="371904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B0AC2-68A4-0FBC-61AC-2315072D2CB9}"/>
              </a:ext>
            </a:extLst>
          </p:cNvPr>
          <p:cNvSpPr txBox="1"/>
          <p:nvPr/>
        </p:nvSpPr>
        <p:spPr>
          <a:xfrm>
            <a:off x="-26309" y="908049"/>
            <a:ext cx="76303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Compress, UDP Fragment, 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Tag (Events/Channels)</a:t>
            </a:r>
            <a:endParaRPr lang="en-US" sz="2400" dirty="0">
              <a:cs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D1086F-D3D9-80A3-E666-D260CE63CECF}"/>
              </a:ext>
            </a:extLst>
          </p:cNvPr>
          <p:cNvCxnSpPr>
            <a:cxnSpLocks/>
          </p:cNvCxnSpPr>
          <p:nvPr/>
        </p:nvCxnSpPr>
        <p:spPr>
          <a:xfrm>
            <a:off x="1009545" y="1664918"/>
            <a:ext cx="1011" cy="2121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04229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46"/>
          <p:cNvSpPr/>
          <p:nvPr/>
        </p:nvSpPr>
        <p:spPr>
          <a:xfrm>
            <a:off x="-497781" y="-26489"/>
            <a:ext cx="12100826" cy="5677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348615" algn="ctr">
              <a:spcBef>
                <a:spcPts val="99"/>
              </a:spcBef>
            </a:pPr>
            <a:r>
              <a:rPr lang="en-US" sz="4400" b="1" spc="-1">
                <a:ea typeface="+mn-lt"/>
                <a:cs typeface="+mn-lt"/>
              </a:rPr>
              <a:t>Layer 3</a:t>
            </a:r>
            <a:r>
              <a:rPr lang="en-US" sz="4400" spc="-1">
                <a:ea typeface="+mn-lt"/>
                <a:cs typeface="+mn-lt"/>
              </a:rPr>
              <a:t> </a:t>
            </a:r>
            <a:r>
              <a:rPr lang="en-US" sz="4400" spc="-1">
                <a:latin typeface="Arial"/>
                <a:cs typeface="Arial"/>
              </a:rPr>
              <a:t>Load</a:t>
            </a:r>
            <a:r>
              <a:rPr lang="en-US" sz="4400" spc="-1">
                <a:ea typeface="+mn-lt"/>
                <a:cs typeface="+mn-lt"/>
              </a:rPr>
              <a:t> Balancer</a:t>
            </a:r>
            <a:endParaRPr lang="en-US" sz="4400" spc="-1">
              <a:cs typeface="Arial"/>
            </a:endParaRPr>
          </a:p>
        </p:txBody>
      </p:sp>
      <p:pic>
        <p:nvPicPr>
          <p:cNvPr id="155" name="object 3_ 2"/>
          <p:cNvPicPr/>
          <p:nvPr/>
        </p:nvPicPr>
        <p:blipFill>
          <a:blip r:embed="rId2"/>
          <a:stretch/>
        </p:blipFill>
        <p:spPr>
          <a:xfrm>
            <a:off x="350874" y="1805040"/>
            <a:ext cx="9601560" cy="4315320"/>
          </a:xfrm>
          <a:prstGeom prst="rect">
            <a:avLst/>
          </a:prstGeom>
          <a:ln w="0">
            <a:noFill/>
          </a:ln>
        </p:spPr>
      </p:pic>
      <p:grpSp>
        <p:nvGrpSpPr>
          <p:cNvPr id="156" name="Group 13"/>
          <p:cNvGrpSpPr/>
          <p:nvPr/>
        </p:nvGrpSpPr>
        <p:grpSpPr>
          <a:xfrm>
            <a:off x="5854914" y="1601640"/>
            <a:ext cx="1122840" cy="849960"/>
            <a:chOff x="5961240" y="1601640"/>
            <a:chExt cx="1122840" cy="849960"/>
          </a:xfrm>
        </p:grpSpPr>
        <p:pic>
          <p:nvPicPr>
            <p:cNvPr id="157" name="object 42_ 2"/>
            <p:cNvPicPr/>
            <p:nvPr/>
          </p:nvPicPr>
          <p:blipFill>
            <a:blip r:embed="rId3"/>
            <a:stretch/>
          </p:blipFill>
          <p:spPr>
            <a:xfrm>
              <a:off x="5961240" y="160164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43_ 2"/>
            <p:cNvPicPr/>
            <p:nvPr/>
          </p:nvPicPr>
          <p:blipFill>
            <a:blip r:embed="rId3"/>
            <a:stretch/>
          </p:blipFill>
          <p:spPr>
            <a:xfrm>
              <a:off x="6058800" y="169056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object 44_ 2"/>
            <p:cNvPicPr/>
            <p:nvPr/>
          </p:nvPicPr>
          <p:blipFill>
            <a:blip r:embed="rId3"/>
            <a:stretch/>
          </p:blipFill>
          <p:spPr>
            <a:xfrm>
              <a:off x="6156360" y="1779480"/>
              <a:ext cx="927720" cy="672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0" name="object 45_ 5"/>
          <p:cNvPicPr/>
          <p:nvPr/>
        </p:nvPicPr>
        <p:blipFill>
          <a:blip r:embed="rId4"/>
          <a:stretch/>
        </p:blipFill>
        <p:spPr>
          <a:xfrm>
            <a:off x="6141834" y="1871280"/>
            <a:ext cx="927360" cy="6717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6"/>
          <p:cNvPicPr/>
          <p:nvPr/>
        </p:nvPicPr>
        <p:blipFill>
          <a:blip r:embed="rId5"/>
          <a:stretch/>
        </p:blipFill>
        <p:spPr>
          <a:xfrm>
            <a:off x="8181954" y="4356360"/>
            <a:ext cx="301320" cy="39276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187"/>
          <p:cNvSpPr/>
          <p:nvPr/>
        </p:nvSpPr>
        <p:spPr>
          <a:xfrm>
            <a:off x="5837634" y="2469240"/>
            <a:ext cx="1640520" cy="634680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89"/>
          <p:cNvSpPr/>
          <p:nvPr/>
        </p:nvSpPr>
        <p:spPr>
          <a:xfrm>
            <a:off x="4122720" y="637128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6A85247-744E-40CF-AF94-7A3323F04583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217" name="Line 148"/>
          <p:cNvSpPr/>
          <p:nvPr/>
        </p:nvSpPr>
        <p:spPr>
          <a:xfrm flipV="1">
            <a:off x="6248754" y="312624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149"/>
          <p:cNvSpPr/>
          <p:nvPr/>
        </p:nvSpPr>
        <p:spPr>
          <a:xfrm>
            <a:off x="7043274" y="310428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96"/>
          <p:cNvSpPr/>
          <p:nvPr/>
        </p:nvSpPr>
        <p:spPr>
          <a:xfrm>
            <a:off x="8215074" y="40258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3" name="CustomShape 197"/>
          <p:cNvSpPr/>
          <p:nvPr/>
        </p:nvSpPr>
        <p:spPr>
          <a:xfrm>
            <a:off x="8215074" y="48466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4" name="CustomShape 198"/>
          <p:cNvSpPr/>
          <p:nvPr/>
        </p:nvSpPr>
        <p:spPr>
          <a:xfrm>
            <a:off x="5756634" y="1600200"/>
            <a:ext cx="3814200" cy="1662120"/>
          </a:xfrm>
          <a:prstGeom prst="rect">
            <a:avLst/>
          </a:prstGeom>
          <a:noFill/>
          <a:ln w="4572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Rectangle 234"/>
          <p:cNvSpPr/>
          <p:nvPr/>
        </p:nvSpPr>
        <p:spPr>
          <a:xfrm>
            <a:off x="7348914" y="1600200"/>
            <a:ext cx="168768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Load Balancer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998277" y="3300186"/>
            <a:ext cx="9140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  <a:ea typeface="Arial"/>
              </a:rPr>
              <a:t>μSec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" name="Line 142">
            <a:extLst>
              <a:ext uri="{FF2B5EF4-FFF2-40B4-BE49-F238E27FC236}">
                <a16:creationId xmlns:a16="http://schemas.microsoft.com/office/drawing/2014/main" id="{E10AC947-750E-0945-5FA1-609F45C52574}"/>
              </a:ext>
            </a:extLst>
          </p:cNvPr>
          <p:cNvSpPr/>
          <p:nvPr/>
        </p:nvSpPr>
        <p:spPr>
          <a:xfrm flipH="1" flipV="1">
            <a:off x="2834640" y="6035040"/>
            <a:ext cx="1251097" cy="324647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142">
            <a:extLst>
              <a:ext uri="{FF2B5EF4-FFF2-40B4-BE49-F238E27FC236}">
                <a16:creationId xmlns:a16="http://schemas.microsoft.com/office/drawing/2014/main" id="{4F16E4EC-5EAB-7740-9CB2-3E246E1258C8}"/>
              </a:ext>
            </a:extLst>
          </p:cNvPr>
          <p:cNvSpPr/>
          <p:nvPr/>
        </p:nvSpPr>
        <p:spPr>
          <a:xfrm flipV="1">
            <a:off x="5769225" y="3388714"/>
            <a:ext cx="402856" cy="182880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DED26-7CFD-BD56-F095-19AA16BE9166}"/>
              </a:ext>
            </a:extLst>
          </p:cNvPr>
          <p:cNvSpPr txBox="1"/>
          <p:nvPr/>
        </p:nvSpPr>
        <p:spPr>
          <a:xfrm>
            <a:off x="5761263" y="790121"/>
            <a:ext cx="45320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Rewrite </a:t>
            </a:r>
            <a:r>
              <a:rPr lang="en-US" sz="2400" b="1">
                <a:cs typeface="Arial"/>
              </a:rPr>
              <a:t>UDP Packet Header</a:t>
            </a:r>
          </a:p>
        </p:txBody>
      </p:sp>
      <p:sp>
        <p:nvSpPr>
          <p:cNvPr id="7" name="CustomShape 187">
            <a:extLst>
              <a:ext uri="{FF2B5EF4-FFF2-40B4-BE49-F238E27FC236}">
                <a16:creationId xmlns:a16="http://schemas.microsoft.com/office/drawing/2014/main" id="{06242C92-3518-907B-DCBB-581F52FC7998}"/>
              </a:ext>
            </a:extLst>
          </p:cNvPr>
          <p:cNvSpPr/>
          <p:nvPr/>
        </p:nvSpPr>
        <p:spPr>
          <a:xfrm>
            <a:off x="5873920" y="2487383"/>
            <a:ext cx="1578669" cy="616537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2780D3-955A-2A98-EAA1-F4868D451931}"/>
              </a:ext>
            </a:extLst>
          </p:cNvPr>
          <p:cNvCxnSpPr/>
          <p:nvPr/>
        </p:nvCxnSpPr>
        <p:spPr>
          <a:xfrm>
            <a:off x="7117444" y="1202870"/>
            <a:ext cx="7256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906763-733D-9014-6513-283F5F1DE7C0}"/>
              </a:ext>
            </a:extLst>
          </p:cNvPr>
          <p:cNvSpPr txBox="1"/>
          <p:nvPr/>
        </p:nvSpPr>
        <p:spPr>
          <a:xfrm>
            <a:off x="9943189" y="4155620"/>
            <a:ext cx="24728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Decompress, Reassemble, Process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400">
              <a:cs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69DB56-0B18-2F84-F0DC-D5CD7572C0D5}"/>
              </a:ext>
            </a:extLst>
          </p:cNvPr>
          <p:cNvCxnSpPr>
            <a:cxnSpLocks/>
          </p:cNvCxnSpPr>
          <p:nvPr/>
        </p:nvCxnSpPr>
        <p:spPr>
          <a:xfrm flipH="1" flipV="1">
            <a:off x="9356269" y="4539340"/>
            <a:ext cx="636816" cy="165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4983D3-12DC-8E38-9671-0F3E4D19A4DD}"/>
              </a:ext>
            </a:extLst>
          </p:cNvPr>
          <p:cNvCxnSpPr>
            <a:cxnSpLocks/>
          </p:cNvCxnSpPr>
          <p:nvPr/>
        </p:nvCxnSpPr>
        <p:spPr>
          <a:xfrm flipV="1">
            <a:off x="1003300" y="2761342"/>
            <a:ext cx="1694540" cy="18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78F54A-29CE-D46D-BB6C-3D9FCE308FAA}"/>
              </a:ext>
            </a:extLst>
          </p:cNvPr>
          <p:cNvGrpSpPr/>
          <p:nvPr/>
        </p:nvGrpSpPr>
        <p:grpSpPr>
          <a:xfrm>
            <a:off x="4018161" y="3326836"/>
            <a:ext cx="1742975" cy="328840"/>
            <a:chOff x="10332720" y="3888000"/>
            <a:chExt cx="1459440" cy="1716977"/>
          </a:xfrm>
        </p:grpSpPr>
        <p:sp>
          <p:nvSpPr>
            <p:cNvPr id="22" name="CustomShape 16">
              <a:extLst>
                <a:ext uri="{FF2B5EF4-FFF2-40B4-BE49-F238E27FC236}">
                  <a16:creationId xmlns:a16="http://schemas.microsoft.com/office/drawing/2014/main" id="{D09738A6-82B0-A4BA-3085-0DDA2707C74C}"/>
                </a:ext>
              </a:extLst>
            </p:cNvPr>
            <p:cNvSpPr/>
            <p:nvPr/>
          </p:nvSpPr>
          <p:spPr>
            <a:xfrm>
              <a:off x="10332720" y="3888000"/>
              <a:ext cx="1459440" cy="1716977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CustomShape 17">
              <a:extLst>
                <a:ext uri="{FF2B5EF4-FFF2-40B4-BE49-F238E27FC236}">
                  <a16:creationId xmlns:a16="http://schemas.microsoft.com/office/drawing/2014/main" id="{B1E7126D-76A6-8EF9-450B-5D3D08121948}"/>
                </a:ext>
              </a:extLst>
            </p:cNvPr>
            <p:cNvSpPr/>
            <p:nvPr/>
          </p:nvSpPr>
          <p:spPr>
            <a:xfrm>
              <a:off x="10470240" y="3980880"/>
              <a:ext cx="1184040" cy="3201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Edge Target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A96CA3-46D1-CCDD-A98A-D7A3628946D7}"/>
              </a:ext>
            </a:extLst>
          </p:cNvPr>
          <p:cNvGrpSpPr/>
          <p:nvPr/>
        </p:nvGrpSpPr>
        <p:grpSpPr>
          <a:xfrm>
            <a:off x="4165835" y="6091301"/>
            <a:ext cx="1742975" cy="742329"/>
            <a:chOff x="10332720" y="3888000"/>
            <a:chExt cx="1459440" cy="5232985"/>
          </a:xfrm>
        </p:grpSpPr>
        <p:sp>
          <p:nvSpPr>
            <p:cNvPr id="26" name="CustomShape 16">
              <a:extLst>
                <a:ext uri="{FF2B5EF4-FFF2-40B4-BE49-F238E27FC236}">
                  <a16:creationId xmlns:a16="http://schemas.microsoft.com/office/drawing/2014/main" id="{856847BC-D7B8-D093-6369-2E259B63351A}"/>
                </a:ext>
              </a:extLst>
            </p:cNvPr>
            <p:cNvSpPr/>
            <p:nvPr/>
          </p:nvSpPr>
          <p:spPr>
            <a:xfrm>
              <a:off x="10332720" y="3888000"/>
              <a:ext cx="1459440" cy="5232985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CustomShape 17">
              <a:extLst>
                <a:ext uri="{FF2B5EF4-FFF2-40B4-BE49-F238E27FC236}">
                  <a16:creationId xmlns:a16="http://schemas.microsoft.com/office/drawing/2014/main" id="{600BB40F-C234-8714-A6CE-CA9D17B6AA3E}"/>
                </a:ext>
              </a:extLst>
            </p:cNvPr>
            <p:cNvSpPr/>
            <p:nvPr/>
          </p:nvSpPr>
          <p:spPr>
            <a:xfrm>
              <a:off x="10470240" y="3980882"/>
              <a:ext cx="1184040" cy="32785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Uncoupled LAN,IT, ...</a:t>
              </a:r>
              <a:endParaRPr lang="en-US" dirty="0"/>
            </a:p>
          </p:txBody>
        </p:sp>
      </p:grpSp>
      <p:sp>
        <p:nvSpPr>
          <p:cNvPr id="28" name="Line 142">
            <a:extLst>
              <a:ext uri="{FF2B5EF4-FFF2-40B4-BE49-F238E27FC236}">
                <a16:creationId xmlns:a16="http://schemas.microsoft.com/office/drawing/2014/main" id="{2DEE1855-C775-89CB-AB20-6AEC7330BEC8}"/>
              </a:ext>
            </a:extLst>
          </p:cNvPr>
          <p:cNvSpPr/>
          <p:nvPr/>
        </p:nvSpPr>
        <p:spPr>
          <a:xfrm flipV="1">
            <a:off x="5940527" y="6064575"/>
            <a:ext cx="1442485" cy="371904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85DC0-6478-77C7-E547-8C23431033D3}"/>
              </a:ext>
            </a:extLst>
          </p:cNvPr>
          <p:cNvSpPr txBox="1"/>
          <p:nvPr/>
        </p:nvSpPr>
        <p:spPr>
          <a:xfrm>
            <a:off x="-26309" y="908049"/>
            <a:ext cx="76303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Compress, UDP Fragment, 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Tag (Events/Channels)</a:t>
            </a:r>
            <a:endParaRPr lang="en-US" sz="2400" dirty="0">
              <a:cs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6BE0B3-10CA-901D-1463-17DB4F248B4E}"/>
              </a:ext>
            </a:extLst>
          </p:cNvPr>
          <p:cNvCxnSpPr>
            <a:cxnSpLocks/>
          </p:cNvCxnSpPr>
          <p:nvPr/>
        </p:nvCxnSpPr>
        <p:spPr>
          <a:xfrm>
            <a:off x="1009545" y="1664918"/>
            <a:ext cx="1011" cy="2121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8362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46"/>
          <p:cNvSpPr/>
          <p:nvPr/>
        </p:nvSpPr>
        <p:spPr>
          <a:xfrm>
            <a:off x="-497781" y="-26489"/>
            <a:ext cx="12100826" cy="5677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348615" algn="ctr">
              <a:spcBef>
                <a:spcPts val="99"/>
              </a:spcBef>
            </a:pPr>
            <a:r>
              <a:rPr lang="en-US" sz="4400" b="1" spc="-1">
                <a:ea typeface="+mn-lt"/>
                <a:cs typeface="+mn-lt"/>
              </a:rPr>
              <a:t>Layer 3</a:t>
            </a:r>
            <a:r>
              <a:rPr lang="en-US" sz="4400" spc="-1">
                <a:ea typeface="+mn-lt"/>
                <a:cs typeface="+mn-lt"/>
              </a:rPr>
              <a:t> </a:t>
            </a:r>
            <a:r>
              <a:rPr lang="en-US" sz="4400" spc="-1">
                <a:latin typeface="Arial"/>
                <a:cs typeface="Arial"/>
              </a:rPr>
              <a:t>Load</a:t>
            </a:r>
            <a:r>
              <a:rPr lang="en-US" sz="4400" spc="-1">
                <a:ea typeface="+mn-lt"/>
                <a:cs typeface="+mn-lt"/>
              </a:rPr>
              <a:t> Balancer</a:t>
            </a:r>
            <a:endParaRPr lang="en-US" sz="4400" spc="-1">
              <a:cs typeface="Arial"/>
            </a:endParaRPr>
          </a:p>
        </p:txBody>
      </p:sp>
      <p:pic>
        <p:nvPicPr>
          <p:cNvPr id="155" name="object 3_ 2"/>
          <p:cNvPicPr/>
          <p:nvPr/>
        </p:nvPicPr>
        <p:blipFill>
          <a:blip r:embed="rId2"/>
          <a:stretch/>
        </p:blipFill>
        <p:spPr>
          <a:xfrm>
            <a:off x="350874" y="1805040"/>
            <a:ext cx="9601560" cy="4315320"/>
          </a:xfrm>
          <a:prstGeom prst="rect">
            <a:avLst/>
          </a:prstGeom>
          <a:ln w="0">
            <a:noFill/>
          </a:ln>
        </p:spPr>
      </p:pic>
      <p:grpSp>
        <p:nvGrpSpPr>
          <p:cNvPr id="156" name="Group 13"/>
          <p:cNvGrpSpPr/>
          <p:nvPr/>
        </p:nvGrpSpPr>
        <p:grpSpPr>
          <a:xfrm>
            <a:off x="5854914" y="1601640"/>
            <a:ext cx="1122840" cy="849960"/>
            <a:chOff x="5961240" y="1601640"/>
            <a:chExt cx="1122840" cy="849960"/>
          </a:xfrm>
        </p:grpSpPr>
        <p:pic>
          <p:nvPicPr>
            <p:cNvPr id="157" name="object 42_ 2"/>
            <p:cNvPicPr/>
            <p:nvPr/>
          </p:nvPicPr>
          <p:blipFill>
            <a:blip r:embed="rId3"/>
            <a:stretch/>
          </p:blipFill>
          <p:spPr>
            <a:xfrm>
              <a:off x="5961240" y="160164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43_ 2"/>
            <p:cNvPicPr/>
            <p:nvPr/>
          </p:nvPicPr>
          <p:blipFill>
            <a:blip r:embed="rId3"/>
            <a:stretch/>
          </p:blipFill>
          <p:spPr>
            <a:xfrm>
              <a:off x="6058800" y="169056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object 44_ 2"/>
            <p:cNvPicPr/>
            <p:nvPr/>
          </p:nvPicPr>
          <p:blipFill>
            <a:blip r:embed="rId3"/>
            <a:stretch/>
          </p:blipFill>
          <p:spPr>
            <a:xfrm>
              <a:off x="6156360" y="1779480"/>
              <a:ext cx="927720" cy="672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0" name="object 45_ 5"/>
          <p:cNvPicPr/>
          <p:nvPr/>
        </p:nvPicPr>
        <p:blipFill>
          <a:blip r:embed="rId4"/>
          <a:stretch/>
        </p:blipFill>
        <p:spPr>
          <a:xfrm>
            <a:off x="6141834" y="1871280"/>
            <a:ext cx="927360" cy="6717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6"/>
          <p:cNvPicPr/>
          <p:nvPr/>
        </p:nvPicPr>
        <p:blipFill>
          <a:blip r:embed="rId5"/>
          <a:stretch/>
        </p:blipFill>
        <p:spPr>
          <a:xfrm>
            <a:off x="8181954" y="4356360"/>
            <a:ext cx="301320" cy="39276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187"/>
          <p:cNvSpPr/>
          <p:nvPr/>
        </p:nvSpPr>
        <p:spPr>
          <a:xfrm>
            <a:off x="5837634" y="2469240"/>
            <a:ext cx="1640520" cy="634680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89"/>
          <p:cNvSpPr/>
          <p:nvPr/>
        </p:nvSpPr>
        <p:spPr>
          <a:xfrm>
            <a:off x="4122720" y="637128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6A85247-744E-40CF-AF94-7A3323F04583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15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217" name="Line 148"/>
          <p:cNvSpPr/>
          <p:nvPr/>
        </p:nvSpPr>
        <p:spPr>
          <a:xfrm flipV="1">
            <a:off x="6248754" y="312624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149"/>
          <p:cNvSpPr/>
          <p:nvPr/>
        </p:nvSpPr>
        <p:spPr>
          <a:xfrm>
            <a:off x="7043274" y="310428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96"/>
          <p:cNvSpPr/>
          <p:nvPr/>
        </p:nvSpPr>
        <p:spPr>
          <a:xfrm>
            <a:off x="8215074" y="40258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3" name="CustomShape 197"/>
          <p:cNvSpPr/>
          <p:nvPr/>
        </p:nvSpPr>
        <p:spPr>
          <a:xfrm>
            <a:off x="8215074" y="48466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4" name="CustomShape 198"/>
          <p:cNvSpPr/>
          <p:nvPr/>
        </p:nvSpPr>
        <p:spPr>
          <a:xfrm>
            <a:off x="5756634" y="1600200"/>
            <a:ext cx="3814200" cy="1662120"/>
          </a:xfrm>
          <a:prstGeom prst="rect">
            <a:avLst/>
          </a:prstGeom>
          <a:noFill/>
          <a:ln w="4572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Rectangle 234"/>
          <p:cNvSpPr/>
          <p:nvPr/>
        </p:nvSpPr>
        <p:spPr>
          <a:xfrm>
            <a:off x="7348914" y="1600200"/>
            <a:ext cx="168768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Load Balancer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998277" y="3300186"/>
            <a:ext cx="9140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  <a:ea typeface="Arial"/>
              </a:rPr>
              <a:t>μSec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" name="Line 142">
            <a:extLst>
              <a:ext uri="{FF2B5EF4-FFF2-40B4-BE49-F238E27FC236}">
                <a16:creationId xmlns:a16="http://schemas.microsoft.com/office/drawing/2014/main" id="{E10AC947-750E-0945-5FA1-609F45C52574}"/>
              </a:ext>
            </a:extLst>
          </p:cNvPr>
          <p:cNvSpPr/>
          <p:nvPr/>
        </p:nvSpPr>
        <p:spPr>
          <a:xfrm flipH="1" flipV="1">
            <a:off x="2834640" y="6035040"/>
            <a:ext cx="1251097" cy="324647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142">
            <a:extLst>
              <a:ext uri="{FF2B5EF4-FFF2-40B4-BE49-F238E27FC236}">
                <a16:creationId xmlns:a16="http://schemas.microsoft.com/office/drawing/2014/main" id="{4F16E4EC-5EAB-7740-9CB2-3E246E1258C8}"/>
              </a:ext>
            </a:extLst>
          </p:cNvPr>
          <p:cNvSpPr/>
          <p:nvPr/>
        </p:nvSpPr>
        <p:spPr>
          <a:xfrm flipV="1">
            <a:off x="5769225" y="3388714"/>
            <a:ext cx="402856" cy="182880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DED26-7CFD-BD56-F095-19AA16BE9166}"/>
              </a:ext>
            </a:extLst>
          </p:cNvPr>
          <p:cNvSpPr txBox="1"/>
          <p:nvPr/>
        </p:nvSpPr>
        <p:spPr>
          <a:xfrm>
            <a:off x="5761263" y="790121"/>
            <a:ext cx="45320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Rewrite </a:t>
            </a:r>
            <a:r>
              <a:rPr lang="en-US" sz="2400" b="1">
                <a:cs typeface="Arial"/>
              </a:rPr>
              <a:t>UDP Packet Header</a:t>
            </a:r>
          </a:p>
        </p:txBody>
      </p:sp>
      <p:sp>
        <p:nvSpPr>
          <p:cNvPr id="7" name="CustomShape 187">
            <a:extLst>
              <a:ext uri="{FF2B5EF4-FFF2-40B4-BE49-F238E27FC236}">
                <a16:creationId xmlns:a16="http://schemas.microsoft.com/office/drawing/2014/main" id="{06242C92-3518-907B-DCBB-581F52FC7998}"/>
              </a:ext>
            </a:extLst>
          </p:cNvPr>
          <p:cNvSpPr/>
          <p:nvPr/>
        </p:nvSpPr>
        <p:spPr>
          <a:xfrm>
            <a:off x="5873920" y="2487383"/>
            <a:ext cx="1578669" cy="616537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2780D3-955A-2A98-EAA1-F4868D451931}"/>
              </a:ext>
            </a:extLst>
          </p:cNvPr>
          <p:cNvCxnSpPr/>
          <p:nvPr/>
        </p:nvCxnSpPr>
        <p:spPr>
          <a:xfrm>
            <a:off x="7117444" y="1202870"/>
            <a:ext cx="7256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906763-733D-9014-6513-283F5F1DE7C0}"/>
              </a:ext>
            </a:extLst>
          </p:cNvPr>
          <p:cNvSpPr txBox="1"/>
          <p:nvPr/>
        </p:nvSpPr>
        <p:spPr>
          <a:xfrm>
            <a:off x="9943189" y="4155620"/>
            <a:ext cx="24728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Decompress, Reassemble, Process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400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4FD60-7C90-1718-68A4-3BDE107FB7DF}"/>
              </a:ext>
            </a:extLst>
          </p:cNvPr>
          <p:cNvSpPr txBox="1"/>
          <p:nvPr/>
        </p:nvSpPr>
        <p:spPr>
          <a:xfrm>
            <a:off x="9979474" y="2014762"/>
            <a:ext cx="211001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Dynamically </a:t>
            </a:r>
            <a:endParaRPr lang="en-US" b="1">
              <a:ea typeface="+mn-lt"/>
              <a:cs typeface="+mn-lt"/>
            </a:endParaRPr>
          </a:p>
          <a:p>
            <a:r>
              <a:rPr lang="en-US" sz="2400" b="1">
                <a:ea typeface="+mn-lt"/>
                <a:cs typeface="+mn-lt"/>
              </a:rPr>
              <a:t>Load Balance</a:t>
            </a:r>
            <a:endParaRPr lang="en-US" b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EF52BA-7A7B-30CB-A148-F5B6923CE9E9}"/>
              </a:ext>
            </a:extLst>
          </p:cNvPr>
          <p:cNvCxnSpPr>
            <a:cxnSpLocks/>
          </p:cNvCxnSpPr>
          <p:nvPr/>
        </p:nvCxnSpPr>
        <p:spPr>
          <a:xfrm flipH="1">
            <a:off x="9356269" y="2472869"/>
            <a:ext cx="718459" cy="288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69DB56-0B18-2F84-F0DC-D5CD7572C0D5}"/>
              </a:ext>
            </a:extLst>
          </p:cNvPr>
          <p:cNvCxnSpPr>
            <a:cxnSpLocks/>
          </p:cNvCxnSpPr>
          <p:nvPr/>
        </p:nvCxnSpPr>
        <p:spPr>
          <a:xfrm flipH="1" flipV="1">
            <a:off x="9356269" y="4539340"/>
            <a:ext cx="636816" cy="165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4983D3-12DC-8E38-9671-0F3E4D19A4DD}"/>
              </a:ext>
            </a:extLst>
          </p:cNvPr>
          <p:cNvCxnSpPr>
            <a:cxnSpLocks/>
          </p:cNvCxnSpPr>
          <p:nvPr/>
        </p:nvCxnSpPr>
        <p:spPr>
          <a:xfrm flipV="1">
            <a:off x="1003300" y="2761342"/>
            <a:ext cx="1694540" cy="18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78F54A-29CE-D46D-BB6C-3D9FCE308FAA}"/>
              </a:ext>
            </a:extLst>
          </p:cNvPr>
          <p:cNvGrpSpPr/>
          <p:nvPr/>
        </p:nvGrpSpPr>
        <p:grpSpPr>
          <a:xfrm>
            <a:off x="4018161" y="3326836"/>
            <a:ext cx="1742975" cy="328840"/>
            <a:chOff x="10332720" y="3888000"/>
            <a:chExt cx="1459440" cy="1716977"/>
          </a:xfrm>
        </p:grpSpPr>
        <p:sp>
          <p:nvSpPr>
            <p:cNvPr id="22" name="CustomShape 16">
              <a:extLst>
                <a:ext uri="{FF2B5EF4-FFF2-40B4-BE49-F238E27FC236}">
                  <a16:creationId xmlns:a16="http://schemas.microsoft.com/office/drawing/2014/main" id="{D09738A6-82B0-A4BA-3085-0DDA2707C74C}"/>
                </a:ext>
              </a:extLst>
            </p:cNvPr>
            <p:cNvSpPr/>
            <p:nvPr/>
          </p:nvSpPr>
          <p:spPr>
            <a:xfrm>
              <a:off x="10332720" y="3888000"/>
              <a:ext cx="1459440" cy="1716977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CustomShape 17">
              <a:extLst>
                <a:ext uri="{FF2B5EF4-FFF2-40B4-BE49-F238E27FC236}">
                  <a16:creationId xmlns:a16="http://schemas.microsoft.com/office/drawing/2014/main" id="{B1E7126D-76A6-8EF9-450B-5D3D08121948}"/>
                </a:ext>
              </a:extLst>
            </p:cNvPr>
            <p:cNvSpPr/>
            <p:nvPr/>
          </p:nvSpPr>
          <p:spPr>
            <a:xfrm>
              <a:off x="10470240" y="3980880"/>
              <a:ext cx="1184040" cy="3201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Edge Target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A96CA3-46D1-CCDD-A98A-D7A3628946D7}"/>
              </a:ext>
            </a:extLst>
          </p:cNvPr>
          <p:cNvGrpSpPr/>
          <p:nvPr/>
        </p:nvGrpSpPr>
        <p:grpSpPr>
          <a:xfrm>
            <a:off x="4165835" y="6091301"/>
            <a:ext cx="1742975" cy="742329"/>
            <a:chOff x="10332720" y="3888000"/>
            <a:chExt cx="1459440" cy="5232985"/>
          </a:xfrm>
        </p:grpSpPr>
        <p:sp>
          <p:nvSpPr>
            <p:cNvPr id="26" name="CustomShape 16">
              <a:extLst>
                <a:ext uri="{FF2B5EF4-FFF2-40B4-BE49-F238E27FC236}">
                  <a16:creationId xmlns:a16="http://schemas.microsoft.com/office/drawing/2014/main" id="{856847BC-D7B8-D093-6369-2E259B63351A}"/>
                </a:ext>
              </a:extLst>
            </p:cNvPr>
            <p:cNvSpPr/>
            <p:nvPr/>
          </p:nvSpPr>
          <p:spPr>
            <a:xfrm>
              <a:off x="10332720" y="3888000"/>
              <a:ext cx="1459440" cy="5232985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CustomShape 17">
              <a:extLst>
                <a:ext uri="{FF2B5EF4-FFF2-40B4-BE49-F238E27FC236}">
                  <a16:creationId xmlns:a16="http://schemas.microsoft.com/office/drawing/2014/main" id="{600BB40F-C234-8714-A6CE-CA9D17B6AA3E}"/>
                </a:ext>
              </a:extLst>
            </p:cNvPr>
            <p:cNvSpPr/>
            <p:nvPr/>
          </p:nvSpPr>
          <p:spPr>
            <a:xfrm>
              <a:off x="10470240" y="3980882"/>
              <a:ext cx="1184040" cy="32785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Uncoupled LAN,IT, ...</a:t>
              </a:r>
              <a:endParaRPr lang="en-US" dirty="0"/>
            </a:p>
          </p:txBody>
        </p:sp>
      </p:grpSp>
      <p:sp>
        <p:nvSpPr>
          <p:cNvPr id="28" name="Line 142">
            <a:extLst>
              <a:ext uri="{FF2B5EF4-FFF2-40B4-BE49-F238E27FC236}">
                <a16:creationId xmlns:a16="http://schemas.microsoft.com/office/drawing/2014/main" id="{2DEE1855-C775-89CB-AB20-6AEC7330BEC8}"/>
              </a:ext>
            </a:extLst>
          </p:cNvPr>
          <p:cNvSpPr/>
          <p:nvPr/>
        </p:nvSpPr>
        <p:spPr>
          <a:xfrm flipV="1">
            <a:off x="5940527" y="6064575"/>
            <a:ext cx="1442485" cy="371904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85DC0-6478-77C7-E547-8C23431033D3}"/>
              </a:ext>
            </a:extLst>
          </p:cNvPr>
          <p:cNvSpPr txBox="1"/>
          <p:nvPr/>
        </p:nvSpPr>
        <p:spPr>
          <a:xfrm>
            <a:off x="-26309" y="908049"/>
            <a:ext cx="76303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Compress, UDP Fragment, 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Tag (Events/Channels)</a:t>
            </a:r>
            <a:endParaRPr lang="en-US" sz="2400" dirty="0">
              <a:cs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6BE0B3-10CA-901D-1463-17DB4F248B4E}"/>
              </a:ext>
            </a:extLst>
          </p:cNvPr>
          <p:cNvCxnSpPr>
            <a:cxnSpLocks/>
          </p:cNvCxnSpPr>
          <p:nvPr/>
        </p:nvCxnSpPr>
        <p:spPr>
          <a:xfrm>
            <a:off x="1009545" y="1664918"/>
            <a:ext cx="1011" cy="2121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40547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46"/>
          <p:cNvSpPr/>
          <p:nvPr/>
        </p:nvSpPr>
        <p:spPr>
          <a:xfrm>
            <a:off x="100419" y="-98216"/>
            <a:ext cx="12076564" cy="5660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348615">
              <a:spcBef>
                <a:spcPts val="99"/>
              </a:spcBef>
            </a:pPr>
            <a:r>
              <a:rPr lang="en-US" sz="4400" spc="-1" dirty="0">
                <a:solidFill>
                  <a:srgbClr val="000000"/>
                </a:solidFill>
                <a:latin typeface="Arial"/>
                <a:ea typeface="DejaVu Sans"/>
              </a:rPr>
              <a:t>Steering/Scaling: Data Event</a:t>
            </a: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4400" spc="-1" dirty="0">
                <a:solidFill>
                  <a:srgbClr val="000000"/>
                </a:solidFill>
                <a:latin typeface="Arial"/>
                <a:ea typeface="DejaVu Sans"/>
              </a:rPr>
              <a:t>-&gt;</a:t>
            </a: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4400" spc="-1" dirty="0">
                <a:solidFill>
                  <a:srgbClr val="000000"/>
                </a:solidFill>
                <a:latin typeface="Arial"/>
                <a:ea typeface="DejaVu Sans"/>
              </a:rPr>
              <a:t>Host Rotation</a:t>
            </a:r>
            <a:endParaRPr lang="en-US" sz="4400" b="0" strike="noStrike" spc="-1" dirty="0">
              <a:latin typeface="Arial"/>
            </a:endParaRPr>
          </a:p>
        </p:txBody>
      </p:sp>
      <p:pic>
        <p:nvPicPr>
          <p:cNvPr id="155" name="object 3_ 2"/>
          <p:cNvPicPr/>
          <p:nvPr/>
        </p:nvPicPr>
        <p:blipFill>
          <a:blip r:embed="rId2"/>
          <a:stretch/>
        </p:blipFill>
        <p:spPr>
          <a:xfrm>
            <a:off x="350874" y="1805040"/>
            <a:ext cx="9601560" cy="4315320"/>
          </a:xfrm>
          <a:prstGeom prst="rect">
            <a:avLst/>
          </a:prstGeom>
          <a:ln w="0">
            <a:noFill/>
          </a:ln>
        </p:spPr>
      </p:pic>
      <p:grpSp>
        <p:nvGrpSpPr>
          <p:cNvPr id="156" name="Group 13"/>
          <p:cNvGrpSpPr/>
          <p:nvPr/>
        </p:nvGrpSpPr>
        <p:grpSpPr>
          <a:xfrm>
            <a:off x="5854914" y="1601640"/>
            <a:ext cx="1122840" cy="849960"/>
            <a:chOff x="5961240" y="1601640"/>
            <a:chExt cx="1122840" cy="849960"/>
          </a:xfrm>
        </p:grpSpPr>
        <p:pic>
          <p:nvPicPr>
            <p:cNvPr id="157" name="object 42_ 2"/>
            <p:cNvPicPr/>
            <p:nvPr/>
          </p:nvPicPr>
          <p:blipFill>
            <a:blip r:embed="rId3"/>
            <a:stretch/>
          </p:blipFill>
          <p:spPr>
            <a:xfrm>
              <a:off x="5961240" y="160164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43_ 2"/>
            <p:cNvPicPr/>
            <p:nvPr/>
          </p:nvPicPr>
          <p:blipFill>
            <a:blip r:embed="rId3"/>
            <a:stretch/>
          </p:blipFill>
          <p:spPr>
            <a:xfrm>
              <a:off x="6058800" y="169056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object 44_ 2"/>
            <p:cNvPicPr/>
            <p:nvPr/>
          </p:nvPicPr>
          <p:blipFill>
            <a:blip r:embed="rId3"/>
            <a:stretch/>
          </p:blipFill>
          <p:spPr>
            <a:xfrm>
              <a:off x="6156360" y="1779480"/>
              <a:ext cx="927720" cy="672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0" name="object 45_ 5"/>
          <p:cNvPicPr/>
          <p:nvPr/>
        </p:nvPicPr>
        <p:blipFill>
          <a:blip r:embed="rId4"/>
          <a:stretch/>
        </p:blipFill>
        <p:spPr>
          <a:xfrm>
            <a:off x="6141834" y="1871280"/>
            <a:ext cx="927360" cy="67176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148"/>
          <p:cNvSpPr/>
          <p:nvPr/>
        </p:nvSpPr>
        <p:spPr>
          <a:xfrm>
            <a:off x="2503314" y="4012200"/>
            <a:ext cx="176760" cy="17676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49"/>
          <p:cNvSpPr/>
          <p:nvPr/>
        </p:nvSpPr>
        <p:spPr>
          <a:xfrm>
            <a:off x="2274354" y="4012200"/>
            <a:ext cx="176760" cy="176760"/>
          </a:xfrm>
          <a:prstGeom prst="ellipse">
            <a:avLst/>
          </a:prstGeom>
          <a:solidFill>
            <a:srgbClr val="32CD32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50"/>
          <p:cNvSpPr/>
          <p:nvPr/>
        </p:nvSpPr>
        <p:spPr>
          <a:xfrm>
            <a:off x="2046114" y="4012200"/>
            <a:ext cx="176760" cy="176760"/>
          </a:xfrm>
          <a:prstGeom prst="ellipse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2"/>
          <p:cNvSpPr/>
          <p:nvPr/>
        </p:nvSpPr>
        <p:spPr>
          <a:xfrm>
            <a:off x="2278314" y="4377960"/>
            <a:ext cx="176760" cy="1767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254" y="0"/>
                </a:moveTo>
                <a:lnTo>
                  <a:pt x="509" y="509"/>
                </a:lnTo>
                <a:lnTo>
                  <a:pt x="0" y="509"/>
                </a:lnTo>
                <a:lnTo>
                  <a:pt x="254" y="0"/>
                </a:lnTo>
              </a:path>
            </a:pathLst>
          </a:custGeom>
          <a:solidFill>
            <a:srgbClr val="32CD32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53"/>
          <p:cNvSpPr/>
          <p:nvPr/>
        </p:nvSpPr>
        <p:spPr>
          <a:xfrm>
            <a:off x="2046474" y="4378320"/>
            <a:ext cx="176760" cy="1767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254" y="0"/>
                </a:moveTo>
                <a:lnTo>
                  <a:pt x="509" y="509"/>
                </a:lnTo>
                <a:lnTo>
                  <a:pt x="0" y="509"/>
                </a:lnTo>
                <a:lnTo>
                  <a:pt x="254" y="0"/>
                </a:lnTo>
              </a:path>
            </a:pathLst>
          </a:cu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54"/>
          <p:cNvSpPr/>
          <p:nvPr/>
        </p:nvSpPr>
        <p:spPr>
          <a:xfrm>
            <a:off x="2503314" y="4743720"/>
            <a:ext cx="176760" cy="176760"/>
          </a:xfrm>
          <a:prstGeom prst="rect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55"/>
          <p:cNvSpPr/>
          <p:nvPr/>
        </p:nvSpPr>
        <p:spPr>
          <a:xfrm>
            <a:off x="2046114" y="4743720"/>
            <a:ext cx="176760" cy="176760"/>
          </a:xfrm>
          <a:prstGeom prst="rect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56"/>
          <p:cNvSpPr/>
          <p:nvPr/>
        </p:nvSpPr>
        <p:spPr>
          <a:xfrm>
            <a:off x="2260674" y="4743720"/>
            <a:ext cx="176760" cy="176760"/>
          </a:xfrm>
          <a:prstGeom prst="rect">
            <a:avLst/>
          </a:prstGeom>
          <a:solidFill>
            <a:srgbClr val="32CD32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57"/>
          <p:cNvSpPr/>
          <p:nvPr/>
        </p:nvSpPr>
        <p:spPr>
          <a:xfrm>
            <a:off x="2269314" y="4735080"/>
            <a:ext cx="176760" cy="176760"/>
          </a:xfrm>
          <a:prstGeom prst="rect">
            <a:avLst/>
          </a:prstGeom>
          <a:solidFill>
            <a:srgbClr val="32CD32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69"/>
          <p:cNvSpPr/>
          <p:nvPr/>
        </p:nvSpPr>
        <p:spPr>
          <a:xfrm>
            <a:off x="1996794" y="3439080"/>
            <a:ext cx="817200" cy="3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DejaVu Sans"/>
              </a:rPr>
              <a:t>Event Sequence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90" name="CustomShape 170"/>
          <p:cNvSpPr/>
          <p:nvPr/>
        </p:nvSpPr>
        <p:spPr>
          <a:xfrm>
            <a:off x="2179674" y="3749040"/>
            <a:ext cx="268560" cy="115560"/>
          </a:xfrm>
          <a:custGeom>
            <a:avLst/>
            <a:gdLst/>
            <a:ahLst/>
            <a:cxnLst/>
            <a:rect l="l" t="t" r="r" b="b"/>
            <a:pathLst>
              <a:path w="764" h="339">
                <a:moveTo>
                  <a:pt x="763" y="84"/>
                </a:moveTo>
                <a:lnTo>
                  <a:pt x="190" y="84"/>
                </a:lnTo>
                <a:lnTo>
                  <a:pt x="190" y="0"/>
                </a:lnTo>
                <a:lnTo>
                  <a:pt x="0" y="169"/>
                </a:lnTo>
                <a:lnTo>
                  <a:pt x="190" y="338"/>
                </a:lnTo>
                <a:lnTo>
                  <a:pt x="190" y="253"/>
                </a:lnTo>
                <a:lnTo>
                  <a:pt x="763" y="253"/>
                </a:lnTo>
                <a:lnTo>
                  <a:pt x="763" y="84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6" name="Picture 16"/>
          <p:cNvPicPr/>
          <p:nvPr/>
        </p:nvPicPr>
        <p:blipFill>
          <a:blip r:embed="rId5"/>
          <a:stretch/>
        </p:blipFill>
        <p:spPr>
          <a:xfrm>
            <a:off x="8181954" y="4356360"/>
            <a:ext cx="301320" cy="392760"/>
          </a:xfrm>
          <a:prstGeom prst="rect">
            <a:avLst/>
          </a:prstGeom>
          <a:ln w="0">
            <a:noFill/>
          </a:ln>
        </p:spPr>
      </p:pic>
      <p:sp>
        <p:nvSpPr>
          <p:cNvPr id="197" name="CustomShape 173"/>
          <p:cNvSpPr/>
          <p:nvPr/>
        </p:nvSpPr>
        <p:spPr>
          <a:xfrm>
            <a:off x="7209594" y="4389840"/>
            <a:ext cx="85680" cy="360000"/>
          </a:xfrm>
          <a:custGeom>
            <a:avLst/>
            <a:gdLst/>
            <a:ahLst/>
            <a:cxnLst/>
            <a:rect l="l" t="t" r="r" b="b"/>
            <a:pathLst>
              <a:path w="256" h="1018">
                <a:moveTo>
                  <a:pt x="63" y="0"/>
                </a:moveTo>
                <a:lnTo>
                  <a:pt x="63" y="762"/>
                </a:lnTo>
                <a:lnTo>
                  <a:pt x="0" y="762"/>
                </a:lnTo>
                <a:lnTo>
                  <a:pt x="127" y="1017"/>
                </a:lnTo>
                <a:lnTo>
                  <a:pt x="255" y="762"/>
                </a:lnTo>
                <a:lnTo>
                  <a:pt x="191" y="762"/>
                </a:lnTo>
                <a:lnTo>
                  <a:pt x="191" y="0"/>
                </a:lnTo>
                <a:lnTo>
                  <a:pt x="63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03" name="Group 26"/>
          <p:cNvGrpSpPr/>
          <p:nvPr/>
        </p:nvGrpSpPr>
        <p:grpSpPr>
          <a:xfrm>
            <a:off x="7575354" y="4389840"/>
            <a:ext cx="451440" cy="451440"/>
            <a:chOff x="7681680" y="4389840"/>
            <a:chExt cx="451440" cy="451440"/>
          </a:xfrm>
        </p:grpSpPr>
        <p:sp>
          <p:nvSpPr>
            <p:cNvPr id="204" name="CustomShape 178"/>
            <p:cNvSpPr/>
            <p:nvPr/>
          </p:nvSpPr>
          <p:spPr>
            <a:xfrm>
              <a:off x="7681680" y="4389840"/>
              <a:ext cx="451440" cy="451440"/>
            </a:xfrm>
            <a:prstGeom prst="ellipse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179"/>
            <p:cNvSpPr/>
            <p:nvPr/>
          </p:nvSpPr>
          <p:spPr>
            <a:xfrm>
              <a:off x="7758000" y="4542480"/>
              <a:ext cx="146160" cy="146520"/>
            </a:xfrm>
            <a:prstGeom prst="ellipse">
              <a:avLst/>
            </a:prstGeom>
            <a:solidFill>
              <a:srgbClr val="32CD32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180"/>
            <p:cNvSpPr/>
            <p:nvPr/>
          </p:nvSpPr>
          <p:spPr>
            <a:xfrm>
              <a:off x="7910640" y="4435560"/>
              <a:ext cx="146160" cy="146520"/>
            </a:xfrm>
            <a:custGeom>
              <a:avLst/>
              <a:gdLst/>
              <a:ahLst/>
              <a:cxnLst/>
              <a:rect l="l" t="t" r="r" b="b"/>
              <a:pathLst>
                <a:path w="510" h="510">
                  <a:moveTo>
                    <a:pt x="254" y="0"/>
                  </a:moveTo>
                  <a:lnTo>
                    <a:pt x="509" y="509"/>
                  </a:lnTo>
                  <a:lnTo>
                    <a:pt x="0" y="509"/>
                  </a:lnTo>
                  <a:lnTo>
                    <a:pt x="254" y="0"/>
                  </a:lnTo>
                </a:path>
              </a:pathLst>
            </a:custGeom>
            <a:solidFill>
              <a:srgbClr val="32CD32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81"/>
            <p:cNvSpPr/>
            <p:nvPr/>
          </p:nvSpPr>
          <p:spPr>
            <a:xfrm>
              <a:off x="7910640" y="4618800"/>
              <a:ext cx="146160" cy="146160"/>
            </a:xfrm>
            <a:prstGeom prst="rect">
              <a:avLst/>
            </a:prstGeom>
            <a:solidFill>
              <a:srgbClr val="32CD32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8" name="Group 28"/>
          <p:cNvGrpSpPr/>
          <p:nvPr/>
        </p:nvGrpSpPr>
        <p:grpSpPr>
          <a:xfrm>
            <a:off x="7575354" y="4847040"/>
            <a:ext cx="451440" cy="451440"/>
            <a:chOff x="7681680" y="4847040"/>
            <a:chExt cx="451440" cy="451440"/>
          </a:xfrm>
        </p:grpSpPr>
        <p:sp>
          <p:nvSpPr>
            <p:cNvPr id="209" name="CustomShape 182"/>
            <p:cNvSpPr/>
            <p:nvPr/>
          </p:nvSpPr>
          <p:spPr>
            <a:xfrm>
              <a:off x="7681680" y="4847040"/>
              <a:ext cx="451440" cy="451440"/>
            </a:xfrm>
            <a:prstGeom prst="ellipse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83"/>
            <p:cNvSpPr/>
            <p:nvPr/>
          </p:nvSpPr>
          <p:spPr>
            <a:xfrm>
              <a:off x="7758000" y="4999680"/>
              <a:ext cx="146160" cy="146520"/>
            </a:xfrm>
            <a:prstGeom prst="ellipse">
              <a:avLst/>
            </a:prstGeom>
            <a:solidFill>
              <a:srgbClr val="1E90FF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184"/>
            <p:cNvSpPr/>
            <p:nvPr/>
          </p:nvSpPr>
          <p:spPr>
            <a:xfrm>
              <a:off x="7910640" y="4892760"/>
              <a:ext cx="146160" cy="146520"/>
            </a:xfrm>
            <a:custGeom>
              <a:avLst/>
              <a:gdLst/>
              <a:ahLst/>
              <a:cxnLst/>
              <a:rect l="l" t="t" r="r" b="b"/>
              <a:pathLst>
                <a:path w="510" h="510">
                  <a:moveTo>
                    <a:pt x="254" y="0"/>
                  </a:moveTo>
                  <a:lnTo>
                    <a:pt x="509" y="509"/>
                  </a:lnTo>
                  <a:lnTo>
                    <a:pt x="0" y="509"/>
                  </a:lnTo>
                  <a:lnTo>
                    <a:pt x="254" y="0"/>
                  </a:lnTo>
                </a:path>
              </a:pathLst>
            </a:custGeom>
            <a:solidFill>
              <a:srgbClr val="1E90FF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185"/>
            <p:cNvSpPr/>
            <p:nvPr/>
          </p:nvSpPr>
          <p:spPr>
            <a:xfrm>
              <a:off x="7910640" y="5076000"/>
              <a:ext cx="146160" cy="146160"/>
            </a:xfrm>
            <a:prstGeom prst="rect">
              <a:avLst/>
            </a:prstGeom>
            <a:solidFill>
              <a:srgbClr val="1E90FF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3" name="CustomShape 186"/>
          <p:cNvSpPr/>
          <p:nvPr/>
        </p:nvSpPr>
        <p:spPr>
          <a:xfrm>
            <a:off x="6724314" y="4005720"/>
            <a:ext cx="725760" cy="3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DejaVu Sans"/>
              </a:rPr>
              <a:t>Event Sequence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14" name="CustomShape 187"/>
          <p:cNvSpPr/>
          <p:nvPr/>
        </p:nvSpPr>
        <p:spPr>
          <a:xfrm>
            <a:off x="5837634" y="2469240"/>
            <a:ext cx="1640520" cy="634680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88"/>
          <p:cNvSpPr/>
          <p:nvPr/>
        </p:nvSpPr>
        <p:spPr>
          <a:xfrm>
            <a:off x="808074" y="914400"/>
            <a:ext cx="3195360" cy="85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Colors → Events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Shapes → Channels (ROCs)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6" name="CustomShape 189"/>
          <p:cNvSpPr/>
          <p:nvPr/>
        </p:nvSpPr>
        <p:spPr>
          <a:xfrm>
            <a:off x="4122720" y="637128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6A85247-744E-40CF-AF94-7A3323F04583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217" name="Line 148"/>
          <p:cNvSpPr/>
          <p:nvPr/>
        </p:nvSpPr>
        <p:spPr>
          <a:xfrm flipV="1">
            <a:off x="6248754" y="312624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149"/>
          <p:cNvSpPr/>
          <p:nvPr/>
        </p:nvSpPr>
        <p:spPr>
          <a:xfrm>
            <a:off x="7043274" y="310428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96"/>
          <p:cNvSpPr/>
          <p:nvPr/>
        </p:nvSpPr>
        <p:spPr>
          <a:xfrm>
            <a:off x="8215074" y="40258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3" name="CustomShape 197"/>
          <p:cNvSpPr/>
          <p:nvPr/>
        </p:nvSpPr>
        <p:spPr>
          <a:xfrm>
            <a:off x="8215074" y="48466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4" name="CustomShape 198"/>
          <p:cNvSpPr/>
          <p:nvPr/>
        </p:nvSpPr>
        <p:spPr>
          <a:xfrm>
            <a:off x="5756634" y="1600200"/>
            <a:ext cx="3814200" cy="1662120"/>
          </a:xfrm>
          <a:prstGeom prst="rect">
            <a:avLst/>
          </a:prstGeom>
          <a:noFill/>
          <a:ln w="4572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Rectangle 234"/>
          <p:cNvSpPr/>
          <p:nvPr/>
        </p:nvSpPr>
        <p:spPr>
          <a:xfrm>
            <a:off x="7348914" y="1600200"/>
            <a:ext cx="168768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Load Balancer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7016420" y="3272971"/>
            <a:ext cx="9140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  <a:ea typeface="Arial"/>
              </a:rPr>
              <a:t>μSec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5" name="Line 142">
            <a:extLst>
              <a:ext uri="{FF2B5EF4-FFF2-40B4-BE49-F238E27FC236}">
                <a16:creationId xmlns:a16="http://schemas.microsoft.com/office/drawing/2014/main" id="{EF919C4C-42BD-E371-7D18-52AEFC3E9F6C}"/>
              </a:ext>
            </a:extLst>
          </p:cNvPr>
          <p:cNvSpPr/>
          <p:nvPr/>
        </p:nvSpPr>
        <p:spPr>
          <a:xfrm flipH="1" flipV="1">
            <a:off x="2249851" y="5001320"/>
            <a:ext cx="2078071" cy="1393810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142">
            <a:extLst>
              <a:ext uri="{FF2B5EF4-FFF2-40B4-BE49-F238E27FC236}">
                <a16:creationId xmlns:a16="http://schemas.microsoft.com/office/drawing/2014/main" id="{FFD145B7-93BB-C2B5-C4DB-1483061CB905}"/>
              </a:ext>
            </a:extLst>
          </p:cNvPr>
          <p:cNvSpPr/>
          <p:nvPr/>
        </p:nvSpPr>
        <p:spPr>
          <a:xfrm flipV="1">
            <a:off x="5928713" y="5219877"/>
            <a:ext cx="1861882" cy="1204788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148">
            <a:extLst>
              <a:ext uri="{FF2B5EF4-FFF2-40B4-BE49-F238E27FC236}">
                <a16:creationId xmlns:a16="http://schemas.microsoft.com/office/drawing/2014/main" id="{2239FDD4-FC35-B185-2241-73A626F41842}"/>
              </a:ext>
            </a:extLst>
          </p:cNvPr>
          <p:cNvSpPr/>
          <p:nvPr/>
        </p:nvSpPr>
        <p:spPr>
          <a:xfrm>
            <a:off x="7701242" y="4003128"/>
            <a:ext cx="176760" cy="17676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941B9A8-8319-CCFD-BCE0-A52BA7BC3BDF}"/>
              </a:ext>
            </a:extLst>
          </p:cNvPr>
          <p:cNvSpPr/>
          <p:nvPr/>
        </p:nvSpPr>
        <p:spPr>
          <a:xfrm>
            <a:off x="7844971" y="3990521"/>
            <a:ext cx="235858" cy="1905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stomShape 154">
            <a:extLst>
              <a:ext uri="{FF2B5EF4-FFF2-40B4-BE49-F238E27FC236}">
                <a16:creationId xmlns:a16="http://schemas.microsoft.com/office/drawing/2014/main" id="{EC805C04-48D0-52DD-0A24-74A23863BB1F}"/>
              </a:ext>
            </a:extLst>
          </p:cNvPr>
          <p:cNvSpPr/>
          <p:nvPr/>
        </p:nvSpPr>
        <p:spPr>
          <a:xfrm>
            <a:off x="7819170" y="4235719"/>
            <a:ext cx="176760" cy="176760"/>
          </a:xfrm>
          <a:prstGeom prst="rect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6ADCF2D-E514-945C-4514-58BBEF0E41A7}"/>
              </a:ext>
            </a:extLst>
          </p:cNvPr>
          <p:cNvSpPr/>
          <p:nvPr/>
        </p:nvSpPr>
        <p:spPr>
          <a:xfrm>
            <a:off x="2501900" y="4344307"/>
            <a:ext cx="235858" cy="1905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ECED6F-C430-4CB0-4A69-BC333B54A9F9}"/>
              </a:ext>
            </a:extLst>
          </p:cNvPr>
          <p:cNvGrpSpPr/>
          <p:nvPr/>
        </p:nvGrpSpPr>
        <p:grpSpPr>
          <a:xfrm>
            <a:off x="3380207" y="5725069"/>
            <a:ext cx="3828137" cy="988722"/>
            <a:chOff x="10332720" y="3888000"/>
            <a:chExt cx="1459440" cy="11936253"/>
          </a:xfrm>
        </p:grpSpPr>
        <p:sp>
          <p:nvSpPr>
            <p:cNvPr id="3" name="CustomShape 16">
              <a:extLst>
                <a:ext uri="{FF2B5EF4-FFF2-40B4-BE49-F238E27FC236}">
                  <a16:creationId xmlns:a16="http://schemas.microsoft.com/office/drawing/2014/main" id="{8F122076-47F3-DC82-5972-96FD5E9A9071}"/>
                </a:ext>
              </a:extLst>
            </p:cNvPr>
            <p:cNvSpPr/>
            <p:nvPr/>
          </p:nvSpPr>
          <p:spPr>
            <a:xfrm>
              <a:off x="10332720" y="3888000"/>
              <a:ext cx="1459440" cy="11936253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CustomShape 17">
              <a:extLst>
                <a:ext uri="{FF2B5EF4-FFF2-40B4-BE49-F238E27FC236}">
                  <a16:creationId xmlns:a16="http://schemas.microsoft.com/office/drawing/2014/main" id="{57C5B0C1-8C70-2D09-6862-AECDFB63E784}"/>
                </a:ext>
              </a:extLst>
            </p:cNvPr>
            <p:cNvSpPr/>
            <p:nvPr/>
          </p:nvSpPr>
          <p:spPr>
            <a:xfrm>
              <a:off x="10470240" y="3980883"/>
              <a:ext cx="1184040" cy="111161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  <a:latin typeface="Arial"/>
                </a:rPr>
                <a:t>Round Robin</a:t>
              </a:r>
            </a:p>
            <a:p>
              <a:pPr marL="12065" algn="ctr">
                <a:spcBef>
                  <a:spcPts val="96"/>
                </a:spcBef>
              </a:pPr>
              <a:r>
                <a:rPr lang="en-US" sz="2000" spc="-1">
                  <a:solidFill>
                    <a:srgbClr val="FFFFFF"/>
                  </a:solidFill>
                </a:rPr>
                <a:t>Distribution</a:t>
              </a:r>
            </a:p>
            <a:p>
              <a:pPr marL="12065" algn="ctr">
                <a:spcBef>
                  <a:spcPts val="96"/>
                </a:spcBef>
              </a:pPr>
              <a:r>
                <a:rPr lang="en-US" sz="2000" spc="-1" dirty="0">
                  <a:solidFill>
                    <a:srgbClr val="FFFFFF"/>
                  </a:solidFill>
                </a:rPr>
                <a:t>Across Hosts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72049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46"/>
          <p:cNvSpPr/>
          <p:nvPr/>
        </p:nvSpPr>
        <p:spPr>
          <a:xfrm>
            <a:off x="-97583" y="-18261"/>
            <a:ext cx="12103991" cy="5388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348615" algn="ctr">
              <a:spcBef>
                <a:spcPts val="99"/>
              </a:spcBef>
            </a:pPr>
            <a:r>
              <a:rPr lang="en-US" sz="4600" spc="-1" dirty="0">
                <a:ea typeface="+mn-lt"/>
                <a:cs typeface="+mn-lt"/>
              </a:rPr>
              <a:t>Steering/Scaling: </a:t>
            </a:r>
            <a:r>
              <a:rPr lang="en-US" sz="4600" spc="-1" dirty="0">
                <a:solidFill>
                  <a:srgbClr val="000000"/>
                </a:solidFill>
                <a:latin typeface="Arial"/>
                <a:ea typeface="+mn-lt"/>
              </a:rPr>
              <a:t>Data</a:t>
            </a:r>
            <a:r>
              <a:rPr lang="en-US" sz="4600" spc="-1" dirty="0">
                <a:solidFill>
                  <a:srgbClr val="000000"/>
                </a:solidFill>
                <a:latin typeface="Arial"/>
                <a:ea typeface="DejaVu Sans"/>
              </a:rPr>
              <a:t> Channel</a:t>
            </a:r>
            <a:r>
              <a:rPr lang="en-US" sz="4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4600" spc="-1" dirty="0">
                <a:solidFill>
                  <a:srgbClr val="000000"/>
                </a:solidFill>
                <a:latin typeface="Arial"/>
                <a:ea typeface="DejaVu Sans"/>
              </a:rPr>
              <a:t>-&gt;</a:t>
            </a:r>
            <a:r>
              <a:rPr lang="en-US" sz="4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4600" spc="-1" dirty="0">
                <a:solidFill>
                  <a:srgbClr val="000000"/>
                </a:solidFill>
                <a:latin typeface="Arial"/>
                <a:ea typeface="DejaVu Sans"/>
              </a:rPr>
              <a:t>Host Port</a:t>
            </a:r>
            <a:endParaRPr lang="en-US" sz="4600" b="0" strike="noStrike" spc="-1" dirty="0">
              <a:latin typeface="Arial"/>
            </a:endParaRPr>
          </a:p>
        </p:txBody>
      </p:sp>
      <p:pic>
        <p:nvPicPr>
          <p:cNvPr id="155" name="object 3_ 2"/>
          <p:cNvPicPr/>
          <p:nvPr/>
        </p:nvPicPr>
        <p:blipFill>
          <a:blip r:embed="rId2"/>
          <a:stretch/>
        </p:blipFill>
        <p:spPr>
          <a:xfrm>
            <a:off x="350874" y="1805040"/>
            <a:ext cx="9601560" cy="4315320"/>
          </a:xfrm>
          <a:prstGeom prst="rect">
            <a:avLst/>
          </a:prstGeom>
          <a:ln w="0">
            <a:noFill/>
          </a:ln>
        </p:spPr>
      </p:pic>
      <p:grpSp>
        <p:nvGrpSpPr>
          <p:cNvPr id="156" name="Group 13"/>
          <p:cNvGrpSpPr/>
          <p:nvPr/>
        </p:nvGrpSpPr>
        <p:grpSpPr>
          <a:xfrm>
            <a:off x="5854914" y="1601640"/>
            <a:ext cx="1122840" cy="849960"/>
            <a:chOff x="5961240" y="1601640"/>
            <a:chExt cx="1122840" cy="849960"/>
          </a:xfrm>
        </p:grpSpPr>
        <p:pic>
          <p:nvPicPr>
            <p:cNvPr id="157" name="object 42_ 2"/>
            <p:cNvPicPr/>
            <p:nvPr/>
          </p:nvPicPr>
          <p:blipFill>
            <a:blip r:embed="rId3"/>
            <a:stretch/>
          </p:blipFill>
          <p:spPr>
            <a:xfrm>
              <a:off x="5961240" y="160164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43_ 2"/>
            <p:cNvPicPr/>
            <p:nvPr/>
          </p:nvPicPr>
          <p:blipFill>
            <a:blip r:embed="rId3"/>
            <a:stretch/>
          </p:blipFill>
          <p:spPr>
            <a:xfrm>
              <a:off x="6058800" y="169056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object 44_ 2"/>
            <p:cNvPicPr/>
            <p:nvPr/>
          </p:nvPicPr>
          <p:blipFill>
            <a:blip r:embed="rId3"/>
            <a:stretch/>
          </p:blipFill>
          <p:spPr>
            <a:xfrm>
              <a:off x="6156360" y="1779480"/>
              <a:ext cx="927720" cy="672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0" name="object 45_ 5"/>
          <p:cNvPicPr/>
          <p:nvPr/>
        </p:nvPicPr>
        <p:blipFill>
          <a:blip r:embed="rId4"/>
          <a:stretch/>
        </p:blipFill>
        <p:spPr>
          <a:xfrm>
            <a:off x="6141834" y="1871280"/>
            <a:ext cx="927360" cy="67176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148"/>
          <p:cNvSpPr/>
          <p:nvPr/>
        </p:nvSpPr>
        <p:spPr>
          <a:xfrm>
            <a:off x="2503314" y="4012200"/>
            <a:ext cx="176760" cy="17676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54"/>
          <p:cNvSpPr/>
          <p:nvPr/>
        </p:nvSpPr>
        <p:spPr>
          <a:xfrm>
            <a:off x="2503314" y="4743720"/>
            <a:ext cx="176760" cy="176760"/>
          </a:xfrm>
          <a:prstGeom prst="rect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69"/>
          <p:cNvSpPr/>
          <p:nvPr/>
        </p:nvSpPr>
        <p:spPr>
          <a:xfrm>
            <a:off x="1996794" y="3439080"/>
            <a:ext cx="817200" cy="3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DejaVu Sans"/>
              </a:rPr>
              <a:t>Event Sequence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90" name="CustomShape 170"/>
          <p:cNvSpPr/>
          <p:nvPr/>
        </p:nvSpPr>
        <p:spPr>
          <a:xfrm>
            <a:off x="2179674" y="3749040"/>
            <a:ext cx="268560" cy="115560"/>
          </a:xfrm>
          <a:custGeom>
            <a:avLst/>
            <a:gdLst/>
            <a:ahLst/>
            <a:cxnLst/>
            <a:rect l="l" t="t" r="r" b="b"/>
            <a:pathLst>
              <a:path w="764" h="339">
                <a:moveTo>
                  <a:pt x="763" y="84"/>
                </a:moveTo>
                <a:lnTo>
                  <a:pt x="190" y="84"/>
                </a:lnTo>
                <a:lnTo>
                  <a:pt x="190" y="0"/>
                </a:lnTo>
                <a:lnTo>
                  <a:pt x="0" y="169"/>
                </a:lnTo>
                <a:lnTo>
                  <a:pt x="190" y="338"/>
                </a:lnTo>
                <a:lnTo>
                  <a:pt x="190" y="253"/>
                </a:lnTo>
                <a:lnTo>
                  <a:pt x="763" y="253"/>
                </a:lnTo>
                <a:lnTo>
                  <a:pt x="763" y="84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6" name="Picture 16"/>
          <p:cNvPicPr/>
          <p:nvPr/>
        </p:nvPicPr>
        <p:blipFill>
          <a:blip r:embed="rId5"/>
          <a:stretch/>
        </p:blipFill>
        <p:spPr>
          <a:xfrm>
            <a:off x="8181954" y="4356360"/>
            <a:ext cx="301320" cy="392760"/>
          </a:xfrm>
          <a:prstGeom prst="rect">
            <a:avLst/>
          </a:prstGeom>
          <a:ln w="0">
            <a:noFill/>
          </a:ln>
        </p:spPr>
      </p:pic>
      <p:sp>
        <p:nvSpPr>
          <p:cNvPr id="197" name="CustomShape 173"/>
          <p:cNvSpPr/>
          <p:nvPr/>
        </p:nvSpPr>
        <p:spPr>
          <a:xfrm>
            <a:off x="7209594" y="4389840"/>
            <a:ext cx="85680" cy="360000"/>
          </a:xfrm>
          <a:custGeom>
            <a:avLst/>
            <a:gdLst/>
            <a:ahLst/>
            <a:cxnLst/>
            <a:rect l="l" t="t" r="r" b="b"/>
            <a:pathLst>
              <a:path w="256" h="1018">
                <a:moveTo>
                  <a:pt x="63" y="0"/>
                </a:moveTo>
                <a:lnTo>
                  <a:pt x="63" y="762"/>
                </a:lnTo>
                <a:lnTo>
                  <a:pt x="0" y="762"/>
                </a:lnTo>
                <a:lnTo>
                  <a:pt x="127" y="1017"/>
                </a:lnTo>
                <a:lnTo>
                  <a:pt x="255" y="762"/>
                </a:lnTo>
                <a:lnTo>
                  <a:pt x="191" y="762"/>
                </a:lnTo>
                <a:lnTo>
                  <a:pt x="191" y="0"/>
                </a:lnTo>
                <a:lnTo>
                  <a:pt x="63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86"/>
          <p:cNvSpPr/>
          <p:nvPr/>
        </p:nvSpPr>
        <p:spPr>
          <a:xfrm>
            <a:off x="6724314" y="4005720"/>
            <a:ext cx="725760" cy="3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DejaVu Sans"/>
              </a:rPr>
              <a:t>Event Sequence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14" name="CustomShape 187"/>
          <p:cNvSpPr/>
          <p:nvPr/>
        </p:nvSpPr>
        <p:spPr>
          <a:xfrm>
            <a:off x="5837634" y="2469240"/>
            <a:ext cx="1640520" cy="634680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88"/>
          <p:cNvSpPr/>
          <p:nvPr/>
        </p:nvSpPr>
        <p:spPr>
          <a:xfrm>
            <a:off x="808074" y="914400"/>
            <a:ext cx="3195360" cy="85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Colors → Events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Shapes → Channels (ROCs)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6" name="CustomShape 189"/>
          <p:cNvSpPr/>
          <p:nvPr/>
        </p:nvSpPr>
        <p:spPr>
          <a:xfrm>
            <a:off x="4122720" y="637128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6A85247-744E-40CF-AF94-7A3323F04583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17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217" name="Line 148"/>
          <p:cNvSpPr/>
          <p:nvPr/>
        </p:nvSpPr>
        <p:spPr>
          <a:xfrm flipV="1">
            <a:off x="6248754" y="312624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149"/>
          <p:cNvSpPr/>
          <p:nvPr/>
        </p:nvSpPr>
        <p:spPr>
          <a:xfrm>
            <a:off x="7043274" y="310428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96"/>
          <p:cNvSpPr/>
          <p:nvPr/>
        </p:nvSpPr>
        <p:spPr>
          <a:xfrm>
            <a:off x="8215074" y="40258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3" name="CustomShape 197"/>
          <p:cNvSpPr/>
          <p:nvPr/>
        </p:nvSpPr>
        <p:spPr>
          <a:xfrm>
            <a:off x="8215074" y="48466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4" name="CustomShape 198"/>
          <p:cNvSpPr/>
          <p:nvPr/>
        </p:nvSpPr>
        <p:spPr>
          <a:xfrm>
            <a:off x="5756634" y="1600200"/>
            <a:ext cx="3814200" cy="1662120"/>
          </a:xfrm>
          <a:prstGeom prst="rect">
            <a:avLst/>
          </a:prstGeom>
          <a:noFill/>
          <a:ln w="4572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Rectangle 234"/>
          <p:cNvSpPr/>
          <p:nvPr/>
        </p:nvSpPr>
        <p:spPr>
          <a:xfrm>
            <a:off x="7348914" y="1600200"/>
            <a:ext cx="168768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Load Balancer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543CF6-AFCB-FEE2-56E4-5F87960441DC}"/>
              </a:ext>
            </a:extLst>
          </p:cNvPr>
          <p:cNvPicPr/>
          <p:nvPr/>
        </p:nvPicPr>
        <p:blipFill>
          <a:blip r:embed="rId6"/>
          <a:stretch/>
        </p:blipFill>
        <p:spPr>
          <a:xfrm rot="21591000">
            <a:off x="10570597" y="3870847"/>
            <a:ext cx="545040" cy="54504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7E849D-AFAF-BCAA-B15F-5C5F02D2699E}"/>
              </a:ext>
            </a:extLst>
          </p:cNvPr>
          <p:cNvPicPr/>
          <p:nvPr/>
        </p:nvPicPr>
        <p:blipFill>
          <a:blip r:embed="rId6"/>
          <a:stretch/>
        </p:blipFill>
        <p:spPr>
          <a:xfrm rot="21592800">
            <a:off x="10619557" y="4787767"/>
            <a:ext cx="533880" cy="533880"/>
          </a:xfrm>
          <a:prstGeom prst="rect">
            <a:avLst/>
          </a:prstGeom>
          <a:ln>
            <a:noFill/>
          </a:ln>
        </p:spPr>
      </p:pic>
      <p:sp>
        <p:nvSpPr>
          <p:cNvPr id="4" name="Line 13">
            <a:extLst>
              <a:ext uri="{FF2B5EF4-FFF2-40B4-BE49-F238E27FC236}">
                <a16:creationId xmlns:a16="http://schemas.microsoft.com/office/drawing/2014/main" id="{3C63C55D-522B-3626-BD52-7572D1D5E28C}"/>
              </a:ext>
            </a:extLst>
          </p:cNvPr>
          <p:cNvSpPr/>
          <p:nvPr/>
        </p:nvSpPr>
        <p:spPr>
          <a:xfrm>
            <a:off x="10025557" y="4137606"/>
            <a:ext cx="64008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4CD1B05C-11CF-9119-7AB8-CAD84C240AE2}"/>
              </a:ext>
            </a:extLst>
          </p:cNvPr>
          <p:cNvSpPr/>
          <p:nvPr/>
        </p:nvSpPr>
        <p:spPr>
          <a:xfrm>
            <a:off x="10116997" y="5052006"/>
            <a:ext cx="64008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5778E2-4033-D339-1C4C-C63ED13E1119}"/>
              </a:ext>
            </a:extLst>
          </p:cNvPr>
          <p:cNvGrpSpPr/>
          <p:nvPr/>
        </p:nvGrpSpPr>
        <p:grpSpPr>
          <a:xfrm>
            <a:off x="10232301" y="1601999"/>
            <a:ext cx="1849300" cy="1977547"/>
            <a:chOff x="10332720" y="3888000"/>
            <a:chExt cx="1459440" cy="1977547"/>
          </a:xfrm>
        </p:grpSpPr>
        <p:sp>
          <p:nvSpPr>
            <p:cNvPr id="17" name="CustomShape 16">
              <a:extLst>
                <a:ext uri="{FF2B5EF4-FFF2-40B4-BE49-F238E27FC236}">
                  <a16:creationId xmlns:a16="http://schemas.microsoft.com/office/drawing/2014/main" id="{2E9A9055-7BE3-7BE2-0D75-9891CA70E700}"/>
                </a:ext>
              </a:extLst>
            </p:cNvPr>
            <p:cNvSpPr/>
            <p:nvPr/>
          </p:nvSpPr>
          <p:spPr>
            <a:xfrm>
              <a:off x="10332720" y="3888000"/>
              <a:ext cx="1459440" cy="1716977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CustomShape 17">
              <a:extLst>
                <a:ext uri="{FF2B5EF4-FFF2-40B4-BE49-F238E27FC236}">
                  <a16:creationId xmlns:a16="http://schemas.microsoft.com/office/drawing/2014/main" id="{778EFFDB-CEDA-013D-BC50-090B0C9CD03F}"/>
                </a:ext>
              </a:extLst>
            </p:cNvPr>
            <p:cNvSpPr/>
            <p:nvPr/>
          </p:nvSpPr>
          <p:spPr>
            <a:xfrm>
              <a:off x="10470240" y="3980880"/>
              <a:ext cx="1184040" cy="188466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Channel Distribution</a:t>
              </a:r>
              <a:r>
                <a:rPr lang="en-US" sz="2000" spc="-1" dirty="0">
                  <a:solidFill>
                    <a:srgbClr val="FFFFFF"/>
                  </a:solidFill>
                  <a:latin typeface="Arial"/>
                  <a:ea typeface="DejaVu Sans"/>
                </a:rPr>
                <a:t> </a:t>
              </a:r>
              <a:endParaRPr lang="en-US" sz="2000" b="0" strike="noStrike" spc="-1">
                <a:latin typeface="Arial"/>
              </a:endParaRPr>
            </a:p>
            <a:p>
              <a:pPr marL="12065" algn="ctr">
                <a:lnSpc>
                  <a:spcPct val="100000"/>
                </a:lnSpc>
                <a:spcBef>
                  <a:spcPts val="96"/>
                </a:spcBef>
              </a:pPr>
              <a:r>
                <a:rPr lang="en-US" sz="20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Across CPUs</a:t>
              </a:r>
              <a:endParaRPr lang="en-US" sz="2000" b="0" strike="noStrike" spc="-1">
                <a:latin typeface="Arial"/>
              </a:endParaRPr>
            </a:p>
            <a:p>
              <a:pPr marL="12065" algn="ctr">
                <a:lnSpc>
                  <a:spcPct val="100000"/>
                </a:lnSpc>
                <a:spcBef>
                  <a:spcPts val="96"/>
                </a:spcBef>
              </a:pPr>
              <a:r>
                <a:rPr lang="en-US" sz="20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(Fixed)</a:t>
              </a:r>
              <a:endParaRPr lang="en-US" sz="2000" b="0" strike="noStrike" spc="-1">
                <a:latin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2476B1E-203A-C6CE-5F04-98E9B8CB913F}"/>
              </a:ext>
            </a:extLst>
          </p:cNvPr>
          <p:cNvPicPr/>
          <p:nvPr/>
        </p:nvPicPr>
        <p:blipFill>
          <a:blip r:embed="rId6"/>
          <a:stretch/>
        </p:blipFill>
        <p:spPr>
          <a:xfrm rot="21591000">
            <a:off x="10608037" y="4321206"/>
            <a:ext cx="545040" cy="545040"/>
          </a:xfrm>
          <a:prstGeom prst="rect">
            <a:avLst/>
          </a:prstGeom>
          <a:ln>
            <a:noFill/>
          </a:ln>
        </p:spPr>
      </p:pic>
      <p:sp>
        <p:nvSpPr>
          <p:cNvPr id="9" name="Line 45">
            <a:extLst>
              <a:ext uri="{FF2B5EF4-FFF2-40B4-BE49-F238E27FC236}">
                <a16:creationId xmlns:a16="http://schemas.microsoft.com/office/drawing/2014/main" id="{2EF47A39-D7EF-0C23-C771-CE48DAD73D35}"/>
              </a:ext>
            </a:extLst>
          </p:cNvPr>
          <p:cNvSpPr/>
          <p:nvPr/>
        </p:nvSpPr>
        <p:spPr>
          <a:xfrm>
            <a:off x="10025557" y="4594806"/>
            <a:ext cx="73152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CE862C-6DE7-0659-3EBF-810DC8349ACD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1121037" y="3863286"/>
            <a:ext cx="543240" cy="1194480"/>
          </a:xfrm>
          <a:prstGeom prst="rect">
            <a:avLst/>
          </a:prstGeom>
          <a:ln>
            <a:noFill/>
          </a:ln>
        </p:spPr>
      </p:pic>
      <p:sp>
        <p:nvSpPr>
          <p:cNvPr id="11" name="Line 46">
            <a:extLst>
              <a:ext uri="{FF2B5EF4-FFF2-40B4-BE49-F238E27FC236}">
                <a16:creationId xmlns:a16="http://schemas.microsoft.com/office/drawing/2014/main" id="{352498B2-3438-BE07-CF9E-11082359B407}"/>
              </a:ext>
            </a:extLst>
          </p:cNvPr>
          <p:cNvSpPr/>
          <p:nvPr/>
        </p:nvSpPr>
        <p:spPr>
          <a:xfrm>
            <a:off x="9370591" y="4137247"/>
            <a:ext cx="4575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" name="Line 48">
            <a:extLst>
              <a:ext uri="{FF2B5EF4-FFF2-40B4-BE49-F238E27FC236}">
                <a16:creationId xmlns:a16="http://schemas.microsoft.com/office/drawing/2014/main" id="{99176529-B80A-DE71-02D3-EA3C6B8F09BC}"/>
              </a:ext>
            </a:extLst>
          </p:cNvPr>
          <p:cNvSpPr/>
          <p:nvPr/>
        </p:nvSpPr>
        <p:spPr>
          <a:xfrm>
            <a:off x="9370231" y="4594447"/>
            <a:ext cx="4575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3" name="Line 50">
            <a:extLst>
              <a:ext uri="{FF2B5EF4-FFF2-40B4-BE49-F238E27FC236}">
                <a16:creationId xmlns:a16="http://schemas.microsoft.com/office/drawing/2014/main" id="{81D313B6-214E-1CC3-85A9-FA5B3A5F4378}"/>
              </a:ext>
            </a:extLst>
          </p:cNvPr>
          <p:cNvSpPr/>
          <p:nvPr/>
        </p:nvSpPr>
        <p:spPr>
          <a:xfrm>
            <a:off x="9370231" y="5051647"/>
            <a:ext cx="4575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68B9BAB-B6AC-E688-B95C-2221AC01C549}"/>
              </a:ext>
            </a:extLst>
          </p:cNvPr>
          <p:cNvSpPr/>
          <p:nvPr/>
        </p:nvSpPr>
        <p:spPr>
          <a:xfrm>
            <a:off x="2501900" y="4344307"/>
            <a:ext cx="235858" cy="1905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stomShape 148">
            <a:extLst>
              <a:ext uri="{FF2B5EF4-FFF2-40B4-BE49-F238E27FC236}">
                <a16:creationId xmlns:a16="http://schemas.microsoft.com/office/drawing/2014/main" id="{A4D7E1D8-891D-20B9-A235-CA98E0F2D43C}"/>
              </a:ext>
            </a:extLst>
          </p:cNvPr>
          <p:cNvSpPr/>
          <p:nvPr/>
        </p:nvSpPr>
        <p:spPr>
          <a:xfrm>
            <a:off x="7701242" y="4003128"/>
            <a:ext cx="176760" cy="17676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44C4D8B-21EC-DC74-4EB3-328B22079C2E}"/>
              </a:ext>
            </a:extLst>
          </p:cNvPr>
          <p:cNvSpPr/>
          <p:nvPr/>
        </p:nvSpPr>
        <p:spPr>
          <a:xfrm>
            <a:off x="7844971" y="3990521"/>
            <a:ext cx="235858" cy="1905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stomShape 154">
            <a:extLst>
              <a:ext uri="{FF2B5EF4-FFF2-40B4-BE49-F238E27FC236}">
                <a16:creationId xmlns:a16="http://schemas.microsoft.com/office/drawing/2014/main" id="{48E50A05-A43F-0D71-C336-9A5506B07BFB}"/>
              </a:ext>
            </a:extLst>
          </p:cNvPr>
          <p:cNvSpPr/>
          <p:nvPr/>
        </p:nvSpPr>
        <p:spPr>
          <a:xfrm>
            <a:off x="7819170" y="4235719"/>
            <a:ext cx="176760" cy="176760"/>
          </a:xfrm>
          <a:prstGeom prst="rect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154">
            <a:extLst>
              <a:ext uri="{FF2B5EF4-FFF2-40B4-BE49-F238E27FC236}">
                <a16:creationId xmlns:a16="http://schemas.microsoft.com/office/drawing/2014/main" id="{C3533170-C8D4-0B19-FC79-9451B3D9680D}"/>
              </a:ext>
            </a:extLst>
          </p:cNvPr>
          <p:cNvSpPr/>
          <p:nvPr/>
        </p:nvSpPr>
        <p:spPr>
          <a:xfrm>
            <a:off x="9860242" y="4961433"/>
            <a:ext cx="176760" cy="176760"/>
          </a:xfrm>
          <a:prstGeom prst="rect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A292D1F-6E32-1878-ED6C-E7DEA22445FC}"/>
              </a:ext>
            </a:extLst>
          </p:cNvPr>
          <p:cNvSpPr/>
          <p:nvPr/>
        </p:nvSpPr>
        <p:spPr>
          <a:xfrm>
            <a:off x="9822542" y="4498520"/>
            <a:ext cx="235858" cy="1905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stomShape 148">
            <a:extLst>
              <a:ext uri="{FF2B5EF4-FFF2-40B4-BE49-F238E27FC236}">
                <a16:creationId xmlns:a16="http://schemas.microsoft.com/office/drawing/2014/main" id="{F1964858-7D7E-A293-423D-B1584CEA8F0A}"/>
              </a:ext>
            </a:extLst>
          </p:cNvPr>
          <p:cNvSpPr/>
          <p:nvPr/>
        </p:nvSpPr>
        <p:spPr>
          <a:xfrm>
            <a:off x="9833027" y="4057556"/>
            <a:ext cx="176760" cy="17676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BC7765-FA6E-F1C0-2F69-5CCDE38E4568}"/>
              </a:ext>
            </a:extLst>
          </p:cNvPr>
          <p:cNvGrpSpPr/>
          <p:nvPr/>
        </p:nvGrpSpPr>
        <p:grpSpPr>
          <a:xfrm>
            <a:off x="11017928" y="5429719"/>
            <a:ext cx="868742" cy="429258"/>
            <a:chOff x="10332720" y="3888000"/>
            <a:chExt cx="1459440" cy="872280"/>
          </a:xfrm>
        </p:grpSpPr>
        <p:sp>
          <p:nvSpPr>
            <p:cNvPr id="14" name="CustomShape 16">
              <a:extLst>
                <a:ext uri="{FF2B5EF4-FFF2-40B4-BE49-F238E27FC236}">
                  <a16:creationId xmlns:a16="http://schemas.microsoft.com/office/drawing/2014/main" id="{2E5537B7-3AEC-5B4C-4A15-6CC2DA08E6B9}"/>
                </a:ext>
              </a:extLst>
            </p:cNvPr>
            <p:cNvSpPr/>
            <p:nvPr/>
          </p:nvSpPr>
          <p:spPr>
            <a:xfrm>
              <a:off x="10332720" y="3888000"/>
              <a:ext cx="1459440" cy="872280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CustomShape 17">
              <a:extLst>
                <a:ext uri="{FF2B5EF4-FFF2-40B4-BE49-F238E27FC236}">
                  <a16:creationId xmlns:a16="http://schemas.microsoft.com/office/drawing/2014/main" id="{B69C55E8-614F-E41D-26C0-240B2CE6ACDD}"/>
                </a:ext>
              </a:extLst>
            </p:cNvPr>
            <p:cNvSpPr/>
            <p:nvPr/>
          </p:nvSpPr>
          <p:spPr>
            <a:xfrm>
              <a:off x="10470240" y="3980880"/>
              <a:ext cx="1184040" cy="3201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65" algn="ctr">
                <a:spcBef>
                  <a:spcPts val="96"/>
                </a:spcBef>
              </a:pPr>
              <a:r>
                <a:rPr lang="en-US" sz="2000" spc="-1" err="1">
                  <a:solidFill>
                    <a:srgbClr val="FFFFFF"/>
                  </a:solidFill>
                  <a:latin typeface="Arial"/>
                </a:rPr>
                <a:t>Host</a:t>
              </a:r>
              <a:r>
                <a:rPr lang="en-US" sz="2000" spc="-1" baseline="-25000" err="1">
                  <a:solidFill>
                    <a:srgbClr val="FFFFFF"/>
                  </a:solidFill>
                  <a:latin typeface="Arial"/>
                </a:rPr>
                <a:t>K</a:t>
              </a:r>
              <a:endParaRPr lang="en-US" sz="2000" baseline="-25000"/>
            </a:p>
          </p:txBody>
        </p:sp>
      </p:grpSp>
      <p:sp>
        <p:nvSpPr>
          <p:cNvPr id="22" name="Line 13">
            <a:extLst>
              <a:ext uri="{FF2B5EF4-FFF2-40B4-BE49-F238E27FC236}">
                <a16:creationId xmlns:a16="http://schemas.microsoft.com/office/drawing/2014/main" id="{49174D98-F0B9-DA0F-C034-4BBC70978EF0}"/>
              </a:ext>
            </a:extLst>
          </p:cNvPr>
          <p:cNvSpPr/>
          <p:nvPr/>
        </p:nvSpPr>
        <p:spPr>
          <a:xfrm flipV="1">
            <a:off x="10233483" y="3374064"/>
            <a:ext cx="680011" cy="689464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241077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46"/>
          <p:cNvSpPr/>
          <p:nvPr/>
        </p:nvSpPr>
        <p:spPr>
          <a:xfrm>
            <a:off x="91440" y="91440"/>
            <a:ext cx="12094920" cy="11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348615" algn="ctr">
              <a:spcBef>
                <a:spcPts val="99"/>
              </a:spcBef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Horizontal Scaling</a:t>
            </a:r>
            <a:r>
              <a:rPr lang="en-US" sz="4000" spc="-1">
                <a:solidFill>
                  <a:srgbClr val="000000"/>
                </a:solidFill>
                <a:latin typeface="Arial"/>
                <a:ea typeface="DejaVu Sans"/>
              </a:rPr>
              <a:t>: Multiple LB Instances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55" name="object 3_ 2"/>
          <p:cNvPicPr/>
          <p:nvPr/>
        </p:nvPicPr>
        <p:blipFill>
          <a:blip r:embed="rId2"/>
          <a:stretch/>
        </p:blipFill>
        <p:spPr>
          <a:xfrm>
            <a:off x="350874" y="1805040"/>
            <a:ext cx="9601560" cy="4315320"/>
          </a:xfrm>
          <a:prstGeom prst="rect">
            <a:avLst/>
          </a:prstGeom>
          <a:ln w="0">
            <a:noFill/>
          </a:ln>
        </p:spPr>
      </p:pic>
      <p:grpSp>
        <p:nvGrpSpPr>
          <p:cNvPr id="156" name="Group 13"/>
          <p:cNvGrpSpPr/>
          <p:nvPr/>
        </p:nvGrpSpPr>
        <p:grpSpPr>
          <a:xfrm>
            <a:off x="5854914" y="1601640"/>
            <a:ext cx="1122840" cy="849960"/>
            <a:chOff x="5961240" y="1601640"/>
            <a:chExt cx="1122840" cy="849960"/>
          </a:xfrm>
        </p:grpSpPr>
        <p:pic>
          <p:nvPicPr>
            <p:cNvPr id="157" name="object 42_ 2"/>
            <p:cNvPicPr/>
            <p:nvPr/>
          </p:nvPicPr>
          <p:blipFill>
            <a:blip r:embed="rId3"/>
            <a:stretch/>
          </p:blipFill>
          <p:spPr>
            <a:xfrm>
              <a:off x="5961240" y="160164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43_ 2"/>
            <p:cNvPicPr/>
            <p:nvPr/>
          </p:nvPicPr>
          <p:blipFill>
            <a:blip r:embed="rId3"/>
            <a:stretch/>
          </p:blipFill>
          <p:spPr>
            <a:xfrm>
              <a:off x="6058800" y="1690560"/>
              <a:ext cx="92736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object 44_ 2"/>
            <p:cNvPicPr/>
            <p:nvPr/>
          </p:nvPicPr>
          <p:blipFill>
            <a:blip r:embed="rId3"/>
            <a:stretch/>
          </p:blipFill>
          <p:spPr>
            <a:xfrm>
              <a:off x="6156360" y="1779480"/>
              <a:ext cx="927720" cy="672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0" name="object 45_ 5"/>
          <p:cNvPicPr/>
          <p:nvPr/>
        </p:nvPicPr>
        <p:blipFill>
          <a:blip r:embed="rId4"/>
          <a:stretch/>
        </p:blipFill>
        <p:spPr>
          <a:xfrm>
            <a:off x="6141834" y="1871280"/>
            <a:ext cx="927360" cy="67176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148"/>
          <p:cNvSpPr/>
          <p:nvPr/>
        </p:nvSpPr>
        <p:spPr>
          <a:xfrm>
            <a:off x="2503314" y="4012200"/>
            <a:ext cx="176760" cy="17676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49"/>
          <p:cNvSpPr/>
          <p:nvPr/>
        </p:nvSpPr>
        <p:spPr>
          <a:xfrm>
            <a:off x="2274354" y="4012200"/>
            <a:ext cx="176760" cy="176760"/>
          </a:xfrm>
          <a:prstGeom prst="ellipse">
            <a:avLst/>
          </a:prstGeom>
          <a:solidFill>
            <a:srgbClr val="32CD32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50"/>
          <p:cNvSpPr/>
          <p:nvPr/>
        </p:nvSpPr>
        <p:spPr>
          <a:xfrm>
            <a:off x="2046114" y="4012200"/>
            <a:ext cx="176760" cy="176760"/>
          </a:xfrm>
          <a:prstGeom prst="ellipse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2"/>
          <p:cNvSpPr/>
          <p:nvPr/>
        </p:nvSpPr>
        <p:spPr>
          <a:xfrm>
            <a:off x="2278314" y="4377960"/>
            <a:ext cx="176760" cy="1767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254" y="0"/>
                </a:moveTo>
                <a:lnTo>
                  <a:pt x="509" y="509"/>
                </a:lnTo>
                <a:lnTo>
                  <a:pt x="0" y="509"/>
                </a:lnTo>
                <a:lnTo>
                  <a:pt x="254" y="0"/>
                </a:lnTo>
              </a:path>
            </a:pathLst>
          </a:custGeom>
          <a:solidFill>
            <a:srgbClr val="32CD32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53"/>
          <p:cNvSpPr/>
          <p:nvPr/>
        </p:nvSpPr>
        <p:spPr>
          <a:xfrm>
            <a:off x="2046474" y="4378320"/>
            <a:ext cx="176760" cy="17676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254" y="0"/>
                </a:moveTo>
                <a:lnTo>
                  <a:pt x="509" y="509"/>
                </a:lnTo>
                <a:lnTo>
                  <a:pt x="0" y="509"/>
                </a:lnTo>
                <a:lnTo>
                  <a:pt x="254" y="0"/>
                </a:lnTo>
              </a:path>
            </a:pathLst>
          </a:cu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55"/>
          <p:cNvSpPr/>
          <p:nvPr/>
        </p:nvSpPr>
        <p:spPr>
          <a:xfrm>
            <a:off x="2046114" y="4743720"/>
            <a:ext cx="176760" cy="176760"/>
          </a:xfrm>
          <a:prstGeom prst="rect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56"/>
          <p:cNvSpPr/>
          <p:nvPr/>
        </p:nvSpPr>
        <p:spPr>
          <a:xfrm>
            <a:off x="2260674" y="4743720"/>
            <a:ext cx="176760" cy="176760"/>
          </a:xfrm>
          <a:prstGeom prst="rect">
            <a:avLst/>
          </a:prstGeom>
          <a:solidFill>
            <a:srgbClr val="32CD32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57"/>
          <p:cNvSpPr/>
          <p:nvPr/>
        </p:nvSpPr>
        <p:spPr>
          <a:xfrm>
            <a:off x="2269314" y="4735080"/>
            <a:ext cx="176760" cy="176760"/>
          </a:xfrm>
          <a:prstGeom prst="rect">
            <a:avLst/>
          </a:prstGeom>
          <a:solidFill>
            <a:srgbClr val="32CD32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69"/>
          <p:cNvSpPr/>
          <p:nvPr/>
        </p:nvSpPr>
        <p:spPr>
          <a:xfrm>
            <a:off x="1996794" y="3439080"/>
            <a:ext cx="817200" cy="3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DejaVu Sans"/>
              </a:rPr>
              <a:t>Event Sequence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90" name="CustomShape 170"/>
          <p:cNvSpPr/>
          <p:nvPr/>
        </p:nvSpPr>
        <p:spPr>
          <a:xfrm>
            <a:off x="2179674" y="3749040"/>
            <a:ext cx="268560" cy="115560"/>
          </a:xfrm>
          <a:custGeom>
            <a:avLst/>
            <a:gdLst/>
            <a:ahLst/>
            <a:cxnLst/>
            <a:rect l="l" t="t" r="r" b="b"/>
            <a:pathLst>
              <a:path w="764" h="339">
                <a:moveTo>
                  <a:pt x="763" y="84"/>
                </a:moveTo>
                <a:lnTo>
                  <a:pt x="190" y="84"/>
                </a:lnTo>
                <a:lnTo>
                  <a:pt x="190" y="0"/>
                </a:lnTo>
                <a:lnTo>
                  <a:pt x="0" y="169"/>
                </a:lnTo>
                <a:lnTo>
                  <a:pt x="190" y="338"/>
                </a:lnTo>
                <a:lnTo>
                  <a:pt x="190" y="253"/>
                </a:lnTo>
                <a:lnTo>
                  <a:pt x="763" y="253"/>
                </a:lnTo>
                <a:lnTo>
                  <a:pt x="763" y="84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6" name="Picture 16"/>
          <p:cNvPicPr/>
          <p:nvPr/>
        </p:nvPicPr>
        <p:blipFill>
          <a:blip r:embed="rId5"/>
          <a:stretch/>
        </p:blipFill>
        <p:spPr>
          <a:xfrm>
            <a:off x="8181954" y="4356360"/>
            <a:ext cx="301320" cy="392760"/>
          </a:xfrm>
          <a:prstGeom prst="rect">
            <a:avLst/>
          </a:prstGeom>
          <a:ln w="0">
            <a:noFill/>
          </a:ln>
        </p:spPr>
      </p:pic>
      <p:sp>
        <p:nvSpPr>
          <p:cNvPr id="197" name="CustomShape 173"/>
          <p:cNvSpPr/>
          <p:nvPr/>
        </p:nvSpPr>
        <p:spPr>
          <a:xfrm>
            <a:off x="7209594" y="4389840"/>
            <a:ext cx="85680" cy="360000"/>
          </a:xfrm>
          <a:custGeom>
            <a:avLst/>
            <a:gdLst/>
            <a:ahLst/>
            <a:cxnLst/>
            <a:rect l="l" t="t" r="r" b="b"/>
            <a:pathLst>
              <a:path w="256" h="1018">
                <a:moveTo>
                  <a:pt x="63" y="0"/>
                </a:moveTo>
                <a:lnTo>
                  <a:pt x="63" y="762"/>
                </a:lnTo>
                <a:lnTo>
                  <a:pt x="0" y="762"/>
                </a:lnTo>
                <a:lnTo>
                  <a:pt x="127" y="1017"/>
                </a:lnTo>
                <a:lnTo>
                  <a:pt x="255" y="762"/>
                </a:lnTo>
                <a:lnTo>
                  <a:pt x="191" y="762"/>
                </a:lnTo>
                <a:lnTo>
                  <a:pt x="191" y="0"/>
                </a:lnTo>
                <a:lnTo>
                  <a:pt x="63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03" name="Group 26"/>
          <p:cNvGrpSpPr/>
          <p:nvPr/>
        </p:nvGrpSpPr>
        <p:grpSpPr>
          <a:xfrm>
            <a:off x="7575354" y="4389840"/>
            <a:ext cx="451440" cy="451440"/>
            <a:chOff x="7681680" y="4389840"/>
            <a:chExt cx="451440" cy="451440"/>
          </a:xfrm>
        </p:grpSpPr>
        <p:sp>
          <p:nvSpPr>
            <p:cNvPr id="204" name="CustomShape 178"/>
            <p:cNvSpPr/>
            <p:nvPr/>
          </p:nvSpPr>
          <p:spPr>
            <a:xfrm>
              <a:off x="7681680" y="4389840"/>
              <a:ext cx="451440" cy="451440"/>
            </a:xfrm>
            <a:prstGeom prst="ellipse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179"/>
            <p:cNvSpPr/>
            <p:nvPr/>
          </p:nvSpPr>
          <p:spPr>
            <a:xfrm>
              <a:off x="7758000" y="4542480"/>
              <a:ext cx="146160" cy="146520"/>
            </a:xfrm>
            <a:prstGeom prst="ellipse">
              <a:avLst/>
            </a:prstGeom>
            <a:solidFill>
              <a:srgbClr val="32CD32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180"/>
            <p:cNvSpPr/>
            <p:nvPr/>
          </p:nvSpPr>
          <p:spPr>
            <a:xfrm>
              <a:off x="7910640" y="4435560"/>
              <a:ext cx="146160" cy="146520"/>
            </a:xfrm>
            <a:custGeom>
              <a:avLst/>
              <a:gdLst/>
              <a:ahLst/>
              <a:cxnLst/>
              <a:rect l="l" t="t" r="r" b="b"/>
              <a:pathLst>
                <a:path w="510" h="510">
                  <a:moveTo>
                    <a:pt x="254" y="0"/>
                  </a:moveTo>
                  <a:lnTo>
                    <a:pt x="509" y="509"/>
                  </a:lnTo>
                  <a:lnTo>
                    <a:pt x="0" y="509"/>
                  </a:lnTo>
                  <a:lnTo>
                    <a:pt x="254" y="0"/>
                  </a:lnTo>
                </a:path>
              </a:pathLst>
            </a:custGeom>
            <a:solidFill>
              <a:srgbClr val="32CD32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81"/>
            <p:cNvSpPr/>
            <p:nvPr/>
          </p:nvSpPr>
          <p:spPr>
            <a:xfrm>
              <a:off x="7910640" y="4618800"/>
              <a:ext cx="146160" cy="146160"/>
            </a:xfrm>
            <a:prstGeom prst="rect">
              <a:avLst/>
            </a:prstGeom>
            <a:solidFill>
              <a:srgbClr val="32CD32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8" name="Group 28"/>
          <p:cNvGrpSpPr/>
          <p:nvPr/>
        </p:nvGrpSpPr>
        <p:grpSpPr>
          <a:xfrm>
            <a:off x="7575354" y="4847040"/>
            <a:ext cx="451440" cy="451440"/>
            <a:chOff x="7681680" y="4847040"/>
            <a:chExt cx="451440" cy="451440"/>
          </a:xfrm>
        </p:grpSpPr>
        <p:sp>
          <p:nvSpPr>
            <p:cNvPr id="209" name="CustomShape 182"/>
            <p:cNvSpPr/>
            <p:nvPr/>
          </p:nvSpPr>
          <p:spPr>
            <a:xfrm>
              <a:off x="7681680" y="4847040"/>
              <a:ext cx="451440" cy="451440"/>
            </a:xfrm>
            <a:prstGeom prst="ellipse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83"/>
            <p:cNvSpPr/>
            <p:nvPr/>
          </p:nvSpPr>
          <p:spPr>
            <a:xfrm>
              <a:off x="7758000" y="4999680"/>
              <a:ext cx="146160" cy="146520"/>
            </a:xfrm>
            <a:prstGeom prst="ellipse">
              <a:avLst/>
            </a:prstGeom>
            <a:solidFill>
              <a:srgbClr val="1E90FF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184"/>
            <p:cNvSpPr/>
            <p:nvPr/>
          </p:nvSpPr>
          <p:spPr>
            <a:xfrm>
              <a:off x="7910640" y="4892760"/>
              <a:ext cx="146160" cy="146520"/>
            </a:xfrm>
            <a:custGeom>
              <a:avLst/>
              <a:gdLst/>
              <a:ahLst/>
              <a:cxnLst/>
              <a:rect l="l" t="t" r="r" b="b"/>
              <a:pathLst>
                <a:path w="510" h="510">
                  <a:moveTo>
                    <a:pt x="254" y="0"/>
                  </a:moveTo>
                  <a:lnTo>
                    <a:pt x="509" y="509"/>
                  </a:lnTo>
                  <a:lnTo>
                    <a:pt x="0" y="509"/>
                  </a:lnTo>
                  <a:lnTo>
                    <a:pt x="254" y="0"/>
                  </a:lnTo>
                </a:path>
              </a:pathLst>
            </a:custGeom>
            <a:solidFill>
              <a:srgbClr val="1E90FF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185"/>
            <p:cNvSpPr/>
            <p:nvPr/>
          </p:nvSpPr>
          <p:spPr>
            <a:xfrm>
              <a:off x="7910640" y="5076000"/>
              <a:ext cx="146160" cy="146160"/>
            </a:xfrm>
            <a:prstGeom prst="rect">
              <a:avLst/>
            </a:prstGeom>
            <a:solidFill>
              <a:srgbClr val="1E90FF"/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3" name="CustomShape 186"/>
          <p:cNvSpPr/>
          <p:nvPr/>
        </p:nvSpPr>
        <p:spPr>
          <a:xfrm>
            <a:off x="6724314" y="4005720"/>
            <a:ext cx="725760" cy="3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DejaVu Sans"/>
              </a:rPr>
              <a:t>Event Sequence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14" name="CustomShape 187"/>
          <p:cNvSpPr/>
          <p:nvPr/>
        </p:nvSpPr>
        <p:spPr>
          <a:xfrm>
            <a:off x="5837634" y="2469240"/>
            <a:ext cx="1640520" cy="634680"/>
          </a:xfrm>
          <a:custGeom>
            <a:avLst/>
            <a:gdLst/>
            <a:ahLst/>
            <a:cxnLst/>
            <a:rect l="l" t="t" r="r" b="b"/>
            <a:pathLst>
              <a:path w="4574" h="1780">
                <a:moveTo>
                  <a:pt x="296" y="0"/>
                </a:moveTo>
                <a:lnTo>
                  <a:pt x="297" y="0"/>
                </a:lnTo>
                <a:cubicBezTo>
                  <a:pt x="244" y="0"/>
                  <a:pt x="193" y="14"/>
                  <a:pt x="148" y="40"/>
                </a:cubicBezTo>
                <a:cubicBezTo>
                  <a:pt x="103" y="66"/>
                  <a:pt x="66" y="103"/>
                  <a:pt x="40" y="148"/>
                </a:cubicBezTo>
                <a:cubicBezTo>
                  <a:pt x="14" y="193"/>
                  <a:pt x="0" y="244"/>
                  <a:pt x="0" y="297"/>
                </a:cubicBezTo>
                <a:lnTo>
                  <a:pt x="0" y="1482"/>
                </a:lnTo>
                <a:lnTo>
                  <a:pt x="0" y="1483"/>
                </a:lnTo>
                <a:cubicBezTo>
                  <a:pt x="0" y="1535"/>
                  <a:pt x="14" y="1586"/>
                  <a:pt x="40" y="1631"/>
                </a:cubicBezTo>
                <a:cubicBezTo>
                  <a:pt x="66" y="1676"/>
                  <a:pt x="103" y="1713"/>
                  <a:pt x="148" y="1739"/>
                </a:cubicBezTo>
                <a:cubicBezTo>
                  <a:pt x="193" y="1765"/>
                  <a:pt x="244" y="1779"/>
                  <a:pt x="297" y="1779"/>
                </a:cubicBezTo>
                <a:lnTo>
                  <a:pt x="4276" y="1779"/>
                </a:lnTo>
                <a:lnTo>
                  <a:pt x="4277" y="1779"/>
                </a:lnTo>
                <a:cubicBezTo>
                  <a:pt x="4329" y="1779"/>
                  <a:pt x="4380" y="1765"/>
                  <a:pt x="4425" y="1739"/>
                </a:cubicBezTo>
                <a:cubicBezTo>
                  <a:pt x="4470" y="1713"/>
                  <a:pt x="4507" y="1676"/>
                  <a:pt x="4533" y="1631"/>
                </a:cubicBezTo>
                <a:cubicBezTo>
                  <a:pt x="4559" y="1586"/>
                  <a:pt x="4573" y="1535"/>
                  <a:pt x="4573" y="1483"/>
                </a:cubicBezTo>
                <a:lnTo>
                  <a:pt x="4573" y="296"/>
                </a:lnTo>
                <a:lnTo>
                  <a:pt x="4573" y="297"/>
                </a:lnTo>
                <a:lnTo>
                  <a:pt x="4573" y="297"/>
                </a:lnTo>
                <a:cubicBezTo>
                  <a:pt x="4573" y="244"/>
                  <a:pt x="4559" y="193"/>
                  <a:pt x="4533" y="148"/>
                </a:cubicBezTo>
                <a:cubicBezTo>
                  <a:pt x="4507" y="103"/>
                  <a:pt x="4470" y="66"/>
                  <a:pt x="4425" y="40"/>
                </a:cubicBezTo>
                <a:cubicBezTo>
                  <a:pt x="4380" y="14"/>
                  <a:pt x="4329" y="0"/>
                  <a:pt x="4277" y="0"/>
                </a:cubicBezTo>
                <a:lnTo>
                  <a:pt x="296" y="0"/>
                </a:lnTo>
              </a:path>
            </a:pathLst>
          </a:custGeom>
          <a:noFill/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88"/>
          <p:cNvSpPr/>
          <p:nvPr/>
        </p:nvSpPr>
        <p:spPr>
          <a:xfrm>
            <a:off x="808074" y="914400"/>
            <a:ext cx="3195360" cy="85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Colors → Events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Shapes → Channels (ROCs)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6" name="CustomShape 189"/>
          <p:cNvSpPr/>
          <p:nvPr/>
        </p:nvSpPr>
        <p:spPr>
          <a:xfrm>
            <a:off x="4122720" y="637128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6A85247-744E-40CF-AF94-7A3323F04583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18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217" name="Line 148"/>
          <p:cNvSpPr/>
          <p:nvPr/>
        </p:nvSpPr>
        <p:spPr>
          <a:xfrm flipV="1">
            <a:off x="6248754" y="312624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149"/>
          <p:cNvSpPr/>
          <p:nvPr/>
        </p:nvSpPr>
        <p:spPr>
          <a:xfrm>
            <a:off x="7043274" y="3104280"/>
            <a:ext cx="360" cy="732960"/>
          </a:xfrm>
          <a:prstGeom prst="line">
            <a:avLst/>
          </a:prstGeom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96"/>
          <p:cNvSpPr/>
          <p:nvPr/>
        </p:nvSpPr>
        <p:spPr>
          <a:xfrm>
            <a:off x="8215074" y="40258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3" name="CustomShape 197"/>
          <p:cNvSpPr/>
          <p:nvPr/>
        </p:nvSpPr>
        <p:spPr>
          <a:xfrm>
            <a:off x="8215074" y="4846680"/>
            <a:ext cx="725760" cy="268560"/>
          </a:xfrm>
          <a:prstGeom prst="flowChartProcess">
            <a:avLst/>
          </a:prstGeom>
          <a:solidFill>
            <a:srgbClr val="00B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r>
              <a:rPr lang="en-US" sz="1300" b="0" strike="noStrike" spc="-1" baseline="-800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4" name="CustomShape 198"/>
          <p:cNvSpPr/>
          <p:nvPr/>
        </p:nvSpPr>
        <p:spPr>
          <a:xfrm>
            <a:off x="5756634" y="1600200"/>
            <a:ext cx="3814200" cy="1662120"/>
          </a:xfrm>
          <a:prstGeom prst="rect">
            <a:avLst/>
          </a:prstGeom>
          <a:noFill/>
          <a:ln w="4572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Rectangle 234"/>
          <p:cNvSpPr/>
          <p:nvPr/>
        </p:nvSpPr>
        <p:spPr>
          <a:xfrm>
            <a:off x="7348914" y="1600200"/>
            <a:ext cx="168768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Load Balancer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7016420" y="3291114"/>
            <a:ext cx="9140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  <a:ea typeface="Arial"/>
              </a:rPr>
              <a:t>μSec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9" name="Group 23">
            <a:extLst>
              <a:ext uri="{FF2B5EF4-FFF2-40B4-BE49-F238E27FC236}">
                <a16:creationId xmlns:a16="http://schemas.microsoft.com/office/drawing/2014/main" id="{FB6A8921-366A-9F4F-F874-59413766F0F6}"/>
              </a:ext>
            </a:extLst>
          </p:cNvPr>
          <p:cNvGrpSpPr/>
          <p:nvPr/>
        </p:nvGrpSpPr>
        <p:grpSpPr>
          <a:xfrm>
            <a:off x="10168033" y="861237"/>
            <a:ext cx="1696159" cy="1482515"/>
            <a:chOff x="7498080" y="914400"/>
            <a:chExt cx="1696159" cy="1482515"/>
          </a:xfrm>
        </p:grpSpPr>
        <p:sp>
          <p:nvSpPr>
            <p:cNvPr id="7" name="CustomShape 171">
              <a:extLst>
                <a:ext uri="{FF2B5EF4-FFF2-40B4-BE49-F238E27FC236}">
                  <a16:creationId xmlns:a16="http://schemas.microsoft.com/office/drawing/2014/main" id="{6F595CFD-BF4E-9FD3-CC4D-3AF79160D98E}"/>
                </a:ext>
              </a:extLst>
            </p:cNvPr>
            <p:cNvSpPr/>
            <p:nvPr/>
          </p:nvSpPr>
          <p:spPr>
            <a:xfrm>
              <a:off x="7498080" y="914400"/>
              <a:ext cx="1696159" cy="1482515"/>
            </a:xfrm>
            <a:custGeom>
              <a:avLst/>
              <a:gdLst/>
              <a:ahLst/>
              <a:cxnLst/>
              <a:rect l="l" t="t" r="r" b="b"/>
              <a:pathLst>
                <a:path w="3915409" h="1047114">
                  <a:moveTo>
                    <a:pt x="3675217" y="0"/>
                  </a:moveTo>
                  <a:lnTo>
                    <a:pt x="240096" y="0"/>
                  </a:lnTo>
                  <a:lnTo>
                    <a:pt x="192318" y="183"/>
                  </a:lnTo>
                  <a:lnTo>
                    <a:pt x="153787" y="1470"/>
                  </a:lnTo>
                  <a:lnTo>
                    <a:pt x="99184" y="11766"/>
                  </a:lnTo>
                  <a:lnTo>
                    <a:pt x="45784" y="45785"/>
                  </a:lnTo>
                  <a:lnTo>
                    <a:pt x="11765" y="99184"/>
                  </a:lnTo>
                  <a:lnTo>
                    <a:pt x="1470" y="153788"/>
                  </a:lnTo>
                  <a:lnTo>
                    <a:pt x="183" y="192319"/>
                  </a:lnTo>
                  <a:lnTo>
                    <a:pt x="0" y="240097"/>
                  </a:lnTo>
                  <a:lnTo>
                    <a:pt x="0" y="806992"/>
                  </a:lnTo>
                  <a:lnTo>
                    <a:pt x="183" y="854769"/>
                  </a:lnTo>
                  <a:lnTo>
                    <a:pt x="1470" y="893300"/>
                  </a:lnTo>
                  <a:lnTo>
                    <a:pt x="11765" y="947904"/>
                  </a:lnTo>
                  <a:lnTo>
                    <a:pt x="45784" y="1001303"/>
                  </a:lnTo>
                  <a:lnTo>
                    <a:pt x="99184" y="1035323"/>
                  </a:lnTo>
                  <a:lnTo>
                    <a:pt x="153787" y="1045617"/>
                  </a:lnTo>
                  <a:lnTo>
                    <a:pt x="192318" y="1046904"/>
                  </a:lnTo>
                  <a:lnTo>
                    <a:pt x="240096" y="1047088"/>
                  </a:lnTo>
                  <a:lnTo>
                    <a:pt x="3675217" y="1047088"/>
                  </a:lnTo>
                  <a:lnTo>
                    <a:pt x="3722997" y="1046904"/>
                  </a:lnTo>
                  <a:lnTo>
                    <a:pt x="3761528" y="1045617"/>
                  </a:lnTo>
                  <a:lnTo>
                    <a:pt x="3816135" y="1035323"/>
                  </a:lnTo>
                  <a:lnTo>
                    <a:pt x="3869531" y="1001303"/>
                  </a:lnTo>
                  <a:lnTo>
                    <a:pt x="3903546" y="947904"/>
                  </a:lnTo>
                  <a:lnTo>
                    <a:pt x="3913844" y="893300"/>
                  </a:lnTo>
                  <a:lnTo>
                    <a:pt x="3915131" y="854769"/>
                  </a:lnTo>
                  <a:lnTo>
                    <a:pt x="3915315" y="806992"/>
                  </a:lnTo>
                  <a:lnTo>
                    <a:pt x="3915315" y="240097"/>
                  </a:lnTo>
                  <a:lnTo>
                    <a:pt x="3915131" y="192319"/>
                  </a:lnTo>
                  <a:lnTo>
                    <a:pt x="3913844" y="153788"/>
                  </a:lnTo>
                  <a:lnTo>
                    <a:pt x="3903546" y="99184"/>
                  </a:lnTo>
                  <a:lnTo>
                    <a:pt x="3869531" y="45785"/>
                  </a:lnTo>
                  <a:lnTo>
                    <a:pt x="3816135" y="11766"/>
                  </a:lnTo>
                  <a:lnTo>
                    <a:pt x="3761528" y="1470"/>
                  </a:lnTo>
                  <a:lnTo>
                    <a:pt x="3722997" y="183"/>
                  </a:lnTo>
                  <a:lnTo>
                    <a:pt x="3675217" y="0"/>
                  </a:lnTo>
                  <a:close/>
                </a:path>
              </a:pathLst>
            </a:custGeom>
            <a:solidFill>
              <a:srgbClr val="00A2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172">
              <a:extLst>
                <a:ext uri="{FF2B5EF4-FFF2-40B4-BE49-F238E27FC236}">
                  <a16:creationId xmlns:a16="http://schemas.microsoft.com/office/drawing/2014/main" id="{EA84B671-8861-E714-A159-6B80635C48B8}"/>
                </a:ext>
              </a:extLst>
            </p:cNvPr>
            <p:cNvSpPr/>
            <p:nvPr/>
          </p:nvSpPr>
          <p:spPr>
            <a:xfrm>
              <a:off x="7661160" y="973800"/>
              <a:ext cx="1405440" cy="12434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240" rIns="0" bIns="0" anchor="t">
              <a:spAutoFit/>
            </a:bodyPr>
            <a:lstStyle/>
            <a:p>
              <a:pPr marL="12065" algn="ctr">
                <a:lnSpc>
                  <a:spcPct val="100000"/>
                </a:lnSpc>
                <a:spcBef>
                  <a:spcPts val="96"/>
                </a:spcBef>
                <a:buNone/>
              </a:pPr>
              <a:r>
                <a:rPr lang="en-US" sz="20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Multiple Load Balancer FPGAs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11" name="Line 142">
            <a:extLst>
              <a:ext uri="{FF2B5EF4-FFF2-40B4-BE49-F238E27FC236}">
                <a16:creationId xmlns:a16="http://schemas.microsoft.com/office/drawing/2014/main" id="{E3693E6E-483F-D428-CA95-587EFD2EFD2E}"/>
              </a:ext>
            </a:extLst>
          </p:cNvPr>
          <p:cNvSpPr/>
          <p:nvPr/>
        </p:nvSpPr>
        <p:spPr>
          <a:xfrm flipH="1">
            <a:off x="6727339" y="1013873"/>
            <a:ext cx="3324447" cy="655910"/>
          </a:xfrm>
          <a:prstGeom prst="line">
            <a:avLst/>
          </a:prstGeom>
          <a:ln w="18360">
            <a:solidFill>
              <a:srgbClr val="4169E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D27D454-17DD-29CD-188F-B270217AE3F9}"/>
              </a:ext>
            </a:extLst>
          </p:cNvPr>
          <p:cNvSpPr/>
          <p:nvPr/>
        </p:nvSpPr>
        <p:spPr>
          <a:xfrm>
            <a:off x="2501900" y="4344307"/>
            <a:ext cx="235858" cy="1905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stomShape 154">
            <a:extLst>
              <a:ext uri="{FF2B5EF4-FFF2-40B4-BE49-F238E27FC236}">
                <a16:creationId xmlns:a16="http://schemas.microsoft.com/office/drawing/2014/main" id="{9E2F272C-18AA-D220-1647-BA7769986F0B}"/>
              </a:ext>
            </a:extLst>
          </p:cNvPr>
          <p:cNvSpPr/>
          <p:nvPr/>
        </p:nvSpPr>
        <p:spPr>
          <a:xfrm>
            <a:off x="2503314" y="4743720"/>
            <a:ext cx="176760" cy="176760"/>
          </a:xfrm>
          <a:prstGeom prst="rect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48">
            <a:extLst>
              <a:ext uri="{FF2B5EF4-FFF2-40B4-BE49-F238E27FC236}">
                <a16:creationId xmlns:a16="http://schemas.microsoft.com/office/drawing/2014/main" id="{DE734AE7-1080-BBAF-3947-09C725EDCF52}"/>
              </a:ext>
            </a:extLst>
          </p:cNvPr>
          <p:cNvSpPr/>
          <p:nvPr/>
        </p:nvSpPr>
        <p:spPr>
          <a:xfrm>
            <a:off x="7701242" y="4003128"/>
            <a:ext cx="176760" cy="17676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2FE9902-74C7-56D2-3F72-E094E8C3FFD4}"/>
              </a:ext>
            </a:extLst>
          </p:cNvPr>
          <p:cNvSpPr/>
          <p:nvPr/>
        </p:nvSpPr>
        <p:spPr>
          <a:xfrm>
            <a:off x="7844971" y="3990521"/>
            <a:ext cx="235858" cy="1905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stomShape 154">
            <a:extLst>
              <a:ext uri="{FF2B5EF4-FFF2-40B4-BE49-F238E27FC236}">
                <a16:creationId xmlns:a16="http://schemas.microsoft.com/office/drawing/2014/main" id="{C0EFEC6F-22D7-B565-272D-1CC2F0689F48}"/>
              </a:ext>
            </a:extLst>
          </p:cNvPr>
          <p:cNvSpPr/>
          <p:nvPr/>
        </p:nvSpPr>
        <p:spPr>
          <a:xfrm>
            <a:off x="7819170" y="4235719"/>
            <a:ext cx="176760" cy="176760"/>
          </a:xfrm>
          <a:prstGeom prst="rect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1376257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354B-6ED2-99E2-BF62-DCA01816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353266"/>
          </a:xfrm>
        </p:spPr>
        <p:txBody>
          <a:bodyPr/>
          <a:lstStyle/>
          <a:p>
            <a:r>
              <a:rPr lang="en-US" sz="3800" dirty="0">
                <a:ea typeface="+mj-lt"/>
                <a:cs typeface="+mj-lt"/>
              </a:rPr>
              <a:t>LB Control: CLAS12 Control Plane (CP) Simulation</a:t>
            </a:r>
            <a:endParaRPr lang="en-US" sz="3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F3B20E-FBDE-B5C0-7141-6EE57EC8FF4C}"/>
              </a:ext>
            </a:extLst>
          </p:cNvPr>
          <p:cNvSpPr txBox="1"/>
          <p:nvPr/>
        </p:nvSpPr>
        <p:spPr>
          <a:xfrm>
            <a:off x="4043217" y="6338455"/>
            <a:ext cx="16002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Network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8D127C-B36A-112C-B958-397DA0853821}"/>
              </a:ext>
            </a:extLst>
          </p:cNvPr>
          <p:cNvGrpSpPr/>
          <p:nvPr/>
        </p:nvGrpSpPr>
        <p:grpSpPr>
          <a:xfrm>
            <a:off x="1052434" y="854363"/>
            <a:ext cx="10084952" cy="5684818"/>
            <a:chOff x="27710" y="854363"/>
            <a:chExt cx="10084952" cy="568481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BE9E9A-182B-533A-2E0E-38CA5577F1AC}"/>
                </a:ext>
              </a:extLst>
            </p:cNvPr>
            <p:cNvSpPr/>
            <p:nvPr/>
          </p:nvSpPr>
          <p:spPr>
            <a:xfrm>
              <a:off x="4166755" y="915554"/>
              <a:ext cx="5945907" cy="1535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7" descr="Internet Of Things outline">
              <a:extLst>
                <a:ext uri="{FF2B5EF4-FFF2-40B4-BE49-F238E27FC236}">
                  <a16:creationId xmlns:a16="http://schemas.microsoft.com/office/drawing/2014/main" id="{EC843573-9BFF-1B90-8817-68C61D8F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30468" y="5243781"/>
              <a:ext cx="1295400" cy="1295400"/>
            </a:xfrm>
            <a:prstGeom prst="rect">
              <a:avLst/>
            </a:prstGeom>
          </p:spPr>
        </p:pic>
        <p:pic>
          <p:nvPicPr>
            <p:cNvPr id="10" name="Graphic 6" descr="Computer with solid fill">
              <a:extLst>
                <a:ext uri="{FF2B5EF4-FFF2-40B4-BE49-F238E27FC236}">
                  <a16:creationId xmlns:a16="http://schemas.microsoft.com/office/drawing/2014/main" id="{3F5F07D1-FCEC-A82D-5D40-A97AB6F5F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042" y="5133688"/>
              <a:ext cx="1260763" cy="1249218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0A67CA71-85F5-3D80-44EF-AE9AAFBF53C4}"/>
                </a:ext>
              </a:extLst>
            </p:cNvPr>
            <p:cNvSpPr/>
            <p:nvPr/>
          </p:nvSpPr>
          <p:spPr>
            <a:xfrm>
              <a:off x="1505529" y="5429830"/>
              <a:ext cx="2620815" cy="65809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Tagged UDP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AC338A-BC43-ECEF-3A4B-3089868790CB}"/>
                </a:ext>
              </a:extLst>
            </p:cNvPr>
            <p:cNvSpPr txBox="1"/>
            <p:nvPr/>
          </p:nvSpPr>
          <p:spPr>
            <a:xfrm>
              <a:off x="4147129" y="854365"/>
              <a:ext cx="1265382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FPGA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781973-205F-1D25-1068-A4A3E4570107}"/>
                </a:ext>
              </a:extLst>
            </p:cNvPr>
            <p:cNvSpPr txBox="1"/>
            <p:nvPr/>
          </p:nvSpPr>
          <p:spPr>
            <a:xfrm>
              <a:off x="27710" y="4174837"/>
              <a:ext cx="1406236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Data </a:t>
              </a:r>
              <a:endParaRPr lang="en-US"/>
            </a:p>
            <a:p>
              <a:pPr algn="ctr"/>
              <a:r>
                <a:rPr lang="en-US" sz="2800"/>
                <a:t>Source</a:t>
              </a:r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7423F749-CEB9-BAEB-5C7E-EB84A392D767}"/>
                </a:ext>
              </a:extLst>
            </p:cNvPr>
            <p:cNvSpPr/>
            <p:nvPr/>
          </p:nvSpPr>
          <p:spPr>
            <a:xfrm rot="5400000">
              <a:off x="3876880" y="3517818"/>
              <a:ext cx="2738746" cy="95827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/>
                <a:t>Switched UDP</a:t>
              </a:r>
            </a:p>
          </p:txBody>
        </p:sp>
        <p:sp>
          <p:nvSpPr>
            <p:cNvPr id="25" name="Arrow: Left 24">
              <a:extLst>
                <a:ext uri="{FF2B5EF4-FFF2-40B4-BE49-F238E27FC236}">
                  <a16:creationId xmlns:a16="http://schemas.microsoft.com/office/drawing/2014/main" id="{810BE536-D349-3D66-432C-E29465162843}"/>
                </a:ext>
              </a:extLst>
            </p:cNvPr>
            <p:cNvSpPr/>
            <p:nvPr/>
          </p:nvSpPr>
          <p:spPr>
            <a:xfrm>
              <a:off x="5548746" y="1512457"/>
              <a:ext cx="2632362" cy="785089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Schedule</a:t>
              </a:r>
            </a:p>
          </p:txBody>
        </p:sp>
        <p:pic>
          <p:nvPicPr>
            <p:cNvPr id="27" name="Graphic 6" descr="Computer with solid fill">
              <a:extLst>
                <a:ext uri="{FF2B5EF4-FFF2-40B4-BE49-F238E27FC236}">
                  <a16:creationId xmlns:a16="http://schemas.microsoft.com/office/drawing/2014/main" id="{AAD13CAC-AF9F-7A91-F840-13325C121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55313" y="1277506"/>
              <a:ext cx="1260763" cy="1249218"/>
            </a:xfrm>
            <a:prstGeom prst="rect">
              <a:avLst/>
            </a:prstGeom>
          </p:spPr>
        </p:pic>
        <p:pic>
          <p:nvPicPr>
            <p:cNvPr id="28" name="Graphic 6" descr="Computer with solid fill">
              <a:extLst>
                <a:ext uri="{FF2B5EF4-FFF2-40B4-BE49-F238E27FC236}">
                  <a16:creationId xmlns:a16="http://schemas.microsoft.com/office/drawing/2014/main" id="{B7EA9169-A715-F700-5C0A-36595AEB9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55313" y="5168324"/>
              <a:ext cx="1260763" cy="124921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51E175-5D84-3E38-C82D-07CCE773400B}"/>
                </a:ext>
              </a:extLst>
            </p:cNvPr>
            <p:cNvSpPr txBox="1"/>
            <p:nvPr/>
          </p:nvSpPr>
          <p:spPr>
            <a:xfrm>
              <a:off x="8615217" y="854363"/>
              <a:ext cx="94211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CP</a:t>
              </a: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27C1C5AF-019A-B56A-8807-1F426CE9158D}"/>
                </a:ext>
              </a:extLst>
            </p:cNvPr>
            <p:cNvSpPr/>
            <p:nvPr/>
          </p:nvSpPr>
          <p:spPr>
            <a:xfrm>
              <a:off x="5650344" y="5279736"/>
              <a:ext cx="2747817" cy="95827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/>
                <a:t>Switched UDP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F74D673C-2AC2-6712-6B50-3FD6B578FA32}"/>
                </a:ext>
              </a:extLst>
            </p:cNvPr>
            <p:cNvSpPr/>
            <p:nvPr/>
          </p:nvSpPr>
          <p:spPr>
            <a:xfrm rot="16200000">
              <a:off x="7601526" y="3386281"/>
              <a:ext cx="2747817" cy="95827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/>
                <a:t>Feedback</a:t>
              </a:r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8B5977-C97C-3A0D-A0C6-9EE46E36B647}"/>
                </a:ext>
              </a:extLst>
            </p:cNvPr>
            <p:cNvSpPr txBox="1"/>
            <p:nvPr/>
          </p:nvSpPr>
          <p:spPr>
            <a:xfrm>
              <a:off x="6063671" y="854363"/>
              <a:ext cx="1600201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LB</a:t>
              </a: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6690F99E-A48B-CACB-D8C3-B9DD4E17691E}"/>
                </a:ext>
              </a:extLst>
            </p:cNvPr>
            <p:cNvSpPr/>
            <p:nvPr/>
          </p:nvSpPr>
          <p:spPr>
            <a:xfrm rot="16200000">
              <a:off x="3029530" y="3420921"/>
              <a:ext cx="2620815" cy="888998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Tagged UDP</a:t>
              </a:r>
            </a:p>
          </p:txBody>
        </p:sp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08DF3460-9354-D080-47CC-CEE78465D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9786" y="1381126"/>
              <a:ext cx="1379392" cy="97847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01CED2-BDBD-FA7C-F05C-0386C5C657F5}"/>
                </a:ext>
              </a:extLst>
            </p:cNvPr>
            <p:cNvSpPr txBox="1"/>
            <p:nvPr/>
          </p:nvSpPr>
          <p:spPr>
            <a:xfrm>
              <a:off x="4383145" y="1889098"/>
              <a:ext cx="1995055" cy="65883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solidFill>
                    <a:srgbClr val="FF0000"/>
                  </a:solidFill>
                  <a:ea typeface="+mn-lt"/>
                  <a:cs typeface="+mn-lt"/>
                </a:rPr>
                <a:t>µSec</a:t>
              </a:r>
              <a:endParaRPr lang="en-US"/>
            </a:p>
          </p:txBody>
        </p:sp>
      </p:grpSp>
      <p:sp>
        <p:nvSpPr>
          <p:cNvPr id="11" name="TextBox 1">
            <a:extLst>
              <a:ext uri="{FF2B5EF4-FFF2-40B4-BE49-F238E27FC236}">
                <a16:creationId xmlns:a16="http://schemas.microsoft.com/office/drawing/2014/main" id="{0A9092E1-7107-474C-6803-56E3A4D08805}"/>
              </a:ext>
            </a:extLst>
          </p:cNvPr>
          <p:cNvSpPr txBox="1"/>
          <p:nvPr/>
        </p:nvSpPr>
        <p:spPr>
          <a:xfrm>
            <a:off x="2596818" y="4793442"/>
            <a:ext cx="2219907" cy="65883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Data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7736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C0FE0F-31F8-14E8-69EA-61119FC3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38" y="67486"/>
            <a:ext cx="11241013" cy="609347"/>
          </a:xfrm>
        </p:spPr>
        <p:txBody>
          <a:bodyPr/>
          <a:lstStyle/>
          <a:p>
            <a:r>
              <a:rPr lang="en-US" sz="4000" dirty="0">
                <a:cs typeface="Arial"/>
              </a:rPr>
              <a:t>EJFAT:</a:t>
            </a:r>
            <a:r>
              <a:rPr lang="en-US" sz="4000" dirty="0"/>
              <a:t> ESnet-JLab FPGA  Accelerated Transport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6C221-4843-C7B2-2F2A-DE4D1F84A505}"/>
              </a:ext>
            </a:extLst>
          </p:cNvPr>
          <p:cNvSpPr txBox="1"/>
          <p:nvPr/>
        </p:nvSpPr>
        <p:spPr>
          <a:xfrm>
            <a:off x="156147" y="1442802"/>
            <a:ext cx="66094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dirty="0">
                <a:cs typeface="Arial"/>
              </a:rPr>
              <a:t>What </a:t>
            </a:r>
            <a:r>
              <a:rPr lang="en-US" sz="3200" u="sng" dirty="0">
                <a:cs typeface="Arial"/>
              </a:rPr>
              <a:t>Problem</a:t>
            </a:r>
            <a:r>
              <a:rPr lang="en-US" sz="3200" dirty="0">
                <a:cs typeface="Arial"/>
              </a:rPr>
              <a:t> Are We Solving?</a:t>
            </a:r>
            <a:endParaRPr lang="en-US" sz="3200">
              <a:ea typeface="+mn-lt"/>
              <a:cs typeface="+mn-lt"/>
            </a:endParaRP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989374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354B-6ED2-99E2-BF62-DCA01816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353266"/>
          </a:xfrm>
        </p:spPr>
        <p:txBody>
          <a:bodyPr/>
          <a:lstStyle/>
          <a:p>
            <a:r>
              <a:rPr lang="en-US" sz="3800" dirty="0">
                <a:ea typeface="+mj-lt"/>
                <a:cs typeface="+mj-lt"/>
              </a:rPr>
              <a:t>LB Control: CLAS12 Control Plane (CP) Simulation</a:t>
            </a:r>
            <a:endParaRPr lang="en-US" sz="3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F3B20E-FBDE-B5C0-7141-6EE57EC8FF4C}"/>
              </a:ext>
            </a:extLst>
          </p:cNvPr>
          <p:cNvSpPr txBox="1"/>
          <p:nvPr/>
        </p:nvSpPr>
        <p:spPr>
          <a:xfrm>
            <a:off x="4043217" y="6338455"/>
            <a:ext cx="16002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Network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8D127C-B36A-112C-B958-397DA0853821}"/>
              </a:ext>
            </a:extLst>
          </p:cNvPr>
          <p:cNvGrpSpPr/>
          <p:nvPr/>
        </p:nvGrpSpPr>
        <p:grpSpPr>
          <a:xfrm>
            <a:off x="1052434" y="854363"/>
            <a:ext cx="10084952" cy="5684818"/>
            <a:chOff x="27710" y="854363"/>
            <a:chExt cx="10084952" cy="568481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BE9E9A-182B-533A-2E0E-38CA5577F1AC}"/>
                </a:ext>
              </a:extLst>
            </p:cNvPr>
            <p:cNvSpPr/>
            <p:nvPr/>
          </p:nvSpPr>
          <p:spPr>
            <a:xfrm>
              <a:off x="4166755" y="915554"/>
              <a:ext cx="5945907" cy="1535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7" descr="Internet Of Things outline">
              <a:extLst>
                <a:ext uri="{FF2B5EF4-FFF2-40B4-BE49-F238E27FC236}">
                  <a16:creationId xmlns:a16="http://schemas.microsoft.com/office/drawing/2014/main" id="{EC843573-9BFF-1B90-8817-68C61D8F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30468" y="5243781"/>
              <a:ext cx="1295400" cy="1295400"/>
            </a:xfrm>
            <a:prstGeom prst="rect">
              <a:avLst/>
            </a:prstGeom>
          </p:spPr>
        </p:pic>
        <p:pic>
          <p:nvPicPr>
            <p:cNvPr id="10" name="Graphic 6" descr="Computer with solid fill">
              <a:extLst>
                <a:ext uri="{FF2B5EF4-FFF2-40B4-BE49-F238E27FC236}">
                  <a16:creationId xmlns:a16="http://schemas.microsoft.com/office/drawing/2014/main" id="{3F5F07D1-FCEC-A82D-5D40-A97AB6F5F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042" y="5133688"/>
              <a:ext cx="1260763" cy="1249218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0A67CA71-85F5-3D80-44EF-AE9AAFBF53C4}"/>
                </a:ext>
              </a:extLst>
            </p:cNvPr>
            <p:cNvSpPr/>
            <p:nvPr/>
          </p:nvSpPr>
          <p:spPr>
            <a:xfrm>
              <a:off x="1505529" y="5429830"/>
              <a:ext cx="2620815" cy="65809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Tagged UDP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AC338A-BC43-ECEF-3A4B-3089868790CB}"/>
                </a:ext>
              </a:extLst>
            </p:cNvPr>
            <p:cNvSpPr txBox="1"/>
            <p:nvPr/>
          </p:nvSpPr>
          <p:spPr>
            <a:xfrm>
              <a:off x="4147129" y="854365"/>
              <a:ext cx="1265382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FPGA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781973-205F-1D25-1068-A4A3E4570107}"/>
                </a:ext>
              </a:extLst>
            </p:cNvPr>
            <p:cNvSpPr txBox="1"/>
            <p:nvPr/>
          </p:nvSpPr>
          <p:spPr>
            <a:xfrm>
              <a:off x="27710" y="4174837"/>
              <a:ext cx="1406236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Data </a:t>
              </a:r>
              <a:endParaRPr lang="en-US"/>
            </a:p>
            <a:p>
              <a:pPr algn="ctr"/>
              <a:r>
                <a:rPr lang="en-US" sz="2800"/>
                <a:t>Source</a:t>
              </a:r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7423F749-CEB9-BAEB-5C7E-EB84A392D767}"/>
                </a:ext>
              </a:extLst>
            </p:cNvPr>
            <p:cNvSpPr/>
            <p:nvPr/>
          </p:nvSpPr>
          <p:spPr>
            <a:xfrm rot="5400000">
              <a:off x="3876880" y="3517818"/>
              <a:ext cx="2738746" cy="95827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/>
                <a:t>Switched UDP</a:t>
              </a:r>
            </a:p>
          </p:txBody>
        </p:sp>
        <p:sp>
          <p:nvSpPr>
            <p:cNvPr id="25" name="Arrow: Left 24">
              <a:extLst>
                <a:ext uri="{FF2B5EF4-FFF2-40B4-BE49-F238E27FC236}">
                  <a16:creationId xmlns:a16="http://schemas.microsoft.com/office/drawing/2014/main" id="{810BE536-D349-3D66-432C-E29465162843}"/>
                </a:ext>
              </a:extLst>
            </p:cNvPr>
            <p:cNvSpPr/>
            <p:nvPr/>
          </p:nvSpPr>
          <p:spPr>
            <a:xfrm>
              <a:off x="5548746" y="1512457"/>
              <a:ext cx="2632362" cy="785089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Schedule</a:t>
              </a:r>
            </a:p>
          </p:txBody>
        </p:sp>
        <p:pic>
          <p:nvPicPr>
            <p:cNvPr id="27" name="Graphic 6" descr="Computer with solid fill">
              <a:extLst>
                <a:ext uri="{FF2B5EF4-FFF2-40B4-BE49-F238E27FC236}">
                  <a16:creationId xmlns:a16="http://schemas.microsoft.com/office/drawing/2014/main" id="{AAD13CAC-AF9F-7A91-F840-13325C121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55313" y="1277506"/>
              <a:ext cx="1260763" cy="1249218"/>
            </a:xfrm>
            <a:prstGeom prst="rect">
              <a:avLst/>
            </a:prstGeom>
          </p:spPr>
        </p:pic>
        <p:pic>
          <p:nvPicPr>
            <p:cNvPr id="28" name="Graphic 6" descr="Computer with solid fill">
              <a:extLst>
                <a:ext uri="{FF2B5EF4-FFF2-40B4-BE49-F238E27FC236}">
                  <a16:creationId xmlns:a16="http://schemas.microsoft.com/office/drawing/2014/main" id="{B7EA9169-A715-F700-5C0A-36595AEB9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55313" y="5168324"/>
              <a:ext cx="1260763" cy="124921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51E175-5D84-3E38-C82D-07CCE773400B}"/>
                </a:ext>
              </a:extLst>
            </p:cNvPr>
            <p:cNvSpPr txBox="1"/>
            <p:nvPr/>
          </p:nvSpPr>
          <p:spPr>
            <a:xfrm>
              <a:off x="8615217" y="854363"/>
              <a:ext cx="94211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CP</a:t>
              </a: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27C1C5AF-019A-B56A-8807-1F426CE9158D}"/>
                </a:ext>
              </a:extLst>
            </p:cNvPr>
            <p:cNvSpPr/>
            <p:nvPr/>
          </p:nvSpPr>
          <p:spPr>
            <a:xfrm>
              <a:off x="5650344" y="5279736"/>
              <a:ext cx="2747817" cy="95827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/>
                <a:t>Switched UDP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F74D673C-2AC2-6712-6B50-3FD6B578FA32}"/>
                </a:ext>
              </a:extLst>
            </p:cNvPr>
            <p:cNvSpPr/>
            <p:nvPr/>
          </p:nvSpPr>
          <p:spPr>
            <a:xfrm rot="16200000">
              <a:off x="7601526" y="3386281"/>
              <a:ext cx="2747817" cy="95827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/>
                <a:t>Feedback</a:t>
              </a:r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8B5977-C97C-3A0D-A0C6-9EE46E36B647}"/>
                </a:ext>
              </a:extLst>
            </p:cNvPr>
            <p:cNvSpPr txBox="1"/>
            <p:nvPr/>
          </p:nvSpPr>
          <p:spPr>
            <a:xfrm>
              <a:off x="6063671" y="854363"/>
              <a:ext cx="1600201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LB</a:t>
              </a: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6690F99E-A48B-CACB-D8C3-B9DD4E17691E}"/>
                </a:ext>
              </a:extLst>
            </p:cNvPr>
            <p:cNvSpPr/>
            <p:nvPr/>
          </p:nvSpPr>
          <p:spPr>
            <a:xfrm rot="16200000">
              <a:off x="3029530" y="3420921"/>
              <a:ext cx="2620815" cy="888998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Tagged UDP</a:t>
              </a:r>
            </a:p>
          </p:txBody>
        </p:sp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08DF3460-9354-D080-47CC-CEE78465D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9786" y="1381126"/>
              <a:ext cx="1379392" cy="978476"/>
            </a:xfrm>
            <a:prstGeom prst="rect">
              <a:avLst/>
            </a:prstGeom>
          </p:spPr>
        </p:pic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B19BDCC0-3904-CC99-8406-286D10A61C28}"/>
                </a:ext>
              </a:extLst>
            </p:cNvPr>
            <p:cNvSpPr txBox="1"/>
            <p:nvPr/>
          </p:nvSpPr>
          <p:spPr>
            <a:xfrm>
              <a:off x="5909097" y="3829647"/>
              <a:ext cx="2743199" cy="138499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M/M/1 Queue: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Needs 20% Spare Rate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01CED2-BDBD-FA7C-F05C-0386C5C657F5}"/>
                </a:ext>
              </a:extLst>
            </p:cNvPr>
            <p:cNvSpPr txBox="1"/>
            <p:nvPr/>
          </p:nvSpPr>
          <p:spPr>
            <a:xfrm>
              <a:off x="4383145" y="1889098"/>
              <a:ext cx="1995055" cy="65883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solidFill>
                    <a:srgbClr val="FF0000"/>
                  </a:solidFill>
                  <a:ea typeface="+mn-lt"/>
                  <a:cs typeface="+mn-lt"/>
                </a:rPr>
                <a:t>µSec</a:t>
              </a:r>
              <a:endParaRPr lang="en-US"/>
            </a:p>
          </p:txBody>
        </p:sp>
      </p:grpSp>
      <p:sp>
        <p:nvSpPr>
          <p:cNvPr id="11" name="TextBox 1">
            <a:extLst>
              <a:ext uri="{FF2B5EF4-FFF2-40B4-BE49-F238E27FC236}">
                <a16:creationId xmlns:a16="http://schemas.microsoft.com/office/drawing/2014/main" id="{0A9092E1-7107-474C-6803-56E3A4D08805}"/>
              </a:ext>
            </a:extLst>
          </p:cNvPr>
          <p:cNvSpPr txBox="1"/>
          <p:nvPr/>
        </p:nvSpPr>
        <p:spPr>
          <a:xfrm>
            <a:off x="2596818" y="4793442"/>
            <a:ext cx="2219907" cy="65883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Data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8627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354B-6ED2-99E2-BF62-DCA01816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353266"/>
          </a:xfrm>
        </p:spPr>
        <p:txBody>
          <a:bodyPr/>
          <a:lstStyle/>
          <a:p>
            <a:r>
              <a:rPr lang="en-US" sz="3800" dirty="0">
                <a:ea typeface="+mj-lt"/>
                <a:cs typeface="+mj-lt"/>
              </a:rPr>
              <a:t>LB Control: CLAS12 Control Plane (CP) Simulation</a:t>
            </a:r>
            <a:endParaRPr lang="en-US" sz="3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F3B20E-FBDE-B5C0-7141-6EE57EC8FF4C}"/>
              </a:ext>
            </a:extLst>
          </p:cNvPr>
          <p:cNvSpPr txBox="1"/>
          <p:nvPr/>
        </p:nvSpPr>
        <p:spPr>
          <a:xfrm>
            <a:off x="4043217" y="6338455"/>
            <a:ext cx="16002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Network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8D127C-B36A-112C-B958-397DA0853821}"/>
              </a:ext>
            </a:extLst>
          </p:cNvPr>
          <p:cNvGrpSpPr/>
          <p:nvPr/>
        </p:nvGrpSpPr>
        <p:grpSpPr>
          <a:xfrm>
            <a:off x="1052434" y="854363"/>
            <a:ext cx="10084952" cy="5684818"/>
            <a:chOff x="27710" y="854363"/>
            <a:chExt cx="10084952" cy="568481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BE9E9A-182B-533A-2E0E-38CA5577F1AC}"/>
                </a:ext>
              </a:extLst>
            </p:cNvPr>
            <p:cNvSpPr/>
            <p:nvPr/>
          </p:nvSpPr>
          <p:spPr>
            <a:xfrm>
              <a:off x="4166755" y="915554"/>
              <a:ext cx="5945907" cy="1535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7" descr="Internet Of Things outline">
              <a:extLst>
                <a:ext uri="{FF2B5EF4-FFF2-40B4-BE49-F238E27FC236}">
                  <a16:creationId xmlns:a16="http://schemas.microsoft.com/office/drawing/2014/main" id="{EC843573-9BFF-1B90-8817-68C61D8F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30468" y="5243781"/>
              <a:ext cx="1295400" cy="1295400"/>
            </a:xfrm>
            <a:prstGeom prst="rect">
              <a:avLst/>
            </a:prstGeom>
          </p:spPr>
        </p:pic>
        <p:pic>
          <p:nvPicPr>
            <p:cNvPr id="10" name="Graphic 6" descr="Computer with solid fill">
              <a:extLst>
                <a:ext uri="{FF2B5EF4-FFF2-40B4-BE49-F238E27FC236}">
                  <a16:creationId xmlns:a16="http://schemas.microsoft.com/office/drawing/2014/main" id="{3F5F07D1-FCEC-A82D-5D40-A97AB6F5F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042" y="5133688"/>
              <a:ext cx="1260763" cy="1249218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0A67CA71-85F5-3D80-44EF-AE9AAFBF53C4}"/>
                </a:ext>
              </a:extLst>
            </p:cNvPr>
            <p:cNvSpPr/>
            <p:nvPr/>
          </p:nvSpPr>
          <p:spPr>
            <a:xfrm>
              <a:off x="1505529" y="5429830"/>
              <a:ext cx="2620815" cy="65809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Tagged UDP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AC338A-BC43-ECEF-3A4B-3089868790CB}"/>
                </a:ext>
              </a:extLst>
            </p:cNvPr>
            <p:cNvSpPr txBox="1"/>
            <p:nvPr/>
          </p:nvSpPr>
          <p:spPr>
            <a:xfrm>
              <a:off x="4147129" y="854365"/>
              <a:ext cx="1265382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FPGA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781973-205F-1D25-1068-A4A3E4570107}"/>
                </a:ext>
              </a:extLst>
            </p:cNvPr>
            <p:cNvSpPr txBox="1"/>
            <p:nvPr/>
          </p:nvSpPr>
          <p:spPr>
            <a:xfrm>
              <a:off x="27710" y="4174837"/>
              <a:ext cx="1406236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Data </a:t>
              </a:r>
              <a:endParaRPr lang="en-US"/>
            </a:p>
            <a:p>
              <a:pPr algn="ctr"/>
              <a:r>
                <a:rPr lang="en-US" sz="2800"/>
                <a:t>Source</a:t>
              </a:r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7423F749-CEB9-BAEB-5C7E-EB84A392D767}"/>
                </a:ext>
              </a:extLst>
            </p:cNvPr>
            <p:cNvSpPr/>
            <p:nvPr/>
          </p:nvSpPr>
          <p:spPr>
            <a:xfrm rot="5400000">
              <a:off x="3876880" y="3517818"/>
              <a:ext cx="2738746" cy="95827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/>
                <a:t>Switched UDP</a:t>
              </a:r>
            </a:p>
          </p:txBody>
        </p:sp>
        <p:sp>
          <p:nvSpPr>
            <p:cNvPr id="25" name="Arrow: Left 24">
              <a:extLst>
                <a:ext uri="{FF2B5EF4-FFF2-40B4-BE49-F238E27FC236}">
                  <a16:creationId xmlns:a16="http://schemas.microsoft.com/office/drawing/2014/main" id="{810BE536-D349-3D66-432C-E29465162843}"/>
                </a:ext>
              </a:extLst>
            </p:cNvPr>
            <p:cNvSpPr/>
            <p:nvPr/>
          </p:nvSpPr>
          <p:spPr>
            <a:xfrm>
              <a:off x="5548746" y="1512457"/>
              <a:ext cx="2632362" cy="785089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Schedule</a:t>
              </a:r>
            </a:p>
          </p:txBody>
        </p:sp>
        <p:pic>
          <p:nvPicPr>
            <p:cNvPr id="27" name="Graphic 6" descr="Computer with solid fill">
              <a:extLst>
                <a:ext uri="{FF2B5EF4-FFF2-40B4-BE49-F238E27FC236}">
                  <a16:creationId xmlns:a16="http://schemas.microsoft.com/office/drawing/2014/main" id="{AAD13CAC-AF9F-7A91-F840-13325C121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55313" y="1277506"/>
              <a:ext cx="1260763" cy="1249218"/>
            </a:xfrm>
            <a:prstGeom prst="rect">
              <a:avLst/>
            </a:prstGeom>
          </p:spPr>
        </p:pic>
        <p:pic>
          <p:nvPicPr>
            <p:cNvPr id="28" name="Graphic 6" descr="Computer with solid fill">
              <a:extLst>
                <a:ext uri="{FF2B5EF4-FFF2-40B4-BE49-F238E27FC236}">
                  <a16:creationId xmlns:a16="http://schemas.microsoft.com/office/drawing/2014/main" id="{B7EA9169-A715-F700-5C0A-36595AEB9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55313" y="5168324"/>
              <a:ext cx="1260763" cy="124921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51E175-5D84-3E38-C82D-07CCE773400B}"/>
                </a:ext>
              </a:extLst>
            </p:cNvPr>
            <p:cNvSpPr txBox="1"/>
            <p:nvPr/>
          </p:nvSpPr>
          <p:spPr>
            <a:xfrm>
              <a:off x="8615217" y="854363"/>
              <a:ext cx="94211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CP</a:t>
              </a: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27C1C5AF-019A-B56A-8807-1F426CE9158D}"/>
                </a:ext>
              </a:extLst>
            </p:cNvPr>
            <p:cNvSpPr/>
            <p:nvPr/>
          </p:nvSpPr>
          <p:spPr>
            <a:xfrm>
              <a:off x="5650344" y="5279736"/>
              <a:ext cx="2747817" cy="95827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/>
                <a:t>Switched UDP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F74D673C-2AC2-6712-6B50-3FD6B578FA32}"/>
                </a:ext>
              </a:extLst>
            </p:cNvPr>
            <p:cNvSpPr/>
            <p:nvPr/>
          </p:nvSpPr>
          <p:spPr>
            <a:xfrm rot="16200000">
              <a:off x="7601526" y="3386281"/>
              <a:ext cx="2747817" cy="95827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/>
                <a:t>Feedback</a:t>
              </a:r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8B5977-C97C-3A0D-A0C6-9EE46E36B647}"/>
                </a:ext>
              </a:extLst>
            </p:cNvPr>
            <p:cNvSpPr txBox="1"/>
            <p:nvPr/>
          </p:nvSpPr>
          <p:spPr>
            <a:xfrm>
              <a:off x="6063671" y="854363"/>
              <a:ext cx="1600201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LB</a:t>
              </a: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6690F99E-A48B-CACB-D8C3-B9DD4E17691E}"/>
                </a:ext>
              </a:extLst>
            </p:cNvPr>
            <p:cNvSpPr/>
            <p:nvPr/>
          </p:nvSpPr>
          <p:spPr>
            <a:xfrm rot="16200000">
              <a:off x="3029530" y="3420921"/>
              <a:ext cx="2620815" cy="888998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Tagged UDP</a:t>
              </a:r>
            </a:p>
          </p:txBody>
        </p:sp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08DF3460-9354-D080-47CC-CEE78465D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9786" y="1381126"/>
              <a:ext cx="1379392" cy="97847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43E9BE-98D8-7BC2-2058-4875EF15314D}"/>
                </a:ext>
              </a:extLst>
            </p:cNvPr>
            <p:cNvSpPr txBox="1"/>
            <p:nvPr/>
          </p:nvSpPr>
          <p:spPr>
            <a:xfrm>
              <a:off x="5969604" y="1045901"/>
              <a:ext cx="2575923" cy="116955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ea typeface="+mn-lt"/>
                  <a:cs typeface="+mn-lt"/>
                </a:rPr>
                <a:t>PID vs. RL/QL</a:t>
              </a:r>
              <a:endParaRPr lang="en-US" dirty="0">
                <a:solidFill>
                  <a:srgbClr val="FF0000"/>
                </a:solidFill>
              </a:endParaRPr>
            </a:p>
            <a:p>
              <a:pPr algn="l"/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B19BDCC0-3904-CC99-8406-286D10A61C28}"/>
                </a:ext>
              </a:extLst>
            </p:cNvPr>
            <p:cNvSpPr txBox="1"/>
            <p:nvPr/>
          </p:nvSpPr>
          <p:spPr>
            <a:xfrm>
              <a:off x="5909097" y="3829647"/>
              <a:ext cx="2743199" cy="138499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M/M/1 Queue: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Needs 20% Spare Rate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01CED2-BDBD-FA7C-F05C-0386C5C657F5}"/>
                </a:ext>
              </a:extLst>
            </p:cNvPr>
            <p:cNvSpPr txBox="1"/>
            <p:nvPr/>
          </p:nvSpPr>
          <p:spPr>
            <a:xfrm>
              <a:off x="4383145" y="1889098"/>
              <a:ext cx="1995055" cy="65883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solidFill>
                    <a:srgbClr val="FF0000"/>
                  </a:solidFill>
                  <a:ea typeface="+mn-lt"/>
                  <a:cs typeface="+mn-lt"/>
                </a:rPr>
                <a:t>µSec</a:t>
              </a:r>
              <a:endParaRPr lang="en-US"/>
            </a:p>
          </p:txBody>
        </p:sp>
      </p:grpSp>
      <p:sp>
        <p:nvSpPr>
          <p:cNvPr id="11" name="TextBox 1">
            <a:extLst>
              <a:ext uri="{FF2B5EF4-FFF2-40B4-BE49-F238E27FC236}">
                <a16:creationId xmlns:a16="http://schemas.microsoft.com/office/drawing/2014/main" id="{0A9092E1-7107-474C-6803-56E3A4D08805}"/>
              </a:ext>
            </a:extLst>
          </p:cNvPr>
          <p:cNvSpPr txBox="1"/>
          <p:nvPr/>
        </p:nvSpPr>
        <p:spPr>
          <a:xfrm>
            <a:off x="2596818" y="4793442"/>
            <a:ext cx="2219907" cy="65883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Data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6062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02069" y="-898"/>
            <a:ext cx="11278800" cy="61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en-US" sz="4800" spc="-1">
                <a:solidFill>
                  <a:srgbClr val="000000"/>
                </a:solidFill>
                <a:latin typeface="Arial"/>
                <a:ea typeface="Arial"/>
              </a:rPr>
              <a:t>Schedule:   Q (Reinforcement)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  <a:ea typeface="Arial"/>
              </a:rPr>
              <a:t> Learning</a:t>
            </a:r>
            <a:endParaRPr lang="en-US" sz="4800" b="0" strike="noStrike" spc="-1">
              <a:latin typeface="Arial"/>
            </a:endParaRPr>
          </a:p>
        </p:txBody>
      </p:sp>
      <p:pic>
        <p:nvPicPr>
          <p:cNvPr id="402" name="Picture 401"/>
          <p:cNvPicPr/>
          <p:nvPr/>
        </p:nvPicPr>
        <p:blipFill>
          <a:blip r:embed="rId2"/>
          <a:stretch/>
        </p:blipFill>
        <p:spPr>
          <a:xfrm>
            <a:off x="429840" y="788040"/>
            <a:ext cx="5200920" cy="264060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402"/>
          <p:cNvPicPr/>
          <p:nvPr/>
        </p:nvPicPr>
        <p:blipFill>
          <a:blip r:embed="rId3"/>
          <a:stretch/>
        </p:blipFill>
        <p:spPr>
          <a:xfrm>
            <a:off x="7652880" y="952560"/>
            <a:ext cx="3758040" cy="2602080"/>
          </a:xfrm>
          <a:prstGeom prst="rect">
            <a:avLst/>
          </a:prstGeom>
          <a:ln w="0">
            <a:noFill/>
          </a:ln>
        </p:spPr>
      </p:pic>
      <p:pic>
        <p:nvPicPr>
          <p:cNvPr id="404" name="Picture 403"/>
          <p:cNvPicPr/>
          <p:nvPr/>
        </p:nvPicPr>
        <p:blipFill>
          <a:blip r:embed="rId4"/>
          <a:stretch/>
        </p:blipFill>
        <p:spPr>
          <a:xfrm>
            <a:off x="5391360" y="3534120"/>
            <a:ext cx="6724440" cy="2866680"/>
          </a:xfrm>
          <a:prstGeom prst="rect">
            <a:avLst/>
          </a:prstGeom>
          <a:ln w="0">
            <a:noFill/>
          </a:ln>
        </p:spPr>
      </p:pic>
      <p:sp>
        <p:nvSpPr>
          <p:cNvPr id="405" name="TextBox 404"/>
          <p:cNvSpPr txBox="1"/>
          <p:nvPr/>
        </p:nvSpPr>
        <p:spPr>
          <a:xfrm>
            <a:off x="228600" y="3871440"/>
            <a:ext cx="5029200" cy="207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Q Learning:</a:t>
            </a:r>
            <a:endParaRPr lang="en-US" sz="2800" b="0" strike="noStrike" spc="-1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Many Variants</a:t>
            </a:r>
            <a:endParaRPr lang="en-US" sz="2800" b="0" strike="noStrike" spc="-1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Exploration / Exploitation</a:t>
            </a:r>
            <a:endParaRPr lang="en-US" sz="2800" b="0" strike="noStrike" spc="-1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Exploration → Learning</a:t>
            </a:r>
            <a:endParaRPr lang="en-US" sz="2800" b="0" strike="noStrike" spc="-1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Arial"/>
              </a:rPr>
              <a:t>Exploitation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 → 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Arial"/>
              </a:rPr>
              <a:t>Control</a:t>
            </a:r>
            <a:endParaRPr lang="en-US" sz="2800" b="1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79332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02069" y="-898"/>
            <a:ext cx="11278800" cy="61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en-US" sz="4800" spc="-1">
                <a:solidFill>
                  <a:srgbClr val="000000"/>
                </a:solidFill>
                <a:latin typeface="Arial"/>
                <a:ea typeface="Arial"/>
              </a:rPr>
              <a:t>Schedule:   Q (Reinforcement)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  <a:ea typeface="Arial"/>
              </a:rPr>
              <a:t> Learning</a:t>
            </a:r>
            <a:endParaRPr lang="en-US" sz="4800" b="0" strike="noStrike" spc="-1">
              <a:latin typeface="Arial"/>
            </a:endParaRPr>
          </a:p>
        </p:txBody>
      </p:sp>
      <p:pic>
        <p:nvPicPr>
          <p:cNvPr id="402" name="Picture 401"/>
          <p:cNvPicPr/>
          <p:nvPr/>
        </p:nvPicPr>
        <p:blipFill>
          <a:blip r:embed="rId2"/>
          <a:stretch/>
        </p:blipFill>
        <p:spPr>
          <a:xfrm>
            <a:off x="429840" y="788040"/>
            <a:ext cx="5200920" cy="264060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402"/>
          <p:cNvPicPr/>
          <p:nvPr/>
        </p:nvPicPr>
        <p:blipFill>
          <a:blip r:embed="rId3"/>
          <a:stretch/>
        </p:blipFill>
        <p:spPr>
          <a:xfrm>
            <a:off x="7652880" y="952560"/>
            <a:ext cx="3758040" cy="2602080"/>
          </a:xfrm>
          <a:prstGeom prst="rect">
            <a:avLst/>
          </a:prstGeom>
          <a:ln w="0">
            <a:noFill/>
          </a:ln>
        </p:spPr>
      </p:pic>
      <p:pic>
        <p:nvPicPr>
          <p:cNvPr id="404" name="Picture 403"/>
          <p:cNvPicPr/>
          <p:nvPr/>
        </p:nvPicPr>
        <p:blipFill>
          <a:blip r:embed="rId4"/>
          <a:stretch/>
        </p:blipFill>
        <p:spPr>
          <a:xfrm>
            <a:off x="5391360" y="3534120"/>
            <a:ext cx="6724440" cy="2866680"/>
          </a:xfrm>
          <a:prstGeom prst="rect">
            <a:avLst/>
          </a:prstGeom>
          <a:ln w="0">
            <a:noFill/>
          </a:ln>
        </p:spPr>
      </p:pic>
      <p:sp>
        <p:nvSpPr>
          <p:cNvPr id="405" name="TextBox 404"/>
          <p:cNvSpPr txBox="1"/>
          <p:nvPr/>
        </p:nvSpPr>
        <p:spPr>
          <a:xfrm>
            <a:off x="228600" y="3871440"/>
            <a:ext cx="5029200" cy="207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Q Learning:</a:t>
            </a:r>
            <a:endParaRPr lang="en-US" sz="2800" b="0" strike="noStrike" spc="-1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Many Variants</a:t>
            </a:r>
            <a:endParaRPr lang="en-US" sz="2800" b="0" strike="noStrike" spc="-1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Exploration / Exploitation</a:t>
            </a:r>
            <a:endParaRPr lang="en-US" sz="2800" b="0" strike="noStrike" spc="-1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Exploration → Learning</a:t>
            </a:r>
            <a:endParaRPr lang="en-US" sz="2800" b="0" strike="noStrike" spc="-1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Arial"/>
              </a:rPr>
              <a:t>Exploitation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 → 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Arial"/>
              </a:rPr>
              <a:t>Control</a:t>
            </a:r>
            <a:endParaRPr lang="en-US" sz="2800" b="1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4361B-9603-50AA-1DC0-D6F741A8C689}"/>
              </a:ext>
            </a:extLst>
          </p:cNvPr>
          <p:cNvSpPr txBox="1"/>
          <p:nvPr/>
        </p:nvSpPr>
        <p:spPr>
          <a:xfrm>
            <a:off x="3692072" y="6171292"/>
            <a:ext cx="3487052" cy="523220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FIFO Empty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1A1C-3CD1-7BFF-102A-CFB54F688491}"/>
              </a:ext>
            </a:extLst>
          </p:cNvPr>
          <p:cNvSpPr txBox="1"/>
          <p:nvPr/>
        </p:nvSpPr>
        <p:spPr>
          <a:xfrm>
            <a:off x="10713358" y="5763078"/>
            <a:ext cx="1146627" cy="523220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100%</a:t>
            </a: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92B760-0BD3-DE6E-4C9F-EC794381DC79}"/>
              </a:ext>
            </a:extLst>
          </p:cNvPr>
          <p:cNvCxnSpPr>
            <a:cxnSpLocks/>
          </p:cNvCxnSpPr>
          <p:nvPr/>
        </p:nvCxnSpPr>
        <p:spPr>
          <a:xfrm flipH="1">
            <a:off x="7170056" y="6065153"/>
            <a:ext cx="754744" cy="333829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04E275-1A96-845F-AAE1-B8CA21123766}"/>
              </a:ext>
            </a:extLst>
          </p:cNvPr>
          <p:cNvCxnSpPr>
            <a:cxnSpLocks/>
          </p:cNvCxnSpPr>
          <p:nvPr/>
        </p:nvCxnSpPr>
        <p:spPr>
          <a:xfrm>
            <a:off x="10163627" y="5782125"/>
            <a:ext cx="533400" cy="161471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878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5E718ED-2746-6F11-6B35-DD93C590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39" y="1506851"/>
            <a:ext cx="10025082" cy="4228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E354B-6ED2-99E2-BF62-DCA01816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353266"/>
          </a:xfrm>
        </p:spPr>
        <p:txBody>
          <a:bodyPr/>
          <a:lstStyle/>
          <a:p>
            <a:r>
              <a:rPr lang="en-US" sz="4800">
                <a:cs typeface="Arial"/>
              </a:rPr>
              <a:t>Schedule:</a:t>
            </a:r>
            <a:r>
              <a:rPr lang="en-US" sz="4800"/>
              <a:t>    PID Control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625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5E718ED-2746-6F11-6B35-DD93C590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39" y="1506851"/>
            <a:ext cx="10025082" cy="4228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E354B-6ED2-99E2-BF62-DCA01816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353266"/>
          </a:xfrm>
        </p:spPr>
        <p:txBody>
          <a:bodyPr/>
          <a:lstStyle/>
          <a:p>
            <a:r>
              <a:rPr lang="en-US" sz="4800">
                <a:cs typeface="Arial"/>
              </a:rPr>
              <a:t>Schedule:</a:t>
            </a:r>
            <a:r>
              <a:rPr lang="en-US" sz="4800"/>
              <a:t>    PID Control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34972-94A4-B49E-CE5A-1ECC0DB6FF61}"/>
              </a:ext>
            </a:extLst>
          </p:cNvPr>
          <p:cNvSpPr txBox="1"/>
          <p:nvPr/>
        </p:nvSpPr>
        <p:spPr>
          <a:xfrm>
            <a:off x="81643" y="909864"/>
            <a:ext cx="2715983" cy="523220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FIFO Full = 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F1D32-A643-018A-2872-E1B49AC66B2C}"/>
              </a:ext>
            </a:extLst>
          </p:cNvPr>
          <p:cNvSpPr txBox="1"/>
          <p:nvPr/>
        </p:nvSpPr>
        <p:spPr>
          <a:xfrm>
            <a:off x="2676072" y="6098720"/>
            <a:ext cx="3096982" cy="523220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Node Event Rate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E1FFDA-B9EA-AFD1-339B-A0A64CB81576}"/>
              </a:ext>
            </a:extLst>
          </p:cNvPr>
          <p:cNvCxnSpPr/>
          <p:nvPr/>
        </p:nvCxnSpPr>
        <p:spPr>
          <a:xfrm flipV="1">
            <a:off x="4994728" y="5727697"/>
            <a:ext cx="406401" cy="355602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5B8FA4-B074-199F-C591-879F6405A7EB}"/>
              </a:ext>
            </a:extLst>
          </p:cNvPr>
          <p:cNvCxnSpPr>
            <a:cxnSpLocks/>
          </p:cNvCxnSpPr>
          <p:nvPr/>
        </p:nvCxnSpPr>
        <p:spPr>
          <a:xfrm flipH="1" flipV="1">
            <a:off x="1409700" y="1445982"/>
            <a:ext cx="47171" cy="228601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0293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354B-6ED2-99E2-BF62-DCA01816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353266"/>
          </a:xfrm>
        </p:spPr>
        <p:txBody>
          <a:bodyPr/>
          <a:lstStyle/>
          <a:p>
            <a:r>
              <a:rPr lang="en-US" dirty="0"/>
              <a:t>LB : Control Plane Simulation – Symmetric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DD4A60B-24EC-3362-F836-AEC3FC86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3" y="799595"/>
            <a:ext cx="4258538" cy="262988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5CCD703-3323-D68F-9ACB-F5313B3EC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04" y="3507284"/>
            <a:ext cx="4257005" cy="2630064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2F20080-E47E-28D9-13B9-FCC12CD1D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399" y="799595"/>
            <a:ext cx="3942046" cy="243437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DA314EF-23B7-E54E-E924-B8A493A95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3862" y="3507285"/>
            <a:ext cx="3895583" cy="24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346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354B-6ED2-99E2-BF62-DCA01816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353266"/>
          </a:xfrm>
        </p:spPr>
        <p:txBody>
          <a:bodyPr/>
          <a:lstStyle/>
          <a:p>
            <a:r>
              <a:rPr lang="en-US" dirty="0"/>
              <a:t>LB : Control Plane Simulation – Symmetric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DD4A60B-24EC-3362-F836-AEC3FC86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3" y="799595"/>
            <a:ext cx="4258538" cy="262988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5CCD703-3323-D68F-9ACB-F5313B3EC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04" y="3507284"/>
            <a:ext cx="4257005" cy="2630064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2F20080-E47E-28D9-13B9-FCC12CD1D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399" y="799595"/>
            <a:ext cx="3942046" cy="243437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DA314EF-23B7-E54E-E924-B8A493A95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3862" y="3507285"/>
            <a:ext cx="3895583" cy="240649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675D55-5307-22A9-70F8-A48881CB83B7}"/>
              </a:ext>
            </a:extLst>
          </p:cNvPr>
          <p:cNvGraphicFramePr>
            <a:graphicFrameLocks noGrp="1"/>
          </p:cNvGraphicFramePr>
          <p:nvPr/>
        </p:nvGraphicFramePr>
        <p:xfrm>
          <a:off x="4295314" y="1132599"/>
          <a:ext cx="3590992" cy="1265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42">
                  <a:extLst>
                    <a:ext uri="{9D8B030D-6E8A-4147-A177-3AD203B41FA5}">
                      <a16:colId xmlns:a16="http://schemas.microsoft.com/office/drawing/2014/main" val="3641405034"/>
                    </a:ext>
                  </a:extLst>
                </a:gridCol>
                <a:gridCol w="717609">
                  <a:extLst>
                    <a:ext uri="{9D8B030D-6E8A-4147-A177-3AD203B41FA5}">
                      <a16:colId xmlns:a16="http://schemas.microsoft.com/office/drawing/2014/main" val="3128947366"/>
                    </a:ext>
                  </a:extLst>
                </a:gridCol>
                <a:gridCol w="665825">
                  <a:extLst>
                    <a:ext uri="{9D8B030D-6E8A-4147-A177-3AD203B41FA5}">
                      <a16:colId xmlns:a16="http://schemas.microsoft.com/office/drawing/2014/main" val="4154635631"/>
                    </a:ext>
                  </a:extLst>
                </a:gridCol>
                <a:gridCol w="695417">
                  <a:extLst>
                    <a:ext uri="{9D8B030D-6E8A-4147-A177-3AD203B41FA5}">
                      <a16:colId xmlns:a16="http://schemas.microsoft.com/office/drawing/2014/main" val="3385501010"/>
                    </a:ext>
                  </a:extLst>
                </a:gridCol>
                <a:gridCol w="661999">
                  <a:extLst>
                    <a:ext uri="{9D8B030D-6E8A-4147-A177-3AD203B41FA5}">
                      <a16:colId xmlns:a16="http://schemas.microsoft.com/office/drawing/2014/main" val="56188848"/>
                    </a:ext>
                  </a:extLst>
                </a:gridCol>
              </a:tblGrid>
              <a:tr h="42172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Sym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07908"/>
                  </a:ext>
                </a:extLst>
              </a:tr>
              <a:tr h="4217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500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500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500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29672"/>
                  </a:ext>
                </a:extLst>
              </a:tr>
              <a:tr h="4217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25%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25%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25%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0836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B07783-49E3-FCD6-5717-F741549297E9}"/>
              </a:ext>
            </a:extLst>
          </p:cNvPr>
          <p:cNvGraphicFramePr>
            <a:graphicFrameLocks noGrp="1"/>
          </p:cNvGraphicFramePr>
          <p:nvPr/>
        </p:nvGraphicFramePr>
        <p:xfrm>
          <a:off x="4298127" y="2409015"/>
          <a:ext cx="3610247" cy="172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172">
                  <a:extLst>
                    <a:ext uri="{9D8B030D-6E8A-4147-A177-3AD203B41FA5}">
                      <a16:colId xmlns:a16="http://schemas.microsoft.com/office/drawing/2014/main" val="3641405034"/>
                    </a:ext>
                  </a:extLst>
                </a:gridCol>
                <a:gridCol w="702815">
                  <a:extLst>
                    <a:ext uri="{9D8B030D-6E8A-4147-A177-3AD203B41FA5}">
                      <a16:colId xmlns:a16="http://schemas.microsoft.com/office/drawing/2014/main" val="3128947366"/>
                    </a:ext>
                  </a:extLst>
                </a:gridCol>
                <a:gridCol w="658426">
                  <a:extLst>
                    <a:ext uri="{9D8B030D-6E8A-4147-A177-3AD203B41FA5}">
                      <a16:colId xmlns:a16="http://schemas.microsoft.com/office/drawing/2014/main" val="4154635631"/>
                    </a:ext>
                  </a:extLst>
                </a:gridCol>
                <a:gridCol w="688019">
                  <a:extLst>
                    <a:ext uri="{9D8B030D-6E8A-4147-A177-3AD203B41FA5}">
                      <a16:colId xmlns:a16="http://schemas.microsoft.com/office/drawing/2014/main" val="3385501010"/>
                    </a:ext>
                  </a:extLst>
                </a:gridCol>
                <a:gridCol w="702815">
                  <a:extLst>
                    <a:ext uri="{9D8B030D-6E8A-4147-A177-3AD203B41FA5}">
                      <a16:colId xmlns:a16="http://schemas.microsoft.com/office/drawing/2014/main" val="56188848"/>
                    </a:ext>
                  </a:extLst>
                </a:gridCol>
              </a:tblGrid>
              <a:tr h="4309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PID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07908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29672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400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040077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3.4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3.4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3.4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0836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5B5EB64-6488-FF63-9BE6-86229F0CA02E}"/>
              </a:ext>
            </a:extLst>
          </p:cNvPr>
          <p:cNvGraphicFramePr>
            <a:graphicFrameLocks noGrp="1"/>
          </p:cNvGraphicFramePr>
          <p:nvPr/>
        </p:nvGraphicFramePr>
        <p:xfrm>
          <a:off x="4298127" y="4132762"/>
          <a:ext cx="3610247" cy="172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172">
                  <a:extLst>
                    <a:ext uri="{9D8B030D-6E8A-4147-A177-3AD203B41FA5}">
                      <a16:colId xmlns:a16="http://schemas.microsoft.com/office/drawing/2014/main" val="3641405034"/>
                    </a:ext>
                  </a:extLst>
                </a:gridCol>
                <a:gridCol w="702815">
                  <a:extLst>
                    <a:ext uri="{9D8B030D-6E8A-4147-A177-3AD203B41FA5}">
                      <a16:colId xmlns:a16="http://schemas.microsoft.com/office/drawing/2014/main" val="3128947366"/>
                    </a:ext>
                  </a:extLst>
                </a:gridCol>
                <a:gridCol w="658426">
                  <a:extLst>
                    <a:ext uri="{9D8B030D-6E8A-4147-A177-3AD203B41FA5}">
                      <a16:colId xmlns:a16="http://schemas.microsoft.com/office/drawing/2014/main" val="4154635631"/>
                    </a:ext>
                  </a:extLst>
                </a:gridCol>
                <a:gridCol w="688019">
                  <a:extLst>
                    <a:ext uri="{9D8B030D-6E8A-4147-A177-3AD203B41FA5}">
                      <a16:colId xmlns:a16="http://schemas.microsoft.com/office/drawing/2014/main" val="3385501010"/>
                    </a:ext>
                  </a:extLst>
                </a:gridCol>
                <a:gridCol w="702815">
                  <a:extLst>
                    <a:ext uri="{9D8B030D-6E8A-4147-A177-3AD203B41FA5}">
                      <a16:colId xmlns:a16="http://schemas.microsoft.com/office/drawing/2014/main" val="56188848"/>
                    </a:ext>
                  </a:extLst>
                </a:gridCol>
              </a:tblGrid>
              <a:tr h="4309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QL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07908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29672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400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040077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3.0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083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46DF10-0896-97CF-7E9C-61C9F934436D}"/>
              </a:ext>
            </a:extLst>
          </p:cNvPr>
          <p:cNvSpPr txBox="1"/>
          <p:nvPr/>
        </p:nvSpPr>
        <p:spPr>
          <a:xfrm>
            <a:off x="1324130" y="625214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EPR=Event Processing 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4A0F6-97E3-E2A0-0391-648F0F80E4EF}"/>
              </a:ext>
            </a:extLst>
          </p:cNvPr>
          <p:cNvSpPr txBox="1"/>
          <p:nvPr/>
        </p:nvSpPr>
        <p:spPr>
          <a:xfrm>
            <a:off x="3941163" y="625214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Db=Event Disbursement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428C8-7680-5CE9-C3B0-CCFD1C1ABBCD}"/>
              </a:ext>
            </a:extLst>
          </p:cNvPr>
          <p:cNvSpPr txBox="1"/>
          <p:nvPr/>
        </p:nvSpPr>
        <p:spPr>
          <a:xfrm>
            <a:off x="6658130" y="62521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SD=Schedule Density</a:t>
            </a:r>
          </a:p>
        </p:txBody>
      </p:sp>
    </p:spTree>
    <p:extLst>
      <p:ext uri="{BB962C8B-B14F-4D97-AF65-F5344CB8AC3E}">
        <p14:creationId xmlns:p14="http://schemas.microsoft.com/office/powerpoint/2010/main" val="198286611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354B-6ED2-99E2-BF62-DCA01816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66455"/>
            <a:ext cx="10972440" cy="560411"/>
          </a:xfrm>
        </p:spPr>
        <p:txBody>
          <a:bodyPr/>
          <a:lstStyle/>
          <a:p>
            <a:endParaRPr lang="en-US" dirty="0">
              <a:ea typeface="+mj-lt"/>
              <a:cs typeface="+mj-lt"/>
            </a:endParaRPr>
          </a:p>
          <a:p>
            <a:endParaRPr lang="en-US" dirty="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A224DBB4-99FC-C962-BC5D-E375D0A54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8" y="791836"/>
            <a:ext cx="4019815" cy="2499694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5BE14CB-7400-9C91-DB04-ACDF2ABE8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" y="3732655"/>
            <a:ext cx="4023425" cy="2499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47D91A-7FEA-75EE-CDF1-12991A3DEB88}"/>
              </a:ext>
            </a:extLst>
          </p:cNvPr>
          <p:cNvSpPr txBox="1"/>
          <p:nvPr/>
        </p:nvSpPr>
        <p:spPr>
          <a:xfrm>
            <a:off x="1013534" y="63623"/>
            <a:ext cx="1017085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+mn-lt"/>
                <a:cs typeface="+mn-lt"/>
              </a:rPr>
              <a:t>LB : Control Plane Simulation – Asymmetric</a:t>
            </a:r>
          </a:p>
          <a:p>
            <a:endParaRPr lang="en-US" sz="4000" dirty="0">
              <a:cs typeface="Arial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4A1EA82-9980-DFC9-33C5-9C99606AE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694" y="891260"/>
            <a:ext cx="4257907" cy="239918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2976559-48C8-1B7B-0FF8-A5720F7C7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159" y="3660479"/>
            <a:ext cx="4322954" cy="26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8195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354B-6ED2-99E2-BF62-DCA01816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66455"/>
            <a:ext cx="10972440" cy="560411"/>
          </a:xfrm>
        </p:spPr>
        <p:txBody>
          <a:bodyPr/>
          <a:lstStyle/>
          <a:p>
            <a:endParaRPr lang="en-US" dirty="0">
              <a:ea typeface="+mj-lt"/>
              <a:cs typeface="+mj-lt"/>
            </a:endParaRPr>
          </a:p>
          <a:p>
            <a:endParaRPr lang="en-US" dirty="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A224DBB4-99FC-C962-BC5D-E375D0A54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8" y="791836"/>
            <a:ext cx="4019815" cy="2499694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5BE14CB-7400-9C91-DB04-ACDF2ABE8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" y="3732655"/>
            <a:ext cx="4023425" cy="2499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47D91A-7FEA-75EE-CDF1-12991A3DEB88}"/>
              </a:ext>
            </a:extLst>
          </p:cNvPr>
          <p:cNvSpPr txBox="1"/>
          <p:nvPr/>
        </p:nvSpPr>
        <p:spPr>
          <a:xfrm>
            <a:off x="1013534" y="63623"/>
            <a:ext cx="1017085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+mn-lt"/>
                <a:cs typeface="+mn-lt"/>
              </a:rPr>
              <a:t>LB : Control Plane Simulation – Asymmetric</a:t>
            </a:r>
          </a:p>
          <a:p>
            <a:endParaRPr lang="en-US" sz="4000" dirty="0">
              <a:cs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1F9B6EA-0647-5254-CD11-9CF9B76C2D80}"/>
              </a:ext>
            </a:extLst>
          </p:cNvPr>
          <p:cNvGraphicFramePr>
            <a:graphicFrameLocks noGrp="1"/>
          </p:cNvGraphicFramePr>
          <p:nvPr/>
        </p:nvGraphicFramePr>
        <p:xfrm>
          <a:off x="4142661" y="1258908"/>
          <a:ext cx="3590992" cy="1265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42">
                  <a:extLst>
                    <a:ext uri="{9D8B030D-6E8A-4147-A177-3AD203B41FA5}">
                      <a16:colId xmlns:a16="http://schemas.microsoft.com/office/drawing/2014/main" val="3641405034"/>
                    </a:ext>
                  </a:extLst>
                </a:gridCol>
                <a:gridCol w="717609">
                  <a:extLst>
                    <a:ext uri="{9D8B030D-6E8A-4147-A177-3AD203B41FA5}">
                      <a16:colId xmlns:a16="http://schemas.microsoft.com/office/drawing/2014/main" val="3128947366"/>
                    </a:ext>
                  </a:extLst>
                </a:gridCol>
                <a:gridCol w="665825">
                  <a:extLst>
                    <a:ext uri="{9D8B030D-6E8A-4147-A177-3AD203B41FA5}">
                      <a16:colId xmlns:a16="http://schemas.microsoft.com/office/drawing/2014/main" val="4154635631"/>
                    </a:ext>
                  </a:extLst>
                </a:gridCol>
                <a:gridCol w="695417">
                  <a:extLst>
                    <a:ext uri="{9D8B030D-6E8A-4147-A177-3AD203B41FA5}">
                      <a16:colId xmlns:a16="http://schemas.microsoft.com/office/drawing/2014/main" val="3385501010"/>
                    </a:ext>
                  </a:extLst>
                </a:gridCol>
                <a:gridCol w="661999">
                  <a:extLst>
                    <a:ext uri="{9D8B030D-6E8A-4147-A177-3AD203B41FA5}">
                      <a16:colId xmlns:a16="http://schemas.microsoft.com/office/drawing/2014/main" val="56188848"/>
                    </a:ext>
                  </a:extLst>
                </a:gridCol>
              </a:tblGrid>
              <a:tr h="42172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err="1"/>
                        <a:t>ASym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07908"/>
                  </a:ext>
                </a:extLst>
              </a:tr>
              <a:tr h="4217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467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533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600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29672"/>
                  </a:ext>
                </a:extLst>
              </a:tr>
              <a:tr h="4217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27%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30%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0836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48B0AC2-C2CD-D0F1-2CD8-0A0D215CF302}"/>
              </a:ext>
            </a:extLst>
          </p:cNvPr>
          <p:cNvGraphicFramePr>
            <a:graphicFrameLocks noGrp="1"/>
          </p:cNvGraphicFramePr>
          <p:nvPr/>
        </p:nvGraphicFramePr>
        <p:xfrm>
          <a:off x="4145474" y="2535324"/>
          <a:ext cx="3610247" cy="172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172">
                  <a:extLst>
                    <a:ext uri="{9D8B030D-6E8A-4147-A177-3AD203B41FA5}">
                      <a16:colId xmlns:a16="http://schemas.microsoft.com/office/drawing/2014/main" val="3641405034"/>
                    </a:ext>
                  </a:extLst>
                </a:gridCol>
                <a:gridCol w="702815">
                  <a:extLst>
                    <a:ext uri="{9D8B030D-6E8A-4147-A177-3AD203B41FA5}">
                      <a16:colId xmlns:a16="http://schemas.microsoft.com/office/drawing/2014/main" val="3128947366"/>
                    </a:ext>
                  </a:extLst>
                </a:gridCol>
                <a:gridCol w="658426">
                  <a:extLst>
                    <a:ext uri="{9D8B030D-6E8A-4147-A177-3AD203B41FA5}">
                      <a16:colId xmlns:a16="http://schemas.microsoft.com/office/drawing/2014/main" val="4154635631"/>
                    </a:ext>
                  </a:extLst>
                </a:gridCol>
                <a:gridCol w="688019">
                  <a:extLst>
                    <a:ext uri="{9D8B030D-6E8A-4147-A177-3AD203B41FA5}">
                      <a16:colId xmlns:a16="http://schemas.microsoft.com/office/drawing/2014/main" val="3385501010"/>
                    </a:ext>
                  </a:extLst>
                </a:gridCol>
                <a:gridCol w="702815">
                  <a:extLst>
                    <a:ext uri="{9D8B030D-6E8A-4147-A177-3AD203B41FA5}">
                      <a16:colId xmlns:a16="http://schemas.microsoft.com/office/drawing/2014/main" val="56188848"/>
                    </a:ext>
                  </a:extLst>
                </a:gridCol>
              </a:tblGrid>
              <a:tr h="4309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PID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07908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27%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29672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373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426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480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040077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3.7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3.1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2.7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0836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AC571DC-B32D-53EE-9DF5-18F832CFFCD6}"/>
              </a:ext>
            </a:extLst>
          </p:cNvPr>
          <p:cNvGraphicFramePr>
            <a:graphicFrameLocks noGrp="1"/>
          </p:cNvGraphicFramePr>
          <p:nvPr/>
        </p:nvGraphicFramePr>
        <p:xfrm>
          <a:off x="4145474" y="4259071"/>
          <a:ext cx="3610247" cy="172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172">
                  <a:extLst>
                    <a:ext uri="{9D8B030D-6E8A-4147-A177-3AD203B41FA5}">
                      <a16:colId xmlns:a16="http://schemas.microsoft.com/office/drawing/2014/main" val="3641405034"/>
                    </a:ext>
                  </a:extLst>
                </a:gridCol>
                <a:gridCol w="702815">
                  <a:extLst>
                    <a:ext uri="{9D8B030D-6E8A-4147-A177-3AD203B41FA5}">
                      <a16:colId xmlns:a16="http://schemas.microsoft.com/office/drawing/2014/main" val="3128947366"/>
                    </a:ext>
                  </a:extLst>
                </a:gridCol>
                <a:gridCol w="658426">
                  <a:extLst>
                    <a:ext uri="{9D8B030D-6E8A-4147-A177-3AD203B41FA5}">
                      <a16:colId xmlns:a16="http://schemas.microsoft.com/office/drawing/2014/main" val="4154635631"/>
                    </a:ext>
                  </a:extLst>
                </a:gridCol>
                <a:gridCol w="688019">
                  <a:extLst>
                    <a:ext uri="{9D8B030D-6E8A-4147-A177-3AD203B41FA5}">
                      <a16:colId xmlns:a16="http://schemas.microsoft.com/office/drawing/2014/main" val="3385501010"/>
                    </a:ext>
                  </a:extLst>
                </a:gridCol>
                <a:gridCol w="702815">
                  <a:extLst>
                    <a:ext uri="{9D8B030D-6E8A-4147-A177-3AD203B41FA5}">
                      <a16:colId xmlns:a16="http://schemas.microsoft.com/office/drawing/2014/main" val="56188848"/>
                    </a:ext>
                  </a:extLst>
                </a:gridCol>
              </a:tblGrid>
              <a:tr h="4309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QL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07908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29%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629672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380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422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/>
                        <a:t>463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040077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3.9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1.2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08363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64A1EA82-9980-DFC9-33C5-9C99606AE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694" y="891260"/>
            <a:ext cx="4257907" cy="239918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2976559-48C8-1B7B-0FF8-A5720F7C7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159" y="3660479"/>
            <a:ext cx="4322954" cy="2631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A05B42-C35F-6DDA-3C34-3724B6408C99}"/>
              </a:ext>
            </a:extLst>
          </p:cNvPr>
          <p:cNvSpPr txBox="1"/>
          <p:nvPr/>
        </p:nvSpPr>
        <p:spPr>
          <a:xfrm>
            <a:off x="1324130" y="625214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EPR=Event Processing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C46FF-3F55-FD62-7416-CA5189B51903}"/>
              </a:ext>
            </a:extLst>
          </p:cNvPr>
          <p:cNvSpPr txBox="1"/>
          <p:nvPr/>
        </p:nvSpPr>
        <p:spPr>
          <a:xfrm>
            <a:off x="3941163" y="625214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Db=Event Disbursement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8C847-F577-C588-9FFF-FCE5D1709CCD}"/>
              </a:ext>
            </a:extLst>
          </p:cNvPr>
          <p:cNvSpPr txBox="1"/>
          <p:nvPr/>
        </p:nvSpPr>
        <p:spPr>
          <a:xfrm>
            <a:off x="6658130" y="62521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SD=Schedule Density</a:t>
            </a:r>
          </a:p>
        </p:txBody>
      </p:sp>
    </p:spTree>
    <p:extLst>
      <p:ext uri="{BB962C8B-B14F-4D97-AF65-F5344CB8AC3E}">
        <p14:creationId xmlns:p14="http://schemas.microsoft.com/office/powerpoint/2010/main" val="200789425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888AE4-0D1D-3474-41FC-6A45E5BD5F5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15660" y="2770057"/>
            <a:ext cx="10972440" cy="131968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dirty="0">
                <a:cs typeface="Arial"/>
              </a:rPr>
              <a:t>Process Experiments / Workflows with </a:t>
            </a:r>
            <a:endParaRPr lang="en-US"/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Arial"/>
              </a:rPr>
              <a:t>Minimal Latency / Storage 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Arial"/>
              </a:rPr>
              <a:t>Provide Timely Feedback to Source.</a:t>
            </a: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C0FE0F-31F8-14E8-69EA-61119FC3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38" y="67486"/>
            <a:ext cx="11241013" cy="609347"/>
          </a:xfrm>
        </p:spPr>
        <p:txBody>
          <a:bodyPr/>
          <a:lstStyle/>
          <a:p>
            <a:r>
              <a:rPr lang="en-US" sz="4000" dirty="0">
                <a:cs typeface="Arial"/>
              </a:rPr>
              <a:t>EJFAT:</a:t>
            </a:r>
            <a:r>
              <a:rPr lang="en-US" sz="4000" dirty="0"/>
              <a:t> ESnet-JLab FPGA  Accelerated Transport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6C221-4843-C7B2-2F2A-DE4D1F84A505}"/>
              </a:ext>
            </a:extLst>
          </p:cNvPr>
          <p:cNvSpPr txBox="1"/>
          <p:nvPr/>
        </p:nvSpPr>
        <p:spPr>
          <a:xfrm>
            <a:off x="156147" y="1442802"/>
            <a:ext cx="66094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dirty="0">
                <a:cs typeface="Arial"/>
              </a:rPr>
              <a:t>What </a:t>
            </a:r>
            <a:r>
              <a:rPr lang="en-US" sz="3200" u="sng" dirty="0">
                <a:cs typeface="Arial"/>
              </a:rPr>
              <a:t>Problem</a:t>
            </a:r>
            <a:r>
              <a:rPr lang="en-US" sz="3200" dirty="0">
                <a:cs typeface="Arial"/>
              </a:rPr>
              <a:t> Are We Solving?</a:t>
            </a:r>
            <a:endParaRPr lang="en-US" sz="3200">
              <a:ea typeface="+mn-lt"/>
              <a:cs typeface="+mn-lt"/>
            </a:endParaRP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662758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9C854909-2770-5607-18FD-7AB82AF69B12}"/>
              </a:ext>
            </a:extLst>
          </p:cNvPr>
          <p:cNvSpPr/>
          <p:nvPr/>
        </p:nvSpPr>
        <p:spPr>
          <a:xfrm>
            <a:off x="182880" y="91440"/>
            <a:ext cx="11881080" cy="480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4400" spc="-1" dirty="0">
                <a:solidFill>
                  <a:srgbClr val="000000"/>
                </a:solidFill>
                <a:latin typeface="Calibri"/>
                <a:ea typeface="Calibri"/>
              </a:rPr>
              <a:t>EJFAT</a:t>
            </a:r>
            <a:endParaRPr lang="en-US" sz="4400" b="0" strike="noStrike" spc="-1" dirty="0"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6C14AB-8F68-2E43-A848-DBCE02763C33}"/>
              </a:ext>
            </a:extLst>
          </p:cNvPr>
          <p:cNvSpPr txBox="1"/>
          <p:nvPr/>
        </p:nvSpPr>
        <p:spPr>
          <a:xfrm>
            <a:off x="2671646" y="2643768"/>
            <a:ext cx="685056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930449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C0FE0F-31F8-14E8-69EA-61119FC3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38" y="67486"/>
            <a:ext cx="11109849" cy="609347"/>
          </a:xfrm>
        </p:spPr>
        <p:txBody>
          <a:bodyPr/>
          <a:lstStyle/>
          <a:p>
            <a:r>
              <a:rPr lang="en-US" sz="4000" dirty="0">
                <a:cs typeface="Arial"/>
              </a:rPr>
              <a:t>EJFAT:</a:t>
            </a:r>
            <a:r>
              <a:rPr lang="en-US" sz="4000" dirty="0"/>
              <a:t> ESnet-JLab FPGA  Accelerated Transport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D6357-003E-2E7B-7F99-BF20BD3F0377}"/>
              </a:ext>
            </a:extLst>
          </p:cNvPr>
          <p:cNvSpPr txBox="1"/>
          <p:nvPr/>
        </p:nvSpPr>
        <p:spPr>
          <a:xfrm>
            <a:off x="149900" y="1049310"/>
            <a:ext cx="66094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dirty="0">
                <a:cs typeface="Arial"/>
              </a:rPr>
              <a:t>What </a:t>
            </a:r>
            <a:r>
              <a:rPr lang="en-US" sz="3200" u="sng" dirty="0">
                <a:cs typeface="Arial"/>
              </a:rPr>
              <a:t>Solution</a:t>
            </a:r>
            <a:r>
              <a:rPr lang="en-US" sz="3200" dirty="0">
                <a:cs typeface="Arial"/>
              </a:rPr>
              <a:t> Are We Pursuing?</a:t>
            </a:r>
            <a:endParaRPr lang="en-US" sz="3200" dirty="0">
              <a:ea typeface="+mn-lt"/>
              <a:cs typeface="+mn-lt"/>
            </a:endParaRP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466096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C0FE0F-31F8-14E8-69EA-61119FC3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38" y="67486"/>
            <a:ext cx="11128587" cy="609347"/>
          </a:xfrm>
        </p:spPr>
        <p:txBody>
          <a:bodyPr/>
          <a:lstStyle/>
          <a:p>
            <a:r>
              <a:rPr lang="en-US" sz="4000" dirty="0">
                <a:cs typeface="Arial"/>
              </a:rPr>
              <a:t>EJFAT:</a:t>
            </a:r>
            <a:r>
              <a:rPr lang="en-US" sz="4000" dirty="0"/>
              <a:t> ESnet-JLab FPGA  Accelerated Transport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D6357-003E-2E7B-7F99-BF20BD3F0377}"/>
              </a:ext>
            </a:extLst>
          </p:cNvPr>
          <p:cNvSpPr txBox="1"/>
          <p:nvPr/>
        </p:nvSpPr>
        <p:spPr>
          <a:xfrm>
            <a:off x="149900" y="1049310"/>
            <a:ext cx="66094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dirty="0">
                <a:cs typeface="Arial"/>
              </a:rPr>
              <a:t>What </a:t>
            </a:r>
            <a:r>
              <a:rPr lang="en-US" sz="3200" u="sng" dirty="0">
                <a:cs typeface="Arial"/>
              </a:rPr>
              <a:t>Solution</a:t>
            </a:r>
            <a:r>
              <a:rPr lang="en-US" sz="3200" dirty="0">
                <a:cs typeface="Arial"/>
              </a:rPr>
              <a:t> Are We Pursuing?</a:t>
            </a:r>
            <a:endParaRPr lang="en-US" sz="3200" dirty="0">
              <a:ea typeface="+mn-lt"/>
              <a:cs typeface="+mn-lt"/>
            </a:endParaRPr>
          </a:p>
          <a:p>
            <a:pPr algn="l"/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78957-8A0A-803C-48DD-A12EE8B38FE2}"/>
              </a:ext>
            </a:extLst>
          </p:cNvPr>
          <p:cNvSpPr txBox="1"/>
          <p:nvPr/>
        </p:nvSpPr>
        <p:spPr>
          <a:xfrm>
            <a:off x="530900" y="1761342"/>
            <a:ext cx="1096905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Arial"/>
              </a:rPr>
              <a:t>Decoupled Edge / Cluster(s) Environments</a:t>
            </a:r>
            <a:endParaRPr lang="en-US"/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Arial"/>
              </a:rPr>
              <a:t>In-Network Acceleration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Arial"/>
              </a:rPr>
              <a:t>Intelligent Traffic Shaping /</a:t>
            </a:r>
            <a:r>
              <a:rPr lang="en-US" sz="2800" dirty="0">
                <a:ea typeface="+mn-lt"/>
                <a:cs typeface="+mn-lt"/>
              </a:rPr>
              <a:t> Data Steering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Arial"/>
              </a:rPr>
              <a:t>Horizontal Scaling / Dynamic Load-Balancing</a:t>
            </a:r>
            <a:endParaRPr lang="en-US" sz="2800" dirty="0">
              <a:ea typeface="+mn-lt"/>
              <a:cs typeface="+mn-lt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665225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82880" y="91440"/>
            <a:ext cx="11881080" cy="480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EJFAT: Accelerated Edge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to Core </a:t>
            </a: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Workflow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Steering</a:t>
            </a:r>
            <a:endParaRPr lang="en-US" sz="4400" b="0" strike="noStrike" spc="-1">
              <a:latin typeface="Calibri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5905800" y="6505560"/>
            <a:ext cx="167400" cy="21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2" name="Image" descr="Image"/>
          <p:cNvPicPr/>
          <p:nvPr/>
        </p:nvPicPr>
        <p:blipFill>
          <a:blip r:embed="rId2"/>
          <a:stretch/>
        </p:blipFill>
        <p:spPr>
          <a:xfrm>
            <a:off x="1096920" y="1619280"/>
            <a:ext cx="9496800" cy="3520440"/>
          </a:xfrm>
          <a:prstGeom prst="rect">
            <a:avLst/>
          </a:prstGeom>
          <a:ln w="12600"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10244160" y="1902960"/>
            <a:ext cx="1091880" cy="726120"/>
          </a:xfrm>
          <a:prstGeom prst="rect">
            <a:avLst/>
          </a:prstGeom>
          <a:solidFill>
            <a:srgbClr val="1C7EF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FPGA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Enhanced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NICs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34" name="Line 4"/>
          <p:cNvSpPr/>
          <p:nvPr/>
        </p:nvSpPr>
        <p:spPr>
          <a:xfrm>
            <a:off x="10058400" y="2277360"/>
            <a:ext cx="185760" cy="360"/>
          </a:xfrm>
          <a:prstGeom prst="line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7498080" y="2551680"/>
            <a:ext cx="635040" cy="3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(LB)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6" name="Line 6"/>
          <p:cNvSpPr/>
          <p:nvPr/>
        </p:nvSpPr>
        <p:spPr>
          <a:xfrm>
            <a:off x="8412480" y="2194560"/>
            <a:ext cx="91440" cy="91440"/>
          </a:xfrm>
          <a:prstGeom prst="line">
            <a:avLst/>
          </a:prstGeom>
          <a:ln w="18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7"/>
          <p:cNvSpPr/>
          <p:nvPr/>
        </p:nvSpPr>
        <p:spPr>
          <a:xfrm>
            <a:off x="4206240" y="633924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E4EC931-F3EC-4AC2-A984-5969A069B15E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39" name="CustomShape 9"/>
          <p:cNvSpPr/>
          <p:nvPr/>
        </p:nvSpPr>
        <p:spPr>
          <a:xfrm>
            <a:off x="182880" y="914400"/>
            <a:ext cx="3771427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Noto Sans CJK SC"/>
              </a:rPr>
              <a:t>Loss-less </a:t>
            </a:r>
            <a:r>
              <a:rPr lang="en-US" spc="-1" dirty="0">
                <a:solidFill>
                  <a:srgbClr val="4169E1"/>
                </a:solidFill>
                <a:latin typeface="Arial"/>
                <a:ea typeface="Noto Sans CJK SC"/>
              </a:rPr>
              <a:t>Tagged UDP</a:t>
            </a: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Noto Sans CJK SC"/>
              </a:rPr>
              <a:t> Streaming</a:t>
            </a:r>
            <a:r>
              <a:rPr lang="en-US" spc="-1" dirty="0">
                <a:solidFill>
                  <a:srgbClr val="4169E1"/>
                </a:solidFill>
                <a:latin typeface="Arial"/>
                <a:ea typeface="Noto Sans CJK SC"/>
              </a:rPr>
              <a:t> </a:t>
            </a:r>
            <a:endParaRPr lang="en-US" b="0" strike="sngStrike" spc="-1" dirty="0">
              <a:solidFill>
                <a:srgbClr val="4169E1"/>
              </a:solidFill>
              <a:latin typeface="Arial"/>
            </a:endParaRPr>
          </a:p>
        </p:txBody>
      </p:sp>
      <p:sp>
        <p:nvSpPr>
          <p:cNvPr id="142" name="Line 12"/>
          <p:cNvSpPr/>
          <p:nvPr/>
        </p:nvSpPr>
        <p:spPr>
          <a:xfrm>
            <a:off x="2194560" y="1280160"/>
            <a:ext cx="457200" cy="45720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348624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2"/>
          <p:cNvSpPr/>
          <p:nvPr/>
        </p:nvSpPr>
        <p:spPr>
          <a:xfrm>
            <a:off x="5905800" y="6505560"/>
            <a:ext cx="167400" cy="21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2" name="Image" descr="Image"/>
          <p:cNvPicPr/>
          <p:nvPr/>
        </p:nvPicPr>
        <p:blipFill>
          <a:blip r:embed="rId2"/>
          <a:stretch/>
        </p:blipFill>
        <p:spPr>
          <a:xfrm>
            <a:off x="1096920" y="1619280"/>
            <a:ext cx="9496800" cy="3520440"/>
          </a:xfrm>
          <a:prstGeom prst="rect">
            <a:avLst/>
          </a:prstGeom>
          <a:ln w="12600"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10244160" y="1902960"/>
            <a:ext cx="1091880" cy="726120"/>
          </a:xfrm>
          <a:prstGeom prst="rect">
            <a:avLst/>
          </a:prstGeom>
          <a:solidFill>
            <a:srgbClr val="1C7EF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FPGA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Enhanced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NICs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34" name="Line 4"/>
          <p:cNvSpPr/>
          <p:nvPr/>
        </p:nvSpPr>
        <p:spPr>
          <a:xfrm>
            <a:off x="10058400" y="2277360"/>
            <a:ext cx="185760" cy="360"/>
          </a:xfrm>
          <a:prstGeom prst="line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7498080" y="2551680"/>
            <a:ext cx="635040" cy="3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(LB)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6" name="Line 6"/>
          <p:cNvSpPr/>
          <p:nvPr/>
        </p:nvSpPr>
        <p:spPr>
          <a:xfrm>
            <a:off x="8412480" y="2194560"/>
            <a:ext cx="91440" cy="91440"/>
          </a:xfrm>
          <a:prstGeom prst="line">
            <a:avLst/>
          </a:prstGeom>
          <a:ln w="18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7"/>
          <p:cNvSpPr/>
          <p:nvPr/>
        </p:nvSpPr>
        <p:spPr>
          <a:xfrm>
            <a:off x="4206240" y="633924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E4EC931-F3EC-4AC2-A984-5969A069B15E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42" name="Line 12"/>
          <p:cNvSpPr/>
          <p:nvPr/>
        </p:nvSpPr>
        <p:spPr>
          <a:xfrm>
            <a:off x="2194560" y="1280160"/>
            <a:ext cx="457200" cy="45720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14"/>
          <p:cNvSpPr/>
          <p:nvPr/>
        </p:nvSpPr>
        <p:spPr>
          <a:xfrm flipH="1" flipV="1">
            <a:off x="6492240" y="3566160"/>
            <a:ext cx="182880" cy="164592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Line 19"/>
          <p:cNvSpPr/>
          <p:nvPr/>
        </p:nvSpPr>
        <p:spPr>
          <a:xfrm flipH="1" flipV="1">
            <a:off x="5486400" y="4937760"/>
            <a:ext cx="731520" cy="27432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10">
            <a:extLst>
              <a:ext uri="{FF2B5EF4-FFF2-40B4-BE49-F238E27FC236}">
                <a16:creationId xmlns:a16="http://schemas.microsoft.com/office/drawing/2014/main" id="{4CD765E1-A913-A0AC-8E91-E3249DC0FE41}"/>
              </a:ext>
            </a:extLst>
          </p:cNvPr>
          <p:cNvSpPr/>
          <p:nvPr/>
        </p:nvSpPr>
        <p:spPr>
          <a:xfrm>
            <a:off x="3724467" y="5102919"/>
            <a:ext cx="3985025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DejaVu Sans"/>
              </a:rPr>
              <a:t>Geographic / Network Independence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9B77BCF-7458-E734-AD68-790934E99616}"/>
              </a:ext>
            </a:extLst>
          </p:cNvPr>
          <p:cNvSpPr/>
          <p:nvPr/>
        </p:nvSpPr>
        <p:spPr>
          <a:xfrm>
            <a:off x="182880" y="91440"/>
            <a:ext cx="11881080" cy="480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EJFAT: Accelerated Edge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to Core </a:t>
            </a: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Workflow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Steering</a:t>
            </a:r>
            <a:endParaRPr lang="en-US" sz="4400" b="0" strike="noStrike" spc="-1">
              <a:latin typeface="Calibri"/>
            </a:endParaRPr>
          </a:p>
        </p:txBody>
      </p:sp>
      <p:sp>
        <p:nvSpPr>
          <p:cNvPr id="9" name="CustomShape 9">
            <a:extLst>
              <a:ext uri="{FF2B5EF4-FFF2-40B4-BE49-F238E27FC236}">
                <a16:creationId xmlns:a16="http://schemas.microsoft.com/office/drawing/2014/main" id="{5FF97786-E9C7-1AD6-0FB1-1AB832E9A15D}"/>
              </a:ext>
            </a:extLst>
          </p:cNvPr>
          <p:cNvSpPr/>
          <p:nvPr/>
        </p:nvSpPr>
        <p:spPr>
          <a:xfrm>
            <a:off x="182880" y="914400"/>
            <a:ext cx="3771427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Noto Sans CJK SC"/>
              </a:rPr>
              <a:t>Loss-less </a:t>
            </a:r>
            <a:r>
              <a:rPr lang="en-US" spc="-1" dirty="0">
                <a:solidFill>
                  <a:srgbClr val="4169E1"/>
                </a:solidFill>
                <a:latin typeface="Arial"/>
                <a:ea typeface="Noto Sans CJK SC"/>
              </a:rPr>
              <a:t>Tagged UDP</a:t>
            </a: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Noto Sans CJK SC"/>
              </a:rPr>
              <a:t> Streaming</a:t>
            </a:r>
            <a:r>
              <a:rPr lang="en-US" spc="-1" dirty="0">
                <a:solidFill>
                  <a:srgbClr val="4169E1"/>
                </a:solidFill>
                <a:latin typeface="Arial"/>
                <a:ea typeface="Noto Sans CJK SC"/>
              </a:rPr>
              <a:t> </a:t>
            </a:r>
            <a:endParaRPr lang="en-US" b="0" strike="sngStrike" spc="-1" dirty="0">
              <a:solidFill>
                <a:srgbClr val="4169E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2394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2"/>
          <p:cNvSpPr/>
          <p:nvPr/>
        </p:nvSpPr>
        <p:spPr>
          <a:xfrm>
            <a:off x="5905800" y="6505560"/>
            <a:ext cx="167400" cy="21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2" name="Image" descr="Image"/>
          <p:cNvPicPr/>
          <p:nvPr/>
        </p:nvPicPr>
        <p:blipFill>
          <a:blip r:embed="rId2"/>
          <a:stretch/>
        </p:blipFill>
        <p:spPr>
          <a:xfrm>
            <a:off x="1096920" y="1619280"/>
            <a:ext cx="9496800" cy="3520440"/>
          </a:xfrm>
          <a:prstGeom prst="rect">
            <a:avLst/>
          </a:prstGeom>
          <a:ln w="12600"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10244160" y="1902960"/>
            <a:ext cx="1091880" cy="726120"/>
          </a:xfrm>
          <a:prstGeom prst="rect">
            <a:avLst/>
          </a:prstGeom>
          <a:solidFill>
            <a:srgbClr val="1C7EF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FPGA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Enhanced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NICs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34" name="Line 4"/>
          <p:cNvSpPr/>
          <p:nvPr/>
        </p:nvSpPr>
        <p:spPr>
          <a:xfrm>
            <a:off x="10058400" y="2277360"/>
            <a:ext cx="185760" cy="360"/>
          </a:xfrm>
          <a:prstGeom prst="line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7498080" y="2551680"/>
            <a:ext cx="635040" cy="3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(LB)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6" name="Line 6"/>
          <p:cNvSpPr/>
          <p:nvPr/>
        </p:nvSpPr>
        <p:spPr>
          <a:xfrm>
            <a:off x="8412480" y="2194560"/>
            <a:ext cx="91440" cy="91440"/>
          </a:xfrm>
          <a:prstGeom prst="line">
            <a:avLst/>
          </a:prstGeom>
          <a:ln w="18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7"/>
          <p:cNvSpPr/>
          <p:nvPr/>
        </p:nvSpPr>
        <p:spPr>
          <a:xfrm>
            <a:off x="4206240" y="633924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E4EC931-F3EC-4AC2-A984-5969A069B15E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42" name="Line 12"/>
          <p:cNvSpPr/>
          <p:nvPr/>
        </p:nvSpPr>
        <p:spPr>
          <a:xfrm>
            <a:off x="2194560" y="1280160"/>
            <a:ext cx="457200" cy="45720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14"/>
          <p:cNvSpPr/>
          <p:nvPr/>
        </p:nvSpPr>
        <p:spPr>
          <a:xfrm flipH="1" flipV="1">
            <a:off x="6492240" y="3566160"/>
            <a:ext cx="182880" cy="164592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Line 15"/>
          <p:cNvSpPr/>
          <p:nvPr/>
        </p:nvSpPr>
        <p:spPr>
          <a:xfrm flipV="1">
            <a:off x="5852160" y="1371600"/>
            <a:ext cx="731520" cy="4485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Line 16"/>
          <p:cNvSpPr/>
          <p:nvPr/>
        </p:nvSpPr>
        <p:spPr>
          <a:xfrm flipV="1">
            <a:off x="7863840" y="1371600"/>
            <a:ext cx="360" cy="4485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Line 17"/>
          <p:cNvSpPr/>
          <p:nvPr/>
        </p:nvSpPr>
        <p:spPr>
          <a:xfrm flipH="1" flipV="1">
            <a:off x="9966960" y="1371600"/>
            <a:ext cx="1188720" cy="5313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Line 19"/>
          <p:cNvSpPr/>
          <p:nvPr/>
        </p:nvSpPr>
        <p:spPr>
          <a:xfrm flipH="1" flipV="1">
            <a:off x="5486400" y="4937760"/>
            <a:ext cx="731520" cy="27432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1">
            <a:extLst>
              <a:ext uri="{FF2B5EF4-FFF2-40B4-BE49-F238E27FC236}">
                <a16:creationId xmlns:a16="http://schemas.microsoft.com/office/drawing/2014/main" id="{67534C9E-5421-1300-14B0-BEAE040D39ED}"/>
              </a:ext>
            </a:extLst>
          </p:cNvPr>
          <p:cNvSpPr/>
          <p:nvPr/>
        </p:nvSpPr>
        <p:spPr>
          <a:xfrm>
            <a:off x="6356852" y="917235"/>
            <a:ext cx="4568400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DejaVu Sans"/>
              </a:rPr>
              <a:t>FPGA Based Network Acceleration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3" name="CustomShape 10">
            <a:extLst>
              <a:ext uri="{FF2B5EF4-FFF2-40B4-BE49-F238E27FC236}">
                <a16:creationId xmlns:a16="http://schemas.microsoft.com/office/drawing/2014/main" id="{4CD765E1-A913-A0AC-8E91-E3249DC0FE41}"/>
              </a:ext>
            </a:extLst>
          </p:cNvPr>
          <p:cNvSpPr/>
          <p:nvPr/>
        </p:nvSpPr>
        <p:spPr>
          <a:xfrm>
            <a:off x="3724467" y="5102919"/>
            <a:ext cx="3985025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DejaVu Sans"/>
              </a:rPr>
              <a:t>Geographic / Network Independence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9B77BCF-7458-E734-AD68-790934E99616}"/>
              </a:ext>
            </a:extLst>
          </p:cNvPr>
          <p:cNvSpPr/>
          <p:nvPr/>
        </p:nvSpPr>
        <p:spPr>
          <a:xfrm>
            <a:off x="182880" y="91440"/>
            <a:ext cx="11881080" cy="480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EJFAT: Accelerated Edge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to Core </a:t>
            </a: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Workflow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Steering</a:t>
            </a:r>
            <a:endParaRPr lang="en-US" sz="4400" b="0" strike="noStrike" spc="-1">
              <a:latin typeface="Calibri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51012199-F18C-F826-03A6-7691FF7D88FD}"/>
              </a:ext>
            </a:extLst>
          </p:cNvPr>
          <p:cNvSpPr/>
          <p:nvPr/>
        </p:nvSpPr>
        <p:spPr>
          <a:xfrm flipH="1">
            <a:off x="4632961" y="1215911"/>
            <a:ext cx="1750850" cy="511704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17A0348C-7AA6-680F-370F-A13F131AD7FF}"/>
              </a:ext>
            </a:extLst>
          </p:cNvPr>
          <p:cNvSpPr/>
          <p:nvPr/>
        </p:nvSpPr>
        <p:spPr>
          <a:xfrm flipV="1">
            <a:off x="4397614" y="1277911"/>
            <a:ext cx="266576" cy="400197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CA94A-AF94-619A-DABE-B8B280ED7FBA}"/>
              </a:ext>
            </a:extLst>
          </p:cNvPr>
          <p:cNvSpPr txBox="1"/>
          <p:nvPr/>
        </p:nvSpPr>
        <p:spPr>
          <a:xfrm>
            <a:off x="4028606" y="949378"/>
            <a:ext cx="15752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169E1"/>
                </a:solidFill>
                <a:cs typeface="Arial"/>
              </a:rPr>
              <a:t>Compression</a:t>
            </a:r>
            <a:endParaRPr lang="en-US" dirty="0">
              <a:solidFill>
                <a:srgbClr val="4169E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5B112-50D9-C122-C0B6-BC7AB1A4ABFC}"/>
              </a:ext>
            </a:extLst>
          </p:cNvPr>
          <p:cNvSpPr txBox="1"/>
          <p:nvPr/>
        </p:nvSpPr>
        <p:spPr>
          <a:xfrm>
            <a:off x="10343212" y="1005590"/>
            <a:ext cx="18188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169E1"/>
                </a:solidFill>
                <a:cs typeface="Arial"/>
              </a:rPr>
              <a:t>Decompression</a:t>
            </a:r>
            <a:endParaRPr lang="en-US" dirty="0">
              <a:solidFill>
                <a:srgbClr val="4169E1"/>
              </a:solidFill>
            </a:endParaRPr>
          </a:p>
        </p:txBody>
      </p:sp>
      <p:sp>
        <p:nvSpPr>
          <p:cNvPr id="14" name="CustomShape 9">
            <a:extLst>
              <a:ext uri="{FF2B5EF4-FFF2-40B4-BE49-F238E27FC236}">
                <a16:creationId xmlns:a16="http://schemas.microsoft.com/office/drawing/2014/main" id="{1CA1468C-BFD6-03CD-4937-A46EE96ECCD4}"/>
              </a:ext>
            </a:extLst>
          </p:cNvPr>
          <p:cNvSpPr/>
          <p:nvPr/>
        </p:nvSpPr>
        <p:spPr>
          <a:xfrm>
            <a:off x="182880" y="914400"/>
            <a:ext cx="3771427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Noto Sans CJK SC"/>
              </a:rPr>
              <a:t>Loss-less </a:t>
            </a:r>
            <a:r>
              <a:rPr lang="en-US" spc="-1" dirty="0">
                <a:solidFill>
                  <a:srgbClr val="4169E1"/>
                </a:solidFill>
                <a:latin typeface="Arial"/>
                <a:ea typeface="Noto Sans CJK SC"/>
              </a:rPr>
              <a:t>Tagged UDP</a:t>
            </a: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Noto Sans CJK SC"/>
              </a:rPr>
              <a:t> Streaming</a:t>
            </a:r>
            <a:r>
              <a:rPr lang="en-US" spc="-1" dirty="0">
                <a:solidFill>
                  <a:srgbClr val="4169E1"/>
                </a:solidFill>
                <a:latin typeface="Arial"/>
                <a:ea typeface="Noto Sans CJK SC"/>
              </a:rPr>
              <a:t> </a:t>
            </a:r>
            <a:endParaRPr lang="en-US" b="0" strike="sngStrike" spc="-1" dirty="0">
              <a:solidFill>
                <a:srgbClr val="4169E1"/>
              </a:solidFill>
              <a:latin typeface="Arial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4C30AB2E-00F7-6010-E971-25838F5E4C98}"/>
              </a:ext>
            </a:extLst>
          </p:cNvPr>
          <p:cNvSpPr/>
          <p:nvPr/>
        </p:nvSpPr>
        <p:spPr>
          <a:xfrm flipV="1">
            <a:off x="11268105" y="1365354"/>
            <a:ext cx="16739" cy="475147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20020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82880" y="91440"/>
            <a:ext cx="11881080" cy="480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EJFAT: Accelerated Edge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to Core </a:t>
            </a: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Workflow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4400" spc="-1">
                <a:solidFill>
                  <a:srgbClr val="000000"/>
                </a:solidFill>
                <a:latin typeface="Calibri"/>
                <a:ea typeface="Calibri"/>
              </a:rPr>
              <a:t>Steering</a:t>
            </a:r>
            <a:endParaRPr lang="en-US" sz="4400" b="0" strike="noStrike" spc="-1">
              <a:latin typeface="Calibri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5905800" y="6505560"/>
            <a:ext cx="167400" cy="21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2" name="Image" descr="Image"/>
          <p:cNvPicPr/>
          <p:nvPr/>
        </p:nvPicPr>
        <p:blipFill>
          <a:blip r:embed="rId2"/>
          <a:stretch/>
        </p:blipFill>
        <p:spPr>
          <a:xfrm>
            <a:off x="1096920" y="1619280"/>
            <a:ext cx="9496800" cy="3520440"/>
          </a:xfrm>
          <a:prstGeom prst="rect">
            <a:avLst/>
          </a:prstGeom>
          <a:ln w="12600"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10244160" y="1902960"/>
            <a:ext cx="1091880" cy="726120"/>
          </a:xfrm>
          <a:prstGeom prst="rect">
            <a:avLst/>
          </a:prstGeom>
          <a:solidFill>
            <a:srgbClr val="1C7EF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FPGA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Enhanced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FFFFFF"/>
                </a:solidFill>
                <a:latin typeface="Arial"/>
                <a:ea typeface="DejaVu Sans"/>
              </a:rPr>
              <a:t>NICs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34" name="Line 4"/>
          <p:cNvSpPr/>
          <p:nvPr/>
        </p:nvSpPr>
        <p:spPr>
          <a:xfrm>
            <a:off x="10058400" y="2277360"/>
            <a:ext cx="185760" cy="360"/>
          </a:xfrm>
          <a:prstGeom prst="line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7498080" y="2551680"/>
            <a:ext cx="635040" cy="3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(LB)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6" name="Line 6"/>
          <p:cNvSpPr/>
          <p:nvPr/>
        </p:nvSpPr>
        <p:spPr>
          <a:xfrm>
            <a:off x="8412480" y="2194560"/>
            <a:ext cx="91440" cy="91440"/>
          </a:xfrm>
          <a:prstGeom prst="line">
            <a:avLst/>
          </a:prstGeom>
          <a:ln w="18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7"/>
          <p:cNvSpPr/>
          <p:nvPr/>
        </p:nvSpPr>
        <p:spPr>
          <a:xfrm>
            <a:off x="4206240" y="6339240"/>
            <a:ext cx="382860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E4EC931-F3EC-4AC2-A984-5969A069B15E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>
          <a:xfrm>
            <a:off x="9215593" y="4835910"/>
            <a:ext cx="2750581" cy="3805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0" strike="noStrike" spc="-1" dirty="0">
                <a:solidFill>
                  <a:srgbClr val="4169E1"/>
                </a:solidFill>
                <a:latin typeface="Arial"/>
                <a:ea typeface="DejaVu Sans"/>
              </a:rPr>
              <a:t>Indirection to </a:t>
            </a:r>
            <a:r>
              <a:rPr lang="en-US" sz="2000" spc="-1" dirty="0">
                <a:solidFill>
                  <a:srgbClr val="4169E1"/>
                </a:solidFill>
                <a:latin typeface="Arial"/>
                <a:ea typeface="DejaVu Sans"/>
              </a:rPr>
              <a:t>Cluster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42" name="Line 12"/>
          <p:cNvSpPr/>
          <p:nvPr/>
        </p:nvSpPr>
        <p:spPr>
          <a:xfrm>
            <a:off x="2194560" y="1280160"/>
            <a:ext cx="457200" cy="45720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Line 13"/>
          <p:cNvSpPr/>
          <p:nvPr/>
        </p:nvSpPr>
        <p:spPr>
          <a:xfrm flipH="1" flipV="1">
            <a:off x="8869680" y="3657600"/>
            <a:ext cx="548640" cy="12801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14"/>
          <p:cNvSpPr/>
          <p:nvPr/>
        </p:nvSpPr>
        <p:spPr>
          <a:xfrm flipH="1" flipV="1">
            <a:off x="6492240" y="3566160"/>
            <a:ext cx="182880" cy="164592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Line 15"/>
          <p:cNvSpPr/>
          <p:nvPr/>
        </p:nvSpPr>
        <p:spPr>
          <a:xfrm flipV="1">
            <a:off x="5852160" y="1371600"/>
            <a:ext cx="731520" cy="4485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Line 16"/>
          <p:cNvSpPr/>
          <p:nvPr/>
        </p:nvSpPr>
        <p:spPr>
          <a:xfrm flipV="1">
            <a:off x="7863840" y="1371600"/>
            <a:ext cx="360" cy="4485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Line 17"/>
          <p:cNvSpPr/>
          <p:nvPr/>
        </p:nvSpPr>
        <p:spPr>
          <a:xfrm flipH="1" flipV="1">
            <a:off x="9966960" y="1371600"/>
            <a:ext cx="1188720" cy="53136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Line 19"/>
          <p:cNvSpPr/>
          <p:nvPr/>
        </p:nvSpPr>
        <p:spPr>
          <a:xfrm flipH="1" flipV="1">
            <a:off x="5486400" y="4937760"/>
            <a:ext cx="731520" cy="274320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11">
            <a:extLst>
              <a:ext uri="{FF2B5EF4-FFF2-40B4-BE49-F238E27FC236}">
                <a16:creationId xmlns:a16="http://schemas.microsoft.com/office/drawing/2014/main" id="{C1CA90F5-1691-302D-D264-03C777CBA870}"/>
              </a:ext>
            </a:extLst>
          </p:cNvPr>
          <p:cNvSpPr/>
          <p:nvPr/>
        </p:nvSpPr>
        <p:spPr>
          <a:xfrm>
            <a:off x="6356852" y="917235"/>
            <a:ext cx="4568400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DejaVu Sans"/>
              </a:rPr>
              <a:t>FPGA Based Network Acceleration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7" name="CustomShape 10">
            <a:extLst>
              <a:ext uri="{FF2B5EF4-FFF2-40B4-BE49-F238E27FC236}">
                <a16:creationId xmlns:a16="http://schemas.microsoft.com/office/drawing/2014/main" id="{7261AF20-F283-3535-D822-EB704B041624}"/>
              </a:ext>
            </a:extLst>
          </p:cNvPr>
          <p:cNvSpPr/>
          <p:nvPr/>
        </p:nvSpPr>
        <p:spPr>
          <a:xfrm>
            <a:off x="3724467" y="5102919"/>
            <a:ext cx="3985025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DejaVu Sans"/>
              </a:rPr>
              <a:t>Geographic / Network Independence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8D7A072C-2D3B-3638-6AA4-5A899AD6F305}"/>
              </a:ext>
            </a:extLst>
          </p:cNvPr>
          <p:cNvSpPr/>
          <p:nvPr/>
        </p:nvSpPr>
        <p:spPr>
          <a:xfrm flipH="1">
            <a:off x="4632961" y="1215911"/>
            <a:ext cx="1750850" cy="511704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94FFCD40-A33E-C7D4-7257-ABDA7500F066}"/>
              </a:ext>
            </a:extLst>
          </p:cNvPr>
          <p:cNvSpPr/>
          <p:nvPr/>
        </p:nvSpPr>
        <p:spPr>
          <a:xfrm flipV="1">
            <a:off x="4397614" y="1277911"/>
            <a:ext cx="266576" cy="400197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62D87-EFEA-3D9B-A5E6-40B8729B2C15}"/>
              </a:ext>
            </a:extLst>
          </p:cNvPr>
          <p:cNvSpPr txBox="1"/>
          <p:nvPr/>
        </p:nvSpPr>
        <p:spPr>
          <a:xfrm>
            <a:off x="4028606" y="949378"/>
            <a:ext cx="15752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169E1"/>
                </a:solidFill>
                <a:cs typeface="Arial"/>
              </a:rPr>
              <a:t>Compression</a:t>
            </a:r>
            <a:endParaRPr lang="en-US" dirty="0">
              <a:solidFill>
                <a:srgbClr val="4169E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27C96F-2A7C-E5ED-F72D-B29E12ED3143}"/>
              </a:ext>
            </a:extLst>
          </p:cNvPr>
          <p:cNvSpPr txBox="1"/>
          <p:nvPr/>
        </p:nvSpPr>
        <p:spPr>
          <a:xfrm>
            <a:off x="10343212" y="1005590"/>
            <a:ext cx="18188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169E1"/>
                </a:solidFill>
                <a:cs typeface="Arial"/>
              </a:rPr>
              <a:t>Decompression</a:t>
            </a:r>
            <a:endParaRPr lang="en-US" dirty="0">
              <a:solidFill>
                <a:srgbClr val="4169E1"/>
              </a:solidFill>
            </a:endParaRPr>
          </a:p>
        </p:txBody>
      </p:sp>
      <p:sp>
        <p:nvSpPr>
          <p:cNvPr id="14" name="CustomShape 9">
            <a:extLst>
              <a:ext uri="{FF2B5EF4-FFF2-40B4-BE49-F238E27FC236}">
                <a16:creationId xmlns:a16="http://schemas.microsoft.com/office/drawing/2014/main" id="{F75A5BB9-CCDF-38F4-C977-5EB5429DEEE0}"/>
              </a:ext>
            </a:extLst>
          </p:cNvPr>
          <p:cNvSpPr/>
          <p:nvPr/>
        </p:nvSpPr>
        <p:spPr>
          <a:xfrm>
            <a:off x="182880" y="914400"/>
            <a:ext cx="3771427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Noto Sans CJK SC"/>
              </a:rPr>
              <a:t>Loss-less </a:t>
            </a:r>
            <a:r>
              <a:rPr lang="en-US" spc="-1" dirty="0">
                <a:solidFill>
                  <a:srgbClr val="4169E1"/>
                </a:solidFill>
                <a:latin typeface="Arial"/>
                <a:ea typeface="Noto Sans CJK SC"/>
              </a:rPr>
              <a:t>Tagged UDP</a:t>
            </a:r>
            <a:r>
              <a:rPr lang="en-US" b="0" strike="noStrike" spc="-1" dirty="0">
                <a:solidFill>
                  <a:srgbClr val="4169E1"/>
                </a:solidFill>
                <a:latin typeface="Arial"/>
                <a:ea typeface="Noto Sans CJK SC"/>
              </a:rPr>
              <a:t> Streaming</a:t>
            </a:r>
            <a:r>
              <a:rPr lang="en-US" spc="-1" dirty="0">
                <a:solidFill>
                  <a:srgbClr val="4169E1"/>
                </a:solidFill>
                <a:latin typeface="Arial"/>
                <a:ea typeface="Noto Sans CJK SC"/>
              </a:rPr>
              <a:t> </a:t>
            </a:r>
            <a:endParaRPr lang="en-US" b="0" strike="sngStrike" spc="-1" dirty="0">
              <a:solidFill>
                <a:srgbClr val="4169E1"/>
              </a:solidFill>
              <a:latin typeface="Arial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E865994C-2A7C-0DF3-5961-ACF5E54AF069}"/>
              </a:ext>
            </a:extLst>
          </p:cNvPr>
          <p:cNvSpPr/>
          <p:nvPr/>
        </p:nvSpPr>
        <p:spPr>
          <a:xfrm flipV="1">
            <a:off x="11268105" y="1365354"/>
            <a:ext cx="16739" cy="475147"/>
          </a:xfrm>
          <a:prstGeom prst="line">
            <a:avLst/>
          </a:prstGeom>
          <a:ln w="18360">
            <a:solidFill>
              <a:srgbClr val="4169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4842064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F94B5E752AD14BA954CE1EE1100B81" ma:contentTypeVersion="10" ma:contentTypeDescription="Create a new document." ma:contentTypeScope="" ma:versionID="f481c3f0a908651c9ff9ce30ac937a69">
  <xsd:schema xmlns:xsd="http://www.w3.org/2001/XMLSchema" xmlns:xs="http://www.w3.org/2001/XMLSchema" xmlns:p="http://schemas.microsoft.com/office/2006/metadata/properties" xmlns:ns2="498e92e6-99d6-4f88-b2c8-d0033c1a14dd" xmlns:ns3="376f803b-ed7a-4b3b-94ec-91db6dfb9d2b" targetNamespace="http://schemas.microsoft.com/office/2006/metadata/properties" ma:root="true" ma:fieldsID="37354ad1b3a4c323c9cfc8238a230cbd" ns2:_="" ns3:_="">
    <xsd:import namespace="498e92e6-99d6-4f88-b2c8-d0033c1a14dd"/>
    <xsd:import namespace="376f803b-ed7a-4b3b-94ec-91db6dfb9d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e92e6-99d6-4f88-b2c8-d0033c1a1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f803b-ed7a-4b3b-94ec-91db6dfb9d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D2BAE-FD66-4A3F-A6DC-1DC9672454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FD3F27-1B51-4D42-922C-767369185E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2283D0-1667-47C6-BA4F-AA5842AF000F}">
  <ds:schemaRefs>
    <ds:schemaRef ds:uri="376f803b-ed7a-4b3b-94ec-91db6dfb9d2b"/>
    <ds:schemaRef ds:uri="498e92e6-99d6-4f88-b2c8-d0033c1a14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Office Theme</vt:lpstr>
      <vt:lpstr>Office Theme</vt:lpstr>
      <vt:lpstr>PowerPoint Presentation</vt:lpstr>
      <vt:lpstr>EJFAT: ESnet-JLab FPGA  Accelerated Transport</vt:lpstr>
      <vt:lpstr>EJFAT: ESnet-JLab FPGA  Accelerated Transport</vt:lpstr>
      <vt:lpstr>EJFAT: ESnet-JLab FPGA  Accelerated Transport</vt:lpstr>
      <vt:lpstr>EJFAT: ESnet-JLab FPGA  Accelerated Transport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LB Control: CLAS12 Control Plane (CP) Simulation</vt:lpstr>
      <vt:lpstr>LB Control: CLAS12 Control Plane (CP) Simulation</vt:lpstr>
      <vt:lpstr>LB Control: CLAS12 Control Plane (CP) Simulation</vt:lpstr>
      <vt:lpstr>PowerPoint Presentation</vt:lpstr>
      <vt:lpstr>PowerPoint Presentation</vt:lpstr>
      <vt:lpstr>Schedule:    PID Control</vt:lpstr>
      <vt:lpstr>Schedule:    PID Control</vt:lpstr>
      <vt:lpstr>LB : Control Plane Simulation – Symmetric</vt:lpstr>
      <vt:lpstr>LB : Control Plane Simulation – Symmetric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1019</cp:revision>
  <dcterms:created xsi:type="dcterms:W3CDTF">2023-04-26T12:53:59Z</dcterms:created>
  <dcterms:modified xsi:type="dcterms:W3CDTF">2023-05-11T12:22:55Z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0x010100C8F94B5E752AD14BA954CE1EE1100B81</vt:lpwstr>
  </property>
</Properties>
</file>