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30275213" cy="4280376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6057" autoAdjust="0"/>
    <p:restoredTop sz="94660"/>
  </p:normalViewPr>
  <p:slideViewPr>
    <p:cSldViewPr snapToGrid="0">
      <p:cViewPr>
        <p:scale>
          <a:sx n="33" d="100"/>
          <a:sy n="33" d="100"/>
        </p:scale>
        <p:origin x="1440" y="-46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0641" y="7005156"/>
            <a:ext cx="25733931" cy="14902051"/>
          </a:xfrm>
        </p:spPr>
        <p:txBody>
          <a:bodyPr anchor="b"/>
          <a:lstStyle>
            <a:lvl1pPr algn="ctr">
              <a:defRPr sz="1986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4402" y="22481887"/>
            <a:ext cx="22706410" cy="10334331"/>
          </a:xfrm>
        </p:spPr>
        <p:txBody>
          <a:bodyPr/>
          <a:lstStyle>
            <a:lvl1pPr marL="0" indent="0" algn="ctr">
              <a:buNone/>
              <a:defRPr sz="7946"/>
            </a:lvl1pPr>
            <a:lvl2pPr marL="1513743" indent="0" algn="ctr">
              <a:buNone/>
              <a:defRPr sz="6622"/>
            </a:lvl2pPr>
            <a:lvl3pPr marL="3027487" indent="0" algn="ctr">
              <a:buNone/>
              <a:defRPr sz="5960"/>
            </a:lvl3pPr>
            <a:lvl4pPr marL="4541230" indent="0" algn="ctr">
              <a:buNone/>
              <a:defRPr sz="5297"/>
            </a:lvl4pPr>
            <a:lvl5pPr marL="6054974" indent="0" algn="ctr">
              <a:buNone/>
              <a:defRPr sz="5297"/>
            </a:lvl5pPr>
            <a:lvl6pPr marL="7568717" indent="0" algn="ctr">
              <a:buNone/>
              <a:defRPr sz="5297"/>
            </a:lvl6pPr>
            <a:lvl7pPr marL="9082461" indent="0" algn="ctr">
              <a:buNone/>
              <a:defRPr sz="5297"/>
            </a:lvl7pPr>
            <a:lvl8pPr marL="10596204" indent="0" algn="ctr">
              <a:buNone/>
              <a:defRPr sz="5297"/>
            </a:lvl8pPr>
            <a:lvl9pPr marL="12109948" indent="0" algn="ctr">
              <a:buNone/>
              <a:defRPr sz="5297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B78BF-5393-4D43-944F-F994A4C4FB92}" type="datetimeFigureOut">
              <a:rPr lang="en-US" smtClean="0"/>
              <a:t>5/6/2023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349B5-458E-4865-8CDE-D2BDC7CBD9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2567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B78BF-5393-4D43-944F-F994A4C4FB92}" type="datetimeFigureOut">
              <a:rPr lang="en-US" smtClean="0"/>
              <a:t>5/6/2023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349B5-458E-4865-8CDE-D2BDC7CBD9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285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665701" y="2278904"/>
            <a:ext cx="6528093" cy="3627421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81423" y="2278904"/>
            <a:ext cx="19205838" cy="3627421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B78BF-5393-4D43-944F-F994A4C4FB92}" type="datetimeFigureOut">
              <a:rPr lang="en-US" smtClean="0"/>
              <a:t>5/6/2023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349B5-458E-4865-8CDE-D2BDC7CBD9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0358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B78BF-5393-4D43-944F-F994A4C4FB92}" type="datetimeFigureOut">
              <a:rPr lang="en-US" smtClean="0"/>
              <a:t>5/6/2023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349B5-458E-4865-8CDE-D2BDC7CBD9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834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5654" y="10671229"/>
            <a:ext cx="26112371" cy="17805173"/>
          </a:xfrm>
        </p:spPr>
        <p:txBody>
          <a:bodyPr anchor="b"/>
          <a:lstStyle>
            <a:lvl1pPr>
              <a:defRPr sz="1986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65654" y="28644846"/>
            <a:ext cx="26112371" cy="9363320"/>
          </a:xfrm>
        </p:spPr>
        <p:txBody>
          <a:bodyPr/>
          <a:lstStyle>
            <a:lvl1pPr marL="0" indent="0">
              <a:buNone/>
              <a:defRPr sz="7946">
                <a:solidFill>
                  <a:schemeClr val="tx1"/>
                </a:solidFill>
              </a:defRPr>
            </a:lvl1pPr>
            <a:lvl2pPr marL="1513743" indent="0">
              <a:buNone/>
              <a:defRPr sz="6622">
                <a:solidFill>
                  <a:schemeClr val="tx1">
                    <a:tint val="75000"/>
                  </a:schemeClr>
                </a:solidFill>
              </a:defRPr>
            </a:lvl2pPr>
            <a:lvl3pPr marL="3027487" indent="0">
              <a:buNone/>
              <a:defRPr sz="5960">
                <a:solidFill>
                  <a:schemeClr val="tx1">
                    <a:tint val="75000"/>
                  </a:schemeClr>
                </a:solidFill>
              </a:defRPr>
            </a:lvl3pPr>
            <a:lvl4pPr marL="4541230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4pPr>
            <a:lvl5pPr marL="6054974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5pPr>
            <a:lvl6pPr marL="7568717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6pPr>
            <a:lvl7pPr marL="9082461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7pPr>
            <a:lvl8pPr marL="10596204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8pPr>
            <a:lvl9pPr marL="12109948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B78BF-5393-4D43-944F-F994A4C4FB92}" type="datetimeFigureOut">
              <a:rPr lang="en-US" smtClean="0"/>
              <a:t>5/6/2023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349B5-458E-4865-8CDE-D2BDC7CBD9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4160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81421" y="11394520"/>
            <a:ext cx="12866966" cy="271585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26826" y="11394520"/>
            <a:ext cx="12866966" cy="271585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B78BF-5393-4D43-944F-F994A4C4FB92}" type="datetimeFigureOut">
              <a:rPr lang="en-US" smtClean="0"/>
              <a:t>5/6/2023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349B5-458E-4865-8CDE-D2BDC7CBD9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574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278913"/>
            <a:ext cx="26112371" cy="82734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5368" y="10492870"/>
            <a:ext cx="12807832" cy="5142393"/>
          </a:xfrm>
        </p:spPr>
        <p:txBody>
          <a:bodyPr anchor="b"/>
          <a:lstStyle>
            <a:lvl1pPr marL="0" indent="0">
              <a:buNone/>
              <a:defRPr sz="7946" b="1"/>
            </a:lvl1pPr>
            <a:lvl2pPr marL="1513743" indent="0">
              <a:buNone/>
              <a:defRPr sz="6622" b="1"/>
            </a:lvl2pPr>
            <a:lvl3pPr marL="3027487" indent="0">
              <a:buNone/>
              <a:defRPr sz="5960" b="1"/>
            </a:lvl3pPr>
            <a:lvl4pPr marL="4541230" indent="0">
              <a:buNone/>
              <a:defRPr sz="5297" b="1"/>
            </a:lvl4pPr>
            <a:lvl5pPr marL="6054974" indent="0">
              <a:buNone/>
              <a:defRPr sz="5297" b="1"/>
            </a:lvl5pPr>
            <a:lvl6pPr marL="7568717" indent="0">
              <a:buNone/>
              <a:defRPr sz="5297" b="1"/>
            </a:lvl6pPr>
            <a:lvl7pPr marL="9082461" indent="0">
              <a:buNone/>
              <a:defRPr sz="5297" b="1"/>
            </a:lvl7pPr>
            <a:lvl8pPr marL="10596204" indent="0">
              <a:buNone/>
              <a:defRPr sz="5297" b="1"/>
            </a:lvl8pPr>
            <a:lvl9pPr marL="12109948" indent="0">
              <a:buNone/>
              <a:defRPr sz="529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85368" y="15635264"/>
            <a:ext cx="12807832" cy="2299711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26828" y="10492870"/>
            <a:ext cx="12870909" cy="5142393"/>
          </a:xfrm>
        </p:spPr>
        <p:txBody>
          <a:bodyPr anchor="b"/>
          <a:lstStyle>
            <a:lvl1pPr marL="0" indent="0">
              <a:buNone/>
              <a:defRPr sz="7946" b="1"/>
            </a:lvl1pPr>
            <a:lvl2pPr marL="1513743" indent="0">
              <a:buNone/>
              <a:defRPr sz="6622" b="1"/>
            </a:lvl2pPr>
            <a:lvl3pPr marL="3027487" indent="0">
              <a:buNone/>
              <a:defRPr sz="5960" b="1"/>
            </a:lvl3pPr>
            <a:lvl4pPr marL="4541230" indent="0">
              <a:buNone/>
              <a:defRPr sz="5297" b="1"/>
            </a:lvl4pPr>
            <a:lvl5pPr marL="6054974" indent="0">
              <a:buNone/>
              <a:defRPr sz="5297" b="1"/>
            </a:lvl5pPr>
            <a:lvl6pPr marL="7568717" indent="0">
              <a:buNone/>
              <a:defRPr sz="5297" b="1"/>
            </a:lvl6pPr>
            <a:lvl7pPr marL="9082461" indent="0">
              <a:buNone/>
              <a:defRPr sz="5297" b="1"/>
            </a:lvl7pPr>
            <a:lvl8pPr marL="10596204" indent="0">
              <a:buNone/>
              <a:defRPr sz="5297" b="1"/>
            </a:lvl8pPr>
            <a:lvl9pPr marL="12109948" indent="0">
              <a:buNone/>
              <a:defRPr sz="529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26828" y="15635264"/>
            <a:ext cx="12870909" cy="2299711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B78BF-5393-4D43-944F-F994A4C4FB92}" type="datetimeFigureOut">
              <a:rPr lang="en-US" smtClean="0"/>
              <a:t>5/6/2023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349B5-458E-4865-8CDE-D2BDC7CBD9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0785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B78BF-5393-4D43-944F-F994A4C4FB92}" type="datetimeFigureOut">
              <a:rPr lang="en-US" smtClean="0"/>
              <a:t>5/6/2023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349B5-458E-4865-8CDE-D2BDC7CBD9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2282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B78BF-5393-4D43-944F-F994A4C4FB92}" type="datetimeFigureOut">
              <a:rPr lang="en-US" smtClean="0"/>
              <a:t>5/6/2023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349B5-458E-4865-8CDE-D2BDC7CBD9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0269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853584"/>
            <a:ext cx="9764544" cy="9987545"/>
          </a:xfrm>
        </p:spPr>
        <p:txBody>
          <a:bodyPr anchor="b"/>
          <a:lstStyle>
            <a:lvl1pPr>
              <a:defRPr sz="1059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70909" y="6162959"/>
            <a:ext cx="15326827" cy="30418415"/>
          </a:xfrm>
        </p:spPr>
        <p:txBody>
          <a:bodyPr/>
          <a:lstStyle>
            <a:lvl1pPr>
              <a:defRPr sz="10595"/>
            </a:lvl1pPr>
            <a:lvl2pPr>
              <a:defRPr sz="9271"/>
            </a:lvl2pPr>
            <a:lvl3pPr>
              <a:defRPr sz="7946"/>
            </a:lvl3pPr>
            <a:lvl4pPr>
              <a:defRPr sz="6622"/>
            </a:lvl4pPr>
            <a:lvl5pPr>
              <a:defRPr sz="6622"/>
            </a:lvl5pPr>
            <a:lvl6pPr>
              <a:defRPr sz="6622"/>
            </a:lvl6pPr>
            <a:lvl7pPr>
              <a:defRPr sz="6622"/>
            </a:lvl7pPr>
            <a:lvl8pPr>
              <a:defRPr sz="6622"/>
            </a:lvl8pPr>
            <a:lvl9pPr>
              <a:defRPr sz="662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4" y="12841129"/>
            <a:ext cx="9764544" cy="23789780"/>
          </a:xfrm>
        </p:spPr>
        <p:txBody>
          <a:bodyPr/>
          <a:lstStyle>
            <a:lvl1pPr marL="0" indent="0">
              <a:buNone/>
              <a:defRPr sz="5297"/>
            </a:lvl1pPr>
            <a:lvl2pPr marL="1513743" indent="0">
              <a:buNone/>
              <a:defRPr sz="4635"/>
            </a:lvl2pPr>
            <a:lvl3pPr marL="3027487" indent="0">
              <a:buNone/>
              <a:defRPr sz="3973"/>
            </a:lvl3pPr>
            <a:lvl4pPr marL="4541230" indent="0">
              <a:buNone/>
              <a:defRPr sz="3311"/>
            </a:lvl4pPr>
            <a:lvl5pPr marL="6054974" indent="0">
              <a:buNone/>
              <a:defRPr sz="3311"/>
            </a:lvl5pPr>
            <a:lvl6pPr marL="7568717" indent="0">
              <a:buNone/>
              <a:defRPr sz="3311"/>
            </a:lvl6pPr>
            <a:lvl7pPr marL="9082461" indent="0">
              <a:buNone/>
              <a:defRPr sz="3311"/>
            </a:lvl7pPr>
            <a:lvl8pPr marL="10596204" indent="0">
              <a:buNone/>
              <a:defRPr sz="3311"/>
            </a:lvl8pPr>
            <a:lvl9pPr marL="12109948" indent="0">
              <a:buNone/>
              <a:defRPr sz="331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B78BF-5393-4D43-944F-F994A4C4FB92}" type="datetimeFigureOut">
              <a:rPr lang="en-US" smtClean="0"/>
              <a:t>5/6/2023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349B5-458E-4865-8CDE-D2BDC7CBD9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3251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853584"/>
            <a:ext cx="9764544" cy="9987545"/>
          </a:xfrm>
        </p:spPr>
        <p:txBody>
          <a:bodyPr anchor="b"/>
          <a:lstStyle>
            <a:lvl1pPr>
              <a:defRPr sz="1059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70909" y="6162959"/>
            <a:ext cx="15326827" cy="30418415"/>
          </a:xfrm>
        </p:spPr>
        <p:txBody>
          <a:bodyPr anchor="t"/>
          <a:lstStyle>
            <a:lvl1pPr marL="0" indent="0">
              <a:buNone/>
              <a:defRPr sz="10595"/>
            </a:lvl1pPr>
            <a:lvl2pPr marL="1513743" indent="0">
              <a:buNone/>
              <a:defRPr sz="9271"/>
            </a:lvl2pPr>
            <a:lvl3pPr marL="3027487" indent="0">
              <a:buNone/>
              <a:defRPr sz="7946"/>
            </a:lvl3pPr>
            <a:lvl4pPr marL="4541230" indent="0">
              <a:buNone/>
              <a:defRPr sz="6622"/>
            </a:lvl4pPr>
            <a:lvl5pPr marL="6054974" indent="0">
              <a:buNone/>
              <a:defRPr sz="6622"/>
            </a:lvl5pPr>
            <a:lvl6pPr marL="7568717" indent="0">
              <a:buNone/>
              <a:defRPr sz="6622"/>
            </a:lvl6pPr>
            <a:lvl7pPr marL="9082461" indent="0">
              <a:buNone/>
              <a:defRPr sz="6622"/>
            </a:lvl7pPr>
            <a:lvl8pPr marL="10596204" indent="0">
              <a:buNone/>
              <a:defRPr sz="6622"/>
            </a:lvl8pPr>
            <a:lvl9pPr marL="12109948" indent="0">
              <a:buNone/>
              <a:defRPr sz="6622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4" y="12841129"/>
            <a:ext cx="9764544" cy="23789780"/>
          </a:xfrm>
        </p:spPr>
        <p:txBody>
          <a:bodyPr/>
          <a:lstStyle>
            <a:lvl1pPr marL="0" indent="0">
              <a:buNone/>
              <a:defRPr sz="5297"/>
            </a:lvl1pPr>
            <a:lvl2pPr marL="1513743" indent="0">
              <a:buNone/>
              <a:defRPr sz="4635"/>
            </a:lvl2pPr>
            <a:lvl3pPr marL="3027487" indent="0">
              <a:buNone/>
              <a:defRPr sz="3973"/>
            </a:lvl3pPr>
            <a:lvl4pPr marL="4541230" indent="0">
              <a:buNone/>
              <a:defRPr sz="3311"/>
            </a:lvl4pPr>
            <a:lvl5pPr marL="6054974" indent="0">
              <a:buNone/>
              <a:defRPr sz="3311"/>
            </a:lvl5pPr>
            <a:lvl6pPr marL="7568717" indent="0">
              <a:buNone/>
              <a:defRPr sz="3311"/>
            </a:lvl6pPr>
            <a:lvl7pPr marL="9082461" indent="0">
              <a:buNone/>
              <a:defRPr sz="3311"/>
            </a:lvl7pPr>
            <a:lvl8pPr marL="10596204" indent="0">
              <a:buNone/>
              <a:defRPr sz="3311"/>
            </a:lvl8pPr>
            <a:lvl9pPr marL="12109948" indent="0">
              <a:buNone/>
              <a:defRPr sz="331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B78BF-5393-4D43-944F-F994A4C4FB92}" type="datetimeFigureOut">
              <a:rPr lang="en-US" smtClean="0"/>
              <a:t>5/6/2023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349B5-458E-4865-8CDE-D2BDC7CBD9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4588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81421" y="2278913"/>
            <a:ext cx="26112371" cy="82734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1421" y="11394520"/>
            <a:ext cx="26112371" cy="271585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81421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6B78BF-5393-4D43-944F-F994A4C4FB92}" type="datetimeFigureOut">
              <a:rPr lang="en-US" smtClean="0"/>
              <a:t>5/6/2023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28665" y="39672756"/>
            <a:ext cx="10217884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381869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E349B5-458E-4865-8CDE-D2BDC7CBD9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760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3027487" rtl="0" eaLnBrk="1" latinLnBrk="0" hangingPunct="1">
        <a:lnSpc>
          <a:spcPct val="90000"/>
        </a:lnSpc>
        <a:spcBef>
          <a:spcPct val="0"/>
        </a:spcBef>
        <a:buNone/>
        <a:defRPr sz="1456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56872" indent="-756872" algn="l" defTabSz="3027487" rtl="0" eaLnBrk="1" latinLnBrk="0" hangingPunct="1">
        <a:lnSpc>
          <a:spcPct val="90000"/>
        </a:lnSpc>
        <a:spcBef>
          <a:spcPts val="3311"/>
        </a:spcBef>
        <a:buFont typeface="Arial" panose="020B0604020202020204" pitchFamily="34" charset="0"/>
        <a:buChar char="•"/>
        <a:defRPr sz="9271" kern="1200">
          <a:solidFill>
            <a:schemeClr val="tx1"/>
          </a:solidFill>
          <a:latin typeface="+mn-lt"/>
          <a:ea typeface="+mn-ea"/>
          <a:cs typeface="+mn-cs"/>
        </a:defRPr>
      </a:lvl1pPr>
      <a:lvl2pPr marL="2270615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2pPr>
      <a:lvl3pPr marL="3784359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6622" kern="1200">
          <a:solidFill>
            <a:schemeClr val="tx1"/>
          </a:solidFill>
          <a:latin typeface="+mn-lt"/>
          <a:ea typeface="+mn-ea"/>
          <a:cs typeface="+mn-cs"/>
        </a:defRPr>
      </a:lvl3pPr>
      <a:lvl4pPr marL="5298102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811846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8325589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839333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1353076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866820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1pPr>
      <a:lvl2pPr marL="1513743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2pPr>
      <a:lvl3pPr marL="3027487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3pPr>
      <a:lvl4pPr marL="4541230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054974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7568717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082461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0596204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109948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A6D0F4C-F4F7-A52D-1E74-E4DD44C0F657}"/>
              </a:ext>
            </a:extLst>
          </p:cNvPr>
          <p:cNvSpPr txBox="1"/>
          <p:nvPr/>
        </p:nvSpPr>
        <p:spPr>
          <a:xfrm>
            <a:off x="0" y="0"/>
            <a:ext cx="30275213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600" dirty="0">
                <a:latin typeface="Amasis MT Pro Black" panose="020B0604020202020204" pitchFamily="18" charset="0"/>
              </a:rPr>
              <a:t>Differentiable Programming: Neural Networks and Selection Cuts Working Together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16E4F31-2772-61F3-EB3B-0B4E44D487AD}"/>
              </a:ext>
            </a:extLst>
          </p:cNvPr>
          <p:cNvSpPr txBox="1"/>
          <p:nvPr/>
        </p:nvSpPr>
        <p:spPr>
          <a:xfrm>
            <a:off x="24301358" y="1061829"/>
            <a:ext cx="454733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/>
              <a:t>Gordon Watts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914F40D2-6AB2-ADD5-A27D-DEAF2FED3A50}"/>
              </a:ext>
            </a:extLst>
          </p:cNvPr>
          <p:cNvGrpSpPr/>
          <p:nvPr/>
        </p:nvGrpSpPr>
        <p:grpSpPr>
          <a:xfrm>
            <a:off x="23391712" y="2123658"/>
            <a:ext cx="5853980" cy="1829781"/>
            <a:chOff x="24417353" y="1733671"/>
            <a:chExt cx="5853980" cy="1829781"/>
          </a:xfrm>
        </p:grpSpPr>
        <p:pic>
          <p:nvPicPr>
            <p:cNvPr id="8" name="Picture 7" descr="Icon&#10;&#10;Description automatically generated">
              <a:extLst>
                <a:ext uri="{FF2B5EF4-FFF2-40B4-BE49-F238E27FC236}">
                  <a16:creationId xmlns:a16="http://schemas.microsoft.com/office/drawing/2014/main" id="{1663A260-9CA5-29DA-8D62-F092C935468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442533" y="1734652"/>
              <a:ext cx="1828800" cy="1828800"/>
            </a:xfrm>
            <a:prstGeom prst="rect">
              <a:avLst/>
            </a:prstGeom>
          </p:spPr>
        </p:pic>
        <p:pic>
          <p:nvPicPr>
            <p:cNvPr id="10" name="Picture 9" descr="A picture containing text, transport, wheel&#10;&#10;Description automatically generated">
              <a:extLst>
                <a:ext uri="{FF2B5EF4-FFF2-40B4-BE49-F238E27FC236}">
                  <a16:creationId xmlns:a16="http://schemas.microsoft.com/office/drawing/2014/main" id="{73B3A8C3-2316-5A6B-E29D-33C013D5A7F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417353" y="1733671"/>
              <a:ext cx="1819292" cy="1828800"/>
            </a:xfrm>
            <a:prstGeom prst="rect">
              <a:avLst/>
            </a:prstGeom>
          </p:spPr>
        </p:pic>
        <p:pic>
          <p:nvPicPr>
            <p:cNvPr id="12" name="Picture 11" descr="Logo&#10;&#10;Description automatically generated">
              <a:extLst>
                <a:ext uri="{FF2B5EF4-FFF2-40B4-BE49-F238E27FC236}">
                  <a16:creationId xmlns:a16="http://schemas.microsoft.com/office/drawing/2014/main" id="{9A4991DB-089C-F344-48E1-3595BCFA04B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367784" y="1733671"/>
              <a:ext cx="1828800" cy="1828800"/>
            </a:xfrm>
            <a:prstGeom prst="rect">
              <a:avLst/>
            </a:prstGeom>
          </p:spPr>
        </p:pic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C6AFD47D-DB18-13DC-6F59-659B9A7D5EFA}"/>
              </a:ext>
            </a:extLst>
          </p:cNvPr>
          <p:cNvSpPr txBox="1"/>
          <p:nvPr/>
        </p:nvSpPr>
        <p:spPr>
          <a:xfrm>
            <a:off x="869424" y="2197190"/>
            <a:ext cx="2047913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427163" indent="-1427163"/>
            <a:r>
              <a:rPr lang="en-US" sz="6000" b="1" dirty="0">
                <a:solidFill>
                  <a:schemeClr val="accent2"/>
                </a:solidFill>
              </a:rPr>
              <a:t>Goal</a:t>
            </a:r>
            <a:r>
              <a:rPr lang="en-US" sz="6000" dirty="0"/>
              <a:t>: Minimize data flow along this arrow without compromising results (minimizing caching, networking, etc.)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7937509E-C212-5061-4763-5907BCEA1278}"/>
              </a:ext>
            </a:extLst>
          </p:cNvPr>
          <p:cNvGrpSpPr/>
          <p:nvPr/>
        </p:nvGrpSpPr>
        <p:grpSpPr>
          <a:xfrm>
            <a:off x="869424" y="4451806"/>
            <a:ext cx="28856597" cy="8537956"/>
            <a:chOff x="1094014" y="4247315"/>
            <a:chExt cx="28856597" cy="8537956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97B1C6A0-7AE5-6481-85D7-64524EB5CCA7}"/>
                </a:ext>
              </a:extLst>
            </p:cNvPr>
            <p:cNvSpPr/>
            <p:nvPr/>
          </p:nvSpPr>
          <p:spPr>
            <a:xfrm>
              <a:off x="1094014" y="4310743"/>
              <a:ext cx="12573000" cy="8474528"/>
            </a:xfrm>
            <a:prstGeom prst="roundRect">
              <a:avLst/>
            </a:prstGeom>
            <a:noFill/>
            <a:ln w="76200"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lowchart: Magnetic Disk 12">
              <a:extLst>
                <a:ext uri="{FF2B5EF4-FFF2-40B4-BE49-F238E27FC236}">
                  <a16:creationId xmlns:a16="http://schemas.microsoft.com/office/drawing/2014/main" id="{E8C9A089-166E-E84C-4537-AD27D9BB52F0}"/>
                </a:ext>
              </a:extLst>
            </p:cNvPr>
            <p:cNvSpPr/>
            <p:nvPr/>
          </p:nvSpPr>
          <p:spPr>
            <a:xfrm>
              <a:off x="1714500" y="5257800"/>
              <a:ext cx="5568043" cy="5747657"/>
            </a:xfrm>
            <a:prstGeom prst="flowChartMagneticDisk">
              <a:avLst/>
            </a:prstGeom>
            <a:noFill/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dirty="0">
                  <a:solidFill>
                    <a:schemeClr val="tx1"/>
                  </a:solidFill>
                </a:rPr>
                <a:t>Large Data Sample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3A34E7B8-0F0B-745B-899B-C8C315986FDB}"/>
                </a:ext>
              </a:extLst>
            </p:cNvPr>
            <p:cNvSpPr/>
            <p:nvPr/>
          </p:nvSpPr>
          <p:spPr>
            <a:xfrm>
              <a:off x="8890907" y="7494814"/>
              <a:ext cx="4082143" cy="2106386"/>
            </a:xfrm>
            <a:prstGeom prst="rect">
              <a:avLst/>
            </a:prstGeom>
            <a:noFill/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dirty="0">
                  <a:solidFill>
                    <a:schemeClr val="tx1"/>
                  </a:solidFill>
                </a:rPr>
                <a:t>Simple Query Processor</a:t>
              </a:r>
            </a:p>
          </p:txBody>
        </p:sp>
        <p:sp>
          <p:nvSpPr>
            <p:cNvPr id="16" name="Arrow: Right 15">
              <a:extLst>
                <a:ext uri="{FF2B5EF4-FFF2-40B4-BE49-F238E27FC236}">
                  <a16:creationId xmlns:a16="http://schemas.microsoft.com/office/drawing/2014/main" id="{C10E29BC-2465-3511-93CC-1D46DE9982D8}"/>
                </a:ext>
              </a:extLst>
            </p:cNvPr>
            <p:cNvSpPr/>
            <p:nvPr/>
          </p:nvSpPr>
          <p:spPr>
            <a:xfrm>
              <a:off x="7519307" y="7690757"/>
              <a:ext cx="1126672" cy="17145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0B9F450-582D-DEC8-347D-DA758192FA47}"/>
                </a:ext>
              </a:extLst>
            </p:cNvPr>
            <p:cNvSpPr/>
            <p:nvPr/>
          </p:nvSpPr>
          <p:spPr>
            <a:xfrm>
              <a:off x="16608200" y="6000750"/>
              <a:ext cx="6841671" cy="5094514"/>
            </a:xfrm>
            <a:prstGeom prst="rect">
              <a:avLst/>
            </a:prstGeom>
            <a:noFill/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dirty="0">
                  <a:solidFill>
                    <a:schemeClr val="tx1"/>
                  </a:solidFill>
                </a:rPr>
                <a:t>Neural Network</a:t>
              </a:r>
            </a:p>
          </p:txBody>
        </p:sp>
        <p:sp>
          <p:nvSpPr>
            <p:cNvPr id="18" name="Arrow: Right 17">
              <a:extLst>
                <a:ext uri="{FF2B5EF4-FFF2-40B4-BE49-F238E27FC236}">
                  <a16:creationId xmlns:a16="http://schemas.microsoft.com/office/drawing/2014/main" id="{8C21D6EA-8392-1A1A-6790-E8FDA9BD55CC}"/>
                </a:ext>
              </a:extLst>
            </p:cNvPr>
            <p:cNvSpPr/>
            <p:nvPr/>
          </p:nvSpPr>
          <p:spPr>
            <a:xfrm>
              <a:off x="13348606" y="8147957"/>
              <a:ext cx="3061608" cy="8001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706126EE-17BF-8CEB-80F4-AC27146A44B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38700" y="5102679"/>
              <a:ext cx="4658186" cy="3657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>
              <a:extLst>
                <a:ext uri="{FF2B5EF4-FFF2-40B4-BE49-F238E27FC236}">
                  <a16:creationId xmlns:a16="http://schemas.microsoft.com/office/drawing/2014/main" id="{C3B88D43-3661-F699-8EAC-6F8E3A916F0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90604" y="8707206"/>
              <a:ext cx="4590919" cy="3657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Arrow: Right 18">
              <a:extLst>
                <a:ext uri="{FF2B5EF4-FFF2-40B4-BE49-F238E27FC236}">
                  <a16:creationId xmlns:a16="http://schemas.microsoft.com/office/drawing/2014/main" id="{8528496E-58B5-7B04-CF0F-0868F7EFF371}"/>
                </a:ext>
              </a:extLst>
            </p:cNvPr>
            <p:cNvSpPr/>
            <p:nvPr/>
          </p:nvSpPr>
          <p:spPr>
            <a:xfrm>
              <a:off x="23681534" y="8168363"/>
              <a:ext cx="1039923" cy="8001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36A78593-1C15-4B5F-5E8E-E5BA30A9010E}"/>
                </a:ext>
              </a:extLst>
            </p:cNvPr>
            <p:cNvSpPr/>
            <p:nvPr/>
          </p:nvSpPr>
          <p:spPr>
            <a:xfrm>
              <a:off x="14341642" y="4247315"/>
              <a:ext cx="15608969" cy="8537956"/>
            </a:xfrm>
            <a:prstGeom prst="roundRect">
              <a:avLst/>
            </a:prstGeom>
            <a:noFill/>
            <a:ln w="76200"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1F074AC9-8284-646F-AE62-8E604E5285D2}"/>
                </a:ext>
              </a:extLst>
            </p:cNvPr>
            <p:cNvSpPr txBox="1"/>
            <p:nvPr/>
          </p:nvSpPr>
          <p:spPr>
            <a:xfrm>
              <a:off x="8225074" y="4385415"/>
              <a:ext cx="440088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4000" dirty="0"/>
                <a:t>Data Storage Facility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DCC2B341-B510-16A1-25DB-7E5EF4F6AFE2}"/>
                </a:ext>
              </a:extLst>
            </p:cNvPr>
            <p:cNvSpPr txBox="1"/>
            <p:nvPr/>
          </p:nvSpPr>
          <p:spPr>
            <a:xfrm>
              <a:off x="15574437" y="4385415"/>
              <a:ext cx="341221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4000" dirty="0"/>
                <a:t>Analysis Facility</a:t>
              </a:r>
            </a:p>
          </p:txBody>
        </p:sp>
      </p:grp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A7EE0DB7-CF5E-92F6-9C8C-D823A46A6B70}"/>
              </a:ext>
            </a:extLst>
          </p:cNvPr>
          <p:cNvCxnSpPr>
            <a:cxnSpLocks/>
          </p:cNvCxnSpPr>
          <p:nvPr/>
        </p:nvCxnSpPr>
        <p:spPr>
          <a:xfrm>
            <a:off x="13808618" y="4136182"/>
            <a:ext cx="0" cy="4236672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D1C14633-7C2F-F1CE-1011-3C4510356EF8}"/>
              </a:ext>
            </a:extLst>
          </p:cNvPr>
          <p:cNvSpPr txBox="1"/>
          <p:nvPr/>
        </p:nvSpPr>
        <p:spPr>
          <a:xfrm>
            <a:off x="503847" y="13428987"/>
            <a:ext cx="665207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/>
              <a:t>Train Simultaneously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42575BC-0422-B7D6-D346-30CB30139711}"/>
              </a:ext>
            </a:extLst>
          </p:cNvPr>
          <p:cNvSpPr txBox="1"/>
          <p:nvPr/>
        </p:nvSpPr>
        <p:spPr>
          <a:xfrm>
            <a:off x="978466" y="14444650"/>
            <a:ext cx="7995053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accent2"/>
                </a:solidFill>
              </a:rPr>
              <a:t>Train &amp; Cut: </a:t>
            </a:r>
            <a:r>
              <a:rPr lang="en-US" sz="4800" dirty="0"/>
              <a:t>Could train the NN first, and then adjust cuts till they affected signal region. Does not work will with large number of cuts.</a:t>
            </a:r>
          </a:p>
          <a:p>
            <a:r>
              <a:rPr lang="en-US" sz="4800" b="1" dirty="0">
                <a:solidFill>
                  <a:schemeClr val="accent2"/>
                </a:solidFill>
              </a:rPr>
              <a:t>Simultaneously Train:</a:t>
            </a:r>
            <a:r>
              <a:rPr lang="en-US" sz="4800" dirty="0"/>
              <a:t> Use gradient descent techniques to train the simple query cuts and the NN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9E528AB-7068-5D0B-E4F4-34E75D1B1D9D}"/>
              </a:ext>
            </a:extLst>
          </p:cNvPr>
          <p:cNvSpPr txBox="1"/>
          <p:nvPr/>
        </p:nvSpPr>
        <p:spPr>
          <a:xfrm>
            <a:off x="503847" y="21692788"/>
            <a:ext cx="921643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/>
              <a:t>P1: Cuts aren’t Differentiable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1893EE27-3E70-692E-26CD-F64E629AE0F2}"/>
                  </a:ext>
                </a:extLst>
              </p:cNvPr>
              <p:cNvSpPr txBox="1"/>
              <p:nvPr/>
            </p:nvSpPr>
            <p:spPr>
              <a:xfrm>
                <a:off x="869424" y="22702991"/>
                <a:ext cx="7995053" cy="89562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dirty="0"/>
                  <a:t>Cuts, like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&gt;30</m:t>
                    </m:r>
                  </m:oMath>
                </a14:m>
                <a:r>
                  <a:rPr lang="en-US" sz="4800" dirty="0"/>
                  <a:t> GeV, are discontinuous and differentiable training techniques do not work. We need a continuous weight, not a True/False.</a:t>
                </a:r>
              </a:p>
              <a:p>
                <a:r>
                  <a:rPr lang="en-US" sz="4800" dirty="0"/>
                  <a:t>The </a:t>
                </a:r>
                <a:r>
                  <a:rPr lang="en-US" sz="4800" b="1" dirty="0"/>
                  <a:t>Error Function &amp; Sigmoid</a:t>
                </a:r>
                <a:r>
                  <a:rPr lang="en-US" sz="4800" dirty="0"/>
                  <a:t> were examined. Sigmoid functions trained slightly more quickly and resulting weight distributions were better behaved.</a:t>
                </a:r>
              </a:p>
            </p:txBody>
          </p:sp>
        </mc:Choice>
        <mc:Fallback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1893EE27-3E70-692E-26CD-F64E629AE0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9424" y="22702991"/>
                <a:ext cx="7995053" cy="8956298"/>
              </a:xfrm>
              <a:prstGeom prst="rect">
                <a:avLst/>
              </a:prstGeom>
              <a:blipFill>
                <a:blip r:embed="rId7"/>
                <a:stretch>
                  <a:fillRect l="-3509" t="-1498" r="-2059" b="-27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TextBox 37">
            <a:extLst>
              <a:ext uri="{FF2B5EF4-FFF2-40B4-BE49-F238E27FC236}">
                <a16:creationId xmlns:a16="http://schemas.microsoft.com/office/drawing/2014/main" id="{0BDE67F4-D35D-9847-A7B3-F2B02C698098}"/>
              </a:ext>
            </a:extLst>
          </p:cNvPr>
          <p:cNvSpPr txBox="1"/>
          <p:nvPr/>
        </p:nvSpPr>
        <p:spPr>
          <a:xfrm>
            <a:off x="10218612" y="13428986"/>
            <a:ext cx="389844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/>
              <a:t>Toy Test MC</a:t>
            </a:r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8477A573-A759-37E0-EBEC-A322C84920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46653" y="13299264"/>
            <a:ext cx="5553075" cy="398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0FC187DE-A0AA-642F-AC72-98DD5D3C8A7E}"/>
              </a:ext>
            </a:extLst>
          </p:cNvPr>
          <p:cNvSpPr txBox="1"/>
          <p:nvPr/>
        </p:nvSpPr>
        <p:spPr>
          <a:xfrm>
            <a:off x="10345438" y="14743197"/>
            <a:ext cx="6455698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800" dirty="0"/>
              <a:t>Two Axes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800" dirty="0"/>
              <a:t>Data centered at (0,0) and signal centered at 1.5, 2.0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800" dirty="0"/>
              <a:t>Data width is (9,9) with no correlation and signal width is (0.5, 0.5) with 20% correlation</a:t>
            </a: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0F8701BD-ADB7-0E89-0C33-2302039F1493}"/>
              </a:ext>
            </a:extLst>
          </p:cNvPr>
          <p:cNvGrpSpPr/>
          <p:nvPr/>
        </p:nvGrpSpPr>
        <p:grpSpPr>
          <a:xfrm>
            <a:off x="10059794" y="22185055"/>
            <a:ext cx="4936681" cy="9340127"/>
            <a:chOff x="10200926" y="22415544"/>
            <a:chExt cx="4936681" cy="9340127"/>
          </a:xfrm>
        </p:grpSpPr>
        <p:pic>
          <p:nvPicPr>
            <p:cNvPr id="1032" name="Picture 8">
              <a:extLst>
                <a:ext uri="{FF2B5EF4-FFF2-40B4-BE49-F238E27FC236}">
                  <a16:creationId xmlns:a16="http://schemas.microsoft.com/office/drawing/2014/main" id="{CF76D18E-F0AC-B7DA-4500-EF3B46F52D2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00926" y="22415544"/>
              <a:ext cx="4582048" cy="3657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4" name="Picture 10">
              <a:extLst>
                <a:ext uri="{FF2B5EF4-FFF2-40B4-BE49-F238E27FC236}">
                  <a16:creationId xmlns:a16="http://schemas.microsoft.com/office/drawing/2014/main" id="{863210DB-FDF3-630A-5C48-234635E3D5D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18612" y="26073144"/>
              <a:ext cx="4582048" cy="3657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0B0686D9-7FF4-C929-D395-58D88F26F449}"/>
                </a:ext>
              </a:extLst>
            </p:cNvPr>
            <p:cNvSpPr txBox="1"/>
            <p:nvPr/>
          </p:nvSpPr>
          <p:spPr>
            <a:xfrm>
              <a:off x="10345439" y="29816679"/>
              <a:ext cx="4792168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/>
                <a:t>Trained along a single axis, fraction of sample surviving cut.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D73A062F-3AF8-1171-5B7E-AA4CDA6267FE}"/>
                </a:ext>
              </a:extLst>
            </p:cNvPr>
            <p:cNvSpPr txBox="1"/>
            <p:nvPr/>
          </p:nvSpPr>
          <p:spPr>
            <a:xfrm>
              <a:off x="10809906" y="27142223"/>
              <a:ext cx="1682044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Note flat behavior here: gradient will be zero, no hints to how to train the cut!</a:t>
              </a:r>
            </a:p>
          </p:txBody>
        </p: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D30CF92C-4FEC-6E88-689B-CBC58AE4669F}"/>
                </a:ext>
              </a:extLst>
            </p:cNvPr>
            <p:cNvCxnSpPr/>
            <p:nvPr/>
          </p:nvCxnSpPr>
          <p:spPr>
            <a:xfrm flipH="1" flipV="1">
              <a:off x="11108992" y="26545822"/>
              <a:ext cx="61364" cy="553156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9D63E3BD-FC6C-26B8-E04D-32560C68BC9B}"/>
                </a:ext>
              </a:extLst>
            </p:cNvPr>
            <p:cNvCxnSpPr>
              <a:cxnSpLocks/>
            </p:cNvCxnSpPr>
            <p:nvPr/>
          </p:nvCxnSpPr>
          <p:spPr>
            <a:xfrm>
              <a:off x="12401369" y="28555244"/>
              <a:ext cx="1529120" cy="55880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35" name="Group 1034">
            <a:extLst>
              <a:ext uri="{FF2B5EF4-FFF2-40B4-BE49-F238E27FC236}">
                <a16:creationId xmlns:a16="http://schemas.microsoft.com/office/drawing/2014/main" id="{9AC37012-B667-595A-E7CA-2B22C69920B8}"/>
              </a:ext>
            </a:extLst>
          </p:cNvPr>
          <p:cNvGrpSpPr/>
          <p:nvPr/>
        </p:nvGrpSpPr>
        <p:grpSpPr>
          <a:xfrm>
            <a:off x="23434849" y="21910666"/>
            <a:ext cx="6457843" cy="10834838"/>
            <a:chOff x="19136891" y="22702991"/>
            <a:chExt cx="6457843" cy="10834838"/>
          </a:xfrm>
        </p:grpSpPr>
        <p:grpSp>
          <p:nvGrpSpPr>
            <p:cNvPr id="1027" name="Group 1026">
              <a:extLst>
                <a:ext uri="{FF2B5EF4-FFF2-40B4-BE49-F238E27FC236}">
                  <a16:creationId xmlns:a16="http://schemas.microsoft.com/office/drawing/2014/main" id="{7A90A48D-EB4F-1023-61E9-FC38A39A8DC5}"/>
                </a:ext>
              </a:extLst>
            </p:cNvPr>
            <p:cNvGrpSpPr/>
            <p:nvPr/>
          </p:nvGrpSpPr>
          <p:grpSpPr>
            <a:xfrm>
              <a:off x="19304001" y="22702991"/>
              <a:ext cx="6290733" cy="4242131"/>
              <a:chOff x="18592801" y="22546734"/>
              <a:chExt cx="6290733" cy="4242131"/>
            </a:xfrm>
          </p:grpSpPr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905DDAF1-4F8D-94EC-B2B0-78AB6D93C467}"/>
                  </a:ext>
                </a:extLst>
              </p:cNvPr>
              <p:cNvSpPr/>
              <p:nvPr/>
            </p:nvSpPr>
            <p:spPr>
              <a:xfrm>
                <a:off x="18592801" y="23715134"/>
                <a:ext cx="1515534" cy="770466"/>
              </a:xfrm>
              <a:prstGeom prst="rect">
                <a:avLst/>
              </a:prstGeom>
              <a:noFill/>
              <a:ln w="762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dirty="0">
                    <a:solidFill>
                      <a:schemeClr val="tx1"/>
                    </a:solidFill>
                  </a:rPr>
                  <a:t>Cut 1</a:t>
                </a:r>
              </a:p>
            </p:txBody>
          </p:sp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0ACD4887-689B-D8F9-52A8-863C99A8FC65}"/>
                  </a:ext>
                </a:extLst>
              </p:cNvPr>
              <p:cNvSpPr/>
              <p:nvPr/>
            </p:nvSpPr>
            <p:spPr>
              <a:xfrm>
                <a:off x="20684069" y="23715134"/>
                <a:ext cx="1515534" cy="770466"/>
              </a:xfrm>
              <a:prstGeom prst="rect">
                <a:avLst/>
              </a:prstGeom>
              <a:noFill/>
              <a:ln w="762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dirty="0">
                    <a:solidFill>
                      <a:schemeClr val="tx1"/>
                    </a:solidFill>
                  </a:rPr>
                  <a:t>Cut 2</a:t>
                </a:r>
              </a:p>
            </p:txBody>
          </p:sp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D4CB8885-BC80-53F4-766C-07E1B4310A25}"/>
                  </a:ext>
                </a:extLst>
              </p:cNvPr>
              <p:cNvSpPr/>
              <p:nvPr/>
            </p:nvSpPr>
            <p:spPr>
              <a:xfrm>
                <a:off x="23155965" y="22546734"/>
                <a:ext cx="1515534" cy="770466"/>
              </a:xfrm>
              <a:prstGeom prst="rect">
                <a:avLst/>
              </a:prstGeom>
              <a:noFill/>
              <a:ln w="762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dirty="0">
                    <a:solidFill>
                      <a:schemeClr val="tx1"/>
                    </a:solidFill>
                  </a:rPr>
                  <a:t>NN</a:t>
                </a:r>
              </a:p>
            </p:txBody>
          </p:sp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755184E4-4A7D-F96A-6013-AFF078518CDE}"/>
                  </a:ext>
                </a:extLst>
              </p:cNvPr>
              <p:cNvSpPr/>
              <p:nvPr/>
            </p:nvSpPr>
            <p:spPr>
              <a:xfrm>
                <a:off x="19952549" y="26057345"/>
                <a:ext cx="731520" cy="731520"/>
              </a:xfrm>
              <a:prstGeom prst="rect">
                <a:avLst/>
              </a:prstGeom>
              <a:noFill/>
              <a:ln w="762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9BB0AA1B-1425-064E-DB41-ADC6D6A3D07E}"/>
                  </a:ext>
                </a:extLst>
              </p:cNvPr>
              <p:cNvSpPr/>
              <p:nvPr/>
            </p:nvSpPr>
            <p:spPr>
              <a:xfrm>
                <a:off x="20684069" y="26057345"/>
                <a:ext cx="731520" cy="731520"/>
              </a:xfrm>
              <a:prstGeom prst="rect">
                <a:avLst/>
              </a:prstGeom>
              <a:noFill/>
              <a:ln w="762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8D692DDF-E019-9EB9-03BF-428001D5A699}"/>
                  </a:ext>
                </a:extLst>
              </p:cNvPr>
              <p:cNvSpPr/>
              <p:nvPr/>
            </p:nvSpPr>
            <p:spPr>
              <a:xfrm>
                <a:off x="21415589" y="26057345"/>
                <a:ext cx="731520" cy="731520"/>
              </a:xfrm>
              <a:prstGeom prst="rect">
                <a:avLst/>
              </a:prstGeom>
              <a:noFill/>
              <a:ln w="762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600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55" name="Straight Arrow Connector 54">
                <a:extLst>
                  <a:ext uri="{FF2B5EF4-FFF2-40B4-BE49-F238E27FC236}">
                    <a16:creationId xmlns:a16="http://schemas.microsoft.com/office/drawing/2014/main" id="{0BB8C7AB-7B96-6959-503C-B32FC8C87567}"/>
                  </a:ext>
                </a:extLst>
              </p:cNvPr>
              <p:cNvCxnSpPr>
                <a:stCxn id="48" idx="2"/>
                <a:endCxn id="51" idx="0"/>
              </p:cNvCxnSpPr>
              <p:nvPr/>
            </p:nvCxnSpPr>
            <p:spPr>
              <a:xfrm>
                <a:off x="19350568" y="24485600"/>
                <a:ext cx="967741" cy="1571745"/>
              </a:xfrm>
              <a:prstGeom prst="straightConnector1">
                <a:avLst/>
              </a:prstGeom>
              <a:ln w="762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Arrow Connector 56">
                <a:extLst>
                  <a:ext uri="{FF2B5EF4-FFF2-40B4-BE49-F238E27FC236}">
                    <a16:creationId xmlns:a16="http://schemas.microsoft.com/office/drawing/2014/main" id="{6C98D923-4D9B-0CA9-F627-2167B08091BF}"/>
                  </a:ext>
                </a:extLst>
              </p:cNvPr>
              <p:cNvCxnSpPr>
                <a:stCxn id="49" idx="2"/>
                <a:endCxn id="52" idx="0"/>
              </p:cNvCxnSpPr>
              <p:nvPr/>
            </p:nvCxnSpPr>
            <p:spPr>
              <a:xfrm flipH="1">
                <a:off x="21049829" y="24485600"/>
                <a:ext cx="392007" cy="1571745"/>
              </a:xfrm>
              <a:prstGeom prst="straightConnector1">
                <a:avLst/>
              </a:prstGeom>
              <a:ln w="762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Arrow Connector 58">
                <a:extLst>
                  <a:ext uri="{FF2B5EF4-FFF2-40B4-BE49-F238E27FC236}">
                    <a16:creationId xmlns:a16="http://schemas.microsoft.com/office/drawing/2014/main" id="{EC5529D3-DE49-F690-7372-D7F25A96A238}"/>
                  </a:ext>
                </a:extLst>
              </p:cNvPr>
              <p:cNvCxnSpPr>
                <a:cxnSpLocks/>
                <a:stCxn id="61" idx="2"/>
                <a:endCxn id="53" idx="0"/>
              </p:cNvCxnSpPr>
              <p:nvPr/>
            </p:nvCxnSpPr>
            <p:spPr>
              <a:xfrm flipH="1">
                <a:off x="21781349" y="25154467"/>
                <a:ext cx="2132383" cy="902878"/>
              </a:xfrm>
              <a:prstGeom prst="straightConnector1">
                <a:avLst/>
              </a:prstGeom>
              <a:ln w="762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015708DC-CA18-DCBA-73BA-7DFC3AD7D32B}"/>
                  </a:ext>
                </a:extLst>
              </p:cNvPr>
              <p:cNvSpPr/>
              <p:nvPr/>
            </p:nvSpPr>
            <p:spPr>
              <a:xfrm>
                <a:off x="22943930" y="24384001"/>
                <a:ext cx="1939604" cy="770466"/>
              </a:xfrm>
              <a:prstGeom prst="rect">
                <a:avLst/>
              </a:prstGeom>
              <a:noFill/>
              <a:ln w="762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dirty="0">
                    <a:solidFill>
                      <a:schemeClr val="tx1"/>
                    </a:solidFill>
                  </a:rPr>
                  <a:t>Sigmoid</a:t>
                </a:r>
              </a:p>
            </p:txBody>
          </p:sp>
          <p:cxnSp>
            <p:nvCxnSpPr>
              <p:cNvPr id="1024" name="Straight Arrow Connector 1023">
                <a:extLst>
                  <a:ext uri="{FF2B5EF4-FFF2-40B4-BE49-F238E27FC236}">
                    <a16:creationId xmlns:a16="http://schemas.microsoft.com/office/drawing/2014/main" id="{EC223884-919F-0A2F-F4AF-3ECD0BB791B5}"/>
                  </a:ext>
                </a:extLst>
              </p:cNvPr>
              <p:cNvCxnSpPr>
                <a:cxnSpLocks/>
                <a:stCxn id="50" idx="2"/>
                <a:endCxn id="61" idx="0"/>
              </p:cNvCxnSpPr>
              <p:nvPr/>
            </p:nvCxnSpPr>
            <p:spPr>
              <a:xfrm>
                <a:off x="23913732" y="23317200"/>
                <a:ext cx="0" cy="1066801"/>
              </a:xfrm>
              <a:prstGeom prst="straightConnector1">
                <a:avLst/>
              </a:prstGeom>
              <a:ln w="762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036" name="Picture 12">
              <a:extLst>
                <a:ext uri="{FF2B5EF4-FFF2-40B4-BE49-F238E27FC236}">
                  <a16:creationId xmlns:a16="http://schemas.microsoft.com/office/drawing/2014/main" id="{93C72BF2-2ECE-B83D-4B2F-83F56B16DC9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136891" y="29203954"/>
              <a:ext cx="5248275" cy="43338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031" name="Straight Arrow Connector 1030">
              <a:extLst>
                <a:ext uri="{FF2B5EF4-FFF2-40B4-BE49-F238E27FC236}">
                  <a16:creationId xmlns:a16="http://schemas.microsoft.com/office/drawing/2014/main" id="{789C17A8-4E05-E2B4-B32F-39BCC5965387}"/>
                </a:ext>
              </a:extLst>
            </p:cNvPr>
            <p:cNvCxnSpPr>
              <a:stCxn id="52" idx="2"/>
              <a:endCxn id="1036" idx="0"/>
            </p:cNvCxnSpPr>
            <p:nvPr/>
          </p:nvCxnSpPr>
          <p:spPr>
            <a:xfrm>
              <a:off x="21761029" y="26945122"/>
              <a:ext cx="0" cy="2258832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33" name="TextBox 1032">
            <a:extLst>
              <a:ext uri="{FF2B5EF4-FFF2-40B4-BE49-F238E27FC236}">
                <a16:creationId xmlns:a16="http://schemas.microsoft.com/office/drawing/2014/main" id="{DE27EF3F-FB70-21A4-D79C-197355259FFC}"/>
              </a:ext>
            </a:extLst>
          </p:cNvPr>
          <p:cNvSpPr txBox="1"/>
          <p:nvPr/>
        </p:nvSpPr>
        <p:spPr>
          <a:xfrm>
            <a:off x="15503015" y="21476076"/>
            <a:ext cx="462017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/>
              <a:t>P2: NN Design</a:t>
            </a:r>
          </a:p>
        </p:txBody>
      </p:sp>
      <p:sp>
        <p:nvSpPr>
          <p:cNvPr id="1037" name="TextBox 1036">
            <a:extLst>
              <a:ext uri="{FF2B5EF4-FFF2-40B4-BE49-F238E27FC236}">
                <a16:creationId xmlns:a16="http://schemas.microsoft.com/office/drawing/2014/main" id="{AA8FFA8D-B1BB-6820-AF68-8EDE3C7AF535}"/>
              </a:ext>
            </a:extLst>
          </p:cNvPr>
          <p:cNvSpPr txBox="1"/>
          <p:nvPr/>
        </p:nvSpPr>
        <p:spPr>
          <a:xfrm>
            <a:off x="15536822" y="22582582"/>
            <a:ext cx="7261187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Each cut and the NN output are </a:t>
            </a:r>
            <a:r>
              <a:rPr lang="en-US" sz="4800" i="1" dirty="0"/>
              <a:t>weights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dirty="0"/>
              <a:t>Treat a weights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dirty="0"/>
              <a:t>Multiply them together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dirty="0"/>
              <a:t>Normalize the NN with a sigmoid function only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dirty="0"/>
              <a:t>Do not normalize the whole thing by a sigmoid – the cut weights need to be cut weights</a:t>
            </a:r>
          </a:p>
        </p:txBody>
      </p:sp>
      <p:sp>
        <p:nvSpPr>
          <p:cNvPr id="1039" name="TextBox 1038">
            <a:extLst>
              <a:ext uri="{FF2B5EF4-FFF2-40B4-BE49-F238E27FC236}">
                <a16:creationId xmlns:a16="http://schemas.microsoft.com/office/drawing/2014/main" id="{09236B87-8F87-250B-34DD-A13BA4411194}"/>
              </a:ext>
            </a:extLst>
          </p:cNvPr>
          <p:cNvSpPr txBox="1"/>
          <p:nvPr/>
        </p:nvSpPr>
        <p:spPr>
          <a:xfrm>
            <a:off x="503847" y="32161660"/>
            <a:ext cx="268374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/>
              <a:t>P3: Loss</a:t>
            </a:r>
          </a:p>
        </p:txBody>
      </p:sp>
      <p:sp>
        <p:nvSpPr>
          <p:cNvPr id="1040" name="TextBox 1039">
            <a:extLst>
              <a:ext uri="{FF2B5EF4-FFF2-40B4-BE49-F238E27FC236}">
                <a16:creationId xmlns:a16="http://schemas.microsoft.com/office/drawing/2014/main" id="{D78AF498-80A3-D635-0E2A-CB13E6ED4D94}"/>
              </a:ext>
            </a:extLst>
          </p:cNvPr>
          <p:cNvSpPr txBox="1"/>
          <p:nvPr/>
        </p:nvSpPr>
        <p:spPr>
          <a:xfrm>
            <a:off x="865351" y="33177323"/>
            <a:ext cx="799505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Typical Loss functions all work.</a:t>
            </a:r>
          </a:p>
          <a:p>
            <a:endParaRPr lang="en-US" sz="4800" dirty="0"/>
          </a:p>
          <a:p>
            <a:r>
              <a:rPr lang="en-US" sz="4800" dirty="0"/>
              <a:t>Do not use the </a:t>
            </a:r>
            <a:r>
              <a:rPr lang="en-US" sz="4800" dirty="0" err="1"/>
              <a:t>softmax</a:t>
            </a:r>
            <a:r>
              <a:rPr lang="en-US" sz="4800" dirty="0"/>
              <a:t> function of the output of the combined NN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41" name="TextBox 1040">
                <a:extLst>
                  <a:ext uri="{FF2B5EF4-FFF2-40B4-BE49-F238E27FC236}">
                    <a16:creationId xmlns:a16="http://schemas.microsoft.com/office/drawing/2014/main" id="{7E0CE97F-5D0B-1647-D343-8863D4770EFA}"/>
                  </a:ext>
                </a:extLst>
              </p:cNvPr>
              <p:cNvSpPr txBox="1"/>
              <p:nvPr/>
            </p:nvSpPr>
            <p:spPr>
              <a:xfrm>
                <a:off x="6914301" y="36328759"/>
                <a:ext cx="1887504" cy="20254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6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6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60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sSub>
                                <m:sSubPr>
                                  <m:ctrlPr>
                                    <a:rPr lang="en-US" sz="6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60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60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sup>
                          </m:sSup>
                        </m:num>
                        <m:den>
                          <m:r>
                            <a:rPr lang="en-US" sz="6000" b="0" i="1" smtClean="0">
                              <a:latin typeface="Cambria Math" panose="02040503050406030204" pitchFamily="18" charset="0"/>
                            </a:rPr>
                            <m:t>∑</m:t>
                          </m:r>
                          <m:sSup>
                            <m:sSupPr>
                              <m:ctrlPr>
                                <a:rPr lang="en-US" sz="6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60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sSub>
                                <m:sSubPr>
                                  <m:ctrlPr>
                                    <a:rPr lang="en-US" sz="6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60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60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sup>
                          </m:sSup>
                        </m:den>
                      </m:f>
                    </m:oMath>
                  </m:oMathPara>
                </a14:m>
                <a:endParaRPr lang="en-US" sz="6000" dirty="0"/>
              </a:p>
            </p:txBody>
          </p:sp>
        </mc:Choice>
        <mc:Fallback>
          <p:sp>
            <p:nvSpPr>
              <p:cNvPr id="1041" name="TextBox 1040">
                <a:extLst>
                  <a:ext uri="{FF2B5EF4-FFF2-40B4-BE49-F238E27FC236}">
                    <a16:creationId xmlns:a16="http://schemas.microsoft.com/office/drawing/2014/main" id="{7E0CE97F-5D0B-1647-D343-8863D4770E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4301" y="36328759"/>
                <a:ext cx="1887504" cy="2025426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42" name="TextBox 1041">
            <a:extLst>
              <a:ext uri="{FF2B5EF4-FFF2-40B4-BE49-F238E27FC236}">
                <a16:creationId xmlns:a16="http://schemas.microsoft.com/office/drawing/2014/main" id="{D240DFB4-6353-1FA5-A5AB-05834B4F68BC}"/>
              </a:ext>
            </a:extLst>
          </p:cNvPr>
          <p:cNvSpPr txBox="1"/>
          <p:nvPr/>
        </p:nvSpPr>
        <p:spPr>
          <a:xfrm>
            <a:off x="1819312" y="37326847"/>
            <a:ext cx="44338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Will cause the selection cuts to drift down towards very negative numbers!</a:t>
            </a:r>
          </a:p>
        </p:txBody>
      </p:sp>
      <p:cxnSp>
        <p:nvCxnSpPr>
          <p:cNvPr id="1044" name="Straight Arrow Connector 1043">
            <a:extLst>
              <a:ext uri="{FF2B5EF4-FFF2-40B4-BE49-F238E27FC236}">
                <a16:creationId xmlns:a16="http://schemas.microsoft.com/office/drawing/2014/main" id="{7C9A8FEC-EE5D-3350-1D8A-BCEC6CC17E1E}"/>
              </a:ext>
            </a:extLst>
          </p:cNvPr>
          <p:cNvCxnSpPr>
            <a:stCxn id="1042" idx="3"/>
          </p:cNvCxnSpPr>
          <p:nvPr/>
        </p:nvCxnSpPr>
        <p:spPr>
          <a:xfrm flipV="1">
            <a:off x="6253124" y="38046991"/>
            <a:ext cx="804829" cy="434018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5" name="TextBox 1044">
            <a:extLst>
              <a:ext uri="{FF2B5EF4-FFF2-40B4-BE49-F238E27FC236}">
                <a16:creationId xmlns:a16="http://schemas.microsoft.com/office/drawing/2014/main" id="{6B6E77F9-5EFF-8A0C-C22B-B5EF02358573}"/>
              </a:ext>
            </a:extLst>
          </p:cNvPr>
          <p:cNvSpPr txBox="1"/>
          <p:nvPr/>
        </p:nvSpPr>
        <p:spPr>
          <a:xfrm>
            <a:off x="13110456" y="47059976"/>
            <a:ext cx="368498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/>
              <a:t>Next Steps </a:t>
            </a:r>
          </a:p>
        </p:txBody>
      </p:sp>
      <p:sp>
        <p:nvSpPr>
          <p:cNvPr id="1046" name="TextBox 1045">
            <a:extLst>
              <a:ext uri="{FF2B5EF4-FFF2-40B4-BE49-F238E27FC236}">
                <a16:creationId xmlns:a16="http://schemas.microsoft.com/office/drawing/2014/main" id="{13ED3952-36BA-C59A-373E-908A3673A04D}"/>
              </a:ext>
            </a:extLst>
          </p:cNvPr>
          <p:cNvSpPr txBox="1"/>
          <p:nvPr/>
        </p:nvSpPr>
        <p:spPr>
          <a:xfrm>
            <a:off x="15771292" y="33533007"/>
            <a:ext cx="13602944" cy="89562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dirty="0"/>
              <a:t>This works at </a:t>
            </a:r>
            <a:r>
              <a:rPr lang="en-US" sz="4800" b="1" dirty="0"/>
              <a:t>low dimension </a:t>
            </a:r>
            <a:r>
              <a:rPr lang="en-US" sz="4800" dirty="0"/>
              <a:t>and small test data</a:t>
            </a:r>
          </a:p>
          <a:p>
            <a:pPr marL="1143000" lvl="1" indent="-685800">
              <a:buFont typeface="Arial" panose="020B0604020202020204" pitchFamily="34" charset="0"/>
              <a:buChar char="•"/>
            </a:pPr>
            <a:r>
              <a:rPr lang="en-US" sz="4800" dirty="0"/>
              <a:t>Try higher dimensional data</a:t>
            </a:r>
          </a:p>
          <a:p>
            <a:pPr marL="1143000" lvl="1" indent="-685800">
              <a:buFont typeface="Arial" panose="020B0604020202020204" pitchFamily="34" charset="0"/>
              <a:buChar char="•"/>
            </a:pPr>
            <a:r>
              <a:rPr lang="en-US" sz="4800" dirty="0"/>
              <a:t>Try an actual analysis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dirty="0"/>
              <a:t>Use </a:t>
            </a:r>
            <a:r>
              <a:rPr lang="en-US" sz="4800" b="1" dirty="0"/>
              <a:t>JAX features to modify the gradient </a:t>
            </a:r>
            <a:r>
              <a:rPr lang="en-US" sz="4800" dirty="0"/>
              <a:t>of the selection functions, so we don’t have to pre-specify them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dirty="0"/>
              <a:t>Test this with multidimensional space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dirty="0"/>
              <a:t>Add loss function term that is related to size of cached data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dirty="0"/>
              <a:t>There are other forms of cuts available in the AI community – expectation values, for example.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sz="4800" dirty="0"/>
          </a:p>
        </p:txBody>
      </p:sp>
      <p:pic>
        <p:nvPicPr>
          <p:cNvPr id="1047" name="Picture 14">
            <a:extLst>
              <a:ext uri="{FF2B5EF4-FFF2-40B4-BE49-F238E27FC236}">
                <a16:creationId xmlns:a16="http://schemas.microsoft.com/office/drawing/2014/main" id="{C9B848F7-1804-6533-8AC8-FB26BDA4D5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3954" y="33329411"/>
            <a:ext cx="5164783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16">
            <a:extLst>
              <a:ext uri="{FF2B5EF4-FFF2-40B4-BE49-F238E27FC236}">
                <a16:creationId xmlns:a16="http://schemas.microsoft.com/office/drawing/2014/main" id="{3EE59FE1-F605-FA11-C6B3-F06F647CD6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0404" y="37795597"/>
            <a:ext cx="5240458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9" name="TextBox 1048">
            <a:extLst>
              <a:ext uri="{FF2B5EF4-FFF2-40B4-BE49-F238E27FC236}">
                <a16:creationId xmlns:a16="http://schemas.microsoft.com/office/drawing/2014/main" id="{4DC74FE8-88CC-91D1-850F-34EDC0B6624A}"/>
              </a:ext>
            </a:extLst>
          </p:cNvPr>
          <p:cNvSpPr txBox="1"/>
          <p:nvPr/>
        </p:nvSpPr>
        <p:spPr>
          <a:xfrm>
            <a:off x="15536823" y="32164431"/>
            <a:ext cx="351025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/>
              <a:t>Next Steps</a:t>
            </a:r>
          </a:p>
        </p:txBody>
      </p:sp>
      <p:pic>
        <p:nvPicPr>
          <p:cNvPr id="1051" name="Picture 1050">
            <a:extLst>
              <a:ext uri="{FF2B5EF4-FFF2-40B4-BE49-F238E27FC236}">
                <a16:creationId xmlns:a16="http://schemas.microsoft.com/office/drawing/2014/main" id="{2DF8F54D-98F7-5D8D-8C6C-23669EED0138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7343812" y="17581665"/>
            <a:ext cx="6100424" cy="3541498"/>
          </a:xfrm>
          <a:prstGeom prst="rect">
            <a:avLst/>
          </a:prstGeom>
        </p:spPr>
      </p:pic>
      <p:sp>
        <p:nvSpPr>
          <p:cNvPr id="1052" name="TextBox 1051">
            <a:extLst>
              <a:ext uri="{FF2B5EF4-FFF2-40B4-BE49-F238E27FC236}">
                <a16:creationId xmlns:a16="http://schemas.microsoft.com/office/drawing/2014/main" id="{17F97FDB-559A-5179-4456-71B07F3959CA}"/>
              </a:ext>
            </a:extLst>
          </p:cNvPr>
          <p:cNvSpPr txBox="1"/>
          <p:nvPr/>
        </p:nvSpPr>
        <p:spPr>
          <a:xfrm>
            <a:off x="24253109" y="13384808"/>
            <a:ext cx="390318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/>
              <a:t>JAX &amp; Haiku</a:t>
            </a:r>
          </a:p>
        </p:txBody>
      </p:sp>
      <p:sp>
        <p:nvSpPr>
          <p:cNvPr id="1054" name="TextBox 1053">
            <a:extLst>
              <a:ext uri="{FF2B5EF4-FFF2-40B4-BE49-F238E27FC236}">
                <a16:creationId xmlns:a16="http://schemas.microsoft.com/office/drawing/2014/main" id="{757CA088-6891-B4B2-992D-E4EE8489958F}"/>
              </a:ext>
            </a:extLst>
          </p:cNvPr>
          <p:cNvSpPr txBox="1"/>
          <p:nvPr/>
        </p:nvSpPr>
        <p:spPr>
          <a:xfrm>
            <a:off x="23587929" y="14383067"/>
            <a:ext cx="6455698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dirty="0"/>
              <a:t>JAX is a Deep Learning framework from Google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dirty="0"/>
              <a:t>Encourages python idioms to construct networks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dirty="0"/>
              <a:t>Designed as a Toolkit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b="1" dirty="0"/>
              <a:t>Makes it very easy to try new ideas</a:t>
            </a:r>
          </a:p>
        </p:txBody>
      </p:sp>
      <p:sp>
        <p:nvSpPr>
          <p:cNvPr id="1056" name="TextBox 1055">
            <a:extLst>
              <a:ext uri="{FF2B5EF4-FFF2-40B4-BE49-F238E27FC236}">
                <a16:creationId xmlns:a16="http://schemas.microsoft.com/office/drawing/2014/main" id="{28A8A50B-64AD-87A9-8B00-5FFA0DB8167D}"/>
              </a:ext>
            </a:extLst>
          </p:cNvPr>
          <p:cNvSpPr txBox="1"/>
          <p:nvPr/>
        </p:nvSpPr>
        <p:spPr>
          <a:xfrm>
            <a:off x="45963" y="41962643"/>
            <a:ext cx="1156038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/>
              <a:t>https://github.com/gordonwatts/diff-prog-intro</a:t>
            </a:r>
          </a:p>
        </p:txBody>
      </p:sp>
    </p:spTree>
    <p:extLst>
      <p:ext uri="{BB962C8B-B14F-4D97-AF65-F5344CB8AC3E}">
        <p14:creationId xmlns:p14="http://schemas.microsoft.com/office/powerpoint/2010/main" val="22137515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173</TotalTime>
  <Words>419</Words>
  <Application>Microsoft Office PowerPoint</Application>
  <PresentationFormat>Custom</PresentationFormat>
  <Paragraphs>51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Amasis MT Pro Black</vt:lpstr>
      <vt:lpstr>Arial</vt:lpstr>
      <vt:lpstr>Calibri</vt:lpstr>
      <vt:lpstr>Calibri Light</vt:lpstr>
      <vt:lpstr>Cambria Math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Gordon Watts</dc:creator>
  <cp:lastModifiedBy>Gordon Watts</cp:lastModifiedBy>
  <cp:revision>1</cp:revision>
  <dcterms:created xsi:type="dcterms:W3CDTF">2023-05-06T14:16:33Z</dcterms:created>
  <dcterms:modified xsi:type="dcterms:W3CDTF">2023-05-06T17:10:11Z</dcterms:modified>
</cp:coreProperties>
</file>