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41"/>
  </p:notesMasterIdLst>
  <p:sldIdLst>
    <p:sldId id="256" r:id="rId2"/>
    <p:sldId id="642" r:id="rId3"/>
    <p:sldId id="728" r:id="rId4"/>
    <p:sldId id="781" r:id="rId5"/>
    <p:sldId id="782" r:id="rId6"/>
    <p:sldId id="776" r:id="rId7"/>
    <p:sldId id="777" r:id="rId8"/>
    <p:sldId id="784" r:id="rId9"/>
    <p:sldId id="770" r:id="rId10"/>
    <p:sldId id="774" r:id="rId11"/>
    <p:sldId id="775" r:id="rId12"/>
    <p:sldId id="787" r:id="rId13"/>
    <p:sldId id="785" r:id="rId14"/>
    <p:sldId id="788" r:id="rId15"/>
    <p:sldId id="778" r:id="rId16"/>
    <p:sldId id="622" r:id="rId17"/>
    <p:sldId id="279" r:id="rId18"/>
    <p:sldId id="779" r:id="rId19"/>
    <p:sldId id="540" r:id="rId20"/>
    <p:sldId id="538" r:id="rId21"/>
    <p:sldId id="541" r:id="rId22"/>
    <p:sldId id="539" r:id="rId23"/>
    <p:sldId id="773" r:id="rId24"/>
    <p:sldId id="273" r:id="rId25"/>
    <p:sldId id="280" r:id="rId26"/>
    <p:sldId id="780" r:id="rId27"/>
    <p:sldId id="783" r:id="rId28"/>
    <p:sldId id="258" r:id="rId29"/>
    <p:sldId id="287" r:id="rId30"/>
    <p:sldId id="318" r:id="rId31"/>
    <p:sldId id="286" r:id="rId32"/>
    <p:sldId id="289" r:id="rId33"/>
    <p:sldId id="288" r:id="rId34"/>
    <p:sldId id="625" r:id="rId35"/>
    <p:sldId id="265" r:id="rId36"/>
    <p:sldId id="299" r:id="rId37"/>
    <p:sldId id="300" r:id="rId38"/>
    <p:sldId id="621" r:id="rId39"/>
    <p:sldId id="630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e Faucci Giannelli" initials="MFG" lastIdx="2" clrIdx="0">
    <p:extLst>
      <p:ext uri="{19B8F6BF-5375-455C-9EA6-DF929625EA0E}">
        <p15:presenceInfo xmlns:p15="http://schemas.microsoft.com/office/powerpoint/2012/main" userId="4d0a29167cdded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66"/>
    <a:srgbClr val="FF00FF"/>
    <a:srgbClr val="041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2076" y="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620D2-2075-4AAC-ABE6-2F7DA590964E}" type="datetimeFigureOut">
              <a:rPr lang="en-GB" smtClean="0"/>
              <a:t>08/05/2023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28538-1504-419A-BBFB-90511D91B3E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066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9" name="Picture 8" descr="AN_atlaslogo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5298"/>
            <a:ext cx="1385890" cy="1371600"/>
          </a:xfrm>
          <a:prstGeom prst="rect">
            <a:avLst/>
          </a:prstGeom>
        </p:spPr>
      </p:pic>
      <p:pic>
        <p:nvPicPr>
          <p:cNvPr id="15" name="Immagine 7">
            <a:extLst>
              <a:ext uri="{FF2B5EF4-FFF2-40B4-BE49-F238E27FC236}">
                <a16:creationId xmlns:a16="http://schemas.microsoft.com/office/drawing/2014/main" id="{A0B6CAD6-6C75-4CCB-A4A9-10C2F090FE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9" y="225298"/>
            <a:ext cx="2358860" cy="1539159"/>
          </a:xfrm>
          <a:prstGeom prst="rect">
            <a:avLst/>
          </a:prstGeom>
        </p:spPr>
      </p:pic>
      <p:pic>
        <p:nvPicPr>
          <p:cNvPr id="17" name="Immagine 8">
            <a:extLst>
              <a:ext uri="{FF2B5EF4-FFF2-40B4-BE49-F238E27FC236}">
                <a16:creationId xmlns:a16="http://schemas.microsoft.com/office/drawing/2014/main" id="{85371B58-F506-4919-BAC7-1C241BBBEE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1913"/>
            <a:ext cx="2244003" cy="1097287"/>
          </a:xfrm>
          <a:prstGeom prst="rect">
            <a:avLst/>
          </a:prstGeom>
        </p:spPr>
      </p:pic>
      <p:sp>
        <p:nvSpPr>
          <p:cNvPr id="19" name="CasellaDiTesto 9">
            <a:extLst>
              <a:ext uri="{FF2B5EF4-FFF2-40B4-BE49-F238E27FC236}">
                <a16:creationId xmlns:a16="http://schemas.microsoft.com/office/drawing/2014/main" id="{A62DEB90-B5C6-4756-ABBE-EFDDBE6C2D2A}"/>
              </a:ext>
            </a:extLst>
          </p:cNvPr>
          <p:cNvSpPr txBox="1"/>
          <p:nvPr userDrawn="1"/>
        </p:nvSpPr>
        <p:spPr>
          <a:xfrm>
            <a:off x="2679041" y="1089394"/>
            <a:ext cx="2066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/>
              <a:t>H2020 MSCA COFUND</a:t>
            </a:r>
          </a:p>
          <a:p>
            <a:pPr algn="ctr"/>
            <a:r>
              <a:rPr lang="en-US" sz="1600" b="1" i="1" dirty="0"/>
              <a:t>G.A. 754496</a:t>
            </a:r>
            <a:endParaRPr lang="en-GB" sz="1600" i="1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1F938C43-8A1D-4693-8A48-C63D422527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80" y="266355"/>
            <a:ext cx="2612055" cy="100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0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8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6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41020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492875"/>
            <a:ext cx="37338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41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t">
            <a:norm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54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4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9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65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4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87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373"/>
            <a:ext cx="8229600" cy="9144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3CC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762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08/05/2023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477000"/>
            <a:ext cx="9144000" cy="381001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3CC"/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4C51970-78E7-4682-BB2B-B449E23EE53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52" y="38100"/>
            <a:ext cx="84524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9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tlas.web.cern.ch/Atlas/TDR/caloperf/caloperf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PAPERS/SIMU-2018-04/" TargetMode="External"/><Relationship Id="rId2" Type="http://schemas.openxmlformats.org/officeDocument/2006/relationships/hyperlink" Target="https://atlas.web.cern.ch/Atlas/GROUPS/PHYSICS/PUBNOTES/ATL-SOFT-PUB-2020-006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atlas.web.cern.ch/Atlas/TDR/caloperf/caloperf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atlas.web.cern.ch/Atlas/TDR/caloperf/caloperf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tlas.web.cern.ch/Atlas/TDR/caloperf/caloperf.html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nnx.ai/" TargetMode="External"/><Relationship Id="rId2" Type="http://schemas.openxmlformats.org/officeDocument/2006/relationships/hyperlink" Target="https://github.com/lwtnn/lwtnn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92350"/>
            <a:ext cx="8686800" cy="2898775"/>
          </a:xfrm>
        </p:spPr>
        <p:txBody>
          <a:bodyPr>
            <a:no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FastCaloGANV2 </a:t>
            </a:r>
            <a:b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fast simulation in Run3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752600"/>
          </a:xfrm>
        </p:spPr>
        <p:txBody>
          <a:bodyPr>
            <a:normAutofit/>
          </a:bodyPr>
          <a:lstStyle/>
          <a:p>
            <a:r>
              <a:rPr lang="en-GB" u="sng" dirty="0"/>
              <a:t>Michele Faucci Giannelli</a:t>
            </a:r>
          </a:p>
          <a:p>
            <a:r>
              <a:rPr lang="en-GB" dirty="0"/>
              <a:t>On behalf of the ATLAS collaboration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E13BC5-AB6E-1E98-0631-A44C152BA755}"/>
              </a:ext>
            </a:extLst>
          </p:cNvPr>
          <p:cNvSpPr txBox="1">
            <a:spLocks/>
          </p:cNvSpPr>
          <p:nvPr/>
        </p:nvSpPr>
        <p:spPr>
          <a:xfrm>
            <a:off x="228600" y="2282825"/>
            <a:ext cx="8686800" cy="28987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FastCaloGAN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fast simulation of the ATLAS Calorimeter with GANs</a:t>
            </a:r>
          </a:p>
        </p:txBody>
      </p:sp>
    </p:spTree>
    <p:extLst>
      <p:ext uri="{BB962C8B-B14F-4D97-AF65-F5344CB8AC3E}">
        <p14:creationId xmlns:p14="http://schemas.microsoft.com/office/powerpoint/2010/main" val="26075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D43F1-0B41-F4A5-5039-569F06AA2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Photon shape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5BA3A-0A77-43C7-8632-98ECD95F5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C0AF7-A283-A306-630E-BB73F7F9F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165B5-34B4-9194-9562-C111D6D8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699D1433-7DE3-BD89-B357-E3FF4DBB2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581"/>
            <a:ext cx="4975806" cy="3627845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5B9ED3F-2D10-E658-A7B6-0491114FB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2945" y="2865029"/>
            <a:ext cx="4981429" cy="3627846"/>
          </a:xfrm>
        </p:spPr>
      </p:pic>
    </p:spTree>
    <p:extLst>
      <p:ext uri="{BB962C8B-B14F-4D97-AF65-F5344CB8AC3E}">
        <p14:creationId xmlns:p14="http://schemas.microsoft.com/office/powerpoint/2010/main" val="14833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77AE-FF3F-A12C-0C82-B8D85C0A1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Pions</a:t>
            </a:r>
            <a:endParaRPr lang="en-GB" dirty="0"/>
          </a:p>
        </p:txBody>
      </p:sp>
      <p:pic>
        <p:nvPicPr>
          <p:cNvPr id="10" name="Content Placeholder 9" descr="Chart, histogram&#10;&#10;Description automatically generated">
            <a:extLst>
              <a:ext uri="{FF2B5EF4-FFF2-40B4-BE49-F238E27FC236}">
                <a16:creationId xmlns:a16="http://schemas.microsoft.com/office/drawing/2014/main" id="{201AEA76-B601-A20D-042B-75AA6002B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4285026" cy="3124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1A1DA-5E9A-ED95-4926-686358E2F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0F639-B6AE-8ABA-3F63-E016DEFD1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F053B-66EC-A52D-A675-869D5D11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BBAB0E-3FC4-92BD-FFFA-94E76DBA4A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8188" y="2678659"/>
            <a:ext cx="5167237" cy="380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9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21DF29-DF0A-B0CA-6DEA-C335899B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Jet performance in Run3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2D884B5E-2753-151F-8750-31BE4D400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65" y="1082675"/>
            <a:ext cx="4369231" cy="2590800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BB0E39-6204-5AB6-3FEC-9B0F160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1019ED-829E-F7D9-1B86-FADF4529F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AA1B69-3298-2DE7-E24A-6AE06B4F5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06BE532-D468-8103-2872-93AE9AC85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296" y="1082675"/>
            <a:ext cx="4552949" cy="26997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A253373-BB79-B5DA-5E7C-7A411F615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2821" y="3742830"/>
            <a:ext cx="4552949" cy="269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26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CA5B08-B305-BB01-B1A9-22BF568F6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Protons 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5AF54E-D461-5996-674D-3A27F805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88B361-F0B3-821E-F0E4-6B15C985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F57253-FB00-59DA-E98D-66729887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E4DCAE6-AA83-FDA0-7971-997A9205E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689667"/>
            <a:ext cx="4919094" cy="478733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719FB0-AA5C-31BA-045A-CBD259D61488}"/>
              </a:ext>
            </a:extLst>
          </p:cNvPr>
          <p:cNvSpPr txBox="1"/>
          <p:nvPr/>
        </p:nvSpPr>
        <p:spPr>
          <a:xfrm>
            <a:off x="9525" y="1010082"/>
            <a:ext cx="7366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of a new GAN on protons to simulate all baryons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CF0801-1846-2F31-AF81-7019166D316E}"/>
              </a:ext>
            </a:extLst>
          </p:cNvPr>
          <p:cNvSpPr txBox="1"/>
          <p:nvPr/>
        </p:nvSpPr>
        <p:spPr>
          <a:xfrm>
            <a:off x="5410200" y="1752600"/>
            <a:ext cx="373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Fewer samples are used as they are produced by momentum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voxelisation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HP used for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pions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used for protons</a:t>
            </a:r>
          </a:p>
        </p:txBody>
      </p:sp>
    </p:spTree>
    <p:extLst>
      <p:ext uri="{BB962C8B-B14F-4D97-AF65-F5344CB8AC3E}">
        <p14:creationId xmlns:p14="http://schemas.microsoft.com/office/powerpoint/2010/main" val="179729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FDE4AD-4B6B-B3F2-3986-80592069C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Performance: low energy protons</a:t>
            </a:r>
          </a:p>
        </p:txBody>
      </p:sp>
      <p:pic>
        <p:nvPicPr>
          <p:cNvPr id="8" name="Segnaposto contenuto 7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B0447C90-865D-8623-6728-08F7912F2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6605806" cy="481627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E40773-D4A8-C617-9644-8C801C18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A8F5A0-B005-DFBD-491E-5D7FE6436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203430-0F0D-14A9-21BF-670CA8A1A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D619A9A-6EB6-64A6-7C66-8CEFF8263108}"/>
              </a:ext>
            </a:extLst>
          </p:cNvPr>
          <p:cNvSpPr txBox="1"/>
          <p:nvPr/>
        </p:nvSpPr>
        <p:spPr>
          <a:xfrm>
            <a:off x="0" y="55626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Simulating protons with a dedicated GAN provide a better performance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FCSV2 approach that use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pions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 correction on energy</a:t>
            </a:r>
          </a:p>
        </p:txBody>
      </p:sp>
    </p:spTree>
    <p:extLst>
      <p:ext uri="{BB962C8B-B14F-4D97-AF65-F5344CB8AC3E}">
        <p14:creationId xmlns:p14="http://schemas.microsoft.com/office/powerpoint/2010/main" val="2037377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C032E-8B42-039C-B157-D2B8037C5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570D1-FB73-C826-C4BE-46CC168A8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err="1"/>
              <a:t>FastCaloGAN</a:t>
            </a:r>
            <a:r>
              <a:rPr lang="en-GB" dirty="0"/>
              <a:t> was born as a prototype and even at that early stage was able to have great performance for </a:t>
            </a:r>
            <a:r>
              <a:rPr lang="en-GB" dirty="0" err="1"/>
              <a:t>pions</a:t>
            </a:r>
            <a:r>
              <a:rPr lang="en-GB" dirty="0"/>
              <a:t>, so much as to be used in AF3</a:t>
            </a:r>
          </a:p>
          <a:p>
            <a:r>
              <a:rPr lang="en-GB" dirty="0" err="1"/>
              <a:t>FastCaloGAN</a:t>
            </a:r>
            <a:r>
              <a:rPr lang="en-GB" dirty="0"/>
              <a:t> V2 is a mature tool that is now very accurate for all particles and will be extensively used in Run3 fast simulation</a:t>
            </a:r>
          </a:p>
          <a:p>
            <a:r>
              <a:rPr lang="en-GB" dirty="0"/>
              <a:t>Additional ML tools are also being deployed that will further enhance the Run3-AF3 performance</a:t>
            </a:r>
          </a:p>
          <a:p>
            <a:pPr lvl="1"/>
            <a:r>
              <a:rPr lang="en-GB" dirty="0"/>
              <a:t>A new muon punch through tool</a:t>
            </a:r>
          </a:p>
          <a:p>
            <a:pPr lvl="1"/>
            <a:r>
              <a:rPr lang="en-GB" dirty="0"/>
              <a:t>A DNN-based tool to predict the longitudinal correction in each layer which is essential to improve GAN e/gamma shower shapes</a:t>
            </a:r>
          </a:p>
          <a:p>
            <a:r>
              <a:rPr lang="en-GB" dirty="0"/>
              <a:t>Further optimisations and the implementation of new model for calorimeter simulation are scheduled for later releases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AF097-70B6-A10C-3215-CB5A0791D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D751D-B3B8-674B-B1D5-348EF7E8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8FA1F-1C93-1A15-8AAA-439F0313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991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89D07-FE40-4808-B2BB-B99812D0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80B89-37DD-4DF7-AD16-1B94798A7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9CC94-5D29-4563-A497-D87725181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8136D-4F14-4680-AEBB-F5CB5191E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B700B-DC5A-45E0-BA44-21BE955FF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20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CF3C5-DF43-4948-BA3D-4AA3143F1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training sample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DD5C3-285F-4F8D-A373-0FD6F0B71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single-particle samples have</a:t>
            </a:r>
          </a:p>
          <a:p>
            <a:pPr lvl="1"/>
            <a:r>
              <a:rPr lang="en-GB" dirty="0"/>
              <a:t>detailed hits to better map ATLAS cells</a:t>
            </a:r>
          </a:p>
          <a:p>
            <a:pPr lvl="1"/>
            <a:r>
              <a:rPr lang="en-GB" dirty="0"/>
              <a:t>without z-vertex spread </a:t>
            </a:r>
          </a:p>
          <a:p>
            <a:pPr lvl="1"/>
            <a:r>
              <a:rPr lang="en-GB" dirty="0"/>
              <a:t>without noise</a:t>
            </a:r>
          </a:p>
          <a:p>
            <a:pPr lvl="1"/>
            <a:r>
              <a:rPr lang="en-GB" dirty="0"/>
              <a:t>without parts of the electronic cross talk</a:t>
            </a:r>
          </a:p>
          <a:p>
            <a:r>
              <a:rPr lang="en-GB" dirty="0"/>
              <a:t>Events generated by momentum</a:t>
            </a:r>
          </a:p>
          <a:p>
            <a:pPr lvl="1"/>
            <a:r>
              <a:rPr lang="en-GB" dirty="0"/>
              <a:t>But used the </a:t>
            </a:r>
            <a:r>
              <a:rPr lang="en-GB" dirty="0" err="1"/>
              <a:t>Ekin</a:t>
            </a:r>
            <a:r>
              <a:rPr lang="en-GB" dirty="0"/>
              <a:t> for the simulation</a:t>
            </a:r>
          </a:p>
          <a:p>
            <a:r>
              <a:rPr lang="en-GB" dirty="0"/>
              <a:t>The statistics in the high energy region is lower than at low energies</a:t>
            </a:r>
          </a:p>
          <a:p>
            <a:pPr lvl="1"/>
            <a:r>
              <a:rPr lang="en-GB" dirty="0"/>
              <a:t>10k events up to 256 GeV </a:t>
            </a:r>
          </a:p>
          <a:p>
            <a:pPr lvl="1"/>
            <a:r>
              <a:rPr lang="en-GB" dirty="0"/>
              <a:t>Drop to 1k events for 4 </a:t>
            </a:r>
            <a:r>
              <a:rPr lang="en-GB" dirty="0" err="1"/>
              <a:t>TeV</a:t>
            </a:r>
            <a:r>
              <a:rPr lang="en-GB" dirty="0"/>
              <a:t> samples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2A973-90E6-4433-B9A6-E75BC286F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E7A84-7DA0-40B1-9B87-16716D70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62828-E431-4E3C-B17F-19193B9A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85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30-163A-FAB3-FAEF-7D0B898CD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FastCaloGAN</a:t>
            </a:r>
            <a:r>
              <a:rPr lang="en-GB" dirty="0"/>
              <a:t>, more than just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8027F-9931-81EF-31D2-0080D3456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FastCaloGAN</a:t>
            </a:r>
            <a:r>
              <a:rPr lang="en-GB" dirty="0"/>
              <a:t> is a tool that perform the simulation of showers in the whole ATLAS calorimeter system using </a:t>
            </a:r>
            <a:r>
              <a:rPr lang="en-GB" dirty="0" err="1"/>
              <a:t>Genenerative</a:t>
            </a:r>
            <a:r>
              <a:rPr lang="en-GB" dirty="0"/>
              <a:t> Adversarial Networks</a:t>
            </a:r>
          </a:p>
          <a:p>
            <a:r>
              <a:rPr lang="en-GB" dirty="0"/>
              <a:t>The tool is far more than the GANs, it handles the </a:t>
            </a:r>
            <a:r>
              <a:rPr lang="en-GB" dirty="0" err="1"/>
              <a:t>voxelisation</a:t>
            </a:r>
            <a:r>
              <a:rPr lang="en-GB" dirty="0"/>
              <a:t> and pre-processing of the input samples before they are used by the GANs</a:t>
            </a:r>
          </a:p>
          <a:p>
            <a:r>
              <a:rPr lang="en-GB" dirty="0"/>
              <a:t>It also handles the complex task of assigning the energy from the voxels to the ATLAS calorimeter cells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F5C7F-3B57-A3DA-EF16-6B934ED8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3A646-CE37-8785-3882-E9B6BF54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0467B-8DAA-991B-5AE7-19EC30093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341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81FE2-21E0-40C5-8BEE-E70ECD8F7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ATLAS calorimeters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15AFB-6558-4D34-9B79-FED1FC62D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766356"/>
            <a:ext cx="8991600" cy="634443"/>
          </a:xfrm>
        </p:spPr>
        <p:txBody>
          <a:bodyPr/>
          <a:lstStyle/>
          <a:p>
            <a:r>
              <a:rPr lang="en-GB" dirty="0"/>
              <a:t>Complex geometry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B1849-4DAE-46A6-AAB8-A1FDCCAE2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8F80DC-00F7-4700-8257-7B131B1B9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970899"/>
            <a:ext cx="5674619" cy="4674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3FD823-6F81-4A61-B75D-3AB599303AAD}"/>
              </a:ext>
            </a:extLst>
          </p:cNvPr>
          <p:cNvSpPr txBox="1"/>
          <p:nvPr/>
        </p:nvSpPr>
        <p:spPr>
          <a:xfrm>
            <a:off x="6687109" y="1268760"/>
            <a:ext cx="245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ATLAS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Calo TDR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B5DC11-57F7-4073-8DC5-0E8C4619C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8B5546-EDFD-49D9-88CB-E8A357F9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694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BE8CD-B825-4128-B713-F745DCEE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FastCaloGAN</a:t>
            </a:r>
            <a:r>
              <a:rPr lang="en-GB" dirty="0"/>
              <a:t> v1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E24ED-B8BA-4C59-B42B-0F022260F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Extensively documented: </a:t>
            </a:r>
            <a:r>
              <a:rPr lang="en-GB" sz="2800" dirty="0">
                <a:hlinkClick r:id="rId2"/>
              </a:rPr>
              <a:t>PUB note</a:t>
            </a:r>
            <a:r>
              <a:rPr lang="en-GB" sz="2800" dirty="0"/>
              <a:t>, </a:t>
            </a:r>
            <a:r>
              <a:rPr lang="en-GB" sz="2800" dirty="0">
                <a:hlinkClick r:id="rId3"/>
              </a:rPr>
              <a:t>AltFast3 paper</a:t>
            </a:r>
            <a:endParaRPr lang="en-GB" sz="2800" dirty="0"/>
          </a:p>
          <a:p>
            <a:pPr lvl="1"/>
            <a:r>
              <a:rPr lang="en-GB" sz="2400" dirty="0"/>
              <a:t>Used in to produce 2B events in ATLAS for Run2 reprocessing</a:t>
            </a:r>
          </a:p>
          <a:p>
            <a:r>
              <a:rPr lang="en-GB" sz="2800" dirty="0"/>
              <a:t>See the talk in track 3 parallel session</a:t>
            </a:r>
          </a:p>
          <a:p>
            <a:r>
              <a:rPr lang="en-GB" sz="2800" dirty="0"/>
              <a:t>Use single particle samples</a:t>
            </a:r>
          </a:p>
          <a:p>
            <a:pPr lvl="1"/>
            <a:r>
              <a:rPr lang="en-GB" sz="2400" dirty="0"/>
              <a:t>Electrons, photons and charged </a:t>
            </a:r>
            <a:r>
              <a:rPr lang="en-GB" sz="2400" dirty="0" err="1"/>
              <a:t>pions</a:t>
            </a:r>
            <a:endParaRPr lang="en-GB" sz="2400" dirty="0"/>
          </a:p>
          <a:p>
            <a:pPr lvl="1"/>
            <a:r>
              <a:rPr lang="en-GB" sz="2400" dirty="0"/>
              <a:t>Detector divided in 100 </a:t>
            </a:r>
            <a:r>
              <a:rPr lang="el-GR" sz="2400" dirty="0"/>
              <a:t>η</a:t>
            </a:r>
            <a:r>
              <a:rPr lang="en-GB" sz="2400" dirty="0"/>
              <a:t> slices </a:t>
            </a:r>
          </a:p>
          <a:p>
            <a:pPr lvl="1"/>
            <a:r>
              <a:rPr lang="en-GB" sz="2400" dirty="0"/>
              <a:t>15 energy points (256 MeV – 4 </a:t>
            </a:r>
            <a:r>
              <a:rPr lang="en-GB" sz="2400" dirty="0" err="1"/>
              <a:t>TeV</a:t>
            </a:r>
            <a:r>
              <a:rPr lang="en-GB" sz="2400" dirty="0"/>
              <a:t>, in powers of 2)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34608-61B3-4609-80F7-442A6631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EF84A-D4C3-4214-9D4D-8EA4F3600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87A56-7100-4173-91EC-ECAC44FD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695FF-14AB-4D66-B654-1162956D198A}"/>
              </a:ext>
            </a:extLst>
          </p:cNvPr>
          <p:cNvSpPr/>
          <p:nvPr/>
        </p:nvSpPr>
        <p:spPr>
          <a:xfrm>
            <a:off x="152400" y="4339905"/>
            <a:ext cx="251460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Voxelisation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23D8AF-ACB9-4373-9A77-A9D6F700454D}"/>
              </a:ext>
            </a:extLst>
          </p:cNvPr>
          <p:cNvSpPr/>
          <p:nvPr/>
        </p:nvSpPr>
        <p:spPr>
          <a:xfrm>
            <a:off x="3238500" y="4343400"/>
            <a:ext cx="251460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Training of the GANs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B6EC6D-5928-48EF-AD09-05A079A0BDC7}"/>
              </a:ext>
            </a:extLst>
          </p:cNvPr>
          <p:cNvSpPr/>
          <p:nvPr/>
        </p:nvSpPr>
        <p:spPr>
          <a:xfrm>
            <a:off x="6324600" y="4339905"/>
            <a:ext cx="251460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in Athena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3B9E672-8AC5-45C1-827D-B6E42B50C01A}"/>
              </a:ext>
            </a:extLst>
          </p:cNvPr>
          <p:cNvSpPr/>
          <p:nvPr/>
        </p:nvSpPr>
        <p:spPr>
          <a:xfrm>
            <a:off x="2667000" y="4843143"/>
            <a:ext cx="571500" cy="9144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FD5460E-054A-4C5F-B690-363F7EDAB936}"/>
              </a:ext>
            </a:extLst>
          </p:cNvPr>
          <p:cNvSpPr/>
          <p:nvPr/>
        </p:nvSpPr>
        <p:spPr>
          <a:xfrm>
            <a:off x="5753100" y="4843143"/>
            <a:ext cx="571500" cy="9144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28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B3019-0534-44E0-AC92-2385E11AB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ATLAS EM calorimeters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A8162-A6E1-4A2C-AB19-DDA7D8A4B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37F0D3-9D7F-477F-A9D9-9B3486CD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10044" y="341055"/>
            <a:ext cx="4753696" cy="59629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F7509-0AD5-4806-B0FF-382DE4EB8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822874"/>
            <a:ext cx="7592144" cy="5779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Each line represent a discontinuity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EC4977-8F10-4291-A9D0-35227BC753C9}"/>
              </a:ext>
            </a:extLst>
          </p:cNvPr>
          <p:cNvSpPr txBox="1"/>
          <p:nvPr/>
        </p:nvSpPr>
        <p:spPr>
          <a:xfrm>
            <a:off x="6300192" y="980728"/>
            <a:ext cx="245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ATLAS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Calo TDR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5BD682D-ED30-47A5-B341-B2DE8E544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187F539-A137-4025-932C-F633BB86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06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DFFDC-9F66-49E7-9596-CB4FB462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barrel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22753-861A-490F-BDDB-1AA6A6872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90600"/>
            <a:ext cx="3487688" cy="54102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4 layers:</a:t>
            </a:r>
          </a:p>
          <a:p>
            <a:r>
              <a:rPr lang="en-GB" dirty="0"/>
              <a:t>Pre-sampler</a:t>
            </a:r>
          </a:p>
          <a:p>
            <a:r>
              <a:rPr lang="en-GB" dirty="0"/>
              <a:t>EMB1</a:t>
            </a:r>
          </a:p>
          <a:p>
            <a:r>
              <a:rPr lang="en-GB" dirty="0"/>
              <a:t>EMB2</a:t>
            </a:r>
          </a:p>
          <a:p>
            <a:r>
              <a:rPr lang="en-GB" dirty="0"/>
              <a:t>EMB3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Non-</a:t>
            </a:r>
            <a:r>
              <a:rPr lang="en-GB" dirty="0" err="1"/>
              <a:t>omogeneus</a:t>
            </a:r>
            <a:r>
              <a:rPr lang="en-GB" dirty="0"/>
              <a:t> even in barrel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42AB8-3EC5-4431-8C8F-B7E777518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9A918-F965-4230-8DAC-079DA324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593" y="1268760"/>
            <a:ext cx="5556177" cy="5013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00B8EE-BAF2-4CF5-A67A-4E202543626F}"/>
              </a:ext>
            </a:extLst>
          </p:cNvPr>
          <p:cNvSpPr txBox="1"/>
          <p:nvPr/>
        </p:nvSpPr>
        <p:spPr>
          <a:xfrm>
            <a:off x="6687109" y="978731"/>
            <a:ext cx="245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ATLAS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Calo TDR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23CB70A-40B5-4630-9AB3-34000775D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795EE4A-30DF-4113-9224-91909F9F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942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AE88-0A6F-47C7-8C59-2E026706A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hadronic calorimeter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1CFAC-B950-424E-9A10-798EF9671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90600"/>
            <a:ext cx="5215880" cy="5410200"/>
          </a:xfrm>
        </p:spPr>
        <p:txBody>
          <a:bodyPr/>
          <a:lstStyle/>
          <a:p>
            <a:r>
              <a:rPr lang="en-GB" dirty="0"/>
              <a:t>Complex transition region between barrel and endcap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Forward region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74A6E-5E7B-49F7-A7E6-94C6AA5D2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D2C971-A298-45DC-A8B0-CD95FDCC4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008995"/>
            <a:ext cx="2391057" cy="2546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064964-16D7-4147-A15A-344A8C8F6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3637895"/>
            <a:ext cx="5667375" cy="2781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823535-98EA-4723-9226-82CD8F103313}"/>
              </a:ext>
            </a:extLst>
          </p:cNvPr>
          <p:cNvSpPr txBox="1"/>
          <p:nvPr/>
        </p:nvSpPr>
        <p:spPr>
          <a:xfrm>
            <a:off x="6610909" y="3457852"/>
            <a:ext cx="245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ATLAS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Calo TDR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912F912-68DA-4D45-9873-58B483C8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574982D-C9DE-40AF-9E7F-89660177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850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5E4DB-DFC2-8A97-694D-462FB9C01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Strategy to handle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1A53A-C925-EC8A-F2F6-337FD887D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Parametrise the fast simulation using single particle samples produced at the calorimeter surface </a:t>
            </a:r>
          </a:p>
          <a:p>
            <a:pPr lvl="1"/>
            <a:r>
              <a:rPr lang="en-GB" dirty="0"/>
              <a:t>To get a perfect detector response</a:t>
            </a:r>
          </a:p>
          <a:p>
            <a:r>
              <a:rPr lang="en-GB" dirty="0"/>
              <a:t>Three particles: photons, electrons and </a:t>
            </a:r>
            <a:r>
              <a:rPr lang="en-GB" dirty="0" err="1"/>
              <a:t>pions</a:t>
            </a:r>
            <a:endParaRPr lang="en-GB" dirty="0"/>
          </a:p>
          <a:p>
            <a:pPr lvl="1"/>
            <a:r>
              <a:rPr lang="en-GB" dirty="0"/>
              <a:t>Simulate all hadrons based on </a:t>
            </a:r>
            <a:r>
              <a:rPr lang="en-GB" dirty="0" err="1"/>
              <a:t>pions</a:t>
            </a:r>
            <a:r>
              <a:rPr lang="en-GB" dirty="0"/>
              <a:t> and correct for difference in energy response, but not shape</a:t>
            </a:r>
          </a:p>
          <a:p>
            <a:r>
              <a:rPr lang="en-GB" dirty="0"/>
              <a:t>Segment the detector in 100 small (0.05) </a:t>
            </a:r>
            <a:r>
              <a:rPr lang="el-GR" dirty="0"/>
              <a:t>η</a:t>
            </a:r>
            <a:r>
              <a:rPr lang="en-GB" dirty="0"/>
              <a:t> slices</a:t>
            </a:r>
          </a:p>
          <a:p>
            <a:r>
              <a:rPr lang="en-GB" dirty="0"/>
              <a:t>In each eta slice, produce samples at 17 discrete energy points logarithmically separated </a:t>
            </a:r>
          </a:p>
          <a:p>
            <a:pPr lvl="1"/>
            <a:r>
              <a:rPr lang="en-GB" dirty="0"/>
              <a:t>From 64 MeV to 4 </a:t>
            </a:r>
            <a:r>
              <a:rPr lang="en-GB" dirty="0" err="1"/>
              <a:t>TeV</a:t>
            </a:r>
            <a:endParaRPr lang="en-GB" dirty="0"/>
          </a:p>
          <a:p>
            <a:pPr lvl="1"/>
            <a:r>
              <a:rPr lang="en-GB" dirty="0"/>
              <a:t>Not ideal for ML, but good for parametric approach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407D2-DAE7-3139-9FFC-34019CFC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30138-4D34-5C50-659E-54E2ECE6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BBBA1-39A9-F11D-29A3-C96D9515C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4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B90AD-FB8C-4A61-88A9-3E72ADA4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Strategy of FastCaloGAN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F1D1B-6BFD-4907-A405-18A88335F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0600"/>
            <a:ext cx="9067800" cy="541020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For each particle and </a:t>
            </a:r>
            <a:r>
              <a:rPr lang="el-GR" dirty="0"/>
              <a:t>η</a:t>
            </a:r>
            <a:r>
              <a:rPr lang="en-GB" dirty="0"/>
              <a:t> slice we define a GAN </a:t>
            </a:r>
          </a:p>
          <a:p>
            <a:pPr lvl="1"/>
            <a:r>
              <a:rPr lang="en-GB" dirty="0" err="1">
                <a:sym typeface="Wingdings" panose="05000000000000000000" pitchFamily="2" charset="2"/>
              </a:rPr>
              <a:t>FastCaloGAN</a:t>
            </a:r>
            <a:r>
              <a:rPr lang="en-GB" dirty="0">
                <a:sym typeface="Wingdings" panose="05000000000000000000" pitchFamily="2" charset="2"/>
              </a:rPr>
              <a:t> has 300 GANs!</a:t>
            </a:r>
            <a:endParaRPr lang="en-GB" dirty="0"/>
          </a:p>
          <a:p>
            <a:r>
              <a:rPr lang="en-GB" dirty="0"/>
              <a:t>Train each GAN on </a:t>
            </a:r>
            <a:r>
              <a:rPr lang="en-GB" dirty="0" err="1"/>
              <a:t>voxelised</a:t>
            </a:r>
            <a:r>
              <a:rPr lang="en-GB" dirty="0"/>
              <a:t> hits</a:t>
            </a:r>
          </a:p>
          <a:p>
            <a:pPr lvl="1"/>
            <a:r>
              <a:rPr lang="en-GB" dirty="0"/>
              <a:t>Because cell structure is not homogeneous and would require different GAN architectures, the </a:t>
            </a:r>
            <a:r>
              <a:rPr lang="en-GB" dirty="0" err="1"/>
              <a:t>voxelisation</a:t>
            </a:r>
            <a:r>
              <a:rPr lang="en-GB" dirty="0"/>
              <a:t> reduces the differences and allows for a single, generic, GAN structure</a:t>
            </a:r>
          </a:p>
          <a:p>
            <a:r>
              <a:rPr lang="en-GB" dirty="0"/>
              <a:t>Select best epoch based on total energy distribution of each sample</a:t>
            </a:r>
          </a:p>
          <a:p>
            <a:r>
              <a:rPr lang="en-GB" dirty="0"/>
              <a:t>Convert the selected generator into LWTNN</a:t>
            </a:r>
          </a:p>
          <a:p>
            <a:r>
              <a:rPr lang="en-GB" dirty="0"/>
              <a:t>Simulate hits in Athena inverting </a:t>
            </a:r>
            <a:r>
              <a:rPr lang="en-GB" dirty="0" err="1"/>
              <a:t>voxelisation</a:t>
            </a:r>
            <a:endParaRPr lang="en-GB" dirty="0"/>
          </a:p>
          <a:p>
            <a:r>
              <a:rPr lang="en-GB" dirty="0"/>
              <a:t>Compare with Geant4 using high-level observables for single-particle and di-jet samples after reconstruction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833DA-C0AD-4B99-8101-76CB48D0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19ABF-B904-4FCA-ADF5-249DBAA1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55BB3-84D5-48F9-A578-C93B8A03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73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02B29-FEEC-41A2-914A-988C4F472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Voxelisation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F86E2-E63C-4D02-ABE5-097878E7A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937418"/>
            <a:ext cx="8915400" cy="541020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Hits are transformed from ATLAS (</a:t>
            </a:r>
            <a:r>
              <a:rPr lang="en-GB" dirty="0" err="1"/>
              <a:t>x,y,z</a:t>
            </a:r>
            <a:r>
              <a:rPr lang="en-GB" dirty="0"/>
              <a:t>) coordinates to cylindrical (r, </a:t>
            </a:r>
            <a:r>
              <a:rPr lang="el-GR" dirty="0"/>
              <a:t>α</a:t>
            </a:r>
            <a:r>
              <a:rPr lang="en-GB" dirty="0"/>
              <a:t>, R) coordinates</a:t>
            </a:r>
          </a:p>
          <a:p>
            <a:pPr lvl="1"/>
            <a:r>
              <a:rPr lang="en-GB" dirty="0"/>
              <a:t>R is not use, as hits are grouped in layers</a:t>
            </a:r>
          </a:p>
          <a:p>
            <a:r>
              <a:rPr lang="en-GB" dirty="0"/>
              <a:t>GAN cannot be trained on hits, so they are grouped in areas in the (r,</a:t>
            </a:r>
            <a:r>
              <a:rPr lang="el-GR" dirty="0"/>
              <a:t> α</a:t>
            </a:r>
            <a:r>
              <a:rPr lang="en-GB" dirty="0"/>
              <a:t>) plane in each layer </a:t>
            </a:r>
          </a:p>
          <a:p>
            <a:pPr lvl="1"/>
            <a:r>
              <a:rPr lang="en-GB" dirty="0"/>
              <a:t>each volume in the (r,</a:t>
            </a:r>
            <a:r>
              <a:rPr lang="el-GR" dirty="0"/>
              <a:t> α</a:t>
            </a:r>
            <a:r>
              <a:rPr lang="en-GB" dirty="0"/>
              <a:t>, layer) space defines a voxel</a:t>
            </a:r>
          </a:p>
          <a:p>
            <a:r>
              <a:rPr lang="en-GB" dirty="0"/>
              <a:t>Voxels are optimised to:</a:t>
            </a:r>
          </a:p>
          <a:p>
            <a:pPr lvl="1"/>
            <a:r>
              <a:rPr lang="en-GB" dirty="0"/>
              <a:t>Have enough energy to avoid large event-by-event fluctuations</a:t>
            </a:r>
          </a:p>
          <a:p>
            <a:pPr lvl="2"/>
            <a:r>
              <a:rPr lang="en-GB" dirty="0"/>
              <a:t>Binning in </a:t>
            </a:r>
            <a:r>
              <a:rPr lang="el-GR" dirty="0"/>
              <a:t>α </a:t>
            </a:r>
            <a:r>
              <a:rPr lang="en-GB" dirty="0"/>
              <a:t>only for layers with a large energy deposits (i.e. EMB1 and EMB2)</a:t>
            </a:r>
          </a:p>
          <a:p>
            <a:pPr lvl="1"/>
            <a:r>
              <a:rPr lang="en-GB" dirty="0"/>
              <a:t>Contain all the energy in a shower</a:t>
            </a:r>
          </a:p>
          <a:p>
            <a:pPr lvl="1"/>
            <a:r>
              <a:rPr lang="en-GB" dirty="0"/>
              <a:t>Reproduce the Energy Centroids in </a:t>
            </a:r>
            <a:r>
              <a:rPr lang="el-GR" dirty="0"/>
              <a:t>η</a:t>
            </a:r>
            <a:r>
              <a:rPr lang="en-GB" dirty="0"/>
              <a:t> and </a:t>
            </a:r>
            <a:r>
              <a:rPr lang="el-GR" dirty="0"/>
              <a:t>φ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0252A-1288-4272-AF62-CDD7892D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97AA4-3A7C-45FA-9683-37E69DE4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3AC9B-BB33-46F4-80A4-436466131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B9BF4-112D-48A0-B33F-34AD68FCC943}"/>
                  </a:ext>
                </a:extLst>
              </p:cNvPr>
              <p:cNvSpPr txBox="1"/>
              <p:nvPr/>
            </p:nvSpPr>
            <p:spPr>
              <a:xfrm>
                <a:off x="6858000" y="5240724"/>
                <a:ext cx="1893402" cy="711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𝜂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GB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B9BF4-112D-48A0-B33F-34AD68FCC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5240724"/>
                <a:ext cx="1893402" cy="7116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5043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853D-74B9-4410-B4A9-E2AADCD7C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Voxelisation: different binning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9ED4C-1BCF-494E-AE8A-FAD1D6B19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FB6EF-F6BB-48B8-A919-D5153AE1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79EBD-779B-47FD-AF55-5B5F9B0CD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D67461C-F827-4EC4-B810-03CA11339A92}"/>
              </a:ext>
            </a:extLst>
          </p:cNvPr>
          <p:cNvGrpSpPr/>
          <p:nvPr/>
        </p:nvGrpSpPr>
        <p:grpSpPr>
          <a:xfrm>
            <a:off x="5315400" y="1962600"/>
            <a:ext cx="3600000" cy="3600000"/>
            <a:chOff x="228600" y="1676400"/>
            <a:chExt cx="3600000" cy="360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6F9274-F149-484A-BA58-536D3EB9FB2F}"/>
                </a:ext>
              </a:extLst>
            </p:cNvPr>
            <p:cNvSpPr/>
            <p:nvPr/>
          </p:nvSpPr>
          <p:spPr>
            <a:xfrm>
              <a:off x="1668600" y="3116400"/>
              <a:ext cx="720000" cy="7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DE9AE2-B848-4AC4-B72A-34CDF77EAD62}"/>
                </a:ext>
              </a:extLst>
            </p:cNvPr>
            <p:cNvSpPr/>
            <p:nvPr/>
          </p:nvSpPr>
          <p:spPr>
            <a:xfrm>
              <a:off x="1128600" y="2576400"/>
              <a:ext cx="1800000" cy="18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475694D-599D-4AA4-88EE-A27DBC00CEE3}"/>
                </a:ext>
              </a:extLst>
            </p:cNvPr>
            <p:cNvSpPr/>
            <p:nvPr/>
          </p:nvSpPr>
          <p:spPr>
            <a:xfrm>
              <a:off x="1488600" y="2936400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EAD9D9F-C48C-4387-B155-2FC26BCF9DD7}"/>
                </a:ext>
              </a:extLst>
            </p:cNvPr>
            <p:cNvSpPr/>
            <p:nvPr/>
          </p:nvSpPr>
          <p:spPr>
            <a:xfrm>
              <a:off x="1848600" y="3296400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FD81E33-3A76-4645-AC12-2B26A4D96824}"/>
                </a:ext>
              </a:extLst>
            </p:cNvPr>
            <p:cNvSpPr/>
            <p:nvPr/>
          </p:nvSpPr>
          <p:spPr>
            <a:xfrm>
              <a:off x="768600" y="2216400"/>
              <a:ext cx="2520000" cy="25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E64096-6344-439A-9FA2-686505FFA931}"/>
                </a:ext>
              </a:extLst>
            </p:cNvPr>
            <p:cNvSpPr/>
            <p:nvPr/>
          </p:nvSpPr>
          <p:spPr>
            <a:xfrm>
              <a:off x="228600" y="1676400"/>
              <a:ext cx="3600000" cy="36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6A33915-4DD7-40B7-B319-27AF7C66AAF7}"/>
              </a:ext>
            </a:extLst>
          </p:cNvPr>
          <p:cNvSpPr txBox="1"/>
          <p:nvPr/>
        </p:nvSpPr>
        <p:spPr>
          <a:xfrm>
            <a:off x="4944968" y="978685"/>
            <a:ext cx="4275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Layers with low energy</a:t>
            </a:r>
          </a:p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no binning in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867DF0D-6B21-45D0-B095-9127BDE7C925}"/>
              </a:ext>
            </a:extLst>
          </p:cNvPr>
          <p:cNvGrpSpPr/>
          <p:nvPr/>
        </p:nvGrpSpPr>
        <p:grpSpPr>
          <a:xfrm>
            <a:off x="454734" y="1939160"/>
            <a:ext cx="3600000" cy="3600000"/>
            <a:chOff x="4572000" y="1676400"/>
            <a:chExt cx="3600000" cy="3600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D19B99D-7842-4B3B-A942-100116A01ADA}"/>
                </a:ext>
              </a:extLst>
            </p:cNvPr>
            <p:cNvSpPr/>
            <p:nvPr/>
          </p:nvSpPr>
          <p:spPr>
            <a:xfrm>
              <a:off x="6012000" y="3116400"/>
              <a:ext cx="720000" cy="7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ABC835-275B-459E-8F4F-E0884BCD3D13}"/>
                </a:ext>
              </a:extLst>
            </p:cNvPr>
            <p:cNvSpPr/>
            <p:nvPr/>
          </p:nvSpPr>
          <p:spPr>
            <a:xfrm>
              <a:off x="5472000" y="2576400"/>
              <a:ext cx="1800000" cy="18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9F94692-1204-408F-A17B-EBB9E46BBE28}"/>
                </a:ext>
              </a:extLst>
            </p:cNvPr>
            <p:cNvSpPr/>
            <p:nvPr/>
          </p:nvSpPr>
          <p:spPr>
            <a:xfrm>
              <a:off x="5832000" y="2936400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3F69484-CC3B-47BC-8837-A4BCA9E3F8FE}"/>
                </a:ext>
              </a:extLst>
            </p:cNvPr>
            <p:cNvSpPr/>
            <p:nvPr/>
          </p:nvSpPr>
          <p:spPr>
            <a:xfrm>
              <a:off x="6192000" y="3296400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B1B2D75-A704-4EDF-A2FC-40C2F5E16BC1}"/>
                </a:ext>
              </a:extLst>
            </p:cNvPr>
            <p:cNvSpPr/>
            <p:nvPr/>
          </p:nvSpPr>
          <p:spPr>
            <a:xfrm>
              <a:off x="5112000" y="2216400"/>
              <a:ext cx="2520000" cy="25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486FFB0-5940-4049-8255-611D2DC66F09}"/>
                </a:ext>
              </a:extLst>
            </p:cNvPr>
            <p:cNvSpPr/>
            <p:nvPr/>
          </p:nvSpPr>
          <p:spPr>
            <a:xfrm>
              <a:off x="4572000" y="1676400"/>
              <a:ext cx="3600000" cy="36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09CA2CB-82CE-4368-A84B-72D269544EF4}"/>
                </a:ext>
              </a:extLst>
            </p:cNvPr>
            <p:cNvCxnSpPr>
              <a:stCxn id="30" idx="0"/>
              <a:endCxn id="30" idx="4"/>
            </p:cNvCxnSpPr>
            <p:nvPr/>
          </p:nvCxnSpPr>
          <p:spPr>
            <a:xfrm>
              <a:off x="6372000" y="1676400"/>
              <a:ext cx="0" cy="360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D855B5-9805-46F0-A30E-0616EC5CBE24}"/>
                </a:ext>
              </a:extLst>
            </p:cNvPr>
            <p:cNvCxnSpPr>
              <a:stCxn id="30" idx="7"/>
              <a:endCxn id="30" idx="3"/>
            </p:cNvCxnSpPr>
            <p:nvPr/>
          </p:nvCxnSpPr>
          <p:spPr>
            <a:xfrm flipH="1">
              <a:off x="5099208" y="2203608"/>
              <a:ext cx="2545584" cy="25455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02A82B8-31E5-49A7-80ED-C020470BB15A}"/>
                </a:ext>
              </a:extLst>
            </p:cNvPr>
            <p:cNvCxnSpPr>
              <a:stCxn id="30" idx="1"/>
              <a:endCxn id="30" idx="5"/>
            </p:cNvCxnSpPr>
            <p:nvPr/>
          </p:nvCxnSpPr>
          <p:spPr>
            <a:xfrm>
              <a:off x="5099208" y="2203608"/>
              <a:ext cx="2545584" cy="25455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1ADB773-4C3B-40C0-956F-A2A2FACE75AB}"/>
                </a:ext>
              </a:extLst>
            </p:cNvPr>
            <p:cNvCxnSpPr>
              <a:stCxn id="30" idx="6"/>
              <a:endCxn id="30" idx="2"/>
            </p:cNvCxnSpPr>
            <p:nvPr/>
          </p:nvCxnSpPr>
          <p:spPr>
            <a:xfrm flipH="1">
              <a:off x="4572000" y="3476400"/>
              <a:ext cx="360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42E5DED-3B39-42A9-8AE7-E3B5CE9C11F4}"/>
              </a:ext>
            </a:extLst>
          </p:cNvPr>
          <p:cNvSpPr txBox="1"/>
          <p:nvPr/>
        </p:nvSpPr>
        <p:spPr>
          <a:xfrm>
            <a:off x="0" y="994515"/>
            <a:ext cx="503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Layers with binning in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 bins used)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627DAA-F46E-4479-B45C-FB5285846832}"/>
              </a:ext>
            </a:extLst>
          </p:cNvPr>
          <p:cNvSpPr/>
          <p:nvPr/>
        </p:nvSpPr>
        <p:spPr>
          <a:xfrm>
            <a:off x="2488367" y="287365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436D80-3A69-4D40-BE29-B779B6D2B74C}"/>
              </a:ext>
            </a:extLst>
          </p:cNvPr>
          <p:cNvSpPr/>
          <p:nvPr/>
        </p:nvSpPr>
        <p:spPr>
          <a:xfrm>
            <a:off x="1054763" y="327865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BB4B0C-BF96-4EE6-AB7D-5B58F912C1CD}"/>
              </a:ext>
            </a:extLst>
          </p:cNvPr>
          <p:cNvSpPr/>
          <p:nvPr/>
        </p:nvSpPr>
        <p:spPr>
          <a:xfrm>
            <a:off x="1282067" y="3868019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6AD00C5-281D-45EE-BE20-F0E80458E955}"/>
              </a:ext>
            </a:extLst>
          </p:cNvPr>
          <p:cNvSpPr/>
          <p:nvPr/>
        </p:nvSpPr>
        <p:spPr>
          <a:xfrm>
            <a:off x="2073166" y="318865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B6D0A1D-B2BB-43AD-9810-9A249CBC54DA}"/>
              </a:ext>
            </a:extLst>
          </p:cNvPr>
          <p:cNvSpPr/>
          <p:nvPr/>
        </p:nvSpPr>
        <p:spPr>
          <a:xfrm>
            <a:off x="2281517" y="3620767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D23BBEE-F9A5-4A30-8CA4-4F9BAB222C43}"/>
              </a:ext>
            </a:extLst>
          </p:cNvPr>
          <p:cNvSpPr/>
          <p:nvPr/>
        </p:nvSpPr>
        <p:spPr>
          <a:xfrm>
            <a:off x="1912067" y="373645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AA3D2C-2996-4C37-BC17-D11AF688816D}"/>
              </a:ext>
            </a:extLst>
          </p:cNvPr>
          <p:cNvSpPr/>
          <p:nvPr/>
        </p:nvSpPr>
        <p:spPr>
          <a:xfrm>
            <a:off x="2494710" y="4381887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D41269-3BE1-48CC-8463-589619D6B1ED}"/>
              </a:ext>
            </a:extLst>
          </p:cNvPr>
          <p:cNvSpPr/>
          <p:nvPr/>
        </p:nvSpPr>
        <p:spPr>
          <a:xfrm>
            <a:off x="1964847" y="4100772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11571C3-5F5B-4121-BE5D-7DF90C573600}"/>
              </a:ext>
            </a:extLst>
          </p:cNvPr>
          <p:cNvSpPr/>
          <p:nvPr/>
        </p:nvSpPr>
        <p:spPr>
          <a:xfrm>
            <a:off x="1588367" y="485365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AADD5B3-4395-498D-8142-627408FB5572}"/>
              </a:ext>
            </a:extLst>
          </p:cNvPr>
          <p:cNvSpPr/>
          <p:nvPr/>
        </p:nvSpPr>
        <p:spPr>
          <a:xfrm>
            <a:off x="1372067" y="2291137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C1E56F9-67FC-4E00-AFEE-15ABA534E95F}"/>
              </a:ext>
            </a:extLst>
          </p:cNvPr>
          <p:cNvSpPr/>
          <p:nvPr/>
        </p:nvSpPr>
        <p:spPr>
          <a:xfrm>
            <a:off x="381000" y="5614637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5BFA06-CDC5-4732-921D-C6CAF64FB0BB}"/>
              </a:ext>
            </a:extLst>
          </p:cNvPr>
          <p:cNvSpPr txBox="1"/>
          <p:nvPr/>
        </p:nvSpPr>
        <p:spPr>
          <a:xfrm>
            <a:off x="642425" y="5489734"/>
            <a:ext cx="178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Hits in layer </a:t>
            </a:r>
          </a:p>
        </p:txBody>
      </p:sp>
    </p:spTree>
    <p:extLst>
      <p:ext uri="{BB962C8B-B14F-4D97-AF65-F5344CB8AC3E}">
        <p14:creationId xmlns:p14="http://schemas.microsoft.com/office/powerpoint/2010/main" val="319221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C8ED0-F4C5-044F-142F-9B974DC1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Full detector parametrisation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484A3-202F-F27A-F8D9-797873641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For E/gamma, 6 regions are defined	</a:t>
            </a:r>
          </a:p>
          <a:p>
            <a:pPr lvl="1"/>
            <a:r>
              <a:rPr lang="en-GB" dirty="0"/>
              <a:t>Barrel</a:t>
            </a:r>
          </a:p>
          <a:p>
            <a:pPr lvl="1"/>
            <a:r>
              <a:rPr lang="en-GB" dirty="0"/>
              <a:t>Barrel/EC </a:t>
            </a:r>
          </a:p>
          <a:p>
            <a:pPr lvl="1"/>
            <a:r>
              <a:rPr lang="en-GB" dirty="0"/>
              <a:t>EC</a:t>
            </a:r>
          </a:p>
          <a:p>
            <a:pPr lvl="1"/>
            <a:r>
              <a:rPr lang="en-GB" dirty="0"/>
              <a:t>EC/</a:t>
            </a:r>
            <a:r>
              <a:rPr lang="en-GB" dirty="0" err="1"/>
              <a:t>FCal</a:t>
            </a:r>
            <a:endParaRPr lang="en-GB" dirty="0"/>
          </a:p>
          <a:p>
            <a:pPr lvl="1"/>
            <a:r>
              <a:rPr lang="en-GB" dirty="0" err="1"/>
              <a:t>FCal</a:t>
            </a:r>
            <a:endParaRPr lang="en-GB" dirty="0"/>
          </a:p>
          <a:p>
            <a:r>
              <a:rPr lang="en-GB" dirty="0"/>
              <a:t>For </a:t>
            </a:r>
            <a:r>
              <a:rPr lang="en-GB" dirty="0" err="1"/>
              <a:t>pions</a:t>
            </a:r>
            <a:r>
              <a:rPr lang="en-GB" dirty="0"/>
              <a:t> 9 regions are defined</a:t>
            </a:r>
          </a:p>
          <a:p>
            <a:pPr lvl="1"/>
            <a:r>
              <a:rPr lang="en-GB" dirty="0"/>
              <a:t>More regions since EM and Had layers have </a:t>
            </a:r>
            <a:r>
              <a:rPr lang="en-GB"/>
              <a:t>different transitions </a:t>
            </a:r>
            <a:endParaRPr lang="en-GB" dirty="0"/>
          </a:p>
          <a:p>
            <a:r>
              <a:rPr lang="en-GB" dirty="0"/>
              <a:t>In each region the </a:t>
            </a:r>
            <a:r>
              <a:rPr lang="en-GB" dirty="0" err="1"/>
              <a:t>voxelisation</a:t>
            </a:r>
            <a:r>
              <a:rPr lang="en-GB" dirty="0"/>
              <a:t> is identical</a:t>
            </a:r>
          </a:p>
          <a:p>
            <a:pPr lvl="1"/>
            <a:r>
              <a:rPr lang="en-GB" dirty="0"/>
              <a:t>This means that the GANs have the same 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EFC46-144E-8C13-3C93-126578178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FFFB2-5A8D-D31B-EA3F-73FB0D28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2CD01-8339-E7B8-AC9F-D2D336A1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280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B814050D-9EBB-485E-83FD-1E1C9F0F6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35843"/>
            <a:ext cx="6934200" cy="3900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E4B6A-906E-46FE-A54E-79B1161BB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GAN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6B1DA-3CA8-4364-A60A-9BA9DAC5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A821-2950-47A4-8687-0D25B1D4B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108AB-6619-4E9C-AF8A-6975C5AAF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14CE54-00E0-481C-9660-482984A0E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" y="4419600"/>
            <a:ext cx="6203707" cy="1954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A05DB2-BE31-48F6-9488-DA77F0B8EB62}"/>
              </a:ext>
            </a:extLst>
          </p:cNvPr>
          <p:cNvSpPr txBox="1"/>
          <p:nvPr/>
        </p:nvSpPr>
        <p:spPr>
          <a:xfrm>
            <a:off x="4648200" y="5253062"/>
            <a:ext cx="3892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NVoxel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depends on PID and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680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605C-8D85-4CE2-9F54-AAD31EAAB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Additional training information 1/1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B6015-812A-48EF-B4AE-DA9994EA3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Normalised all events by the true momentum</a:t>
            </a:r>
          </a:p>
          <a:p>
            <a:r>
              <a:rPr lang="en-GB" dirty="0"/>
              <a:t>Normalised all labels by the highest momentum</a:t>
            </a:r>
          </a:p>
          <a:p>
            <a:pPr lvl="1"/>
            <a:r>
              <a:rPr lang="en-GB" dirty="0"/>
              <a:t>Momentum is used as conditioning label</a:t>
            </a:r>
          </a:p>
          <a:p>
            <a:r>
              <a:rPr lang="en-GB" dirty="0"/>
              <a:t>Training using all samples together was not producing good results</a:t>
            </a:r>
          </a:p>
          <a:p>
            <a:pPr lvl="1"/>
            <a:r>
              <a:rPr lang="en-GB" dirty="0"/>
              <a:t>But we could train a GAN on a single sample</a:t>
            </a:r>
          </a:p>
          <a:p>
            <a:r>
              <a:rPr lang="en-GB" dirty="0"/>
              <a:t>We decided to use a training strategy in which a single sample is trained for 50k epoch and then additional samples are added to the training mix every 20k epochs</a:t>
            </a:r>
          </a:p>
          <a:p>
            <a:r>
              <a:rPr lang="en-GB" dirty="0"/>
              <a:t>Training order:</a:t>
            </a:r>
          </a:p>
          <a:p>
            <a:pPr lvl="1"/>
            <a:r>
              <a:rPr lang="en-GB" dirty="0"/>
              <a:t>32 GeV, 64 GeV, 16 GeV, 128 GeV,…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1D306-232A-4C6D-9567-C7948685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2150C-09F5-4035-8268-2CC837E53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703A-AF14-40DC-99D7-5933401F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85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41DC6-6E2E-439B-BAF9-C4AC22FD2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New </a:t>
            </a:r>
            <a:r>
              <a:rPr lang="en-GB" dirty="0" err="1"/>
              <a:t>voxelisation</a:t>
            </a:r>
            <a:r>
              <a:rPr lang="en-GB" dirty="0"/>
              <a:t>: more bins!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A0C01-CF0A-45CD-A632-C78BAD6F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699A9-51ED-4F41-AEEE-66174F423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04800-66DE-4203-B4AF-6E366347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169CC62-E9F9-454A-8C10-56C5BAFA6640}"/>
              </a:ext>
            </a:extLst>
          </p:cNvPr>
          <p:cNvGrpSpPr/>
          <p:nvPr/>
        </p:nvGrpSpPr>
        <p:grpSpPr>
          <a:xfrm>
            <a:off x="5117712" y="2086302"/>
            <a:ext cx="2880000" cy="2880000"/>
            <a:chOff x="2050800" y="1669800"/>
            <a:chExt cx="2880000" cy="288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2168863-0EFD-4CFE-8B03-F5B464C6F099}"/>
                </a:ext>
              </a:extLst>
            </p:cNvPr>
            <p:cNvSpPr/>
            <p:nvPr/>
          </p:nvSpPr>
          <p:spPr>
            <a:xfrm>
              <a:off x="2590800" y="2209800"/>
              <a:ext cx="1800000" cy="18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FECEE5-39CB-407D-9564-D0800EBFC190}"/>
                </a:ext>
              </a:extLst>
            </p:cNvPr>
            <p:cNvSpPr/>
            <p:nvPr/>
          </p:nvSpPr>
          <p:spPr>
            <a:xfrm>
              <a:off x="2950800" y="2560638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BF53879-4F9D-43C9-9C4D-61E028EAB307}"/>
                </a:ext>
              </a:extLst>
            </p:cNvPr>
            <p:cNvSpPr/>
            <p:nvPr/>
          </p:nvSpPr>
          <p:spPr>
            <a:xfrm>
              <a:off x="2050800" y="1669800"/>
              <a:ext cx="2880000" cy="28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061814E-E51A-4368-A188-5A325340D74F}"/>
                </a:ext>
              </a:extLst>
            </p:cNvPr>
            <p:cNvCxnSpPr>
              <a:stCxn id="9" idx="0"/>
              <a:endCxn id="9" idx="4"/>
            </p:cNvCxnSpPr>
            <p:nvPr/>
          </p:nvCxnSpPr>
          <p:spPr>
            <a:xfrm>
              <a:off x="3490800" y="1669800"/>
              <a:ext cx="0" cy="288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C18138A-FF41-42E0-8B75-80E978B44A9E}"/>
                </a:ext>
              </a:extLst>
            </p:cNvPr>
            <p:cNvCxnSpPr>
              <a:cxnSpLocks/>
              <a:stCxn id="9" idx="2"/>
              <a:endCxn id="9" idx="6"/>
            </p:cNvCxnSpPr>
            <p:nvPr/>
          </p:nvCxnSpPr>
          <p:spPr>
            <a:xfrm>
              <a:off x="2050800" y="3109800"/>
              <a:ext cx="288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A39FF03-099F-4616-9ED9-AF4E2289EC17}"/>
                </a:ext>
              </a:extLst>
            </p:cNvPr>
            <p:cNvCxnSpPr>
              <a:cxnSpLocks/>
              <a:stCxn id="9" idx="1"/>
              <a:endCxn id="8" idx="1"/>
            </p:cNvCxnSpPr>
            <p:nvPr/>
          </p:nvCxnSpPr>
          <p:spPr>
            <a:xfrm>
              <a:off x="2472566" y="2091566"/>
              <a:ext cx="636396" cy="6272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2EB3C0B-0447-4DE3-8402-65344ABA14E3}"/>
                </a:ext>
              </a:extLst>
            </p:cNvPr>
            <p:cNvCxnSpPr>
              <a:cxnSpLocks/>
              <a:endCxn id="9" idx="5"/>
            </p:cNvCxnSpPr>
            <p:nvPr/>
          </p:nvCxnSpPr>
          <p:spPr>
            <a:xfrm>
              <a:off x="3881790" y="3478198"/>
              <a:ext cx="627244" cy="6498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C30FE8-C49F-40D1-8159-484EB01D28C5}"/>
                </a:ext>
              </a:extLst>
            </p:cNvPr>
            <p:cNvCxnSpPr>
              <a:cxnSpLocks/>
              <a:stCxn id="9" idx="7"/>
              <a:endCxn id="8" idx="7"/>
            </p:cNvCxnSpPr>
            <p:nvPr/>
          </p:nvCxnSpPr>
          <p:spPr>
            <a:xfrm flipH="1">
              <a:off x="3872638" y="2091566"/>
              <a:ext cx="636396" cy="6272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E49F019-1722-4B22-9BBA-C15FCC1F44DA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H="1">
              <a:off x="2472566" y="3482476"/>
              <a:ext cx="614662" cy="64555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C240CED-1416-4564-A504-5DAA484E1C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92790" y="1806369"/>
              <a:ext cx="233011" cy="4636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BB4242-0566-431F-9897-3A061EF4A9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3683" y="3949253"/>
              <a:ext cx="233011" cy="4636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2BCF526-1F55-4B23-A519-EE251A9C225A}"/>
                </a:ext>
              </a:extLst>
            </p:cNvPr>
            <p:cNvGrpSpPr/>
            <p:nvPr/>
          </p:nvGrpSpPr>
          <p:grpSpPr>
            <a:xfrm rot="14714312">
              <a:off x="2515698" y="2063095"/>
              <a:ext cx="1951864" cy="2118934"/>
              <a:chOff x="3031226" y="1954533"/>
              <a:chExt cx="1202337" cy="2575442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1A53400-D450-4427-985C-0C89C77C16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31226" y="1954533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8BB1C31-DB51-40FB-9576-70B851C925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00552" y="4066331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1CEEF07-F90E-4B79-9057-4D2AB368BAE7}"/>
                </a:ext>
              </a:extLst>
            </p:cNvPr>
            <p:cNvGrpSpPr/>
            <p:nvPr/>
          </p:nvGrpSpPr>
          <p:grpSpPr>
            <a:xfrm rot="17401538">
              <a:off x="2505534" y="2056398"/>
              <a:ext cx="1962280" cy="2111511"/>
              <a:chOff x="3019200" y="1993038"/>
              <a:chExt cx="1208753" cy="256642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6B6E80A-4124-4067-AD70-A5E0016B7A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19200" y="1993038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0B72B9E-8A82-4692-8551-D5A196AE22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94942" y="4095814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8695580-6836-4613-BC45-69B745B5757A}"/>
                </a:ext>
              </a:extLst>
            </p:cNvPr>
            <p:cNvGrpSpPr/>
            <p:nvPr/>
          </p:nvGrpSpPr>
          <p:grpSpPr>
            <a:xfrm rot="20097738">
              <a:off x="2496025" y="2068952"/>
              <a:ext cx="1962280" cy="2111511"/>
              <a:chOff x="3019200" y="1993038"/>
              <a:chExt cx="1208753" cy="256642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4551908-6B12-4565-8CC3-506AA0F47C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19200" y="1993038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E5F63B0-B1AC-4031-AC6D-B507F8BC27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94942" y="4095814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B4FEC51-9D43-4415-B2C0-512C72870C17}"/>
              </a:ext>
            </a:extLst>
          </p:cNvPr>
          <p:cNvGrpSpPr/>
          <p:nvPr/>
        </p:nvGrpSpPr>
        <p:grpSpPr>
          <a:xfrm>
            <a:off x="854984" y="2086302"/>
            <a:ext cx="2880000" cy="2880000"/>
            <a:chOff x="854984" y="1527058"/>
            <a:chExt cx="2880000" cy="28800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C317D94-8B5F-45B1-8EAD-0CD308E46C87}"/>
                </a:ext>
              </a:extLst>
            </p:cNvPr>
            <p:cNvSpPr/>
            <p:nvPr/>
          </p:nvSpPr>
          <p:spPr>
            <a:xfrm>
              <a:off x="1394984" y="2067058"/>
              <a:ext cx="1800000" cy="18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F8D0FB5-FAB0-43E8-83C5-599056A993E8}"/>
                </a:ext>
              </a:extLst>
            </p:cNvPr>
            <p:cNvSpPr/>
            <p:nvPr/>
          </p:nvSpPr>
          <p:spPr>
            <a:xfrm>
              <a:off x="1754984" y="2417896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1A688A4-3B54-4BED-808A-A22FC8DB6DB0}"/>
                </a:ext>
              </a:extLst>
            </p:cNvPr>
            <p:cNvSpPr/>
            <p:nvPr/>
          </p:nvSpPr>
          <p:spPr>
            <a:xfrm>
              <a:off x="854984" y="1527058"/>
              <a:ext cx="2880000" cy="28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9CEC75C-B73E-472F-AAA0-394F3133DB33}"/>
                </a:ext>
              </a:extLst>
            </p:cNvPr>
            <p:cNvCxnSpPr>
              <a:stCxn id="41" idx="0"/>
              <a:endCxn id="41" idx="4"/>
            </p:cNvCxnSpPr>
            <p:nvPr/>
          </p:nvCxnSpPr>
          <p:spPr>
            <a:xfrm>
              <a:off x="2294984" y="1527058"/>
              <a:ext cx="0" cy="288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F321773-4C51-4A1B-9663-B87AD8D249B0}"/>
                </a:ext>
              </a:extLst>
            </p:cNvPr>
            <p:cNvCxnSpPr>
              <a:cxnSpLocks/>
              <a:stCxn id="41" idx="2"/>
              <a:endCxn id="41" idx="6"/>
            </p:cNvCxnSpPr>
            <p:nvPr/>
          </p:nvCxnSpPr>
          <p:spPr>
            <a:xfrm>
              <a:off x="854984" y="2967058"/>
              <a:ext cx="288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5B52D25-7CDE-491B-8F66-02EB44A55E61}"/>
                </a:ext>
              </a:extLst>
            </p:cNvPr>
            <p:cNvCxnSpPr>
              <a:cxnSpLocks/>
              <a:stCxn id="41" idx="1"/>
              <a:endCxn id="40" idx="5"/>
            </p:cNvCxnSpPr>
            <p:nvPr/>
          </p:nvCxnSpPr>
          <p:spPr>
            <a:xfrm>
              <a:off x="1276750" y="1948824"/>
              <a:ext cx="1400072" cy="1390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640BB96-B41B-4AED-96F5-42954C8B52E7}"/>
                </a:ext>
              </a:extLst>
            </p:cNvPr>
            <p:cNvCxnSpPr>
              <a:cxnSpLocks/>
              <a:endCxn id="41" idx="5"/>
            </p:cNvCxnSpPr>
            <p:nvPr/>
          </p:nvCxnSpPr>
          <p:spPr>
            <a:xfrm>
              <a:off x="2685974" y="3335456"/>
              <a:ext cx="627244" cy="6498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4D25C46-43B0-4D8B-BAA9-3325639FDC85}"/>
                </a:ext>
              </a:extLst>
            </p:cNvPr>
            <p:cNvCxnSpPr>
              <a:cxnSpLocks/>
              <a:stCxn id="41" idx="7"/>
              <a:endCxn id="40" idx="3"/>
            </p:cNvCxnSpPr>
            <p:nvPr/>
          </p:nvCxnSpPr>
          <p:spPr>
            <a:xfrm flipH="1">
              <a:off x="1913146" y="1948824"/>
              <a:ext cx="1400072" cy="1390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07BDC9B-8319-4796-B7A8-F472C282EBF0}"/>
                </a:ext>
              </a:extLst>
            </p:cNvPr>
            <p:cNvCxnSpPr>
              <a:cxnSpLocks/>
              <a:endCxn id="41" idx="3"/>
            </p:cNvCxnSpPr>
            <p:nvPr/>
          </p:nvCxnSpPr>
          <p:spPr>
            <a:xfrm flipH="1">
              <a:off x="1276750" y="3339734"/>
              <a:ext cx="614662" cy="64555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7CC45F98-07DE-4E91-890D-CC8A732A218E}"/>
              </a:ext>
            </a:extLst>
          </p:cNvPr>
          <p:cNvSpPr txBox="1"/>
          <p:nvPr/>
        </p:nvSpPr>
        <p:spPr>
          <a:xfrm>
            <a:off x="414682" y="1150203"/>
            <a:ext cx="3789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AF3 paper</a:t>
            </a:r>
          </a:p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(2x bins thanks to sim in phi)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F28C8D4-7EBD-40FA-9DFA-13A0CE7D60AA}"/>
              </a:ext>
            </a:extLst>
          </p:cNvPr>
          <p:cNvSpPr txBox="1"/>
          <p:nvPr/>
        </p:nvSpPr>
        <p:spPr>
          <a:xfrm>
            <a:off x="5542274" y="1247992"/>
            <a:ext cx="178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binning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0FB62D-D861-4207-9ED2-14517436C176}"/>
              </a:ext>
            </a:extLst>
          </p:cNvPr>
          <p:cNvSpPr txBox="1"/>
          <p:nvPr/>
        </p:nvSpPr>
        <p:spPr>
          <a:xfrm>
            <a:off x="383035" y="5239084"/>
            <a:ext cx="3823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to parametrise the shower shape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1F053E0-2A54-4D1F-9775-5D0DAE21DF81}"/>
              </a:ext>
            </a:extLst>
          </p:cNvPr>
          <p:cNvSpPr txBox="1"/>
          <p:nvPr/>
        </p:nvSpPr>
        <p:spPr>
          <a:xfrm>
            <a:off x="3657601" y="4966136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to map the cells when inverting the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voxelisation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service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difficult to learn for the GANS as there are more voxels (also more memory)</a:t>
            </a:r>
          </a:p>
        </p:txBody>
      </p:sp>
    </p:spTree>
    <p:extLst>
      <p:ext uri="{BB962C8B-B14F-4D97-AF65-F5344CB8AC3E}">
        <p14:creationId xmlns:p14="http://schemas.microsoft.com/office/powerpoint/2010/main" val="330860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8082-EF11-44AF-9B2F-362962E8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Additional training information 2/2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37868-0FDF-4871-BB35-391853C2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Training is carried out for 1M epochs</a:t>
            </a:r>
          </a:p>
          <a:p>
            <a:r>
              <a:rPr lang="en-GB" dirty="0"/>
              <a:t>Checkpoints are saved every 1k epochs</a:t>
            </a:r>
          </a:p>
          <a:p>
            <a:pPr lvl="1"/>
            <a:r>
              <a:rPr lang="en-GB" dirty="0"/>
              <a:t>Allows the selection of the best epoch in a second step for a flexible selection criteria</a:t>
            </a:r>
          </a:p>
          <a:p>
            <a:r>
              <a:rPr lang="en-GB" dirty="0"/>
              <a:t>We used the GPUs on </a:t>
            </a:r>
            <a:r>
              <a:rPr lang="en-GB" dirty="0" err="1"/>
              <a:t>HTCondor</a:t>
            </a:r>
            <a:r>
              <a:rPr lang="en-GB" dirty="0"/>
              <a:t> and the training time was ~8h per GAN </a:t>
            </a:r>
            <a:r>
              <a:rPr lang="en-GB" dirty="0">
                <a:sym typeface="Wingdings" panose="05000000000000000000" pitchFamily="2" charset="2"/>
              </a:rPr>
              <a:t> 100 day GPU time to train the full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BCF47-3FD0-4DCB-AA37-B69B88866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EF3F3-8C01-451A-8022-8AA1099B4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12EAF-8C55-47D1-B5BA-4EAB7D12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548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01BA3-CBBC-4CF8-A5F2-1E1F3CF91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4BC21-681B-4A26-AB73-EC1C7B8B2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4C919-2251-4729-8D2B-00EC2902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2EDCC-4808-4F65-84D6-01C47A12C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8" name="Content Placeholder 17" descr="Shape, polygon&#10;&#10;Description automatically generated">
            <a:extLst>
              <a:ext uri="{FF2B5EF4-FFF2-40B4-BE49-F238E27FC236}">
                <a16:creationId xmlns:a16="http://schemas.microsoft.com/office/drawing/2014/main" id="{422B08C4-8E3D-A608-69D4-2FFB83071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63" y="990600"/>
            <a:ext cx="5551274" cy="5410200"/>
          </a:xfrm>
        </p:spPr>
      </p:pic>
    </p:spTree>
    <p:extLst>
      <p:ext uri="{BB962C8B-B14F-4D97-AF65-F5344CB8AC3E}">
        <p14:creationId xmlns:p14="http://schemas.microsoft.com/office/powerpoint/2010/main" val="3673101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F17D1-2C13-4082-BC38-8A44BF413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Choice of best epoch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A4E0A-978B-43A6-9FEC-B76BC4C35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training of a GAN is not a minimisation process, so there is no assurance that a later epoch will give a better result than an earlier one</a:t>
            </a:r>
          </a:p>
          <a:p>
            <a:pPr lvl="1"/>
            <a:r>
              <a:rPr lang="en-GB" dirty="0"/>
              <a:t>You could see “fluctuations” during the training</a:t>
            </a:r>
          </a:p>
          <a:p>
            <a:r>
              <a:rPr lang="en-GB" dirty="0"/>
              <a:t>Choosing an epoch is non-trivial, we have to compromise on many distributions</a:t>
            </a:r>
          </a:p>
          <a:p>
            <a:r>
              <a:rPr lang="en-GB" dirty="0"/>
              <a:t>For this version of FastCaloGAN, we used the total energy of the 15 samples. The </a:t>
            </a:r>
            <a:r>
              <a:rPr lang="el-GR" dirty="0"/>
              <a:t>χ</a:t>
            </a:r>
            <a:r>
              <a:rPr lang="en-GB" baseline="30000" dirty="0"/>
              <a:t>2</a:t>
            </a:r>
            <a:r>
              <a:rPr lang="en-GB" dirty="0"/>
              <a:t> between G4 and the generated events is calculated for all sample. The sum of the </a:t>
            </a:r>
            <a:r>
              <a:rPr lang="el-GR" dirty="0"/>
              <a:t>χ</a:t>
            </a:r>
            <a:r>
              <a:rPr lang="en-GB" baseline="30000" dirty="0"/>
              <a:t>2</a:t>
            </a:r>
            <a:r>
              <a:rPr lang="en-GB" dirty="0"/>
              <a:t> is used as figure of merit.</a:t>
            </a:r>
          </a:p>
          <a:p>
            <a:r>
              <a:rPr lang="en-GB" dirty="0"/>
              <a:t>The epoch with the smallest </a:t>
            </a:r>
            <a:r>
              <a:rPr lang="el-GR" dirty="0"/>
              <a:t>χ</a:t>
            </a:r>
            <a:r>
              <a:rPr lang="en-GB" baseline="30000" dirty="0"/>
              <a:t>2</a:t>
            </a:r>
            <a:r>
              <a:rPr lang="en-GB" dirty="0"/>
              <a:t> is used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5CC9F-C506-413F-BC0E-E61DA81F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B8BDE-7A03-4C7D-A5AF-31EB74A15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98F8E-8E26-4E0F-A22F-C9B65B43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23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83506BF-4793-AFFA-A9F1-1D4BFE6E1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8368"/>
            <a:ext cx="7581900" cy="54483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CAA84B-5238-4232-8543-0855CC175DBF}"/>
              </a:ext>
            </a:extLst>
          </p:cNvPr>
          <p:cNvCxnSpPr>
            <a:cxnSpLocks/>
          </p:cNvCxnSpPr>
          <p:nvPr/>
        </p:nvCxnSpPr>
        <p:spPr>
          <a:xfrm>
            <a:off x="1953892" y="3366192"/>
            <a:ext cx="4980308" cy="9650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59EA01A-4F79-432E-B1EE-5847AA09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 summary of the 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00B7D-16E3-4A83-AFE8-5E6145D0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87B29-7E92-4C8B-B35B-CDE9ADBDE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33E54-04EC-47F4-95A1-41315F0EB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9A31D6-EA08-40DC-A357-B4836072E2BE}"/>
              </a:ext>
            </a:extLst>
          </p:cNvPr>
          <p:cNvSpPr/>
          <p:nvPr/>
        </p:nvSpPr>
        <p:spPr>
          <a:xfrm>
            <a:off x="6196591" y="4462081"/>
            <a:ext cx="382125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02C7D9-05E3-4E93-93C5-F528A8D83257}"/>
              </a:ext>
            </a:extLst>
          </p:cNvPr>
          <p:cNvSpPr txBox="1"/>
          <p:nvPr/>
        </p:nvSpPr>
        <p:spPr>
          <a:xfrm>
            <a:off x="7158092" y="4657814"/>
            <a:ext cx="1919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Chosen epoch</a:t>
            </a:r>
          </a:p>
        </p:txBody>
      </p:sp>
    </p:spTree>
    <p:extLst>
      <p:ext uri="{BB962C8B-B14F-4D97-AF65-F5344CB8AC3E}">
        <p14:creationId xmlns:p14="http://schemas.microsoft.com/office/powerpoint/2010/main" val="299209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783D-58AC-4990-8E03-2001D5D24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Pions in barrel</a:t>
            </a:r>
          </a:p>
        </p:txBody>
      </p:sp>
      <p:pic>
        <p:nvPicPr>
          <p:cNvPr id="8" name="Content Placeholder 7" descr="Shape, polygon&#10;&#10;Description automatically generated">
            <a:extLst>
              <a:ext uri="{FF2B5EF4-FFF2-40B4-BE49-F238E27FC236}">
                <a16:creationId xmlns:a16="http://schemas.microsoft.com/office/drawing/2014/main" id="{22A4AC96-AF17-4C5F-9300-B6F83D990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48" y="990600"/>
            <a:ext cx="5559104" cy="5410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2432F-70B5-4AD2-9CB0-7E187326E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EC45B-73D7-477F-8CCF-D45A5C4A3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27FCC-5540-4FB1-A764-B80D823F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0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35575F-0D10-459D-9578-60147463D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659" y="3657611"/>
            <a:ext cx="3907636" cy="280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B6BBC-F98E-41F2-A20E-F016D853D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3657600"/>
            <a:ext cx="3907636" cy="280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8893C1-28C5-4AB3-9853-6B5950F52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Performance of the GANs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7BF6F9-FC9E-49D1-A786-40C67A927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659" y="920080"/>
            <a:ext cx="3907636" cy="28079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0F950-EFB2-479B-B938-E3B4C1C2B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8C0CD-A0E1-4229-AB6A-DD2C97E56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34193-D469-460B-814B-0D8828F5B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9366FE-BFDD-442C-9C0A-98855449A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920080"/>
            <a:ext cx="3907636" cy="28079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856645-4A18-4B65-A0DC-7E42E9E6A8E0}"/>
              </a:ext>
            </a:extLst>
          </p:cNvPr>
          <p:cNvSpPr txBox="1"/>
          <p:nvPr/>
        </p:nvSpPr>
        <p:spPr>
          <a:xfrm rot="20390757">
            <a:off x="2297388" y="3466471"/>
            <a:ext cx="42145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within a few  %</a:t>
            </a:r>
          </a:p>
        </p:txBody>
      </p:sp>
    </p:spTree>
    <p:extLst>
      <p:ext uri="{BB962C8B-B14F-4D97-AF65-F5344CB8AC3E}">
        <p14:creationId xmlns:p14="http://schemas.microsoft.com/office/powerpoint/2010/main" val="279211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96CCA-A5F4-436E-BC88-299288074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Integration in Athena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CABF2-48B8-471D-B0B9-D9BF198E2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NB: All figures until now are done at voxel level</a:t>
            </a:r>
          </a:p>
          <a:p>
            <a:r>
              <a:rPr lang="en-GB" dirty="0"/>
              <a:t>To assess the real performance of FastCaloGAN, integration in the ATLAS Athena is required</a:t>
            </a:r>
          </a:p>
          <a:p>
            <a:r>
              <a:rPr lang="en-GB" dirty="0"/>
              <a:t>This is done through a conversion of the generators from TF to </a:t>
            </a:r>
            <a:r>
              <a:rPr lang="en-GB" dirty="0" err="1"/>
              <a:t>Keras</a:t>
            </a:r>
            <a:r>
              <a:rPr lang="en-GB" dirty="0"/>
              <a:t> and then LWTNN</a:t>
            </a:r>
          </a:p>
          <a:p>
            <a:r>
              <a:rPr lang="en-GB" dirty="0"/>
              <a:t>The LWTNN inputs are open by the FastCaloGAN simulation service</a:t>
            </a:r>
          </a:p>
          <a:p>
            <a:r>
              <a:rPr lang="en-GB" dirty="0"/>
              <a:t>Simulation time for a pion at the calo surface is 2-3 orders of magnitude smaller than Geant4</a:t>
            </a:r>
          </a:p>
          <a:p>
            <a:pPr lvl="1"/>
            <a:r>
              <a:rPr lang="en-GB" dirty="0"/>
              <a:t>70</a:t>
            </a:r>
            <a:r>
              <a:rPr lang="en-GB" i="1" dirty="0"/>
              <a:t>ms</a:t>
            </a:r>
            <a:r>
              <a:rPr lang="en-GB" dirty="0"/>
              <a:t> vs 6</a:t>
            </a:r>
            <a:r>
              <a:rPr lang="en-GB" i="1" dirty="0"/>
              <a:t>s</a:t>
            </a:r>
            <a:r>
              <a:rPr lang="en-GB" dirty="0"/>
              <a:t> for 65 GeV or 162</a:t>
            </a:r>
            <a:r>
              <a:rPr lang="en-GB" i="1" dirty="0"/>
              <a:t>s </a:t>
            </a:r>
            <a:r>
              <a:rPr lang="en-GB" dirty="0"/>
              <a:t>for 2 </a:t>
            </a:r>
            <a:r>
              <a:rPr lang="en-GB" dirty="0" err="1"/>
              <a:t>TeV</a:t>
            </a:r>
            <a:endParaRPr lang="en-GB" dirty="0"/>
          </a:p>
          <a:p>
            <a:r>
              <a:rPr lang="en-GB" dirty="0"/>
              <a:t>Memory consumption is small</a:t>
            </a:r>
          </a:p>
          <a:p>
            <a:pPr lvl="1"/>
            <a:r>
              <a:rPr lang="en-GB" dirty="0"/>
              <a:t>We could easily add more GANs, i.e. other hadrons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23FA6-4F39-45CC-BB40-FB3074E8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3C5D1-05A0-49E0-9263-6FD8F2370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3BCC7-DA1E-404C-914C-ACCED689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82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7C1DB-155C-46E1-83D8-D02F87F71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Voxel to hit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627DB-E050-4E71-935D-DFD432184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voxelisation</a:t>
            </a:r>
            <a:r>
              <a:rPr lang="en-GB" dirty="0"/>
              <a:t> must be inverted in the Athena service by producing hits</a:t>
            </a:r>
          </a:p>
          <a:p>
            <a:r>
              <a:rPr lang="en-GB" dirty="0"/>
              <a:t>Hits are generated by sampling the area of each voxel</a:t>
            </a:r>
          </a:p>
          <a:p>
            <a:r>
              <a:rPr lang="en-GB" dirty="0"/>
              <a:t>Depending on the layer, the areas is divided in step of 1 or 5mm along both r,</a:t>
            </a:r>
            <a:r>
              <a:rPr lang="el-GR" dirty="0"/>
              <a:t>α</a:t>
            </a:r>
            <a:r>
              <a:rPr lang="en-GB" dirty="0"/>
              <a:t> coordinates</a:t>
            </a:r>
          </a:p>
          <a:p>
            <a:pPr lvl="1"/>
            <a:r>
              <a:rPr lang="en-GB" dirty="0"/>
              <a:t>A maximum of 100 hits are produced to reduce the simulation time</a:t>
            </a:r>
          </a:p>
          <a:p>
            <a:r>
              <a:rPr lang="en-GB" dirty="0"/>
              <a:t>The energy in the voxel is divided uniformly among the different hits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510EF-684D-4E39-894A-50224A9ED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2B6F6-8559-4F9F-BC9F-50D3D8846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271BC-EAFF-475E-BA10-4F7324C0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93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8841F-E10C-47B0-BE37-ACB7D02DD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Voxelisation inversion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36111-1A76-4F43-AB63-2D6098E5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CB47A-0575-4F58-ACE2-081EBC967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D7C7-E697-47E8-BDB1-39FFAA6E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5C10C1-2EE3-4508-B4C6-78645F65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761" y="2438400"/>
            <a:ext cx="3895547" cy="26360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78BA29-AD10-4364-8208-9F143B95AEBC}"/>
              </a:ext>
            </a:extLst>
          </p:cNvPr>
          <p:cNvGrpSpPr/>
          <p:nvPr/>
        </p:nvGrpSpPr>
        <p:grpSpPr>
          <a:xfrm>
            <a:off x="-990600" y="2667000"/>
            <a:ext cx="7920000" cy="8187713"/>
            <a:chOff x="-990600" y="2785087"/>
            <a:chExt cx="7920000" cy="8187713"/>
          </a:xfrm>
        </p:grpSpPr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8CAF5DD5-3EBC-48C1-A57D-3E89CACBF2D5}"/>
                </a:ext>
              </a:extLst>
            </p:cNvPr>
            <p:cNvSpPr/>
            <p:nvPr/>
          </p:nvSpPr>
          <p:spPr>
            <a:xfrm>
              <a:off x="-990600" y="3052800"/>
              <a:ext cx="7920000" cy="7920000"/>
            </a:xfrm>
            <a:prstGeom prst="arc">
              <a:avLst>
                <a:gd name="adj1" fmla="val 16200000"/>
                <a:gd name="adj2" fmla="val 1898729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8F320594-18A7-43C2-A767-ABA0BACA1CC9}"/>
                </a:ext>
              </a:extLst>
            </p:cNvPr>
            <p:cNvSpPr/>
            <p:nvPr/>
          </p:nvSpPr>
          <p:spPr>
            <a:xfrm>
              <a:off x="-609600" y="3396600"/>
              <a:ext cx="7200000" cy="7200000"/>
            </a:xfrm>
            <a:prstGeom prst="arc">
              <a:avLst>
                <a:gd name="adj1" fmla="val 16200000"/>
                <a:gd name="adj2" fmla="val 1898729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BB88DD14-D9C7-4577-9808-F010DC3102DD}"/>
                </a:ext>
              </a:extLst>
            </p:cNvPr>
            <p:cNvSpPr/>
            <p:nvPr/>
          </p:nvSpPr>
          <p:spPr>
            <a:xfrm>
              <a:off x="-240146" y="3727718"/>
              <a:ext cx="6480000" cy="6480000"/>
            </a:xfrm>
            <a:prstGeom prst="arc">
              <a:avLst>
                <a:gd name="adj1" fmla="val 16200000"/>
                <a:gd name="adj2" fmla="val 1898795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9CAFA2F-015F-4B33-BD4D-8C8617EAD09C}"/>
                </a:ext>
              </a:extLst>
            </p:cNvPr>
            <p:cNvCxnSpPr/>
            <p:nvPr/>
          </p:nvCxnSpPr>
          <p:spPr>
            <a:xfrm flipH="1">
              <a:off x="3564358" y="2824200"/>
              <a:ext cx="152400" cy="1295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40CC342-0FB2-4033-A753-75911FDD41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7261" y="2943130"/>
              <a:ext cx="274652" cy="1175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117905-A3AA-4C3D-9104-EF54D1B04D7E}"/>
                </a:ext>
              </a:extLst>
            </p:cNvPr>
            <p:cNvCxnSpPr/>
            <p:nvPr/>
          </p:nvCxnSpPr>
          <p:spPr>
            <a:xfrm flipH="1">
              <a:off x="4157530" y="3061346"/>
              <a:ext cx="457200" cy="1219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C13016D-A3C5-4820-BAFA-74A182F0A0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1181" y="3294778"/>
              <a:ext cx="608345" cy="11210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8BAE9A5-692F-4892-9EBF-DBABD2F564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9102" y="3526888"/>
              <a:ext cx="746140" cy="1032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40B2469-FABB-4E39-BE29-9C253437E4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1547" y="3814800"/>
              <a:ext cx="771616" cy="9442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0BCABBD-F3C6-47DA-9D08-6183168CA3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8421" y="2785087"/>
              <a:ext cx="45803" cy="12582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3BC150E-31FE-4D13-B93E-695DF6B044A3}"/>
              </a:ext>
            </a:extLst>
          </p:cNvPr>
          <p:cNvSpPr txBox="1"/>
          <p:nvPr/>
        </p:nvSpPr>
        <p:spPr>
          <a:xfrm>
            <a:off x="156661" y="1123279"/>
            <a:ext cx="8834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energy in a voxel is divided in grid so that it is better mapped to the cells of the calorimeter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A2E01A-D965-41BC-B346-F91C8C8FACAE}"/>
              </a:ext>
            </a:extLst>
          </p:cNvPr>
          <p:cNvGrpSpPr/>
          <p:nvPr/>
        </p:nvGrpSpPr>
        <p:grpSpPr>
          <a:xfrm>
            <a:off x="2133600" y="2133600"/>
            <a:ext cx="4358556" cy="3251962"/>
            <a:chOff x="2042244" y="1853438"/>
            <a:chExt cx="4358556" cy="325196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5A4BF76-2C9B-43DD-9F33-98C3C8E02EE7}"/>
                </a:ext>
              </a:extLst>
            </p:cNvPr>
            <p:cNvCxnSpPr/>
            <p:nvPr/>
          </p:nvCxnSpPr>
          <p:spPr>
            <a:xfrm>
              <a:off x="2080800" y="2770052"/>
              <a:ext cx="4320000" cy="0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5B8B60E-55BD-4EDD-A279-3FF2D21145C5}"/>
                </a:ext>
              </a:extLst>
            </p:cNvPr>
            <p:cNvCxnSpPr/>
            <p:nvPr/>
          </p:nvCxnSpPr>
          <p:spPr>
            <a:xfrm>
              <a:off x="2042244" y="3370702"/>
              <a:ext cx="4320000" cy="0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133519-F6A0-4786-A7B9-1454B3186CFD}"/>
                </a:ext>
              </a:extLst>
            </p:cNvPr>
            <p:cNvCxnSpPr/>
            <p:nvPr/>
          </p:nvCxnSpPr>
          <p:spPr>
            <a:xfrm>
              <a:off x="2042244" y="3971352"/>
              <a:ext cx="4320000" cy="0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ED8D017-9A20-4C22-A48D-6B911F4EDF18}"/>
                </a:ext>
              </a:extLst>
            </p:cNvPr>
            <p:cNvCxnSpPr/>
            <p:nvPr/>
          </p:nvCxnSpPr>
          <p:spPr>
            <a:xfrm>
              <a:off x="2042244" y="4572000"/>
              <a:ext cx="4320000" cy="0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D8AAFC-1906-40CA-AC91-FE3AC3361F61}"/>
                </a:ext>
              </a:extLst>
            </p:cNvPr>
            <p:cNvCxnSpPr>
              <a:cxnSpLocks/>
            </p:cNvCxnSpPr>
            <p:nvPr/>
          </p:nvCxnSpPr>
          <p:spPr>
            <a:xfrm>
              <a:off x="2438400" y="1954276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7BA8CD-08AE-4AFD-B219-6DD5DF421E21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1941597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6428DDB-395B-41C7-8B41-1FEBAA803EF6}"/>
                </a:ext>
              </a:extLst>
            </p:cNvPr>
            <p:cNvCxnSpPr>
              <a:cxnSpLocks/>
            </p:cNvCxnSpPr>
            <p:nvPr/>
          </p:nvCxnSpPr>
          <p:spPr>
            <a:xfrm>
              <a:off x="3860800" y="1895729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4B7A086-3451-4836-8F93-F4E414893CCF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895729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9C52F7A-9AE2-44E5-94B6-3E50F3C00170}"/>
                </a:ext>
              </a:extLst>
            </p:cNvPr>
            <p:cNvCxnSpPr>
              <a:cxnSpLocks/>
            </p:cNvCxnSpPr>
            <p:nvPr/>
          </p:nvCxnSpPr>
          <p:spPr>
            <a:xfrm>
              <a:off x="5283200" y="1853438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D9998D3-63A5-4B52-87A1-E56A46BD51F7}"/>
                </a:ext>
              </a:extLst>
            </p:cNvPr>
            <p:cNvCxnSpPr>
              <a:cxnSpLocks/>
            </p:cNvCxnSpPr>
            <p:nvPr/>
          </p:nvCxnSpPr>
          <p:spPr>
            <a:xfrm>
              <a:off x="5994400" y="1941597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9C292F-84D3-40F7-9AC7-F42E68B94989}"/>
                </a:ext>
              </a:extLst>
            </p:cNvPr>
            <p:cNvCxnSpPr/>
            <p:nvPr/>
          </p:nvCxnSpPr>
          <p:spPr>
            <a:xfrm>
              <a:off x="2042244" y="2169402"/>
              <a:ext cx="4320000" cy="0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246C58C-4696-4956-8247-928428027DC5}"/>
              </a:ext>
            </a:extLst>
          </p:cNvPr>
          <p:cNvSpPr txBox="1"/>
          <p:nvPr/>
        </p:nvSpPr>
        <p:spPr>
          <a:xfrm>
            <a:off x="2529756" y="5759204"/>
            <a:ext cx="3326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ATLAS Calorimeter cells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1F7401-C113-4622-80CC-539596491E03}"/>
              </a:ext>
            </a:extLst>
          </p:cNvPr>
          <p:cNvGrpSpPr/>
          <p:nvPr/>
        </p:nvGrpSpPr>
        <p:grpSpPr>
          <a:xfrm>
            <a:off x="4572000" y="1676400"/>
            <a:ext cx="3600000" cy="3600000"/>
            <a:chOff x="4572000" y="1676400"/>
            <a:chExt cx="3600000" cy="36000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E9CDD1C-D7EB-4283-9992-BA32082AB279}"/>
                </a:ext>
              </a:extLst>
            </p:cNvPr>
            <p:cNvSpPr/>
            <p:nvPr/>
          </p:nvSpPr>
          <p:spPr>
            <a:xfrm>
              <a:off x="6012000" y="3116400"/>
              <a:ext cx="720000" cy="7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A69C36B-18F9-41F2-8CE2-DD0A56154A70}"/>
                </a:ext>
              </a:extLst>
            </p:cNvPr>
            <p:cNvSpPr/>
            <p:nvPr/>
          </p:nvSpPr>
          <p:spPr>
            <a:xfrm>
              <a:off x="5472000" y="2576400"/>
              <a:ext cx="1800000" cy="18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A579272-8496-4232-8A78-AEB8B7C271F3}"/>
                </a:ext>
              </a:extLst>
            </p:cNvPr>
            <p:cNvSpPr/>
            <p:nvPr/>
          </p:nvSpPr>
          <p:spPr>
            <a:xfrm>
              <a:off x="5832000" y="2936400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DC22F9-9B3E-4CEA-8CBF-AECB4E29112D}"/>
                </a:ext>
              </a:extLst>
            </p:cNvPr>
            <p:cNvSpPr/>
            <p:nvPr/>
          </p:nvSpPr>
          <p:spPr>
            <a:xfrm>
              <a:off x="6192000" y="3296400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CEE77AE-44EF-499F-B316-20D6204016AF}"/>
                </a:ext>
              </a:extLst>
            </p:cNvPr>
            <p:cNvSpPr/>
            <p:nvPr/>
          </p:nvSpPr>
          <p:spPr>
            <a:xfrm>
              <a:off x="5112000" y="2216400"/>
              <a:ext cx="2520000" cy="25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146ACAB-059D-4BAE-BC14-ABB9DD28E81A}"/>
                </a:ext>
              </a:extLst>
            </p:cNvPr>
            <p:cNvSpPr/>
            <p:nvPr/>
          </p:nvSpPr>
          <p:spPr>
            <a:xfrm>
              <a:off x="4572000" y="1676400"/>
              <a:ext cx="3600000" cy="36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6039FC-A879-4AA6-8CFD-EA642C7C5A12}"/>
                </a:ext>
              </a:extLst>
            </p:cNvPr>
            <p:cNvCxnSpPr>
              <a:stCxn id="44" idx="0"/>
              <a:endCxn id="44" idx="4"/>
            </p:cNvCxnSpPr>
            <p:nvPr/>
          </p:nvCxnSpPr>
          <p:spPr>
            <a:xfrm>
              <a:off x="6372000" y="1676400"/>
              <a:ext cx="0" cy="360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7FF8083-0497-42BB-A7CE-84444F9D9769}"/>
                </a:ext>
              </a:extLst>
            </p:cNvPr>
            <p:cNvCxnSpPr>
              <a:stCxn id="44" idx="7"/>
              <a:endCxn id="44" idx="3"/>
            </p:cNvCxnSpPr>
            <p:nvPr/>
          </p:nvCxnSpPr>
          <p:spPr>
            <a:xfrm flipH="1">
              <a:off x="5099208" y="2203608"/>
              <a:ext cx="2545584" cy="25455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4BA6353-5D04-44FB-B9E8-E21580194B04}"/>
                </a:ext>
              </a:extLst>
            </p:cNvPr>
            <p:cNvCxnSpPr>
              <a:stCxn id="44" idx="1"/>
              <a:endCxn id="44" idx="5"/>
            </p:cNvCxnSpPr>
            <p:nvPr/>
          </p:nvCxnSpPr>
          <p:spPr>
            <a:xfrm>
              <a:off x="5099208" y="2203608"/>
              <a:ext cx="2545584" cy="25455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8C7053F-1FD2-4E12-92D5-7E272EE46106}"/>
                </a:ext>
              </a:extLst>
            </p:cNvPr>
            <p:cNvCxnSpPr>
              <a:stCxn id="44" idx="6"/>
              <a:endCxn id="44" idx="2"/>
            </p:cNvCxnSpPr>
            <p:nvPr/>
          </p:nvCxnSpPr>
          <p:spPr>
            <a:xfrm flipH="1">
              <a:off x="4572000" y="3476400"/>
              <a:ext cx="360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1EB4550-59E2-4CFB-AC9B-83462CF88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602" y="2126502"/>
            <a:ext cx="1267002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1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-0.28333 0.1738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99048-911A-EB0A-5F19-23345EA77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High energy </a:t>
            </a:r>
            <a:r>
              <a:rPr lang="en-GB" dirty="0" err="1"/>
              <a:t>pions</a:t>
            </a:r>
            <a:endParaRPr lang="en-GB" dirty="0"/>
          </a:p>
        </p:txBody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76F79E90-941D-AC9B-EB96-4E2D06F21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6" y="928963"/>
            <a:ext cx="3996075" cy="2880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A47B9-BBD4-2333-7C35-D6AB3FA91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BF59B-D5FF-28F0-C053-2AD8A074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4AF5F-A65A-DEEC-F99E-FAD64EBD5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2AFFEFCE-2765-E695-B1A1-57362995C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7" y="3551238"/>
            <a:ext cx="3996076" cy="2880000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035B0ABC-B87D-ABC8-96CF-F9C139B23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37" y="928963"/>
            <a:ext cx="3996076" cy="2880000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DE34B70B-EA32-56C9-0316-4A3AD13E3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88" y="3551238"/>
            <a:ext cx="399607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91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9EE8F-6538-9DC1-B5A6-E55489B6C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FastCaloGAN</a:t>
            </a:r>
            <a:r>
              <a:rPr lang="en-GB" dirty="0"/>
              <a:t> optimisations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FC166-F77E-7F24-23B4-F1111FFBD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2800" dirty="0"/>
              <a:t>Most GAN code was rewritten in TensorFlow2</a:t>
            </a:r>
          </a:p>
          <a:p>
            <a:pPr lvl="1"/>
            <a:r>
              <a:rPr lang="en-GB" sz="2400" dirty="0"/>
              <a:t>the </a:t>
            </a:r>
            <a:r>
              <a:rPr lang="en-GB" sz="2400" dirty="0" err="1"/>
              <a:t>FastCaloGAN</a:t>
            </a:r>
            <a:r>
              <a:rPr lang="en-GB" sz="2400" dirty="0"/>
              <a:t> framework and scripts improved significantly</a:t>
            </a:r>
          </a:p>
          <a:p>
            <a:r>
              <a:rPr lang="en-GB" sz="2800" dirty="0"/>
              <a:t>Changed the </a:t>
            </a:r>
            <a:r>
              <a:rPr lang="en-GB" sz="2800" dirty="0" err="1"/>
              <a:t>FastCaloGAN</a:t>
            </a:r>
            <a:r>
              <a:rPr lang="en-GB" sz="2800" dirty="0"/>
              <a:t> v1 simplification of having identical GANs for all particles in all detector regions</a:t>
            </a:r>
          </a:p>
          <a:p>
            <a:pPr lvl="1"/>
            <a:r>
              <a:rPr lang="en-GB" sz="2400" dirty="0"/>
              <a:t>It was good for a prototype!</a:t>
            </a:r>
          </a:p>
          <a:p>
            <a:r>
              <a:rPr lang="en-GB" sz="2800" dirty="0"/>
              <a:t>Split e/gamma showers in high and low energies samples, </a:t>
            </a:r>
          </a:p>
          <a:p>
            <a:pPr lvl="1"/>
            <a:r>
              <a:rPr lang="en-GB" sz="2400" dirty="0"/>
              <a:t>2 GANs are trained for each eta (for a total of 500 GANs)</a:t>
            </a:r>
          </a:p>
          <a:p>
            <a:r>
              <a:rPr lang="en-GB" sz="2800" dirty="0"/>
              <a:t>The detector regions were optimised to better group similar </a:t>
            </a:r>
            <a:r>
              <a:rPr lang="el-GR" sz="2800" dirty="0"/>
              <a:t>η</a:t>
            </a:r>
            <a:r>
              <a:rPr lang="en-GB" sz="2800" dirty="0"/>
              <a:t> slices</a:t>
            </a:r>
          </a:p>
          <a:p>
            <a:r>
              <a:rPr lang="en-GB" sz="2800" dirty="0"/>
              <a:t>New Training strategy: pre-train one GAN in each detector region and then train all other GANs in that region from the best iteration of that GAN</a:t>
            </a:r>
          </a:p>
          <a:p>
            <a:pPr lvl="1"/>
            <a:r>
              <a:rPr lang="en-GB" sz="2400" dirty="0"/>
              <a:t>Pre-Train 6h pion, 16h e/gamma x 10 eta regions</a:t>
            </a:r>
          </a:p>
          <a:p>
            <a:pPr lvl="1"/>
            <a:r>
              <a:rPr lang="en-GB" sz="2400" dirty="0"/>
              <a:t>Production 3h </a:t>
            </a:r>
            <a:r>
              <a:rPr lang="en-GB" sz="2400" dirty="0" err="1"/>
              <a:t>pions</a:t>
            </a:r>
            <a:r>
              <a:rPr lang="en-GB" sz="2400" dirty="0"/>
              <a:t>, 8h e/gamma x 100 eta slices</a:t>
            </a:r>
          </a:p>
          <a:p>
            <a:pPr lvl="1"/>
            <a:r>
              <a:rPr lang="en-GB" sz="2400" dirty="0"/>
              <a:t>Full detector training time ~2 weeks on CERN </a:t>
            </a:r>
            <a:r>
              <a:rPr lang="en-GB" sz="2400" dirty="0" err="1"/>
              <a:t>HTCondor</a:t>
            </a:r>
            <a:r>
              <a:rPr lang="en-GB" sz="2400" dirty="0"/>
              <a:t> GPUs </a:t>
            </a:r>
          </a:p>
          <a:p>
            <a:pPr lvl="2"/>
            <a:r>
              <a:rPr lang="en-GB" sz="2000" dirty="0"/>
              <a:t>V1 required 3 months, now we can easily retrain!</a:t>
            </a:r>
          </a:p>
          <a:p>
            <a:endParaRPr lang="en-GB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6A3F1-8E9D-7C6A-B62E-C367A1D5C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C7D78-6F59-567C-73BD-934524BF0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9DEE9-97A8-5FED-4B07-7E99A7BA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3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47818-5DA8-3E3B-D802-AB48CC7BC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FastCaloGAN</a:t>
            </a:r>
            <a:r>
              <a:rPr lang="en-GB" dirty="0"/>
              <a:t> optimisations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8A144-DCE3-6498-E720-7B3CC5E7B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/>
              <a:t>Several hyper parameters were optimised for each GAN:</a:t>
            </a:r>
          </a:p>
          <a:p>
            <a:pPr lvl="1"/>
            <a:r>
              <a:rPr lang="en-GB" sz="2400" dirty="0"/>
              <a:t>Generator size (low energy photons are bigger than high energy photons, </a:t>
            </a:r>
            <a:r>
              <a:rPr lang="en-GB" sz="2400" dirty="0" err="1"/>
              <a:t>pions</a:t>
            </a:r>
            <a:r>
              <a:rPr lang="en-GB" sz="2400" dirty="0"/>
              <a:t> networks are significantly bigger than in v1) </a:t>
            </a:r>
            <a:r>
              <a:rPr lang="en-GB" sz="2400" dirty="0">
                <a:sym typeface="Wingdings" panose="05000000000000000000" pitchFamily="2" charset="2"/>
              </a:rPr>
              <a:t> driven by new </a:t>
            </a:r>
            <a:r>
              <a:rPr lang="en-GB" sz="2400" dirty="0" err="1">
                <a:sym typeface="Wingdings" panose="05000000000000000000" pitchFamily="2" charset="2"/>
              </a:rPr>
              <a:t>voxelisation</a:t>
            </a:r>
            <a:r>
              <a:rPr lang="en-GB" sz="2400" dirty="0">
                <a:sym typeface="Wingdings" panose="05000000000000000000" pitchFamily="2" charset="2"/>
              </a:rPr>
              <a:t>, requires more memory</a:t>
            </a:r>
          </a:p>
          <a:p>
            <a:pPr lvl="1"/>
            <a:r>
              <a:rPr lang="en-GB" sz="2400" dirty="0"/>
              <a:t>Discriminator size (doubled for high energy photons, different structure for </a:t>
            </a:r>
            <a:r>
              <a:rPr lang="en-GB" sz="2400" dirty="0" err="1"/>
              <a:t>pions</a:t>
            </a:r>
            <a:r>
              <a:rPr lang="en-GB" sz="2400" dirty="0"/>
              <a:t>) </a:t>
            </a:r>
            <a:r>
              <a:rPr lang="en-GB" sz="2400" dirty="0">
                <a:sym typeface="Wingdings" panose="05000000000000000000" pitchFamily="2" charset="2"/>
              </a:rPr>
              <a:t> higher training time</a:t>
            </a:r>
            <a:endParaRPr lang="en-GB" sz="2400" dirty="0"/>
          </a:p>
          <a:p>
            <a:pPr lvl="1"/>
            <a:r>
              <a:rPr lang="en-GB" sz="2400" dirty="0"/>
              <a:t>Activation functions (swish for e/gamma)</a:t>
            </a:r>
          </a:p>
          <a:p>
            <a:pPr lvl="1"/>
            <a:r>
              <a:rPr lang="en-GB" sz="2400" dirty="0"/>
              <a:t>Lambda</a:t>
            </a:r>
          </a:p>
          <a:p>
            <a:pPr lvl="1"/>
            <a:r>
              <a:rPr lang="en-GB" sz="2400" dirty="0" err="1"/>
              <a:t>Batchsize</a:t>
            </a:r>
            <a:endParaRPr lang="en-GB" sz="2400" dirty="0"/>
          </a:p>
          <a:p>
            <a:pPr lvl="1"/>
            <a:r>
              <a:rPr lang="en-GB" sz="2400" dirty="0"/>
              <a:t>Learning rate</a:t>
            </a:r>
          </a:p>
          <a:p>
            <a:r>
              <a:rPr lang="en-GB" sz="2800" dirty="0"/>
              <a:t>Interestingly, the particle and energy range have more impact than the detector region</a:t>
            </a:r>
          </a:p>
          <a:p>
            <a:pPr lvl="1"/>
            <a:r>
              <a:rPr lang="en-GB" sz="2400" dirty="0"/>
              <a:t>FCAL region is an exception, </a:t>
            </a:r>
            <a:r>
              <a:rPr lang="en-GB" sz="2400" dirty="0" err="1"/>
              <a:t>relu</a:t>
            </a:r>
            <a:r>
              <a:rPr lang="en-GB" sz="2400" dirty="0"/>
              <a:t> works better for photons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E79CB-62D9-83EE-7F78-C9D3A78C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E7472-AB29-141A-97A5-543DA67E4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6D50F-AB0B-4467-7843-B69303824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03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F6B5E-CC46-C833-FEDD-816888031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Best GAN for </a:t>
            </a:r>
            <a:r>
              <a:rPr lang="en-GB" dirty="0" err="1"/>
              <a:t>pions</a:t>
            </a:r>
            <a:r>
              <a:rPr lang="en-GB" dirty="0"/>
              <a:t>: v1 vs v2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41E4F6-209B-D9DD-894D-A64EBE4CA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217" y="1313053"/>
            <a:ext cx="4512881" cy="4392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C3198-E391-13BF-C41E-B6D431686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555D5-7128-F18F-5019-9DABFD252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6624D-9423-6E81-EC56-DCDBE71BD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Content Placeholder 7" descr="Shape, polygon&#10;&#10;Description automatically generated">
            <a:extLst>
              <a:ext uri="{FF2B5EF4-FFF2-40B4-BE49-F238E27FC236}">
                <a16:creationId xmlns:a16="http://schemas.microsoft.com/office/drawing/2014/main" id="{9AEB9838-CB12-8E15-F4F3-57D751E4C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053"/>
            <a:ext cx="4512881" cy="439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D7FA4A-586A-BB2F-85FB-4BC797076220}"/>
              </a:ext>
            </a:extLst>
          </p:cNvPr>
          <p:cNvSpPr txBox="1"/>
          <p:nvPr/>
        </p:nvSpPr>
        <p:spPr>
          <a:xfrm>
            <a:off x="2170386" y="922114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166CF3-90E0-7265-B244-9914D93C01C0}"/>
              </a:ext>
            </a:extLst>
          </p:cNvPr>
          <p:cNvSpPr txBox="1"/>
          <p:nvPr/>
        </p:nvSpPr>
        <p:spPr>
          <a:xfrm>
            <a:off x="6577971" y="922113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039693-5FAD-FA5D-2528-91F3142EF3D2}"/>
              </a:ext>
            </a:extLst>
          </p:cNvPr>
          <p:cNvSpPr txBox="1"/>
          <p:nvPr/>
        </p:nvSpPr>
        <p:spPr>
          <a:xfrm>
            <a:off x="1083550" y="5865110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Chi2 = 12.3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3A512E-1686-CA5F-AB28-77EAAD998F2C}"/>
              </a:ext>
            </a:extLst>
          </p:cNvPr>
          <p:cNvSpPr txBox="1"/>
          <p:nvPr/>
        </p:nvSpPr>
        <p:spPr>
          <a:xfrm>
            <a:off x="6019800" y="5865110"/>
            <a:ext cx="1494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Chi2 = 3.1</a:t>
            </a:r>
          </a:p>
        </p:txBody>
      </p:sp>
    </p:spTree>
    <p:extLst>
      <p:ext uri="{BB962C8B-B14F-4D97-AF65-F5344CB8AC3E}">
        <p14:creationId xmlns:p14="http://schemas.microsoft.com/office/powerpoint/2010/main" val="260510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946B5-689E-83C0-7079-CF33AF1A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Best GAN for photons</a:t>
            </a:r>
          </a:p>
        </p:txBody>
      </p:sp>
      <p:pic>
        <p:nvPicPr>
          <p:cNvPr id="8" name="Content Placeholder 7" descr="Shape, polygon&#10;&#10;Description automatically generated">
            <a:extLst>
              <a:ext uri="{FF2B5EF4-FFF2-40B4-BE49-F238E27FC236}">
                <a16:creationId xmlns:a16="http://schemas.microsoft.com/office/drawing/2014/main" id="{05288183-4E8C-C8B7-7F60-5EFD4A6EC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1" y="1456242"/>
            <a:ext cx="4438899" cy="4320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E2621-662A-CD81-FE4A-810D7086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AFFD9-D83D-658B-7B16-02CE7A958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2930C-A073-7E04-F3CD-7ABFEAD1C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A20AF6-869C-FF7D-DFF7-E4248A58C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2779" y="3179623"/>
            <a:ext cx="4316240" cy="3119465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1C8F6CF0-69FE-55F4-19B4-F51CC3303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16" y="1048086"/>
            <a:ext cx="4320000" cy="20346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0C2BD1-DBBF-C4DC-419A-1573CC90B477}"/>
              </a:ext>
            </a:extLst>
          </p:cNvPr>
          <p:cNvSpPr txBox="1"/>
          <p:nvPr/>
        </p:nvSpPr>
        <p:spPr>
          <a:xfrm>
            <a:off x="838200" y="5943600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Chi2 = 13.4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EEFC4B-982C-7C9F-FB28-BF391EA9FE4D}"/>
              </a:ext>
            </a:extLst>
          </p:cNvPr>
          <p:cNvSpPr txBox="1"/>
          <p:nvPr/>
        </p:nvSpPr>
        <p:spPr>
          <a:xfrm>
            <a:off x="2170386" y="922114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429435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E84405-529F-8C0F-9BE2-6A626514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Simulation in Athena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1F55B6-D8CC-41FA-23EE-50D08DA91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/>
              <a:t>Improved voxel-to-cell energy assignment; hits are no longer generated in a grid, instead:</a:t>
            </a:r>
          </a:p>
          <a:p>
            <a:pPr lvl="1"/>
            <a:r>
              <a:rPr lang="en-GB" sz="2400" dirty="0"/>
              <a:t>the alpha direction is randomised</a:t>
            </a:r>
          </a:p>
          <a:p>
            <a:pPr lvl="1"/>
            <a:r>
              <a:rPr lang="en-GB" sz="2400" dirty="0"/>
              <a:t>Along the radial direction hits are generated according to a pdf taken from input GEANT4 samples</a:t>
            </a:r>
          </a:p>
          <a:p>
            <a:r>
              <a:rPr lang="en-GB" sz="2800" dirty="0"/>
              <a:t>The inference is done in </a:t>
            </a:r>
            <a:r>
              <a:rPr lang="en-GB" sz="2800" dirty="0">
                <a:hlinkClick r:id="rId2"/>
              </a:rPr>
              <a:t>LWTNN</a:t>
            </a:r>
            <a:r>
              <a:rPr lang="en-GB" sz="2800" dirty="0"/>
              <a:t> but we are working on an </a:t>
            </a:r>
            <a:r>
              <a:rPr lang="en-GB" sz="2800" dirty="0">
                <a:hlinkClick r:id="rId3"/>
              </a:rPr>
              <a:t>ONNX</a:t>
            </a:r>
            <a:r>
              <a:rPr lang="en-GB" sz="2800" dirty="0"/>
              <a:t> implementation to reduce the memory</a:t>
            </a:r>
          </a:p>
          <a:p>
            <a:pPr lvl="1"/>
            <a:r>
              <a:rPr lang="en-GB" sz="2400" dirty="0"/>
              <a:t>More and bigger networks than in V1 resulted in a tenfold increase in memory requirement</a:t>
            </a:r>
          </a:p>
          <a:p>
            <a:pPr lvl="1"/>
            <a:r>
              <a:rPr lang="en-GB" sz="2400" dirty="0"/>
              <a:t>Reducing memory will allow to add GANs for other hadrons that are currently simulated as “</a:t>
            </a:r>
            <a:r>
              <a:rPr lang="en-GB" sz="2400" dirty="0" err="1"/>
              <a:t>pions+energy</a:t>
            </a:r>
            <a:r>
              <a:rPr lang="en-GB" sz="2400" dirty="0"/>
              <a:t> correction”</a:t>
            </a:r>
          </a:p>
          <a:p>
            <a:pPr lvl="1"/>
            <a:r>
              <a:rPr lang="en-GB" sz="2400" dirty="0"/>
              <a:t>Speed at inference should also increase but we are not limited by inference time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3861C1-3F17-8BD6-E6BD-0E78F16E5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08/05/2023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93AD63-883F-2E45-8349-12F4C0E3B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Michele Faucci Giannelli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ED7C44-AA90-DDBF-02E9-3EC15A71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79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40FF2-01BC-7F0E-CB31-6A6396253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FastCaloGAN</a:t>
            </a:r>
            <a:r>
              <a:rPr lang="en-GB" dirty="0"/>
              <a:t> v2 performances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5A72A-8069-AA2F-BAFF-0E4FC4A8F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CB400-D15C-EC89-46F3-DC61E2F09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0CB9-641C-8C13-D4D5-925CBCF4E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EDF69-F235-5584-68D6-24911667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D46C7768-CE7D-84A5-3E5C-6C1855AFE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5198441" cy="3100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A9B8E8-F522-C986-6E4C-AF706982B1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501" y="1144326"/>
            <a:ext cx="6940822" cy="528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2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37937</TotalTime>
  <Words>1958</Words>
  <Application>Microsoft Office PowerPoint</Application>
  <PresentationFormat>Presentazione su schermo (4:3)</PresentationFormat>
  <Paragraphs>325</Paragraphs>
  <Slides>39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4" baseType="lpstr">
      <vt:lpstr>Arial</vt:lpstr>
      <vt:lpstr>Calibri</vt:lpstr>
      <vt:lpstr>Cambria Math</vt:lpstr>
      <vt:lpstr>Times New Roman</vt:lpstr>
      <vt:lpstr>1_Office Theme</vt:lpstr>
      <vt:lpstr>FastCaloGANV2  for fast simulation in Run3</vt:lpstr>
      <vt:lpstr>FastCaloGAN v1</vt:lpstr>
      <vt:lpstr>New voxelisation: more bins!</vt:lpstr>
      <vt:lpstr>FastCaloGAN optimisations</vt:lpstr>
      <vt:lpstr>FastCaloGAN optimisations</vt:lpstr>
      <vt:lpstr>Best GAN for pions: v1 vs v2</vt:lpstr>
      <vt:lpstr>Best GAN for photons</vt:lpstr>
      <vt:lpstr>Simulation in Athena</vt:lpstr>
      <vt:lpstr>FastCaloGAN v2 performances</vt:lpstr>
      <vt:lpstr>Photon shape</vt:lpstr>
      <vt:lpstr>Pions</vt:lpstr>
      <vt:lpstr>Jet performance in Run3</vt:lpstr>
      <vt:lpstr>Protons </vt:lpstr>
      <vt:lpstr>Performance: low energy protons</vt:lpstr>
      <vt:lpstr>Conclusion</vt:lpstr>
      <vt:lpstr>Backup</vt:lpstr>
      <vt:lpstr>The training sample</vt:lpstr>
      <vt:lpstr>FastCaloGAN, more than just GANs</vt:lpstr>
      <vt:lpstr>The ATLAS calorimeters</vt:lpstr>
      <vt:lpstr>The ATLAS EM calorimeters</vt:lpstr>
      <vt:lpstr>The barrel</vt:lpstr>
      <vt:lpstr>The hadronic calorimeter system</vt:lpstr>
      <vt:lpstr>Strategy to handle geometry</vt:lpstr>
      <vt:lpstr>Strategy of FastCaloGAN</vt:lpstr>
      <vt:lpstr>Voxelisation</vt:lpstr>
      <vt:lpstr>Voxelisation: different binning</vt:lpstr>
      <vt:lpstr>Full detector parametrisation</vt:lpstr>
      <vt:lpstr>The GAN</vt:lpstr>
      <vt:lpstr>Additional training information 1/1</vt:lpstr>
      <vt:lpstr>Additional training information 2/2</vt:lpstr>
      <vt:lpstr>Training</vt:lpstr>
      <vt:lpstr>Choice of best epoch</vt:lpstr>
      <vt:lpstr>A summary of the training</vt:lpstr>
      <vt:lpstr>Pions in barrel</vt:lpstr>
      <vt:lpstr>Performance of the GANs</vt:lpstr>
      <vt:lpstr>Integration in Athena</vt:lpstr>
      <vt:lpstr>Voxel to hit</vt:lpstr>
      <vt:lpstr>Voxelisation inversion</vt:lpstr>
      <vt:lpstr>High energy pions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</dc:creator>
  <cp:lastModifiedBy>Michele Faucci Giannelli</cp:lastModifiedBy>
  <cp:revision>266</cp:revision>
  <dcterms:created xsi:type="dcterms:W3CDTF">2006-08-16T00:00:00Z</dcterms:created>
  <dcterms:modified xsi:type="dcterms:W3CDTF">2023-05-08T16:24:37Z</dcterms:modified>
</cp:coreProperties>
</file>